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6" r:id="rId6"/>
  </p:sldMasterIdLst>
  <p:notesMasterIdLst>
    <p:notesMasterId r:id="rId53"/>
  </p:notesMasterIdLst>
  <p:handoutMasterIdLst>
    <p:handoutMasterId r:id="rId54"/>
  </p:handoutMasterIdLst>
  <p:sldIdLst>
    <p:sldId id="1236" r:id="rId7"/>
    <p:sldId id="1124" r:id="rId8"/>
    <p:sldId id="1275" r:id="rId9"/>
    <p:sldId id="1276" r:id="rId10"/>
    <p:sldId id="1277" r:id="rId11"/>
    <p:sldId id="1278" r:id="rId12"/>
    <p:sldId id="1279" r:id="rId13"/>
    <p:sldId id="1280" r:id="rId14"/>
    <p:sldId id="1281" r:id="rId15"/>
    <p:sldId id="1282" r:id="rId16"/>
    <p:sldId id="1283" r:id="rId17"/>
    <p:sldId id="1284" r:id="rId18"/>
    <p:sldId id="1285" r:id="rId19"/>
    <p:sldId id="1286" r:id="rId20"/>
    <p:sldId id="1287" r:id="rId21"/>
    <p:sldId id="1288" r:id="rId22"/>
    <p:sldId id="1289" r:id="rId23"/>
    <p:sldId id="1290" r:id="rId24"/>
    <p:sldId id="1291" r:id="rId25"/>
    <p:sldId id="1292" r:id="rId26"/>
    <p:sldId id="1293" r:id="rId27"/>
    <p:sldId id="1294" r:id="rId28"/>
    <p:sldId id="1295" r:id="rId29"/>
    <p:sldId id="1296" r:id="rId30"/>
    <p:sldId id="1297" r:id="rId31"/>
    <p:sldId id="1298" r:id="rId32"/>
    <p:sldId id="1299" r:id="rId33"/>
    <p:sldId id="1300" r:id="rId34"/>
    <p:sldId id="1301" r:id="rId35"/>
    <p:sldId id="1302" r:id="rId36"/>
    <p:sldId id="1303" r:id="rId37"/>
    <p:sldId id="1304" r:id="rId38"/>
    <p:sldId id="1305" r:id="rId39"/>
    <p:sldId id="1306" r:id="rId40"/>
    <p:sldId id="1307" r:id="rId41"/>
    <p:sldId id="1308" r:id="rId42"/>
    <p:sldId id="1309" r:id="rId43"/>
    <p:sldId id="1310" r:id="rId44"/>
    <p:sldId id="1311" r:id="rId45"/>
    <p:sldId id="1312" r:id="rId46"/>
    <p:sldId id="1313" r:id="rId47"/>
    <p:sldId id="1314" r:id="rId48"/>
    <p:sldId id="1315" r:id="rId49"/>
    <p:sldId id="1316" r:id="rId50"/>
    <p:sldId id="1317" r:id="rId51"/>
    <p:sldId id="1318" r:id="rId5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232" autoAdjust="0"/>
    <p:restoredTop sz="96866" autoAdjust="0"/>
  </p:normalViewPr>
  <p:slideViewPr>
    <p:cSldViewPr snapToObjects="1">
      <p:cViewPr varScale="1">
        <p:scale>
          <a:sx n="126" d="100"/>
          <a:sy n="126" d="100"/>
        </p:scale>
        <p:origin x="678"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commentAuthors" Target="commentAuthor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Master" Target="slideMasters/slideMaster2.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viewProps" Target="viewProp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11887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86581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09147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900366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3498257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88712" lvl="1" indent="-171450">
              <a:buFont typeface="Arial" panose="020B0604020202020204" pitchFamily="34" charset="0"/>
              <a:buChar char="•"/>
            </a:pPr>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705448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437553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460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3/4/2014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44</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3367535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45</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3/4/2014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36819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403696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3/4/2014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24960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20345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11FC38-EDB2-4C9C-8DC8-72BB0E7F91C2}"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00956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7903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a:prstGeom prst="rect">
            <a:avLst/>
          </a:prstGeom>
          <a:noFill/>
          <a:ln w="12700">
            <a:solidFill>
              <a:prstClr val="black"/>
            </a:solidFill>
          </a:ln>
        </p:spPr>
      </p:sp>
      <p:sp>
        <p:nvSpPr>
          <p:cNvPr id="3" name="Notes Placeholder 2"/>
          <p:cNvSpPr>
            <a:spLocks noGrp="1"/>
          </p:cNvSpPr>
          <p:nvPr>
            <p:ph type="body" idx="1"/>
          </p:nvPr>
        </p:nvSpPr>
        <p:spPr>
          <a:xfrm>
            <a:off x="702310" y="4480004"/>
            <a:ext cx="5618480" cy="3665458"/>
          </a:xfrm>
          <a:prstGeom prst="rect">
            <a:avLst/>
          </a:prstGeom>
        </p:spPr>
        <p:txBody>
          <a:bodyPr/>
          <a:lstStyle/>
          <a:p>
            <a:endParaRPr lang="en-US" dirty="0"/>
          </a:p>
        </p:txBody>
      </p:sp>
    </p:spTree>
    <p:extLst>
      <p:ext uri="{BB962C8B-B14F-4D97-AF65-F5344CB8AC3E}">
        <p14:creationId xmlns:p14="http://schemas.microsoft.com/office/powerpoint/2010/main" val="1925094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64669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738966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8677838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5340461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9121484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0638535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23123653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8128875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6443537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8864201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10081362"/>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613911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9323184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0738567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25223076"/>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85272357"/>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03526050"/>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74040853"/>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64517338"/>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94441069"/>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1733599932"/>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235781902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75091909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7796041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47098584"/>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7528912"/>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57816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53565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665892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3747920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38719929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5329459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83007738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80919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3381833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823029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2965423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0116657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8423025"/>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24325998"/>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10096582"/>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40260317"/>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80628214"/>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69644848"/>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63608154"/>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69112304"/>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39055214"/>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074895469"/>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095944150"/>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45362973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634137367"/>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6208059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768041061"/>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859629"/>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398353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696662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21337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71073334"/>
      </p:ext>
    </p:extLst>
  </p:cSld>
  <p:clrMapOvr>
    <a:masterClrMapping/>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1619197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slideLayout" Target="../slideLayouts/slideLayout85.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slideLayout" Target="../slideLayouts/slideLayout84.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1.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689018501"/>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004525800"/>
      </p:ext>
    </p:extLst>
  </p:cSld>
  <p:clrMap bg1="lt1" tx1="dk1" bg2="lt2" tx2="dk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251" r:id="rId5"/>
    <p:sldLayoutId id="2147484252" r:id="rId6"/>
    <p:sldLayoutId id="2147484253" r:id="rId7"/>
    <p:sldLayoutId id="2147484254" r:id="rId8"/>
    <p:sldLayoutId id="2147484255" r:id="rId9"/>
    <p:sldLayoutId id="2147484256" r:id="rId10"/>
    <p:sldLayoutId id="2147484257" r:id="rId11"/>
    <p:sldLayoutId id="2147484258" r:id="rId12"/>
    <p:sldLayoutId id="2147484259" r:id="rId13"/>
    <p:sldLayoutId id="2147484260" r:id="rId14"/>
    <p:sldLayoutId id="2147484261" r:id="rId15"/>
    <p:sldLayoutId id="2147484262" r:id="rId16"/>
    <p:sldLayoutId id="2147484263" r:id="rId17"/>
    <p:sldLayoutId id="2147484264" r:id="rId18"/>
    <p:sldLayoutId id="2147484265" r:id="rId19"/>
    <p:sldLayoutId id="2147484266" r:id="rId20"/>
    <p:sldLayoutId id="2147484267" r:id="rId21"/>
    <p:sldLayoutId id="2147484268" r:id="rId22"/>
    <p:sldLayoutId id="2147484269" r:id="rId23"/>
    <p:sldLayoutId id="2147484270" r:id="rId24"/>
    <p:sldLayoutId id="2147484271" r:id="rId25"/>
    <p:sldLayoutId id="2147484272" r:id="rId26"/>
    <p:sldLayoutId id="2147484273" r:id="rId27"/>
    <p:sldLayoutId id="2147484274" r:id="rId28"/>
    <p:sldLayoutId id="2147484275"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8.xml"/><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2" Type="http://schemas.openxmlformats.org/officeDocument/2006/relationships/hyperlink" Target="http://www.microsoft.com/en-us/download/details.aspx?id=42017" TargetMode="Externa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3" Type="http://schemas.openxmlformats.org/officeDocument/2006/relationships/hyperlink" Target="https://sellerdashboard.microsoft.com/Application/Summary" TargetMode="External"/><Relationship Id="rId2" Type="http://schemas.openxmlformats.org/officeDocument/2006/relationships/hyperlink" Target="http://msdn.microsoft.com/en-us/library/dn383068(v=office.15).aspx" TargetMode="Externa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40.xml.rels><?xml version="1.0" encoding="UTF-8" standalone="yes"?>
<Relationships xmlns="http://schemas.openxmlformats.org/package/2006/relationships"><Relationship Id="rId2" Type="http://schemas.openxmlformats.org/officeDocument/2006/relationships/hyperlink" Target="https://sellerdashboard.microsoft.com/Application/Summary" TargetMode="External"/><Relationship Id="rId1" Type="http://schemas.openxmlformats.org/officeDocument/2006/relationships/slideLayout" Target="../slideLayouts/slideLayout38.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2.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6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5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9.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Installing from Corporate Catalog</a:t>
            </a:r>
            <a:endParaRPr lang="en-US" dirty="0"/>
          </a:p>
        </p:txBody>
      </p:sp>
    </p:spTree>
    <p:extLst>
      <p:ext uri="{BB962C8B-B14F-4D97-AF65-F5344CB8AC3E}">
        <p14:creationId xmlns:p14="http://schemas.microsoft.com/office/powerpoint/2010/main" val="725868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create an Upgrade?</a:t>
            </a:r>
            <a:endParaRPr lang="en-US" dirty="0"/>
          </a:p>
        </p:txBody>
      </p:sp>
      <p:sp>
        <p:nvSpPr>
          <p:cNvPr id="3" name="Text Placeholder 2"/>
          <p:cNvSpPr>
            <a:spLocks noGrp="1"/>
          </p:cNvSpPr>
          <p:nvPr>
            <p:ph type="body" sz="quarter" idx="11"/>
          </p:nvPr>
        </p:nvSpPr>
        <p:spPr>
          <a:xfrm>
            <a:off x="274639" y="1212849"/>
            <a:ext cx="11889564" cy="2092881"/>
          </a:xfrm>
        </p:spPr>
        <p:txBody>
          <a:bodyPr/>
          <a:lstStyle/>
          <a:p>
            <a:r>
              <a:rPr lang="en-US" dirty="0" smtClean="0"/>
              <a:t>Bug fix</a:t>
            </a:r>
          </a:p>
          <a:p>
            <a:r>
              <a:rPr lang="en-US" dirty="0" smtClean="0"/>
              <a:t>App enhancements</a:t>
            </a:r>
          </a:p>
          <a:p>
            <a:r>
              <a:rPr lang="en-US" dirty="0" smtClean="0"/>
              <a:t>Feature Requests</a:t>
            </a:r>
            <a:endParaRPr lang="en-US" dirty="0"/>
          </a:p>
        </p:txBody>
      </p:sp>
    </p:spTree>
    <p:extLst>
      <p:ext uri="{BB962C8B-B14F-4D97-AF65-F5344CB8AC3E}">
        <p14:creationId xmlns:p14="http://schemas.microsoft.com/office/powerpoint/2010/main" val="61901179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Creating V2</a:t>
            </a:r>
            <a:endParaRPr lang="en-US" dirty="0"/>
          </a:p>
        </p:txBody>
      </p:sp>
    </p:spTree>
    <p:extLst>
      <p:ext uri="{BB962C8B-B14F-4D97-AF65-F5344CB8AC3E}">
        <p14:creationId xmlns:p14="http://schemas.microsoft.com/office/powerpoint/2010/main" val="2680561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is an Upgrade Available?</a:t>
            </a:r>
            <a:endParaRPr lang="en-US" dirty="0"/>
          </a:p>
        </p:txBody>
      </p:sp>
      <p:sp>
        <p:nvSpPr>
          <p:cNvPr id="3" name="Text Placeholder 2"/>
          <p:cNvSpPr>
            <a:spLocks noGrp="1"/>
          </p:cNvSpPr>
          <p:nvPr>
            <p:ph type="body" sz="quarter" idx="10"/>
          </p:nvPr>
        </p:nvSpPr>
        <p:spPr>
          <a:xfrm>
            <a:off x="274639" y="1212849"/>
            <a:ext cx="5486399" cy="683264"/>
          </a:xfrm>
        </p:spPr>
        <p:txBody>
          <a:bodyPr/>
          <a:lstStyle/>
          <a:p>
            <a:r>
              <a:rPr lang="en-US" dirty="0" smtClean="0"/>
              <a:t>After some time…</a:t>
            </a:r>
            <a:endParaRPr lang="en-US" dirty="0"/>
          </a:p>
        </p:txBody>
      </p:sp>
      <p:sp>
        <p:nvSpPr>
          <p:cNvPr id="4" name="Text Placeholder 3"/>
          <p:cNvSpPr>
            <a:spLocks noGrp="1"/>
          </p:cNvSpPr>
          <p:nvPr>
            <p:ph type="body" sz="quarter" idx="11"/>
          </p:nvPr>
        </p:nvSpPr>
        <p:spPr>
          <a:xfrm>
            <a:off x="6675439" y="1212849"/>
            <a:ext cx="5486399" cy="683264"/>
          </a:xfrm>
        </p:spPr>
        <p:txBody>
          <a:bodyPr/>
          <a:lstStyle/>
          <a:p>
            <a:r>
              <a:rPr lang="en-US" dirty="0" smtClean="0"/>
              <a:t>Always available</a:t>
            </a:r>
            <a:endParaRPr lang="en-US" dirty="0"/>
          </a:p>
        </p:txBody>
      </p:sp>
      <p:pic>
        <p:nvPicPr>
          <p:cNvPr id="5" name="Picture 4"/>
          <p:cNvPicPr>
            <a:picLocks noChangeAspect="1"/>
          </p:cNvPicPr>
          <p:nvPr/>
        </p:nvPicPr>
        <p:blipFill>
          <a:blip r:embed="rId2"/>
          <a:stretch>
            <a:fillRect/>
          </a:stretch>
        </p:blipFill>
        <p:spPr>
          <a:xfrm>
            <a:off x="274639" y="1951513"/>
            <a:ext cx="3000375" cy="1162050"/>
          </a:xfrm>
          <a:prstGeom prst="rect">
            <a:avLst/>
          </a:prstGeom>
        </p:spPr>
      </p:pic>
      <p:pic>
        <p:nvPicPr>
          <p:cNvPr id="6" name="Picture 5"/>
          <p:cNvPicPr>
            <a:picLocks noChangeAspect="1"/>
          </p:cNvPicPr>
          <p:nvPr/>
        </p:nvPicPr>
        <p:blipFill>
          <a:blip r:embed="rId3"/>
          <a:stretch>
            <a:fillRect/>
          </a:stretch>
        </p:blipFill>
        <p:spPr>
          <a:xfrm>
            <a:off x="5669603" y="2083269"/>
            <a:ext cx="5991225" cy="2447925"/>
          </a:xfrm>
          <a:prstGeom prst="rect">
            <a:avLst/>
          </a:prstGeom>
        </p:spPr>
      </p:pic>
      <p:pic>
        <p:nvPicPr>
          <p:cNvPr id="7" name="Picture 6"/>
          <p:cNvPicPr>
            <a:picLocks noChangeAspect="1"/>
          </p:cNvPicPr>
          <p:nvPr/>
        </p:nvPicPr>
        <p:blipFill>
          <a:blip r:embed="rId4"/>
          <a:stretch>
            <a:fillRect/>
          </a:stretch>
        </p:blipFill>
        <p:spPr>
          <a:xfrm>
            <a:off x="2377799" y="4594530"/>
            <a:ext cx="2914650" cy="21526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9" name="Straight Arrow Connector 8"/>
          <p:cNvCxnSpPr/>
          <p:nvPr/>
        </p:nvCxnSpPr>
        <p:spPr>
          <a:xfrm flipH="1">
            <a:off x="5486725" y="3358354"/>
            <a:ext cx="3108926" cy="1601932"/>
          </a:xfrm>
          <a:prstGeom prst="straightConnector1">
            <a:avLst/>
          </a:prstGeom>
          <a:ln w="57150">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1708166" y="2692468"/>
            <a:ext cx="1167287" cy="1719184"/>
          </a:xfrm>
          <a:prstGeom prst="straightConnector1">
            <a:avLst/>
          </a:prstGeom>
          <a:ln w="57150">
            <a:headEnd type="non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705139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Upgrading to Version 2</a:t>
            </a:r>
            <a:endParaRPr lang="en-US" dirty="0"/>
          </a:p>
        </p:txBody>
      </p:sp>
    </p:spTree>
    <p:extLst>
      <p:ext uri="{BB962C8B-B14F-4D97-AF65-F5344CB8AC3E}">
        <p14:creationId xmlns:p14="http://schemas.microsoft.com/office/powerpoint/2010/main" val="351001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 of an Upgrade</a:t>
            </a:r>
            <a:endParaRPr lang="en-US" dirty="0"/>
          </a:p>
        </p:txBody>
      </p:sp>
      <p:sp>
        <p:nvSpPr>
          <p:cNvPr id="3" name="Text Placeholder 2"/>
          <p:cNvSpPr>
            <a:spLocks noGrp="1"/>
          </p:cNvSpPr>
          <p:nvPr>
            <p:ph type="body" sz="quarter" idx="11"/>
          </p:nvPr>
        </p:nvSpPr>
        <p:spPr>
          <a:xfrm>
            <a:off x="274639" y="1212849"/>
            <a:ext cx="11889564" cy="738664"/>
          </a:xfrm>
        </p:spPr>
        <p:txBody>
          <a:bodyPr/>
          <a:lstStyle/>
          <a:p>
            <a:r>
              <a:rPr lang="en-US" dirty="0" smtClean="0"/>
              <a:t>		</a:t>
            </a:r>
            <a:endParaRPr lang="en-US" dirty="0"/>
          </a:p>
        </p:txBody>
      </p:sp>
      <p:sp>
        <p:nvSpPr>
          <p:cNvPr id="5" name="Flowchart: Magnetic Disk 4"/>
          <p:cNvSpPr/>
          <p:nvPr/>
        </p:nvSpPr>
        <p:spPr bwMode="auto">
          <a:xfrm>
            <a:off x="5368211" y="2011652"/>
            <a:ext cx="1134557" cy="1652792"/>
          </a:xfrm>
          <a:prstGeom prst="flowChartMagneticDisk">
            <a:avLst/>
          </a:prstGeom>
          <a:solidFill>
            <a:schemeClr val="tx1">
              <a:lumMod val="20000"/>
              <a:lumOff val="80000"/>
            </a:schemeClr>
          </a:solidFill>
          <a:ln w="38100">
            <a:solidFill>
              <a:schemeClr val="tx1"/>
            </a:solidFill>
            <a:headEnd type="none" w="med" len="med"/>
            <a:tailEnd type="none" w="med" len="med"/>
          </a:ln>
        </p:spPr>
        <p:style>
          <a:lnRef idx="2">
            <a:schemeClr val="accent1">
              <a:shade val="50000"/>
            </a:schemeClr>
          </a:lnRef>
          <a:fillRef idx="1002">
            <a:schemeClr val="dk1"/>
          </a:fillRef>
          <a:effectRef idx="0">
            <a:schemeClr val="accent1"/>
          </a:effectRef>
          <a:fontRef idx="minor">
            <a:schemeClr val="lt1"/>
          </a:fontRef>
        </p:style>
        <p:txBody>
          <a:bodyPr vert="horz" wrap="square" lIns="0" tIns="47565" rIns="0" bIns="47565" numCol="1" rtlCol="0" anchor="t" anchorCtr="0" compatLnSpc="1">
            <a:prstTxWarp prst="textNoShape">
              <a:avLst/>
            </a:prstTxWarp>
          </a:bodyPr>
          <a:lstStyle/>
          <a:p>
            <a:pPr algn="ctr" defTabSz="951028" fontAlgn="base">
              <a:spcBef>
                <a:spcPct val="0"/>
              </a:spcBef>
              <a:spcAft>
                <a:spcPct val="0"/>
              </a:spcAft>
            </a:pPr>
            <a:r>
              <a:rPr lang="en-US" sz="2040" b="1" dirty="0">
                <a:gradFill>
                  <a:gsLst>
                    <a:gs pos="0">
                      <a:srgbClr val="FFFFFF"/>
                    </a:gs>
                    <a:gs pos="100000">
                      <a:srgbClr val="FFFFFF"/>
                    </a:gs>
                  </a:gsLst>
                  <a:lin ang="5400000" scaled="0"/>
                </a:gradFill>
              </a:rPr>
              <a:t>SQL DB</a:t>
            </a:r>
          </a:p>
        </p:txBody>
      </p:sp>
      <p:grpSp>
        <p:nvGrpSpPr>
          <p:cNvPr id="12" name="Group 11"/>
          <p:cNvGrpSpPr/>
          <p:nvPr/>
        </p:nvGrpSpPr>
        <p:grpSpPr>
          <a:xfrm>
            <a:off x="847940" y="2221586"/>
            <a:ext cx="4520271" cy="1442858"/>
            <a:chOff x="847940" y="2221586"/>
            <a:chExt cx="4520271" cy="1442858"/>
          </a:xfrm>
        </p:grpSpPr>
        <p:pic>
          <p:nvPicPr>
            <p:cNvPr id="6" name="Picture 5"/>
            <p:cNvPicPr>
              <a:picLocks noChangeAspect="1"/>
            </p:cNvPicPr>
            <p:nvPr/>
          </p:nvPicPr>
          <p:blipFill>
            <a:blip r:embed="rId3"/>
            <a:stretch>
              <a:fillRect/>
            </a:stretch>
          </p:blipFill>
          <p:spPr>
            <a:xfrm>
              <a:off x="847940" y="2221586"/>
              <a:ext cx="2142857" cy="1442858"/>
            </a:xfrm>
            <a:prstGeom prst="rect">
              <a:avLst/>
            </a:prstGeom>
          </p:spPr>
        </p:pic>
        <p:sp>
          <p:nvSpPr>
            <p:cNvPr id="9" name="Left-Right Arrow 8"/>
            <p:cNvSpPr/>
            <p:nvPr/>
          </p:nvSpPr>
          <p:spPr bwMode="auto">
            <a:xfrm>
              <a:off x="2990797" y="2614156"/>
              <a:ext cx="2377414" cy="560263"/>
            </a:xfrm>
            <a:prstGeom prst="lef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0" name="Flowchart: Magnetic Disk 9"/>
          <p:cNvSpPr/>
          <p:nvPr/>
        </p:nvSpPr>
        <p:spPr bwMode="auto">
          <a:xfrm>
            <a:off x="5368211" y="2011652"/>
            <a:ext cx="1134557" cy="1652792"/>
          </a:xfrm>
          <a:prstGeom prst="flowChartMagneticDisk">
            <a:avLst/>
          </a:prstGeom>
          <a:gradFill flip="none" rotWithShape="1">
            <a:gsLst>
              <a:gs pos="0">
                <a:schemeClr val="tx2">
                  <a:lumMod val="40000"/>
                  <a:lumOff val="60000"/>
                  <a:shade val="30000"/>
                  <a:satMod val="115000"/>
                </a:schemeClr>
              </a:gs>
              <a:gs pos="50000">
                <a:schemeClr val="tx2">
                  <a:lumMod val="40000"/>
                  <a:lumOff val="60000"/>
                  <a:shade val="67500"/>
                  <a:satMod val="115000"/>
                </a:schemeClr>
              </a:gs>
              <a:gs pos="100000">
                <a:schemeClr val="tx2">
                  <a:lumMod val="40000"/>
                  <a:lumOff val="60000"/>
                  <a:shade val="100000"/>
                  <a:satMod val="115000"/>
                </a:schemeClr>
              </a:gs>
            </a:gsLst>
            <a:lin ang="16200000" scaled="1"/>
            <a:tileRect/>
          </a:gradFill>
          <a:ln w="38100">
            <a:solidFill>
              <a:schemeClr val="tx1"/>
            </a:solidFill>
            <a:headEnd type="none" w="med" len="med"/>
            <a:tailEnd type="none" w="med" len="med"/>
          </a:ln>
        </p:spPr>
        <p:style>
          <a:lnRef idx="2">
            <a:schemeClr val="accent1">
              <a:shade val="50000"/>
            </a:schemeClr>
          </a:lnRef>
          <a:fillRef idx="1002">
            <a:schemeClr val="dk1"/>
          </a:fillRef>
          <a:effectRef idx="0">
            <a:schemeClr val="accent1"/>
          </a:effectRef>
          <a:fontRef idx="minor">
            <a:schemeClr val="lt1"/>
          </a:fontRef>
        </p:style>
        <p:txBody>
          <a:bodyPr vert="horz" wrap="square" lIns="0" tIns="47565" rIns="0" bIns="47565" numCol="1" rtlCol="0" anchor="t" anchorCtr="0" compatLnSpc="1">
            <a:prstTxWarp prst="textNoShape">
              <a:avLst/>
            </a:prstTxWarp>
          </a:bodyPr>
          <a:lstStyle/>
          <a:p>
            <a:pPr algn="ctr" defTabSz="951028" fontAlgn="base">
              <a:spcBef>
                <a:spcPct val="0"/>
              </a:spcBef>
              <a:spcAft>
                <a:spcPct val="0"/>
              </a:spcAft>
            </a:pPr>
            <a:r>
              <a:rPr lang="en-US" sz="2040" b="1" dirty="0">
                <a:gradFill>
                  <a:gsLst>
                    <a:gs pos="0">
                      <a:srgbClr val="FFFFFF"/>
                    </a:gs>
                    <a:gs pos="100000">
                      <a:srgbClr val="FFFFFF"/>
                    </a:gs>
                  </a:gsLst>
                  <a:lin ang="5400000" scaled="0"/>
                </a:gradFill>
              </a:rPr>
              <a:t>SQL DB</a:t>
            </a:r>
          </a:p>
        </p:txBody>
      </p:sp>
      <p:sp>
        <p:nvSpPr>
          <p:cNvPr id="11" name="TextBox 10"/>
          <p:cNvSpPr txBox="1"/>
          <p:nvPr/>
        </p:nvSpPr>
        <p:spPr>
          <a:xfrm>
            <a:off x="3383628" y="2608893"/>
            <a:ext cx="1559658"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rgbClr val="FFFFFF"/>
                </a:solidFill>
              </a:rPr>
              <a:t>Read-Only</a:t>
            </a:r>
          </a:p>
        </p:txBody>
      </p:sp>
      <p:sp>
        <p:nvSpPr>
          <p:cNvPr id="14" name="Freeform 104"/>
          <p:cNvSpPr>
            <a:spLocks noEditPoints="1"/>
          </p:cNvSpPr>
          <p:nvPr/>
        </p:nvSpPr>
        <p:spPr bwMode="black">
          <a:xfrm>
            <a:off x="5775774" y="5280285"/>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1"/>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6917126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1.47051E-6 -3.29551E-6 L 0.00064 0.30368 " pathEditMode="relative" rAng="0" ptsTypes="AA">
                                      <p:cBhvr>
                                        <p:cTn id="11" dur="2000" fill="hold"/>
                                        <p:tgtEl>
                                          <p:spTgt spid="10"/>
                                        </p:tgtEl>
                                        <p:attrNameLst>
                                          <p:attrName>ppt_x</p:attrName>
                                          <p:attrName>ppt_y</p:attrName>
                                        </p:attrNameLst>
                                      </p:cBhvr>
                                      <p:rCtr x="26" y="15184"/>
                                    </p:animMotion>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1"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8" presetClass="emph" presetSubtype="0" fill="hold" grpId="0" nodeType="withEffect">
                                  <p:stCondLst>
                                    <p:cond delay="0"/>
                                  </p:stCondLst>
                                  <p:childTnLst>
                                    <p:animRot by="21600000">
                                      <p:cBhvr>
                                        <p:cTn id="17" dur="3000" fill="hold"/>
                                        <p:tgtEl>
                                          <p:spTgt spid="14"/>
                                        </p:tgtEl>
                                        <p:attrNameLst>
                                          <p:attrName>r</p:attrName>
                                        </p:attrNameLst>
                                      </p:cBhvr>
                                    </p:animRot>
                                  </p:childTnLst>
                                </p:cTn>
                              </p:par>
                            </p:childTnLst>
                          </p:cTn>
                        </p:par>
                        <p:par>
                          <p:cTn id="18" fill="hold">
                            <p:stCondLst>
                              <p:cond delay="3000"/>
                            </p:stCondLst>
                            <p:childTnLst>
                              <p:par>
                                <p:cTn id="19" presetID="1" presetClass="exit" presetSubtype="0" fill="hold" grpId="2" nodeType="afterEffect">
                                  <p:stCondLst>
                                    <p:cond delay="0"/>
                                  </p:stCondLst>
                                  <p:childTnLst>
                                    <p:set>
                                      <p:cBhvr>
                                        <p:cTn id="20" dur="1" fill="hold">
                                          <p:stCondLst>
                                            <p:cond delay="0"/>
                                          </p:stCondLst>
                                        </p:cTn>
                                        <p:tgtEl>
                                          <p:spTgt spid="1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31" presetClass="exit" presetSubtype="0" fill="hold" grpId="0" nodeType="clickEffect">
                                  <p:stCondLst>
                                    <p:cond delay="0"/>
                                  </p:stCondLst>
                                  <p:childTnLst>
                                    <p:anim calcmode="lin" valueType="num">
                                      <p:cBhvr>
                                        <p:cTn id="24" dur="2000"/>
                                        <p:tgtEl>
                                          <p:spTgt spid="5"/>
                                        </p:tgtEl>
                                        <p:attrNameLst>
                                          <p:attrName>ppt_w</p:attrName>
                                        </p:attrNameLst>
                                      </p:cBhvr>
                                      <p:tavLst>
                                        <p:tav tm="0">
                                          <p:val>
                                            <p:strVal val="ppt_w"/>
                                          </p:val>
                                        </p:tav>
                                        <p:tav tm="100000">
                                          <p:val>
                                            <p:fltVal val="0"/>
                                          </p:val>
                                        </p:tav>
                                      </p:tavLst>
                                    </p:anim>
                                    <p:anim calcmode="lin" valueType="num">
                                      <p:cBhvr>
                                        <p:cTn id="25" dur="2000"/>
                                        <p:tgtEl>
                                          <p:spTgt spid="5"/>
                                        </p:tgtEl>
                                        <p:attrNameLst>
                                          <p:attrName>ppt_h</p:attrName>
                                        </p:attrNameLst>
                                      </p:cBhvr>
                                      <p:tavLst>
                                        <p:tav tm="0">
                                          <p:val>
                                            <p:strVal val="ppt_h"/>
                                          </p:val>
                                        </p:tav>
                                        <p:tav tm="100000">
                                          <p:val>
                                            <p:fltVal val="0"/>
                                          </p:val>
                                        </p:tav>
                                      </p:tavLst>
                                    </p:anim>
                                    <p:anim calcmode="lin" valueType="num">
                                      <p:cBhvr>
                                        <p:cTn id="26" dur="2000"/>
                                        <p:tgtEl>
                                          <p:spTgt spid="5"/>
                                        </p:tgtEl>
                                        <p:attrNameLst>
                                          <p:attrName>style.rotation</p:attrName>
                                        </p:attrNameLst>
                                      </p:cBhvr>
                                      <p:tavLst>
                                        <p:tav tm="0">
                                          <p:val>
                                            <p:fltVal val="0"/>
                                          </p:val>
                                        </p:tav>
                                        <p:tav tm="100000">
                                          <p:val>
                                            <p:fltVal val="90"/>
                                          </p:val>
                                        </p:tav>
                                      </p:tavLst>
                                    </p:anim>
                                    <p:animEffect transition="out" filter="fade">
                                      <p:cBhvr>
                                        <p:cTn id="27" dur="2000"/>
                                        <p:tgtEl>
                                          <p:spTgt spid="5"/>
                                        </p:tgtEl>
                                      </p:cBhvr>
                                    </p:animEffect>
                                    <p:set>
                                      <p:cBhvr>
                                        <p:cTn id="28" dur="1" fill="hold">
                                          <p:stCondLst>
                                            <p:cond delay="1999"/>
                                          </p:stCondLst>
                                        </p:cTn>
                                        <p:tgtEl>
                                          <p:spTgt spid="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42" presetClass="path" presetSubtype="0" accel="50000" decel="50000" fill="hold" nodeType="clickEffect">
                                  <p:stCondLst>
                                    <p:cond delay="0"/>
                                  </p:stCondLst>
                                  <p:childTnLst>
                                    <p:animMotion origin="layout" path="M 3.82436E-6 -2.86882E-6 L 0.00012 0.30164 " pathEditMode="relative" rAng="0" ptsTypes="AA">
                                      <p:cBhvr>
                                        <p:cTn id="32" dur="2000" fill="hold"/>
                                        <p:tgtEl>
                                          <p:spTgt spid="12"/>
                                        </p:tgtEl>
                                        <p:attrNameLst>
                                          <p:attrName>ppt_x</p:attrName>
                                          <p:attrName>ppt_y</p:attrName>
                                        </p:attrNameLst>
                                      </p:cBhvr>
                                      <p:rCtr x="0" y="1507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p:bldP spid="14" grpId="0" animBg="1"/>
      <p:bldP spid="14" grpId="1" animBg="1"/>
      <p:bldP spid="14"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 </a:t>
            </a:r>
            <a:r>
              <a:rPr lang="en-US" smtClean="0"/>
              <a:t>of an </a:t>
            </a:r>
            <a:r>
              <a:rPr lang="en-US" dirty="0" smtClean="0"/>
              <a:t>Upgrade</a:t>
            </a:r>
            <a:endParaRPr lang="en-US" dirty="0"/>
          </a:p>
        </p:txBody>
      </p:sp>
      <p:sp>
        <p:nvSpPr>
          <p:cNvPr id="3" name="Text Placeholder 2"/>
          <p:cNvSpPr>
            <a:spLocks noGrp="1"/>
          </p:cNvSpPr>
          <p:nvPr>
            <p:ph type="body" sz="quarter" idx="11"/>
          </p:nvPr>
        </p:nvSpPr>
        <p:spPr>
          <a:xfrm>
            <a:off x="274639" y="1212849"/>
            <a:ext cx="11889564" cy="4462760"/>
          </a:xfrm>
        </p:spPr>
        <p:txBody>
          <a:bodyPr/>
          <a:lstStyle/>
          <a:p>
            <a:r>
              <a:rPr lang="en-US" dirty="0" smtClean="0"/>
              <a:t>What happens behind the scenes </a:t>
            </a:r>
          </a:p>
          <a:p>
            <a:pPr lvl="1"/>
            <a:r>
              <a:rPr lang="en-US" dirty="0" smtClean="0"/>
              <a:t>Marks </a:t>
            </a:r>
            <a:r>
              <a:rPr lang="en-US" dirty="0"/>
              <a:t>the current database (V1) read-only and </a:t>
            </a:r>
            <a:r>
              <a:rPr lang="en-US" dirty="0" smtClean="0"/>
              <a:t>makes </a:t>
            </a:r>
            <a:r>
              <a:rPr lang="en-US" dirty="0"/>
              <a:t>a copy (V2)</a:t>
            </a:r>
          </a:p>
          <a:p>
            <a:pPr lvl="1"/>
            <a:r>
              <a:rPr lang="en-US" dirty="0" smtClean="0"/>
              <a:t>Applies </a:t>
            </a:r>
            <a:r>
              <a:rPr lang="en-US" dirty="0"/>
              <a:t>the Schema changes in the </a:t>
            </a:r>
            <a:r>
              <a:rPr lang="en-US" dirty="0" smtClean="0"/>
              <a:t>DACPAC </a:t>
            </a:r>
            <a:r>
              <a:rPr lang="en-US" dirty="0"/>
              <a:t>to V2</a:t>
            </a:r>
          </a:p>
          <a:p>
            <a:pPr lvl="1"/>
            <a:r>
              <a:rPr lang="en-US" dirty="0" smtClean="0"/>
              <a:t>Runs </a:t>
            </a:r>
            <a:r>
              <a:rPr lang="en-US" dirty="0"/>
              <a:t>the On Deploy Macro</a:t>
            </a:r>
          </a:p>
          <a:p>
            <a:pPr lvl="1"/>
            <a:endParaRPr lang="en-US" dirty="0" smtClean="0"/>
          </a:p>
          <a:p>
            <a:pPr lvl="1"/>
            <a:r>
              <a:rPr lang="en-US" b="1" dirty="0" smtClean="0"/>
              <a:t>If </a:t>
            </a:r>
            <a:r>
              <a:rPr lang="en-US" b="1" dirty="0"/>
              <a:t>all goes </a:t>
            </a:r>
            <a:r>
              <a:rPr lang="en-US" b="1" dirty="0" smtClean="0"/>
              <a:t>well:</a:t>
            </a:r>
            <a:endParaRPr lang="en-US" b="1" dirty="0"/>
          </a:p>
          <a:p>
            <a:pPr lvl="2"/>
            <a:r>
              <a:rPr lang="en-US" dirty="0"/>
              <a:t>Deletes V1</a:t>
            </a:r>
          </a:p>
          <a:p>
            <a:pPr lvl="2"/>
            <a:r>
              <a:rPr lang="en-US" dirty="0" smtClean="0"/>
              <a:t>Renames V2 to the same name as V1</a:t>
            </a:r>
            <a:endParaRPr lang="en-US" dirty="0"/>
          </a:p>
          <a:p>
            <a:pPr lvl="1"/>
            <a:endParaRPr lang="en-US" b="1" dirty="0" smtClean="0"/>
          </a:p>
          <a:p>
            <a:pPr lvl="1"/>
            <a:r>
              <a:rPr lang="en-US" b="1" dirty="0" smtClean="0"/>
              <a:t>If </a:t>
            </a:r>
            <a:r>
              <a:rPr lang="en-US" b="1" dirty="0"/>
              <a:t>there </a:t>
            </a:r>
            <a:r>
              <a:rPr lang="en-US" b="1" dirty="0" smtClean="0"/>
              <a:t>are </a:t>
            </a:r>
            <a:r>
              <a:rPr lang="en-US" b="1" dirty="0"/>
              <a:t>any </a:t>
            </a:r>
            <a:r>
              <a:rPr lang="en-US" b="1" dirty="0" smtClean="0"/>
              <a:t>failures…</a:t>
            </a:r>
            <a:endParaRPr lang="en-US" b="1" dirty="0"/>
          </a:p>
          <a:p>
            <a:pPr lvl="2"/>
            <a:r>
              <a:rPr lang="en-US" dirty="0" smtClean="0"/>
              <a:t>Marks V1 back to read/write</a:t>
            </a:r>
          </a:p>
          <a:p>
            <a:pPr lvl="2"/>
            <a:r>
              <a:rPr lang="en-US" dirty="0" smtClean="0"/>
              <a:t>Deletes V2</a:t>
            </a:r>
            <a:endParaRPr lang="en-US" dirty="0"/>
          </a:p>
        </p:txBody>
      </p:sp>
    </p:spTree>
    <p:extLst>
      <p:ext uri="{BB962C8B-B14F-4D97-AF65-F5344CB8AC3E}">
        <p14:creationId xmlns:p14="http://schemas.microsoft.com/office/powerpoint/2010/main" val="198832879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Creating V2 … the </a:t>
            </a:r>
            <a:r>
              <a:rPr lang="en-US" i="1" dirty="0" smtClean="0"/>
              <a:t>right</a:t>
            </a:r>
            <a:r>
              <a:rPr lang="en-US" dirty="0" smtClean="0"/>
              <a:t> way</a:t>
            </a:r>
            <a:endParaRPr lang="en-US" dirty="0"/>
          </a:p>
        </p:txBody>
      </p:sp>
    </p:spTree>
    <p:extLst>
      <p:ext uri="{BB962C8B-B14F-4D97-AF65-F5344CB8AC3E}">
        <p14:creationId xmlns:p14="http://schemas.microsoft.com/office/powerpoint/2010/main" val="27077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Locking a table</a:t>
            </a:r>
            <a:endParaRPr lang="en-US" dirty="0"/>
          </a:p>
        </p:txBody>
      </p:sp>
      <p:sp>
        <p:nvSpPr>
          <p:cNvPr id="3" name="Text Placeholder 2"/>
          <p:cNvSpPr>
            <a:spLocks noGrp="1"/>
          </p:cNvSpPr>
          <p:nvPr>
            <p:ph type="body" sz="quarter" idx="11"/>
          </p:nvPr>
        </p:nvSpPr>
        <p:spPr>
          <a:xfrm>
            <a:off x="274639" y="1212849"/>
            <a:ext cx="11889564" cy="4124206"/>
          </a:xfrm>
        </p:spPr>
        <p:txBody>
          <a:bodyPr/>
          <a:lstStyle/>
          <a:p>
            <a:r>
              <a:rPr lang="en-US" dirty="0"/>
              <a:t>Marking a table as “locked” does two things</a:t>
            </a:r>
          </a:p>
          <a:p>
            <a:pPr lvl="1"/>
            <a:r>
              <a:rPr lang="en-US" dirty="0"/>
              <a:t>Makes the table read-only</a:t>
            </a:r>
          </a:p>
          <a:p>
            <a:pPr lvl="1"/>
            <a:r>
              <a:rPr lang="en-US" dirty="0"/>
              <a:t>All data in a Locked table is packed for deployment </a:t>
            </a:r>
            <a:endParaRPr lang="en-US" dirty="0" smtClean="0"/>
          </a:p>
          <a:p>
            <a:pPr lvl="1"/>
            <a:endParaRPr lang="en-US" dirty="0"/>
          </a:p>
          <a:p>
            <a:r>
              <a:rPr lang="en-US" dirty="0" smtClean="0"/>
              <a:t>Tables shipped with data will overwrite user tables</a:t>
            </a:r>
          </a:p>
          <a:p>
            <a:pPr lvl="1"/>
            <a:r>
              <a:rPr lang="en-US" dirty="0" smtClean="0"/>
              <a:t>Tables are locked even for author in development mode, they have the ability to unlock</a:t>
            </a:r>
          </a:p>
          <a:p>
            <a:pPr lvl="1"/>
            <a:r>
              <a:rPr lang="en-US" dirty="0" smtClean="0"/>
              <a:t>Use for sample data, informational tables, static/developer controlled tables</a:t>
            </a:r>
          </a:p>
          <a:p>
            <a:pPr lvl="1"/>
            <a:endParaRPr lang="en-US" dirty="0" smtClean="0"/>
          </a:p>
          <a:p>
            <a:endParaRPr lang="en-US" dirty="0"/>
          </a:p>
        </p:txBody>
      </p:sp>
    </p:spTree>
    <p:extLst>
      <p:ext uri="{BB962C8B-B14F-4D97-AF65-F5344CB8AC3E}">
        <p14:creationId xmlns:p14="http://schemas.microsoft.com/office/powerpoint/2010/main" val="139144846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lock a table</a:t>
            </a:r>
            <a:endParaRPr lang="en-US" dirty="0"/>
          </a:p>
        </p:txBody>
      </p:sp>
      <p:sp>
        <p:nvSpPr>
          <p:cNvPr id="3" name="Text Placeholder 2"/>
          <p:cNvSpPr>
            <a:spLocks noGrp="1"/>
          </p:cNvSpPr>
          <p:nvPr>
            <p:ph type="body" sz="quarter" idx="11"/>
          </p:nvPr>
        </p:nvSpPr>
        <p:spPr>
          <a:xfrm>
            <a:off x="274639" y="1212849"/>
            <a:ext cx="11889564" cy="738664"/>
          </a:xfrm>
        </p:spPr>
        <p:txBody>
          <a:bodyPr/>
          <a:lstStyle/>
          <a:p>
            <a:r>
              <a:rPr lang="en-US" dirty="0" smtClean="0"/>
              <a:t>Lock/Unlock from a table setting callout</a:t>
            </a:r>
            <a:endParaRPr lang="en-US" dirty="0"/>
          </a:p>
        </p:txBody>
      </p:sp>
      <p:pic>
        <p:nvPicPr>
          <p:cNvPr id="4" name="Picture 3"/>
          <p:cNvPicPr>
            <a:picLocks noChangeAspect="1"/>
          </p:cNvPicPr>
          <p:nvPr/>
        </p:nvPicPr>
        <p:blipFill>
          <a:blip r:embed="rId2"/>
          <a:stretch>
            <a:fillRect/>
          </a:stretch>
        </p:blipFill>
        <p:spPr>
          <a:xfrm>
            <a:off x="274639" y="1951513"/>
            <a:ext cx="2962275" cy="2838450"/>
          </a:xfrm>
          <a:prstGeom prst="rect">
            <a:avLst/>
          </a:prstGeom>
        </p:spPr>
      </p:pic>
    </p:spTree>
    <p:extLst>
      <p:ext uri="{BB962C8B-B14F-4D97-AF65-F5344CB8AC3E}">
        <p14:creationId xmlns:p14="http://schemas.microsoft.com/office/powerpoint/2010/main" val="248788427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The 'how to' guide for selling and managing SharePoint Apps built using Access</a:t>
            </a:r>
          </a:p>
        </p:txBody>
      </p:sp>
      <p:sp>
        <p:nvSpPr>
          <p:cNvPr id="5" name="Text Placeholder 4"/>
          <p:cNvSpPr>
            <a:spLocks noGrp="1"/>
          </p:cNvSpPr>
          <p:nvPr>
            <p:ph type="body" sz="quarter" idx="14"/>
          </p:nvPr>
        </p:nvSpPr>
        <p:spPr/>
        <p:txBody>
          <a:bodyPr/>
          <a:lstStyle/>
          <a:p>
            <a:r>
              <a:rPr lang="en-US" dirty="0"/>
              <a:t>Bob Piper, Kevin Bell	</a:t>
            </a:r>
          </a:p>
          <a:p>
            <a:r>
              <a:rPr lang="en-US" dirty="0"/>
              <a:t>Access team</a:t>
            </a:r>
          </a:p>
          <a:p>
            <a:r>
              <a:rPr lang="en-US" dirty="0"/>
              <a:t>Microsoft</a:t>
            </a:r>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SPC338</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Deploy Data Macro (ODDM)</a:t>
            </a:r>
            <a:endParaRPr lang="en-US" dirty="0"/>
          </a:p>
        </p:txBody>
      </p:sp>
      <p:sp>
        <p:nvSpPr>
          <p:cNvPr id="3" name="Text Placeholder 2"/>
          <p:cNvSpPr>
            <a:spLocks noGrp="1"/>
          </p:cNvSpPr>
          <p:nvPr>
            <p:ph type="body" sz="quarter" idx="11"/>
          </p:nvPr>
        </p:nvSpPr>
        <p:spPr>
          <a:xfrm>
            <a:off x="274639" y="1212849"/>
            <a:ext cx="11889564" cy="5139869"/>
          </a:xfrm>
        </p:spPr>
        <p:txBody>
          <a:bodyPr/>
          <a:lstStyle/>
          <a:p>
            <a:r>
              <a:rPr lang="en-US" dirty="0" smtClean="0"/>
              <a:t>Special kind of data macro that is run once</a:t>
            </a:r>
          </a:p>
          <a:p>
            <a:pPr lvl="1"/>
            <a:r>
              <a:rPr lang="en-US" dirty="0" smtClean="0"/>
              <a:t>When the app is first installed</a:t>
            </a:r>
          </a:p>
          <a:p>
            <a:pPr lvl="1"/>
            <a:r>
              <a:rPr lang="en-US" dirty="0" smtClean="0"/>
              <a:t>Whenever the app is upgraded</a:t>
            </a:r>
          </a:p>
          <a:p>
            <a:pPr lvl="1"/>
            <a:endParaRPr lang="en-US" dirty="0"/>
          </a:p>
          <a:p>
            <a:r>
              <a:rPr lang="en-US" dirty="0" smtClean="0"/>
              <a:t>Intended purposes</a:t>
            </a:r>
          </a:p>
          <a:p>
            <a:pPr lvl="1"/>
            <a:r>
              <a:rPr lang="en-US" dirty="0" smtClean="0"/>
              <a:t>Migrating data between schema changes</a:t>
            </a:r>
          </a:p>
          <a:p>
            <a:pPr lvl="1"/>
            <a:r>
              <a:rPr lang="en-US" dirty="0" smtClean="0"/>
              <a:t>Loading sample or default data</a:t>
            </a:r>
          </a:p>
          <a:p>
            <a:pPr lvl="1"/>
            <a:endParaRPr lang="en-US" dirty="0" smtClean="0"/>
          </a:p>
          <a:p>
            <a:r>
              <a:rPr lang="en-US" dirty="0" smtClean="0"/>
              <a:t>Author controls ODDM</a:t>
            </a:r>
            <a:endParaRPr lang="en-US" dirty="0"/>
          </a:p>
          <a:p>
            <a:pPr lvl="1"/>
            <a:r>
              <a:rPr lang="en-US" dirty="0" smtClean="0"/>
              <a:t>You must have logic to make sure the ODDM works on install and upgrade for multiple versions</a:t>
            </a:r>
          </a:p>
          <a:p>
            <a:pPr lvl="1"/>
            <a:r>
              <a:rPr lang="en-US" dirty="0" smtClean="0"/>
              <a:t>ODDM is a data macro that has no input parameters or return variables</a:t>
            </a:r>
          </a:p>
          <a:p>
            <a:pPr lvl="1"/>
            <a:r>
              <a:rPr lang="en-US" dirty="0" smtClean="0"/>
              <a:t>Can call other data macros and can be called from data macros</a:t>
            </a:r>
            <a:endParaRPr lang="en-US" dirty="0"/>
          </a:p>
        </p:txBody>
      </p:sp>
    </p:spTree>
    <p:extLst>
      <p:ext uri="{BB962C8B-B14F-4D97-AF65-F5344CB8AC3E}">
        <p14:creationId xmlns:p14="http://schemas.microsoft.com/office/powerpoint/2010/main" val="263079315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add an ODDM</a:t>
            </a:r>
            <a:endParaRPr lang="en-US" dirty="0"/>
          </a:p>
        </p:txBody>
      </p:sp>
      <p:sp>
        <p:nvSpPr>
          <p:cNvPr id="3" name="Text Placeholder 2"/>
          <p:cNvSpPr>
            <a:spLocks noGrp="1"/>
          </p:cNvSpPr>
          <p:nvPr>
            <p:ph type="body" sz="quarter" idx="11"/>
          </p:nvPr>
        </p:nvSpPr>
        <p:spPr>
          <a:xfrm>
            <a:off x="274639" y="1212849"/>
            <a:ext cx="11889564" cy="738664"/>
          </a:xfrm>
        </p:spPr>
        <p:txBody>
          <a:bodyPr/>
          <a:lstStyle/>
          <a:p>
            <a:r>
              <a:rPr lang="en-US" dirty="0" smtClean="0"/>
              <a:t>From the Ribbon &gt; Advanced</a:t>
            </a:r>
            <a:endParaRPr lang="en-US" dirty="0"/>
          </a:p>
        </p:txBody>
      </p:sp>
      <p:pic>
        <p:nvPicPr>
          <p:cNvPr id="5" name="Picture 4"/>
          <p:cNvPicPr>
            <a:picLocks noChangeAspect="1"/>
          </p:cNvPicPr>
          <p:nvPr/>
        </p:nvPicPr>
        <p:blipFill>
          <a:blip r:embed="rId2"/>
          <a:stretch>
            <a:fillRect/>
          </a:stretch>
        </p:blipFill>
        <p:spPr>
          <a:xfrm>
            <a:off x="274639" y="1951513"/>
            <a:ext cx="3171825" cy="3124200"/>
          </a:xfrm>
          <a:prstGeom prst="rect">
            <a:avLst/>
          </a:prstGeom>
        </p:spPr>
      </p:pic>
    </p:spTree>
    <p:extLst>
      <p:ext uri="{BB962C8B-B14F-4D97-AF65-F5344CB8AC3E}">
        <p14:creationId xmlns:p14="http://schemas.microsoft.com/office/powerpoint/2010/main" val="152791269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Package</a:t>
            </a:r>
            <a:endParaRPr lang="en-US" dirty="0"/>
          </a:p>
        </p:txBody>
      </p:sp>
      <p:sp>
        <p:nvSpPr>
          <p:cNvPr id="3" name="Text Placeholder 2"/>
          <p:cNvSpPr>
            <a:spLocks noGrp="1"/>
          </p:cNvSpPr>
          <p:nvPr>
            <p:ph type="body" sz="quarter" idx="11"/>
          </p:nvPr>
        </p:nvSpPr>
        <p:spPr>
          <a:xfrm>
            <a:off x="274639" y="1212849"/>
            <a:ext cx="11889564" cy="5139869"/>
          </a:xfrm>
        </p:spPr>
        <p:txBody>
          <a:bodyPr/>
          <a:lstStyle/>
          <a:p>
            <a:r>
              <a:rPr lang="en-US" dirty="0" smtClean="0"/>
              <a:t>Save as New App</a:t>
            </a:r>
          </a:p>
          <a:p>
            <a:pPr lvl="1"/>
            <a:r>
              <a:rPr lang="en-US" dirty="0" smtClean="0"/>
              <a:t>Same behavior as RTM Save as Package</a:t>
            </a:r>
          </a:p>
          <a:p>
            <a:pPr lvl="1"/>
            <a:r>
              <a:rPr lang="en-US" dirty="0" smtClean="0"/>
              <a:t>Option to include no data or all data</a:t>
            </a:r>
          </a:p>
          <a:p>
            <a:pPr lvl="1"/>
            <a:r>
              <a:rPr lang="en-US" dirty="0" smtClean="0"/>
              <a:t>Each save give a version 1.0.0.0 and a new app ID  (Forking the app)</a:t>
            </a:r>
          </a:p>
          <a:p>
            <a:r>
              <a:rPr lang="en-US" dirty="0" smtClean="0"/>
              <a:t>Save as Snapshot</a:t>
            </a:r>
          </a:p>
          <a:p>
            <a:pPr lvl="1"/>
            <a:r>
              <a:rPr lang="en-US" dirty="0" smtClean="0"/>
              <a:t>Complete copy of the app including all data from all tables</a:t>
            </a:r>
          </a:p>
          <a:p>
            <a:pPr lvl="1"/>
            <a:r>
              <a:rPr lang="en-US" dirty="0" smtClean="0"/>
              <a:t>Great for creating copies of apps for testing or branching to a new version</a:t>
            </a:r>
          </a:p>
          <a:p>
            <a:r>
              <a:rPr lang="en-US" dirty="0" smtClean="0"/>
              <a:t>Save for Deployment</a:t>
            </a:r>
          </a:p>
          <a:p>
            <a:pPr lvl="1"/>
            <a:r>
              <a:rPr lang="en-US" dirty="0" smtClean="0"/>
              <a:t>Only writes out data for locked tables</a:t>
            </a:r>
          </a:p>
          <a:p>
            <a:pPr lvl="1"/>
            <a:r>
              <a:rPr lang="en-US" dirty="0" smtClean="0"/>
              <a:t>Sets and saves the app title and version</a:t>
            </a:r>
          </a:p>
          <a:p>
            <a:pPr lvl="1"/>
            <a:r>
              <a:rPr lang="en-US" dirty="0" smtClean="0"/>
              <a:t>Option to lock an app</a:t>
            </a:r>
          </a:p>
          <a:p>
            <a:pPr lvl="1"/>
            <a:r>
              <a:rPr lang="en-US" dirty="0" smtClean="0"/>
              <a:t>This is the version you want to deploy to the store, catalog or side-loading</a:t>
            </a:r>
            <a:endParaRPr lang="en-US" dirty="0"/>
          </a:p>
        </p:txBody>
      </p:sp>
    </p:spTree>
    <p:extLst>
      <p:ext uri="{BB962C8B-B14F-4D97-AF65-F5344CB8AC3E}">
        <p14:creationId xmlns:p14="http://schemas.microsoft.com/office/powerpoint/2010/main" val="161710573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Packaging Options and Locking an App</a:t>
            </a:r>
            <a:endParaRPr lang="en-US" dirty="0"/>
          </a:p>
        </p:txBody>
      </p:sp>
      <p:sp>
        <p:nvSpPr>
          <p:cNvPr id="3" name="Text Placeholder 2"/>
          <p:cNvSpPr>
            <a:spLocks noGrp="1"/>
          </p:cNvSpPr>
          <p:nvPr>
            <p:ph type="body" sz="quarter" idx="11"/>
          </p:nvPr>
        </p:nvSpPr>
        <p:spPr>
          <a:xfrm>
            <a:off x="274639" y="1212849"/>
            <a:ext cx="11889564" cy="738664"/>
          </a:xfrm>
        </p:spPr>
        <p:txBody>
          <a:bodyPr/>
          <a:lstStyle/>
          <a:p>
            <a:r>
              <a:rPr lang="en-US" dirty="0" smtClean="0"/>
              <a:t>File &gt; Save As</a:t>
            </a:r>
            <a:endParaRPr lang="en-US" dirty="0"/>
          </a:p>
        </p:txBody>
      </p:sp>
      <p:pic>
        <p:nvPicPr>
          <p:cNvPr id="4" name="Picture 3"/>
          <p:cNvPicPr>
            <a:picLocks noChangeAspect="1"/>
          </p:cNvPicPr>
          <p:nvPr/>
        </p:nvPicPr>
        <p:blipFill>
          <a:blip r:embed="rId2"/>
          <a:stretch>
            <a:fillRect/>
          </a:stretch>
        </p:blipFill>
        <p:spPr>
          <a:xfrm>
            <a:off x="270144" y="1945193"/>
            <a:ext cx="5886450" cy="3733800"/>
          </a:xfrm>
          <a:prstGeom prst="rect">
            <a:avLst/>
          </a:prstGeom>
        </p:spPr>
      </p:pic>
      <p:pic>
        <p:nvPicPr>
          <p:cNvPr id="5" name="Picture 4"/>
          <p:cNvPicPr>
            <a:picLocks noChangeAspect="1"/>
          </p:cNvPicPr>
          <p:nvPr/>
        </p:nvPicPr>
        <p:blipFill>
          <a:blip r:embed="rId3"/>
          <a:stretch>
            <a:fillRect/>
          </a:stretch>
        </p:blipFill>
        <p:spPr>
          <a:xfrm>
            <a:off x="8876978" y="1419468"/>
            <a:ext cx="3267075" cy="1695450"/>
          </a:xfrm>
          <a:prstGeom prst="rect">
            <a:avLst/>
          </a:prstGeom>
        </p:spPr>
      </p:pic>
      <p:pic>
        <p:nvPicPr>
          <p:cNvPr id="6" name="Picture 5"/>
          <p:cNvPicPr>
            <a:picLocks noChangeAspect="1"/>
          </p:cNvPicPr>
          <p:nvPr/>
        </p:nvPicPr>
        <p:blipFill>
          <a:blip r:embed="rId4"/>
          <a:stretch>
            <a:fillRect/>
          </a:stretch>
        </p:blipFill>
        <p:spPr>
          <a:xfrm>
            <a:off x="6219421" y="2582872"/>
            <a:ext cx="5943600" cy="3571875"/>
          </a:xfrm>
          <a:prstGeom prst="rect">
            <a:avLst/>
          </a:prstGeom>
        </p:spPr>
      </p:pic>
      <p:pic>
        <p:nvPicPr>
          <p:cNvPr id="7" name="Picture 6"/>
          <p:cNvPicPr>
            <a:picLocks noChangeAspect="1"/>
          </p:cNvPicPr>
          <p:nvPr/>
        </p:nvPicPr>
        <p:blipFill>
          <a:blip r:embed="rId5"/>
          <a:stretch>
            <a:fillRect/>
          </a:stretch>
        </p:blipFill>
        <p:spPr>
          <a:xfrm>
            <a:off x="5761042" y="4467085"/>
            <a:ext cx="3286125" cy="1666875"/>
          </a:xfrm>
          <a:prstGeom prst="rect">
            <a:avLst/>
          </a:prstGeom>
        </p:spPr>
      </p:pic>
    </p:spTree>
    <p:extLst>
      <p:ext uri="{BB962C8B-B14F-4D97-AF65-F5344CB8AC3E}">
        <p14:creationId xmlns:p14="http://schemas.microsoft.com/office/powerpoint/2010/main" val="1841204335"/>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Locking an app</a:t>
            </a:r>
            <a:endParaRPr lang="en-US" dirty="0"/>
          </a:p>
        </p:txBody>
      </p:sp>
      <p:sp>
        <p:nvSpPr>
          <p:cNvPr id="3" name="Text Placeholder 2"/>
          <p:cNvSpPr>
            <a:spLocks noGrp="1"/>
          </p:cNvSpPr>
          <p:nvPr>
            <p:ph type="body" sz="quarter" idx="11"/>
          </p:nvPr>
        </p:nvSpPr>
        <p:spPr>
          <a:xfrm>
            <a:off x="274639" y="1212849"/>
            <a:ext cx="11889564" cy="5478423"/>
          </a:xfrm>
        </p:spPr>
        <p:txBody>
          <a:bodyPr/>
          <a:lstStyle/>
          <a:p>
            <a:r>
              <a:rPr lang="en-US" dirty="0" smtClean="0"/>
              <a:t>What does a “locking” an app do?</a:t>
            </a:r>
          </a:p>
          <a:p>
            <a:pPr lvl="1"/>
            <a:r>
              <a:rPr lang="en-US" dirty="0"/>
              <a:t>A locked App removed the “Customize in Access” </a:t>
            </a:r>
            <a:r>
              <a:rPr lang="en-US" dirty="0" smtClean="0"/>
              <a:t>link from the “gear”</a:t>
            </a:r>
          </a:p>
          <a:p>
            <a:pPr lvl="1"/>
            <a:r>
              <a:rPr lang="en-US" dirty="0" smtClean="0"/>
              <a:t>Helps ensure that an app has not been modified thus having the ability to be upgraded</a:t>
            </a:r>
          </a:p>
          <a:p>
            <a:pPr lvl="2"/>
            <a:r>
              <a:rPr lang="en-US" dirty="0" smtClean="0"/>
              <a:t>*Any </a:t>
            </a:r>
            <a:r>
              <a:rPr lang="en-US" dirty="0"/>
              <a:t>app that has been edited in the designer cannot be upgraded</a:t>
            </a:r>
          </a:p>
          <a:p>
            <a:pPr lvl="1"/>
            <a:r>
              <a:rPr lang="en-US" dirty="0" smtClean="0"/>
              <a:t>Helps protects </a:t>
            </a:r>
            <a:r>
              <a:rPr lang="en-US" dirty="0"/>
              <a:t>the </a:t>
            </a:r>
            <a:r>
              <a:rPr lang="en-US" dirty="0" smtClean="0"/>
              <a:t>authors intellectual property</a:t>
            </a:r>
            <a:endParaRPr lang="en-US" dirty="0"/>
          </a:p>
          <a:p>
            <a:pPr lvl="1"/>
            <a:endParaRPr lang="en-US" dirty="0"/>
          </a:p>
          <a:p>
            <a:r>
              <a:rPr lang="en-US" dirty="0" smtClean="0"/>
              <a:t>Byproducts of locking an app</a:t>
            </a:r>
          </a:p>
          <a:p>
            <a:pPr lvl="1"/>
            <a:r>
              <a:rPr lang="en-US" dirty="0" smtClean="0"/>
              <a:t>Removes </a:t>
            </a:r>
            <a:r>
              <a:rPr lang="en-US" dirty="0"/>
              <a:t>the ability to turn on external data</a:t>
            </a:r>
          </a:p>
          <a:p>
            <a:pPr lvl="1"/>
            <a:r>
              <a:rPr lang="en-US" dirty="0" smtClean="0"/>
              <a:t>Removes </a:t>
            </a:r>
            <a:r>
              <a:rPr lang="en-US" dirty="0"/>
              <a:t>the ability to </a:t>
            </a:r>
            <a:r>
              <a:rPr lang="en-US" dirty="0" smtClean="0"/>
              <a:t>package </a:t>
            </a:r>
            <a:r>
              <a:rPr lang="en-US" dirty="0"/>
              <a:t>an </a:t>
            </a:r>
            <a:r>
              <a:rPr lang="en-US" dirty="0" smtClean="0"/>
              <a:t>app, which means there is no </a:t>
            </a:r>
            <a:r>
              <a:rPr lang="en-US" dirty="0"/>
              <a:t>way </a:t>
            </a:r>
            <a:r>
              <a:rPr lang="en-US" dirty="0" smtClean="0"/>
              <a:t>to make a backup </a:t>
            </a:r>
          </a:p>
          <a:p>
            <a:pPr lvl="1"/>
            <a:endParaRPr lang="en-US" dirty="0"/>
          </a:p>
          <a:p>
            <a:r>
              <a:rPr lang="en-US" dirty="0" smtClean="0"/>
              <a:t>When to lock an app?</a:t>
            </a:r>
          </a:p>
          <a:p>
            <a:pPr lvl="1"/>
            <a:r>
              <a:rPr lang="en-US" dirty="0" smtClean="0"/>
              <a:t>If it is installed to the catalog or store you have to assume it will be installed multiple times</a:t>
            </a:r>
            <a:endParaRPr lang="en-US" dirty="0"/>
          </a:p>
          <a:p>
            <a:pPr lvl="1"/>
            <a:endParaRPr lang="en-US" dirty="0"/>
          </a:p>
        </p:txBody>
      </p:sp>
    </p:spTree>
    <p:extLst>
      <p:ext uri="{BB962C8B-B14F-4D97-AF65-F5344CB8AC3E}">
        <p14:creationId xmlns:p14="http://schemas.microsoft.com/office/powerpoint/2010/main" val="20401425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“Side-loading” an Access app and an Upgrade</a:t>
            </a:r>
            <a:endParaRPr lang="en-US" dirty="0"/>
          </a:p>
        </p:txBody>
      </p:sp>
    </p:spTree>
    <p:extLst>
      <p:ext uri="{BB962C8B-B14F-4D97-AF65-F5344CB8AC3E}">
        <p14:creationId xmlns:p14="http://schemas.microsoft.com/office/powerpoint/2010/main" val="227542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“Side-Loading” is important </a:t>
            </a:r>
            <a:endParaRPr lang="en-US" dirty="0"/>
          </a:p>
        </p:txBody>
      </p:sp>
      <p:sp>
        <p:nvSpPr>
          <p:cNvPr id="3" name="Text Placeholder 2"/>
          <p:cNvSpPr>
            <a:spLocks noGrp="1"/>
          </p:cNvSpPr>
          <p:nvPr>
            <p:ph type="body" sz="quarter" idx="11"/>
          </p:nvPr>
        </p:nvSpPr>
        <p:spPr>
          <a:xfrm>
            <a:off x="274639" y="1212849"/>
            <a:ext cx="11889564" cy="3108543"/>
          </a:xfrm>
        </p:spPr>
        <p:txBody>
          <a:bodyPr/>
          <a:lstStyle/>
          <a:p>
            <a:r>
              <a:rPr lang="en-US" dirty="0" smtClean="0"/>
              <a:t>Bypasses the catalog/store</a:t>
            </a:r>
          </a:p>
          <a:p>
            <a:r>
              <a:rPr lang="en-US" dirty="0" smtClean="0"/>
              <a:t>There are two distinct path for creating an app</a:t>
            </a:r>
          </a:p>
          <a:p>
            <a:pPr lvl="1"/>
            <a:r>
              <a:rPr lang="en-US" dirty="0" smtClean="0"/>
              <a:t>Apps installed from the catalog/store can only be upgraded from the catalog/store</a:t>
            </a:r>
          </a:p>
          <a:p>
            <a:pPr lvl="1"/>
            <a:r>
              <a:rPr lang="en-US" dirty="0" smtClean="0"/>
              <a:t>Side-loaded apps can only be updated via side-loading</a:t>
            </a:r>
          </a:p>
          <a:p>
            <a:pPr lvl="1"/>
            <a:endParaRPr lang="en-US" dirty="0" smtClean="0"/>
          </a:p>
          <a:p>
            <a:r>
              <a:rPr lang="en-US" dirty="0" smtClean="0"/>
              <a:t>Side loading an update by selecting Upgrade</a:t>
            </a:r>
          </a:p>
        </p:txBody>
      </p:sp>
      <p:pic>
        <p:nvPicPr>
          <p:cNvPr id="4" name="Picture 3"/>
          <p:cNvPicPr>
            <a:picLocks noChangeAspect="1"/>
          </p:cNvPicPr>
          <p:nvPr/>
        </p:nvPicPr>
        <p:blipFill>
          <a:blip r:embed="rId2"/>
          <a:stretch>
            <a:fillRect/>
          </a:stretch>
        </p:blipFill>
        <p:spPr>
          <a:xfrm>
            <a:off x="251168" y="4198266"/>
            <a:ext cx="6048375" cy="2590800"/>
          </a:xfrm>
          <a:prstGeom prst="rect">
            <a:avLst/>
          </a:prstGeom>
        </p:spPr>
      </p:pic>
    </p:spTree>
    <p:extLst>
      <p:ext uri="{BB962C8B-B14F-4D97-AF65-F5344CB8AC3E}">
        <p14:creationId xmlns:p14="http://schemas.microsoft.com/office/powerpoint/2010/main" val="72696925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a:t>
            </a:r>
            <a:endParaRPr lang="en-US" dirty="0"/>
          </a:p>
        </p:txBody>
      </p:sp>
      <p:sp>
        <p:nvSpPr>
          <p:cNvPr id="3" name="Text Placeholder 2"/>
          <p:cNvSpPr>
            <a:spLocks noGrp="1"/>
          </p:cNvSpPr>
          <p:nvPr>
            <p:ph type="body" sz="quarter" idx="11"/>
          </p:nvPr>
        </p:nvSpPr>
        <p:spPr>
          <a:xfrm>
            <a:off x="274639" y="1212849"/>
            <a:ext cx="11889564" cy="3447098"/>
          </a:xfrm>
        </p:spPr>
        <p:txBody>
          <a:bodyPr/>
          <a:lstStyle/>
          <a:p>
            <a:r>
              <a:rPr lang="en-US" dirty="0" smtClean="0"/>
              <a:t>SP1 Client update for Office 2013</a:t>
            </a:r>
          </a:p>
          <a:p>
            <a:pPr lvl="1"/>
            <a:r>
              <a:rPr lang="en-US" dirty="0" smtClean="0"/>
              <a:t>Available now!</a:t>
            </a:r>
          </a:p>
          <a:p>
            <a:pPr lvl="1"/>
            <a:r>
              <a:rPr lang="en-US" dirty="0">
                <a:hlinkClick r:id="rId2"/>
              </a:rPr>
              <a:t>http://</a:t>
            </a:r>
            <a:r>
              <a:rPr lang="en-US" dirty="0" smtClean="0">
                <a:hlinkClick r:id="rId2"/>
              </a:rPr>
              <a:t>www.microsoft.com/en-us/download/details.aspx?id=42017</a:t>
            </a:r>
            <a:endParaRPr lang="en-US" dirty="0" smtClean="0"/>
          </a:p>
          <a:p>
            <a:pPr lvl="1"/>
            <a:endParaRPr lang="en-US" dirty="0" smtClean="0"/>
          </a:p>
          <a:p>
            <a:r>
              <a:rPr lang="en-US" dirty="0" smtClean="0"/>
              <a:t>Upgraded O365 Server</a:t>
            </a:r>
          </a:p>
          <a:p>
            <a:pPr lvl="1"/>
            <a:r>
              <a:rPr lang="en-US" dirty="0" smtClean="0"/>
              <a:t>Feature is “dark deployed” we are working on enabling it</a:t>
            </a:r>
          </a:p>
          <a:p>
            <a:pPr lvl="1"/>
            <a:r>
              <a:rPr lang="en-US" dirty="0" smtClean="0"/>
              <a:t>Will not be available on an on </a:t>
            </a:r>
            <a:r>
              <a:rPr lang="en-US" dirty="0" err="1" smtClean="0"/>
              <a:t>prem</a:t>
            </a:r>
            <a:r>
              <a:rPr lang="en-US" dirty="0" smtClean="0"/>
              <a:t> server via SP1</a:t>
            </a:r>
          </a:p>
          <a:p>
            <a:pPr lvl="1"/>
            <a:r>
              <a:rPr lang="en-US" dirty="0" smtClean="0"/>
              <a:t>If you connect an SP1 client to an on </a:t>
            </a:r>
            <a:r>
              <a:rPr lang="en-US" dirty="0" err="1" smtClean="0"/>
              <a:t>prem</a:t>
            </a:r>
            <a:r>
              <a:rPr lang="en-US" dirty="0" smtClean="0"/>
              <a:t> server you will not see any of the new features</a:t>
            </a:r>
            <a:endParaRPr lang="en-US" dirty="0"/>
          </a:p>
        </p:txBody>
      </p:sp>
    </p:spTree>
    <p:extLst>
      <p:ext uri="{BB962C8B-B14F-4D97-AF65-F5344CB8AC3E}">
        <p14:creationId xmlns:p14="http://schemas.microsoft.com/office/powerpoint/2010/main" val="209795462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Store</a:t>
            </a:r>
            <a:endParaRPr lang="en-US" dirty="0"/>
          </a:p>
        </p:txBody>
      </p:sp>
      <p:sp>
        <p:nvSpPr>
          <p:cNvPr id="3" name="Text Placeholder 2"/>
          <p:cNvSpPr txBox="1">
            <a:spLocks/>
          </p:cNvSpPr>
          <p:nvPr/>
        </p:nvSpPr>
        <p:spPr>
          <a:xfrm>
            <a:off x="274639" y="3895309"/>
            <a:ext cx="11889564" cy="1249573"/>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a:buClr>
                <a:srgbClr val="505050"/>
              </a:buClr>
            </a:pPr>
            <a:r>
              <a:rPr lang="en-US" sz="2800" dirty="0">
                <a:gradFill>
                  <a:gsLst>
                    <a:gs pos="1250">
                      <a:srgbClr val="505050"/>
                    </a:gs>
                    <a:gs pos="100000">
                      <a:srgbClr val="505050"/>
                    </a:gs>
                  </a:gsLst>
                  <a:lin ang="5400000" scaled="0"/>
                </a:gradFill>
              </a:rPr>
              <a:t>See </a:t>
            </a:r>
            <a:r>
              <a:rPr lang="en-US" sz="2800" dirty="0" smtClean="0">
                <a:gradFill>
                  <a:gsLst>
                    <a:gs pos="1250">
                      <a:srgbClr val="505050"/>
                    </a:gs>
                    <a:gs pos="100000">
                      <a:srgbClr val="505050"/>
                    </a:gs>
                  </a:gsLst>
                  <a:lin ang="5400000" scaled="0"/>
                </a:gradFill>
              </a:rPr>
              <a:t>SPC232: </a:t>
            </a:r>
            <a:r>
              <a:rPr lang="en-US" sz="2800" b="1" dirty="0" smtClean="0">
                <a:gradFill>
                  <a:gsLst>
                    <a:gs pos="1250">
                      <a:srgbClr val="505050"/>
                    </a:gs>
                    <a:gs pos="100000">
                      <a:srgbClr val="505050"/>
                    </a:gs>
                  </a:gsLst>
                  <a:lin ang="5400000" scaled="0"/>
                </a:gradFill>
              </a:rPr>
              <a:t>Everything </a:t>
            </a:r>
            <a:r>
              <a:rPr lang="en-US" sz="2800" b="1" dirty="0">
                <a:gradFill>
                  <a:gsLst>
                    <a:gs pos="1250">
                      <a:srgbClr val="505050"/>
                    </a:gs>
                    <a:gs pos="100000">
                      <a:srgbClr val="505050"/>
                    </a:gs>
                  </a:gsLst>
                  <a:lin ang="5400000" scaled="0"/>
                </a:gradFill>
              </a:rPr>
              <a:t>you need to know about the Office Store</a:t>
            </a:r>
            <a:endParaRPr lang="en-US" sz="2800" dirty="0">
              <a:gradFill>
                <a:gsLst>
                  <a:gs pos="1250">
                    <a:srgbClr val="505050"/>
                  </a:gs>
                  <a:gs pos="100000">
                    <a:srgbClr val="505050"/>
                  </a:gs>
                </a:gsLst>
                <a:lin ang="5400000" scaled="0"/>
              </a:gradFill>
            </a:endParaRPr>
          </a:p>
          <a:p>
            <a:pPr>
              <a:buClr>
                <a:srgbClr val="505050"/>
              </a:buClr>
            </a:pPr>
            <a:endParaRPr lang="en-US" dirty="0" smtClean="0">
              <a:gradFill>
                <a:gsLst>
                  <a:gs pos="2920">
                    <a:srgbClr val="0072C6"/>
                  </a:gs>
                  <a:gs pos="39000">
                    <a:srgbClr val="0072C6"/>
                  </a:gs>
                </a:gsLst>
                <a:lin ang="5400000" scaled="0"/>
              </a:gradFill>
            </a:endParaRPr>
          </a:p>
        </p:txBody>
      </p:sp>
    </p:spTree>
    <p:extLst>
      <p:ext uri="{BB962C8B-B14F-4D97-AF65-F5344CB8AC3E}">
        <p14:creationId xmlns:p14="http://schemas.microsoft.com/office/powerpoint/2010/main" val="3142850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pic>
        <p:nvPicPr>
          <p:cNvPr id="1026" name="Picture 1" descr="image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360" y="1394165"/>
            <a:ext cx="7534275"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637527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277003" y="1363662"/>
            <a:ext cx="11887200" cy="3859518"/>
          </a:xfrm>
          <a:prstGeom prst="rect">
            <a:avLst/>
          </a:prstGeom>
        </p:spPr>
        <p:txBody>
          <a:bodyPr/>
          <a:lstStyle/>
          <a:p>
            <a:pPr marL="0" indent="0">
              <a:buNone/>
            </a:pPr>
            <a:r>
              <a:rPr lang="en-US" dirty="0">
                <a:gradFill>
                  <a:gsLst>
                    <a:gs pos="0">
                      <a:schemeClr val="tx2"/>
                    </a:gs>
                    <a:gs pos="86000">
                      <a:schemeClr val="tx2"/>
                    </a:gs>
                  </a:gsLst>
                  <a:lin ang="5400000" scaled="0"/>
                </a:gradFill>
              </a:rPr>
              <a:t>Objectives</a:t>
            </a:r>
            <a:r>
              <a:rPr lang="en-US" dirty="0" smtClean="0"/>
              <a:t> </a:t>
            </a:r>
          </a:p>
          <a:p>
            <a:pPr marL="342900" lvl="1" indent="0">
              <a:buNone/>
            </a:pPr>
            <a:r>
              <a:rPr lang="en-US" sz="2000" dirty="0" smtClean="0"/>
              <a:t>Learn how to build and manage Access apps in the Store, Corporate Catalog, or on site</a:t>
            </a:r>
            <a:br>
              <a:rPr lang="en-US" sz="2000" dirty="0" smtClean="0"/>
            </a:br>
            <a:r>
              <a:rPr lang="en-US" sz="2000" dirty="0" smtClean="0"/>
              <a:t>Introduce Access apps in the Store</a:t>
            </a:r>
          </a:p>
          <a:p>
            <a:pPr marL="342900" lvl="1" indent="0">
              <a:buNone/>
            </a:pPr>
            <a:endParaRPr lang="en-US" dirty="0"/>
          </a:p>
          <a:p>
            <a:pPr marL="0" indent="0">
              <a:buNone/>
            </a:pPr>
            <a:r>
              <a:rPr lang="en-US" dirty="0">
                <a:gradFill>
                  <a:gsLst>
                    <a:gs pos="0">
                      <a:schemeClr val="tx2"/>
                    </a:gs>
                    <a:gs pos="86000">
                      <a:schemeClr val="tx2"/>
                    </a:gs>
                  </a:gsLst>
                  <a:lin ang="5400000" scaled="0"/>
                </a:gradFill>
              </a:rPr>
              <a:t>Key Takeaways </a:t>
            </a:r>
          </a:p>
          <a:p>
            <a:pPr marL="342900" lvl="1" indent="0">
              <a:buNone/>
            </a:pPr>
            <a:r>
              <a:rPr lang="en-US" sz="2000" dirty="0"/>
              <a:t>Access apps are SharePoint apps</a:t>
            </a:r>
          </a:p>
          <a:p>
            <a:pPr marL="342900" lvl="1" indent="0">
              <a:buNone/>
            </a:pPr>
            <a:r>
              <a:rPr lang="en-US" sz="2000" dirty="0" smtClean="0"/>
              <a:t>Updates </a:t>
            </a:r>
            <a:r>
              <a:rPr lang="en-US" sz="2000" dirty="0"/>
              <a:t>to Access apps can now be developed and tested outside of production</a:t>
            </a:r>
          </a:p>
          <a:p>
            <a:pPr marL="342900" lvl="1" indent="0">
              <a:buNone/>
            </a:pPr>
            <a:r>
              <a:rPr lang="en-US" sz="2000" dirty="0" smtClean="0"/>
              <a:t>Access apps and can be sold via the Office Store</a:t>
            </a:r>
          </a:p>
          <a:p>
            <a:pPr marL="342900" lvl="1" indent="0">
              <a:buNone/>
            </a:pPr>
            <a:r>
              <a:rPr lang="en-US" dirty="0"/>
              <a:t>	</a:t>
            </a:r>
            <a:endParaRPr lang="en-US" dirty="0" smtClean="0"/>
          </a:p>
        </p:txBody>
      </p:sp>
      <p:sp>
        <p:nvSpPr>
          <p:cNvPr id="4" name="Title 3"/>
          <p:cNvSpPr>
            <a:spLocks noGrp="1"/>
          </p:cNvSpPr>
          <p:nvPr>
            <p:ph type="title"/>
          </p:nvPr>
        </p:nvSpPr>
        <p:spPr/>
        <p:txBody>
          <a:bodyPr/>
          <a:lstStyle/>
          <a:p>
            <a:r>
              <a:rPr lang="en-US" dirty="0"/>
              <a:t>Session Objectives </a:t>
            </a:r>
            <a:r>
              <a:rPr lang="en-US" dirty="0" smtClean="0"/>
              <a:t>And </a:t>
            </a:r>
            <a:r>
              <a:rPr lang="en-US" dirty="0"/>
              <a:t>Takeaways</a:t>
            </a:r>
          </a:p>
        </p:txBody>
      </p:sp>
    </p:spTree>
    <p:extLst>
      <p:ext uri="{BB962C8B-B14F-4D97-AF65-F5344CB8AC3E}">
        <p14:creationId xmlns:p14="http://schemas.microsoft.com/office/powerpoint/2010/main" val="2943050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O365 Users</a:t>
            </a:r>
            <a:endParaRPr lang="en-US" dirty="0"/>
          </a:p>
        </p:txBody>
      </p:sp>
      <p:pic>
        <p:nvPicPr>
          <p:cNvPr id="3" name="Picture 2"/>
          <p:cNvPicPr>
            <a:picLocks noChangeAspect="1"/>
          </p:cNvPicPr>
          <p:nvPr/>
        </p:nvPicPr>
        <p:blipFill>
          <a:blip r:embed="rId2"/>
          <a:stretch>
            <a:fillRect/>
          </a:stretch>
        </p:blipFill>
        <p:spPr>
          <a:xfrm>
            <a:off x="1829165" y="1028409"/>
            <a:ext cx="8209538" cy="5473025"/>
          </a:xfrm>
          <a:prstGeom prst="rect">
            <a:avLst/>
          </a:prstGeom>
        </p:spPr>
      </p:pic>
      <p:sp>
        <p:nvSpPr>
          <p:cNvPr id="4" name="TextBox 3"/>
          <p:cNvSpPr txBox="1"/>
          <p:nvPr/>
        </p:nvSpPr>
        <p:spPr>
          <a:xfrm>
            <a:off x="1371970" y="6148993"/>
            <a:ext cx="9235339" cy="1037207"/>
          </a:xfrm>
          <a:prstGeom prst="rect">
            <a:avLst/>
          </a:prstGeom>
          <a:noFill/>
        </p:spPr>
        <p:txBody>
          <a:bodyPr wrap="square" lIns="182880" tIns="146304" rIns="182880" bIns="146304" rtlCol="0">
            <a:spAutoFit/>
          </a:bodyPr>
          <a:lstStyle/>
          <a:p>
            <a:pPr>
              <a:lnSpc>
                <a:spcPct val="90000"/>
              </a:lnSpc>
              <a:spcAft>
                <a:spcPts val="600"/>
              </a:spcAft>
            </a:pPr>
            <a:r>
              <a:rPr lang="en-US" sz="2400" dirty="0">
                <a:solidFill>
                  <a:srgbClr val="505050"/>
                </a:solidFill>
              </a:rPr>
              <a:t>Office 365 is Microsoft’s fastest growing commercial product ever.</a:t>
            </a:r>
          </a:p>
          <a:p>
            <a:pPr>
              <a:lnSpc>
                <a:spcPct val="90000"/>
              </a:lnSpc>
              <a:spcAft>
                <a:spcPts val="600"/>
              </a:spcAft>
            </a:pPr>
            <a:endParaRPr lang="en-US" sz="2400" dirty="0" err="1"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315768594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Store visitors</a:t>
            </a:r>
            <a:endParaRPr lang="en-US" dirty="0"/>
          </a:p>
        </p:txBody>
      </p:sp>
      <p:pic>
        <p:nvPicPr>
          <p:cNvPr id="3" name="Picture 2"/>
          <p:cNvPicPr>
            <a:picLocks noChangeAspect="1"/>
          </p:cNvPicPr>
          <p:nvPr/>
        </p:nvPicPr>
        <p:blipFill>
          <a:blip r:embed="rId2"/>
          <a:stretch>
            <a:fillRect/>
          </a:stretch>
        </p:blipFill>
        <p:spPr>
          <a:xfrm>
            <a:off x="1829165" y="1028409"/>
            <a:ext cx="8209538" cy="5473025"/>
          </a:xfrm>
          <a:prstGeom prst="rect">
            <a:avLst/>
          </a:prstGeom>
        </p:spPr>
      </p:pic>
    </p:spTree>
    <p:extLst>
      <p:ext uri="{BB962C8B-B14F-4D97-AF65-F5344CB8AC3E}">
        <p14:creationId xmlns:p14="http://schemas.microsoft.com/office/powerpoint/2010/main" val="245230657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Downloads</a:t>
            </a:r>
            <a:endParaRPr lang="en-US" dirty="0"/>
          </a:p>
        </p:txBody>
      </p:sp>
      <p:pic>
        <p:nvPicPr>
          <p:cNvPr id="3" name="Picture 2"/>
          <p:cNvPicPr>
            <a:picLocks noChangeAspect="1"/>
          </p:cNvPicPr>
          <p:nvPr/>
        </p:nvPicPr>
        <p:blipFill>
          <a:blip r:embed="rId2"/>
          <a:stretch>
            <a:fillRect/>
          </a:stretch>
        </p:blipFill>
        <p:spPr>
          <a:xfrm>
            <a:off x="1829165" y="1028409"/>
            <a:ext cx="8209538" cy="5473025"/>
          </a:xfrm>
          <a:prstGeom prst="rect">
            <a:avLst/>
          </a:prstGeom>
        </p:spPr>
      </p:pic>
    </p:spTree>
    <p:extLst>
      <p:ext uri="{BB962C8B-B14F-4D97-AF65-F5344CB8AC3E}">
        <p14:creationId xmlns:p14="http://schemas.microsoft.com/office/powerpoint/2010/main" val="23579855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put your apps in the Store?</a:t>
            </a:r>
            <a:endParaRPr lang="en-US" dirty="0"/>
          </a:p>
        </p:txBody>
      </p:sp>
      <p:sp>
        <p:nvSpPr>
          <p:cNvPr id="3" name="Text Placeholder 2"/>
          <p:cNvSpPr>
            <a:spLocks noGrp="1"/>
          </p:cNvSpPr>
          <p:nvPr>
            <p:ph type="body" sz="quarter" idx="11"/>
          </p:nvPr>
        </p:nvSpPr>
        <p:spPr>
          <a:xfrm>
            <a:off x="274639" y="1212849"/>
            <a:ext cx="11889564" cy="1415772"/>
          </a:xfrm>
        </p:spPr>
        <p:txBody>
          <a:bodyPr/>
          <a:lstStyle/>
          <a:p>
            <a:r>
              <a:rPr lang="en-US" dirty="0" smtClean="0"/>
              <a:t>Monetization</a:t>
            </a:r>
          </a:p>
          <a:p>
            <a:r>
              <a:rPr lang="en-US" dirty="0" smtClean="0"/>
              <a:t>Exposure</a:t>
            </a:r>
          </a:p>
        </p:txBody>
      </p:sp>
    </p:spTree>
    <p:extLst>
      <p:ext uri="{BB962C8B-B14F-4D97-AF65-F5344CB8AC3E}">
        <p14:creationId xmlns:p14="http://schemas.microsoft.com/office/powerpoint/2010/main" val="116142376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Monetization</a:t>
            </a:r>
            <a:endParaRPr lang="en-US" dirty="0"/>
          </a:p>
        </p:txBody>
      </p:sp>
      <p:sp>
        <p:nvSpPr>
          <p:cNvPr id="3" name="Text Placeholder 2"/>
          <p:cNvSpPr>
            <a:spLocks noGrp="1"/>
          </p:cNvSpPr>
          <p:nvPr>
            <p:ph type="body" sz="quarter" idx="11"/>
          </p:nvPr>
        </p:nvSpPr>
        <p:spPr>
          <a:xfrm>
            <a:off x="274639" y="1212849"/>
            <a:ext cx="11889564" cy="738664"/>
          </a:xfrm>
        </p:spPr>
        <p:txBody>
          <a:bodyPr/>
          <a:lstStyle/>
          <a:p>
            <a:r>
              <a:rPr lang="en-US" dirty="0" smtClean="0"/>
              <a:t>If end users buy your app, you get paid!</a:t>
            </a:r>
          </a:p>
        </p:txBody>
      </p:sp>
      <p:sp>
        <p:nvSpPr>
          <p:cNvPr id="4" name="Text Placeholder 2"/>
          <p:cNvSpPr txBox="1">
            <a:spLocks/>
          </p:cNvSpPr>
          <p:nvPr/>
        </p:nvSpPr>
        <p:spPr>
          <a:xfrm>
            <a:off x="731897" y="1927800"/>
            <a:ext cx="11889564" cy="2646878"/>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solidFill>
                  <a:srgbClr val="FFFFFF">
                    <a:lumMod val="50000"/>
                  </a:srgbClr>
                </a:solidFill>
              </a:rPr>
              <a:t>Minimum app price for paid apps: $1.50</a:t>
            </a:r>
          </a:p>
          <a:p>
            <a:pPr>
              <a:buClr>
                <a:srgbClr val="505050"/>
              </a:buClr>
            </a:pPr>
            <a:r>
              <a:rPr lang="en-US" dirty="0" smtClean="0">
                <a:solidFill>
                  <a:srgbClr val="FFFFFF">
                    <a:lumMod val="50000"/>
                  </a:srgbClr>
                </a:solidFill>
              </a:rPr>
              <a:t>MSFT gets 20% off the top, developer gets the rest (after taxes)</a:t>
            </a:r>
          </a:p>
          <a:p>
            <a:pPr>
              <a:buClr>
                <a:srgbClr val="505050"/>
              </a:buClr>
            </a:pPr>
            <a:r>
              <a:rPr lang="en-US" dirty="0" smtClean="0">
                <a:solidFill>
                  <a:srgbClr val="FFFFFF">
                    <a:lumMod val="50000"/>
                  </a:srgbClr>
                </a:solidFill>
              </a:rPr>
              <a:t>Maximum app price $999</a:t>
            </a:r>
          </a:p>
        </p:txBody>
      </p:sp>
    </p:spTree>
    <p:extLst>
      <p:ext uri="{BB962C8B-B14F-4D97-AF65-F5344CB8AC3E}">
        <p14:creationId xmlns:p14="http://schemas.microsoft.com/office/powerpoint/2010/main" val="234196949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335663" y="2582872"/>
            <a:ext cx="11889564"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2920">
                      <a:srgbClr val="0072C6"/>
                    </a:gs>
                    <a:gs pos="39000">
                      <a:srgbClr val="0072C6"/>
                    </a:gs>
                  </a:gsLst>
                  <a:lin ang="5400000" scaled="0"/>
                </a:gradFill>
              </a:rPr>
              <a:t>Try &amp; Buy</a:t>
            </a:r>
          </a:p>
        </p:txBody>
      </p:sp>
      <p:sp>
        <p:nvSpPr>
          <p:cNvPr id="6" name="Text Placeholder 2"/>
          <p:cNvSpPr txBox="1">
            <a:spLocks/>
          </p:cNvSpPr>
          <p:nvPr/>
        </p:nvSpPr>
        <p:spPr>
          <a:xfrm>
            <a:off x="641364" y="1771076"/>
            <a:ext cx="11889564"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solidFill>
                  <a:srgbClr val="FFFFFF">
                    <a:lumMod val="50000"/>
                  </a:srgbClr>
                </a:solidFill>
              </a:rPr>
              <a:t>Per user fees have not been enabled for Access apps</a:t>
            </a:r>
          </a:p>
        </p:txBody>
      </p:sp>
      <p:sp>
        <p:nvSpPr>
          <p:cNvPr id="8" name="Text Placeholder 2"/>
          <p:cNvSpPr txBox="1">
            <a:spLocks/>
          </p:cNvSpPr>
          <p:nvPr/>
        </p:nvSpPr>
        <p:spPr>
          <a:xfrm>
            <a:off x="335663" y="1032412"/>
            <a:ext cx="11889564"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2920">
                      <a:srgbClr val="0072C6"/>
                    </a:gs>
                    <a:gs pos="39000">
                      <a:srgbClr val="0072C6"/>
                    </a:gs>
                  </a:gsLst>
                  <a:lin ang="5400000" scaled="0"/>
                </a:gradFill>
              </a:rPr>
              <a:t>Subscriptions</a:t>
            </a:r>
          </a:p>
        </p:txBody>
      </p:sp>
      <p:sp>
        <p:nvSpPr>
          <p:cNvPr id="9" name="Text Placeholder 2"/>
          <p:cNvSpPr txBox="1">
            <a:spLocks/>
          </p:cNvSpPr>
          <p:nvPr/>
        </p:nvSpPr>
        <p:spPr>
          <a:xfrm>
            <a:off x="641364" y="3321536"/>
            <a:ext cx="11889564"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solidFill>
                  <a:srgbClr val="FFFFFF">
                    <a:lumMod val="50000"/>
                  </a:srgbClr>
                </a:solidFill>
              </a:rPr>
              <a:t>Not enabled for Access apps</a:t>
            </a:r>
          </a:p>
        </p:txBody>
      </p:sp>
    </p:spTree>
    <p:extLst>
      <p:ext uri="{BB962C8B-B14F-4D97-AF65-F5344CB8AC3E}">
        <p14:creationId xmlns:p14="http://schemas.microsoft.com/office/powerpoint/2010/main" val="311438080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Exposure</a:t>
            </a:r>
            <a:endParaRPr lang="en-US" dirty="0"/>
          </a:p>
        </p:txBody>
      </p:sp>
      <p:sp>
        <p:nvSpPr>
          <p:cNvPr id="5" name="Text Placeholder 4"/>
          <p:cNvSpPr>
            <a:spLocks noGrp="1"/>
          </p:cNvSpPr>
          <p:nvPr>
            <p:ph type="body" sz="quarter" idx="11"/>
          </p:nvPr>
        </p:nvSpPr>
        <p:spPr>
          <a:xfrm>
            <a:off x="274639" y="1212849"/>
            <a:ext cx="11889564" cy="738664"/>
          </a:xfrm>
        </p:spPr>
        <p:txBody>
          <a:bodyPr/>
          <a:lstStyle/>
          <a:p>
            <a:r>
              <a:rPr lang="en-US" dirty="0" smtClean="0"/>
              <a:t>Your apps can contain ads.</a:t>
            </a:r>
            <a:endParaRPr lang="en-US" dirty="0"/>
          </a:p>
        </p:txBody>
      </p:sp>
      <p:sp>
        <p:nvSpPr>
          <p:cNvPr id="6" name="Text Placeholder 2"/>
          <p:cNvSpPr txBox="1">
            <a:spLocks/>
          </p:cNvSpPr>
          <p:nvPr/>
        </p:nvSpPr>
        <p:spPr>
          <a:xfrm>
            <a:off x="641364" y="1951513"/>
            <a:ext cx="11889564" cy="1292662"/>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solidFill>
                  <a:srgbClr val="FFFFFF">
                    <a:lumMod val="50000"/>
                  </a:srgbClr>
                </a:solidFill>
              </a:rPr>
              <a:t>Excellent way for developers to gain organic growth for their own app building or consulting business.</a:t>
            </a:r>
          </a:p>
        </p:txBody>
      </p:sp>
      <p:sp>
        <p:nvSpPr>
          <p:cNvPr id="7" name="Text Placeholder 2"/>
          <p:cNvSpPr txBox="1">
            <a:spLocks/>
          </p:cNvSpPr>
          <p:nvPr/>
        </p:nvSpPr>
        <p:spPr>
          <a:xfrm>
            <a:off x="635887" y="3216138"/>
            <a:ext cx="11889564" cy="1292662"/>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solidFill>
                  <a:srgbClr val="FFFFFF">
                    <a:lumMod val="50000"/>
                  </a:srgbClr>
                </a:solidFill>
              </a:rPr>
              <a:t>Nice upsell to offer your customers; place an add for their business in an app in the Store.</a:t>
            </a:r>
          </a:p>
        </p:txBody>
      </p:sp>
    </p:spTree>
    <p:extLst>
      <p:ext uri="{BB962C8B-B14F-4D97-AF65-F5344CB8AC3E}">
        <p14:creationId xmlns:p14="http://schemas.microsoft.com/office/powerpoint/2010/main" val="282230096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45235" y="205458"/>
            <a:ext cx="12174532" cy="6492169"/>
          </a:xfrm>
          <a:prstGeom prst="rect">
            <a:avLst/>
          </a:prstGeom>
        </p:spPr>
      </p:pic>
    </p:spTree>
    <p:extLst>
      <p:ext uri="{BB962C8B-B14F-4D97-AF65-F5344CB8AC3E}">
        <p14:creationId xmlns:p14="http://schemas.microsoft.com/office/powerpoint/2010/main" val="309470513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Placeholder: apps with ads</a:t>
            </a:r>
            <a:endParaRPr lang="en-US" dirty="0"/>
          </a:p>
        </p:txBody>
      </p:sp>
      <p:pic>
        <p:nvPicPr>
          <p:cNvPr id="3" name="Picture 2"/>
          <p:cNvPicPr>
            <a:picLocks noChangeAspect="1"/>
          </p:cNvPicPr>
          <p:nvPr/>
        </p:nvPicPr>
        <p:blipFill>
          <a:blip r:embed="rId2"/>
          <a:stretch>
            <a:fillRect/>
          </a:stretch>
        </p:blipFill>
        <p:spPr>
          <a:xfrm>
            <a:off x="0" y="-230658"/>
            <a:ext cx="14468475" cy="7219950"/>
          </a:xfrm>
          <a:prstGeom prst="rect">
            <a:avLst/>
          </a:prstGeom>
        </p:spPr>
      </p:pic>
    </p:spTree>
    <p:extLst>
      <p:ext uri="{BB962C8B-B14F-4D97-AF65-F5344CB8AC3E}">
        <p14:creationId xmlns:p14="http://schemas.microsoft.com/office/powerpoint/2010/main" val="3376717961"/>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Text Placeholder 2"/>
          <p:cNvSpPr>
            <a:spLocks noGrp="1"/>
          </p:cNvSpPr>
          <p:nvPr>
            <p:ph type="body" sz="quarter" idx="11"/>
          </p:nvPr>
        </p:nvSpPr>
        <p:spPr>
          <a:xfrm>
            <a:off x="0" y="1212849"/>
            <a:ext cx="12436475" cy="5663089"/>
          </a:xfrm>
        </p:spPr>
        <p:txBody>
          <a:bodyPr/>
          <a:lstStyle/>
          <a:p>
            <a:pPr marL="771525" lvl="1" indent="-742950">
              <a:buAutoNum type="arabicParenR"/>
            </a:pPr>
            <a:r>
              <a:rPr lang="en-US" sz="4000" dirty="0">
                <a:gradFill>
                  <a:gsLst>
                    <a:gs pos="2920">
                      <a:schemeClr val="tx2"/>
                    </a:gs>
                    <a:gs pos="39000">
                      <a:schemeClr val="tx2"/>
                    </a:gs>
                  </a:gsLst>
                  <a:lin ang="5400000" scaled="0"/>
                </a:gradFill>
                <a:latin typeface="+mj-lt"/>
              </a:rPr>
              <a:t>Sign up for a Microsoft Account and an Office 365 subscription (you must have at least the Small Business Premium to get Access 2013 web </a:t>
            </a:r>
            <a:r>
              <a:rPr lang="en-US" sz="4000" dirty="0" smtClean="0">
                <a:gradFill>
                  <a:gsLst>
                    <a:gs pos="2920">
                      <a:schemeClr val="tx2"/>
                    </a:gs>
                    <a:gs pos="39000">
                      <a:schemeClr val="tx2"/>
                    </a:gs>
                  </a:gsLst>
                  <a:lin ang="5400000" scaled="0"/>
                </a:gradFill>
                <a:latin typeface="+mj-lt"/>
              </a:rPr>
              <a:t>apps)</a:t>
            </a:r>
            <a:endParaRPr lang="en-US" sz="4000" dirty="0">
              <a:gradFill>
                <a:gsLst>
                  <a:gs pos="2920">
                    <a:schemeClr val="tx2"/>
                  </a:gs>
                  <a:gs pos="39000">
                    <a:schemeClr val="tx2"/>
                  </a:gs>
                </a:gsLst>
                <a:lin ang="5400000" scaled="0"/>
              </a:gradFill>
              <a:latin typeface="+mj-lt"/>
            </a:endParaRPr>
          </a:p>
          <a:p>
            <a:pPr lvl="1"/>
            <a:endParaRPr lang="en-US" sz="4000" dirty="0">
              <a:gradFill>
                <a:gsLst>
                  <a:gs pos="2920">
                    <a:schemeClr val="tx2"/>
                  </a:gs>
                  <a:gs pos="39000">
                    <a:schemeClr val="tx2"/>
                  </a:gs>
                </a:gsLst>
                <a:lin ang="5400000" scaled="0"/>
              </a:gradFill>
              <a:latin typeface="+mj-lt"/>
            </a:endParaRPr>
          </a:p>
          <a:p>
            <a:pPr lvl="1"/>
            <a:r>
              <a:rPr lang="en-US" sz="4000" dirty="0" smtClean="0">
                <a:solidFill>
                  <a:schemeClr val="bg2">
                    <a:lumMod val="50000"/>
                  </a:schemeClr>
                </a:solidFill>
                <a:latin typeface="+mj-lt"/>
              </a:rPr>
              <a:t>2) </a:t>
            </a:r>
            <a:r>
              <a:rPr lang="en-US" sz="4000" dirty="0" smtClean="0">
                <a:gradFill>
                  <a:gsLst>
                    <a:gs pos="2920">
                      <a:schemeClr val="tx2"/>
                    </a:gs>
                    <a:gs pos="39000">
                      <a:schemeClr val="tx2"/>
                    </a:gs>
                  </a:gsLst>
                  <a:lin ang="5400000" scaled="0"/>
                </a:gradFill>
                <a:latin typeface="+mj-lt"/>
              </a:rPr>
              <a:t>Complete </a:t>
            </a:r>
            <a:r>
              <a:rPr lang="en-US" sz="4000" dirty="0">
                <a:gradFill>
                  <a:gsLst>
                    <a:gs pos="2920">
                      <a:schemeClr val="tx2"/>
                    </a:gs>
                    <a:gs pos="39000">
                      <a:schemeClr val="tx2"/>
                    </a:gs>
                  </a:gsLst>
                  <a:lin ang="5400000" scaled="0"/>
                </a:gradFill>
                <a:latin typeface="+mj-lt"/>
              </a:rPr>
              <a:t>the checklist for creating a Seller Account                                     	</a:t>
            </a:r>
            <a:r>
              <a:rPr lang="en-US" dirty="0" smtClean="0">
                <a:hlinkClick r:id="rId2"/>
              </a:rPr>
              <a:t>http</a:t>
            </a:r>
            <a:r>
              <a:rPr lang="en-US" dirty="0">
                <a:hlinkClick r:id="rId2"/>
              </a:rPr>
              <a:t>://msdn.microsoft.com/en-us/library/dn383068(v=office.15).</a:t>
            </a:r>
            <a:r>
              <a:rPr lang="en-US" dirty="0" smtClean="0">
                <a:hlinkClick r:id="rId2"/>
              </a:rPr>
              <a:t>aspx</a:t>
            </a:r>
            <a:r>
              <a:rPr lang="en-US" dirty="0" smtClean="0"/>
              <a:t> </a:t>
            </a:r>
          </a:p>
          <a:p>
            <a:pPr lvl="1"/>
            <a:endParaRPr lang="en-US" sz="4000" dirty="0" smtClean="0">
              <a:solidFill>
                <a:schemeClr val="bg2">
                  <a:lumMod val="50000"/>
                </a:schemeClr>
              </a:solidFill>
              <a:latin typeface="+mj-lt"/>
            </a:endParaRPr>
          </a:p>
          <a:p>
            <a:pPr lvl="1"/>
            <a:r>
              <a:rPr lang="en-US" sz="4000" dirty="0" smtClean="0">
                <a:solidFill>
                  <a:schemeClr val="bg2">
                    <a:lumMod val="50000"/>
                  </a:schemeClr>
                </a:solidFill>
                <a:latin typeface="+mj-lt"/>
              </a:rPr>
              <a:t>3) </a:t>
            </a:r>
            <a:r>
              <a:rPr lang="en-US" sz="4000" dirty="0" smtClean="0">
                <a:gradFill>
                  <a:gsLst>
                    <a:gs pos="2920">
                      <a:schemeClr val="tx2"/>
                    </a:gs>
                    <a:gs pos="39000">
                      <a:schemeClr val="tx2"/>
                    </a:gs>
                  </a:gsLst>
                  <a:lin ang="5400000" scaled="0"/>
                </a:gradFill>
                <a:latin typeface="+mj-lt"/>
              </a:rPr>
              <a:t>Add </a:t>
            </a:r>
            <a:r>
              <a:rPr lang="en-US" sz="4000" dirty="0">
                <a:gradFill>
                  <a:gsLst>
                    <a:gs pos="2920">
                      <a:schemeClr val="tx2"/>
                    </a:gs>
                    <a:gs pos="39000">
                      <a:schemeClr val="tx2"/>
                    </a:gs>
                  </a:gsLst>
                  <a:lin ang="5400000" scaled="0"/>
                </a:gradFill>
                <a:latin typeface="+mj-lt"/>
              </a:rPr>
              <a:t>your payout and Tax info in the Seller Dashboard	</a:t>
            </a:r>
            <a:r>
              <a:rPr lang="en-US" dirty="0" smtClean="0">
                <a:hlinkClick r:id="rId3"/>
              </a:rPr>
              <a:t>https</a:t>
            </a:r>
            <a:r>
              <a:rPr lang="en-US" dirty="0">
                <a:hlinkClick r:id="rId3"/>
              </a:rPr>
              <a:t>://</a:t>
            </a:r>
            <a:r>
              <a:rPr lang="en-US" dirty="0" smtClean="0">
                <a:hlinkClick r:id="rId3"/>
              </a:rPr>
              <a:t>sellerdashboard.microsoft.com/Application/Summary</a:t>
            </a:r>
            <a:r>
              <a:rPr lang="en-US" dirty="0" smtClean="0"/>
              <a:t> </a:t>
            </a:r>
            <a:endParaRPr lang="en-US" dirty="0"/>
          </a:p>
        </p:txBody>
      </p:sp>
    </p:spTree>
    <p:extLst>
      <p:ext uri="{BB962C8B-B14F-4D97-AF65-F5344CB8AC3E}">
        <p14:creationId xmlns:p14="http://schemas.microsoft.com/office/powerpoint/2010/main" val="108829914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6087820"/>
          </a:xfrm>
        </p:spPr>
        <p:txBody>
          <a:bodyPr/>
          <a:lstStyle/>
          <a:p>
            <a:pPr marL="0" indent="0">
              <a:buNone/>
            </a:pPr>
            <a:r>
              <a:rPr lang="en-US" dirty="0"/>
              <a:t>Building an app </a:t>
            </a:r>
          </a:p>
          <a:p>
            <a:pPr marL="342900" lvl="1" indent="0">
              <a:buNone/>
            </a:pPr>
            <a:r>
              <a:rPr lang="en-US" sz="2000" dirty="0" smtClean="0"/>
              <a:t>	See </a:t>
            </a:r>
            <a:r>
              <a:rPr lang="en-US" sz="2000" dirty="0"/>
              <a:t>SPC204 </a:t>
            </a:r>
            <a:r>
              <a:rPr lang="en-US" sz="2000" b="1" dirty="0"/>
              <a:t>Anyone can build a SharePoint App with Microsoft </a:t>
            </a:r>
            <a:r>
              <a:rPr lang="en-US" sz="2000" b="1" dirty="0" smtClean="0"/>
              <a:t>Access </a:t>
            </a:r>
            <a:r>
              <a:rPr lang="en-US" sz="2000" dirty="0" smtClean="0"/>
              <a:t>for more detail</a:t>
            </a:r>
          </a:p>
          <a:p>
            <a:pPr marL="0" indent="0">
              <a:buNone/>
            </a:pPr>
            <a:r>
              <a:rPr lang="en-US" dirty="0" smtClean="0"/>
              <a:t>Creating an Upgrade</a:t>
            </a:r>
          </a:p>
          <a:p>
            <a:pPr marL="0" indent="0">
              <a:buNone/>
            </a:pPr>
            <a:r>
              <a:rPr lang="en-US" dirty="0"/>
              <a:t>Submitting an app to the </a:t>
            </a:r>
            <a:r>
              <a:rPr lang="en-US" dirty="0" smtClean="0"/>
              <a:t>Store</a:t>
            </a:r>
          </a:p>
          <a:p>
            <a:pPr marL="0" lvl="1" indent="0">
              <a:buClr>
                <a:schemeClr val="tx2"/>
              </a:buClr>
              <a:buNone/>
            </a:pPr>
            <a:r>
              <a:rPr lang="en-US" sz="2000" dirty="0"/>
              <a:t>	</a:t>
            </a:r>
            <a:r>
              <a:rPr lang="en-US" sz="2000" dirty="0" smtClean="0"/>
              <a:t>See SPC232</a:t>
            </a:r>
            <a:r>
              <a:rPr lang="en-US" sz="2000" dirty="0"/>
              <a:t>: </a:t>
            </a:r>
            <a:r>
              <a:rPr lang="en-US" sz="2000" b="1" dirty="0"/>
              <a:t>Everything you need to know about the Office </a:t>
            </a:r>
            <a:r>
              <a:rPr lang="en-US" sz="2000" b="1" dirty="0" smtClean="0"/>
              <a:t>Store </a:t>
            </a:r>
            <a:r>
              <a:rPr lang="en-US" sz="2000" dirty="0" smtClean="0"/>
              <a:t>for more detail</a:t>
            </a:r>
            <a:endParaRPr lang="en-US" sz="2000" dirty="0"/>
          </a:p>
          <a:p>
            <a:pPr marL="0" lvl="1" indent="0">
              <a:buClr>
                <a:schemeClr val="tx2"/>
              </a:buClr>
              <a:buNone/>
            </a:pPr>
            <a:endParaRPr lang="en-US" dirty="0" smtClean="0"/>
          </a:p>
          <a:p>
            <a:pPr marL="0" indent="0">
              <a:buNone/>
            </a:pPr>
            <a:endParaRPr lang="en-US" dirty="0"/>
          </a:p>
          <a:p>
            <a:pPr marL="0" indent="0">
              <a:buNone/>
            </a:pPr>
            <a:r>
              <a:rPr lang="en-US" dirty="0"/>
              <a:t>Ask questions in Yammer!</a:t>
            </a:r>
          </a:p>
          <a:p>
            <a:pPr marL="241300" lvl="1" indent="0">
              <a:buNone/>
            </a:pPr>
            <a:r>
              <a:rPr lang="en-US" sz="2000" dirty="0"/>
              <a:t>We’ll answer questions at the end (live and from Yammer)</a:t>
            </a:r>
          </a:p>
          <a:p>
            <a:pPr marL="0" indent="0">
              <a:buNone/>
            </a:pPr>
            <a:endParaRPr lang="en-US" dirty="0" smtClean="0"/>
          </a:p>
          <a:p>
            <a:pPr marL="571500" lvl="2" indent="0">
              <a:buNone/>
            </a:pPr>
            <a:endParaRPr lang="en-US" dirty="0"/>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371404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Text Placeholder 2"/>
          <p:cNvSpPr>
            <a:spLocks noGrp="1"/>
          </p:cNvSpPr>
          <p:nvPr>
            <p:ph type="body" sz="quarter" idx="11"/>
          </p:nvPr>
        </p:nvSpPr>
        <p:spPr>
          <a:xfrm>
            <a:off x="0" y="1212849"/>
            <a:ext cx="12436475" cy="1292662"/>
          </a:xfrm>
        </p:spPr>
        <p:txBody>
          <a:bodyPr/>
          <a:lstStyle/>
          <a:p>
            <a:pPr lvl="1"/>
            <a:r>
              <a:rPr lang="en-US" sz="4000" dirty="0" smtClean="0">
                <a:solidFill>
                  <a:schemeClr val="bg2">
                    <a:lumMod val="50000"/>
                  </a:schemeClr>
                </a:solidFill>
                <a:latin typeface="+mj-lt"/>
              </a:rPr>
              <a:t>4) </a:t>
            </a:r>
            <a:r>
              <a:rPr lang="en-US" sz="4000" dirty="0">
                <a:gradFill>
                  <a:gsLst>
                    <a:gs pos="2920">
                      <a:schemeClr val="tx2"/>
                    </a:gs>
                    <a:gs pos="39000">
                      <a:schemeClr val="tx2"/>
                    </a:gs>
                  </a:gsLst>
                  <a:lin ang="5400000" scaled="0"/>
                </a:gradFill>
                <a:latin typeface="+mj-lt"/>
              </a:rPr>
              <a:t>Add your </a:t>
            </a:r>
            <a:r>
              <a:rPr lang="en-US" sz="4000" dirty="0" smtClean="0">
                <a:gradFill>
                  <a:gsLst>
                    <a:gs pos="2920">
                      <a:schemeClr val="tx2"/>
                    </a:gs>
                    <a:gs pos="39000">
                      <a:schemeClr val="tx2"/>
                    </a:gs>
                  </a:gsLst>
                  <a:lin ang="5400000" scaled="0"/>
                </a:gradFill>
                <a:latin typeface="+mj-lt"/>
              </a:rPr>
              <a:t>app </a:t>
            </a:r>
            <a:r>
              <a:rPr lang="en-US" sz="4000" dirty="0">
                <a:gradFill>
                  <a:gsLst>
                    <a:gs pos="2920">
                      <a:schemeClr val="tx2"/>
                    </a:gs>
                    <a:gs pos="39000">
                      <a:schemeClr val="tx2"/>
                    </a:gs>
                  </a:gsLst>
                  <a:lin ang="5400000" scaled="0"/>
                </a:gradFill>
                <a:latin typeface="+mj-lt"/>
              </a:rPr>
              <a:t>in the Seller Dashboard	</a:t>
            </a:r>
            <a:r>
              <a:rPr lang="en-US" dirty="0" smtClean="0">
                <a:hlinkClick r:id="rId2"/>
              </a:rPr>
              <a:t>https</a:t>
            </a:r>
            <a:r>
              <a:rPr lang="en-US" dirty="0">
                <a:hlinkClick r:id="rId2"/>
              </a:rPr>
              <a:t>://</a:t>
            </a:r>
            <a:r>
              <a:rPr lang="en-US" dirty="0" smtClean="0">
                <a:hlinkClick r:id="rId2"/>
              </a:rPr>
              <a:t>sellerdashboard.microsoft.com/Application/Summary</a:t>
            </a:r>
            <a:r>
              <a:rPr lang="en-US" dirty="0" smtClean="0"/>
              <a:t> </a:t>
            </a:r>
            <a:endParaRPr lang="en-US" dirty="0"/>
          </a:p>
        </p:txBody>
      </p:sp>
      <p:sp>
        <p:nvSpPr>
          <p:cNvPr id="6" name="TextBox 5"/>
          <p:cNvSpPr txBox="1"/>
          <p:nvPr/>
        </p:nvSpPr>
        <p:spPr>
          <a:xfrm>
            <a:off x="549019" y="2513936"/>
            <a:ext cx="9601095" cy="4004173"/>
          </a:xfrm>
          <a:prstGeom prst="rect">
            <a:avLst/>
          </a:prstGeom>
          <a:noFill/>
        </p:spPr>
        <p:txBody>
          <a:bodyPr wrap="square" lIns="182880" tIns="146304" rIns="182880" bIns="146304" rtlCol="0">
            <a:spAutoFit/>
          </a:bodyPr>
          <a:lstStyle/>
          <a:p>
            <a:pPr>
              <a:lnSpc>
                <a:spcPct val="90000"/>
              </a:lnSpc>
              <a:spcAft>
                <a:spcPts val="600"/>
              </a:spcAft>
            </a:pPr>
            <a:r>
              <a:rPr lang="en-US" sz="4000" dirty="0">
                <a:gradFill>
                  <a:gsLst>
                    <a:gs pos="2920">
                      <a:srgbClr val="0072C6"/>
                    </a:gs>
                    <a:gs pos="39000">
                      <a:srgbClr val="0072C6"/>
                    </a:gs>
                  </a:gsLst>
                  <a:lin ang="5400000" scaled="0"/>
                </a:gradFill>
                <a:latin typeface="Segoe UI Light"/>
              </a:rPr>
              <a:t>What you’ll need:</a:t>
            </a:r>
          </a:p>
          <a:p>
            <a:pPr>
              <a:lnSpc>
                <a:spcPct val="90000"/>
              </a:lnSpc>
              <a:spcAft>
                <a:spcPts val="600"/>
              </a:spcAft>
            </a:pPr>
            <a:r>
              <a:rPr lang="en-US" sz="4000" dirty="0" smtClean="0">
                <a:gradFill>
                  <a:gsLst>
                    <a:gs pos="2917">
                      <a:srgbClr val="505050"/>
                    </a:gs>
                    <a:gs pos="30000">
                      <a:srgbClr val="505050"/>
                    </a:gs>
                  </a:gsLst>
                  <a:lin ang="5400000" scaled="0"/>
                </a:gradFill>
              </a:rPr>
              <a:t>.app package</a:t>
            </a:r>
          </a:p>
          <a:p>
            <a:pPr>
              <a:lnSpc>
                <a:spcPct val="90000"/>
              </a:lnSpc>
              <a:spcAft>
                <a:spcPts val="600"/>
              </a:spcAft>
            </a:pPr>
            <a:r>
              <a:rPr lang="en-US" sz="4000" dirty="0" smtClean="0">
                <a:gradFill>
                  <a:gsLst>
                    <a:gs pos="2917">
                      <a:srgbClr val="505050"/>
                    </a:gs>
                    <a:gs pos="30000">
                      <a:srgbClr val="505050"/>
                    </a:gs>
                  </a:gsLst>
                  <a:lin ang="5400000" scaled="0"/>
                </a:gradFill>
              </a:rPr>
              <a:t>96x96 icon</a:t>
            </a:r>
          </a:p>
          <a:p>
            <a:pPr>
              <a:lnSpc>
                <a:spcPct val="90000"/>
              </a:lnSpc>
              <a:spcAft>
                <a:spcPts val="600"/>
              </a:spcAft>
            </a:pPr>
            <a:r>
              <a:rPr lang="en-US" sz="4000" dirty="0" smtClean="0">
                <a:gradFill>
                  <a:gsLst>
                    <a:gs pos="2917">
                      <a:srgbClr val="505050"/>
                    </a:gs>
                    <a:gs pos="30000">
                      <a:srgbClr val="505050"/>
                    </a:gs>
                  </a:gsLst>
                  <a:lin ang="5400000" scaled="0"/>
                </a:gradFill>
              </a:rPr>
              <a:t>Support &amp; Privacy links</a:t>
            </a:r>
          </a:p>
          <a:p>
            <a:pPr>
              <a:lnSpc>
                <a:spcPct val="90000"/>
              </a:lnSpc>
              <a:spcAft>
                <a:spcPts val="600"/>
              </a:spcAft>
            </a:pPr>
            <a:r>
              <a:rPr lang="en-US" sz="4000" dirty="0" smtClean="0">
                <a:gradFill>
                  <a:gsLst>
                    <a:gs pos="2917">
                      <a:srgbClr val="505050"/>
                    </a:gs>
                    <a:gs pos="30000">
                      <a:srgbClr val="505050"/>
                    </a:gs>
                  </a:gsLst>
                  <a:lin ang="5400000" scaled="0"/>
                </a:gradFill>
              </a:rPr>
              <a:t>Short &amp; Long descriptions</a:t>
            </a:r>
          </a:p>
          <a:p>
            <a:pPr>
              <a:lnSpc>
                <a:spcPct val="90000"/>
              </a:lnSpc>
              <a:spcAft>
                <a:spcPts val="600"/>
              </a:spcAft>
            </a:pPr>
            <a:r>
              <a:rPr lang="en-US" sz="4000" dirty="0" smtClean="0">
                <a:gradFill>
                  <a:gsLst>
                    <a:gs pos="2917">
                      <a:srgbClr val="505050"/>
                    </a:gs>
                    <a:gs pos="30000">
                      <a:srgbClr val="505050"/>
                    </a:gs>
                  </a:gsLst>
                  <a:lin ang="5400000" scaled="0"/>
                </a:gradFill>
              </a:rPr>
              <a:t>At least one 512x384 screenshot</a:t>
            </a:r>
          </a:p>
        </p:txBody>
      </p:sp>
    </p:spTree>
    <p:extLst>
      <p:ext uri="{BB962C8B-B14F-4D97-AF65-F5344CB8AC3E}">
        <p14:creationId xmlns:p14="http://schemas.microsoft.com/office/powerpoint/2010/main" val="1521325165"/>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pic>
        <p:nvPicPr>
          <p:cNvPr id="5" name="Picture 4"/>
          <p:cNvPicPr>
            <a:picLocks noChangeAspect="1"/>
          </p:cNvPicPr>
          <p:nvPr/>
        </p:nvPicPr>
        <p:blipFill>
          <a:blip r:embed="rId2"/>
          <a:stretch>
            <a:fillRect/>
          </a:stretch>
        </p:blipFill>
        <p:spPr>
          <a:xfrm>
            <a:off x="549019" y="1668482"/>
            <a:ext cx="10806428" cy="4275925"/>
          </a:xfrm>
          <a:prstGeom prst="rect">
            <a:avLst/>
          </a:prstGeom>
        </p:spPr>
      </p:pic>
    </p:spTree>
    <p:extLst>
      <p:ext uri="{BB962C8B-B14F-4D97-AF65-F5344CB8AC3E}">
        <p14:creationId xmlns:p14="http://schemas.microsoft.com/office/powerpoint/2010/main" val="659607288"/>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87463" y="-102004"/>
            <a:ext cx="11861549" cy="7198532"/>
            <a:chOff x="280987" y="-100013"/>
            <a:chExt cx="11630025" cy="7058025"/>
          </a:xfrm>
        </p:grpSpPr>
        <p:pic>
          <p:nvPicPr>
            <p:cNvPr id="5" name="Picture 4"/>
            <p:cNvPicPr>
              <a:picLocks noChangeAspect="1"/>
            </p:cNvPicPr>
            <p:nvPr/>
          </p:nvPicPr>
          <p:blipFill>
            <a:blip r:embed="rId2"/>
            <a:stretch>
              <a:fillRect/>
            </a:stretch>
          </p:blipFill>
          <p:spPr>
            <a:xfrm>
              <a:off x="280987" y="-100013"/>
              <a:ext cx="11630025" cy="7058025"/>
            </a:xfrm>
            <a:prstGeom prst="rect">
              <a:avLst/>
            </a:prstGeom>
          </p:spPr>
        </p:pic>
        <p:sp>
          <p:nvSpPr>
            <p:cNvPr id="6" name="Rectangle 5"/>
            <p:cNvSpPr/>
            <p:nvPr/>
          </p:nvSpPr>
          <p:spPr>
            <a:xfrm>
              <a:off x="1265382" y="4950691"/>
              <a:ext cx="5144654" cy="3879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48" dirty="0">
                  <a:solidFill>
                    <a:srgbClr val="E6E6E6">
                      <a:lumMod val="50000"/>
                    </a:srgbClr>
                  </a:solidFill>
                  <a:latin typeface="Segoe UI Semilight" panose="020B0402040204020203" pitchFamily="34" charset="0"/>
                  <a:cs typeface="Segoe UI Semilight" panose="020B0402040204020203" pitchFamily="34" charset="0"/>
                </a:rPr>
                <a:t>App Number Two</a:t>
              </a:r>
            </a:p>
          </p:txBody>
        </p:sp>
      </p:grpSp>
    </p:spTree>
    <p:extLst>
      <p:ext uri="{BB962C8B-B14F-4D97-AF65-F5344CB8AC3E}">
        <p14:creationId xmlns:p14="http://schemas.microsoft.com/office/powerpoint/2010/main" val="200802993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82761" y="0"/>
            <a:ext cx="10955734" cy="7020768"/>
            <a:chOff x="766618" y="0"/>
            <a:chExt cx="10741891" cy="6883731"/>
          </a:xfrm>
        </p:grpSpPr>
        <p:pic>
          <p:nvPicPr>
            <p:cNvPr id="2" name="Picture 1"/>
            <p:cNvPicPr>
              <a:picLocks noChangeAspect="1"/>
            </p:cNvPicPr>
            <p:nvPr/>
          </p:nvPicPr>
          <p:blipFill>
            <a:blip r:embed="rId2"/>
            <a:stretch>
              <a:fillRect/>
            </a:stretch>
          </p:blipFill>
          <p:spPr>
            <a:xfrm>
              <a:off x="766618" y="0"/>
              <a:ext cx="10741891" cy="6883731"/>
            </a:xfrm>
            <a:prstGeom prst="rect">
              <a:avLst/>
            </a:prstGeom>
          </p:spPr>
        </p:pic>
        <p:sp>
          <p:nvSpPr>
            <p:cNvPr id="3" name="Rectangle 2"/>
            <p:cNvSpPr/>
            <p:nvPr/>
          </p:nvSpPr>
          <p:spPr>
            <a:xfrm>
              <a:off x="1810327" y="1394691"/>
              <a:ext cx="5144654" cy="3879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1632" b="1" dirty="0">
                  <a:solidFill>
                    <a:srgbClr val="E6E6E6">
                      <a:lumMod val="50000"/>
                    </a:srgbClr>
                  </a:solidFill>
                  <a:latin typeface="Segoe UI Semilight" panose="020B0402040204020203" pitchFamily="34" charset="0"/>
                  <a:cs typeface="Segoe UI Semilight" panose="020B0402040204020203" pitchFamily="34" charset="0"/>
                </a:rPr>
                <a:t>App Number Two</a:t>
              </a:r>
            </a:p>
          </p:txBody>
        </p:sp>
      </p:grpSp>
    </p:spTree>
    <p:extLst>
      <p:ext uri="{BB962C8B-B14F-4D97-AF65-F5344CB8AC3E}">
        <p14:creationId xmlns:p14="http://schemas.microsoft.com/office/powerpoint/2010/main" val="51596742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277003" y="1363662"/>
            <a:ext cx="11887200" cy="3859518"/>
          </a:xfrm>
          <a:prstGeom prst="rect">
            <a:avLst/>
          </a:prstGeom>
        </p:spPr>
        <p:txBody>
          <a:bodyPr/>
          <a:lstStyle/>
          <a:p>
            <a:pPr marL="0" indent="0">
              <a:buNone/>
            </a:pPr>
            <a:r>
              <a:rPr lang="en-US" dirty="0">
                <a:gradFill>
                  <a:gsLst>
                    <a:gs pos="0">
                      <a:schemeClr val="tx2"/>
                    </a:gs>
                    <a:gs pos="86000">
                      <a:schemeClr val="tx2"/>
                    </a:gs>
                  </a:gsLst>
                  <a:lin ang="5400000" scaled="0"/>
                </a:gradFill>
              </a:rPr>
              <a:t>Objectives</a:t>
            </a:r>
            <a:r>
              <a:rPr lang="en-US" dirty="0" smtClean="0"/>
              <a:t> </a:t>
            </a:r>
          </a:p>
          <a:p>
            <a:pPr marL="342900" lvl="1" indent="0">
              <a:buNone/>
            </a:pPr>
            <a:r>
              <a:rPr lang="en-US" sz="2000" dirty="0" smtClean="0"/>
              <a:t>Learned how to build and manage Access apps in the Store, Corporate Catalog, or on site</a:t>
            </a:r>
            <a:br>
              <a:rPr lang="en-US" sz="2000" dirty="0" smtClean="0"/>
            </a:br>
            <a:r>
              <a:rPr lang="en-US" sz="2000" dirty="0" smtClean="0"/>
              <a:t>Introduced Access apps in the Store</a:t>
            </a:r>
          </a:p>
          <a:p>
            <a:pPr marL="342900" lvl="1" indent="0">
              <a:buNone/>
            </a:pPr>
            <a:endParaRPr lang="en-US" dirty="0"/>
          </a:p>
          <a:p>
            <a:pPr marL="0" indent="0">
              <a:buNone/>
            </a:pPr>
            <a:r>
              <a:rPr lang="en-US" dirty="0">
                <a:gradFill>
                  <a:gsLst>
                    <a:gs pos="0">
                      <a:schemeClr val="tx2"/>
                    </a:gs>
                    <a:gs pos="86000">
                      <a:schemeClr val="tx2"/>
                    </a:gs>
                  </a:gsLst>
                  <a:lin ang="5400000" scaled="0"/>
                </a:gradFill>
              </a:rPr>
              <a:t>Key Takeaways </a:t>
            </a:r>
          </a:p>
          <a:p>
            <a:pPr marL="342900" lvl="1" indent="0">
              <a:buNone/>
            </a:pPr>
            <a:r>
              <a:rPr lang="en-US" sz="2000" dirty="0"/>
              <a:t>Access apps are SharePoint apps</a:t>
            </a:r>
          </a:p>
          <a:p>
            <a:pPr marL="342900" lvl="1" indent="0">
              <a:buNone/>
            </a:pPr>
            <a:r>
              <a:rPr lang="en-US" sz="2000" dirty="0" smtClean="0"/>
              <a:t>Updates </a:t>
            </a:r>
            <a:r>
              <a:rPr lang="en-US" sz="2000" dirty="0"/>
              <a:t>to Access apps can now be developed and tested outside of production</a:t>
            </a:r>
          </a:p>
          <a:p>
            <a:pPr marL="342900" lvl="1" indent="0">
              <a:buNone/>
            </a:pPr>
            <a:r>
              <a:rPr lang="en-US" sz="2000" dirty="0" smtClean="0"/>
              <a:t>Access apps and can be sold via the Office Store</a:t>
            </a:r>
          </a:p>
          <a:p>
            <a:pPr marL="342900" lvl="1" indent="0">
              <a:buNone/>
            </a:pPr>
            <a:r>
              <a:rPr lang="en-US" dirty="0"/>
              <a:t>	</a:t>
            </a:r>
            <a:endParaRPr lang="en-US" dirty="0" smtClean="0"/>
          </a:p>
        </p:txBody>
      </p:sp>
      <p:sp>
        <p:nvSpPr>
          <p:cNvPr id="4" name="Title 3"/>
          <p:cNvSpPr>
            <a:spLocks noGrp="1"/>
          </p:cNvSpPr>
          <p:nvPr>
            <p:ph type="title"/>
          </p:nvPr>
        </p:nvSpPr>
        <p:spPr/>
        <p:txBody>
          <a:bodyPr/>
          <a:lstStyle/>
          <a:p>
            <a:r>
              <a:rPr lang="en-US" sz="4800" dirty="0" smtClean="0"/>
              <a:t>In Review: Session </a:t>
            </a:r>
            <a:r>
              <a:rPr lang="en-US" sz="4800" dirty="0"/>
              <a:t>Objectives </a:t>
            </a:r>
            <a:r>
              <a:rPr lang="en-US" sz="4800" dirty="0" smtClean="0"/>
              <a:t>And </a:t>
            </a:r>
            <a:r>
              <a:rPr lang="en-US" sz="4800" dirty="0"/>
              <a:t>Takeaways</a:t>
            </a:r>
          </a:p>
        </p:txBody>
      </p:sp>
      <p:sp>
        <p:nvSpPr>
          <p:cNvPr id="6" name="Text Placeholder 4"/>
          <p:cNvSpPr>
            <a:spLocks noGrp="1"/>
          </p:cNvSpPr>
          <p:nvPr>
            <p:ph type="body" sz="quarter" idx="4294967295"/>
          </p:nvPr>
        </p:nvSpPr>
        <p:spPr>
          <a:xfrm>
            <a:off x="249070" y="5418136"/>
            <a:ext cx="11887200" cy="738664"/>
          </a:xfrm>
          <a:prstGeom prst="rect">
            <a:avLst/>
          </a:prstGeom>
        </p:spPr>
        <p:txBody>
          <a:bodyPr/>
          <a:lstStyle/>
          <a:p>
            <a:pPr marL="0" indent="0" algn="ctr">
              <a:buNone/>
            </a:pPr>
            <a:r>
              <a:rPr lang="en-US" dirty="0" smtClean="0"/>
              <a:t>Come visit us at the Access booth in the Expo center</a:t>
            </a:r>
          </a:p>
        </p:txBody>
      </p:sp>
    </p:spTree>
    <p:extLst>
      <p:ext uri="{BB962C8B-B14F-4D97-AF65-F5344CB8AC3E}">
        <p14:creationId xmlns:p14="http://schemas.microsoft.com/office/powerpoint/2010/main" val="105669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147948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164134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576128" y="3544916"/>
            <a:ext cx="11231946" cy="2743200"/>
          </a:xfrm>
          <a:prstGeom prst="rect">
            <a:avLst/>
          </a:prstGeom>
          <a:solidFill>
            <a:srgbClr val="D03600"/>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endParaRPr lang="en-US" sz="2800" dirty="0">
              <a:solidFill>
                <a:srgbClr val="505050"/>
              </a:solidFill>
            </a:endParaRPr>
          </a:p>
        </p:txBody>
      </p:sp>
      <p:sp>
        <p:nvSpPr>
          <p:cNvPr id="5" name="Rectangle 4"/>
          <p:cNvSpPr/>
          <p:nvPr/>
        </p:nvSpPr>
        <p:spPr bwMode="auto">
          <a:xfrm>
            <a:off x="576127" y="449262"/>
            <a:ext cx="11231948" cy="2743200"/>
          </a:xfrm>
          <a:prstGeom prst="rect">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endParaRPr lang="en-US" sz="3600" u="sng" dirty="0">
              <a:solidFill>
                <a:srgbClr val="505050"/>
              </a:solidFill>
            </a:endParaRPr>
          </a:p>
        </p:txBody>
      </p:sp>
      <p:sp>
        <p:nvSpPr>
          <p:cNvPr id="2" name="TextBox 1"/>
          <p:cNvSpPr txBox="1"/>
          <p:nvPr/>
        </p:nvSpPr>
        <p:spPr>
          <a:xfrm>
            <a:off x="3170237" y="3878262"/>
            <a:ext cx="8595385" cy="2142125"/>
          </a:xfrm>
          <a:prstGeom prst="rect">
            <a:avLst/>
          </a:prstGeom>
          <a:noFill/>
        </p:spPr>
        <p:txBody>
          <a:bodyPr wrap="square" lIns="182880" tIns="146304" rIns="182880" bIns="146304" rtlCol="0">
            <a:spAutoFit/>
          </a:bodyPr>
          <a:lstStyle/>
          <a:p>
            <a:r>
              <a:rPr lang="en-US" sz="2400" dirty="0">
                <a:solidFill>
                  <a:srgbClr val="FFFFFF"/>
                </a:solidFill>
              </a:rPr>
              <a:t>“Add-ins” of functionality for some Office </a:t>
            </a:r>
            <a:r>
              <a:rPr lang="en-US" sz="2400" dirty="0" smtClean="0">
                <a:solidFill>
                  <a:srgbClr val="FFFFFF"/>
                </a:solidFill>
              </a:rPr>
              <a:t>programs</a:t>
            </a:r>
            <a:endParaRPr lang="en-US" sz="2400" dirty="0">
              <a:solidFill>
                <a:srgbClr val="FFFFFF"/>
              </a:solidFill>
            </a:endParaRPr>
          </a:p>
          <a:p>
            <a:r>
              <a:rPr lang="en-US" sz="2400" dirty="0">
                <a:solidFill>
                  <a:srgbClr val="FFFFFF"/>
                </a:solidFill>
              </a:rPr>
              <a:t>Placed within the document or in the task pane</a:t>
            </a:r>
          </a:p>
          <a:p>
            <a:r>
              <a:rPr lang="en-US" sz="2400" dirty="0" smtClean="0">
                <a:solidFill>
                  <a:srgbClr val="FFFFFF"/>
                </a:solidFill>
              </a:rPr>
              <a:t>Access apps can contain Apps for Office</a:t>
            </a:r>
          </a:p>
          <a:p>
            <a:r>
              <a:rPr lang="en-US" sz="2400" dirty="0" smtClean="0">
                <a:solidFill>
                  <a:srgbClr val="FFFFFF"/>
                </a:solidFill>
              </a:rPr>
              <a:t>Related session </a:t>
            </a:r>
            <a:r>
              <a:rPr lang="en-US" sz="2400" i="1" dirty="0" smtClean="0">
                <a:solidFill>
                  <a:srgbClr val="FFFFFF"/>
                </a:solidFill>
              </a:rPr>
              <a:t>SPC335 – Rich extensions to SharePoint Apps using Access</a:t>
            </a:r>
            <a:endParaRPr lang="en-US" sz="2400" dirty="0">
              <a:solidFill>
                <a:srgbClr val="FFFFFF"/>
              </a:solidFill>
            </a:endParaRPr>
          </a:p>
        </p:txBody>
      </p:sp>
      <p:sp>
        <p:nvSpPr>
          <p:cNvPr id="3" name="TextBox 2"/>
          <p:cNvSpPr txBox="1"/>
          <p:nvPr/>
        </p:nvSpPr>
        <p:spPr>
          <a:xfrm>
            <a:off x="796413" y="5230761"/>
            <a:ext cx="2526890"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a:solidFill>
                  <a:srgbClr val="FFFFFF"/>
                </a:solidFill>
              </a:rPr>
              <a:t>Apps for </a:t>
            </a:r>
            <a:r>
              <a:rPr lang="en-US" sz="2400" dirty="0" smtClean="0">
                <a:solidFill>
                  <a:srgbClr val="FFFFFF"/>
                </a:solidFill>
              </a:rPr>
              <a:t>Office</a:t>
            </a:r>
            <a:endParaRPr lang="en-US" sz="2400" dirty="0">
              <a:solidFill>
                <a:srgbClr val="FFFFFF"/>
              </a:solidFill>
            </a:endParaRPr>
          </a:p>
        </p:txBody>
      </p:sp>
      <p:sp>
        <p:nvSpPr>
          <p:cNvPr id="6" name="TextBox 5"/>
          <p:cNvSpPr txBox="1"/>
          <p:nvPr/>
        </p:nvSpPr>
        <p:spPr>
          <a:xfrm>
            <a:off x="3192623" y="678215"/>
            <a:ext cx="8551772" cy="2142125"/>
          </a:xfrm>
          <a:prstGeom prst="rect">
            <a:avLst/>
          </a:prstGeom>
          <a:noFill/>
        </p:spPr>
        <p:txBody>
          <a:bodyPr wrap="square" lIns="182880" tIns="146304" rIns="182880" bIns="146304" rtlCol="0">
            <a:spAutoFit/>
          </a:bodyPr>
          <a:lstStyle/>
          <a:p>
            <a:r>
              <a:rPr lang="en-US" sz="2400" dirty="0">
                <a:solidFill>
                  <a:srgbClr val="FFFFFF"/>
                </a:solidFill>
              </a:rPr>
              <a:t>Fully functioning apps that run on the web within SharePoint</a:t>
            </a:r>
          </a:p>
          <a:p>
            <a:r>
              <a:rPr lang="en-US" sz="2400" dirty="0">
                <a:solidFill>
                  <a:srgbClr val="FFFFFF"/>
                </a:solidFill>
              </a:rPr>
              <a:t>Hosted on SharePoint sites in the cloud</a:t>
            </a:r>
          </a:p>
          <a:p>
            <a:r>
              <a:rPr lang="en-US" sz="2400" dirty="0">
                <a:solidFill>
                  <a:srgbClr val="FFFFFF"/>
                </a:solidFill>
              </a:rPr>
              <a:t>Access apps are SharePoint </a:t>
            </a:r>
            <a:r>
              <a:rPr lang="en-US" sz="2400" dirty="0" smtClean="0">
                <a:solidFill>
                  <a:srgbClr val="FFFFFF"/>
                </a:solidFill>
              </a:rPr>
              <a:t>Apps</a:t>
            </a:r>
          </a:p>
          <a:p>
            <a:r>
              <a:rPr lang="en-US" sz="2400" dirty="0">
                <a:solidFill>
                  <a:srgbClr val="FFFFFF"/>
                </a:solidFill>
              </a:rPr>
              <a:t>Related session </a:t>
            </a:r>
            <a:r>
              <a:rPr lang="en-US" sz="2400" i="1" dirty="0" smtClean="0">
                <a:solidFill>
                  <a:srgbClr val="FFFFFF"/>
                </a:solidFill>
              </a:rPr>
              <a:t>SPC204 </a:t>
            </a:r>
            <a:r>
              <a:rPr lang="en-US" sz="2400" i="1" dirty="0">
                <a:solidFill>
                  <a:srgbClr val="FFFFFF"/>
                </a:solidFill>
              </a:rPr>
              <a:t>– Anyone can build a SharePoint App with Microsoft Access</a:t>
            </a:r>
            <a:endParaRPr lang="en-US" sz="2400" dirty="0" smtClean="0">
              <a:solidFill>
                <a:srgbClr val="FFFFFF"/>
              </a:solidFill>
            </a:endParaRPr>
          </a:p>
        </p:txBody>
      </p:sp>
      <p:sp>
        <p:nvSpPr>
          <p:cNvPr id="7" name="TextBox 6"/>
          <p:cNvSpPr txBox="1"/>
          <p:nvPr/>
        </p:nvSpPr>
        <p:spPr>
          <a:xfrm>
            <a:off x="576128" y="2108861"/>
            <a:ext cx="2943820" cy="960263"/>
          </a:xfrm>
          <a:prstGeom prst="rect">
            <a:avLst/>
          </a:prstGeom>
          <a:noFill/>
        </p:spPr>
        <p:txBody>
          <a:bodyPr wrap="square" lIns="182880" tIns="146304" rIns="182880" bIns="146304" rtlCol="0">
            <a:spAutoFit/>
          </a:bodyPr>
          <a:lstStyle/>
          <a:p>
            <a:pPr algn="ctr">
              <a:lnSpc>
                <a:spcPct val="90000"/>
              </a:lnSpc>
              <a:spcAft>
                <a:spcPts val="600"/>
              </a:spcAft>
            </a:pPr>
            <a:r>
              <a:rPr lang="en-US" sz="2400" dirty="0">
                <a:solidFill>
                  <a:srgbClr val="FFFFFF"/>
                </a:solidFill>
              </a:rPr>
              <a:t>Apps for </a:t>
            </a:r>
            <a:r>
              <a:rPr lang="en-US" sz="2400" dirty="0" smtClean="0">
                <a:solidFill>
                  <a:srgbClr val="FFFFFF"/>
                </a:solidFill>
              </a:rPr>
              <a:t>SharePoint</a:t>
            </a:r>
            <a:endParaRPr lang="en-US" sz="2400" dirty="0">
              <a:solidFill>
                <a:srgbClr val="FFFFFF"/>
              </a:solidFill>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8317" t="30248" r="60070" b="30359"/>
          <a:stretch/>
        </p:blipFill>
        <p:spPr>
          <a:xfrm>
            <a:off x="1389276" y="3883742"/>
            <a:ext cx="1317523" cy="1347019"/>
          </a:xfrm>
          <a:prstGeom prst="rect">
            <a:avLst/>
          </a:prstGeom>
        </p:spPr>
      </p:pic>
      <p:pic>
        <p:nvPicPr>
          <p:cNvPr id="9" name="Picture 8"/>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1484363" y="831448"/>
            <a:ext cx="1150989" cy="1197651"/>
          </a:xfrm>
          <a:prstGeom prst="rect">
            <a:avLst/>
          </a:prstGeom>
        </p:spPr>
      </p:pic>
      <p:sp>
        <p:nvSpPr>
          <p:cNvPr id="10" name="TextBox 9"/>
          <p:cNvSpPr txBox="1"/>
          <p:nvPr/>
        </p:nvSpPr>
        <p:spPr>
          <a:xfrm>
            <a:off x="1430593" y="907392"/>
            <a:ext cx="629264" cy="1126462"/>
          </a:xfrm>
          <a:prstGeom prst="rect">
            <a:avLst/>
          </a:prstGeom>
          <a:noFill/>
        </p:spPr>
        <p:txBody>
          <a:bodyPr wrap="square" lIns="182880" tIns="146304" rIns="182880" bIns="146304" rtlCol="0">
            <a:spAutoFit/>
          </a:bodyPr>
          <a:lstStyle/>
          <a:p>
            <a:pPr>
              <a:lnSpc>
                <a:spcPct val="90000"/>
              </a:lnSpc>
              <a:spcAft>
                <a:spcPts val="600"/>
              </a:spcAft>
            </a:pPr>
            <a:r>
              <a:rPr lang="en-US" sz="6000" b="1" dirty="0" smtClean="0">
                <a:solidFill>
                  <a:srgbClr val="002060"/>
                </a:solidFill>
              </a:rPr>
              <a:t>S</a:t>
            </a:r>
          </a:p>
        </p:txBody>
      </p:sp>
    </p:spTree>
    <p:extLst>
      <p:ext uri="{BB962C8B-B14F-4D97-AF65-F5344CB8AC3E}">
        <p14:creationId xmlns:p14="http://schemas.microsoft.com/office/powerpoint/2010/main" val="285841670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App in 60 seconds</a:t>
            </a:r>
            <a:endParaRPr lang="en-US" dirty="0"/>
          </a:p>
        </p:txBody>
      </p:sp>
    </p:spTree>
    <p:extLst>
      <p:ext uri="{BB962C8B-B14F-4D97-AF65-F5344CB8AC3E}">
        <p14:creationId xmlns:p14="http://schemas.microsoft.com/office/powerpoint/2010/main" val="1678941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4783745" y="2579860"/>
            <a:ext cx="4342325" cy="461665"/>
          </a:xfrm>
          <a:prstGeom prst="rect">
            <a:avLst/>
          </a:prstGeom>
          <a:noFill/>
        </p:spPr>
        <p:txBody>
          <a:bodyPr wrap="square" rtlCol="0">
            <a:spAutoFit/>
          </a:bodyPr>
          <a:lstStyle/>
          <a:p>
            <a:r>
              <a:rPr lang="en-US" sz="2400" spc="-71" dirty="0">
                <a:gradFill>
                  <a:gsLst>
                    <a:gs pos="100000">
                      <a:srgbClr val="0072C6"/>
                    </a:gs>
                    <a:gs pos="0">
                      <a:srgbClr val="0072C6"/>
                    </a:gs>
                  </a:gsLst>
                  <a:lin ang="5400000" scaled="0"/>
                </a:gradFill>
                <a:latin typeface="Segoe UI Light"/>
              </a:rPr>
              <a:t>SharePoint on premises</a:t>
            </a:r>
          </a:p>
        </p:txBody>
      </p:sp>
      <p:sp>
        <p:nvSpPr>
          <p:cNvPr id="14" name="TextBox 13"/>
          <p:cNvSpPr txBox="1"/>
          <p:nvPr/>
        </p:nvSpPr>
        <p:spPr>
          <a:xfrm>
            <a:off x="4783744" y="1863279"/>
            <a:ext cx="3929950" cy="461665"/>
          </a:xfrm>
          <a:prstGeom prst="rect">
            <a:avLst/>
          </a:prstGeom>
          <a:noFill/>
        </p:spPr>
        <p:txBody>
          <a:bodyPr wrap="square" rtlCol="0">
            <a:spAutoFit/>
          </a:bodyPr>
          <a:lstStyle/>
          <a:p>
            <a:r>
              <a:rPr lang="en-US" sz="2400" spc="-71" dirty="0">
                <a:gradFill>
                  <a:gsLst>
                    <a:gs pos="100000">
                      <a:srgbClr val="0072C6"/>
                    </a:gs>
                    <a:gs pos="0">
                      <a:srgbClr val="0072C6"/>
                    </a:gs>
                  </a:gsLst>
                  <a:lin ang="5400000" scaled="0"/>
                </a:gradFill>
                <a:latin typeface="Segoe UI Light"/>
              </a:rPr>
              <a:t>SharePoint on Office 365</a:t>
            </a:r>
          </a:p>
        </p:txBody>
      </p:sp>
      <p:sp>
        <p:nvSpPr>
          <p:cNvPr id="20" name="Right Arrow 19"/>
          <p:cNvSpPr/>
          <p:nvPr/>
        </p:nvSpPr>
        <p:spPr>
          <a:xfrm rot="19847463">
            <a:off x="3166621" y="4972501"/>
            <a:ext cx="1726527" cy="588950"/>
          </a:xfrm>
          <a:prstGeom prst="rightArrow">
            <a:avLst/>
          </a:prstGeom>
          <a:solidFill>
            <a:schemeClr val="accent5"/>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a:solidFill>
                  <a:srgbClr val="FFFFFF"/>
                </a:solidFill>
              </a:rPr>
              <a:t>Creates</a:t>
            </a:r>
          </a:p>
        </p:txBody>
      </p:sp>
      <p:sp>
        <p:nvSpPr>
          <p:cNvPr id="17" name="Right Arrow 16"/>
          <p:cNvSpPr/>
          <p:nvPr/>
        </p:nvSpPr>
        <p:spPr>
          <a:xfrm rot="1752537" flipH="1">
            <a:off x="3276211" y="3157397"/>
            <a:ext cx="1720971" cy="663336"/>
          </a:xfrm>
          <a:prstGeom prst="rightArrow">
            <a:avLst/>
          </a:prstGeom>
          <a:solidFill>
            <a:schemeClr val="accent5"/>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a:solidFill>
                  <a:srgbClr val="FFFFFF"/>
                </a:solidFill>
              </a:rPr>
              <a:t>Consumes</a:t>
            </a:r>
          </a:p>
        </p:txBody>
      </p:sp>
      <p:sp>
        <p:nvSpPr>
          <p:cNvPr id="13" name="Rectangle 12"/>
          <p:cNvSpPr/>
          <p:nvPr/>
        </p:nvSpPr>
        <p:spPr>
          <a:xfrm>
            <a:off x="4783745" y="2313779"/>
            <a:ext cx="3167332" cy="4141081"/>
          </a:xfrm>
          <a:prstGeom prst="rect">
            <a:avLst/>
          </a:prstGeom>
          <a:solidFill>
            <a:schemeClr val="accent1"/>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solidFill>
                <a:srgbClr val="FFFFFF"/>
              </a:solidFill>
            </a:endParaRPr>
          </a:p>
        </p:txBody>
      </p:sp>
      <p:sp>
        <p:nvSpPr>
          <p:cNvPr id="2" name="Title 1"/>
          <p:cNvSpPr>
            <a:spLocks noGrp="1"/>
          </p:cNvSpPr>
          <p:nvPr>
            <p:ph type="title"/>
          </p:nvPr>
        </p:nvSpPr>
        <p:spPr/>
        <p:txBody>
          <a:bodyPr/>
          <a:lstStyle/>
          <a:p>
            <a:r>
              <a:rPr lang="en-US" dirty="0" smtClean="0"/>
              <a:t>Architecture Overview</a:t>
            </a:r>
            <a:endParaRPr lang="en-US" dirty="0"/>
          </a:p>
        </p:txBody>
      </p:sp>
      <p:sp>
        <p:nvSpPr>
          <p:cNvPr id="5" name="TextBox 4"/>
          <p:cNvSpPr txBox="1"/>
          <p:nvPr/>
        </p:nvSpPr>
        <p:spPr>
          <a:xfrm>
            <a:off x="518511" y="1376991"/>
            <a:ext cx="2278720" cy="461665"/>
          </a:xfrm>
          <a:prstGeom prst="rect">
            <a:avLst/>
          </a:prstGeom>
          <a:noFill/>
        </p:spPr>
        <p:txBody>
          <a:bodyPr wrap="square" rtlCol="0">
            <a:spAutoFit/>
          </a:bodyPr>
          <a:lstStyle/>
          <a:p>
            <a:r>
              <a:rPr lang="en-US" sz="2400" spc="-71" dirty="0">
                <a:gradFill>
                  <a:gsLst>
                    <a:gs pos="100000">
                      <a:srgbClr val="0072C6"/>
                    </a:gs>
                    <a:gs pos="0">
                      <a:srgbClr val="0072C6"/>
                    </a:gs>
                  </a:gsLst>
                  <a:lin ang="5400000" scaled="0"/>
                </a:gradFill>
                <a:latin typeface="Segoe UI Light"/>
              </a:rPr>
              <a:t>Web Browser</a:t>
            </a:r>
          </a:p>
        </p:txBody>
      </p:sp>
      <p:sp>
        <p:nvSpPr>
          <p:cNvPr id="12" name="TextBox 11"/>
          <p:cNvSpPr txBox="1"/>
          <p:nvPr/>
        </p:nvSpPr>
        <p:spPr>
          <a:xfrm>
            <a:off x="518509" y="4120381"/>
            <a:ext cx="1993423" cy="461665"/>
          </a:xfrm>
          <a:prstGeom prst="rect">
            <a:avLst/>
          </a:prstGeom>
          <a:noFill/>
        </p:spPr>
        <p:txBody>
          <a:bodyPr wrap="square" rtlCol="0">
            <a:spAutoFit/>
          </a:bodyPr>
          <a:lstStyle/>
          <a:p>
            <a:r>
              <a:rPr lang="en-US" sz="2400" spc="-71" dirty="0">
                <a:gradFill>
                  <a:gsLst>
                    <a:gs pos="100000">
                      <a:srgbClr val="0072C6"/>
                    </a:gs>
                    <a:gs pos="0">
                      <a:srgbClr val="0072C6"/>
                    </a:gs>
                  </a:gsLst>
                  <a:lin ang="5400000" scaled="0"/>
                </a:gradFill>
                <a:latin typeface="Segoe UI Light"/>
              </a:rPr>
              <a:t>Access Client</a:t>
            </a:r>
          </a:p>
        </p:txBody>
      </p:sp>
      <p:sp>
        <p:nvSpPr>
          <p:cNvPr id="15" name="Rectangle 14"/>
          <p:cNvSpPr/>
          <p:nvPr/>
        </p:nvSpPr>
        <p:spPr>
          <a:xfrm>
            <a:off x="4795989" y="3378484"/>
            <a:ext cx="2419370" cy="3033844"/>
          </a:xfrm>
          <a:prstGeom prst="rect">
            <a:avLst/>
          </a:prstGeom>
          <a:solidFill>
            <a:schemeClr val="accent3"/>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836">
              <a:solidFill>
                <a:srgbClr val="FFFFFF"/>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8553" y="3618729"/>
            <a:ext cx="1221460" cy="122146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4827" y="4895405"/>
            <a:ext cx="1105164" cy="1105164"/>
          </a:xfrm>
          <a:prstGeom prst="rect">
            <a:avLst/>
          </a:prstGeom>
        </p:spPr>
      </p:pic>
      <p:sp>
        <p:nvSpPr>
          <p:cNvPr id="16" name="TextBox 15"/>
          <p:cNvSpPr txBox="1"/>
          <p:nvPr/>
        </p:nvSpPr>
        <p:spPr>
          <a:xfrm>
            <a:off x="4795989" y="3000764"/>
            <a:ext cx="2164343" cy="382308"/>
          </a:xfrm>
          <a:prstGeom prst="rect">
            <a:avLst/>
          </a:prstGeom>
          <a:noFill/>
        </p:spPr>
        <p:txBody>
          <a:bodyPr wrap="square" rtlCol="0">
            <a:spAutoFit/>
          </a:bodyPr>
          <a:lstStyle/>
          <a:p>
            <a:r>
              <a:rPr lang="en-US" sz="1836" dirty="0">
                <a:solidFill>
                  <a:srgbClr val="FFFFFF"/>
                </a:solidFill>
              </a:rPr>
              <a:t>Access Services</a:t>
            </a:r>
          </a:p>
        </p:txBody>
      </p:sp>
      <p:sp>
        <p:nvSpPr>
          <p:cNvPr id="21" name="Left-Right Arrow 20"/>
          <p:cNvSpPr/>
          <p:nvPr/>
        </p:nvSpPr>
        <p:spPr>
          <a:xfrm>
            <a:off x="7215359" y="4030399"/>
            <a:ext cx="2640809" cy="591635"/>
          </a:xfrm>
          <a:prstGeom prst="leftRightArrow">
            <a:avLst/>
          </a:prstGeom>
          <a:solidFill>
            <a:schemeClr val="accent5"/>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a:solidFill>
                  <a:srgbClr val="FFFFFF"/>
                </a:solidFill>
              </a:rPr>
              <a:t>Tables &amp; Data</a:t>
            </a: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45644" y="4357771"/>
            <a:ext cx="2172613" cy="1828571"/>
          </a:xfrm>
          <a:prstGeom prst="rect">
            <a:avLst/>
          </a:prstGeom>
        </p:spPr>
      </p:pic>
      <p:sp>
        <p:nvSpPr>
          <p:cNvPr id="10" name="Flowchart: Magnetic Disk 9"/>
          <p:cNvSpPr/>
          <p:nvPr/>
        </p:nvSpPr>
        <p:spPr bwMode="auto">
          <a:xfrm>
            <a:off x="9936853" y="3423310"/>
            <a:ext cx="1134557" cy="1652792"/>
          </a:xfrm>
          <a:prstGeom prst="flowChartMagneticDisk">
            <a:avLst/>
          </a:prstGeom>
          <a:ln w="38100">
            <a:solidFill>
              <a:schemeClr val="tx1"/>
            </a:solidFill>
            <a:headEnd type="none" w="med" len="med"/>
            <a:tailEnd type="none" w="med" len="med"/>
          </a:ln>
        </p:spPr>
        <p:style>
          <a:lnRef idx="2">
            <a:schemeClr val="accent1">
              <a:shade val="50000"/>
            </a:schemeClr>
          </a:lnRef>
          <a:fillRef idx="1002">
            <a:schemeClr val="dk1"/>
          </a:fillRef>
          <a:effectRef idx="0">
            <a:schemeClr val="accent1"/>
          </a:effectRef>
          <a:fontRef idx="minor">
            <a:schemeClr val="lt1"/>
          </a:fontRef>
        </p:style>
        <p:txBody>
          <a:bodyPr vert="horz" wrap="square" lIns="0" tIns="47565" rIns="0" bIns="47565" numCol="1" rtlCol="0" anchor="t" anchorCtr="0" compatLnSpc="1">
            <a:prstTxWarp prst="textNoShape">
              <a:avLst/>
            </a:prstTxWarp>
          </a:bodyPr>
          <a:lstStyle/>
          <a:p>
            <a:pPr algn="ctr" defTabSz="951028" fontAlgn="base">
              <a:spcBef>
                <a:spcPct val="0"/>
              </a:spcBef>
              <a:spcAft>
                <a:spcPct val="0"/>
              </a:spcAft>
            </a:pPr>
            <a:r>
              <a:rPr lang="en-US" sz="2040" b="1" dirty="0">
                <a:gradFill>
                  <a:gsLst>
                    <a:gs pos="0">
                      <a:srgbClr val="FFFFFF"/>
                    </a:gs>
                    <a:gs pos="100000">
                      <a:srgbClr val="FFFFFF"/>
                    </a:gs>
                  </a:gsLst>
                  <a:lin ang="5400000" scaled="0"/>
                </a:gradFill>
              </a:rPr>
              <a:t>SQL DB</a:t>
            </a:r>
          </a:p>
        </p:txBody>
      </p:sp>
      <p:sp>
        <p:nvSpPr>
          <p:cNvPr id="9" name="TextBox 8"/>
          <p:cNvSpPr txBox="1"/>
          <p:nvPr/>
        </p:nvSpPr>
        <p:spPr>
          <a:xfrm>
            <a:off x="9856168" y="5091949"/>
            <a:ext cx="1197312"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ln w="0"/>
                <a:solidFill>
                  <a:srgbClr val="00188F"/>
                </a:solidFill>
                <a:effectLst>
                  <a:outerShdw blurRad="38100" dist="25400" dir="5400000" algn="ctr" rotWithShape="0">
                    <a:srgbClr val="6E747A">
                      <a:alpha val="43000"/>
                    </a:srgbClr>
                  </a:outerShdw>
                </a:effectLst>
              </a:rPr>
              <a:t>Azure</a:t>
            </a:r>
          </a:p>
        </p:txBody>
      </p:sp>
      <p:pic>
        <p:nvPicPr>
          <p:cNvPr id="18" name="Picture 17"/>
          <p:cNvPicPr>
            <a:picLocks noChangeAspect="1"/>
          </p:cNvPicPr>
          <p:nvPr/>
        </p:nvPicPr>
        <p:blipFill>
          <a:blip r:embed="rId6"/>
          <a:stretch>
            <a:fillRect/>
          </a:stretch>
        </p:blipFill>
        <p:spPr>
          <a:xfrm>
            <a:off x="480435" y="1790643"/>
            <a:ext cx="2857143" cy="1923810"/>
          </a:xfrm>
          <a:prstGeom prst="rect">
            <a:avLst/>
          </a:prstGeom>
        </p:spPr>
      </p:pic>
      <p:pic>
        <p:nvPicPr>
          <p:cNvPr id="19" name="Picture 18"/>
          <p:cNvPicPr>
            <a:picLocks noChangeAspect="1"/>
          </p:cNvPicPr>
          <p:nvPr/>
        </p:nvPicPr>
        <p:blipFill>
          <a:blip r:embed="rId7"/>
          <a:stretch>
            <a:fillRect/>
          </a:stretch>
        </p:blipFill>
        <p:spPr>
          <a:xfrm>
            <a:off x="504153" y="4523726"/>
            <a:ext cx="2857143" cy="1914286"/>
          </a:xfrm>
          <a:prstGeom prst="rect">
            <a:avLst/>
          </a:prstGeom>
        </p:spPr>
      </p:pic>
    </p:spTree>
    <p:extLst>
      <p:ext uri="{BB962C8B-B14F-4D97-AF65-F5344CB8AC3E}">
        <p14:creationId xmlns:p14="http://schemas.microsoft.com/office/powerpoint/2010/main" val="19056006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par>
                          <p:cTn id="39" fill="hold">
                            <p:stCondLst>
                              <p:cond delay="500"/>
                            </p:stCondLst>
                            <p:childTnLst>
                              <p:par>
                                <p:cTn id="40" presetID="10" presetClass="entr" presetSubtype="0" fill="hold" grpId="1"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par>
                                <p:cTn id="48" presetID="10" presetClass="entr" presetSubtype="0" fill="hold"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1000"/>
                                        <p:tgtEl>
                                          <p:spTgt spid="17"/>
                                        </p:tgtEl>
                                      </p:cBhvr>
                                    </p:animEffect>
                                    <p:anim calcmode="lin" valueType="num">
                                      <p:cBhvr>
                                        <p:cTn id="66" dur="1000" fill="hold"/>
                                        <p:tgtEl>
                                          <p:spTgt spid="17"/>
                                        </p:tgtEl>
                                        <p:attrNameLst>
                                          <p:attrName>ppt_x</p:attrName>
                                        </p:attrNameLst>
                                      </p:cBhvr>
                                      <p:tavLst>
                                        <p:tav tm="0">
                                          <p:val>
                                            <p:strVal val="#ppt_x"/>
                                          </p:val>
                                        </p:tav>
                                        <p:tav tm="100000">
                                          <p:val>
                                            <p:strVal val="#ppt_x"/>
                                          </p:val>
                                        </p:tav>
                                      </p:tavLst>
                                    </p:anim>
                                    <p:anim calcmode="lin" valueType="num">
                                      <p:cBhvr>
                                        <p:cTn id="6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barn(inVertical)">
                                      <p:cBhvr>
                                        <p:cTn id="72" dur="500"/>
                                        <p:tgtEl>
                                          <p:spTgt spid="2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nodeType="clickEffect">
                                  <p:stCondLst>
                                    <p:cond delay="0"/>
                                  </p:stCondLst>
                                  <p:childTnLst>
                                    <p:animEffect transition="out" filter="fade">
                                      <p:cBhvr>
                                        <p:cTn id="76" dur="500"/>
                                        <p:tgtEl>
                                          <p:spTgt spid="8"/>
                                        </p:tgtEl>
                                      </p:cBhvr>
                                    </p:animEffect>
                                    <p:set>
                                      <p:cBhvr>
                                        <p:cTn id="77" dur="1" fill="hold">
                                          <p:stCondLst>
                                            <p:cond delay="499"/>
                                          </p:stCondLst>
                                        </p:cTn>
                                        <p:tgtEl>
                                          <p:spTgt spid="8"/>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500"/>
                                        <p:tgtEl>
                                          <p:spTgt spid="9"/>
                                        </p:tgtEl>
                                      </p:cBhvr>
                                    </p:animEffect>
                                    <p:set>
                                      <p:cBhvr>
                                        <p:cTn id="80" dur="1" fill="hold">
                                          <p:stCondLst>
                                            <p:cond delay="499"/>
                                          </p:stCondLst>
                                        </p:cTn>
                                        <p:tgtEl>
                                          <p:spTgt spid="9"/>
                                        </p:tgtEl>
                                        <p:attrNameLst>
                                          <p:attrName>style.visibility</p:attrName>
                                        </p:attrNameLst>
                                      </p:cBhvr>
                                      <p:to>
                                        <p:strVal val="hidden"/>
                                      </p:to>
                                    </p:set>
                                  </p:childTnLst>
                                </p:cTn>
                              </p:par>
                              <p:par>
                                <p:cTn id="81" presetID="42" presetClass="path" presetSubtype="0" accel="50000" decel="50000" fill="hold" grpId="0" nodeType="withEffect">
                                  <p:stCondLst>
                                    <p:cond delay="0"/>
                                  </p:stCondLst>
                                  <p:childTnLst>
                                    <p:animMotion origin="layout" path="M 9.98213E-7 -1.94281E-6 L -0.00089 -0.09373 " pathEditMode="relative" rAng="0" ptsTypes="AA">
                                      <p:cBhvr>
                                        <p:cTn id="82" dur="2000" fill="hold"/>
                                        <p:tgtEl>
                                          <p:spTgt spid="22"/>
                                        </p:tgtEl>
                                        <p:attrNameLst>
                                          <p:attrName>ppt_x</p:attrName>
                                          <p:attrName>ppt_y</p:attrName>
                                        </p:attrNameLst>
                                      </p:cBhvr>
                                      <p:rCtr x="-51" y="-4698"/>
                                    </p:animMotion>
                                  </p:childTnLst>
                                </p:cTn>
                              </p:par>
                              <p:par>
                                <p:cTn id="83" presetID="42" presetClass="path" presetSubtype="0" accel="50000" decel="50000" fill="hold" grpId="0" nodeType="withEffect">
                                  <p:stCondLst>
                                    <p:cond delay="0"/>
                                  </p:stCondLst>
                                  <p:childTnLst>
                                    <p:animMotion origin="layout" path="M -4.66939E-6 -4.50295E-6 L -4.66939E-6 0.25012 " pathEditMode="relative" rAng="0" ptsTypes="AA">
                                      <p:cBhvr>
                                        <p:cTn id="84" dur="2000" fill="hold"/>
                                        <p:tgtEl>
                                          <p:spTgt spid="14"/>
                                        </p:tgtEl>
                                        <p:attrNameLst>
                                          <p:attrName>ppt_x</p:attrName>
                                          <p:attrName>ppt_y</p:attrName>
                                        </p:attrNameLst>
                                      </p:cBhvr>
                                      <p:rCtr x="0" y="1250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2" grpId="1"/>
      <p:bldP spid="14" grpId="0"/>
      <p:bldP spid="14" grpId="1"/>
      <p:bldP spid="20" grpId="0" animBg="1"/>
      <p:bldP spid="17" grpId="0" animBg="1"/>
      <p:bldP spid="13" grpId="0" animBg="1"/>
      <p:bldP spid="5" grpId="0"/>
      <p:bldP spid="12" grpId="0"/>
      <p:bldP spid="15" grpId="0" animBg="1"/>
      <p:bldP spid="16" grpId="0"/>
      <p:bldP spid="21" grpId="0" animBg="1"/>
      <p:bldP spid="10" grpId="0" animBg="1"/>
      <p:bldP spid="9" grpId="0"/>
      <p:bldP spid="9"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485604"/>
            <a:ext cx="11887200" cy="5478423"/>
          </a:xfrm>
        </p:spPr>
        <p:txBody>
          <a:bodyPr/>
          <a:lstStyle/>
          <a:p>
            <a:pPr marL="0" indent="0">
              <a:buNone/>
            </a:pPr>
            <a:r>
              <a:rPr lang="en-US" dirty="0" smtClean="0"/>
              <a:t>Powerful SQL backend</a:t>
            </a:r>
          </a:p>
          <a:p>
            <a:pPr marL="0" indent="0">
              <a:buNone/>
            </a:pPr>
            <a:r>
              <a:rPr lang="en-US" dirty="0" smtClean="0"/>
              <a:t>Table Templates to quickly create a functional app</a:t>
            </a:r>
            <a:endParaRPr lang="en-US" dirty="0"/>
          </a:p>
          <a:p>
            <a:pPr marL="0" indent="0">
              <a:buNone/>
            </a:pPr>
            <a:r>
              <a:rPr lang="en-US" dirty="0" smtClean="0"/>
              <a:t>Instant Polished, Professional run time</a:t>
            </a:r>
          </a:p>
          <a:p>
            <a:pPr marL="0" indent="0">
              <a:buNone/>
            </a:pPr>
            <a:r>
              <a:rPr lang="en-US" dirty="0"/>
              <a:t>	</a:t>
            </a:r>
            <a:r>
              <a:rPr lang="en-US" dirty="0" smtClean="0"/>
              <a:t>Default Views</a:t>
            </a:r>
          </a:p>
          <a:p>
            <a:pPr marL="0" indent="0">
              <a:buNone/>
            </a:pPr>
            <a:r>
              <a:rPr lang="en-US" dirty="0"/>
              <a:t>	</a:t>
            </a:r>
            <a:r>
              <a:rPr lang="en-US" dirty="0" smtClean="0"/>
              <a:t>Built in navigation &amp; popups</a:t>
            </a:r>
          </a:p>
          <a:p>
            <a:pPr marL="0" indent="0">
              <a:buNone/>
            </a:pPr>
            <a:r>
              <a:rPr lang="en-US" dirty="0" smtClean="0"/>
              <a:t>	CRUD</a:t>
            </a:r>
          </a:p>
          <a:p>
            <a:pPr marL="0" indent="0">
              <a:buNone/>
            </a:pPr>
            <a:r>
              <a:rPr lang="en-US" dirty="0" smtClean="0"/>
              <a:t>Easy to customize</a:t>
            </a:r>
          </a:p>
          <a:p>
            <a:pPr marL="0" indent="0">
              <a:buNone/>
            </a:pPr>
            <a:r>
              <a:rPr lang="en-US" dirty="0" smtClean="0"/>
              <a:t>Easy to share</a:t>
            </a:r>
          </a:p>
        </p:txBody>
      </p:sp>
      <p:sp>
        <p:nvSpPr>
          <p:cNvPr id="2" name="Title 1"/>
          <p:cNvSpPr>
            <a:spLocks noGrp="1"/>
          </p:cNvSpPr>
          <p:nvPr>
            <p:ph type="title"/>
          </p:nvPr>
        </p:nvSpPr>
        <p:spPr/>
        <p:txBody>
          <a:bodyPr/>
          <a:lstStyle/>
          <a:p>
            <a:r>
              <a:rPr lang="en-US" dirty="0" smtClean="0"/>
              <a:t>Highlights</a:t>
            </a:r>
            <a:endParaRPr lang="en-US" dirty="0"/>
          </a:p>
        </p:txBody>
      </p:sp>
    </p:spTree>
    <p:extLst>
      <p:ext uri="{BB962C8B-B14F-4D97-AF65-F5344CB8AC3E}">
        <p14:creationId xmlns:p14="http://schemas.microsoft.com/office/powerpoint/2010/main" val="121929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485604"/>
            <a:ext cx="11887200" cy="3767185"/>
          </a:xfrm>
        </p:spPr>
        <p:txBody>
          <a:bodyPr/>
          <a:lstStyle/>
          <a:p>
            <a:pPr marL="0" indent="0">
              <a:buNone/>
            </a:pPr>
            <a:r>
              <a:rPr lang="en-US" dirty="0"/>
              <a:t>1) type in a new URL that includes /sites/</a:t>
            </a:r>
            <a:r>
              <a:rPr lang="en-US" dirty="0" err="1"/>
              <a:t>appcatalog</a:t>
            </a:r>
            <a:r>
              <a:rPr lang="en-US" dirty="0"/>
              <a:t> </a:t>
            </a:r>
            <a:r>
              <a:rPr lang="en-US" sz="3200" dirty="0"/>
              <a:t>(e.g. https</a:t>
            </a:r>
            <a:r>
              <a:rPr lang="en-US" sz="3200" dirty="0" smtClean="0"/>
              <a:t>://companyname.sharepoint.com/sites/AppCatalog</a:t>
            </a:r>
            <a:r>
              <a:rPr lang="en-US" sz="3200" dirty="0"/>
              <a:t>/)</a:t>
            </a:r>
          </a:p>
          <a:p>
            <a:pPr marL="0" indent="0">
              <a:buNone/>
            </a:pPr>
            <a:r>
              <a:rPr lang="en-US" dirty="0"/>
              <a:t>2) click on Apps for </a:t>
            </a:r>
            <a:r>
              <a:rPr lang="en-US" dirty="0" err="1"/>
              <a:t>Sharepoint</a:t>
            </a:r>
            <a:r>
              <a:rPr lang="en-US" dirty="0"/>
              <a:t> in the left </a:t>
            </a:r>
            <a:r>
              <a:rPr lang="en-US" dirty="0" err="1"/>
              <a:t>nav</a:t>
            </a:r>
            <a:endParaRPr lang="en-US" dirty="0"/>
          </a:p>
          <a:p>
            <a:pPr marL="0" indent="0">
              <a:buNone/>
            </a:pPr>
            <a:r>
              <a:rPr lang="en-US" dirty="0"/>
              <a:t>3) click on + new item</a:t>
            </a:r>
          </a:p>
          <a:p>
            <a:pPr marL="0" indent="0">
              <a:buNone/>
            </a:pPr>
            <a:r>
              <a:rPr lang="en-US" dirty="0"/>
              <a:t>4) Upload your app, and then you’ll see it in the “Apps you can add” section of the Site contents page.</a:t>
            </a:r>
          </a:p>
        </p:txBody>
      </p:sp>
      <p:sp>
        <p:nvSpPr>
          <p:cNvPr id="2" name="Title 1"/>
          <p:cNvSpPr>
            <a:spLocks noGrp="1"/>
          </p:cNvSpPr>
          <p:nvPr>
            <p:ph type="title"/>
          </p:nvPr>
        </p:nvSpPr>
        <p:spPr/>
        <p:txBody>
          <a:bodyPr/>
          <a:lstStyle/>
          <a:p>
            <a:r>
              <a:rPr lang="en-US" dirty="0" smtClean="0"/>
              <a:t>O365 Corporate Catalog</a:t>
            </a:r>
            <a:endParaRPr lang="en-US" dirty="0"/>
          </a:p>
        </p:txBody>
      </p:sp>
    </p:spTree>
    <p:extLst>
      <p:ext uri="{BB962C8B-B14F-4D97-AF65-F5344CB8AC3E}">
        <p14:creationId xmlns:p14="http://schemas.microsoft.com/office/powerpoint/2010/main" val="1243312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2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B09B69-C347-4AB6-BFE1-A8BE69F046F3}"/>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SharePoint_Conference_2014_Dev_Template</Template>
  <TotalTime>19</TotalTime>
  <Words>3497</Words>
  <Application>Microsoft Office PowerPoint</Application>
  <PresentationFormat>Custom</PresentationFormat>
  <Paragraphs>287</Paragraphs>
  <Slides>46</Slides>
  <Notes>20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46</vt:i4>
      </vt:variant>
    </vt:vector>
  </HeadingPairs>
  <TitlesOfParts>
    <vt:vector size="56" baseType="lpstr">
      <vt:lpstr>Arial</vt:lpstr>
      <vt:lpstr>Calibri</vt:lpstr>
      <vt:lpstr>Consolas</vt:lpstr>
      <vt:lpstr>Segoe UI</vt:lpstr>
      <vt:lpstr>Segoe UI Light</vt:lpstr>
      <vt:lpstr>Segoe UI Semilight</vt:lpstr>
      <vt:lpstr>Wingdings</vt:lpstr>
      <vt:lpstr>5-30499_SPC_2014_Dev_Template_16x9</vt:lpstr>
      <vt:lpstr>1_5-30499_SPC_2014_Dev_Template_16x9</vt:lpstr>
      <vt:lpstr>2_5-30499_SPC_2014_Dev_Template_16x9</vt:lpstr>
      <vt:lpstr>PowerPoint Presentation</vt:lpstr>
      <vt:lpstr>The 'how to' guide for selling and managing SharePoint Apps built using Access</vt:lpstr>
      <vt:lpstr>Session Objectives And Takeaways</vt:lpstr>
      <vt:lpstr>Agenda</vt:lpstr>
      <vt:lpstr>PowerPoint Presentation</vt:lpstr>
      <vt:lpstr>Demo</vt:lpstr>
      <vt:lpstr>Architecture Overview</vt:lpstr>
      <vt:lpstr>Highlights</vt:lpstr>
      <vt:lpstr>O365 Corporate Catalog</vt:lpstr>
      <vt:lpstr>Demo</vt:lpstr>
      <vt:lpstr>Why create an Upgrade?</vt:lpstr>
      <vt:lpstr>Demo</vt:lpstr>
      <vt:lpstr>When is an Upgrade Available?</vt:lpstr>
      <vt:lpstr>Demo</vt:lpstr>
      <vt:lpstr>Anatomy of an Upgrade</vt:lpstr>
      <vt:lpstr>Anatomy of an Upgrade</vt:lpstr>
      <vt:lpstr>Demo</vt:lpstr>
      <vt:lpstr>Locking a table</vt:lpstr>
      <vt:lpstr>How to lock a table</vt:lpstr>
      <vt:lpstr>On Deploy Data Macro (ODDM)</vt:lpstr>
      <vt:lpstr>How to add an ODDM</vt:lpstr>
      <vt:lpstr>Creating a Package</vt:lpstr>
      <vt:lpstr>Packaging Options and Locking an App</vt:lpstr>
      <vt:lpstr>Locking an app</vt:lpstr>
      <vt:lpstr>Demo</vt:lpstr>
      <vt:lpstr>Why “Side-Loading” is important </vt:lpstr>
      <vt:lpstr>Requirements</vt:lpstr>
      <vt:lpstr>Store</vt:lpstr>
      <vt:lpstr>Overview</vt:lpstr>
      <vt:lpstr>O365 Users</vt:lpstr>
      <vt:lpstr>Store visitors</vt:lpstr>
      <vt:lpstr>Downloads</vt:lpstr>
      <vt:lpstr>Why put your apps in the Store?</vt:lpstr>
      <vt:lpstr>Monetization</vt:lpstr>
      <vt:lpstr>PowerPoint Presentation</vt:lpstr>
      <vt:lpstr>Exposure</vt:lpstr>
      <vt:lpstr>PowerPoint Presentation</vt:lpstr>
      <vt:lpstr>Placeholder: apps with ads</vt:lpstr>
      <vt:lpstr>Process</vt:lpstr>
      <vt:lpstr>Process</vt:lpstr>
      <vt:lpstr>Process</vt:lpstr>
      <vt:lpstr>PowerPoint Presentation</vt:lpstr>
      <vt:lpstr>PowerPoint Presentation</vt:lpstr>
      <vt:lpstr>In Review: Session Objectives And Takeaways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'how to' guide for selling and managing SharePoint Apps built using Access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4</cp:revision>
  <dcterms:created xsi:type="dcterms:W3CDTF">2014-03-04T14:52:12Z</dcterms:created>
  <dcterms:modified xsi:type="dcterms:W3CDTF">2014-03-05T02:39:03Z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