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45"/>
  </p:notesMasterIdLst>
  <p:handoutMasterIdLst>
    <p:handoutMasterId r:id="rId46"/>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90" r:id="rId38"/>
    <p:sldId id="291" r:id="rId39"/>
    <p:sldId id="292" r:id="rId40"/>
    <p:sldId id="293" r:id="rId41"/>
    <p:sldId id="294" r:id="rId42"/>
    <p:sldId id="296" r:id="rId43"/>
    <p:sldId id="295"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06EA303C-3518-449C-A00C-5C4B0DFA4291}">
          <p14:sldIdLst>
            <p14:sldId id="256"/>
            <p14:sldId id="257"/>
            <p14:sldId id="258"/>
            <p14:sldId id="259"/>
          </p14:sldIdLst>
        </p14:section>
        <p14:section name="SDP explained" id="{6D1F05D3-0B62-4E95-BE9E-FEDB077DD76D}">
          <p14:sldIdLst>
            <p14:sldId id="260"/>
            <p14:sldId id="261"/>
            <p14:sldId id="262"/>
            <p14:sldId id="263"/>
            <p14:sldId id="264"/>
            <p14:sldId id="265"/>
            <p14:sldId id="266"/>
            <p14:sldId id="267"/>
            <p14:sldId id="268"/>
            <p14:sldId id="269"/>
            <p14:sldId id="270"/>
            <p14:sldId id="271"/>
            <p14:sldId id="272"/>
            <p14:sldId id="273"/>
          </p14:sldIdLst>
        </p14:section>
        <p14:section name="Best practices - group cache" id="{A642226B-C422-429D-B822-385D1F5C823A}">
          <p14:sldIdLst>
            <p14:sldId id="274"/>
            <p14:sldId id="275"/>
            <p14:sldId id="276"/>
            <p14:sldId id="277"/>
            <p14:sldId id="278"/>
            <p14:sldId id="279"/>
            <p14:sldId id="280"/>
            <p14:sldId id="281"/>
          </p14:sldIdLst>
        </p14:section>
        <p14:section name="Other best practices" id="{DBC959CC-9CF4-41AE-A196-78BDD0998F42}">
          <p14:sldIdLst>
            <p14:sldId id="282"/>
            <p14:sldId id="283"/>
            <p14:sldId id="284"/>
            <p14:sldId id="285"/>
            <p14:sldId id="286"/>
            <p14:sldId id="287"/>
            <p14:sldId id="288"/>
            <p14:sldId id="290"/>
          </p14:sldIdLst>
        </p14:section>
        <p14:section name="End" id="{2BD9CA81-77B0-449D-9AEC-B3DFDF56507C}">
          <p14:sldIdLst>
            <p14:sldId id="291"/>
            <p14:sldId id="292"/>
            <p14:sldId id="293"/>
            <p14:sldId id="294"/>
            <p14:sldId id="296"/>
            <p14:sldId id="295"/>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21"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C:\Users\helgeso\Desktop\TR_SPC\TR18\Statistic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r>
              <a:rPr lang="nb-NO" dirty="0"/>
              <a:t>O365 Announcement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dk1"/>
              </a:solidFill>
              <a:latin typeface="+mn-lt"/>
              <a:ea typeface="+mn-ea"/>
              <a:cs typeface="+mn-cs"/>
            </a:defRPr>
          </a:pPr>
          <a:endParaRPr lang="en-US"/>
        </a:p>
      </c:txPr>
    </c:title>
    <c:autoTitleDeleted val="0"/>
    <c:plotArea>
      <c:layout/>
      <c:barChart>
        <c:barDir val="col"/>
        <c:grouping val="clustered"/>
        <c:varyColors val="0"/>
        <c:ser>
          <c:idx val="0"/>
          <c:order val="0"/>
          <c:tx>
            <c:strRef>
              <c:f>Sheet1!$F$1</c:f>
              <c:strCache>
                <c:ptCount val="1"/>
                <c:pt idx="0">
                  <c:v>Average Time Viewed (seconds)</c:v>
                </c:pt>
              </c:strCache>
            </c:strRef>
          </c:tx>
          <c:spPr>
            <a:solidFill>
              <a:schemeClr val="accent1"/>
            </a:solidFill>
            <a:ln>
              <a:noFill/>
            </a:ln>
            <a:effectLst/>
          </c:spPr>
          <c:invertIfNegative val="0"/>
          <c:cat>
            <c:strRef>
              <c:f>Sheet1!$C$2:$C$11</c:f>
              <c:strCache>
                <c:ptCount val="10"/>
                <c:pt idx="0">
                  <c:v>The Garage Series: Extreme Office 365 Mobility and Off-Road Rally Challenge using iPhone, Android, and Windows Devices</c:v>
                </c:pt>
                <c:pt idx="1">
                  <c:v>What's New: September 2013</c:v>
                </c:pt>
                <c:pt idx="2">
                  <c:v>SkyDrive Pro for iOS v1.1 app released</c:v>
                </c:pt>
                <c:pt idx="3">
                  <c:v>Search innovations for site and portal design in SharePoint Online</c:v>
                </c:pt>
                <c:pt idx="4">
                  <c:v>Purchase your custom GoDaddy domain directly through Office 365</c:v>
                </c:pt>
                <c:pt idx="5">
                  <c:v>Visualize Lync usage for your business with new reports</c:v>
                </c:pt>
                <c:pt idx="6">
                  <c:v>Updated Lync mobile for Windows Phone and iOS</c:v>
                </c:pt>
                <c:pt idx="7">
                  <c:v>The Garage Series: Explaining data security and your control in Office 365</c:v>
                </c:pt>
                <c:pt idx="8">
                  <c:v>Cloud Services you can trust: Security, Compliance and Privacy in Office 365</c:v>
                </c:pt>
                <c:pt idx="9">
                  <c:v>Office 365 compliance controls: Data Loss Prevention</c:v>
                </c:pt>
              </c:strCache>
            </c:strRef>
          </c:cat>
          <c:val>
            <c:numRef>
              <c:f>Sheet1!$F$2:$F$11</c:f>
              <c:numCache>
                <c:formatCode>0.00</c:formatCode>
                <c:ptCount val="10"/>
                <c:pt idx="0">
                  <c:v>251.97</c:v>
                </c:pt>
                <c:pt idx="1">
                  <c:v>112.62</c:v>
                </c:pt>
                <c:pt idx="2">
                  <c:v>239.15</c:v>
                </c:pt>
                <c:pt idx="3">
                  <c:v>280.44</c:v>
                </c:pt>
                <c:pt idx="4">
                  <c:v>163.69</c:v>
                </c:pt>
                <c:pt idx="5">
                  <c:v>187.55</c:v>
                </c:pt>
                <c:pt idx="6">
                  <c:v>151.69</c:v>
                </c:pt>
                <c:pt idx="7">
                  <c:v>235.65</c:v>
                </c:pt>
                <c:pt idx="8">
                  <c:v>239.91</c:v>
                </c:pt>
                <c:pt idx="9">
                  <c:v>188.27</c:v>
                </c:pt>
              </c:numCache>
            </c:numRef>
          </c:val>
        </c:ser>
        <c:ser>
          <c:idx val="1"/>
          <c:order val="1"/>
          <c:tx>
            <c:strRef>
              <c:f>Sheet1!$G$1</c:f>
              <c:strCache>
                <c:ptCount val="1"/>
                <c:pt idx="0">
                  <c:v>Shares</c:v>
                </c:pt>
              </c:strCache>
            </c:strRef>
          </c:tx>
          <c:spPr>
            <a:solidFill>
              <a:schemeClr val="accent2"/>
            </a:solidFill>
            <a:ln>
              <a:noFill/>
            </a:ln>
            <a:effectLst/>
          </c:spPr>
          <c:invertIfNegative val="0"/>
          <c:cat>
            <c:strRef>
              <c:f>Sheet1!$C$2:$C$11</c:f>
              <c:strCache>
                <c:ptCount val="10"/>
                <c:pt idx="0">
                  <c:v>The Garage Series: Extreme Office 365 Mobility and Off-Road Rally Challenge using iPhone, Android, and Windows Devices</c:v>
                </c:pt>
                <c:pt idx="1">
                  <c:v>What's New: September 2013</c:v>
                </c:pt>
                <c:pt idx="2">
                  <c:v>SkyDrive Pro for iOS v1.1 app released</c:v>
                </c:pt>
                <c:pt idx="3">
                  <c:v>Search innovations for site and portal design in SharePoint Online</c:v>
                </c:pt>
                <c:pt idx="4">
                  <c:v>Purchase your custom GoDaddy domain directly through Office 365</c:v>
                </c:pt>
                <c:pt idx="5">
                  <c:v>Visualize Lync usage for your business with new reports</c:v>
                </c:pt>
                <c:pt idx="6">
                  <c:v>Updated Lync mobile for Windows Phone and iOS</c:v>
                </c:pt>
                <c:pt idx="7">
                  <c:v>The Garage Series: Explaining data security and your control in Office 365</c:v>
                </c:pt>
                <c:pt idx="8">
                  <c:v>Cloud Services you can trust: Security, Compliance and Privacy in Office 365</c:v>
                </c:pt>
                <c:pt idx="9">
                  <c:v>Office 365 compliance controls: Data Loss Prevention</c:v>
                </c:pt>
              </c:strCache>
            </c:strRef>
          </c:cat>
          <c:val>
            <c:numRef>
              <c:f>Sheet1!$G$2:$G$11</c:f>
              <c:numCache>
                <c:formatCode>General</c:formatCode>
                <c:ptCount val="10"/>
                <c:pt idx="0">
                  <c:v>268</c:v>
                </c:pt>
                <c:pt idx="1">
                  <c:v>80</c:v>
                </c:pt>
                <c:pt idx="2">
                  <c:v>282</c:v>
                </c:pt>
                <c:pt idx="3">
                  <c:v>683</c:v>
                </c:pt>
                <c:pt idx="4">
                  <c:v>144</c:v>
                </c:pt>
                <c:pt idx="5">
                  <c:v>103</c:v>
                </c:pt>
                <c:pt idx="6">
                  <c:v>52</c:v>
                </c:pt>
                <c:pt idx="7">
                  <c:v>79</c:v>
                </c:pt>
                <c:pt idx="8">
                  <c:v>83</c:v>
                </c:pt>
                <c:pt idx="9">
                  <c:v>50</c:v>
                </c:pt>
              </c:numCache>
            </c:numRef>
          </c:val>
        </c:ser>
        <c:dLbls>
          <c:showLegendKey val="0"/>
          <c:showVal val="0"/>
          <c:showCatName val="0"/>
          <c:showSerName val="0"/>
          <c:showPercent val="0"/>
          <c:showBubbleSize val="0"/>
        </c:dLbls>
        <c:gapWidth val="150"/>
        <c:axId val="14053360"/>
        <c:axId val="14061520"/>
      </c:barChart>
      <c:barChart>
        <c:barDir val="col"/>
        <c:grouping val="clustered"/>
        <c:varyColors val="0"/>
        <c:ser>
          <c:idx val="2"/>
          <c:order val="2"/>
          <c:tx>
            <c:strRef>
              <c:f>Sheet1!$H$1</c:f>
              <c:strCache>
                <c:ptCount val="1"/>
                <c:pt idx="0">
                  <c:v>Comments</c:v>
                </c:pt>
              </c:strCache>
            </c:strRef>
          </c:tx>
          <c:spPr>
            <a:solidFill>
              <a:schemeClr val="accent3"/>
            </a:solidFill>
            <a:ln>
              <a:noFill/>
            </a:ln>
            <a:effectLst/>
          </c:spPr>
          <c:invertIfNegative val="0"/>
          <c:cat>
            <c:strRef>
              <c:f>Sheet1!$C$2:$C$11</c:f>
              <c:strCache>
                <c:ptCount val="10"/>
                <c:pt idx="0">
                  <c:v>The Garage Series: Extreme Office 365 Mobility and Off-Road Rally Challenge using iPhone, Android, and Windows Devices</c:v>
                </c:pt>
                <c:pt idx="1">
                  <c:v>What's New: September 2013</c:v>
                </c:pt>
                <c:pt idx="2">
                  <c:v>SkyDrive Pro for iOS v1.1 app released</c:v>
                </c:pt>
                <c:pt idx="3">
                  <c:v>Search innovations for site and portal design in SharePoint Online</c:v>
                </c:pt>
                <c:pt idx="4">
                  <c:v>Purchase your custom GoDaddy domain directly through Office 365</c:v>
                </c:pt>
                <c:pt idx="5">
                  <c:v>Visualize Lync usage for your business with new reports</c:v>
                </c:pt>
                <c:pt idx="6">
                  <c:v>Updated Lync mobile for Windows Phone and iOS</c:v>
                </c:pt>
                <c:pt idx="7">
                  <c:v>The Garage Series: Explaining data security and your control in Office 365</c:v>
                </c:pt>
                <c:pt idx="8">
                  <c:v>Cloud Services you can trust: Security, Compliance and Privacy in Office 365</c:v>
                </c:pt>
                <c:pt idx="9">
                  <c:v>Office 365 compliance controls: Data Loss Prevention</c:v>
                </c:pt>
              </c:strCache>
            </c:strRef>
          </c:cat>
          <c:val>
            <c:numRef>
              <c:f>Sheet1!$H$2:$H$11</c:f>
              <c:numCache>
                <c:formatCode>General</c:formatCode>
                <c:ptCount val="10"/>
                <c:pt idx="0">
                  <c:v>1</c:v>
                </c:pt>
                <c:pt idx="1">
                  <c:v>1</c:v>
                </c:pt>
                <c:pt idx="2">
                  <c:v>8</c:v>
                </c:pt>
                <c:pt idx="3">
                  <c:v>16</c:v>
                </c:pt>
                <c:pt idx="4">
                  <c:v>7</c:v>
                </c:pt>
                <c:pt idx="5">
                  <c:v>1</c:v>
                </c:pt>
                <c:pt idx="6">
                  <c:v>2</c:v>
                </c:pt>
                <c:pt idx="7">
                  <c:v>0</c:v>
                </c:pt>
                <c:pt idx="8">
                  <c:v>2</c:v>
                </c:pt>
                <c:pt idx="9">
                  <c:v>0</c:v>
                </c:pt>
              </c:numCache>
            </c:numRef>
          </c:val>
        </c:ser>
        <c:dLbls>
          <c:showLegendKey val="0"/>
          <c:showVal val="0"/>
          <c:showCatName val="0"/>
          <c:showSerName val="0"/>
          <c:showPercent val="0"/>
          <c:showBubbleSize val="0"/>
        </c:dLbls>
        <c:gapWidth val="300"/>
        <c:axId val="14059888"/>
        <c:axId val="14056624"/>
      </c:barChart>
      <c:catAx>
        <c:axId val="14053360"/>
        <c:scaling>
          <c:orientation val="minMax"/>
        </c:scaling>
        <c:delete val="1"/>
        <c:axPos val="b"/>
        <c:numFmt formatCode="General" sourceLinked="1"/>
        <c:majorTickMark val="none"/>
        <c:minorTickMark val="none"/>
        <c:tickLblPos val="nextTo"/>
        <c:crossAx val="14061520"/>
        <c:crosses val="autoZero"/>
        <c:auto val="1"/>
        <c:lblAlgn val="ctr"/>
        <c:lblOffset val="100"/>
        <c:noMultiLvlLbl val="0"/>
      </c:catAx>
      <c:valAx>
        <c:axId val="140615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crossAx val="14053360"/>
        <c:crosses val="autoZero"/>
        <c:crossBetween val="between"/>
      </c:valAx>
      <c:valAx>
        <c:axId val="14056624"/>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crossAx val="14059888"/>
        <c:crosses val="max"/>
        <c:crossBetween val="between"/>
      </c:valAx>
      <c:catAx>
        <c:axId val="14059888"/>
        <c:scaling>
          <c:orientation val="minMax"/>
        </c:scaling>
        <c:delete val="1"/>
        <c:axPos val="b"/>
        <c:numFmt formatCode="General" sourceLinked="1"/>
        <c:majorTickMark val="out"/>
        <c:minorTickMark val="none"/>
        <c:tickLblPos val="nextTo"/>
        <c:crossAx val="1405662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dk1"/>
              </a:solidFill>
              <a:latin typeface="+mn-lt"/>
              <a:ea typeface="+mn-ea"/>
              <a:cs typeface="+mn-cs"/>
            </a:defRPr>
          </a:pPr>
          <a:endParaRPr lang="en-US"/>
        </a:p>
      </c:txPr>
    </c:legend>
    <c:plotVisOnly val="1"/>
    <c:dispBlanksAs val="gap"/>
    <c:showDLblsOverMax val="0"/>
  </c:chart>
  <c:spPr>
    <a:solidFill>
      <a:schemeClr val="lt1"/>
    </a:solidFill>
    <a:ln w="10795" cap="flat" cmpd="sng" algn="ctr">
      <a:solidFill>
        <a:schemeClr val="accent6"/>
      </a:solidFill>
      <a:prstDash val="solid"/>
    </a:ln>
    <a:effectLst/>
  </c:spPr>
  <c:txPr>
    <a:bodyPr/>
    <a:lstStyle/>
    <a:p>
      <a:pPr>
        <a:defRPr>
          <a:solidFill>
            <a:schemeClr val="dk1"/>
          </a:solidFill>
          <a:latin typeface="+mn-lt"/>
          <a:ea typeface="+mn-ea"/>
          <a:cs typeface="+mn-cs"/>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Medium Tenant</c:v>
                </c:pt>
              </c:strCache>
            </c:strRef>
          </c:tx>
          <c:spPr>
            <a:ln w="28575" cap="rnd">
              <a:solidFill>
                <a:schemeClr val="accent1"/>
              </a:solidFill>
              <a:round/>
            </a:ln>
            <a:effectLst/>
          </c:spPr>
          <c:marker>
            <c:symbol val="none"/>
          </c:marker>
          <c:cat>
            <c:numRef>
              <c:f>Sheet1!$A$2:$A$499</c:f>
              <c:numCache>
                <c:formatCode>General</c:formatCode>
                <c:ptCount val="49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pt idx="80">
                  <c:v>81</c:v>
                </c:pt>
                <c:pt idx="81">
                  <c:v>82</c:v>
                </c:pt>
                <c:pt idx="82">
                  <c:v>83</c:v>
                </c:pt>
                <c:pt idx="83">
                  <c:v>84</c:v>
                </c:pt>
                <c:pt idx="84">
                  <c:v>85</c:v>
                </c:pt>
                <c:pt idx="85">
                  <c:v>86</c:v>
                </c:pt>
                <c:pt idx="86">
                  <c:v>87</c:v>
                </c:pt>
                <c:pt idx="87">
                  <c:v>88</c:v>
                </c:pt>
                <c:pt idx="88">
                  <c:v>89</c:v>
                </c:pt>
                <c:pt idx="89">
                  <c:v>90</c:v>
                </c:pt>
                <c:pt idx="90">
                  <c:v>91</c:v>
                </c:pt>
                <c:pt idx="91">
                  <c:v>92</c:v>
                </c:pt>
                <c:pt idx="92">
                  <c:v>93</c:v>
                </c:pt>
                <c:pt idx="93">
                  <c:v>94</c:v>
                </c:pt>
                <c:pt idx="94">
                  <c:v>95</c:v>
                </c:pt>
                <c:pt idx="95">
                  <c:v>96</c:v>
                </c:pt>
                <c:pt idx="96">
                  <c:v>97</c:v>
                </c:pt>
                <c:pt idx="97">
                  <c:v>98</c:v>
                </c:pt>
                <c:pt idx="98">
                  <c:v>99</c:v>
                </c:pt>
                <c:pt idx="99">
                  <c:v>100</c:v>
                </c:pt>
                <c:pt idx="100">
                  <c:v>101</c:v>
                </c:pt>
                <c:pt idx="101">
                  <c:v>102</c:v>
                </c:pt>
                <c:pt idx="102">
                  <c:v>103</c:v>
                </c:pt>
                <c:pt idx="103">
                  <c:v>104</c:v>
                </c:pt>
                <c:pt idx="104">
                  <c:v>105</c:v>
                </c:pt>
                <c:pt idx="105">
                  <c:v>106</c:v>
                </c:pt>
                <c:pt idx="106">
                  <c:v>107</c:v>
                </c:pt>
                <c:pt idx="107">
                  <c:v>108</c:v>
                </c:pt>
                <c:pt idx="108">
                  <c:v>109</c:v>
                </c:pt>
                <c:pt idx="109">
                  <c:v>110</c:v>
                </c:pt>
                <c:pt idx="110">
                  <c:v>111</c:v>
                </c:pt>
                <c:pt idx="111">
                  <c:v>112</c:v>
                </c:pt>
                <c:pt idx="112">
                  <c:v>113</c:v>
                </c:pt>
                <c:pt idx="113">
                  <c:v>114</c:v>
                </c:pt>
                <c:pt idx="114">
                  <c:v>115</c:v>
                </c:pt>
                <c:pt idx="115">
                  <c:v>116</c:v>
                </c:pt>
                <c:pt idx="116">
                  <c:v>117</c:v>
                </c:pt>
                <c:pt idx="117">
                  <c:v>118</c:v>
                </c:pt>
                <c:pt idx="118">
                  <c:v>119</c:v>
                </c:pt>
                <c:pt idx="119">
                  <c:v>120</c:v>
                </c:pt>
                <c:pt idx="120">
                  <c:v>121</c:v>
                </c:pt>
                <c:pt idx="121">
                  <c:v>122</c:v>
                </c:pt>
                <c:pt idx="122">
                  <c:v>123</c:v>
                </c:pt>
                <c:pt idx="123">
                  <c:v>124</c:v>
                </c:pt>
                <c:pt idx="124">
                  <c:v>125</c:v>
                </c:pt>
                <c:pt idx="125">
                  <c:v>126</c:v>
                </c:pt>
                <c:pt idx="126">
                  <c:v>127</c:v>
                </c:pt>
                <c:pt idx="127">
                  <c:v>128</c:v>
                </c:pt>
                <c:pt idx="128">
                  <c:v>129</c:v>
                </c:pt>
                <c:pt idx="129">
                  <c:v>130</c:v>
                </c:pt>
                <c:pt idx="130">
                  <c:v>131</c:v>
                </c:pt>
                <c:pt idx="131">
                  <c:v>132</c:v>
                </c:pt>
                <c:pt idx="132">
                  <c:v>133</c:v>
                </c:pt>
                <c:pt idx="133">
                  <c:v>134</c:v>
                </c:pt>
                <c:pt idx="134">
                  <c:v>135</c:v>
                </c:pt>
                <c:pt idx="135">
                  <c:v>136</c:v>
                </c:pt>
                <c:pt idx="136">
                  <c:v>137</c:v>
                </c:pt>
                <c:pt idx="137">
                  <c:v>138</c:v>
                </c:pt>
                <c:pt idx="138">
                  <c:v>139</c:v>
                </c:pt>
                <c:pt idx="139">
                  <c:v>140</c:v>
                </c:pt>
                <c:pt idx="140">
                  <c:v>141</c:v>
                </c:pt>
                <c:pt idx="141">
                  <c:v>142</c:v>
                </c:pt>
                <c:pt idx="142">
                  <c:v>143</c:v>
                </c:pt>
                <c:pt idx="143">
                  <c:v>144</c:v>
                </c:pt>
                <c:pt idx="144">
                  <c:v>145</c:v>
                </c:pt>
                <c:pt idx="145">
                  <c:v>146</c:v>
                </c:pt>
                <c:pt idx="146">
                  <c:v>147</c:v>
                </c:pt>
                <c:pt idx="147">
                  <c:v>148</c:v>
                </c:pt>
                <c:pt idx="148">
                  <c:v>149</c:v>
                </c:pt>
                <c:pt idx="149">
                  <c:v>150</c:v>
                </c:pt>
                <c:pt idx="150">
                  <c:v>151</c:v>
                </c:pt>
                <c:pt idx="151">
                  <c:v>152</c:v>
                </c:pt>
                <c:pt idx="152">
                  <c:v>153</c:v>
                </c:pt>
                <c:pt idx="153">
                  <c:v>154</c:v>
                </c:pt>
                <c:pt idx="154">
                  <c:v>155</c:v>
                </c:pt>
                <c:pt idx="155">
                  <c:v>156</c:v>
                </c:pt>
                <c:pt idx="156">
                  <c:v>157</c:v>
                </c:pt>
                <c:pt idx="157">
                  <c:v>158</c:v>
                </c:pt>
                <c:pt idx="158">
                  <c:v>159</c:v>
                </c:pt>
                <c:pt idx="159">
                  <c:v>160</c:v>
                </c:pt>
                <c:pt idx="160">
                  <c:v>161</c:v>
                </c:pt>
                <c:pt idx="161">
                  <c:v>162</c:v>
                </c:pt>
                <c:pt idx="162">
                  <c:v>163</c:v>
                </c:pt>
                <c:pt idx="163">
                  <c:v>164</c:v>
                </c:pt>
                <c:pt idx="164">
                  <c:v>165</c:v>
                </c:pt>
                <c:pt idx="165">
                  <c:v>166</c:v>
                </c:pt>
                <c:pt idx="166">
                  <c:v>167</c:v>
                </c:pt>
                <c:pt idx="167">
                  <c:v>168</c:v>
                </c:pt>
                <c:pt idx="168">
                  <c:v>169</c:v>
                </c:pt>
                <c:pt idx="169">
                  <c:v>170</c:v>
                </c:pt>
                <c:pt idx="170">
                  <c:v>171</c:v>
                </c:pt>
                <c:pt idx="171">
                  <c:v>172</c:v>
                </c:pt>
                <c:pt idx="172">
                  <c:v>173</c:v>
                </c:pt>
                <c:pt idx="173">
                  <c:v>174</c:v>
                </c:pt>
                <c:pt idx="174">
                  <c:v>175</c:v>
                </c:pt>
                <c:pt idx="175">
                  <c:v>176</c:v>
                </c:pt>
                <c:pt idx="176">
                  <c:v>177</c:v>
                </c:pt>
                <c:pt idx="177">
                  <c:v>178</c:v>
                </c:pt>
                <c:pt idx="178">
                  <c:v>179</c:v>
                </c:pt>
                <c:pt idx="179">
                  <c:v>180</c:v>
                </c:pt>
                <c:pt idx="180">
                  <c:v>181</c:v>
                </c:pt>
                <c:pt idx="181">
                  <c:v>182</c:v>
                </c:pt>
                <c:pt idx="182">
                  <c:v>183</c:v>
                </c:pt>
                <c:pt idx="183">
                  <c:v>184</c:v>
                </c:pt>
                <c:pt idx="184">
                  <c:v>185</c:v>
                </c:pt>
                <c:pt idx="185">
                  <c:v>186</c:v>
                </c:pt>
                <c:pt idx="186">
                  <c:v>187</c:v>
                </c:pt>
                <c:pt idx="187">
                  <c:v>188</c:v>
                </c:pt>
                <c:pt idx="188">
                  <c:v>189</c:v>
                </c:pt>
                <c:pt idx="189">
                  <c:v>190</c:v>
                </c:pt>
                <c:pt idx="190">
                  <c:v>191</c:v>
                </c:pt>
                <c:pt idx="191">
                  <c:v>192</c:v>
                </c:pt>
                <c:pt idx="192">
                  <c:v>193</c:v>
                </c:pt>
                <c:pt idx="193">
                  <c:v>194</c:v>
                </c:pt>
                <c:pt idx="194">
                  <c:v>195</c:v>
                </c:pt>
                <c:pt idx="195">
                  <c:v>196</c:v>
                </c:pt>
                <c:pt idx="196">
                  <c:v>197</c:v>
                </c:pt>
                <c:pt idx="197">
                  <c:v>198</c:v>
                </c:pt>
                <c:pt idx="198">
                  <c:v>199</c:v>
                </c:pt>
                <c:pt idx="199">
                  <c:v>200</c:v>
                </c:pt>
                <c:pt idx="200">
                  <c:v>201</c:v>
                </c:pt>
                <c:pt idx="201">
                  <c:v>202</c:v>
                </c:pt>
                <c:pt idx="202">
                  <c:v>203</c:v>
                </c:pt>
                <c:pt idx="203">
                  <c:v>204</c:v>
                </c:pt>
                <c:pt idx="204">
                  <c:v>205</c:v>
                </c:pt>
                <c:pt idx="205">
                  <c:v>206</c:v>
                </c:pt>
                <c:pt idx="206">
                  <c:v>207</c:v>
                </c:pt>
                <c:pt idx="207">
                  <c:v>208</c:v>
                </c:pt>
                <c:pt idx="208">
                  <c:v>209</c:v>
                </c:pt>
                <c:pt idx="209">
                  <c:v>210</c:v>
                </c:pt>
                <c:pt idx="210">
                  <c:v>211</c:v>
                </c:pt>
                <c:pt idx="211">
                  <c:v>212</c:v>
                </c:pt>
                <c:pt idx="212">
                  <c:v>213</c:v>
                </c:pt>
                <c:pt idx="213">
                  <c:v>214</c:v>
                </c:pt>
                <c:pt idx="214">
                  <c:v>215</c:v>
                </c:pt>
                <c:pt idx="215">
                  <c:v>216</c:v>
                </c:pt>
                <c:pt idx="216">
                  <c:v>217</c:v>
                </c:pt>
                <c:pt idx="217">
                  <c:v>218</c:v>
                </c:pt>
                <c:pt idx="218">
                  <c:v>219</c:v>
                </c:pt>
                <c:pt idx="219">
                  <c:v>220</c:v>
                </c:pt>
                <c:pt idx="220">
                  <c:v>221</c:v>
                </c:pt>
                <c:pt idx="221">
                  <c:v>222</c:v>
                </c:pt>
                <c:pt idx="222">
                  <c:v>223</c:v>
                </c:pt>
                <c:pt idx="223">
                  <c:v>224</c:v>
                </c:pt>
                <c:pt idx="224">
                  <c:v>225</c:v>
                </c:pt>
                <c:pt idx="225">
                  <c:v>226</c:v>
                </c:pt>
                <c:pt idx="226">
                  <c:v>227</c:v>
                </c:pt>
                <c:pt idx="227">
                  <c:v>228</c:v>
                </c:pt>
                <c:pt idx="228">
                  <c:v>229</c:v>
                </c:pt>
                <c:pt idx="229">
                  <c:v>230</c:v>
                </c:pt>
                <c:pt idx="230">
                  <c:v>231</c:v>
                </c:pt>
                <c:pt idx="231">
                  <c:v>232</c:v>
                </c:pt>
                <c:pt idx="232">
                  <c:v>233</c:v>
                </c:pt>
                <c:pt idx="233">
                  <c:v>234</c:v>
                </c:pt>
                <c:pt idx="234">
                  <c:v>235</c:v>
                </c:pt>
                <c:pt idx="235">
                  <c:v>236</c:v>
                </c:pt>
                <c:pt idx="236">
                  <c:v>237</c:v>
                </c:pt>
                <c:pt idx="237">
                  <c:v>238</c:v>
                </c:pt>
                <c:pt idx="238">
                  <c:v>239</c:v>
                </c:pt>
                <c:pt idx="239">
                  <c:v>240</c:v>
                </c:pt>
                <c:pt idx="240">
                  <c:v>241</c:v>
                </c:pt>
                <c:pt idx="241">
                  <c:v>242</c:v>
                </c:pt>
                <c:pt idx="242">
                  <c:v>243</c:v>
                </c:pt>
                <c:pt idx="243">
                  <c:v>244</c:v>
                </c:pt>
                <c:pt idx="244">
                  <c:v>245</c:v>
                </c:pt>
                <c:pt idx="245">
                  <c:v>246</c:v>
                </c:pt>
                <c:pt idx="246">
                  <c:v>247</c:v>
                </c:pt>
                <c:pt idx="247">
                  <c:v>248</c:v>
                </c:pt>
                <c:pt idx="248">
                  <c:v>249</c:v>
                </c:pt>
                <c:pt idx="249">
                  <c:v>250</c:v>
                </c:pt>
                <c:pt idx="250">
                  <c:v>251</c:v>
                </c:pt>
                <c:pt idx="251">
                  <c:v>252</c:v>
                </c:pt>
                <c:pt idx="252">
                  <c:v>253</c:v>
                </c:pt>
                <c:pt idx="253">
                  <c:v>254</c:v>
                </c:pt>
                <c:pt idx="254">
                  <c:v>255</c:v>
                </c:pt>
                <c:pt idx="255">
                  <c:v>256</c:v>
                </c:pt>
                <c:pt idx="256">
                  <c:v>257</c:v>
                </c:pt>
                <c:pt idx="257">
                  <c:v>258</c:v>
                </c:pt>
                <c:pt idx="258">
                  <c:v>259</c:v>
                </c:pt>
                <c:pt idx="259">
                  <c:v>260</c:v>
                </c:pt>
                <c:pt idx="260">
                  <c:v>261</c:v>
                </c:pt>
                <c:pt idx="261">
                  <c:v>262</c:v>
                </c:pt>
                <c:pt idx="262">
                  <c:v>263</c:v>
                </c:pt>
                <c:pt idx="263">
                  <c:v>264</c:v>
                </c:pt>
                <c:pt idx="264">
                  <c:v>265</c:v>
                </c:pt>
                <c:pt idx="265">
                  <c:v>266</c:v>
                </c:pt>
                <c:pt idx="266">
                  <c:v>267</c:v>
                </c:pt>
                <c:pt idx="267">
                  <c:v>268</c:v>
                </c:pt>
                <c:pt idx="268">
                  <c:v>269</c:v>
                </c:pt>
                <c:pt idx="269">
                  <c:v>270</c:v>
                </c:pt>
                <c:pt idx="270">
                  <c:v>271</c:v>
                </c:pt>
                <c:pt idx="271">
                  <c:v>272</c:v>
                </c:pt>
                <c:pt idx="272">
                  <c:v>273</c:v>
                </c:pt>
                <c:pt idx="273">
                  <c:v>274</c:v>
                </c:pt>
                <c:pt idx="274">
                  <c:v>275</c:v>
                </c:pt>
                <c:pt idx="275">
                  <c:v>276</c:v>
                </c:pt>
                <c:pt idx="276">
                  <c:v>277</c:v>
                </c:pt>
                <c:pt idx="277">
                  <c:v>278</c:v>
                </c:pt>
                <c:pt idx="278">
                  <c:v>279</c:v>
                </c:pt>
                <c:pt idx="279">
                  <c:v>280</c:v>
                </c:pt>
                <c:pt idx="280">
                  <c:v>281</c:v>
                </c:pt>
                <c:pt idx="281">
                  <c:v>282</c:v>
                </c:pt>
                <c:pt idx="282">
                  <c:v>283</c:v>
                </c:pt>
                <c:pt idx="283">
                  <c:v>284</c:v>
                </c:pt>
                <c:pt idx="284">
                  <c:v>285</c:v>
                </c:pt>
                <c:pt idx="285">
                  <c:v>286</c:v>
                </c:pt>
                <c:pt idx="286">
                  <c:v>287</c:v>
                </c:pt>
                <c:pt idx="287">
                  <c:v>288</c:v>
                </c:pt>
                <c:pt idx="288">
                  <c:v>289</c:v>
                </c:pt>
                <c:pt idx="289">
                  <c:v>290</c:v>
                </c:pt>
                <c:pt idx="290">
                  <c:v>291</c:v>
                </c:pt>
                <c:pt idx="291">
                  <c:v>292</c:v>
                </c:pt>
                <c:pt idx="292">
                  <c:v>293</c:v>
                </c:pt>
                <c:pt idx="293">
                  <c:v>294</c:v>
                </c:pt>
                <c:pt idx="294">
                  <c:v>295</c:v>
                </c:pt>
                <c:pt idx="295">
                  <c:v>296</c:v>
                </c:pt>
                <c:pt idx="296">
                  <c:v>297</c:v>
                </c:pt>
                <c:pt idx="297">
                  <c:v>298</c:v>
                </c:pt>
                <c:pt idx="298">
                  <c:v>299</c:v>
                </c:pt>
                <c:pt idx="299">
                  <c:v>300</c:v>
                </c:pt>
                <c:pt idx="300">
                  <c:v>301</c:v>
                </c:pt>
                <c:pt idx="301">
                  <c:v>302</c:v>
                </c:pt>
                <c:pt idx="302">
                  <c:v>303</c:v>
                </c:pt>
                <c:pt idx="303">
                  <c:v>304</c:v>
                </c:pt>
                <c:pt idx="304">
                  <c:v>305</c:v>
                </c:pt>
                <c:pt idx="305">
                  <c:v>306</c:v>
                </c:pt>
                <c:pt idx="306">
                  <c:v>307</c:v>
                </c:pt>
                <c:pt idx="307">
                  <c:v>308</c:v>
                </c:pt>
                <c:pt idx="308">
                  <c:v>309</c:v>
                </c:pt>
                <c:pt idx="309">
                  <c:v>310</c:v>
                </c:pt>
                <c:pt idx="310">
                  <c:v>311</c:v>
                </c:pt>
                <c:pt idx="311">
                  <c:v>312</c:v>
                </c:pt>
                <c:pt idx="312">
                  <c:v>313</c:v>
                </c:pt>
                <c:pt idx="313">
                  <c:v>314</c:v>
                </c:pt>
                <c:pt idx="314">
                  <c:v>315</c:v>
                </c:pt>
                <c:pt idx="315">
                  <c:v>316</c:v>
                </c:pt>
                <c:pt idx="316">
                  <c:v>317</c:v>
                </c:pt>
                <c:pt idx="317">
                  <c:v>318</c:v>
                </c:pt>
                <c:pt idx="318">
                  <c:v>319</c:v>
                </c:pt>
                <c:pt idx="319">
                  <c:v>320</c:v>
                </c:pt>
                <c:pt idx="320">
                  <c:v>321</c:v>
                </c:pt>
                <c:pt idx="321">
                  <c:v>322</c:v>
                </c:pt>
                <c:pt idx="322">
                  <c:v>323</c:v>
                </c:pt>
                <c:pt idx="323">
                  <c:v>324</c:v>
                </c:pt>
                <c:pt idx="324">
                  <c:v>325</c:v>
                </c:pt>
                <c:pt idx="325">
                  <c:v>326</c:v>
                </c:pt>
                <c:pt idx="326">
                  <c:v>327</c:v>
                </c:pt>
                <c:pt idx="327">
                  <c:v>328</c:v>
                </c:pt>
                <c:pt idx="328">
                  <c:v>329</c:v>
                </c:pt>
                <c:pt idx="329">
                  <c:v>330</c:v>
                </c:pt>
                <c:pt idx="330">
                  <c:v>331</c:v>
                </c:pt>
                <c:pt idx="331">
                  <c:v>332</c:v>
                </c:pt>
                <c:pt idx="332">
                  <c:v>333</c:v>
                </c:pt>
                <c:pt idx="333">
                  <c:v>334</c:v>
                </c:pt>
                <c:pt idx="334">
                  <c:v>335</c:v>
                </c:pt>
                <c:pt idx="335">
                  <c:v>336</c:v>
                </c:pt>
                <c:pt idx="336">
                  <c:v>337</c:v>
                </c:pt>
                <c:pt idx="337">
                  <c:v>338</c:v>
                </c:pt>
                <c:pt idx="338">
                  <c:v>339</c:v>
                </c:pt>
                <c:pt idx="339">
                  <c:v>340</c:v>
                </c:pt>
                <c:pt idx="340">
                  <c:v>341</c:v>
                </c:pt>
                <c:pt idx="341">
                  <c:v>342</c:v>
                </c:pt>
                <c:pt idx="342">
                  <c:v>343</c:v>
                </c:pt>
                <c:pt idx="343">
                  <c:v>344</c:v>
                </c:pt>
                <c:pt idx="344">
                  <c:v>345</c:v>
                </c:pt>
                <c:pt idx="345">
                  <c:v>346</c:v>
                </c:pt>
                <c:pt idx="346">
                  <c:v>347</c:v>
                </c:pt>
                <c:pt idx="347">
                  <c:v>348</c:v>
                </c:pt>
                <c:pt idx="348">
                  <c:v>349</c:v>
                </c:pt>
                <c:pt idx="349">
                  <c:v>350</c:v>
                </c:pt>
                <c:pt idx="350">
                  <c:v>351</c:v>
                </c:pt>
                <c:pt idx="351">
                  <c:v>352</c:v>
                </c:pt>
                <c:pt idx="352">
                  <c:v>353</c:v>
                </c:pt>
                <c:pt idx="353">
                  <c:v>354</c:v>
                </c:pt>
                <c:pt idx="354">
                  <c:v>355</c:v>
                </c:pt>
                <c:pt idx="355">
                  <c:v>356</c:v>
                </c:pt>
                <c:pt idx="356">
                  <c:v>357</c:v>
                </c:pt>
                <c:pt idx="357">
                  <c:v>358</c:v>
                </c:pt>
                <c:pt idx="358">
                  <c:v>359</c:v>
                </c:pt>
                <c:pt idx="359">
                  <c:v>360</c:v>
                </c:pt>
                <c:pt idx="360">
                  <c:v>361</c:v>
                </c:pt>
                <c:pt idx="361">
                  <c:v>362</c:v>
                </c:pt>
                <c:pt idx="362">
                  <c:v>363</c:v>
                </c:pt>
                <c:pt idx="363">
                  <c:v>364</c:v>
                </c:pt>
                <c:pt idx="364">
                  <c:v>365</c:v>
                </c:pt>
                <c:pt idx="365">
                  <c:v>366</c:v>
                </c:pt>
                <c:pt idx="366">
                  <c:v>367</c:v>
                </c:pt>
                <c:pt idx="367">
                  <c:v>368</c:v>
                </c:pt>
                <c:pt idx="368">
                  <c:v>369</c:v>
                </c:pt>
                <c:pt idx="369">
                  <c:v>370</c:v>
                </c:pt>
                <c:pt idx="370">
                  <c:v>371</c:v>
                </c:pt>
                <c:pt idx="371">
                  <c:v>372</c:v>
                </c:pt>
                <c:pt idx="372">
                  <c:v>373</c:v>
                </c:pt>
                <c:pt idx="373">
                  <c:v>374</c:v>
                </c:pt>
                <c:pt idx="374">
                  <c:v>375</c:v>
                </c:pt>
                <c:pt idx="375">
                  <c:v>376</c:v>
                </c:pt>
                <c:pt idx="376">
                  <c:v>377</c:v>
                </c:pt>
                <c:pt idx="377">
                  <c:v>378</c:v>
                </c:pt>
                <c:pt idx="378">
                  <c:v>379</c:v>
                </c:pt>
                <c:pt idx="379">
                  <c:v>380</c:v>
                </c:pt>
                <c:pt idx="380">
                  <c:v>381</c:v>
                </c:pt>
                <c:pt idx="381">
                  <c:v>382</c:v>
                </c:pt>
                <c:pt idx="382">
                  <c:v>383</c:v>
                </c:pt>
                <c:pt idx="383">
                  <c:v>384</c:v>
                </c:pt>
                <c:pt idx="384">
                  <c:v>385</c:v>
                </c:pt>
                <c:pt idx="385">
                  <c:v>386</c:v>
                </c:pt>
                <c:pt idx="386">
                  <c:v>387</c:v>
                </c:pt>
                <c:pt idx="387">
                  <c:v>388</c:v>
                </c:pt>
                <c:pt idx="388">
                  <c:v>389</c:v>
                </c:pt>
                <c:pt idx="389">
                  <c:v>390</c:v>
                </c:pt>
                <c:pt idx="390">
                  <c:v>391</c:v>
                </c:pt>
                <c:pt idx="391">
                  <c:v>392</c:v>
                </c:pt>
                <c:pt idx="392">
                  <c:v>393</c:v>
                </c:pt>
                <c:pt idx="393">
                  <c:v>394</c:v>
                </c:pt>
                <c:pt idx="394">
                  <c:v>395</c:v>
                </c:pt>
                <c:pt idx="395">
                  <c:v>396</c:v>
                </c:pt>
                <c:pt idx="396">
                  <c:v>397</c:v>
                </c:pt>
                <c:pt idx="397">
                  <c:v>398</c:v>
                </c:pt>
                <c:pt idx="398">
                  <c:v>399</c:v>
                </c:pt>
                <c:pt idx="399">
                  <c:v>400</c:v>
                </c:pt>
                <c:pt idx="400">
                  <c:v>401</c:v>
                </c:pt>
                <c:pt idx="401">
                  <c:v>402</c:v>
                </c:pt>
                <c:pt idx="402">
                  <c:v>403</c:v>
                </c:pt>
                <c:pt idx="403">
                  <c:v>404</c:v>
                </c:pt>
                <c:pt idx="404">
                  <c:v>405</c:v>
                </c:pt>
                <c:pt idx="405">
                  <c:v>406</c:v>
                </c:pt>
                <c:pt idx="406">
                  <c:v>407</c:v>
                </c:pt>
                <c:pt idx="407">
                  <c:v>408</c:v>
                </c:pt>
                <c:pt idx="408">
                  <c:v>409</c:v>
                </c:pt>
                <c:pt idx="409">
                  <c:v>410</c:v>
                </c:pt>
                <c:pt idx="410">
                  <c:v>411</c:v>
                </c:pt>
                <c:pt idx="411">
                  <c:v>412</c:v>
                </c:pt>
                <c:pt idx="412">
                  <c:v>413</c:v>
                </c:pt>
                <c:pt idx="413">
                  <c:v>414</c:v>
                </c:pt>
                <c:pt idx="414">
                  <c:v>415</c:v>
                </c:pt>
                <c:pt idx="415">
                  <c:v>416</c:v>
                </c:pt>
                <c:pt idx="416">
                  <c:v>417</c:v>
                </c:pt>
                <c:pt idx="417">
                  <c:v>418</c:v>
                </c:pt>
                <c:pt idx="418">
                  <c:v>419</c:v>
                </c:pt>
                <c:pt idx="419">
                  <c:v>420</c:v>
                </c:pt>
                <c:pt idx="420">
                  <c:v>421</c:v>
                </c:pt>
                <c:pt idx="421">
                  <c:v>422</c:v>
                </c:pt>
                <c:pt idx="422">
                  <c:v>423</c:v>
                </c:pt>
                <c:pt idx="423">
                  <c:v>424</c:v>
                </c:pt>
                <c:pt idx="424">
                  <c:v>425</c:v>
                </c:pt>
                <c:pt idx="425">
                  <c:v>426</c:v>
                </c:pt>
                <c:pt idx="426">
                  <c:v>427</c:v>
                </c:pt>
                <c:pt idx="427">
                  <c:v>428</c:v>
                </c:pt>
                <c:pt idx="428">
                  <c:v>429</c:v>
                </c:pt>
                <c:pt idx="429">
                  <c:v>430</c:v>
                </c:pt>
                <c:pt idx="430">
                  <c:v>431</c:v>
                </c:pt>
                <c:pt idx="431">
                  <c:v>432</c:v>
                </c:pt>
                <c:pt idx="432">
                  <c:v>433</c:v>
                </c:pt>
                <c:pt idx="433">
                  <c:v>434</c:v>
                </c:pt>
                <c:pt idx="434">
                  <c:v>435</c:v>
                </c:pt>
                <c:pt idx="435">
                  <c:v>436</c:v>
                </c:pt>
                <c:pt idx="436">
                  <c:v>437</c:v>
                </c:pt>
                <c:pt idx="437">
                  <c:v>438</c:v>
                </c:pt>
                <c:pt idx="438">
                  <c:v>439</c:v>
                </c:pt>
                <c:pt idx="439">
                  <c:v>440</c:v>
                </c:pt>
                <c:pt idx="440">
                  <c:v>441</c:v>
                </c:pt>
                <c:pt idx="441">
                  <c:v>442</c:v>
                </c:pt>
                <c:pt idx="442">
                  <c:v>443</c:v>
                </c:pt>
                <c:pt idx="443">
                  <c:v>444</c:v>
                </c:pt>
                <c:pt idx="444">
                  <c:v>445</c:v>
                </c:pt>
                <c:pt idx="445">
                  <c:v>446</c:v>
                </c:pt>
                <c:pt idx="446">
                  <c:v>447</c:v>
                </c:pt>
                <c:pt idx="447">
                  <c:v>448</c:v>
                </c:pt>
                <c:pt idx="448">
                  <c:v>449</c:v>
                </c:pt>
                <c:pt idx="449">
                  <c:v>450</c:v>
                </c:pt>
                <c:pt idx="450">
                  <c:v>451</c:v>
                </c:pt>
                <c:pt idx="451">
                  <c:v>452</c:v>
                </c:pt>
                <c:pt idx="452">
                  <c:v>453</c:v>
                </c:pt>
                <c:pt idx="453">
                  <c:v>454</c:v>
                </c:pt>
                <c:pt idx="454">
                  <c:v>455</c:v>
                </c:pt>
                <c:pt idx="455">
                  <c:v>456</c:v>
                </c:pt>
                <c:pt idx="456">
                  <c:v>457</c:v>
                </c:pt>
                <c:pt idx="457">
                  <c:v>458</c:v>
                </c:pt>
                <c:pt idx="458">
                  <c:v>459</c:v>
                </c:pt>
                <c:pt idx="459">
                  <c:v>460</c:v>
                </c:pt>
                <c:pt idx="460">
                  <c:v>461</c:v>
                </c:pt>
                <c:pt idx="461">
                  <c:v>462</c:v>
                </c:pt>
                <c:pt idx="462">
                  <c:v>463</c:v>
                </c:pt>
                <c:pt idx="463">
                  <c:v>464</c:v>
                </c:pt>
                <c:pt idx="464">
                  <c:v>465</c:v>
                </c:pt>
                <c:pt idx="465">
                  <c:v>466</c:v>
                </c:pt>
                <c:pt idx="466">
                  <c:v>467</c:v>
                </c:pt>
                <c:pt idx="467">
                  <c:v>468</c:v>
                </c:pt>
                <c:pt idx="468">
                  <c:v>469</c:v>
                </c:pt>
                <c:pt idx="469">
                  <c:v>470</c:v>
                </c:pt>
                <c:pt idx="470">
                  <c:v>471</c:v>
                </c:pt>
                <c:pt idx="471">
                  <c:v>472</c:v>
                </c:pt>
                <c:pt idx="472">
                  <c:v>473</c:v>
                </c:pt>
                <c:pt idx="473">
                  <c:v>474</c:v>
                </c:pt>
                <c:pt idx="474">
                  <c:v>475</c:v>
                </c:pt>
                <c:pt idx="475">
                  <c:v>476</c:v>
                </c:pt>
                <c:pt idx="476">
                  <c:v>477</c:v>
                </c:pt>
                <c:pt idx="477">
                  <c:v>478</c:v>
                </c:pt>
                <c:pt idx="478">
                  <c:v>479</c:v>
                </c:pt>
                <c:pt idx="479">
                  <c:v>480</c:v>
                </c:pt>
                <c:pt idx="480">
                  <c:v>481</c:v>
                </c:pt>
                <c:pt idx="481">
                  <c:v>482</c:v>
                </c:pt>
                <c:pt idx="482">
                  <c:v>483</c:v>
                </c:pt>
                <c:pt idx="483">
                  <c:v>484</c:v>
                </c:pt>
                <c:pt idx="484">
                  <c:v>485</c:v>
                </c:pt>
                <c:pt idx="485">
                  <c:v>486</c:v>
                </c:pt>
                <c:pt idx="486">
                  <c:v>487</c:v>
                </c:pt>
                <c:pt idx="487">
                  <c:v>488</c:v>
                </c:pt>
                <c:pt idx="488">
                  <c:v>489</c:v>
                </c:pt>
                <c:pt idx="489">
                  <c:v>490</c:v>
                </c:pt>
                <c:pt idx="490">
                  <c:v>491</c:v>
                </c:pt>
                <c:pt idx="491">
                  <c:v>492</c:v>
                </c:pt>
                <c:pt idx="492">
                  <c:v>493</c:v>
                </c:pt>
                <c:pt idx="493">
                  <c:v>494</c:v>
                </c:pt>
                <c:pt idx="494">
                  <c:v>495</c:v>
                </c:pt>
                <c:pt idx="495">
                  <c:v>496</c:v>
                </c:pt>
                <c:pt idx="496">
                  <c:v>497</c:v>
                </c:pt>
                <c:pt idx="497">
                  <c:v>498</c:v>
                </c:pt>
              </c:numCache>
            </c:numRef>
          </c:cat>
          <c:val>
            <c:numRef>
              <c:f>Sheet1!$B$2:$B$499</c:f>
              <c:numCache>
                <c:formatCode>General</c:formatCode>
                <c:ptCount val="498"/>
                <c:pt idx="0">
                  <c:v>30</c:v>
                </c:pt>
                <c:pt idx="1">
                  <c:v>28</c:v>
                </c:pt>
                <c:pt idx="2">
                  <c:v>27</c:v>
                </c:pt>
                <c:pt idx="3">
                  <c:v>26</c:v>
                </c:pt>
                <c:pt idx="4">
                  <c:v>25</c:v>
                </c:pt>
                <c:pt idx="5">
                  <c:v>25</c:v>
                </c:pt>
                <c:pt idx="6">
                  <c:v>27</c:v>
                </c:pt>
                <c:pt idx="7">
                  <c:v>28</c:v>
                </c:pt>
                <c:pt idx="8">
                  <c:v>26</c:v>
                </c:pt>
                <c:pt idx="9">
                  <c:v>24</c:v>
                </c:pt>
                <c:pt idx="10">
                  <c:v>22</c:v>
                </c:pt>
                <c:pt idx="11">
                  <c:v>21</c:v>
                </c:pt>
                <c:pt idx="12">
                  <c:v>23</c:v>
                </c:pt>
                <c:pt idx="13">
                  <c:v>23</c:v>
                </c:pt>
                <c:pt idx="14">
                  <c:v>21</c:v>
                </c:pt>
                <c:pt idx="15">
                  <c:v>19</c:v>
                </c:pt>
                <c:pt idx="16">
                  <c:v>19</c:v>
                </c:pt>
                <c:pt idx="17">
                  <c:v>17</c:v>
                </c:pt>
                <c:pt idx="18">
                  <c:v>19</c:v>
                </c:pt>
                <c:pt idx="19">
                  <c:v>17</c:v>
                </c:pt>
                <c:pt idx="20">
                  <c:v>18</c:v>
                </c:pt>
                <c:pt idx="21">
                  <c:v>19</c:v>
                </c:pt>
                <c:pt idx="22">
                  <c:v>21</c:v>
                </c:pt>
                <c:pt idx="23">
                  <c:v>21</c:v>
                </c:pt>
                <c:pt idx="24">
                  <c:v>22</c:v>
                </c:pt>
                <c:pt idx="25">
                  <c:v>23</c:v>
                </c:pt>
                <c:pt idx="26">
                  <c:v>22</c:v>
                </c:pt>
                <c:pt idx="27">
                  <c:v>22</c:v>
                </c:pt>
                <c:pt idx="28">
                  <c:v>23</c:v>
                </c:pt>
                <c:pt idx="29">
                  <c:v>22</c:v>
                </c:pt>
                <c:pt idx="30">
                  <c:v>20</c:v>
                </c:pt>
                <c:pt idx="31">
                  <c:v>20</c:v>
                </c:pt>
                <c:pt idx="32">
                  <c:v>21</c:v>
                </c:pt>
                <c:pt idx="33">
                  <c:v>22</c:v>
                </c:pt>
                <c:pt idx="34">
                  <c:v>22</c:v>
                </c:pt>
                <c:pt idx="35">
                  <c:v>20</c:v>
                </c:pt>
                <c:pt idx="36">
                  <c:v>18</c:v>
                </c:pt>
                <c:pt idx="37">
                  <c:v>18</c:v>
                </c:pt>
                <c:pt idx="38">
                  <c:v>18</c:v>
                </c:pt>
                <c:pt idx="39">
                  <c:v>16</c:v>
                </c:pt>
                <c:pt idx="40">
                  <c:v>16</c:v>
                </c:pt>
                <c:pt idx="41">
                  <c:v>16</c:v>
                </c:pt>
                <c:pt idx="42">
                  <c:v>17</c:v>
                </c:pt>
                <c:pt idx="43">
                  <c:v>15</c:v>
                </c:pt>
                <c:pt idx="44">
                  <c:v>14</c:v>
                </c:pt>
                <c:pt idx="45">
                  <c:v>15</c:v>
                </c:pt>
                <c:pt idx="46">
                  <c:v>15</c:v>
                </c:pt>
                <c:pt idx="47">
                  <c:v>15</c:v>
                </c:pt>
                <c:pt idx="48">
                  <c:v>17</c:v>
                </c:pt>
                <c:pt idx="49">
                  <c:v>18</c:v>
                </c:pt>
                <c:pt idx="50">
                  <c:v>18</c:v>
                </c:pt>
                <c:pt idx="51">
                  <c:v>20</c:v>
                </c:pt>
                <c:pt idx="52">
                  <c:v>19</c:v>
                </c:pt>
                <c:pt idx="53">
                  <c:v>21</c:v>
                </c:pt>
                <c:pt idx="54">
                  <c:v>22</c:v>
                </c:pt>
                <c:pt idx="55">
                  <c:v>23</c:v>
                </c:pt>
                <c:pt idx="56">
                  <c:v>24</c:v>
                </c:pt>
                <c:pt idx="57">
                  <c:v>23</c:v>
                </c:pt>
                <c:pt idx="58">
                  <c:v>24</c:v>
                </c:pt>
                <c:pt idx="59">
                  <c:v>25</c:v>
                </c:pt>
                <c:pt idx="60">
                  <c:v>27</c:v>
                </c:pt>
                <c:pt idx="61">
                  <c:v>29</c:v>
                </c:pt>
                <c:pt idx="62">
                  <c:v>27</c:v>
                </c:pt>
                <c:pt idx="63">
                  <c:v>28</c:v>
                </c:pt>
                <c:pt idx="64">
                  <c:v>26</c:v>
                </c:pt>
                <c:pt idx="65">
                  <c:v>25</c:v>
                </c:pt>
                <c:pt idx="66">
                  <c:v>23</c:v>
                </c:pt>
                <c:pt idx="67">
                  <c:v>25</c:v>
                </c:pt>
                <c:pt idx="68">
                  <c:v>26</c:v>
                </c:pt>
                <c:pt idx="69">
                  <c:v>27</c:v>
                </c:pt>
                <c:pt idx="70">
                  <c:v>25</c:v>
                </c:pt>
                <c:pt idx="71">
                  <c:v>27</c:v>
                </c:pt>
                <c:pt idx="72">
                  <c:v>29</c:v>
                </c:pt>
                <c:pt idx="73">
                  <c:v>28</c:v>
                </c:pt>
                <c:pt idx="74">
                  <c:v>28</c:v>
                </c:pt>
                <c:pt idx="75">
                  <c:v>30</c:v>
                </c:pt>
                <c:pt idx="76">
                  <c:v>31</c:v>
                </c:pt>
                <c:pt idx="77">
                  <c:v>31</c:v>
                </c:pt>
                <c:pt idx="78">
                  <c:v>30</c:v>
                </c:pt>
                <c:pt idx="79">
                  <c:v>30</c:v>
                </c:pt>
                <c:pt idx="80">
                  <c:v>30</c:v>
                </c:pt>
                <c:pt idx="81">
                  <c:v>32</c:v>
                </c:pt>
                <c:pt idx="82">
                  <c:v>34</c:v>
                </c:pt>
                <c:pt idx="83">
                  <c:v>33</c:v>
                </c:pt>
                <c:pt idx="84">
                  <c:v>33</c:v>
                </c:pt>
                <c:pt idx="85">
                  <c:v>35</c:v>
                </c:pt>
                <c:pt idx="86">
                  <c:v>33</c:v>
                </c:pt>
                <c:pt idx="87">
                  <c:v>35</c:v>
                </c:pt>
                <c:pt idx="88">
                  <c:v>35</c:v>
                </c:pt>
                <c:pt idx="89">
                  <c:v>36</c:v>
                </c:pt>
                <c:pt idx="90">
                  <c:v>35</c:v>
                </c:pt>
                <c:pt idx="91">
                  <c:v>33</c:v>
                </c:pt>
                <c:pt idx="92">
                  <c:v>33</c:v>
                </c:pt>
                <c:pt idx="93">
                  <c:v>34</c:v>
                </c:pt>
                <c:pt idx="94">
                  <c:v>33</c:v>
                </c:pt>
                <c:pt idx="95">
                  <c:v>32</c:v>
                </c:pt>
                <c:pt idx="96">
                  <c:v>30</c:v>
                </c:pt>
                <c:pt idx="97">
                  <c:v>31</c:v>
                </c:pt>
                <c:pt idx="98">
                  <c:v>30</c:v>
                </c:pt>
                <c:pt idx="99">
                  <c:v>32</c:v>
                </c:pt>
                <c:pt idx="100">
                  <c:v>32</c:v>
                </c:pt>
                <c:pt idx="101">
                  <c:v>34</c:v>
                </c:pt>
                <c:pt idx="102">
                  <c:v>32</c:v>
                </c:pt>
                <c:pt idx="103">
                  <c:v>34</c:v>
                </c:pt>
                <c:pt idx="104">
                  <c:v>34</c:v>
                </c:pt>
                <c:pt idx="105">
                  <c:v>35</c:v>
                </c:pt>
                <c:pt idx="106">
                  <c:v>33</c:v>
                </c:pt>
                <c:pt idx="107">
                  <c:v>32</c:v>
                </c:pt>
                <c:pt idx="108">
                  <c:v>32</c:v>
                </c:pt>
                <c:pt idx="109">
                  <c:v>34</c:v>
                </c:pt>
                <c:pt idx="110">
                  <c:v>32</c:v>
                </c:pt>
                <c:pt idx="111">
                  <c:v>31</c:v>
                </c:pt>
                <c:pt idx="112">
                  <c:v>32</c:v>
                </c:pt>
                <c:pt idx="113">
                  <c:v>33</c:v>
                </c:pt>
                <c:pt idx="114">
                  <c:v>35</c:v>
                </c:pt>
                <c:pt idx="115">
                  <c:v>36</c:v>
                </c:pt>
                <c:pt idx="116">
                  <c:v>34</c:v>
                </c:pt>
                <c:pt idx="117">
                  <c:v>36</c:v>
                </c:pt>
                <c:pt idx="118">
                  <c:v>37</c:v>
                </c:pt>
                <c:pt idx="119">
                  <c:v>38</c:v>
                </c:pt>
                <c:pt idx="120">
                  <c:v>37</c:v>
                </c:pt>
                <c:pt idx="121">
                  <c:v>36</c:v>
                </c:pt>
                <c:pt idx="122">
                  <c:v>37</c:v>
                </c:pt>
                <c:pt idx="123">
                  <c:v>36</c:v>
                </c:pt>
                <c:pt idx="124">
                  <c:v>35</c:v>
                </c:pt>
                <c:pt idx="125">
                  <c:v>35</c:v>
                </c:pt>
                <c:pt idx="126">
                  <c:v>37</c:v>
                </c:pt>
                <c:pt idx="127">
                  <c:v>37</c:v>
                </c:pt>
                <c:pt idx="128">
                  <c:v>35</c:v>
                </c:pt>
                <c:pt idx="129">
                  <c:v>36</c:v>
                </c:pt>
                <c:pt idx="130">
                  <c:v>34</c:v>
                </c:pt>
                <c:pt idx="131">
                  <c:v>35</c:v>
                </c:pt>
                <c:pt idx="132">
                  <c:v>35</c:v>
                </c:pt>
                <c:pt idx="133">
                  <c:v>33</c:v>
                </c:pt>
                <c:pt idx="134">
                  <c:v>35</c:v>
                </c:pt>
                <c:pt idx="135">
                  <c:v>33</c:v>
                </c:pt>
                <c:pt idx="136">
                  <c:v>34</c:v>
                </c:pt>
                <c:pt idx="137">
                  <c:v>33</c:v>
                </c:pt>
                <c:pt idx="138">
                  <c:v>33</c:v>
                </c:pt>
                <c:pt idx="139">
                  <c:v>33</c:v>
                </c:pt>
                <c:pt idx="140">
                  <c:v>35</c:v>
                </c:pt>
                <c:pt idx="141">
                  <c:v>37</c:v>
                </c:pt>
                <c:pt idx="142">
                  <c:v>39</c:v>
                </c:pt>
                <c:pt idx="143">
                  <c:v>37</c:v>
                </c:pt>
                <c:pt idx="144">
                  <c:v>35</c:v>
                </c:pt>
                <c:pt idx="145">
                  <c:v>35</c:v>
                </c:pt>
                <c:pt idx="146">
                  <c:v>35</c:v>
                </c:pt>
                <c:pt idx="147">
                  <c:v>35</c:v>
                </c:pt>
                <c:pt idx="148">
                  <c:v>35</c:v>
                </c:pt>
                <c:pt idx="149">
                  <c:v>37</c:v>
                </c:pt>
                <c:pt idx="150">
                  <c:v>35</c:v>
                </c:pt>
                <c:pt idx="151">
                  <c:v>37</c:v>
                </c:pt>
                <c:pt idx="152">
                  <c:v>37</c:v>
                </c:pt>
                <c:pt idx="153">
                  <c:v>35</c:v>
                </c:pt>
                <c:pt idx="154">
                  <c:v>37</c:v>
                </c:pt>
                <c:pt idx="155">
                  <c:v>35</c:v>
                </c:pt>
                <c:pt idx="156">
                  <c:v>33</c:v>
                </c:pt>
                <c:pt idx="157">
                  <c:v>35</c:v>
                </c:pt>
                <c:pt idx="158">
                  <c:v>35</c:v>
                </c:pt>
                <c:pt idx="159">
                  <c:v>37</c:v>
                </c:pt>
                <c:pt idx="160">
                  <c:v>37</c:v>
                </c:pt>
                <c:pt idx="161">
                  <c:v>37</c:v>
                </c:pt>
                <c:pt idx="162">
                  <c:v>38</c:v>
                </c:pt>
                <c:pt idx="163">
                  <c:v>37</c:v>
                </c:pt>
                <c:pt idx="164">
                  <c:v>36</c:v>
                </c:pt>
                <c:pt idx="165">
                  <c:v>38</c:v>
                </c:pt>
                <c:pt idx="166">
                  <c:v>38</c:v>
                </c:pt>
                <c:pt idx="167">
                  <c:v>37</c:v>
                </c:pt>
                <c:pt idx="168">
                  <c:v>35</c:v>
                </c:pt>
                <c:pt idx="169">
                  <c:v>36</c:v>
                </c:pt>
                <c:pt idx="170">
                  <c:v>36</c:v>
                </c:pt>
                <c:pt idx="171">
                  <c:v>37</c:v>
                </c:pt>
                <c:pt idx="172">
                  <c:v>36</c:v>
                </c:pt>
                <c:pt idx="173">
                  <c:v>36</c:v>
                </c:pt>
                <c:pt idx="174">
                  <c:v>35</c:v>
                </c:pt>
                <c:pt idx="175">
                  <c:v>35</c:v>
                </c:pt>
                <c:pt idx="176">
                  <c:v>37</c:v>
                </c:pt>
                <c:pt idx="177">
                  <c:v>37</c:v>
                </c:pt>
                <c:pt idx="178">
                  <c:v>38</c:v>
                </c:pt>
                <c:pt idx="179">
                  <c:v>37</c:v>
                </c:pt>
                <c:pt idx="180">
                  <c:v>39</c:v>
                </c:pt>
                <c:pt idx="181">
                  <c:v>39</c:v>
                </c:pt>
                <c:pt idx="182">
                  <c:v>37</c:v>
                </c:pt>
                <c:pt idx="183">
                  <c:v>36</c:v>
                </c:pt>
                <c:pt idx="184">
                  <c:v>38</c:v>
                </c:pt>
                <c:pt idx="185">
                  <c:v>37</c:v>
                </c:pt>
                <c:pt idx="186">
                  <c:v>38</c:v>
                </c:pt>
                <c:pt idx="187">
                  <c:v>40</c:v>
                </c:pt>
                <c:pt idx="188">
                  <c:v>40</c:v>
                </c:pt>
                <c:pt idx="189">
                  <c:v>41</c:v>
                </c:pt>
                <c:pt idx="190">
                  <c:v>41</c:v>
                </c:pt>
                <c:pt idx="191">
                  <c:v>39</c:v>
                </c:pt>
                <c:pt idx="192">
                  <c:v>37</c:v>
                </c:pt>
                <c:pt idx="193">
                  <c:v>35</c:v>
                </c:pt>
                <c:pt idx="194">
                  <c:v>33</c:v>
                </c:pt>
                <c:pt idx="195">
                  <c:v>34</c:v>
                </c:pt>
                <c:pt idx="196">
                  <c:v>35</c:v>
                </c:pt>
                <c:pt idx="197">
                  <c:v>36</c:v>
                </c:pt>
                <c:pt idx="198">
                  <c:v>35</c:v>
                </c:pt>
                <c:pt idx="199">
                  <c:v>35</c:v>
                </c:pt>
                <c:pt idx="200">
                  <c:v>36</c:v>
                </c:pt>
                <c:pt idx="201">
                  <c:v>37</c:v>
                </c:pt>
                <c:pt idx="202">
                  <c:v>36</c:v>
                </c:pt>
                <c:pt idx="203">
                  <c:v>35</c:v>
                </c:pt>
                <c:pt idx="204">
                  <c:v>35</c:v>
                </c:pt>
                <c:pt idx="205">
                  <c:v>36</c:v>
                </c:pt>
                <c:pt idx="206">
                  <c:v>36</c:v>
                </c:pt>
                <c:pt idx="207">
                  <c:v>35</c:v>
                </c:pt>
                <c:pt idx="208">
                  <c:v>35</c:v>
                </c:pt>
                <c:pt idx="209">
                  <c:v>33</c:v>
                </c:pt>
                <c:pt idx="210">
                  <c:v>32</c:v>
                </c:pt>
                <c:pt idx="211">
                  <c:v>30</c:v>
                </c:pt>
                <c:pt idx="212">
                  <c:v>31</c:v>
                </c:pt>
                <c:pt idx="213">
                  <c:v>33</c:v>
                </c:pt>
                <c:pt idx="214">
                  <c:v>33</c:v>
                </c:pt>
                <c:pt idx="215">
                  <c:v>35</c:v>
                </c:pt>
                <c:pt idx="216">
                  <c:v>33</c:v>
                </c:pt>
                <c:pt idx="217">
                  <c:v>33</c:v>
                </c:pt>
                <c:pt idx="218">
                  <c:v>32</c:v>
                </c:pt>
                <c:pt idx="219">
                  <c:v>33</c:v>
                </c:pt>
                <c:pt idx="220">
                  <c:v>35</c:v>
                </c:pt>
                <c:pt idx="221">
                  <c:v>37</c:v>
                </c:pt>
                <c:pt idx="222">
                  <c:v>37</c:v>
                </c:pt>
                <c:pt idx="223">
                  <c:v>38</c:v>
                </c:pt>
                <c:pt idx="224">
                  <c:v>39</c:v>
                </c:pt>
                <c:pt idx="225">
                  <c:v>41</c:v>
                </c:pt>
                <c:pt idx="226">
                  <c:v>40</c:v>
                </c:pt>
                <c:pt idx="227">
                  <c:v>41</c:v>
                </c:pt>
                <c:pt idx="228">
                  <c:v>40</c:v>
                </c:pt>
                <c:pt idx="229">
                  <c:v>42</c:v>
                </c:pt>
                <c:pt idx="230">
                  <c:v>42</c:v>
                </c:pt>
                <c:pt idx="231">
                  <c:v>42</c:v>
                </c:pt>
                <c:pt idx="232">
                  <c:v>42</c:v>
                </c:pt>
                <c:pt idx="233">
                  <c:v>41</c:v>
                </c:pt>
                <c:pt idx="234">
                  <c:v>39</c:v>
                </c:pt>
                <c:pt idx="235">
                  <c:v>38</c:v>
                </c:pt>
                <c:pt idx="236">
                  <c:v>38</c:v>
                </c:pt>
                <c:pt idx="237">
                  <c:v>40</c:v>
                </c:pt>
                <c:pt idx="238">
                  <c:v>40</c:v>
                </c:pt>
                <c:pt idx="239">
                  <c:v>38</c:v>
                </c:pt>
                <c:pt idx="240">
                  <c:v>37</c:v>
                </c:pt>
                <c:pt idx="241">
                  <c:v>38</c:v>
                </c:pt>
                <c:pt idx="242">
                  <c:v>39</c:v>
                </c:pt>
                <c:pt idx="243">
                  <c:v>37</c:v>
                </c:pt>
                <c:pt idx="244">
                  <c:v>39</c:v>
                </c:pt>
                <c:pt idx="245">
                  <c:v>40</c:v>
                </c:pt>
                <c:pt idx="246">
                  <c:v>38</c:v>
                </c:pt>
                <c:pt idx="247">
                  <c:v>40</c:v>
                </c:pt>
                <c:pt idx="248">
                  <c:v>42</c:v>
                </c:pt>
                <c:pt idx="249">
                  <c:v>42</c:v>
                </c:pt>
                <c:pt idx="250">
                  <c:v>42</c:v>
                </c:pt>
                <c:pt idx="251">
                  <c:v>41</c:v>
                </c:pt>
                <c:pt idx="252">
                  <c:v>40</c:v>
                </c:pt>
                <c:pt idx="253">
                  <c:v>40</c:v>
                </c:pt>
                <c:pt idx="254">
                  <c:v>39</c:v>
                </c:pt>
                <c:pt idx="255">
                  <c:v>41</c:v>
                </c:pt>
                <c:pt idx="256">
                  <c:v>40</c:v>
                </c:pt>
                <c:pt idx="257">
                  <c:v>42</c:v>
                </c:pt>
                <c:pt idx="258">
                  <c:v>40</c:v>
                </c:pt>
                <c:pt idx="259">
                  <c:v>42</c:v>
                </c:pt>
                <c:pt idx="260">
                  <c:v>41</c:v>
                </c:pt>
                <c:pt idx="261">
                  <c:v>40</c:v>
                </c:pt>
                <c:pt idx="262">
                  <c:v>41</c:v>
                </c:pt>
                <c:pt idx="263">
                  <c:v>39</c:v>
                </c:pt>
                <c:pt idx="264">
                  <c:v>39</c:v>
                </c:pt>
                <c:pt idx="265">
                  <c:v>39</c:v>
                </c:pt>
                <c:pt idx="266">
                  <c:v>40</c:v>
                </c:pt>
                <c:pt idx="267">
                  <c:v>41</c:v>
                </c:pt>
                <c:pt idx="268">
                  <c:v>40</c:v>
                </c:pt>
                <c:pt idx="269">
                  <c:v>41</c:v>
                </c:pt>
                <c:pt idx="270">
                  <c:v>41</c:v>
                </c:pt>
                <c:pt idx="271">
                  <c:v>40</c:v>
                </c:pt>
                <c:pt idx="272">
                  <c:v>40</c:v>
                </c:pt>
                <c:pt idx="273">
                  <c:v>40</c:v>
                </c:pt>
                <c:pt idx="274">
                  <c:v>40</c:v>
                </c:pt>
                <c:pt idx="275">
                  <c:v>42</c:v>
                </c:pt>
                <c:pt idx="276">
                  <c:v>40</c:v>
                </c:pt>
                <c:pt idx="277">
                  <c:v>40</c:v>
                </c:pt>
                <c:pt idx="278">
                  <c:v>40</c:v>
                </c:pt>
                <c:pt idx="279">
                  <c:v>39</c:v>
                </c:pt>
                <c:pt idx="280">
                  <c:v>41</c:v>
                </c:pt>
                <c:pt idx="281">
                  <c:v>40</c:v>
                </c:pt>
                <c:pt idx="282">
                  <c:v>38</c:v>
                </c:pt>
                <c:pt idx="283">
                  <c:v>37</c:v>
                </c:pt>
                <c:pt idx="284">
                  <c:v>35</c:v>
                </c:pt>
                <c:pt idx="285">
                  <c:v>37</c:v>
                </c:pt>
                <c:pt idx="286">
                  <c:v>35</c:v>
                </c:pt>
                <c:pt idx="287">
                  <c:v>34</c:v>
                </c:pt>
                <c:pt idx="288">
                  <c:v>33</c:v>
                </c:pt>
                <c:pt idx="289">
                  <c:v>33</c:v>
                </c:pt>
                <c:pt idx="290">
                  <c:v>34</c:v>
                </c:pt>
                <c:pt idx="291">
                  <c:v>35</c:v>
                </c:pt>
                <c:pt idx="292">
                  <c:v>36</c:v>
                </c:pt>
                <c:pt idx="293">
                  <c:v>38</c:v>
                </c:pt>
                <c:pt idx="294">
                  <c:v>40</c:v>
                </c:pt>
                <c:pt idx="295">
                  <c:v>40</c:v>
                </c:pt>
                <c:pt idx="296">
                  <c:v>38</c:v>
                </c:pt>
                <c:pt idx="297">
                  <c:v>39</c:v>
                </c:pt>
                <c:pt idx="298">
                  <c:v>39</c:v>
                </c:pt>
                <c:pt idx="299">
                  <c:v>39</c:v>
                </c:pt>
                <c:pt idx="300">
                  <c:v>40</c:v>
                </c:pt>
                <c:pt idx="301">
                  <c:v>41</c:v>
                </c:pt>
                <c:pt idx="302">
                  <c:v>40</c:v>
                </c:pt>
                <c:pt idx="303">
                  <c:v>41</c:v>
                </c:pt>
                <c:pt idx="304">
                  <c:v>39</c:v>
                </c:pt>
                <c:pt idx="305">
                  <c:v>39</c:v>
                </c:pt>
                <c:pt idx="306">
                  <c:v>39</c:v>
                </c:pt>
                <c:pt idx="307">
                  <c:v>39</c:v>
                </c:pt>
                <c:pt idx="308">
                  <c:v>39</c:v>
                </c:pt>
                <c:pt idx="309">
                  <c:v>41</c:v>
                </c:pt>
                <c:pt idx="310">
                  <c:v>40</c:v>
                </c:pt>
                <c:pt idx="311">
                  <c:v>41</c:v>
                </c:pt>
                <c:pt idx="312">
                  <c:v>40</c:v>
                </c:pt>
                <c:pt idx="313">
                  <c:v>40</c:v>
                </c:pt>
                <c:pt idx="314">
                  <c:v>42</c:v>
                </c:pt>
                <c:pt idx="315">
                  <c:v>41</c:v>
                </c:pt>
                <c:pt idx="316">
                  <c:v>39</c:v>
                </c:pt>
                <c:pt idx="317">
                  <c:v>37</c:v>
                </c:pt>
                <c:pt idx="318">
                  <c:v>39</c:v>
                </c:pt>
                <c:pt idx="319">
                  <c:v>41</c:v>
                </c:pt>
                <c:pt idx="320">
                  <c:v>40</c:v>
                </c:pt>
                <c:pt idx="321">
                  <c:v>42</c:v>
                </c:pt>
                <c:pt idx="322">
                  <c:v>40</c:v>
                </c:pt>
                <c:pt idx="323">
                  <c:v>42</c:v>
                </c:pt>
                <c:pt idx="324">
                  <c:v>41</c:v>
                </c:pt>
                <c:pt idx="325">
                  <c:v>40</c:v>
                </c:pt>
                <c:pt idx="326">
                  <c:v>39</c:v>
                </c:pt>
                <c:pt idx="327">
                  <c:v>41</c:v>
                </c:pt>
                <c:pt idx="328">
                  <c:v>40</c:v>
                </c:pt>
                <c:pt idx="329">
                  <c:v>41</c:v>
                </c:pt>
                <c:pt idx="330">
                  <c:v>40</c:v>
                </c:pt>
                <c:pt idx="331">
                  <c:v>38</c:v>
                </c:pt>
                <c:pt idx="332">
                  <c:v>37</c:v>
                </c:pt>
                <c:pt idx="333">
                  <c:v>35</c:v>
                </c:pt>
                <c:pt idx="334">
                  <c:v>37</c:v>
                </c:pt>
                <c:pt idx="335">
                  <c:v>35</c:v>
                </c:pt>
                <c:pt idx="336">
                  <c:v>36</c:v>
                </c:pt>
                <c:pt idx="337">
                  <c:v>38</c:v>
                </c:pt>
                <c:pt idx="338">
                  <c:v>38</c:v>
                </c:pt>
                <c:pt idx="339">
                  <c:v>40</c:v>
                </c:pt>
                <c:pt idx="340">
                  <c:v>40</c:v>
                </c:pt>
                <c:pt idx="341">
                  <c:v>38</c:v>
                </c:pt>
                <c:pt idx="342">
                  <c:v>37</c:v>
                </c:pt>
                <c:pt idx="343">
                  <c:v>39</c:v>
                </c:pt>
                <c:pt idx="344">
                  <c:v>38</c:v>
                </c:pt>
                <c:pt idx="345">
                  <c:v>37</c:v>
                </c:pt>
                <c:pt idx="346">
                  <c:v>39</c:v>
                </c:pt>
                <c:pt idx="347">
                  <c:v>39</c:v>
                </c:pt>
                <c:pt idx="348">
                  <c:v>40</c:v>
                </c:pt>
                <c:pt idx="349">
                  <c:v>38</c:v>
                </c:pt>
                <c:pt idx="350">
                  <c:v>36</c:v>
                </c:pt>
                <c:pt idx="351">
                  <c:v>38</c:v>
                </c:pt>
                <c:pt idx="352">
                  <c:v>37</c:v>
                </c:pt>
                <c:pt idx="353">
                  <c:v>39</c:v>
                </c:pt>
                <c:pt idx="354">
                  <c:v>40</c:v>
                </c:pt>
                <c:pt idx="355">
                  <c:v>41</c:v>
                </c:pt>
                <c:pt idx="356">
                  <c:v>40</c:v>
                </c:pt>
                <c:pt idx="357">
                  <c:v>40</c:v>
                </c:pt>
                <c:pt idx="358">
                  <c:v>40</c:v>
                </c:pt>
                <c:pt idx="359">
                  <c:v>39</c:v>
                </c:pt>
                <c:pt idx="360">
                  <c:v>38</c:v>
                </c:pt>
                <c:pt idx="361">
                  <c:v>36</c:v>
                </c:pt>
                <c:pt idx="362">
                  <c:v>38</c:v>
                </c:pt>
                <c:pt idx="363">
                  <c:v>40</c:v>
                </c:pt>
                <c:pt idx="364">
                  <c:v>39</c:v>
                </c:pt>
                <c:pt idx="365">
                  <c:v>41</c:v>
                </c:pt>
                <c:pt idx="366">
                  <c:v>40</c:v>
                </c:pt>
                <c:pt idx="367">
                  <c:v>42</c:v>
                </c:pt>
                <c:pt idx="368">
                  <c:v>40</c:v>
                </c:pt>
                <c:pt idx="369">
                  <c:v>40</c:v>
                </c:pt>
                <c:pt idx="370">
                  <c:v>39</c:v>
                </c:pt>
                <c:pt idx="371">
                  <c:v>40</c:v>
                </c:pt>
                <c:pt idx="372">
                  <c:v>42</c:v>
                </c:pt>
                <c:pt idx="373">
                  <c:v>42</c:v>
                </c:pt>
                <c:pt idx="374">
                  <c:v>40</c:v>
                </c:pt>
                <c:pt idx="375">
                  <c:v>42</c:v>
                </c:pt>
                <c:pt idx="376">
                  <c:v>40</c:v>
                </c:pt>
                <c:pt idx="377">
                  <c:v>42</c:v>
                </c:pt>
                <c:pt idx="378">
                  <c:v>42</c:v>
                </c:pt>
                <c:pt idx="379">
                  <c:v>42</c:v>
                </c:pt>
                <c:pt idx="380">
                  <c:v>41</c:v>
                </c:pt>
                <c:pt idx="381">
                  <c:v>41</c:v>
                </c:pt>
                <c:pt idx="382">
                  <c:v>39</c:v>
                </c:pt>
                <c:pt idx="383">
                  <c:v>40</c:v>
                </c:pt>
                <c:pt idx="384">
                  <c:v>41</c:v>
                </c:pt>
                <c:pt idx="385">
                  <c:v>40</c:v>
                </c:pt>
                <c:pt idx="386">
                  <c:v>39</c:v>
                </c:pt>
                <c:pt idx="387">
                  <c:v>40</c:v>
                </c:pt>
                <c:pt idx="388">
                  <c:v>39</c:v>
                </c:pt>
                <c:pt idx="389">
                  <c:v>38</c:v>
                </c:pt>
                <c:pt idx="390">
                  <c:v>40</c:v>
                </c:pt>
                <c:pt idx="391">
                  <c:v>38</c:v>
                </c:pt>
                <c:pt idx="392">
                  <c:v>37</c:v>
                </c:pt>
                <c:pt idx="393">
                  <c:v>36</c:v>
                </c:pt>
                <c:pt idx="394">
                  <c:v>36</c:v>
                </c:pt>
                <c:pt idx="395">
                  <c:v>38</c:v>
                </c:pt>
                <c:pt idx="396">
                  <c:v>40</c:v>
                </c:pt>
                <c:pt idx="397">
                  <c:v>39</c:v>
                </c:pt>
                <c:pt idx="398">
                  <c:v>37</c:v>
                </c:pt>
                <c:pt idx="399">
                  <c:v>35</c:v>
                </c:pt>
                <c:pt idx="400">
                  <c:v>35</c:v>
                </c:pt>
                <c:pt idx="401">
                  <c:v>35</c:v>
                </c:pt>
                <c:pt idx="402">
                  <c:v>33</c:v>
                </c:pt>
                <c:pt idx="403">
                  <c:v>32</c:v>
                </c:pt>
                <c:pt idx="404">
                  <c:v>33</c:v>
                </c:pt>
                <c:pt idx="405">
                  <c:v>34</c:v>
                </c:pt>
                <c:pt idx="406">
                  <c:v>32</c:v>
                </c:pt>
                <c:pt idx="407">
                  <c:v>31</c:v>
                </c:pt>
                <c:pt idx="408">
                  <c:v>32</c:v>
                </c:pt>
                <c:pt idx="409">
                  <c:v>33</c:v>
                </c:pt>
                <c:pt idx="410">
                  <c:v>34</c:v>
                </c:pt>
                <c:pt idx="411">
                  <c:v>33</c:v>
                </c:pt>
                <c:pt idx="412">
                  <c:v>33</c:v>
                </c:pt>
                <c:pt idx="413">
                  <c:v>35</c:v>
                </c:pt>
                <c:pt idx="414">
                  <c:v>33</c:v>
                </c:pt>
                <c:pt idx="415">
                  <c:v>32</c:v>
                </c:pt>
                <c:pt idx="416">
                  <c:v>32</c:v>
                </c:pt>
                <c:pt idx="417">
                  <c:v>33</c:v>
                </c:pt>
                <c:pt idx="418">
                  <c:v>31</c:v>
                </c:pt>
                <c:pt idx="419">
                  <c:v>30</c:v>
                </c:pt>
                <c:pt idx="420">
                  <c:v>30</c:v>
                </c:pt>
                <c:pt idx="421">
                  <c:v>31</c:v>
                </c:pt>
                <c:pt idx="422">
                  <c:v>29</c:v>
                </c:pt>
                <c:pt idx="423">
                  <c:v>28</c:v>
                </c:pt>
                <c:pt idx="424">
                  <c:v>30</c:v>
                </c:pt>
                <c:pt idx="425">
                  <c:v>30</c:v>
                </c:pt>
                <c:pt idx="426">
                  <c:v>29</c:v>
                </c:pt>
                <c:pt idx="427">
                  <c:v>29</c:v>
                </c:pt>
                <c:pt idx="428">
                  <c:v>27</c:v>
                </c:pt>
                <c:pt idx="429">
                  <c:v>27</c:v>
                </c:pt>
                <c:pt idx="430">
                  <c:v>25</c:v>
                </c:pt>
                <c:pt idx="431">
                  <c:v>27</c:v>
                </c:pt>
                <c:pt idx="432">
                  <c:v>29</c:v>
                </c:pt>
                <c:pt idx="433">
                  <c:v>31</c:v>
                </c:pt>
                <c:pt idx="434">
                  <c:v>33</c:v>
                </c:pt>
                <c:pt idx="435">
                  <c:v>31</c:v>
                </c:pt>
                <c:pt idx="436">
                  <c:v>32</c:v>
                </c:pt>
                <c:pt idx="437">
                  <c:v>30</c:v>
                </c:pt>
                <c:pt idx="438">
                  <c:v>31</c:v>
                </c:pt>
                <c:pt idx="439">
                  <c:v>30</c:v>
                </c:pt>
                <c:pt idx="440">
                  <c:v>31</c:v>
                </c:pt>
                <c:pt idx="441">
                  <c:v>32</c:v>
                </c:pt>
                <c:pt idx="442">
                  <c:v>31</c:v>
                </c:pt>
                <c:pt idx="443">
                  <c:v>33</c:v>
                </c:pt>
                <c:pt idx="444">
                  <c:v>31</c:v>
                </c:pt>
                <c:pt idx="445">
                  <c:v>32</c:v>
                </c:pt>
                <c:pt idx="446">
                  <c:v>34</c:v>
                </c:pt>
                <c:pt idx="447">
                  <c:v>33</c:v>
                </c:pt>
                <c:pt idx="448">
                  <c:v>34</c:v>
                </c:pt>
                <c:pt idx="449">
                  <c:v>35</c:v>
                </c:pt>
                <c:pt idx="450">
                  <c:v>35</c:v>
                </c:pt>
                <c:pt idx="451">
                  <c:v>35</c:v>
                </c:pt>
                <c:pt idx="452">
                  <c:v>34</c:v>
                </c:pt>
                <c:pt idx="453">
                  <c:v>36</c:v>
                </c:pt>
                <c:pt idx="454">
                  <c:v>37</c:v>
                </c:pt>
                <c:pt idx="455">
                  <c:v>38</c:v>
                </c:pt>
                <c:pt idx="456">
                  <c:v>40</c:v>
                </c:pt>
                <c:pt idx="457">
                  <c:v>40</c:v>
                </c:pt>
                <c:pt idx="458">
                  <c:v>39</c:v>
                </c:pt>
                <c:pt idx="459">
                  <c:v>40</c:v>
                </c:pt>
                <c:pt idx="460">
                  <c:v>38</c:v>
                </c:pt>
                <c:pt idx="461">
                  <c:v>36</c:v>
                </c:pt>
                <c:pt idx="462">
                  <c:v>35</c:v>
                </c:pt>
                <c:pt idx="463">
                  <c:v>34</c:v>
                </c:pt>
                <c:pt idx="464">
                  <c:v>33</c:v>
                </c:pt>
                <c:pt idx="465">
                  <c:v>32</c:v>
                </c:pt>
                <c:pt idx="466">
                  <c:v>34</c:v>
                </c:pt>
                <c:pt idx="467">
                  <c:v>33</c:v>
                </c:pt>
                <c:pt idx="468">
                  <c:v>35</c:v>
                </c:pt>
                <c:pt idx="469">
                  <c:v>36</c:v>
                </c:pt>
                <c:pt idx="470">
                  <c:v>37</c:v>
                </c:pt>
                <c:pt idx="471">
                  <c:v>38</c:v>
                </c:pt>
                <c:pt idx="472">
                  <c:v>40</c:v>
                </c:pt>
                <c:pt idx="473">
                  <c:v>41</c:v>
                </c:pt>
                <c:pt idx="474">
                  <c:v>41</c:v>
                </c:pt>
                <c:pt idx="475">
                  <c:v>39</c:v>
                </c:pt>
                <c:pt idx="476">
                  <c:v>41</c:v>
                </c:pt>
                <c:pt idx="477">
                  <c:v>41</c:v>
                </c:pt>
                <c:pt idx="478">
                  <c:v>41</c:v>
                </c:pt>
                <c:pt idx="479">
                  <c:v>39</c:v>
                </c:pt>
                <c:pt idx="480">
                  <c:v>38</c:v>
                </c:pt>
                <c:pt idx="481">
                  <c:v>37</c:v>
                </c:pt>
                <c:pt idx="482">
                  <c:v>37</c:v>
                </c:pt>
                <c:pt idx="483">
                  <c:v>36</c:v>
                </c:pt>
                <c:pt idx="484">
                  <c:v>34</c:v>
                </c:pt>
                <c:pt idx="485">
                  <c:v>32</c:v>
                </c:pt>
                <c:pt idx="486">
                  <c:v>31</c:v>
                </c:pt>
                <c:pt idx="487">
                  <c:v>31</c:v>
                </c:pt>
                <c:pt idx="488">
                  <c:v>29</c:v>
                </c:pt>
                <c:pt idx="489">
                  <c:v>27</c:v>
                </c:pt>
                <c:pt idx="490">
                  <c:v>25</c:v>
                </c:pt>
                <c:pt idx="491">
                  <c:v>25</c:v>
                </c:pt>
                <c:pt idx="492">
                  <c:v>27</c:v>
                </c:pt>
                <c:pt idx="493">
                  <c:v>26</c:v>
                </c:pt>
                <c:pt idx="494">
                  <c:v>25</c:v>
                </c:pt>
                <c:pt idx="495">
                  <c:v>25</c:v>
                </c:pt>
                <c:pt idx="496">
                  <c:v>26</c:v>
                </c:pt>
                <c:pt idx="497">
                  <c:v>26</c:v>
                </c:pt>
              </c:numCache>
            </c:numRef>
          </c:val>
          <c:smooth val="0"/>
        </c:ser>
        <c:ser>
          <c:idx val="1"/>
          <c:order val="1"/>
          <c:tx>
            <c:strRef>
              <c:f>Sheet1!$C$1</c:f>
              <c:strCache>
                <c:ptCount val="1"/>
              </c:strCache>
            </c:strRef>
          </c:tx>
          <c:spPr>
            <a:ln w="28575" cap="rnd">
              <a:solidFill>
                <a:schemeClr val="accent2"/>
              </a:solidFill>
              <a:round/>
            </a:ln>
            <a:effectLst/>
          </c:spPr>
          <c:marker>
            <c:symbol val="none"/>
          </c:marker>
          <c:cat>
            <c:numRef>
              <c:f>Sheet1!$A$2:$A$499</c:f>
              <c:numCache>
                <c:formatCode>General</c:formatCode>
                <c:ptCount val="49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pt idx="80">
                  <c:v>81</c:v>
                </c:pt>
                <c:pt idx="81">
                  <c:v>82</c:v>
                </c:pt>
                <c:pt idx="82">
                  <c:v>83</c:v>
                </c:pt>
                <c:pt idx="83">
                  <c:v>84</c:v>
                </c:pt>
                <c:pt idx="84">
                  <c:v>85</c:v>
                </c:pt>
                <c:pt idx="85">
                  <c:v>86</c:v>
                </c:pt>
                <c:pt idx="86">
                  <c:v>87</c:v>
                </c:pt>
                <c:pt idx="87">
                  <c:v>88</c:v>
                </c:pt>
                <c:pt idx="88">
                  <c:v>89</c:v>
                </c:pt>
                <c:pt idx="89">
                  <c:v>90</c:v>
                </c:pt>
                <c:pt idx="90">
                  <c:v>91</c:v>
                </c:pt>
                <c:pt idx="91">
                  <c:v>92</c:v>
                </c:pt>
                <c:pt idx="92">
                  <c:v>93</c:v>
                </c:pt>
                <c:pt idx="93">
                  <c:v>94</c:v>
                </c:pt>
                <c:pt idx="94">
                  <c:v>95</c:v>
                </c:pt>
                <c:pt idx="95">
                  <c:v>96</c:v>
                </c:pt>
                <c:pt idx="96">
                  <c:v>97</c:v>
                </c:pt>
                <c:pt idx="97">
                  <c:v>98</c:v>
                </c:pt>
                <c:pt idx="98">
                  <c:v>99</c:v>
                </c:pt>
                <c:pt idx="99">
                  <c:v>100</c:v>
                </c:pt>
                <c:pt idx="100">
                  <c:v>101</c:v>
                </c:pt>
                <c:pt idx="101">
                  <c:v>102</c:v>
                </c:pt>
                <c:pt idx="102">
                  <c:v>103</c:v>
                </c:pt>
                <c:pt idx="103">
                  <c:v>104</c:v>
                </c:pt>
                <c:pt idx="104">
                  <c:v>105</c:v>
                </c:pt>
                <c:pt idx="105">
                  <c:v>106</c:v>
                </c:pt>
                <c:pt idx="106">
                  <c:v>107</c:v>
                </c:pt>
                <c:pt idx="107">
                  <c:v>108</c:v>
                </c:pt>
                <c:pt idx="108">
                  <c:v>109</c:v>
                </c:pt>
                <c:pt idx="109">
                  <c:v>110</c:v>
                </c:pt>
                <c:pt idx="110">
                  <c:v>111</c:v>
                </c:pt>
                <c:pt idx="111">
                  <c:v>112</c:v>
                </c:pt>
                <c:pt idx="112">
                  <c:v>113</c:v>
                </c:pt>
                <c:pt idx="113">
                  <c:v>114</c:v>
                </c:pt>
                <c:pt idx="114">
                  <c:v>115</c:v>
                </c:pt>
                <c:pt idx="115">
                  <c:v>116</c:v>
                </c:pt>
                <c:pt idx="116">
                  <c:v>117</c:v>
                </c:pt>
                <c:pt idx="117">
                  <c:v>118</c:v>
                </c:pt>
                <c:pt idx="118">
                  <c:v>119</c:v>
                </c:pt>
                <c:pt idx="119">
                  <c:v>120</c:v>
                </c:pt>
                <c:pt idx="120">
                  <c:v>121</c:v>
                </c:pt>
                <c:pt idx="121">
                  <c:v>122</c:v>
                </c:pt>
                <c:pt idx="122">
                  <c:v>123</c:v>
                </c:pt>
                <c:pt idx="123">
                  <c:v>124</c:v>
                </c:pt>
                <c:pt idx="124">
                  <c:v>125</c:v>
                </c:pt>
                <c:pt idx="125">
                  <c:v>126</c:v>
                </c:pt>
                <c:pt idx="126">
                  <c:v>127</c:v>
                </c:pt>
                <c:pt idx="127">
                  <c:v>128</c:v>
                </c:pt>
                <c:pt idx="128">
                  <c:v>129</c:v>
                </c:pt>
                <c:pt idx="129">
                  <c:v>130</c:v>
                </c:pt>
                <c:pt idx="130">
                  <c:v>131</c:v>
                </c:pt>
                <c:pt idx="131">
                  <c:v>132</c:v>
                </c:pt>
                <c:pt idx="132">
                  <c:v>133</c:v>
                </c:pt>
                <c:pt idx="133">
                  <c:v>134</c:v>
                </c:pt>
                <c:pt idx="134">
                  <c:v>135</c:v>
                </c:pt>
                <c:pt idx="135">
                  <c:v>136</c:v>
                </c:pt>
                <c:pt idx="136">
                  <c:v>137</c:v>
                </c:pt>
                <c:pt idx="137">
                  <c:v>138</c:v>
                </c:pt>
                <c:pt idx="138">
                  <c:v>139</c:v>
                </c:pt>
                <c:pt idx="139">
                  <c:v>140</c:v>
                </c:pt>
                <c:pt idx="140">
                  <c:v>141</c:v>
                </c:pt>
                <c:pt idx="141">
                  <c:v>142</c:v>
                </c:pt>
                <c:pt idx="142">
                  <c:v>143</c:v>
                </c:pt>
                <c:pt idx="143">
                  <c:v>144</c:v>
                </c:pt>
                <c:pt idx="144">
                  <c:v>145</c:v>
                </c:pt>
                <c:pt idx="145">
                  <c:v>146</c:v>
                </c:pt>
                <c:pt idx="146">
                  <c:v>147</c:v>
                </c:pt>
                <c:pt idx="147">
                  <c:v>148</c:v>
                </c:pt>
                <c:pt idx="148">
                  <c:v>149</c:v>
                </c:pt>
                <c:pt idx="149">
                  <c:v>150</c:v>
                </c:pt>
                <c:pt idx="150">
                  <c:v>151</c:v>
                </c:pt>
                <c:pt idx="151">
                  <c:v>152</c:v>
                </c:pt>
                <c:pt idx="152">
                  <c:v>153</c:v>
                </c:pt>
                <c:pt idx="153">
                  <c:v>154</c:v>
                </c:pt>
                <c:pt idx="154">
                  <c:v>155</c:v>
                </c:pt>
                <c:pt idx="155">
                  <c:v>156</c:v>
                </c:pt>
                <c:pt idx="156">
                  <c:v>157</c:v>
                </c:pt>
                <c:pt idx="157">
                  <c:v>158</c:v>
                </c:pt>
                <c:pt idx="158">
                  <c:v>159</c:v>
                </c:pt>
                <c:pt idx="159">
                  <c:v>160</c:v>
                </c:pt>
                <c:pt idx="160">
                  <c:v>161</c:v>
                </c:pt>
                <c:pt idx="161">
                  <c:v>162</c:v>
                </c:pt>
                <c:pt idx="162">
                  <c:v>163</c:v>
                </c:pt>
                <c:pt idx="163">
                  <c:v>164</c:v>
                </c:pt>
                <c:pt idx="164">
                  <c:v>165</c:v>
                </c:pt>
                <c:pt idx="165">
                  <c:v>166</c:v>
                </c:pt>
                <c:pt idx="166">
                  <c:v>167</c:v>
                </c:pt>
                <c:pt idx="167">
                  <c:v>168</c:v>
                </c:pt>
                <c:pt idx="168">
                  <c:v>169</c:v>
                </c:pt>
                <c:pt idx="169">
                  <c:v>170</c:v>
                </c:pt>
                <c:pt idx="170">
                  <c:v>171</c:v>
                </c:pt>
                <c:pt idx="171">
                  <c:v>172</c:v>
                </c:pt>
                <c:pt idx="172">
                  <c:v>173</c:v>
                </c:pt>
                <c:pt idx="173">
                  <c:v>174</c:v>
                </c:pt>
                <c:pt idx="174">
                  <c:v>175</c:v>
                </c:pt>
                <c:pt idx="175">
                  <c:v>176</c:v>
                </c:pt>
                <c:pt idx="176">
                  <c:v>177</c:v>
                </c:pt>
                <c:pt idx="177">
                  <c:v>178</c:v>
                </c:pt>
                <c:pt idx="178">
                  <c:v>179</c:v>
                </c:pt>
                <c:pt idx="179">
                  <c:v>180</c:v>
                </c:pt>
                <c:pt idx="180">
                  <c:v>181</c:v>
                </c:pt>
                <c:pt idx="181">
                  <c:v>182</c:v>
                </c:pt>
                <c:pt idx="182">
                  <c:v>183</c:v>
                </c:pt>
                <c:pt idx="183">
                  <c:v>184</c:v>
                </c:pt>
                <c:pt idx="184">
                  <c:v>185</c:v>
                </c:pt>
                <c:pt idx="185">
                  <c:v>186</c:v>
                </c:pt>
                <c:pt idx="186">
                  <c:v>187</c:v>
                </c:pt>
                <c:pt idx="187">
                  <c:v>188</c:v>
                </c:pt>
                <c:pt idx="188">
                  <c:v>189</c:v>
                </c:pt>
                <c:pt idx="189">
                  <c:v>190</c:v>
                </c:pt>
                <c:pt idx="190">
                  <c:v>191</c:v>
                </c:pt>
                <c:pt idx="191">
                  <c:v>192</c:v>
                </c:pt>
                <c:pt idx="192">
                  <c:v>193</c:v>
                </c:pt>
                <c:pt idx="193">
                  <c:v>194</c:v>
                </c:pt>
                <c:pt idx="194">
                  <c:v>195</c:v>
                </c:pt>
                <c:pt idx="195">
                  <c:v>196</c:v>
                </c:pt>
                <c:pt idx="196">
                  <c:v>197</c:v>
                </c:pt>
                <c:pt idx="197">
                  <c:v>198</c:v>
                </c:pt>
                <c:pt idx="198">
                  <c:v>199</c:v>
                </c:pt>
                <c:pt idx="199">
                  <c:v>200</c:v>
                </c:pt>
                <c:pt idx="200">
                  <c:v>201</c:v>
                </c:pt>
                <c:pt idx="201">
                  <c:v>202</c:v>
                </c:pt>
                <c:pt idx="202">
                  <c:v>203</c:v>
                </c:pt>
                <c:pt idx="203">
                  <c:v>204</c:v>
                </c:pt>
                <c:pt idx="204">
                  <c:v>205</c:v>
                </c:pt>
                <c:pt idx="205">
                  <c:v>206</c:v>
                </c:pt>
                <c:pt idx="206">
                  <c:v>207</c:v>
                </c:pt>
                <c:pt idx="207">
                  <c:v>208</c:v>
                </c:pt>
                <c:pt idx="208">
                  <c:v>209</c:v>
                </c:pt>
                <c:pt idx="209">
                  <c:v>210</c:v>
                </c:pt>
                <c:pt idx="210">
                  <c:v>211</c:v>
                </c:pt>
                <c:pt idx="211">
                  <c:v>212</c:v>
                </c:pt>
                <c:pt idx="212">
                  <c:v>213</c:v>
                </c:pt>
                <c:pt idx="213">
                  <c:v>214</c:v>
                </c:pt>
                <c:pt idx="214">
                  <c:v>215</c:v>
                </c:pt>
                <c:pt idx="215">
                  <c:v>216</c:v>
                </c:pt>
                <c:pt idx="216">
                  <c:v>217</c:v>
                </c:pt>
                <c:pt idx="217">
                  <c:v>218</c:v>
                </c:pt>
                <c:pt idx="218">
                  <c:v>219</c:v>
                </c:pt>
                <c:pt idx="219">
                  <c:v>220</c:v>
                </c:pt>
                <c:pt idx="220">
                  <c:v>221</c:v>
                </c:pt>
                <c:pt idx="221">
                  <c:v>222</c:v>
                </c:pt>
                <c:pt idx="222">
                  <c:v>223</c:v>
                </c:pt>
                <c:pt idx="223">
                  <c:v>224</c:v>
                </c:pt>
                <c:pt idx="224">
                  <c:v>225</c:v>
                </c:pt>
                <c:pt idx="225">
                  <c:v>226</c:v>
                </c:pt>
                <c:pt idx="226">
                  <c:v>227</c:v>
                </c:pt>
                <c:pt idx="227">
                  <c:v>228</c:v>
                </c:pt>
                <c:pt idx="228">
                  <c:v>229</c:v>
                </c:pt>
                <c:pt idx="229">
                  <c:v>230</c:v>
                </c:pt>
                <c:pt idx="230">
                  <c:v>231</c:v>
                </c:pt>
                <c:pt idx="231">
                  <c:v>232</c:v>
                </c:pt>
                <c:pt idx="232">
                  <c:v>233</c:v>
                </c:pt>
                <c:pt idx="233">
                  <c:v>234</c:v>
                </c:pt>
                <c:pt idx="234">
                  <c:v>235</c:v>
                </c:pt>
                <c:pt idx="235">
                  <c:v>236</c:v>
                </c:pt>
                <c:pt idx="236">
                  <c:v>237</c:v>
                </c:pt>
                <c:pt idx="237">
                  <c:v>238</c:v>
                </c:pt>
                <c:pt idx="238">
                  <c:v>239</c:v>
                </c:pt>
                <c:pt idx="239">
                  <c:v>240</c:v>
                </c:pt>
                <c:pt idx="240">
                  <c:v>241</c:v>
                </c:pt>
                <c:pt idx="241">
                  <c:v>242</c:v>
                </c:pt>
                <c:pt idx="242">
                  <c:v>243</c:v>
                </c:pt>
                <c:pt idx="243">
                  <c:v>244</c:v>
                </c:pt>
                <c:pt idx="244">
                  <c:v>245</c:v>
                </c:pt>
                <c:pt idx="245">
                  <c:v>246</c:v>
                </c:pt>
                <c:pt idx="246">
                  <c:v>247</c:v>
                </c:pt>
                <c:pt idx="247">
                  <c:v>248</c:v>
                </c:pt>
                <c:pt idx="248">
                  <c:v>249</c:v>
                </c:pt>
                <c:pt idx="249">
                  <c:v>250</c:v>
                </c:pt>
                <c:pt idx="250">
                  <c:v>251</c:v>
                </c:pt>
                <c:pt idx="251">
                  <c:v>252</c:v>
                </c:pt>
                <c:pt idx="252">
                  <c:v>253</c:v>
                </c:pt>
                <c:pt idx="253">
                  <c:v>254</c:v>
                </c:pt>
                <c:pt idx="254">
                  <c:v>255</c:v>
                </c:pt>
                <c:pt idx="255">
                  <c:v>256</c:v>
                </c:pt>
                <c:pt idx="256">
                  <c:v>257</c:v>
                </c:pt>
                <c:pt idx="257">
                  <c:v>258</c:v>
                </c:pt>
                <c:pt idx="258">
                  <c:v>259</c:v>
                </c:pt>
                <c:pt idx="259">
                  <c:v>260</c:v>
                </c:pt>
                <c:pt idx="260">
                  <c:v>261</c:v>
                </c:pt>
                <c:pt idx="261">
                  <c:v>262</c:v>
                </c:pt>
                <c:pt idx="262">
                  <c:v>263</c:v>
                </c:pt>
                <c:pt idx="263">
                  <c:v>264</c:v>
                </c:pt>
                <c:pt idx="264">
                  <c:v>265</c:v>
                </c:pt>
                <c:pt idx="265">
                  <c:v>266</c:v>
                </c:pt>
                <c:pt idx="266">
                  <c:v>267</c:v>
                </c:pt>
                <c:pt idx="267">
                  <c:v>268</c:v>
                </c:pt>
                <c:pt idx="268">
                  <c:v>269</c:v>
                </c:pt>
                <c:pt idx="269">
                  <c:v>270</c:v>
                </c:pt>
                <c:pt idx="270">
                  <c:v>271</c:v>
                </c:pt>
                <c:pt idx="271">
                  <c:v>272</c:v>
                </c:pt>
                <c:pt idx="272">
                  <c:v>273</c:v>
                </c:pt>
                <c:pt idx="273">
                  <c:v>274</c:v>
                </c:pt>
                <c:pt idx="274">
                  <c:v>275</c:v>
                </c:pt>
                <c:pt idx="275">
                  <c:v>276</c:v>
                </c:pt>
                <c:pt idx="276">
                  <c:v>277</c:v>
                </c:pt>
                <c:pt idx="277">
                  <c:v>278</c:v>
                </c:pt>
                <c:pt idx="278">
                  <c:v>279</c:v>
                </c:pt>
                <c:pt idx="279">
                  <c:v>280</c:v>
                </c:pt>
                <c:pt idx="280">
                  <c:v>281</c:v>
                </c:pt>
                <c:pt idx="281">
                  <c:v>282</c:v>
                </c:pt>
                <c:pt idx="282">
                  <c:v>283</c:v>
                </c:pt>
                <c:pt idx="283">
                  <c:v>284</c:v>
                </c:pt>
                <c:pt idx="284">
                  <c:v>285</c:v>
                </c:pt>
                <c:pt idx="285">
                  <c:v>286</c:v>
                </c:pt>
                <c:pt idx="286">
                  <c:v>287</c:v>
                </c:pt>
                <c:pt idx="287">
                  <c:v>288</c:v>
                </c:pt>
                <c:pt idx="288">
                  <c:v>289</c:v>
                </c:pt>
                <c:pt idx="289">
                  <c:v>290</c:v>
                </c:pt>
                <c:pt idx="290">
                  <c:v>291</c:v>
                </c:pt>
                <c:pt idx="291">
                  <c:v>292</c:v>
                </c:pt>
                <c:pt idx="292">
                  <c:v>293</c:v>
                </c:pt>
                <c:pt idx="293">
                  <c:v>294</c:v>
                </c:pt>
                <c:pt idx="294">
                  <c:v>295</c:v>
                </c:pt>
                <c:pt idx="295">
                  <c:v>296</c:v>
                </c:pt>
                <c:pt idx="296">
                  <c:v>297</c:v>
                </c:pt>
                <c:pt idx="297">
                  <c:v>298</c:v>
                </c:pt>
                <c:pt idx="298">
                  <c:v>299</c:v>
                </c:pt>
                <c:pt idx="299">
                  <c:v>300</c:v>
                </c:pt>
                <c:pt idx="300">
                  <c:v>301</c:v>
                </c:pt>
                <c:pt idx="301">
                  <c:v>302</c:v>
                </c:pt>
                <c:pt idx="302">
                  <c:v>303</c:v>
                </c:pt>
                <c:pt idx="303">
                  <c:v>304</c:v>
                </c:pt>
                <c:pt idx="304">
                  <c:v>305</c:v>
                </c:pt>
                <c:pt idx="305">
                  <c:v>306</c:v>
                </c:pt>
                <c:pt idx="306">
                  <c:v>307</c:v>
                </c:pt>
                <c:pt idx="307">
                  <c:v>308</c:v>
                </c:pt>
                <c:pt idx="308">
                  <c:v>309</c:v>
                </c:pt>
                <c:pt idx="309">
                  <c:v>310</c:v>
                </c:pt>
                <c:pt idx="310">
                  <c:v>311</c:v>
                </c:pt>
                <c:pt idx="311">
                  <c:v>312</c:v>
                </c:pt>
                <c:pt idx="312">
                  <c:v>313</c:v>
                </c:pt>
                <c:pt idx="313">
                  <c:v>314</c:v>
                </c:pt>
                <c:pt idx="314">
                  <c:v>315</c:v>
                </c:pt>
                <c:pt idx="315">
                  <c:v>316</c:v>
                </c:pt>
                <c:pt idx="316">
                  <c:v>317</c:v>
                </c:pt>
                <c:pt idx="317">
                  <c:v>318</c:v>
                </c:pt>
                <c:pt idx="318">
                  <c:v>319</c:v>
                </c:pt>
                <c:pt idx="319">
                  <c:v>320</c:v>
                </c:pt>
                <c:pt idx="320">
                  <c:v>321</c:v>
                </c:pt>
                <c:pt idx="321">
                  <c:v>322</c:v>
                </c:pt>
                <c:pt idx="322">
                  <c:v>323</c:v>
                </c:pt>
                <c:pt idx="323">
                  <c:v>324</c:v>
                </c:pt>
                <c:pt idx="324">
                  <c:v>325</c:v>
                </c:pt>
                <c:pt idx="325">
                  <c:v>326</c:v>
                </c:pt>
                <c:pt idx="326">
                  <c:v>327</c:v>
                </c:pt>
                <c:pt idx="327">
                  <c:v>328</c:v>
                </c:pt>
                <c:pt idx="328">
                  <c:v>329</c:v>
                </c:pt>
                <c:pt idx="329">
                  <c:v>330</c:v>
                </c:pt>
                <c:pt idx="330">
                  <c:v>331</c:v>
                </c:pt>
                <c:pt idx="331">
                  <c:v>332</c:v>
                </c:pt>
                <c:pt idx="332">
                  <c:v>333</c:v>
                </c:pt>
                <c:pt idx="333">
                  <c:v>334</c:v>
                </c:pt>
                <c:pt idx="334">
                  <c:v>335</c:v>
                </c:pt>
                <c:pt idx="335">
                  <c:v>336</c:v>
                </c:pt>
                <c:pt idx="336">
                  <c:v>337</c:v>
                </c:pt>
                <c:pt idx="337">
                  <c:v>338</c:v>
                </c:pt>
                <c:pt idx="338">
                  <c:v>339</c:v>
                </c:pt>
                <c:pt idx="339">
                  <c:v>340</c:v>
                </c:pt>
                <c:pt idx="340">
                  <c:v>341</c:v>
                </c:pt>
                <c:pt idx="341">
                  <c:v>342</c:v>
                </c:pt>
                <c:pt idx="342">
                  <c:v>343</c:v>
                </c:pt>
                <c:pt idx="343">
                  <c:v>344</c:v>
                </c:pt>
                <c:pt idx="344">
                  <c:v>345</c:v>
                </c:pt>
                <c:pt idx="345">
                  <c:v>346</c:v>
                </c:pt>
                <c:pt idx="346">
                  <c:v>347</c:v>
                </c:pt>
                <c:pt idx="347">
                  <c:v>348</c:v>
                </c:pt>
                <c:pt idx="348">
                  <c:v>349</c:v>
                </c:pt>
                <c:pt idx="349">
                  <c:v>350</c:v>
                </c:pt>
                <c:pt idx="350">
                  <c:v>351</c:v>
                </c:pt>
                <c:pt idx="351">
                  <c:v>352</c:v>
                </c:pt>
                <c:pt idx="352">
                  <c:v>353</c:v>
                </c:pt>
                <c:pt idx="353">
                  <c:v>354</c:v>
                </c:pt>
                <c:pt idx="354">
                  <c:v>355</c:v>
                </c:pt>
                <c:pt idx="355">
                  <c:v>356</c:v>
                </c:pt>
                <c:pt idx="356">
                  <c:v>357</c:v>
                </c:pt>
                <c:pt idx="357">
                  <c:v>358</c:v>
                </c:pt>
                <c:pt idx="358">
                  <c:v>359</c:v>
                </c:pt>
                <c:pt idx="359">
                  <c:v>360</c:v>
                </c:pt>
                <c:pt idx="360">
                  <c:v>361</c:v>
                </c:pt>
                <c:pt idx="361">
                  <c:v>362</c:v>
                </c:pt>
                <c:pt idx="362">
                  <c:v>363</c:v>
                </c:pt>
                <c:pt idx="363">
                  <c:v>364</c:v>
                </c:pt>
                <c:pt idx="364">
                  <c:v>365</c:v>
                </c:pt>
                <c:pt idx="365">
                  <c:v>366</c:v>
                </c:pt>
                <c:pt idx="366">
                  <c:v>367</c:v>
                </c:pt>
                <c:pt idx="367">
                  <c:v>368</c:v>
                </c:pt>
                <c:pt idx="368">
                  <c:v>369</c:v>
                </c:pt>
                <c:pt idx="369">
                  <c:v>370</c:v>
                </c:pt>
                <c:pt idx="370">
                  <c:v>371</c:v>
                </c:pt>
                <c:pt idx="371">
                  <c:v>372</c:v>
                </c:pt>
                <c:pt idx="372">
                  <c:v>373</c:v>
                </c:pt>
                <c:pt idx="373">
                  <c:v>374</c:v>
                </c:pt>
                <c:pt idx="374">
                  <c:v>375</c:v>
                </c:pt>
                <c:pt idx="375">
                  <c:v>376</c:v>
                </c:pt>
                <c:pt idx="376">
                  <c:v>377</c:v>
                </c:pt>
                <c:pt idx="377">
                  <c:v>378</c:v>
                </c:pt>
                <c:pt idx="378">
                  <c:v>379</c:v>
                </c:pt>
                <c:pt idx="379">
                  <c:v>380</c:v>
                </c:pt>
                <c:pt idx="380">
                  <c:v>381</c:v>
                </c:pt>
                <c:pt idx="381">
                  <c:v>382</c:v>
                </c:pt>
                <c:pt idx="382">
                  <c:v>383</c:v>
                </c:pt>
                <c:pt idx="383">
                  <c:v>384</c:v>
                </c:pt>
                <c:pt idx="384">
                  <c:v>385</c:v>
                </c:pt>
                <c:pt idx="385">
                  <c:v>386</c:v>
                </c:pt>
                <c:pt idx="386">
                  <c:v>387</c:v>
                </c:pt>
                <c:pt idx="387">
                  <c:v>388</c:v>
                </c:pt>
                <c:pt idx="388">
                  <c:v>389</c:v>
                </c:pt>
                <c:pt idx="389">
                  <c:v>390</c:v>
                </c:pt>
                <c:pt idx="390">
                  <c:v>391</c:v>
                </c:pt>
                <c:pt idx="391">
                  <c:v>392</c:v>
                </c:pt>
                <c:pt idx="392">
                  <c:v>393</c:v>
                </c:pt>
                <c:pt idx="393">
                  <c:v>394</c:v>
                </c:pt>
                <c:pt idx="394">
                  <c:v>395</c:v>
                </c:pt>
                <c:pt idx="395">
                  <c:v>396</c:v>
                </c:pt>
                <c:pt idx="396">
                  <c:v>397</c:v>
                </c:pt>
                <c:pt idx="397">
                  <c:v>398</c:v>
                </c:pt>
                <c:pt idx="398">
                  <c:v>399</c:v>
                </c:pt>
                <c:pt idx="399">
                  <c:v>400</c:v>
                </c:pt>
                <c:pt idx="400">
                  <c:v>401</c:v>
                </c:pt>
                <c:pt idx="401">
                  <c:v>402</c:v>
                </c:pt>
                <c:pt idx="402">
                  <c:v>403</c:v>
                </c:pt>
                <c:pt idx="403">
                  <c:v>404</c:v>
                </c:pt>
                <c:pt idx="404">
                  <c:v>405</c:v>
                </c:pt>
                <c:pt idx="405">
                  <c:v>406</c:v>
                </c:pt>
                <c:pt idx="406">
                  <c:v>407</c:v>
                </c:pt>
                <c:pt idx="407">
                  <c:v>408</c:v>
                </c:pt>
                <c:pt idx="408">
                  <c:v>409</c:v>
                </c:pt>
                <c:pt idx="409">
                  <c:v>410</c:v>
                </c:pt>
                <c:pt idx="410">
                  <c:v>411</c:v>
                </c:pt>
                <c:pt idx="411">
                  <c:v>412</c:v>
                </c:pt>
                <c:pt idx="412">
                  <c:v>413</c:v>
                </c:pt>
                <c:pt idx="413">
                  <c:v>414</c:v>
                </c:pt>
                <c:pt idx="414">
                  <c:v>415</c:v>
                </c:pt>
                <c:pt idx="415">
                  <c:v>416</c:v>
                </c:pt>
                <c:pt idx="416">
                  <c:v>417</c:v>
                </c:pt>
                <c:pt idx="417">
                  <c:v>418</c:v>
                </c:pt>
                <c:pt idx="418">
                  <c:v>419</c:v>
                </c:pt>
                <c:pt idx="419">
                  <c:v>420</c:v>
                </c:pt>
                <c:pt idx="420">
                  <c:v>421</c:v>
                </c:pt>
                <c:pt idx="421">
                  <c:v>422</c:v>
                </c:pt>
                <c:pt idx="422">
                  <c:v>423</c:v>
                </c:pt>
                <c:pt idx="423">
                  <c:v>424</c:v>
                </c:pt>
                <c:pt idx="424">
                  <c:v>425</c:v>
                </c:pt>
                <c:pt idx="425">
                  <c:v>426</c:v>
                </c:pt>
                <c:pt idx="426">
                  <c:v>427</c:v>
                </c:pt>
                <c:pt idx="427">
                  <c:v>428</c:v>
                </c:pt>
                <c:pt idx="428">
                  <c:v>429</c:v>
                </c:pt>
                <c:pt idx="429">
                  <c:v>430</c:v>
                </c:pt>
                <c:pt idx="430">
                  <c:v>431</c:v>
                </c:pt>
                <c:pt idx="431">
                  <c:v>432</c:v>
                </c:pt>
                <c:pt idx="432">
                  <c:v>433</c:v>
                </c:pt>
                <c:pt idx="433">
                  <c:v>434</c:v>
                </c:pt>
                <c:pt idx="434">
                  <c:v>435</c:v>
                </c:pt>
                <c:pt idx="435">
                  <c:v>436</c:v>
                </c:pt>
                <c:pt idx="436">
                  <c:v>437</c:v>
                </c:pt>
                <c:pt idx="437">
                  <c:v>438</c:v>
                </c:pt>
                <c:pt idx="438">
                  <c:v>439</c:v>
                </c:pt>
                <c:pt idx="439">
                  <c:v>440</c:v>
                </c:pt>
                <c:pt idx="440">
                  <c:v>441</c:v>
                </c:pt>
                <c:pt idx="441">
                  <c:v>442</c:v>
                </c:pt>
                <c:pt idx="442">
                  <c:v>443</c:v>
                </c:pt>
                <c:pt idx="443">
                  <c:v>444</c:v>
                </c:pt>
                <c:pt idx="444">
                  <c:v>445</c:v>
                </c:pt>
                <c:pt idx="445">
                  <c:v>446</c:v>
                </c:pt>
                <c:pt idx="446">
                  <c:v>447</c:v>
                </c:pt>
                <c:pt idx="447">
                  <c:v>448</c:v>
                </c:pt>
                <c:pt idx="448">
                  <c:v>449</c:v>
                </c:pt>
                <c:pt idx="449">
                  <c:v>450</c:v>
                </c:pt>
                <c:pt idx="450">
                  <c:v>451</c:v>
                </c:pt>
                <c:pt idx="451">
                  <c:v>452</c:v>
                </c:pt>
                <c:pt idx="452">
                  <c:v>453</c:v>
                </c:pt>
                <c:pt idx="453">
                  <c:v>454</c:v>
                </c:pt>
                <c:pt idx="454">
                  <c:v>455</c:v>
                </c:pt>
                <c:pt idx="455">
                  <c:v>456</c:v>
                </c:pt>
                <c:pt idx="456">
                  <c:v>457</c:v>
                </c:pt>
                <c:pt idx="457">
                  <c:v>458</c:v>
                </c:pt>
                <c:pt idx="458">
                  <c:v>459</c:v>
                </c:pt>
                <c:pt idx="459">
                  <c:v>460</c:v>
                </c:pt>
                <c:pt idx="460">
                  <c:v>461</c:v>
                </c:pt>
                <c:pt idx="461">
                  <c:v>462</c:v>
                </c:pt>
                <c:pt idx="462">
                  <c:v>463</c:v>
                </c:pt>
                <c:pt idx="463">
                  <c:v>464</c:v>
                </c:pt>
                <c:pt idx="464">
                  <c:v>465</c:v>
                </c:pt>
                <c:pt idx="465">
                  <c:v>466</c:v>
                </c:pt>
                <c:pt idx="466">
                  <c:v>467</c:v>
                </c:pt>
                <c:pt idx="467">
                  <c:v>468</c:v>
                </c:pt>
                <c:pt idx="468">
                  <c:v>469</c:v>
                </c:pt>
                <c:pt idx="469">
                  <c:v>470</c:v>
                </c:pt>
                <c:pt idx="470">
                  <c:v>471</c:v>
                </c:pt>
                <c:pt idx="471">
                  <c:v>472</c:v>
                </c:pt>
                <c:pt idx="472">
                  <c:v>473</c:v>
                </c:pt>
                <c:pt idx="473">
                  <c:v>474</c:v>
                </c:pt>
                <c:pt idx="474">
                  <c:v>475</c:v>
                </c:pt>
                <c:pt idx="475">
                  <c:v>476</c:v>
                </c:pt>
                <c:pt idx="476">
                  <c:v>477</c:v>
                </c:pt>
                <c:pt idx="477">
                  <c:v>478</c:v>
                </c:pt>
                <c:pt idx="478">
                  <c:v>479</c:v>
                </c:pt>
                <c:pt idx="479">
                  <c:v>480</c:v>
                </c:pt>
                <c:pt idx="480">
                  <c:v>481</c:v>
                </c:pt>
                <c:pt idx="481">
                  <c:v>482</c:v>
                </c:pt>
                <c:pt idx="482">
                  <c:v>483</c:v>
                </c:pt>
                <c:pt idx="483">
                  <c:v>484</c:v>
                </c:pt>
                <c:pt idx="484">
                  <c:v>485</c:v>
                </c:pt>
                <c:pt idx="485">
                  <c:v>486</c:v>
                </c:pt>
                <c:pt idx="486">
                  <c:v>487</c:v>
                </c:pt>
                <c:pt idx="487">
                  <c:v>488</c:v>
                </c:pt>
                <c:pt idx="488">
                  <c:v>489</c:v>
                </c:pt>
                <c:pt idx="489">
                  <c:v>490</c:v>
                </c:pt>
                <c:pt idx="490">
                  <c:v>491</c:v>
                </c:pt>
                <c:pt idx="491">
                  <c:v>492</c:v>
                </c:pt>
                <c:pt idx="492">
                  <c:v>493</c:v>
                </c:pt>
                <c:pt idx="493">
                  <c:v>494</c:v>
                </c:pt>
                <c:pt idx="494">
                  <c:v>495</c:v>
                </c:pt>
                <c:pt idx="495">
                  <c:v>496</c:v>
                </c:pt>
                <c:pt idx="496">
                  <c:v>497</c:v>
                </c:pt>
                <c:pt idx="497">
                  <c:v>498</c:v>
                </c:pt>
              </c:numCache>
            </c:numRef>
          </c:cat>
          <c:val>
            <c:numRef>
              <c:f>Sheet1!$C$2:$C$499</c:f>
              <c:numCache>
                <c:formatCode>General</c:formatCode>
                <c:ptCount val="498"/>
                <c:pt idx="0">
                  <c:v>4</c:v>
                </c:pt>
                <c:pt idx="1">
                  <c:v>6</c:v>
                </c:pt>
                <c:pt idx="2">
                  <c:v>7</c:v>
                </c:pt>
                <c:pt idx="3">
                  <c:v>6</c:v>
                </c:pt>
                <c:pt idx="4">
                  <c:v>6</c:v>
                </c:pt>
                <c:pt idx="5">
                  <c:v>6</c:v>
                </c:pt>
                <c:pt idx="6">
                  <c:v>4</c:v>
                </c:pt>
                <c:pt idx="7">
                  <c:v>2</c:v>
                </c:pt>
                <c:pt idx="8">
                  <c:v>4</c:v>
                </c:pt>
                <c:pt idx="9">
                  <c:v>6</c:v>
                </c:pt>
                <c:pt idx="10">
                  <c:v>5</c:v>
                </c:pt>
                <c:pt idx="11">
                  <c:v>5</c:v>
                </c:pt>
                <c:pt idx="12">
                  <c:v>3</c:v>
                </c:pt>
                <c:pt idx="13">
                  <c:v>3</c:v>
                </c:pt>
                <c:pt idx="14">
                  <c:v>1</c:v>
                </c:pt>
                <c:pt idx="15">
                  <c:v>3</c:v>
                </c:pt>
                <c:pt idx="16">
                  <c:v>2</c:v>
                </c:pt>
                <c:pt idx="17">
                  <c:v>2</c:v>
                </c:pt>
                <c:pt idx="18">
                  <c:v>2</c:v>
                </c:pt>
                <c:pt idx="19">
                  <c:v>2</c:v>
                </c:pt>
                <c:pt idx="20">
                  <c:v>2</c:v>
                </c:pt>
                <c:pt idx="21">
                  <c:v>1</c:v>
                </c:pt>
                <c:pt idx="22">
                  <c:v>1</c:v>
                </c:pt>
                <c:pt idx="23">
                  <c:v>2</c:v>
                </c:pt>
                <c:pt idx="24">
                  <c:v>2</c:v>
                </c:pt>
                <c:pt idx="25">
                  <c:v>3</c:v>
                </c:pt>
                <c:pt idx="26">
                  <c:v>1</c:v>
                </c:pt>
                <c:pt idx="27">
                  <c:v>2</c:v>
                </c:pt>
                <c:pt idx="28">
                  <c:v>4</c:v>
                </c:pt>
                <c:pt idx="29">
                  <c:v>6</c:v>
                </c:pt>
                <c:pt idx="30">
                  <c:v>7</c:v>
                </c:pt>
                <c:pt idx="31">
                  <c:v>6</c:v>
                </c:pt>
                <c:pt idx="32">
                  <c:v>4</c:v>
                </c:pt>
                <c:pt idx="33">
                  <c:v>4</c:v>
                </c:pt>
                <c:pt idx="34">
                  <c:v>5</c:v>
                </c:pt>
                <c:pt idx="35">
                  <c:v>4</c:v>
                </c:pt>
                <c:pt idx="36">
                  <c:v>6</c:v>
                </c:pt>
                <c:pt idx="37">
                  <c:v>7</c:v>
                </c:pt>
                <c:pt idx="38">
                  <c:v>8</c:v>
                </c:pt>
                <c:pt idx="39">
                  <c:v>7</c:v>
                </c:pt>
                <c:pt idx="40">
                  <c:v>9</c:v>
                </c:pt>
                <c:pt idx="41">
                  <c:v>11</c:v>
                </c:pt>
                <c:pt idx="42">
                  <c:v>9</c:v>
                </c:pt>
                <c:pt idx="43">
                  <c:v>8</c:v>
                </c:pt>
                <c:pt idx="44">
                  <c:v>6</c:v>
                </c:pt>
                <c:pt idx="45">
                  <c:v>6</c:v>
                </c:pt>
                <c:pt idx="46">
                  <c:v>4</c:v>
                </c:pt>
                <c:pt idx="47">
                  <c:v>2</c:v>
                </c:pt>
                <c:pt idx="48">
                  <c:v>1</c:v>
                </c:pt>
                <c:pt idx="49">
                  <c:v>1</c:v>
                </c:pt>
                <c:pt idx="50">
                  <c:v>3</c:v>
                </c:pt>
                <c:pt idx="51">
                  <c:v>3</c:v>
                </c:pt>
                <c:pt idx="52">
                  <c:v>2</c:v>
                </c:pt>
                <c:pt idx="53">
                  <c:v>4</c:v>
                </c:pt>
                <c:pt idx="54">
                  <c:v>2</c:v>
                </c:pt>
                <c:pt idx="55">
                  <c:v>2</c:v>
                </c:pt>
                <c:pt idx="56">
                  <c:v>1</c:v>
                </c:pt>
                <c:pt idx="57">
                  <c:v>1</c:v>
                </c:pt>
                <c:pt idx="58">
                  <c:v>3</c:v>
                </c:pt>
                <c:pt idx="59">
                  <c:v>5</c:v>
                </c:pt>
                <c:pt idx="60">
                  <c:v>3</c:v>
                </c:pt>
                <c:pt idx="61">
                  <c:v>2</c:v>
                </c:pt>
                <c:pt idx="62">
                  <c:v>0</c:v>
                </c:pt>
                <c:pt idx="63">
                  <c:v>0</c:v>
                </c:pt>
                <c:pt idx="64">
                  <c:v>2</c:v>
                </c:pt>
                <c:pt idx="65">
                  <c:v>1</c:v>
                </c:pt>
                <c:pt idx="66">
                  <c:v>2</c:v>
                </c:pt>
                <c:pt idx="67">
                  <c:v>3</c:v>
                </c:pt>
                <c:pt idx="68">
                  <c:v>3</c:v>
                </c:pt>
                <c:pt idx="69">
                  <c:v>2</c:v>
                </c:pt>
                <c:pt idx="70">
                  <c:v>2</c:v>
                </c:pt>
                <c:pt idx="71">
                  <c:v>0</c:v>
                </c:pt>
                <c:pt idx="72">
                  <c:v>0</c:v>
                </c:pt>
                <c:pt idx="73">
                  <c:v>1</c:v>
                </c:pt>
                <c:pt idx="74">
                  <c:v>1</c:v>
                </c:pt>
                <c:pt idx="75">
                  <c:v>3</c:v>
                </c:pt>
                <c:pt idx="76">
                  <c:v>2</c:v>
                </c:pt>
                <c:pt idx="77">
                  <c:v>3</c:v>
                </c:pt>
                <c:pt idx="78">
                  <c:v>3</c:v>
                </c:pt>
                <c:pt idx="79">
                  <c:v>1</c:v>
                </c:pt>
                <c:pt idx="80">
                  <c:v>3</c:v>
                </c:pt>
                <c:pt idx="81">
                  <c:v>1</c:v>
                </c:pt>
                <c:pt idx="82">
                  <c:v>2</c:v>
                </c:pt>
                <c:pt idx="83">
                  <c:v>1</c:v>
                </c:pt>
                <c:pt idx="84">
                  <c:v>1</c:v>
                </c:pt>
                <c:pt idx="85">
                  <c:v>2</c:v>
                </c:pt>
                <c:pt idx="86">
                  <c:v>1</c:v>
                </c:pt>
                <c:pt idx="87">
                  <c:v>1</c:v>
                </c:pt>
                <c:pt idx="88">
                  <c:v>3</c:v>
                </c:pt>
                <c:pt idx="89">
                  <c:v>5</c:v>
                </c:pt>
                <c:pt idx="90">
                  <c:v>5</c:v>
                </c:pt>
                <c:pt idx="91">
                  <c:v>6</c:v>
                </c:pt>
                <c:pt idx="92">
                  <c:v>7</c:v>
                </c:pt>
                <c:pt idx="93">
                  <c:v>9</c:v>
                </c:pt>
                <c:pt idx="94">
                  <c:v>7</c:v>
                </c:pt>
                <c:pt idx="95">
                  <c:v>5</c:v>
                </c:pt>
                <c:pt idx="96">
                  <c:v>4</c:v>
                </c:pt>
                <c:pt idx="97">
                  <c:v>6</c:v>
                </c:pt>
                <c:pt idx="98">
                  <c:v>6</c:v>
                </c:pt>
                <c:pt idx="99">
                  <c:v>7</c:v>
                </c:pt>
                <c:pt idx="100">
                  <c:v>7</c:v>
                </c:pt>
                <c:pt idx="101">
                  <c:v>8</c:v>
                </c:pt>
                <c:pt idx="102">
                  <c:v>7</c:v>
                </c:pt>
                <c:pt idx="103">
                  <c:v>5</c:v>
                </c:pt>
                <c:pt idx="104">
                  <c:v>4</c:v>
                </c:pt>
                <c:pt idx="105">
                  <c:v>6</c:v>
                </c:pt>
                <c:pt idx="106">
                  <c:v>4</c:v>
                </c:pt>
                <c:pt idx="107">
                  <c:v>6</c:v>
                </c:pt>
                <c:pt idx="108">
                  <c:v>4</c:v>
                </c:pt>
                <c:pt idx="109">
                  <c:v>3</c:v>
                </c:pt>
                <c:pt idx="110">
                  <c:v>2</c:v>
                </c:pt>
                <c:pt idx="111">
                  <c:v>4</c:v>
                </c:pt>
                <c:pt idx="112">
                  <c:v>5</c:v>
                </c:pt>
                <c:pt idx="113">
                  <c:v>5</c:v>
                </c:pt>
                <c:pt idx="114">
                  <c:v>3</c:v>
                </c:pt>
                <c:pt idx="115">
                  <c:v>3</c:v>
                </c:pt>
                <c:pt idx="116">
                  <c:v>5</c:v>
                </c:pt>
                <c:pt idx="117">
                  <c:v>4</c:v>
                </c:pt>
                <c:pt idx="118">
                  <c:v>2</c:v>
                </c:pt>
                <c:pt idx="119">
                  <c:v>2</c:v>
                </c:pt>
                <c:pt idx="120">
                  <c:v>4</c:v>
                </c:pt>
                <c:pt idx="121">
                  <c:v>4</c:v>
                </c:pt>
                <c:pt idx="122">
                  <c:v>4</c:v>
                </c:pt>
                <c:pt idx="123">
                  <c:v>2</c:v>
                </c:pt>
                <c:pt idx="124">
                  <c:v>1</c:v>
                </c:pt>
                <c:pt idx="125">
                  <c:v>1</c:v>
                </c:pt>
                <c:pt idx="126">
                  <c:v>2</c:v>
                </c:pt>
                <c:pt idx="127">
                  <c:v>0</c:v>
                </c:pt>
                <c:pt idx="128">
                  <c:v>0</c:v>
                </c:pt>
                <c:pt idx="129">
                  <c:v>0</c:v>
                </c:pt>
                <c:pt idx="130">
                  <c:v>2</c:v>
                </c:pt>
                <c:pt idx="131">
                  <c:v>0</c:v>
                </c:pt>
                <c:pt idx="132">
                  <c:v>1</c:v>
                </c:pt>
                <c:pt idx="133">
                  <c:v>2</c:v>
                </c:pt>
                <c:pt idx="134">
                  <c:v>0</c:v>
                </c:pt>
                <c:pt idx="135">
                  <c:v>0</c:v>
                </c:pt>
                <c:pt idx="136">
                  <c:v>2</c:v>
                </c:pt>
                <c:pt idx="137">
                  <c:v>4</c:v>
                </c:pt>
                <c:pt idx="138">
                  <c:v>5</c:v>
                </c:pt>
                <c:pt idx="139">
                  <c:v>7</c:v>
                </c:pt>
                <c:pt idx="140">
                  <c:v>8</c:v>
                </c:pt>
                <c:pt idx="141">
                  <c:v>10</c:v>
                </c:pt>
                <c:pt idx="142">
                  <c:v>12</c:v>
                </c:pt>
                <c:pt idx="143">
                  <c:v>12</c:v>
                </c:pt>
                <c:pt idx="144">
                  <c:v>12</c:v>
                </c:pt>
                <c:pt idx="145">
                  <c:v>12</c:v>
                </c:pt>
                <c:pt idx="146">
                  <c:v>11</c:v>
                </c:pt>
                <c:pt idx="147">
                  <c:v>10</c:v>
                </c:pt>
                <c:pt idx="148">
                  <c:v>8</c:v>
                </c:pt>
                <c:pt idx="149">
                  <c:v>6</c:v>
                </c:pt>
                <c:pt idx="150">
                  <c:v>5</c:v>
                </c:pt>
                <c:pt idx="151">
                  <c:v>6</c:v>
                </c:pt>
                <c:pt idx="152">
                  <c:v>8</c:v>
                </c:pt>
                <c:pt idx="153">
                  <c:v>9</c:v>
                </c:pt>
                <c:pt idx="154">
                  <c:v>7</c:v>
                </c:pt>
                <c:pt idx="155">
                  <c:v>7</c:v>
                </c:pt>
                <c:pt idx="156">
                  <c:v>7</c:v>
                </c:pt>
                <c:pt idx="157">
                  <c:v>7</c:v>
                </c:pt>
                <c:pt idx="158">
                  <c:v>9</c:v>
                </c:pt>
                <c:pt idx="159">
                  <c:v>8</c:v>
                </c:pt>
                <c:pt idx="160">
                  <c:v>7</c:v>
                </c:pt>
                <c:pt idx="161">
                  <c:v>9</c:v>
                </c:pt>
                <c:pt idx="162">
                  <c:v>7</c:v>
                </c:pt>
                <c:pt idx="163">
                  <c:v>9</c:v>
                </c:pt>
                <c:pt idx="164">
                  <c:v>8</c:v>
                </c:pt>
                <c:pt idx="165">
                  <c:v>8</c:v>
                </c:pt>
                <c:pt idx="166">
                  <c:v>6</c:v>
                </c:pt>
                <c:pt idx="167">
                  <c:v>8</c:v>
                </c:pt>
                <c:pt idx="168">
                  <c:v>8</c:v>
                </c:pt>
                <c:pt idx="169">
                  <c:v>9</c:v>
                </c:pt>
                <c:pt idx="170">
                  <c:v>9</c:v>
                </c:pt>
                <c:pt idx="171">
                  <c:v>7</c:v>
                </c:pt>
                <c:pt idx="172">
                  <c:v>5</c:v>
                </c:pt>
                <c:pt idx="173">
                  <c:v>6</c:v>
                </c:pt>
                <c:pt idx="174">
                  <c:v>5</c:v>
                </c:pt>
                <c:pt idx="175">
                  <c:v>10</c:v>
                </c:pt>
                <c:pt idx="176">
                  <c:v>16</c:v>
                </c:pt>
                <c:pt idx="177">
                  <c:v>20</c:v>
                </c:pt>
                <c:pt idx="178">
                  <c:v>12</c:v>
                </c:pt>
                <c:pt idx="179">
                  <c:v>32</c:v>
                </c:pt>
                <c:pt idx="180">
                  <c:v>41</c:v>
                </c:pt>
                <c:pt idx="181">
                  <c:v>45</c:v>
                </c:pt>
                <c:pt idx="182">
                  <c:v>24</c:v>
                </c:pt>
                <c:pt idx="183">
                  <c:v>60</c:v>
                </c:pt>
                <c:pt idx="184">
                  <c:v>65</c:v>
                </c:pt>
                <c:pt idx="185">
                  <c:v>79</c:v>
                </c:pt>
                <c:pt idx="186">
                  <c:v>76</c:v>
                </c:pt>
                <c:pt idx="187">
                  <c:v>80</c:v>
                </c:pt>
                <c:pt idx="188">
                  <c:v>87</c:v>
                </c:pt>
                <c:pt idx="189">
                  <c:v>100</c:v>
                </c:pt>
                <c:pt idx="190">
                  <c:v>99</c:v>
                </c:pt>
                <c:pt idx="191">
                  <c:v>97</c:v>
                </c:pt>
                <c:pt idx="192">
                  <c:v>98</c:v>
                </c:pt>
                <c:pt idx="193">
                  <c:v>99</c:v>
                </c:pt>
                <c:pt idx="194">
                  <c:v>97</c:v>
                </c:pt>
                <c:pt idx="195">
                  <c:v>98</c:v>
                </c:pt>
                <c:pt idx="196">
                  <c:v>100</c:v>
                </c:pt>
                <c:pt idx="197">
                  <c:v>100</c:v>
                </c:pt>
                <c:pt idx="198">
                  <c:v>99</c:v>
                </c:pt>
                <c:pt idx="199">
                  <c:v>97</c:v>
                </c:pt>
                <c:pt idx="200">
                  <c:v>95</c:v>
                </c:pt>
                <c:pt idx="201">
                  <c:v>97</c:v>
                </c:pt>
                <c:pt idx="202">
                  <c:v>99</c:v>
                </c:pt>
                <c:pt idx="203">
                  <c:v>98</c:v>
                </c:pt>
                <c:pt idx="204">
                  <c:v>100</c:v>
                </c:pt>
                <c:pt idx="205">
                  <c:v>101</c:v>
                </c:pt>
                <c:pt idx="206">
                  <c:v>101</c:v>
                </c:pt>
                <c:pt idx="207">
                  <c:v>103</c:v>
                </c:pt>
                <c:pt idx="208">
                  <c:v>104</c:v>
                </c:pt>
                <c:pt idx="209">
                  <c:v>105</c:v>
                </c:pt>
                <c:pt idx="210">
                  <c:v>106</c:v>
                </c:pt>
                <c:pt idx="211">
                  <c:v>106</c:v>
                </c:pt>
                <c:pt idx="212">
                  <c:v>107</c:v>
                </c:pt>
                <c:pt idx="213">
                  <c:v>106</c:v>
                </c:pt>
                <c:pt idx="214">
                  <c:v>108</c:v>
                </c:pt>
                <c:pt idx="215">
                  <c:v>109</c:v>
                </c:pt>
                <c:pt idx="216">
                  <c:v>111</c:v>
                </c:pt>
                <c:pt idx="217">
                  <c:v>111</c:v>
                </c:pt>
                <c:pt idx="218">
                  <c:v>113</c:v>
                </c:pt>
                <c:pt idx="219">
                  <c:v>112</c:v>
                </c:pt>
                <c:pt idx="220">
                  <c:v>113</c:v>
                </c:pt>
                <c:pt idx="221">
                  <c:v>115</c:v>
                </c:pt>
                <c:pt idx="222">
                  <c:v>114</c:v>
                </c:pt>
                <c:pt idx="223">
                  <c:v>115</c:v>
                </c:pt>
                <c:pt idx="224">
                  <c:v>117</c:v>
                </c:pt>
                <c:pt idx="225">
                  <c:v>115</c:v>
                </c:pt>
                <c:pt idx="226">
                  <c:v>113</c:v>
                </c:pt>
                <c:pt idx="227">
                  <c:v>112</c:v>
                </c:pt>
                <c:pt idx="228">
                  <c:v>112</c:v>
                </c:pt>
                <c:pt idx="229">
                  <c:v>113</c:v>
                </c:pt>
                <c:pt idx="230">
                  <c:v>111</c:v>
                </c:pt>
                <c:pt idx="231">
                  <c:v>111</c:v>
                </c:pt>
                <c:pt idx="232">
                  <c:v>113</c:v>
                </c:pt>
                <c:pt idx="233">
                  <c:v>114</c:v>
                </c:pt>
                <c:pt idx="234">
                  <c:v>116</c:v>
                </c:pt>
                <c:pt idx="235">
                  <c:v>118</c:v>
                </c:pt>
                <c:pt idx="236">
                  <c:v>116</c:v>
                </c:pt>
                <c:pt idx="237">
                  <c:v>116</c:v>
                </c:pt>
                <c:pt idx="238">
                  <c:v>114</c:v>
                </c:pt>
                <c:pt idx="239">
                  <c:v>114</c:v>
                </c:pt>
                <c:pt idx="240">
                  <c:v>116</c:v>
                </c:pt>
                <c:pt idx="241">
                  <c:v>116</c:v>
                </c:pt>
                <c:pt idx="242">
                  <c:v>115</c:v>
                </c:pt>
                <c:pt idx="243">
                  <c:v>116</c:v>
                </c:pt>
                <c:pt idx="244">
                  <c:v>115</c:v>
                </c:pt>
                <c:pt idx="245">
                  <c:v>116</c:v>
                </c:pt>
                <c:pt idx="246">
                  <c:v>117</c:v>
                </c:pt>
                <c:pt idx="247">
                  <c:v>118</c:v>
                </c:pt>
                <c:pt idx="248">
                  <c:v>117</c:v>
                </c:pt>
                <c:pt idx="249">
                  <c:v>119</c:v>
                </c:pt>
                <c:pt idx="250">
                  <c:v>117</c:v>
                </c:pt>
                <c:pt idx="251">
                  <c:v>117</c:v>
                </c:pt>
                <c:pt idx="252">
                  <c:v>119</c:v>
                </c:pt>
                <c:pt idx="253">
                  <c:v>121</c:v>
                </c:pt>
                <c:pt idx="254">
                  <c:v>120</c:v>
                </c:pt>
                <c:pt idx="255">
                  <c:v>122</c:v>
                </c:pt>
                <c:pt idx="256">
                  <c:v>122</c:v>
                </c:pt>
                <c:pt idx="257">
                  <c:v>121</c:v>
                </c:pt>
                <c:pt idx="258">
                  <c:v>121</c:v>
                </c:pt>
                <c:pt idx="259">
                  <c:v>119</c:v>
                </c:pt>
                <c:pt idx="260">
                  <c:v>118</c:v>
                </c:pt>
                <c:pt idx="261">
                  <c:v>117</c:v>
                </c:pt>
                <c:pt idx="262">
                  <c:v>118</c:v>
                </c:pt>
                <c:pt idx="263">
                  <c:v>117</c:v>
                </c:pt>
                <c:pt idx="264">
                  <c:v>116</c:v>
                </c:pt>
                <c:pt idx="265">
                  <c:v>117</c:v>
                </c:pt>
                <c:pt idx="266">
                  <c:v>115</c:v>
                </c:pt>
                <c:pt idx="267">
                  <c:v>117</c:v>
                </c:pt>
                <c:pt idx="268">
                  <c:v>116</c:v>
                </c:pt>
                <c:pt idx="269">
                  <c:v>117</c:v>
                </c:pt>
                <c:pt idx="270">
                  <c:v>116</c:v>
                </c:pt>
                <c:pt idx="271">
                  <c:v>118</c:v>
                </c:pt>
                <c:pt idx="272">
                  <c:v>118</c:v>
                </c:pt>
                <c:pt idx="273">
                  <c:v>117</c:v>
                </c:pt>
                <c:pt idx="274">
                  <c:v>117</c:v>
                </c:pt>
                <c:pt idx="275">
                  <c:v>117</c:v>
                </c:pt>
                <c:pt idx="276">
                  <c:v>115</c:v>
                </c:pt>
                <c:pt idx="277">
                  <c:v>116</c:v>
                </c:pt>
                <c:pt idx="278">
                  <c:v>114</c:v>
                </c:pt>
                <c:pt idx="279">
                  <c:v>114</c:v>
                </c:pt>
                <c:pt idx="280">
                  <c:v>115</c:v>
                </c:pt>
                <c:pt idx="281">
                  <c:v>116</c:v>
                </c:pt>
                <c:pt idx="282">
                  <c:v>115</c:v>
                </c:pt>
                <c:pt idx="283">
                  <c:v>115</c:v>
                </c:pt>
                <c:pt idx="284">
                  <c:v>116</c:v>
                </c:pt>
                <c:pt idx="285">
                  <c:v>115</c:v>
                </c:pt>
                <c:pt idx="286">
                  <c:v>114</c:v>
                </c:pt>
                <c:pt idx="287">
                  <c:v>114</c:v>
                </c:pt>
                <c:pt idx="288">
                  <c:v>113</c:v>
                </c:pt>
                <c:pt idx="289">
                  <c:v>111</c:v>
                </c:pt>
                <c:pt idx="290">
                  <c:v>110</c:v>
                </c:pt>
                <c:pt idx="291">
                  <c:v>110</c:v>
                </c:pt>
                <c:pt idx="292">
                  <c:v>109</c:v>
                </c:pt>
                <c:pt idx="293">
                  <c:v>110</c:v>
                </c:pt>
                <c:pt idx="294">
                  <c:v>110</c:v>
                </c:pt>
                <c:pt idx="295">
                  <c:v>108</c:v>
                </c:pt>
                <c:pt idx="296">
                  <c:v>107</c:v>
                </c:pt>
                <c:pt idx="297">
                  <c:v>107</c:v>
                </c:pt>
                <c:pt idx="298">
                  <c:v>106</c:v>
                </c:pt>
                <c:pt idx="299">
                  <c:v>104</c:v>
                </c:pt>
                <c:pt idx="300">
                  <c:v>106</c:v>
                </c:pt>
                <c:pt idx="301">
                  <c:v>104</c:v>
                </c:pt>
                <c:pt idx="302">
                  <c:v>106</c:v>
                </c:pt>
                <c:pt idx="303">
                  <c:v>105</c:v>
                </c:pt>
                <c:pt idx="304">
                  <c:v>104</c:v>
                </c:pt>
                <c:pt idx="305">
                  <c:v>105</c:v>
                </c:pt>
                <c:pt idx="306">
                  <c:v>106</c:v>
                </c:pt>
                <c:pt idx="307">
                  <c:v>105</c:v>
                </c:pt>
                <c:pt idx="308">
                  <c:v>103</c:v>
                </c:pt>
                <c:pt idx="309">
                  <c:v>101</c:v>
                </c:pt>
                <c:pt idx="310">
                  <c:v>100</c:v>
                </c:pt>
                <c:pt idx="311">
                  <c:v>98</c:v>
                </c:pt>
                <c:pt idx="312">
                  <c:v>98</c:v>
                </c:pt>
                <c:pt idx="313">
                  <c:v>98</c:v>
                </c:pt>
                <c:pt idx="314">
                  <c:v>96</c:v>
                </c:pt>
                <c:pt idx="315">
                  <c:v>96</c:v>
                </c:pt>
                <c:pt idx="316">
                  <c:v>94</c:v>
                </c:pt>
                <c:pt idx="317">
                  <c:v>94</c:v>
                </c:pt>
                <c:pt idx="318">
                  <c:v>92</c:v>
                </c:pt>
                <c:pt idx="319">
                  <c:v>92</c:v>
                </c:pt>
                <c:pt idx="320">
                  <c:v>93</c:v>
                </c:pt>
                <c:pt idx="321">
                  <c:v>93</c:v>
                </c:pt>
                <c:pt idx="322">
                  <c:v>95</c:v>
                </c:pt>
                <c:pt idx="323">
                  <c:v>95</c:v>
                </c:pt>
                <c:pt idx="324">
                  <c:v>96</c:v>
                </c:pt>
                <c:pt idx="325">
                  <c:v>94</c:v>
                </c:pt>
                <c:pt idx="326">
                  <c:v>92</c:v>
                </c:pt>
                <c:pt idx="327">
                  <c:v>90</c:v>
                </c:pt>
                <c:pt idx="328">
                  <c:v>91</c:v>
                </c:pt>
                <c:pt idx="329">
                  <c:v>90</c:v>
                </c:pt>
                <c:pt idx="330">
                  <c:v>89</c:v>
                </c:pt>
                <c:pt idx="331">
                  <c:v>87</c:v>
                </c:pt>
                <c:pt idx="332">
                  <c:v>89</c:v>
                </c:pt>
                <c:pt idx="333">
                  <c:v>91</c:v>
                </c:pt>
                <c:pt idx="334">
                  <c:v>93</c:v>
                </c:pt>
                <c:pt idx="335">
                  <c:v>91</c:v>
                </c:pt>
                <c:pt idx="336">
                  <c:v>92</c:v>
                </c:pt>
                <c:pt idx="337">
                  <c:v>93</c:v>
                </c:pt>
                <c:pt idx="338">
                  <c:v>95</c:v>
                </c:pt>
                <c:pt idx="339">
                  <c:v>95</c:v>
                </c:pt>
                <c:pt idx="340">
                  <c:v>96</c:v>
                </c:pt>
                <c:pt idx="341">
                  <c:v>97</c:v>
                </c:pt>
                <c:pt idx="342">
                  <c:v>96</c:v>
                </c:pt>
                <c:pt idx="343">
                  <c:v>94</c:v>
                </c:pt>
                <c:pt idx="344">
                  <c:v>92</c:v>
                </c:pt>
                <c:pt idx="345">
                  <c:v>94</c:v>
                </c:pt>
                <c:pt idx="346">
                  <c:v>93</c:v>
                </c:pt>
                <c:pt idx="347">
                  <c:v>94</c:v>
                </c:pt>
                <c:pt idx="348">
                  <c:v>96</c:v>
                </c:pt>
                <c:pt idx="349">
                  <c:v>96</c:v>
                </c:pt>
                <c:pt idx="350">
                  <c:v>97</c:v>
                </c:pt>
                <c:pt idx="351">
                  <c:v>97</c:v>
                </c:pt>
                <c:pt idx="352">
                  <c:v>98</c:v>
                </c:pt>
                <c:pt idx="353">
                  <c:v>98</c:v>
                </c:pt>
                <c:pt idx="354">
                  <c:v>96</c:v>
                </c:pt>
                <c:pt idx="355">
                  <c:v>96</c:v>
                </c:pt>
                <c:pt idx="356">
                  <c:v>96</c:v>
                </c:pt>
                <c:pt idx="357">
                  <c:v>98</c:v>
                </c:pt>
                <c:pt idx="358">
                  <c:v>98</c:v>
                </c:pt>
                <c:pt idx="359">
                  <c:v>99</c:v>
                </c:pt>
                <c:pt idx="360">
                  <c:v>100</c:v>
                </c:pt>
                <c:pt idx="361">
                  <c:v>101</c:v>
                </c:pt>
                <c:pt idx="362">
                  <c:v>102</c:v>
                </c:pt>
                <c:pt idx="363">
                  <c:v>100</c:v>
                </c:pt>
                <c:pt idx="364">
                  <c:v>102</c:v>
                </c:pt>
                <c:pt idx="365">
                  <c:v>102</c:v>
                </c:pt>
                <c:pt idx="366">
                  <c:v>104</c:v>
                </c:pt>
                <c:pt idx="367">
                  <c:v>106</c:v>
                </c:pt>
                <c:pt idx="368">
                  <c:v>107</c:v>
                </c:pt>
                <c:pt idx="369">
                  <c:v>109</c:v>
                </c:pt>
                <c:pt idx="370">
                  <c:v>107</c:v>
                </c:pt>
                <c:pt idx="371">
                  <c:v>109</c:v>
                </c:pt>
                <c:pt idx="372">
                  <c:v>110</c:v>
                </c:pt>
                <c:pt idx="373">
                  <c:v>108</c:v>
                </c:pt>
                <c:pt idx="374">
                  <c:v>107</c:v>
                </c:pt>
                <c:pt idx="375">
                  <c:v>107</c:v>
                </c:pt>
                <c:pt idx="376">
                  <c:v>109</c:v>
                </c:pt>
                <c:pt idx="377">
                  <c:v>111</c:v>
                </c:pt>
                <c:pt idx="378">
                  <c:v>112</c:v>
                </c:pt>
                <c:pt idx="379">
                  <c:v>112</c:v>
                </c:pt>
                <c:pt idx="380">
                  <c:v>112</c:v>
                </c:pt>
                <c:pt idx="381">
                  <c:v>111</c:v>
                </c:pt>
                <c:pt idx="382">
                  <c:v>112</c:v>
                </c:pt>
                <c:pt idx="383">
                  <c:v>111</c:v>
                </c:pt>
                <c:pt idx="384">
                  <c:v>111</c:v>
                </c:pt>
                <c:pt idx="385">
                  <c:v>111</c:v>
                </c:pt>
                <c:pt idx="386">
                  <c:v>112</c:v>
                </c:pt>
                <c:pt idx="387">
                  <c:v>113</c:v>
                </c:pt>
                <c:pt idx="388">
                  <c:v>85</c:v>
                </c:pt>
                <c:pt idx="389">
                  <c:v>84</c:v>
                </c:pt>
                <c:pt idx="390">
                  <c:v>84</c:v>
                </c:pt>
                <c:pt idx="391">
                  <c:v>74</c:v>
                </c:pt>
                <c:pt idx="392">
                  <c:v>74</c:v>
                </c:pt>
                <c:pt idx="393">
                  <c:v>72</c:v>
                </c:pt>
                <c:pt idx="394">
                  <c:v>64</c:v>
                </c:pt>
                <c:pt idx="395">
                  <c:v>63</c:v>
                </c:pt>
                <c:pt idx="396">
                  <c:v>72</c:v>
                </c:pt>
                <c:pt idx="397">
                  <c:v>72</c:v>
                </c:pt>
                <c:pt idx="398">
                  <c:v>70</c:v>
                </c:pt>
                <c:pt idx="399">
                  <c:v>51</c:v>
                </c:pt>
                <c:pt idx="400">
                  <c:v>51</c:v>
                </c:pt>
                <c:pt idx="401">
                  <c:v>51</c:v>
                </c:pt>
                <c:pt idx="402">
                  <c:v>51</c:v>
                </c:pt>
                <c:pt idx="403">
                  <c:v>50</c:v>
                </c:pt>
                <c:pt idx="404">
                  <c:v>50</c:v>
                </c:pt>
                <c:pt idx="405">
                  <c:v>48</c:v>
                </c:pt>
                <c:pt idx="406">
                  <c:v>32</c:v>
                </c:pt>
                <c:pt idx="407">
                  <c:v>32</c:v>
                </c:pt>
                <c:pt idx="408">
                  <c:v>19</c:v>
                </c:pt>
                <c:pt idx="409">
                  <c:v>19</c:v>
                </c:pt>
                <c:pt idx="410">
                  <c:v>19</c:v>
                </c:pt>
                <c:pt idx="411">
                  <c:v>18</c:v>
                </c:pt>
                <c:pt idx="412">
                  <c:v>18</c:v>
                </c:pt>
                <c:pt idx="413">
                  <c:v>17</c:v>
                </c:pt>
                <c:pt idx="414">
                  <c:v>16</c:v>
                </c:pt>
                <c:pt idx="415">
                  <c:v>16</c:v>
                </c:pt>
                <c:pt idx="416">
                  <c:v>16</c:v>
                </c:pt>
                <c:pt idx="417">
                  <c:v>14</c:v>
                </c:pt>
                <c:pt idx="418">
                  <c:v>13</c:v>
                </c:pt>
                <c:pt idx="419">
                  <c:v>13</c:v>
                </c:pt>
                <c:pt idx="420">
                  <c:v>12</c:v>
                </c:pt>
                <c:pt idx="421">
                  <c:v>11</c:v>
                </c:pt>
                <c:pt idx="422">
                  <c:v>9</c:v>
                </c:pt>
                <c:pt idx="423">
                  <c:v>10</c:v>
                </c:pt>
                <c:pt idx="424">
                  <c:v>12</c:v>
                </c:pt>
                <c:pt idx="425">
                  <c:v>12</c:v>
                </c:pt>
                <c:pt idx="426">
                  <c:v>12</c:v>
                </c:pt>
                <c:pt idx="427">
                  <c:v>12</c:v>
                </c:pt>
                <c:pt idx="428">
                  <c:v>11</c:v>
                </c:pt>
                <c:pt idx="429">
                  <c:v>10</c:v>
                </c:pt>
                <c:pt idx="430">
                  <c:v>10</c:v>
                </c:pt>
                <c:pt idx="431">
                  <c:v>9</c:v>
                </c:pt>
                <c:pt idx="432">
                  <c:v>8</c:v>
                </c:pt>
                <c:pt idx="433">
                  <c:v>8</c:v>
                </c:pt>
                <c:pt idx="434">
                  <c:v>8</c:v>
                </c:pt>
                <c:pt idx="435">
                  <c:v>8</c:v>
                </c:pt>
                <c:pt idx="436">
                  <c:v>10</c:v>
                </c:pt>
                <c:pt idx="437">
                  <c:v>9</c:v>
                </c:pt>
                <c:pt idx="438">
                  <c:v>10</c:v>
                </c:pt>
                <c:pt idx="439">
                  <c:v>8</c:v>
                </c:pt>
                <c:pt idx="440">
                  <c:v>6</c:v>
                </c:pt>
                <c:pt idx="441">
                  <c:v>6</c:v>
                </c:pt>
                <c:pt idx="442">
                  <c:v>8</c:v>
                </c:pt>
                <c:pt idx="443">
                  <c:v>10</c:v>
                </c:pt>
                <c:pt idx="444">
                  <c:v>8</c:v>
                </c:pt>
                <c:pt idx="445">
                  <c:v>6</c:v>
                </c:pt>
                <c:pt idx="446">
                  <c:v>6</c:v>
                </c:pt>
                <c:pt idx="447">
                  <c:v>6</c:v>
                </c:pt>
                <c:pt idx="448">
                  <c:v>5</c:v>
                </c:pt>
                <c:pt idx="449">
                  <c:v>7</c:v>
                </c:pt>
                <c:pt idx="450">
                  <c:v>6</c:v>
                </c:pt>
                <c:pt idx="451">
                  <c:v>4</c:v>
                </c:pt>
                <c:pt idx="452">
                  <c:v>2</c:v>
                </c:pt>
                <c:pt idx="453">
                  <c:v>4</c:v>
                </c:pt>
                <c:pt idx="454">
                  <c:v>2</c:v>
                </c:pt>
                <c:pt idx="455">
                  <c:v>0</c:v>
                </c:pt>
                <c:pt idx="456">
                  <c:v>1</c:v>
                </c:pt>
                <c:pt idx="457">
                  <c:v>1</c:v>
                </c:pt>
                <c:pt idx="458">
                  <c:v>2</c:v>
                </c:pt>
                <c:pt idx="459">
                  <c:v>0</c:v>
                </c:pt>
                <c:pt idx="460">
                  <c:v>0</c:v>
                </c:pt>
                <c:pt idx="461">
                  <c:v>2</c:v>
                </c:pt>
                <c:pt idx="462">
                  <c:v>0</c:v>
                </c:pt>
                <c:pt idx="463">
                  <c:v>1</c:v>
                </c:pt>
                <c:pt idx="464">
                  <c:v>1</c:v>
                </c:pt>
                <c:pt idx="465">
                  <c:v>3</c:v>
                </c:pt>
                <c:pt idx="466">
                  <c:v>5</c:v>
                </c:pt>
                <c:pt idx="467">
                  <c:v>5</c:v>
                </c:pt>
                <c:pt idx="468">
                  <c:v>3</c:v>
                </c:pt>
                <c:pt idx="469">
                  <c:v>3</c:v>
                </c:pt>
                <c:pt idx="470">
                  <c:v>2</c:v>
                </c:pt>
                <c:pt idx="471">
                  <c:v>0</c:v>
                </c:pt>
                <c:pt idx="472">
                  <c:v>0</c:v>
                </c:pt>
                <c:pt idx="473">
                  <c:v>0</c:v>
                </c:pt>
                <c:pt idx="474">
                  <c:v>2</c:v>
                </c:pt>
                <c:pt idx="475">
                  <c:v>2</c:v>
                </c:pt>
                <c:pt idx="476">
                  <c:v>4</c:v>
                </c:pt>
                <c:pt idx="477">
                  <c:v>2</c:v>
                </c:pt>
                <c:pt idx="478">
                  <c:v>2</c:v>
                </c:pt>
                <c:pt idx="479">
                  <c:v>3</c:v>
                </c:pt>
                <c:pt idx="480">
                  <c:v>3</c:v>
                </c:pt>
                <c:pt idx="481">
                  <c:v>5</c:v>
                </c:pt>
                <c:pt idx="482">
                  <c:v>4</c:v>
                </c:pt>
                <c:pt idx="483">
                  <c:v>6</c:v>
                </c:pt>
                <c:pt idx="484">
                  <c:v>7</c:v>
                </c:pt>
                <c:pt idx="485">
                  <c:v>6</c:v>
                </c:pt>
                <c:pt idx="486">
                  <c:v>6</c:v>
                </c:pt>
                <c:pt idx="487">
                  <c:v>4</c:v>
                </c:pt>
                <c:pt idx="488">
                  <c:v>3</c:v>
                </c:pt>
                <c:pt idx="489">
                  <c:v>4</c:v>
                </c:pt>
                <c:pt idx="490">
                  <c:v>2</c:v>
                </c:pt>
                <c:pt idx="491">
                  <c:v>4</c:v>
                </c:pt>
                <c:pt idx="492">
                  <c:v>5</c:v>
                </c:pt>
                <c:pt idx="493">
                  <c:v>6</c:v>
                </c:pt>
                <c:pt idx="494">
                  <c:v>7</c:v>
                </c:pt>
                <c:pt idx="495">
                  <c:v>8</c:v>
                </c:pt>
                <c:pt idx="496">
                  <c:v>7</c:v>
                </c:pt>
                <c:pt idx="497">
                  <c:v>6</c:v>
                </c:pt>
              </c:numCache>
            </c:numRef>
          </c:val>
          <c:smooth val="0"/>
        </c:ser>
        <c:dLbls>
          <c:showLegendKey val="0"/>
          <c:showVal val="0"/>
          <c:showCatName val="0"/>
          <c:showSerName val="0"/>
          <c:showPercent val="0"/>
          <c:showBubbleSize val="0"/>
        </c:dLbls>
        <c:smooth val="0"/>
        <c:axId val="14058256"/>
        <c:axId val="14058800"/>
      </c:lineChart>
      <c:catAx>
        <c:axId val="1405825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a:t>Time</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058800"/>
        <c:crosses val="autoZero"/>
        <c:auto val="1"/>
        <c:lblAlgn val="ctr"/>
        <c:lblOffset val="100"/>
        <c:noMultiLvlLbl val="0"/>
      </c:catAx>
      <c:valAx>
        <c:axId val="140588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a:t>Queries</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058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Page Views per second</c:v>
                </c:pt>
              </c:strCache>
            </c:strRef>
          </c:tx>
          <c:spPr>
            <a:solidFill>
              <a:schemeClr val="accent1"/>
            </a:solidFill>
            <a:ln>
              <a:noFill/>
            </a:ln>
            <a:effectLst/>
          </c:spPr>
          <c:invertIfNegative val="0"/>
          <c:cat>
            <c:strRef>
              <c:f>Sheet1!$A$2:$A$4</c:f>
              <c:strCache>
                <c:ptCount val="3"/>
                <c:pt idx="0">
                  <c:v>Cache Off</c:v>
                </c:pt>
                <c:pt idx="1">
                  <c:v>Cache On</c:v>
                </c:pt>
                <c:pt idx="2">
                  <c:v>Team Site</c:v>
                </c:pt>
              </c:strCache>
            </c:strRef>
          </c:cat>
          <c:val>
            <c:numRef>
              <c:f>Sheet1!$B$2:$B$4</c:f>
              <c:numCache>
                <c:formatCode>General</c:formatCode>
                <c:ptCount val="3"/>
                <c:pt idx="0">
                  <c:v>26.7</c:v>
                </c:pt>
                <c:pt idx="1">
                  <c:v>76.400000000000006</c:v>
                </c:pt>
                <c:pt idx="2">
                  <c:v>53.6</c:v>
                </c:pt>
              </c:numCache>
            </c:numRef>
          </c:val>
        </c:ser>
        <c:dLbls>
          <c:showLegendKey val="0"/>
          <c:showVal val="0"/>
          <c:showCatName val="0"/>
          <c:showSerName val="0"/>
          <c:showPercent val="0"/>
          <c:showBubbleSize val="0"/>
        </c:dLbls>
        <c:gapWidth val="150"/>
        <c:axId val="345903024"/>
        <c:axId val="345909008"/>
      </c:barChart>
      <c:catAx>
        <c:axId val="345903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345909008"/>
        <c:crosses val="autoZero"/>
        <c:auto val="1"/>
        <c:lblAlgn val="ctr"/>
        <c:lblOffset val="100"/>
        <c:noMultiLvlLbl val="0"/>
      </c:catAx>
      <c:valAx>
        <c:axId val="345909008"/>
        <c:scaling>
          <c:orientation val="minMax"/>
        </c:scaling>
        <c:delete val="1"/>
        <c:axPos val="l"/>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dirty="0"/>
                  <a:t>Page</a:t>
                </a:r>
                <a:r>
                  <a:rPr lang="en-US" sz="1600" baseline="0" dirty="0"/>
                  <a:t> </a:t>
                </a:r>
                <a:r>
                  <a:rPr lang="en-US" sz="1600" baseline="0" dirty="0" smtClean="0"/>
                  <a:t>Views per </a:t>
                </a:r>
                <a:r>
                  <a:rPr lang="en-US" sz="1600" baseline="0" dirty="0"/>
                  <a:t>Second</a:t>
                </a:r>
                <a:endParaRPr lang="en-US" sz="1600" dirty="0"/>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crossAx val="345903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6FE173-8F8B-4CB8-8AF6-18B31D990235}" type="doc">
      <dgm:prSet loTypeId="urn:microsoft.com/office/officeart/2005/8/layout/vList5" loCatId="list" qsTypeId="urn:microsoft.com/office/officeart/2005/8/quickstyle/simple1" qsCatId="simple" csTypeId="urn:microsoft.com/office/officeart/2005/8/colors/accent0_3" csCatId="mainScheme" phldr="1"/>
      <dgm:spPr/>
      <dgm:t>
        <a:bodyPr/>
        <a:lstStyle/>
        <a:p>
          <a:endParaRPr lang="nb-NO"/>
        </a:p>
      </dgm:t>
    </dgm:pt>
    <dgm:pt modelId="{350C9DD0-78D0-488C-8456-60C4AC8A1539}">
      <dgm:prSet custT="1"/>
      <dgm:spPr/>
      <dgm:t>
        <a:bodyPr/>
        <a:lstStyle/>
        <a:p>
          <a:pPr rtl="0"/>
          <a:r>
            <a:rPr lang="nb-NO" sz="3200" baseline="0" dirty="0" smtClean="0"/>
            <a:t>Available in SPO for auth users (intranets)</a:t>
          </a:r>
          <a:endParaRPr lang="nb-NO" sz="3200" dirty="0"/>
        </a:p>
      </dgm:t>
    </dgm:pt>
    <dgm:pt modelId="{8A0E61ED-66DC-493E-9BE3-4EDAABD26085}" type="parTrans" cxnId="{ADB80465-A13A-4496-BA67-1B55DF806BFA}">
      <dgm:prSet/>
      <dgm:spPr/>
      <dgm:t>
        <a:bodyPr/>
        <a:lstStyle/>
        <a:p>
          <a:endParaRPr lang="nb-NO"/>
        </a:p>
      </dgm:t>
    </dgm:pt>
    <dgm:pt modelId="{43F2E8DB-8AE2-4D6B-97C2-532AF879A050}" type="sibTrans" cxnId="{ADB80465-A13A-4496-BA67-1B55DF806BFA}">
      <dgm:prSet/>
      <dgm:spPr/>
      <dgm:t>
        <a:bodyPr/>
        <a:lstStyle/>
        <a:p>
          <a:endParaRPr lang="nb-NO"/>
        </a:p>
      </dgm:t>
    </dgm:pt>
    <dgm:pt modelId="{E1B3C8F4-A438-430D-B8C6-8B4F1DD72371}">
      <dgm:prSet/>
      <dgm:spPr/>
      <dgm:t>
        <a:bodyPr/>
        <a:lstStyle/>
        <a:p>
          <a:pPr rtl="0"/>
          <a:r>
            <a:rPr lang="nb-NO" baseline="0" dirty="0" smtClean="0"/>
            <a:t>Content search web part (CSWP aka CBS)</a:t>
          </a:r>
          <a:endParaRPr lang="nb-NO" dirty="0"/>
        </a:p>
      </dgm:t>
    </dgm:pt>
    <dgm:pt modelId="{DF082A20-009F-47CF-9DF8-3A973785F9A6}" type="parTrans" cxnId="{964438E6-D962-44C6-9608-9B7AE1E1358A}">
      <dgm:prSet/>
      <dgm:spPr/>
      <dgm:t>
        <a:bodyPr/>
        <a:lstStyle/>
        <a:p>
          <a:endParaRPr lang="nb-NO"/>
        </a:p>
      </dgm:t>
    </dgm:pt>
    <dgm:pt modelId="{D14161F1-AB00-462F-919E-17EB2771C329}" type="sibTrans" cxnId="{964438E6-D962-44C6-9608-9B7AE1E1358A}">
      <dgm:prSet/>
      <dgm:spPr/>
      <dgm:t>
        <a:bodyPr/>
        <a:lstStyle/>
        <a:p>
          <a:endParaRPr lang="nb-NO"/>
        </a:p>
      </dgm:t>
    </dgm:pt>
    <dgm:pt modelId="{E1A83D1B-ACD2-48B0-B099-A452DAA47F36}">
      <dgm:prSet/>
      <dgm:spPr/>
      <dgm:t>
        <a:bodyPr/>
        <a:lstStyle/>
        <a:p>
          <a:pPr rtl="0"/>
          <a:r>
            <a:rPr lang="nb-NO" baseline="0" dirty="0" smtClean="0"/>
            <a:t>Cross site publishing (XSP)</a:t>
          </a:r>
          <a:endParaRPr lang="nb-NO" dirty="0"/>
        </a:p>
      </dgm:t>
    </dgm:pt>
    <dgm:pt modelId="{E8B2FC0A-A119-492D-9C6B-0546970AB5EB}" type="parTrans" cxnId="{5C7616D9-CA80-492F-85BF-003020BB6502}">
      <dgm:prSet/>
      <dgm:spPr/>
      <dgm:t>
        <a:bodyPr/>
        <a:lstStyle/>
        <a:p>
          <a:endParaRPr lang="nb-NO"/>
        </a:p>
      </dgm:t>
    </dgm:pt>
    <dgm:pt modelId="{DBE3B520-D10C-445A-9018-9C8237C6B3DE}" type="sibTrans" cxnId="{5C7616D9-CA80-492F-85BF-003020BB6502}">
      <dgm:prSet/>
      <dgm:spPr/>
      <dgm:t>
        <a:bodyPr/>
        <a:lstStyle/>
        <a:p>
          <a:endParaRPr lang="nb-NO"/>
        </a:p>
      </dgm:t>
    </dgm:pt>
    <dgm:pt modelId="{7FEB6241-8210-403A-B732-5955FBAF0A87}">
      <dgm:prSet custT="1"/>
      <dgm:spPr/>
      <dgm:t>
        <a:bodyPr/>
        <a:lstStyle/>
        <a:p>
          <a:pPr rtl="0"/>
          <a:r>
            <a:rPr lang="nb-NO" sz="3200" baseline="0" dirty="0" smtClean="0"/>
            <a:t>On-premises only</a:t>
          </a:r>
          <a:endParaRPr lang="nb-NO" sz="3200" dirty="0"/>
        </a:p>
      </dgm:t>
    </dgm:pt>
    <dgm:pt modelId="{32398618-0022-4241-A2B4-79DA26A04FE9}" type="parTrans" cxnId="{E980C4D2-4B16-4E26-A89F-C3AA115702E4}">
      <dgm:prSet/>
      <dgm:spPr/>
      <dgm:t>
        <a:bodyPr/>
        <a:lstStyle/>
        <a:p>
          <a:endParaRPr lang="nb-NO"/>
        </a:p>
      </dgm:t>
    </dgm:pt>
    <dgm:pt modelId="{263A20B2-8E3A-440B-842F-34A2F31746B3}" type="sibTrans" cxnId="{E980C4D2-4B16-4E26-A89F-C3AA115702E4}">
      <dgm:prSet/>
      <dgm:spPr/>
      <dgm:t>
        <a:bodyPr/>
        <a:lstStyle/>
        <a:p>
          <a:endParaRPr lang="nb-NO"/>
        </a:p>
      </dgm:t>
    </dgm:pt>
    <dgm:pt modelId="{84742727-458E-421A-9EE5-8A8F09A11D78}">
      <dgm:prSet/>
      <dgm:spPr/>
      <dgm:t>
        <a:bodyPr/>
        <a:lstStyle/>
        <a:p>
          <a:pPr rtl="0"/>
          <a:r>
            <a:rPr lang="nb-NO" baseline="0" smtClean="0"/>
            <a:t>Taxonomy Refinement Panel Web Part	  </a:t>
          </a:r>
          <a:endParaRPr lang="nb-NO"/>
        </a:p>
      </dgm:t>
    </dgm:pt>
    <dgm:pt modelId="{09A3502B-FFB0-4B94-AC6F-7E08AE8282CA}" type="parTrans" cxnId="{5D52CF91-3C6C-4314-85D8-BF74FBAB12A0}">
      <dgm:prSet/>
      <dgm:spPr/>
      <dgm:t>
        <a:bodyPr/>
        <a:lstStyle/>
        <a:p>
          <a:endParaRPr lang="nb-NO"/>
        </a:p>
      </dgm:t>
    </dgm:pt>
    <dgm:pt modelId="{A8ED7383-40C1-40C5-845B-23974B38015F}" type="sibTrans" cxnId="{5D52CF91-3C6C-4314-85D8-BF74FBAB12A0}">
      <dgm:prSet/>
      <dgm:spPr/>
      <dgm:t>
        <a:bodyPr/>
        <a:lstStyle/>
        <a:p>
          <a:endParaRPr lang="nb-NO"/>
        </a:p>
      </dgm:t>
    </dgm:pt>
    <dgm:pt modelId="{CAAE3000-69D1-4D72-9419-CCF2260A434C}">
      <dgm:prSet/>
      <dgm:spPr/>
      <dgm:t>
        <a:bodyPr/>
        <a:lstStyle/>
        <a:p>
          <a:pPr rtl="0"/>
          <a:r>
            <a:rPr lang="nb-NO" baseline="0" smtClean="0"/>
            <a:t>Faceted navigation – supports taxonomy refiners</a:t>
          </a:r>
          <a:endParaRPr lang="nb-NO"/>
        </a:p>
      </dgm:t>
    </dgm:pt>
    <dgm:pt modelId="{44BE506E-3924-47A4-9D82-04B9103CE159}" type="parTrans" cxnId="{7BCC168A-4FB9-4570-ABD4-6A075CB717F9}">
      <dgm:prSet/>
      <dgm:spPr/>
      <dgm:t>
        <a:bodyPr/>
        <a:lstStyle/>
        <a:p>
          <a:endParaRPr lang="nb-NO"/>
        </a:p>
      </dgm:t>
    </dgm:pt>
    <dgm:pt modelId="{8C650156-04E9-4264-8B21-70FE9B28FEA4}" type="sibTrans" cxnId="{7BCC168A-4FB9-4570-ABD4-6A075CB717F9}">
      <dgm:prSet/>
      <dgm:spPr/>
      <dgm:t>
        <a:bodyPr/>
        <a:lstStyle/>
        <a:p>
          <a:endParaRPr lang="nb-NO"/>
        </a:p>
      </dgm:t>
    </dgm:pt>
    <dgm:pt modelId="{FA24025E-16AE-4215-B739-DC4B5E79D842}">
      <dgm:prSet/>
      <dgm:spPr/>
      <dgm:t>
        <a:bodyPr/>
        <a:lstStyle/>
        <a:p>
          <a:pPr rtl="0"/>
          <a:r>
            <a:rPr lang="nb-NO" baseline="0" smtClean="0"/>
            <a:t>Product catalog site collection template</a:t>
          </a:r>
          <a:endParaRPr lang="nb-NO"/>
        </a:p>
      </dgm:t>
    </dgm:pt>
    <dgm:pt modelId="{A6FC1F50-CDB0-48ED-83EC-035D074AF2EA}" type="parTrans" cxnId="{4102CA3B-5D17-4C75-AC4B-16ABF009AF9F}">
      <dgm:prSet/>
      <dgm:spPr/>
      <dgm:t>
        <a:bodyPr/>
        <a:lstStyle/>
        <a:p>
          <a:endParaRPr lang="nb-NO"/>
        </a:p>
      </dgm:t>
    </dgm:pt>
    <dgm:pt modelId="{B65B6431-D58D-45AD-9B19-D3EC9EDD9793}" type="sibTrans" cxnId="{4102CA3B-5D17-4C75-AC4B-16ABF009AF9F}">
      <dgm:prSet/>
      <dgm:spPr/>
      <dgm:t>
        <a:bodyPr/>
        <a:lstStyle/>
        <a:p>
          <a:endParaRPr lang="nb-NO"/>
        </a:p>
      </dgm:t>
    </dgm:pt>
    <dgm:pt modelId="{9404BF6B-F878-4331-9597-DEC5CE683C21}">
      <dgm:prSet custT="1"/>
      <dgm:spPr/>
      <dgm:t>
        <a:bodyPr/>
        <a:lstStyle/>
        <a:p>
          <a:pPr rtl="0"/>
          <a:r>
            <a:rPr lang="nb-NO" sz="3200" baseline="0" dirty="0" smtClean="0"/>
            <a:t>Other features available in SPO</a:t>
          </a:r>
          <a:endParaRPr lang="nb-NO" sz="3200" dirty="0"/>
        </a:p>
      </dgm:t>
    </dgm:pt>
    <dgm:pt modelId="{BF35FEC5-9F3B-4927-9741-100C2ED67CD2}" type="parTrans" cxnId="{F0581B8C-E09C-4EFF-A36B-98EA77C266DA}">
      <dgm:prSet/>
      <dgm:spPr/>
      <dgm:t>
        <a:bodyPr/>
        <a:lstStyle/>
        <a:p>
          <a:endParaRPr lang="nb-NO"/>
        </a:p>
      </dgm:t>
    </dgm:pt>
    <dgm:pt modelId="{2267E5C1-0C30-4697-90BB-2FC80F69696B}" type="sibTrans" cxnId="{F0581B8C-E09C-4EFF-A36B-98EA77C266DA}">
      <dgm:prSet/>
      <dgm:spPr/>
      <dgm:t>
        <a:bodyPr/>
        <a:lstStyle/>
        <a:p>
          <a:endParaRPr lang="nb-NO"/>
        </a:p>
      </dgm:t>
    </dgm:pt>
    <dgm:pt modelId="{E307D400-5ED9-48E6-8C34-1983997A5E17}">
      <dgm:prSet/>
      <dgm:spPr/>
      <dgm:t>
        <a:bodyPr/>
        <a:lstStyle/>
        <a:p>
          <a:pPr rtl="0"/>
          <a:r>
            <a:rPr lang="nb-NO" baseline="0" smtClean="0"/>
            <a:t>Query rules, display templates, rank models, managed navigation, search schema, analytics, Azure, entity extraction, CSOM, KQL, query builder, result sources...</a:t>
          </a:r>
          <a:endParaRPr lang="nb-NO"/>
        </a:p>
      </dgm:t>
    </dgm:pt>
    <dgm:pt modelId="{C793824B-78D7-4D3E-AD37-8BA8E38505DD}" type="parTrans" cxnId="{440BA248-02BE-40C4-BBEC-A6145008C5AA}">
      <dgm:prSet/>
      <dgm:spPr/>
      <dgm:t>
        <a:bodyPr/>
        <a:lstStyle/>
        <a:p>
          <a:endParaRPr lang="nb-NO"/>
        </a:p>
      </dgm:t>
    </dgm:pt>
    <dgm:pt modelId="{A9957D7B-5C93-4F4C-9923-24EA28500C51}" type="sibTrans" cxnId="{440BA248-02BE-40C4-BBEC-A6145008C5AA}">
      <dgm:prSet/>
      <dgm:spPr/>
      <dgm:t>
        <a:bodyPr/>
        <a:lstStyle/>
        <a:p>
          <a:endParaRPr lang="nb-NO"/>
        </a:p>
      </dgm:t>
    </dgm:pt>
    <dgm:pt modelId="{EEB6D5DE-F7B0-4C79-A3F8-068E2C5B8F60}" type="pres">
      <dgm:prSet presAssocID="{7F6FE173-8F8B-4CB8-8AF6-18B31D990235}" presName="Name0" presStyleCnt="0">
        <dgm:presLayoutVars>
          <dgm:dir/>
          <dgm:animLvl val="lvl"/>
          <dgm:resizeHandles val="exact"/>
        </dgm:presLayoutVars>
      </dgm:prSet>
      <dgm:spPr/>
      <dgm:t>
        <a:bodyPr/>
        <a:lstStyle/>
        <a:p>
          <a:endParaRPr lang="nb-NO"/>
        </a:p>
      </dgm:t>
    </dgm:pt>
    <dgm:pt modelId="{D90C4CE5-230C-4875-A208-F70240DF7CDE}" type="pres">
      <dgm:prSet presAssocID="{350C9DD0-78D0-488C-8456-60C4AC8A1539}" presName="linNode" presStyleCnt="0"/>
      <dgm:spPr/>
      <dgm:t>
        <a:bodyPr/>
        <a:lstStyle/>
        <a:p>
          <a:endParaRPr lang="nb-NO"/>
        </a:p>
      </dgm:t>
    </dgm:pt>
    <dgm:pt modelId="{3B0D532C-8FFD-4F4E-B7DE-BD5FAFD0BEC6}" type="pres">
      <dgm:prSet presAssocID="{350C9DD0-78D0-488C-8456-60C4AC8A1539}" presName="parentText" presStyleLbl="node1" presStyleIdx="0" presStyleCnt="3">
        <dgm:presLayoutVars>
          <dgm:chMax val="1"/>
          <dgm:bulletEnabled val="1"/>
        </dgm:presLayoutVars>
      </dgm:prSet>
      <dgm:spPr/>
      <dgm:t>
        <a:bodyPr/>
        <a:lstStyle/>
        <a:p>
          <a:endParaRPr lang="nb-NO"/>
        </a:p>
      </dgm:t>
    </dgm:pt>
    <dgm:pt modelId="{BD253831-8BE0-4DE8-98F3-2532764234DF}" type="pres">
      <dgm:prSet presAssocID="{350C9DD0-78D0-488C-8456-60C4AC8A1539}" presName="descendantText" presStyleLbl="alignAccFollowNode1" presStyleIdx="0" presStyleCnt="3">
        <dgm:presLayoutVars>
          <dgm:bulletEnabled val="1"/>
        </dgm:presLayoutVars>
      </dgm:prSet>
      <dgm:spPr/>
      <dgm:t>
        <a:bodyPr/>
        <a:lstStyle/>
        <a:p>
          <a:endParaRPr lang="nb-NO"/>
        </a:p>
      </dgm:t>
    </dgm:pt>
    <dgm:pt modelId="{E516A4B7-314A-460B-93D0-17BAAEE4A9E0}" type="pres">
      <dgm:prSet presAssocID="{43F2E8DB-8AE2-4D6B-97C2-532AF879A050}" presName="sp" presStyleCnt="0"/>
      <dgm:spPr/>
      <dgm:t>
        <a:bodyPr/>
        <a:lstStyle/>
        <a:p>
          <a:endParaRPr lang="nb-NO"/>
        </a:p>
      </dgm:t>
    </dgm:pt>
    <dgm:pt modelId="{AD811AAF-7D49-4DF3-A76F-FB5993029052}" type="pres">
      <dgm:prSet presAssocID="{7FEB6241-8210-403A-B732-5955FBAF0A87}" presName="linNode" presStyleCnt="0"/>
      <dgm:spPr/>
      <dgm:t>
        <a:bodyPr/>
        <a:lstStyle/>
        <a:p>
          <a:endParaRPr lang="nb-NO"/>
        </a:p>
      </dgm:t>
    </dgm:pt>
    <dgm:pt modelId="{A4E61C1D-49D2-4669-8D2D-2F20878E5C0D}" type="pres">
      <dgm:prSet presAssocID="{7FEB6241-8210-403A-B732-5955FBAF0A87}" presName="parentText" presStyleLbl="node1" presStyleIdx="1" presStyleCnt="3">
        <dgm:presLayoutVars>
          <dgm:chMax val="1"/>
          <dgm:bulletEnabled val="1"/>
        </dgm:presLayoutVars>
      </dgm:prSet>
      <dgm:spPr/>
      <dgm:t>
        <a:bodyPr/>
        <a:lstStyle/>
        <a:p>
          <a:endParaRPr lang="nb-NO"/>
        </a:p>
      </dgm:t>
    </dgm:pt>
    <dgm:pt modelId="{A2C4B5FF-A0A7-4441-A3F0-40D26802426E}" type="pres">
      <dgm:prSet presAssocID="{7FEB6241-8210-403A-B732-5955FBAF0A87}" presName="descendantText" presStyleLbl="alignAccFollowNode1" presStyleIdx="1" presStyleCnt="3">
        <dgm:presLayoutVars>
          <dgm:bulletEnabled val="1"/>
        </dgm:presLayoutVars>
      </dgm:prSet>
      <dgm:spPr/>
      <dgm:t>
        <a:bodyPr/>
        <a:lstStyle/>
        <a:p>
          <a:endParaRPr lang="nb-NO"/>
        </a:p>
      </dgm:t>
    </dgm:pt>
    <dgm:pt modelId="{7AFC1ADB-8F18-4DC9-8D4E-94B92D846A7A}" type="pres">
      <dgm:prSet presAssocID="{263A20B2-8E3A-440B-842F-34A2F31746B3}" presName="sp" presStyleCnt="0"/>
      <dgm:spPr/>
      <dgm:t>
        <a:bodyPr/>
        <a:lstStyle/>
        <a:p>
          <a:endParaRPr lang="nb-NO"/>
        </a:p>
      </dgm:t>
    </dgm:pt>
    <dgm:pt modelId="{E113EF15-B178-4230-B646-8E94EC768B08}" type="pres">
      <dgm:prSet presAssocID="{9404BF6B-F878-4331-9597-DEC5CE683C21}" presName="linNode" presStyleCnt="0"/>
      <dgm:spPr/>
      <dgm:t>
        <a:bodyPr/>
        <a:lstStyle/>
        <a:p>
          <a:endParaRPr lang="nb-NO"/>
        </a:p>
      </dgm:t>
    </dgm:pt>
    <dgm:pt modelId="{778518DE-63C8-4DD9-A624-046E7A91A9E1}" type="pres">
      <dgm:prSet presAssocID="{9404BF6B-F878-4331-9597-DEC5CE683C21}" presName="parentText" presStyleLbl="node1" presStyleIdx="2" presStyleCnt="3">
        <dgm:presLayoutVars>
          <dgm:chMax val="1"/>
          <dgm:bulletEnabled val="1"/>
        </dgm:presLayoutVars>
      </dgm:prSet>
      <dgm:spPr/>
      <dgm:t>
        <a:bodyPr/>
        <a:lstStyle/>
        <a:p>
          <a:endParaRPr lang="nb-NO"/>
        </a:p>
      </dgm:t>
    </dgm:pt>
    <dgm:pt modelId="{1AA55593-604D-4952-A95F-40FCA45D8F0A}" type="pres">
      <dgm:prSet presAssocID="{9404BF6B-F878-4331-9597-DEC5CE683C21}" presName="descendantText" presStyleLbl="alignAccFollowNode1" presStyleIdx="2" presStyleCnt="3">
        <dgm:presLayoutVars>
          <dgm:bulletEnabled val="1"/>
        </dgm:presLayoutVars>
      </dgm:prSet>
      <dgm:spPr/>
      <dgm:t>
        <a:bodyPr/>
        <a:lstStyle/>
        <a:p>
          <a:endParaRPr lang="nb-NO"/>
        </a:p>
      </dgm:t>
    </dgm:pt>
  </dgm:ptLst>
  <dgm:cxnLst>
    <dgm:cxn modelId="{5D52CF91-3C6C-4314-85D8-BF74FBAB12A0}" srcId="{7FEB6241-8210-403A-B732-5955FBAF0A87}" destId="{84742727-458E-421A-9EE5-8A8F09A11D78}" srcOrd="0" destOrd="0" parTransId="{09A3502B-FFB0-4B94-AC6F-7E08AE8282CA}" sibTransId="{A8ED7383-40C1-40C5-845B-23974B38015F}"/>
    <dgm:cxn modelId="{4102CA3B-5D17-4C75-AC4B-16ABF009AF9F}" srcId="{7FEB6241-8210-403A-B732-5955FBAF0A87}" destId="{FA24025E-16AE-4215-B739-DC4B5E79D842}" srcOrd="2" destOrd="0" parTransId="{A6FC1F50-CDB0-48ED-83EC-035D074AF2EA}" sibTransId="{B65B6431-D58D-45AD-9B19-D3EC9EDD9793}"/>
    <dgm:cxn modelId="{ADB80465-A13A-4496-BA67-1B55DF806BFA}" srcId="{7F6FE173-8F8B-4CB8-8AF6-18B31D990235}" destId="{350C9DD0-78D0-488C-8456-60C4AC8A1539}" srcOrd="0" destOrd="0" parTransId="{8A0E61ED-66DC-493E-9BE3-4EDAABD26085}" sibTransId="{43F2E8DB-8AE2-4D6B-97C2-532AF879A050}"/>
    <dgm:cxn modelId="{964438E6-D962-44C6-9608-9B7AE1E1358A}" srcId="{350C9DD0-78D0-488C-8456-60C4AC8A1539}" destId="{E1B3C8F4-A438-430D-B8C6-8B4F1DD72371}" srcOrd="0" destOrd="0" parTransId="{DF082A20-009F-47CF-9DF8-3A973785F9A6}" sibTransId="{D14161F1-AB00-462F-919E-17EB2771C329}"/>
    <dgm:cxn modelId="{7BCC168A-4FB9-4570-ABD4-6A075CB717F9}" srcId="{7FEB6241-8210-403A-B732-5955FBAF0A87}" destId="{CAAE3000-69D1-4D72-9419-CCF2260A434C}" srcOrd="1" destOrd="0" parTransId="{44BE506E-3924-47A4-9D82-04B9103CE159}" sibTransId="{8C650156-04E9-4264-8B21-70FE9B28FEA4}"/>
    <dgm:cxn modelId="{E980C4D2-4B16-4E26-A89F-C3AA115702E4}" srcId="{7F6FE173-8F8B-4CB8-8AF6-18B31D990235}" destId="{7FEB6241-8210-403A-B732-5955FBAF0A87}" srcOrd="1" destOrd="0" parTransId="{32398618-0022-4241-A2B4-79DA26A04FE9}" sibTransId="{263A20B2-8E3A-440B-842F-34A2F31746B3}"/>
    <dgm:cxn modelId="{EA829829-CB00-4242-B465-011F52C4B7FC}" type="presOf" srcId="{7FEB6241-8210-403A-B732-5955FBAF0A87}" destId="{A4E61C1D-49D2-4669-8D2D-2F20878E5C0D}" srcOrd="0" destOrd="0" presId="urn:microsoft.com/office/officeart/2005/8/layout/vList5"/>
    <dgm:cxn modelId="{7C50450D-050C-441D-BDC7-67AEE6E7B714}" type="presOf" srcId="{FA24025E-16AE-4215-B739-DC4B5E79D842}" destId="{A2C4B5FF-A0A7-4441-A3F0-40D26802426E}" srcOrd="0" destOrd="2" presId="urn:microsoft.com/office/officeart/2005/8/layout/vList5"/>
    <dgm:cxn modelId="{E403342E-6219-45BD-AE29-ACE963BC1B8F}" type="presOf" srcId="{84742727-458E-421A-9EE5-8A8F09A11D78}" destId="{A2C4B5FF-A0A7-4441-A3F0-40D26802426E}" srcOrd="0" destOrd="0" presId="urn:microsoft.com/office/officeart/2005/8/layout/vList5"/>
    <dgm:cxn modelId="{440BA248-02BE-40C4-BBEC-A6145008C5AA}" srcId="{9404BF6B-F878-4331-9597-DEC5CE683C21}" destId="{E307D400-5ED9-48E6-8C34-1983997A5E17}" srcOrd="0" destOrd="0" parTransId="{C793824B-78D7-4D3E-AD37-8BA8E38505DD}" sibTransId="{A9957D7B-5C93-4F4C-9923-24EA28500C51}"/>
    <dgm:cxn modelId="{71ED77D9-A39D-4155-8776-41548D8343C3}" type="presOf" srcId="{CAAE3000-69D1-4D72-9419-CCF2260A434C}" destId="{A2C4B5FF-A0A7-4441-A3F0-40D26802426E}" srcOrd="0" destOrd="1" presId="urn:microsoft.com/office/officeart/2005/8/layout/vList5"/>
    <dgm:cxn modelId="{F0581B8C-E09C-4EFF-A36B-98EA77C266DA}" srcId="{7F6FE173-8F8B-4CB8-8AF6-18B31D990235}" destId="{9404BF6B-F878-4331-9597-DEC5CE683C21}" srcOrd="2" destOrd="0" parTransId="{BF35FEC5-9F3B-4927-9741-100C2ED67CD2}" sibTransId="{2267E5C1-0C30-4697-90BB-2FC80F69696B}"/>
    <dgm:cxn modelId="{8B6216C1-8477-4AE9-9731-7AE42ABED11E}" type="presOf" srcId="{E1B3C8F4-A438-430D-B8C6-8B4F1DD72371}" destId="{BD253831-8BE0-4DE8-98F3-2532764234DF}" srcOrd="0" destOrd="0" presId="urn:microsoft.com/office/officeart/2005/8/layout/vList5"/>
    <dgm:cxn modelId="{F8DF5709-F017-448D-A7D5-9411AFA9D0AE}" type="presOf" srcId="{7F6FE173-8F8B-4CB8-8AF6-18B31D990235}" destId="{EEB6D5DE-F7B0-4C79-A3F8-068E2C5B8F60}" srcOrd="0" destOrd="0" presId="urn:microsoft.com/office/officeart/2005/8/layout/vList5"/>
    <dgm:cxn modelId="{F318E15F-E2C1-432B-B816-6FD91584BA56}" type="presOf" srcId="{E1A83D1B-ACD2-48B0-B099-A452DAA47F36}" destId="{BD253831-8BE0-4DE8-98F3-2532764234DF}" srcOrd="0" destOrd="1" presId="urn:microsoft.com/office/officeart/2005/8/layout/vList5"/>
    <dgm:cxn modelId="{991160DF-759E-4FC1-BF27-CE8DD7309957}" type="presOf" srcId="{9404BF6B-F878-4331-9597-DEC5CE683C21}" destId="{778518DE-63C8-4DD9-A624-046E7A91A9E1}" srcOrd="0" destOrd="0" presId="urn:microsoft.com/office/officeart/2005/8/layout/vList5"/>
    <dgm:cxn modelId="{04A88838-2BE9-4718-86B0-EC3D5EC7E7D2}" type="presOf" srcId="{E307D400-5ED9-48E6-8C34-1983997A5E17}" destId="{1AA55593-604D-4952-A95F-40FCA45D8F0A}" srcOrd="0" destOrd="0" presId="urn:microsoft.com/office/officeart/2005/8/layout/vList5"/>
    <dgm:cxn modelId="{5C7616D9-CA80-492F-85BF-003020BB6502}" srcId="{350C9DD0-78D0-488C-8456-60C4AC8A1539}" destId="{E1A83D1B-ACD2-48B0-B099-A452DAA47F36}" srcOrd="1" destOrd="0" parTransId="{E8B2FC0A-A119-492D-9C6B-0546970AB5EB}" sibTransId="{DBE3B520-D10C-445A-9018-9C8237C6B3DE}"/>
    <dgm:cxn modelId="{C2E30991-1085-46D3-ACAB-915A80C2CDAC}" type="presOf" srcId="{350C9DD0-78D0-488C-8456-60C4AC8A1539}" destId="{3B0D532C-8FFD-4F4E-B7DE-BD5FAFD0BEC6}" srcOrd="0" destOrd="0" presId="urn:microsoft.com/office/officeart/2005/8/layout/vList5"/>
    <dgm:cxn modelId="{0D0B4F38-E5C8-4E5A-8C7B-A05C9E343426}" type="presParOf" srcId="{EEB6D5DE-F7B0-4C79-A3F8-068E2C5B8F60}" destId="{D90C4CE5-230C-4875-A208-F70240DF7CDE}" srcOrd="0" destOrd="0" presId="urn:microsoft.com/office/officeart/2005/8/layout/vList5"/>
    <dgm:cxn modelId="{90DA3B76-318A-4430-82DA-3723896D5128}" type="presParOf" srcId="{D90C4CE5-230C-4875-A208-F70240DF7CDE}" destId="{3B0D532C-8FFD-4F4E-B7DE-BD5FAFD0BEC6}" srcOrd="0" destOrd="0" presId="urn:microsoft.com/office/officeart/2005/8/layout/vList5"/>
    <dgm:cxn modelId="{1A2492B0-48BD-4A31-8A82-89C0F2CBF3AE}" type="presParOf" srcId="{D90C4CE5-230C-4875-A208-F70240DF7CDE}" destId="{BD253831-8BE0-4DE8-98F3-2532764234DF}" srcOrd="1" destOrd="0" presId="urn:microsoft.com/office/officeart/2005/8/layout/vList5"/>
    <dgm:cxn modelId="{8D5F9EC1-7554-4272-9DEE-6FF8B21BBB3F}" type="presParOf" srcId="{EEB6D5DE-F7B0-4C79-A3F8-068E2C5B8F60}" destId="{E516A4B7-314A-460B-93D0-17BAAEE4A9E0}" srcOrd="1" destOrd="0" presId="urn:microsoft.com/office/officeart/2005/8/layout/vList5"/>
    <dgm:cxn modelId="{562DD3D9-906A-4B84-9B2A-3A3A80507E36}" type="presParOf" srcId="{EEB6D5DE-F7B0-4C79-A3F8-068E2C5B8F60}" destId="{AD811AAF-7D49-4DF3-A76F-FB5993029052}" srcOrd="2" destOrd="0" presId="urn:microsoft.com/office/officeart/2005/8/layout/vList5"/>
    <dgm:cxn modelId="{14C441DC-4DB9-4086-A634-512860E71F4C}" type="presParOf" srcId="{AD811AAF-7D49-4DF3-A76F-FB5993029052}" destId="{A4E61C1D-49D2-4669-8D2D-2F20878E5C0D}" srcOrd="0" destOrd="0" presId="urn:microsoft.com/office/officeart/2005/8/layout/vList5"/>
    <dgm:cxn modelId="{5FF94AFC-C9B4-4088-8B70-7FC35EC78F31}" type="presParOf" srcId="{AD811AAF-7D49-4DF3-A76F-FB5993029052}" destId="{A2C4B5FF-A0A7-4441-A3F0-40D26802426E}" srcOrd="1" destOrd="0" presId="urn:microsoft.com/office/officeart/2005/8/layout/vList5"/>
    <dgm:cxn modelId="{1B113961-606B-4BA1-AF27-29FC6AA94340}" type="presParOf" srcId="{EEB6D5DE-F7B0-4C79-A3F8-068E2C5B8F60}" destId="{7AFC1ADB-8F18-4DC9-8D4E-94B92D846A7A}" srcOrd="3" destOrd="0" presId="urn:microsoft.com/office/officeart/2005/8/layout/vList5"/>
    <dgm:cxn modelId="{B5EC30AF-3B20-4FA9-B570-35C96F0FF2AC}" type="presParOf" srcId="{EEB6D5DE-F7B0-4C79-A3F8-068E2C5B8F60}" destId="{E113EF15-B178-4230-B646-8E94EC768B08}" srcOrd="4" destOrd="0" presId="urn:microsoft.com/office/officeart/2005/8/layout/vList5"/>
    <dgm:cxn modelId="{2DE75397-47B7-4AF1-93AB-B18FE2473409}" type="presParOf" srcId="{E113EF15-B178-4230-B646-8E94EC768B08}" destId="{778518DE-63C8-4DD9-A624-046E7A91A9E1}" srcOrd="0" destOrd="0" presId="urn:microsoft.com/office/officeart/2005/8/layout/vList5"/>
    <dgm:cxn modelId="{836BCE9C-5186-4388-B34F-C23AA796F6FF}" type="presParOf" srcId="{E113EF15-B178-4230-B646-8E94EC768B08}" destId="{1AA55593-604D-4952-A95F-40FCA45D8F0A}"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E051A36-8696-483C-A8AD-A975E88394B2}" type="doc">
      <dgm:prSet loTypeId="urn:microsoft.com/office/officeart/2005/8/layout/vList5" loCatId="list" qsTypeId="urn:microsoft.com/office/officeart/2005/8/quickstyle/simple1" qsCatId="simple" csTypeId="urn:microsoft.com/office/officeart/2005/8/colors/accent0_3" csCatId="mainScheme" phldr="1"/>
      <dgm:spPr/>
      <dgm:t>
        <a:bodyPr/>
        <a:lstStyle/>
        <a:p>
          <a:endParaRPr lang="nb-NO"/>
        </a:p>
      </dgm:t>
    </dgm:pt>
    <dgm:pt modelId="{BEF7B9B2-A596-4EB1-AB0A-A2BD38EC6074}">
      <dgm:prSet custT="1"/>
      <dgm:spPr/>
      <dgm:t>
        <a:bodyPr/>
        <a:lstStyle/>
        <a:p>
          <a:pPr rtl="0"/>
          <a:r>
            <a:rPr lang="en-US" sz="3200" baseline="0" dirty="0" smtClean="0"/>
            <a:t>Security</a:t>
          </a:r>
          <a:endParaRPr lang="nb-NO" sz="3200" dirty="0"/>
        </a:p>
      </dgm:t>
    </dgm:pt>
    <dgm:pt modelId="{3379DEEE-ACDF-45CC-B99F-443E2869502A}" type="parTrans" cxnId="{DC4CABED-BC24-4086-9CE4-45699CC1081B}">
      <dgm:prSet/>
      <dgm:spPr/>
      <dgm:t>
        <a:bodyPr/>
        <a:lstStyle/>
        <a:p>
          <a:endParaRPr lang="nb-NO"/>
        </a:p>
      </dgm:t>
    </dgm:pt>
    <dgm:pt modelId="{B3D97F0B-D22E-4D92-8A92-DDE7CB430355}" type="sibTrans" cxnId="{DC4CABED-BC24-4086-9CE4-45699CC1081B}">
      <dgm:prSet/>
      <dgm:spPr/>
      <dgm:t>
        <a:bodyPr/>
        <a:lstStyle/>
        <a:p>
          <a:endParaRPr lang="nb-NO"/>
        </a:p>
      </dgm:t>
    </dgm:pt>
    <dgm:pt modelId="{86101C8D-6BB9-443A-A59D-9B1AC086A293}">
      <dgm:prSet/>
      <dgm:spPr/>
      <dgm:t>
        <a:bodyPr/>
        <a:lstStyle/>
        <a:p>
          <a:pPr rtl="0"/>
          <a:r>
            <a:rPr lang="en-US" baseline="0" dirty="0" smtClean="0"/>
            <a:t>Must use Active directory groups, not SharePoint groups</a:t>
          </a:r>
          <a:endParaRPr lang="nb-NO" dirty="0"/>
        </a:p>
      </dgm:t>
    </dgm:pt>
    <dgm:pt modelId="{251664E3-93A1-4DD5-BEBA-8A6464F544DC}" type="parTrans" cxnId="{58AE4592-CA4E-457A-8628-12D1334AB6AF}">
      <dgm:prSet/>
      <dgm:spPr/>
      <dgm:t>
        <a:bodyPr/>
        <a:lstStyle/>
        <a:p>
          <a:endParaRPr lang="nb-NO"/>
        </a:p>
      </dgm:t>
    </dgm:pt>
    <dgm:pt modelId="{162FE11A-20D9-4847-8C0E-1D823685CEBE}" type="sibTrans" cxnId="{58AE4592-CA4E-457A-8628-12D1334AB6AF}">
      <dgm:prSet/>
      <dgm:spPr/>
      <dgm:t>
        <a:bodyPr/>
        <a:lstStyle/>
        <a:p>
          <a:endParaRPr lang="nb-NO"/>
        </a:p>
      </dgm:t>
    </dgm:pt>
    <dgm:pt modelId="{593EB4A2-F120-42C8-9651-3C6E3919D9F6}">
      <dgm:prSet/>
      <dgm:spPr/>
      <dgm:t>
        <a:bodyPr/>
        <a:lstStyle/>
        <a:p>
          <a:pPr rtl="0"/>
          <a:r>
            <a:rPr lang="en-US" baseline="0" dirty="0" smtClean="0"/>
            <a:t>Does not support Deny ACLs – content will not be retrieved</a:t>
          </a:r>
          <a:endParaRPr lang="nb-NO" dirty="0"/>
        </a:p>
      </dgm:t>
    </dgm:pt>
    <dgm:pt modelId="{C5B747D7-53C1-4C6B-84E8-52D1F451DD3E}" type="parTrans" cxnId="{0442445C-D9C5-4515-8D62-8E83B5E3C0F8}">
      <dgm:prSet/>
      <dgm:spPr/>
      <dgm:t>
        <a:bodyPr/>
        <a:lstStyle/>
        <a:p>
          <a:endParaRPr lang="nb-NO"/>
        </a:p>
      </dgm:t>
    </dgm:pt>
    <dgm:pt modelId="{CD96E921-EBAE-49CE-B1BE-EF7A6CCCF966}" type="sibTrans" cxnId="{0442445C-D9C5-4515-8D62-8E83B5E3C0F8}">
      <dgm:prSet/>
      <dgm:spPr/>
      <dgm:t>
        <a:bodyPr/>
        <a:lstStyle/>
        <a:p>
          <a:endParaRPr lang="nb-NO"/>
        </a:p>
      </dgm:t>
    </dgm:pt>
    <dgm:pt modelId="{2EDD13E6-09B7-4E64-AE22-7A9A13910DAD}">
      <dgm:prSet custT="1"/>
      <dgm:spPr/>
      <dgm:t>
        <a:bodyPr/>
        <a:lstStyle/>
        <a:p>
          <a:pPr rtl="0"/>
          <a:r>
            <a:rPr lang="en-US" sz="3200" baseline="0" dirty="0" err="1" smtClean="0"/>
            <a:t>Recrawl</a:t>
          </a:r>
          <a:endParaRPr lang="nb-NO" sz="3200" dirty="0"/>
        </a:p>
      </dgm:t>
    </dgm:pt>
    <dgm:pt modelId="{8635A679-80B1-494C-B833-8CC00BA124DA}" type="parTrans" cxnId="{527E203B-B9E0-4E20-83ED-2F0BC9C2559F}">
      <dgm:prSet/>
      <dgm:spPr/>
      <dgm:t>
        <a:bodyPr/>
        <a:lstStyle/>
        <a:p>
          <a:endParaRPr lang="nb-NO"/>
        </a:p>
      </dgm:t>
    </dgm:pt>
    <dgm:pt modelId="{1E1E4454-2896-4F24-9B1D-11CC9D5859CE}" type="sibTrans" cxnId="{527E203B-B9E0-4E20-83ED-2F0BC9C2559F}">
      <dgm:prSet/>
      <dgm:spPr/>
      <dgm:t>
        <a:bodyPr/>
        <a:lstStyle/>
        <a:p>
          <a:endParaRPr lang="nb-NO"/>
        </a:p>
      </dgm:t>
    </dgm:pt>
    <dgm:pt modelId="{77C227A1-A9A8-40A3-AF2A-2C3C36DD1C89}">
      <dgm:prSet/>
      <dgm:spPr/>
      <dgm:t>
        <a:bodyPr/>
        <a:lstStyle/>
        <a:p>
          <a:pPr rtl="0"/>
          <a:r>
            <a:rPr lang="en-US" baseline="0" dirty="0" smtClean="0"/>
            <a:t>Only content (re)crawled after Feb 24, 2014 shows up </a:t>
          </a:r>
          <a:endParaRPr lang="nb-NO" dirty="0"/>
        </a:p>
      </dgm:t>
    </dgm:pt>
    <dgm:pt modelId="{B58F5ED8-B504-4290-880D-DF424EC68809}" type="parTrans" cxnId="{D69C1A79-9B6E-4430-81D9-D201A9100AD4}">
      <dgm:prSet/>
      <dgm:spPr/>
      <dgm:t>
        <a:bodyPr/>
        <a:lstStyle/>
        <a:p>
          <a:endParaRPr lang="nb-NO"/>
        </a:p>
      </dgm:t>
    </dgm:pt>
    <dgm:pt modelId="{AC1FAD62-4131-48E8-8593-4608D309EA9D}" type="sibTrans" cxnId="{D69C1A79-9B6E-4430-81D9-D201A9100AD4}">
      <dgm:prSet/>
      <dgm:spPr/>
      <dgm:t>
        <a:bodyPr/>
        <a:lstStyle/>
        <a:p>
          <a:endParaRPr lang="nb-NO"/>
        </a:p>
      </dgm:t>
    </dgm:pt>
    <dgm:pt modelId="{BECA9D20-3C45-494F-8B2F-E3E425023314}">
      <dgm:prSet/>
      <dgm:spPr/>
      <dgm:t>
        <a:bodyPr/>
        <a:lstStyle/>
        <a:p>
          <a:pPr rtl="0"/>
          <a:r>
            <a:rPr lang="en-US" baseline="0" dirty="0" smtClean="0"/>
            <a:t>Consider “</a:t>
          </a:r>
          <a:r>
            <a:rPr lang="en-US" baseline="0" dirty="0" err="1" smtClean="0"/>
            <a:t>reindex</a:t>
          </a:r>
          <a:r>
            <a:rPr lang="en-US" baseline="0" dirty="0" smtClean="0"/>
            <a:t> list” if you are missing items</a:t>
          </a:r>
          <a:endParaRPr lang="nb-NO" dirty="0"/>
        </a:p>
      </dgm:t>
    </dgm:pt>
    <dgm:pt modelId="{6C4A8B13-4A4F-4824-A450-B1D884BC7BBE}" type="parTrans" cxnId="{FDE432B7-A400-4DBD-BF76-CA18C54F3385}">
      <dgm:prSet/>
      <dgm:spPr/>
      <dgm:t>
        <a:bodyPr/>
        <a:lstStyle/>
        <a:p>
          <a:endParaRPr lang="nb-NO"/>
        </a:p>
      </dgm:t>
    </dgm:pt>
    <dgm:pt modelId="{8D96A387-7C17-41A5-9617-C337463D3570}" type="sibTrans" cxnId="{FDE432B7-A400-4DBD-BF76-CA18C54F3385}">
      <dgm:prSet/>
      <dgm:spPr/>
      <dgm:t>
        <a:bodyPr/>
        <a:lstStyle/>
        <a:p>
          <a:endParaRPr lang="nb-NO"/>
        </a:p>
      </dgm:t>
    </dgm:pt>
    <dgm:pt modelId="{F5B95D35-5D09-4E8E-B157-B96ACE01AE44}">
      <dgm:prSet custT="1"/>
      <dgm:spPr/>
      <dgm:t>
        <a:bodyPr/>
        <a:lstStyle/>
        <a:p>
          <a:pPr rtl="0"/>
          <a:r>
            <a:rPr lang="en-US" sz="3200" baseline="0" dirty="0" smtClean="0"/>
            <a:t>Output Cache</a:t>
          </a:r>
          <a:endParaRPr lang="nb-NO" sz="3200" dirty="0"/>
        </a:p>
      </dgm:t>
    </dgm:pt>
    <dgm:pt modelId="{6D77C95D-737E-4BB7-8F49-66D169CA8B4D}" type="parTrans" cxnId="{7A319745-40B1-4B3F-9556-FB9825829FCE}">
      <dgm:prSet/>
      <dgm:spPr/>
      <dgm:t>
        <a:bodyPr/>
        <a:lstStyle/>
        <a:p>
          <a:endParaRPr lang="nb-NO"/>
        </a:p>
      </dgm:t>
    </dgm:pt>
    <dgm:pt modelId="{71C9E53B-277F-4E09-A98D-B2C4AAD76138}" type="sibTrans" cxnId="{7A319745-40B1-4B3F-9556-FB9825829FCE}">
      <dgm:prSet/>
      <dgm:spPr/>
      <dgm:t>
        <a:bodyPr/>
        <a:lstStyle/>
        <a:p>
          <a:endParaRPr lang="nb-NO"/>
        </a:p>
      </dgm:t>
    </dgm:pt>
    <dgm:pt modelId="{DA88ADFE-90A7-430F-8044-0CC299BB92DB}">
      <dgm:prSet/>
      <dgm:spPr/>
      <dgm:t>
        <a:bodyPr/>
        <a:lstStyle/>
        <a:p>
          <a:pPr rtl="0"/>
          <a:r>
            <a:rPr lang="en-US" baseline="0" smtClean="0"/>
            <a:t>Query is asynchronous and cached, but not with the page</a:t>
          </a:r>
          <a:endParaRPr lang="nb-NO"/>
        </a:p>
      </dgm:t>
    </dgm:pt>
    <dgm:pt modelId="{62349E07-F2D6-4D2E-A6A8-36546019C4FB}" type="parTrans" cxnId="{B9A86B7E-57BF-4163-8B16-4BBE9FDD5E77}">
      <dgm:prSet/>
      <dgm:spPr/>
      <dgm:t>
        <a:bodyPr/>
        <a:lstStyle/>
        <a:p>
          <a:endParaRPr lang="nb-NO"/>
        </a:p>
      </dgm:t>
    </dgm:pt>
    <dgm:pt modelId="{369A709F-FC80-45EF-BF37-688A0E17A27B}" type="sibTrans" cxnId="{B9A86B7E-57BF-4163-8B16-4BBE9FDD5E77}">
      <dgm:prSet/>
      <dgm:spPr/>
      <dgm:t>
        <a:bodyPr/>
        <a:lstStyle/>
        <a:p>
          <a:endParaRPr lang="nb-NO"/>
        </a:p>
      </dgm:t>
    </dgm:pt>
    <dgm:pt modelId="{B21E6B1F-C8EA-49FE-A197-C10E221575B3}" type="pres">
      <dgm:prSet presAssocID="{FE051A36-8696-483C-A8AD-A975E88394B2}" presName="Name0" presStyleCnt="0">
        <dgm:presLayoutVars>
          <dgm:dir/>
          <dgm:animLvl val="lvl"/>
          <dgm:resizeHandles val="exact"/>
        </dgm:presLayoutVars>
      </dgm:prSet>
      <dgm:spPr/>
      <dgm:t>
        <a:bodyPr/>
        <a:lstStyle/>
        <a:p>
          <a:endParaRPr lang="nb-NO"/>
        </a:p>
      </dgm:t>
    </dgm:pt>
    <dgm:pt modelId="{E44705C6-27C1-4518-9DF4-0A10B897FAFF}" type="pres">
      <dgm:prSet presAssocID="{BEF7B9B2-A596-4EB1-AB0A-A2BD38EC6074}" presName="linNode" presStyleCnt="0"/>
      <dgm:spPr/>
      <dgm:t>
        <a:bodyPr/>
        <a:lstStyle/>
        <a:p>
          <a:endParaRPr lang="nb-NO"/>
        </a:p>
      </dgm:t>
    </dgm:pt>
    <dgm:pt modelId="{AE136740-865D-4E8D-A5DF-29882F0E24BC}" type="pres">
      <dgm:prSet presAssocID="{BEF7B9B2-A596-4EB1-AB0A-A2BD38EC6074}" presName="parentText" presStyleLbl="node1" presStyleIdx="0" presStyleCnt="3">
        <dgm:presLayoutVars>
          <dgm:chMax val="1"/>
          <dgm:bulletEnabled val="1"/>
        </dgm:presLayoutVars>
      </dgm:prSet>
      <dgm:spPr/>
      <dgm:t>
        <a:bodyPr/>
        <a:lstStyle/>
        <a:p>
          <a:endParaRPr lang="nb-NO"/>
        </a:p>
      </dgm:t>
    </dgm:pt>
    <dgm:pt modelId="{75EDC27D-C19F-41EF-A867-A868A15F672C}" type="pres">
      <dgm:prSet presAssocID="{BEF7B9B2-A596-4EB1-AB0A-A2BD38EC6074}" presName="descendantText" presStyleLbl="alignAccFollowNode1" presStyleIdx="0" presStyleCnt="3">
        <dgm:presLayoutVars>
          <dgm:bulletEnabled val="1"/>
        </dgm:presLayoutVars>
      </dgm:prSet>
      <dgm:spPr/>
      <dgm:t>
        <a:bodyPr/>
        <a:lstStyle/>
        <a:p>
          <a:endParaRPr lang="nb-NO"/>
        </a:p>
      </dgm:t>
    </dgm:pt>
    <dgm:pt modelId="{A1FEF716-A5C9-4429-9F3A-82EB0A005189}" type="pres">
      <dgm:prSet presAssocID="{B3D97F0B-D22E-4D92-8A92-DDE7CB430355}" presName="sp" presStyleCnt="0"/>
      <dgm:spPr/>
      <dgm:t>
        <a:bodyPr/>
        <a:lstStyle/>
        <a:p>
          <a:endParaRPr lang="nb-NO"/>
        </a:p>
      </dgm:t>
    </dgm:pt>
    <dgm:pt modelId="{1AF3DD90-F70F-4822-8C25-35115881C7F4}" type="pres">
      <dgm:prSet presAssocID="{2EDD13E6-09B7-4E64-AE22-7A9A13910DAD}" presName="linNode" presStyleCnt="0"/>
      <dgm:spPr/>
      <dgm:t>
        <a:bodyPr/>
        <a:lstStyle/>
        <a:p>
          <a:endParaRPr lang="nb-NO"/>
        </a:p>
      </dgm:t>
    </dgm:pt>
    <dgm:pt modelId="{81D9E781-D251-446C-9ACB-CC80F85A5F57}" type="pres">
      <dgm:prSet presAssocID="{2EDD13E6-09B7-4E64-AE22-7A9A13910DAD}" presName="parentText" presStyleLbl="node1" presStyleIdx="1" presStyleCnt="3">
        <dgm:presLayoutVars>
          <dgm:chMax val="1"/>
          <dgm:bulletEnabled val="1"/>
        </dgm:presLayoutVars>
      </dgm:prSet>
      <dgm:spPr/>
      <dgm:t>
        <a:bodyPr/>
        <a:lstStyle/>
        <a:p>
          <a:endParaRPr lang="nb-NO"/>
        </a:p>
      </dgm:t>
    </dgm:pt>
    <dgm:pt modelId="{9305BE58-42DF-4DC8-88B6-FECDE65C3E1F}" type="pres">
      <dgm:prSet presAssocID="{2EDD13E6-09B7-4E64-AE22-7A9A13910DAD}" presName="descendantText" presStyleLbl="alignAccFollowNode1" presStyleIdx="1" presStyleCnt="3">
        <dgm:presLayoutVars>
          <dgm:bulletEnabled val="1"/>
        </dgm:presLayoutVars>
      </dgm:prSet>
      <dgm:spPr/>
      <dgm:t>
        <a:bodyPr/>
        <a:lstStyle/>
        <a:p>
          <a:endParaRPr lang="nb-NO"/>
        </a:p>
      </dgm:t>
    </dgm:pt>
    <dgm:pt modelId="{F7E6EFF9-2562-412A-ADE4-E0216F77CE29}" type="pres">
      <dgm:prSet presAssocID="{1E1E4454-2896-4F24-9B1D-11CC9D5859CE}" presName="sp" presStyleCnt="0"/>
      <dgm:spPr/>
      <dgm:t>
        <a:bodyPr/>
        <a:lstStyle/>
        <a:p>
          <a:endParaRPr lang="nb-NO"/>
        </a:p>
      </dgm:t>
    </dgm:pt>
    <dgm:pt modelId="{98451442-EBC5-4029-8220-77B82F47F0B1}" type="pres">
      <dgm:prSet presAssocID="{F5B95D35-5D09-4E8E-B157-B96ACE01AE44}" presName="linNode" presStyleCnt="0"/>
      <dgm:spPr/>
      <dgm:t>
        <a:bodyPr/>
        <a:lstStyle/>
        <a:p>
          <a:endParaRPr lang="nb-NO"/>
        </a:p>
      </dgm:t>
    </dgm:pt>
    <dgm:pt modelId="{BE237318-CF9F-4833-95F9-2B9F40C86D37}" type="pres">
      <dgm:prSet presAssocID="{F5B95D35-5D09-4E8E-B157-B96ACE01AE44}" presName="parentText" presStyleLbl="node1" presStyleIdx="2" presStyleCnt="3" custLinFactNeighborY="5024">
        <dgm:presLayoutVars>
          <dgm:chMax val="1"/>
          <dgm:bulletEnabled val="1"/>
        </dgm:presLayoutVars>
      </dgm:prSet>
      <dgm:spPr/>
      <dgm:t>
        <a:bodyPr/>
        <a:lstStyle/>
        <a:p>
          <a:endParaRPr lang="nb-NO"/>
        </a:p>
      </dgm:t>
    </dgm:pt>
    <dgm:pt modelId="{6323131A-8B05-421E-BC40-016A0D7E803E}" type="pres">
      <dgm:prSet presAssocID="{F5B95D35-5D09-4E8E-B157-B96ACE01AE44}" presName="descendantText" presStyleLbl="alignAccFollowNode1" presStyleIdx="2" presStyleCnt="3">
        <dgm:presLayoutVars>
          <dgm:bulletEnabled val="1"/>
        </dgm:presLayoutVars>
      </dgm:prSet>
      <dgm:spPr/>
      <dgm:t>
        <a:bodyPr/>
        <a:lstStyle/>
        <a:p>
          <a:endParaRPr lang="nb-NO"/>
        </a:p>
      </dgm:t>
    </dgm:pt>
  </dgm:ptLst>
  <dgm:cxnLst>
    <dgm:cxn modelId="{58AE4592-CA4E-457A-8628-12D1334AB6AF}" srcId="{BEF7B9B2-A596-4EB1-AB0A-A2BD38EC6074}" destId="{86101C8D-6BB9-443A-A59D-9B1AC086A293}" srcOrd="0" destOrd="0" parTransId="{251664E3-93A1-4DD5-BEBA-8A6464F544DC}" sibTransId="{162FE11A-20D9-4847-8C0E-1D823685CEBE}"/>
    <dgm:cxn modelId="{44B3EAA8-564E-4387-9E1F-C17B61217040}" type="presOf" srcId="{F5B95D35-5D09-4E8E-B157-B96ACE01AE44}" destId="{BE237318-CF9F-4833-95F9-2B9F40C86D37}" srcOrd="0" destOrd="0" presId="urn:microsoft.com/office/officeart/2005/8/layout/vList5"/>
    <dgm:cxn modelId="{FDE432B7-A400-4DBD-BF76-CA18C54F3385}" srcId="{2EDD13E6-09B7-4E64-AE22-7A9A13910DAD}" destId="{BECA9D20-3C45-494F-8B2F-E3E425023314}" srcOrd="1" destOrd="0" parTransId="{6C4A8B13-4A4F-4824-A450-B1D884BC7BBE}" sibTransId="{8D96A387-7C17-41A5-9617-C337463D3570}"/>
    <dgm:cxn modelId="{A4A78F1F-ABED-4F64-8703-851C406DC19F}" type="presOf" srcId="{593EB4A2-F120-42C8-9651-3C6E3919D9F6}" destId="{75EDC27D-C19F-41EF-A867-A868A15F672C}" srcOrd="0" destOrd="1" presId="urn:microsoft.com/office/officeart/2005/8/layout/vList5"/>
    <dgm:cxn modelId="{B9A86B7E-57BF-4163-8B16-4BBE9FDD5E77}" srcId="{F5B95D35-5D09-4E8E-B157-B96ACE01AE44}" destId="{DA88ADFE-90A7-430F-8044-0CC299BB92DB}" srcOrd="0" destOrd="0" parTransId="{62349E07-F2D6-4D2E-A6A8-36546019C4FB}" sibTransId="{369A709F-FC80-45EF-BF37-688A0E17A27B}"/>
    <dgm:cxn modelId="{D69C1A79-9B6E-4430-81D9-D201A9100AD4}" srcId="{2EDD13E6-09B7-4E64-AE22-7A9A13910DAD}" destId="{77C227A1-A9A8-40A3-AF2A-2C3C36DD1C89}" srcOrd="0" destOrd="0" parTransId="{B58F5ED8-B504-4290-880D-DF424EC68809}" sibTransId="{AC1FAD62-4131-48E8-8593-4608D309EA9D}"/>
    <dgm:cxn modelId="{527E203B-B9E0-4E20-83ED-2F0BC9C2559F}" srcId="{FE051A36-8696-483C-A8AD-A975E88394B2}" destId="{2EDD13E6-09B7-4E64-AE22-7A9A13910DAD}" srcOrd="1" destOrd="0" parTransId="{8635A679-80B1-494C-B833-8CC00BA124DA}" sibTransId="{1E1E4454-2896-4F24-9B1D-11CC9D5859CE}"/>
    <dgm:cxn modelId="{0442445C-D9C5-4515-8D62-8E83B5E3C0F8}" srcId="{BEF7B9B2-A596-4EB1-AB0A-A2BD38EC6074}" destId="{593EB4A2-F120-42C8-9651-3C6E3919D9F6}" srcOrd="1" destOrd="0" parTransId="{C5B747D7-53C1-4C6B-84E8-52D1F451DD3E}" sibTransId="{CD96E921-EBAE-49CE-B1BE-EF7A6CCCF966}"/>
    <dgm:cxn modelId="{7A319745-40B1-4B3F-9556-FB9825829FCE}" srcId="{FE051A36-8696-483C-A8AD-A975E88394B2}" destId="{F5B95D35-5D09-4E8E-B157-B96ACE01AE44}" srcOrd="2" destOrd="0" parTransId="{6D77C95D-737E-4BB7-8F49-66D169CA8B4D}" sibTransId="{71C9E53B-277F-4E09-A98D-B2C4AAD76138}"/>
    <dgm:cxn modelId="{B17E1E07-9744-4AAD-8FED-DBCE617CB2EA}" type="presOf" srcId="{77C227A1-A9A8-40A3-AF2A-2C3C36DD1C89}" destId="{9305BE58-42DF-4DC8-88B6-FECDE65C3E1F}" srcOrd="0" destOrd="0" presId="urn:microsoft.com/office/officeart/2005/8/layout/vList5"/>
    <dgm:cxn modelId="{87B87A0D-F48C-4A22-BBC0-5E38CE3DED35}" type="presOf" srcId="{DA88ADFE-90A7-430F-8044-0CC299BB92DB}" destId="{6323131A-8B05-421E-BC40-016A0D7E803E}" srcOrd="0" destOrd="0" presId="urn:microsoft.com/office/officeart/2005/8/layout/vList5"/>
    <dgm:cxn modelId="{CAAE6A2B-2733-4FAB-BB4D-30F8EE180113}" type="presOf" srcId="{2EDD13E6-09B7-4E64-AE22-7A9A13910DAD}" destId="{81D9E781-D251-446C-9ACB-CC80F85A5F57}" srcOrd="0" destOrd="0" presId="urn:microsoft.com/office/officeart/2005/8/layout/vList5"/>
    <dgm:cxn modelId="{69512135-FBFB-496B-BA02-1089B3420327}" type="presOf" srcId="{BECA9D20-3C45-494F-8B2F-E3E425023314}" destId="{9305BE58-42DF-4DC8-88B6-FECDE65C3E1F}" srcOrd="0" destOrd="1" presId="urn:microsoft.com/office/officeart/2005/8/layout/vList5"/>
    <dgm:cxn modelId="{DC4CABED-BC24-4086-9CE4-45699CC1081B}" srcId="{FE051A36-8696-483C-A8AD-A975E88394B2}" destId="{BEF7B9B2-A596-4EB1-AB0A-A2BD38EC6074}" srcOrd="0" destOrd="0" parTransId="{3379DEEE-ACDF-45CC-B99F-443E2869502A}" sibTransId="{B3D97F0B-D22E-4D92-8A92-DDE7CB430355}"/>
    <dgm:cxn modelId="{299B3DD5-DAA2-4500-94AC-A161AE3D8C1C}" type="presOf" srcId="{BEF7B9B2-A596-4EB1-AB0A-A2BD38EC6074}" destId="{AE136740-865D-4E8D-A5DF-29882F0E24BC}" srcOrd="0" destOrd="0" presId="urn:microsoft.com/office/officeart/2005/8/layout/vList5"/>
    <dgm:cxn modelId="{E006EF89-4E96-4121-9989-5E4DE07CBF25}" type="presOf" srcId="{86101C8D-6BB9-443A-A59D-9B1AC086A293}" destId="{75EDC27D-C19F-41EF-A867-A868A15F672C}" srcOrd="0" destOrd="0" presId="urn:microsoft.com/office/officeart/2005/8/layout/vList5"/>
    <dgm:cxn modelId="{F67A5A18-BC72-4ED3-A447-F8E56A17A8C5}" type="presOf" srcId="{FE051A36-8696-483C-A8AD-A975E88394B2}" destId="{B21E6B1F-C8EA-49FE-A197-C10E221575B3}" srcOrd="0" destOrd="0" presId="urn:microsoft.com/office/officeart/2005/8/layout/vList5"/>
    <dgm:cxn modelId="{37B5CCAE-0E87-41D3-83C3-AF1BEDEC7B53}" type="presParOf" srcId="{B21E6B1F-C8EA-49FE-A197-C10E221575B3}" destId="{E44705C6-27C1-4518-9DF4-0A10B897FAFF}" srcOrd="0" destOrd="0" presId="urn:microsoft.com/office/officeart/2005/8/layout/vList5"/>
    <dgm:cxn modelId="{F4F09968-07E5-4F0F-BE3E-D56A839E7C0F}" type="presParOf" srcId="{E44705C6-27C1-4518-9DF4-0A10B897FAFF}" destId="{AE136740-865D-4E8D-A5DF-29882F0E24BC}" srcOrd="0" destOrd="0" presId="urn:microsoft.com/office/officeart/2005/8/layout/vList5"/>
    <dgm:cxn modelId="{0C2D7D32-3CC3-418F-B3CE-091E5139C995}" type="presParOf" srcId="{E44705C6-27C1-4518-9DF4-0A10B897FAFF}" destId="{75EDC27D-C19F-41EF-A867-A868A15F672C}" srcOrd="1" destOrd="0" presId="urn:microsoft.com/office/officeart/2005/8/layout/vList5"/>
    <dgm:cxn modelId="{5F7D9E3E-1845-4A4C-BF8C-90FA6CFCA791}" type="presParOf" srcId="{B21E6B1F-C8EA-49FE-A197-C10E221575B3}" destId="{A1FEF716-A5C9-4429-9F3A-82EB0A005189}" srcOrd="1" destOrd="0" presId="urn:microsoft.com/office/officeart/2005/8/layout/vList5"/>
    <dgm:cxn modelId="{E5E59806-3D2D-4E1F-A1E3-D3064C5CCAAD}" type="presParOf" srcId="{B21E6B1F-C8EA-49FE-A197-C10E221575B3}" destId="{1AF3DD90-F70F-4822-8C25-35115881C7F4}" srcOrd="2" destOrd="0" presId="urn:microsoft.com/office/officeart/2005/8/layout/vList5"/>
    <dgm:cxn modelId="{71B98E2B-A123-42CD-BB6A-9B0FADF1FC80}" type="presParOf" srcId="{1AF3DD90-F70F-4822-8C25-35115881C7F4}" destId="{81D9E781-D251-446C-9ACB-CC80F85A5F57}" srcOrd="0" destOrd="0" presId="urn:microsoft.com/office/officeart/2005/8/layout/vList5"/>
    <dgm:cxn modelId="{BEDB9717-8174-46ED-8CAE-186CFD50C5CD}" type="presParOf" srcId="{1AF3DD90-F70F-4822-8C25-35115881C7F4}" destId="{9305BE58-42DF-4DC8-88B6-FECDE65C3E1F}" srcOrd="1" destOrd="0" presId="urn:microsoft.com/office/officeart/2005/8/layout/vList5"/>
    <dgm:cxn modelId="{7CC5A30E-B9D6-4723-AB7F-B1C69CCEDA9E}" type="presParOf" srcId="{B21E6B1F-C8EA-49FE-A197-C10E221575B3}" destId="{F7E6EFF9-2562-412A-ADE4-E0216F77CE29}" srcOrd="3" destOrd="0" presId="urn:microsoft.com/office/officeart/2005/8/layout/vList5"/>
    <dgm:cxn modelId="{FA901402-3A66-41A7-B3CF-3D572A02F0B4}" type="presParOf" srcId="{B21E6B1F-C8EA-49FE-A197-C10E221575B3}" destId="{98451442-EBC5-4029-8220-77B82F47F0B1}" srcOrd="4" destOrd="0" presId="urn:microsoft.com/office/officeart/2005/8/layout/vList5"/>
    <dgm:cxn modelId="{0776F783-3C77-451F-8B89-FF6C8BB90EC5}" type="presParOf" srcId="{98451442-EBC5-4029-8220-77B82F47F0B1}" destId="{BE237318-CF9F-4833-95F9-2B9F40C86D37}" srcOrd="0" destOrd="0" presId="urn:microsoft.com/office/officeart/2005/8/layout/vList5"/>
    <dgm:cxn modelId="{6F860F7D-E719-4326-88D4-1C53EED927A2}" type="presParOf" srcId="{98451442-EBC5-4029-8220-77B82F47F0B1}" destId="{6323131A-8B05-421E-BC40-016A0D7E803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03895FE-A087-43BF-A277-74C43DE0EFA7}" type="doc">
      <dgm:prSet loTypeId="urn:microsoft.com/office/officeart/2005/8/layout/vList5" loCatId="list" qsTypeId="urn:microsoft.com/office/officeart/2005/8/quickstyle/simple1" qsCatId="simple" csTypeId="urn:microsoft.com/office/officeart/2005/8/colors/accent0_3" csCatId="mainScheme" phldr="1"/>
      <dgm:spPr/>
      <dgm:t>
        <a:bodyPr/>
        <a:lstStyle/>
        <a:p>
          <a:endParaRPr lang="nb-NO"/>
        </a:p>
      </dgm:t>
    </dgm:pt>
    <dgm:pt modelId="{6577E9CB-5329-427B-9302-D400D55D79E3}">
      <dgm:prSet custT="1"/>
      <dgm:spPr/>
      <dgm:t>
        <a:bodyPr/>
        <a:lstStyle/>
        <a:p>
          <a:pPr rtl="0"/>
          <a:r>
            <a:rPr lang="nb-NO" sz="3200" baseline="0" dirty="0" smtClean="0"/>
            <a:t>Prefer copy over modify</a:t>
          </a:r>
          <a:endParaRPr lang="nb-NO" sz="3200" dirty="0"/>
        </a:p>
      </dgm:t>
    </dgm:pt>
    <dgm:pt modelId="{6EF549EE-BD20-40DC-A520-6B33E230FB3E}" type="parTrans" cxnId="{4F0F052D-F3C8-41C6-98C7-7B60BC12C9FB}">
      <dgm:prSet/>
      <dgm:spPr/>
      <dgm:t>
        <a:bodyPr/>
        <a:lstStyle/>
        <a:p>
          <a:endParaRPr lang="nb-NO"/>
        </a:p>
      </dgm:t>
    </dgm:pt>
    <dgm:pt modelId="{DED0A3F9-C07A-4CEB-BEF2-E425D9502AFA}" type="sibTrans" cxnId="{4F0F052D-F3C8-41C6-98C7-7B60BC12C9FB}">
      <dgm:prSet/>
      <dgm:spPr/>
      <dgm:t>
        <a:bodyPr/>
        <a:lstStyle/>
        <a:p>
          <a:endParaRPr lang="nb-NO"/>
        </a:p>
      </dgm:t>
    </dgm:pt>
    <dgm:pt modelId="{6D79EFC9-DA01-4B74-AAB7-98722FADBD16}">
      <dgm:prSet/>
      <dgm:spPr/>
      <dgm:t>
        <a:bodyPr/>
        <a:lstStyle/>
        <a:p>
          <a:pPr rtl="0"/>
          <a:r>
            <a:rPr lang="nb-NO" baseline="0" dirty="0" smtClean="0"/>
            <a:t>Modifying </a:t>
          </a:r>
          <a:r>
            <a:rPr lang="nb-NO" i="1" baseline="0" dirty="0" smtClean="0"/>
            <a:t>Out of Box</a:t>
          </a:r>
          <a:r>
            <a:rPr lang="nb-NO" baseline="0" dirty="0" smtClean="0"/>
            <a:t> templates prevents us from upgrading those templates</a:t>
          </a:r>
          <a:endParaRPr lang="nb-NO" dirty="0"/>
        </a:p>
      </dgm:t>
    </dgm:pt>
    <dgm:pt modelId="{DC60A4F6-B613-4683-81EB-7F9D22455287}" type="parTrans" cxnId="{2F9D2B60-0C43-43A4-A38D-85D2C353716A}">
      <dgm:prSet/>
      <dgm:spPr/>
      <dgm:t>
        <a:bodyPr/>
        <a:lstStyle/>
        <a:p>
          <a:endParaRPr lang="nb-NO"/>
        </a:p>
      </dgm:t>
    </dgm:pt>
    <dgm:pt modelId="{B199284D-BCD8-4DA2-A74C-2BBFAE12D526}" type="sibTrans" cxnId="{2F9D2B60-0C43-43A4-A38D-85D2C353716A}">
      <dgm:prSet/>
      <dgm:spPr/>
      <dgm:t>
        <a:bodyPr/>
        <a:lstStyle/>
        <a:p>
          <a:endParaRPr lang="nb-NO"/>
        </a:p>
      </dgm:t>
    </dgm:pt>
    <dgm:pt modelId="{4DD5E232-AC3F-4CD9-9282-4B1CA234E24A}">
      <dgm:prSet/>
      <dgm:spPr/>
      <dgm:t>
        <a:bodyPr/>
        <a:lstStyle/>
        <a:p>
          <a:pPr rtl="0"/>
          <a:r>
            <a:rPr lang="nb-NO" baseline="0" dirty="0" smtClean="0"/>
            <a:t>Best Practice is to copy and reference the new one</a:t>
          </a:r>
          <a:endParaRPr lang="nb-NO" dirty="0"/>
        </a:p>
      </dgm:t>
    </dgm:pt>
    <dgm:pt modelId="{A08F7882-E910-48CD-9E31-C2B67173791E}" type="parTrans" cxnId="{E72A5A2A-7EC0-4E47-8726-698A85338CB3}">
      <dgm:prSet/>
      <dgm:spPr/>
      <dgm:t>
        <a:bodyPr/>
        <a:lstStyle/>
        <a:p>
          <a:endParaRPr lang="nb-NO"/>
        </a:p>
      </dgm:t>
    </dgm:pt>
    <dgm:pt modelId="{FABED37F-AA05-4F14-A7D5-662740EA7312}" type="sibTrans" cxnId="{E72A5A2A-7EC0-4E47-8726-698A85338CB3}">
      <dgm:prSet/>
      <dgm:spPr/>
      <dgm:t>
        <a:bodyPr/>
        <a:lstStyle/>
        <a:p>
          <a:endParaRPr lang="nb-NO"/>
        </a:p>
      </dgm:t>
    </dgm:pt>
    <dgm:pt modelId="{1B3C7CC3-9B5D-45CC-83CF-0EDD7CE48256}">
      <dgm:prSet custT="1"/>
      <dgm:spPr/>
      <dgm:t>
        <a:bodyPr/>
        <a:lstStyle/>
        <a:p>
          <a:pPr rtl="0"/>
          <a:r>
            <a:rPr lang="nb-NO" sz="3200" baseline="0" dirty="0" smtClean="0"/>
            <a:t>Feel free to use our JavaScript functions</a:t>
          </a:r>
          <a:endParaRPr lang="nb-NO" sz="3200" dirty="0"/>
        </a:p>
      </dgm:t>
    </dgm:pt>
    <dgm:pt modelId="{451F0C44-F412-4B3C-B325-AF8AF67728E1}" type="parTrans" cxnId="{2693FB9B-6D94-440D-BB56-F99BFC0F83D5}">
      <dgm:prSet/>
      <dgm:spPr/>
      <dgm:t>
        <a:bodyPr/>
        <a:lstStyle/>
        <a:p>
          <a:endParaRPr lang="nb-NO"/>
        </a:p>
      </dgm:t>
    </dgm:pt>
    <dgm:pt modelId="{AF2CC5C4-8505-40A7-B839-70642C4BFFEF}" type="sibTrans" cxnId="{2693FB9B-6D94-440D-BB56-F99BFC0F83D5}">
      <dgm:prSet/>
      <dgm:spPr/>
      <dgm:t>
        <a:bodyPr/>
        <a:lstStyle/>
        <a:p>
          <a:endParaRPr lang="nb-NO"/>
        </a:p>
      </dgm:t>
    </dgm:pt>
    <dgm:pt modelId="{9616F595-3B46-43C6-98B9-1EC53FFC9743}">
      <dgm:prSet/>
      <dgm:spPr/>
      <dgm:t>
        <a:bodyPr/>
        <a:lstStyle/>
        <a:p>
          <a:pPr rtl="0"/>
          <a:r>
            <a:rPr lang="nb-NO" baseline="0" smtClean="0"/>
            <a:t>We won’t break you because we would break ourselves</a:t>
          </a:r>
          <a:endParaRPr lang="nb-NO"/>
        </a:p>
      </dgm:t>
    </dgm:pt>
    <dgm:pt modelId="{78DAE1DF-631A-4E71-B53E-F7A3321D85E2}" type="parTrans" cxnId="{081A7A76-A483-4E15-924D-506CFEA5DB5E}">
      <dgm:prSet/>
      <dgm:spPr/>
      <dgm:t>
        <a:bodyPr/>
        <a:lstStyle/>
        <a:p>
          <a:endParaRPr lang="nb-NO"/>
        </a:p>
      </dgm:t>
    </dgm:pt>
    <dgm:pt modelId="{529CAD47-5932-4568-A4F4-A4CF2DE14D0F}" type="sibTrans" cxnId="{081A7A76-A483-4E15-924D-506CFEA5DB5E}">
      <dgm:prSet/>
      <dgm:spPr/>
      <dgm:t>
        <a:bodyPr/>
        <a:lstStyle/>
        <a:p>
          <a:endParaRPr lang="nb-NO"/>
        </a:p>
      </dgm:t>
    </dgm:pt>
    <dgm:pt modelId="{1B06D90F-B339-43DA-A7A4-F78723021FFD}">
      <dgm:prSet/>
      <dgm:spPr/>
      <dgm:t>
        <a:bodyPr/>
        <a:lstStyle/>
        <a:p>
          <a:pPr rtl="0"/>
          <a:r>
            <a:rPr lang="nb-NO" baseline="0" smtClean="0"/>
            <a:t>Additional documentation is coming</a:t>
          </a:r>
          <a:endParaRPr lang="nb-NO"/>
        </a:p>
      </dgm:t>
    </dgm:pt>
    <dgm:pt modelId="{BBA18AE1-7248-47F4-8ABD-D1BB58FCB488}" type="parTrans" cxnId="{91617AF3-1F17-4658-9CFA-56658903E106}">
      <dgm:prSet/>
      <dgm:spPr/>
      <dgm:t>
        <a:bodyPr/>
        <a:lstStyle/>
        <a:p>
          <a:endParaRPr lang="nb-NO"/>
        </a:p>
      </dgm:t>
    </dgm:pt>
    <dgm:pt modelId="{E5399F9B-01A5-46FB-9AE1-0DA1BECC390D}" type="sibTrans" cxnId="{91617AF3-1F17-4658-9CFA-56658903E106}">
      <dgm:prSet/>
      <dgm:spPr/>
      <dgm:t>
        <a:bodyPr/>
        <a:lstStyle/>
        <a:p>
          <a:endParaRPr lang="nb-NO"/>
        </a:p>
      </dgm:t>
    </dgm:pt>
    <dgm:pt modelId="{CBE0B1E7-AD56-416E-938F-0A1B26AD6079}">
      <dgm:prSet custT="1"/>
      <dgm:spPr/>
      <dgm:t>
        <a:bodyPr/>
        <a:lstStyle/>
        <a:p>
          <a:pPr rtl="0"/>
          <a:r>
            <a:rPr lang="nb-NO" sz="3200" baseline="0" dirty="0" smtClean="0"/>
            <a:t>Modify the HTML</a:t>
          </a:r>
          <a:endParaRPr lang="nb-NO" sz="3200" dirty="0"/>
        </a:p>
      </dgm:t>
    </dgm:pt>
    <dgm:pt modelId="{16E95E43-5071-4F4B-A250-FB8B22AF90AF}" type="parTrans" cxnId="{A5A6C0A5-76A0-401E-B10C-9249BF3F4CAF}">
      <dgm:prSet/>
      <dgm:spPr/>
      <dgm:t>
        <a:bodyPr/>
        <a:lstStyle/>
        <a:p>
          <a:endParaRPr lang="nb-NO"/>
        </a:p>
      </dgm:t>
    </dgm:pt>
    <dgm:pt modelId="{2ADCE937-1984-4700-A7B5-4FFDBF3025DE}" type="sibTrans" cxnId="{A5A6C0A5-76A0-401E-B10C-9249BF3F4CAF}">
      <dgm:prSet/>
      <dgm:spPr/>
      <dgm:t>
        <a:bodyPr/>
        <a:lstStyle/>
        <a:p>
          <a:endParaRPr lang="nb-NO"/>
        </a:p>
      </dgm:t>
    </dgm:pt>
    <dgm:pt modelId="{13419E9C-DC23-4ECE-BFCE-6AAB933CAB31}">
      <dgm:prSet/>
      <dgm:spPr/>
      <dgm:t>
        <a:bodyPr/>
        <a:lstStyle/>
        <a:p>
          <a:pPr rtl="0"/>
          <a:r>
            <a:rPr lang="nb-NO" baseline="0" dirty="0" smtClean="0"/>
            <a:t>Edit the HTML version and let us convert it to JavaScript </a:t>
          </a:r>
          <a:endParaRPr lang="nb-NO" dirty="0"/>
        </a:p>
      </dgm:t>
    </dgm:pt>
    <dgm:pt modelId="{0F047256-5413-4BA0-8F3D-6EAB861A1960}" type="parTrans" cxnId="{DB76369F-F213-499B-96E3-DF57586E3BC0}">
      <dgm:prSet/>
      <dgm:spPr/>
      <dgm:t>
        <a:bodyPr/>
        <a:lstStyle/>
        <a:p>
          <a:endParaRPr lang="nb-NO"/>
        </a:p>
      </dgm:t>
    </dgm:pt>
    <dgm:pt modelId="{78C09CF6-71B5-4F72-8ACC-34F133210F73}" type="sibTrans" cxnId="{DB76369F-F213-499B-96E3-DF57586E3BC0}">
      <dgm:prSet/>
      <dgm:spPr/>
      <dgm:t>
        <a:bodyPr/>
        <a:lstStyle/>
        <a:p>
          <a:endParaRPr lang="nb-NO"/>
        </a:p>
      </dgm:t>
    </dgm:pt>
    <dgm:pt modelId="{64C9F8DE-394F-43D5-ACEB-66229FBF7674}">
      <dgm:prSet/>
      <dgm:spPr/>
      <dgm:t>
        <a:bodyPr/>
        <a:lstStyle/>
        <a:p>
          <a:pPr rtl="0"/>
          <a:r>
            <a:rPr lang="nb-NO" dirty="0" smtClean="0"/>
            <a:t>The conversion extracts important properties</a:t>
          </a:r>
          <a:endParaRPr lang="nb-NO" dirty="0"/>
        </a:p>
      </dgm:t>
    </dgm:pt>
    <dgm:pt modelId="{EBDE14C2-1F35-4D87-96CB-9843DB519A7E}" type="parTrans" cxnId="{4B5A8679-ABBE-4C61-B4DC-5F1B9CF92928}">
      <dgm:prSet/>
      <dgm:spPr/>
      <dgm:t>
        <a:bodyPr/>
        <a:lstStyle/>
        <a:p>
          <a:endParaRPr lang="en-US"/>
        </a:p>
      </dgm:t>
    </dgm:pt>
    <dgm:pt modelId="{AA0BDD63-4ED4-406F-A3F7-AF0BC1B508F1}" type="sibTrans" cxnId="{4B5A8679-ABBE-4C61-B4DC-5F1B9CF92928}">
      <dgm:prSet/>
      <dgm:spPr/>
      <dgm:t>
        <a:bodyPr/>
        <a:lstStyle/>
        <a:p>
          <a:endParaRPr lang="en-US"/>
        </a:p>
      </dgm:t>
    </dgm:pt>
    <dgm:pt modelId="{F9C0E960-1340-414C-A83C-1BF66D2C0833}" type="pres">
      <dgm:prSet presAssocID="{003895FE-A087-43BF-A277-74C43DE0EFA7}" presName="Name0" presStyleCnt="0">
        <dgm:presLayoutVars>
          <dgm:dir/>
          <dgm:animLvl val="lvl"/>
          <dgm:resizeHandles val="exact"/>
        </dgm:presLayoutVars>
      </dgm:prSet>
      <dgm:spPr/>
      <dgm:t>
        <a:bodyPr/>
        <a:lstStyle/>
        <a:p>
          <a:endParaRPr lang="nb-NO"/>
        </a:p>
      </dgm:t>
    </dgm:pt>
    <dgm:pt modelId="{A0BF6929-80D7-455D-B71A-97F5B20D0890}" type="pres">
      <dgm:prSet presAssocID="{6577E9CB-5329-427B-9302-D400D55D79E3}" presName="linNode" presStyleCnt="0"/>
      <dgm:spPr/>
      <dgm:t>
        <a:bodyPr/>
        <a:lstStyle/>
        <a:p>
          <a:endParaRPr lang="nb-NO"/>
        </a:p>
      </dgm:t>
    </dgm:pt>
    <dgm:pt modelId="{384EA12B-ADCF-4788-A790-AD4F732E24F1}" type="pres">
      <dgm:prSet presAssocID="{6577E9CB-5329-427B-9302-D400D55D79E3}" presName="parentText" presStyleLbl="node1" presStyleIdx="0" presStyleCnt="3">
        <dgm:presLayoutVars>
          <dgm:chMax val="1"/>
          <dgm:bulletEnabled val="1"/>
        </dgm:presLayoutVars>
      </dgm:prSet>
      <dgm:spPr/>
      <dgm:t>
        <a:bodyPr/>
        <a:lstStyle/>
        <a:p>
          <a:endParaRPr lang="nb-NO"/>
        </a:p>
      </dgm:t>
    </dgm:pt>
    <dgm:pt modelId="{355302EA-9952-437D-98E0-FFAE672DA990}" type="pres">
      <dgm:prSet presAssocID="{6577E9CB-5329-427B-9302-D400D55D79E3}" presName="descendantText" presStyleLbl="alignAccFollowNode1" presStyleIdx="0" presStyleCnt="3">
        <dgm:presLayoutVars>
          <dgm:bulletEnabled val="1"/>
        </dgm:presLayoutVars>
      </dgm:prSet>
      <dgm:spPr/>
      <dgm:t>
        <a:bodyPr/>
        <a:lstStyle/>
        <a:p>
          <a:endParaRPr lang="nb-NO"/>
        </a:p>
      </dgm:t>
    </dgm:pt>
    <dgm:pt modelId="{CDBC4741-82C1-4EFE-89D6-D17707E1BEAD}" type="pres">
      <dgm:prSet presAssocID="{DED0A3F9-C07A-4CEB-BEF2-E425D9502AFA}" presName="sp" presStyleCnt="0"/>
      <dgm:spPr/>
      <dgm:t>
        <a:bodyPr/>
        <a:lstStyle/>
        <a:p>
          <a:endParaRPr lang="nb-NO"/>
        </a:p>
      </dgm:t>
    </dgm:pt>
    <dgm:pt modelId="{5FD954C1-97B2-4A81-B8AE-8A34B819C418}" type="pres">
      <dgm:prSet presAssocID="{1B3C7CC3-9B5D-45CC-83CF-0EDD7CE48256}" presName="linNode" presStyleCnt="0"/>
      <dgm:spPr/>
      <dgm:t>
        <a:bodyPr/>
        <a:lstStyle/>
        <a:p>
          <a:endParaRPr lang="nb-NO"/>
        </a:p>
      </dgm:t>
    </dgm:pt>
    <dgm:pt modelId="{1C438E52-2FB7-4FB0-826C-436E650107E1}" type="pres">
      <dgm:prSet presAssocID="{1B3C7CC3-9B5D-45CC-83CF-0EDD7CE48256}" presName="parentText" presStyleLbl="node1" presStyleIdx="1" presStyleCnt="3">
        <dgm:presLayoutVars>
          <dgm:chMax val="1"/>
          <dgm:bulletEnabled val="1"/>
        </dgm:presLayoutVars>
      </dgm:prSet>
      <dgm:spPr/>
      <dgm:t>
        <a:bodyPr/>
        <a:lstStyle/>
        <a:p>
          <a:endParaRPr lang="nb-NO"/>
        </a:p>
      </dgm:t>
    </dgm:pt>
    <dgm:pt modelId="{7A5323D1-25D1-4C54-BF6E-75E30608555F}" type="pres">
      <dgm:prSet presAssocID="{1B3C7CC3-9B5D-45CC-83CF-0EDD7CE48256}" presName="descendantText" presStyleLbl="alignAccFollowNode1" presStyleIdx="1" presStyleCnt="3">
        <dgm:presLayoutVars>
          <dgm:bulletEnabled val="1"/>
        </dgm:presLayoutVars>
      </dgm:prSet>
      <dgm:spPr/>
      <dgm:t>
        <a:bodyPr/>
        <a:lstStyle/>
        <a:p>
          <a:endParaRPr lang="nb-NO"/>
        </a:p>
      </dgm:t>
    </dgm:pt>
    <dgm:pt modelId="{A7DF9E69-5345-4C42-A5FE-8CADEE03B8F2}" type="pres">
      <dgm:prSet presAssocID="{AF2CC5C4-8505-40A7-B839-70642C4BFFEF}" presName="sp" presStyleCnt="0"/>
      <dgm:spPr/>
      <dgm:t>
        <a:bodyPr/>
        <a:lstStyle/>
        <a:p>
          <a:endParaRPr lang="nb-NO"/>
        </a:p>
      </dgm:t>
    </dgm:pt>
    <dgm:pt modelId="{281729E9-FD86-4C45-8301-71FE3F7A9744}" type="pres">
      <dgm:prSet presAssocID="{CBE0B1E7-AD56-416E-938F-0A1B26AD6079}" presName="linNode" presStyleCnt="0"/>
      <dgm:spPr/>
      <dgm:t>
        <a:bodyPr/>
        <a:lstStyle/>
        <a:p>
          <a:endParaRPr lang="nb-NO"/>
        </a:p>
      </dgm:t>
    </dgm:pt>
    <dgm:pt modelId="{2BED0DFD-1468-46C4-AE4D-D8587DBB5D0E}" type="pres">
      <dgm:prSet presAssocID="{CBE0B1E7-AD56-416E-938F-0A1B26AD6079}" presName="parentText" presStyleLbl="node1" presStyleIdx="2" presStyleCnt="3">
        <dgm:presLayoutVars>
          <dgm:chMax val="1"/>
          <dgm:bulletEnabled val="1"/>
        </dgm:presLayoutVars>
      </dgm:prSet>
      <dgm:spPr/>
      <dgm:t>
        <a:bodyPr/>
        <a:lstStyle/>
        <a:p>
          <a:endParaRPr lang="nb-NO"/>
        </a:p>
      </dgm:t>
    </dgm:pt>
    <dgm:pt modelId="{1D857F43-8597-4698-B241-4B9593585628}" type="pres">
      <dgm:prSet presAssocID="{CBE0B1E7-AD56-416E-938F-0A1B26AD6079}" presName="descendantText" presStyleLbl="alignAccFollowNode1" presStyleIdx="2" presStyleCnt="3">
        <dgm:presLayoutVars>
          <dgm:bulletEnabled val="1"/>
        </dgm:presLayoutVars>
      </dgm:prSet>
      <dgm:spPr/>
      <dgm:t>
        <a:bodyPr/>
        <a:lstStyle/>
        <a:p>
          <a:endParaRPr lang="nb-NO"/>
        </a:p>
      </dgm:t>
    </dgm:pt>
  </dgm:ptLst>
  <dgm:cxnLst>
    <dgm:cxn modelId="{4B5A8679-ABBE-4C61-B4DC-5F1B9CF92928}" srcId="{CBE0B1E7-AD56-416E-938F-0A1B26AD6079}" destId="{64C9F8DE-394F-43D5-ACEB-66229FBF7674}" srcOrd="1" destOrd="0" parTransId="{EBDE14C2-1F35-4D87-96CB-9843DB519A7E}" sibTransId="{AA0BDD63-4ED4-406F-A3F7-AF0BC1B508F1}"/>
    <dgm:cxn modelId="{081A7A76-A483-4E15-924D-506CFEA5DB5E}" srcId="{1B3C7CC3-9B5D-45CC-83CF-0EDD7CE48256}" destId="{9616F595-3B46-43C6-98B9-1EC53FFC9743}" srcOrd="0" destOrd="0" parTransId="{78DAE1DF-631A-4E71-B53E-F7A3321D85E2}" sibTransId="{529CAD47-5932-4568-A4F4-A4CF2DE14D0F}"/>
    <dgm:cxn modelId="{91617AF3-1F17-4658-9CFA-56658903E106}" srcId="{1B3C7CC3-9B5D-45CC-83CF-0EDD7CE48256}" destId="{1B06D90F-B339-43DA-A7A4-F78723021FFD}" srcOrd="1" destOrd="0" parTransId="{BBA18AE1-7248-47F4-8ABD-D1BB58FCB488}" sibTransId="{E5399F9B-01A5-46FB-9AE1-0DA1BECC390D}"/>
    <dgm:cxn modelId="{30FA8656-6B45-4188-A6C2-FE02BB0A188C}" type="presOf" srcId="{1B06D90F-B339-43DA-A7A4-F78723021FFD}" destId="{7A5323D1-25D1-4C54-BF6E-75E30608555F}" srcOrd="0" destOrd="1" presId="urn:microsoft.com/office/officeart/2005/8/layout/vList5"/>
    <dgm:cxn modelId="{2F9D2B60-0C43-43A4-A38D-85D2C353716A}" srcId="{6577E9CB-5329-427B-9302-D400D55D79E3}" destId="{6D79EFC9-DA01-4B74-AAB7-98722FADBD16}" srcOrd="0" destOrd="0" parTransId="{DC60A4F6-B613-4683-81EB-7F9D22455287}" sibTransId="{B199284D-BCD8-4DA2-A74C-2BBFAE12D526}"/>
    <dgm:cxn modelId="{24DFCE1C-DF46-4515-9E76-EA08D13A6F77}" type="presOf" srcId="{CBE0B1E7-AD56-416E-938F-0A1B26AD6079}" destId="{2BED0DFD-1468-46C4-AE4D-D8587DBB5D0E}" srcOrd="0" destOrd="0" presId="urn:microsoft.com/office/officeart/2005/8/layout/vList5"/>
    <dgm:cxn modelId="{1EA1261D-B188-408F-9B7F-8E03CBD788BD}" type="presOf" srcId="{13419E9C-DC23-4ECE-BFCE-6AAB933CAB31}" destId="{1D857F43-8597-4698-B241-4B9593585628}" srcOrd="0" destOrd="0" presId="urn:microsoft.com/office/officeart/2005/8/layout/vList5"/>
    <dgm:cxn modelId="{DB76369F-F213-499B-96E3-DF57586E3BC0}" srcId="{CBE0B1E7-AD56-416E-938F-0A1B26AD6079}" destId="{13419E9C-DC23-4ECE-BFCE-6AAB933CAB31}" srcOrd="0" destOrd="0" parTransId="{0F047256-5413-4BA0-8F3D-6EAB861A1960}" sibTransId="{78C09CF6-71B5-4F72-8ACC-34F133210F73}"/>
    <dgm:cxn modelId="{4F0F052D-F3C8-41C6-98C7-7B60BC12C9FB}" srcId="{003895FE-A087-43BF-A277-74C43DE0EFA7}" destId="{6577E9CB-5329-427B-9302-D400D55D79E3}" srcOrd="0" destOrd="0" parTransId="{6EF549EE-BD20-40DC-A520-6B33E230FB3E}" sibTransId="{DED0A3F9-C07A-4CEB-BEF2-E425D9502AFA}"/>
    <dgm:cxn modelId="{2693FB9B-6D94-440D-BB56-F99BFC0F83D5}" srcId="{003895FE-A087-43BF-A277-74C43DE0EFA7}" destId="{1B3C7CC3-9B5D-45CC-83CF-0EDD7CE48256}" srcOrd="1" destOrd="0" parTransId="{451F0C44-F412-4B3C-B325-AF8AF67728E1}" sibTransId="{AF2CC5C4-8505-40A7-B839-70642C4BFFEF}"/>
    <dgm:cxn modelId="{B18D9E49-8EB7-4B68-AC0F-0ED1C6714FDC}" type="presOf" srcId="{003895FE-A087-43BF-A277-74C43DE0EFA7}" destId="{F9C0E960-1340-414C-A83C-1BF66D2C0833}" srcOrd="0" destOrd="0" presId="urn:microsoft.com/office/officeart/2005/8/layout/vList5"/>
    <dgm:cxn modelId="{06CB857F-0A3F-4FDF-818C-EEB83156A6C7}" type="presOf" srcId="{6D79EFC9-DA01-4B74-AAB7-98722FADBD16}" destId="{355302EA-9952-437D-98E0-FFAE672DA990}" srcOrd="0" destOrd="0" presId="urn:microsoft.com/office/officeart/2005/8/layout/vList5"/>
    <dgm:cxn modelId="{8B188238-31BB-4B9A-BED9-DF1165DBF46B}" type="presOf" srcId="{6577E9CB-5329-427B-9302-D400D55D79E3}" destId="{384EA12B-ADCF-4788-A790-AD4F732E24F1}" srcOrd="0" destOrd="0" presId="urn:microsoft.com/office/officeart/2005/8/layout/vList5"/>
    <dgm:cxn modelId="{A5A6C0A5-76A0-401E-B10C-9249BF3F4CAF}" srcId="{003895FE-A087-43BF-A277-74C43DE0EFA7}" destId="{CBE0B1E7-AD56-416E-938F-0A1B26AD6079}" srcOrd="2" destOrd="0" parTransId="{16E95E43-5071-4F4B-A250-FB8B22AF90AF}" sibTransId="{2ADCE937-1984-4700-A7B5-4FFDBF3025DE}"/>
    <dgm:cxn modelId="{BF695160-3F3E-4725-B9DF-DDB17D45C042}" type="presOf" srcId="{1B3C7CC3-9B5D-45CC-83CF-0EDD7CE48256}" destId="{1C438E52-2FB7-4FB0-826C-436E650107E1}" srcOrd="0" destOrd="0" presId="urn:microsoft.com/office/officeart/2005/8/layout/vList5"/>
    <dgm:cxn modelId="{E72A5A2A-7EC0-4E47-8726-698A85338CB3}" srcId="{6577E9CB-5329-427B-9302-D400D55D79E3}" destId="{4DD5E232-AC3F-4CD9-9282-4B1CA234E24A}" srcOrd="1" destOrd="0" parTransId="{A08F7882-E910-48CD-9E31-C2B67173791E}" sibTransId="{FABED37F-AA05-4F14-A7D5-662740EA7312}"/>
    <dgm:cxn modelId="{E1EACC0E-2A84-4EE3-8E84-B42222B1DEAA}" type="presOf" srcId="{9616F595-3B46-43C6-98B9-1EC53FFC9743}" destId="{7A5323D1-25D1-4C54-BF6E-75E30608555F}" srcOrd="0" destOrd="0" presId="urn:microsoft.com/office/officeart/2005/8/layout/vList5"/>
    <dgm:cxn modelId="{EFEB2E99-EA0A-481C-92B5-AD292096D8C8}" type="presOf" srcId="{64C9F8DE-394F-43D5-ACEB-66229FBF7674}" destId="{1D857F43-8597-4698-B241-4B9593585628}" srcOrd="0" destOrd="1" presId="urn:microsoft.com/office/officeart/2005/8/layout/vList5"/>
    <dgm:cxn modelId="{4F7D5EBA-2D02-494D-8FDC-C02493689F24}" type="presOf" srcId="{4DD5E232-AC3F-4CD9-9282-4B1CA234E24A}" destId="{355302EA-9952-437D-98E0-FFAE672DA990}" srcOrd="0" destOrd="1" presId="urn:microsoft.com/office/officeart/2005/8/layout/vList5"/>
    <dgm:cxn modelId="{75A9F2B0-FE70-45AE-9CAA-A854AE32AC10}" type="presParOf" srcId="{F9C0E960-1340-414C-A83C-1BF66D2C0833}" destId="{A0BF6929-80D7-455D-B71A-97F5B20D0890}" srcOrd="0" destOrd="0" presId="urn:microsoft.com/office/officeart/2005/8/layout/vList5"/>
    <dgm:cxn modelId="{EAF45CCB-FB62-45B1-A3F7-E8455E551701}" type="presParOf" srcId="{A0BF6929-80D7-455D-B71A-97F5B20D0890}" destId="{384EA12B-ADCF-4788-A790-AD4F732E24F1}" srcOrd="0" destOrd="0" presId="urn:microsoft.com/office/officeart/2005/8/layout/vList5"/>
    <dgm:cxn modelId="{FC64DDDA-6EB8-4382-BEB0-B5ADAA71FBD2}" type="presParOf" srcId="{A0BF6929-80D7-455D-B71A-97F5B20D0890}" destId="{355302EA-9952-437D-98E0-FFAE672DA990}" srcOrd="1" destOrd="0" presId="urn:microsoft.com/office/officeart/2005/8/layout/vList5"/>
    <dgm:cxn modelId="{F91B38C0-F1A0-4EC7-B3B0-DEC2B547C893}" type="presParOf" srcId="{F9C0E960-1340-414C-A83C-1BF66D2C0833}" destId="{CDBC4741-82C1-4EFE-89D6-D17707E1BEAD}" srcOrd="1" destOrd="0" presId="urn:microsoft.com/office/officeart/2005/8/layout/vList5"/>
    <dgm:cxn modelId="{69A9B8B6-8BBF-4608-B2FC-33149C0B6C95}" type="presParOf" srcId="{F9C0E960-1340-414C-A83C-1BF66D2C0833}" destId="{5FD954C1-97B2-4A81-B8AE-8A34B819C418}" srcOrd="2" destOrd="0" presId="urn:microsoft.com/office/officeart/2005/8/layout/vList5"/>
    <dgm:cxn modelId="{F6F2392A-8E2E-4352-8ED4-28E9E9998C0D}" type="presParOf" srcId="{5FD954C1-97B2-4A81-B8AE-8A34B819C418}" destId="{1C438E52-2FB7-4FB0-826C-436E650107E1}" srcOrd="0" destOrd="0" presId="urn:microsoft.com/office/officeart/2005/8/layout/vList5"/>
    <dgm:cxn modelId="{C57A7C3F-A921-4045-9C3E-E3C6B3BB77F3}" type="presParOf" srcId="{5FD954C1-97B2-4A81-B8AE-8A34B819C418}" destId="{7A5323D1-25D1-4C54-BF6E-75E30608555F}" srcOrd="1" destOrd="0" presId="urn:microsoft.com/office/officeart/2005/8/layout/vList5"/>
    <dgm:cxn modelId="{00DF1DCE-E47C-41A3-95D2-A746363FA79A}" type="presParOf" srcId="{F9C0E960-1340-414C-A83C-1BF66D2C0833}" destId="{A7DF9E69-5345-4C42-A5FE-8CADEE03B8F2}" srcOrd="3" destOrd="0" presId="urn:microsoft.com/office/officeart/2005/8/layout/vList5"/>
    <dgm:cxn modelId="{1CAAA6E9-6FBB-42CA-8F60-E47FBFD4A908}" type="presParOf" srcId="{F9C0E960-1340-414C-A83C-1BF66D2C0833}" destId="{281729E9-FD86-4C45-8301-71FE3F7A9744}" srcOrd="4" destOrd="0" presId="urn:microsoft.com/office/officeart/2005/8/layout/vList5"/>
    <dgm:cxn modelId="{86205F95-C307-49D4-97F4-9A526583363B}" type="presParOf" srcId="{281729E9-FD86-4C45-8301-71FE3F7A9744}" destId="{2BED0DFD-1468-46C4-AE4D-D8587DBB5D0E}" srcOrd="0" destOrd="0" presId="urn:microsoft.com/office/officeart/2005/8/layout/vList5"/>
    <dgm:cxn modelId="{2BBDABCA-3E5C-4DA4-9C4B-6141999248A8}" type="presParOf" srcId="{281729E9-FD86-4C45-8301-71FE3F7A9744}" destId="{1D857F43-8597-4698-B241-4B959358562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15152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Footer Placeholder 3"/>
          <p:cNvSpPr>
            <a:spLocks noGrp="1"/>
          </p:cNvSpPr>
          <p:nvPr>
            <p:ph type="ftr" sz="quarter" idx="10"/>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513631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Footer Placeholder 3"/>
          <p:cNvSpPr>
            <a:spLocks noGrp="1"/>
          </p:cNvSpPr>
          <p:nvPr>
            <p:ph type="ftr" sz="quarter" idx="10"/>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454808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08D0821-3FD6-4961-BAAC-7B5461F531BF}"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679128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628F0BC-8094-4A3D-BA49-99FA1565EB4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494777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628F0BC-8094-4A3D-BA49-99FA1565EB4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9667451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Footer Placeholder 3"/>
          <p:cNvSpPr>
            <a:spLocks noGrp="1"/>
          </p:cNvSpPr>
          <p:nvPr>
            <p:ph type="ftr" sz="quarter" idx="10"/>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3566601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Aft>
                <a:spcPts val="600"/>
              </a:spcAft>
              <a:buFontTx/>
              <a:buNone/>
            </a:pPr>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08B50A6-344A-4852-96FE-76D92724B0DC}"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2734053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BA799EC-FE9A-4791-ABE3-C5265D5A38B5}"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6978487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96B305A-91B2-4E01-BCFD-3BD41AA22B88}"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0472678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Footer Placeholder 3"/>
          <p:cNvSpPr>
            <a:spLocks noGrp="1"/>
          </p:cNvSpPr>
          <p:nvPr>
            <p:ph type="ftr" sz="quarter" idx="10"/>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323263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08611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ctr">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9D66DC0-D1DF-48CD-BAE4-1E017C09C65F}"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4228940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D7E88C9-FBCC-4F01-BB12-43D986245000}"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33474701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03ED11D-05E0-49D1-AF64-E57D7DCDBE97}"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5812807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ctr"/>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BA799EC-FE9A-4791-ABE3-C5265D5A38B5}"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423253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F5FA814-6104-48CD-83BC-115E277B9A38}"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7433310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F99DAB8-6F80-43C1-B22C-CBB95C6F0A79}"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4354295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FBB869-90C2-4E3C-8211-F21A92D24490}"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891174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Footer Placeholder 3"/>
          <p:cNvSpPr>
            <a:spLocks noGrp="1"/>
          </p:cNvSpPr>
          <p:nvPr>
            <p:ph type="ftr" sz="quarter" idx="10"/>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6835545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Footer Placeholder 3"/>
          <p:cNvSpPr>
            <a:spLocks noGrp="1"/>
          </p:cNvSpPr>
          <p:nvPr>
            <p:ph type="ftr" sz="quarter" idx="10"/>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11557094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Footer Placeholder 3"/>
          <p:cNvSpPr>
            <a:spLocks noGrp="1"/>
          </p:cNvSpPr>
          <p:nvPr>
            <p:ph type="ftr" sz="quarter" idx="10"/>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3513852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03EA2C-ACA6-477D-9CA5-86D054F1FE2A}"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3207783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76CD72B-7E48-4429-87E1-C3C8251ACB20}"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4797736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Footer Placeholder 3"/>
          <p:cNvSpPr>
            <a:spLocks noGrp="1"/>
          </p:cNvSpPr>
          <p:nvPr>
            <p:ph type="ftr" sz="quarter" idx="10"/>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37082075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ctr"/>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BA799EC-FE9A-4791-ABE3-C5265D5A38B5}"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26903591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7CAEAF-EC66-4F89-A568-E847D940DE82}"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6365618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2EC64DE5-4A80-4049-BDC7-E36CCA811281}" type="datetime1">
              <a:rPr lang="en-US" smtClean="0"/>
              <a:pPr/>
              <a:t>3/4/2014</a:t>
            </a:fld>
            <a:endParaRPr lang="en-US" dirty="0"/>
          </a:p>
        </p:txBody>
      </p:sp>
      <p:sp>
        <p:nvSpPr>
          <p:cNvPr id="9" name="Footer Placeholder 8"/>
          <p:cNvSpPr>
            <a:spLocks noGrp="1"/>
          </p:cNvSpPr>
          <p:nvPr>
            <p:ph type="ftr" sz="quarter" idx="11"/>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pPr/>
              <a:t>35</a:t>
            </a:fld>
            <a:endParaRPr lang="en-US" dirty="0"/>
          </a:p>
        </p:txBody>
      </p:sp>
      <p:sp>
        <p:nvSpPr>
          <p:cNvPr id="11" name="Header Placeholder 10"/>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21617281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47B71FF-6574-4F62-B597-51BD69F17203}"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34052229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39</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528444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56398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latin typeface="Segoe UI" pitchFamily="34" charset="0"/>
            </a:endParaRPr>
          </a:p>
        </p:txBody>
      </p:sp>
      <p:sp>
        <p:nvSpPr>
          <p:cNvPr id="5" name="Date Placeholder 4"/>
          <p:cNvSpPr>
            <a:spLocks noGrp="1"/>
          </p:cNvSpPr>
          <p:nvPr>
            <p:ph type="dt" idx="10"/>
          </p:nvPr>
        </p:nvSpPr>
        <p:spPr/>
        <p:txBody>
          <a:bodyPr/>
          <a:lstStyle/>
          <a:p>
            <a:fld id="{F22B3E36-5CE0-4CB7-82DE-38A88C71BFA8}" type="datetime1">
              <a:rPr lang="en-US" smtClean="0"/>
              <a:pPr/>
              <a:t>3/4/2014</a:t>
            </a:fld>
            <a:endParaRPr lang="en-US" dirty="0"/>
          </a:p>
        </p:txBody>
      </p:sp>
      <p:sp>
        <p:nvSpPr>
          <p:cNvPr id="6" name="Footer Placeholder 5"/>
          <p:cNvSpPr>
            <a:spLocks noGrp="1"/>
          </p:cNvSpPr>
          <p:nvPr>
            <p:ph type="ftr" sz="quarter" idx="11"/>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4</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2738215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364448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1558" lvl="1" indent="0" fontAlgn="ctr">
              <a:buNone/>
            </a:pPr>
            <a:endParaRPr lang="en-US" dirty="0"/>
          </a:p>
        </p:txBody>
      </p:sp>
      <p:sp>
        <p:nvSpPr>
          <p:cNvPr id="4" name="Header Placeholder 3"/>
          <p:cNvSpPr>
            <a:spLocks noGrp="1"/>
          </p:cNvSpPr>
          <p:nvPr>
            <p:ph type="hdr" sz="quarter" idx="10"/>
          </p:nvPr>
        </p:nvSpPr>
        <p:spPr/>
        <p:txBody>
          <a:bodyPr/>
          <a:lstStyle/>
          <a:p>
            <a:r>
              <a:rPr lang="en-US" smtClean="0"/>
              <a:t>TechReady 18</a:t>
            </a:r>
            <a:endParaRPr lang="en-US" dirty="0"/>
          </a:p>
        </p:txBody>
      </p:sp>
      <p:sp>
        <p:nvSpPr>
          <p:cNvPr id="5" name="Footer Placeholder 4"/>
          <p:cNvSpPr>
            <a:spLocks noGrp="1"/>
          </p:cNvSpPr>
          <p:nvPr>
            <p:ph type="ftr" sz="quarter" idx="11"/>
          </p:nvPr>
        </p:nvSpPr>
        <p:spPr/>
        <p:txBody>
          <a:bodyPr/>
          <a:lstStyle/>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3292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BA799EC-FE9A-4791-ABE3-C5265D5A38B5}"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074727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2760"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2760"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3ECEFD-0D83-489C-BD95-19A3F6CE89B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044447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22760"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2760"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3ECEFD-0D83-489C-BD95-19A3F6CE89B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214144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Footer Placeholder 3"/>
          <p:cNvSpPr>
            <a:spLocks noGrp="1"/>
          </p:cNvSpPr>
          <p:nvPr>
            <p:ph type="ftr" sz="quarter" idx="10"/>
          </p:nvPr>
        </p:nvSpPr>
        <p:spPr/>
        <p:txBody>
          <a:bodyPr/>
          <a:lstStyle/>
          <a:p>
            <a:pPr defTabSz="93292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4779242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0432836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79" y="233152"/>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19" y="1476622"/>
            <a:ext cx="11375536" cy="20962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85096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 id="2147484218"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33.jpg"/><Relationship Id="rId4" Type="http://schemas.openxmlformats.org/officeDocument/2006/relationships/image" Target="../media/image32.jp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hyperlink" Target="http://www.brightstarr.com/" TargetMode="Externa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hyperlink" Target="http://community.office365.com/en-us/blogs/office_365_community_blog/archive/2013/10/30/search-driven-publishing-features-are-now-available-in-sharepoint-online.aspx" TargetMode="External"/><Relationship Id="rId7"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10.xml"/><Relationship Id="rId6" Type="http://schemas.openxmlformats.org/officeDocument/2006/relationships/hyperlink" Target="http://technet.microsoft.com/en-us/sharepoint/jj872721" TargetMode="External"/><Relationship Id="rId11" Type="http://schemas.openxmlformats.org/officeDocument/2006/relationships/image" Target="../media/image44.png"/><Relationship Id="rId5" Type="http://schemas.openxmlformats.org/officeDocument/2006/relationships/hyperlink" Target="http://blogs.technet.com/b/tothesharepoint/archive/2013/02/14/how-to-set-up-a-product-centric-web-site-in-sharepoint-2013.aspx" TargetMode="External"/><Relationship Id="rId10" Type="http://schemas.openxmlformats.org/officeDocument/2006/relationships/image" Target="../media/image43.png"/><Relationship Id="rId4" Type="http://schemas.openxmlformats.org/officeDocument/2006/relationships/hyperlink" Target="http://office.microsoft.com/en-us/office365-sharepoint-online-enterprise-help/configure-a-content-search-web-part-in-sharepoint-HA104119042.aspx" TargetMode="External"/><Relationship Id="rId9" Type="http://schemas.openxmlformats.org/officeDocument/2006/relationships/image" Target="../media/image42.png"/></Relationships>
</file>

<file path=ppt/slides/_rels/slide37.xml.rels><?xml version="1.0" encoding="UTF-8" standalone="yes"?>
<Relationships xmlns="http://schemas.openxmlformats.org/package/2006/relationships"><Relationship Id="rId8" Type="http://schemas.openxmlformats.org/officeDocument/2006/relationships/hyperlink" Target="http://myspc.sharepointconference.com/cfc/Papers/Details/15081?mySessions=True" TargetMode="External"/><Relationship Id="rId13" Type="http://schemas.openxmlformats.org/officeDocument/2006/relationships/hyperlink" Target="http://myspc.sharepointconference.com/cfc/Papers/Details/12993?mySessions=True" TargetMode="External"/><Relationship Id="rId3" Type="http://schemas.openxmlformats.org/officeDocument/2006/relationships/hyperlink" Target="http://myspc.sharepointconference.com/cfc/Papers/Details/12900?mySessions=True" TargetMode="External"/><Relationship Id="rId7" Type="http://schemas.openxmlformats.org/officeDocument/2006/relationships/hyperlink" Target="http://myspc.sharepointconference.com/cfc/Papers/Details/14059?mySessions=True" TargetMode="External"/><Relationship Id="rId12" Type="http://schemas.openxmlformats.org/officeDocument/2006/relationships/hyperlink" Target="http://myspc.sharepointconference.com/cfc/Papers/Details/15243?mySessions=True" TargetMode="External"/><Relationship Id="rId2" Type="http://schemas.openxmlformats.org/officeDocument/2006/relationships/hyperlink" Target="http://myspc.sharepointconference.com/cfc/Papers/Details/14010?mySessions=True" TargetMode="External"/><Relationship Id="rId1" Type="http://schemas.openxmlformats.org/officeDocument/2006/relationships/slideLayout" Target="../slideLayouts/slideLayout17.xml"/><Relationship Id="rId6" Type="http://schemas.openxmlformats.org/officeDocument/2006/relationships/hyperlink" Target="http://myspc.sharepointconference.com/cfc/Papers/Details/12842?mySessions=True" TargetMode="External"/><Relationship Id="rId11" Type="http://schemas.openxmlformats.org/officeDocument/2006/relationships/hyperlink" Target="http://myspc.sharepointconference.com/cfc/Papers/Details/12881?mySessions=True" TargetMode="External"/><Relationship Id="rId5" Type="http://schemas.openxmlformats.org/officeDocument/2006/relationships/hyperlink" Target="http://myspc.sharepointconference.com/cfc/Papers/Details/12861?mySessions=True" TargetMode="External"/><Relationship Id="rId10" Type="http://schemas.openxmlformats.org/officeDocument/2006/relationships/hyperlink" Target="http://myspc.sharepointconference.com/cfc/Papers/Details/12874?mySessions=True" TargetMode="External"/><Relationship Id="rId4" Type="http://schemas.openxmlformats.org/officeDocument/2006/relationships/hyperlink" Target="http://myspc.sharepointconference.com/cfc/Papers/Details/12932?mySessions=True" TargetMode="External"/><Relationship Id="rId9" Type="http://schemas.openxmlformats.org/officeDocument/2006/relationships/hyperlink" Target="http://myspc.sharepointconference.com/cfc/Papers/Details/14011?mySessions=True" TargetMode="External"/><Relationship Id="rId14" Type="http://schemas.openxmlformats.org/officeDocument/2006/relationships/hyperlink" Target="http://myspc.sharepointconference.com/cfc/Papers/Details/14058?mySessions=True"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http://myspc.sharepointconference.com/cfc/Papers/Details/12931?mySessions=True" TargetMode="External"/><Relationship Id="rId13" Type="http://schemas.openxmlformats.org/officeDocument/2006/relationships/hyperlink" Target="http://myspc.sharepointconference.com/cfc/Papers/Details/12871?mySessions=True" TargetMode="External"/><Relationship Id="rId3" Type="http://schemas.openxmlformats.org/officeDocument/2006/relationships/hyperlink" Target="http://myspc.sharepointconference.com/cfc/Papers/Details/12852?mySessions=True" TargetMode="External"/><Relationship Id="rId7" Type="http://schemas.openxmlformats.org/officeDocument/2006/relationships/hyperlink" Target="http://myspc.sharepointconference.com/cfc/Papers/Details/12853?mySessions=True" TargetMode="External"/><Relationship Id="rId12" Type="http://schemas.openxmlformats.org/officeDocument/2006/relationships/hyperlink" Target="http://myspc.sharepointconference.com/cfc/Papers/Details/12882?mySessions=True" TargetMode="External"/><Relationship Id="rId2" Type="http://schemas.openxmlformats.org/officeDocument/2006/relationships/hyperlink" Target="http://myspc.sharepointconference.com/cfc/Papers/Details/12850?mySessions=True" TargetMode="External"/><Relationship Id="rId1" Type="http://schemas.openxmlformats.org/officeDocument/2006/relationships/slideLayout" Target="../slideLayouts/slideLayout17.xml"/><Relationship Id="rId6" Type="http://schemas.openxmlformats.org/officeDocument/2006/relationships/hyperlink" Target="http://myspc.sharepointconference.com/cfc/Papers/Details/12890?mySessions=True" TargetMode="External"/><Relationship Id="rId11" Type="http://schemas.openxmlformats.org/officeDocument/2006/relationships/hyperlink" Target="http://myspc.sharepointconference.com/cfc/Papers/Details/12930?mySessions=True" TargetMode="External"/><Relationship Id="rId5" Type="http://schemas.openxmlformats.org/officeDocument/2006/relationships/hyperlink" Target="http://myspc.sharepointconference.com/cfc/Papers/Details/12897?mySessions=True" TargetMode="External"/><Relationship Id="rId10" Type="http://schemas.openxmlformats.org/officeDocument/2006/relationships/hyperlink" Target="http://myspc.sharepointconference.com/cfc/Papers/Details/12860?mySessions=True" TargetMode="External"/><Relationship Id="rId4" Type="http://schemas.openxmlformats.org/officeDocument/2006/relationships/hyperlink" Target="http://myspc.sharepointconference.com/cfc/Papers/Details/12936?mySessions=True" TargetMode="External"/><Relationship Id="rId9" Type="http://schemas.openxmlformats.org/officeDocument/2006/relationships/hyperlink" Target="http://myspc.sharepointconference.com/cfc/Papers/Details/12870?mySessions=True" TargetMode="External"/><Relationship Id="rId14" Type="http://schemas.openxmlformats.org/officeDocument/2006/relationships/hyperlink" Target="http://myspc.sharepointconference.com/cfc/Papers/Details/12908?mySessions=True"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9.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5.xml"/><Relationship Id="rId16" Type="http://schemas.openxmlformats.org/officeDocument/2006/relationships/image" Target="../media/image23.png"/><Relationship Id="rId1" Type="http://schemas.openxmlformats.org/officeDocument/2006/relationships/slideLayout" Target="../slideLayouts/slideLayout10.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microsoft.com/office/2007/relationships/hdphoto" Target="../media/hdphoto1.wdp"/><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417000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SDP features in SPO vs on-premises</a:t>
            </a:r>
          </a:p>
        </p:txBody>
      </p:sp>
      <p:graphicFrame>
        <p:nvGraphicFramePr>
          <p:cNvPr id="5" name="Diagram 4"/>
          <p:cNvGraphicFramePr/>
          <p:nvPr>
            <p:extLst/>
          </p:nvPr>
        </p:nvGraphicFramePr>
        <p:xfrm>
          <a:off x="274639" y="1493807"/>
          <a:ext cx="11889564" cy="47397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6388049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Content search web part (CSWP aka CBS)</a:t>
            </a:r>
          </a:p>
        </p:txBody>
      </p:sp>
      <p:pic>
        <p:nvPicPr>
          <p:cNvPr id="4" name="Picture 3"/>
          <p:cNvPicPr>
            <a:picLocks noChangeAspect="1"/>
          </p:cNvPicPr>
          <p:nvPr/>
        </p:nvPicPr>
        <p:blipFill>
          <a:blip r:embed="rId3"/>
          <a:stretch>
            <a:fillRect/>
          </a:stretch>
        </p:blipFill>
        <p:spPr>
          <a:xfrm>
            <a:off x="457597" y="1409030"/>
            <a:ext cx="4229100" cy="3743325"/>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stretch>
            <a:fillRect/>
          </a:stretch>
        </p:blipFill>
        <p:spPr>
          <a:xfrm>
            <a:off x="5786189" y="1452078"/>
            <a:ext cx="5962650" cy="288607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5"/>
          <a:stretch>
            <a:fillRect/>
          </a:stretch>
        </p:blipFill>
        <p:spPr>
          <a:xfrm>
            <a:off x="5786189" y="4577382"/>
            <a:ext cx="3888432" cy="224730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643427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Display Templates</a:t>
            </a:r>
            <a:br>
              <a:rPr lang="en-US" dirty="0">
                <a:solidFill>
                  <a:schemeClr val="tx1"/>
                </a:solidFill>
              </a:rPr>
            </a:br>
            <a:endParaRPr lang="nb-NO" dirty="0">
              <a:solidFill>
                <a:schemeClr val="tx1"/>
              </a:solidFill>
            </a:endParaRPr>
          </a:p>
        </p:txBody>
      </p:sp>
      <p:sp>
        <p:nvSpPr>
          <p:cNvPr id="3" name="Text Placeholder 2"/>
          <p:cNvSpPr>
            <a:spLocks noGrp="1"/>
          </p:cNvSpPr>
          <p:nvPr>
            <p:ph type="body" sz="quarter" idx="10"/>
          </p:nvPr>
        </p:nvSpPr>
        <p:spPr>
          <a:xfrm>
            <a:off x="274638" y="1212850"/>
            <a:ext cx="8967935" cy="1292662"/>
          </a:xfrm>
        </p:spPr>
        <p:txBody>
          <a:bodyPr/>
          <a:lstStyle/>
          <a:p>
            <a:r>
              <a:rPr lang="en-US" sz="3600" dirty="0" smtClean="0">
                <a:solidFill>
                  <a:schemeClr val="tx2"/>
                </a:solidFill>
              </a:rPr>
              <a:t>Basic ones ship out-of the-box</a:t>
            </a:r>
          </a:p>
          <a:p>
            <a:r>
              <a:rPr lang="en-US" sz="3600" dirty="0" smtClean="0">
                <a:solidFill>
                  <a:schemeClr val="tx2"/>
                </a:solidFill>
              </a:rPr>
              <a:t>Make your own in HTML &amp; JavaScript</a:t>
            </a:r>
            <a:endParaRPr lang="nb-NO" sz="3600" dirty="0" smtClean="0">
              <a:solidFill>
                <a:schemeClr val="tx2"/>
              </a:solidFill>
            </a:endParaRPr>
          </a:p>
        </p:txBody>
      </p:sp>
      <p:pic>
        <p:nvPicPr>
          <p:cNvPr id="21" name="Picture 20"/>
          <p:cNvPicPr>
            <a:picLocks noChangeAspect="1"/>
          </p:cNvPicPr>
          <p:nvPr/>
        </p:nvPicPr>
        <p:blipFill rotWithShape="1">
          <a:blip r:embed="rId3"/>
          <a:srcRect l="19351" t="30257" b="28883"/>
          <a:stretch/>
        </p:blipFill>
        <p:spPr>
          <a:xfrm>
            <a:off x="5210125" y="3181987"/>
            <a:ext cx="7062404" cy="3085649"/>
          </a:xfrm>
          <a:prstGeom prst="rect">
            <a:avLst/>
          </a:prstGeom>
          <a:ln>
            <a:noFill/>
          </a:ln>
          <a:effectLst>
            <a:outerShdw blurRad="292100" dist="139700" dir="2700000" algn="tl" rotWithShape="0">
              <a:srgbClr val="333333">
                <a:alpha val="65000"/>
              </a:srgbClr>
            </a:outerShdw>
          </a:effectLst>
        </p:spPr>
      </p:pic>
      <p:pic>
        <p:nvPicPr>
          <p:cNvPr id="22" name="Picture 21"/>
          <p:cNvPicPr>
            <a:picLocks noChangeAspect="1"/>
          </p:cNvPicPr>
          <p:nvPr/>
        </p:nvPicPr>
        <p:blipFill rotWithShape="1">
          <a:blip r:embed="rId4"/>
          <a:srcRect t="15296" r="20990"/>
          <a:stretch/>
        </p:blipFill>
        <p:spPr>
          <a:xfrm>
            <a:off x="417215" y="2849190"/>
            <a:ext cx="4332802" cy="37512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4428940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581" y="4041230"/>
            <a:ext cx="484544" cy="484544"/>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581" y="5243383"/>
            <a:ext cx="473478" cy="473478"/>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581" y="4641445"/>
            <a:ext cx="484544" cy="484544"/>
          </a:xfrm>
          <a:prstGeom prst="rect">
            <a:avLst/>
          </a:prstGeom>
        </p:spPr>
      </p:pic>
      <p:sp>
        <p:nvSpPr>
          <p:cNvPr id="2" name="Title 1"/>
          <p:cNvSpPr>
            <a:spLocks noGrp="1"/>
          </p:cNvSpPr>
          <p:nvPr>
            <p:ph type="title"/>
          </p:nvPr>
        </p:nvSpPr>
        <p:spPr/>
        <p:txBody>
          <a:bodyPr/>
          <a:lstStyle/>
          <a:p>
            <a:r>
              <a:rPr lang="nb-NO" dirty="0" smtClean="0"/>
              <a:t>Search Schema</a:t>
            </a:r>
            <a:endParaRPr lang="nb-NO" dirty="0"/>
          </a:p>
        </p:txBody>
      </p:sp>
      <p:sp>
        <p:nvSpPr>
          <p:cNvPr id="7" name="Rectangle 6"/>
          <p:cNvSpPr/>
          <p:nvPr/>
        </p:nvSpPr>
        <p:spPr>
          <a:xfrm>
            <a:off x="1916673" y="3077583"/>
            <a:ext cx="1112805" cy="584775"/>
          </a:xfrm>
          <a:prstGeom prst="rect">
            <a:avLst/>
          </a:prstGeom>
        </p:spPr>
        <p:txBody>
          <a:bodyPr wrap="none">
            <a:spAutoFit/>
          </a:bodyPr>
          <a:lstStyle/>
          <a:p>
            <a:r>
              <a:rPr lang="nb-NO" sz="1600" b="1" dirty="0" smtClean="0">
                <a:gradFill>
                  <a:gsLst>
                    <a:gs pos="0">
                      <a:schemeClr val="tx1"/>
                    </a:gs>
                    <a:gs pos="86000">
                      <a:schemeClr val="tx1"/>
                    </a:gs>
                  </a:gsLst>
                  <a:lin ang="5400000" scaled="0"/>
                </a:gradFill>
              </a:rPr>
              <a:t>Crawled</a:t>
            </a:r>
            <a:r>
              <a:rPr lang="nb-NO" sz="1600" dirty="0" smtClean="0">
                <a:gradFill>
                  <a:gsLst>
                    <a:gs pos="0">
                      <a:schemeClr val="tx1"/>
                    </a:gs>
                    <a:gs pos="86000">
                      <a:schemeClr val="tx1"/>
                    </a:gs>
                  </a:gsLst>
                  <a:lin ang="5400000" scaled="0"/>
                </a:gradFill>
              </a:rPr>
              <a:t/>
            </a:r>
            <a:br>
              <a:rPr lang="nb-NO" sz="1600" dirty="0" smtClean="0">
                <a:gradFill>
                  <a:gsLst>
                    <a:gs pos="0">
                      <a:schemeClr val="tx1"/>
                    </a:gs>
                    <a:gs pos="86000">
                      <a:schemeClr val="tx1"/>
                    </a:gs>
                  </a:gsLst>
                  <a:lin ang="5400000" scaled="0"/>
                </a:gradFill>
              </a:rPr>
            </a:br>
            <a:r>
              <a:rPr lang="nb-NO" sz="1600" dirty="0" smtClean="0">
                <a:gradFill>
                  <a:gsLst>
                    <a:gs pos="0">
                      <a:schemeClr val="tx1"/>
                    </a:gs>
                    <a:gs pos="86000">
                      <a:schemeClr val="tx1"/>
                    </a:gs>
                  </a:gsLst>
                  <a:lin ang="5400000" scaled="0"/>
                </a:gradFill>
              </a:rPr>
              <a:t>properties</a:t>
            </a:r>
            <a:endParaRPr lang="nb-NO" sz="1600" dirty="0">
              <a:gradFill>
                <a:gsLst>
                  <a:gs pos="0">
                    <a:schemeClr val="tx1"/>
                  </a:gs>
                  <a:gs pos="86000">
                    <a:schemeClr val="tx1"/>
                  </a:gs>
                </a:gsLst>
                <a:lin ang="5400000" scaled="0"/>
              </a:gradFill>
            </a:endParaRPr>
          </a:p>
        </p:txBody>
      </p:sp>
      <p:sp>
        <p:nvSpPr>
          <p:cNvPr id="58" name="Rectangle 57"/>
          <p:cNvSpPr/>
          <p:nvPr/>
        </p:nvSpPr>
        <p:spPr>
          <a:xfrm>
            <a:off x="4642118" y="3077583"/>
            <a:ext cx="1112805" cy="584775"/>
          </a:xfrm>
          <a:prstGeom prst="rect">
            <a:avLst/>
          </a:prstGeom>
        </p:spPr>
        <p:txBody>
          <a:bodyPr wrap="none">
            <a:spAutoFit/>
          </a:bodyPr>
          <a:lstStyle/>
          <a:p>
            <a:r>
              <a:rPr lang="nb-NO" sz="1600" b="1" dirty="0" smtClean="0">
                <a:gradFill>
                  <a:gsLst>
                    <a:gs pos="0">
                      <a:schemeClr val="tx1"/>
                    </a:gs>
                    <a:gs pos="86000">
                      <a:schemeClr val="tx1"/>
                    </a:gs>
                  </a:gsLst>
                  <a:lin ang="5400000" scaled="0"/>
                </a:gradFill>
              </a:rPr>
              <a:t>Managed</a:t>
            </a:r>
            <a:br>
              <a:rPr lang="nb-NO" sz="1600" b="1" dirty="0" smtClean="0">
                <a:gradFill>
                  <a:gsLst>
                    <a:gs pos="0">
                      <a:schemeClr val="tx1"/>
                    </a:gs>
                    <a:gs pos="86000">
                      <a:schemeClr val="tx1"/>
                    </a:gs>
                  </a:gsLst>
                  <a:lin ang="5400000" scaled="0"/>
                </a:gradFill>
              </a:rPr>
            </a:br>
            <a:r>
              <a:rPr lang="nb-NO" sz="1600" dirty="0" smtClean="0">
                <a:gradFill>
                  <a:gsLst>
                    <a:gs pos="0">
                      <a:schemeClr val="tx1"/>
                    </a:gs>
                    <a:gs pos="86000">
                      <a:schemeClr val="tx1"/>
                    </a:gs>
                  </a:gsLst>
                  <a:lin ang="5400000" scaled="0"/>
                </a:gradFill>
              </a:rPr>
              <a:t>properties</a:t>
            </a:r>
            <a:endParaRPr lang="nb-NO" sz="1600" dirty="0">
              <a:gradFill>
                <a:gsLst>
                  <a:gs pos="0">
                    <a:schemeClr val="tx1"/>
                  </a:gs>
                  <a:gs pos="86000">
                    <a:schemeClr val="tx1"/>
                  </a:gs>
                </a:gsLst>
                <a:lin ang="5400000" scaled="0"/>
              </a:gradFill>
            </a:endParaRPr>
          </a:p>
        </p:txBody>
      </p:sp>
      <p:sp>
        <p:nvSpPr>
          <p:cNvPr id="59" name="Rectangle 58"/>
          <p:cNvSpPr/>
          <p:nvPr/>
        </p:nvSpPr>
        <p:spPr>
          <a:xfrm>
            <a:off x="7328970" y="3077583"/>
            <a:ext cx="1168910" cy="584775"/>
          </a:xfrm>
          <a:prstGeom prst="rect">
            <a:avLst/>
          </a:prstGeom>
        </p:spPr>
        <p:txBody>
          <a:bodyPr wrap="none">
            <a:spAutoFit/>
          </a:bodyPr>
          <a:lstStyle/>
          <a:p>
            <a:pPr algn="ctr"/>
            <a:r>
              <a:rPr lang="nb-NO" sz="1600" b="1" dirty="0" smtClean="0">
                <a:gradFill>
                  <a:gsLst>
                    <a:gs pos="0">
                      <a:schemeClr val="tx1"/>
                    </a:gs>
                    <a:gs pos="86000">
                      <a:schemeClr val="tx1"/>
                    </a:gs>
                  </a:gsLst>
                  <a:lin ang="5400000" scaled="0"/>
                </a:gradFill>
              </a:rPr>
              <a:t>Managed</a:t>
            </a:r>
            <a:br>
              <a:rPr lang="nb-NO" sz="1600" b="1" dirty="0" smtClean="0">
                <a:gradFill>
                  <a:gsLst>
                    <a:gs pos="0">
                      <a:schemeClr val="tx1"/>
                    </a:gs>
                    <a:gs pos="86000">
                      <a:schemeClr val="tx1"/>
                    </a:gs>
                  </a:gsLst>
                  <a:lin ang="5400000" scaled="0"/>
                </a:gradFill>
              </a:rPr>
            </a:br>
            <a:r>
              <a:rPr lang="nb-NO" sz="1600" dirty="0" smtClean="0">
                <a:gradFill>
                  <a:gsLst>
                    <a:gs pos="0">
                      <a:schemeClr val="tx1"/>
                    </a:gs>
                    <a:gs pos="86000">
                      <a:schemeClr val="tx1"/>
                    </a:gs>
                  </a:gsLst>
                  <a:lin ang="5400000" scaled="0"/>
                </a:gradFill>
              </a:rPr>
              <a:t> </a:t>
            </a:r>
            <a:r>
              <a:rPr lang="nb-NO" sz="1600" dirty="0">
                <a:gradFill>
                  <a:gsLst>
                    <a:gs pos="0">
                      <a:schemeClr val="tx1"/>
                    </a:gs>
                    <a:gs pos="86000">
                      <a:schemeClr val="tx1"/>
                    </a:gs>
                  </a:gsLst>
                  <a:lin ang="5400000" scaled="0"/>
                </a:gradFill>
              </a:rPr>
              <a:t>properties</a:t>
            </a:r>
          </a:p>
        </p:txBody>
      </p:sp>
      <p:sp>
        <p:nvSpPr>
          <p:cNvPr id="18" name="Rectangle 17"/>
          <p:cNvSpPr/>
          <p:nvPr/>
        </p:nvSpPr>
        <p:spPr bwMode="auto">
          <a:xfrm>
            <a:off x="269009" y="2057102"/>
            <a:ext cx="1584953" cy="1584176"/>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Content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3011966" y="2057102"/>
            <a:ext cx="1584953" cy="1584176"/>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Content Processing</a:t>
            </a:r>
          </a:p>
        </p:txBody>
      </p:sp>
      <p:sp>
        <p:nvSpPr>
          <p:cNvPr id="20" name="Rectangle 19"/>
          <p:cNvSpPr/>
          <p:nvPr/>
        </p:nvSpPr>
        <p:spPr bwMode="auto">
          <a:xfrm>
            <a:off x="5754923" y="2057102"/>
            <a:ext cx="1584953" cy="1584176"/>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Index</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8497880" y="2057102"/>
            <a:ext cx="1584953" cy="1584176"/>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CSWP</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ight Arrow 4"/>
          <p:cNvSpPr/>
          <p:nvPr/>
        </p:nvSpPr>
        <p:spPr bwMode="auto">
          <a:xfrm>
            <a:off x="2069848" y="2620795"/>
            <a:ext cx="720080" cy="456789"/>
          </a:xfrm>
          <a:prstGeom prst="right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
        <p:nvSpPr>
          <p:cNvPr id="22" name="Right Arrow 21"/>
          <p:cNvSpPr/>
          <p:nvPr/>
        </p:nvSpPr>
        <p:spPr bwMode="auto">
          <a:xfrm>
            <a:off x="4815881" y="2620794"/>
            <a:ext cx="720080" cy="456789"/>
          </a:xfrm>
          <a:prstGeom prst="right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
        <p:nvSpPr>
          <p:cNvPr id="23" name="Right Arrow 22"/>
          <p:cNvSpPr/>
          <p:nvPr/>
        </p:nvSpPr>
        <p:spPr bwMode="auto">
          <a:xfrm>
            <a:off x="7557865" y="2555332"/>
            <a:ext cx="720080" cy="456789"/>
          </a:xfrm>
          <a:prstGeom prst="right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
        <p:nvSpPr>
          <p:cNvPr id="24" name="Rectangle 23"/>
          <p:cNvSpPr/>
          <p:nvPr/>
        </p:nvSpPr>
        <p:spPr>
          <a:xfrm>
            <a:off x="4221194" y="3982620"/>
            <a:ext cx="2863989" cy="2062103"/>
          </a:xfrm>
          <a:prstGeom prst="rect">
            <a:avLst/>
          </a:prstGeom>
        </p:spPr>
        <p:txBody>
          <a:bodyPr wrap="none">
            <a:spAutoFit/>
          </a:bodyPr>
          <a:lstStyle/>
          <a:p>
            <a:r>
              <a:rPr lang="nb-NO" sz="1600" dirty="0" smtClean="0">
                <a:gradFill>
                  <a:gsLst>
                    <a:gs pos="0">
                      <a:schemeClr val="tx1"/>
                    </a:gs>
                    <a:gs pos="86000">
                      <a:schemeClr val="tx1"/>
                    </a:gs>
                  </a:gsLst>
                  <a:lin ang="5400000" scaled="0"/>
                </a:gradFill>
              </a:rPr>
              <a:t>Author</a:t>
            </a:r>
          </a:p>
          <a:p>
            <a:r>
              <a:rPr lang="nb-NO" sz="1600" dirty="0" smtClean="0">
                <a:gradFill>
                  <a:gsLst>
                    <a:gs pos="0">
                      <a:schemeClr val="tx1"/>
                    </a:gs>
                    <a:gs pos="86000">
                      <a:schemeClr val="tx1"/>
                    </a:gs>
                  </a:gsLst>
                  <a:lin ang="5400000" scaled="0"/>
                </a:gradFill>
              </a:rPr>
              <a:t>(Query, Search, Retrieve, Sort)</a:t>
            </a:r>
          </a:p>
          <a:p>
            <a:endParaRPr lang="nb-NO" sz="1600" dirty="0">
              <a:gradFill>
                <a:gsLst>
                  <a:gs pos="0">
                    <a:schemeClr val="tx1"/>
                  </a:gs>
                  <a:gs pos="86000">
                    <a:schemeClr val="tx1"/>
                  </a:gs>
                </a:gsLst>
                <a:lin ang="5400000" scaled="0"/>
              </a:gradFill>
            </a:endParaRPr>
          </a:p>
          <a:p>
            <a:r>
              <a:rPr lang="nb-NO" sz="1600" dirty="0" smtClean="0">
                <a:gradFill>
                  <a:gsLst>
                    <a:gs pos="0">
                      <a:schemeClr val="tx1"/>
                    </a:gs>
                    <a:gs pos="86000">
                      <a:schemeClr val="tx1"/>
                    </a:gs>
                  </a:gsLst>
                  <a:lin ang="5400000" scaled="0"/>
                </a:gradFill>
              </a:rPr>
              <a:t>Title </a:t>
            </a:r>
            <a:br>
              <a:rPr lang="nb-NO" sz="1600" dirty="0" smtClean="0">
                <a:gradFill>
                  <a:gsLst>
                    <a:gs pos="0">
                      <a:schemeClr val="tx1"/>
                    </a:gs>
                    <a:gs pos="86000">
                      <a:schemeClr val="tx1"/>
                    </a:gs>
                  </a:gsLst>
                  <a:lin ang="5400000" scaled="0"/>
                </a:gradFill>
              </a:rPr>
            </a:br>
            <a:r>
              <a:rPr lang="nb-NO" sz="1600" dirty="0" smtClean="0">
                <a:gradFill>
                  <a:gsLst>
                    <a:gs pos="0">
                      <a:schemeClr val="tx1"/>
                    </a:gs>
                    <a:gs pos="86000">
                      <a:schemeClr val="tx1"/>
                    </a:gs>
                  </a:gsLst>
                  <a:lin ang="5400000" scaled="0"/>
                </a:gradFill>
              </a:rPr>
              <a:t>(Search, Query, Retrieve)</a:t>
            </a:r>
          </a:p>
          <a:p>
            <a:endParaRPr lang="nb-NO" sz="1600" dirty="0" smtClean="0">
              <a:gradFill>
                <a:gsLst>
                  <a:gs pos="0">
                    <a:schemeClr val="tx1"/>
                  </a:gs>
                  <a:gs pos="86000">
                    <a:schemeClr val="tx1"/>
                  </a:gs>
                </a:gsLst>
                <a:lin ang="5400000" scaled="0"/>
              </a:gradFill>
            </a:endParaRPr>
          </a:p>
          <a:p>
            <a:r>
              <a:rPr lang="nb-NO" sz="1600" dirty="0" smtClean="0">
                <a:gradFill>
                  <a:gsLst>
                    <a:gs pos="0">
                      <a:schemeClr val="tx1"/>
                    </a:gs>
                    <a:gs pos="86000">
                      <a:schemeClr val="tx1"/>
                    </a:gs>
                  </a:gsLst>
                  <a:lin ang="5400000" scaled="0"/>
                </a:gradFill>
              </a:rPr>
              <a:t>LastModified</a:t>
            </a:r>
          </a:p>
          <a:p>
            <a:r>
              <a:rPr lang="nb-NO" sz="1600" dirty="0" smtClean="0">
                <a:gradFill>
                  <a:gsLst>
                    <a:gs pos="0">
                      <a:schemeClr val="tx1"/>
                    </a:gs>
                    <a:gs pos="86000">
                      <a:schemeClr val="tx1"/>
                    </a:gs>
                  </a:gsLst>
                  <a:lin ang="5400000" scaled="0"/>
                </a:gradFill>
              </a:rPr>
              <a:t>(Query</a:t>
            </a:r>
            <a:r>
              <a:rPr lang="nb-NO" sz="1600" dirty="0">
                <a:gradFill>
                  <a:gsLst>
                    <a:gs pos="0">
                      <a:schemeClr val="tx1"/>
                    </a:gs>
                    <a:gs pos="86000">
                      <a:schemeClr val="tx1"/>
                    </a:gs>
                  </a:gsLst>
                  <a:lin ang="5400000" scaled="0"/>
                </a:gradFill>
              </a:rPr>
              <a:t>, </a:t>
            </a:r>
            <a:r>
              <a:rPr lang="nb-NO" sz="1600" dirty="0" smtClean="0">
                <a:gradFill>
                  <a:gsLst>
                    <a:gs pos="0">
                      <a:schemeClr val="tx1"/>
                    </a:gs>
                    <a:gs pos="86000">
                      <a:schemeClr val="tx1"/>
                    </a:gs>
                  </a:gsLst>
                  <a:lin ang="5400000" scaled="0"/>
                </a:gradFill>
              </a:rPr>
              <a:t>Retrieve, Refine, Sort)</a:t>
            </a:r>
            <a:endParaRPr lang="nb-NO" sz="1600" dirty="0">
              <a:gradFill>
                <a:gsLst>
                  <a:gs pos="0">
                    <a:schemeClr val="tx1"/>
                  </a:gs>
                  <a:gs pos="86000">
                    <a:schemeClr val="tx1"/>
                  </a:gs>
                </a:gsLst>
                <a:lin ang="5400000" scaled="0"/>
              </a:gradFill>
            </a:endParaRPr>
          </a:p>
        </p:txBody>
      </p:sp>
      <p:sp>
        <p:nvSpPr>
          <p:cNvPr id="25" name="Rectangle 24"/>
          <p:cNvSpPr/>
          <p:nvPr/>
        </p:nvSpPr>
        <p:spPr>
          <a:xfrm>
            <a:off x="961653" y="3982620"/>
            <a:ext cx="2217082" cy="1815882"/>
          </a:xfrm>
          <a:prstGeom prst="rect">
            <a:avLst/>
          </a:prstGeom>
        </p:spPr>
        <p:txBody>
          <a:bodyPr wrap="none">
            <a:spAutoFit/>
          </a:bodyPr>
          <a:lstStyle/>
          <a:p>
            <a:r>
              <a:rPr lang="nb-NO" sz="1600" dirty="0" smtClean="0">
                <a:gradFill>
                  <a:gsLst>
                    <a:gs pos="0">
                      <a:schemeClr val="tx1"/>
                    </a:gs>
                    <a:gs pos="86000">
                      <a:schemeClr val="tx1"/>
                    </a:gs>
                  </a:gsLst>
                  <a:lin ang="5400000" scaled="0"/>
                </a:gradFill>
              </a:rPr>
              <a:t>Office:2</a:t>
            </a:r>
          </a:p>
          <a:p>
            <a:r>
              <a:rPr lang="nb-NO" sz="1600" dirty="0" smtClean="0">
                <a:gradFill>
                  <a:gsLst>
                    <a:gs pos="0">
                      <a:schemeClr val="tx1"/>
                    </a:gs>
                    <a:gs pos="86000">
                      <a:schemeClr val="tx1"/>
                    </a:gs>
                  </a:gsLst>
                  <a:lin ang="5400000" scaled="0"/>
                </a:gradFill>
              </a:rPr>
              <a:t>Title</a:t>
            </a:r>
          </a:p>
          <a:p>
            <a:r>
              <a:rPr lang="nb-NO" sz="1600" dirty="0" smtClean="0">
                <a:gradFill>
                  <a:gsLst>
                    <a:gs pos="0">
                      <a:schemeClr val="tx1"/>
                    </a:gs>
                    <a:gs pos="86000">
                      <a:schemeClr val="tx1"/>
                    </a:gs>
                  </a:gsLst>
                  <a:lin ang="5400000" scaled="0"/>
                </a:gradFill>
              </a:rPr>
              <a:t>People:PreferredName</a:t>
            </a:r>
          </a:p>
          <a:p>
            <a:r>
              <a:rPr lang="nb-NO" sz="1600" dirty="0" smtClean="0">
                <a:gradFill>
                  <a:gsLst>
                    <a:gs pos="0">
                      <a:schemeClr val="tx1"/>
                    </a:gs>
                    <a:gs pos="86000">
                      <a:schemeClr val="tx1"/>
                    </a:gs>
                  </a:gsLst>
                  <a:lin ang="5400000" scaled="0"/>
                </a:gradFill>
              </a:rPr>
              <a:t>Basic:displayTitle</a:t>
            </a:r>
          </a:p>
          <a:p>
            <a:r>
              <a:rPr lang="nb-NO" sz="1600" dirty="0" smtClean="0">
                <a:gradFill>
                  <a:gsLst>
                    <a:gs pos="0">
                      <a:schemeClr val="tx1"/>
                    </a:gs>
                    <a:gs pos="86000">
                      <a:schemeClr val="tx1"/>
                    </a:gs>
                  </a:gsLst>
                  <a:lin ang="5400000" scaled="0"/>
                </a:gradFill>
              </a:rPr>
              <a:t>Ows_Title</a:t>
            </a:r>
          </a:p>
          <a:p>
            <a:r>
              <a:rPr lang="nb-NO" sz="1600" dirty="0" smtClean="0">
                <a:gradFill>
                  <a:gsLst>
                    <a:gs pos="0">
                      <a:schemeClr val="tx1"/>
                    </a:gs>
                    <a:gs pos="86000">
                      <a:schemeClr val="tx1"/>
                    </a:gs>
                  </a:gsLst>
                  <a:lin ang="5400000" scaled="0"/>
                </a:gradFill>
              </a:rPr>
              <a:t>Basic:10</a:t>
            </a:r>
          </a:p>
          <a:p>
            <a:r>
              <a:rPr lang="nb-NO" sz="1600" dirty="0" smtClean="0">
                <a:gradFill>
                  <a:gsLst>
                    <a:gs pos="0">
                      <a:schemeClr val="tx1"/>
                    </a:gs>
                    <a:gs pos="86000">
                      <a:schemeClr val="tx1"/>
                    </a:gs>
                  </a:gsLst>
                  <a:lin ang="5400000" scaled="0"/>
                </a:gradFill>
              </a:rPr>
              <a:t>Basic:9</a:t>
            </a:r>
            <a:endParaRPr lang="nb-NO" sz="1600" dirty="0">
              <a:gradFill>
                <a:gsLst>
                  <a:gs pos="0">
                    <a:schemeClr val="tx1"/>
                  </a:gs>
                  <a:gs pos="86000">
                    <a:schemeClr val="tx1"/>
                  </a:gs>
                </a:gsLst>
                <a:lin ang="5400000" scaled="0"/>
              </a:gradFill>
            </a:endParaRPr>
          </a:p>
        </p:txBody>
      </p:sp>
      <p:sp>
        <p:nvSpPr>
          <p:cNvPr id="3" name="Right Brace 2"/>
          <p:cNvSpPr/>
          <p:nvPr/>
        </p:nvSpPr>
        <p:spPr>
          <a:xfrm>
            <a:off x="3029478" y="3982620"/>
            <a:ext cx="452455" cy="1815882"/>
          </a:xfrm>
          <a:prstGeom prst="righ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b-NO"/>
          </a:p>
        </p:txBody>
      </p:sp>
      <p:cxnSp>
        <p:nvCxnSpPr>
          <p:cNvPr id="6" name="Straight Arrow Connector 5"/>
          <p:cNvCxnSpPr/>
          <p:nvPr/>
        </p:nvCxnSpPr>
        <p:spPr>
          <a:xfrm flipV="1">
            <a:off x="3625949" y="4883717"/>
            <a:ext cx="565045" cy="684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93281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Search Schema</a:t>
            </a:r>
            <a:endParaRPr lang="nb-NO" dirty="0"/>
          </a:p>
        </p:txBody>
      </p:sp>
      <p:sp>
        <p:nvSpPr>
          <p:cNvPr id="3" name="Text Placeholder 2"/>
          <p:cNvSpPr>
            <a:spLocks noGrp="1"/>
          </p:cNvSpPr>
          <p:nvPr>
            <p:ph type="body" sz="quarter" idx="4294967295"/>
          </p:nvPr>
        </p:nvSpPr>
        <p:spPr>
          <a:xfrm>
            <a:off x="274638" y="1212850"/>
            <a:ext cx="11887200" cy="2228302"/>
          </a:xfrm>
        </p:spPr>
        <p:txBody>
          <a:bodyPr/>
          <a:lstStyle/>
          <a:p>
            <a:pPr marL="0" indent="0">
              <a:buNone/>
            </a:pPr>
            <a:r>
              <a:rPr lang="nb-NO" sz="3600" dirty="0">
                <a:gradFill>
                  <a:gsLst>
                    <a:gs pos="2920">
                      <a:schemeClr val="tx2"/>
                    </a:gs>
                    <a:gs pos="39000">
                      <a:schemeClr val="tx2"/>
                    </a:gs>
                  </a:gsLst>
                  <a:lin ang="5400000" scaled="0"/>
                </a:gradFill>
              </a:rPr>
              <a:t>Automatic creation of properties</a:t>
            </a:r>
          </a:p>
          <a:p>
            <a:r>
              <a:rPr lang="nb-NO" sz="2400" dirty="0">
                <a:solidFill>
                  <a:schemeClr val="tx1"/>
                </a:solidFill>
              </a:rPr>
              <a:t>List </a:t>
            </a:r>
            <a:r>
              <a:rPr lang="nb-NO" sz="2400" dirty="0" smtClean="0">
                <a:solidFill>
                  <a:schemeClr val="tx1"/>
                </a:solidFill>
              </a:rPr>
              <a:t>columns: crawled property only</a:t>
            </a:r>
            <a:endParaRPr lang="nb-NO" sz="2400" dirty="0">
              <a:solidFill>
                <a:schemeClr val="tx1"/>
              </a:solidFill>
            </a:endParaRPr>
          </a:p>
          <a:p>
            <a:r>
              <a:rPr lang="nb-NO" sz="2400" dirty="0">
                <a:solidFill>
                  <a:schemeClr val="tx1"/>
                </a:solidFill>
              </a:rPr>
              <a:t>Site </a:t>
            </a:r>
            <a:r>
              <a:rPr lang="nb-NO" sz="2400" dirty="0" smtClean="0">
                <a:solidFill>
                  <a:schemeClr val="tx1"/>
                </a:solidFill>
              </a:rPr>
              <a:t>columns: crawled and managed property + mapping</a:t>
            </a:r>
            <a:endParaRPr lang="nb-NO" sz="2400" dirty="0">
              <a:solidFill>
                <a:schemeClr val="tx1"/>
              </a:solidFill>
            </a:endParaRPr>
          </a:p>
          <a:p>
            <a:endParaRPr lang="nb-NO" dirty="0"/>
          </a:p>
        </p:txBody>
      </p:sp>
      <p:sp>
        <p:nvSpPr>
          <p:cNvPr id="74" name="Rectangle 73"/>
          <p:cNvSpPr/>
          <p:nvPr/>
        </p:nvSpPr>
        <p:spPr bwMode="auto">
          <a:xfrm>
            <a:off x="3395991" y="5657502"/>
            <a:ext cx="7845090" cy="504056"/>
          </a:xfrm>
          <a:prstGeom prst="rect">
            <a:avLst/>
          </a:prstGeom>
          <a:solidFill>
            <a:schemeClr val="tx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Managed properties</a:t>
            </a:r>
            <a:endParaRPr lang="nb-NO" sz="2000" dirty="0">
              <a:gradFill>
                <a:gsLst>
                  <a:gs pos="0">
                    <a:srgbClr val="FFFFFF"/>
                  </a:gs>
                  <a:gs pos="100000">
                    <a:srgbClr val="FFFFFF"/>
                  </a:gs>
                </a:gsLst>
                <a:lin ang="5400000" scaled="0"/>
              </a:gradFill>
            </a:endParaRPr>
          </a:p>
        </p:txBody>
      </p:sp>
      <p:sp>
        <p:nvSpPr>
          <p:cNvPr id="36" name="Rectangle 35"/>
          <p:cNvSpPr/>
          <p:nvPr/>
        </p:nvSpPr>
        <p:spPr bwMode="auto">
          <a:xfrm>
            <a:off x="269009" y="2921198"/>
            <a:ext cx="2743200" cy="2741854"/>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Content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3011966" y="2921198"/>
            <a:ext cx="2743200" cy="274185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Search </a:t>
            </a:r>
          </a:p>
        </p:txBody>
      </p:sp>
      <p:sp>
        <p:nvSpPr>
          <p:cNvPr id="38" name="Rectangle 37"/>
          <p:cNvSpPr/>
          <p:nvPr/>
        </p:nvSpPr>
        <p:spPr bwMode="auto">
          <a:xfrm>
            <a:off x="5754923" y="2921198"/>
            <a:ext cx="2743200" cy="2741854"/>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Publishing Portal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8497880" y="2921198"/>
            <a:ext cx="2743200" cy="2741854"/>
          </a:xfrm>
          <a:prstGeom prst="rect">
            <a:avLst/>
          </a:prstGeom>
          <a:solidFill>
            <a:srgbClr val="F9A0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User Experience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40" name="Picture 3" descr="\\MAGNUM\Projects\Microsoft\Cloud Power FY12\Design\ICONS_PNG\User.png"/>
          <p:cNvPicPr>
            <a:picLocks noChangeAspect="1" noChangeArrowheads="1"/>
          </p:cNvPicPr>
          <p:nvPr/>
        </p:nvPicPr>
        <p:blipFill>
          <a:blip r:embed="rId3" cstate="print">
            <a:biLevel thresh="25000"/>
          </a:blip>
          <a:srcRect/>
          <a:stretch>
            <a:fillRect/>
          </a:stretch>
        </p:blipFill>
        <p:spPr bwMode="auto">
          <a:xfrm>
            <a:off x="9026549" y="3637954"/>
            <a:ext cx="1383853" cy="1383295"/>
          </a:xfrm>
          <a:prstGeom prst="rect">
            <a:avLst/>
          </a:prstGeom>
          <a:noFill/>
        </p:spPr>
      </p:pic>
      <p:sp>
        <p:nvSpPr>
          <p:cNvPr id="41" name="Rectangle 40"/>
          <p:cNvSpPr/>
          <p:nvPr/>
        </p:nvSpPr>
        <p:spPr>
          <a:xfrm>
            <a:off x="664372" y="3692816"/>
            <a:ext cx="1859047" cy="687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chemeClr val="tx1"/>
                </a:solidFill>
              </a:rPr>
              <a:t>Document libraries</a:t>
            </a:r>
            <a:endParaRPr lang="en-US" sz="1600" dirty="0">
              <a:solidFill>
                <a:schemeClr val="tx1"/>
              </a:solidFill>
            </a:endParaRPr>
          </a:p>
        </p:txBody>
      </p:sp>
      <p:sp>
        <p:nvSpPr>
          <p:cNvPr id="42" name="Rectangle 41"/>
          <p:cNvSpPr/>
          <p:nvPr/>
        </p:nvSpPr>
        <p:spPr>
          <a:xfrm>
            <a:off x="664372" y="4605794"/>
            <a:ext cx="1859047" cy="687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nchorCtr="0"/>
          <a:lstStyle/>
          <a:p>
            <a:pPr algn="ctr" defTabSz="932559"/>
            <a:r>
              <a:rPr lang="en-US" sz="1600" dirty="0" smtClean="0">
                <a:solidFill>
                  <a:schemeClr val="tx1"/>
                </a:solidFill>
              </a:rPr>
              <a:t>Lists</a:t>
            </a:r>
            <a:endParaRPr lang="en-US" sz="1600" dirty="0">
              <a:solidFill>
                <a:schemeClr val="tx1"/>
              </a:solidFill>
            </a:endParaRPr>
          </a:p>
        </p:txBody>
      </p:sp>
      <p:sp>
        <p:nvSpPr>
          <p:cNvPr id="43" name="Rectangle 42"/>
          <p:cNvSpPr/>
          <p:nvPr/>
        </p:nvSpPr>
        <p:spPr>
          <a:xfrm>
            <a:off x="3717771" y="3692817"/>
            <a:ext cx="1354497" cy="14024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algn="ctr" defTabSz="932559"/>
            <a:r>
              <a:rPr lang="en-US" sz="1600" dirty="0" smtClean="0">
                <a:solidFill>
                  <a:schemeClr val="bg1">
                    <a:alpha val="99000"/>
                  </a:schemeClr>
                </a:solidFill>
              </a:rPr>
              <a:t>Index</a:t>
            </a:r>
            <a:endParaRPr lang="en-US" sz="1600" dirty="0">
              <a:solidFill>
                <a:schemeClr val="bg1">
                  <a:alpha val="99000"/>
                </a:schemeClr>
              </a:solidFill>
            </a:endParaRPr>
          </a:p>
        </p:txBody>
      </p:sp>
      <p:sp>
        <p:nvSpPr>
          <p:cNvPr id="44" name="Freeform 104"/>
          <p:cNvSpPr>
            <a:spLocks noEditPoints="1"/>
          </p:cNvSpPr>
          <p:nvPr/>
        </p:nvSpPr>
        <p:spPr bwMode="black">
          <a:xfrm>
            <a:off x="4100318" y="3956912"/>
            <a:ext cx="595019" cy="59752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sp>
        <p:nvSpPr>
          <p:cNvPr id="45" name="Rectangle 44"/>
          <p:cNvSpPr/>
          <p:nvPr/>
        </p:nvSpPr>
        <p:spPr>
          <a:xfrm>
            <a:off x="3717771" y="5204985"/>
            <a:ext cx="1354497" cy="31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chemeClr val="tx1"/>
                </a:solidFill>
              </a:rPr>
              <a:t>Analytics</a:t>
            </a:r>
            <a:endParaRPr lang="en-US" sz="1600" dirty="0">
              <a:solidFill>
                <a:schemeClr val="tx1"/>
              </a:solidFill>
            </a:endParaRPr>
          </a:p>
        </p:txBody>
      </p:sp>
      <p:sp>
        <p:nvSpPr>
          <p:cNvPr id="46" name="Rectangle 45"/>
          <p:cNvSpPr/>
          <p:nvPr/>
        </p:nvSpPr>
        <p:spPr>
          <a:xfrm rot="16200000">
            <a:off x="2615397" y="4086643"/>
            <a:ext cx="1402447" cy="614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chemeClr val="tx1"/>
                </a:solidFill>
              </a:rPr>
              <a:t>Crawl &amp; doc. processing</a:t>
            </a:r>
            <a:endParaRPr lang="en-US" sz="1600" dirty="0">
              <a:solidFill>
                <a:schemeClr val="tx1"/>
              </a:solidFill>
            </a:endParaRPr>
          </a:p>
        </p:txBody>
      </p:sp>
      <p:sp>
        <p:nvSpPr>
          <p:cNvPr id="47" name="Rectangle 46"/>
          <p:cNvSpPr/>
          <p:nvPr/>
        </p:nvSpPr>
        <p:spPr>
          <a:xfrm rot="16200000">
            <a:off x="4744290" y="4086643"/>
            <a:ext cx="1402447" cy="614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chemeClr val="tx1"/>
                </a:solidFill>
              </a:rPr>
              <a:t>Query processing</a:t>
            </a:r>
            <a:endParaRPr lang="en-US" sz="1600" dirty="0">
              <a:solidFill>
                <a:schemeClr val="tx1"/>
              </a:solidFill>
            </a:endParaRPr>
          </a:p>
        </p:txBody>
      </p:sp>
      <p:sp>
        <p:nvSpPr>
          <p:cNvPr id="48" name="Rectangle 47"/>
          <p:cNvSpPr/>
          <p:nvPr/>
        </p:nvSpPr>
        <p:spPr bwMode="auto">
          <a:xfrm>
            <a:off x="5954562" y="3692815"/>
            <a:ext cx="2376264" cy="1675927"/>
          </a:xfrm>
          <a:prstGeom prst="rect">
            <a:avLst/>
          </a:prstGeom>
          <a:solidFill>
            <a:schemeClr val="bg1"/>
          </a:solid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45720" rIns="182880" bIns="146304" numCol="1" spcCol="0" rtlCol="0" fromWordArt="0" anchor="t"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solidFill>
                  <a:schemeClr val="tx1"/>
                </a:solidFill>
                <a:ea typeface="Segoe UI" pitchFamily="34" charset="0"/>
                <a:cs typeface="Segoe UI" pitchFamily="34" charset="0"/>
              </a:rPr>
              <a:t>Content Search WP</a:t>
            </a:r>
          </a:p>
          <a:p>
            <a:pPr algn="ctr" defTabSz="950585" fontAlgn="base">
              <a:lnSpc>
                <a:spcPct val="90000"/>
              </a:lnSpc>
              <a:spcBef>
                <a:spcPct val="0"/>
              </a:spcBef>
              <a:spcAft>
                <a:spcPct val="0"/>
              </a:spcAft>
            </a:pPr>
            <a:r>
              <a:rPr lang="en-US" sz="1600" dirty="0">
                <a:solidFill>
                  <a:schemeClr val="tx1"/>
                </a:solidFill>
                <a:ea typeface="Segoe UI" pitchFamily="34" charset="0"/>
                <a:cs typeface="Segoe UI" pitchFamily="34" charset="0"/>
              </a:rPr>
              <a:t>(CSWP)</a:t>
            </a:r>
          </a:p>
          <a:p>
            <a:pPr algn="ctr" defTabSz="950585" fontAlgn="base">
              <a:lnSpc>
                <a:spcPct val="90000"/>
              </a:lnSpc>
              <a:spcBef>
                <a:spcPct val="0"/>
              </a:spcBef>
              <a:spcAft>
                <a:spcPct val="0"/>
              </a:spcAft>
            </a:pPr>
            <a:r>
              <a:rPr lang="en-US" sz="1200" dirty="0">
                <a:solidFill>
                  <a:schemeClr val="tx1"/>
                </a:solidFill>
                <a:ea typeface="Segoe UI" pitchFamily="34" charset="0"/>
                <a:cs typeface="Segoe UI" pitchFamily="34" charset="0"/>
              </a:rPr>
              <a:t/>
            </a:r>
            <a:br>
              <a:rPr lang="en-US" sz="1200" dirty="0">
                <a:solidFill>
                  <a:schemeClr val="tx1"/>
                </a:solidFill>
                <a:ea typeface="Segoe UI" pitchFamily="34" charset="0"/>
                <a:cs typeface="Segoe UI" pitchFamily="34" charset="0"/>
              </a:rPr>
            </a:br>
            <a:endParaRPr lang="en-US" sz="1200" dirty="0">
              <a:solidFill>
                <a:schemeClr val="tx1"/>
              </a:solidFill>
              <a:ea typeface="Segoe UI" pitchFamily="34" charset="0"/>
              <a:cs typeface="Segoe UI" pitchFamily="34" charset="0"/>
            </a:endParaRPr>
          </a:p>
        </p:txBody>
      </p:sp>
      <p:sp>
        <p:nvSpPr>
          <p:cNvPr id="49" name="Rectangle 48"/>
          <p:cNvSpPr/>
          <p:nvPr/>
        </p:nvSpPr>
        <p:spPr bwMode="auto">
          <a:xfrm>
            <a:off x="6097810" y="4816179"/>
            <a:ext cx="2088999" cy="386661"/>
          </a:xfrm>
          <a:prstGeom prst="rect">
            <a:avLst/>
          </a:prstGeom>
          <a:solidFill>
            <a:srgbClr val="00B0F0"/>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200" dirty="0">
                <a:solidFill>
                  <a:schemeClr val="bg1"/>
                </a:solidFill>
                <a:ea typeface="Segoe UI" pitchFamily="34" charset="0"/>
                <a:cs typeface="Segoe UI" pitchFamily="34" charset="0"/>
              </a:rPr>
              <a:t>Display Templates</a:t>
            </a:r>
          </a:p>
        </p:txBody>
      </p:sp>
      <p:sp>
        <p:nvSpPr>
          <p:cNvPr id="50" name="Rectangle 49"/>
          <p:cNvSpPr/>
          <p:nvPr/>
        </p:nvSpPr>
        <p:spPr bwMode="auto">
          <a:xfrm>
            <a:off x="6097173" y="4235888"/>
            <a:ext cx="2089488" cy="412385"/>
          </a:xfrm>
          <a:prstGeom prst="rect">
            <a:avLst/>
          </a:prstGeom>
          <a:solidFill>
            <a:srgbClr val="00B0F0"/>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93216" tIns="149146" rIns="93216"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200" dirty="0">
                <a:solidFill>
                  <a:schemeClr val="bg1"/>
                </a:solidFill>
                <a:ea typeface="Segoe UI" pitchFamily="34" charset="0"/>
                <a:cs typeface="Segoe UI" pitchFamily="34" charset="0"/>
              </a:rPr>
              <a:t>Query</a:t>
            </a:r>
          </a:p>
        </p:txBody>
      </p:sp>
      <p:sp>
        <p:nvSpPr>
          <p:cNvPr id="98" name="Rectangle 97"/>
          <p:cNvSpPr/>
          <p:nvPr/>
        </p:nvSpPr>
        <p:spPr>
          <a:xfrm>
            <a:off x="2797910" y="6188073"/>
            <a:ext cx="1196160" cy="707886"/>
          </a:xfrm>
          <a:prstGeom prst="rect">
            <a:avLst/>
          </a:prstGeom>
          <a:noFill/>
        </p:spPr>
        <p:txBody>
          <a:bodyPr wrap="none">
            <a:spAutoFit/>
          </a:bodyPr>
          <a:lstStyle/>
          <a:p>
            <a:pPr algn="ctr"/>
            <a:r>
              <a:rPr lang="nb-NO" sz="2000" dirty="0">
                <a:gradFill>
                  <a:gsLst>
                    <a:gs pos="0">
                      <a:srgbClr val="FFFFFF"/>
                    </a:gs>
                    <a:gs pos="100000">
                      <a:srgbClr val="FFFFFF"/>
                    </a:gs>
                  </a:gsLst>
                  <a:lin ang="5400000" scaled="0"/>
                </a:gradFill>
              </a:rPr>
              <a:t>Schema </a:t>
            </a:r>
            <a:r>
              <a:rPr lang="nb-NO" sz="2000" dirty="0" smtClean="0">
                <a:gradFill>
                  <a:gsLst>
                    <a:gs pos="0">
                      <a:srgbClr val="FFFFFF"/>
                    </a:gs>
                    <a:gs pos="100000">
                      <a:srgbClr val="FFFFFF"/>
                    </a:gs>
                  </a:gsLst>
                  <a:lin ang="5400000" scaled="0"/>
                </a:gradFill>
              </a:rPr>
              <a:t/>
            </a:r>
            <a:br>
              <a:rPr lang="nb-NO" sz="2000" dirty="0" smtClean="0">
                <a:gradFill>
                  <a:gsLst>
                    <a:gs pos="0">
                      <a:srgbClr val="FFFFFF"/>
                    </a:gs>
                    <a:gs pos="100000">
                      <a:srgbClr val="FFFFFF"/>
                    </a:gs>
                  </a:gsLst>
                  <a:lin ang="5400000" scaled="0"/>
                </a:gradFill>
              </a:rPr>
            </a:br>
            <a:r>
              <a:rPr lang="nb-NO" sz="2000" dirty="0" smtClean="0">
                <a:gradFill>
                  <a:gsLst>
                    <a:gs pos="0">
                      <a:srgbClr val="FFFFFF"/>
                    </a:gs>
                    <a:gs pos="100000">
                      <a:srgbClr val="FFFFFF"/>
                    </a:gs>
                  </a:gsLst>
                  <a:lin ang="5400000" scaled="0"/>
                </a:gradFill>
              </a:rPr>
              <a:t>mapping</a:t>
            </a:r>
            <a:endParaRPr lang="nb-NO" sz="2000" dirty="0">
              <a:gradFill>
                <a:gsLst>
                  <a:gs pos="0">
                    <a:srgbClr val="FFFFFF"/>
                  </a:gs>
                  <a:gs pos="100000">
                    <a:srgbClr val="FFFFFF"/>
                  </a:gs>
                </a:gsLst>
                <a:lin ang="5400000" scaled="0"/>
              </a:gradFill>
            </a:endParaRPr>
          </a:p>
        </p:txBody>
      </p:sp>
      <p:grpSp>
        <p:nvGrpSpPr>
          <p:cNvPr id="4" name="Group 3"/>
          <p:cNvGrpSpPr/>
          <p:nvPr/>
        </p:nvGrpSpPr>
        <p:grpSpPr>
          <a:xfrm>
            <a:off x="269009" y="5657502"/>
            <a:ext cx="3448762" cy="504056"/>
            <a:chOff x="269009" y="5657502"/>
            <a:chExt cx="4575982" cy="504056"/>
          </a:xfrm>
          <a:solidFill>
            <a:schemeClr val="tx1">
              <a:lumMod val="75000"/>
            </a:schemeClr>
          </a:solidFill>
        </p:grpSpPr>
        <p:sp>
          <p:nvSpPr>
            <p:cNvPr id="73" name="Rectangle 72"/>
            <p:cNvSpPr/>
            <p:nvPr/>
          </p:nvSpPr>
          <p:spPr bwMode="auto">
            <a:xfrm>
              <a:off x="269009" y="5657502"/>
              <a:ext cx="4149028" cy="504056"/>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Crawled properties</a:t>
              </a:r>
              <a:endParaRPr lang="nb-NO" sz="2000" dirty="0">
                <a:gradFill>
                  <a:gsLst>
                    <a:gs pos="0">
                      <a:srgbClr val="FFFFFF"/>
                    </a:gs>
                    <a:gs pos="100000">
                      <a:srgbClr val="FFFFFF"/>
                    </a:gs>
                  </a:gsLst>
                  <a:lin ang="5400000" scaled="0"/>
                </a:gradFill>
              </a:endParaRPr>
            </a:p>
          </p:txBody>
        </p:sp>
        <p:sp>
          <p:nvSpPr>
            <p:cNvPr id="5" name="Right Arrow 4"/>
            <p:cNvSpPr/>
            <p:nvPr/>
          </p:nvSpPr>
          <p:spPr bwMode="auto">
            <a:xfrm>
              <a:off x="4340935" y="5747127"/>
              <a:ext cx="504056" cy="360040"/>
            </a:xfrm>
            <a:prstGeom prst="rightArrow">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9807552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Search Schema in SPO</a:t>
            </a:r>
          </a:p>
        </p:txBody>
      </p:sp>
      <p:sp>
        <p:nvSpPr>
          <p:cNvPr id="3" name="Text Placeholder 2"/>
          <p:cNvSpPr>
            <a:spLocks noGrp="1"/>
          </p:cNvSpPr>
          <p:nvPr>
            <p:ph type="body" sz="quarter" idx="11"/>
          </p:nvPr>
        </p:nvSpPr>
        <p:spPr>
          <a:xfrm>
            <a:off x="274639" y="1212849"/>
            <a:ext cx="11889564" cy="1292662"/>
          </a:xfrm>
        </p:spPr>
        <p:txBody>
          <a:bodyPr/>
          <a:lstStyle/>
          <a:p>
            <a:pPr marL="571500" indent="-571500">
              <a:buFont typeface="Wingdings" panose="05000000000000000000" pitchFamily="2" charset="2"/>
              <a:buChar char="§"/>
            </a:pPr>
            <a:r>
              <a:rPr lang="en-US" sz="3600" dirty="0"/>
              <a:t>SPO schema limitations</a:t>
            </a:r>
          </a:p>
          <a:p>
            <a:pPr marL="571500" indent="-571500">
              <a:buFont typeface="Wingdings" panose="05000000000000000000" pitchFamily="2" charset="2"/>
              <a:buChar char="§"/>
            </a:pPr>
            <a:r>
              <a:rPr lang="en-US" sz="3600" dirty="0"/>
              <a:t>What to do</a:t>
            </a:r>
            <a:r>
              <a:rPr lang="en-US" sz="3600" dirty="0" smtClean="0"/>
              <a:t>?</a:t>
            </a:r>
            <a:endParaRPr lang="en-US" sz="3600" dirty="0"/>
          </a:p>
        </p:txBody>
      </p:sp>
      <p:grpSp>
        <p:nvGrpSpPr>
          <p:cNvPr id="4" name="Group 3"/>
          <p:cNvGrpSpPr/>
          <p:nvPr/>
        </p:nvGrpSpPr>
        <p:grpSpPr>
          <a:xfrm>
            <a:off x="415153" y="3281239"/>
            <a:ext cx="11491715" cy="3429616"/>
            <a:chOff x="385589" y="3965178"/>
            <a:chExt cx="6197342" cy="2481016"/>
          </a:xfrm>
        </p:grpSpPr>
        <p:sp>
          <p:nvSpPr>
            <p:cNvPr id="5" name="Freeform 4"/>
            <p:cNvSpPr/>
            <p:nvPr/>
          </p:nvSpPr>
          <p:spPr>
            <a:xfrm>
              <a:off x="385589" y="3965178"/>
              <a:ext cx="6197342" cy="756494"/>
            </a:xfrm>
            <a:custGeom>
              <a:avLst/>
              <a:gdLst>
                <a:gd name="connsiteX0" fmla="*/ 0 w 6197342"/>
                <a:gd name="connsiteY0" fmla="*/ 75649 h 756494"/>
                <a:gd name="connsiteX1" fmla="*/ 75649 w 6197342"/>
                <a:gd name="connsiteY1" fmla="*/ 0 h 756494"/>
                <a:gd name="connsiteX2" fmla="*/ 6121693 w 6197342"/>
                <a:gd name="connsiteY2" fmla="*/ 0 h 756494"/>
                <a:gd name="connsiteX3" fmla="*/ 6197342 w 6197342"/>
                <a:gd name="connsiteY3" fmla="*/ 75649 h 756494"/>
                <a:gd name="connsiteX4" fmla="*/ 6197342 w 6197342"/>
                <a:gd name="connsiteY4" fmla="*/ 680845 h 756494"/>
                <a:gd name="connsiteX5" fmla="*/ 6121693 w 6197342"/>
                <a:gd name="connsiteY5" fmla="*/ 756494 h 756494"/>
                <a:gd name="connsiteX6" fmla="*/ 75649 w 6197342"/>
                <a:gd name="connsiteY6" fmla="*/ 756494 h 756494"/>
                <a:gd name="connsiteX7" fmla="*/ 0 w 6197342"/>
                <a:gd name="connsiteY7" fmla="*/ 680845 h 756494"/>
                <a:gd name="connsiteX8" fmla="*/ 0 w 6197342"/>
                <a:gd name="connsiteY8" fmla="*/ 75649 h 75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97342" h="756494">
                  <a:moveTo>
                    <a:pt x="0" y="75649"/>
                  </a:moveTo>
                  <a:cubicBezTo>
                    <a:pt x="0" y="33869"/>
                    <a:pt x="33869" y="0"/>
                    <a:pt x="75649" y="0"/>
                  </a:cubicBezTo>
                  <a:lnTo>
                    <a:pt x="6121693" y="0"/>
                  </a:lnTo>
                  <a:cubicBezTo>
                    <a:pt x="6163473" y="0"/>
                    <a:pt x="6197342" y="33869"/>
                    <a:pt x="6197342" y="75649"/>
                  </a:cubicBezTo>
                  <a:lnTo>
                    <a:pt x="6197342" y="680845"/>
                  </a:lnTo>
                  <a:cubicBezTo>
                    <a:pt x="6197342" y="722625"/>
                    <a:pt x="6163473" y="756494"/>
                    <a:pt x="6121693" y="756494"/>
                  </a:cubicBezTo>
                  <a:lnTo>
                    <a:pt x="75649" y="756494"/>
                  </a:lnTo>
                  <a:cubicBezTo>
                    <a:pt x="33869" y="756494"/>
                    <a:pt x="0" y="722625"/>
                    <a:pt x="0" y="680845"/>
                  </a:cubicBezTo>
                  <a:lnTo>
                    <a:pt x="0" y="75649"/>
                  </a:lnTo>
                  <a:close/>
                </a:path>
              </a:pathLst>
            </a:custGeom>
            <a:solidFill>
              <a:srgbClr val="00B0F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40267" tIns="140267" rIns="140267" bIns="140267" numCol="1" spcCol="1270" anchor="ctr" anchorCtr="0">
              <a:noAutofit/>
            </a:bodyPr>
            <a:lstStyle/>
            <a:p>
              <a:pPr lvl="0" algn="ctr" defTabSz="1377950">
                <a:lnSpc>
                  <a:spcPct val="90000"/>
                </a:lnSpc>
                <a:spcBef>
                  <a:spcPct val="0"/>
                </a:spcBef>
                <a:spcAft>
                  <a:spcPct val="35000"/>
                </a:spcAft>
              </a:pPr>
              <a:r>
                <a:rPr lang="en-US" sz="2800" kern="1200" dirty="0" smtClean="0"/>
                <a:t>Farm Level (out of the box)</a:t>
              </a:r>
              <a:endParaRPr lang="en-US" sz="2800" kern="1200" dirty="0"/>
            </a:p>
          </p:txBody>
        </p:sp>
        <p:sp>
          <p:nvSpPr>
            <p:cNvPr id="6" name="Freeform 5"/>
            <p:cNvSpPr/>
            <p:nvPr/>
          </p:nvSpPr>
          <p:spPr>
            <a:xfrm>
              <a:off x="385589" y="4827439"/>
              <a:ext cx="3057038" cy="756494"/>
            </a:xfrm>
            <a:custGeom>
              <a:avLst/>
              <a:gdLst>
                <a:gd name="connsiteX0" fmla="*/ 0 w 3057038"/>
                <a:gd name="connsiteY0" fmla="*/ 75649 h 756494"/>
                <a:gd name="connsiteX1" fmla="*/ 75649 w 3057038"/>
                <a:gd name="connsiteY1" fmla="*/ 0 h 756494"/>
                <a:gd name="connsiteX2" fmla="*/ 2981389 w 3057038"/>
                <a:gd name="connsiteY2" fmla="*/ 0 h 756494"/>
                <a:gd name="connsiteX3" fmla="*/ 3057038 w 3057038"/>
                <a:gd name="connsiteY3" fmla="*/ 75649 h 756494"/>
                <a:gd name="connsiteX4" fmla="*/ 3057038 w 3057038"/>
                <a:gd name="connsiteY4" fmla="*/ 680845 h 756494"/>
                <a:gd name="connsiteX5" fmla="*/ 2981389 w 3057038"/>
                <a:gd name="connsiteY5" fmla="*/ 756494 h 756494"/>
                <a:gd name="connsiteX6" fmla="*/ 75649 w 3057038"/>
                <a:gd name="connsiteY6" fmla="*/ 756494 h 756494"/>
                <a:gd name="connsiteX7" fmla="*/ 0 w 3057038"/>
                <a:gd name="connsiteY7" fmla="*/ 680845 h 756494"/>
                <a:gd name="connsiteX8" fmla="*/ 0 w 3057038"/>
                <a:gd name="connsiteY8" fmla="*/ 75649 h 75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7038" h="756494">
                  <a:moveTo>
                    <a:pt x="0" y="75649"/>
                  </a:moveTo>
                  <a:cubicBezTo>
                    <a:pt x="0" y="33869"/>
                    <a:pt x="33869" y="0"/>
                    <a:pt x="75649" y="0"/>
                  </a:cubicBezTo>
                  <a:lnTo>
                    <a:pt x="2981389" y="0"/>
                  </a:lnTo>
                  <a:cubicBezTo>
                    <a:pt x="3023169" y="0"/>
                    <a:pt x="3057038" y="33869"/>
                    <a:pt x="3057038" y="75649"/>
                  </a:cubicBezTo>
                  <a:lnTo>
                    <a:pt x="3057038" y="680845"/>
                  </a:lnTo>
                  <a:cubicBezTo>
                    <a:pt x="3057038" y="722625"/>
                    <a:pt x="3023169" y="756494"/>
                    <a:pt x="2981389" y="756494"/>
                  </a:cubicBezTo>
                  <a:lnTo>
                    <a:pt x="75649" y="756494"/>
                  </a:lnTo>
                  <a:cubicBezTo>
                    <a:pt x="33869" y="756494"/>
                    <a:pt x="0" y="722625"/>
                    <a:pt x="0" y="680845"/>
                  </a:cubicBezTo>
                  <a:lnTo>
                    <a:pt x="0" y="75649"/>
                  </a:lnTo>
                  <a:close/>
                </a:path>
              </a:pathLst>
            </a:custGeom>
            <a:solidFill>
              <a:schemeClr val="tx2"/>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40267" tIns="140267" rIns="140267" bIns="140267" numCol="1" spcCol="1270" anchor="ctr" anchorCtr="0">
              <a:noAutofit/>
            </a:bodyPr>
            <a:lstStyle/>
            <a:p>
              <a:pPr lvl="0" algn="ctr" defTabSz="1377950">
                <a:lnSpc>
                  <a:spcPct val="90000"/>
                </a:lnSpc>
                <a:spcBef>
                  <a:spcPct val="0"/>
                </a:spcBef>
                <a:spcAft>
                  <a:spcPct val="35000"/>
                </a:spcAft>
              </a:pPr>
              <a:r>
                <a:rPr lang="en-US" sz="2800" kern="1200" dirty="0" smtClean="0"/>
                <a:t>Tenant 1</a:t>
              </a:r>
              <a:endParaRPr lang="en-US" sz="2800" kern="1200" dirty="0"/>
            </a:p>
          </p:txBody>
        </p:sp>
        <p:sp>
          <p:nvSpPr>
            <p:cNvPr id="7" name="Freeform 6"/>
            <p:cNvSpPr/>
            <p:nvPr/>
          </p:nvSpPr>
          <p:spPr>
            <a:xfrm>
              <a:off x="385589" y="5689700"/>
              <a:ext cx="991257" cy="756494"/>
            </a:xfrm>
            <a:custGeom>
              <a:avLst/>
              <a:gdLst>
                <a:gd name="connsiteX0" fmla="*/ 0 w 991257"/>
                <a:gd name="connsiteY0" fmla="*/ 75649 h 756494"/>
                <a:gd name="connsiteX1" fmla="*/ 75649 w 991257"/>
                <a:gd name="connsiteY1" fmla="*/ 0 h 756494"/>
                <a:gd name="connsiteX2" fmla="*/ 915608 w 991257"/>
                <a:gd name="connsiteY2" fmla="*/ 0 h 756494"/>
                <a:gd name="connsiteX3" fmla="*/ 991257 w 991257"/>
                <a:gd name="connsiteY3" fmla="*/ 75649 h 756494"/>
                <a:gd name="connsiteX4" fmla="*/ 991257 w 991257"/>
                <a:gd name="connsiteY4" fmla="*/ 680845 h 756494"/>
                <a:gd name="connsiteX5" fmla="*/ 915608 w 991257"/>
                <a:gd name="connsiteY5" fmla="*/ 756494 h 756494"/>
                <a:gd name="connsiteX6" fmla="*/ 75649 w 991257"/>
                <a:gd name="connsiteY6" fmla="*/ 756494 h 756494"/>
                <a:gd name="connsiteX7" fmla="*/ 0 w 991257"/>
                <a:gd name="connsiteY7" fmla="*/ 680845 h 756494"/>
                <a:gd name="connsiteX8" fmla="*/ 0 w 991257"/>
                <a:gd name="connsiteY8" fmla="*/ 75649 h 75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1257" h="756494">
                  <a:moveTo>
                    <a:pt x="0" y="75649"/>
                  </a:moveTo>
                  <a:cubicBezTo>
                    <a:pt x="0" y="33869"/>
                    <a:pt x="33869" y="0"/>
                    <a:pt x="75649" y="0"/>
                  </a:cubicBezTo>
                  <a:lnTo>
                    <a:pt x="915608" y="0"/>
                  </a:lnTo>
                  <a:cubicBezTo>
                    <a:pt x="957388" y="0"/>
                    <a:pt x="991257" y="33869"/>
                    <a:pt x="991257" y="75649"/>
                  </a:cubicBezTo>
                  <a:lnTo>
                    <a:pt x="991257" y="680845"/>
                  </a:lnTo>
                  <a:cubicBezTo>
                    <a:pt x="991257" y="722625"/>
                    <a:pt x="957388" y="756494"/>
                    <a:pt x="915608" y="756494"/>
                  </a:cubicBezTo>
                  <a:lnTo>
                    <a:pt x="75649" y="756494"/>
                  </a:lnTo>
                  <a:cubicBezTo>
                    <a:pt x="33869" y="756494"/>
                    <a:pt x="0" y="722625"/>
                    <a:pt x="0" y="680845"/>
                  </a:cubicBezTo>
                  <a:lnTo>
                    <a:pt x="0" y="75649"/>
                  </a:lnTo>
                  <a:close/>
                </a:path>
              </a:pathLst>
            </a:custGeom>
            <a:solidFill>
              <a:srgbClr val="00206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1687" tIns="71687" rIns="71687" bIns="71687" numCol="1" spcCol="1270" anchor="ctr" anchorCtr="0">
              <a:noAutofit/>
            </a:bodyPr>
            <a:lstStyle/>
            <a:p>
              <a:pPr lvl="0" algn="ctr" defTabSz="577850">
                <a:lnSpc>
                  <a:spcPct val="90000"/>
                </a:lnSpc>
                <a:spcBef>
                  <a:spcPct val="0"/>
                </a:spcBef>
                <a:spcAft>
                  <a:spcPct val="35000"/>
                </a:spcAft>
              </a:pPr>
              <a:r>
                <a:rPr lang="en-US" sz="1400" kern="1200" dirty="0" smtClean="0"/>
                <a:t>Site collection 1-1</a:t>
              </a:r>
              <a:endParaRPr lang="en-US" sz="1400" kern="1200" dirty="0"/>
            </a:p>
          </p:txBody>
        </p:sp>
        <p:sp>
          <p:nvSpPr>
            <p:cNvPr id="8" name="Freeform 7"/>
            <p:cNvSpPr/>
            <p:nvPr/>
          </p:nvSpPr>
          <p:spPr>
            <a:xfrm>
              <a:off x="1418479" y="5689700"/>
              <a:ext cx="991257" cy="756494"/>
            </a:xfrm>
            <a:custGeom>
              <a:avLst/>
              <a:gdLst>
                <a:gd name="connsiteX0" fmla="*/ 0 w 991257"/>
                <a:gd name="connsiteY0" fmla="*/ 75649 h 756494"/>
                <a:gd name="connsiteX1" fmla="*/ 75649 w 991257"/>
                <a:gd name="connsiteY1" fmla="*/ 0 h 756494"/>
                <a:gd name="connsiteX2" fmla="*/ 915608 w 991257"/>
                <a:gd name="connsiteY2" fmla="*/ 0 h 756494"/>
                <a:gd name="connsiteX3" fmla="*/ 991257 w 991257"/>
                <a:gd name="connsiteY3" fmla="*/ 75649 h 756494"/>
                <a:gd name="connsiteX4" fmla="*/ 991257 w 991257"/>
                <a:gd name="connsiteY4" fmla="*/ 680845 h 756494"/>
                <a:gd name="connsiteX5" fmla="*/ 915608 w 991257"/>
                <a:gd name="connsiteY5" fmla="*/ 756494 h 756494"/>
                <a:gd name="connsiteX6" fmla="*/ 75649 w 991257"/>
                <a:gd name="connsiteY6" fmla="*/ 756494 h 756494"/>
                <a:gd name="connsiteX7" fmla="*/ 0 w 991257"/>
                <a:gd name="connsiteY7" fmla="*/ 680845 h 756494"/>
                <a:gd name="connsiteX8" fmla="*/ 0 w 991257"/>
                <a:gd name="connsiteY8" fmla="*/ 75649 h 75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1257" h="756494">
                  <a:moveTo>
                    <a:pt x="0" y="75649"/>
                  </a:moveTo>
                  <a:cubicBezTo>
                    <a:pt x="0" y="33869"/>
                    <a:pt x="33869" y="0"/>
                    <a:pt x="75649" y="0"/>
                  </a:cubicBezTo>
                  <a:lnTo>
                    <a:pt x="915608" y="0"/>
                  </a:lnTo>
                  <a:cubicBezTo>
                    <a:pt x="957388" y="0"/>
                    <a:pt x="991257" y="33869"/>
                    <a:pt x="991257" y="75649"/>
                  </a:cubicBezTo>
                  <a:lnTo>
                    <a:pt x="991257" y="680845"/>
                  </a:lnTo>
                  <a:cubicBezTo>
                    <a:pt x="991257" y="722625"/>
                    <a:pt x="957388" y="756494"/>
                    <a:pt x="915608" y="756494"/>
                  </a:cubicBezTo>
                  <a:lnTo>
                    <a:pt x="75649" y="756494"/>
                  </a:lnTo>
                  <a:cubicBezTo>
                    <a:pt x="33869" y="756494"/>
                    <a:pt x="0" y="722625"/>
                    <a:pt x="0" y="680845"/>
                  </a:cubicBezTo>
                  <a:lnTo>
                    <a:pt x="0" y="75649"/>
                  </a:lnTo>
                  <a:close/>
                </a:path>
              </a:pathLst>
            </a:custGeom>
            <a:solidFill>
              <a:srgbClr val="00206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1687" tIns="71687" rIns="71687" bIns="71687" numCol="1" spcCol="1270" anchor="ctr" anchorCtr="0">
              <a:noAutofit/>
            </a:bodyPr>
            <a:lstStyle/>
            <a:p>
              <a:pPr lvl="0" algn="ctr" defTabSz="577850">
                <a:lnSpc>
                  <a:spcPct val="90000"/>
                </a:lnSpc>
                <a:spcBef>
                  <a:spcPct val="0"/>
                </a:spcBef>
                <a:spcAft>
                  <a:spcPct val="35000"/>
                </a:spcAft>
              </a:pPr>
              <a:r>
                <a:rPr lang="en-US" kern="1200" dirty="0" smtClean="0"/>
                <a:t>…</a:t>
              </a:r>
              <a:endParaRPr lang="en-US" kern="1200" dirty="0"/>
            </a:p>
          </p:txBody>
        </p:sp>
        <p:sp>
          <p:nvSpPr>
            <p:cNvPr id="9" name="Freeform 8"/>
            <p:cNvSpPr/>
            <p:nvPr/>
          </p:nvSpPr>
          <p:spPr>
            <a:xfrm>
              <a:off x="2451370" y="5689700"/>
              <a:ext cx="991257" cy="756494"/>
            </a:xfrm>
            <a:custGeom>
              <a:avLst/>
              <a:gdLst>
                <a:gd name="connsiteX0" fmla="*/ 0 w 991257"/>
                <a:gd name="connsiteY0" fmla="*/ 75649 h 756494"/>
                <a:gd name="connsiteX1" fmla="*/ 75649 w 991257"/>
                <a:gd name="connsiteY1" fmla="*/ 0 h 756494"/>
                <a:gd name="connsiteX2" fmla="*/ 915608 w 991257"/>
                <a:gd name="connsiteY2" fmla="*/ 0 h 756494"/>
                <a:gd name="connsiteX3" fmla="*/ 991257 w 991257"/>
                <a:gd name="connsiteY3" fmla="*/ 75649 h 756494"/>
                <a:gd name="connsiteX4" fmla="*/ 991257 w 991257"/>
                <a:gd name="connsiteY4" fmla="*/ 680845 h 756494"/>
                <a:gd name="connsiteX5" fmla="*/ 915608 w 991257"/>
                <a:gd name="connsiteY5" fmla="*/ 756494 h 756494"/>
                <a:gd name="connsiteX6" fmla="*/ 75649 w 991257"/>
                <a:gd name="connsiteY6" fmla="*/ 756494 h 756494"/>
                <a:gd name="connsiteX7" fmla="*/ 0 w 991257"/>
                <a:gd name="connsiteY7" fmla="*/ 680845 h 756494"/>
                <a:gd name="connsiteX8" fmla="*/ 0 w 991257"/>
                <a:gd name="connsiteY8" fmla="*/ 75649 h 75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1257" h="756494">
                  <a:moveTo>
                    <a:pt x="0" y="75649"/>
                  </a:moveTo>
                  <a:cubicBezTo>
                    <a:pt x="0" y="33869"/>
                    <a:pt x="33869" y="0"/>
                    <a:pt x="75649" y="0"/>
                  </a:cubicBezTo>
                  <a:lnTo>
                    <a:pt x="915608" y="0"/>
                  </a:lnTo>
                  <a:cubicBezTo>
                    <a:pt x="957388" y="0"/>
                    <a:pt x="991257" y="33869"/>
                    <a:pt x="991257" y="75649"/>
                  </a:cubicBezTo>
                  <a:lnTo>
                    <a:pt x="991257" y="680845"/>
                  </a:lnTo>
                  <a:cubicBezTo>
                    <a:pt x="991257" y="722625"/>
                    <a:pt x="957388" y="756494"/>
                    <a:pt x="915608" y="756494"/>
                  </a:cubicBezTo>
                  <a:lnTo>
                    <a:pt x="75649" y="756494"/>
                  </a:lnTo>
                  <a:cubicBezTo>
                    <a:pt x="33869" y="756494"/>
                    <a:pt x="0" y="722625"/>
                    <a:pt x="0" y="680845"/>
                  </a:cubicBezTo>
                  <a:lnTo>
                    <a:pt x="0" y="75649"/>
                  </a:lnTo>
                  <a:close/>
                </a:path>
              </a:pathLst>
            </a:custGeom>
            <a:solidFill>
              <a:srgbClr val="00206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1687" tIns="71687" rIns="71687" bIns="71687" numCol="1" spcCol="1270" anchor="ctr" anchorCtr="0">
              <a:noAutofit/>
            </a:bodyPr>
            <a:lstStyle/>
            <a:p>
              <a:pPr lvl="0" algn="ctr" defTabSz="577850">
                <a:lnSpc>
                  <a:spcPct val="90000"/>
                </a:lnSpc>
                <a:spcBef>
                  <a:spcPct val="0"/>
                </a:spcBef>
                <a:spcAft>
                  <a:spcPct val="35000"/>
                </a:spcAft>
              </a:pPr>
              <a:r>
                <a:rPr lang="en-US" sz="1400" kern="1200" dirty="0" smtClean="0"/>
                <a:t>Site collection 1-N</a:t>
              </a:r>
              <a:endParaRPr lang="en-US" sz="1400" kern="1200" dirty="0"/>
            </a:p>
          </p:txBody>
        </p:sp>
        <p:sp>
          <p:nvSpPr>
            <p:cNvPr id="10" name="Freeform 9"/>
            <p:cNvSpPr/>
            <p:nvPr/>
          </p:nvSpPr>
          <p:spPr>
            <a:xfrm>
              <a:off x="3525893" y="4827439"/>
              <a:ext cx="3057038" cy="756494"/>
            </a:xfrm>
            <a:custGeom>
              <a:avLst/>
              <a:gdLst>
                <a:gd name="connsiteX0" fmla="*/ 0 w 3057038"/>
                <a:gd name="connsiteY0" fmla="*/ 75649 h 756494"/>
                <a:gd name="connsiteX1" fmla="*/ 75649 w 3057038"/>
                <a:gd name="connsiteY1" fmla="*/ 0 h 756494"/>
                <a:gd name="connsiteX2" fmla="*/ 2981389 w 3057038"/>
                <a:gd name="connsiteY2" fmla="*/ 0 h 756494"/>
                <a:gd name="connsiteX3" fmla="*/ 3057038 w 3057038"/>
                <a:gd name="connsiteY3" fmla="*/ 75649 h 756494"/>
                <a:gd name="connsiteX4" fmla="*/ 3057038 w 3057038"/>
                <a:gd name="connsiteY4" fmla="*/ 680845 h 756494"/>
                <a:gd name="connsiteX5" fmla="*/ 2981389 w 3057038"/>
                <a:gd name="connsiteY5" fmla="*/ 756494 h 756494"/>
                <a:gd name="connsiteX6" fmla="*/ 75649 w 3057038"/>
                <a:gd name="connsiteY6" fmla="*/ 756494 h 756494"/>
                <a:gd name="connsiteX7" fmla="*/ 0 w 3057038"/>
                <a:gd name="connsiteY7" fmla="*/ 680845 h 756494"/>
                <a:gd name="connsiteX8" fmla="*/ 0 w 3057038"/>
                <a:gd name="connsiteY8" fmla="*/ 75649 h 75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7038" h="756494">
                  <a:moveTo>
                    <a:pt x="0" y="75649"/>
                  </a:moveTo>
                  <a:cubicBezTo>
                    <a:pt x="0" y="33869"/>
                    <a:pt x="33869" y="0"/>
                    <a:pt x="75649" y="0"/>
                  </a:cubicBezTo>
                  <a:lnTo>
                    <a:pt x="2981389" y="0"/>
                  </a:lnTo>
                  <a:cubicBezTo>
                    <a:pt x="3023169" y="0"/>
                    <a:pt x="3057038" y="33869"/>
                    <a:pt x="3057038" y="75649"/>
                  </a:cubicBezTo>
                  <a:lnTo>
                    <a:pt x="3057038" y="680845"/>
                  </a:lnTo>
                  <a:cubicBezTo>
                    <a:pt x="3057038" y="722625"/>
                    <a:pt x="3023169" y="756494"/>
                    <a:pt x="2981389" y="756494"/>
                  </a:cubicBezTo>
                  <a:lnTo>
                    <a:pt x="75649" y="756494"/>
                  </a:lnTo>
                  <a:cubicBezTo>
                    <a:pt x="33869" y="756494"/>
                    <a:pt x="0" y="722625"/>
                    <a:pt x="0" y="680845"/>
                  </a:cubicBezTo>
                  <a:lnTo>
                    <a:pt x="0" y="75649"/>
                  </a:lnTo>
                  <a:close/>
                </a:path>
              </a:pathLst>
            </a:custGeom>
            <a:solidFill>
              <a:schemeClr val="tx2"/>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40267" tIns="140267" rIns="140267" bIns="140267" numCol="1" spcCol="1270" anchor="ctr" anchorCtr="0">
              <a:noAutofit/>
            </a:bodyPr>
            <a:lstStyle/>
            <a:p>
              <a:pPr lvl="0" algn="ctr" defTabSz="1377950">
                <a:lnSpc>
                  <a:spcPct val="90000"/>
                </a:lnSpc>
                <a:spcBef>
                  <a:spcPct val="0"/>
                </a:spcBef>
                <a:spcAft>
                  <a:spcPct val="35000"/>
                </a:spcAft>
              </a:pPr>
              <a:r>
                <a:rPr lang="en-US" sz="2800" kern="1200" dirty="0" smtClean="0"/>
                <a:t>Tenant 2</a:t>
              </a:r>
              <a:endParaRPr lang="en-US" sz="2800" kern="1200" dirty="0"/>
            </a:p>
          </p:txBody>
        </p:sp>
        <p:sp>
          <p:nvSpPr>
            <p:cNvPr id="11" name="Freeform 10"/>
            <p:cNvSpPr/>
            <p:nvPr/>
          </p:nvSpPr>
          <p:spPr>
            <a:xfrm>
              <a:off x="3525893" y="5689700"/>
              <a:ext cx="991257" cy="756494"/>
            </a:xfrm>
            <a:custGeom>
              <a:avLst/>
              <a:gdLst>
                <a:gd name="connsiteX0" fmla="*/ 0 w 991257"/>
                <a:gd name="connsiteY0" fmla="*/ 75649 h 756494"/>
                <a:gd name="connsiteX1" fmla="*/ 75649 w 991257"/>
                <a:gd name="connsiteY1" fmla="*/ 0 h 756494"/>
                <a:gd name="connsiteX2" fmla="*/ 915608 w 991257"/>
                <a:gd name="connsiteY2" fmla="*/ 0 h 756494"/>
                <a:gd name="connsiteX3" fmla="*/ 991257 w 991257"/>
                <a:gd name="connsiteY3" fmla="*/ 75649 h 756494"/>
                <a:gd name="connsiteX4" fmla="*/ 991257 w 991257"/>
                <a:gd name="connsiteY4" fmla="*/ 680845 h 756494"/>
                <a:gd name="connsiteX5" fmla="*/ 915608 w 991257"/>
                <a:gd name="connsiteY5" fmla="*/ 756494 h 756494"/>
                <a:gd name="connsiteX6" fmla="*/ 75649 w 991257"/>
                <a:gd name="connsiteY6" fmla="*/ 756494 h 756494"/>
                <a:gd name="connsiteX7" fmla="*/ 0 w 991257"/>
                <a:gd name="connsiteY7" fmla="*/ 680845 h 756494"/>
                <a:gd name="connsiteX8" fmla="*/ 0 w 991257"/>
                <a:gd name="connsiteY8" fmla="*/ 75649 h 75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1257" h="756494">
                  <a:moveTo>
                    <a:pt x="0" y="75649"/>
                  </a:moveTo>
                  <a:cubicBezTo>
                    <a:pt x="0" y="33869"/>
                    <a:pt x="33869" y="0"/>
                    <a:pt x="75649" y="0"/>
                  </a:cubicBezTo>
                  <a:lnTo>
                    <a:pt x="915608" y="0"/>
                  </a:lnTo>
                  <a:cubicBezTo>
                    <a:pt x="957388" y="0"/>
                    <a:pt x="991257" y="33869"/>
                    <a:pt x="991257" y="75649"/>
                  </a:cubicBezTo>
                  <a:lnTo>
                    <a:pt x="991257" y="680845"/>
                  </a:lnTo>
                  <a:cubicBezTo>
                    <a:pt x="991257" y="722625"/>
                    <a:pt x="957388" y="756494"/>
                    <a:pt x="915608" y="756494"/>
                  </a:cubicBezTo>
                  <a:lnTo>
                    <a:pt x="75649" y="756494"/>
                  </a:lnTo>
                  <a:cubicBezTo>
                    <a:pt x="33869" y="756494"/>
                    <a:pt x="0" y="722625"/>
                    <a:pt x="0" y="680845"/>
                  </a:cubicBezTo>
                  <a:lnTo>
                    <a:pt x="0" y="75649"/>
                  </a:lnTo>
                  <a:close/>
                </a:path>
              </a:pathLst>
            </a:custGeom>
            <a:solidFill>
              <a:srgbClr val="00206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1687" tIns="71687" rIns="71687" bIns="71687" numCol="1" spcCol="1270" anchor="ctr" anchorCtr="0">
              <a:noAutofit/>
            </a:bodyPr>
            <a:lstStyle/>
            <a:p>
              <a:pPr lvl="0" algn="ctr" defTabSz="577850">
                <a:lnSpc>
                  <a:spcPct val="90000"/>
                </a:lnSpc>
                <a:spcBef>
                  <a:spcPct val="0"/>
                </a:spcBef>
                <a:spcAft>
                  <a:spcPct val="35000"/>
                </a:spcAft>
              </a:pPr>
              <a:r>
                <a:rPr lang="en-US" sz="1400" kern="1200" dirty="0" smtClean="0"/>
                <a:t>Site collection 2-1</a:t>
              </a:r>
              <a:endParaRPr lang="en-US" sz="1400" kern="1200" dirty="0"/>
            </a:p>
          </p:txBody>
        </p:sp>
        <p:sp>
          <p:nvSpPr>
            <p:cNvPr id="12" name="Freeform 11"/>
            <p:cNvSpPr/>
            <p:nvPr/>
          </p:nvSpPr>
          <p:spPr>
            <a:xfrm>
              <a:off x="4558783" y="5689700"/>
              <a:ext cx="991257" cy="756494"/>
            </a:xfrm>
            <a:custGeom>
              <a:avLst/>
              <a:gdLst>
                <a:gd name="connsiteX0" fmla="*/ 0 w 991257"/>
                <a:gd name="connsiteY0" fmla="*/ 75649 h 756494"/>
                <a:gd name="connsiteX1" fmla="*/ 75649 w 991257"/>
                <a:gd name="connsiteY1" fmla="*/ 0 h 756494"/>
                <a:gd name="connsiteX2" fmla="*/ 915608 w 991257"/>
                <a:gd name="connsiteY2" fmla="*/ 0 h 756494"/>
                <a:gd name="connsiteX3" fmla="*/ 991257 w 991257"/>
                <a:gd name="connsiteY3" fmla="*/ 75649 h 756494"/>
                <a:gd name="connsiteX4" fmla="*/ 991257 w 991257"/>
                <a:gd name="connsiteY4" fmla="*/ 680845 h 756494"/>
                <a:gd name="connsiteX5" fmla="*/ 915608 w 991257"/>
                <a:gd name="connsiteY5" fmla="*/ 756494 h 756494"/>
                <a:gd name="connsiteX6" fmla="*/ 75649 w 991257"/>
                <a:gd name="connsiteY6" fmla="*/ 756494 h 756494"/>
                <a:gd name="connsiteX7" fmla="*/ 0 w 991257"/>
                <a:gd name="connsiteY7" fmla="*/ 680845 h 756494"/>
                <a:gd name="connsiteX8" fmla="*/ 0 w 991257"/>
                <a:gd name="connsiteY8" fmla="*/ 75649 h 75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1257" h="756494">
                  <a:moveTo>
                    <a:pt x="0" y="75649"/>
                  </a:moveTo>
                  <a:cubicBezTo>
                    <a:pt x="0" y="33869"/>
                    <a:pt x="33869" y="0"/>
                    <a:pt x="75649" y="0"/>
                  </a:cubicBezTo>
                  <a:lnTo>
                    <a:pt x="915608" y="0"/>
                  </a:lnTo>
                  <a:cubicBezTo>
                    <a:pt x="957388" y="0"/>
                    <a:pt x="991257" y="33869"/>
                    <a:pt x="991257" y="75649"/>
                  </a:cubicBezTo>
                  <a:lnTo>
                    <a:pt x="991257" y="680845"/>
                  </a:lnTo>
                  <a:cubicBezTo>
                    <a:pt x="991257" y="722625"/>
                    <a:pt x="957388" y="756494"/>
                    <a:pt x="915608" y="756494"/>
                  </a:cubicBezTo>
                  <a:lnTo>
                    <a:pt x="75649" y="756494"/>
                  </a:lnTo>
                  <a:cubicBezTo>
                    <a:pt x="33869" y="756494"/>
                    <a:pt x="0" y="722625"/>
                    <a:pt x="0" y="680845"/>
                  </a:cubicBezTo>
                  <a:lnTo>
                    <a:pt x="0" y="75649"/>
                  </a:lnTo>
                  <a:close/>
                </a:path>
              </a:pathLst>
            </a:custGeom>
            <a:solidFill>
              <a:srgbClr val="00206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1687" tIns="71687" rIns="71687" bIns="71687" numCol="1" spcCol="1270" anchor="ctr" anchorCtr="0">
              <a:noAutofit/>
            </a:bodyPr>
            <a:lstStyle/>
            <a:p>
              <a:pPr lvl="0" algn="ctr" defTabSz="577850">
                <a:lnSpc>
                  <a:spcPct val="90000"/>
                </a:lnSpc>
                <a:spcBef>
                  <a:spcPct val="0"/>
                </a:spcBef>
                <a:spcAft>
                  <a:spcPct val="35000"/>
                </a:spcAft>
              </a:pPr>
              <a:r>
                <a:rPr lang="en-US" kern="1200" dirty="0" smtClean="0"/>
                <a:t>…</a:t>
              </a:r>
              <a:endParaRPr lang="en-US" kern="1200" dirty="0"/>
            </a:p>
          </p:txBody>
        </p:sp>
        <p:sp>
          <p:nvSpPr>
            <p:cNvPr id="13" name="Freeform 12"/>
            <p:cNvSpPr/>
            <p:nvPr/>
          </p:nvSpPr>
          <p:spPr>
            <a:xfrm>
              <a:off x="5591674" y="5689700"/>
              <a:ext cx="991257" cy="756494"/>
            </a:xfrm>
            <a:custGeom>
              <a:avLst/>
              <a:gdLst>
                <a:gd name="connsiteX0" fmla="*/ 0 w 991257"/>
                <a:gd name="connsiteY0" fmla="*/ 75649 h 756494"/>
                <a:gd name="connsiteX1" fmla="*/ 75649 w 991257"/>
                <a:gd name="connsiteY1" fmla="*/ 0 h 756494"/>
                <a:gd name="connsiteX2" fmla="*/ 915608 w 991257"/>
                <a:gd name="connsiteY2" fmla="*/ 0 h 756494"/>
                <a:gd name="connsiteX3" fmla="*/ 991257 w 991257"/>
                <a:gd name="connsiteY3" fmla="*/ 75649 h 756494"/>
                <a:gd name="connsiteX4" fmla="*/ 991257 w 991257"/>
                <a:gd name="connsiteY4" fmla="*/ 680845 h 756494"/>
                <a:gd name="connsiteX5" fmla="*/ 915608 w 991257"/>
                <a:gd name="connsiteY5" fmla="*/ 756494 h 756494"/>
                <a:gd name="connsiteX6" fmla="*/ 75649 w 991257"/>
                <a:gd name="connsiteY6" fmla="*/ 756494 h 756494"/>
                <a:gd name="connsiteX7" fmla="*/ 0 w 991257"/>
                <a:gd name="connsiteY7" fmla="*/ 680845 h 756494"/>
                <a:gd name="connsiteX8" fmla="*/ 0 w 991257"/>
                <a:gd name="connsiteY8" fmla="*/ 75649 h 75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1257" h="756494">
                  <a:moveTo>
                    <a:pt x="0" y="75649"/>
                  </a:moveTo>
                  <a:cubicBezTo>
                    <a:pt x="0" y="33869"/>
                    <a:pt x="33869" y="0"/>
                    <a:pt x="75649" y="0"/>
                  </a:cubicBezTo>
                  <a:lnTo>
                    <a:pt x="915608" y="0"/>
                  </a:lnTo>
                  <a:cubicBezTo>
                    <a:pt x="957388" y="0"/>
                    <a:pt x="991257" y="33869"/>
                    <a:pt x="991257" y="75649"/>
                  </a:cubicBezTo>
                  <a:lnTo>
                    <a:pt x="991257" y="680845"/>
                  </a:lnTo>
                  <a:cubicBezTo>
                    <a:pt x="991257" y="722625"/>
                    <a:pt x="957388" y="756494"/>
                    <a:pt x="915608" y="756494"/>
                  </a:cubicBezTo>
                  <a:lnTo>
                    <a:pt x="75649" y="756494"/>
                  </a:lnTo>
                  <a:cubicBezTo>
                    <a:pt x="33869" y="756494"/>
                    <a:pt x="0" y="722625"/>
                    <a:pt x="0" y="680845"/>
                  </a:cubicBezTo>
                  <a:lnTo>
                    <a:pt x="0" y="75649"/>
                  </a:lnTo>
                  <a:close/>
                </a:path>
              </a:pathLst>
            </a:custGeom>
            <a:solidFill>
              <a:srgbClr val="002060"/>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1687" tIns="71687" rIns="71687" bIns="71687" numCol="1" spcCol="1270" anchor="ctr" anchorCtr="0">
              <a:noAutofit/>
            </a:bodyPr>
            <a:lstStyle/>
            <a:p>
              <a:pPr lvl="0" algn="ctr" defTabSz="577850">
                <a:lnSpc>
                  <a:spcPct val="90000"/>
                </a:lnSpc>
                <a:spcBef>
                  <a:spcPct val="0"/>
                </a:spcBef>
                <a:spcAft>
                  <a:spcPct val="35000"/>
                </a:spcAft>
              </a:pPr>
              <a:r>
                <a:rPr lang="en-US" sz="1400" kern="1200" dirty="0" smtClean="0"/>
                <a:t>Site collection 2-N</a:t>
              </a:r>
              <a:endParaRPr lang="en-US" sz="1400" kern="1200" dirty="0"/>
            </a:p>
          </p:txBody>
        </p:sp>
      </p:grpSp>
    </p:spTree>
    <p:extLst>
      <p:ext uri="{BB962C8B-B14F-4D97-AF65-F5344CB8AC3E}">
        <p14:creationId xmlns:p14="http://schemas.microsoft.com/office/powerpoint/2010/main" val="23597260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7" y="895"/>
            <a:ext cx="12462191" cy="7024759"/>
          </a:xfrm>
          <a:prstGeom prst="rect">
            <a:avLst/>
          </a:prstGeom>
        </p:spPr>
      </p:pic>
      <p:sp>
        <p:nvSpPr>
          <p:cNvPr id="6" name="Rectangle 5"/>
          <p:cNvSpPr/>
          <p:nvPr/>
        </p:nvSpPr>
        <p:spPr bwMode="auto">
          <a:xfrm>
            <a:off x="97557" y="3497262"/>
            <a:ext cx="6403975" cy="3158307"/>
          </a:xfrm>
          <a:prstGeom prst="rect">
            <a:avLst/>
          </a:prstGeom>
          <a:solidFill>
            <a:schemeClr val="tx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4000" dirty="0">
                <a:solidFill>
                  <a:schemeClr val="bg1"/>
                </a:solidFill>
                <a:latin typeface="+mj-lt"/>
              </a:rPr>
              <a:t>Cross Site </a:t>
            </a:r>
            <a:r>
              <a:rPr lang="en-US" sz="4000" dirty="0" smtClean="0">
                <a:solidFill>
                  <a:schemeClr val="bg1"/>
                </a:solidFill>
                <a:latin typeface="+mj-lt"/>
              </a:rPr>
              <a:t>Publishing:</a:t>
            </a:r>
            <a:endParaRPr lang="en-US" sz="4000" dirty="0">
              <a:solidFill>
                <a:schemeClr val="bg1"/>
              </a:solidFill>
              <a:latin typeface="+mj-lt"/>
            </a:endParaRPr>
          </a:p>
          <a:p>
            <a:r>
              <a:rPr lang="en-US" sz="3600" i="1" dirty="0">
                <a:solidFill>
                  <a:schemeClr val="bg1"/>
                </a:solidFill>
                <a:latin typeface="+mj-lt"/>
              </a:rPr>
              <a:t>“Create content in an </a:t>
            </a:r>
            <a:r>
              <a:rPr lang="en-US" sz="3600" i="1" dirty="0" smtClean="0">
                <a:solidFill>
                  <a:schemeClr val="bg1"/>
                </a:solidFill>
                <a:latin typeface="+mj-lt"/>
              </a:rPr>
              <a:t>authoring </a:t>
            </a:r>
            <a:r>
              <a:rPr lang="en-US" sz="3600" i="1" dirty="0">
                <a:solidFill>
                  <a:schemeClr val="bg1"/>
                </a:solidFill>
                <a:latin typeface="+mj-lt"/>
              </a:rPr>
              <a:t>environment and use it in any one of your SharePoint publishing environments.”</a:t>
            </a:r>
          </a:p>
        </p:txBody>
      </p:sp>
    </p:spTree>
    <p:extLst>
      <p:ext uri="{BB962C8B-B14F-4D97-AF65-F5344CB8AC3E}">
        <p14:creationId xmlns:p14="http://schemas.microsoft.com/office/powerpoint/2010/main" val="318542484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a:t>
            </a:r>
            <a:endParaRPr lang="en-US" dirty="0"/>
          </a:p>
        </p:txBody>
      </p:sp>
      <p:sp>
        <p:nvSpPr>
          <p:cNvPr id="5" name="Text Placeholder 4"/>
          <p:cNvSpPr>
            <a:spLocks noGrp="1"/>
          </p:cNvSpPr>
          <p:nvPr>
            <p:ph type="body" sz="quarter" idx="12"/>
          </p:nvPr>
        </p:nvSpPr>
        <p:spPr/>
        <p:txBody>
          <a:bodyPr/>
          <a:lstStyle/>
          <a:p>
            <a:r>
              <a:rPr lang="en-US" dirty="0" smtClean="0"/>
              <a:t>How </a:t>
            </a:r>
            <a:r>
              <a:rPr lang="en-US" dirty="0"/>
              <a:t>to actually set up what was </a:t>
            </a:r>
            <a:r>
              <a:rPr lang="en-US" dirty="0" smtClean="0"/>
              <a:t>demoed before</a:t>
            </a:r>
            <a:endParaRPr lang="en-US" dirty="0"/>
          </a:p>
        </p:txBody>
      </p:sp>
    </p:spTree>
    <p:extLst>
      <p:ext uri="{BB962C8B-B14F-4D97-AF65-F5344CB8AC3E}">
        <p14:creationId xmlns:p14="http://schemas.microsoft.com/office/powerpoint/2010/main" val="3012716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nb-NO" dirty="0" smtClean="0"/>
              <a:t>Features and SKUs roadmap</a:t>
            </a:r>
            <a:endParaRPr lang="nb-NO" dirty="0"/>
          </a:p>
        </p:txBody>
      </p:sp>
      <p:graphicFrame>
        <p:nvGraphicFramePr>
          <p:cNvPr id="6" name="Table 5"/>
          <p:cNvGraphicFramePr>
            <a:graphicFrameLocks noGrp="1"/>
          </p:cNvGraphicFramePr>
          <p:nvPr>
            <p:extLst/>
          </p:nvPr>
        </p:nvGraphicFramePr>
        <p:xfrm>
          <a:off x="274638" y="1680366"/>
          <a:ext cx="11887201" cy="4193160"/>
        </p:xfrm>
        <a:graphic>
          <a:graphicData uri="http://schemas.openxmlformats.org/drawingml/2006/table">
            <a:tbl>
              <a:tblPr firstRow="1" bandRow="1">
                <a:tableStyleId>{B301B821-A1FF-4177-AEE7-76D212191A09}</a:tableStyleId>
              </a:tblPr>
              <a:tblGrid>
                <a:gridCol w="2415207">
                  <a:extLst>
                    <a:ext uri="{9D8B030D-6E8A-4147-A177-3AD203B41FA5}">
                      <a16:colId xmlns:a16="http://schemas.microsoft.com/office/drawing/2014/main" xmlns="" val="721775337"/>
                    </a:ext>
                  </a:extLst>
                </a:gridCol>
                <a:gridCol w="1656184">
                  <a:extLst>
                    <a:ext uri="{9D8B030D-6E8A-4147-A177-3AD203B41FA5}">
                      <a16:colId xmlns:a16="http://schemas.microsoft.com/office/drawing/2014/main" xmlns="" val="2902570835"/>
                    </a:ext>
                  </a:extLst>
                </a:gridCol>
                <a:gridCol w="2520280">
                  <a:extLst>
                    <a:ext uri="{9D8B030D-6E8A-4147-A177-3AD203B41FA5}">
                      <a16:colId xmlns:a16="http://schemas.microsoft.com/office/drawing/2014/main" xmlns="" val="3223375364"/>
                    </a:ext>
                  </a:extLst>
                </a:gridCol>
                <a:gridCol w="2592288">
                  <a:extLst>
                    <a:ext uri="{9D8B030D-6E8A-4147-A177-3AD203B41FA5}">
                      <a16:colId xmlns:a16="http://schemas.microsoft.com/office/drawing/2014/main" xmlns="" val="3600747904"/>
                    </a:ext>
                  </a:extLst>
                </a:gridCol>
                <a:gridCol w="2703242">
                  <a:extLst>
                    <a:ext uri="{9D8B030D-6E8A-4147-A177-3AD203B41FA5}">
                      <a16:colId xmlns:a16="http://schemas.microsoft.com/office/drawing/2014/main" xmlns="" val="3503221373"/>
                    </a:ext>
                  </a:extLst>
                </a:gridCol>
              </a:tblGrid>
              <a:tr h="628229">
                <a:tc>
                  <a:txBody>
                    <a:bodyPr/>
                    <a:lstStyle/>
                    <a:p>
                      <a:r>
                        <a:rPr lang="nb-NO" dirty="0" smtClean="0"/>
                        <a:t>Feature</a:t>
                      </a:r>
                      <a:endParaRPr lang="nb-NO" dirty="0"/>
                    </a:p>
                  </a:txBody>
                  <a:tcPr/>
                </a:tc>
                <a:tc>
                  <a:txBody>
                    <a:bodyPr/>
                    <a:lstStyle/>
                    <a:p>
                      <a:r>
                        <a:rPr lang="nb-NO" dirty="0" smtClean="0"/>
                        <a:t>On-premises</a:t>
                      </a:r>
                      <a:endParaRPr lang="nb-NO" dirty="0"/>
                    </a:p>
                  </a:txBody>
                  <a:tcPr/>
                </a:tc>
                <a:tc>
                  <a:txBody>
                    <a:bodyPr/>
                    <a:lstStyle/>
                    <a:p>
                      <a:r>
                        <a:rPr lang="nb-NO" dirty="0" smtClean="0"/>
                        <a:t>SPO Intranet</a:t>
                      </a:r>
                      <a:r>
                        <a:rPr lang="nb-NO" baseline="0" dirty="0" smtClean="0"/>
                        <a:t> Sites</a:t>
                      </a:r>
                    </a:p>
                    <a:p>
                      <a:pPr marL="0" marR="0" indent="0" algn="l" defTabSz="932742" rtl="0" eaLnBrk="1" fontAlgn="auto" latinLnBrk="0" hangingPunct="1">
                        <a:lnSpc>
                          <a:spcPct val="100000"/>
                        </a:lnSpc>
                        <a:spcBef>
                          <a:spcPts val="0"/>
                        </a:spcBef>
                        <a:spcAft>
                          <a:spcPts val="0"/>
                        </a:spcAft>
                        <a:buClrTx/>
                        <a:buSzTx/>
                        <a:buFontTx/>
                        <a:buNone/>
                        <a:tabLst/>
                        <a:defRPr/>
                      </a:pPr>
                      <a:r>
                        <a:rPr lang="nb-NO" dirty="0" smtClean="0"/>
                        <a:t>E3/E4/A3/A4/G3/G4/</a:t>
                      </a:r>
                      <a:br>
                        <a:rPr lang="nb-NO" dirty="0" smtClean="0"/>
                      </a:br>
                      <a:r>
                        <a:rPr lang="nb-NO" dirty="0" smtClean="0"/>
                        <a:t>E3 for Nonprofits</a:t>
                      </a:r>
                    </a:p>
                  </a:txBody>
                  <a:tcPr/>
                </a:tc>
                <a:tc>
                  <a:txBody>
                    <a:bodyPr/>
                    <a:lstStyle/>
                    <a:p>
                      <a:r>
                        <a:rPr lang="nb-NO" dirty="0" smtClean="0"/>
                        <a:t>SPO Public Sites</a:t>
                      </a:r>
                    </a:p>
                    <a:p>
                      <a:pPr marL="0" marR="0" indent="0" algn="l" defTabSz="932742" rtl="0" eaLnBrk="1" fontAlgn="auto" latinLnBrk="0" hangingPunct="1">
                        <a:lnSpc>
                          <a:spcPct val="100000"/>
                        </a:lnSpc>
                        <a:spcBef>
                          <a:spcPts val="0"/>
                        </a:spcBef>
                        <a:spcAft>
                          <a:spcPts val="0"/>
                        </a:spcAft>
                        <a:buClrTx/>
                        <a:buSzTx/>
                        <a:buFontTx/>
                        <a:buNone/>
                        <a:tabLst/>
                        <a:defRPr/>
                      </a:pPr>
                      <a:r>
                        <a:rPr lang="nb-NO" dirty="0" smtClean="0"/>
                        <a:t>E3/E4/A3/A4/G3/G4/</a:t>
                      </a:r>
                      <a:br>
                        <a:rPr lang="nb-NO" dirty="0" smtClean="0"/>
                      </a:br>
                      <a:r>
                        <a:rPr lang="nb-NO" dirty="0" smtClean="0"/>
                        <a:t>E3 for Nonprofits</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nb-NO" dirty="0" smtClean="0"/>
                        <a:t>SPO Dedicated</a:t>
                      </a:r>
                      <a:br>
                        <a:rPr lang="nb-NO" dirty="0" smtClean="0"/>
                      </a:br>
                      <a:r>
                        <a:rPr lang="nb-NO" dirty="0" smtClean="0"/>
                        <a:t>E3/E4/Plan 2</a:t>
                      </a:r>
                    </a:p>
                  </a:txBody>
                  <a:tcPr/>
                </a:tc>
                <a:extLst>
                  <a:ext uri="{0D108BD9-81ED-4DB2-BD59-A6C34878D82A}">
                    <a16:rowId xmlns:a16="http://schemas.microsoft.com/office/drawing/2014/main" xmlns="" val="1343599174"/>
                  </a:ext>
                </a:extLst>
              </a:tr>
              <a:tr h="655752">
                <a:tc>
                  <a:txBody>
                    <a:bodyPr/>
                    <a:lstStyle/>
                    <a:p>
                      <a:pPr marL="0" lvl="1" indent="0" fontAlgn="base">
                        <a:buFont typeface="Arial" panose="020B0604020202020204" pitchFamily="34" charset="0"/>
                        <a:buNone/>
                      </a:pPr>
                      <a:r>
                        <a:rPr lang="nb-NO" dirty="0" smtClean="0"/>
                        <a:t>Content search web part (CSWP)</a:t>
                      </a:r>
                    </a:p>
                  </a:txBody>
                  <a:tcPr/>
                </a:tc>
                <a:tc>
                  <a:txBody>
                    <a:bodyPr/>
                    <a:lstStyle/>
                    <a:p>
                      <a:r>
                        <a:rPr lang="nb-NO" dirty="0" smtClean="0"/>
                        <a:t>SP 2013</a:t>
                      </a:r>
                      <a:endParaRPr lang="nb-NO" dirty="0"/>
                    </a:p>
                  </a:txBody>
                  <a:tcPr/>
                </a:tc>
                <a:tc>
                  <a:txBody>
                    <a:bodyPr/>
                    <a:lstStyle/>
                    <a:p>
                      <a:endParaRPr lang="nb-NO" dirty="0"/>
                    </a:p>
                  </a:txBody>
                  <a:tcPr/>
                </a:tc>
                <a:tc>
                  <a:txBody>
                    <a:bodyPr/>
                    <a:lstStyle/>
                    <a:p>
                      <a:endParaRPr lang="nb-NO" dirty="0"/>
                    </a:p>
                  </a:txBody>
                  <a:tcPr/>
                </a:tc>
                <a:tc>
                  <a:txBody>
                    <a:bodyPr/>
                    <a:lstStyle/>
                    <a:p>
                      <a:endParaRPr lang="nb-NO" dirty="0"/>
                    </a:p>
                  </a:txBody>
                  <a:tcPr/>
                </a:tc>
                <a:extLst>
                  <a:ext uri="{0D108BD9-81ED-4DB2-BD59-A6C34878D82A}">
                    <a16:rowId xmlns:a16="http://schemas.microsoft.com/office/drawing/2014/main" xmlns="" val="1708536126"/>
                  </a:ext>
                </a:extLst>
              </a:tr>
              <a:tr h="655752">
                <a:tc>
                  <a:txBody>
                    <a:bodyPr/>
                    <a:lstStyle/>
                    <a:p>
                      <a:pPr marL="0" marR="0" lvl="1" indent="0" algn="l" defTabSz="932742" rtl="0" eaLnBrk="1" fontAlgn="auto" latinLnBrk="0" hangingPunct="1">
                        <a:lnSpc>
                          <a:spcPct val="100000"/>
                        </a:lnSpc>
                        <a:spcBef>
                          <a:spcPts val="0"/>
                        </a:spcBef>
                        <a:spcAft>
                          <a:spcPts val="0"/>
                        </a:spcAft>
                        <a:buClrTx/>
                        <a:buSzTx/>
                        <a:buFontTx/>
                        <a:buNone/>
                        <a:tabLst/>
                        <a:defRPr/>
                      </a:pPr>
                      <a:r>
                        <a:rPr lang="nb-NO" dirty="0" smtClean="0"/>
                        <a:t>Cross site publishing (XSP)</a:t>
                      </a:r>
                      <a:endParaRPr lang="nb-NO" dirty="0"/>
                    </a:p>
                  </a:txBody>
                  <a:tcPr/>
                </a:tc>
                <a:tc>
                  <a:txBody>
                    <a:bodyPr/>
                    <a:lstStyle/>
                    <a:p>
                      <a:r>
                        <a:rPr lang="nb-NO" smtClean="0"/>
                        <a:t>SP 2013</a:t>
                      </a:r>
                      <a:endParaRPr lang="nb-NO"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endParaRPr lang="nb-NO" dirty="0" smtClean="0"/>
                    </a:p>
                    <a:p>
                      <a:endParaRPr lang="nb-NO" dirty="0"/>
                    </a:p>
                  </a:txBody>
                  <a:tcPr/>
                </a:tc>
                <a:tc>
                  <a:txBody>
                    <a:bodyPr/>
                    <a:lstStyle/>
                    <a:p>
                      <a:endParaRPr lang="nb-NO" dirty="0"/>
                    </a:p>
                  </a:txBody>
                  <a:tcPr/>
                </a:tc>
                <a:tc>
                  <a:txBody>
                    <a:bodyPr/>
                    <a:lstStyle/>
                    <a:p>
                      <a:endParaRPr lang="nb-NO" dirty="0"/>
                    </a:p>
                  </a:txBody>
                  <a:tcPr/>
                </a:tc>
                <a:extLst>
                  <a:ext uri="{0D108BD9-81ED-4DB2-BD59-A6C34878D82A}">
                    <a16:rowId xmlns:a16="http://schemas.microsoft.com/office/drawing/2014/main" xmlns="" val="3716024999"/>
                  </a:ext>
                </a:extLst>
              </a:tr>
              <a:tr h="655752">
                <a:tc>
                  <a:txBody>
                    <a:bodyPr/>
                    <a:lstStyle/>
                    <a:p>
                      <a:r>
                        <a:rPr lang="nb-NO" dirty="0" smtClean="0"/>
                        <a:t>Taxonomy refiners</a:t>
                      </a:r>
                      <a:endParaRPr lang="nb-NO" dirty="0"/>
                    </a:p>
                  </a:txBody>
                  <a:tcPr/>
                </a:tc>
                <a:tc>
                  <a:txBody>
                    <a:bodyPr/>
                    <a:lstStyle/>
                    <a:p>
                      <a:r>
                        <a:rPr lang="nb-NO" dirty="0" smtClean="0"/>
                        <a:t>SP 2013</a:t>
                      </a:r>
                      <a:endParaRPr lang="nb-NO" dirty="0"/>
                    </a:p>
                  </a:txBody>
                  <a:tcPr/>
                </a:tc>
                <a:tc>
                  <a:txBody>
                    <a:bodyPr/>
                    <a:lstStyle/>
                    <a:p>
                      <a:endParaRPr lang="nb-NO" dirty="0"/>
                    </a:p>
                  </a:txBody>
                  <a:tcPr/>
                </a:tc>
                <a:tc>
                  <a:txBody>
                    <a:bodyPr/>
                    <a:lstStyle/>
                    <a:p>
                      <a:endParaRPr lang="nb-NO" dirty="0"/>
                    </a:p>
                  </a:txBody>
                  <a:tcPr/>
                </a:tc>
                <a:tc>
                  <a:txBody>
                    <a:bodyPr/>
                    <a:lstStyle/>
                    <a:p>
                      <a:endParaRPr lang="nb-NO" dirty="0"/>
                    </a:p>
                  </a:txBody>
                  <a:tcPr/>
                </a:tc>
                <a:extLst>
                  <a:ext uri="{0D108BD9-81ED-4DB2-BD59-A6C34878D82A}">
                    <a16:rowId xmlns:a16="http://schemas.microsoft.com/office/drawing/2014/main" xmlns="" val="199035729"/>
                  </a:ext>
                </a:extLst>
              </a:tr>
              <a:tr h="655752">
                <a:tc>
                  <a:txBody>
                    <a:bodyPr/>
                    <a:lstStyle/>
                    <a:p>
                      <a:pPr marL="0" marR="0" lvl="1" indent="0" algn="l" defTabSz="932742" rtl="0" eaLnBrk="1" fontAlgn="auto" latinLnBrk="0" hangingPunct="1">
                        <a:lnSpc>
                          <a:spcPct val="100000"/>
                        </a:lnSpc>
                        <a:spcBef>
                          <a:spcPts val="0"/>
                        </a:spcBef>
                        <a:spcAft>
                          <a:spcPts val="0"/>
                        </a:spcAft>
                        <a:buClrTx/>
                        <a:buSzTx/>
                        <a:buFontTx/>
                        <a:buNone/>
                        <a:tabLst/>
                        <a:defRPr/>
                      </a:pPr>
                      <a:r>
                        <a:rPr lang="nb-NO" dirty="0" smtClean="0"/>
                        <a:t>Faceted navigation</a:t>
                      </a:r>
                      <a:endParaRPr lang="nb-NO" dirty="0"/>
                    </a:p>
                  </a:txBody>
                  <a:tcPr/>
                </a:tc>
                <a:tc>
                  <a:txBody>
                    <a:bodyPr/>
                    <a:lstStyle/>
                    <a:p>
                      <a:r>
                        <a:rPr lang="nb-NO" dirty="0" smtClean="0"/>
                        <a:t>SP 2013</a:t>
                      </a:r>
                      <a:endParaRPr lang="nb-NO" dirty="0"/>
                    </a:p>
                  </a:txBody>
                  <a:tcPr/>
                </a:tc>
                <a:tc>
                  <a:txBody>
                    <a:bodyPr/>
                    <a:lstStyle/>
                    <a:p>
                      <a:endParaRPr lang="nb-NO" dirty="0"/>
                    </a:p>
                  </a:txBody>
                  <a:tcPr/>
                </a:tc>
                <a:tc>
                  <a:txBody>
                    <a:bodyPr/>
                    <a:lstStyle/>
                    <a:p>
                      <a:endParaRPr lang="nb-NO" dirty="0"/>
                    </a:p>
                  </a:txBody>
                  <a:tcPr/>
                </a:tc>
                <a:tc>
                  <a:txBody>
                    <a:bodyPr/>
                    <a:lstStyle/>
                    <a:p>
                      <a:endParaRPr lang="nb-NO" dirty="0"/>
                    </a:p>
                  </a:txBody>
                  <a:tcPr/>
                </a:tc>
                <a:extLst>
                  <a:ext uri="{0D108BD9-81ED-4DB2-BD59-A6C34878D82A}">
                    <a16:rowId xmlns:a16="http://schemas.microsoft.com/office/drawing/2014/main" xmlns="" val="4193457042"/>
                  </a:ext>
                </a:extLst>
              </a:tr>
              <a:tr h="655752">
                <a:tc>
                  <a:txBody>
                    <a:bodyPr/>
                    <a:lstStyle/>
                    <a:p>
                      <a:pPr marL="0" marR="0" lvl="1" indent="0" algn="l" defTabSz="932742" rtl="0" eaLnBrk="1" fontAlgn="auto" latinLnBrk="0" hangingPunct="1">
                        <a:lnSpc>
                          <a:spcPct val="100000"/>
                        </a:lnSpc>
                        <a:spcBef>
                          <a:spcPts val="0"/>
                        </a:spcBef>
                        <a:spcAft>
                          <a:spcPts val="0"/>
                        </a:spcAft>
                        <a:buClrTx/>
                        <a:buSzTx/>
                        <a:buFontTx/>
                        <a:buNone/>
                        <a:tabLst/>
                        <a:defRPr/>
                      </a:pPr>
                      <a:r>
                        <a:rPr lang="nb-NO" dirty="0" smtClean="0"/>
                        <a:t>Product catalog site collection template</a:t>
                      </a:r>
                    </a:p>
                  </a:txBody>
                  <a:tcPr/>
                </a:tc>
                <a:tc>
                  <a:txBody>
                    <a:bodyPr/>
                    <a:lstStyle/>
                    <a:p>
                      <a:r>
                        <a:rPr lang="nb-NO" dirty="0" smtClean="0"/>
                        <a:t>SP 2013</a:t>
                      </a:r>
                      <a:endParaRPr lang="nb-NO" dirty="0"/>
                    </a:p>
                  </a:txBody>
                  <a:tcPr/>
                </a:tc>
                <a:tc>
                  <a:txBody>
                    <a:bodyPr/>
                    <a:lstStyle/>
                    <a:p>
                      <a:endParaRPr lang="nb-NO" dirty="0"/>
                    </a:p>
                  </a:txBody>
                  <a:tcPr/>
                </a:tc>
                <a:tc>
                  <a:txBody>
                    <a:bodyPr/>
                    <a:lstStyle/>
                    <a:p>
                      <a:endParaRPr lang="nb-NO" dirty="0"/>
                    </a:p>
                  </a:txBody>
                  <a:tcPr/>
                </a:tc>
                <a:tc>
                  <a:txBody>
                    <a:bodyPr/>
                    <a:lstStyle/>
                    <a:p>
                      <a:endParaRPr lang="nb-NO" dirty="0"/>
                    </a:p>
                  </a:txBody>
                  <a:tcPr/>
                </a:tc>
                <a:extLst>
                  <a:ext uri="{0D108BD9-81ED-4DB2-BD59-A6C34878D82A}">
                    <a16:rowId xmlns:a16="http://schemas.microsoft.com/office/drawing/2014/main" xmlns="" val="590773328"/>
                  </a:ext>
                </a:extLst>
              </a:tr>
            </a:tbl>
          </a:graphicData>
        </a:graphic>
      </p:graphicFrame>
      <p:sp>
        <p:nvSpPr>
          <p:cNvPr id="2" name="TextBox 1"/>
          <p:cNvSpPr txBox="1"/>
          <p:nvPr/>
        </p:nvSpPr>
        <p:spPr>
          <a:xfrm>
            <a:off x="4274021" y="2561158"/>
            <a:ext cx="2160240"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October </a:t>
            </a:r>
            <a:r>
              <a:rPr lang="nb-NO" dirty="0" smtClean="0">
                <a:solidFill>
                  <a:schemeClr val="dk1"/>
                </a:solidFill>
              </a:rPr>
              <a:t>2013</a:t>
            </a:r>
            <a:endParaRPr lang="nb-NO" sz="2400" dirty="0" smtClean="0">
              <a:gradFill>
                <a:gsLst>
                  <a:gs pos="2917">
                    <a:schemeClr val="tx1"/>
                  </a:gs>
                  <a:gs pos="30000">
                    <a:schemeClr val="tx1"/>
                  </a:gs>
                </a:gsLst>
                <a:lin ang="5400000" scaled="0"/>
              </a:gradFill>
            </a:endParaRPr>
          </a:p>
        </p:txBody>
      </p:sp>
      <p:sp>
        <p:nvSpPr>
          <p:cNvPr id="9" name="TextBox 8"/>
          <p:cNvSpPr txBox="1"/>
          <p:nvPr/>
        </p:nvSpPr>
        <p:spPr>
          <a:xfrm>
            <a:off x="4274021" y="3268962"/>
            <a:ext cx="2160240"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October </a:t>
            </a:r>
            <a:r>
              <a:rPr lang="nb-NO" dirty="0" smtClean="0">
                <a:solidFill>
                  <a:schemeClr val="dk1"/>
                </a:solidFill>
              </a:rPr>
              <a:t>2013</a:t>
            </a:r>
            <a:endParaRPr lang="nb-NO" sz="2400" dirty="0" smtClean="0">
              <a:gradFill>
                <a:gsLst>
                  <a:gs pos="2917">
                    <a:schemeClr val="tx1"/>
                  </a:gs>
                  <a:gs pos="30000">
                    <a:schemeClr val="tx1"/>
                  </a:gs>
                </a:gsLst>
                <a:lin ang="5400000" scaled="0"/>
              </a:gradFill>
            </a:endParaRPr>
          </a:p>
        </p:txBody>
      </p:sp>
      <p:sp>
        <p:nvSpPr>
          <p:cNvPr id="10" name="TextBox 9"/>
          <p:cNvSpPr txBox="1"/>
          <p:nvPr/>
        </p:nvSpPr>
        <p:spPr>
          <a:xfrm>
            <a:off x="4275045" y="3898011"/>
            <a:ext cx="2591264"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Later</a:t>
            </a:r>
            <a:endParaRPr lang="nb-NO" sz="2400" dirty="0" smtClean="0">
              <a:gradFill>
                <a:gsLst>
                  <a:gs pos="2917">
                    <a:schemeClr val="tx1"/>
                  </a:gs>
                  <a:gs pos="30000">
                    <a:schemeClr val="tx1"/>
                  </a:gs>
                </a:gsLst>
                <a:lin ang="5400000" scaled="0"/>
              </a:gradFill>
            </a:endParaRPr>
          </a:p>
        </p:txBody>
      </p:sp>
      <p:sp>
        <p:nvSpPr>
          <p:cNvPr id="11" name="TextBox 10"/>
          <p:cNvSpPr txBox="1"/>
          <p:nvPr/>
        </p:nvSpPr>
        <p:spPr>
          <a:xfrm>
            <a:off x="4275045" y="4540350"/>
            <a:ext cx="2591263"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Later</a:t>
            </a:r>
            <a:endParaRPr lang="nb-NO" sz="2400" dirty="0" smtClean="0">
              <a:gradFill>
                <a:gsLst>
                  <a:gs pos="2917">
                    <a:schemeClr val="tx1"/>
                  </a:gs>
                  <a:gs pos="30000">
                    <a:schemeClr val="tx1"/>
                  </a:gs>
                </a:gsLst>
                <a:lin ang="5400000" scaled="0"/>
              </a:gradFill>
            </a:endParaRPr>
          </a:p>
        </p:txBody>
      </p:sp>
      <p:sp>
        <p:nvSpPr>
          <p:cNvPr id="12" name="TextBox 11"/>
          <p:cNvSpPr txBox="1"/>
          <p:nvPr/>
        </p:nvSpPr>
        <p:spPr>
          <a:xfrm>
            <a:off x="4275046" y="5182689"/>
            <a:ext cx="2591262"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Later</a:t>
            </a:r>
            <a:endParaRPr lang="nb-NO" sz="2400" dirty="0" smtClean="0">
              <a:gradFill>
                <a:gsLst>
                  <a:gs pos="2917">
                    <a:schemeClr val="tx1"/>
                  </a:gs>
                  <a:gs pos="30000">
                    <a:schemeClr val="tx1"/>
                  </a:gs>
                </a:gsLst>
                <a:lin ang="5400000" scaled="0"/>
              </a:gradFill>
            </a:endParaRPr>
          </a:p>
        </p:txBody>
      </p:sp>
      <p:sp>
        <p:nvSpPr>
          <p:cNvPr id="13" name="TextBox 12"/>
          <p:cNvSpPr txBox="1"/>
          <p:nvPr/>
        </p:nvSpPr>
        <p:spPr>
          <a:xfrm>
            <a:off x="7020381" y="2561158"/>
            <a:ext cx="2582232" cy="544765"/>
          </a:xfrm>
          <a:prstGeom prst="rect">
            <a:avLst/>
          </a:prstGeom>
          <a:noFill/>
        </p:spPr>
        <p:txBody>
          <a:bodyPr wrap="square" lIns="182880" tIns="146304" rIns="182880" bIns="146304" rtlCol="0">
            <a:spAutoFit/>
          </a:bodyPr>
          <a:lstStyle/>
          <a:p>
            <a:pPr>
              <a:lnSpc>
                <a:spcPct val="90000"/>
              </a:lnSpc>
              <a:spcAft>
                <a:spcPts val="600"/>
              </a:spcAft>
            </a:pPr>
            <a:r>
              <a:rPr lang="nb-NO" dirty="0" smtClean="0">
                <a:solidFill>
                  <a:schemeClr val="dk1"/>
                </a:solidFill>
              </a:rPr>
              <a:t>Later</a:t>
            </a:r>
            <a:endParaRPr lang="nb-NO" sz="2400" dirty="0" smtClean="0">
              <a:gradFill>
                <a:gsLst>
                  <a:gs pos="2917">
                    <a:schemeClr val="tx1"/>
                  </a:gs>
                  <a:gs pos="30000">
                    <a:schemeClr val="tx1"/>
                  </a:gs>
                </a:gsLst>
                <a:lin ang="5400000" scaled="0"/>
              </a:gradFill>
            </a:endParaRPr>
          </a:p>
        </p:txBody>
      </p:sp>
      <p:sp>
        <p:nvSpPr>
          <p:cNvPr id="14" name="TextBox 13"/>
          <p:cNvSpPr txBox="1"/>
          <p:nvPr/>
        </p:nvSpPr>
        <p:spPr>
          <a:xfrm>
            <a:off x="7020380" y="3268962"/>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Later</a:t>
            </a:r>
            <a:endParaRPr lang="nb-NO" sz="2400" dirty="0">
              <a:gradFill>
                <a:gsLst>
                  <a:gs pos="2917">
                    <a:schemeClr val="tx1"/>
                  </a:gs>
                  <a:gs pos="30000">
                    <a:schemeClr val="tx1"/>
                  </a:gs>
                </a:gsLst>
                <a:lin ang="5400000" scaled="0"/>
              </a:gradFill>
            </a:endParaRPr>
          </a:p>
        </p:txBody>
      </p:sp>
      <p:sp>
        <p:nvSpPr>
          <p:cNvPr id="15" name="TextBox 14"/>
          <p:cNvSpPr txBox="1"/>
          <p:nvPr/>
        </p:nvSpPr>
        <p:spPr>
          <a:xfrm>
            <a:off x="7021405" y="3898011"/>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Later</a:t>
            </a:r>
            <a:endParaRPr lang="nb-NO" sz="2400" dirty="0">
              <a:gradFill>
                <a:gsLst>
                  <a:gs pos="2917">
                    <a:schemeClr val="tx1"/>
                  </a:gs>
                  <a:gs pos="30000">
                    <a:schemeClr val="tx1"/>
                  </a:gs>
                </a:gsLst>
                <a:lin ang="5400000" scaled="0"/>
              </a:gradFill>
            </a:endParaRPr>
          </a:p>
        </p:txBody>
      </p:sp>
      <p:sp>
        <p:nvSpPr>
          <p:cNvPr id="16" name="TextBox 15"/>
          <p:cNvSpPr txBox="1"/>
          <p:nvPr/>
        </p:nvSpPr>
        <p:spPr>
          <a:xfrm>
            <a:off x="7021405" y="4540350"/>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Later</a:t>
            </a:r>
            <a:endParaRPr lang="nb-NO" sz="2400" dirty="0">
              <a:gradFill>
                <a:gsLst>
                  <a:gs pos="2917">
                    <a:schemeClr val="tx1"/>
                  </a:gs>
                  <a:gs pos="30000">
                    <a:schemeClr val="tx1"/>
                  </a:gs>
                </a:gsLst>
                <a:lin ang="5400000" scaled="0"/>
              </a:gradFill>
            </a:endParaRPr>
          </a:p>
        </p:txBody>
      </p:sp>
      <p:sp>
        <p:nvSpPr>
          <p:cNvPr id="17" name="TextBox 16"/>
          <p:cNvSpPr txBox="1"/>
          <p:nvPr/>
        </p:nvSpPr>
        <p:spPr>
          <a:xfrm>
            <a:off x="7021405" y="5182689"/>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Later</a:t>
            </a:r>
            <a:endParaRPr lang="nb-NO" sz="2400" dirty="0">
              <a:gradFill>
                <a:gsLst>
                  <a:gs pos="2917">
                    <a:schemeClr val="tx1"/>
                  </a:gs>
                  <a:gs pos="30000">
                    <a:schemeClr val="tx1"/>
                  </a:gs>
                </a:gsLst>
                <a:lin ang="5400000" scaled="0"/>
              </a:gradFill>
            </a:endParaRPr>
          </a:p>
        </p:txBody>
      </p:sp>
      <p:sp>
        <p:nvSpPr>
          <p:cNvPr id="18" name="TextBox 17"/>
          <p:cNvSpPr txBox="1"/>
          <p:nvPr/>
        </p:nvSpPr>
        <p:spPr>
          <a:xfrm>
            <a:off x="9458597" y="2561158"/>
            <a:ext cx="2582232" cy="544765"/>
          </a:xfrm>
          <a:prstGeom prst="rect">
            <a:avLst/>
          </a:prstGeom>
          <a:noFill/>
        </p:spPr>
        <p:txBody>
          <a:bodyPr wrap="square" lIns="182880" tIns="146304" rIns="182880" bIns="146304" rtlCol="0">
            <a:spAutoFit/>
          </a:bodyPr>
          <a:lstStyle/>
          <a:p>
            <a:pPr>
              <a:lnSpc>
                <a:spcPct val="90000"/>
              </a:lnSpc>
              <a:spcAft>
                <a:spcPts val="600"/>
              </a:spcAft>
            </a:pPr>
            <a:r>
              <a:rPr lang="nb-NO" dirty="0" smtClean="0">
                <a:solidFill>
                  <a:schemeClr val="dk1"/>
                </a:solidFill>
              </a:rPr>
              <a:t>Feb </a:t>
            </a:r>
            <a:r>
              <a:rPr lang="nb-NO" dirty="0">
                <a:solidFill>
                  <a:schemeClr val="dk1"/>
                </a:solidFill>
              </a:rPr>
              <a:t>2014 </a:t>
            </a:r>
            <a:r>
              <a:rPr lang="nb-NO" baseline="30000" dirty="0" smtClean="0">
                <a:solidFill>
                  <a:schemeClr val="dk1"/>
                </a:solidFill>
              </a:rPr>
              <a:t>*</a:t>
            </a:r>
            <a:endParaRPr lang="nb-NO" sz="2400" dirty="0" smtClean="0">
              <a:gradFill>
                <a:gsLst>
                  <a:gs pos="2917">
                    <a:schemeClr val="tx1"/>
                  </a:gs>
                  <a:gs pos="30000">
                    <a:schemeClr val="tx1"/>
                  </a:gs>
                </a:gsLst>
                <a:lin ang="5400000" scaled="0"/>
              </a:gradFill>
            </a:endParaRPr>
          </a:p>
        </p:txBody>
      </p:sp>
      <p:sp>
        <p:nvSpPr>
          <p:cNvPr id="20" name="TextBox 19"/>
          <p:cNvSpPr txBox="1"/>
          <p:nvPr/>
        </p:nvSpPr>
        <p:spPr>
          <a:xfrm>
            <a:off x="9458597" y="3268962"/>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Feb 2014 </a:t>
            </a:r>
            <a:r>
              <a:rPr lang="nb-NO" baseline="30000" dirty="0" smtClean="0">
                <a:solidFill>
                  <a:schemeClr val="dk1"/>
                </a:solidFill>
              </a:rPr>
              <a:t>*</a:t>
            </a:r>
            <a:endParaRPr lang="nb-NO" sz="2400" dirty="0">
              <a:gradFill>
                <a:gsLst>
                  <a:gs pos="2917">
                    <a:schemeClr val="tx1"/>
                  </a:gs>
                  <a:gs pos="30000">
                    <a:schemeClr val="tx1"/>
                  </a:gs>
                </a:gsLst>
                <a:lin ang="5400000" scaled="0"/>
              </a:gradFill>
            </a:endParaRPr>
          </a:p>
        </p:txBody>
      </p:sp>
      <p:sp>
        <p:nvSpPr>
          <p:cNvPr id="21" name="TextBox 20"/>
          <p:cNvSpPr txBox="1"/>
          <p:nvPr/>
        </p:nvSpPr>
        <p:spPr>
          <a:xfrm>
            <a:off x="9444778" y="3898011"/>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Feb 2014 </a:t>
            </a:r>
            <a:r>
              <a:rPr lang="nb-NO" baseline="30000" dirty="0" smtClean="0">
                <a:solidFill>
                  <a:schemeClr val="dk1"/>
                </a:solidFill>
              </a:rPr>
              <a:t>*</a:t>
            </a:r>
            <a:endParaRPr lang="nb-NO" sz="2400" dirty="0">
              <a:gradFill>
                <a:gsLst>
                  <a:gs pos="2917">
                    <a:schemeClr val="tx1"/>
                  </a:gs>
                  <a:gs pos="30000">
                    <a:schemeClr val="tx1"/>
                  </a:gs>
                </a:gsLst>
                <a:lin ang="5400000" scaled="0"/>
              </a:gradFill>
            </a:endParaRPr>
          </a:p>
        </p:txBody>
      </p:sp>
      <p:sp>
        <p:nvSpPr>
          <p:cNvPr id="22" name="TextBox 21"/>
          <p:cNvSpPr txBox="1"/>
          <p:nvPr/>
        </p:nvSpPr>
        <p:spPr>
          <a:xfrm>
            <a:off x="9444778" y="4540350"/>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Feb 2014 </a:t>
            </a:r>
            <a:r>
              <a:rPr lang="nb-NO" baseline="30000" dirty="0" smtClean="0">
                <a:solidFill>
                  <a:schemeClr val="dk1"/>
                </a:solidFill>
              </a:rPr>
              <a:t>*</a:t>
            </a:r>
            <a:endParaRPr lang="nb-NO" sz="2400" dirty="0">
              <a:gradFill>
                <a:gsLst>
                  <a:gs pos="2917">
                    <a:schemeClr val="tx1"/>
                  </a:gs>
                  <a:gs pos="30000">
                    <a:schemeClr val="tx1"/>
                  </a:gs>
                </a:gsLst>
                <a:lin ang="5400000" scaled="0"/>
              </a:gradFill>
            </a:endParaRPr>
          </a:p>
        </p:txBody>
      </p:sp>
      <p:sp>
        <p:nvSpPr>
          <p:cNvPr id="23" name="TextBox 22"/>
          <p:cNvSpPr txBox="1"/>
          <p:nvPr/>
        </p:nvSpPr>
        <p:spPr>
          <a:xfrm>
            <a:off x="9444778" y="5182689"/>
            <a:ext cx="2581207" cy="544765"/>
          </a:xfrm>
          <a:prstGeom prst="rect">
            <a:avLst/>
          </a:prstGeom>
          <a:noFill/>
        </p:spPr>
        <p:txBody>
          <a:bodyPr wrap="square" lIns="182880" tIns="146304" rIns="182880" bIns="146304" rtlCol="0">
            <a:spAutoFit/>
          </a:bodyPr>
          <a:lstStyle/>
          <a:p>
            <a:pPr>
              <a:lnSpc>
                <a:spcPct val="90000"/>
              </a:lnSpc>
              <a:spcAft>
                <a:spcPts val="600"/>
              </a:spcAft>
            </a:pPr>
            <a:r>
              <a:rPr lang="nb-NO" dirty="0">
                <a:solidFill>
                  <a:schemeClr val="dk1"/>
                </a:solidFill>
              </a:rPr>
              <a:t>Feb 2014 </a:t>
            </a:r>
            <a:r>
              <a:rPr lang="nb-NO" baseline="30000" dirty="0" smtClean="0">
                <a:solidFill>
                  <a:schemeClr val="dk1"/>
                </a:solidFill>
              </a:rPr>
              <a:t>*</a:t>
            </a:r>
            <a:endParaRPr lang="nb-NO" sz="2400" dirty="0">
              <a:gradFill>
                <a:gsLst>
                  <a:gs pos="2917">
                    <a:schemeClr val="tx1"/>
                  </a:gs>
                  <a:gs pos="30000">
                    <a:schemeClr val="tx1"/>
                  </a:gs>
                </a:gsLst>
                <a:lin ang="5400000" scaled="0"/>
              </a:gradFill>
            </a:endParaRPr>
          </a:p>
        </p:txBody>
      </p:sp>
      <p:sp>
        <p:nvSpPr>
          <p:cNvPr id="24" name="TextBox 23"/>
          <p:cNvSpPr txBox="1"/>
          <p:nvPr/>
        </p:nvSpPr>
        <p:spPr>
          <a:xfrm>
            <a:off x="9458597" y="6057431"/>
            <a:ext cx="2582232" cy="544765"/>
          </a:xfrm>
          <a:prstGeom prst="rect">
            <a:avLst/>
          </a:prstGeom>
          <a:noFill/>
        </p:spPr>
        <p:txBody>
          <a:bodyPr wrap="square" lIns="182880" tIns="146304" rIns="182880" bIns="146304" rtlCol="0">
            <a:spAutoFit/>
          </a:bodyPr>
          <a:lstStyle/>
          <a:p>
            <a:pPr>
              <a:lnSpc>
                <a:spcPct val="90000"/>
              </a:lnSpc>
              <a:spcAft>
                <a:spcPts val="600"/>
              </a:spcAft>
            </a:pPr>
            <a:r>
              <a:rPr lang="nb-NO" dirty="0" smtClean="0">
                <a:solidFill>
                  <a:schemeClr val="dk1"/>
                </a:solidFill>
              </a:rPr>
              <a:t>* SPOD-13-206</a:t>
            </a:r>
            <a:endParaRPr lang="nb-NO"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0303787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4" grpId="0"/>
      <p:bldP spid="15" grpId="0"/>
      <p:bldP spid="16" grpId="0"/>
      <p:bldP spid="17" grpId="0"/>
      <p:bldP spid="18" grpId="0"/>
      <p:bldP spid="20" grpId="0"/>
      <p:bldP spid="21"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Best Practices for Search Driven Publishing in SharePoint Online</a:t>
            </a:r>
            <a:endParaRPr lang="en-US" dirty="0"/>
          </a:p>
        </p:txBody>
      </p:sp>
    </p:spTree>
    <p:extLst>
      <p:ext uri="{BB962C8B-B14F-4D97-AF65-F5344CB8AC3E}">
        <p14:creationId xmlns:p14="http://schemas.microsoft.com/office/powerpoint/2010/main" val="3540431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Search-driven publishing for Intranet Portals in SharePoint Online </a:t>
            </a:r>
          </a:p>
        </p:txBody>
      </p:sp>
      <p:sp>
        <p:nvSpPr>
          <p:cNvPr id="5" name="Text Placeholder 4"/>
          <p:cNvSpPr>
            <a:spLocks noGrp="1"/>
          </p:cNvSpPr>
          <p:nvPr>
            <p:ph type="body" sz="quarter" idx="14"/>
          </p:nvPr>
        </p:nvSpPr>
        <p:spPr/>
        <p:txBody>
          <a:bodyPr/>
          <a:lstStyle/>
          <a:p>
            <a:r>
              <a:rPr lang="en-US" dirty="0" smtClean="0">
                <a:solidFill>
                  <a:schemeClr val="tx2"/>
                </a:solidFill>
              </a:rPr>
              <a:t>Alex Pope</a:t>
            </a:r>
            <a:r>
              <a:rPr lang="en-US" dirty="0" smtClean="0"/>
              <a:t>		</a:t>
            </a:r>
            <a:r>
              <a:rPr lang="nb-NO" dirty="0">
                <a:solidFill>
                  <a:schemeClr val="tx2"/>
                </a:solidFill>
              </a:rPr>
              <a:t>Helge Grenager </a:t>
            </a:r>
            <a:r>
              <a:rPr lang="nb-NO" dirty="0" smtClean="0">
                <a:solidFill>
                  <a:schemeClr val="tx2"/>
                </a:solidFill>
              </a:rPr>
              <a:t>Solheim</a:t>
            </a:r>
            <a:endParaRPr lang="en-US" dirty="0" smtClean="0">
              <a:solidFill>
                <a:schemeClr val="tx2"/>
              </a:solidFill>
            </a:endParaRPr>
          </a:p>
          <a:p>
            <a:r>
              <a:rPr lang="en-US" sz="2400" dirty="0" smtClean="0"/>
              <a:t>Senior SDE		</a:t>
            </a:r>
            <a:r>
              <a:rPr lang="nb-NO" sz="2400" dirty="0"/>
              <a:t>Principal PM </a:t>
            </a:r>
            <a:r>
              <a:rPr lang="nb-NO" sz="2400" dirty="0" smtClean="0"/>
              <a:t>Lead</a:t>
            </a:r>
            <a:endParaRPr lang="en-US" sz="2400" dirty="0" smtClean="0"/>
          </a:p>
          <a:p>
            <a:r>
              <a:rPr lang="en-US" sz="2400" dirty="0" smtClean="0"/>
              <a:t>Microsoft		</a:t>
            </a:r>
            <a:r>
              <a:rPr lang="nb-NO" sz="2400" dirty="0"/>
              <a:t>Microsoft</a:t>
            </a:r>
          </a:p>
          <a:p>
            <a:endParaRPr lang="en-US" dirty="0"/>
          </a:p>
        </p:txBody>
      </p:sp>
      <p:sp>
        <p:nvSpPr>
          <p:cNvPr id="2" name="Text Placeholder 1"/>
          <p:cNvSpPr>
            <a:spLocks noGrp="1"/>
          </p:cNvSpPr>
          <p:nvPr>
            <p:ph type="body" sz="quarter" idx="15"/>
          </p:nvPr>
        </p:nvSpPr>
        <p:spPr/>
        <p:txBody>
          <a:bodyPr/>
          <a:lstStyle/>
          <a:p>
            <a:r>
              <a:rPr lang="en-US" dirty="0" smtClean="0"/>
              <a:t>SPC337</a:t>
            </a:r>
            <a:endParaRPr lang="en-US" dirty="0"/>
          </a:p>
        </p:txBody>
      </p:sp>
      <p:sp>
        <p:nvSpPr>
          <p:cNvPr id="6" name="Text Placeholder 4"/>
          <p:cNvSpPr txBox="1">
            <a:spLocks/>
          </p:cNvSpPr>
          <p:nvPr/>
        </p:nvSpPr>
        <p:spPr bwMode="ltGray">
          <a:xfrm>
            <a:off x="7466005" y="5143179"/>
            <a:ext cx="4464496" cy="13716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nb-NO" dirty="0"/>
          </a:p>
        </p:txBody>
      </p:sp>
    </p:spTree>
    <p:extLst>
      <p:ext uri="{BB962C8B-B14F-4D97-AF65-F5344CB8AC3E}">
        <p14:creationId xmlns:p14="http://schemas.microsoft.com/office/powerpoint/2010/main" val="101665133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SharePoint Online Considerations</a:t>
            </a:r>
            <a:endParaRPr lang="nb-NO" dirty="0"/>
          </a:p>
        </p:txBody>
      </p:sp>
      <p:sp>
        <p:nvSpPr>
          <p:cNvPr id="3" name="Text Placeholder 2"/>
          <p:cNvSpPr>
            <a:spLocks noGrp="1"/>
          </p:cNvSpPr>
          <p:nvPr>
            <p:ph type="body" sz="quarter" idx="4294967295"/>
          </p:nvPr>
        </p:nvSpPr>
        <p:spPr>
          <a:xfrm>
            <a:off x="274638" y="1212850"/>
            <a:ext cx="11887200" cy="5626156"/>
          </a:xfrm>
        </p:spPr>
        <p:txBody>
          <a:bodyPr/>
          <a:lstStyle/>
          <a:p>
            <a:pPr marL="0" indent="0">
              <a:buNone/>
            </a:pPr>
            <a:r>
              <a:rPr lang="en-US" sz="3600" dirty="0">
                <a:gradFill>
                  <a:gsLst>
                    <a:gs pos="2920">
                      <a:schemeClr val="tx2"/>
                    </a:gs>
                    <a:gs pos="39000">
                      <a:schemeClr val="tx2"/>
                    </a:gs>
                  </a:gsLst>
                  <a:lin ang="5400000" scaled="0"/>
                </a:gradFill>
              </a:rPr>
              <a:t>Microsoft owns the hardware</a:t>
            </a:r>
          </a:p>
          <a:p>
            <a:pPr lvl="1"/>
            <a:r>
              <a:rPr lang="en-US" sz="2000" dirty="0" smtClean="0"/>
              <a:t>Finite query capacity per farm</a:t>
            </a:r>
            <a:endParaRPr lang="en-US" sz="2000" dirty="0"/>
          </a:p>
          <a:p>
            <a:pPr lvl="1"/>
            <a:r>
              <a:rPr lang="en-US" sz="2000" dirty="0" smtClean="0"/>
              <a:t>Multitenant environment</a:t>
            </a:r>
          </a:p>
          <a:p>
            <a:pPr marL="342900" lvl="1" indent="0">
              <a:buNone/>
            </a:pPr>
            <a:endParaRPr lang="en-US" sz="2000" dirty="0" smtClean="0"/>
          </a:p>
          <a:p>
            <a:pPr marL="0" indent="0">
              <a:buNone/>
            </a:pPr>
            <a:r>
              <a:rPr lang="en-US" sz="3600" dirty="0">
                <a:gradFill>
                  <a:gsLst>
                    <a:gs pos="2920">
                      <a:schemeClr val="tx2"/>
                    </a:gs>
                    <a:gs pos="39000">
                      <a:schemeClr val="tx2"/>
                    </a:gs>
                  </a:gsLst>
                  <a:lin ang="5400000" scaled="0"/>
                </a:gradFill>
              </a:rPr>
              <a:t>Microsoft runs the search service</a:t>
            </a:r>
          </a:p>
          <a:p>
            <a:pPr lvl="1"/>
            <a:r>
              <a:rPr lang="en-US" sz="2000" dirty="0" smtClean="0"/>
              <a:t>Continuous crawl, no crawl schedule configuration</a:t>
            </a:r>
          </a:p>
          <a:p>
            <a:pPr lvl="1"/>
            <a:r>
              <a:rPr lang="en-US" sz="2000" dirty="0" smtClean="0"/>
              <a:t>Microsoft is Farm admin, you are </a:t>
            </a:r>
            <a:r>
              <a:rPr lang="en-US" sz="2000" i="1" dirty="0" smtClean="0"/>
              <a:t>tenant admin</a:t>
            </a:r>
            <a:endParaRPr lang="en-US" sz="2000" dirty="0" smtClean="0"/>
          </a:p>
          <a:p>
            <a:pPr lvl="1"/>
            <a:r>
              <a:rPr lang="en-US" sz="2000" dirty="0" smtClean="0"/>
              <a:t>Constant fixes and new functionality!</a:t>
            </a:r>
          </a:p>
          <a:p>
            <a:pPr lvl="1"/>
            <a:r>
              <a:rPr lang="en-US" sz="2000" dirty="0" smtClean="0"/>
              <a:t>No managed code: use display templates and SharePoint apps</a:t>
            </a:r>
          </a:p>
          <a:p>
            <a:pPr marL="342900" lvl="1" indent="0">
              <a:buNone/>
            </a:pPr>
            <a:endParaRPr lang="nb-NO" sz="2000" dirty="0" smtClean="0"/>
          </a:p>
          <a:p>
            <a:pPr marL="0" indent="0">
              <a:buNone/>
            </a:pPr>
            <a:r>
              <a:rPr lang="en-US" sz="3600" dirty="0" smtClean="0">
                <a:gradFill>
                  <a:gsLst>
                    <a:gs pos="2920">
                      <a:schemeClr val="tx2"/>
                    </a:gs>
                    <a:gs pos="39000">
                      <a:schemeClr val="tx2"/>
                    </a:gs>
                  </a:gsLst>
                  <a:lin ang="5400000" scaled="0"/>
                </a:gradFill>
              </a:rPr>
              <a:t>It’s </a:t>
            </a:r>
            <a:r>
              <a:rPr lang="en-US" sz="3600" dirty="0">
                <a:gradFill>
                  <a:gsLst>
                    <a:gs pos="2920">
                      <a:schemeClr val="tx2"/>
                    </a:gs>
                    <a:gs pos="39000">
                      <a:schemeClr val="tx2"/>
                    </a:gs>
                  </a:gsLst>
                  <a:lin ang="5400000" scaled="0"/>
                </a:gradFill>
              </a:rPr>
              <a:t>in the cloud</a:t>
            </a:r>
          </a:p>
          <a:p>
            <a:pPr lvl="1"/>
            <a:r>
              <a:rPr lang="en-US" sz="2000" dirty="0" smtClean="0"/>
              <a:t>Hands off reliability</a:t>
            </a:r>
          </a:p>
          <a:p>
            <a:pPr lvl="1"/>
            <a:r>
              <a:rPr lang="en-US" sz="2000" dirty="0" smtClean="0"/>
              <a:t>No need to worry about index capacity</a:t>
            </a:r>
          </a:p>
          <a:p>
            <a:pPr lvl="1"/>
            <a:r>
              <a:rPr lang="en-US" sz="2000" dirty="0"/>
              <a:t>User to server latency is typically higher than </a:t>
            </a:r>
            <a:r>
              <a:rPr lang="en-US" sz="2000" dirty="0" smtClean="0"/>
              <a:t>on-</a:t>
            </a:r>
            <a:r>
              <a:rPr lang="en-US" sz="2000" dirty="0" err="1" smtClean="0"/>
              <a:t>prem</a:t>
            </a:r>
            <a:endParaRPr lang="en-US" sz="2000" dirty="0"/>
          </a:p>
        </p:txBody>
      </p:sp>
    </p:spTree>
    <p:extLst>
      <p:ext uri="{BB962C8B-B14F-4D97-AF65-F5344CB8AC3E}">
        <p14:creationId xmlns:p14="http://schemas.microsoft.com/office/powerpoint/2010/main" val="16481984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flipH="1">
            <a:off x="1591" y="4"/>
            <a:ext cx="12432933" cy="6994521"/>
          </a:xfrm>
          <a:prstGeom prst="rect">
            <a:avLst/>
          </a:prstGeom>
        </p:spPr>
      </p:pic>
      <p:sp>
        <p:nvSpPr>
          <p:cNvPr id="12" name="Rectangle 11"/>
          <p:cNvSpPr/>
          <p:nvPr/>
        </p:nvSpPr>
        <p:spPr bwMode="auto">
          <a:xfrm>
            <a:off x="5498157" y="256902"/>
            <a:ext cx="6403975" cy="3662363"/>
          </a:xfrm>
          <a:prstGeom prst="rect">
            <a:avLst/>
          </a:prstGeom>
          <a:solidFill>
            <a:schemeClr val="tx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4000" dirty="0">
                <a:gradFill>
                  <a:gsLst>
                    <a:gs pos="5833">
                      <a:srgbClr val="FFFFFF"/>
                    </a:gs>
                    <a:gs pos="100000">
                      <a:srgbClr val="FFFFFF"/>
                    </a:gs>
                  </a:gsLst>
                  <a:lin ang="5400000" scaled="0"/>
                </a:gradFill>
                <a:latin typeface="+mj-lt"/>
                <a:cs typeface="Segoe UI" pitchFamily="34" charset="0"/>
              </a:rPr>
              <a:t>CSWP </a:t>
            </a:r>
            <a:r>
              <a:rPr lang="en-US" sz="4000" dirty="0" smtClean="0">
                <a:gradFill>
                  <a:gsLst>
                    <a:gs pos="5833">
                      <a:srgbClr val="FFFFFF"/>
                    </a:gs>
                    <a:gs pos="100000">
                      <a:srgbClr val="FFFFFF"/>
                    </a:gs>
                  </a:gsLst>
                  <a:lin ang="5400000" scaled="0"/>
                </a:gradFill>
                <a:latin typeface="+mj-lt"/>
                <a:cs typeface="Segoe UI" pitchFamily="34" charset="0"/>
              </a:rPr>
              <a:t>Group Cache</a:t>
            </a:r>
          </a:p>
          <a:p>
            <a:endParaRPr lang="en-US" sz="4000" dirty="0">
              <a:gradFill>
                <a:gsLst>
                  <a:gs pos="5833">
                    <a:srgbClr val="FFFFFF"/>
                  </a:gs>
                  <a:gs pos="100000">
                    <a:srgbClr val="FFFFFF"/>
                  </a:gs>
                </a:gsLst>
                <a:lin ang="5400000" scaled="0"/>
              </a:gradFill>
              <a:latin typeface="+mj-lt"/>
              <a:cs typeface="Segoe UI" pitchFamily="34" charset="0"/>
            </a:endParaRPr>
          </a:p>
          <a:p>
            <a:pPr>
              <a:lnSpc>
                <a:spcPct val="90000"/>
              </a:lnSpc>
              <a:spcBef>
                <a:spcPct val="20000"/>
              </a:spcBef>
              <a:buSzPct val="90000"/>
            </a:pPr>
            <a:r>
              <a:rPr lang="en-US" sz="4000" dirty="0">
                <a:gradFill>
                  <a:gsLst>
                    <a:gs pos="0">
                      <a:srgbClr val="FFFFFF"/>
                    </a:gs>
                    <a:gs pos="100000">
                      <a:srgbClr val="FFFFFF"/>
                    </a:gs>
                  </a:gsLst>
                  <a:lin ang="5400000" scaled="0"/>
                </a:gradFill>
                <a:latin typeface="+mj-lt"/>
              </a:rPr>
              <a:t>Search driven is good</a:t>
            </a:r>
          </a:p>
          <a:p>
            <a:pPr>
              <a:lnSpc>
                <a:spcPct val="90000"/>
              </a:lnSpc>
              <a:spcBef>
                <a:spcPct val="20000"/>
              </a:spcBef>
              <a:buSzPct val="90000"/>
            </a:pPr>
            <a:r>
              <a:rPr lang="en-US" sz="4000" dirty="0">
                <a:gradFill>
                  <a:gsLst>
                    <a:gs pos="0">
                      <a:srgbClr val="FFFFFF"/>
                    </a:gs>
                    <a:gs pos="100000">
                      <a:srgbClr val="FFFFFF"/>
                    </a:gs>
                  </a:gsLst>
                  <a:lin ang="5400000" scaled="0"/>
                </a:gradFill>
                <a:latin typeface="+mj-lt"/>
              </a:rPr>
              <a:t>However queries are slow</a:t>
            </a:r>
          </a:p>
          <a:p>
            <a:pPr>
              <a:lnSpc>
                <a:spcPct val="90000"/>
              </a:lnSpc>
              <a:spcBef>
                <a:spcPct val="20000"/>
              </a:spcBef>
              <a:buSzPct val="90000"/>
            </a:pPr>
            <a:r>
              <a:rPr lang="en-US" sz="4000" dirty="0">
                <a:gradFill>
                  <a:gsLst>
                    <a:gs pos="0">
                      <a:srgbClr val="FFFFFF"/>
                    </a:gs>
                    <a:gs pos="100000">
                      <a:srgbClr val="FFFFFF"/>
                    </a:gs>
                  </a:gsLst>
                  <a:lin ang="5400000" scaled="0"/>
                </a:gradFill>
                <a:latin typeface="+mj-lt"/>
              </a:rPr>
              <a:t>Solve it with a cache!</a:t>
            </a:r>
          </a:p>
          <a:p>
            <a:endParaRPr lang="en-US" sz="4000" dirty="0">
              <a:gradFill>
                <a:gsLst>
                  <a:gs pos="5833">
                    <a:srgbClr val="FFFFFF"/>
                  </a:gs>
                  <a:gs pos="100000">
                    <a:srgbClr val="FFFFFF"/>
                  </a:gs>
                </a:gsLst>
                <a:lin ang="5400000" scaled="0"/>
              </a:gradFill>
              <a:latin typeface="+mj-lt"/>
              <a:cs typeface="Segoe UI" pitchFamily="34" charset="0"/>
            </a:endParaRPr>
          </a:p>
        </p:txBody>
      </p:sp>
    </p:spTree>
    <p:extLst>
      <p:ext uri="{BB962C8B-B14F-4D97-AF65-F5344CB8AC3E}">
        <p14:creationId xmlns:p14="http://schemas.microsoft.com/office/powerpoint/2010/main" val="183275230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Introducing the CSWP Group </a:t>
            </a:r>
            <a:r>
              <a:rPr lang="nb-NO" dirty="0" smtClean="0"/>
              <a:t>Cache</a:t>
            </a:r>
            <a:endParaRPr lang="nb-NO" dirty="0"/>
          </a:p>
        </p:txBody>
      </p:sp>
      <p:sp>
        <p:nvSpPr>
          <p:cNvPr id="3" name="Text Placeholder 2"/>
          <p:cNvSpPr>
            <a:spLocks noGrp="1"/>
          </p:cNvSpPr>
          <p:nvPr>
            <p:ph type="body" sz="quarter" idx="4294967295"/>
          </p:nvPr>
        </p:nvSpPr>
        <p:spPr>
          <a:xfrm>
            <a:off x="274638" y="1212850"/>
            <a:ext cx="11887200" cy="3853363"/>
          </a:xfrm>
        </p:spPr>
        <p:txBody>
          <a:bodyPr/>
          <a:lstStyle/>
          <a:p>
            <a:pPr marL="0" indent="0">
              <a:buNone/>
            </a:pPr>
            <a:r>
              <a:rPr lang="en-US" sz="3600" dirty="0">
                <a:gradFill>
                  <a:gsLst>
                    <a:gs pos="2920">
                      <a:schemeClr val="tx2"/>
                    </a:gs>
                    <a:gs pos="39000">
                      <a:schemeClr val="tx2"/>
                    </a:gs>
                  </a:gsLst>
                  <a:lin ang="5400000" scaled="0"/>
                </a:gradFill>
              </a:rPr>
              <a:t>Great performance</a:t>
            </a:r>
          </a:p>
          <a:p>
            <a:pPr lvl="1"/>
            <a:r>
              <a:rPr lang="en-US" dirty="0" smtClean="0"/>
              <a:t>Speeds up your search driven intranet pages</a:t>
            </a:r>
          </a:p>
          <a:p>
            <a:pPr lvl="1"/>
            <a:r>
              <a:rPr lang="en-US" dirty="0" smtClean="0"/>
              <a:t>Makes complex queries fast</a:t>
            </a:r>
          </a:p>
          <a:p>
            <a:pPr lvl="1"/>
            <a:r>
              <a:rPr lang="en-US" dirty="0" smtClean="0"/>
              <a:t>Decreases page load times</a:t>
            </a:r>
            <a:endParaRPr lang="en-US" dirty="0"/>
          </a:p>
          <a:p>
            <a:pPr lvl="1"/>
            <a:endParaRPr lang="en-US" dirty="0"/>
          </a:p>
          <a:p>
            <a:pPr marL="0" indent="0">
              <a:buNone/>
            </a:pPr>
            <a:r>
              <a:rPr lang="en-US" sz="3600" dirty="0">
                <a:gradFill>
                  <a:gsLst>
                    <a:gs pos="2920">
                      <a:schemeClr val="tx2"/>
                    </a:gs>
                    <a:gs pos="39000">
                      <a:schemeClr val="tx2"/>
                    </a:gs>
                  </a:gsLst>
                  <a:lin ang="5400000" scaled="0"/>
                </a:gradFill>
              </a:rPr>
              <a:t>Use your existing security groups</a:t>
            </a:r>
          </a:p>
          <a:p>
            <a:pPr lvl="1"/>
            <a:r>
              <a:rPr lang="en-US" dirty="0"/>
              <a:t>Select a group that has access to your content</a:t>
            </a:r>
          </a:p>
          <a:p>
            <a:pPr lvl="1"/>
            <a:r>
              <a:rPr lang="en-US" dirty="0"/>
              <a:t>All users in that group will use the cache</a:t>
            </a:r>
          </a:p>
        </p:txBody>
      </p:sp>
    </p:spTree>
    <p:extLst>
      <p:ext uri="{BB962C8B-B14F-4D97-AF65-F5344CB8AC3E}">
        <p14:creationId xmlns:p14="http://schemas.microsoft.com/office/powerpoint/2010/main" val="396856711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CSWP group cache</a:t>
            </a:r>
            <a:endParaRPr lang="en-US" dirty="0"/>
          </a:p>
        </p:txBody>
      </p:sp>
    </p:spTree>
    <p:extLst>
      <p:ext uri="{BB962C8B-B14F-4D97-AF65-F5344CB8AC3E}">
        <p14:creationId xmlns:p14="http://schemas.microsoft.com/office/powerpoint/2010/main" val="3724623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Group cache – best practices</a:t>
            </a:r>
            <a:endParaRPr lang="nb-NO" dirty="0"/>
          </a:p>
        </p:txBody>
      </p:sp>
      <p:sp>
        <p:nvSpPr>
          <p:cNvPr id="3" name="Text Placeholder 2"/>
          <p:cNvSpPr>
            <a:spLocks noGrp="1"/>
          </p:cNvSpPr>
          <p:nvPr>
            <p:ph type="body" sz="quarter" idx="4294967295"/>
          </p:nvPr>
        </p:nvSpPr>
        <p:spPr>
          <a:xfrm>
            <a:off x="274638" y="1212850"/>
            <a:ext cx="11887200" cy="5072158"/>
          </a:xfrm>
        </p:spPr>
        <p:txBody>
          <a:bodyPr/>
          <a:lstStyle/>
          <a:p>
            <a:pPr marL="0" indent="0">
              <a:buNone/>
            </a:pPr>
            <a:r>
              <a:rPr lang="en-US" sz="3600" dirty="0">
                <a:gradFill>
                  <a:gsLst>
                    <a:gs pos="2920">
                      <a:schemeClr val="tx2"/>
                    </a:gs>
                    <a:gs pos="39000">
                      <a:schemeClr val="tx2"/>
                    </a:gs>
                  </a:gsLst>
                  <a:lin ang="5400000" scaled="0"/>
                </a:gradFill>
              </a:rPr>
              <a:t>Where to use</a:t>
            </a:r>
          </a:p>
          <a:p>
            <a:pPr lvl="1"/>
            <a:r>
              <a:rPr lang="en-US" dirty="0" smtClean="0"/>
              <a:t>Home </a:t>
            </a:r>
            <a:r>
              <a:rPr lang="en-US" dirty="0"/>
              <a:t>pages</a:t>
            </a:r>
          </a:p>
          <a:p>
            <a:pPr lvl="1"/>
            <a:r>
              <a:rPr lang="en-US" dirty="0"/>
              <a:t>Peak load scenarios</a:t>
            </a:r>
          </a:p>
          <a:p>
            <a:pPr lvl="1"/>
            <a:r>
              <a:rPr lang="en-US" dirty="0" smtClean="0"/>
              <a:t>High </a:t>
            </a:r>
            <a:r>
              <a:rPr lang="en-US" dirty="0"/>
              <a:t>traffic category pages</a:t>
            </a:r>
          </a:p>
          <a:p>
            <a:pPr lvl="1"/>
            <a:r>
              <a:rPr lang="en-US" dirty="0"/>
              <a:t>Complex </a:t>
            </a:r>
            <a:r>
              <a:rPr lang="en-US" dirty="0" smtClean="0"/>
              <a:t>queries</a:t>
            </a:r>
            <a:endParaRPr lang="en-US" dirty="0"/>
          </a:p>
          <a:p>
            <a:pPr lvl="1"/>
            <a:endParaRPr lang="en-US" dirty="0"/>
          </a:p>
          <a:p>
            <a:pPr marL="0" indent="0">
              <a:buNone/>
            </a:pPr>
            <a:r>
              <a:rPr lang="en-US" sz="3600" dirty="0">
                <a:gradFill>
                  <a:gsLst>
                    <a:gs pos="2920">
                      <a:schemeClr val="tx2"/>
                    </a:gs>
                    <a:gs pos="39000">
                      <a:schemeClr val="tx2"/>
                    </a:gs>
                  </a:gsLst>
                  <a:lin ang="5400000" scaled="0"/>
                </a:gradFill>
              </a:rPr>
              <a:t>Where not to use</a:t>
            </a:r>
          </a:p>
          <a:p>
            <a:pPr lvl="1"/>
            <a:r>
              <a:rPr lang="en-US" dirty="0"/>
              <a:t>Low user count tenants</a:t>
            </a:r>
          </a:p>
          <a:p>
            <a:pPr lvl="1"/>
            <a:r>
              <a:rPr lang="en-US" dirty="0"/>
              <a:t>Low traffic pages</a:t>
            </a:r>
          </a:p>
          <a:p>
            <a:pPr lvl="1"/>
            <a:r>
              <a:rPr lang="en-US" dirty="0"/>
              <a:t>Personalized queries</a:t>
            </a:r>
          </a:p>
          <a:p>
            <a:pPr lvl="1"/>
            <a:r>
              <a:rPr lang="en-US" dirty="0"/>
              <a:t>Granular security scenarios</a:t>
            </a:r>
          </a:p>
        </p:txBody>
      </p:sp>
      <p:graphicFrame>
        <p:nvGraphicFramePr>
          <p:cNvPr id="10" name="Chart 9"/>
          <p:cNvGraphicFramePr>
            <a:graphicFrameLocks/>
          </p:cNvGraphicFramePr>
          <p:nvPr>
            <p:extLst/>
          </p:nvPr>
        </p:nvGraphicFramePr>
        <p:xfrm>
          <a:off x="4701033" y="2057102"/>
          <a:ext cx="7431286" cy="36724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15068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Cache - performance</a:t>
            </a:r>
            <a:endParaRPr lang="en-US" dirty="0"/>
          </a:p>
        </p:txBody>
      </p:sp>
      <p:graphicFrame>
        <p:nvGraphicFramePr>
          <p:cNvPr id="5" name="Chart 4"/>
          <p:cNvGraphicFramePr>
            <a:graphicFrameLocks/>
          </p:cNvGraphicFramePr>
          <p:nvPr>
            <p:extLst/>
          </p:nvPr>
        </p:nvGraphicFramePr>
        <p:xfrm>
          <a:off x="385589" y="1212850"/>
          <a:ext cx="11593288" cy="52367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566859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fontAlgn="ctr"/>
            <a:r>
              <a:rPr lang="nb-NO" dirty="0" smtClean="0"/>
              <a:t>Group cache </a:t>
            </a:r>
            <a:r>
              <a:rPr lang="nb-NO" dirty="0"/>
              <a:t>– </a:t>
            </a:r>
            <a:r>
              <a:rPr lang="nb-NO" dirty="0" smtClean="0"/>
              <a:t>limitations</a:t>
            </a:r>
            <a:endParaRPr lang="nb-NO" dirty="0"/>
          </a:p>
        </p:txBody>
      </p:sp>
      <p:graphicFrame>
        <p:nvGraphicFramePr>
          <p:cNvPr id="4" name="Diagram 3"/>
          <p:cNvGraphicFramePr/>
          <p:nvPr>
            <p:extLst/>
          </p:nvPr>
        </p:nvGraphicFramePr>
        <p:xfrm>
          <a:off x="274638" y="1504260"/>
          <a:ext cx="11887200" cy="48013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4500716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Other Best </a:t>
            </a:r>
            <a:r>
              <a:rPr lang="en-US" dirty="0"/>
              <a:t>Practices for Search Driven Publishing in SharePoint Online</a:t>
            </a:r>
          </a:p>
        </p:txBody>
      </p:sp>
    </p:spTree>
    <p:extLst>
      <p:ext uri="{BB962C8B-B14F-4D97-AF65-F5344CB8AC3E}">
        <p14:creationId xmlns:p14="http://schemas.microsoft.com/office/powerpoint/2010/main" val="943859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5964710"/>
          </a:xfrm>
        </p:spPr>
        <p:txBody>
          <a:bodyPr/>
          <a:lstStyle/>
          <a:p>
            <a:pPr marL="0" indent="0">
              <a:buNone/>
            </a:pPr>
            <a:r>
              <a:rPr lang="en-US" sz="3600" dirty="0"/>
              <a:t>Continuous </a:t>
            </a:r>
            <a:r>
              <a:rPr lang="nb-NO" sz="3600" dirty="0" smtClean="0"/>
              <a:t>crawl</a:t>
            </a:r>
          </a:p>
          <a:p>
            <a:pPr lvl="1"/>
            <a:r>
              <a:rPr lang="nb-NO" dirty="0" smtClean="0"/>
              <a:t>A mechanism to pick up changes in SPO quickly and refresh the index</a:t>
            </a:r>
          </a:p>
          <a:p>
            <a:pPr lvl="1"/>
            <a:r>
              <a:rPr lang="nb-NO" dirty="0" smtClean="0"/>
              <a:t>Incremental crawl is less frequent and picks up new libraries</a:t>
            </a:r>
          </a:p>
          <a:p>
            <a:pPr lvl="1"/>
            <a:endParaRPr lang="nb-NO" dirty="0" smtClean="0"/>
          </a:p>
          <a:p>
            <a:pPr marL="0" indent="0">
              <a:buNone/>
            </a:pPr>
            <a:r>
              <a:rPr lang="nb-NO" sz="3600" dirty="0" smtClean="0"/>
              <a:t>What’s the delay about?</a:t>
            </a:r>
          </a:p>
          <a:p>
            <a:pPr lvl="1"/>
            <a:r>
              <a:rPr lang="nb-NO" dirty="0" smtClean="0"/>
              <a:t>Balancing scale vs. growth</a:t>
            </a:r>
            <a:endParaRPr lang="nb-NO" dirty="0"/>
          </a:p>
          <a:p>
            <a:pPr lvl="1"/>
            <a:r>
              <a:rPr lang="nb-NO" dirty="0" smtClean="0"/>
              <a:t>Crawling is paused during some operational gestures</a:t>
            </a:r>
          </a:p>
          <a:p>
            <a:pPr lvl="1"/>
            <a:endParaRPr lang="nb-NO" dirty="0"/>
          </a:p>
          <a:p>
            <a:pPr marL="0" indent="0">
              <a:buNone/>
            </a:pPr>
            <a:r>
              <a:rPr lang="nb-NO" sz="3600" dirty="0" smtClean="0"/>
              <a:t>Is it going to get better?</a:t>
            </a:r>
          </a:p>
          <a:p>
            <a:pPr lvl="1"/>
            <a:r>
              <a:rPr lang="en-US" dirty="0"/>
              <a:t>Crawling is top of mind</a:t>
            </a:r>
          </a:p>
          <a:p>
            <a:pPr lvl="1"/>
            <a:r>
              <a:rPr lang="en-US" dirty="0" smtClean="0"/>
              <a:t>Continuous </a:t>
            </a:r>
            <a:r>
              <a:rPr lang="en-US" dirty="0"/>
              <a:t>crawl moving to 5 </a:t>
            </a:r>
            <a:r>
              <a:rPr lang="en-US" dirty="0" smtClean="0"/>
              <a:t>minutes</a:t>
            </a:r>
            <a:endParaRPr lang="en-US" dirty="0"/>
          </a:p>
          <a:p>
            <a:pPr lvl="1"/>
            <a:r>
              <a:rPr lang="en-US" dirty="0"/>
              <a:t>Internal 1 hour goal: 93.19% (JAN) -&gt; 94.95% (FEB)</a:t>
            </a:r>
          </a:p>
          <a:p>
            <a:pPr lvl="1"/>
            <a:endParaRPr lang="nb-NO" dirty="0" smtClean="0"/>
          </a:p>
        </p:txBody>
      </p:sp>
      <p:sp>
        <p:nvSpPr>
          <p:cNvPr id="3" name="Title 2"/>
          <p:cNvSpPr>
            <a:spLocks noGrp="1"/>
          </p:cNvSpPr>
          <p:nvPr>
            <p:ph type="title"/>
          </p:nvPr>
        </p:nvSpPr>
        <p:spPr/>
        <p:txBody>
          <a:bodyPr/>
          <a:lstStyle/>
          <a:p>
            <a:r>
              <a:rPr lang="nb-NO" dirty="0" smtClean="0"/>
              <a:t>Where’s my content?!</a:t>
            </a:r>
            <a:endParaRPr lang="nb-NO" dirty="0"/>
          </a:p>
        </p:txBody>
      </p:sp>
    </p:spTree>
    <p:extLst>
      <p:ext uri="{BB962C8B-B14F-4D97-AF65-F5344CB8AC3E}">
        <p14:creationId xmlns:p14="http://schemas.microsoft.com/office/powerpoint/2010/main" val="5899976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274638" y="1512854"/>
          <a:ext cx="11887200" cy="49367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nb-NO"/>
              <a:t>Display </a:t>
            </a:r>
            <a:r>
              <a:rPr lang="nb-NO" dirty="0"/>
              <a:t>Templates</a:t>
            </a:r>
            <a:r>
              <a:rPr lang="nb-NO"/>
              <a:t> Best </a:t>
            </a:r>
            <a:r>
              <a:rPr lang="nb-NO" smtClean="0"/>
              <a:t>Practices</a:t>
            </a:r>
            <a:endParaRPr lang="nb-NO" dirty="0"/>
          </a:p>
        </p:txBody>
      </p:sp>
    </p:spTree>
    <p:extLst>
      <p:ext uri="{BB962C8B-B14F-4D97-AF65-F5344CB8AC3E}">
        <p14:creationId xmlns:p14="http://schemas.microsoft.com/office/powerpoint/2010/main" val="77219476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2193"/>
          <a:stretch/>
        </p:blipFill>
        <p:spPr>
          <a:xfrm>
            <a:off x="2486736" y="2987190"/>
            <a:ext cx="6886938" cy="5568990"/>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4"/>
          <a:stretch>
            <a:fillRect/>
          </a:stretch>
        </p:blipFill>
        <p:spPr>
          <a:xfrm>
            <a:off x="385589" y="501773"/>
            <a:ext cx="3180952" cy="7904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a:blip r:embed="rId5"/>
          <a:stretch>
            <a:fillRect/>
          </a:stretch>
        </p:blipFill>
        <p:spPr>
          <a:xfrm>
            <a:off x="2473821" y="897011"/>
            <a:ext cx="4376779" cy="10977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5"/>
          <p:cNvPicPr>
            <a:picLocks noChangeAspect="1"/>
          </p:cNvPicPr>
          <p:nvPr/>
        </p:nvPicPr>
        <p:blipFill>
          <a:blip r:embed="rId6"/>
          <a:stretch>
            <a:fillRect/>
          </a:stretch>
        </p:blipFill>
        <p:spPr>
          <a:xfrm>
            <a:off x="5858197" y="1239982"/>
            <a:ext cx="5915025" cy="10858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28" name="Group 27"/>
          <p:cNvGrpSpPr/>
          <p:nvPr/>
        </p:nvGrpSpPr>
        <p:grpSpPr>
          <a:xfrm>
            <a:off x="1537717" y="897011"/>
            <a:ext cx="8784976" cy="5408563"/>
            <a:chOff x="1537717" y="897011"/>
            <a:chExt cx="8784976" cy="5408563"/>
          </a:xfrm>
        </p:grpSpPr>
        <p:sp>
          <p:nvSpPr>
            <p:cNvPr id="26" name="Rectangle 25"/>
            <p:cNvSpPr/>
            <p:nvPr/>
          </p:nvSpPr>
          <p:spPr bwMode="auto">
            <a:xfrm>
              <a:off x="1537717" y="897011"/>
              <a:ext cx="8784976" cy="5408563"/>
            </a:xfrm>
            <a:prstGeom prst="rect">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graphicFrame>
          <p:nvGraphicFramePr>
            <p:cNvPr id="27" name="Chart 26"/>
            <p:cNvGraphicFramePr>
              <a:graphicFrameLocks/>
            </p:cNvGraphicFramePr>
            <p:nvPr>
              <p:extLst/>
            </p:nvPr>
          </p:nvGraphicFramePr>
          <p:xfrm>
            <a:off x="3019218" y="1599824"/>
            <a:ext cx="6115050" cy="3981450"/>
          </p:xfrm>
          <a:graphic>
            <a:graphicData uri="http://schemas.openxmlformats.org/drawingml/2006/chart">
              <c:chart xmlns:c="http://schemas.openxmlformats.org/drawingml/2006/chart" xmlns:r="http://schemas.openxmlformats.org/officeDocument/2006/relationships" r:id="rId7"/>
            </a:graphicData>
          </a:graphic>
        </p:graphicFrame>
      </p:grpSp>
      <p:sp>
        <p:nvSpPr>
          <p:cNvPr id="29" name="TextBox 28"/>
          <p:cNvSpPr txBox="1"/>
          <p:nvPr/>
        </p:nvSpPr>
        <p:spPr>
          <a:xfrm>
            <a:off x="5942391" y="2246808"/>
            <a:ext cx="2592288" cy="1292662"/>
          </a:xfrm>
          <a:prstGeom prst="rect">
            <a:avLst/>
          </a:prstGeom>
          <a:noFill/>
        </p:spPr>
        <p:txBody>
          <a:bodyPr wrap="square" lIns="182880" tIns="146304" rIns="182880" bIns="146304" rtlCol="0">
            <a:spAutoFit/>
          </a:bodyPr>
          <a:lstStyle/>
          <a:p>
            <a:pPr>
              <a:lnSpc>
                <a:spcPct val="90000"/>
              </a:lnSpc>
              <a:spcAft>
                <a:spcPts val="600"/>
              </a:spcAft>
            </a:pPr>
            <a:r>
              <a:rPr lang="nb-NO" sz="2400" dirty="0" smtClean="0">
                <a:solidFill>
                  <a:srgbClr val="002060"/>
                </a:solidFill>
              </a:rPr>
              <a:t>Quiz</a:t>
            </a:r>
            <a:r>
              <a:rPr lang="nb-NO" sz="2400" dirty="0">
                <a:solidFill>
                  <a:srgbClr val="002060"/>
                </a:solidFill>
              </a:rPr>
              <a:t>: </a:t>
            </a:r>
            <a:r>
              <a:rPr lang="nb-NO" sz="2400" dirty="0" smtClean="0">
                <a:solidFill>
                  <a:srgbClr val="002060"/>
                </a:solidFill>
              </a:rPr>
              <a:t/>
            </a:r>
            <a:br>
              <a:rPr lang="nb-NO" sz="2400" dirty="0" smtClean="0">
                <a:solidFill>
                  <a:srgbClr val="002060"/>
                </a:solidFill>
              </a:rPr>
            </a:br>
            <a:r>
              <a:rPr lang="nb-NO" sz="2400" dirty="0" smtClean="0">
                <a:solidFill>
                  <a:srgbClr val="002060"/>
                </a:solidFill>
              </a:rPr>
              <a:t>Which is the CSWP?</a:t>
            </a:r>
            <a:endParaRPr lang="nb-NO" sz="2400" dirty="0">
              <a:solidFill>
                <a:srgbClr val="002060"/>
              </a:solidFill>
            </a:endParaRPr>
          </a:p>
        </p:txBody>
      </p:sp>
      <p:sp>
        <p:nvSpPr>
          <p:cNvPr id="30" name="Rounded Rectangle 29"/>
          <p:cNvSpPr/>
          <p:nvPr/>
        </p:nvSpPr>
        <p:spPr bwMode="auto">
          <a:xfrm>
            <a:off x="5060016" y="2308218"/>
            <a:ext cx="504056" cy="2944520"/>
          </a:xfrm>
          <a:prstGeom prst="roundRect">
            <a:avLst/>
          </a:prstGeom>
          <a:noFill/>
          <a:ln w="25400">
            <a:solidFill>
              <a:srgbClr val="002060"/>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9714105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1000"/>
                                  </p:stCondLst>
                                  <p:childTnLst>
                                    <p:set>
                                      <p:cBhvr>
                                        <p:cTn id="8" dur="1" fill="hold">
                                          <p:stCondLst>
                                            <p:cond delay="0"/>
                                          </p:stCondLst>
                                        </p:cTn>
                                        <p:tgtEl>
                                          <p:spTgt spid="5"/>
                                        </p:tgtEl>
                                        <p:attrNameLst>
                                          <p:attrName>style.visibility</p:attrName>
                                        </p:attrNameLst>
                                      </p:cBhvr>
                                      <p:to>
                                        <p:strVal val="visible"/>
                                      </p:to>
                                    </p:set>
                                  </p:childTnLst>
                                </p:cTn>
                              </p:par>
                            </p:childTnLst>
                          </p:cTn>
                        </p:par>
                        <p:par>
                          <p:cTn id="9" fill="hold">
                            <p:stCondLst>
                              <p:cond delay="1000"/>
                            </p:stCondLst>
                            <p:childTnLst>
                              <p:par>
                                <p:cTn id="10" presetID="1" presetClass="entr" presetSubtype="0" fill="hold" nodeType="afterEffect">
                                  <p:stCondLst>
                                    <p:cond delay="50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Complex queries</a:t>
            </a:r>
            <a:endParaRPr lang="nb-NO" dirty="0"/>
          </a:p>
        </p:txBody>
      </p:sp>
      <p:pic>
        <p:nvPicPr>
          <p:cNvPr id="5" name="Picture 4"/>
          <p:cNvPicPr>
            <a:picLocks noChangeAspect="1"/>
          </p:cNvPicPr>
          <p:nvPr/>
        </p:nvPicPr>
        <p:blipFill>
          <a:blip r:embed="rId3"/>
          <a:stretch>
            <a:fillRect/>
          </a:stretch>
        </p:blipFill>
        <p:spPr>
          <a:xfrm>
            <a:off x="946150" y="1357907"/>
            <a:ext cx="10544175" cy="5019675"/>
          </a:xfrm>
          <a:prstGeom prst="rect">
            <a:avLst/>
          </a:prstGeom>
        </p:spPr>
      </p:pic>
      <p:sp>
        <p:nvSpPr>
          <p:cNvPr id="4" name="Oval 3"/>
          <p:cNvSpPr>
            <a:spLocks noChangeAspect="1"/>
          </p:cNvSpPr>
          <p:nvPr/>
        </p:nvSpPr>
        <p:spPr bwMode="auto">
          <a:xfrm>
            <a:off x="1105669" y="4001318"/>
            <a:ext cx="316147" cy="309773"/>
          </a:xfrm>
          <a:prstGeom prst="ellipse">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1</a:t>
            </a:r>
            <a:endParaRPr lang="nb-NO" sz="2000" dirty="0">
              <a:gradFill>
                <a:gsLst>
                  <a:gs pos="0">
                    <a:srgbClr val="FFFFFF"/>
                  </a:gs>
                  <a:gs pos="100000">
                    <a:srgbClr val="FFFFFF"/>
                  </a:gs>
                </a:gsLst>
                <a:lin ang="5400000" scaled="0"/>
              </a:gradFill>
            </a:endParaRPr>
          </a:p>
        </p:txBody>
      </p:sp>
      <p:sp>
        <p:nvSpPr>
          <p:cNvPr id="6" name="Oval 5"/>
          <p:cNvSpPr>
            <a:spLocks noChangeAspect="1"/>
          </p:cNvSpPr>
          <p:nvPr/>
        </p:nvSpPr>
        <p:spPr bwMode="auto">
          <a:xfrm>
            <a:off x="1199658" y="1936321"/>
            <a:ext cx="316147" cy="309773"/>
          </a:xfrm>
          <a:prstGeom prst="ellipse">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2</a:t>
            </a:r>
            <a:endParaRPr lang="nb-NO" sz="2000" dirty="0">
              <a:gradFill>
                <a:gsLst>
                  <a:gs pos="0">
                    <a:srgbClr val="FFFFFF"/>
                  </a:gs>
                  <a:gs pos="100000">
                    <a:srgbClr val="FFFFFF"/>
                  </a:gs>
                </a:gsLst>
                <a:lin ang="5400000" scaled="0"/>
              </a:gradFill>
            </a:endParaRPr>
          </a:p>
        </p:txBody>
      </p:sp>
      <p:sp>
        <p:nvSpPr>
          <p:cNvPr id="7" name="Oval 6"/>
          <p:cNvSpPr>
            <a:spLocks noChangeAspect="1"/>
          </p:cNvSpPr>
          <p:nvPr/>
        </p:nvSpPr>
        <p:spPr bwMode="auto">
          <a:xfrm>
            <a:off x="1022534" y="4462101"/>
            <a:ext cx="316147" cy="309773"/>
          </a:xfrm>
          <a:prstGeom prst="ellipse">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3</a:t>
            </a:r>
            <a:endParaRPr lang="nb-NO" sz="2000" dirty="0">
              <a:gradFill>
                <a:gsLst>
                  <a:gs pos="0">
                    <a:srgbClr val="FFFFFF"/>
                  </a:gs>
                  <a:gs pos="100000">
                    <a:srgbClr val="FFFFFF"/>
                  </a:gs>
                </a:gsLst>
                <a:lin ang="5400000" scaled="0"/>
              </a:gradFill>
            </a:endParaRPr>
          </a:p>
        </p:txBody>
      </p:sp>
      <p:sp>
        <p:nvSpPr>
          <p:cNvPr id="8" name="Oval 7"/>
          <p:cNvSpPr>
            <a:spLocks noChangeAspect="1"/>
          </p:cNvSpPr>
          <p:nvPr/>
        </p:nvSpPr>
        <p:spPr bwMode="auto">
          <a:xfrm>
            <a:off x="2761853" y="4462100"/>
            <a:ext cx="316147" cy="309773"/>
          </a:xfrm>
          <a:prstGeom prst="ellipse">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4</a:t>
            </a:r>
            <a:endParaRPr lang="nb-NO" sz="2000" dirty="0">
              <a:gradFill>
                <a:gsLst>
                  <a:gs pos="0">
                    <a:srgbClr val="FFFFFF"/>
                  </a:gs>
                  <a:gs pos="100000">
                    <a:srgbClr val="FFFFFF"/>
                  </a:gs>
                </a:gsLst>
                <a:lin ang="5400000" scaled="0"/>
              </a:gradFill>
            </a:endParaRPr>
          </a:p>
        </p:txBody>
      </p:sp>
      <p:sp>
        <p:nvSpPr>
          <p:cNvPr id="9" name="Oval 8"/>
          <p:cNvSpPr>
            <a:spLocks noChangeAspect="1"/>
          </p:cNvSpPr>
          <p:nvPr/>
        </p:nvSpPr>
        <p:spPr bwMode="auto">
          <a:xfrm>
            <a:off x="3913981" y="4462100"/>
            <a:ext cx="316147" cy="309773"/>
          </a:xfrm>
          <a:prstGeom prst="ellipse">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5</a:t>
            </a:r>
            <a:endParaRPr lang="nb-NO" sz="2000" dirty="0">
              <a:gradFill>
                <a:gsLst>
                  <a:gs pos="0">
                    <a:srgbClr val="FFFFFF"/>
                  </a:gs>
                  <a:gs pos="100000">
                    <a:srgbClr val="FFFFFF"/>
                  </a:gs>
                </a:gsLst>
                <a:lin ang="5400000" scaled="0"/>
              </a:gradFill>
            </a:endParaRPr>
          </a:p>
        </p:txBody>
      </p:sp>
      <p:sp>
        <p:nvSpPr>
          <p:cNvPr id="10" name="Oval 9"/>
          <p:cNvSpPr>
            <a:spLocks noChangeAspect="1"/>
          </p:cNvSpPr>
          <p:nvPr/>
        </p:nvSpPr>
        <p:spPr bwMode="auto">
          <a:xfrm>
            <a:off x="5210125" y="4570389"/>
            <a:ext cx="316147" cy="309773"/>
          </a:xfrm>
          <a:prstGeom prst="ellipse">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6</a:t>
            </a:r>
            <a:endParaRPr lang="nb-NO" sz="2000" dirty="0">
              <a:gradFill>
                <a:gsLst>
                  <a:gs pos="0">
                    <a:srgbClr val="FFFFFF"/>
                  </a:gs>
                  <a:gs pos="100000">
                    <a:srgbClr val="FFFFFF"/>
                  </a:gs>
                </a:gsLst>
                <a:lin ang="5400000" scaled="0"/>
              </a:gradFill>
            </a:endParaRPr>
          </a:p>
        </p:txBody>
      </p:sp>
      <p:sp>
        <p:nvSpPr>
          <p:cNvPr id="11" name="Oval 10"/>
          <p:cNvSpPr>
            <a:spLocks noChangeAspect="1"/>
          </p:cNvSpPr>
          <p:nvPr/>
        </p:nvSpPr>
        <p:spPr bwMode="auto">
          <a:xfrm>
            <a:off x="4230128" y="2694233"/>
            <a:ext cx="316147" cy="309773"/>
          </a:xfrm>
          <a:prstGeom prst="ellipse">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7</a:t>
            </a:r>
            <a:endParaRPr lang="nb-NO"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173737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b-NO" dirty="0" smtClean="0"/>
              <a:t>CSWP Loading Behaviour</a:t>
            </a:r>
            <a:endParaRPr lang="nb-NO" dirty="0"/>
          </a:p>
        </p:txBody>
      </p:sp>
      <p:sp>
        <p:nvSpPr>
          <p:cNvPr id="2" name="Text Placeholder 1"/>
          <p:cNvSpPr>
            <a:spLocks noGrp="1"/>
          </p:cNvSpPr>
          <p:nvPr>
            <p:ph type="body" sz="quarter" idx="10"/>
          </p:nvPr>
        </p:nvSpPr>
        <p:spPr>
          <a:xfrm>
            <a:off x="274639" y="1476622"/>
            <a:ext cx="5486399" cy="3471720"/>
          </a:xfrm>
        </p:spPr>
        <p:txBody>
          <a:bodyPr/>
          <a:lstStyle/>
          <a:p>
            <a:r>
              <a:rPr lang="en-US" sz="2400" dirty="0">
                <a:latin typeface="+mn-lt"/>
              </a:rPr>
              <a:t>Use Sync to optimize the most used </a:t>
            </a:r>
            <a:r>
              <a:rPr lang="en-US" sz="2400" dirty="0" smtClean="0">
                <a:latin typeface="+mn-lt"/>
              </a:rPr>
              <a:t>data</a:t>
            </a:r>
            <a:endParaRPr lang="en-US" sz="2400" dirty="0">
              <a:latin typeface="+mn-lt"/>
            </a:endParaRPr>
          </a:p>
          <a:p>
            <a:r>
              <a:rPr lang="en-US" sz="2400" dirty="0">
                <a:latin typeface="+mn-lt"/>
              </a:rPr>
              <a:t>Use </a:t>
            </a:r>
            <a:r>
              <a:rPr lang="en-US" sz="2400" dirty="0" err="1">
                <a:latin typeface="+mn-lt"/>
              </a:rPr>
              <a:t>Async</a:t>
            </a:r>
            <a:r>
              <a:rPr lang="en-US" sz="2400" dirty="0">
                <a:latin typeface="+mn-lt"/>
              </a:rPr>
              <a:t> when the user can wait for the </a:t>
            </a:r>
            <a:r>
              <a:rPr lang="en-US" sz="2400" dirty="0" smtClean="0">
                <a:latin typeface="+mn-lt"/>
              </a:rPr>
              <a:t>data</a:t>
            </a:r>
            <a:endParaRPr lang="en-US" sz="2400" dirty="0">
              <a:latin typeface="+mn-lt"/>
            </a:endParaRPr>
          </a:p>
          <a:p>
            <a:r>
              <a:rPr lang="en-US" sz="2400" dirty="0">
                <a:latin typeface="+mn-lt"/>
              </a:rPr>
              <a:t>Multiple Sync CSWPs can slow down the entire page: we have to wait for the slowest query!</a:t>
            </a:r>
          </a:p>
          <a:p>
            <a:endParaRPr lang="nb-NO" dirty="0"/>
          </a:p>
        </p:txBody>
      </p:sp>
      <p:grpSp>
        <p:nvGrpSpPr>
          <p:cNvPr id="8" name="Group 7"/>
          <p:cNvGrpSpPr/>
          <p:nvPr/>
        </p:nvGrpSpPr>
        <p:grpSpPr>
          <a:xfrm>
            <a:off x="6074221" y="1610604"/>
            <a:ext cx="5666680" cy="3203755"/>
            <a:chOff x="4446727" y="1694782"/>
            <a:chExt cx="8057838" cy="4362807"/>
          </a:xfrm>
        </p:grpSpPr>
        <p:pic>
          <p:nvPicPr>
            <p:cNvPr id="4" name="Picture 3"/>
            <p:cNvPicPr>
              <a:picLocks noChangeAspect="1"/>
            </p:cNvPicPr>
            <p:nvPr/>
          </p:nvPicPr>
          <p:blipFill>
            <a:blip r:embed="rId3"/>
            <a:stretch>
              <a:fillRect/>
            </a:stretch>
          </p:blipFill>
          <p:spPr>
            <a:xfrm>
              <a:off x="4446727" y="1694782"/>
              <a:ext cx="8057838" cy="4362807"/>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bwMode="auto">
            <a:xfrm>
              <a:off x="4683394" y="4586704"/>
              <a:ext cx="7545206" cy="1274767"/>
            </a:xfrm>
            <a:prstGeom prst="rect">
              <a:avLst/>
            </a:prstGeom>
            <a:noFill/>
            <a:ln w="28575">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70926263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CSWP Loading Behavior</a:t>
            </a:r>
            <a:endParaRPr lang="en-US" dirty="0"/>
          </a:p>
        </p:txBody>
      </p:sp>
    </p:spTree>
    <p:extLst>
      <p:ext uri="{BB962C8B-B14F-4D97-AF65-F5344CB8AC3E}">
        <p14:creationId xmlns:p14="http://schemas.microsoft.com/office/powerpoint/2010/main" val="4156219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BrightStarr &amp; Rugby Football Union</a:t>
            </a:r>
            <a:endParaRPr lang="nb-NO" dirty="0"/>
          </a:p>
        </p:txBody>
      </p:sp>
      <p:sp>
        <p:nvSpPr>
          <p:cNvPr id="3" name="Text Placeholder 2"/>
          <p:cNvSpPr>
            <a:spLocks noGrp="1"/>
          </p:cNvSpPr>
          <p:nvPr>
            <p:ph type="body" sz="quarter" idx="10"/>
          </p:nvPr>
        </p:nvSpPr>
        <p:spPr>
          <a:xfrm>
            <a:off x="579418" y="1476622"/>
            <a:ext cx="3914709" cy="4475071"/>
          </a:xfrm>
        </p:spPr>
        <p:txBody>
          <a:bodyPr/>
          <a:lstStyle/>
          <a:p>
            <a:pPr marL="0" indent="0">
              <a:buNone/>
            </a:pPr>
            <a:r>
              <a:rPr lang="nb-NO" sz="3600" dirty="0" smtClean="0">
                <a:solidFill>
                  <a:schemeClr val="tx2"/>
                </a:solidFill>
              </a:rPr>
              <a:t>SharePoint intranet</a:t>
            </a:r>
          </a:p>
          <a:p>
            <a:pPr lvl="1"/>
            <a:r>
              <a:rPr lang="nb-NO" dirty="0" smtClean="0"/>
              <a:t>News and information</a:t>
            </a:r>
          </a:p>
          <a:p>
            <a:pPr lvl="1"/>
            <a:r>
              <a:rPr lang="nb-NO" dirty="0" smtClean="0"/>
              <a:t>People directory</a:t>
            </a:r>
          </a:p>
          <a:p>
            <a:pPr lvl="1"/>
            <a:r>
              <a:rPr lang="nb-NO" dirty="0" smtClean="0"/>
              <a:t>Communities space</a:t>
            </a:r>
          </a:p>
          <a:p>
            <a:pPr lvl="1"/>
            <a:r>
              <a:rPr lang="nb-NO" dirty="0" smtClean="0"/>
              <a:t>Yammer</a:t>
            </a:r>
          </a:p>
          <a:p>
            <a:pPr lvl="1"/>
            <a:r>
              <a:rPr lang="nb-NO" dirty="0" smtClean="0"/>
              <a:t>Content Search WP</a:t>
            </a:r>
          </a:p>
          <a:p>
            <a:pPr marL="0" indent="0">
              <a:buNone/>
            </a:pPr>
            <a:endParaRPr lang="nb-NO" dirty="0" smtClean="0"/>
          </a:p>
          <a:p>
            <a:pPr marL="0" indent="0">
              <a:buNone/>
            </a:pPr>
            <a:r>
              <a:rPr lang="nb-NO" sz="3600" dirty="0" smtClean="0">
                <a:solidFill>
                  <a:schemeClr val="tx2"/>
                </a:solidFill>
              </a:rPr>
              <a:t>More info</a:t>
            </a:r>
          </a:p>
          <a:p>
            <a:pPr lvl="1"/>
            <a:r>
              <a:rPr lang="nb-NO" dirty="0" smtClean="0">
                <a:hlinkClick r:id="rId2"/>
              </a:rPr>
              <a:t>www.brightstarr.com</a:t>
            </a:r>
            <a:r>
              <a:rPr lang="nb-NO" dirty="0" smtClean="0"/>
              <a:t> </a:t>
            </a:r>
            <a:endParaRPr lang="nb-NO"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5224" y="1476622"/>
            <a:ext cx="7460827" cy="6994525"/>
          </a:xfrm>
          <a:prstGeom prst="rect">
            <a:avLst/>
          </a:prstGeom>
        </p:spPr>
      </p:pic>
      <p:sp>
        <p:nvSpPr>
          <p:cNvPr id="5" name="Rectangle 4"/>
          <p:cNvSpPr/>
          <p:nvPr/>
        </p:nvSpPr>
        <p:spPr bwMode="auto">
          <a:xfrm>
            <a:off x="5114800" y="5729162"/>
            <a:ext cx="792088" cy="440646"/>
          </a:xfrm>
          <a:prstGeom prst="rect">
            <a:avLst/>
          </a:prstGeom>
          <a:solidFill>
            <a:srgbClr val="F1F1F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310249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Content by Search or Content by Query?</a:t>
            </a:r>
            <a:endParaRPr lang="nb-NO" dirty="0"/>
          </a:p>
        </p:txBody>
      </p:sp>
      <p:sp>
        <p:nvSpPr>
          <p:cNvPr id="3" name="Text Placeholder 2"/>
          <p:cNvSpPr>
            <a:spLocks noGrp="1"/>
          </p:cNvSpPr>
          <p:nvPr>
            <p:ph type="body" sz="quarter" idx="10"/>
          </p:nvPr>
        </p:nvSpPr>
        <p:spPr>
          <a:xfrm>
            <a:off x="274639" y="1212849"/>
            <a:ext cx="5727574" cy="4118050"/>
          </a:xfrm>
        </p:spPr>
        <p:txBody>
          <a:bodyPr/>
          <a:lstStyle/>
          <a:p>
            <a:pPr marL="0" indent="0">
              <a:buNone/>
            </a:pPr>
            <a:r>
              <a:rPr lang="en-US" dirty="0">
                <a:solidFill>
                  <a:schemeClr val="tx2"/>
                </a:solidFill>
              </a:rPr>
              <a:t>Content Search </a:t>
            </a:r>
            <a:r>
              <a:rPr lang="en-US" dirty="0" smtClean="0">
                <a:solidFill>
                  <a:schemeClr val="tx2"/>
                </a:solidFill>
              </a:rPr>
              <a:t>is </a:t>
            </a:r>
            <a:r>
              <a:rPr lang="en-US" dirty="0">
                <a:solidFill>
                  <a:schemeClr val="tx2"/>
                </a:solidFill>
              </a:rPr>
              <a:t>good for</a:t>
            </a:r>
          </a:p>
          <a:p>
            <a:pPr lvl="1"/>
            <a:r>
              <a:rPr lang="en-US" dirty="0"/>
              <a:t>Any search results</a:t>
            </a:r>
          </a:p>
          <a:p>
            <a:pPr lvl="1"/>
            <a:r>
              <a:rPr lang="en-US" dirty="0"/>
              <a:t>Across site </a:t>
            </a:r>
            <a:r>
              <a:rPr lang="en-US" dirty="0" smtClean="0"/>
              <a:t>collections</a:t>
            </a:r>
          </a:p>
          <a:p>
            <a:pPr lvl="1"/>
            <a:r>
              <a:rPr lang="en-US" dirty="0" smtClean="0"/>
              <a:t>Reuse </a:t>
            </a:r>
            <a:r>
              <a:rPr lang="en-US" dirty="0"/>
              <a:t>content for multiple publishing purposes</a:t>
            </a:r>
          </a:p>
          <a:p>
            <a:pPr lvl="1"/>
            <a:r>
              <a:rPr lang="en-US" dirty="0" smtClean="0"/>
              <a:t>HTML5/JavaScript/CSS</a:t>
            </a:r>
            <a:endParaRPr lang="en-US" dirty="0"/>
          </a:p>
          <a:p>
            <a:pPr lvl="1"/>
            <a:r>
              <a:rPr lang="en-US" dirty="0"/>
              <a:t>Multiple client types (mobile, desktop, iPads</a:t>
            </a:r>
            <a:r>
              <a:rPr lang="en-US" dirty="0" smtClean="0"/>
              <a:t>)</a:t>
            </a:r>
          </a:p>
          <a:p>
            <a:pPr lvl="1"/>
            <a:r>
              <a:rPr lang="en-US" dirty="0" smtClean="0"/>
              <a:t>Recommendations, based on search analytics</a:t>
            </a:r>
            <a:endParaRPr lang="nb-NO" dirty="0"/>
          </a:p>
        </p:txBody>
      </p:sp>
      <p:sp>
        <p:nvSpPr>
          <p:cNvPr id="4" name="Text Placeholder 3"/>
          <p:cNvSpPr>
            <a:spLocks noGrp="1"/>
          </p:cNvSpPr>
          <p:nvPr>
            <p:ph type="body" sz="quarter" idx="11"/>
          </p:nvPr>
        </p:nvSpPr>
        <p:spPr>
          <a:xfrm>
            <a:off x="6675439" y="1212849"/>
            <a:ext cx="5486399" cy="2714589"/>
          </a:xfrm>
        </p:spPr>
        <p:txBody>
          <a:bodyPr/>
          <a:lstStyle/>
          <a:p>
            <a:pPr marL="0" indent="0">
              <a:buNone/>
            </a:pPr>
            <a:r>
              <a:rPr lang="nb-NO" dirty="0">
                <a:solidFill>
                  <a:schemeClr val="tx2"/>
                </a:solidFill>
              </a:rPr>
              <a:t>Content Query </a:t>
            </a:r>
            <a:r>
              <a:rPr lang="nb-NO" dirty="0" smtClean="0">
                <a:solidFill>
                  <a:schemeClr val="tx2"/>
                </a:solidFill>
              </a:rPr>
              <a:t>is </a:t>
            </a:r>
            <a:r>
              <a:rPr lang="nb-NO" dirty="0">
                <a:solidFill>
                  <a:schemeClr val="tx2"/>
                </a:solidFill>
              </a:rPr>
              <a:t>good for</a:t>
            </a:r>
          </a:p>
          <a:p>
            <a:pPr lvl="1"/>
            <a:r>
              <a:rPr lang="nb-NO" dirty="0"/>
              <a:t>Instant </a:t>
            </a:r>
            <a:r>
              <a:rPr lang="nb-NO" dirty="0" smtClean="0"/>
              <a:t>results: no </a:t>
            </a:r>
            <a:r>
              <a:rPr lang="nb-NO" dirty="0"/>
              <a:t>index </a:t>
            </a:r>
            <a:r>
              <a:rPr lang="nb-NO" dirty="0" smtClean="0"/>
              <a:t>latency</a:t>
            </a:r>
            <a:endParaRPr lang="nb-NO" dirty="0"/>
          </a:p>
          <a:p>
            <a:pPr lvl="1"/>
            <a:r>
              <a:rPr lang="nb-NO" dirty="0"/>
              <a:t>Lists only</a:t>
            </a:r>
          </a:p>
          <a:p>
            <a:pPr lvl="1"/>
            <a:r>
              <a:rPr lang="nb-NO" dirty="0"/>
              <a:t>Smaller data sets (&lt;5000 items)</a:t>
            </a:r>
          </a:p>
          <a:p>
            <a:pPr lvl="1"/>
            <a:r>
              <a:rPr lang="nb-NO" dirty="0"/>
              <a:t>CAML, XSLT</a:t>
            </a:r>
          </a:p>
          <a:p>
            <a:pPr marL="297971" lvl="1" indent="0">
              <a:buNone/>
            </a:pPr>
            <a:endParaRPr lang="nb-NO" dirty="0"/>
          </a:p>
        </p:txBody>
      </p:sp>
      <p:pic>
        <p:nvPicPr>
          <p:cNvPr id="5" name="Picture 4"/>
          <p:cNvPicPr>
            <a:picLocks noChangeAspect="1"/>
          </p:cNvPicPr>
          <p:nvPr/>
        </p:nvPicPr>
        <p:blipFill>
          <a:blip r:embed="rId3"/>
          <a:stretch>
            <a:fillRect/>
          </a:stretch>
        </p:blipFill>
        <p:spPr>
          <a:xfrm>
            <a:off x="6866309" y="3785294"/>
            <a:ext cx="3744416" cy="267279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613060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800" smtClean="0"/>
              <a:t>In Review: Session Objectives And Takeaways</a:t>
            </a:r>
            <a:endParaRPr lang="en-US" sz="4800" dirty="0"/>
          </a:p>
        </p:txBody>
      </p:sp>
      <p:sp>
        <p:nvSpPr>
          <p:cNvPr id="6" name="Text Placeholder 5"/>
          <p:cNvSpPr>
            <a:spLocks noGrp="1"/>
          </p:cNvSpPr>
          <p:nvPr>
            <p:ph type="body" sz="quarter" idx="4294967295"/>
          </p:nvPr>
        </p:nvSpPr>
        <p:spPr>
          <a:xfrm>
            <a:off x="274638" y="1212850"/>
            <a:ext cx="11887200" cy="5355312"/>
          </a:xfrm>
        </p:spPr>
        <p:txBody>
          <a:bodyPr/>
          <a:lstStyle/>
          <a:p>
            <a:pPr marL="0" indent="0">
              <a:buNone/>
            </a:pPr>
            <a:r>
              <a:rPr lang="en-US" sz="3600" dirty="0">
                <a:gradFill>
                  <a:gsLst>
                    <a:gs pos="2920">
                      <a:schemeClr val="tx2"/>
                    </a:gs>
                    <a:gs pos="39000">
                      <a:schemeClr val="tx2"/>
                    </a:gs>
                  </a:gsLst>
                  <a:lin ang="5400000" scaled="0"/>
                </a:gradFill>
              </a:rPr>
              <a:t>Search Driven Publishing in SharePoint online</a:t>
            </a:r>
          </a:p>
          <a:p>
            <a:pPr lvl="1"/>
            <a:r>
              <a:rPr lang="en-US" dirty="0"/>
              <a:t>Search Driven Publishing (SDP) basics</a:t>
            </a:r>
          </a:p>
          <a:p>
            <a:pPr lvl="1"/>
            <a:r>
              <a:rPr lang="en-US" dirty="0"/>
              <a:t>Content Search Web Part (CSWP)</a:t>
            </a:r>
          </a:p>
          <a:p>
            <a:pPr lvl="1"/>
            <a:r>
              <a:rPr lang="en-US" dirty="0" smtClean="0"/>
              <a:t>Display templates</a:t>
            </a:r>
          </a:p>
          <a:p>
            <a:pPr lvl="1"/>
            <a:r>
              <a:rPr lang="en-US" dirty="0"/>
              <a:t>Search Schema</a:t>
            </a:r>
            <a:endParaRPr lang="en-US" dirty="0" smtClean="0"/>
          </a:p>
          <a:p>
            <a:pPr lvl="1"/>
            <a:r>
              <a:rPr lang="en-US" dirty="0" smtClean="0"/>
              <a:t>Availability of SDP features in SPO</a:t>
            </a:r>
          </a:p>
          <a:p>
            <a:pPr lvl="1"/>
            <a:r>
              <a:rPr lang="en-US" dirty="0" smtClean="0"/>
              <a:t>Authenticated </a:t>
            </a:r>
            <a:r>
              <a:rPr lang="en-US" dirty="0"/>
              <a:t>cache mechanism</a:t>
            </a:r>
          </a:p>
          <a:p>
            <a:pPr lvl="1"/>
            <a:r>
              <a:rPr lang="en-US" dirty="0"/>
              <a:t>Best practices for CSWP</a:t>
            </a:r>
          </a:p>
          <a:p>
            <a:pPr marL="0" indent="0">
              <a:buNone/>
            </a:pPr>
            <a:endParaRPr lang="en-US" sz="3600" dirty="0" smtClean="0">
              <a:gradFill>
                <a:gsLst>
                  <a:gs pos="2920">
                    <a:schemeClr val="tx2"/>
                  </a:gs>
                  <a:gs pos="39000">
                    <a:schemeClr val="tx2"/>
                  </a:gs>
                </a:gsLst>
                <a:lin ang="5400000" scaled="0"/>
              </a:gradFill>
            </a:endParaRPr>
          </a:p>
          <a:p>
            <a:pPr marL="0" indent="0">
              <a:buNone/>
            </a:pPr>
            <a:r>
              <a:rPr lang="en-US" sz="3600" dirty="0" smtClean="0">
                <a:gradFill>
                  <a:gsLst>
                    <a:gs pos="2920">
                      <a:schemeClr val="tx2"/>
                    </a:gs>
                    <a:gs pos="39000">
                      <a:schemeClr val="tx2"/>
                    </a:gs>
                  </a:gsLst>
                  <a:lin ang="5400000" scaled="0"/>
                </a:gradFill>
              </a:rPr>
              <a:t>CSWP </a:t>
            </a:r>
            <a:r>
              <a:rPr lang="en-US" sz="3600" dirty="0">
                <a:gradFill>
                  <a:gsLst>
                    <a:gs pos="2920">
                      <a:schemeClr val="tx2"/>
                    </a:gs>
                    <a:gs pos="39000">
                      <a:schemeClr val="tx2"/>
                    </a:gs>
                  </a:gsLst>
                  <a:lin ang="5400000" scaled="0"/>
                </a:gradFill>
              </a:rPr>
              <a:t>now available in SPO for intranet scenarios</a:t>
            </a:r>
          </a:p>
          <a:p>
            <a:pPr marL="0" indent="0">
              <a:buNone/>
            </a:pPr>
            <a:r>
              <a:rPr lang="en-US" sz="3600" dirty="0">
                <a:gradFill>
                  <a:gsLst>
                    <a:gs pos="2920">
                      <a:schemeClr val="tx2"/>
                    </a:gs>
                    <a:gs pos="39000">
                      <a:schemeClr val="tx2"/>
                    </a:gs>
                  </a:gsLst>
                  <a:lin ang="5400000" scaled="0"/>
                </a:gradFill>
              </a:rPr>
              <a:t>A new caching mechanism can improve performance</a:t>
            </a:r>
          </a:p>
        </p:txBody>
      </p:sp>
    </p:spTree>
    <p:extLst>
      <p:ext uri="{BB962C8B-B14F-4D97-AF65-F5344CB8AC3E}">
        <p14:creationId xmlns:p14="http://schemas.microsoft.com/office/powerpoint/2010/main" val="2065839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SDP links</a:t>
            </a:r>
            <a:endParaRPr lang="nb-NO" dirty="0"/>
          </a:p>
        </p:txBody>
      </p:sp>
      <p:sp>
        <p:nvSpPr>
          <p:cNvPr id="3" name="Text Placeholder 2"/>
          <p:cNvSpPr>
            <a:spLocks noGrp="1"/>
          </p:cNvSpPr>
          <p:nvPr>
            <p:ph type="body" sz="quarter" idx="4294967295"/>
          </p:nvPr>
        </p:nvSpPr>
        <p:spPr>
          <a:xfrm>
            <a:off x="274639" y="1212850"/>
            <a:ext cx="5905466" cy="5558445"/>
          </a:xfrm>
        </p:spPr>
        <p:txBody>
          <a:bodyPr/>
          <a:lstStyle/>
          <a:p>
            <a:pPr lvl="1"/>
            <a:r>
              <a:rPr lang="nb-NO" sz="1800" dirty="0" smtClean="0"/>
              <a:t>1) Blog posting: SDP in SPO:</a:t>
            </a:r>
            <a:br>
              <a:rPr lang="nb-NO" sz="1800" dirty="0" smtClean="0"/>
            </a:br>
            <a:r>
              <a:rPr lang="en-US" sz="1800" u="sng" dirty="0">
                <a:hlinkClick r:id="rId3"/>
              </a:rPr>
              <a:t>http://</a:t>
            </a:r>
            <a:r>
              <a:rPr lang="en-US" sz="1800" u="sng" dirty="0" smtClean="0">
                <a:hlinkClick r:id="rId3"/>
              </a:rPr>
              <a:t>community.office365.com/en-us/blogs/office_365_community_blog/archive/2013/10/30/search-driven-publishing-features-are-now-available-in-sharepoint-online.aspx</a:t>
            </a:r>
            <a:endParaRPr lang="en-US" sz="1800" u="sng" dirty="0" smtClean="0"/>
          </a:p>
          <a:p>
            <a:pPr marL="342900" lvl="1" indent="-342900">
              <a:buAutoNum type="arabicParenR"/>
            </a:pPr>
            <a:endParaRPr lang="nb-NO" sz="1800" dirty="0" smtClean="0"/>
          </a:p>
          <a:p>
            <a:pPr lvl="1"/>
            <a:r>
              <a:rPr lang="nb-NO" sz="1800" dirty="0" smtClean="0"/>
              <a:t>2) </a:t>
            </a:r>
            <a:r>
              <a:rPr lang="nb-NO" sz="1800" dirty="0"/>
              <a:t>Configure CSWP (in SPO):</a:t>
            </a:r>
            <a:br>
              <a:rPr lang="nb-NO" sz="1800" dirty="0"/>
            </a:br>
            <a:r>
              <a:rPr lang="nb-NO" sz="1800" dirty="0">
                <a:hlinkClick r:id="rId4"/>
              </a:rPr>
              <a:t>http://office.microsoft.com/en-us/office365-sharepoint-online-enterprise-help/configure-a-content-search-web-part-in-sharepoint-HA104119042.aspx</a:t>
            </a:r>
            <a:r>
              <a:rPr lang="nb-NO" sz="1800" dirty="0"/>
              <a:t> </a:t>
            </a:r>
          </a:p>
          <a:p>
            <a:pPr lvl="1"/>
            <a:endParaRPr lang="nb-NO" sz="1800" dirty="0" smtClean="0"/>
          </a:p>
          <a:p>
            <a:pPr lvl="1"/>
            <a:r>
              <a:rPr lang="nb-NO" sz="1800" dirty="0" smtClean="0"/>
              <a:t>3) Blog posting: XSP for Contoso On-premises</a:t>
            </a:r>
            <a:br>
              <a:rPr lang="nb-NO" sz="1800" dirty="0" smtClean="0"/>
            </a:br>
            <a:r>
              <a:rPr lang="en-US" sz="1800" u="sng" dirty="0">
                <a:hlinkClick r:id="rId5"/>
              </a:rPr>
              <a:t>http://</a:t>
            </a:r>
            <a:r>
              <a:rPr lang="en-US" sz="1800" u="sng" dirty="0" smtClean="0">
                <a:hlinkClick r:id="rId5"/>
              </a:rPr>
              <a:t>blogs.technet.com/b/tothesharepoint/archive/2013/02/14/how-to-set-up-a-product-centric-web-site-in-sharepoint-2013.aspx</a:t>
            </a:r>
            <a:endParaRPr lang="nb-NO" sz="1800" dirty="0" smtClean="0"/>
          </a:p>
          <a:p>
            <a:pPr lvl="1"/>
            <a:endParaRPr lang="nb-NO" sz="1800" dirty="0" smtClean="0"/>
          </a:p>
          <a:p>
            <a:pPr lvl="1"/>
            <a:r>
              <a:rPr lang="nb-NO" sz="1800" dirty="0" smtClean="0"/>
              <a:t>4) TechNet Scenario page for XSP:</a:t>
            </a:r>
            <a:br>
              <a:rPr lang="nb-NO" sz="1800" dirty="0" smtClean="0"/>
            </a:br>
            <a:r>
              <a:rPr lang="nb-NO" sz="1800" dirty="0" smtClean="0">
                <a:hlinkClick r:id="rId6"/>
              </a:rPr>
              <a:t>http</a:t>
            </a:r>
            <a:r>
              <a:rPr lang="nb-NO" sz="1800" dirty="0">
                <a:hlinkClick r:id="rId6"/>
              </a:rPr>
              <a:t>://</a:t>
            </a:r>
            <a:r>
              <a:rPr lang="nb-NO" sz="1800" dirty="0" smtClean="0">
                <a:hlinkClick r:id="rId6"/>
              </a:rPr>
              <a:t>technet.microsoft.com/en-us/sharepoint/jj872721</a:t>
            </a:r>
            <a:r>
              <a:rPr lang="nb-NO" sz="1800" dirty="0" smtClean="0"/>
              <a:t> </a:t>
            </a:r>
          </a:p>
          <a:p>
            <a:pPr lvl="1"/>
            <a:endParaRPr lang="nb-NO" sz="1800" dirty="0"/>
          </a:p>
        </p:txBody>
      </p:sp>
      <p:pic>
        <p:nvPicPr>
          <p:cNvPr id="4" name="Picture 3"/>
          <p:cNvPicPr>
            <a:picLocks noChangeAspect="1"/>
          </p:cNvPicPr>
          <p:nvPr/>
        </p:nvPicPr>
        <p:blipFill>
          <a:blip r:embed="rId7"/>
          <a:stretch>
            <a:fillRect/>
          </a:stretch>
        </p:blipFill>
        <p:spPr>
          <a:xfrm>
            <a:off x="7874421" y="4145334"/>
            <a:ext cx="4072055" cy="2259906"/>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8"/>
          <a:stretch>
            <a:fillRect/>
          </a:stretch>
        </p:blipFill>
        <p:spPr>
          <a:xfrm>
            <a:off x="6434261" y="1582465"/>
            <a:ext cx="4692148" cy="3692822"/>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9"/>
          <a:stretch>
            <a:fillRect/>
          </a:stretch>
        </p:blipFill>
        <p:spPr>
          <a:xfrm>
            <a:off x="9063290" y="112886"/>
            <a:ext cx="3118598" cy="2897311"/>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10"/>
          <a:stretch>
            <a:fillRect/>
          </a:stretch>
        </p:blipFill>
        <p:spPr>
          <a:xfrm>
            <a:off x="10398004" y="3660861"/>
            <a:ext cx="2512290" cy="1452935"/>
          </a:xfrm>
          <a:prstGeom prst="rect">
            <a:avLst/>
          </a:prstGeom>
          <a:ln>
            <a:noFill/>
          </a:ln>
          <a:effectLst>
            <a:outerShdw blurRad="292100" dist="139700" dir="2700000" algn="tl" rotWithShape="0">
              <a:srgbClr val="333333">
                <a:alpha val="65000"/>
              </a:srgbClr>
            </a:outerShdw>
          </a:effectLst>
        </p:spPr>
      </p:pic>
      <p:pic>
        <p:nvPicPr>
          <p:cNvPr id="8" name="Picture 7"/>
          <p:cNvPicPr>
            <a:picLocks/>
          </p:cNvPicPr>
          <p:nvPr/>
        </p:nvPicPr>
        <p:blipFill rotWithShape="1">
          <a:blip r:embed="rId11"/>
          <a:srcRect t="-1" b="-481"/>
          <a:stretch/>
        </p:blipFill>
        <p:spPr>
          <a:xfrm>
            <a:off x="9487757" y="888142"/>
            <a:ext cx="3785616" cy="2048256"/>
          </a:xfrm>
          <a:prstGeom prst="rect">
            <a:avLst/>
          </a:prstGeom>
        </p:spPr>
      </p:pic>
    </p:spTree>
    <p:extLst>
      <p:ext uri="{BB962C8B-B14F-4D97-AF65-F5344CB8AC3E}">
        <p14:creationId xmlns:p14="http://schemas.microsoft.com/office/powerpoint/2010/main" val="58917547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smtClean="0"/>
              <a:t>Ask questions at the </a:t>
            </a:r>
            <a:r>
              <a:rPr lang="en-US" sz="2000" spc="-70" dirty="0" smtClean="0">
                <a:solidFill>
                  <a:schemeClr val="tx2"/>
                </a:solidFill>
              </a:rPr>
              <a:t>Sites &amp; Portal booth’s </a:t>
            </a:r>
            <a:r>
              <a:rPr lang="en-US" sz="2000" spc="-70" dirty="0" smtClean="0"/>
              <a:t>&amp; tables at </a:t>
            </a:r>
            <a:r>
              <a:rPr lang="en-US" sz="2000" spc="-70" dirty="0" smtClean="0">
                <a:solidFill>
                  <a:schemeClr val="tx2"/>
                </a:solidFill>
              </a:rPr>
              <a:t>Asks the Experts </a:t>
            </a:r>
            <a:r>
              <a:rPr lang="en-US" sz="2000" spc="-70" dirty="0" smtClean="0"/>
              <a:t>WED @6:15!</a:t>
            </a:r>
            <a:endParaRPr lang="en-US" sz="2000" spc="-70" dirty="0"/>
          </a:p>
        </p:txBody>
      </p:sp>
      <p:graphicFrame>
        <p:nvGraphicFramePr>
          <p:cNvPr id="7" name="Table 6"/>
          <p:cNvGraphicFramePr>
            <a:graphicFrameLocks noGrp="1"/>
          </p:cNvGraphicFramePr>
          <p:nvPr>
            <p:extLst/>
          </p:nvPr>
        </p:nvGraphicFramePr>
        <p:xfrm>
          <a:off x="1265237" y="525462"/>
          <a:ext cx="10287000" cy="5486404"/>
        </p:xfrm>
        <a:graphic>
          <a:graphicData uri="http://schemas.openxmlformats.org/drawingml/2006/table">
            <a:tbl>
              <a:tblPr firstRow="1">
                <a:tableStyleId>{2D5ABB26-0587-4C30-8999-92F81FD0307C}</a:tableStyleId>
              </a:tblPr>
              <a:tblGrid>
                <a:gridCol w="6536238">
                  <a:extLst>
                    <a:ext uri="{9D8B030D-6E8A-4147-A177-3AD203B41FA5}">
                      <a16:colId xmlns:a16="http://schemas.microsoft.com/office/drawing/2014/main" xmlns="" val="3493958972"/>
                    </a:ext>
                  </a:extLst>
                </a:gridCol>
                <a:gridCol w="1106820">
                  <a:extLst>
                    <a:ext uri="{9D8B030D-6E8A-4147-A177-3AD203B41FA5}">
                      <a16:colId xmlns:a16="http://schemas.microsoft.com/office/drawing/2014/main" xmlns="" val="3680926520"/>
                    </a:ext>
                  </a:extLst>
                </a:gridCol>
                <a:gridCol w="1440867">
                  <a:extLst>
                    <a:ext uri="{9D8B030D-6E8A-4147-A177-3AD203B41FA5}">
                      <a16:colId xmlns:a16="http://schemas.microsoft.com/office/drawing/2014/main" xmlns="" val="1060707508"/>
                    </a:ext>
                  </a:extLst>
                </a:gridCol>
                <a:gridCol w="1203075">
                  <a:extLst>
                    <a:ext uri="{9D8B030D-6E8A-4147-A177-3AD203B41FA5}">
                      <a16:colId xmlns:a16="http://schemas.microsoft.com/office/drawing/2014/main" xmlns="" val="2860555603"/>
                    </a:ext>
                  </a:extLst>
                </a:gridCol>
              </a:tblGrid>
              <a:tr h="391886">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xmlns="" val="290132480"/>
                  </a:ext>
                </a:extLst>
              </a:tr>
              <a:tr h="391886">
                <a:tc>
                  <a:txBody>
                    <a:bodyPr/>
                    <a:lstStyle/>
                    <a:p>
                      <a:r>
                        <a:rPr lang="en-US" sz="1400" dirty="0" smtClean="0">
                          <a:hlinkClick r:id="rId2"/>
                        </a:rPr>
                        <a:t>Trends in Designing Portals for SharePoint 2013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SPC2013</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M, N</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a:t>
                      </a:r>
                      <a:r>
                        <a:rPr lang="en-GB" sz="1400" kern="1200" baseline="0" dirty="0" smtClean="0">
                          <a:solidFill>
                            <a:schemeClr val="dk1"/>
                          </a:solidFill>
                          <a:latin typeface="+mn-lt"/>
                          <a:ea typeface="+mn-ea"/>
                          <a:cs typeface="+mn-cs"/>
                        </a:rPr>
                        <a:t> 3:45pm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91481042"/>
                  </a:ext>
                </a:extLst>
              </a:tr>
              <a:tr h="391886">
                <a:tc>
                  <a:txBody>
                    <a:bodyPr/>
                    <a:lstStyle/>
                    <a:p>
                      <a:r>
                        <a:rPr lang="en-US" sz="1400" dirty="0" smtClean="0">
                          <a:hlinkClick r:id="rId3"/>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9:00am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360720463"/>
                  </a:ext>
                </a:extLst>
              </a:tr>
              <a:tr h="391886">
                <a:tc>
                  <a:txBody>
                    <a:bodyPr/>
                    <a:lstStyle/>
                    <a:p>
                      <a:r>
                        <a:rPr lang="en-US" sz="1400" dirty="0" smtClean="0">
                          <a:hlinkClick r:id="rId4"/>
                        </a:rPr>
                        <a:t>Search-driven publishing for Intranet Portals in SharePoint Online</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SPC337</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Murano</a:t>
                      </a:r>
                      <a:r>
                        <a:rPr lang="en-US" sz="1400" dirty="0" smtClean="0"/>
                        <a:t> 3201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mn-ea"/>
                          <a:cs typeface="+mn-cs"/>
                        </a:rPr>
                        <a:t>Tue</a:t>
                      </a:r>
                      <a:r>
                        <a:rPr lang="en-GB" sz="1400" kern="1200" baseline="0" dirty="0" smtClean="0">
                          <a:solidFill>
                            <a:schemeClr val="tx1"/>
                          </a:solidFill>
                          <a:latin typeface="+mn-lt"/>
                          <a:ea typeface="+mn-ea"/>
                          <a:cs typeface="+mn-cs"/>
                        </a:rPr>
                        <a:t> 1:45pm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39584255"/>
                  </a:ext>
                </a:extLst>
              </a:tr>
              <a:tr h="391886">
                <a:tc>
                  <a:txBody>
                    <a:bodyPr/>
                    <a:lstStyle/>
                    <a:p>
                      <a:r>
                        <a:rPr lang="en-US" sz="1400" dirty="0" smtClean="0">
                          <a:hlinkClick r:id="rId5"/>
                        </a:rPr>
                        <a:t>The SharePointConference.com Site: From Sketch to Launch to Live!</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SPC224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Veronese 2401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91852710"/>
                  </a:ext>
                </a:extLst>
              </a:tr>
              <a:tr h="391886">
                <a:tc>
                  <a:txBody>
                    <a:bodyPr/>
                    <a:lstStyle/>
                    <a:p>
                      <a:r>
                        <a:rPr lang="en-US" sz="1400" dirty="0" smtClean="0">
                          <a:hlinkClick r:id="rId6"/>
                        </a:rPr>
                        <a:t>Adjust the perspective with responsive designs for SharePoint</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O, P </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68058229"/>
                  </a:ext>
                </a:extLst>
              </a:tr>
              <a:tr h="391886">
                <a:tc>
                  <a:txBody>
                    <a:bodyPr/>
                    <a:lstStyle/>
                    <a:p>
                      <a:r>
                        <a:rPr lang="en-US" sz="1400" dirty="0" smtClean="0">
                          <a:hlinkClick r:id="rId7"/>
                        </a:rPr>
                        <a:t>Branding Internet facing web sites with SharePoint in the cloud</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dirty="0" smtClean="0"/>
                        <a:t> 4001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22635653"/>
                  </a:ext>
                </a:extLst>
              </a:tr>
              <a:tr h="391886">
                <a:tc>
                  <a:txBody>
                    <a:bodyPr/>
                    <a:lstStyle/>
                    <a:p>
                      <a:r>
                        <a:rPr lang="en-US" sz="1400" dirty="0" smtClean="0">
                          <a:hlinkClick r:id="rId8"/>
                        </a:rPr>
                        <a:t>Building a Modern Portal in 75 Minutes!</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SCP399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759343048"/>
                  </a:ext>
                </a:extLst>
              </a:tr>
              <a:tr h="391886">
                <a:tc>
                  <a:txBody>
                    <a:bodyPr/>
                    <a:lstStyle/>
                    <a:p>
                      <a:r>
                        <a:rPr lang="en-US" sz="1400" dirty="0" smtClean="0">
                          <a:hlinkClick r:id="rId9"/>
                        </a:rPr>
                        <a:t>SharePoint 2013 Powering Web Sites and Mobile Apps</a:t>
                      </a:r>
                      <a:r>
                        <a:rPr lang="en-US" sz="1400" dirty="0" smtClean="0"/>
                        <a:t> </a:t>
                      </a:r>
                      <a:endParaRPr lang="en-US" sz="1400" b="1"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10:45am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71622127"/>
                  </a:ext>
                </a:extLst>
              </a:tr>
              <a:tr h="391886">
                <a:tc>
                  <a:txBody>
                    <a:bodyPr/>
                    <a:lstStyle/>
                    <a:p>
                      <a:r>
                        <a:rPr lang="en-US" sz="1400" dirty="0" smtClean="0">
                          <a:hlinkClick r:id="rId10"/>
                        </a:rPr>
                        <a:t>Deliver adaptive and personalized experiences for your SharePoint 2013 sites</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SPC228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71407524"/>
                  </a:ext>
                </a:extLst>
              </a:tr>
              <a:tr h="391886">
                <a:tc>
                  <a:txBody>
                    <a:bodyPr/>
                    <a:lstStyle/>
                    <a:p>
                      <a:r>
                        <a:rPr lang="en-US" sz="1400" dirty="0" smtClean="0">
                          <a:hlinkClick r:id="rId11"/>
                        </a:rPr>
                        <a:t>E-commerce solutions with Dynamics for Retail &amp; SharePoint 2013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SPC359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10500120"/>
                  </a:ext>
                </a:extLst>
              </a:tr>
              <a:tr h="39188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hlinkClick r:id="rId12"/>
                        </a:rPr>
                        <a:t>SharePoint Online Performance – Designing your Pages to be Fast</a:t>
                      </a:r>
                      <a:r>
                        <a:rPr lang="en-US" sz="1400" dirty="0" smtClean="0"/>
                        <a: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SPC3993</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kern="1200" dirty="0" smtClean="0">
                          <a:solidFill>
                            <a:schemeClr val="tx1"/>
                          </a:solidFill>
                          <a:latin typeface="+mn-lt"/>
                          <a:ea typeface="+mn-ea"/>
                          <a:cs typeface="+mn-cs"/>
                        </a:rPr>
                        <a:t>Thu</a:t>
                      </a:r>
                      <a:r>
                        <a:rPr lang="en-GB" sz="1400" b="0" kern="1200" baseline="0" dirty="0" smtClean="0">
                          <a:solidFill>
                            <a:schemeClr val="tx1"/>
                          </a:solidFill>
                          <a:latin typeface="+mn-lt"/>
                          <a:ea typeface="+mn-ea"/>
                          <a:cs typeface="+mn-cs"/>
                        </a:rPr>
                        <a:t> 9:00am</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4181573062"/>
                  </a:ext>
                </a:extLst>
              </a:tr>
              <a:tr h="391886">
                <a:tc>
                  <a:txBody>
                    <a:bodyPr/>
                    <a:lstStyle/>
                    <a:p>
                      <a:r>
                        <a:rPr lang="en-US" sz="1400" dirty="0" smtClean="0">
                          <a:hlinkClick r:id="rId13"/>
                        </a:rPr>
                        <a:t>Azure </a:t>
                      </a:r>
                      <a:r>
                        <a:rPr lang="en-US" sz="1400" dirty="0" err="1" smtClean="0">
                          <a:hlinkClick r:id="rId13"/>
                        </a:rPr>
                        <a:t>IaaS</a:t>
                      </a:r>
                      <a:r>
                        <a:rPr lang="en-US" sz="1400" dirty="0" smtClean="0">
                          <a:hlinkClick r:id="rId13"/>
                        </a:rPr>
                        <a:t> and SharePoint 2013 WCM - better together!</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10:30am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8051939"/>
                  </a:ext>
                </a:extLst>
              </a:tr>
              <a:tr h="391886">
                <a:tc>
                  <a:txBody>
                    <a:bodyPr/>
                    <a:lstStyle/>
                    <a:p>
                      <a:r>
                        <a:rPr lang="en-US" sz="1400" dirty="0" smtClean="0">
                          <a:hlinkClick r:id="rId14"/>
                        </a:rPr>
                        <a:t>The strategy behind building a successful social intranet</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Lando</a:t>
                      </a:r>
                      <a:r>
                        <a:rPr lang="en-US" sz="1400" dirty="0" smtClean="0"/>
                        <a:t> 4204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12:00pm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05627274"/>
                  </a:ext>
                </a:extLst>
              </a:tr>
            </a:tbl>
          </a:graphicData>
        </a:graphic>
      </p:graphicFrame>
      <p:sp>
        <p:nvSpPr>
          <p:cNvPr id="6" name="TextBox 5"/>
          <p:cNvSpPr txBox="1"/>
          <p:nvPr/>
        </p:nvSpPr>
        <p:spPr>
          <a:xfrm rot="16200000">
            <a:off x="-2385039" y="2839191"/>
            <a:ext cx="6099619"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chemeClr val="tx2"/>
                </a:solidFill>
              </a:rPr>
              <a:t>Sites &amp; Portals Related Sessions</a:t>
            </a:r>
          </a:p>
        </p:txBody>
      </p:sp>
    </p:spTree>
    <p:extLst>
      <p:ext uri="{BB962C8B-B14F-4D97-AF65-F5344CB8AC3E}">
        <p14:creationId xmlns:p14="http://schemas.microsoft.com/office/powerpoint/2010/main" val="85686744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1437" y="6306645"/>
            <a:ext cx="9998302" cy="572464"/>
          </a:xfrm>
          <a:prstGeom prst="rect">
            <a:avLst/>
          </a:prstGeom>
          <a:noFill/>
        </p:spPr>
        <p:txBody>
          <a:bodyPr wrap="square" lIns="182880" tIns="146304" rIns="182880" bIns="146304" rtlCol="0">
            <a:spAutoFit/>
          </a:bodyPr>
          <a:lstStyle/>
          <a:p>
            <a:pPr marL="0" lvl="1">
              <a:lnSpc>
                <a:spcPct val="90000"/>
              </a:lnSpc>
              <a:spcAft>
                <a:spcPts val="600"/>
              </a:spcAft>
            </a:pPr>
            <a:r>
              <a:rPr lang="en-US" sz="2000" spc="-70" dirty="0"/>
              <a:t>S</a:t>
            </a:r>
            <a:r>
              <a:rPr lang="en-US" sz="2000" spc="-70" dirty="0" smtClean="0"/>
              <a:t>ee you at the </a:t>
            </a:r>
            <a:r>
              <a:rPr lang="en-US" sz="2000" spc="-70" dirty="0" smtClean="0">
                <a:solidFill>
                  <a:schemeClr val="tx2"/>
                </a:solidFill>
              </a:rPr>
              <a:t>Search</a:t>
            </a:r>
            <a:r>
              <a:rPr lang="en-US" sz="2000" spc="-70" dirty="0" smtClean="0"/>
              <a:t> </a:t>
            </a:r>
            <a:r>
              <a:rPr lang="en-US" sz="2000" spc="-70" dirty="0" smtClean="0">
                <a:solidFill>
                  <a:schemeClr val="tx2"/>
                </a:solidFill>
              </a:rPr>
              <a:t>booth’s </a:t>
            </a:r>
            <a:r>
              <a:rPr lang="en-US" sz="2000" spc="-70" dirty="0" smtClean="0"/>
              <a:t>&amp; Search tables at </a:t>
            </a:r>
            <a:r>
              <a:rPr lang="en-US" sz="2000" spc="-70" dirty="0" smtClean="0">
                <a:solidFill>
                  <a:schemeClr val="tx2"/>
                </a:solidFill>
              </a:rPr>
              <a:t>Asks the Experts </a:t>
            </a:r>
            <a:r>
              <a:rPr lang="en-US" sz="2000" spc="-70" dirty="0" smtClean="0"/>
              <a:t>WED @6:15!</a:t>
            </a:r>
            <a:endParaRPr lang="en-US" sz="2000" spc="-70" dirty="0"/>
          </a:p>
        </p:txBody>
      </p:sp>
      <p:graphicFrame>
        <p:nvGraphicFramePr>
          <p:cNvPr id="7" name="Table 6"/>
          <p:cNvGraphicFramePr>
            <a:graphicFrameLocks noGrp="1"/>
          </p:cNvGraphicFramePr>
          <p:nvPr>
            <p:extLst/>
          </p:nvPr>
        </p:nvGraphicFramePr>
        <p:xfrm>
          <a:off x="1265237" y="525462"/>
          <a:ext cx="10287000" cy="5486404"/>
        </p:xfrm>
        <a:graphic>
          <a:graphicData uri="http://schemas.openxmlformats.org/drawingml/2006/table">
            <a:tbl>
              <a:tblPr firstRow="1">
                <a:tableStyleId>{2D5ABB26-0587-4C30-8999-92F81FD0307C}</a:tableStyleId>
              </a:tblPr>
              <a:tblGrid>
                <a:gridCol w="6536238">
                  <a:extLst>
                    <a:ext uri="{9D8B030D-6E8A-4147-A177-3AD203B41FA5}">
                      <a16:colId xmlns:a16="http://schemas.microsoft.com/office/drawing/2014/main" xmlns="" val="4263028709"/>
                    </a:ext>
                  </a:extLst>
                </a:gridCol>
                <a:gridCol w="1106820">
                  <a:extLst>
                    <a:ext uri="{9D8B030D-6E8A-4147-A177-3AD203B41FA5}">
                      <a16:colId xmlns:a16="http://schemas.microsoft.com/office/drawing/2014/main" xmlns="" val="530863865"/>
                    </a:ext>
                  </a:extLst>
                </a:gridCol>
                <a:gridCol w="1440867">
                  <a:extLst>
                    <a:ext uri="{9D8B030D-6E8A-4147-A177-3AD203B41FA5}">
                      <a16:colId xmlns:a16="http://schemas.microsoft.com/office/drawing/2014/main" xmlns="" val="3995702398"/>
                    </a:ext>
                  </a:extLst>
                </a:gridCol>
                <a:gridCol w="1203075">
                  <a:extLst>
                    <a:ext uri="{9D8B030D-6E8A-4147-A177-3AD203B41FA5}">
                      <a16:colId xmlns:a16="http://schemas.microsoft.com/office/drawing/2014/main" xmlns="" val="3828026130"/>
                    </a:ext>
                  </a:extLst>
                </a:gridCol>
              </a:tblGrid>
              <a:tr h="391886">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xmlns="" val="1560250539"/>
                  </a:ext>
                </a:extLst>
              </a:tr>
              <a:tr h="391886">
                <a:tc>
                  <a:txBody>
                    <a:bodyPr/>
                    <a:lstStyle/>
                    <a:p>
                      <a:r>
                        <a:rPr lang="en-US" sz="1400" dirty="0" smtClean="0">
                          <a:solidFill>
                            <a:schemeClr val="tx2"/>
                          </a:solidFill>
                          <a:hlinkClick r:id="rId2"/>
                        </a:rPr>
                        <a:t>Develop Advanced Search-Driven SharePoint 2013 Apps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SPC402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I, J</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Tue</a:t>
                      </a:r>
                      <a:r>
                        <a:rPr lang="en-GB" sz="1400" kern="1200" baseline="0" dirty="0" smtClean="0">
                          <a:solidFill>
                            <a:schemeClr val="dk1"/>
                          </a:solidFill>
                          <a:latin typeface="+mn-lt"/>
                          <a:ea typeface="+mn-ea"/>
                          <a:cs typeface="+mn-cs"/>
                        </a:rPr>
                        <a:t> 1:45pm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276290574"/>
                  </a:ext>
                </a:extLst>
              </a:tr>
              <a:tr h="391886">
                <a:tc>
                  <a:txBody>
                    <a:bodyPr/>
                    <a:lstStyle/>
                    <a:p>
                      <a:r>
                        <a:rPr lang="en-US" sz="1400" dirty="0" smtClean="0">
                          <a:solidFill>
                            <a:schemeClr val="tx2"/>
                          </a:solidFill>
                          <a:hlinkClick r:id="rId3"/>
                        </a:rPr>
                        <a:t>Best practices for Hybrid Search deployments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SPC306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1313553"/>
                  </a:ext>
                </a:extLst>
              </a:tr>
              <a:tr h="391886">
                <a:tc>
                  <a:txBody>
                    <a:bodyPr/>
                    <a:lstStyle/>
                    <a:p>
                      <a:r>
                        <a:rPr lang="en-US" sz="1400" dirty="0" smtClean="0">
                          <a:solidFill>
                            <a:schemeClr val="tx2"/>
                          </a:solidFill>
                          <a:hlinkClick r:id="rId4"/>
                        </a:rPr>
                        <a:t>SharePoint 2013 Search Analytics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SPC340</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M, N</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mn-ea"/>
                          <a:cs typeface="+mn-cs"/>
                        </a:rPr>
                        <a:t>Wed</a:t>
                      </a:r>
                      <a:r>
                        <a:rPr lang="en-GB" sz="1400" kern="1200" baseline="0" dirty="0" smtClean="0">
                          <a:solidFill>
                            <a:schemeClr val="tx1"/>
                          </a:solidFill>
                          <a:latin typeface="+mn-lt"/>
                          <a:ea typeface="+mn-ea"/>
                          <a:cs typeface="+mn-cs"/>
                        </a:rPr>
                        <a:t> 9:00am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80396346"/>
                  </a:ext>
                </a:extLst>
              </a:tr>
              <a:tr h="391886">
                <a:tc>
                  <a:txBody>
                    <a:bodyPr/>
                    <a:lstStyle/>
                    <a:p>
                      <a:r>
                        <a:rPr lang="en-US" sz="1400" dirty="0" smtClean="0">
                          <a:solidFill>
                            <a:schemeClr val="tx2"/>
                          </a:solidFill>
                          <a:hlinkClick r:id="rId5"/>
                        </a:rPr>
                        <a:t>How to manage and troubleshoot Search: A practical guide</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Veronese 2401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10:45am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08204426"/>
                  </a:ext>
                </a:extLst>
              </a:tr>
              <a:tr h="391886">
                <a:tc>
                  <a:txBody>
                    <a:bodyPr/>
                    <a:lstStyle/>
                    <a:p>
                      <a:r>
                        <a:rPr lang="en-US" sz="1400" dirty="0" smtClean="0">
                          <a:solidFill>
                            <a:schemeClr val="tx2"/>
                          </a:solidFill>
                          <a:hlinkClick r:id="rId6"/>
                        </a:rPr>
                        <a:t>6 Proven Steps to Get the Best Out of Search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dirty="0" smtClean="0"/>
                        <a:t> 4001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159411"/>
                  </a:ext>
                </a:extLst>
              </a:tr>
              <a:tr h="391886">
                <a:tc>
                  <a:txBody>
                    <a:bodyPr/>
                    <a:lstStyle/>
                    <a:p>
                      <a:r>
                        <a:rPr lang="en-US" sz="1400" dirty="0" smtClean="0">
                          <a:solidFill>
                            <a:schemeClr val="tx2"/>
                          </a:solidFill>
                          <a:hlinkClick r:id="rId7"/>
                        </a:rPr>
                        <a:t>Best practices for Information Architecture and Enterprise Search</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96198906"/>
                  </a:ext>
                </a:extLst>
              </a:tr>
              <a:tr h="391886">
                <a:tc>
                  <a:txBody>
                    <a:bodyPr/>
                    <a:lstStyle/>
                    <a:p>
                      <a:r>
                        <a:rPr lang="en-US" sz="1400" dirty="0" smtClean="0">
                          <a:solidFill>
                            <a:schemeClr val="tx2"/>
                          </a:solidFill>
                          <a:hlinkClick r:id="rId8"/>
                        </a:rPr>
                        <a:t>Search content enrichment and extensibility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SCP414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K, L </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916494452"/>
                  </a:ext>
                </a:extLst>
              </a:tr>
              <a:tr h="391886">
                <a:tc>
                  <a:txBody>
                    <a:bodyPr/>
                    <a:lstStyle/>
                    <a:p>
                      <a:r>
                        <a:rPr lang="en-US" sz="1400" dirty="0" smtClean="0">
                          <a:solidFill>
                            <a:schemeClr val="tx2"/>
                          </a:solidFill>
                          <a:hlinkClick r:id="rId9"/>
                        </a:rPr>
                        <a:t>Customizing Search experiences with Azure Hosted Data and Bing Maps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SPC321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65720913"/>
                  </a:ext>
                </a:extLst>
              </a:tr>
              <a:tr h="391886">
                <a:tc>
                  <a:txBody>
                    <a:bodyPr/>
                    <a:lstStyle/>
                    <a:p>
                      <a:r>
                        <a:rPr lang="en-US" sz="1400" dirty="0" smtClean="0">
                          <a:solidFill>
                            <a:schemeClr val="tx2"/>
                          </a:solidFill>
                          <a:hlinkClick r:id="rId10"/>
                        </a:rPr>
                        <a:t>Futuristic Search applications using Kinect and Yammer!</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SPC405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 </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74488062"/>
                  </a:ext>
                </a:extLst>
              </a:tr>
              <a:tr h="391886">
                <a:tc>
                  <a:txBody>
                    <a:bodyPr/>
                    <a:lstStyle/>
                    <a:p>
                      <a:r>
                        <a:rPr lang="en-US" sz="1400" dirty="0" smtClean="0">
                          <a:solidFill>
                            <a:schemeClr val="tx2"/>
                          </a:solidFill>
                          <a:hlinkClick r:id="rId11"/>
                        </a:rPr>
                        <a:t>Search architecture and sizing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5535898"/>
                  </a:ext>
                </a:extLst>
              </a:tr>
              <a:tr h="39188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hlinkClick r:id="rId12"/>
                        </a:rPr>
                        <a:t>Effective Search deployment and operations in SharePoint 2013</a:t>
                      </a:r>
                      <a:r>
                        <a:rPr lang="en-US" sz="1400" dirty="0" smtClean="0">
                          <a:solidFill>
                            <a:schemeClr val="tx2"/>
                          </a:solidFill>
                        </a:rPr>
                        <a:t> </a:t>
                      </a:r>
                      <a:endParaRPr lang="en-US" sz="1400" b="0" kern="1200" dirty="0">
                        <a:solidFill>
                          <a:schemeClr val="tx2"/>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SPC360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kern="1200" dirty="0" smtClean="0">
                          <a:solidFill>
                            <a:schemeClr val="tx1"/>
                          </a:solidFill>
                          <a:latin typeface="+mn-lt"/>
                          <a:ea typeface="+mn-ea"/>
                          <a:cs typeface="+mn-cs"/>
                        </a:rPr>
                        <a:t>Thu</a:t>
                      </a:r>
                      <a:r>
                        <a:rPr lang="en-GB" sz="1400" b="0" kern="1200" baseline="0" dirty="0" smtClean="0">
                          <a:solidFill>
                            <a:schemeClr val="tx1"/>
                          </a:solidFill>
                          <a:latin typeface="+mn-lt"/>
                          <a:ea typeface="+mn-ea"/>
                          <a:cs typeface="+mn-cs"/>
                        </a:rPr>
                        <a:t> 9:00am</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72690303"/>
                  </a:ext>
                </a:extLst>
              </a:tr>
              <a:tr h="391886">
                <a:tc>
                  <a:txBody>
                    <a:bodyPr/>
                    <a:lstStyle/>
                    <a:p>
                      <a:r>
                        <a:rPr lang="en-US" sz="1400" dirty="0" smtClean="0">
                          <a:solidFill>
                            <a:schemeClr val="tx2"/>
                          </a:solidFill>
                          <a:hlinkClick r:id="rId13"/>
                        </a:rPr>
                        <a:t>SharePoint 2013 Search display templates and query rules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l"/>
                      <a:r>
                        <a:rPr lang="en-US" sz="1400" dirty="0" smtClean="0"/>
                        <a:t>SPC322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9:00am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2911118844"/>
                  </a:ext>
                </a:extLst>
              </a:tr>
              <a:tr h="391886">
                <a:tc>
                  <a:txBody>
                    <a:bodyPr/>
                    <a:lstStyle/>
                    <a:p>
                      <a:r>
                        <a:rPr lang="en-US" sz="1400" dirty="0" smtClean="0">
                          <a:solidFill>
                            <a:schemeClr val="tx2"/>
                          </a:solidFill>
                          <a:hlinkClick r:id="rId14"/>
                        </a:rPr>
                        <a:t>Managing Search Relevance in SharePoint 2013 and O365</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12:00pm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39162287"/>
                  </a:ext>
                </a:extLst>
              </a:tr>
            </a:tbl>
          </a:graphicData>
        </a:graphic>
      </p:graphicFrame>
      <p:sp>
        <p:nvSpPr>
          <p:cNvPr id="6" name="TextBox 5"/>
          <p:cNvSpPr txBox="1"/>
          <p:nvPr/>
        </p:nvSpPr>
        <p:spPr>
          <a:xfrm rot="16200000">
            <a:off x="-1671544" y="2839191"/>
            <a:ext cx="4672626"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chemeClr val="tx2"/>
                </a:solidFill>
              </a:rPr>
              <a:t>Search Related Sessions</a:t>
            </a:r>
          </a:p>
        </p:txBody>
      </p:sp>
    </p:spTree>
    <p:extLst>
      <p:ext uri="{BB962C8B-B14F-4D97-AF65-F5344CB8AC3E}">
        <p14:creationId xmlns:p14="http://schemas.microsoft.com/office/powerpoint/2010/main" val="227102790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843969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Objectives </a:t>
            </a:r>
            <a:r>
              <a:rPr lang="en-US" dirty="0" smtClean="0"/>
              <a:t>And </a:t>
            </a:r>
            <a:r>
              <a:rPr lang="en-US" dirty="0"/>
              <a:t>Takeaways</a:t>
            </a:r>
          </a:p>
        </p:txBody>
      </p:sp>
      <p:sp>
        <p:nvSpPr>
          <p:cNvPr id="5" name="Text Placeholder 4"/>
          <p:cNvSpPr>
            <a:spLocks noGrp="1"/>
          </p:cNvSpPr>
          <p:nvPr>
            <p:ph type="body" sz="quarter" idx="11"/>
          </p:nvPr>
        </p:nvSpPr>
        <p:spPr>
          <a:xfrm>
            <a:off x="274639" y="1212849"/>
            <a:ext cx="11889564" cy="5423023"/>
          </a:xfrm>
        </p:spPr>
        <p:txBody>
          <a:bodyPr/>
          <a:lstStyle/>
          <a:p>
            <a:r>
              <a:rPr lang="en-US" sz="3600" dirty="0" smtClean="0"/>
              <a:t>Search </a:t>
            </a:r>
            <a:r>
              <a:rPr lang="en-US" sz="3600" dirty="0"/>
              <a:t>Driven Publishing in SharePoint online</a:t>
            </a:r>
          </a:p>
          <a:p>
            <a:pPr marL="371475" lvl="1" indent="-342900">
              <a:buFont typeface="Wingdings" panose="05000000000000000000" pitchFamily="2" charset="2"/>
              <a:buChar char="§"/>
            </a:pPr>
            <a:r>
              <a:rPr lang="en-US" sz="2400" dirty="0"/>
              <a:t>Search Driven </a:t>
            </a:r>
            <a:r>
              <a:rPr lang="en-US" sz="2400" dirty="0" smtClean="0"/>
              <a:t>Publishing (SDP) basics</a:t>
            </a:r>
          </a:p>
          <a:p>
            <a:pPr marL="371475" lvl="1" indent="-342900">
              <a:buFont typeface="Wingdings" panose="05000000000000000000" pitchFamily="2" charset="2"/>
              <a:buChar char="§"/>
            </a:pPr>
            <a:r>
              <a:rPr lang="en-US" sz="2400" dirty="0" smtClean="0"/>
              <a:t>Content Search Web Part (CSWP)</a:t>
            </a:r>
          </a:p>
          <a:p>
            <a:pPr marL="371475" lvl="1" indent="-342900">
              <a:buFont typeface="Wingdings" panose="05000000000000000000" pitchFamily="2" charset="2"/>
              <a:buChar char="§"/>
            </a:pPr>
            <a:r>
              <a:rPr lang="en-US" sz="2400" dirty="0" smtClean="0"/>
              <a:t>Display templates</a:t>
            </a:r>
          </a:p>
          <a:p>
            <a:pPr marL="371475" lvl="1" indent="-342900">
              <a:buFont typeface="Wingdings" panose="05000000000000000000" pitchFamily="2" charset="2"/>
              <a:buChar char="§"/>
            </a:pPr>
            <a:r>
              <a:rPr lang="en-US" sz="2400" dirty="0" smtClean="0"/>
              <a:t>Search Schema </a:t>
            </a:r>
          </a:p>
          <a:p>
            <a:pPr marL="371475" lvl="1" indent="-342900">
              <a:buFont typeface="Wingdings" panose="05000000000000000000" pitchFamily="2" charset="2"/>
              <a:buChar char="§"/>
            </a:pPr>
            <a:r>
              <a:rPr lang="en-US" sz="2400" dirty="0" smtClean="0"/>
              <a:t>Availability of SDP features in SPO</a:t>
            </a:r>
          </a:p>
          <a:p>
            <a:pPr marL="371475" lvl="1" indent="-342900">
              <a:buFont typeface="Wingdings" panose="05000000000000000000" pitchFamily="2" charset="2"/>
              <a:buChar char="§"/>
            </a:pPr>
            <a:r>
              <a:rPr lang="en-US" sz="2400" dirty="0" smtClean="0"/>
              <a:t>Group cache mechanism</a:t>
            </a:r>
          </a:p>
          <a:p>
            <a:pPr marL="371475" lvl="1" indent="-342900">
              <a:buFont typeface="Wingdings" panose="05000000000000000000" pitchFamily="2" charset="2"/>
              <a:buChar char="§"/>
            </a:pPr>
            <a:r>
              <a:rPr lang="en-US" sz="2400" dirty="0" smtClean="0"/>
              <a:t>Best practices for CSWP</a:t>
            </a:r>
            <a:endParaRPr lang="en-US" sz="2400" dirty="0"/>
          </a:p>
          <a:p>
            <a:endParaRPr lang="en-US" dirty="0" smtClean="0"/>
          </a:p>
          <a:p>
            <a:r>
              <a:rPr lang="en-US" sz="3600" dirty="0" smtClean="0"/>
              <a:t>CSWP </a:t>
            </a:r>
            <a:r>
              <a:rPr lang="en-US" sz="3600" dirty="0"/>
              <a:t>now available in SPO for intranet scenarios</a:t>
            </a:r>
          </a:p>
          <a:p>
            <a:r>
              <a:rPr lang="en-US" sz="3600" dirty="0"/>
              <a:t>A new caching mechanism can improve performance</a:t>
            </a:r>
          </a:p>
        </p:txBody>
      </p:sp>
    </p:spTree>
    <p:extLst>
      <p:ext uri="{BB962C8B-B14F-4D97-AF65-F5344CB8AC3E}">
        <p14:creationId xmlns:p14="http://schemas.microsoft.com/office/powerpoint/2010/main" val="143228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735185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289430" y="1756843"/>
            <a:ext cx="5381742" cy="4039925"/>
          </a:xfrm>
          <a:prstGeom prst="roundRect">
            <a:avLst>
              <a:gd name="adj" fmla="val 11008"/>
            </a:avLst>
          </a:prstGeom>
          <a:solidFill>
            <a:srgbClr val="002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
        <p:nvSpPr>
          <p:cNvPr id="50" name="Rectangle 49"/>
          <p:cNvSpPr/>
          <p:nvPr/>
        </p:nvSpPr>
        <p:spPr bwMode="auto">
          <a:xfrm>
            <a:off x="337309" y="1908302"/>
            <a:ext cx="1574542" cy="58044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Content</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46" name="Title 45"/>
          <p:cNvSpPr>
            <a:spLocks noGrp="1"/>
          </p:cNvSpPr>
          <p:nvPr>
            <p:ph type="title"/>
          </p:nvPr>
        </p:nvSpPr>
        <p:spPr/>
        <p:txBody>
          <a:bodyPr/>
          <a:lstStyle/>
          <a:p>
            <a:r>
              <a:rPr lang="en-US" dirty="0" smtClean="0"/>
              <a:t>Search Driven Publishing Model</a:t>
            </a:r>
            <a:endParaRPr lang="en-US" dirty="0"/>
          </a:p>
        </p:txBody>
      </p:sp>
      <p:sp>
        <p:nvSpPr>
          <p:cNvPr id="2" name="Slide Number Placeholder 1"/>
          <p:cNvSpPr>
            <a:spLocks noGrp="1"/>
          </p:cNvSpPr>
          <p:nvPr>
            <p:ph type="sldNum" sz="quarter" idx="4294967295"/>
          </p:nvPr>
        </p:nvSpPr>
        <p:spPr>
          <a:xfrm>
            <a:off x="0" y="6526213"/>
            <a:ext cx="571500" cy="223837"/>
          </a:xfrm>
          <a:prstGeom prst="rect">
            <a:avLst/>
          </a:prstGeom>
        </p:spPr>
        <p:txBody>
          <a:bodyPr/>
          <a:lstStyle/>
          <a:p>
            <a:fld id="{727B4C2D-45E2-4621-8491-2995EB46A674}" type="slidenum">
              <a:rPr lang="en-US" smtClean="0">
                <a:gradFill>
                  <a:gsLst>
                    <a:gs pos="100000">
                      <a:srgbClr val="00AEEF"/>
                    </a:gs>
                    <a:gs pos="0">
                      <a:srgbClr val="00AEEF"/>
                    </a:gs>
                  </a:gsLst>
                  <a:lin ang="5400000" scaled="0"/>
                </a:gradFill>
              </a:rPr>
              <a:pPr/>
              <a:t>5</a:t>
            </a:fld>
            <a:endParaRPr lang="en-US" dirty="0">
              <a:gradFill>
                <a:gsLst>
                  <a:gs pos="100000">
                    <a:srgbClr val="00AEEF"/>
                  </a:gs>
                  <a:gs pos="0">
                    <a:srgbClr val="00AEEF"/>
                  </a:gs>
                </a:gsLst>
                <a:lin ang="5400000" scaled="0"/>
              </a:gradFill>
            </a:endParaRPr>
          </a:p>
        </p:txBody>
      </p:sp>
      <p:sp>
        <p:nvSpPr>
          <p:cNvPr id="18" name="Title 2"/>
          <p:cNvSpPr txBox="1">
            <a:spLocks/>
          </p:cNvSpPr>
          <p:nvPr/>
        </p:nvSpPr>
        <p:spPr>
          <a:xfrm>
            <a:off x="531948" y="233151"/>
            <a:ext cx="11370961" cy="762786"/>
          </a:xfrm>
          <a:prstGeom prst="rect">
            <a:avLst/>
          </a:prstGeom>
        </p:spPr>
        <p:txBody>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endParaRPr sz="5507" i="1">
              <a:gradFill>
                <a:gsLst>
                  <a:gs pos="1250">
                    <a:srgbClr val="012654"/>
                  </a:gs>
                  <a:gs pos="100000">
                    <a:srgbClr val="012654"/>
                  </a:gs>
                </a:gsLst>
                <a:lin ang="5400000" scaled="0"/>
              </a:gradFill>
            </a:endParaRPr>
          </a:p>
        </p:txBody>
      </p:sp>
      <p:sp>
        <p:nvSpPr>
          <p:cNvPr id="21" name="Rounded Rectangle 20"/>
          <p:cNvSpPr/>
          <p:nvPr/>
        </p:nvSpPr>
        <p:spPr bwMode="auto">
          <a:xfrm>
            <a:off x="8130399" y="5132705"/>
            <a:ext cx="1490751" cy="1728089"/>
          </a:xfrm>
          <a:prstGeom prst="roundRect">
            <a:avLst>
              <a:gd name="adj" fmla="val 5743"/>
            </a:avLst>
          </a:prstGeom>
          <a:noFill/>
          <a:ln w="19050">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07" tIns="46604" rIns="93207" bIns="46604" numCol="1" rtlCol="0" anchor="ctr" anchorCtr="0" compatLnSpc="1">
            <a:prstTxWarp prst="textNoShape">
              <a:avLst/>
            </a:prstTxWarp>
          </a:bodyPr>
          <a:lstStyle/>
          <a:p>
            <a:pPr algn="ctr" defTabSz="931731"/>
            <a:endParaRPr lang="en-US" sz="2242" dirty="0">
              <a:solidFill>
                <a:srgbClr val="0072C6"/>
              </a:solidFill>
            </a:endParaRPr>
          </a:p>
        </p:txBody>
      </p:sp>
      <p:sp>
        <p:nvSpPr>
          <p:cNvPr id="22" name="Rounded Rectangle 21"/>
          <p:cNvSpPr/>
          <p:nvPr/>
        </p:nvSpPr>
        <p:spPr bwMode="auto">
          <a:xfrm>
            <a:off x="1500865" y="4263548"/>
            <a:ext cx="8419626" cy="419688"/>
          </a:xfrm>
          <a:prstGeom prst="roundRect">
            <a:avLst>
              <a:gd name="adj" fmla="val 14382"/>
            </a:avLst>
          </a:prstGeom>
          <a:noFill/>
          <a:ln w="19050">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07" tIns="46604" rIns="93207" bIns="46604" numCol="1" rtlCol="0" anchor="ctr" anchorCtr="0" compatLnSpc="1">
            <a:prstTxWarp prst="textNoShape">
              <a:avLst/>
            </a:prstTxWarp>
          </a:bodyPr>
          <a:lstStyle/>
          <a:p>
            <a:pPr algn="ctr" defTabSz="931731"/>
            <a:endParaRPr lang="en-US" sz="2038" dirty="0">
              <a:solidFill>
                <a:srgbClr val="FFFFFF"/>
              </a:solidFill>
            </a:endParaRPr>
          </a:p>
        </p:txBody>
      </p:sp>
      <p:grpSp>
        <p:nvGrpSpPr>
          <p:cNvPr id="4" name="Group 3"/>
          <p:cNvGrpSpPr/>
          <p:nvPr/>
        </p:nvGrpSpPr>
        <p:grpSpPr>
          <a:xfrm>
            <a:off x="832012" y="4104526"/>
            <a:ext cx="1751441" cy="839759"/>
            <a:chOff x="5154944" y="5060415"/>
            <a:chExt cx="1751441" cy="839759"/>
          </a:xfrm>
        </p:grpSpPr>
        <p:sp>
          <p:nvSpPr>
            <p:cNvPr id="26" name="TextBox 25"/>
            <p:cNvSpPr txBox="1"/>
            <p:nvPr/>
          </p:nvSpPr>
          <p:spPr>
            <a:xfrm>
              <a:off x="5580780" y="5060415"/>
              <a:ext cx="1286430" cy="192250"/>
            </a:xfrm>
            <a:prstGeom prst="rect">
              <a:avLst/>
            </a:prstGeom>
            <a:noFill/>
            <a:ln>
              <a:noFill/>
            </a:ln>
          </p:spPr>
          <p:txBody>
            <a:bodyPr wrap="square" lIns="0" tIns="0" rIns="0" bIns="0" rtlCol="0">
              <a:spAutoFit/>
            </a:bodyPr>
            <a:lstStyle/>
            <a:p>
              <a:pPr defTabSz="466019"/>
              <a:r>
                <a:rPr lang="en-US" sz="1224" dirty="0" smtClean="0">
                  <a:solidFill>
                    <a:schemeClr val="bg1"/>
                  </a:solidFill>
                  <a:latin typeface="Segoe UI Semibold" panose="020B0702040204020203" pitchFamily="34" charset="0"/>
                  <a:cs typeface="Segoe UI Semibold" panose="020B0702040204020203" pitchFamily="34" charset="0"/>
                </a:rPr>
                <a:t>CATALOG</a:t>
              </a:r>
              <a:endParaRPr lang="en-US" sz="1224" dirty="0">
                <a:solidFill>
                  <a:schemeClr val="bg1"/>
                </a:solidFill>
                <a:latin typeface="Segoe UI Semibold" panose="020B0702040204020203" pitchFamily="34" charset="0"/>
                <a:cs typeface="Segoe UI Semibold" panose="020B0702040204020203" pitchFamily="34" charset="0"/>
              </a:endParaRPr>
            </a:p>
          </p:txBody>
        </p:sp>
        <p:pic>
          <p:nvPicPr>
            <p:cNvPr id="33" name="Picture 3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54944" y="5308179"/>
              <a:ext cx="1751441" cy="591995"/>
            </a:xfrm>
            <a:prstGeom prst="rect">
              <a:avLst/>
            </a:prstGeom>
            <a:ln>
              <a:noFill/>
            </a:ln>
            <a:effectLst/>
          </p:spPr>
        </p:pic>
      </p:grpSp>
      <p:grpSp>
        <p:nvGrpSpPr>
          <p:cNvPr id="5" name="Group 4"/>
          <p:cNvGrpSpPr/>
          <p:nvPr/>
        </p:nvGrpSpPr>
        <p:grpSpPr>
          <a:xfrm>
            <a:off x="1833330" y="2438253"/>
            <a:ext cx="1366141" cy="1728089"/>
            <a:chOff x="6879614" y="4818451"/>
            <a:chExt cx="1366141" cy="1728089"/>
          </a:xfrm>
        </p:grpSpPr>
        <p:sp>
          <p:nvSpPr>
            <p:cNvPr id="27" name="Rounded Rectangle 26"/>
            <p:cNvSpPr/>
            <p:nvPr/>
          </p:nvSpPr>
          <p:spPr bwMode="auto">
            <a:xfrm>
              <a:off x="6879614" y="4818451"/>
              <a:ext cx="1337276" cy="1728089"/>
            </a:xfrm>
            <a:prstGeom prst="roundRect">
              <a:avLst>
                <a:gd name="adj" fmla="val 5743"/>
              </a:avLst>
            </a:prstGeom>
            <a:noFill/>
            <a:ln w="19050">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07" tIns="46604" rIns="93207" bIns="46604" numCol="1" rtlCol="0" anchor="ctr" anchorCtr="0" compatLnSpc="1">
              <a:prstTxWarp prst="textNoShape">
                <a:avLst/>
              </a:prstTxWarp>
            </a:bodyPr>
            <a:lstStyle/>
            <a:p>
              <a:pPr algn="ctr" defTabSz="931731"/>
              <a:endParaRPr lang="en-US" sz="2242" dirty="0">
                <a:solidFill>
                  <a:srgbClr val="FFFF00"/>
                </a:solidFill>
              </a:endParaRPr>
            </a:p>
          </p:txBody>
        </p:sp>
        <p:sp>
          <p:nvSpPr>
            <p:cNvPr id="28" name="TextBox 27"/>
            <p:cNvSpPr txBox="1"/>
            <p:nvPr/>
          </p:nvSpPr>
          <p:spPr>
            <a:xfrm>
              <a:off x="7013914" y="5060530"/>
              <a:ext cx="1231841" cy="192135"/>
            </a:xfrm>
            <a:prstGeom prst="rect">
              <a:avLst/>
            </a:prstGeom>
            <a:noFill/>
            <a:ln>
              <a:noFill/>
            </a:ln>
          </p:spPr>
          <p:txBody>
            <a:bodyPr wrap="square" lIns="0" tIns="0" rIns="0" bIns="0" rtlCol="0">
              <a:spAutoFit/>
            </a:bodyPr>
            <a:lstStyle/>
            <a:p>
              <a:pPr defTabSz="466019"/>
              <a:r>
                <a:rPr lang="en-US" sz="1224" dirty="0" smtClean="0">
                  <a:solidFill>
                    <a:schemeClr val="bg1"/>
                  </a:solidFill>
                  <a:latin typeface="Segoe UI Semibold" panose="020B0702040204020203" pitchFamily="34" charset="0"/>
                  <a:cs typeface="Segoe UI Semibold" panose="020B0702040204020203" pitchFamily="34" charset="0"/>
                </a:rPr>
                <a:t>DOCUMENTS</a:t>
              </a:r>
              <a:endParaRPr lang="en-US" sz="1224" dirty="0">
                <a:solidFill>
                  <a:schemeClr val="bg1"/>
                </a:solidFill>
                <a:latin typeface="Segoe UI Semibold" panose="020B0702040204020203" pitchFamily="34" charset="0"/>
                <a:cs typeface="Segoe UI Semibold" panose="020B0702040204020203" pitchFamily="34" charset="0"/>
              </a:endParaRPr>
            </a:p>
          </p:txBody>
        </p:sp>
        <p:pic>
          <p:nvPicPr>
            <p:cNvPr id="34" name="Picture 3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50432" y="5349691"/>
              <a:ext cx="969289" cy="550612"/>
            </a:xfrm>
            <a:prstGeom prst="rect">
              <a:avLst/>
            </a:prstGeom>
            <a:ln>
              <a:noFill/>
            </a:ln>
            <a:effectLst/>
          </p:spPr>
        </p:pic>
        <p:pic>
          <p:nvPicPr>
            <p:cNvPr id="36" name="Picture 3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193164" y="5657502"/>
              <a:ext cx="969289" cy="550612"/>
            </a:xfrm>
            <a:prstGeom prst="rect">
              <a:avLst/>
            </a:prstGeom>
            <a:ln>
              <a:noFill/>
            </a:ln>
            <a:effectLst/>
          </p:spPr>
        </p:pic>
      </p:grpSp>
      <p:pic>
        <p:nvPicPr>
          <p:cNvPr id="37" name="Picture 3"/>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754741" y="4263548"/>
            <a:ext cx="1440377" cy="2259548"/>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38" name="Picture 2" descr="C:\Users\janhs\AppData\Local\Microsoft\Windows\Temporary Internet Files\Content.Outlook\1XB8H63D\Yellowfield (4).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314581" y="4272153"/>
            <a:ext cx="1203148" cy="2242337"/>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3" descr="C:\Users\janhs\AppData\Local\Microsoft\Windows\Temporary Internet Files\Content.Outlook\1XB8H63D\WWIToday (4).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0800601" y="1642825"/>
            <a:ext cx="1315490" cy="2259547"/>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7" name="Group 6"/>
          <p:cNvGrpSpPr/>
          <p:nvPr/>
        </p:nvGrpSpPr>
        <p:grpSpPr>
          <a:xfrm>
            <a:off x="3371660" y="2647841"/>
            <a:ext cx="1307009" cy="1275721"/>
            <a:chOff x="51929" y="2730501"/>
            <a:chExt cx="1307009" cy="1275721"/>
          </a:xfrm>
        </p:grpSpPr>
        <p:sp>
          <p:nvSpPr>
            <p:cNvPr id="32" name="TextBox 31"/>
            <p:cNvSpPr txBox="1"/>
            <p:nvPr/>
          </p:nvSpPr>
          <p:spPr>
            <a:xfrm>
              <a:off x="210185" y="2730501"/>
              <a:ext cx="752619" cy="192135"/>
            </a:xfrm>
            <a:prstGeom prst="rect">
              <a:avLst/>
            </a:prstGeom>
            <a:noFill/>
            <a:ln>
              <a:noFill/>
            </a:ln>
          </p:spPr>
          <p:txBody>
            <a:bodyPr wrap="square" lIns="0" tIns="0" rIns="0" bIns="0" rtlCol="0">
              <a:spAutoFit/>
            </a:bodyPr>
            <a:lstStyle/>
            <a:p>
              <a:pPr defTabSz="466019"/>
              <a:r>
                <a:rPr lang="en-US" sz="1224" dirty="0">
                  <a:solidFill>
                    <a:schemeClr val="bg1"/>
                  </a:solidFill>
                  <a:latin typeface="Segoe UI Semibold" panose="020B0702040204020203" pitchFamily="34" charset="0"/>
                  <a:cs typeface="Segoe UI Semibold" panose="020B0702040204020203" pitchFamily="34" charset="0"/>
                </a:rPr>
                <a:t>ARTICLES</a:t>
              </a:r>
            </a:p>
          </p:txBody>
        </p:sp>
        <p:pic>
          <p:nvPicPr>
            <p:cNvPr id="40" name="Picture 4" descr="C:\Users\janhs\AppData\Local\Microsoft\Windows\Temporary Internet Files\Content.Outlook\1XB8H63D\Yellowfield (4).png"/>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51929" y="2989052"/>
              <a:ext cx="1307009" cy="1017170"/>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3" name="Group 2"/>
          <p:cNvGrpSpPr/>
          <p:nvPr/>
        </p:nvGrpSpPr>
        <p:grpSpPr>
          <a:xfrm>
            <a:off x="487483" y="2456029"/>
            <a:ext cx="1440608" cy="1710597"/>
            <a:chOff x="3802153" y="4821652"/>
            <a:chExt cx="1440608" cy="1710597"/>
          </a:xfrm>
        </p:grpSpPr>
        <p:sp>
          <p:nvSpPr>
            <p:cNvPr id="29" name="Rounded Rectangle 28"/>
            <p:cNvSpPr/>
            <p:nvPr/>
          </p:nvSpPr>
          <p:spPr bwMode="auto">
            <a:xfrm>
              <a:off x="3846242" y="4821652"/>
              <a:ext cx="1396519" cy="1710597"/>
            </a:xfrm>
            <a:prstGeom prst="roundRect">
              <a:avLst>
                <a:gd name="adj" fmla="val 5743"/>
              </a:avLst>
            </a:prstGeom>
            <a:noFill/>
            <a:ln w="19050">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07" tIns="46604" rIns="93207" bIns="46604" numCol="1" rtlCol="0" anchor="ctr" anchorCtr="0" compatLnSpc="1">
              <a:prstTxWarp prst="textNoShape">
                <a:avLst/>
              </a:prstTxWarp>
            </a:bodyPr>
            <a:lstStyle/>
            <a:p>
              <a:pPr algn="ctr" defTabSz="931731"/>
              <a:endParaRPr lang="en-US" sz="2242" dirty="0">
                <a:solidFill>
                  <a:srgbClr val="FFFF00"/>
                </a:solidFill>
              </a:endParaRPr>
            </a:p>
          </p:txBody>
        </p:sp>
        <p:sp>
          <p:nvSpPr>
            <p:cNvPr id="30" name="TextBox 29"/>
            <p:cNvSpPr txBox="1"/>
            <p:nvPr/>
          </p:nvSpPr>
          <p:spPr>
            <a:xfrm>
              <a:off x="3970888" y="5062550"/>
              <a:ext cx="1219239" cy="192135"/>
            </a:xfrm>
            <a:prstGeom prst="rect">
              <a:avLst/>
            </a:prstGeom>
            <a:noFill/>
            <a:ln>
              <a:noFill/>
            </a:ln>
          </p:spPr>
          <p:txBody>
            <a:bodyPr wrap="square" lIns="0" tIns="0" rIns="0" bIns="0" rtlCol="0">
              <a:spAutoFit/>
            </a:bodyPr>
            <a:lstStyle/>
            <a:p>
              <a:pPr defTabSz="466019"/>
              <a:r>
                <a:rPr lang="en-US" sz="1224" dirty="0">
                  <a:solidFill>
                    <a:schemeClr val="bg1"/>
                  </a:solidFill>
                  <a:latin typeface="Segoe UI Semibold" panose="020B0702040204020203" pitchFamily="34" charset="0"/>
                  <a:cs typeface="Segoe UI Semibold" panose="020B0702040204020203" pitchFamily="34" charset="0"/>
                </a:rPr>
                <a:t>ASSET LIBRARY</a:t>
              </a:r>
            </a:p>
          </p:txBody>
        </p:sp>
        <p:pic>
          <p:nvPicPr>
            <p:cNvPr id="41" name="Picture 5" descr="C:\Users\janhs\AppData\Local\Microsoft\Windows\Temporary Internet Files\Content.Outlook\1XB8H63D\Yellowfield (4).png"/>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4070348" y="5353679"/>
              <a:ext cx="791430" cy="52318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2" name="Picture 5" descr="C:\Users\janhs\AppData\Local\Microsoft\Windows\Temporary Internet Files\Content.Outlook\1XB8H63D\Yellowfield (4).png"/>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3802153" y="5585494"/>
              <a:ext cx="831908" cy="549946"/>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2956682" y="4179431"/>
            <a:ext cx="1195067" cy="1235902"/>
            <a:chOff x="8305680" y="5062550"/>
            <a:chExt cx="1195067" cy="1235902"/>
          </a:xfrm>
        </p:grpSpPr>
        <p:pic>
          <p:nvPicPr>
            <p:cNvPr id="43" name="Picture 42"/>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8305680" y="5264260"/>
              <a:ext cx="1195067" cy="1034192"/>
            </a:xfrm>
            <a:prstGeom prst="rect">
              <a:avLst/>
            </a:prstGeom>
            <a:ln>
              <a:noFill/>
            </a:ln>
            <a:effectLst/>
          </p:spPr>
        </p:pic>
        <p:sp>
          <p:nvSpPr>
            <p:cNvPr id="44" name="TextBox 43"/>
            <p:cNvSpPr txBox="1"/>
            <p:nvPr/>
          </p:nvSpPr>
          <p:spPr>
            <a:xfrm>
              <a:off x="8356431" y="5062550"/>
              <a:ext cx="1054639" cy="192135"/>
            </a:xfrm>
            <a:prstGeom prst="rect">
              <a:avLst/>
            </a:prstGeom>
            <a:noFill/>
            <a:ln>
              <a:noFill/>
            </a:ln>
          </p:spPr>
          <p:txBody>
            <a:bodyPr wrap="square" lIns="0" tIns="0" rIns="0" bIns="0" rtlCol="0">
              <a:spAutoFit/>
            </a:bodyPr>
            <a:lstStyle/>
            <a:p>
              <a:pPr defTabSz="466019"/>
              <a:r>
                <a:rPr lang="en-US" sz="1224" dirty="0">
                  <a:solidFill>
                    <a:schemeClr val="bg1"/>
                  </a:solidFill>
                  <a:latin typeface="Segoe UI Semibold" panose="020B0702040204020203" pitchFamily="34" charset="0"/>
                  <a:cs typeface="Segoe UI Semibold" panose="020B0702040204020203" pitchFamily="34" charset="0"/>
                </a:rPr>
                <a:t>NAVIGATION</a:t>
              </a:r>
            </a:p>
          </p:txBody>
        </p:sp>
      </p:grpSp>
      <p:pic>
        <p:nvPicPr>
          <p:cNvPr id="45" name="Picture 2" descr="C:\Users\janhs\AppData\Local\Microsoft\Windows\Temporary Internet Files\Content.Outlook\4OAUFH1C\Home (2).pn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8044635" y="4863584"/>
            <a:ext cx="1027151" cy="1925682"/>
          </a:xfrm>
          <a:prstGeom prst="rect">
            <a:avLst/>
          </a:prstGeom>
          <a:noFill/>
          <a:extLst>
            <a:ext uri="{909E8E84-426E-40DD-AFC4-6F175D3DCCD1}">
              <a14:hiddenFill xmlns:a14="http://schemas.microsoft.com/office/drawing/2010/main">
                <a:solidFill>
                  <a:srgbClr val="FFFFFF"/>
                </a:solidFill>
              </a14:hiddenFill>
            </a:ext>
          </a:extLst>
        </p:spPr>
      </p:pic>
      <p:grpSp>
        <p:nvGrpSpPr>
          <p:cNvPr id="47" name="Group 46"/>
          <p:cNvGrpSpPr/>
          <p:nvPr/>
        </p:nvGrpSpPr>
        <p:grpSpPr>
          <a:xfrm>
            <a:off x="8673463" y="1680707"/>
            <a:ext cx="1856604" cy="1698761"/>
            <a:chOff x="2845942" y="426153"/>
            <a:chExt cx="9342883" cy="6141575"/>
          </a:xfrm>
        </p:grpSpPr>
        <p:pic>
          <p:nvPicPr>
            <p:cNvPr id="48" name="Picture 47"/>
            <p:cNvPicPr>
              <a:picLocks noChangeAspect="1"/>
            </p:cNvPicPr>
            <p:nvPr/>
          </p:nvPicPr>
          <p:blipFill rotWithShape="1">
            <a:blip r:embed="rId14" cstate="screen">
              <a:extLst>
                <a:ext uri="{BEBA8EAE-BF5A-486C-A8C5-ECC9F3942E4B}">
                  <a14:imgProps xmlns:a14="http://schemas.microsoft.com/office/drawing/2010/main">
                    <a14:imgLayer r:embed="rId15">
                      <a14:imgEffect>
                        <a14:backgroundRemoval t="2756" b="95004" l="1241" r="96785"/>
                      </a14:imgEffect>
                    </a14:imgLayer>
                  </a14:imgProps>
                </a:ext>
                <a:ext uri="{28A0092B-C50C-407E-A947-70E740481C1C}">
                  <a14:useLocalDpi xmlns:a14="http://schemas.microsoft.com/office/drawing/2010/main"/>
                </a:ext>
              </a:extLst>
            </a:blip>
            <a:srcRect l="4126" t="7195" r="9642" b="8850"/>
            <a:stretch/>
          </p:blipFill>
          <p:spPr>
            <a:xfrm>
              <a:off x="2845942" y="426153"/>
              <a:ext cx="9342883" cy="6141575"/>
            </a:xfrm>
            <a:prstGeom prst="rect">
              <a:avLst/>
            </a:prstGeom>
            <a:ln>
              <a:noFill/>
            </a:ln>
            <a:effectLst>
              <a:outerShdw blurRad="292100" dist="139700" dir="2700000" algn="tl" rotWithShape="0">
                <a:srgbClr val="333333">
                  <a:alpha val="65000"/>
                </a:srgbClr>
              </a:outerShdw>
            </a:effectLst>
          </p:spPr>
        </p:pic>
        <p:pic>
          <p:nvPicPr>
            <p:cNvPr id="49" name="Picture 48"/>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531574" y="1073716"/>
              <a:ext cx="8468335" cy="4758398"/>
            </a:xfrm>
            <a:prstGeom prst="rect">
              <a:avLst/>
            </a:prstGeom>
          </p:spPr>
        </p:pic>
      </p:grpSp>
      <p:sp>
        <p:nvSpPr>
          <p:cNvPr id="8" name="Striped Right Arrow 7"/>
          <p:cNvSpPr/>
          <p:nvPr/>
        </p:nvSpPr>
        <p:spPr bwMode="auto">
          <a:xfrm>
            <a:off x="4850085" y="2040684"/>
            <a:ext cx="3960440" cy="3427016"/>
          </a:xfrm>
          <a:prstGeom prst="stripedRightArrow">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538" tIns="46538" rIns="46538" bIns="46538" numCol="1" spcCol="0" rtlCol="0" fromWordArt="0" anchor="ctr" anchorCtr="0" forceAA="0" compatLnSpc="1">
            <a:prstTxWarp prst="textNoShape">
              <a:avLst/>
            </a:prstTxWarp>
            <a:noAutofit/>
          </a:bodyPr>
          <a:lstStyle/>
          <a:p>
            <a:pPr algn="ctr" defTabSz="931731"/>
            <a:r>
              <a:rPr lang="en-US" sz="2400" dirty="0" smtClean="0">
                <a:solidFill>
                  <a:srgbClr val="FFFFFF"/>
                </a:solidFill>
              </a:rPr>
              <a:t>Search</a:t>
            </a:r>
            <a:endParaRPr lang="en-US" sz="2400" dirty="0">
              <a:solidFill>
                <a:srgbClr val="FFFFFF"/>
              </a:solidFill>
            </a:endParaRPr>
          </a:p>
        </p:txBody>
      </p:sp>
      <p:sp>
        <p:nvSpPr>
          <p:cNvPr id="9" name="Rounded Rectangle 8"/>
          <p:cNvSpPr/>
          <p:nvPr/>
        </p:nvSpPr>
        <p:spPr bwMode="auto">
          <a:xfrm>
            <a:off x="8018437" y="4787167"/>
            <a:ext cx="1092251" cy="2094471"/>
          </a:xfrm>
          <a:prstGeom prst="roundRect">
            <a:avLst/>
          </a:prstGeom>
          <a:noFill/>
          <a:ln w="762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
        <p:nvSpPr>
          <p:cNvPr id="54" name="Rectangle 53"/>
          <p:cNvSpPr/>
          <p:nvPr/>
        </p:nvSpPr>
        <p:spPr>
          <a:xfrm>
            <a:off x="8950838" y="3453594"/>
            <a:ext cx="1735598" cy="646425"/>
          </a:xfrm>
          <a:prstGeom prst="rect">
            <a:avLst/>
          </a:prstGeom>
          <a:noFill/>
          <a:ln w="25400" cap="flat" cmpd="sng" algn="ctr">
            <a:noFill/>
            <a:prstDash val="solid"/>
          </a:ln>
          <a:effectLst/>
        </p:spPr>
        <p:txBody>
          <a:bodyPr lIns="184745" tIns="46188" rIns="92374" bIns="92374" rtlCol="0" anchor="b"/>
          <a:lstStyle/>
          <a:p>
            <a:pPr defTabSz="923370">
              <a:lnSpc>
                <a:spcPts val="3058"/>
              </a:lnSpc>
              <a:defRPr/>
            </a:pPr>
            <a:r>
              <a:rPr lang="en-US" sz="2400" kern="0" dirty="0" smtClean="0">
                <a:solidFill>
                  <a:srgbClr val="0070C0"/>
                </a:solidFill>
                <a:latin typeface="Segoe UI" panose="020B0502040204020203" pitchFamily="34" charset="0"/>
                <a:cs typeface="Segoe UI" panose="020B0502040204020203" pitchFamily="34" charset="0"/>
              </a:rPr>
              <a:t>Usage</a:t>
            </a:r>
            <a:endParaRPr lang="en-US" sz="2400" kern="0" dirty="0">
              <a:solidFill>
                <a:srgbClr val="0070C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1515377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End-user </a:t>
            </a:r>
            <a:r>
              <a:rPr lang="en-US" dirty="0"/>
              <a:t>usage of CSWP</a:t>
            </a:r>
          </a:p>
        </p:txBody>
      </p:sp>
    </p:spTree>
    <p:extLst>
      <p:ext uri="{BB962C8B-B14F-4D97-AF65-F5344CB8AC3E}">
        <p14:creationId xmlns:p14="http://schemas.microsoft.com/office/powerpoint/2010/main" val="2487823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269009" y="3060942"/>
            <a:ext cx="2743200" cy="2741854"/>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Content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3011966" y="3060942"/>
            <a:ext cx="2743200" cy="274185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Search</a:t>
            </a:r>
          </a:p>
        </p:txBody>
      </p:sp>
      <p:sp>
        <p:nvSpPr>
          <p:cNvPr id="36" name="Rectangle 35"/>
          <p:cNvSpPr/>
          <p:nvPr/>
        </p:nvSpPr>
        <p:spPr bwMode="auto">
          <a:xfrm>
            <a:off x="5754923" y="3060942"/>
            <a:ext cx="2743200" cy="2741854"/>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Publishing Portal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Search Driven Publishing (SDP)</a:t>
            </a:r>
            <a:br>
              <a:rPr lang="en-US" dirty="0" smtClean="0"/>
            </a:br>
            <a:endParaRPr lang="en-US" dirty="0"/>
          </a:p>
        </p:txBody>
      </p:sp>
      <p:sp>
        <p:nvSpPr>
          <p:cNvPr id="4" name="Text Placeholder 3"/>
          <p:cNvSpPr>
            <a:spLocks noGrp="1"/>
          </p:cNvSpPr>
          <p:nvPr>
            <p:ph type="body" sz="quarter" idx="4294967295"/>
          </p:nvPr>
        </p:nvSpPr>
        <p:spPr>
          <a:xfrm>
            <a:off x="274638" y="1212850"/>
            <a:ext cx="11887200" cy="683264"/>
          </a:xfrm>
        </p:spPr>
        <p:txBody>
          <a:bodyPr/>
          <a:lstStyle/>
          <a:p>
            <a:pPr marL="0" indent="0">
              <a:buNone/>
            </a:pPr>
            <a:r>
              <a:rPr lang="nb-NO" sz="3600" dirty="0" smtClean="0">
                <a:solidFill>
                  <a:schemeClr val="tx2"/>
                </a:solidFill>
              </a:rPr>
              <a:t>Dynamic content reuse through search</a:t>
            </a:r>
            <a:endParaRPr lang="nb-NO" sz="3600" dirty="0">
              <a:solidFill>
                <a:schemeClr val="tx2"/>
              </a:solidFill>
            </a:endParaRPr>
          </a:p>
        </p:txBody>
      </p:sp>
      <p:sp>
        <p:nvSpPr>
          <p:cNvPr id="32" name="Freeform 128"/>
          <p:cNvSpPr>
            <a:spLocks noEditPoints="1"/>
          </p:cNvSpPr>
          <p:nvPr/>
        </p:nvSpPr>
        <p:spPr bwMode="black">
          <a:xfrm>
            <a:off x="1136820" y="3909862"/>
            <a:ext cx="1063311" cy="1163352"/>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sz="1600" dirty="0">
              <a:solidFill>
                <a:srgbClr val="000000"/>
              </a:solidFill>
            </a:endParaRPr>
          </a:p>
        </p:txBody>
      </p:sp>
      <p:pic>
        <p:nvPicPr>
          <p:cNvPr id="56" name="Picture 55"/>
          <p:cNvPicPr>
            <a:picLocks noChangeAspect="1"/>
          </p:cNvPicPr>
          <p:nvPr/>
        </p:nvPicPr>
        <p:blipFill>
          <a:blip r:embed="rId3"/>
          <a:stretch>
            <a:fillRect/>
          </a:stretch>
        </p:blipFill>
        <p:spPr>
          <a:xfrm>
            <a:off x="6146229" y="3766016"/>
            <a:ext cx="1937778" cy="1606202"/>
          </a:xfrm>
          <a:prstGeom prst="rect">
            <a:avLst/>
          </a:prstGeom>
        </p:spPr>
      </p:pic>
      <p:sp>
        <p:nvSpPr>
          <p:cNvPr id="57" name="Freeform 104"/>
          <p:cNvSpPr>
            <a:spLocks noChangeAspect="1" noEditPoints="1"/>
          </p:cNvSpPr>
          <p:nvPr/>
        </p:nvSpPr>
        <p:spPr bwMode="black">
          <a:xfrm>
            <a:off x="3743166" y="3909862"/>
            <a:ext cx="1217261" cy="1222392"/>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sp>
        <p:nvSpPr>
          <p:cNvPr id="37" name="Rectangle 36"/>
          <p:cNvSpPr/>
          <p:nvPr/>
        </p:nvSpPr>
        <p:spPr bwMode="auto">
          <a:xfrm>
            <a:off x="8497880" y="3060942"/>
            <a:ext cx="2743200" cy="2741854"/>
          </a:xfrm>
          <a:prstGeom prst="rect">
            <a:avLst/>
          </a:prstGeom>
          <a:solidFill>
            <a:srgbClr val="F9A0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User Experience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39" name="Picture 3" descr="\\MAGNUM\Projects\Microsoft\Cloud Power FY12\Design\ICONS_PNG\User.png"/>
          <p:cNvPicPr>
            <a:picLocks noChangeAspect="1" noChangeArrowheads="1"/>
          </p:cNvPicPr>
          <p:nvPr/>
        </p:nvPicPr>
        <p:blipFill>
          <a:blip r:embed="rId4" cstate="print">
            <a:biLevel thresh="25000"/>
          </a:blip>
          <a:srcRect/>
          <a:stretch>
            <a:fillRect/>
          </a:stretch>
        </p:blipFill>
        <p:spPr bwMode="auto">
          <a:xfrm>
            <a:off x="9026549" y="3777698"/>
            <a:ext cx="1383853" cy="1383295"/>
          </a:xfrm>
          <a:prstGeom prst="rect">
            <a:avLst/>
          </a:prstGeom>
          <a:noFill/>
        </p:spPr>
      </p:pic>
    </p:spTree>
    <p:extLst>
      <p:ext uri="{BB962C8B-B14F-4D97-AF65-F5344CB8AC3E}">
        <p14:creationId xmlns:p14="http://schemas.microsoft.com/office/powerpoint/2010/main" val="92587853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1"/>
            <a:ext cx="11887200" cy="2468368"/>
          </a:xfrm>
        </p:spPr>
        <p:txBody>
          <a:bodyPr/>
          <a:lstStyle/>
          <a:p>
            <a:pPr marL="514350" indent="-514350">
              <a:buFont typeface="+mj-lt"/>
              <a:buAutoNum type="arabicPeriod"/>
            </a:pPr>
            <a:r>
              <a:rPr lang="en-US" sz="2800" spc="-71" dirty="0" smtClean="0">
                <a:solidFill>
                  <a:schemeClr val="tx1"/>
                </a:solidFill>
              </a:rPr>
              <a:t>Crawl, process, index</a:t>
            </a:r>
            <a:endParaRPr lang="en-US" sz="2800" spc="-71" dirty="0">
              <a:solidFill>
                <a:schemeClr val="tx1"/>
              </a:solidFill>
            </a:endParaRPr>
          </a:p>
          <a:p>
            <a:pPr marL="514350" indent="-514350">
              <a:buFont typeface="+mj-lt"/>
              <a:buAutoNum type="arabicPeriod"/>
            </a:pPr>
            <a:r>
              <a:rPr lang="en-US" sz="2800" spc="-71" dirty="0" smtClean="0">
                <a:solidFill>
                  <a:schemeClr val="tx1"/>
                </a:solidFill>
              </a:rPr>
              <a:t>Load page, evaluate query</a:t>
            </a:r>
            <a:endParaRPr lang="en-US" sz="2800" spc="-71" dirty="0">
              <a:solidFill>
                <a:schemeClr val="tx1"/>
              </a:solidFill>
            </a:endParaRPr>
          </a:p>
          <a:p>
            <a:pPr marL="514350" indent="-514350">
              <a:buFont typeface="+mj-lt"/>
              <a:buAutoNum type="arabicPeriod"/>
            </a:pPr>
            <a:r>
              <a:rPr lang="en-US" sz="2800" spc="-71" dirty="0" smtClean="0">
                <a:solidFill>
                  <a:schemeClr val="tx1"/>
                </a:solidFill>
              </a:rPr>
              <a:t>Display </a:t>
            </a:r>
            <a:r>
              <a:rPr lang="en-US" sz="2800" spc="-71" dirty="0">
                <a:solidFill>
                  <a:schemeClr val="tx1"/>
                </a:solidFill>
              </a:rPr>
              <a:t>templates </a:t>
            </a:r>
            <a:r>
              <a:rPr lang="en-US" sz="2800" spc="-71" dirty="0" smtClean="0">
                <a:solidFill>
                  <a:schemeClr val="tx1"/>
                </a:solidFill>
              </a:rPr>
              <a:t>render results.</a:t>
            </a:r>
            <a:endParaRPr lang="en-US" sz="2800" spc="-71" dirty="0">
              <a:solidFill>
                <a:schemeClr val="tx1"/>
              </a:solidFill>
            </a:endParaRPr>
          </a:p>
          <a:p>
            <a:pPr marL="514350" indent="-514350">
              <a:buFont typeface="+mj-lt"/>
              <a:buAutoNum type="arabicPeriod"/>
            </a:pPr>
            <a:endParaRPr lang="en-US" sz="2800" spc="-71" dirty="0">
              <a:solidFill>
                <a:schemeClr val="tx1"/>
              </a:solidFill>
            </a:endParaRPr>
          </a:p>
          <a:p>
            <a:pPr marL="514350" indent="-514350">
              <a:buFont typeface="+mj-lt"/>
              <a:buAutoNum type="arabicPeriod"/>
            </a:pPr>
            <a:endParaRPr lang="nb-NO" sz="2800" dirty="0"/>
          </a:p>
        </p:txBody>
      </p:sp>
      <p:sp>
        <p:nvSpPr>
          <p:cNvPr id="2" name="Title 1"/>
          <p:cNvSpPr>
            <a:spLocks noGrp="1"/>
          </p:cNvSpPr>
          <p:nvPr>
            <p:ph type="title"/>
          </p:nvPr>
        </p:nvSpPr>
        <p:spPr/>
        <p:txBody>
          <a:bodyPr/>
          <a:lstStyle/>
          <a:p>
            <a:r>
              <a:rPr lang="en-US" dirty="0" smtClean="0"/>
              <a:t>Search Driven Publishing, more details</a:t>
            </a:r>
            <a:br>
              <a:rPr lang="en-US" dirty="0" smtClean="0"/>
            </a:br>
            <a:endParaRPr lang="en-US" dirty="0"/>
          </a:p>
        </p:txBody>
      </p:sp>
      <p:sp>
        <p:nvSpPr>
          <p:cNvPr id="27" name="Rectangle 26"/>
          <p:cNvSpPr/>
          <p:nvPr/>
        </p:nvSpPr>
        <p:spPr bwMode="auto">
          <a:xfrm>
            <a:off x="269009" y="3059664"/>
            <a:ext cx="2743200" cy="2741854"/>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Content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3011966" y="3059664"/>
            <a:ext cx="2743200" cy="274185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Search </a:t>
            </a:r>
          </a:p>
        </p:txBody>
      </p:sp>
      <p:sp>
        <p:nvSpPr>
          <p:cNvPr id="33" name="Rectangle 32"/>
          <p:cNvSpPr/>
          <p:nvPr/>
        </p:nvSpPr>
        <p:spPr bwMode="auto">
          <a:xfrm>
            <a:off x="5754923" y="3059664"/>
            <a:ext cx="2743200" cy="2741854"/>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Publishing Portal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8497880" y="3059664"/>
            <a:ext cx="2743200" cy="2741854"/>
          </a:xfrm>
          <a:prstGeom prst="rect">
            <a:avLst/>
          </a:prstGeom>
          <a:solidFill>
            <a:srgbClr val="F9A03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User Experience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39" name="Picture 3" descr="\\MAGNUM\Projects\Microsoft\Cloud Power FY12\Design\ICONS_PNG\User.png"/>
          <p:cNvPicPr>
            <a:picLocks noChangeAspect="1" noChangeArrowheads="1"/>
          </p:cNvPicPr>
          <p:nvPr/>
        </p:nvPicPr>
        <p:blipFill>
          <a:blip r:embed="rId3" cstate="print">
            <a:biLevel thresh="25000"/>
          </a:blip>
          <a:srcRect/>
          <a:stretch>
            <a:fillRect/>
          </a:stretch>
        </p:blipFill>
        <p:spPr bwMode="auto">
          <a:xfrm>
            <a:off x="9026549" y="3776420"/>
            <a:ext cx="1383853" cy="1383295"/>
          </a:xfrm>
          <a:prstGeom prst="rect">
            <a:avLst/>
          </a:prstGeom>
          <a:noFill/>
        </p:spPr>
      </p:pic>
      <p:sp>
        <p:nvSpPr>
          <p:cNvPr id="40" name="Rectangle 39"/>
          <p:cNvSpPr/>
          <p:nvPr/>
        </p:nvSpPr>
        <p:spPr>
          <a:xfrm>
            <a:off x="664372" y="3831282"/>
            <a:ext cx="1859047" cy="687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chemeClr val="tx1"/>
                </a:solidFill>
              </a:rPr>
              <a:t>Document libraries</a:t>
            </a:r>
            <a:endParaRPr lang="en-US" sz="1600" dirty="0">
              <a:solidFill>
                <a:schemeClr val="tx1"/>
              </a:solidFill>
            </a:endParaRPr>
          </a:p>
        </p:txBody>
      </p:sp>
      <p:sp>
        <p:nvSpPr>
          <p:cNvPr id="41" name="Rectangle 40"/>
          <p:cNvSpPr/>
          <p:nvPr/>
        </p:nvSpPr>
        <p:spPr>
          <a:xfrm>
            <a:off x="664372" y="4692978"/>
            <a:ext cx="1859047" cy="687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ctr" anchorCtr="0"/>
          <a:lstStyle/>
          <a:p>
            <a:pPr algn="ctr" defTabSz="932559"/>
            <a:r>
              <a:rPr lang="en-US" sz="1600" dirty="0" smtClean="0">
                <a:solidFill>
                  <a:schemeClr val="tx1"/>
                </a:solidFill>
              </a:rPr>
              <a:t>Lists</a:t>
            </a:r>
            <a:endParaRPr lang="en-US" sz="1600" dirty="0">
              <a:solidFill>
                <a:schemeClr val="tx1"/>
              </a:solidFill>
            </a:endParaRPr>
          </a:p>
        </p:txBody>
      </p:sp>
      <p:sp>
        <p:nvSpPr>
          <p:cNvPr id="46" name="Rectangle 45"/>
          <p:cNvSpPr/>
          <p:nvPr/>
        </p:nvSpPr>
        <p:spPr>
          <a:xfrm>
            <a:off x="3717771" y="3831283"/>
            <a:ext cx="1354497" cy="14024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algn="ctr" defTabSz="932559"/>
            <a:r>
              <a:rPr lang="en-US" sz="1600" dirty="0" smtClean="0">
                <a:solidFill>
                  <a:schemeClr val="bg1">
                    <a:alpha val="99000"/>
                  </a:schemeClr>
                </a:solidFill>
              </a:rPr>
              <a:t>Index</a:t>
            </a:r>
            <a:endParaRPr lang="en-US" sz="1600" dirty="0">
              <a:solidFill>
                <a:schemeClr val="bg1">
                  <a:alpha val="99000"/>
                </a:schemeClr>
              </a:solidFill>
            </a:endParaRPr>
          </a:p>
        </p:txBody>
      </p:sp>
      <p:sp>
        <p:nvSpPr>
          <p:cNvPr id="47" name="Freeform 104"/>
          <p:cNvSpPr>
            <a:spLocks noEditPoints="1"/>
          </p:cNvSpPr>
          <p:nvPr/>
        </p:nvSpPr>
        <p:spPr bwMode="black">
          <a:xfrm>
            <a:off x="4100318" y="4095378"/>
            <a:ext cx="595019" cy="59752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sp>
        <p:nvSpPr>
          <p:cNvPr id="48" name="Rectangle 47"/>
          <p:cNvSpPr/>
          <p:nvPr/>
        </p:nvSpPr>
        <p:spPr>
          <a:xfrm>
            <a:off x="3717771" y="5343451"/>
            <a:ext cx="1354497" cy="315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chemeClr val="tx1"/>
                </a:solidFill>
              </a:rPr>
              <a:t>Analytics</a:t>
            </a:r>
            <a:endParaRPr lang="en-US" sz="1600" dirty="0">
              <a:solidFill>
                <a:schemeClr val="tx1"/>
              </a:solidFill>
            </a:endParaRPr>
          </a:p>
        </p:txBody>
      </p:sp>
      <p:sp>
        <p:nvSpPr>
          <p:cNvPr id="52" name="Rectangle 51"/>
          <p:cNvSpPr/>
          <p:nvPr/>
        </p:nvSpPr>
        <p:spPr>
          <a:xfrm rot="16200000">
            <a:off x="2615397" y="4225109"/>
            <a:ext cx="1402447" cy="614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chemeClr val="tx1"/>
                </a:solidFill>
              </a:rPr>
              <a:t>Crawl &amp; doc. processing</a:t>
            </a:r>
            <a:endParaRPr lang="en-US" sz="1600" dirty="0">
              <a:solidFill>
                <a:schemeClr val="tx1"/>
              </a:solidFill>
            </a:endParaRPr>
          </a:p>
        </p:txBody>
      </p:sp>
      <p:sp>
        <p:nvSpPr>
          <p:cNvPr id="53" name="Rectangle 52"/>
          <p:cNvSpPr/>
          <p:nvPr/>
        </p:nvSpPr>
        <p:spPr>
          <a:xfrm rot="16200000">
            <a:off x="4744290" y="4225109"/>
            <a:ext cx="1402447" cy="614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t" anchorCtr="0"/>
          <a:lstStyle/>
          <a:p>
            <a:pPr algn="ctr" defTabSz="932559"/>
            <a:r>
              <a:rPr lang="en-US" sz="1600" dirty="0" smtClean="0">
                <a:solidFill>
                  <a:schemeClr val="tx1"/>
                </a:solidFill>
              </a:rPr>
              <a:t>Query processing</a:t>
            </a:r>
            <a:endParaRPr lang="en-US" sz="1600" dirty="0">
              <a:solidFill>
                <a:schemeClr val="tx1"/>
              </a:solidFill>
            </a:endParaRPr>
          </a:p>
        </p:txBody>
      </p:sp>
      <p:sp>
        <p:nvSpPr>
          <p:cNvPr id="54" name="Rectangle 53"/>
          <p:cNvSpPr/>
          <p:nvPr/>
        </p:nvSpPr>
        <p:spPr bwMode="auto">
          <a:xfrm>
            <a:off x="5954562" y="3831281"/>
            <a:ext cx="2376264" cy="1675927"/>
          </a:xfrm>
          <a:prstGeom prst="rect">
            <a:avLst/>
          </a:prstGeom>
          <a:solidFill>
            <a:schemeClr val="bg1"/>
          </a:solidFill>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45720" rIns="182880" bIns="146304" numCol="1" spcCol="0" rtlCol="0" fromWordArt="0" anchor="t" anchorCtr="0" forceAA="0" compatLnSpc="1">
            <a:prstTxWarp prst="textNoShape">
              <a:avLst/>
            </a:prstTxWarp>
            <a:noAutofit/>
          </a:bodyPr>
          <a:lstStyle/>
          <a:p>
            <a:pPr algn="ctr" defTabSz="950585" fontAlgn="base">
              <a:lnSpc>
                <a:spcPct val="90000"/>
              </a:lnSpc>
              <a:spcBef>
                <a:spcPct val="0"/>
              </a:spcBef>
              <a:spcAft>
                <a:spcPct val="0"/>
              </a:spcAft>
            </a:pPr>
            <a:r>
              <a:rPr lang="en-US" sz="1600" dirty="0">
                <a:solidFill>
                  <a:schemeClr val="tx1"/>
                </a:solidFill>
                <a:ea typeface="Segoe UI" pitchFamily="34" charset="0"/>
                <a:cs typeface="Segoe UI" pitchFamily="34" charset="0"/>
              </a:rPr>
              <a:t>Content Search WP</a:t>
            </a:r>
          </a:p>
          <a:p>
            <a:pPr algn="ctr" defTabSz="950585" fontAlgn="base">
              <a:lnSpc>
                <a:spcPct val="90000"/>
              </a:lnSpc>
              <a:spcBef>
                <a:spcPct val="0"/>
              </a:spcBef>
              <a:spcAft>
                <a:spcPct val="0"/>
              </a:spcAft>
            </a:pPr>
            <a:r>
              <a:rPr lang="en-US" sz="1600" dirty="0">
                <a:solidFill>
                  <a:schemeClr val="tx1"/>
                </a:solidFill>
                <a:ea typeface="Segoe UI" pitchFamily="34" charset="0"/>
                <a:cs typeface="Segoe UI" pitchFamily="34" charset="0"/>
              </a:rPr>
              <a:t>(CSWP)</a:t>
            </a:r>
          </a:p>
          <a:p>
            <a:pPr algn="ctr" defTabSz="950585" fontAlgn="base">
              <a:lnSpc>
                <a:spcPct val="90000"/>
              </a:lnSpc>
              <a:spcBef>
                <a:spcPct val="0"/>
              </a:spcBef>
              <a:spcAft>
                <a:spcPct val="0"/>
              </a:spcAft>
            </a:pPr>
            <a:r>
              <a:rPr lang="en-US" sz="1200" dirty="0">
                <a:solidFill>
                  <a:schemeClr val="tx1"/>
                </a:solidFill>
                <a:ea typeface="Segoe UI" pitchFamily="34" charset="0"/>
                <a:cs typeface="Segoe UI" pitchFamily="34" charset="0"/>
              </a:rPr>
              <a:t/>
            </a:r>
            <a:br>
              <a:rPr lang="en-US" sz="1200" dirty="0">
                <a:solidFill>
                  <a:schemeClr val="tx1"/>
                </a:solidFill>
                <a:ea typeface="Segoe UI" pitchFamily="34" charset="0"/>
                <a:cs typeface="Segoe UI" pitchFamily="34" charset="0"/>
              </a:rPr>
            </a:br>
            <a:endParaRPr lang="en-US" sz="1200" dirty="0">
              <a:solidFill>
                <a:schemeClr val="tx1"/>
              </a:solidFill>
              <a:ea typeface="Segoe UI" pitchFamily="34" charset="0"/>
              <a:cs typeface="Segoe UI" pitchFamily="34" charset="0"/>
            </a:endParaRPr>
          </a:p>
        </p:txBody>
      </p:sp>
      <p:sp>
        <p:nvSpPr>
          <p:cNvPr id="55" name="Rectangle 54"/>
          <p:cNvSpPr/>
          <p:nvPr/>
        </p:nvSpPr>
        <p:spPr bwMode="auto">
          <a:xfrm>
            <a:off x="6097810" y="4954645"/>
            <a:ext cx="2088999" cy="386661"/>
          </a:xfrm>
          <a:prstGeom prst="rect">
            <a:avLst/>
          </a:prstGeom>
          <a:solidFill>
            <a:srgbClr val="00B0F0"/>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200" dirty="0">
                <a:solidFill>
                  <a:schemeClr val="bg1"/>
                </a:solidFill>
                <a:ea typeface="Segoe UI" pitchFamily="34" charset="0"/>
                <a:cs typeface="Segoe UI" pitchFamily="34" charset="0"/>
              </a:rPr>
              <a:t>Display Templates</a:t>
            </a:r>
          </a:p>
        </p:txBody>
      </p:sp>
      <p:sp>
        <p:nvSpPr>
          <p:cNvPr id="56" name="Rectangle 55"/>
          <p:cNvSpPr/>
          <p:nvPr/>
        </p:nvSpPr>
        <p:spPr bwMode="auto">
          <a:xfrm>
            <a:off x="6097173" y="4374354"/>
            <a:ext cx="2089488" cy="412385"/>
          </a:xfrm>
          <a:prstGeom prst="rect">
            <a:avLst/>
          </a:prstGeom>
          <a:solidFill>
            <a:srgbClr val="00B0F0"/>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93216" tIns="149146" rIns="93216" bIns="149146" numCol="1" spcCol="0" rtlCol="0" fromWordArt="0" anchor="ctr" anchorCtr="0" forceAA="0" compatLnSpc="1">
            <a:prstTxWarp prst="textNoShape">
              <a:avLst/>
            </a:prstTxWarp>
            <a:noAutofit/>
          </a:bodyPr>
          <a:lstStyle/>
          <a:p>
            <a:pPr algn="ctr" defTabSz="950585" fontAlgn="base">
              <a:lnSpc>
                <a:spcPct val="90000"/>
              </a:lnSpc>
              <a:spcBef>
                <a:spcPct val="0"/>
              </a:spcBef>
              <a:spcAft>
                <a:spcPct val="0"/>
              </a:spcAft>
            </a:pPr>
            <a:r>
              <a:rPr lang="en-US" sz="1200" dirty="0">
                <a:solidFill>
                  <a:schemeClr val="bg1"/>
                </a:solidFill>
                <a:ea typeface="Segoe UI" pitchFamily="34" charset="0"/>
                <a:cs typeface="Segoe UI" pitchFamily="34" charset="0"/>
              </a:rPr>
              <a:t>Query</a:t>
            </a:r>
          </a:p>
        </p:txBody>
      </p:sp>
    </p:spTree>
    <p:extLst>
      <p:ext uri="{BB962C8B-B14F-4D97-AF65-F5344CB8AC3E}">
        <p14:creationId xmlns:p14="http://schemas.microsoft.com/office/powerpoint/2010/main" val="1676345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558445"/>
          </a:xfrm>
        </p:spPr>
        <p:txBody>
          <a:bodyPr/>
          <a:lstStyle/>
          <a:p>
            <a:pPr marL="0" indent="0">
              <a:buNone/>
            </a:pPr>
            <a:r>
              <a:rPr lang="en-US" sz="3600" dirty="0"/>
              <a:t>Independent Authoring and Publishing</a:t>
            </a:r>
          </a:p>
          <a:p>
            <a:pPr lvl="1"/>
            <a:r>
              <a:rPr lang="en-US" dirty="0"/>
              <a:t>Content can be reused for different </a:t>
            </a:r>
            <a:r>
              <a:rPr lang="en-US" dirty="0" smtClean="0"/>
              <a:t>purposes</a:t>
            </a:r>
          </a:p>
          <a:p>
            <a:pPr marL="342900" lvl="1" indent="0">
              <a:buNone/>
            </a:pPr>
            <a:endParaRPr lang="en-US" dirty="0"/>
          </a:p>
          <a:p>
            <a:pPr marL="0" indent="0">
              <a:buNone/>
            </a:pPr>
            <a:r>
              <a:rPr lang="en-US" sz="3600" dirty="0" smtClean="0"/>
              <a:t>Page creator freedom</a:t>
            </a:r>
            <a:endParaRPr lang="en-US" sz="3600" dirty="0"/>
          </a:p>
          <a:p>
            <a:pPr lvl="1"/>
            <a:r>
              <a:rPr lang="en-US" dirty="0"/>
              <a:t>Which content to show – query builder</a:t>
            </a:r>
          </a:p>
          <a:p>
            <a:pPr lvl="1"/>
            <a:r>
              <a:rPr lang="en-US" dirty="0"/>
              <a:t>How to show it – display </a:t>
            </a:r>
            <a:r>
              <a:rPr lang="en-US" dirty="0" smtClean="0"/>
              <a:t>templates</a:t>
            </a:r>
          </a:p>
          <a:p>
            <a:pPr marL="342900" lvl="1" indent="0">
              <a:buNone/>
            </a:pPr>
            <a:endParaRPr lang="en-US" dirty="0"/>
          </a:p>
          <a:p>
            <a:pPr marL="0" indent="0">
              <a:buNone/>
            </a:pPr>
            <a:r>
              <a:rPr lang="en-US" sz="3600" dirty="0" smtClean="0"/>
              <a:t>Power </a:t>
            </a:r>
            <a:r>
              <a:rPr lang="en-US" sz="3600" dirty="0"/>
              <a:t>of search </a:t>
            </a:r>
          </a:p>
          <a:p>
            <a:pPr lvl="1"/>
            <a:r>
              <a:rPr lang="en-US" dirty="0"/>
              <a:t>Analytics and recommendations</a:t>
            </a:r>
          </a:p>
          <a:p>
            <a:pPr lvl="1"/>
            <a:r>
              <a:rPr lang="en-US" dirty="0"/>
              <a:t>Scaling and performance</a:t>
            </a:r>
          </a:p>
          <a:p>
            <a:pPr lvl="1"/>
            <a:r>
              <a:rPr lang="en-US" dirty="0"/>
              <a:t>Across site collection boundaries</a:t>
            </a:r>
          </a:p>
          <a:p>
            <a:pPr lvl="1"/>
            <a:r>
              <a:rPr lang="en-US" dirty="0"/>
              <a:t>Automatically </a:t>
            </a:r>
            <a:r>
              <a:rPr lang="en-US" dirty="0" smtClean="0"/>
              <a:t>updated</a:t>
            </a:r>
            <a:endParaRPr lang="en-US" dirty="0"/>
          </a:p>
        </p:txBody>
      </p:sp>
      <p:sp>
        <p:nvSpPr>
          <p:cNvPr id="3" name="Title 2"/>
          <p:cNvSpPr>
            <a:spLocks noGrp="1"/>
          </p:cNvSpPr>
          <p:nvPr>
            <p:ph type="title"/>
          </p:nvPr>
        </p:nvSpPr>
        <p:spPr/>
        <p:txBody>
          <a:bodyPr/>
          <a:lstStyle/>
          <a:p>
            <a:r>
              <a:rPr lang="nb-NO" dirty="0"/>
              <a:t>SDP value proposition</a:t>
            </a:r>
          </a:p>
        </p:txBody>
      </p:sp>
    </p:spTree>
    <p:extLst>
      <p:ext uri="{BB962C8B-B14F-4D97-AF65-F5344CB8AC3E}">
        <p14:creationId xmlns:p14="http://schemas.microsoft.com/office/powerpoint/2010/main" val="25976388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C54C6F-1AB4-40B1-97AF-1BA65DEFD509}"/>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Template>
  <TotalTime>11</TotalTime>
  <Words>5993</Words>
  <Application>Microsoft Office PowerPoint</Application>
  <PresentationFormat>Custom</PresentationFormat>
  <Paragraphs>593</Paragraphs>
  <Slides>40</Slides>
  <Notes>37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Segoe UI</vt:lpstr>
      <vt:lpstr>Segoe UI Light</vt:lpstr>
      <vt:lpstr>Segoe UI Semibold</vt:lpstr>
      <vt:lpstr>Wingdings</vt:lpstr>
      <vt:lpstr>5-30499_SPC_2014_ITPro_Template_16x9</vt:lpstr>
      <vt:lpstr>PowerPoint Presentation</vt:lpstr>
      <vt:lpstr>Search-driven publishing for Intranet Portals in SharePoint Online </vt:lpstr>
      <vt:lpstr>PowerPoint Presentation</vt:lpstr>
      <vt:lpstr>Session Objectives And Takeaways</vt:lpstr>
      <vt:lpstr>Search Driven Publishing Model</vt:lpstr>
      <vt:lpstr>Demo</vt:lpstr>
      <vt:lpstr>Search Driven Publishing (SDP) </vt:lpstr>
      <vt:lpstr>Search Driven Publishing, more details </vt:lpstr>
      <vt:lpstr>SDP value proposition</vt:lpstr>
      <vt:lpstr>SDP features in SPO vs on-premises</vt:lpstr>
      <vt:lpstr>Content search web part (CSWP aka CBS)</vt:lpstr>
      <vt:lpstr>Display Templates </vt:lpstr>
      <vt:lpstr>Search Schema</vt:lpstr>
      <vt:lpstr>Search Schema</vt:lpstr>
      <vt:lpstr>Search Schema in SPO</vt:lpstr>
      <vt:lpstr>PowerPoint Presentation</vt:lpstr>
      <vt:lpstr>Demo </vt:lpstr>
      <vt:lpstr>Features and SKUs roadmap</vt:lpstr>
      <vt:lpstr>Best Practices for Search Driven Publishing in SharePoint Online</vt:lpstr>
      <vt:lpstr>SharePoint Online Considerations</vt:lpstr>
      <vt:lpstr>PowerPoint Presentation</vt:lpstr>
      <vt:lpstr>Introducing the CSWP Group Cache</vt:lpstr>
      <vt:lpstr>Demo</vt:lpstr>
      <vt:lpstr>Group cache – best practices</vt:lpstr>
      <vt:lpstr>Group Cache - performance</vt:lpstr>
      <vt:lpstr>Group cache – limitations</vt:lpstr>
      <vt:lpstr>Other Best Practices for Search Driven Publishing in SharePoint Online</vt:lpstr>
      <vt:lpstr>Where’s my content?!</vt:lpstr>
      <vt:lpstr>Display Templates Best Practices</vt:lpstr>
      <vt:lpstr>Complex queries</vt:lpstr>
      <vt:lpstr>CSWP Loading Behaviour</vt:lpstr>
      <vt:lpstr>Demo</vt:lpstr>
      <vt:lpstr>BrightStarr &amp; Rugby Football Union</vt:lpstr>
      <vt:lpstr>Content by Search or Content by Query?</vt:lpstr>
      <vt:lpstr>In Review: Session Objectives And Takeaways</vt:lpstr>
      <vt:lpstr>SDP links</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Search-driven publishing for Intranet Portals in SharePoint Online </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2014-03-03T00:33:35Z</dcterms:created>
  <dcterms:modified xsi:type="dcterms:W3CDTF">2014-03-04T23:53:53Z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