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theme/themeOverride2.xml" ContentType="application/vnd.openxmlformats-officedocument.themeOverride+xml"/>
  <Override PartName="/ppt/tags/tag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9.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0.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50"/>
  </p:notesMasterIdLst>
  <p:handoutMasterIdLst>
    <p:handoutMasterId r:id="rId51"/>
  </p:handoutMasterIdLst>
  <p:sldIdLst>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257"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Barry Waldbaum" initials="BW" lastIdx="14" clrIdx="2">
    <p:extLst>
      <p:ext uri="{19B8F6BF-5375-455C-9EA6-DF929625EA0E}">
        <p15:presenceInfo xmlns:p15="http://schemas.microsoft.com/office/powerpoint/2012/main" userId="S-1-5-21-124525095-708259637-1543119021-8048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32" autoAdjust="0"/>
  </p:normalViewPr>
  <p:slideViewPr>
    <p:cSldViewPr snapToObjects="1">
      <p:cViewPr varScale="1">
        <p:scale>
          <a:sx n="108" d="100"/>
          <a:sy n="108" d="100"/>
        </p:scale>
        <p:origin x="360" y="78"/>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78252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693530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FA9BFD2E-92F3-44DE-A6F2-74E3F61CB62D}"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780727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418790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939109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20"/>
            <a:endParaRPr lang="nb-NO"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65854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25993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548182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712906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9652" lvl="1" indent="0">
              <a:buNone/>
            </a:pPr>
            <a:endParaRPr lang="en-US" dirty="0"/>
          </a:p>
        </p:txBody>
      </p:sp>
      <p:sp>
        <p:nvSpPr>
          <p:cNvPr id="5" name="Footer Placeholder 4"/>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557462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77051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05601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FFB0F41-EEFE-4286-B633-72F3C65BB4B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6122209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7"/>
              </a:spcAft>
            </a:pPr>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3909BB9-7DE7-4F25-82AA-59D38EDAA727}"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784049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6713" y="708025"/>
            <a:ext cx="6300787" cy="3544888"/>
          </a:xfrm>
        </p:spPr>
      </p:sp>
      <p:sp>
        <p:nvSpPr>
          <p:cNvPr id="12" name="Date Placeholder 11"/>
          <p:cNvSpPr>
            <a:spLocks noGrp="1"/>
          </p:cNvSpPr>
          <p:nvPr>
            <p:ph type="dt" idx="10"/>
          </p:nvPr>
        </p:nvSpPr>
        <p:spPr/>
        <p:txBody>
          <a:bodyPr/>
          <a:lstStyle/>
          <a:p>
            <a:fld id="{F2B0B1F7-F7BF-4EE0-9E79-FF1625CF31E5}" type="datetime1">
              <a:rPr lang="en-US" smtClean="0">
                <a:solidFill>
                  <a:prstClr val="black"/>
                </a:solidFill>
              </a:rPr>
              <a:pPr/>
              <a:t>3/5/2014</a:t>
            </a:fld>
            <a:endParaRPr lang="en-US" dirty="0">
              <a:solidFill>
                <a:prstClr val="black"/>
              </a:solidFill>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solidFill>
                  <a:prstClr val="black"/>
                </a:solidFill>
              </a:rPr>
              <a:pPr/>
              <a:t>22</a:t>
            </a:fld>
            <a:endParaRPr lang="en-US" dirty="0">
              <a:solidFill>
                <a:prstClr val="black"/>
              </a:solidFill>
            </a:endParaRPr>
          </a:p>
        </p:txBody>
      </p:sp>
      <p:sp>
        <p:nvSpPr>
          <p:cNvPr id="4" name="Notes Placeholder 3"/>
          <p:cNvSpPr>
            <a:spLocks noGrp="1"/>
          </p:cNvSpPr>
          <p:nvPr>
            <p:ph type="body" sz="quarter" idx="14"/>
          </p:nvPr>
        </p:nvSpPr>
        <p:spPr/>
        <p:txBody>
          <a:bodyPr/>
          <a:lstStyle/>
          <a:p>
            <a:endParaRPr lang="en-US"/>
          </a:p>
        </p:txBody>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4829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800732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488978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425453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241171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EED2996-1772-42E6-81A6-103CAD7433DE}"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0260842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989368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580871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3/5/2014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2455033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12F70F-9AF8-43AD-AC6A-FFDE91107583}"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40749537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BC31596-048F-4A51-8F45-BAD6992EEFC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18210479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4320"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9A628BA-C409-40AD-8DF6-F5620D70484D}"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3085599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79557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10769161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652D31B-0FA1-491F-BD31-87165E32F9F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9678102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652D31B-0FA1-491F-BD31-87165E32F9F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2134454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8652591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41695"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41695"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843DDD0-5D71-456B-B640-D7B21F2B4447}" type="datetime1">
              <a:rPr lang="en-US" smtClean="0">
                <a:solidFill>
                  <a:prstClr val="black"/>
                </a:solidFill>
              </a:rPr>
              <a:p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2481536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135829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EED2996-1772-42E6-81A6-103CAD7433DE}"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2316059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3/5/2014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68969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5207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52072"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FA39BBE-9C02-414E-B2B7-3F83C572A35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12311862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471170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44</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223810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773508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699753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spcAft>
                <a:spcPts val="404"/>
              </a:spcAft>
            </a:pP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519592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3/5/2014 6:33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8434673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3328548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69028072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969661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616489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717967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833493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6571722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9314148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6556969"/>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900849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75823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276997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0498779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622699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5744970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70978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132781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96342645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55567104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587026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84740776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56797383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5298149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549317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5754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46559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244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384821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4887294"/>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6720466"/>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1"/>
            <a:ext cx="11375536" cy="621530"/>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09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730257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50508733"/>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34" Type="http://schemas.openxmlformats.org/officeDocument/2006/relationships/image" Target="../media/image1.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theme" Target="../theme/theme2.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01449510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87">
          <p15:clr>
            <a:srgbClr val="5ACBF0"/>
          </p15:clr>
        </p15:guide>
        <p15:guide id="4294967295" pos="173">
          <p15:clr>
            <a:srgbClr val="5ACBF0"/>
          </p15:clr>
        </p15:guide>
        <p15:guide id="4294967295" pos="7661">
          <p15:clr>
            <a:srgbClr val="5ACBF0"/>
          </p15:clr>
        </p15:guide>
        <p15:guide id="4294967295" orient="horz" pos="4219">
          <p15:clr>
            <a:srgbClr val="5ACBF0"/>
          </p15:clr>
        </p15:guide>
        <p15:guide id="4294967295" pos="749">
          <p15:clr>
            <a:srgbClr val="5ACBF0"/>
          </p15:clr>
        </p15:guide>
        <p15:guide id="4294967295" pos="1325">
          <p15:clr>
            <a:srgbClr val="5ACBF0"/>
          </p15:clr>
        </p15:guide>
        <p15:guide id="4294967295" pos="1901">
          <p15:clr>
            <a:srgbClr val="5ACBF0"/>
          </p15:clr>
        </p15:guide>
        <p15:guide id="4294967295" pos="2477">
          <p15:clr>
            <a:srgbClr val="5ACBF0"/>
          </p15:clr>
        </p15:guide>
        <p15:guide id="4294967295" pos="3053">
          <p15:clr>
            <a:srgbClr val="5ACBF0"/>
          </p15:clr>
        </p15:guide>
        <p15:guide id="4294967295" pos="3629">
          <p15:clr>
            <a:srgbClr val="5ACBF0"/>
          </p15:clr>
        </p15:guide>
        <p15:guide id="4294967295" pos="4205">
          <p15:clr>
            <a:srgbClr val="5ACBF0"/>
          </p15:clr>
        </p15:guide>
        <p15:guide id="4294967295" pos="4781">
          <p15:clr>
            <a:srgbClr val="5ACBF0"/>
          </p15:clr>
        </p15:guide>
        <p15:guide id="4294967295" pos="5357">
          <p15:clr>
            <a:srgbClr val="5ACBF0"/>
          </p15:clr>
        </p15:guide>
        <p15:guide id="4294967295" pos="5933">
          <p15:clr>
            <a:srgbClr val="5ACBF0"/>
          </p15:clr>
        </p15:guide>
        <p15:guide id="4294967295" pos="6509">
          <p15:clr>
            <a:srgbClr val="5ACBF0"/>
          </p15:clr>
        </p15:guide>
        <p15:guide id="4294967295" pos="7085">
          <p15:clr>
            <a:srgbClr val="5ACBF0"/>
          </p15:clr>
        </p15:guide>
        <p15:guide id="4294967295" orient="horz" pos="763">
          <p15:clr>
            <a:srgbClr val="5ACBF0"/>
          </p15:clr>
        </p15:guide>
        <p15:guide id="4294967295" orient="horz" pos="1339">
          <p15:clr>
            <a:srgbClr val="5ACBF0"/>
          </p15:clr>
        </p15:guide>
        <p15:guide id="4294967295" orient="horz" pos="1915">
          <p15:clr>
            <a:srgbClr val="5ACBF0"/>
          </p15:clr>
        </p15:guide>
        <p15:guide id="4294967295" orient="horz" pos="2491">
          <p15:clr>
            <a:srgbClr val="5ACBF0"/>
          </p15:clr>
        </p15:guide>
        <p15:guide id="4294967295" orient="horz" pos="3067">
          <p15:clr>
            <a:srgbClr val="5ACBF0"/>
          </p15:clr>
        </p15:guide>
        <p15:guide id="4294967295" orient="horz" pos="3643">
          <p15:clr>
            <a:srgbClr val="5ACBF0"/>
          </p15:clr>
        </p15:guide>
        <p15:guide id="4294967295" pos="288">
          <p15:clr>
            <a:srgbClr val="C35EA4"/>
          </p15:clr>
        </p15:guide>
        <p15:guide id="4294967295" pos="7546">
          <p15:clr>
            <a:srgbClr val="C35EA4"/>
          </p15:clr>
        </p15:guide>
        <p15:guide id="4294967295" orient="horz" pos="302">
          <p15:clr>
            <a:srgbClr val="C35EA4"/>
          </p15:clr>
        </p15:guide>
        <p15:guide id="4294967295"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9.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9.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5.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9.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4.png"/><Relationship Id="rId2" Type="http://schemas.openxmlformats.org/officeDocument/2006/relationships/slideLayout" Target="../slideLayouts/slideLayout45.xml"/><Relationship Id="rId1" Type="http://schemas.openxmlformats.org/officeDocument/2006/relationships/tags" Target="../tags/tag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7.xml"/><Relationship Id="rId1" Type="http://schemas.openxmlformats.org/officeDocument/2006/relationships/themeOverride" Target="../theme/themeOverride2.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8.xml"/><Relationship Id="rId1" Type="http://schemas.openxmlformats.org/officeDocument/2006/relationships/tags" Target="../tags/tag8.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38.xml"/><Relationship Id="rId5" Type="http://schemas.openxmlformats.org/officeDocument/2006/relationships/image" Target="../media/image19.wmf"/><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4.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5.xml"/><Relationship Id="rId1" Type="http://schemas.openxmlformats.org/officeDocument/2006/relationships/tags" Target="../tags/tag9.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41.xml"/><Relationship Id="rId6" Type="http://schemas.openxmlformats.org/officeDocument/2006/relationships/image" Target="../media/image22.png"/><Relationship Id="rId5" Type="http://schemas.openxmlformats.org/officeDocument/2006/relationships/image" Target="../media/image21.wmf"/><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5.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54.xml"/><Relationship Id="rId5" Type="http://schemas.openxmlformats.org/officeDocument/2006/relationships/image" Target="../media/image9.png"/><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1.xml"/><Relationship Id="rId1" Type="http://schemas.openxmlformats.org/officeDocument/2006/relationships/slideLayout" Target="../slideLayouts/slideLayout38.xml"/><Relationship Id="rId4" Type="http://schemas.openxmlformats.org/officeDocument/2006/relationships/image" Target="../media/image24.jpeg"/></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9.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9.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93841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75062" y="4893973"/>
            <a:ext cx="2375213" cy="2062103"/>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HTTP</a:t>
            </a:r>
          </a:p>
          <a:p>
            <a:pPr marL="449580"/>
            <a:r>
              <a:rPr lang="en-US" sz="1600" dirty="0" smtClean="0">
                <a:solidFill>
                  <a:srgbClr val="002060"/>
                </a:solidFill>
                <a:ea typeface="Calibri" panose="020F0502020204030204" pitchFamily="34" charset="0"/>
                <a:cs typeface="Times New Roman" panose="02020603050405020304" pitchFamily="18" charset="0"/>
              </a:rPr>
              <a:t>File </a:t>
            </a:r>
            <a:r>
              <a:rPr lang="en-US" sz="1600" dirty="0">
                <a:solidFill>
                  <a:srgbClr val="002060"/>
                </a:solidFill>
                <a:ea typeface="Calibri" panose="020F0502020204030204" pitchFamily="34" charset="0"/>
                <a:cs typeface="Times New Roman" panose="02020603050405020304" pitchFamily="18" charset="0"/>
              </a:rPr>
              <a:t>shares</a:t>
            </a:r>
          </a:p>
          <a:p>
            <a:pPr marL="449580"/>
            <a:r>
              <a:rPr lang="en-US" sz="1600" dirty="0">
                <a:solidFill>
                  <a:srgbClr val="002060"/>
                </a:solidFill>
                <a:ea typeface="Calibri" panose="020F0502020204030204" pitchFamily="34" charset="0"/>
                <a:cs typeface="Times New Roman" panose="02020603050405020304" pitchFamily="18" charset="0"/>
              </a:rPr>
              <a:t>SharePoint</a:t>
            </a:r>
          </a:p>
          <a:p>
            <a:pPr marL="449580"/>
            <a:r>
              <a:rPr lang="en-US" sz="1600" dirty="0">
                <a:solidFill>
                  <a:srgbClr val="002060"/>
                </a:solidFill>
                <a:ea typeface="Calibri" panose="020F0502020204030204" pitchFamily="34" charset="0"/>
                <a:cs typeface="Times New Roman" panose="02020603050405020304" pitchFamily="18" charset="0"/>
              </a:rPr>
              <a:t>User profiles</a:t>
            </a:r>
          </a:p>
          <a:p>
            <a:pPr marL="449580"/>
            <a:r>
              <a:rPr lang="en-US" sz="1600" dirty="0" smtClean="0">
                <a:solidFill>
                  <a:srgbClr val="002060"/>
                </a:solidFill>
                <a:ea typeface="Calibri" panose="020F0502020204030204" pitchFamily="34" charset="0"/>
                <a:cs typeface="Times New Roman" panose="02020603050405020304" pitchFamily="18" charset="0"/>
              </a:rPr>
              <a:t>Lotus </a:t>
            </a:r>
            <a:r>
              <a:rPr lang="en-US" sz="1600" dirty="0">
                <a:solidFill>
                  <a:srgbClr val="002060"/>
                </a:solidFill>
                <a:ea typeface="Calibri" panose="020F0502020204030204" pitchFamily="34" charset="0"/>
                <a:cs typeface="Times New Roman" panose="02020603050405020304" pitchFamily="18" charset="0"/>
              </a:rPr>
              <a:t>Notes </a:t>
            </a:r>
          </a:p>
          <a:p>
            <a:pPr marL="449580"/>
            <a:r>
              <a:rPr lang="en-US" sz="1600" dirty="0" smtClean="0">
                <a:solidFill>
                  <a:srgbClr val="002060"/>
                </a:solidFill>
                <a:ea typeface="Calibri" panose="020F0502020204030204" pitchFamily="34" charset="0"/>
                <a:cs typeface="Times New Roman" panose="02020603050405020304" pitchFamily="18" charset="0"/>
              </a:rPr>
              <a:t>Documentum</a:t>
            </a:r>
          </a:p>
          <a:p>
            <a:pPr marL="449580"/>
            <a:r>
              <a:rPr lang="en-US" sz="1600" dirty="0">
                <a:solidFill>
                  <a:srgbClr val="002060"/>
                </a:solidFill>
                <a:ea typeface="Calibri" panose="020F0502020204030204" pitchFamily="34" charset="0"/>
                <a:cs typeface="Times New Roman" panose="02020603050405020304" pitchFamily="18" charset="0"/>
              </a:rPr>
              <a:t>Exchange folders</a:t>
            </a:r>
          </a:p>
          <a:p>
            <a:pPr marL="449580"/>
            <a:r>
              <a:rPr lang="en-US" sz="1600" dirty="0" smtClean="0">
                <a:solidFill>
                  <a:srgbClr val="002060"/>
                </a:solidFill>
                <a:ea typeface="Calibri" panose="020F0502020204030204" pitchFamily="34" charset="0"/>
                <a:cs typeface="Times New Roman" panose="02020603050405020304" pitchFamily="18" charset="0"/>
              </a:rPr>
              <a:t>Custom - BCS</a:t>
            </a:r>
            <a:endParaRPr lang="en-US" sz="1600" dirty="0">
              <a:solidFill>
                <a:srgbClr val="002060"/>
              </a:solidFill>
            </a:endParaRPr>
          </a:p>
        </p:txBody>
      </p:sp>
      <p:sp>
        <p:nvSpPr>
          <p:cNvPr id="61" name="Rectangle 60"/>
          <p:cNvSpPr/>
          <p:nvPr/>
        </p:nvSpPr>
        <p:spPr>
          <a:xfrm>
            <a:off x="10496892" y="4836730"/>
            <a:ext cx="1947310" cy="1077218"/>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SharePoint</a:t>
            </a:r>
          </a:p>
          <a:p>
            <a:pPr marL="449580"/>
            <a:r>
              <a:rPr lang="en-US" sz="1600" dirty="0" smtClean="0">
                <a:solidFill>
                  <a:srgbClr val="002060"/>
                </a:solidFill>
                <a:cs typeface="Times New Roman" panose="02020603050405020304" pitchFamily="18" charset="0"/>
              </a:rPr>
              <a:t>SP Apps</a:t>
            </a:r>
          </a:p>
          <a:p>
            <a:pPr marL="449580"/>
            <a:r>
              <a:rPr lang="en-US" sz="1600" dirty="0" smtClean="0">
                <a:solidFill>
                  <a:srgbClr val="002060"/>
                </a:solidFill>
                <a:cs typeface="Times New Roman" panose="02020603050405020304" pitchFamily="18" charset="0"/>
              </a:rPr>
              <a:t>Devices</a:t>
            </a:r>
          </a:p>
          <a:p>
            <a:pPr marL="449580"/>
            <a:r>
              <a:rPr lang="en-US" sz="1600" dirty="0" smtClean="0">
                <a:solidFill>
                  <a:srgbClr val="002060"/>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9139186" y="5661482"/>
            <a:ext cx="1234440" cy="12344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grpSp>
        <p:nvGrpSpPr>
          <p:cNvPr id="9" name="Group 8"/>
          <p:cNvGrpSpPr/>
          <p:nvPr/>
        </p:nvGrpSpPr>
        <p:grpSpPr>
          <a:xfrm>
            <a:off x="4120" y="2476636"/>
            <a:ext cx="1916493" cy="1952587"/>
            <a:chOff x="-1" y="1708150"/>
            <a:chExt cx="1879085" cy="1914475"/>
          </a:xfrm>
        </p:grpSpPr>
        <p:sp>
          <p:nvSpPr>
            <p:cNvPr id="10" name="TextBox 9"/>
            <p:cNvSpPr txBox="1"/>
            <p:nvPr/>
          </p:nvSpPr>
          <p:spPr>
            <a:xfrm>
              <a:off x="12092" y="3112805"/>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88216"/>
            <a:chOff x="10296093" y="1700952"/>
            <a:chExt cx="1892732" cy="194940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499895" y="314054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24" name="Rectangle 23"/>
          <p:cNvSpPr/>
          <p:nvPr/>
        </p:nvSpPr>
        <p:spPr>
          <a:xfrm>
            <a:off x="7786028" y="2475682"/>
            <a:ext cx="1231352"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58" name="Straight Connector 56"/>
          <p:cNvCxnSpPr>
            <a:stCxn id="42" idx="3"/>
            <a:endCxn id="25" idx="2"/>
          </p:cNvCxnSpPr>
          <p:nvPr/>
        </p:nvCxnSpPr>
        <p:spPr>
          <a:xfrm flipV="1">
            <a:off x="7128769" y="4492430"/>
            <a:ext cx="2631665" cy="1063263"/>
          </a:xfrm>
          <a:prstGeom prst="bentConnector2">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56"/>
          <p:cNvCxnSpPr>
            <a:stCxn id="17" idx="2"/>
            <a:endCxn id="42" idx="1"/>
          </p:cNvCxnSpPr>
          <p:nvPr/>
        </p:nvCxnSpPr>
        <p:spPr>
          <a:xfrm rot="16200000" flipH="1">
            <a:off x="4129551" y="4385274"/>
            <a:ext cx="1063263" cy="1277573"/>
          </a:xfrm>
          <a:prstGeom prst="bentConnector2">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571173"/>
            <a:ext cx="2089444" cy="13599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9037637" y="1111069"/>
            <a:ext cx="3291718" cy="755371"/>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9200336" y="1221544"/>
            <a:ext cx="140308" cy="244148"/>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9200336" y="1532634"/>
            <a:ext cx="140308" cy="2441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a:xfrm>
            <a:off x="9420327" y="1211262"/>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Public API</a:t>
            </a:r>
          </a:p>
        </p:txBody>
      </p:sp>
      <p:sp>
        <p:nvSpPr>
          <p:cNvPr id="60" name="Rectangle 59"/>
          <p:cNvSpPr/>
          <p:nvPr/>
        </p:nvSpPr>
        <p:spPr>
          <a:xfrm>
            <a:off x="9420326" y="1502726"/>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Unit of scale/role boundary</a:t>
            </a:r>
          </a:p>
        </p:txBody>
      </p:sp>
      <p:grpSp>
        <p:nvGrpSpPr>
          <p:cNvPr id="53" name="Group 52"/>
          <p:cNvGrpSpPr/>
          <p:nvPr/>
        </p:nvGrpSpPr>
        <p:grpSpPr bwMode="black">
          <a:xfrm>
            <a:off x="3900367" y="5310726"/>
            <a:ext cx="662148" cy="541630"/>
            <a:chOff x="5184775" y="225425"/>
            <a:chExt cx="1500188" cy="1220788"/>
          </a:xfrm>
          <a:solidFill>
            <a:srgbClr val="00B050"/>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sp>
        <p:nvSpPr>
          <p:cNvPr id="45" name="Rounded Rectangle 44"/>
          <p:cNvSpPr/>
          <p:nvPr/>
        </p:nvSpPr>
        <p:spPr bwMode="auto">
          <a:xfrm>
            <a:off x="4746971" y="1925808"/>
            <a:ext cx="2953208" cy="2892724"/>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Index Core</a:t>
            </a:r>
          </a:p>
        </p:txBody>
      </p:sp>
    </p:spTree>
    <p:custDataLst>
      <p:tags r:id="rId1"/>
    </p:custDataLst>
    <p:extLst>
      <p:ext uri="{BB962C8B-B14F-4D97-AF65-F5344CB8AC3E}">
        <p14:creationId xmlns:p14="http://schemas.microsoft.com/office/powerpoint/2010/main" val="34049267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bwMode="auto">
          <a:xfrm>
            <a:off x="6668539" y="2803931"/>
            <a:ext cx="1396937" cy="3073057"/>
          </a:xfrm>
          <a:prstGeom prst="roundRect">
            <a:avLst/>
          </a:prstGeom>
          <a:solidFill>
            <a:schemeClr val="accent2"/>
          </a:solidFill>
          <a:ln>
            <a:solidFill>
              <a:schemeClr val="bg2"/>
            </a:solidFill>
            <a:headEnd type="none" w="med" len="med"/>
            <a:tailEnd type="none" w="med" len="med"/>
          </a:ln>
          <a:effectLst>
            <a:outerShdw blurRad="63500" sx="102000" sy="102000" algn="c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86" name="Straight Arrow Connector 85"/>
          <p:cNvCxnSpPr/>
          <p:nvPr/>
        </p:nvCxnSpPr>
        <p:spPr>
          <a:xfrm flipH="1" flipV="1">
            <a:off x="7363105" y="3919207"/>
            <a:ext cx="8394" cy="270364"/>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80" name="Rounded Rectangle 79"/>
          <p:cNvSpPr/>
          <p:nvPr/>
        </p:nvSpPr>
        <p:spPr bwMode="auto">
          <a:xfrm>
            <a:off x="6665369" y="2823434"/>
            <a:ext cx="1396937" cy="1375738"/>
          </a:xfrm>
          <a:prstGeom prst="roundRect">
            <a:avLst/>
          </a:prstGeom>
          <a:solidFill>
            <a:schemeClr val="accent2"/>
          </a:solidFill>
          <a:ln>
            <a:solidFill>
              <a:schemeClr val="bg2"/>
            </a:solidFill>
            <a:headEnd type="none" w="med" len="med"/>
            <a:tailEnd type="none" w="med" len="med"/>
          </a:ln>
          <a:effectLst>
            <a:outerShdw blurRad="25400" sx="102000" sy="102000" algn="c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sp>
        <p:nvSpPr>
          <p:cNvPr id="83" name="Rounded Rectangle 82"/>
          <p:cNvSpPr/>
          <p:nvPr/>
        </p:nvSpPr>
        <p:spPr>
          <a:xfrm>
            <a:off x="6953018" y="4187471"/>
            <a:ext cx="828386" cy="587532"/>
          </a:xfrm>
          <a:prstGeom prst="round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lIns="0" tIns="36717" rIns="0" bIns="36717" rtlCol="0" anchor="ctr"/>
          <a:lstStyle/>
          <a:p>
            <a:pPr algn="ctr"/>
            <a:r>
              <a:rPr lang="nb-NO" sz="1632" dirty="0" err="1" smtClean="0">
                <a:solidFill>
                  <a:srgbClr val="FFFFFF"/>
                </a:solidFill>
              </a:rPr>
              <a:t>Replica</a:t>
            </a:r>
            <a:endParaRPr lang="nb-NO" sz="1632" dirty="0" smtClean="0">
              <a:solidFill>
                <a:srgbClr val="FFFFFF"/>
              </a:solidFill>
            </a:endParaRPr>
          </a:p>
        </p:txBody>
      </p:sp>
      <p:grpSp>
        <p:nvGrpSpPr>
          <p:cNvPr id="5" name="Group 4"/>
          <p:cNvGrpSpPr/>
          <p:nvPr/>
        </p:nvGrpSpPr>
        <p:grpSpPr>
          <a:xfrm>
            <a:off x="6947053" y="3322930"/>
            <a:ext cx="828386" cy="622392"/>
            <a:chOff x="6471201" y="1827453"/>
            <a:chExt cx="828386" cy="622392"/>
          </a:xfrm>
        </p:grpSpPr>
        <p:sp>
          <p:nvSpPr>
            <p:cNvPr id="81" name="Rounded Rectangle 80"/>
            <p:cNvSpPr/>
            <p:nvPr/>
          </p:nvSpPr>
          <p:spPr>
            <a:xfrm>
              <a:off x="6471201" y="1828131"/>
              <a:ext cx="828386" cy="587532"/>
            </a:xfrm>
            <a:prstGeom prst="roundRect">
              <a:avLst/>
            </a:prstGeom>
            <a:solidFill>
              <a:schemeClr val="bg1"/>
            </a:solidFill>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lIns="0" tIns="36717" rIns="0" bIns="36717" rtlCol="0" anchor="ctr"/>
            <a:lstStyle/>
            <a:p>
              <a:pPr algn="ctr"/>
              <a:r>
                <a:rPr lang="nb-NO" sz="1632" dirty="0" err="1" smtClean="0">
                  <a:solidFill>
                    <a:srgbClr val="FFFFFF"/>
                  </a:solidFill>
                </a:rPr>
                <a:t>Replica</a:t>
              </a:r>
              <a:endParaRPr lang="nb-NO" sz="1632" dirty="0" smtClean="0">
                <a:solidFill>
                  <a:srgbClr val="FFFFFF"/>
                </a:solidFill>
              </a:endParaRPr>
            </a:p>
          </p:txBody>
        </p:sp>
        <p:sp>
          <p:nvSpPr>
            <p:cNvPr id="4" name="Multiply 3"/>
            <p:cNvSpPr/>
            <p:nvPr/>
          </p:nvSpPr>
          <p:spPr bwMode="auto">
            <a:xfrm>
              <a:off x="6571663" y="1827453"/>
              <a:ext cx="627461" cy="622392"/>
            </a:xfrm>
            <a:prstGeom prst="mathMultiply">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85" name="Rounded Rectangle 84"/>
          <p:cNvSpPr/>
          <p:nvPr/>
        </p:nvSpPr>
        <p:spPr>
          <a:xfrm>
            <a:off x="6940518" y="3321773"/>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sp>
        <p:nvSpPr>
          <p:cNvPr id="3" name="Text Placeholder 2"/>
          <p:cNvSpPr>
            <a:spLocks noGrp="1"/>
          </p:cNvSpPr>
          <p:nvPr>
            <p:ph type="body" sz="quarter" idx="10"/>
          </p:nvPr>
        </p:nvSpPr>
        <p:spPr>
          <a:xfrm>
            <a:off x="278445" y="1287462"/>
            <a:ext cx="4411591" cy="1643527"/>
          </a:xfrm>
        </p:spPr>
        <p:txBody>
          <a:bodyPr/>
          <a:lstStyle/>
          <a:p>
            <a:pPr marL="0" indent="0">
              <a:buNone/>
            </a:pPr>
            <a:r>
              <a:rPr lang="en-US" sz="3200" dirty="0">
                <a:solidFill>
                  <a:schemeClr val="accent1"/>
                </a:solidFill>
              </a:rPr>
              <a:t>Partitions and </a:t>
            </a:r>
            <a:r>
              <a:rPr lang="en-US" sz="3200" dirty="0" smtClean="0">
                <a:solidFill>
                  <a:schemeClr val="accent1"/>
                </a:solidFill>
              </a:rPr>
              <a:t>Replicas</a:t>
            </a:r>
          </a:p>
          <a:p>
            <a:r>
              <a:rPr lang="en-US" sz="2000" i="1" dirty="0">
                <a:solidFill>
                  <a:schemeClr val="accent1"/>
                </a:solidFill>
              </a:rPr>
              <a:t>n</a:t>
            </a:r>
            <a:r>
              <a:rPr lang="en-US" sz="2000" dirty="0" smtClean="0">
                <a:solidFill>
                  <a:schemeClr val="accent1"/>
                </a:solidFill>
              </a:rPr>
              <a:t> Partitions</a:t>
            </a:r>
          </a:p>
          <a:p>
            <a:r>
              <a:rPr lang="en-US" sz="2000" dirty="0" smtClean="0">
                <a:solidFill>
                  <a:schemeClr val="accent1"/>
                </a:solidFill>
              </a:rPr>
              <a:t>1 Primary Replica</a:t>
            </a:r>
          </a:p>
          <a:p>
            <a:r>
              <a:rPr lang="en-US" sz="2000" dirty="0" smtClean="0">
                <a:solidFill>
                  <a:schemeClr val="accent1"/>
                </a:solidFill>
              </a:rPr>
              <a:t>≥ 0 Secondary Replicas</a:t>
            </a:r>
            <a:endParaRPr lang="en-US" sz="2000" dirty="0">
              <a:solidFill>
                <a:schemeClr val="accent1"/>
              </a:solidFill>
            </a:endParaRPr>
          </a:p>
        </p:txBody>
      </p:sp>
      <p:sp>
        <p:nvSpPr>
          <p:cNvPr id="2" name="Title 1"/>
          <p:cNvSpPr>
            <a:spLocks noGrp="1"/>
          </p:cNvSpPr>
          <p:nvPr>
            <p:ph type="title"/>
          </p:nvPr>
        </p:nvSpPr>
        <p:spPr/>
        <p:txBody>
          <a:bodyPr/>
          <a:lstStyle/>
          <a:p>
            <a:r>
              <a:rPr lang="en-US" dirty="0"/>
              <a:t>Index </a:t>
            </a:r>
            <a:r>
              <a:rPr lang="en-US" dirty="0" smtClean="0"/>
              <a:t>Partition details</a:t>
            </a:r>
            <a:endParaRPr lang="en-US" dirty="0">
              <a:solidFill>
                <a:srgbClr val="FFFF00"/>
              </a:solidFill>
            </a:endParaRPr>
          </a:p>
        </p:txBody>
      </p:sp>
      <p:sp>
        <p:nvSpPr>
          <p:cNvPr id="59" name="Text Placeholder 2"/>
          <p:cNvSpPr txBox="1">
            <a:spLocks/>
          </p:cNvSpPr>
          <p:nvPr/>
        </p:nvSpPr>
        <p:spPr>
          <a:xfrm>
            <a:off x="274639" y="2826476"/>
            <a:ext cx="5476167" cy="3490186"/>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2"/>
                    </a:gs>
                    <a:gs pos="99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a:solidFill>
                  <a:srgbClr val="00188F"/>
                </a:solidFill>
              </a:rPr>
              <a:t>Details</a:t>
            </a:r>
          </a:p>
          <a:p>
            <a:r>
              <a:rPr lang="en-US" sz="2000" dirty="0">
                <a:solidFill>
                  <a:srgbClr val="00188F"/>
                </a:solidFill>
              </a:rPr>
              <a:t>Partition are a logical portion of the entire index </a:t>
            </a:r>
          </a:p>
          <a:p>
            <a:r>
              <a:rPr lang="en-US" sz="2000" dirty="0">
                <a:solidFill>
                  <a:srgbClr val="00188F"/>
                </a:solidFill>
              </a:rPr>
              <a:t>Replicas are there for fault tolerance/ increased query throughput</a:t>
            </a:r>
          </a:p>
          <a:p>
            <a:r>
              <a:rPr lang="en-US" sz="2000" dirty="0">
                <a:solidFill>
                  <a:srgbClr val="00188F"/>
                </a:solidFill>
              </a:rPr>
              <a:t>All nodes performs indexing</a:t>
            </a:r>
          </a:p>
          <a:p>
            <a:r>
              <a:rPr lang="en-US" sz="2000" dirty="0">
                <a:solidFill>
                  <a:srgbClr val="00188F"/>
                </a:solidFill>
              </a:rPr>
              <a:t>Journal shipping from primary to replicas</a:t>
            </a:r>
          </a:p>
          <a:p>
            <a:r>
              <a:rPr lang="en-US" sz="2000" dirty="0">
                <a:solidFill>
                  <a:srgbClr val="00188F"/>
                </a:solidFill>
              </a:rPr>
              <a:t>Partitions can be added but NOT removed</a:t>
            </a:r>
          </a:p>
          <a:p>
            <a:r>
              <a:rPr lang="en-US" sz="2000" dirty="0">
                <a:solidFill>
                  <a:srgbClr val="00188F"/>
                </a:solidFill>
              </a:rPr>
              <a:t>Index can scale in both horizontal (partitions) and vertical (replicas) </a:t>
            </a:r>
            <a:r>
              <a:rPr lang="en-US" sz="2000" dirty="0" smtClean="0">
                <a:solidFill>
                  <a:srgbClr val="00188F"/>
                </a:solidFill>
              </a:rPr>
              <a:t>ways</a:t>
            </a:r>
            <a:endParaRPr lang="en-US" sz="2000" dirty="0">
              <a:solidFill>
                <a:srgbClr val="00188F"/>
              </a:solidFill>
            </a:endParaRPr>
          </a:p>
        </p:txBody>
      </p:sp>
      <p:cxnSp>
        <p:nvCxnSpPr>
          <p:cNvPr id="43" name="Straight Arrow Connector 42"/>
          <p:cNvCxnSpPr>
            <a:stCxn id="51" idx="2"/>
            <a:endCxn id="41" idx="0"/>
          </p:cNvCxnSpPr>
          <p:nvPr/>
        </p:nvCxnSpPr>
        <p:spPr>
          <a:xfrm flipH="1">
            <a:off x="7367008" y="2027394"/>
            <a:ext cx="1802553" cy="776537"/>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51" idx="2"/>
            <a:endCxn id="66" idx="0"/>
          </p:cNvCxnSpPr>
          <p:nvPr/>
        </p:nvCxnSpPr>
        <p:spPr>
          <a:xfrm flipH="1">
            <a:off x="9164481" y="2027394"/>
            <a:ext cx="5080" cy="776537"/>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51" idx="2"/>
            <a:endCxn id="73" idx="0"/>
          </p:cNvCxnSpPr>
          <p:nvPr/>
        </p:nvCxnSpPr>
        <p:spPr>
          <a:xfrm>
            <a:off x="9169561" y="2027394"/>
            <a:ext cx="1798733" cy="780147"/>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7206282" y="3910462"/>
            <a:ext cx="2162" cy="1125946"/>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50" name="Rounded Rectangle 49"/>
          <p:cNvSpPr/>
          <p:nvPr/>
        </p:nvSpPr>
        <p:spPr>
          <a:xfrm>
            <a:off x="6948912" y="4179669"/>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sp>
        <p:nvSpPr>
          <p:cNvPr id="51" name="Rounded Rectangle 50"/>
          <p:cNvSpPr/>
          <p:nvPr/>
        </p:nvSpPr>
        <p:spPr>
          <a:xfrm>
            <a:off x="8047037" y="1439862"/>
            <a:ext cx="2245048" cy="58753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Content Processing</a:t>
            </a:r>
            <a:endParaRPr lang="en-US" sz="1632" dirty="0">
              <a:solidFill>
                <a:srgbClr val="FFFFFF"/>
              </a:solidFill>
            </a:endParaRPr>
          </a:p>
        </p:txBody>
      </p:sp>
      <p:cxnSp>
        <p:nvCxnSpPr>
          <p:cNvPr id="62" name="Straight Arrow Connector 61"/>
          <p:cNvCxnSpPr/>
          <p:nvPr/>
        </p:nvCxnSpPr>
        <p:spPr>
          <a:xfrm>
            <a:off x="7363105" y="3916463"/>
            <a:ext cx="1859" cy="269207"/>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6950771" y="3322930"/>
            <a:ext cx="828386" cy="587532"/>
          </a:xfrm>
          <a:prstGeom prst="round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lIns="0" tIns="36717" rIns="0" bIns="36717" rtlCol="0" anchor="ctr"/>
          <a:lstStyle/>
          <a:p>
            <a:pPr algn="ctr"/>
            <a:r>
              <a:rPr lang="nb-NO" sz="1632" dirty="0" err="1" smtClean="0">
                <a:solidFill>
                  <a:srgbClr val="FFFFFF"/>
                </a:solidFill>
              </a:rPr>
              <a:t>Replica</a:t>
            </a:r>
            <a:endParaRPr lang="nb-NO" sz="1632" dirty="0" smtClean="0">
              <a:solidFill>
                <a:srgbClr val="FFFFFF"/>
              </a:solidFill>
            </a:endParaRPr>
          </a:p>
        </p:txBody>
      </p:sp>
      <p:sp>
        <p:nvSpPr>
          <p:cNvPr id="64" name="TextBox 63"/>
          <p:cNvSpPr txBox="1"/>
          <p:nvPr/>
        </p:nvSpPr>
        <p:spPr>
          <a:xfrm>
            <a:off x="6680153" y="2826170"/>
            <a:ext cx="1433737"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FFFFFF"/>
                    </a:gs>
                    <a:gs pos="30000">
                      <a:srgbClr val="FFFFFF"/>
                    </a:gs>
                  </a:gsLst>
                  <a:lin ang="5400000" scaled="0"/>
                </a:gradFill>
              </a:rPr>
              <a:t>Partition #1</a:t>
            </a:r>
          </a:p>
        </p:txBody>
      </p:sp>
      <p:sp>
        <p:nvSpPr>
          <p:cNvPr id="65" name="Rounded Rectangle 64"/>
          <p:cNvSpPr/>
          <p:nvPr/>
        </p:nvSpPr>
        <p:spPr>
          <a:xfrm>
            <a:off x="6947053" y="5036408"/>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sp>
        <p:nvSpPr>
          <p:cNvPr id="66" name="Rounded Rectangle 65"/>
          <p:cNvSpPr/>
          <p:nvPr/>
        </p:nvSpPr>
        <p:spPr bwMode="auto">
          <a:xfrm>
            <a:off x="8466012" y="2803931"/>
            <a:ext cx="1396937" cy="3073057"/>
          </a:xfrm>
          <a:prstGeom prst="roundRect">
            <a:avLst/>
          </a:prstGeom>
          <a:solidFill>
            <a:schemeClr val="accent2"/>
          </a:solidFill>
          <a:ln>
            <a:solidFill>
              <a:schemeClr val="bg2"/>
            </a:solidFill>
            <a:headEnd type="none" w="med" len="med"/>
            <a:tailEnd type="none" w="med" len="med"/>
          </a:ln>
          <a:effectLst>
            <a:outerShdw blurRad="63500" sx="102000" sy="102000" algn="c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67" name="Straight Arrow Connector 66"/>
          <p:cNvCxnSpPr/>
          <p:nvPr/>
        </p:nvCxnSpPr>
        <p:spPr>
          <a:xfrm>
            <a:off x="9003755" y="3910462"/>
            <a:ext cx="2162" cy="1125946"/>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68" name="Rounded Rectangle 67"/>
          <p:cNvSpPr/>
          <p:nvPr/>
        </p:nvSpPr>
        <p:spPr>
          <a:xfrm>
            <a:off x="8746385" y="4179669"/>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cxnSp>
        <p:nvCxnSpPr>
          <p:cNvPr id="69" name="Straight Arrow Connector 68"/>
          <p:cNvCxnSpPr>
            <a:endCxn id="68" idx="0"/>
          </p:cNvCxnSpPr>
          <p:nvPr/>
        </p:nvCxnSpPr>
        <p:spPr>
          <a:xfrm>
            <a:off x="9160578" y="3910462"/>
            <a:ext cx="1859" cy="269207"/>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70" name="Rounded Rectangle 69"/>
          <p:cNvSpPr/>
          <p:nvPr/>
        </p:nvSpPr>
        <p:spPr>
          <a:xfrm>
            <a:off x="8748244" y="3322930"/>
            <a:ext cx="828386" cy="587532"/>
          </a:xfrm>
          <a:prstGeom prst="round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lIns="0" tIns="36717" rIns="0" bIns="36717" rtlCol="0" anchor="ctr"/>
          <a:lstStyle/>
          <a:p>
            <a:pPr algn="ctr"/>
            <a:r>
              <a:rPr lang="nb-NO" sz="1632" dirty="0" err="1" smtClean="0">
                <a:solidFill>
                  <a:srgbClr val="FFFFFF"/>
                </a:solidFill>
              </a:rPr>
              <a:t>Replica</a:t>
            </a:r>
            <a:endParaRPr lang="nb-NO" sz="1632" dirty="0" smtClean="0">
              <a:solidFill>
                <a:srgbClr val="FFFFFF"/>
              </a:solidFill>
            </a:endParaRPr>
          </a:p>
        </p:txBody>
      </p:sp>
      <p:sp>
        <p:nvSpPr>
          <p:cNvPr id="71" name="TextBox 70"/>
          <p:cNvSpPr txBox="1"/>
          <p:nvPr/>
        </p:nvSpPr>
        <p:spPr>
          <a:xfrm>
            <a:off x="8477626" y="2826170"/>
            <a:ext cx="1433737"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FFFFFF"/>
                    </a:gs>
                    <a:gs pos="30000">
                      <a:srgbClr val="FFFFFF"/>
                    </a:gs>
                  </a:gsLst>
                  <a:lin ang="5400000" scaled="0"/>
                </a:gradFill>
              </a:rPr>
              <a:t>Partition #2</a:t>
            </a:r>
          </a:p>
        </p:txBody>
      </p:sp>
      <p:sp>
        <p:nvSpPr>
          <p:cNvPr id="72" name="Rounded Rectangle 71"/>
          <p:cNvSpPr/>
          <p:nvPr/>
        </p:nvSpPr>
        <p:spPr>
          <a:xfrm>
            <a:off x="8744526" y="5036408"/>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sp>
        <p:nvSpPr>
          <p:cNvPr id="73" name="Rounded Rectangle 72"/>
          <p:cNvSpPr/>
          <p:nvPr/>
        </p:nvSpPr>
        <p:spPr bwMode="auto">
          <a:xfrm>
            <a:off x="10269825" y="2807541"/>
            <a:ext cx="1396937" cy="3073057"/>
          </a:xfrm>
          <a:prstGeom prst="roundRect">
            <a:avLst/>
          </a:prstGeom>
          <a:solidFill>
            <a:schemeClr val="accent2"/>
          </a:solidFill>
          <a:ln>
            <a:solidFill>
              <a:schemeClr val="bg2"/>
            </a:solidFill>
            <a:headEnd type="none" w="med" len="med"/>
            <a:tailEnd type="none" w="med" len="med"/>
          </a:ln>
          <a:effectLst>
            <a:outerShdw blurRad="63500" sx="102000" sy="102000" algn="c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gradFill>
                <a:gsLst>
                  <a:gs pos="0">
                    <a:srgbClr val="FFFFFF"/>
                  </a:gs>
                  <a:gs pos="100000">
                    <a:srgbClr val="FFFFFF"/>
                  </a:gs>
                </a:gsLst>
                <a:lin ang="5400000" scaled="0"/>
              </a:gradFill>
            </a:endParaRPr>
          </a:p>
        </p:txBody>
      </p:sp>
      <p:cxnSp>
        <p:nvCxnSpPr>
          <p:cNvPr id="74" name="Straight Arrow Connector 73"/>
          <p:cNvCxnSpPr/>
          <p:nvPr/>
        </p:nvCxnSpPr>
        <p:spPr>
          <a:xfrm>
            <a:off x="10807568" y="3914072"/>
            <a:ext cx="2162" cy="1125946"/>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75" name="Rounded Rectangle 74"/>
          <p:cNvSpPr/>
          <p:nvPr/>
        </p:nvSpPr>
        <p:spPr>
          <a:xfrm>
            <a:off x="10550198" y="4183279"/>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cxnSp>
        <p:nvCxnSpPr>
          <p:cNvPr id="76" name="Straight Arrow Connector 75"/>
          <p:cNvCxnSpPr>
            <a:endCxn id="75" idx="0"/>
          </p:cNvCxnSpPr>
          <p:nvPr/>
        </p:nvCxnSpPr>
        <p:spPr>
          <a:xfrm>
            <a:off x="10964391" y="3914072"/>
            <a:ext cx="1859" cy="269207"/>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10552057" y="3326540"/>
            <a:ext cx="828386" cy="587532"/>
          </a:xfrm>
          <a:prstGeom prst="round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lIns="0" tIns="36717" rIns="0" bIns="36717" rtlCol="0" anchor="ctr"/>
          <a:lstStyle/>
          <a:p>
            <a:pPr algn="ctr"/>
            <a:r>
              <a:rPr lang="nb-NO" sz="1632" dirty="0" err="1" smtClean="0">
                <a:solidFill>
                  <a:srgbClr val="FFFFFF"/>
                </a:solidFill>
              </a:rPr>
              <a:t>Replica</a:t>
            </a:r>
            <a:endParaRPr lang="nb-NO" sz="1632" dirty="0" smtClean="0">
              <a:solidFill>
                <a:srgbClr val="FFFFFF"/>
              </a:solidFill>
            </a:endParaRPr>
          </a:p>
        </p:txBody>
      </p:sp>
      <p:sp>
        <p:nvSpPr>
          <p:cNvPr id="78" name="TextBox 77"/>
          <p:cNvSpPr txBox="1"/>
          <p:nvPr/>
        </p:nvSpPr>
        <p:spPr>
          <a:xfrm>
            <a:off x="10281439" y="2829780"/>
            <a:ext cx="1433737"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FFFFFF"/>
                    </a:gs>
                    <a:gs pos="30000">
                      <a:srgbClr val="FFFFFF"/>
                    </a:gs>
                  </a:gsLst>
                  <a:lin ang="5400000" scaled="0"/>
                </a:gradFill>
              </a:rPr>
              <a:t>Partition #3</a:t>
            </a:r>
          </a:p>
        </p:txBody>
      </p:sp>
      <p:sp>
        <p:nvSpPr>
          <p:cNvPr id="79" name="Rounded Rectangle 78"/>
          <p:cNvSpPr/>
          <p:nvPr/>
        </p:nvSpPr>
        <p:spPr>
          <a:xfrm>
            <a:off x="10548339" y="5040018"/>
            <a:ext cx="832104" cy="587532"/>
          </a:xfrm>
          <a:prstGeom prst="roundRect">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717" rIns="0" bIns="36717" rtlCol="0" anchor="ctr"/>
          <a:lstStyle/>
          <a:p>
            <a:pPr algn="ctr"/>
            <a:r>
              <a:rPr lang="nb-NO" sz="1632" dirty="0" smtClean="0">
                <a:solidFill>
                  <a:srgbClr val="FFFFFF"/>
                </a:solidFill>
              </a:rPr>
              <a:t>Replica</a:t>
            </a:r>
            <a:endParaRPr lang="en-US" sz="1632" dirty="0">
              <a:solidFill>
                <a:srgbClr val="FFFFFF"/>
              </a:solidFill>
            </a:endParaRPr>
          </a:p>
        </p:txBody>
      </p:sp>
      <p:cxnSp>
        <p:nvCxnSpPr>
          <p:cNvPr id="84" name="Straight Arrow Connector 83"/>
          <p:cNvCxnSpPr>
            <a:stCxn id="83" idx="2"/>
          </p:cNvCxnSpPr>
          <p:nvPr/>
        </p:nvCxnSpPr>
        <p:spPr>
          <a:xfrm>
            <a:off x="7367211" y="4775003"/>
            <a:ext cx="1859" cy="284807"/>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7294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par>
                                <p:cTn id="20" presetID="10" presetClass="exit" presetSubtype="0" fill="hold" grpId="0" nodeType="withEffect">
                                  <p:stCondLst>
                                    <p:cond delay="0"/>
                                  </p:stCondLst>
                                  <p:childTnLst>
                                    <p:animEffect transition="out" filter="fade">
                                      <p:cBhvr>
                                        <p:cTn id="21" dur="500"/>
                                        <p:tgtEl>
                                          <p:spTgt spid="80"/>
                                        </p:tgtEl>
                                      </p:cBhvr>
                                    </p:animEffect>
                                    <p:set>
                                      <p:cBhvr>
                                        <p:cTn id="22" dur="1" fill="hold">
                                          <p:stCondLst>
                                            <p:cond delay="499"/>
                                          </p:stCondLst>
                                        </p:cTn>
                                        <p:tgtEl>
                                          <p:spTgt spid="8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500"/>
                                        <p:tgtEl>
                                          <p:spTgt spid="66"/>
                                        </p:tgtEl>
                                      </p:cBhvr>
                                    </p:animEffect>
                                  </p:childTnLst>
                                </p:cTn>
                              </p:par>
                              <p:par>
                                <p:cTn id="31" presetID="10" presetClass="entr" presetSubtype="0" fill="hold" nodeType="with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par>
                                <p:cTn id="37" presetID="10" presetClass="entr" presetSubtype="0" fill="hold"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fade">
                                      <p:cBhvr>
                                        <p:cTn id="42" dur="500"/>
                                        <p:tgtEl>
                                          <p:spTgt spid="7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500"/>
                                        <p:tgtEl>
                                          <p:spTgt spid="7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500"/>
                                        <p:tgtEl>
                                          <p:spTgt spid="73"/>
                                        </p:tgtEl>
                                      </p:cBhvr>
                                    </p:animEffect>
                                  </p:childTnLst>
                                </p:cTn>
                              </p:par>
                              <p:par>
                                <p:cTn id="54" presetID="10" presetClass="entr" presetSubtype="0" fill="hold" nodeType="with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par>
                                <p:cTn id="60" presetID="10" presetClass="entr" presetSubtype="0" fill="hold" nodeType="with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500"/>
                                        <p:tgtEl>
                                          <p:spTgt spid="7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78"/>
                                        </p:tgtEl>
                                        <p:attrNameLst>
                                          <p:attrName>style.visibility</p:attrName>
                                        </p:attrNameLst>
                                      </p:cBhvr>
                                      <p:to>
                                        <p:strVal val="visible"/>
                                      </p:to>
                                    </p:set>
                                    <p:animEffect transition="in" filter="fade">
                                      <p:cBhvr>
                                        <p:cTn id="68" dur="500"/>
                                        <p:tgtEl>
                                          <p:spTgt spid="7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500"/>
                                        <p:tgtEl>
                                          <p:spTgt spid="79"/>
                                        </p:tgtEl>
                                      </p:cBhvr>
                                    </p:animEffect>
                                  </p:childTnLst>
                                </p:cTn>
                              </p:par>
                              <p:par>
                                <p:cTn id="72" presetID="10" presetClass="entr" presetSubtype="0" fill="hold"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500"/>
                                        <p:tgtEl>
                                          <p:spTgt spid="4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500"/>
                                        <p:tgtEl>
                                          <p:spTgt spid="5"/>
                                        </p:tgtEl>
                                      </p:cBhvr>
                                    </p:animEffect>
                                  </p:childTnLst>
                                </p:cTn>
                              </p:par>
                              <p:par>
                                <p:cTn id="80" presetID="10" presetClass="exit" presetSubtype="0" fill="hold" grpId="0" nodeType="withEffect">
                                  <p:stCondLst>
                                    <p:cond delay="0"/>
                                  </p:stCondLst>
                                  <p:childTnLst>
                                    <p:animEffect transition="out" filter="fade">
                                      <p:cBhvr>
                                        <p:cTn id="81" dur="500"/>
                                        <p:tgtEl>
                                          <p:spTgt spid="63"/>
                                        </p:tgtEl>
                                      </p:cBhvr>
                                    </p:animEffect>
                                    <p:set>
                                      <p:cBhvr>
                                        <p:cTn id="82" dur="1" fill="hold">
                                          <p:stCondLst>
                                            <p:cond delay="499"/>
                                          </p:stCondLst>
                                        </p:cTn>
                                        <p:tgtEl>
                                          <p:spTgt spid="6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fade">
                                      <p:cBhvr>
                                        <p:cTn id="87" dur="500"/>
                                        <p:tgtEl>
                                          <p:spTgt spid="83"/>
                                        </p:tgtEl>
                                      </p:cBhvr>
                                    </p:animEffect>
                                  </p:childTnLst>
                                </p:cTn>
                              </p:par>
                              <p:par>
                                <p:cTn id="88" presetID="10" presetClass="entr" presetSubtype="0" fill="hold" nodeType="withEffect">
                                  <p:stCondLst>
                                    <p:cond delay="0"/>
                                  </p:stCondLst>
                                  <p:childTnLst>
                                    <p:set>
                                      <p:cBhvr>
                                        <p:cTn id="89" dur="1" fill="hold">
                                          <p:stCondLst>
                                            <p:cond delay="0"/>
                                          </p:stCondLst>
                                        </p:cTn>
                                        <p:tgtEl>
                                          <p:spTgt spid="84"/>
                                        </p:tgtEl>
                                        <p:attrNameLst>
                                          <p:attrName>style.visibility</p:attrName>
                                        </p:attrNameLst>
                                      </p:cBhvr>
                                      <p:to>
                                        <p:strVal val="visible"/>
                                      </p:to>
                                    </p:set>
                                    <p:animEffect transition="in" filter="fade">
                                      <p:cBhvr>
                                        <p:cTn id="90" dur="500"/>
                                        <p:tgtEl>
                                          <p:spTgt spid="84"/>
                                        </p:tgtEl>
                                      </p:cBhvr>
                                    </p:animEffect>
                                  </p:childTnLst>
                                </p:cTn>
                              </p:par>
                              <p:par>
                                <p:cTn id="91" presetID="10" presetClass="exit" presetSubtype="0" fill="hold" nodeType="withEffect">
                                  <p:stCondLst>
                                    <p:cond delay="0"/>
                                  </p:stCondLst>
                                  <p:childTnLst>
                                    <p:animEffect transition="out" filter="fade">
                                      <p:cBhvr>
                                        <p:cTn id="92" dur="500"/>
                                        <p:tgtEl>
                                          <p:spTgt spid="62"/>
                                        </p:tgtEl>
                                      </p:cBhvr>
                                    </p:animEffect>
                                    <p:set>
                                      <p:cBhvr>
                                        <p:cTn id="93" dur="1" fill="hold">
                                          <p:stCondLst>
                                            <p:cond delay="499"/>
                                          </p:stCondLst>
                                        </p:cTn>
                                        <p:tgtEl>
                                          <p:spTgt spid="62"/>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48"/>
                                        </p:tgtEl>
                                      </p:cBhvr>
                                    </p:animEffect>
                                    <p:set>
                                      <p:cBhvr>
                                        <p:cTn id="96" dur="1" fill="hold">
                                          <p:stCondLst>
                                            <p:cond delay="499"/>
                                          </p:stCondLst>
                                        </p:cTn>
                                        <p:tgtEl>
                                          <p:spTgt spid="48"/>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50"/>
                                        </p:tgtEl>
                                      </p:cBhvr>
                                    </p:animEffect>
                                    <p:set>
                                      <p:cBhvr>
                                        <p:cTn id="99" dur="1" fill="hold">
                                          <p:stCondLst>
                                            <p:cond delay="499"/>
                                          </p:stCondLst>
                                        </p:cTn>
                                        <p:tgtEl>
                                          <p:spTgt spid="50"/>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0" presetClass="exit" presetSubtype="0" fill="hold" nodeType="clickEffect">
                                  <p:stCondLst>
                                    <p:cond delay="0"/>
                                  </p:stCondLst>
                                  <p:childTnLst>
                                    <p:animEffect transition="out" filter="fade">
                                      <p:cBhvr>
                                        <p:cTn id="103" dur="500"/>
                                        <p:tgtEl>
                                          <p:spTgt spid="5"/>
                                        </p:tgtEl>
                                      </p:cBhvr>
                                    </p:animEffect>
                                    <p:set>
                                      <p:cBhvr>
                                        <p:cTn id="104" dur="1" fill="hold">
                                          <p:stCondLst>
                                            <p:cond delay="499"/>
                                          </p:stCondLst>
                                        </p:cTn>
                                        <p:tgtEl>
                                          <p:spTgt spid="5"/>
                                        </p:tgtEl>
                                        <p:attrNameLst>
                                          <p:attrName>style.visibility</p:attrName>
                                        </p:attrNameLst>
                                      </p:cBhvr>
                                      <p:to>
                                        <p:strVal val="hidden"/>
                                      </p:to>
                                    </p:set>
                                  </p:childTnLst>
                                </p:cTn>
                              </p:par>
                              <p:par>
                                <p:cTn id="105" presetID="10" presetClass="entr" presetSubtype="0" fill="hold" grpId="0" nodeType="withEffect">
                                  <p:stCondLst>
                                    <p:cond delay="0"/>
                                  </p:stCondLst>
                                  <p:childTnLst>
                                    <p:set>
                                      <p:cBhvr>
                                        <p:cTn id="106" dur="1" fill="hold">
                                          <p:stCondLst>
                                            <p:cond delay="0"/>
                                          </p:stCondLst>
                                        </p:cTn>
                                        <p:tgtEl>
                                          <p:spTgt spid="85"/>
                                        </p:tgtEl>
                                        <p:attrNameLst>
                                          <p:attrName>style.visibility</p:attrName>
                                        </p:attrNameLst>
                                      </p:cBhvr>
                                      <p:to>
                                        <p:strVal val="visible"/>
                                      </p:to>
                                    </p:set>
                                    <p:animEffect transition="in" filter="fade">
                                      <p:cBhvr>
                                        <p:cTn id="107" dur="500"/>
                                        <p:tgtEl>
                                          <p:spTgt spid="85"/>
                                        </p:tgtEl>
                                      </p:cBhvr>
                                    </p:animEffect>
                                  </p:childTnLst>
                                </p:cTn>
                              </p:par>
                              <p:par>
                                <p:cTn id="108" presetID="10" presetClass="entr" presetSubtype="0" fill="hold" nodeType="withEffect">
                                  <p:stCondLst>
                                    <p:cond delay="0"/>
                                  </p:stCondLst>
                                  <p:childTnLst>
                                    <p:set>
                                      <p:cBhvr>
                                        <p:cTn id="109" dur="1" fill="hold">
                                          <p:stCondLst>
                                            <p:cond delay="0"/>
                                          </p:stCondLst>
                                        </p:cTn>
                                        <p:tgtEl>
                                          <p:spTgt spid="86"/>
                                        </p:tgtEl>
                                        <p:attrNameLst>
                                          <p:attrName>style.visibility</p:attrName>
                                        </p:attrNameLst>
                                      </p:cBhvr>
                                      <p:to>
                                        <p:strVal val="visible"/>
                                      </p:to>
                                    </p:set>
                                    <p:animEffect transition="in" filter="fade">
                                      <p:cBhvr>
                                        <p:cTn id="110" dur="500"/>
                                        <p:tgtEl>
                                          <p:spTgt spid="86"/>
                                        </p:tgtEl>
                                      </p:cBhvr>
                                    </p:animEffect>
                                  </p:childTnLst>
                                </p:cTn>
                              </p:par>
                              <p:par>
                                <p:cTn id="111" presetID="10" presetClass="entr" presetSubtype="0" fill="hold" nodeType="withEffect">
                                  <p:stCondLst>
                                    <p:cond delay="0"/>
                                  </p:stCondLst>
                                  <p:childTnLst>
                                    <p:set>
                                      <p:cBhvr>
                                        <p:cTn id="112" dur="1" fill="hold">
                                          <p:stCondLst>
                                            <p:cond delay="0"/>
                                          </p:stCondLst>
                                        </p:cTn>
                                        <p:tgtEl>
                                          <p:spTgt spid="86"/>
                                        </p:tgtEl>
                                        <p:attrNameLst>
                                          <p:attrName>style.visibility</p:attrName>
                                        </p:attrNameLst>
                                      </p:cBhvr>
                                      <p:to>
                                        <p:strVal val="visible"/>
                                      </p:to>
                                    </p:set>
                                    <p:animEffect transition="in" filter="fade">
                                      <p:cBhvr>
                                        <p:cTn id="11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0" grpId="0" animBg="1"/>
      <p:bldP spid="83" grpId="0" animBg="1"/>
      <p:bldP spid="85" grpId="0" animBg="1"/>
      <p:bldP spid="50" grpId="0" animBg="1"/>
      <p:bldP spid="50" grpId="1" animBg="1"/>
      <p:bldP spid="63" grpId="0" animBg="1"/>
      <p:bldP spid="65" grpId="0" animBg="1"/>
      <p:bldP spid="66" grpId="0" animBg="1"/>
      <p:bldP spid="68" grpId="0" animBg="1"/>
      <p:bldP spid="70" grpId="0" animBg="1"/>
      <p:bldP spid="71" grpId="0"/>
      <p:bldP spid="72" grpId="0" animBg="1"/>
      <p:bldP spid="73" grpId="0" animBg="1"/>
      <p:bldP spid="75" grpId="0" animBg="1"/>
      <p:bldP spid="77" grpId="0" animBg="1"/>
      <p:bldP spid="78" grpId="0"/>
      <p:bldP spid="7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75062" y="4893973"/>
            <a:ext cx="2375213" cy="2062103"/>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HTTP</a:t>
            </a:r>
          </a:p>
          <a:p>
            <a:pPr marL="449580"/>
            <a:r>
              <a:rPr lang="en-US" sz="1600" dirty="0" smtClean="0">
                <a:solidFill>
                  <a:srgbClr val="002060"/>
                </a:solidFill>
                <a:ea typeface="Calibri" panose="020F0502020204030204" pitchFamily="34" charset="0"/>
                <a:cs typeface="Times New Roman" panose="02020603050405020304" pitchFamily="18" charset="0"/>
              </a:rPr>
              <a:t>File </a:t>
            </a:r>
            <a:r>
              <a:rPr lang="en-US" sz="1600" dirty="0">
                <a:solidFill>
                  <a:srgbClr val="002060"/>
                </a:solidFill>
                <a:ea typeface="Calibri" panose="020F0502020204030204" pitchFamily="34" charset="0"/>
                <a:cs typeface="Times New Roman" panose="02020603050405020304" pitchFamily="18" charset="0"/>
              </a:rPr>
              <a:t>shares</a:t>
            </a:r>
          </a:p>
          <a:p>
            <a:pPr marL="449580"/>
            <a:r>
              <a:rPr lang="en-US" sz="1600" dirty="0">
                <a:solidFill>
                  <a:srgbClr val="002060"/>
                </a:solidFill>
                <a:ea typeface="Calibri" panose="020F0502020204030204" pitchFamily="34" charset="0"/>
                <a:cs typeface="Times New Roman" panose="02020603050405020304" pitchFamily="18" charset="0"/>
              </a:rPr>
              <a:t>SharePoint</a:t>
            </a:r>
          </a:p>
          <a:p>
            <a:pPr marL="449580"/>
            <a:r>
              <a:rPr lang="en-US" sz="1600" dirty="0">
                <a:solidFill>
                  <a:srgbClr val="002060"/>
                </a:solidFill>
                <a:ea typeface="Calibri" panose="020F0502020204030204" pitchFamily="34" charset="0"/>
                <a:cs typeface="Times New Roman" panose="02020603050405020304" pitchFamily="18" charset="0"/>
              </a:rPr>
              <a:t>User profiles</a:t>
            </a:r>
          </a:p>
          <a:p>
            <a:pPr marL="449580"/>
            <a:r>
              <a:rPr lang="en-US" sz="1600" dirty="0" smtClean="0">
                <a:solidFill>
                  <a:srgbClr val="002060"/>
                </a:solidFill>
                <a:ea typeface="Calibri" panose="020F0502020204030204" pitchFamily="34" charset="0"/>
                <a:cs typeface="Times New Roman" panose="02020603050405020304" pitchFamily="18" charset="0"/>
              </a:rPr>
              <a:t>Lotus </a:t>
            </a:r>
            <a:r>
              <a:rPr lang="en-US" sz="1600" dirty="0">
                <a:solidFill>
                  <a:srgbClr val="002060"/>
                </a:solidFill>
                <a:ea typeface="Calibri" panose="020F0502020204030204" pitchFamily="34" charset="0"/>
                <a:cs typeface="Times New Roman" panose="02020603050405020304" pitchFamily="18" charset="0"/>
              </a:rPr>
              <a:t>Notes </a:t>
            </a:r>
          </a:p>
          <a:p>
            <a:pPr marL="449580"/>
            <a:r>
              <a:rPr lang="en-US" sz="1600" dirty="0" smtClean="0">
                <a:solidFill>
                  <a:srgbClr val="002060"/>
                </a:solidFill>
                <a:ea typeface="Calibri" panose="020F0502020204030204" pitchFamily="34" charset="0"/>
                <a:cs typeface="Times New Roman" panose="02020603050405020304" pitchFamily="18" charset="0"/>
              </a:rPr>
              <a:t>Documentum</a:t>
            </a:r>
          </a:p>
          <a:p>
            <a:pPr marL="449580"/>
            <a:r>
              <a:rPr lang="en-US" sz="1600" dirty="0">
                <a:solidFill>
                  <a:srgbClr val="002060"/>
                </a:solidFill>
                <a:ea typeface="Calibri" panose="020F0502020204030204" pitchFamily="34" charset="0"/>
                <a:cs typeface="Times New Roman" panose="02020603050405020304" pitchFamily="18" charset="0"/>
              </a:rPr>
              <a:t>Exchange folders</a:t>
            </a:r>
          </a:p>
          <a:p>
            <a:pPr marL="449580"/>
            <a:r>
              <a:rPr lang="en-US" sz="1600" dirty="0" smtClean="0">
                <a:solidFill>
                  <a:srgbClr val="002060"/>
                </a:solidFill>
                <a:ea typeface="Calibri" panose="020F0502020204030204" pitchFamily="34" charset="0"/>
                <a:cs typeface="Times New Roman" panose="02020603050405020304" pitchFamily="18" charset="0"/>
              </a:rPr>
              <a:t>Custom - BCS</a:t>
            </a:r>
            <a:endParaRPr lang="en-US" sz="1600" dirty="0">
              <a:solidFill>
                <a:srgbClr val="002060"/>
              </a:solidFill>
            </a:endParaRPr>
          </a:p>
        </p:txBody>
      </p:sp>
      <p:sp>
        <p:nvSpPr>
          <p:cNvPr id="61" name="Rectangle 60"/>
          <p:cNvSpPr/>
          <p:nvPr/>
        </p:nvSpPr>
        <p:spPr>
          <a:xfrm>
            <a:off x="10496892" y="4836730"/>
            <a:ext cx="1947310" cy="1077218"/>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SharePoint</a:t>
            </a:r>
          </a:p>
          <a:p>
            <a:pPr marL="449580"/>
            <a:r>
              <a:rPr lang="en-US" sz="1600" dirty="0" smtClean="0">
                <a:solidFill>
                  <a:srgbClr val="002060"/>
                </a:solidFill>
                <a:cs typeface="Times New Roman" panose="02020603050405020304" pitchFamily="18" charset="0"/>
              </a:rPr>
              <a:t>SP Apps</a:t>
            </a:r>
          </a:p>
          <a:p>
            <a:pPr marL="449580"/>
            <a:r>
              <a:rPr lang="en-US" sz="1600" dirty="0" smtClean="0">
                <a:solidFill>
                  <a:srgbClr val="002060"/>
                </a:solidFill>
                <a:cs typeface="Times New Roman" panose="02020603050405020304" pitchFamily="18" charset="0"/>
              </a:rPr>
              <a:t>Devices</a:t>
            </a:r>
          </a:p>
          <a:p>
            <a:pPr marL="449580"/>
            <a:r>
              <a:rPr lang="en-US" sz="1600" dirty="0" smtClean="0">
                <a:solidFill>
                  <a:srgbClr val="002060"/>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9139186" y="5661482"/>
            <a:ext cx="1234440" cy="12344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grpSp>
        <p:nvGrpSpPr>
          <p:cNvPr id="9" name="Group 8"/>
          <p:cNvGrpSpPr/>
          <p:nvPr/>
        </p:nvGrpSpPr>
        <p:grpSpPr>
          <a:xfrm>
            <a:off x="4120" y="2476636"/>
            <a:ext cx="1916493" cy="1952587"/>
            <a:chOff x="-1" y="1708150"/>
            <a:chExt cx="1879085" cy="1914475"/>
          </a:xfrm>
        </p:grpSpPr>
        <p:sp>
          <p:nvSpPr>
            <p:cNvPr id="10" name="TextBox 9"/>
            <p:cNvSpPr txBox="1"/>
            <p:nvPr/>
          </p:nvSpPr>
          <p:spPr>
            <a:xfrm>
              <a:off x="12092" y="3112805"/>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88216"/>
            <a:chOff x="10296093" y="1700952"/>
            <a:chExt cx="1892732" cy="194940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499895" y="314054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24" name="Rectangle 23"/>
          <p:cNvSpPr/>
          <p:nvPr/>
        </p:nvSpPr>
        <p:spPr>
          <a:xfrm>
            <a:off x="7786028" y="2475682"/>
            <a:ext cx="1231352"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58" name="Straight Connector 56"/>
          <p:cNvCxnSpPr>
            <a:stCxn id="42" idx="3"/>
            <a:endCxn id="25" idx="2"/>
          </p:cNvCxnSpPr>
          <p:nvPr/>
        </p:nvCxnSpPr>
        <p:spPr>
          <a:xfrm flipV="1">
            <a:off x="7128769" y="4492430"/>
            <a:ext cx="2631665" cy="1063263"/>
          </a:xfrm>
          <a:prstGeom prst="bentConnector2">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56"/>
          <p:cNvCxnSpPr>
            <a:stCxn id="17" idx="2"/>
            <a:endCxn id="42" idx="1"/>
          </p:cNvCxnSpPr>
          <p:nvPr/>
        </p:nvCxnSpPr>
        <p:spPr>
          <a:xfrm rot="16200000" flipH="1">
            <a:off x="4129551" y="4385274"/>
            <a:ext cx="1063263" cy="1277573"/>
          </a:xfrm>
          <a:prstGeom prst="bentConnector2">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571173"/>
            <a:ext cx="2089444" cy="13599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9037637" y="1111069"/>
            <a:ext cx="3291718" cy="755371"/>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9200336" y="1221544"/>
            <a:ext cx="140308" cy="244148"/>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9200336" y="1532634"/>
            <a:ext cx="140308" cy="2441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a:xfrm>
            <a:off x="9420327" y="1211262"/>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Public API</a:t>
            </a:r>
          </a:p>
        </p:txBody>
      </p:sp>
      <p:sp>
        <p:nvSpPr>
          <p:cNvPr id="60" name="Rectangle 59"/>
          <p:cNvSpPr/>
          <p:nvPr/>
        </p:nvSpPr>
        <p:spPr>
          <a:xfrm>
            <a:off x="9420326" y="1502726"/>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Unit of scale/role boundary</a:t>
            </a:r>
          </a:p>
        </p:txBody>
      </p:sp>
      <p:grpSp>
        <p:nvGrpSpPr>
          <p:cNvPr id="53" name="Group 52"/>
          <p:cNvGrpSpPr/>
          <p:nvPr/>
        </p:nvGrpSpPr>
        <p:grpSpPr bwMode="black">
          <a:xfrm>
            <a:off x="3900367" y="5310726"/>
            <a:ext cx="662148" cy="541630"/>
            <a:chOff x="5184775" y="225425"/>
            <a:chExt cx="1500188" cy="1220788"/>
          </a:xfrm>
          <a:solidFill>
            <a:srgbClr val="00B050"/>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sp>
        <p:nvSpPr>
          <p:cNvPr id="59" name="Rounded Rectangle 58"/>
          <p:cNvSpPr/>
          <p:nvPr/>
        </p:nvSpPr>
        <p:spPr bwMode="auto">
          <a:xfrm>
            <a:off x="7720566" y="1907357"/>
            <a:ext cx="4723636" cy="2888456"/>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Query Chain</a:t>
            </a:r>
          </a:p>
        </p:txBody>
      </p:sp>
    </p:spTree>
    <p:custDataLst>
      <p:tags r:id="rId1"/>
    </p:custDataLst>
    <p:extLst>
      <p:ext uri="{BB962C8B-B14F-4D97-AF65-F5344CB8AC3E}">
        <p14:creationId xmlns:p14="http://schemas.microsoft.com/office/powerpoint/2010/main" val="30636382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10486587" y="4355364"/>
            <a:ext cx="2375213" cy="1077218"/>
          </a:xfrm>
          <a:prstGeom prst="rect">
            <a:avLst/>
          </a:prstGeom>
        </p:spPr>
        <p:txBody>
          <a:bodyPr wrap="square">
            <a:spAutoFit/>
          </a:bodyPr>
          <a:lstStyle/>
          <a:p>
            <a:pPr marL="449580"/>
            <a:r>
              <a:rPr lang="en-US" sz="1600" dirty="0" smtClean="0">
                <a:solidFill>
                  <a:srgbClr val="00188F"/>
                </a:solidFill>
                <a:ea typeface="Calibri" panose="020F0502020204030204" pitchFamily="34" charset="0"/>
                <a:cs typeface="Times New Roman" panose="02020603050405020304" pitchFamily="18" charset="0"/>
              </a:rPr>
              <a:t>SharePoint</a:t>
            </a:r>
          </a:p>
          <a:p>
            <a:pPr marL="449580"/>
            <a:r>
              <a:rPr lang="en-US" sz="1600" dirty="0" smtClean="0">
                <a:solidFill>
                  <a:srgbClr val="00188F"/>
                </a:solidFill>
                <a:cs typeface="Times New Roman" panose="02020603050405020304" pitchFamily="18" charset="0"/>
              </a:rPr>
              <a:t>SP Apps</a:t>
            </a:r>
          </a:p>
          <a:p>
            <a:pPr marL="449580"/>
            <a:r>
              <a:rPr lang="en-US" sz="1600" dirty="0" smtClean="0">
                <a:solidFill>
                  <a:srgbClr val="00188F"/>
                </a:solidFill>
                <a:cs typeface="Times New Roman" panose="02020603050405020304" pitchFamily="18" charset="0"/>
              </a:rPr>
              <a:t>Devices</a:t>
            </a:r>
          </a:p>
          <a:p>
            <a:pPr marL="449580"/>
            <a:r>
              <a:rPr lang="en-US" sz="1600" dirty="0" smtClean="0">
                <a:solidFill>
                  <a:srgbClr val="00188F"/>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Web Front-End</a:t>
            </a:r>
            <a:endParaRPr lang="en-US" dirty="0"/>
          </a:p>
        </p:txBody>
      </p:sp>
      <p:grpSp>
        <p:nvGrpSpPr>
          <p:cNvPr id="12" name="Group 11"/>
          <p:cNvGrpSpPr/>
          <p:nvPr/>
        </p:nvGrpSpPr>
        <p:grpSpPr>
          <a:xfrm>
            <a:off x="10503486" y="2475681"/>
            <a:ext cx="1930411" cy="1931499"/>
            <a:chOff x="10296093" y="1700952"/>
            <a:chExt cx="1892732" cy="1893798"/>
          </a:xfrm>
        </p:grpSpPr>
        <p:sp>
          <p:nvSpPr>
            <p:cNvPr id="13" name="Rectangle 12"/>
            <p:cNvSpPr/>
            <p:nvPr/>
          </p:nvSpPr>
          <p:spPr bwMode="auto">
            <a:xfrm>
              <a:off x="10296093" y="1700952"/>
              <a:ext cx="1892732" cy="1321975"/>
            </a:xfrm>
            <a:prstGeom prst="rect">
              <a:avLst/>
            </a:prstGeom>
            <a:solidFill>
              <a:schemeClr val="accent1">
                <a:alpha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593404" y="308493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188F">
                      <a:alpha val="99000"/>
                    </a:srgbClr>
                  </a:solidFill>
                  <a:latin typeface="Segoe UI Light"/>
                </a:rPr>
                <a:t>UX</a:t>
              </a:r>
            </a:p>
          </p:txBody>
        </p:sp>
      </p:grpSp>
      <p:sp>
        <p:nvSpPr>
          <p:cNvPr id="24" name="Rectangle 23"/>
          <p:cNvSpPr/>
          <p:nvPr/>
        </p:nvSpPr>
        <p:spPr>
          <a:xfrm>
            <a:off x="7786028" y="2475682"/>
            <a:ext cx="1231352"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88" name="Straight Connector 87"/>
          <p:cNvCxnSpPr/>
          <p:nvPr/>
        </p:nvCxnSpPr>
        <p:spPr>
          <a:xfrm>
            <a:off x="8891400" y="3207589"/>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4765450" y="2475682"/>
            <a:ext cx="3143770" cy="2016748"/>
            <a:chOff x="4765450" y="2475682"/>
            <a:chExt cx="3143770" cy="2016748"/>
          </a:xfrm>
          <a:solidFill>
            <a:srgbClr val="002060"/>
          </a:solidFill>
        </p:grpSpPr>
        <p:sp>
          <p:nvSpPr>
            <p:cNvPr id="20" name="Rectangle 19"/>
            <p:cNvSpPr/>
            <p:nvPr/>
          </p:nvSpPr>
          <p:spPr>
            <a:xfrm>
              <a:off x="4765450" y="2475682"/>
              <a:ext cx="2893201"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cxnSp>
          <p:nvCxnSpPr>
            <p:cNvPr id="87" name="Straight Connector 86"/>
            <p:cNvCxnSpPr/>
            <p:nvPr/>
          </p:nvCxnSpPr>
          <p:spPr>
            <a:xfrm>
              <a:off x="7531912" y="3212326"/>
              <a:ext cx="377308" cy="1"/>
            </a:xfrm>
            <a:prstGeom prst="line">
              <a:avLst/>
            </a:prstGeom>
            <a:grpFill/>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grpFill/>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93" name="Straight Connector 92"/>
          <p:cNvCxnSpPr/>
          <p:nvPr/>
        </p:nvCxnSpPr>
        <p:spPr>
          <a:xfrm>
            <a:off x="8891400" y="3028373"/>
            <a:ext cx="377308" cy="1"/>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Text Placeholder 38"/>
          <p:cNvSpPr txBox="1">
            <a:spLocks/>
          </p:cNvSpPr>
          <p:nvPr/>
        </p:nvSpPr>
        <p:spPr>
          <a:xfrm>
            <a:off x="274639" y="1726996"/>
            <a:ext cx="4335408" cy="4483554"/>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nb-NO" sz="2400" dirty="0" smtClean="0">
                <a:solidFill>
                  <a:srgbClr val="00188F"/>
                </a:solidFill>
              </a:rPr>
              <a:t>Query APIs</a:t>
            </a:r>
          </a:p>
          <a:p>
            <a:pPr lvl="1">
              <a:lnSpc>
                <a:spcPct val="100000"/>
              </a:lnSpc>
            </a:pPr>
            <a:r>
              <a:rPr lang="nb-NO" sz="1800" dirty="0" smtClean="0">
                <a:solidFill>
                  <a:srgbClr val="00188F"/>
                </a:solidFill>
              </a:rPr>
              <a:t>REST/OData </a:t>
            </a:r>
            <a:r>
              <a:rPr lang="nb-NO" sz="1800" dirty="0">
                <a:solidFill>
                  <a:srgbClr val="00188F"/>
                </a:solidFill>
              </a:rPr>
              <a:t>API</a:t>
            </a:r>
          </a:p>
          <a:p>
            <a:pPr lvl="1">
              <a:lnSpc>
                <a:spcPct val="100000"/>
              </a:lnSpc>
            </a:pPr>
            <a:r>
              <a:rPr lang="nb-NO" sz="1800" dirty="0" smtClean="0">
                <a:solidFill>
                  <a:srgbClr val="00188F"/>
                </a:solidFill>
              </a:rPr>
              <a:t>Client-Side object </a:t>
            </a:r>
            <a:r>
              <a:rPr lang="nb-NO" sz="1800" dirty="0">
                <a:solidFill>
                  <a:srgbClr val="00188F"/>
                </a:solidFill>
              </a:rPr>
              <a:t>m</a:t>
            </a:r>
            <a:r>
              <a:rPr lang="nb-NO" sz="1800" dirty="0" smtClean="0">
                <a:solidFill>
                  <a:srgbClr val="00188F"/>
                </a:solidFill>
              </a:rPr>
              <a:t>odel (CSOM)</a:t>
            </a:r>
          </a:p>
          <a:p>
            <a:pPr lvl="1">
              <a:lnSpc>
                <a:spcPct val="100000"/>
              </a:lnSpc>
            </a:pPr>
            <a:r>
              <a:rPr lang="nb-NO" sz="1800" dirty="0" smtClean="0">
                <a:solidFill>
                  <a:srgbClr val="00188F"/>
                </a:solidFill>
              </a:rPr>
              <a:t>Server-Side </a:t>
            </a:r>
            <a:r>
              <a:rPr lang="nb-NO" sz="1800" dirty="0">
                <a:solidFill>
                  <a:srgbClr val="00188F"/>
                </a:solidFill>
              </a:rPr>
              <a:t>o</a:t>
            </a:r>
            <a:r>
              <a:rPr lang="nb-NO" sz="1800" dirty="0" smtClean="0">
                <a:solidFill>
                  <a:srgbClr val="00188F"/>
                </a:solidFill>
              </a:rPr>
              <a:t>bject </a:t>
            </a:r>
            <a:r>
              <a:rPr lang="nb-NO" sz="1800" dirty="0">
                <a:solidFill>
                  <a:srgbClr val="00188F"/>
                </a:solidFill>
              </a:rPr>
              <a:t>m</a:t>
            </a:r>
            <a:r>
              <a:rPr lang="nb-NO" sz="1800" dirty="0" smtClean="0">
                <a:solidFill>
                  <a:srgbClr val="00188F"/>
                </a:solidFill>
              </a:rPr>
              <a:t>odel (SSOM)</a:t>
            </a:r>
          </a:p>
          <a:p>
            <a:pPr>
              <a:lnSpc>
                <a:spcPct val="100000"/>
              </a:lnSpc>
            </a:pPr>
            <a:r>
              <a:rPr lang="nb-NO" sz="2400" dirty="0">
                <a:solidFill>
                  <a:srgbClr val="00188F"/>
                </a:solidFill>
              </a:rPr>
              <a:t>Search center</a:t>
            </a:r>
          </a:p>
          <a:p>
            <a:pPr>
              <a:lnSpc>
                <a:spcPct val="100000"/>
              </a:lnSpc>
            </a:pPr>
            <a:r>
              <a:rPr lang="nb-NO" sz="2400" dirty="0" smtClean="0">
                <a:solidFill>
                  <a:srgbClr val="00188F"/>
                </a:solidFill>
              </a:rPr>
              <a:t>Result </a:t>
            </a:r>
            <a:r>
              <a:rPr lang="nb-NO" sz="2400" dirty="0">
                <a:solidFill>
                  <a:srgbClr val="00188F"/>
                </a:solidFill>
              </a:rPr>
              <a:t>templates</a:t>
            </a:r>
          </a:p>
          <a:p>
            <a:pPr>
              <a:lnSpc>
                <a:spcPct val="100000"/>
              </a:lnSpc>
            </a:pPr>
            <a:r>
              <a:rPr lang="nb-NO" sz="2400" dirty="0" smtClean="0">
                <a:solidFill>
                  <a:srgbClr val="00188F"/>
                </a:solidFill>
              </a:rPr>
              <a:t>ContentWebPart</a:t>
            </a:r>
            <a:endParaRPr lang="nb-NO" sz="2400" dirty="0">
              <a:solidFill>
                <a:srgbClr val="00188F"/>
              </a:solidFill>
            </a:endParaRPr>
          </a:p>
          <a:p>
            <a:pPr>
              <a:lnSpc>
                <a:spcPct val="100000"/>
              </a:lnSpc>
            </a:pPr>
            <a:r>
              <a:rPr lang="nb-NO" sz="2400" dirty="0">
                <a:solidFill>
                  <a:srgbClr val="00188F"/>
                </a:solidFill>
              </a:rPr>
              <a:t>RefinerWebPart</a:t>
            </a:r>
          </a:p>
          <a:p>
            <a:pPr>
              <a:lnSpc>
                <a:spcPct val="100000"/>
              </a:lnSpc>
            </a:pPr>
            <a:r>
              <a:rPr lang="nb-NO" sz="2400" dirty="0" smtClean="0">
                <a:solidFill>
                  <a:srgbClr val="00188F"/>
                </a:solidFill>
              </a:rPr>
              <a:t>Portals and publishing</a:t>
            </a:r>
          </a:p>
        </p:txBody>
      </p:sp>
      <p:sp>
        <p:nvSpPr>
          <p:cNvPr id="59" name="Can 58"/>
          <p:cNvSpPr/>
          <p:nvPr/>
        </p:nvSpPr>
        <p:spPr bwMode="auto">
          <a:xfrm>
            <a:off x="7286242" y="5432582"/>
            <a:ext cx="857437" cy="712348"/>
          </a:xfrm>
          <a:prstGeom prst="can">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600" dirty="0" smtClean="0">
                <a:solidFill>
                  <a:srgbClr val="FFFFFF"/>
                </a:solidFill>
                <a:ea typeface="Segoe UI" pitchFamily="34" charset="0"/>
                <a:cs typeface="Segoe UI" pitchFamily="34" charset="0"/>
              </a:rPr>
              <a:t>Admin</a:t>
            </a:r>
            <a:endParaRPr lang="nb-NO" sz="1400" dirty="0" smtClean="0">
              <a:solidFill>
                <a:srgbClr val="FFFFFF"/>
              </a:solidFill>
              <a:ea typeface="Segoe UI" pitchFamily="34" charset="0"/>
              <a:cs typeface="Segoe UI" pitchFamily="34" charset="0"/>
            </a:endParaRPr>
          </a:p>
        </p:txBody>
      </p:sp>
      <p:cxnSp>
        <p:nvCxnSpPr>
          <p:cNvPr id="64" name="Straight Connector 63"/>
          <p:cNvCxnSpPr>
            <a:endCxn id="59" idx="4"/>
          </p:cNvCxnSpPr>
          <p:nvPr/>
        </p:nvCxnSpPr>
        <p:spPr>
          <a:xfrm flipH="1">
            <a:off x="8143679" y="5784986"/>
            <a:ext cx="403641"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8579689" y="5167766"/>
            <a:ext cx="1234440" cy="123444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sp>
        <p:nvSpPr>
          <p:cNvPr id="29" name="Rectangle 28"/>
          <p:cNvSpPr/>
          <p:nvPr/>
        </p:nvSpPr>
        <p:spPr>
          <a:xfrm>
            <a:off x="5202138" y="2554134"/>
            <a:ext cx="2089444" cy="135992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  FAST Search Index</a:t>
            </a:r>
          </a:p>
        </p:txBody>
      </p:sp>
      <p:sp>
        <p:nvSpPr>
          <p:cNvPr id="31" name="Freeform 104"/>
          <p:cNvSpPr>
            <a:spLocks noEditPoints="1"/>
          </p:cNvSpPr>
          <p:nvPr/>
        </p:nvSpPr>
        <p:spPr bwMode="black">
          <a:xfrm>
            <a:off x="5850993" y="2690347"/>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spTree>
    <p:extLst>
      <p:ext uri="{BB962C8B-B14F-4D97-AF65-F5344CB8AC3E}">
        <p14:creationId xmlns:p14="http://schemas.microsoft.com/office/powerpoint/2010/main" val="341018588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 name="Rectangle 60"/>
          <p:cNvSpPr/>
          <p:nvPr/>
        </p:nvSpPr>
        <p:spPr>
          <a:xfrm>
            <a:off x="10486587" y="4355364"/>
            <a:ext cx="2375213" cy="1077218"/>
          </a:xfrm>
          <a:prstGeom prst="rect">
            <a:avLst/>
          </a:prstGeom>
        </p:spPr>
        <p:txBody>
          <a:bodyPr wrap="square">
            <a:spAutoFit/>
          </a:bodyPr>
          <a:lstStyle/>
          <a:p>
            <a:pPr marL="449580"/>
            <a:r>
              <a:rPr lang="en-US" sz="1600" dirty="0" smtClean="0">
                <a:solidFill>
                  <a:srgbClr val="00188F"/>
                </a:solidFill>
                <a:ea typeface="Calibri" panose="020F0502020204030204" pitchFamily="34" charset="0"/>
                <a:cs typeface="Times New Roman" panose="02020603050405020304" pitchFamily="18" charset="0"/>
              </a:rPr>
              <a:t>SharePoint</a:t>
            </a:r>
          </a:p>
          <a:p>
            <a:pPr marL="449580"/>
            <a:r>
              <a:rPr lang="en-US" sz="1600" dirty="0" smtClean="0">
                <a:solidFill>
                  <a:srgbClr val="00188F"/>
                </a:solidFill>
                <a:cs typeface="Times New Roman" panose="02020603050405020304" pitchFamily="18" charset="0"/>
              </a:rPr>
              <a:t>SP Apps</a:t>
            </a:r>
          </a:p>
          <a:p>
            <a:pPr marL="449580"/>
            <a:r>
              <a:rPr lang="en-US" sz="1600" dirty="0" smtClean="0">
                <a:solidFill>
                  <a:srgbClr val="00188F"/>
                </a:solidFill>
                <a:cs typeface="Times New Roman" panose="02020603050405020304" pitchFamily="18" charset="0"/>
              </a:rPr>
              <a:t>Devices</a:t>
            </a:r>
          </a:p>
          <a:p>
            <a:pPr marL="449580"/>
            <a:r>
              <a:rPr lang="en-US" sz="1600" dirty="0" smtClean="0">
                <a:solidFill>
                  <a:srgbClr val="00188F"/>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Query Processing Component</a:t>
            </a:r>
            <a:endParaRPr lang="en-US" dirty="0"/>
          </a:p>
        </p:txBody>
      </p:sp>
      <p:grpSp>
        <p:nvGrpSpPr>
          <p:cNvPr id="12" name="Group 11"/>
          <p:cNvGrpSpPr/>
          <p:nvPr/>
        </p:nvGrpSpPr>
        <p:grpSpPr>
          <a:xfrm>
            <a:off x="10503486" y="2475681"/>
            <a:ext cx="1930411" cy="1931499"/>
            <a:chOff x="10296093" y="1700952"/>
            <a:chExt cx="1892732" cy="1893798"/>
          </a:xfrm>
        </p:grpSpPr>
        <p:sp>
          <p:nvSpPr>
            <p:cNvPr id="13" name="Rectangle 12"/>
            <p:cNvSpPr/>
            <p:nvPr/>
          </p:nvSpPr>
          <p:spPr bwMode="auto">
            <a:xfrm>
              <a:off x="10296093" y="1700952"/>
              <a:ext cx="1892732" cy="1321975"/>
            </a:xfrm>
            <a:prstGeom prst="rect">
              <a:avLst/>
            </a:prstGeom>
            <a:solidFill>
              <a:schemeClr val="accent1">
                <a:alpha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593404" y="308493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188F">
                      <a:alpha val="99000"/>
                    </a:srgbClr>
                  </a:solidFill>
                  <a:latin typeface="Segoe UI Light"/>
                </a:rPr>
                <a:t>UX</a:t>
              </a:r>
            </a:p>
          </p:txBody>
        </p:sp>
      </p:grpSp>
      <p:sp>
        <p:nvSpPr>
          <p:cNvPr id="24" name="Rectangle 23"/>
          <p:cNvSpPr/>
          <p:nvPr/>
        </p:nvSpPr>
        <p:spPr>
          <a:xfrm>
            <a:off x="7786028" y="2475682"/>
            <a:ext cx="1231352" cy="2016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88" name="Straight Connector 87"/>
          <p:cNvCxnSpPr/>
          <p:nvPr/>
        </p:nvCxnSpPr>
        <p:spPr>
          <a:xfrm>
            <a:off x="8891400" y="3207589"/>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4765450" y="2475682"/>
            <a:ext cx="3143770" cy="2016748"/>
            <a:chOff x="4765450" y="2475682"/>
            <a:chExt cx="3143770" cy="2016748"/>
          </a:xfrm>
          <a:solidFill>
            <a:srgbClr val="002060"/>
          </a:solidFill>
        </p:grpSpPr>
        <p:sp>
          <p:nvSpPr>
            <p:cNvPr id="20" name="Rectangle 19"/>
            <p:cNvSpPr/>
            <p:nvPr/>
          </p:nvSpPr>
          <p:spPr>
            <a:xfrm>
              <a:off x="4765450" y="2475682"/>
              <a:ext cx="2893201"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2"/>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6DC2E9"/>
                </a:solidFill>
              </a:endParaRPr>
            </a:p>
          </p:txBody>
        </p:sp>
        <p:cxnSp>
          <p:nvCxnSpPr>
            <p:cNvPr id="87" name="Straight Connector 86"/>
            <p:cNvCxnSpPr/>
            <p:nvPr/>
          </p:nvCxnSpPr>
          <p:spPr>
            <a:xfrm>
              <a:off x="7531912" y="3212326"/>
              <a:ext cx="377308" cy="1"/>
            </a:xfrm>
            <a:prstGeom prst="line">
              <a:avLst/>
            </a:prstGeom>
            <a:grpFill/>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grpFill/>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93" name="Straight Connector 92"/>
          <p:cNvCxnSpPr/>
          <p:nvPr/>
        </p:nvCxnSpPr>
        <p:spPr>
          <a:xfrm>
            <a:off x="8891400" y="3028373"/>
            <a:ext cx="377308" cy="1"/>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Text Placeholder 38"/>
          <p:cNvSpPr txBox="1">
            <a:spLocks/>
          </p:cNvSpPr>
          <p:nvPr/>
        </p:nvSpPr>
        <p:spPr>
          <a:xfrm>
            <a:off x="503236" y="1301432"/>
            <a:ext cx="3680409" cy="5255047"/>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nb-NO" sz="2400" dirty="0" smtClean="0">
                <a:solidFill>
                  <a:srgbClr val="00188F"/>
                </a:solidFill>
              </a:rPr>
              <a:t>Stateless node</a:t>
            </a:r>
          </a:p>
          <a:p>
            <a:pPr>
              <a:lnSpc>
                <a:spcPct val="100000"/>
              </a:lnSpc>
            </a:pPr>
            <a:r>
              <a:rPr lang="nb-NO" sz="2400" dirty="0" smtClean="0">
                <a:solidFill>
                  <a:srgbClr val="00188F"/>
                </a:solidFill>
              </a:rPr>
              <a:t>Processing flows</a:t>
            </a:r>
            <a:endParaRPr lang="nb-NO" sz="2400" dirty="0">
              <a:solidFill>
                <a:srgbClr val="00188F"/>
              </a:solidFill>
            </a:endParaRPr>
          </a:p>
          <a:p>
            <a:pPr>
              <a:lnSpc>
                <a:spcPct val="100000"/>
              </a:lnSpc>
            </a:pPr>
            <a:r>
              <a:rPr lang="nb-NO" sz="2400" dirty="0" smtClean="0">
                <a:solidFill>
                  <a:srgbClr val="00188F"/>
                </a:solidFill>
              </a:rPr>
              <a:t>Query analyzer</a:t>
            </a:r>
          </a:p>
          <a:p>
            <a:pPr>
              <a:lnSpc>
                <a:spcPct val="100000"/>
              </a:lnSpc>
            </a:pPr>
            <a:r>
              <a:rPr lang="nb-NO" sz="2400" dirty="0" smtClean="0">
                <a:solidFill>
                  <a:srgbClr val="00188F"/>
                </a:solidFill>
              </a:rPr>
              <a:t>Linguistics</a:t>
            </a:r>
          </a:p>
          <a:p>
            <a:pPr>
              <a:lnSpc>
                <a:spcPct val="100000"/>
              </a:lnSpc>
            </a:pPr>
            <a:r>
              <a:rPr lang="nb-NO" sz="2400" dirty="0" smtClean="0">
                <a:solidFill>
                  <a:srgbClr val="00188F"/>
                </a:solidFill>
              </a:rPr>
              <a:t>Dictionaries</a:t>
            </a:r>
          </a:p>
          <a:p>
            <a:pPr>
              <a:lnSpc>
                <a:spcPct val="100000"/>
              </a:lnSpc>
            </a:pPr>
            <a:r>
              <a:rPr lang="nb-NO" sz="2400" dirty="0" smtClean="0">
                <a:solidFill>
                  <a:srgbClr val="00188F"/>
                </a:solidFill>
              </a:rPr>
              <a:t>Result sources</a:t>
            </a:r>
          </a:p>
          <a:p>
            <a:pPr>
              <a:lnSpc>
                <a:spcPct val="100000"/>
              </a:lnSpc>
            </a:pPr>
            <a:r>
              <a:rPr lang="nb-NO" sz="2400" dirty="0" smtClean="0">
                <a:solidFill>
                  <a:srgbClr val="00188F"/>
                </a:solidFill>
              </a:rPr>
              <a:t>Schema mapping</a:t>
            </a:r>
          </a:p>
          <a:p>
            <a:pPr>
              <a:lnSpc>
                <a:spcPct val="100000"/>
              </a:lnSpc>
            </a:pPr>
            <a:r>
              <a:rPr lang="nb-NO" sz="2400" dirty="0" smtClean="0">
                <a:solidFill>
                  <a:srgbClr val="00188F"/>
                </a:solidFill>
              </a:rPr>
              <a:t>Query rules</a:t>
            </a:r>
          </a:p>
          <a:p>
            <a:pPr>
              <a:lnSpc>
                <a:spcPct val="100000"/>
              </a:lnSpc>
            </a:pPr>
            <a:r>
              <a:rPr lang="nb-NO" sz="2400" dirty="0" smtClean="0">
                <a:solidFill>
                  <a:srgbClr val="00188F"/>
                </a:solidFill>
              </a:rPr>
              <a:t>Query </a:t>
            </a:r>
            <a:r>
              <a:rPr lang="nb-NO" sz="2400" dirty="0">
                <a:solidFill>
                  <a:srgbClr val="00188F"/>
                </a:solidFill>
              </a:rPr>
              <a:t>f</a:t>
            </a:r>
            <a:r>
              <a:rPr lang="nb-NO" sz="2400" dirty="0" smtClean="0">
                <a:solidFill>
                  <a:srgbClr val="00188F"/>
                </a:solidFill>
              </a:rPr>
              <a:t>ederation </a:t>
            </a:r>
          </a:p>
          <a:p>
            <a:pPr>
              <a:lnSpc>
                <a:spcPct val="100000"/>
              </a:lnSpc>
            </a:pPr>
            <a:r>
              <a:rPr lang="nb-NO" sz="2400" dirty="0">
                <a:solidFill>
                  <a:srgbClr val="00188F"/>
                </a:solidFill>
              </a:rPr>
              <a:t>Configurations stored in </a:t>
            </a:r>
            <a:r>
              <a:rPr lang="nb-NO" sz="2400" dirty="0" smtClean="0">
                <a:solidFill>
                  <a:srgbClr val="00188F"/>
                </a:solidFill>
              </a:rPr>
              <a:t>admin database</a:t>
            </a:r>
            <a:endParaRPr lang="nb-NO" sz="2400" dirty="0">
              <a:solidFill>
                <a:srgbClr val="00188F"/>
              </a:solidFill>
            </a:endParaRPr>
          </a:p>
        </p:txBody>
      </p:sp>
      <p:sp>
        <p:nvSpPr>
          <p:cNvPr id="31" name="Rectangle 30"/>
          <p:cNvSpPr/>
          <p:nvPr/>
        </p:nvSpPr>
        <p:spPr>
          <a:xfrm>
            <a:off x="5202138" y="2554134"/>
            <a:ext cx="2089444" cy="135992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  FAST Search Index</a:t>
            </a:r>
          </a:p>
        </p:txBody>
      </p:sp>
      <p:sp>
        <p:nvSpPr>
          <p:cNvPr id="32" name="Freeform 104"/>
          <p:cNvSpPr>
            <a:spLocks noEditPoints="1"/>
          </p:cNvSpPr>
          <p:nvPr/>
        </p:nvSpPr>
        <p:spPr bwMode="black">
          <a:xfrm>
            <a:off x="5850993" y="2690347"/>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sp>
        <p:nvSpPr>
          <p:cNvPr id="34" name="Rectangle 33"/>
          <p:cNvSpPr/>
          <p:nvPr/>
        </p:nvSpPr>
        <p:spPr bwMode="auto">
          <a:xfrm>
            <a:off x="10028237" y="2582862"/>
            <a:ext cx="347873"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35" name="Can 34"/>
          <p:cNvSpPr/>
          <p:nvPr/>
        </p:nvSpPr>
        <p:spPr bwMode="auto">
          <a:xfrm>
            <a:off x="7286242" y="5432582"/>
            <a:ext cx="857437" cy="712348"/>
          </a:xfrm>
          <a:prstGeom prst="can">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600" dirty="0" smtClean="0">
                <a:solidFill>
                  <a:srgbClr val="FFFFFF"/>
                </a:solidFill>
                <a:ea typeface="Segoe UI" pitchFamily="34" charset="0"/>
                <a:cs typeface="Segoe UI" pitchFamily="34" charset="0"/>
              </a:rPr>
              <a:t>Admin</a:t>
            </a:r>
            <a:endParaRPr lang="nb-NO" sz="1400" dirty="0" smtClean="0">
              <a:solidFill>
                <a:srgbClr val="FFFFFF"/>
              </a:solidFill>
              <a:ea typeface="Segoe UI" pitchFamily="34" charset="0"/>
              <a:cs typeface="Segoe UI" pitchFamily="34" charset="0"/>
            </a:endParaRPr>
          </a:p>
        </p:txBody>
      </p:sp>
      <p:cxnSp>
        <p:nvCxnSpPr>
          <p:cNvPr id="36" name="Straight Connector 35"/>
          <p:cNvCxnSpPr>
            <a:endCxn id="35" idx="4"/>
          </p:cNvCxnSpPr>
          <p:nvPr/>
        </p:nvCxnSpPr>
        <p:spPr>
          <a:xfrm flipH="1">
            <a:off x="8143679" y="5784986"/>
            <a:ext cx="403641"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579689" y="5167766"/>
            <a:ext cx="1234440" cy="123444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spTree>
    <p:extLst>
      <p:ext uri="{BB962C8B-B14F-4D97-AF65-F5344CB8AC3E}">
        <p14:creationId xmlns:p14="http://schemas.microsoft.com/office/powerpoint/2010/main" val="420103164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75062" y="4893973"/>
            <a:ext cx="2375213" cy="2062103"/>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HTTP</a:t>
            </a:r>
          </a:p>
          <a:p>
            <a:pPr marL="449580"/>
            <a:r>
              <a:rPr lang="en-US" sz="1600" dirty="0" smtClean="0">
                <a:solidFill>
                  <a:srgbClr val="002060"/>
                </a:solidFill>
                <a:ea typeface="Calibri" panose="020F0502020204030204" pitchFamily="34" charset="0"/>
                <a:cs typeface="Times New Roman" panose="02020603050405020304" pitchFamily="18" charset="0"/>
              </a:rPr>
              <a:t>File </a:t>
            </a:r>
            <a:r>
              <a:rPr lang="en-US" sz="1600" dirty="0">
                <a:solidFill>
                  <a:srgbClr val="002060"/>
                </a:solidFill>
                <a:ea typeface="Calibri" panose="020F0502020204030204" pitchFamily="34" charset="0"/>
                <a:cs typeface="Times New Roman" panose="02020603050405020304" pitchFamily="18" charset="0"/>
              </a:rPr>
              <a:t>shares</a:t>
            </a:r>
          </a:p>
          <a:p>
            <a:pPr marL="449580"/>
            <a:r>
              <a:rPr lang="en-US" sz="1600" dirty="0">
                <a:solidFill>
                  <a:srgbClr val="002060"/>
                </a:solidFill>
                <a:ea typeface="Calibri" panose="020F0502020204030204" pitchFamily="34" charset="0"/>
                <a:cs typeface="Times New Roman" panose="02020603050405020304" pitchFamily="18" charset="0"/>
              </a:rPr>
              <a:t>SharePoint</a:t>
            </a:r>
          </a:p>
          <a:p>
            <a:pPr marL="449580"/>
            <a:r>
              <a:rPr lang="en-US" sz="1600" dirty="0">
                <a:solidFill>
                  <a:srgbClr val="002060"/>
                </a:solidFill>
                <a:ea typeface="Calibri" panose="020F0502020204030204" pitchFamily="34" charset="0"/>
                <a:cs typeface="Times New Roman" panose="02020603050405020304" pitchFamily="18" charset="0"/>
              </a:rPr>
              <a:t>User profiles</a:t>
            </a:r>
          </a:p>
          <a:p>
            <a:pPr marL="449580"/>
            <a:r>
              <a:rPr lang="en-US" sz="1600" dirty="0" smtClean="0">
                <a:solidFill>
                  <a:srgbClr val="002060"/>
                </a:solidFill>
                <a:ea typeface="Calibri" panose="020F0502020204030204" pitchFamily="34" charset="0"/>
                <a:cs typeface="Times New Roman" panose="02020603050405020304" pitchFamily="18" charset="0"/>
              </a:rPr>
              <a:t>Lotus </a:t>
            </a:r>
            <a:r>
              <a:rPr lang="en-US" sz="1600" dirty="0">
                <a:solidFill>
                  <a:srgbClr val="002060"/>
                </a:solidFill>
                <a:ea typeface="Calibri" panose="020F0502020204030204" pitchFamily="34" charset="0"/>
                <a:cs typeface="Times New Roman" panose="02020603050405020304" pitchFamily="18" charset="0"/>
              </a:rPr>
              <a:t>Notes </a:t>
            </a:r>
          </a:p>
          <a:p>
            <a:pPr marL="449580"/>
            <a:r>
              <a:rPr lang="en-US" sz="1600" dirty="0" smtClean="0">
                <a:solidFill>
                  <a:srgbClr val="002060"/>
                </a:solidFill>
                <a:ea typeface="Calibri" panose="020F0502020204030204" pitchFamily="34" charset="0"/>
                <a:cs typeface="Times New Roman" panose="02020603050405020304" pitchFamily="18" charset="0"/>
              </a:rPr>
              <a:t>Documentum</a:t>
            </a:r>
          </a:p>
          <a:p>
            <a:pPr marL="449580"/>
            <a:r>
              <a:rPr lang="en-US" sz="1600" dirty="0">
                <a:solidFill>
                  <a:srgbClr val="002060"/>
                </a:solidFill>
                <a:ea typeface="Calibri" panose="020F0502020204030204" pitchFamily="34" charset="0"/>
                <a:cs typeface="Times New Roman" panose="02020603050405020304" pitchFamily="18" charset="0"/>
              </a:rPr>
              <a:t>Exchange folders</a:t>
            </a:r>
          </a:p>
          <a:p>
            <a:pPr marL="449580"/>
            <a:r>
              <a:rPr lang="en-US" sz="1600" dirty="0" smtClean="0">
                <a:solidFill>
                  <a:srgbClr val="002060"/>
                </a:solidFill>
                <a:ea typeface="Calibri" panose="020F0502020204030204" pitchFamily="34" charset="0"/>
                <a:cs typeface="Times New Roman" panose="02020603050405020304" pitchFamily="18" charset="0"/>
              </a:rPr>
              <a:t>Custom - BCS</a:t>
            </a:r>
            <a:endParaRPr lang="en-US" sz="1600" dirty="0">
              <a:solidFill>
                <a:srgbClr val="002060"/>
              </a:solidFill>
            </a:endParaRPr>
          </a:p>
        </p:txBody>
      </p:sp>
      <p:sp>
        <p:nvSpPr>
          <p:cNvPr id="61" name="Rectangle 60"/>
          <p:cNvSpPr/>
          <p:nvPr/>
        </p:nvSpPr>
        <p:spPr>
          <a:xfrm>
            <a:off x="10496892" y="4836730"/>
            <a:ext cx="1947310" cy="1077218"/>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SharePoint</a:t>
            </a:r>
          </a:p>
          <a:p>
            <a:pPr marL="449580"/>
            <a:r>
              <a:rPr lang="en-US" sz="1600" dirty="0" smtClean="0">
                <a:solidFill>
                  <a:srgbClr val="002060"/>
                </a:solidFill>
                <a:cs typeface="Times New Roman" panose="02020603050405020304" pitchFamily="18" charset="0"/>
              </a:rPr>
              <a:t>SP Apps</a:t>
            </a:r>
          </a:p>
          <a:p>
            <a:pPr marL="449580"/>
            <a:r>
              <a:rPr lang="en-US" sz="1600" dirty="0" smtClean="0">
                <a:solidFill>
                  <a:srgbClr val="002060"/>
                </a:solidFill>
                <a:cs typeface="Times New Roman" panose="02020603050405020304" pitchFamily="18" charset="0"/>
              </a:rPr>
              <a:t>Devices</a:t>
            </a:r>
          </a:p>
          <a:p>
            <a:pPr marL="449580"/>
            <a:r>
              <a:rPr lang="en-US" sz="1600" dirty="0" smtClean="0">
                <a:solidFill>
                  <a:srgbClr val="002060"/>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9139186" y="5661482"/>
            <a:ext cx="1234440" cy="12344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grpSp>
        <p:nvGrpSpPr>
          <p:cNvPr id="9" name="Group 8"/>
          <p:cNvGrpSpPr/>
          <p:nvPr/>
        </p:nvGrpSpPr>
        <p:grpSpPr>
          <a:xfrm>
            <a:off x="4120" y="2476636"/>
            <a:ext cx="1916493" cy="1952587"/>
            <a:chOff x="-1" y="1708150"/>
            <a:chExt cx="1879085" cy="1914475"/>
          </a:xfrm>
        </p:grpSpPr>
        <p:sp>
          <p:nvSpPr>
            <p:cNvPr id="10" name="TextBox 9"/>
            <p:cNvSpPr txBox="1"/>
            <p:nvPr/>
          </p:nvSpPr>
          <p:spPr>
            <a:xfrm>
              <a:off x="12092" y="3112805"/>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88216"/>
            <a:chOff x="10296093" y="1700952"/>
            <a:chExt cx="1892732" cy="194940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499895" y="314054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24" name="Rectangle 23"/>
          <p:cNvSpPr/>
          <p:nvPr/>
        </p:nvSpPr>
        <p:spPr>
          <a:xfrm>
            <a:off x="7786028" y="2475682"/>
            <a:ext cx="1231352"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58" name="Straight Connector 56"/>
          <p:cNvCxnSpPr>
            <a:stCxn id="42" idx="3"/>
            <a:endCxn id="25" idx="2"/>
          </p:cNvCxnSpPr>
          <p:nvPr/>
        </p:nvCxnSpPr>
        <p:spPr>
          <a:xfrm flipV="1">
            <a:off x="7128769" y="4492430"/>
            <a:ext cx="2631665" cy="1063263"/>
          </a:xfrm>
          <a:prstGeom prst="bentConnector2">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56"/>
          <p:cNvCxnSpPr>
            <a:stCxn id="17" idx="2"/>
            <a:endCxn id="42" idx="1"/>
          </p:cNvCxnSpPr>
          <p:nvPr/>
        </p:nvCxnSpPr>
        <p:spPr>
          <a:xfrm rot="16200000" flipH="1">
            <a:off x="4129551" y="4385274"/>
            <a:ext cx="1063263" cy="1277573"/>
          </a:xfrm>
          <a:prstGeom prst="bentConnector2">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571173"/>
            <a:ext cx="2089444" cy="13599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9037637" y="1111069"/>
            <a:ext cx="3291718" cy="755371"/>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9200336" y="1221544"/>
            <a:ext cx="140308" cy="244148"/>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9200336" y="1532634"/>
            <a:ext cx="140308" cy="2441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a:xfrm>
            <a:off x="9420327" y="1211262"/>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Public API</a:t>
            </a:r>
          </a:p>
        </p:txBody>
      </p:sp>
      <p:sp>
        <p:nvSpPr>
          <p:cNvPr id="60" name="Rectangle 59"/>
          <p:cNvSpPr/>
          <p:nvPr/>
        </p:nvSpPr>
        <p:spPr>
          <a:xfrm>
            <a:off x="9420326" y="1502726"/>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Unit of scale/role boundary</a:t>
            </a:r>
          </a:p>
        </p:txBody>
      </p:sp>
      <p:grpSp>
        <p:nvGrpSpPr>
          <p:cNvPr id="53" name="Group 52"/>
          <p:cNvGrpSpPr/>
          <p:nvPr/>
        </p:nvGrpSpPr>
        <p:grpSpPr bwMode="black">
          <a:xfrm>
            <a:off x="3900367" y="5310726"/>
            <a:ext cx="662148" cy="541630"/>
            <a:chOff x="5184775" y="225425"/>
            <a:chExt cx="1500188" cy="1220788"/>
          </a:xfrm>
          <a:solidFill>
            <a:srgbClr val="00B050"/>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sp>
        <p:nvSpPr>
          <p:cNvPr id="43" name="Rounded Rectangle 42"/>
          <p:cNvSpPr/>
          <p:nvPr/>
        </p:nvSpPr>
        <p:spPr bwMode="auto">
          <a:xfrm>
            <a:off x="3684748" y="4926111"/>
            <a:ext cx="4971889" cy="1771869"/>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Analytics Service</a:t>
            </a:r>
          </a:p>
        </p:txBody>
      </p:sp>
    </p:spTree>
    <p:custDataLst>
      <p:tags r:id="rId1"/>
    </p:custDataLst>
    <p:extLst>
      <p:ext uri="{BB962C8B-B14F-4D97-AF65-F5344CB8AC3E}">
        <p14:creationId xmlns:p14="http://schemas.microsoft.com/office/powerpoint/2010/main" val="121180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Analytics Service empowers (examples)…</a:t>
            </a:r>
            <a:endParaRPr lang="en-US" dirty="0"/>
          </a:p>
        </p:txBody>
      </p:sp>
      <p:sp>
        <p:nvSpPr>
          <p:cNvPr id="27" name="Text Placeholder 38"/>
          <p:cNvSpPr txBox="1">
            <a:spLocks/>
          </p:cNvSpPr>
          <p:nvPr/>
        </p:nvSpPr>
        <p:spPr>
          <a:xfrm>
            <a:off x="387439" y="1577869"/>
            <a:ext cx="3434429" cy="5255047"/>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nb-NO" sz="2400" dirty="0" smtClean="0">
                <a:solidFill>
                  <a:srgbClr val="00188F"/>
                </a:solidFill>
              </a:rPr>
              <a:t>View counts</a:t>
            </a:r>
          </a:p>
          <a:p>
            <a:pPr>
              <a:lnSpc>
                <a:spcPct val="100000"/>
              </a:lnSpc>
            </a:pPr>
            <a:r>
              <a:rPr lang="nb-NO" sz="2400" dirty="0" smtClean="0">
                <a:solidFill>
                  <a:srgbClr val="00188F"/>
                </a:solidFill>
              </a:rPr>
              <a:t>Sort by popularity</a:t>
            </a:r>
          </a:p>
          <a:p>
            <a:pPr>
              <a:lnSpc>
                <a:spcPct val="100000"/>
              </a:lnSpc>
            </a:pPr>
            <a:r>
              <a:rPr lang="nb-NO" sz="2400" dirty="0" smtClean="0">
                <a:solidFill>
                  <a:srgbClr val="00188F"/>
                </a:solidFill>
              </a:rPr>
              <a:t>Recommendations</a:t>
            </a:r>
          </a:p>
          <a:p>
            <a:pPr>
              <a:lnSpc>
                <a:spcPct val="100000"/>
              </a:lnSpc>
            </a:pPr>
            <a:r>
              <a:rPr lang="nb-NO" sz="2400" dirty="0" smtClean="0">
                <a:solidFill>
                  <a:srgbClr val="00188F"/>
                </a:solidFill>
              </a:rPr>
              <a:t>Relevancy based on usage</a:t>
            </a:r>
          </a:p>
          <a:p>
            <a:pPr>
              <a:lnSpc>
                <a:spcPct val="100000"/>
              </a:lnSpc>
            </a:pPr>
            <a:r>
              <a:rPr lang="nb-NO" sz="2400" dirty="0" smtClean="0">
                <a:solidFill>
                  <a:srgbClr val="00188F"/>
                </a:solidFill>
              </a:rPr>
              <a:t>Search reports</a:t>
            </a:r>
          </a:p>
          <a:p>
            <a:pPr>
              <a:lnSpc>
                <a:spcPct val="100000"/>
              </a:lnSpc>
            </a:pPr>
            <a:r>
              <a:rPr lang="nb-NO" sz="2400" dirty="0" smtClean="0">
                <a:solidFill>
                  <a:srgbClr val="00188F"/>
                </a:solidFill>
              </a:rPr>
              <a:t>«Suggested sites to follow»</a:t>
            </a:r>
          </a:p>
          <a:p>
            <a:pPr>
              <a:lnSpc>
                <a:spcPct val="100000"/>
              </a:lnSpc>
            </a:pPr>
            <a:r>
              <a:rPr lang="nb-NO" sz="2400" dirty="0" smtClean="0">
                <a:solidFill>
                  <a:srgbClr val="00188F"/>
                </a:solidFill>
              </a:rPr>
              <a:t>«Are you looking for these again?»</a:t>
            </a:r>
          </a:p>
          <a:p>
            <a:pPr>
              <a:lnSpc>
                <a:spcPct val="100000"/>
              </a:lnSpc>
            </a:pPr>
            <a:endParaRPr lang="nb-NO" sz="2400" dirty="0" smtClean="0">
              <a:solidFill>
                <a:srgbClr val="00188F"/>
              </a:solidFill>
            </a:endParaRPr>
          </a:p>
        </p:txBody>
      </p:sp>
      <p:pic>
        <p:nvPicPr>
          <p:cNvPr id="4" name="Picture 3"/>
          <p:cNvPicPr>
            <a:picLocks noChangeAspect="1"/>
          </p:cNvPicPr>
          <p:nvPr/>
        </p:nvPicPr>
        <p:blipFill rotWithShape="1">
          <a:blip r:embed="rId4"/>
          <a:srcRect l="44978" r="1" b="64710"/>
          <a:stretch/>
        </p:blipFill>
        <p:spPr>
          <a:xfrm>
            <a:off x="9126848" y="7383462"/>
            <a:ext cx="1733035" cy="751612"/>
          </a:xfrm>
          <a:prstGeom prst="rect">
            <a:avLst/>
          </a:prstGeom>
          <a:ln>
            <a:noFill/>
          </a:ln>
          <a:effectLst>
            <a:outerShdw blurRad="292100" dist="139700" dir="2700000" algn="tl" rotWithShape="0">
              <a:srgbClr val="333333">
                <a:alpha val="65000"/>
              </a:srgbClr>
            </a:outerShdw>
          </a:effectLst>
        </p:spPr>
      </p:pic>
      <p:pic>
        <p:nvPicPr>
          <p:cNvPr id="31" name="Picture 30"/>
          <p:cNvPicPr>
            <a:picLocks noChangeAspect="1"/>
          </p:cNvPicPr>
          <p:nvPr/>
        </p:nvPicPr>
        <p:blipFill>
          <a:blip r:embed="rId5"/>
          <a:stretch>
            <a:fillRect/>
          </a:stretch>
        </p:blipFill>
        <p:spPr>
          <a:xfrm>
            <a:off x="4084637" y="1577869"/>
            <a:ext cx="2549624" cy="162358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6"/>
          <a:srcRect l="62264" t="22115" r="8727" b="40385"/>
          <a:stretch/>
        </p:blipFill>
        <p:spPr>
          <a:xfrm>
            <a:off x="8469366" y="2154073"/>
            <a:ext cx="3048000" cy="2971800"/>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7"/>
          <a:stretch>
            <a:fillRect/>
          </a:stretch>
        </p:blipFill>
        <p:spPr>
          <a:xfrm>
            <a:off x="4243888" y="3935248"/>
            <a:ext cx="3714750" cy="2381250"/>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257929376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Analytics Processing Component</a:t>
            </a:r>
            <a:endParaRPr lang="en-US" dirty="0"/>
          </a:p>
        </p:txBody>
      </p:sp>
      <p:sp>
        <p:nvSpPr>
          <p:cNvPr id="16" name="Rectangle 15"/>
          <p:cNvSpPr/>
          <p:nvPr/>
        </p:nvSpPr>
        <p:spPr>
          <a:xfrm>
            <a:off x="35151" y="2494989"/>
            <a:ext cx="1231352" cy="201674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Crawl</a:t>
            </a:r>
          </a:p>
        </p:txBody>
      </p:sp>
      <p:sp>
        <p:nvSpPr>
          <p:cNvPr id="17" name="Rectangle 16"/>
          <p:cNvSpPr/>
          <p:nvPr/>
        </p:nvSpPr>
        <p:spPr>
          <a:xfrm>
            <a:off x="1393880" y="2494989"/>
            <a:ext cx="1231354"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Processing</a:t>
            </a:r>
          </a:p>
        </p:txBody>
      </p:sp>
      <p:sp>
        <p:nvSpPr>
          <p:cNvPr id="24" name="Rectangle 23"/>
          <p:cNvSpPr/>
          <p:nvPr/>
        </p:nvSpPr>
        <p:spPr>
          <a:xfrm>
            <a:off x="5773189" y="2494989"/>
            <a:ext cx="1231352"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Processing</a:t>
            </a:r>
          </a:p>
        </p:txBody>
      </p:sp>
      <p:sp>
        <p:nvSpPr>
          <p:cNvPr id="25" name="Rectangle 24"/>
          <p:cNvSpPr/>
          <p:nvPr/>
        </p:nvSpPr>
        <p:spPr>
          <a:xfrm>
            <a:off x="7131918" y="2494989"/>
            <a:ext cx="1231353"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8040518" y="2590480"/>
            <a:ext cx="320269" cy="117725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3287130" y="5118504"/>
            <a:ext cx="1828800" cy="912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cxnSp>
        <p:nvCxnSpPr>
          <p:cNvPr id="58" name="Straight Connector 56"/>
          <p:cNvCxnSpPr>
            <a:stCxn id="42" idx="3"/>
            <a:endCxn id="25" idx="2"/>
          </p:cNvCxnSpPr>
          <p:nvPr/>
        </p:nvCxnSpPr>
        <p:spPr>
          <a:xfrm flipV="1">
            <a:off x="5115930" y="4511737"/>
            <a:ext cx="2631665" cy="1063263"/>
          </a:xfrm>
          <a:prstGeom prst="bentConnector2">
            <a:avLst/>
          </a:prstGeom>
          <a:ln w="19050">
            <a:solidFill>
              <a:schemeClr val="accent1"/>
            </a:solidFill>
            <a:headEnd type="triangle" w="med" len="med"/>
            <a:tailEnd type="none" w="med" len="med"/>
          </a:ln>
        </p:spPr>
        <p:style>
          <a:lnRef idx="1">
            <a:schemeClr val="accent6"/>
          </a:lnRef>
          <a:fillRef idx="0">
            <a:schemeClr val="accent6"/>
          </a:fillRef>
          <a:effectRef idx="0">
            <a:schemeClr val="accent6"/>
          </a:effectRef>
          <a:fontRef idx="minor">
            <a:schemeClr val="tx1"/>
          </a:fontRef>
        </p:style>
      </p:cxnSp>
      <p:sp>
        <p:nvSpPr>
          <p:cNvPr id="69" name="Freeform 104"/>
          <p:cNvSpPr>
            <a:spLocks noEditPoints="1"/>
          </p:cNvSpPr>
          <p:nvPr/>
        </p:nvSpPr>
        <p:spPr bwMode="black">
          <a:xfrm>
            <a:off x="3801842" y="2726693"/>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1197898" y="3163481"/>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878561" y="3226896"/>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878561" y="3047680"/>
            <a:ext cx="377308" cy="1"/>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p:cNvCxnSpPr>
          <p:nvPr/>
        </p:nvCxnSpPr>
        <p:spPr>
          <a:xfrm flipH="1" flipV="1">
            <a:off x="4199212" y="4511737"/>
            <a:ext cx="2318" cy="606767"/>
          </a:xfrm>
          <a:prstGeom prst="line">
            <a:avLst/>
          </a:prstGeom>
          <a:ln w="19050">
            <a:solidFill>
              <a:schemeClr val="accent1"/>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44" name="Can 43"/>
          <p:cNvSpPr/>
          <p:nvPr/>
        </p:nvSpPr>
        <p:spPr bwMode="auto">
          <a:xfrm>
            <a:off x="1525424" y="5218826"/>
            <a:ext cx="973830" cy="712348"/>
          </a:xfrm>
          <a:prstGeom prst="can">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400" dirty="0">
                <a:solidFill>
                  <a:srgbClr val="FFFFFF">
                    <a:alpha val="99000"/>
                  </a:srgbClr>
                </a:solidFill>
              </a:rPr>
              <a:t>Link</a:t>
            </a:r>
          </a:p>
        </p:txBody>
      </p:sp>
      <p:cxnSp>
        <p:nvCxnSpPr>
          <p:cNvPr id="64" name="Straight Connector 56"/>
          <p:cNvCxnSpPr/>
          <p:nvPr/>
        </p:nvCxnSpPr>
        <p:spPr>
          <a:xfrm flipV="1">
            <a:off x="2495465" y="6031496"/>
            <a:ext cx="1706065" cy="432510"/>
          </a:xfrm>
          <a:prstGeom prst="bentConnector2">
            <a:avLst/>
          </a:prstGeom>
          <a:ln w="19050">
            <a:solidFill>
              <a:schemeClr val="accent1"/>
            </a:solidFill>
            <a:headEnd type="triangl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65" name="Straight Connector 64"/>
          <p:cNvCxnSpPr>
            <a:endCxn id="44" idx="4"/>
          </p:cNvCxnSpPr>
          <p:nvPr/>
        </p:nvCxnSpPr>
        <p:spPr>
          <a:xfrm flipH="1">
            <a:off x="2499254" y="5575000"/>
            <a:ext cx="787876" cy="0"/>
          </a:xfrm>
          <a:prstGeom prst="line">
            <a:avLst/>
          </a:prstGeom>
          <a:ln w="19050">
            <a:solidFill>
              <a:schemeClr val="accent1"/>
            </a:solidFill>
            <a:headEnd type="triangle" w="med" len="med"/>
            <a:tailEnd type="none" w="med" len="med"/>
          </a:ln>
        </p:spPr>
        <p:style>
          <a:lnRef idx="1">
            <a:schemeClr val="accent6"/>
          </a:lnRef>
          <a:fillRef idx="0">
            <a:schemeClr val="accent6"/>
          </a:fillRef>
          <a:effectRef idx="0">
            <a:schemeClr val="accent6"/>
          </a:effectRef>
          <a:fontRef idx="minor">
            <a:schemeClr val="tx1"/>
          </a:fontRef>
        </p:style>
      </p:cxnSp>
      <p:sp>
        <p:nvSpPr>
          <p:cNvPr id="66" name="Can 65"/>
          <p:cNvSpPr/>
          <p:nvPr/>
        </p:nvSpPr>
        <p:spPr bwMode="auto">
          <a:xfrm>
            <a:off x="1521635" y="6107832"/>
            <a:ext cx="973830" cy="828420"/>
          </a:xfrm>
          <a:prstGeom prst="can">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400" dirty="0">
                <a:solidFill>
                  <a:srgbClr val="FFFFFF">
                    <a:alpha val="99000"/>
                  </a:srgbClr>
                </a:solidFill>
              </a:rPr>
              <a:t>Analytics Reporting</a:t>
            </a:r>
          </a:p>
        </p:txBody>
      </p:sp>
      <p:sp>
        <p:nvSpPr>
          <p:cNvPr id="67" name="Text Placeholder 38"/>
          <p:cNvSpPr txBox="1">
            <a:spLocks/>
          </p:cNvSpPr>
          <p:nvPr/>
        </p:nvSpPr>
        <p:spPr>
          <a:xfrm>
            <a:off x="8729774" y="1515239"/>
            <a:ext cx="3434429" cy="5255047"/>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nb-NO" sz="2400" dirty="0" smtClean="0">
                <a:solidFill>
                  <a:srgbClr val="00188F"/>
                </a:solidFill>
              </a:rPr>
              <a:t>Map-reduce</a:t>
            </a:r>
          </a:p>
          <a:p>
            <a:pPr>
              <a:lnSpc>
                <a:spcPct val="100000"/>
              </a:lnSpc>
            </a:pPr>
            <a:r>
              <a:rPr lang="nb-NO" sz="2400" dirty="0" smtClean="0">
                <a:solidFill>
                  <a:srgbClr val="00188F"/>
                </a:solidFill>
              </a:rPr>
              <a:t>Learns by usage</a:t>
            </a:r>
          </a:p>
          <a:p>
            <a:pPr>
              <a:lnSpc>
                <a:spcPct val="100000"/>
              </a:lnSpc>
            </a:pPr>
            <a:r>
              <a:rPr lang="nb-NO" sz="2400" dirty="0" smtClean="0">
                <a:solidFill>
                  <a:srgbClr val="00188F"/>
                </a:solidFill>
              </a:rPr>
              <a:t>Search Analytics</a:t>
            </a:r>
            <a:endParaRPr lang="nb-NO" sz="800" dirty="0" smtClean="0">
              <a:solidFill>
                <a:srgbClr val="00188F"/>
              </a:solidFill>
            </a:endParaRPr>
          </a:p>
          <a:p>
            <a:pPr>
              <a:lnSpc>
                <a:spcPct val="100000"/>
              </a:lnSpc>
            </a:pPr>
            <a:r>
              <a:rPr lang="nb-NO" sz="2400" dirty="0" smtClean="0">
                <a:solidFill>
                  <a:srgbClr val="00188F"/>
                </a:solidFill>
              </a:rPr>
              <a:t>Usage Analytics</a:t>
            </a:r>
            <a:endParaRPr lang="nb-NO" sz="2400" dirty="0">
              <a:solidFill>
                <a:srgbClr val="00188F"/>
              </a:solidFill>
            </a:endParaRPr>
          </a:p>
          <a:p>
            <a:pPr>
              <a:lnSpc>
                <a:spcPct val="100000"/>
              </a:lnSpc>
            </a:pPr>
            <a:r>
              <a:rPr lang="nb-NO" sz="2400" dirty="0" smtClean="0">
                <a:solidFill>
                  <a:srgbClr val="00188F"/>
                </a:solidFill>
              </a:rPr>
              <a:t>Enriches index by updating index items</a:t>
            </a:r>
          </a:p>
          <a:p>
            <a:pPr>
              <a:lnSpc>
                <a:spcPct val="100000"/>
              </a:lnSpc>
            </a:pPr>
            <a:r>
              <a:rPr lang="nb-NO" sz="2400" dirty="0">
                <a:solidFill>
                  <a:srgbClr val="00188F"/>
                </a:solidFill>
              </a:rPr>
              <a:t>Usage reports in Analytics database</a:t>
            </a:r>
          </a:p>
        </p:txBody>
      </p:sp>
      <p:sp>
        <p:nvSpPr>
          <p:cNvPr id="2" name="TextBox 1"/>
          <p:cNvSpPr txBox="1"/>
          <p:nvPr/>
        </p:nvSpPr>
        <p:spPr>
          <a:xfrm>
            <a:off x="6370637" y="5486125"/>
            <a:ext cx="1622949" cy="517065"/>
          </a:xfrm>
          <a:prstGeom prst="rect">
            <a:avLst/>
          </a:prstGeom>
          <a:noFill/>
        </p:spPr>
        <p:txBody>
          <a:bodyPr wrap="square" lIns="182880" tIns="146304" rIns="182880" bIns="146304" rtlCol="0">
            <a:spAutoFit/>
          </a:bodyPr>
          <a:lstStyle/>
          <a:p>
            <a:pPr>
              <a:lnSpc>
                <a:spcPct val="90000"/>
              </a:lnSpc>
              <a:spcAft>
                <a:spcPts val="600"/>
              </a:spcAft>
            </a:pPr>
            <a:r>
              <a:rPr lang="nb-NO" sz="1600" dirty="0" smtClean="0">
                <a:solidFill>
                  <a:srgbClr val="00188F"/>
                </a:solidFill>
              </a:rPr>
              <a:t>Event Stream</a:t>
            </a:r>
          </a:p>
        </p:txBody>
      </p:sp>
      <p:cxnSp>
        <p:nvCxnSpPr>
          <p:cNvPr id="34" name="Straight Connector 33"/>
          <p:cNvCxnSpPr>
            <a:stCxn id="17" idx="2"/>
            <a:endCxn id="44" idx="1"/>
          </p:cNvCxnSpPr>
          <p:nvPr/>
        </p:nvCxnSpPr>
        <p:spPr>
          <a:xfrm>
            <a:off x="2009557" y="4511737"/>
            <a:ext cx="2782" cy="707089"/>
          </a:xfrm>
          <a:prstGeom prst="line">
            <a:avLst/>
          </a:prstGeom>
          <a:ln w="19050">
            <a:solidFill>
              <a:schemeClr val="accent1"/>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cxnSp>
      <p:sp>
        <p:nvSpPr>
          <p:cNvPr id="29" name="Can 28"/>
          <p:cNvSpPr/>
          <p:nvPr/>
        </p:nvSpPr>
        <p:spPr bwMode="auto">
          <a:xfrm>
            <a:off x="9012623" y="5519482"/>
            <a:ext cx="857437" cy="712348"/>
          </a:xfrm>
          <a:prstGeom prst="can">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600" dirty="0" smtClean="0">
                <a:solidFill>
                  <a:srgbClr val="FFFFFF"/>
                </a:solidFill>
                <a:ea typeface="Segoe UI" pitchFamily="34" charset="0"/>
                <a:cs typeface="Segoe UI" pitchFamily="34" charset="0"/>
              </a:rPr>
              <a:t>Admin</a:t>
            </a:r>
            <a:endParaRPr lang="nb-NO" sz="1400" dirty="0" smtClean="0">
              <a:solidFill>
                <a:srgbClr val="FFFFFF"/>
              </a:solidFill>
              <a:ea typeface="Segoe UI" pitchFamily="34" charset="0"/>
              <a:cs typeface="Segoe UI" pitchFamily="34" charset="0"/>
            </a:endParaRPr>
          </a:p>
        </p:txBody>
      </p:sp>
      <p:grpSp>
        <p:nvGrpSpPr>
          <p:cNvPr id="37" name="Group 36"/>
          <p:cNvGrpSpPr/>
          <p:nvPr/>
        </p:nvGrpSpPr>
        <p:grpSpPr>
          <a:xfrm>
            <a:off x="2752611" y="2494988"/>
            <a:ext cx="3143770" cy="2016748"/>
            <a:chOff x="4765450" y="2475682"/>
            <a:chExt cx="3143770" cy="2016748"/>
          </a:xfrm>
          <a:solidFill>
            <a:srgbClr val="002060"/>
          </a:solidFill>
        </p:grpSpPr>
        <p:sp>
          <p:nvSpPr>
            <p:cNvPr id="38" name="Rectangle 37"/>
            <p:cNvSpPr/>
            <p:nvPr/>
          </p:nvSpPr>
          <p:spPr>
            <a:xfrm>
              <a:off x="4765450" y="2475682"/>
              <a:ext cx="2893201"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3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2"/>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6DC2E9"/>
                </a:solidFill>
              </a:endParaRPr>
            </a:p>
          </p:txBody>
        </p:sp>
        <p:cxnSp>
          <p:nvCxnSpPr>
            <p:cNvPr id="40" name="Straight Connector 39"/>
            <p:cNvCxnSpPr/>
            <p:nvPr/>
          </p:nvCxnSpPr>
          <p:spPr>
            <a:xfrm>
              <a:off x="7531912" y="3212326"/>
              <a:ext cx="377308" cy="1"/>
            </a:xfrm>
            <a:prstGeom prst="line">
              <a:avLst/>
            </a:prstGeom>
            <a:grpFill/>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531912" y="3033110"/>
              <a:ext cx="377308" cy="1"/>
            </a:xfrm>
            <a:prstGeom prst="line">
              <a:avLst/>
            </a:prstGeom>
            <a:grpFill/>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3" name="Rectangle 42"/>
          <p:cNvSpPr/>
          <p:nvPr/>
        </p:nvSpPr>
        <p:spPr>
          <a:xfrm>
            <a:off x="3193491" y="2578344"/>
            <a:ext cx="2089444" cy="135992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  FAST Search Index</a:t>
            </a:r>
          </a:p>
        </p:txBody>
      </p:sp>
      <p:sp>
        <p:nvSpPr>
          <p:cNvPr id="45" name="Freeform 104"/>
          <p:cNvSpPr>
            <a:spLocks noEditPoints="1"/>
          </p:cNvSpPr>
          <p:nvPr/>
        </p:nvSpPr>
        <p:spPr bwMode="black">
          <a:xfrm>
            <a:off x="3842346" y="2714557"/>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6" name="Straight Connector 85"/>
          <p:cNvCxnSpPr/>
          <p:nvPr/>
        </p:nvCxnSpPr>
        <p:spPr>
          <a:xfrm>
            <a:off x="2499254" y="3150484"/>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7" idx="1"/>
          </p:cNvCxnSpPr>
          <p:nvPr/>
        </p:nvCxnSpPr>
        <p:spPr>
          <a:xfrm flipH="1">
            <a:off x="9867375" y="5846786"/>
            <a:ext cx="436009"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0303384" y="5229566"/>
            <a:ext cx="1234440" cy="123444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Search</a:t>
            </a:r>
          </a:p>
          <a:p>
            <a:pPr defTabSz="932559"/>
            <a:r>
              <a:rPr lang="en-US" sz="1600" dirty="0">
                <a:solidFill>
                  <a:srgbClr val="FFFFFF">
                    <a:alpha val="99000"/>
                  </a:srgbClr>
                </a:solidFill>
              </a:rPr>
              <a:t>Admin</a:t>
            </a:r>
          </a:p>
        </p:txBody>
      </p:sp>
    </p:spTree>
    <p:custDataLst>
      <p:tags r:id="rId2"/>
    </p:custDataLst>
    <p:extLst>
      <p:ext uri="{BB962C8B-B14F-4D97-AF65-F5344CB8AC3E}">
        <p14:creationId xmlns:p14="http://schemas.microsoft.com/office/powerpoint/2010/main" val="136800363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10" presetClass="entr" presetSubtype="0" fill="hold"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500"/>
                                        <p:tgtEl>
                                          <p:spTgt spid="94"/>
                                        </p:tgtEl>
                                      </p:cBhvr>
                                    </p:animEffect>
                                  </p:childTnLst>
                                </p:cTn>
                              </p:par>
                              <p:par>
                                <p:cTn id="25" presetID="10" presetClass="entr" presetSubtype="0"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6" grpId="0" animBg="1"/>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Query Tool</a:t>
            </a:r>
          </a:p>
          <a:p>
            <a:r>
              <a:rPr lang="en-US" sz="2800" dirty="0"/>
              <a:t>http://sp2013searchtool.codeplex.com/</a:t>
            </a:r>
          </a:p>
        </p:txBody>
      </p:sp>
      <p:pic>
        <p:nvPicPr>
          <p:cNvPr id="2" name="Picture 1"/>
          <p:cNvPicPr>
            <a:picLocks noChangeAspect="1"/>
          </p:cNvPicPr>
          <p:nvPr/>
        </p:nvPicPr>
        <p:blipFill>
          <a:blip r:embed="rId3"/>
          <a:stretch>
            <a:fillRect/>
          </a:stretch>
        </p:blipFill>
        <p:spPr>
          <a:xfrm>
            <a:off x="6980237" y="1354970"/>
            <a:ext cx="5148262" cy="3517893"/>
          </a:xfrm>
          <a:prstGeom prst="rect">
            <a:avLst/>
          </a:prstGeom>
        </p:spPr>
      </p:pic>
    </p:spTree>
    <p:extLst>
      <p:ext uri="{BB962C8B-B14F-4D97-AF65-F5344CB8AC3E}">
        <p14:creationId xmlns:p14="http://schemas.microsoft.com/office/powerpoint/2010/main" val="23588285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Deployment and Scaling</a:t>
            </a:r>
            <a:endParaRPr lang="en-US" dirty="0"/>
          </a:p>
        </p:txBody>
      </p:sp>
    </p:spTree>
    <p:extLst>
      <p:ext uri="{BB962C8B-B14F-4D97-AF65-F5344CB8AC3E}">
        <p14:creationId xmlns:p14="http://schemas.microsoft.com/office/powerpoint/2010/main" val="24064120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Search Architecture and sizing in SharePoint 2013</a:t>
            </a:r>
            <a:endParaRPr lang="en-US" dirty="0"/>
          </a:p>
        </p:txBody>
      </p:sp>
      <p:sp>
        <p:nvSpPr>
          <p:cNvPr id="5" name="Text Placeholder 4"/>
          <p:cNvSpPr>
            <a:spLocks noGrp="1"/>
          </p:cNvSpPr>
          <p:nvPr>
            <p:ph type="body" sz="quarter" idx="14"/>
          </p:nvPr>
        </p:nvSpPr>
        <p:spPr/>
        <p:txBody>
          <a:bodyPr/>
          <a:lstStyle/>
          <a:p>
            <a:r>
              <a:rPr lang="en-US" dirty="0" smtClean="0"/>
              <a:t>Barry Waldbaum &amp; Thomas Molbach</a:t>
            </a:r>
          </a:p>
          <a:p>
            <a:r>
              <a:rPr lang="en-US" dirty="0" smtClean="0"/>
              <a:t>Architects – Business Productivity </a:t>
            </a:r>
            <a:r>
              <a:rPr lang="en-US" dirty="0" err="1" smtClean="0"/>
              <a:t>CoE</a:t>
            </a:r>
            <a:endParaRPr lang="en-US" dirty="0" smtClean="0"/>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SPC336</a:t>
            </a:r>
            <a:endParaRPr lang="en-US" dirty="0"/>
          </a:p>
        </p:txBody>
      </p:sp>
    </p:spTree>
    <p:extLst>
      <p:ext uri="{BB962C8B-B14F-4D97-AF65-F5344CB8AC3E}">
        <p14:creationId xmlns:p14="http://schemas.microsoft.com/office/powerpoint/2010/main" val="2042486290"/>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Sizing</a:t>
            </a:r>
            <a:endParaRPr lang="en-US" dirty="0"/>
          </a:p>
        </p:txBody>
      </p:sp>
      <p:sp>
        <p:nvSpPr>
          <p:cNvPr id="13" name="Text Placeholder 12"/>
          <p:cNvSpPr>
            <a:spLocks noGrp="1"/>
          </p:cNvSpPr>
          <p:nvPr>
            <p:ph type="body" sz="quarter" idx="11"/>
          </p:nvPr>
        </p:nvSpPr>
        <p:spPr>
          <a:xfrm>
            <a:off x="274638" y="1212849"/>
            <a:ext cx="6928571" cy="5180013"/>
          </a:xfrm>
          <a:prstGeom prst="rect">
            <a:avLst/>
          </a:prstGeom>
        </p:spPr>
        <p:txBody>
          <a:bodyPr>
            <a:normAutofit/>
          </a:bodyPr>
          <a:lstStyle/>
          <a:p>
            <a:pPr marL="0" indent="0">
              <a:buNone/>
            </a:pPr>
            <a:r>
              <a:rPr lang="en-US" dirty="0" smtClean="0"/>
              <a:t>Two </a:t>
            </a:r>
            <a:r>
              <a:rPr lang="en-US" dirty="0"/>
              <a:t>options for scaling</a:t>
            </a:r>
          </a:p>
          <a:p>
            <a:pPr lvl="1"/>
            <a:r>
              <a:rPr lang="en-US" dirty="0"/>
              <a:t>Scale up with more/faster hardware resources</a:t>
            </a:r>
          </a:p>
          <a:p>
            <a:pPr lvl="1"/>
            <a:r>
              <a:rPr lang="en-US" dirty="0"/>
              <a:t>Scale out with more components across multiple machines</a:t>
            </a:r>
          </a:p>
          <a:p>
            <a:pPr lvl="1"/>
            <a:endParaRPr lang="en-US" dirty="0"/>
          </a:p>
          <a:p>
            <a:r>
              <a:rPr lang="en-US" dirty="0"/>
              <a:t>Avoid sharing critical resources</a:t>
            </a:r>
          </a:p>
          <a:p>
            <a:pPr lvl="1"/>
            <a:r>
              <a:rPr lang="en-US" dirty="0"/>
              <a:t>Index is disk intensive and crucial in all load scenarios</a:t>
            </a:r>
          </a:p>
          <a:p>
            <a:pPr lvl="1"/>
            <a:r>
              <a:rPr lang="en-US" dirty="0"/>
              <a:t>Consider shared load on network, disk and </a:t>
            </a:r>
            <a:r>
              <a:rPr lang="en-US" dirty="0" smtClean="0"/>
              <a:t>CPU</a:t>
            </a:r>
          </a:p>
          <a:p>
            <a:pPr marL="342900" lvl="1" indent="-342900">
              <a:buFont typeface="Arial" panose="020B0604020202020204" pitchFamily="34" charset="0"/>
              <a:buChar char="•"/>
            </a:pPr>
            <a:r>
              <a:rPr lang="en-US" dirty="0" smtClean="0"/>
              <a:t>Within </a:t>
            </a:r>
            <a:r>
              <a:rPr lang="en-US" dirty="0"/>
              <a:t>a </a:t>
            </a:r>
            <a:r>
              <a:rPr lang="en-US" dirty="0" smtClean="0"/>
              <a:t>VM</a:t>
            </a:r>
          </a:p>
          <a:p>
            <a:pPr marL="342900" lvl="1" indent="-342900">
              <a:buFont typeface="Arial" panose="020B0604020202020204" pitchFamily="34" charset="0"/>
              <a:buChar char="•"/>
            </a:pPr>
            <a:r>
              <a:rPr lang="en-US" dirty="0" smtClean="0"/>
              <a:t>Between </a:t>
            </a:r>
            <a:r>
              <a:rPr lang="en-US" dirty="0"/>
              <a:t>VMs on same physical host</a:t>
            </a:r>
          </a:p>
        </p:txBody>
      </p:sp>
      <p:grpSp>
        <p:nvGrpSpPr>
          <p:cNvPr id="2" name="Group 1"/>
          <p:cNvGrpSpPr/>
          <p:nvPr/>
        </p:nvGrpSpPr>
        <p:grpSpPr>
          <a:xfrm>
            <a:off x="7285037" y="754061"/>
            <a:ext cx="4941749" cy="4022047"/>
            <a:chOff x="7220023" y="1668482"/>
            <a:chExt cx="4941749" cy="4022047"/>
          </a:xfrm>
        </p:grpSpPr>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0023" y="3226915"/>
              <a:ext cx="852692" cy="98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0445" y="1668482"/>
              <a:ext cx="1693411" cy="194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bwMode="auto">
            <a:xfrm rot="19713601">
              <a:off x="8165038" y="3017197"/>
              <a:ext cx="774235" cy="447300"/>
            </a:xfrm>
            <a:prstGeom prst="rightArrow">
              <a:avLst/>
            </a:prstGeom>
            <a:solidFill>
              <a:schemeClr val="accent1"/>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nb-NO" sz="1428" dirty="0">
                <a:solidFill>
                  <a:srgbClr val="505050"/>
                </a:solidFill>
              </a:endParaRPr>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0025" y="4709353"/>
              <a:ext cx="852692" cy="98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Arrow 7"/>
            <p:cNvSpPr/>
            <p:nvPr/>
          </p:nvSpPr>
          <p:spPr bwMode="auto">
            <a:xfrm>
              <a:off x="8396473" y="4976290"/>
              <a:ext cx="774235" cy="447300"/>
            </a:xfrm>
            <a:prstGeom prst="rightArrow">
              <a:avLst/>
            </a:prstGeom>
            <a:solidFill>
              <a:schemeClr val="accent1"/>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nb-NO" sz="1428" dirty="0">
                <a:solidFill>
                  <a:srgbClr val="50505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5970" y="4646483"/>
              <a:ext cx="852692" cy="98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0489" y="4646483"/>
              <a:ext cx="852692" cy="98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9080" y="4646483"/>
              <a:ext cx="852692" cy="98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66704053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bwMode="auto">
          <a:xfrm>
            <a:off x="242789" y="2535038"/>
            <a:ext cx="3451866" cy="3156102"/>
          </a:xfrm>
          <a:prstGeom prst="roundRect">
            <a:avLst>
              <a:gd name="adj" fmla="val 11031"/>
            </a:avLst>
          </a:prstGeom>
          <a:solidFill>
            <a:schemeClr val="accent4">
              <a:alpha val="20000"/>
            </a:schemeClr>
          </a:solidFill>
          <a:ln w="38100">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US" dirty="0" smtClean="0"/>
              <a:t>Windows 2012 vs. 2008 R2 Guidance</a:t>
            </a:r>
            <a:endParaRPr lang="en-US" dirty="0"/>
          </a:p>
        </p:txBody>
      </p:sp>
      <p:sp>
        <p:nvSpPr>
          <p:cNvPr id="6" name="Text Placeholder 5"/>
          <p:cNvSpPr>
            <a:spLocks noGrp="1"/>
          </p:cNvSpPr>
          <p:nvPr>
            <p:ph type="body" sz="quarter" idx="10"/>
          </p:nvPr>
        </p:nvSpPr>
        <p:spPr>
          <a:xfrm>
            <a:off x="948072" y="1820862"/>
            <a:ext cx="2041299" cy="1335750"/>
          </a:xfrm>
        </p:spPr>
        <p:txBody>
          <a:bodyPr/>
          <a:lstStyle/>
          <a:p>
            <a:pPr marL="0" indent="0">
              <a:buNone/>
            </a:pPr>
            <a:r>
              <a:rPr lang="en-US" dirty="0" smtClean="0">
                <a:solidFill>
                  <a:srgbClr val="FFFFFF"/>
                </a:solidFill>
              </a:rPr>
              <a:t>Physical</a:t>
            </a:r>
          </a:p>
          <a:p>
            <a:pPr marL="0" indent="0">
              <a:buNone/>
            </a:pPr>
            <a:endParaRPr lang="en-US" dirty="0">
              <a:solidFill>
                <a:srgbClr val="FFFFFF"/>
              </a:solidFill>
            </a:endParaRPr>
          </a:p>
        </p:txBody>
      </p:sp>
      <p:sp>
        <p:nvSpPr>
          <p:cNvPr id="7" name="Text Placeholder 6"/>
          <p:cNvSpPr>
            <a:spLocks noGrp="1"/>
          </p:cNvSpPr>
          <p:nvPr>
            <p:ph type="body" sz="quarter" idx="11"/>
          </p:nvPr>
        </p:nvSpPr>
        <p:spPr>
          <a:xfrm>
            <a:off x="6348532" y="1823398"/>
            <a:ext cx="2590798" cy="683264"/>
          </a:xfrm>
        </p:spPr>
        <p:txBody>
          <a:bodyPr vert="horz" wrap="square" lIns="146304" tIns="91440" rIns="146304" bIns="91440" rtlCol="0">
            <a:spAutoFit/>
          </a:bodyPr>
          <a:lstStyle/>
          <a:p>
            <a:pPr marL="0" indent="0">
              <a:buNone/>
            </a:pPr>
            <a:r>
              <a:rPr lang="en-US" dirty="0">
                <a:solidFill>
                  <a:srgbClr val="FFFFFF"/>
                </a:solidFill>
              </a:rPr>
              <a:t>Virtualized</a:t>
            </a:r>
          </a:p>
        </p:txBody>
      </p:sp>
      <p:sp>
        <p:nvSpPr>
          <p:cNvPr id="26" name="Rounded Rectangle 25"/>
          <p:cNvSpPr/>
          <p:nvPr/>
        </p:nvSpPr>
        <p:spPr bwMode="auto">
          <a:xfrm>
            <a:off x="1560330" y="2867988"/>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7" name="Rounded Rectangle 26"/>
          <p:cNvSpPr/>
          <p:nvPr/>
        </p:nvSpPr>
        <p:spPr bwMode="auto">
          <a:xfrm>
            <a:off x="2516872" y="3879255"/>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8" name="Rounded Rectangle 27"/>
          <p:cNvSpPr/>
          <p:nvPr/>
        </p:nvSpPr>
        <p:spPr bwMode="auto">
          <a:xfrm>
            <a:off x="603788" y="2871674"/>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29" name="Rounded Rectangle 28"/>
          <p:cNvSpPr/>
          <p:nvPr/>
        </p:nvSpPr>
        <p:spPr bwMode="auto">
          <a:xfrm>
            <a:off x="600210" y="3879255"/>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30" name="Rounded Rectangle 29"/>
          <p:cNvSpPr/>
          <p:nvPr/>
        </p:nvSpPr>
        <p:spPr bwMode="auto">
          <a:xfrm>
            <a:off x="2516872" y="2867988"/>
            <a:ext cx="731520" cy="731520"/>
          </a:xfrm>
          <a:prstGeom prst="roundRect">
            <a:avLst/>
          </a:prstGeom>
          <a:solidFill>
            <a:schemeClr val="accent1"/>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1" name="Rounded Rectangle 30"/>
          <p:cNvSpPr/>
          <p:nvPr/>
        </p:nvSpPr>
        <p:spPr bwMode="auto">
          <a:xfrm>
            <a:off x="1560330" y="3879255"/>
            <a:ext cx="731520" cy="731520"/>
          </a:xfrm>
          <a:prstGeom prst="roundRect">
            <a:avLst/>
          </a:prstGeom>
          <a:solidFill>
            <a:srgbClr val="FFC000"/>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32" name="TextBox 31"/>
          <p:cNvSpPr txBox="1"/>
          <p:nvPr/>
        </p:nvSpPr>
        <p:spPr>
          <a:xfrm>
            <a:off x="423284" y="5085243"/>
            <a:ext cx="3271371" cy="600164"/>
          </a:xfrm>
          <a:prstGeom prst="rect">
            <a:avLst/>
          </a:prstGeom>
          <a:noFill/>
        </p:spPr>
        <p:txBody>
          <a:bodyPr wrap="square" lIns="182880" tIns="146304" rIns="182880" bIns="146304" rtlCol="0">
            <a:spAutoFit/>
          </a:bodyPr>
          <a:lstStyle/>
          <a:p>
            <a:pPr>
              <a:lnSpc>
                <a:spcPct val="90000"/>
              </a:lnSpc>
              <a:spcAft>
                <a:spcPts val="600"/>
              </a:spcAft>
            </a:pPr>
            <a:r>
              <a:rPr lang="en-US" sz="2200" dirty="0" smtClean="0">
                <a:solidFill>
                  <a:srgbClr val="442359"/>
                </a:solidFill>
              </a:rPr>
              <a:t>2012 or 2008 R2 Host</a:t>
            </a:r>
          </a:p>
        </p:txBody>
      </p:sp>
      <p:grpSp>
        <p:nvGrpSpPr>
          <p:cNvPr id="16" name="Group 15"/>
          <p:cNvGrpSpPr/>
          <p:nvPr/>
        </p:nvGrpSpPr>
        <p:grpSpPr>
          <a:xfrm>
            <a:off x="4086750" y="2526690"/>
            <a:ext cx="3451866" cy="3219590"/>
            <a:chOff x="4086750" y="2526690"/>
            <a:chExt cx="3451866" cy="3219590"/>
          </a:xfrm>
        </p:grpSpPr>
        <p:grpSp>
          <p:nvGrpSpPr>
            <p:cNvPr id="15" name="Group 14"/>
            <p:cNvGrpSpPr/>
            <p:nvPr/>
          </p:nvGrpSpPr>
          <p:grpSpPr>
            <a:xfrm>
              <a:off x="4086750" y="2526690"/>
              <a:ext cx="3451866" cy="3156102"/>
              <a:chOff x="4086750" y="2526690"/>
              <a:chExt cx="3451866" cy="3156102"/>
            </a:xfrm>
          </p:grpSpPr>
          <p:grpSp>
            <p:nvGrpSpPr>
              <p:cNvPr id="14" name="Group 13"/>
              <p:cNvGrpSpPr/>
              <p:nvPr/>
            </p:nvGrpSpPr>
            <p:grpSpPr>
              <a:xfrm>
                <a:off x="4086750" y="2526690"/>
                <a:ext cx="3451866" cy="3156102"/>
                <a:chOff x="4086750" y="2526690"/>
                <a:chExt cx="3451866" cy="3156102"/>
              </a:xfrm>
            </p:grpSpPr>
            <p:sp>
              <p:nvSpPr>
                <p:cNvPr id="9" name="Rounded Rectangle 8"/>
                <p:cNvSpPr/>
                <p:nvPr/>
              </p:nvSpPr>
              <p:spPr bwMode="auto">
                <a:xfrm>
                  <a:off x="4086750" y="2526690"/>
                  <a:ext cx="3451866" cy="3156102"/>
                </a:xfrm>
                <a:prstGeom prst="roundRect">
                  <a:avLst>
                    <a:gd name="adj" fmla="val 11031"/>
                  </a:avLst>
                </a:prstGeom>
                <a:solidFill>
                  <a:schemeClr val="accent4">
                    <a:alpha val="20000"/>
                  </a:schemeClr>
                </a:solidFill>
                <a:ln w="38100">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0" name="Rounded Rectangle 9"/>
                <p:cNvSpPr/>
                <p:nvPr/>
              </p:nvSpPr>
              <p:spPr bwMode="auto">
                <a:xfrm>
                  <a:off x="4242968" y="2715082"/>
                  <a:ext cx="3148928" cy="243431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grpSp>
          <p:sp>
            <p:nvSpPr>
              <p:cNvPr id="17" name="Rounded Rectangle 16"/>
              <p:cNvSpPr/>
              <p:nvPr/>
            </p:nvSpPr>
            <p:spPr bwMode="auto">
              <a:xfrm>
                <a:off x="5475234" y="2868762"/>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18" name="Rounded Rectangle 17"/>
              <p:cNvSpPr/>
              <p:nvPr/>
            </p:nvSpPr>
            <p:spPr bwMode="auto">
              <a:xfrm>
                <a:off x="6431776" y="3884472"/>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19" name="Rounded Rectangle 18"/>
              <p:cNvSpPr/>
              <p:nvPr/>
            </p:nvSpPr>
            <p:spPr bwMode="auto">
              <a:xfrm>
                <a:off x="4518692" y="2868762"/>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20" name="Rounded Rectangle 19"/>
              <p:cNvSpPr/>
              <p:nvPr/>
            </p:nvSpPr>
            <p:spPr bwMode="auto">
              <a:xfrm>
                <a:off x="4524085" y="3884472"/>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21" name="Rounded Rectangle 20"/>
              <p:cNvSpPr/>
              <p:nvPr/>
            </p:nvSpPr>
            <p:spPr bwMode="auto">
              <a:xfrm>
                <a:off x="6431776" y="2872404"/>
                <a:ext cx="731520" cy="731520"/>
              </a:xfrm>
              <a:prstGeom prst="roundRect">
                <a:avLst/>
              </a:prstGeom>
              <a:solidFill>
                <a:schemeClr val="accent1"/>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2" name="Rounded Rectangle 21"/>
              <p:cNvSpPr/>
              <p:nvPr/>
            </p:nvSpPr>
            <p:spPr bwMode="auto">
              <a:xfrm>
                <a:off x="5475234" y="3884472"/>
                <a:ext cx="731520" cy="731520"/>
              </a:xfrm>
              <a:prstGeom prst="roundRect">
                <a:avLst/>
              </a:prstGeom>
              <a:solidFill>
                <a:srgbClr val="FFC000"/>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sp>
          <p:nvSpPr>
            <p:cNvPr id="5" name="TextBox 4"/>
            <p:cNvSpPr txBox="1"/>
            <p:nvPr/>
          </p:nvSpPr>
          <p:spPr>
            <a:xfrm>
              <a:off x="4865058" y="5063016"/>
              <a:ext cx="2003667" cy="683264"/>
            </a:xfrm>
            <a:prstGeom prst="rect">
              <a:avLst/>
            </a:prstGeom>
            <a:noFill/>
          </p:spPr>
          <p:txBody>
            <a:bodyPr wrap="square" lIns="182880" tIns="146304" rIns="182880" bIns="146304" rtlCol="0">
              <a:spAutoFit/>
            </a:bodyPr>
            <a:lstStyle/>
            <a:p>
              <a:pPr>
                <a:lnSpc>
                  <a:spcPct val="90000"/>
                </a:lnSpc>
                <a:spcAft>
                  <a:spcPts val="600"/>
                </a:spcAft>
              </a:pPr>
              <a:r>
                <a:rPr lang="en-US" sz="2800" dirty="0" smtClean="0">
                  <a:solidFill>
                    <a:srgbClr val="442359"/>
                  </a:solidFill>
                </a:rPr>
                <a:t>2012 Host</a:t>
              </a:r>
              <a:endParaRPr lang="en-US" sz="2400" dirty="0" smtClean="0">
                <a:solidFill>
                  <a:srgbClr val="442359"/>
                </a:solidFill>
              </a:endParaRPr>
            </a:p>
          </p:txBody>
        </p:sp>
        <p:sp>
          <p:nvSpPr>
            <p:cNvPr id="33" name="TextBox 32"/>
            <p:cNvSpPr txBox="1"/>
            <p:nvPr/>
          </p:nvSpPr>
          <p:spPr>
            <a:xfrm>
              <a:off x="5417922" y="4653538"/>
              <a:ext cx="846144"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442359"/>
                  </a:solidFill>
                </a:rPr>
                <a:t>VM</a:t>
              </a:r>
            </a:p>
          </p:txBody>
        </p:sp>
      </p:grpSp>
      <p:grpSp>
        <p:nvGrpSpPr>
          <p:cNvPr id="25" name="Group 24"/>
          <p:cNvGrpSpPr/>
          <p:nvPr/>
        </p:nvGrpSpPr>
        <p:grpSpPr>
          <a:xfrm>
            <a:off x="7643931" y="2523724"/>
            <a:ext cx="4591267" cy="3156102"/>
            <a:chOff x="246092" y="1625054"/>
            <a:chExt cx="4591267" cy="3156102"/>
          </a:xfrm>
        </p:grpSpPr>
        <p:sp>
          <p:nvSpPr>
            <p:cNvPr id="34" name="Rounded Rectangle 33"/>
            <p:cNvSpPr/>
            <p:nvPr/>
          </p:nvSpPr>
          <p:spPr bwMode="auto">
            <a:xfrm>
              <a:off x="246092" y="1625054"/>
              <a:ext cx="4591267" cy="3156102"/>
            </a:xfrm>
            <a:prstGeom prst="roundRect">
              <a:avLst>
                <a:gd name="adj" fmla="val 11031"/>
              </a:avLst>
            </a:prstGeom>
            <a:solidFill>
              <a:schemeClr val="accent4">
                <a:alpha val="20000"/>
              </a:schemeClr>
            </a:solidFill>
            <a:ln w="38100">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5" name="Rounded Rectangle 34"/>
            <p:cNvSpPr/>
            <p:nvPr/>
          </p:nvSpPr>
          <p:spPr bwMode="auto">
            <a:xfrm>
              <a:off x="402311" y="1813446"/>
              <a:ext cx="2072849" cy="243431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grpSp>
      <p:sp>
        <p:nvSpPr>
          <p:cNvPr id="36" name="Rounded Rectangle 35"/>
          <p:cNvSpPr/>
          <p:nvPr/>
        </p:nvSpPr>
        <p:spPr bwMode="auto">
          <a:xfrm>
            <a:off x="8924482" y="2868762"/>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37" name="Rounded Rectangle 36"/>
          <p:cNvSpPr/>
          <p:nvPr/>
        </p:nvSpPr>
        <p:spPr bwMode="auto">
          <a:xfrm>
            <a:off x="8034866" y="2868762"/>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38" name="Rounded Rectangle 37"/>
          <p:cNvSpPr/>
          <p:nvPr/>
        </p:nvSpPr>
        <p:spPr bwMode="auto">
          <a:xfrm>
            <a:off x="8035698" y="3884472"/>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39" name="Rounded Rectangle 38"/>
          <p:cNvSpPr/>
          <p:nvPr/>
        </p:nvSpPr>
        <p:spPr bwMode="auto">
          <a:xfrm>
            <a:off x="8924482" y="3884472"/>
            <a:ext cx="731520" cy="731520"/>
          </a:xfrm>
          <a:prstGeom prst="roundRect">
            <a:avLst/>
          </a:prstGeom>
          <a:solidFill>
            <a:srgbClr val="FFC000"/>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40" name="TextBox 39"/>
          <p:cNvSpPr txBox="1"/>
          <p:nvPr/>
        </p:nvSpPr>
        <p:spPr>
          <a:xfrm>
            <a:off x="8391008" y="4620283"/>
            <a:ext cx="85634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442359"/>
                </a:solidFill>
              </a:rPr>
              <a:t>VM</a:t>
            </a:r>
          </a:p>
        </p:txBody>
      </p:sp>
      <p:sp>
        <p:nvSpPr>
          <p:cNvPr id="41" name="Rounded Rectangle 40"/>
          <p:cNvSpPr/>
          <p:nvPr/>
        </p:nvSpPr>
        <p:spPr bwMode="auto">
          <a:xfrm>
            <a:off x="10020214" y="2718584"/>
            <a:ext cx="2072849" cy="243431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2" name="Rounded Rectangle 41"/>
          <p:cNvSpPr/>
          <p:nvPr/>
        </p:nvSpPr>
        <p:spPr bwMode="auto">
          <a:xfrm>
            <a:off x="10240410" y="2868762"/>
            <a:ext cx="731520" cy="731520"/>
          </a:xfrm>
          <a:prstGeom prst="roundRect">
            <a:avLst/>
          </a:prstGeom>
          <a:solidFill>
            <a:schemeClr val="accent1"/>
          </a:solidFill>
          <a:ln>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43" name="Rounded Rectangle 42"/>
          <p:cNvSpPr/>
          <p:nvPr/>
        </p:nvSpPr>
        <p:spPr bwMode="auto">
          <a:xfrm>
            <a:off x="11119145" y="2867988"/>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44" name="TextBox 43"/>
          <p:cNvSpPr txBox="1"/>
          <p:nvPr/>
        </p:nvSpPr>
        <p:spPr>
          <a:xfrm>
            <a:off x="10663274" y="4620283"/>
            <a:ext cx="85634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442359"/>
                </a:solidFill>
              </a:rPr>
              <a:t>VM</a:t>
            </a:r>
          </a:p>
        </p:txBody>
      </p:sp>
      <p:sp>
        <p:nvSpPr>
          <p:cNvPr id="45" name="TextBox 44"/>
          <p:cNvSpPr txBox="1"/>
          <p:nvPr/>
        </p:nvSpPr>
        <p:spPr>
          <a:xfrm>
            <a:off x="8736240" y="5065295"/>
            <a:ext cx="2516376" cy="683264"/>
          </a:xfrm>
          <a:prstGeom prst="rect">
            <a:avLst/>
          </a:prstGeom>
          <a:noFill/>
        </p:spPr>
        <p:txBody>
          <a:bodyPr wrap="square" lIns="182880" tIns="146304" rIns="182880" bIns="146304" rtlCol="0">
            <a:spAutoFit/>
          </a:bodyPr>
          <a:lstStyle/>
          <a:p>
            <a:pPr>
              <a:lnSpc>
                <a:spcPct val="90000"/>
              </a:lnSpc>
              <a:spcAft>
                <a:spcPts val="600"/>
              </a:spcAft>
            </a:pPr>
            <a:r>
              <a:rPr lang="en-US" sz="2800" dirty="0" smtClean="0">
                <a:solidFill>
                  <a:srgbClr val="442359"/>
                </a:solidFill>
              </a:rPr>
              <a:t>2008 R2 Host</a:t>
            </a:r>
            <a:endParaRPr lang="en-US" sz="2400" dirty="0" smtClean="0">
              <a:solidFill>
                <a:srgbClr val="442359"/>
              </a:solidFill>
            </a:endParaRPr>
          </a:p>
        </p:txBody>
      </p:sp>
      <p:cxnSp>
        <p:nvCxnSpPr>
          <p:cNvPr id="4" name="Straight Connector 3"/>
          <p:cNvCxnSpPr/>
          <p:nvPr/>
        </p:nvCxnSpPr>
        <p:spPr>
          <a:xfrm flipH="1">
            <a:off x="3856037" y="1744662"/>
            <a:ext cx="5454" cy="4724400"/>
          </a:xfrm>
          <a:prstGeom prst="line">
            <a:avLst/>
          </a:prstGeom>
          <a:solidFill>
            <a:schemeClr val="accent4">
              <a:alpha val="20000"/>
            </a:schemeClr>
          </a:solidFill>
          <a:ln w="38100">
            <a:solidFill>
              <a:schemeClr val="accent6"/>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custDataLst>
      <p:tags r:id="rId1"/>
    </p:custDataLst>
    <p:extLst>
      <p:ext uri="{BB962C8B-B14F-4D97-AF65-F5344CB8AC3E}">
        <p14:creationId xmlns:p14="http://schemas.microsoft.com/office/powerpoint/2010/main" val="16142139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6" grpId="0" animBg="1"/>
      <p:bldP spid="37" grpId="0" animBg="1"/>
      <p:bldP spid="38" grpId="0" animBg="1"/>
      <p:bldP spid="39" grpId="0" animBg="1"/>
      <p:bldP spid="40" grpId="0"/>
      <p:bldP spid="41" grpId="0" animBg="1"/>
      <p:bldP spid="42" grpId="0" animBg="1"/>
      <p:bldP spid="43" grpId="0" animBg="1"/>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you benchmark your VMs!</a:t>
            </a:r>
            <a:endParaRPr lang="en-US" dirty="0">
              <a:gradFill>
                <a:gsLst>
                  <a:gs pos="0">
                    <a:schemeClr val="tx2"/>
                  </a:gs>
                  <a:gs pos="100000">
                    <a:schemeClr val="tx2"/>
                  </a:gs>
                </a:gsLst>
                <a:lin ang="5400000" scaled="0"/>
              </a:gradFill>
            </a:endParaRPr>
          </a:p>
        </p:txBody>
      </p:sp>
      <p:sp>
        <p:nvSpPr>
          <p:cNvPr id="3" name="Text Placeholder 2"/>
          <p:cNvSpPr>
            <a:spLocks noGrp="1"/>
          </p:cNvSpPr>
          <p:nvPr>
            <p:ph type="body" sz="quarter" idx="11"/>
          </p:nvPr>
        </p:nvSpPr>
        <p:spPr/>
        <p:txBody>
          <a:bodyPr/>
          <a:lstStyle/>
          <a:p>
            <a:pPr marL="1636902" lvl="4" indent="0">
              <a:buNone/>
            </a:pPr>
            <a:endParaRPr lang="en-US" dirty="0" smtClean="0">
              <a:gradFill>
                <a:gsLst>
                  <a:gs pos="0">
                    <a:srgbClr val="FFFFFF"/>
                  </a:gs>
                  <a:gs pos="86000">
                    <a:srgbClr val="FFFFFF"/>
                  </a:gs>
                </a:gsLst>
                <a:lin ang="5400000" scaled="0"/>
              </a:gradFill>
            </a:endParaRPr>
          </a:p>
          <a:p>
            <a:pPr marL="1636902" lvl="4" indent="0">
              <a:buNone/>
            </a:pPr>
            <a:endParaRPr lang="en-US" dirty="0" smtClean="0">
              <a:gradFill>
                <a:gsLst>
                  <a:gs pos="0">
                    <a:srgbClr val="FFFFFF"/>
                  </a:gs>
                  <a:gs pos="86000">
                    <a:srgbClr val="FFFFFF"/>
                  </a:gs>
                </a:gsLst>
                <a:lin ang="5400000" scaled="0"/>
              </a:gradFill>
            </a:endParaRPr>
          </a:p>
          <a:p>
            <a:pPr lvl="4"/>
            <a:endParaRPr lang="en-US" dirty="0" smtClean="0">
              <a:gradFill>
                <a:gsLst>
                  <a:gs pos="0">
                    <a:srgbClr val="FFFFFF"/>
                  </a:gs>
                  <a:gs pos="86000">
                    <a:srgbClr val="FFFFFF"/>
                  </a:gs>
                </a:gsLst>
                <a:lin ang="5400000" scaled="0"/>
              </a:gradFill>
            </a:endParaRPr>
          </a:p>
          <a:p>
            <a:pPr lvl="4"/>
            <a:endParaRPr lang="en-US" dirty="0" smtClean="0">
              <a:gradFill>
                <a:gsLst>
                  <a:gs pos="0">
                    <a:srgbClr val="FFFFFF"/>
                  </a:gs>
                  <a:gs pos="86000">
                    <a:srgbClr val="FFFFFF"/>
                  </a:gs>
                </a:gsLst>
                <a:lin ang="5400000" scaled="0"/>
              </a:gradFill>
            </a:endParaRPr>
          </a:p>
          <a:p>
            <a:pPr lvl="1"/>
            <a:endParaRPr lang="en-US" dirty="0" smtClean="0">
              <a:gradFill>
                <a:gsLst>
                  <a:gs pos="0">
                    <a:srgbClr val="FFFFFF"/>
                  </a:gs>
                  <a:gs pos="86000">
                    <a:srgbClr val="FFFFFF"/>
                  </a:gs>
                </a:gsLst>
                <a:lin ang="5400000" scaled="0"/>
              </a:gradFill>
            </a:endParaRPr>
          </a:p>
          <a:p>
            <a:pPr lvl="1"/>
            <a:endParaRPr lang="en-US" dirty="0" smtClean="0">
              <a:gradFill>
                <a:gsLst>
                  <a:gs pos="0">
                    <a:srgbClr val="FFFFFF"/>
                  </a:gs>
                  <a:gs pos="86000">
                    <a:srgbClr val="FFFFFF"/>
                  </a:gs>
                </a:gsLst>
                <a:lin ang="5400000" scaled="0"/>
              </a:gradFill>
            </a:endParaRPr>
          </a:p>
          <a:p>
            <a:pPr lvl="1"/>
            <a:endParaRPr lang="en-US" dirty="0" smtClean="0">
              <a:gradFill>
                <a:gsLst>
                  <a:gs pos="0">
                    <a:srgbClr val="FFFFFF"/>
                  </a:gs>
                  <a:gs pos="86000">
                    <a:srgbClr val="FFFFFF"/>
                  </a:gs>
                </a:gsLst>
                <a:lin ang="5400000" scaled="0"/>
              </a:gradFill>
            </a:endParaRPr>
          </a:p>
          <a:p>
            <a:pPr lvl="1"/>
            <a:endParaRPr lang="en-US" dirty="0" smtClean="0">
              <a:gradFill>
                <a:gsLst>
                  <a:gs pos="0">
                    <a:srgbClr val="FFFFFF"/>
                  </a:gs>
                  <a:gs pos="86000">
                    <a:srgbClr val="FFFFFF"/>
                  </a:gs>
                </a:gsLst>
                <a:lin ang="5400000" scaled="0"/>
              </a:gradFill>
            </a:endParaRPr>
          </a:p>
          <a:p>
            <a:pPr lvl="2"/>
            <a:endParaRPr lang="en-US" dirty="0" smtClean="0">
              <a:gradFill>
                <a:gsLst>
                  <a:gs pos="0">
                    <a:srgbClr val="FFFFFF"/>
                  </a:gs>
                  <a:gs pos="86000">
                    <a:srgbClr val="FFFFFF"/>
                  </a:gs>
                </a:gsLst>
                <a:lin ang="5400000" scaled="0"/>
              </a:gradFill>
            </a:endParaRPr>
          </a:p>
          <a:p>
            <a:pPr marL="469536" lvl="1" indent="0">
              <a:buNone/>
            </a:pPr>
            <a:endParaRPr lang="en-US" dirty="0" smtClean="0">
              <a:gradFill>
                <a:gsLst>
                  <a:gs pos="0">
                    <a:schemeClr val="tx1"/>
                  </a:gs>
                  <a:gs pos="100000">
                    <a:schemeClr val="tx1"/>
                  </a:gs>
                </a:gsLst>
                <a:lin ang="5400000" scaled="0"/>
              </a:gradFill>
            </a:endParaRPr>
          </a:p>
        </p:txBody>
      </p:sp>
      <p:sp>
        <p:nvSpPr>
          <p:cNvPr id="18" name="Rounded Rectangle 17"/>
          <p:cNvSpPr/>
          <p:nvPr/>
        </p:nvSpPr>
        <p:spPr bwMode="auto">
          <a:xfrm>
            <a:off x="750634" y="1102665"/>
            <a:ext cx="8854607" cy="3166755"/>
          </a:xfrm>
          <a:prstGeom prst="roundRect">
            <a:avLst/>
          </a:prstGeom>
          <a:solidFill>
            <a:schemeClr val="tx2"/>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19" name="Rounded Rectangle 18"/>
          <p:cNvSpPr/>
          <p:nvPr/>
        </p:nvSpPr>
        <p:spPr bwMode="auto">
          <a:xfrm>
            <a:off x="3300434" y="4342713"/>
            <a:ext cx="3032625" cy="2275141"/>
          </a:xfrm>
          <a:prstGeom prst="roundRect">
            <a:avLst/>
          </a:prstGeom>
          <a:solidFill>
            <a:schemeClr val="accent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8774" y="4607052"/>
            <a:ext cx="546027" cy="170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0294" y="4607052"/>
            <a:ext cx="546027" cy="170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321" y="4607052"/>
            <a:ext cx="546027" cy="170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3415" y="4607052"/>
            <a:ext cx="546027" cy="170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TextBox 35"/>
          <p:cNvSpPr txBox="1"/>
          <p:nvPr/>
        </p:nvSpPr>
        <p:spPr>
          <a:xfrm>
            <a:off x="9738472" y="4663035"/>
            <a:ext cx="2326383" cy="1921090"/>
          </a:xfrm>
          <a:prstGeom prst="rect">
            <a:avLst/>
          </a:prstGeom>
          <a:noFill/>
        </p:spPr>
        <p:txBody>
          <a:bodyPr wrap="square" lIns="0" tIns="0" rIns="0" bIns="0" rtlCol="0">
            <a:spAutoFit/>
          </a:bodyPr>
          <a:lstStyle/>
          <a:p>
            <a:r>
              <a:rPr lang="en-US" sz="2040" dirty="0">
                <a:solidFill>
                  <a:srgbClr val="00188F"/>
                </a:solidFill>
              </a:rPr>
              <a:t>4 Physical </a:t>
            </a:r>
            <a:r>
              <a:rPr lang="en-US" sz="2040" dirty="0" smtClean="0">
                <a:solidFill>
                  <a:srgbClr val="00188F"/>
                </a:solidFill>
              </a:rPr>
              <a:t>servers</a:t>
            </a:r>
            <a:endParaRPr lang="en-US" sz="2040" dirty="0">
              <a:solidFill>
                <a:srgbClr val="00188F"/>
              </a:solidFill>
            </a:endParaRPr>
          </a:p>
          <a:p>
            <a:endParaRPr lang="en-US" sz="2040" dirty="0">
              <a:solidFill>
                <a:srgbClr val="00188F"/>
              </a:solidFill>
            </a:endParaRPr>
          </a:p>
          <a:p>
            <a:r>
              <a:rPr lang="en-US" sz="2040" dirty="0">
                <a:solidFill>
                  <a:srgbClr val="00188F"/>
                </a:solidFill>
              </a:rPr>
              <a:t>Cluster supporting many applications including 11 databases</a:t>
            </a:r>
          </a:p>
        </p:txBody>
      </p:sp>
      <p:sp>
        <p:nvSpPr>
          <p:cNvPr id="61" name="TextBox 60"/>
          <p:cNvSpPr txBox="1"/>
          <p:nvPr/>
        </p:nvSpPr>
        <p:spPr>
          <a:xfrm>
            <a:off x="9660271" y="1741909"/>
            <a:ext cx="2127877" cy="313932"/>
          </a:xfrm>
          <a:prstGeom prst="rect">
            <a:avLst/>
          </a:prstGeom>
          <a:noFill/>
        </p:spPr>
        <p:txBody>
          <a:bodyPr wrap="square" lIns="0" tIns="0" rIns="0" bIns="0" rtlCol="0">
            <a:spAutoFit/>
          </a:bodyPr>
          <a:lstStyle/>
          <a:p>
            <a:r>
              <a:rPr lang="en-US" sz="2040">
                <a:solidFill>
                  <a:srgbClr val="00188F"/>
                </a:solidFill>
              </a:rPr>
              <a:t>134 Virtual </a:t>
            </a:r>
            <a:r>
              <a:rPr lang="en-US" sz="2040" dirty="0">
                <a:solidFill>
                  <a:srgbClr val="00188F"/>
                </a:solidFill>
              </a:rPr>
              <a:t>servers</a:t>
            </a:r>
          </a:p>
        </p:txBody>
      </p:sp>
      <p:pic>
        <p:nvPicPr>
          <p:cNvPr id="2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9379" y="1381002"/>
            <a:ext cx="343924" cy="459580"/>
          </a:xfrm>
          <a:prstGeom prst="rect">
            <a:avLst/>
          </a:prstGeom>
          <a:noFill/>
          <a:ln>
            <a:noFill/>
          </a:ln>
          <a:effectLst/>
          <a:extLst/>
        </p:spPr>
      </p:pic>
      <p:pic>
        <p:nvPicPr>
          <p:cNvPr id="2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805" y="1381002"/>
            <a:ext cx="343924" cy="459580"/>
          </a:xfrm>
          <a:prstGeom prst="rect">
            <a:avLst/>
          </a:prstGeom>
          <a:noFill/>
          <a:ln>
            <a:noFill/>
          </a:ln>
          <a:effectLst/>
          <a:extLst/>
        </p:spPr>
      </p:pic>
      <p:pic>
        <p:nvPicPr>
          <p:cNvPr id="3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6231" y="1381002"/>
            <a:ext cx="343924" cy="459580"/>
          </a:xfrm>
          <a:prstGeom prst="rect">
            <a:avLst/>
          </a:prstGeom>
          <a:noFill/>
          <a:ln>
            <a:noFill/>
          </a:ln>
          <a:effectLst/>
          <a:extLst/>
        </p:spPr>
      </p:pic>
      <p:pic>
        <p:nvPicPr>
          <p:cNvPr id="3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9658" y="1381002"/>
            <a:ext cx="343924" cy="459580"/>
          </a:xfrm>
          <a:prstGeom prst="rect">
            <a:avLst/>
          </a:prstGeom>
          <a:noFill/>
          <a:ln>
            <a:noFill/>
          </a:ln>
          <a:effectLst/>
          <a:extLst/>
        </p:spPr>
      </p:pic>
      <p:pic>
        <p:nvPicPr>
          <p:cNvPr id="3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3084" y="1381002"/>
            <a:ext cx="343924" cy="459580"/>
          </a:xfrm>
          <a:prstGeom prst="rect">
            <a:avLst/>
          </a:prstGeom>
          <a:noFill/>
          <a:ln>
            <a:noFill/>
          </a:ln>
          <a:effectLst/>
          <a:extLst/>
        </p:spPr>
      </p:pic>
      <p:pic>
        <p:nvPicPr>
          <p:cNvPr id="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510" y="1381002"/>
            <a:ext cx="343924" cy="459580"/>
          </a:xfrm>
          <a:prstGeom prst="rect">
            <a:avLst/>
          </a:prstGeom>
          <a:noFill/>
          <a:ln>
            <a:noFill/>
          </a:ln>
          <a:effectLst/>
          <a:extLst/>
        </p:spPr>
      </p:pic>
      <p:pic>
        <p:nvPicPr>
          <p:cNvPr id="3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9937" y="1381002"/>
            <a:ext cx="343924" cy="459580"/>
          </a:xfrm>
          <a:prstGeom prst="rect">
            <a:avLst/>
          </a:prstGeom>
          <a:noFill/>
          <a:ln>
            <a:noFill/>
          </a:ln>
          <a:effectLst/>
          <a:extLst/>
        </p:spPr>
      </p:pic>
      <p:pic>
        <p:nvPicPr>
          <p:cNvPr id="3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363" y="1381002"/>
            <a:ext cx="343924" cy="459580"/>
          </a:xfrm>
          <a:prstGeom prst="rect">
            <a:avLst/>
          </a:prstGeom>
          <a:noFill/>
          <a:ln>
            <a:noFill/>
          </a:ln>
          <a:effectLst/>
          <a:extLst/>
        </p:spPr>
      </p:pic>
      <p:pic>
        <p:nvPicPr>
          <p:cNvPr id="3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6789" y="1381002"/>
            <a:ext cx="343924" cy="459580"/>
          </a:xfrm>
          <a:prstGeom prst="rect">
            <a:avLst/>
          </a:prstGeom>
          <a:noFill/>
          <a:ln>
            <a:noFill/>
          </a:ln>
          <a:effectLst/>
          <a:extLst/>
        </p:spPr>
      </p:pic>
      <p:pic>
        <p:nvPicPr>
          <p:cNvPr id="3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0216" y="1381002"/>
            <a:ext cx="343924" cy="459580"/>
          </a:xfrm>
          <a:prstGeom prst="rect">
            <a:avLst/>
          </a:prstGeom>
          <a:noFill/>
          <a:ln>
            <a:noFill/>
          </a:ln>
          <a:effectLst/>
          <a:extLst/>
        </p:spPr>
      </p:pic>
      <p:pic>
        <p:nvPicPr>
          <p:cNvPr id="5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641" y="1381002"/>
            <a:ext cx="414250" cy="459580"/>
          </a:xfrm>
          <a:prstGeom prst="rect">
            <a:avLst/>
          </a:prstGeom>
          <a:noFill/>
          <a:ln>
            <a:noFill/>
          </a:ln>
          <a:effectLst/>
          <a:extLst/>
        </p:spPr>
      </p:pic>
      <p:pic>
        <p:nvPicPr>
          <p:cNvPr id="5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393" y="1381002"/>
            <a:ext cx="414250" cy="459580"/>
          </a:xfrm>
          <a:prstGeom prst="rect">
            <a:avLst/>
          </a:prstGeom>
          <a:noFill/>
          <a:ln>
            <a:noFill/>
          </a:ln>
          <a:effectLst/>
          <a:extLst/>
        </p:spPr>
      </p:pic>
      <p:pic>
        <p:nvPicPr>
          <p:cNvPr id="6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1145" y="1381002"/>
            <a:ext cx="414250" cy="459580"/>
          </a:xfrm>
          <a:prstGeom prst="rect">
            <a:avLst/>
          </a:prstGeom>
          <a:noFill/>
          <a:ln>
            <a:noFill/>
          </a:ln>
          <a:effectLst/>
          <a:extLst/>
        </p:spPr>
      </p:pic>
      <p:pic>
        <p:nvPicPr>
          <p:cNvPr id="6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4897" y="1381002"/>
            <a:ext cx="414250" cy="459580"/>
          </a:xfrm>
          <a:prstGeom prst="rect">
            <a:avLst/>
          </a:prstGeom>
          <a:noFill/>
          <a:ln>
            <a:noFill/>
          </a:ln>
          <a:effectLst/>
          <a:extLst/>
        </p:spPr>
      </p:pic>
      <p:pic>
        <p:nvPicPr>
          <p:cNvPr id="6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8649" y="1381002"/>
            <a:ext cx="414250" cy="459580"/>
          </a:xfrm>
          <a:prstGeom prst="rect">
            <a:avLst/>
          </a:prstGeom>
          <a:noFill/>
          <a:ln>
            <a:noFill/>
          </a:ln>
          <a:effectLst/>
          <a:extLst/>
        </p:spPr>
      </p:pic>
      <p:pic>
        <p:nvPicPr>
          <p:cNvPr id="6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2402" y="1381002"/>
            <a:ext cx="414250" cy="459580"/>
          </a:xfrm>
          <a:prstGeom prst="rect">
            <a:avLst/>
          </a:prstGeom>
          <a:noFill/>
          <a:ln>
            <a:noFill/>
          </a:ln>
          <a:effectLst/>
          <a:extLst/>
        </p:spPr>
      </p:pic>
      <p:pic>
        <p:nvPicPr>
          <p:cNvPr id="6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6154" y="1381002"/>
            <a:ext cx="414250" cy="459580"/>
          </a:xfrm>
          <a:prstGeom prst="rect">
            <a:avLst/>
          </a:prstGeom>
          <a:noFill/>
          <a:ln>
            <a:noFill/>
          </a:ln>
          <a:effectLst/>
          <a:extLst/>
        </p:spPr>
      </p:pic>
      <p:pic>
        <p:nvPicPr>
          <p:cNvPr id="6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906" y="1381002"/>
            <a:ext cx="414250" cy="459580"/>
          </a:xfrm>
          <a:prstGeom prst="rect">
            <a:avLst/>
          </a:prstGeom>
          <a:noFill/>
          <a:ln>
            <a:noFill/>
          </a:ln>
          <a:effectLst/>
          <a:extLst/>
        </p:spPr>
      </p:pic>
      <p:pic>
        <p:nvPicPr>
          <p:cNvPr id="6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3658" y="1381002"/>
            <a:ext cx="414250" cy="459580"/>
          </a:xfrm>
          <a:prstGeom prst="rect">
            <a:avLst/>
          </a:prstGeom>
          <a:noFill/>
          <a:ln>
            <a:noFill/>
          </a:ln>
          <a:effectLst/>
          <a:extLst/>
        </p:spPr>
      </p:pic>
      <p:pic>
        <p:nvPicPr>
          <p:cNvPr id="6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7419" y="1381002"/>
            <a:ext cx="414250" cy="459580"/>
          </a:xfrm>
          <a:prstGeom prst="rect">
            <a:avLst/>
          </a:prstGeom>
          <a:noFill/>
          <a:ln>
            <a:noFill/>
          </a:ln>
          <a:effectLst/>
          <a:extLst/>
        </p:spPr>
      </p:pic>
      <p:pic>
        <p:nvPicPr>
          <p:cNvPr id="8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9379" y="1777465"/>
            <a:ext cx="343924" cy="459580"/>
          </a:xfrm>
          <a:prstGeom prst="rect">
            <a:avLst/>
          </a:prstGeom>
          <a:noFill/>
          <a:ln>
            <a:noFill/>
          </a:ln>
          <a:effectLst/>
          <a:extLst/>
        </p:spPr>
      </p:pic>
      <p:pic>
        <p:nvPicPr>
          <p:cNvPr id="9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805" y="1777465"/>
            <a:ext cx="343924" cy="459580"/>
          </a:xfrm>
          <a:prstGeom prst="rect">
            <a:avLst/>
          </a:prstGeom>
          <a:noFill/>
          <a:ln>
            <a:noFill/>
          </a:ln>
          <a:effectLst/>
          <a:extLst/>
        </p:spPr>
      </p:pic>
      <p:pic>
        <p:nvPicPr>
          <p:cNvPr id="9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6231" y="1777465"/>
            <a:ext cx="343924" cy="459580"/>
          </a:xfrm>
          <a:prstGeom prst="rect">
            <a:avLst/>
          </a:prstGeom>
          <a:noFill/>
          <a:ln>
            <a:noFill/>
          </a:ln>
          <a:effectLst/>
          <a:extLst/>
        </p:spPr>
      </p:pic>
      <p:pic>
        <p:nvPicPr>
          <p:cNvPr id="9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9658" y="1777465"/>
            <a:ext cx="343924" cy="459580"/>
          </a:xfrm>
          <a:prstGeom prst="rect">
            <a:avLst/>
          </a:prstGeom>
          <a:noFill/>
          <a:ln>
            <a:noFill/>
          </a:ln>
          <a:effectLst/>
          <a:extLst/>
        </p:spPr>
      </p:pic>
      <p:pic>
        <p:nvPicPr>
          <p:cNvPr id="9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3084" y="1777465"/>
            <a:ext cx="343924" cy="459580"/>
          </a:xfrm>
          <a:prstGeom prst="rect">
            <a:avLst/>
          </a:prstGeom>
          <a:noFill/>
          <a:ln>
            <a:noFill/>
          </a:ln>
          <a:effectLst/>
          <a:extLst/>
        </p:spPr>
      </p:pic>
      <p:pic>
        <p:nvPicPr>
          <p:cNvPr id="9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510" y="1777465"/>
            <a:ext cx="343924" cy="459580"/>
          </a:xfrm>
          <a:prstGeom prst="rect">
            <a:avLst/>
          </a:prstGeom>
          <a:noFill/>
          <a:ln>
            <a:noFill/>
          </a:ln>
          <a:effectLst/>
          <a:extLst/>
        </p:spPr>
      </p:pic>
      <p:pic>
        <p:nvPicPr>
          <p:cNvPr id="9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9937" y="1777465"/>
            <a:ext cx="343924" cy="459580"/>
          </a:xfrm>
          <a:prstGeom prst="rect">
            <a:avLst/>
          </a:prstGeom>
          <a:noFill/>
          <a:ln>
            <a:noFill/>
          </a:ln>
          <a:effectLst/>
          <a:extLst/>
        </p:spPr>
      </p:pic>
      <p:pic>
        <p:nvPicPr>
          <p:cNvPr id="9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363" y="1777465"/>
            <a:ext cx="343924" cy="459580"/>
          </a:xfrm>
          <a:prstGeom prst="rect">
            <a:avLst/>
          </a:prstGeom>
          <a:noFill/>
          <a:ln>
            <a:noFill/>
          </a:ln>
          <a:effectLst/>
          <a:extLst/>
        </p:spPr>
      </p:pic>
      <p:pic>
        <p:nvPicPr>
          <p:cNvPr id="9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6789" y="1777465"/>
            <a:ext cx="343924" cy="459580"/>
          </a:xfrm>
          <a:prstGeom prst="rect">
            <a:avLst/>
          </a:prstGeom>
          <a:noFill/>
          <a:ln>
            <a:noFill/>
          </a:ln>
          <a:effectLst/>
          <a:extLst/>
        </p:spPr>
      </p:pic>
      <p:pic>
        <p:nvPicPr>
          <p:cNvPr id="9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0216" y="1777465"/>
            <a:ext cx="343924" cy="459580"/>
          </a:xfrm>
          <a:prstGeom prst="rect">
            <a:avLst/>
          </a:prstGeom>
          <a:noFill/>
          <a:ln>
            <a:noFill/>
          </a:ln>
          <a:effectLst/>
          <a:extLst/>
        </p:spPr>
      </p:pic>
      <p:pic>
        <p:nvPicPr>
          <p:cNvPr id="9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641" y="1777465"/>
            <a:ext cx="414250" cy="459580"/>
          </a:xfrm>
          <a:prstGeom prst="rect">
            <a:avLst/>
          </a:prstGeom>
          <a:noFill/>
          <a:ln>
            <a:noFill/>
          </a:ln>
          <a:effectLst/>
          <a:extLst/>
        </p:spPr>
      </p:pic>
      <p:pic>
        <p:nvPicPr>
          <p:cNvPr id="10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393" y="1777465"/>
            <a:ext cx="414250" cy="459580"/>
          </a:xfrm>
          <a:prstGeom prst="rect">
            <a:avLst/>
          </a:prstGeom>
          <a:noFill/>
          <a:ln>
            <a:noFill/>
          </a:ln>
          <a:effectLst/>
          <a:extLst/>
        </p:spPr>
      </p:pic>
      <p:pic>
        <p:nvPicPr>
          <p:cNvPr id="10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1145" y="1777465"/>
            <a:ext cx="414250" cy="459580"/>
          </a:xfrm>
          <a:prstGeom prst="rect">
            <a:avLst/>
          </a:prstGeom>
          <a:noFill/>
          <a:ln>
            <a:noFill/>
          </a:ln>
          <a:effectLst/>
          <a:extLst/>
        </p:spPr>
      </p:pic>
      <p:pic>
        <p:nvPicPr>
          <p:cNvPr id="10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4897" y="1777465"/>
            <a:ext cx="414250" cy="459580"/>
          </a:xfrm>
          <a:prstGeom prst="rect">
            <a:avLst/>
          </a:prstGeom>
          <a:noFill/>
          <a:ln>
            <a:noFill/>
          </a:ln>
          <a:effectLst/>
          <a:extLst/>
        </p:spPr>
      </p:pic>
      <p:pic>
        <p:nvPicPr>
          <p:cNvPr id="10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8649" y="1777465"/>
            <a:ext cx="414250" cy="459580"/>
          </a:xfrm>
          <a:prstGeom prst="rect">
            <a:avLst/>
          </a:prstGeom>
          <a:noFill/>
          <a:ln>
            <a:noFill/>
          </a:ln>
          <a:effectLst/>
          <a:extLst/>
        </p:spPr>
      </p:pic>
      <p:pic>
        <p:nvPicPr>
          <p:cNvPr id="10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2402" y="1777465"/>
            <a:ext cx="414250" cy="459580"/>
          </a:xfrm>
          <a:prstGeom prst="rect">
            <a:avLst/>
          </a:prstGeom>
          <a:noFill/>
          <a:ln>
            <a:noFill/>
          </a:ln>
          <a:effectLst/>
          <a:extLst/>
        </p:spPr>
      </p:pic>
      <p:pic>
        <p:nvPicPr>
          <p:cNvPr id="10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6154" y="1777465"/>
            <a:ext cx="414250" cy="459580"/>
          </a:xfrm>
          <a:prstGeom prst="rect">
            <a:avLst/>
          </a:prstGeom>
          <a:noFill/>
          <a:ln>
            <a:noFill/>
          </a:ln>
          <a:effectLst/>
          <a:extLst/>
        </p:spPr>
      </p:pic>
      <p:pic>
        <p:nvPicPr>
          <p:cNvPr id="10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906" y="1777465"/>
            <a:ext cx="414250" cy="459580"/>
          </a:xfrm>
          <a:prstGeom prst="rect">
            <a:avLst/>
          </a:prstGeom>
          <a:noFill/>
          <a:ln>
            <a:noFill/>
          </a:ln>
          <a:effectLst/>
          <a:extLst/>
        </p:spPr>
      </p:pic>
      <p:pic>
        <p:nvPicPr>
          <p:cNvPr id="10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3658" y="1777465"/>
            <a:ext cx="414250" cy="459580"/>
          </a:xfrm>
          <a:prstGeom prst="rect">
            <a:avLst/>
          </a:prstGeom>
          <a:noFill/>
          <a:ln>
            <a:noFill/>
          </a:ln>
          <a:effectLst/>
          <a:extLst/>
        </p:spPr>
      </p:pic>
      <p:pic>
        <p:nvPicPr>
          <p:cNvPr id="10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7419" y="1777465"/>
            <a:ext cx="414250" cy="459580"/>
          </a:xfrm>
          <a:prstGeom prst="rect">
            <a:avLst/>
          </a:prstGeom>
          <a:noFill/>
          <a:ln>
            <a:noFill/>
          </a:ln>
          <a:effectLst/>
          <a:extLst/>
        </p:spPr>
      </p:pic>
      <p:pic>
        <p:nvPicPr>
          <p:cNvPr id="10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9539" y="2164208"/>
            <a:ext cx="343924" cy="459580"/>
          </a:xfrm>
          <a:prstGeom prst="rect">
            <a:avLst/>
          </a:prstGeom>
          <a:noFill/>
          <a:ln>
            <a:noFill/>
          </a:ln>
          <a:effectLst/>
          <a:extLst/>
        </p:spPr>
      </p:pic>
      <p:pic>
        <p:nvPicPr>
          <p:cNvPr id="11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2965" y="2164208"/>
            <a:ext cx="343924" cy="459580"/>
          </a:xfrm>
          <a:prstGeom prst="rect">
            <a:avLst/>
          </a:prstGeom>
          <a:noFill/>
          <a:ln>
            <a:noFill/>
          </a:ln>
          <a:effectLst/>
          <a:extLst/>
        </p:spPr>
      </p:pic>
      <p:pic>
        <p:nvPicPr>
          <p:cNvPr id="11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391" y="2164208"/>
            <a:ext cx="343924" cy="459580"/>
          </a:xfrm>
          <a:prstGeom prst="rect">
            <a:avLst/>
          </a:prstGeom>
          <a:noFill/>
          <a:ln>
            <a:noFill/>
          </a:ln>
          <a:effectLst/>
          <a:extLst/>
        </p:spPr>
      </p:pic>
      <p:pic>
        <p:nvPicPr>
          <p:cNvPr id="11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9818" y="2164208"/>
            <a:ext cx="343924" cy="459580"/>
          </a:xfrm>
          <a:prstGeom prst="rect">
            <a:avLst/>
          </a:prstGeom>
          <a:noFill/>
          <a:ln>
            <a:noFill/>
          </a:ln>
          <a:effectLst/>
          <a:extLst/>
        </p:spPr>
      </p:pic>
      <p:pic>
        <p:nvPicPr>
          <p:cNvPr id="11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3244" y="2164208"/>
            <a:ext cx="343924" cy="459580"/>
          </a:xfrm>
          <a:prstGeom prst="rect">
            <a:avLst/>
          </a:prstGeom>
          <a:noFill/>
          <a:ln>
            <a:noFill/>
          </a:ln>
          <a:effectLst/>
          <a:extLst/>
        </p:spPr>
      </p:pic>
      <p:pic>
        <p:nvPicPr>
          <p:cNvPr id="11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6670" y="2164208"/>
            <a:ext cx="343924" cy="459580"/>
          </a:xfrm>
          <a:prstGeom prst="rect">
            <a:avLst/>
          </a:prstGeom>
          <a:noFill/>
          <a:ln>
            <a:noFill/>
          </a:ln>
          <a:effectLst/>
          <a:extLst/>
        </p:spPr>
      </p:pic>
      <p:pic>
        <p:nvPicPr>
          <p:cNvPr id="11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0097" y="2164208"/>
            <a:ext cx="343924" cy="459580"/>
          </a:xfrm>
          <a:prstGeom prst="rect">
            <a:avLst/>
          </a:prstGeom>
          <a:noFill/>
          <a:ln>
            <a:noFill/>
          </a:ln>
          <a:effectLst/>
          <a:extLst/>
        </p:spPr>
      </p:pic>
      <p:pic>
        <p:nvPicPr>
          <p:cNvPr id="11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3523" y="2164208"/>
            <a:ext cx="343924" cy="459580"/>
          </a:xfrm>
          <a:prstGeom prst="rect">
            <a:avLst/>
          </a:prstGeom>
          <a:noFill/>
          <a:ln>
            <a:noFill/>
          </a:ln>
          <a:effectLst/>
          <a:extLst/>
        </p:spPr>
      </p:pic>
      <p:pic>
        <p:nvPicPr>
          <p:cNvPr id="11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6949" y="2164208"/>
            <a:ext cx="343924" cy="459580"/>
          </a:xfrm>
          <a:prstGeom prst="rect">
            <a:avLst/>
          </a:prstGeom>
          <a:noFill/>
          <a:ln>
            <a:noFill/>
          </a:ln>
          <a:effectLst/>
          <a:extLst/>
        </p:spPr>
      </p:pic>
      <p:pic>
        <p:nvPicPr>
          <p:cNvPr id="11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0376" y="2164208"/>
            <a:ext cx="343924" cy="459580"/>
          </a:xfrm>
          <a:prstGeom prst="rect">
            <a:avLst/>
          </a:prstGeom>
          <a:noFill/>
          <a:ln>
            <a:noFill/>
          </a:ln>
          <a:effectLst/>
          <a:extLst/>
        </p:spPr>
      </p:pic>
      <p:pic>
        <p:nvPicPr>
          <p:cNvPr id="11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3801" y="2164208"/>
            <a:ext cx="414250" cy="459580"/>
          </a:xfrm>
          <a:prstGeom prst="rect">
            <a:avLst/>
          </a:prstGeom>
          <a:noFill/>
          <a:ln>
            <a:noFill/>
          </a:ln>
          <a:effectLst/>
          <a:extLst/>
        </p:spPr>
      </p:pic>
      <p:pic>
        <p:nvPicPr>
          <p:cNvPr id="12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53" y="2164208"/>
            <a:ext cx="414250" cy="459580"/>
          </a:xfrm>
          <a:prstGeom prst="rect">
            <a:avLst/>
          </a:prstGeom>
          <a:noFill/>
          <a:ln>
            <a:noFill/>
          </a:ln>
          <a:effectLst/>
          <a:extLst/>
        </p:spPr>
      </p:pic>
      <p:pic>
        <p:nvPicPr>
          <p:cNvPr id="12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305" y="2164208"/>
            <a:ext cx="414250" cy="459580"/>
          </a:xfrm>
          <a:prstGeom prst="rect">
            <a:avLst/>
          </a:prstGeom>
          <a:noFill/>
          <a:ln>
            <a:noFill/>
          </a:ln>
          <a:effectLst/>
          <a:extLst/>
        </p:spPr>
      </p:pic>
      <p:pic>
        <p:nvPicPr>
          <p:cNvPr id="12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5057" y="2164208"/>
            <a:ext cx="414250" cy="459580"/>
          </a:xfrm>
          <a:prstGeom prst="rect">
            <a:avLst/>
          </a:prstGeom>
          <a:noFill/>
          <a:ln>
            <a:noFill/>
          </a:ln>
          <a:effectLst/>
          <a:extLst/>
        </p:spPr>
      </p:pic>
      <p:pic>
        <p:nvPicPr>
          <p:cNvPr id="12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8809" y="2164208"/>
            <a:ext cx="414250" cy="459580"/>
          </a:xfrm>
          <a:prstGeom prst="rect">
            <a:avLst/>
          </a:prstGeom>
          <a:noFill/>
          <a:ln>
            <a:noFill/>
          </a:ln>
          <a:effectLst/>
          <a:extLst/>
        </p:spPr>
      </p:pic>
      <p:pic>
        <p:nvPicPr>
          <p:cNvPr id="12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2561" y="2164208"/>
            <a:ext cx="414250" cy="459580"/>
          </a:xfrm>
          <a:prstGeom prst="rect">
            <a:avLst/>
          </a:prstGeom>
          <a:noFill/>
          <a:ln>
            <a:noFill/>
          </a:ln>
          <a:effectLst/>
          <a:extLst/>
        </p:spPr>
      </p:pic>
      <p:pic>
        <p:nvPicPr>
          <p:cNvPr id="12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6313" y="2164208"/>
            <a:ext cx="414250" cy="459580"/>
          </a:xfrm>
          <a:prstGeom prst="rect">
            <a:avLst/>
          </a:prstGeom>
          <a:noFill/>
          <a:ln>
            <a:noFill/>
          </a:ln>
          <a:effectLst/>
          <a:extLst/>
        </p:spPr>
      </p:pic>
      <p:pic>
        <p:nvPicPr>
          <p:cNvPr id="12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065" y="2164208"/>
            <a:ext cx="414250" cy="459580"/>
          </a:xfrm>
          <a:prstGeom prst="rect">
            <a:avLst/>
          </a:prstGeom>
          <a:noFill/>
          <a:ln>
            <a:noFill/>
          </a:ln>
          <a:effectLst/>
          <a:extLst/>
        </p:spPr>
      </p:pic>
      <p:pic>
        <p:nvPicPr>
          <p:cNvPr id="12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3817" y="2164208"/>
            <a:ext cx="414250" cy="459580"/>
          </a:xfrm>
          <a:prstGeom prst="rect">
            <a:avLst/>
          </a:prstGeom>
          <a:noFill/>
          <a:ln>
            <a:noFill/>
          </a:ln>
          <a:effectLst/>
          <a:extLst/>
        </p:spPr>
      </p:pic>
      <p:pic>
        <p:nvPicPr>
          <p:cNvPr id="12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7579" y="2164208"/>
            <a:ext cx="414250" cy="459580"/>
          </a:xfrm>
          <a:prstGeom prst="rect">
            <a:avLst/>
          </a:prstGeom>
          <a:noFill/>
          <a:ln>
            <a:noFill/>
          </a:ln>
          <a:effectLst/>
          <a:extLst/>
        </p:spPr>
      </p:pic>
      <p:pic>
        <p:nvPicPr>
          <p:cNvPr id="12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15" y="2511651"/>
            <a:ext cx="343924" cy="459580"/>
          </a:xfrm>
          <a:prstGeom prst="rect">
            <a:avLst/>
          </a:prstGeom>
          <a:noFill/>
          <a:ln>
            <a:noFill/>
          </a:ln>
          <a:effectLst/>
          <a:extLst/>
        </p:spPr>
      </p:pic>
      <p:pic>
        <p:nvPicPr>
          <p:cNvPr id="13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7741" y="2511651"/>
            <a:ext cx="343924" cy="459580"/>
          </a:xfrm>
          <a:prstGeom prst="rect">
            <a:avLst/>
          </a:prstGeom>
          <a:noFill/>
          <a:ln>
            <a:noFill/>
          </a:ln>
          <a:effectLst/>
          <a:extLst/>
        </p:spPr>
      </p:pic>
      <p:pic>
        <p:nvPicPr>
          <p:cNvPr id="13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168" y="2511651"/>
            <a:ext cx="343924" cy="459580"/>
          </a:xfrm>
          <a:prstGeom prst="rect">
            <a:avLst/>
          </a:prstGeom>
          <a:noFill/>
          <a:ln>
            <a:noFill/>
          </a:ln>
          <a:effectLst/>
          <a:extLst/>
        </p:spPr>
      </p:pic>
      <p:pic>
        <p:nvPicPr>
          <p:cNvPr id="13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594" y="2511651"/>
            <a:ext cx="343924" cy="459580"/>
          </a:xfrm>
          <a:prstGeom prst="rect">
            <a:avLst/>
          </a:prstGeom>
          <a:noFill/>
          <a:ln>
            <a:noFill/>
          </a:ln>
          <a:effectLst/>
          <a:extLst/>
        </p:spPr>
      </p:pic>
      <p:pic>
        <p:nvPicPr>
          <p:cNvPr id="1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020" y="2511651"/>
            <a:ext cx="343924" cy="459580"/>
          </a:xfrm>
          <a:prstGeom prst="rect">
            <a:avLst/>
          </a:prstGeom>
          <a:noFill/>
          <a:ln>
            <a:noFill/>
          </a:ln>
          <a:effectLst/>
          <a:extLst/>
        </p:spPr>
      </p:pic>
      <p:pic>
        <p:nvPicPr>
          <p:cNvPr id="13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447" y="2511651"/>
            <a:ext cx="343924" cy="459580"/>
          </a:xfrm>
          <a:prstGeom prst="rect">
            <a:avLst/>
          </a:prstGeom>
          <a:noFill/>
          <a:ln>
            <a:noFill/>
          </a:ln>
          <a:effectLst/>
          <a:extLst/>
        </p:spPr>
      </p:pic>
      <p:pic>
        <p:nvPicPr>
          <p:cNvPr id="13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873" y="2511651"/>
            <a:ext cx="343924" cy="459580"/>
          </a:xfrm>
          <a:prstGeom prst="rect">
            <a:avLst/>
          </a:prstGeom>
          <a:noFill/>
          <a:ln>
            <a:noFill/>
          </a:ln>
          <a:effectLst/>
          <a:extLst/>
        </p:spPr>
      </p:pic>
      <p:pic>
        <p:nvPicPr>
          <p:cNvPr id="13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8299" y="2511651"/>
            <a:ext cx="343924" cy="459580"/>
          </a:xfrm>
          <a:prstGeom prst="rect">
            <a:avLst/>
          </a:prstGeom>
          <a:noFill/>
          <a:ln>
            <a:noFill/>
          </a:ln>
          <a:effectLst/>
          <a:extLst/>
        </p:spPr>
      </p:pic>
      <p:pic>
        <p:nvPicPr>
          <p:cNvPr id="13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1726" y="2511651"/>
            <a:ext cx="343924" cy="459580"/>
          </a:xfrm>
          <a:prstGeom prst="rect">
            <a:avLst/>
          </a:prstGeom>
          <a:noFill/>
          <a:ln>
            <a:noFill/>
          </a:ln>
          <a:effectLst/>
          <a:extLst/>
        </p:spPr>
      </p:pic>
      <p:pic>
        <p:nvPicPr>
          <p:cNvPr id="13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5152" y="2511651"/>
            <a:ext cx="343924" cy="459580"/>
          </a:xfrm>
          <a:prstGeom prst="rect">
            <a:avLst/>
          </a:prstGeom>
          <a:noFill/>
          <a:ln>
            <a:noFill/>
          </a:ln>
          <a:effectLst/>
          <a:extLst/>
        </p:spPr>
      </p:pic>
      <p:pic>
        <p:nvPicPr>
          <p:cNvPr id="13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8578" y="2511651"/>
            <a:ext cx="414250" cy="459580"/>
          </a:xfrm>
          <a:prstGeom prst="rect">
            <a:avLst/>
          </a:prstGeom>
          <a:noFill/>
          <a:ln>
            <a:noFill/>
          </a:ln>
          <a:effectLst/>
          <a:extLst/>
        </p:spPr>
      </p:pic>
      <p:pic>
        <p:nvPicPr>
          <p:cNvPr id="14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2330" y="2511651"/>
            <a:ext cx="414250" cy="459580"/>
          </a:xfrm>
          <a:prstGeom prst="rect">
            <a:avLst/>
          </a:prstGeom>
          <a:noFill/>
          <a:ln>
            <a:noFill/>
          </a:ln>
          <a:effectLst/>
          <a:extLst/>
        </p:spPr>
      </p:pic>
      <p:pic>
        <p:nvPicPr>
          <p:cNvPr id="14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6082" y="2511651"/>
            <a:ext cx="414250" cy="459580"/>
          </a:xfrm>
          <a:prstGeom prst="rect">
            <a:avLst/>
          </a:prstGeom>
          <a:noFill/>
          <a:ln>
            <a:noFill/>
          </a:ln>
          <a:effectLst/>
          <a:extLst/>
        </p:spPr>
      </p:pic>
      <p:pic>
        <p:nvPicPr>
          <p:cNvPr id="14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834" y="2511651"/>
            <a:ext cx="414250" cy="459580"/>
          </a:xfrm>
          <a:prstGeom prst="rect">
            <a:avLst/>
          </a:prstGeom>
          <a:noFill/>
          <a:ln>
            <a:noFill/>
          </a:ln>
          <a:effectLst/>
          <a:extLst/>
        </p:spPr>
      </p:pic>
      <p:pic>
        <p:nvPicPr>
          <p:cNvPr id="14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586" y="2511651"/>
            <a:ext cx="414250" cy="459580"/>
          </a:xfrm>
          <a:prstGeom prst="rect">
            <a:avLst/>
          </a:prstGeom>
          <a:noFill/>
          <a:ln>
            <a:noFill/>
          </a:ln>
          <a:effectLst/>
          <a:extLst/>
        </p:spPr>
      </p:pic>
      <p:pic>
        <p:nvPicPr>
          <p:cNvPr id="14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7338" y="2511651"/>
            <a:ext cx="414250" cy="459580"/>
          </a:xfrm>
          <a:prstGeom prst="rect">
            <a:avLst/>
          </a:prstGeom>
          <a:noFill/>
          <a:ln>
            <a:noFill/>
          </a:ln>
          <a:effectLst/>
          <a:extLst/>
        </p:spPr>
      </p:pic>
      <p:pic>
        <p:nvPicPr>
          <p:cNvPr id="14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1090" y="2511651"/>
            <a:ext cx="414250" cy="459580"/>
          </a:xfrm>
          <a:prstGeom prst="rect">
            <a:avLst/>
          </a:prstGeom>
          <a:noFill/>
          <a:ln>
            <a:noFill/>
          </a:ln>
          <a:effectLst/>
          <a:extLst/>
        </p:spPr>
      </p:pic>
      <p:pic>
        <p:nvPicPr>
          <p:cNvPr id="14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4842" y="2511651"/>
            <a:ext cx="414250" cy="459580"/>
          </a:xfrm>
          <a:prstGeom prst="rect">
            <a:avLst/>
          </a:prstGeom>
          <a:noFill/>
          <a:ln>
            <a:noFill/>
          </a:ln>
          <a:effectLst/>
          <a:extLst/>
        </p:spPr>
      </p:pic>
      <p:pic>
        <p:nvPicPr>
          <p:cNvPr id="14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8594" y="2511651"/>
            <a:ext cx="414250" cy="459580"/>
          </a:xfrm>
          <a:prstGeom prst="rect">
            <a:avLst/>
          </a:prstGeom>
          <a:noFill/>
          <a:ln>
            <a:noFill/>
          </a:ln>
          <a:effectLst/>
          <a:extLst/>
        </p:spPr>
      </p:pic>
      <p:pic>
        <p:nvPicPr>
          <p:cNvPr id="14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2355" y="2511651"/>
            <a:ext cx="414250" cy="459580"/>
          </a:xfrm>
          <a:prstGeom prst="rect">
            <a:avLst/>
          </a:prstGeom>
          <a:noFill/>
          <a:ln>
            <a:noFill/>
          </a:ln>
          <a:effectLst/>
          <a:extLst/>
        </p:spPr>
      </p:pic>
      <p:pic>
        <p:nvPicPr>
          <p:cNvPr id="14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14" y="2868730"/>
            <a:ext cx="343924" cy="459580"/>
          </a:xfrm>
          <a:prstGeom prst="rect">
            <a:avLst/>
          </a:prstGeom>
          <a:noFill/>
          <a:ln>
            <a:noFill/>
          </a:ln>
          <a:effectLst/>
          <a:extLst/>
        </p:spPr>
      </p:pic>
      <p:pic>
        <p:nvPicPr>
          <p:cNvPr id="15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7740" y="2868730"/>
            <a:ext cx="343924" cy="459580"/>
          </a:xfrm>
          <a:prstGeom prst="rect">
            <a:avLst/>
          </a:prstGeom>
          <a:noFill/>
          <a:ln>
            <a:noFill/>
          </a:ln>
          <a:effectLst/>
          <a:extLst/>
        </p:spPr>
      </p:pic>
      <p:pic>
        <p:nvPicPr>
          <p:cNvPr id="15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167" y="2868730"/>
            <a:ext cx="343924" cy="459580"/>
          </a:xfrm>
          <a:prstGeom prst="rect">
            <a:avLst/>
          </a:prstGeom>
          <a:noFill/>
          <a:ln>
            <a:noFill/>
          </a:ln>
          <a:effectLst/>
          <a:extLst/>
        </p:spPr>
      </p:pic>
      <p:pic>
        <p:nvPicPr>
          <p:cNvPr id="15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593" y="2868730"/>
            <a:ext cx="343924" cy="459580"/>
          </a:xfrm>
          <a:prstGeom prst="rect">
            <a:avLst/>
          </a:prstGeom>
          <a:noFill/>
          <a:ln>
            <a:noFill/>
          </a:ln>
          <a:effectLst/>
          <a:extLst/>
        </p:spPr>
      </p:pic>
      <p:pic>
        <p:nvPicPr>
          <p:cNvPr id="15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019" y="2868730"/>
            <a:ext cx="343924" cy="459580"/>
          </a:xfrm>
          <a:prstGeom prst="rect">
            <a:avLst/>
          </a:prstGeom>
          <a:noFill/>
          <a:ln>
            <a:noFill/>
          </a:ln>
          <a:effectLst/>
          <a:extLst/>
        </p:spPr>
      </p:pic>
      <p:pic>
        <p:nvPicPr>
          <p:cNvPr id="15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446" y="2868730"/>
            <a:ext cx="343924" cy="459580"/>
          </a:xfrm>
          <a:prstGeom prst="rect">
            <a:avLst/>
          </a:prstGeom>
          <a:noFill/>
          <a:ln>
            <a:noFill/>
          </a:ln>
          <a:effectLst/>
          <a:extLst/>
        </p:spPr>
      </p:pic>
      <p:pic>
        <p:nvPicPr>
          <p:cNvPr id="15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872" y="2868730"/>
            <a:ext cx="343924" cy="459580"/>
          </a:xfrm>
          <a:prstGeom prst="rect">
            <a:avLst/>
          </a:prstGeom>
          <a:noFill/>
          <a:ln>
            <a:noFill/>
          </a:ln>
          <a:effectLst/>
          <a:extLst/>
        </p:spPr>
      </p:pic>
      <p:pic>
        <p:nvPicPr>
          <p:cNvPr id="15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8298" y="2868730"/>
            <a:ext cx="343924" cy="459580"/>
          </a:xfrm>
          <a:prstGeom prst="rect">
            <a:avLst/>
          </a:prstGeom>
          <a:noFill/>
          <a:ln>
            <a:noFill/>
          </a:ln>
          <a:effectLst/>
          <a:extLst/>
        </p:spPr>
      </p:pic>
      <p:pic>
        <p:nvPicPr>
          <p:cNvPr id="1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1725" y="2868730"/>
            <a:ext cx="343924" cy="459580"/>
          </a:xfrm>
          <a:prstGeom prst="rect">
            <a:avLst/>
          </a:prstGeom>
          <a:noFill/>
          <a:ln>
            <a:noFill/>
          </a:ln>
          <a:effectLst/>
          <a:extLst/>
        </p:spPr>
      </p:pic>
      <p:pic>
        <p:nvPicPr>
          <p:cNvPr id="15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5151" y="2868730"/>
            <a:ext cx="343924" cy="459580"/>
          </a:xfrm>
          <a:prstGeom prst="rect">
            <a:avLst/>
          </a:prstGeom>
          <a:noFill/>
          <a:ln>
            <a:noFill/>
          </a:ln>
          <a:effectLst/>
          <a:extLst/>
        </p:spPr>
      </p:pic>
      <p:pic>
        <p:nvPicPr>
          <p:cNvPr id="15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8577" y="2868730"/>
            <a:ext cx="414250" cy="459580"/>
          </a:xfrm>
          <a:prstGeom prst="rect">
            <a:avLst/>
          </a:prstGeom>
          <a:noFill/>
          <a:ln>
            <a:noFill/>
          </a:ln>
          <a:effectLst/>
          <a:extLst/>
        </p:spPr>
      </p:pic>
      <p:pic>
        <p:nvPicPr>
          <p:cNvPr id="16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2329" y="2868730"/>
            <a:ext cx="414250" cy="459580"/>
          </a:xfrm>
          <a:prstGeom prst="rect">
            <a:avLst/>
          </a:prstGeom>
          <a:noFill/>
          <a:ln>
            <a:noFill/>
          </a:ln>
          <a:effectLst/>
          <a:extLst/>
        </p:spPr>
      </p:pic>
      <p:pic>
        <p:nvPicPr>
          <p:cNvPr id="16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6081" y="2868730"/>
            <a:ext cx="414250" cy="459580"/>
          </a:xfrm>
          <a:prstGeom prst="rect">
            <a:avLst/>
          </a:prstGeom>
          <a:noFill/>
          <a:ln>
            <a:noFill/>
          </a:ln>
          <a:effectLst/>
          <a:extLst/>
        </p:spPr>
      </p:pic>
      <p:pic>
        <p:nvPicPr>
          <p:cNvPr id="16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833" y="2868730"/>
            <a:ext cx="414250" cy="459580"/>
          </a:xfrm>
          <a:prstGeom prst="rect">
            <a:avLst/>
          </a:prstGeom>
          <a:noFill/>
          <a:ln>
            <a:noFill/>
          </a:ln>
          <a:effectLst/>
          <a:extLst/>
        </p:spPr>
      </p:pic>
      <p:pic>
        <p:nvPicPr>
          <p:cNvPr id="16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585" y="2868730"/>
            <a:ext cx="414250" cy="459580"/>
          </a:xfrm>
          <a:prstGeom prst="rect">
            <a:avLst/>
          </a:prstGeom>
          <a:noFill/>
          <a:ln>
            <a:noFill/>
          </a:ln>
          <a:effectLst/>
          <a:extLst/>
        </p:spPr>
      </p:pic>
      <p:pic>
        <p:nvPicPr>
          <p:cNvPr id="16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7337" y="2868730"/>
            <a:ext cx="414250" cy="459580"/>
          </a:xfrm>
          <a:prstGeom prst="rect">
            <a:avLst/>
          </a:prstGeom>
          <a:noFill/>
          <a:ln>
            <a:noFill/>
          </a:ln>
          <a:effectLst/>
          <a:extLst/>
        </p:spPr>
      </p:pic>
      <p:pic>
        <p:nvPicPr>
          <p:cNvPr id="16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1089" y="2868730"/>
            <a:ext cx="414250" cy="459580"/>
          </a:xfrm>
          <a:prstGeom prst="rect">
            <a:avLst/>
          </a:prstGeom>
          <a:noFill/>
          <a:ln>
            <a:noFill/>
          </a:ln>
          <a:effectLst/>
          <a:extLst/>
        </p:spPr>
      </p:pic>
      <p:pic>
        <p:nvPicPr>
          <p:cNvPr id="16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4841" y="2868730"/>
            <a:ext cx="414250" cy="459580"/>
          </a:xfrm>
          <a:prstGeom prst="rect">
            <a:avLst/>
          </a:prstGeom>
          <a:noFill/>
          <a:ln>
            <a:noFill/>
          </a:ln>
          <a:effectLst/>
          <a:extLst/>
        </p:spPr>
      </p:pic>
      <p:pic>
        <p:nvPicPr>
          <p:cNvPr id="16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8593" y="2868730"/>
            <a:ext cx="414250" cy="459580"/>
          </a:xfrm>
          <a:prstGeom prst="rect">
            <a:avLst/>
          </a:prstGeom>
          <a:noFill/>
          <a:ln>
            <a:noFill/>
          </a:ln>
          <a:effectLst/>
          <a:extLst/>
        </p:spPr>
      </p:pic>
      <p:pic>
        <p:nvPicPr>
          <p:cNvPr id="16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2354" y="2868730"/>
            <a:ext cx="414250" cy="459580"/>
          </a:xfrm>
          <a:prstGeom prst="rect">
            <a:avLst/>
          </a:prstGeom>
          <a:noFill/>
          <a:ln>
            <a:noFill/>
          </a:ln>
          <a:effectLst/>
          <a:extLst/>
        </p:spPr>
      </p:pic>
      <p:pic>
        <p:nvPicPr>
          <p:cNvPr id="16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3694" y="3237672"/>
            <a:ext cx="343924" cy="459580"/>
          </a:xfrm>
          <a:prstGeom prst="rect">
            <a:avLst/>
          </a:prstGeom>
          <a:noFill/>
          <a:ln>
            <a:noFill/>
          </a:ln>
          <a:effectLst/>
          <a:extLst/>
        </p:spPr>
      </p:pic>
      <p:pic>
        <p:nvPicPr>
          <p:cNvPr id="17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7120" y="3237672"/>
            <a:ext cx="343924" cy="459580"/>
          </a:xfrm>
          <a:prstGeom prst="rect">
            <a:avLst/>
          </a:prstGeom>
          <a:noFill/>
          <a:ln>
            <a:noFill/>
          </a:ln>
          <a:effectLst/>
          <a:extLst/>
        </p:spPr>
      </p:pic>
      <p:pic>
        <p:nvPicPr>
          <p:cNvPr id="17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0546" y="3237672"/>
            <a:ext cx="343924" cy="459580"/>
          </a:xfrm>
          <a:prstGeom prst="rect">
            <a:avLst/>
          </a:prstGeom>
          <a:noFill/>
          <a:ln>
            <a:noFill/>
          </a:ln>
          <a:effectLst/>
          <a:extLst/>
        </p:spPr>
      </p:pic>
      <p:pic>
        <p:nvPicPr>
          <p:cNvPr id="17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3973" y="3237672"/>
            <a:ext cx="343924" cy="459580"/>
          </a:xfrm>
          <a:prstGeom prst="rect">
            <a:avLst/>
          </a:prstGeom>
          <a:noFill/>
          <a:ln>
            <a:noFill/>
          </a:ln>
          <a:effectLst/>
          <a:extLst/>
        </p:spPr>
      </p:pic>
      <p:pic>
        <p:nvPicPr>
          <p:cNvPr id="17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7399" y="3237672"/>
            <a:ext cx="343924" cy="459580"/>
          </a:xfrm>
          <a:prstGeom prst="rect">
            <a:avLst/>
          </a:prstGeom>
          <a:noFill/>
          <a:ln>
            <a:noFill/>
          </a:ln>
          <a:effectLst/>
          <a:extLst/>
        </p:spPr>
      </p:pic>
      <p:pic>
        <p:nvPicPr>
          <p:cNvPr id="17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0825" y="3237672"/>
            <a:ext cx="343924" cy="459580"/>
          </a:xfrm>
          <a:prstGeom prst="rect">
            <a:avLst/>
          </a:prstGeom>
          <a:noFill/>
          <a:ln>
            <a:noFill/>
          </a:ln>
          <a:effectLst/>
          <a:extLst/>
        </p:spPr>
      </p:pic>
      <p:pic>
        <p:nvPicPr>
          <p:cNvPr id="17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4252" y="3237672"/>
            <a:ext cx="343924" cy="459580"/>
          </a:xfrm>
          <a:prstGeom prst="rect">
            <a:avLst/>
          </a:prstGeom>
          <a:noFill/>
          <a:ln>
            <a:noFill/>
          </a:ln>
          <a:effectLst/>
          <a:extLst/>
        </p:spPr>
      </p:pic>
      <p:pic>
        <p:nvPicPr>
          <p:cNvPr id="17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7678" y="3237672"/>
            <a:ext cx="343924" cy="459580"/>
          </a:xfrm>
          <a:prstGeom prst="rect">
            <a:avLst/>
          </a:prstGeom>
          <a:noFill/>
          <a:ln>
            <a:noFill/>
          </a:ln>
          <a:effectLst/>
          <a:extLst/>
        </p:spPr>
      </p:pic>
      <p:pic>
        <p:nvPicPr>
          <p:cNvPr id="17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1104" y="3237672"/>
            <a:ext cx="343924" cy="459580"/>
          </a:xfrm>
          <a:prstGeom prst="rect">
            <a:avLst/>
          </a:prstGeom>
          <a:noFill/>
          <a:ln>
            <a:noFill/>
          </a:ln>
          <a:effectLst/>
          <a:extLst/>
        </p:spPr>
      </p:pic>
      <p:pic>
        <p:nvPicPr>
          <p:cNvPr id="17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4531" y="3237672"/>
            <a:ext cx="343924" cy="459580"/>
          </a:xfrm>
          <a:prstGeom prst="rect">
            <a:avLst/>
          </a:prstGeom>
          <a:noFill/>
          <a:ln>
            <a:noFill/>
          </a:ln>
          <a:effectLst/>
          <a:extLst/>
        </p:spPr>
      </p:pic>
      <p:pic>
        <p:nvPicPr>
          <p:cNvPr id="17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956" y="3237672"/>
            <a:ext cx="414250" cy="459580"/>
          </a:xfrm>
          <a:prstGeom prst="rect">
            <a:avLst/>
          </a:prstGeom>
          <a:noFill/>
          <a:ln>
            <a:noFill/>
          </a:ln>
          <a:effectLst/>
          <a:extLst/>
        </p:spPr>
      </p:pic>
      <p:pic>
        <p:nvPicPr>
          <p:cNvPr id="18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1708" y="3237672"/>
            <a:ext cx="414250" cy="459580"/>
          </a:xfrm>
          <a:prstGeom prst="rect">
            <a:avLst/>
          </a:prstGeom>
          <a:noFill/>
          <a:ln>
            <a:noFill/>
          </a:ln>
          <a:effectLst/>
          <a:extLst/>
        </p:spPr>
      </p:pic>
      <p:pic>
        <p:nvPicPr>
          <p:cNvPr id="18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5460" y="3237672"/>
            <a:ext cx="414250" cy="459580"/>
          </a:xfrm>
          <a:prstGeom prst="rect">
            <a:avLst/>
          </a:prstGeom>
          <a:noFill/>
          <a:ln>
            <a:noFill/>
          </a:ln>
          <a:effectLst/>
          <a:extLst/>
        </p:spPr>
      </p:pic>
      <p:pic>
        <p:nvPicPr>
          <p:cNvPr id="18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9212" y="3237672"/>
            <a:ext cx="414250" cy="459580"/>
          </a:xfrm>
          <a:prstGeom prst="rect">
            <a:avLst/>
          </a:prstGeom>
          <a:noFill/>
          <a:ln>
            <a:noFill/>
          </a:ln>
          <a:effectLst/>
          <a:extLst/>
        </p:spPr>
      </p:pic>
      <p:pic>
        <p:nvPicPr>
          <p:cNvPr id="18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2964" y="3237672"/>
            <a:ext cx="414250" cy="459580"/>
          </a:xfrm>
          <a:prstGeom prst="rect">
            <a:avLst/>
          </a:prstGeom>
          <a:noFill/>
          <a:ln>
            <a:noFill/>
          </a:ln>
          <a:effectLst/>
          <a:extLst/>
        </p:spPr>
      </p:pic>
      <p:pic>
        <p:nvPicPr>
          <p:cNvPr id="18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6716" y="3237672"/>
            <a:ext cx="414250" cy="459580"/>
          </a:xfrm>
          <a:prstGeom prst="rect">
            <a:avLst/>
          </a:prstGeom>
          <a:noFill/>
          <a:ln>
            <a:noFill/>
          </a:ln>
          <a:effectLst/>
          <a:extLst/>
        </p:spPr>
      </p:pic>
      <p:pic>
        <p:nvPicPr>
          <p:cNvPr id="18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0468" y="3237672"/>
            <a:ext cx="414250" cy="459580"/>
          </a:xfrm>
          <a:prstGeom prst="rect">
            <a:avLst/>
          </a:prstGeom>
          <a:noFill/>
          <a:ln>
            <a:noFill/>
          </a:ln>
          <a:effectLst/>
          <a:extLst/>
        </p:spPr>
      </p:pic>
      <p:pic>
        <p:nvPicPr>
          <p:cNvPr id="18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4220" y="3237672"/>
            <a:ext cx="414250" cy="459580"/>
          </a:xfrm>
          <a:prstGeom prst="rect">
            <a:avLst/>
          </a:prstGeom>
          <a:noFill/>
          <a:ln>
            <a:noFill/>
          </a:ln>
          <a:effectLst/>
          <a:extLst/>
        </p:spPr>
      </p:pic>
      <p:pic>
        <p:nvPicPr>
          <p:cNvPr id="18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7972" y="3237672"/>
            <a:ext cx="414250" cy="459580"/>
          </a:xfrm>
          <a:prstGeom prst="rect">
            <a:avLst/>
          </a:prstGeom>
          <a:noFill/>
          <a:ln>
            <a:noFill/>
          </a:ln>
          <a:effectLst/>
          <a:extLst/>
        </p:spPr>
      </p:pic>
      <p:pic>
        <p:nvPicPr>
          <p:cNvPr id="18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1734" y="3237672"/>
            <a:ext cx="414250" cy="459580"/>
          </a:xfrm>
          <a:prstGeom prst="rect">
            <a:avLst/>
          </a:prstGeom>
          <a:noFill/>
          <a:ln>
            <a:noFill/>
          </a:ln>
          <a:effectLst/>
          <a:extLst/>
        </p:spPr>
      </p:pic>
      <p:pic>
        <p:nvPicPr>
          <p:cNvPr id="18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9766" y="3697253"/>
            <a:ext cx="343924" cy="459580"/>
          </a:xfrm>
          <a:prstGeom prst="rect">
            <a:avLst/>
          </a:prstGeom>
          <a:noFill/>
          <a:ln>
            <a:noFill/>
          </a:ln>
          <a:effectLst/>
          <a:extLst/>
        </p:spPr>
      </p:pic>
      <p:pic>
        <p:nvPicPr>
          <p:cNvPr id="19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3192" y="3697253"/>
            <a:ext cx="343924" cy="459580"/>
          </a:xfrm>
          <a:prstGeom prst="rect">
            <a:avLst/>
          </a:prstGeom>
          <a:noFill/>
          <a:ln>
            <a:noFill/>
          </a:ln>
          <a:effectLst/>
          <a:extLst/>
        </p:spPr>
      </p:pic>
      <p:pic>
        <p:nvPicPr>
          <p:cNvPr id="19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618" y="3697253"/>
            <a:ext cx="343924" cy="459580"/>
          </a:xfrm>
          <a:prstGeom prst="rect">
            <a:avLst/>
          </a:prstGeom>
          <a:noFill/>
          <a:ln>
            <a:noFill/>
          </a:ln>
          <a:effectLst/>
          <a:extLst/>
        </p:spPr>
      </p:pic>
      <p:pic>
        <p:nvPicPr>
          <p:cNvPr id="19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045" y="3697253"/>
            <a:ext cx="343924" cy="459580"/>
          </a:xfrm>
          <a:prstGeom prst="rect">
            <a:avLst/>
          </a:prstGeom>
          <a:noFill/>
          <a:ln>
            <a:noFill/>
          </a:ln>
          <a:effectLst/>
          <a:extLst/>
        </p:spPr>
      </p:pic>
      <p:sp>
        <p:nvSpPr>
          <p:cNvPr id="4" name="Rectangle 3"/>
          <p:cNvSpPr/>
          <p:nvPr/>
        </p:nvSpPr>
        <p:spPr bwMode="auto">
          <a:xfrm>
            <a:off x="4569091" y="3216172"/>
            <a:ext cx="3798071" cy="435869"/>
          </a:xfrm>
          <a:prstGeom prst="rect">
            <a:avLst/>
          </a:prstGeom>
          <a:noFill/>
          <a:ln w="25400">
            <a:solidFill>
              <a:srgbClr val="00206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194" name="TextBox 193"/>
          <p:cNvSpPr txBox="1"/>
          <p:nvPr/>
        </p:nvSpPr>
        <p:spPr>
          <a:xfrm>
            <a:off x="5356138" y="3770090"/>
            <a:ext cx="3208337" cy="320182"/>
          </a:xfrm>
          <a:prstGeom prst="rect">
            <a:avLst/>
          </a:prstGeom>
          <a:noFill/>
        </p:spPr>
        <p:txBody>
          <a:bodyPr wrap="square" lIns="0" tIns="0" rIns="0" bIns="0" rtlCol="0">
            <a:spAutoFit/>
          </a:bodyPr>
          <a:lstStyle/>
          <a:p>
            <a:r>
              <a:rPr lang="en-US" sz="2040" b="1" dirty="0">
                <a:solidFill>
                  <a:srgbClr val="002060"/>
                </a:solidFill>
              </a:rPr>
              <a:t>Enterprise Search Farm</a:t>
            </a:r>
          </a:p>
        </p:txBody>
      </p:sp>
      <p:pic>
        <p:nvPicPr>
          <p:cNvPr id="193" name="Picture 3" descr="C:\Users\thomsven\AppData\Local\Microsoft\Windows\Temporary Internet Files\Content.IE5\3XLBP4GT\MC90044152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70593" y="2780761"/>
            <a:ext cx="1341877" cy="1146281"/>
          </a:xfrm>
          <a:prstGeom prst="rect">
            <a:avLst/>
          </a:prstGeom>
          <a:noFill/>
          <a:extLst>
            <a:ext uri="{909E8E84-426E-40DD-AFC4-6F175D3DCCD1}">
              <a14:hiddenFill xmlns:a14="http://schemas.microsoft.com/office/drawing/2010/main">
                <a:solidFill>
                  <a:srgbClr val="FFFFFF"/>
                </a:solidFill>
              </a14:hiddenFill>
            </a:ext>
          </a:extLst>
        </p:spPr>
      </p:pic>
      <p:sp>
        <p:nvSpPr>
          <p:cNvPr id="195" name="12-Point Star 194"/>
          <p:cNvSpPr/>
          <p:nvPr/>
        </p:nvSpPr>
        <p:spPr bwMode="auto">
          <a:xfrm>
            <a:off x="-839137" y="4157604"/>
            <a:ext cx="4261036" cy="3452906"/>
          </a:xfrm>
          <a:prstGeom prst="star12">
            <a:avLst/>
          </a:prstGeom>
          <a:solidFill>
            <a:schemeClr val="accent4">
              <a:alpha val="8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3200" b="1" dirty="0" smtClean="0">
                <a:solidFill>
                  <a:srgbClr val="333333"/>
                </a:solidFill>
              </a:rPr>
              <a:t>This happens all too often</a:t>
            </a:r>
          </a:p>
        </p:txBody>
      </p:sp>
    </p:spTree>
    <p:extLst>
      <p:ext uri="{BB962C8B-B14F-4D97-AF65-F5344CB8AC3E}">
        <p14:creationId xmlns:p14="http://schemas.microsoft.com/office/powerpoint/2010/main" val="180012354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Topology: 10M Enterprise</a:t>
            </a:r>
            <a:endParaRPr lang="en-US" dirty="0"/>
          </a:p>
        </p:txBody>
      </p:sp>
      <p:sp>
        <p:nvSpPr>
          <p:cNvPr id="3" name="Text Placeholder 2"/>
          <p:cNvSpPr>
            <a:spLocks noGrp="1"/>
          </p:cNvSpPr>
          <p:nvPr>
            <p:ph type="body" sz="quarter" idx="11"/>
          </p:nvPr>
        </p:nvSpPr>
        <p:spPr>
          <a:xfrm>
            <a:off x="1782430" y="1192998"/>
            <a:ext cx="2460645" cy="627864"/>
          </a:xfrm>
        </p:spPr>
        <p:txBody>
          <a:bodyPr/>
          <a:lstStyle/>
          <a:p>
            <a:r>
              <a:rPr lang="en-US" sz="3200" dirty="0" smtClean="0">
                <a:solidFill>
                  <a:schemeClr val="tx1"/>
                </a:solidFill>
              </a:rPr>
              <a:t>Distributed</a:t>
            </a:r>
            <a:endParaRPr lang="en-US" sz="3200" dirty="0">
              <a:solidFill>
                <a:schemeClr val="tx1"/>
              </a:solidFill>
            </a:endParaRPr>
          </a:p>
        </p:txBody>
      </p:sp>
      <p:sp>
        <p:nvSpPr>
          <p:cNvPr id="17" name="Rounded Rectangle 16"/>
          <p:cNvSpPr/>
          <p:nvPr/>
        </p:nvSpPr>
        <p:spPr bwMode="auto">
          <a:xfrm>
            <a:off x="622039" y="4171697"/>
            <a:ext cx="2072849" cy="218681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8" name="Rounded Rectangle 17"/>
          <p:cNvSpPr/>
          <p:nvPr/>
        </p:nvSpPr>
        <p:spPr bwMode="auto">
          <a:xfrm>
            <a:off x="840368" y="4653861"/>
            <a:ext cx="731520" cy="73152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0" name="TextBox 19"/>
          <p:cNvSpPr txBox="1"/>
          <p:nvPr/>
        </p:nvSpPr>
        <p:spPr>
          <a:xfrm>
            <a:off x="533657" y="4171697"/>
            <a:ext cx="2408827"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4CPU/16GB/500GB</a:t>
            </a:r>
          </a:p>
        </p:txBody>
      </p:sp>
      <p:sp>
        <p:nvSpPr>
          <p:cNvPr id="14" name="Rounded Rectangle 13"/>
          <p:cNvSpPr/>
          <p:nvPr/>
        </p:nvSpPr>
        <p:spPr bwMode="auto">
          <a:xfrm>
            <a:off x="1700220" y="4653861"/>
            <a:ext cx="731520" cy="73152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2" name="Rounded Rectangle 21"/>
          <p:cNvSpPr/>
          <p:nvPr/>
        </p:nvSpPr>
        <p:spPr bwMode="auto">
          <a:xfrm>
            <a:off x="622039" y="1877919"/>
            <a:ext cx="2072849" cy="218681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1" name="TextBox 20"/>
          <p:cNvSpPr txBox="1"/>
          <p:nvPr/>
        </p:nvSpPr>
        <p:spPr>
          <a:xfrm>
            <a:off x="533657" y="1885697"/>
            <a:ext cx="2438772"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4CPU/8GB/300GB</a:t>
            </a:r>
          </a:p>
        </p:txBody>
      </p:sp>
      <p:sp>
        <p:nvSpPr>
          <p:cNvPr id="12" name="Rounded Rectangle 11"/>
          <p:cNvSpPr/>
          <p:nvPr/>
        </p:nvSpPr>
        <p:spPr bwMode="auto">
          <a:xfrm>
            <a:off x="840368" y="2347935"/>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13" name="Rounded Rectangle 12"/>
          <p:cNvSpPr/>
          <p:nvPr/>
        </p:nvSpPr>
        <p:spPr bwMode="auto">
          <a:xfrm>
            <a:off x="845761" y="3231855"/>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11" name="Rounded Rectangle 10"/>
          <p:cNvSpPr/>
          <p:nvPr/>
        </p:nvSpPr>
        <p:spPr bwMode="auto">
          <a:xfrm>
            <a:off x="1716563" y="2347935"/>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19" name="Rounded Rectangle 18"/>
          <p:cNvSpPr/>
          <p:nvPr/>
        </p:nvSpPr>
        <p:spPr bwMode="auto">
          <a:xfrm>
            <a:off x="1700220" y="3226158"/>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grpSp>
        <p:nvGrpSpPr>
          <p:cNvPr id="4" name="Group 3"/>
          <p:cNvGrpSpPr/>
          <p:nvPr/>
        </p:nvGrpSpPr>
        <p:grpSpPr>
          <a:xfrm>
            <a:off x="2972429" y="1877919"/>
            <a:ext cx="2483808" cy="4480595"/>
            <a:chOff x="2972429" y="1877919"/>
            <a:chExt cx="2483808" cy="4480595"/>
          </a:xfrm>
        </p:grpSpPr>
        <p:sp>
          <p:nvSpPr>
            <p:cNvPr id="24" name="Rounded Rectangle 23"/>
            <p:cNvSpPr/>
            <p:nvPr/>
          </p:nvSpPr>
          <p:spPr bwMode="auto">
            <a:xfrm>
              <a:off x="3072623" y="4171697"/>
              <a:ext cx="2072849" cy="218681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5" name="Rounded Rectangle 24"/>
            <p:cNvSpPr/>
            <p:nvPr/>
          </p:nvSpPr>
          <p:spPr bwMode="auto">
            <a:xfrm>
              <a:off x="3290952" y="4653861"/>
              <a:ext cx="731520" cy="73152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6" name="TextBox 25"/>
            <p:cNvSpPr txBox="1"/>
            <p:nvPr/>
          </p:nvSpPr>
          <p:spPr>
            <a:xfrm>
              <a:off x="2972429" y="4171697"/>
              <a:ext cx="2483807"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4CPU/16GB/500GB</a:t>
              </a:r>
            </a:p>
          </p:txBody>
        </p:sp>
        <p:sp>
          <p:nvSpPr>
            <p:cNvPr id="27" name="Rounded Rectangle 26"/>
            <p:cNvSpPr/>
            <p:nvPr/>
          </p:nvSpPr>
          <p:spPr bwMode="auto">
            <a:xfrm>
              <a:off x="4150804" y="4653861"/>
              <a:ext cx="731520" cy="73152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8" name="Rounded Rectangle 27"/>
            <p:cNvSpPr/>
            <p:nvPr/>
          </p:nvSpPr>
          <p:spPr bwMode="auto">
            <a:xfrm>
              <a:off x="3072623" y="1877919"/>
              <a:ext cx="2072849" cy="218681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9" name="TextBox 28"/>
            <p:cNvSpPr txBox="1"/>
            <p:nvPr/>
          </p:nvSpPr>
          <p:spPr>
            <a:xfrm>
              <a:off x="2984241" y="1885697"/>
              <a:ext cx="2471996"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4CPU/8GB/300GB</a:t>
              </a:r>
            </a:p>
          </p:txBody>
        </p:sp>
        <p:sp>
          <p:nvSpPr>
            <p:cNvPr id="30" name="Rounded Rectangle 29"/>
            <p:cNvSpPr/>
            <p:nvPr/>
          </p:nvSpPr>
          <p:spPr bwMode="auto">
            <a:xfrm>
              <a:off x="3290952" y="2347935"/>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31" name="Rounded Rectangle 30"/>
            <p:cNvSpPr/>
            <p:nvPr/>
          </p:nvSpPr>
          <p:spPr bwMode="auto">
            <a:xfrm>
              <a:off x="3296345" y="3231855"/>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32" name="Rounded Rectangle 31"/>
            <p:cNvSpPr/>
            <p:nvPr/>
          </p:nvSpPr>
          <p:spPr bwMode="auto">
            <a:xfrm>
              <a:off x="4167147" y="2347935"/>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33" name="Rounded Rectangle 32"/>
            <p:cNvSpPr/>
            <p:nvPr/>
          </p:nvSpPr>
          <p:spPr bwMode="auto">
            <a:xfrm>
              <a:off x="4150804" y="3226158"/>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grpSp>
      <p:grpSp>
        <p:nvGrpSpPr>
          <p:cNvPr id="5" name="Group 4"/>
          <p:cNvGrpSpPr/>
          <p:nvPr/>
        </p:nvGrpSpPr>
        <p:grpSpPr>
          <a:xfrm>
            <a:off x="6884114" y="2647697"/>
            <a:ext cx="2423461" cy="3186560"/>
            <a:chOff x="6884114" y="2647697"/>
            <a:chExt cx="2423461" cy="3186560"/>
          </a:xfrm>
        </p:grpSpPr>
        <p:sp>
          <p:nvSpPr>
            <p:cNvPr id="40" name="Rounded Rectangle 39"/>
            <p:cNvSpPr/>
            <p:nvPr/>
          </p:nvSpPr>
          <p:spPr bwMode="auto">
            <a:xfrm>
              <a:off x="6972497" y="2647697"/>
              <a:ext cx="2072849" cy="318656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1" name="TextBox 40"/>
            <p:cNvSpPr txBox="1"/>
            <p:nvPr/>
          </p:nvSpPr>
          <p:spPr>
            <a:xfrm>
              <a:off x="6884114" y="2655475"/>
              <a:ext cx="2423461"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8CPU/24GB/700GB</a:t>
              </a:r>
            </a:p>
          </p:txBody>
        </p:sp>
        <p:sp>
          <p:nvSpPr>
            <p:cNvPr id="42" name="Rounded Rectangle 41"/>
            <p:cNvSpPr/>
            <p:nvPr/>
          </p:nvSpPr>
          <p:spPr bwMode="auto">
            <a:xfrm>
              <a:off x="7190826" y="3117713"/>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43" name="Rounded Rectangle 42"/>
            <p:cNvSpPr/>
            <p:nvPr/>
          </p:nvSpPr>
          <p:spPr bwMode="auto">
            <a:xfrm>
              <a:off x="7196219" y="4001633"/>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44" name="Rounded Rectangle 43"/>
            <p:cNvSpPr/>
            <p:nvPr/>
          </p:nvSpPr>
          <p:spPr bwMode="auto">
            <a:xfrm>
              <a:off x="8067021" y="3117713"/>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45" name="Rounded Rectangle 44"/>
            <p:cNvSpPr/>
            <p:nvPr/>
          </p:nvSpPr>
          <p:spPr bwMode="auto">
            <a:xfrm>
              <a:off x="8050678" y="3995936"/>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37" name="Rounded Rectangle 36"/>
            <p:cNvSpPr/>
            <p:nvPr/>
          </p:nvSpPr>
          <p:spPr bwMode="auto">
            <a:xfrm>
              <a:off x="7190826" y="4916014"/>
              <a:ext cx="731520" cy="73152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9" name="Rounded Rectangle 38"/>
            <p:cNvSpPr/>
            <p:nvPr/>
          </p:nvSpPr>
          <p:spPr bwMode="auto">
            <a:xfrm>
              <a:off x="8050678" y="4922540"/>
              <a:ext cx="731520" cy="73152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7" name="Group 6"/>
          <p:cNvGrpSpPr/>
          <p:nvPr/>
        </p:nvGrpSpPr>
        <p:grpSpPr>
          <a:xfrm>
            <a:off x="9363869" y="2647697"/>
            <a:ext cx="2493168" cy="3186560"/>
            <a:chOff x="9363869" y="2647697"/>
            <a:chExt cx="2493168" cy="3186560"/>
          </a:xfrm>
        </p:grpSpPr>
        <p:sp>
          <p:nvSpPr>
            <p:cNvPr id="48" name="Rounded Rectangle 47"/>
            <p:cNvSpPr/>
            <p:nvPr/>
          </p:nvSpPr>
          <p:spPr bwMode="auto">
            <a:xfrm>
              <a:off x="9452251" y="2647697"/>
              <a:ext cx="2072849" cy="318656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9" name="TextBox 48"/>
            <p:cNvSpPr txBox="1"/>
            <p:nvPr/>
          </p:nvSpPr>
          <p:spPr>
            <a:xfrm>
              <a:off x="9363869" y="2655475"/>
              <a:ext cx="2493168"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solidFill>
                    <a:srgbClr val="333333"/>
                  </a:solidFill>
                </a:rPr>
                <a:t>8CPU/24GB/700GB</a:t>
              </a:r>
            </a:p>
          </p:txBody>
        </p:sp>
        <p:sp>
          <p:nvSpPr>
            <p:cNvPr id="50" name="Rounded Rectangle 49"/>
            <p:cNvSpPr/>
            <p:nvPr/>
          </p:nvSpPr>
          <p:spPr bwMode="auto">
            <a:xfrm>
              <a:off x="9670580" y="3117713"/>
              <a:ext cx="731520" cy="73152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51" name="Rounded Rectangle 50"/>
            <p:cNvSpPr/>
            <p:nvPr/>
          </p:nvSpPr>
          <p:spPr bwMode="auto">
            <a:xfrm>
              <a:off x="9675973" y="4001633"/>
              <a:ext cx="731520" cy="73152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52" name="Rounded Rectangle 51"/>
            <p:cNvSpPr/>
            <p:nvPr/>
          </p:nvSpPr>
          <p:spPr bwMode="auto">
            <a:xfrm>
              <a:off x="10546775" y="3117713"/>
              <a:ext cx="731520" cy="73152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53" name="Rounded Rectangle 52"/>
            <p:cNvSpPr/>
            <p:nvPr/>
          </p:nvSpPr>
          <p:spPr bwMode="auto">
            <a:xfrm>
              <a:off x="10530432" y="3995936"/>
              <a:ext cx="731520" cy="73152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55" name="Rounded Rectangle 54"/>
            <p:cNvSpPr/>
            <p:nvPr/>
          </p:nvSpPr>
          <p:spPr bwMode="auto">
            <a:xfrm>
              <a:off x="9670580" y="4916014"/>
              <a:ext cx="731520" cy="73152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56" name="Rounded Rectangle 55"/>
            <p:cNvSpPr/>
            <p:nvPr/>
          </p:nvSpPr>
          <p:spPr bwMode="auto">
            <a:xfrm>
              <a:off x="10530432" y="4922540"/>
              <a:ext cx="731520" cy="73152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sp>
        <p:nvSpPr>
          <p:cNvPr id="57" name="Text Placeholder 2"/>
          <p:cNvSpPr>
            <a:spLocks noGrp="1"/>
          </p:cNvSpPr>
          <p:nvPr>
            <p:ph type="body" sz="quarter" idx="11"/>
          </p:nvPr>
        </p:nvSpPr>
        <p:spPr>
          <a:xfrm>
            <a:off x="7969650" y="1233679"/>
            <a:ext cx="2543271" cy="627864"/>
          </a:xfrm>
        </p:spPr>
        <p:txBody>
          <a:bodyPr/>
          <a:lstStyle/>
          <a:p>
            <a:r>
              <a:rPr lang="en-US" sz="3200" dirty="0" smtClean="0">
                <a:solidFill>
                  <a:schemeClr val="tx1"/>
                </a:solidFill>
              </a:rPr>
              <a:t>Consolidated</a:t>
            </a:r>
            <a:endParaRPr lang="en-US" sz="3200" dirty="0">
              <a:solidFill>
                <a:schemeClr val="tx1"/>
              </a:solidFill>
            </a:endParaRPr>
          </a:p>
        </p:txBody>
      </p:sp>
    </p:spTree>
    <p:extLst>
      <p:ext uri="{BB962C8B-B14F-4D97-AF65-F5344CB8AC3E}">
        <p14:creationId xmlns:p14="http://schemas.microsoft.com/office/powerpoint/2010/main" val="42498447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from 10M to 40M items</a:t>
            </a:r>
            <a:endParaRPr lang="en-US" dirty="0"/>
          </a:p>
        </p:txBody>
      </p:sp>
      <p:sp>
        <p:nvSpPr>
          <p:cNvPr id="47" name="Rounded Rectangle 46"/>
          <p:cNvSpPr/>
          <p:nvPr/>
        </p:nvSpPr>
        <p:spPr bwMode="auto">
          <a:xfrm>
            <a:off x="515420" y="1287462"/>
            <a:ext cx="1676504" cy="25146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54" name="TextBox 53"/>
          <p:cNvSpPr txBox="1"/>
          <p:nvPr/>
        </p:nvSpPr>
        <p:spPr>
          <a:xfrm>
            <a:off x="427037"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8CPU/24GB/700GB</a:t>
            </a:r>
          </a:p>
        </p:txBody>
      </p:sp>
      <p:sp>
        <p:nvSpPr>
          <p:cNvPr id="58" name="Rounded Rectangle 57"/>
          <p:cNvSpPr/>
          <p:nvPr/>
        </p:nvSpPr>
        <p:spPr bwMode="auto">
          <a:xfrm>
            <a:off x="678281" y="1668462"/>
            <a:ext cx="591648" cy="586571"/>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59" name="Rounded Rectangle 58"/>
          <p:cNvSpPr/>
          <p:nvPr/>
        </p:nvSpPr>
        <p:spPr bwMode="auto">
          <a:xfrm>
            <a:off x="678414" y="2354262"/>
            <a:ext cx="591648" cy="586571"/>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60" name="Rounded Rectangle 59"/>
          <p:cNvSpPr/>
          <p:nvPr/>
        </p:nvSpPr>
        <p:spPr bwMode="auto">
          <a:xfrm>
            <a:off x="1432790" y="1668462"/>
            <a:ext cx="591648" cy="586571"/>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61" name="Rounded Rectangle 60"/>
          <p:cNvSpPr/>
          <p:nvPr/>
        </p:nvSpPr>
        <p:spPr bwMode="auto">
          <a:xfrm>
            <a:off x="1432790" y="2354262"/>
            <a:ext cx="591648" cy="586571"/>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62" name="Rounded Rectangle 61"/>
          <p:cNvSpPr/>
          <p:nvPr/>
        </p:nvSpPr>
        <p:spPr bwMode="auto">
          <a:xfrm>
            <a:off x="678348" y="30400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63" name="Rounded Rectangle 62"/>
          <p:cNvSpPr/>
          <p:nvPr/>
        </p:nvSpPr>
        <p:spPr bwMode="auto">
          <a:xfrm>
            <a:off x="1432790" y="3040062"/>
            <a:ext cx="591648" cy="586571"/>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94" name="Rounded Rectangle 93"/>
          <p:cNvSpPr/>
          <p:nvPr/>
        </p:nvSpPr>
        <p:spPr bwMode="auto">
          <a:xfrm>
            <a:off x="515420" y="4089948"/>
            <a:ext cx="1676504" cy="25146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5" name="TextBox 94"/>
          <p:cNvSpPr txBox="1"/>
          <p:nvPr/>
        </p:nvSpPr>
        <p:spPr>
          <a:xfrm>
            <a:off x="427037" y="4097726"/>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8CPU/24GB/700GB</a:t>
            </a:r>
          </a:p>
        </p:txBody>
      </p:sp>
      <p:sp>
        <p:nvSpPr>
          <p:cNvPr id="96" name="Rounded Rectangle 95"/>
          <p:cNvSpPr/>
          <p:nvPr/>
        </p:nvSpPr>
        <p:spPr bwMode="auto">
          <a:xfrm>
            <a:off x="678281" y="4470948"/>
            <a:ext cx="591648" cy="586571"/>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97" name="Rounded Rectangle 96"/>
          <p:cNvSpPr/>
          <p:nvPr/>
        </p:nvSpPr>
        <p:spPr bwMode="auto">
          <a:xfrm>
            <a:off x="678414" y="5156748"/>
            <a:ext cx="591648" cy="586571"/>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98" name="Rounded Rectangle 97"/>
          <p:cNvSpPr/>
          <p:nvPr/>
        </p:nvSpPr>
        <p:spPr bwMode="auto">
          <a:xfrm>
            <a:off x="1432790" y="4470948"/>
            <a:ext cx="591648" cy="586571"/>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99" name="Rounded Rectangle 98"/>
          <p:cNvSpPr/>
          <p:nvPr/>
        </p:nvSpPr>
        <p:spPr bwMode="auto">
          <a:xfrm>
            <a:off x="1432790" y="5156748"/>
            <a:ext cx="591648" cy="586571"/>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100" name="Rounded Rectangle 99"/>
          <p:cNvSpPr/>
          <p:nvPr/>
        </p:nvSpPr>
        <p:spPr bwMode="auto">
          <a:xfrm>
            <a:off x="678348" y="5842548"/>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1" name="Rounded Rectangle 100"/>
          <p:cNvSpPr/>
          <p:nvPr/>
        </p:nvSpPr>
        <p:spPr bwMode="auto">
          <a:xfrm>
            <a:off x="1432790" y="5842548"/>
            <a:ext cx="591648" cy="586571"/>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17818929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from 10M to 40M items</a:t>
            </a:r>
            <a:endParaRPr lang="en-US" dirty="0"/>
          </a:p>
        </p:txBody>
      </p:sp>
      <p:sp>
        <p:nvSpPr>
          <p:cNvPr id="47" name="Rounded Rectangle 46"/>
          <p:cNvSpPr/>
          <p:nvPr/>
        </p:nvSpPr>
        <p:spPr bwMode="auto">
          <a:xfrm>
            <a:off x="515420"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54" name="TextBox 53"/>
          <p:cNvSpPr txBox="1"/>
          <p:nvPr/>
        </p:nvSpPr>
        <p:spPr>
          <a:xfrm>
            <a:off x="427037"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solidFill>
                  <a:srgbClr val="333333"/>
                </a:solidFill>
              </a:rPr>
              <a:t>4</a:t>
            </a:r>
            <a:r>
              <a:rPr lang="en-US" sz="1400" dirty="0" smtClean="0">
                <a:solidFill>
                  <a:srgbClr val="333333"/>
                </a:solidFill>
              </a:rPr>
              <a:t>CPU/8GB/100GB</a:t>
            </a:r>
          </a:p>
        </p:txBody>
      </p:sp>
      <p:sp>
        <p:nvSpPr>
          <p:cNvPr id="58" name="Rounded Rectangle 57"/>
          <p:cNvSpPr/>
          <p:nvPr/>
        </p:nvSpPr>
        <p:spPr bwMode="auto">
          <a:xfrm>
            <a:off x="678281" y="1668462"/>
            <a:ext cx="591648" cy="586571"/>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60" name="Rounded Rectangle 59"/>
          <p:cNvSpPr/>
          <p:nvPr/>
        </p:nvSpPr>
        <p:spPr bwMode="auto">
          <a:xfrm>
            <a:off x="1432790" y="1668462"/>
            <a:ext cx="591648" cy="586571"/>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19" name="Rounded Rectangle 18"/>
          <p:cNvSpPr/>
          <p:nvPr/>
        </p:nvSpPr>
        <p:spPr bwMode="auto">
          <a:xfrm>
            <a:off x="2387257"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0" name="TextBox 19"/>
          <p:cNvSpPr txBox="1"/>
          <p:nvPr/>
        </p:nvSpPr>
        <p:spPr>
          <a:xfrm>
            <a:off x="2298874"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4CPU/8GB/300GB</a:t>
            </a:r>
          </a:p>
        </p:txBody>
      </p:sp>
      <p:sp>
        <p:nvSpPr>
          <p:cNvPr id="22" name="Rounded Rectangle 21"/>
          <p:cNvSpPr/>
          <p:nvPr/>
        </p:nvSpPr>
        <p:spPr bwMode="auto">
          <a:xfrm>
            <a:off x="2550118" y="1668462"/>
            <a:ext cx="591648" cy="586571"/>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24" name="Rounded Rectangle 23"/>
          <p:cNvSpPr/>
          <p:nvPr/>
        </p:nvSpPr>
        <p:spPr bwMode="auto">
          <a:xfrm>
            <a:off x="3304494" y="1668462"/>
            <a:ext cx="591648" cy="586571"/>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35" name="Rounded Rectangle 34"/>
          <p:cNvSpPr/>
          <p:nvPr/>
        </p:nvSpPr>
        <p:spPr bwMode="auto">
          <a:xfrm>
            <a:off x="4254336"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6" name="TextBox 35"/>
          <p:cNvSpPr txBox="1"/>
          <p:nvPr/>
        </p:nvSpPr>
        <p:spPr>
          <a:xfrm>
            <a:off x="4165953"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41" name="Rounded Rectangle 40"/>
          <p:cNvSpPr/>
          <p:nvPr/>
        </p:nvSpPr>
        <p:spPr bwMode="auto">
          <a:xfrm>
            <a:off x="4417264" y="16684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Index1</a:t>
            </a:r>
            <a:endParaRPr lang="en-US" sz="1600" dirty="0">
              <a:gradFill>
                <a:gsLst>
                  <a:gs pos="0">
                    <a:srgbClr val="FFFFFF"/>
                  </a:gs>
                  <a:gs pos="100000">
                    <a:srgbClr val="FFFFFF"/>
                  </a:gs>
                </a:gsLst>
                <a:lin ang="5400000" scaled="0"/>
              </a:gradFill>
            </a:endParaRPr>
          </a:p>
        </p:txBody>
      </p:sp>
      <p:sp>
        <p:nvSpPr>
          <p:cNvPr id="42" name="Rounded Rectangle 41"/>
          <p:cNvSpPr/>
          <p:nvPr/>
        </p:nvSpPr>
        <p:spPr bwMode="auto">
          <a:xfrm>
            <a:off x="5171706" y="1668462"/>
            <a:ext cx="591648" cy="586571"/>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39" name="Rounded Rectangle 38"/>
          <p:cNvSpPr/>
          <p:nvPr/>
        </p:nvSpPr>
        <p:spPr bwMode="auto">
          <a:xfrm>
            <a:off x="6107606"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40" name="TextBox 39"/>
          <p:cNvSpPr txBox="1"/>
          <p:nvPr/>
        </p:nvSpPr>
        <p:spPr>
          <a:xfrm>
            <a:off x="6019223"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52" name="Rounded Rectangle 51"/>
          <p:cNvSpPr/>
          <p:nvPr/>
        </p:nvSpPr>
        <p:spPr bwMode="auto">
          <a:xfrm>
            <a:off x="6270534" y="16684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Index2</a:t>
            </a:r>
            <a:endParaRPr lang="en-US" sz="1600" dirty="0">
              <a:gradFill>
                <a:gsLst>
                  <a:gs pos="0">
                    <a:srgbClr val="FFFFFF"/>
                  </a:gs>
                  <a:gs pos="100000">
                    <a:srgbClr val="FFFFFF"/>
                  </a:gs>
                </a:gsLst>
                <a:lin ang="5400000" scaled="0"/>
              </a:gradFill>
            </a:endParaRPr>
          </a:p>
        </p:txBody>
      </p:sp>
      <p:sp>
        <p:nvSpPr>
          <p:cNvPr id="55" name="Rounded Rectangle 54"/>
          <p:cNvSpPr/>
          <p:nvPr/>
        </p:nvSpPr>
        <p:spPr bwMode="auto">
          <a:xfrm>
            <a:off x="7960876"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56" name="TextBox 55"/>
          <p:cNvSpPr txBox="1"/>
          <p:nvPr/>
        </p:nvSpPr>
        <p:spPr>
          <a:xfrm>
            <a:off x="7872493"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57" name="Rounded Rectangle 56"/>
          <p:cNvSpPr/>
          <p:nvPr/>
        </p:nvSpPr>
        <p:spPr bwMode="auto">
          <a:xfrm>
            <a:off x="8123804" y="16684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Index3</a:t>
            </a:r>
            <a:endParaRPr lang="en-US" sz="1600" dirty="0">
              <a:gradFill>
                <a:gsLst>
                  <a:gs pos="0">
                    <a:srgbClr val="FFFFFF"/>
                  </a:gs>
                  <a:gs pos="100000">
                    <a:srgbClr val="FFFFFF"/>
                  </a:gs>
                </a:gsLst>
                <a:lin ang="5400000" scaled="0"/>
              </a:gradFill>
            </a:endParaRPr>
          </a:p>
        </p:txBody>
      </p:sp>
      <p:sp>
        <p:nvSpPr>
          <p:cNvPr id="61" name="Rounded Rectangle 60"/>
          <p:cNvSpPr/>
          <p:nvPr/>
        </p:nvSpPr>
        <p:spPr bwMode="auto">
          <a:xfrm>
            <a:off x="9814146" y="12874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2" name="TextBox 61"/>
          <p:cNvSpPr txBox="1"/>
          <p:nvPr/>
        </p:nvSpPr>
        <p:spPr>
          <a:xfrm>
            <a:off x="9725763" y="12952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63" name="Rounded Rectangle 62"/>
          <p:cNvSpPr/>
          <p:nvPr/>
        </p:nvSpPr>
        <p:spPr bwMode="auto">
          <a:xfrm>
            <a:off x="9977074" y="16684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Index4</a:t>
            </a:r>
            <a:endParaRPr lang="en-US" sz="1600" dirty="0">
              <a:gradFill>
                <a:gsLst>
                  <a:gs pos="0">
                    <a:srgbClr val="FFFFFF"/>
                  </a:gs>
                  <a:gs pos="100000">
                    <a:srgbClr val="FFFFFF"/>
                  </a:gs>
                </a:gsLst>
                <a:lin ang="5400000" scaled="0"/>
              </a:gradFill>
            </a:endParaRPr>
          </a:p>
        </p:txBody>
      </p:sp>
      <p:sp>
        <p:nvSpPr>
          <p:cNvPr id="65" name="Rounded Rectangle 64"/>
          <p:cNvSpPr/>
          <p:nvPr/>
        </p:nvSpPr>
        <p:spPr bwMode="auto">
          <a:xfrm>
            <a:off x="515420"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6" name="TextBox 65"/>
          <p:cNvSpPr txBox="1"/>
          <p:nvPr/>
        </p:nvSpPr>
        <p:spPr>
          <a:xfrm>
            <a:off x="427037"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solidFill>
                  <a:srgbClr val="333333"/>
                </a:solidFill>
              </a:rPr>
              <a:t>4</a:t>
            </a:r>
            <a:r>
              <a:rPr lang="en-US" sz="1400" dirty="0" smtClean="0">
                <a:solidFill>
                  <a:srgbClr val="333333"/>
                </a:solidFill>
              </a:rPr>
              <a:t>CPU/8GB/100GB</a:t>
            </a:r>
          </a:p>
        </p:txBody>
      </p:sp>
      <p:sp>
        <p:nvSpPr>
          <p:cNvPr id="67" name="Rounded Rectangle 66"/>
          <p:cNvSpPr/>
          <p:nvPr/>
        </p:nvSpPr>
        <p:spPr bwMode="auto">
          <a:xfrm>
            <a:off x="678281" y="4487862"/>
            <a:ext cx="591648" cy="586571"/>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68" name="Rounded Rectangle 67"/>
          <p:cNvSpPr/>
          <p:nvPr/>
        </p:nvSpPr>
        <p:spPr bwMode="auto">
          <a:xfrm>
            <a:off x="1432790" y="4487862"/>
            <a:ext cx="591648" cy="586571"/>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69" name="Rounded Rectangle 68"/>
          <p:cNvSpPr/>
          <p:nvPr/>
        </p:nvSpPr>
        <p:spPr bwMode="auto">
          <a:xfrm>
            <a:off x="2387257"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0" name="TextBox 69"/>
          <p:cNvSpPr txBox="1"/>
          <p:nvPr/>
        </p:nvSpPr>
        <p:spPr>
          <a:xfrm>
            <a:off x="2298874"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4CPU/8GB/300GB</a:t>
            </a:r>
          </a:p>
        </p:txBody>
      </p:sp>
      <p:sp>
        <p:nvSpPr>
          <p:cNvPr id="71" name="Rounded Rectangle 70"/>
          <p:cNvSpPr/>
          <p:nvPr/>
        </p:nvSpPr>
        <p:spPr bwMode="auto">
          <a:xfrm>
            <a:off x="2550118" y="4487862"/>
            <a:ext cx="591648" cy="586571"/>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Crawl</a:t>
            </a:r>
            <a:endParaRPr lang="en-US" sz="1600" dirty="0">
              <a:gradFill>
                <a:gsLst>
                  <a:gs pos="0">
                    <a:srgbClr val="FFFFFF"/>
                  </a:gs>
                  <a:gs pos="100000">
                    <a:srgbClr val="FFFFFF"/>
                  </a:gs>
                </a:gsLst>
                <a:lin ang="5400000" scaled="0"/>
              </a:gradFill>
            </a:endParaRPr>
          </a:p>
        </p:txBody>
      </p:sp>
      <p:sp>
        <p:nvSpPr>
          <p:cNvPr id="72" name="Rounded Rectangle 71"/>
          <p:cNvSpPr/>
          <p:nvPr/>
        </p:nvSpPr>
        <p:spPr bwMode="auto">
          <a:xfrm>
            <a:off x="3304494" y="4487862"/>
            <a:ext cx="591648" cy="586571"/>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73" name="Rounded Rectangle 72"/>
          <p:cNvSpPr/>
          <p:nvPr/>
        </p:nvSpPr>
        <p:spPr bwMode="auto">
          <a:xfrm>
            <a:off x="4254336"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4" name="TextBox 73"/>
          <p:cNvSpPr txBox="1"/>
          <p:nvPr/>
        </p:nvSpPr>
        <p:spPr>
          <a:xfrm>
            <a:off x="4165953"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75" name="Rounded Rectangle 74"/>
          <p:cNvSpPr/>
          <p:nvPr/>
        </p:nvSpPr>
        <p:spPr bwMode="auto">
          <a:xfrm>
            <a:off x="4417264" y="44878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Index1</a:t>
            </a:r>
            <a:endParaRPr lang="en-US" sz="1600" dirty="0">
              <a:gradFill>
                <a:gsLst>
                  <a:gs pos="0">
                    <a:srgbClr val="FFFFFF"/>
                  </a:gs>
                  <a:gs pos="100000">
                    <a:srgbClr val="FFFFFF"/>
                  </a:gs>
                </a:gsLst>
                <a:lin ang="5400000" scaled="0"/>
              </a:gradFill>
            </a:endParaRPr>
          </a:p>
        </p:txBody>
      </p:sp>
      <p:sp>
        <p:nvSpPr>
          <p:cNvPr id="77" name="Rounded Rectangle 76"/>
          <p:cNvSpPr/>
          <p:nvPr/>
        </p:nvSpPr>
        <p:spPr bwMode="auto">
          <a:xfrm>
            <a:off x="6107606"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8" name="TextBox 77"/>
          <p:cNvSpPr txBox="1"/>
          <p:nvPr/>
        </p:nvSpPr>
        <p:spPr>
          <a:xfrm>
            <a:off x="6019223"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79" name="Rounded Rectangle 78"/>
          <p:cNvSpPr/>
          <p:nvPr/>
        </p:nvSpPr>
        <p:spPr bwMode="auto">
          <a:xfrm>
            <a:off x="6270534" y="44878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Index2</a:t>
            </a:r>
            <a:endParaRPr lang="en-US" sz="1600" dirty="0">
              <a:gradFill>
                <a:gsLst>
                  <a:gs pos="0">
                    <a:srgbClr val="FFFFFF"/>
                  </a:gs>
                  <a:gs pos="100000">
                    <a:srgbClr val="FFFFFF"/>
                  </a:gs>
                </a:gsLst>
                <a:lin ang="5400000" scaled="0"/>
              </a:gradFill>
            </a:endParaRPr>
          </a:p>
        </p:txBody>
      </p:sp>
      <p:sp>
        <p:nvSpPr>
          <p:cNvPr id="80" name="Rounded Rectangle 79"/>
          <p:cNvSpPr/>
          <p:nvPr/>
        </p:nvSpPr>
        <p:spPr bwMode="auto">
          <a:xfrm>
            <a:off x="7960876"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1" name="TextBox 80"/>
          <p:cNvSpPr txBox="1"/>
          <p:nvPr/>
        </p:nvSpPr>
        <p:spPr>
          <a:xfrm>
            <a:off x="7872493"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82" name="Rounded Rectangle 81"/>
          <p:cNvSpPr/>
          <p:nvPr/>
        </p:nvSpPr>
        <p:spPr bwMode="auto">
          <a:xfrm>
            <a:off x="8123804" y="44878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Index3</a:t>
            </a:r>
            <a:endParaRPr lang="en-US" sz="1600" dirty="0">
              <a:gradFill>
                <a:gsLst>
                  <a:gs pos="0">
                    <a:srgbClr val="FFFFFF"/>
                  </a:gs>
                  <a:gs pos="100000">
                    <a:srgbClr val="FFFFFF"/>
                  </a:gs>
                </a:gsLst>
                <a:lin ang="5400000" scaled="0"/>
              </a:gradFill>
            </a:endParaRPr>
          </a:p>
        </p:txBody>
      </p:sp>
      <p:sp>
        <p:nvSpPr>
          <p:cNvPr id="83" name="Rounded Rectangle 82"/>
          <p:cNvSpPr/>
          <p:nvPr/>
        </p:nvSpPr>
        <p:spPr bwMode="auto">
          <a:xfrm>
            <a:off x="9814146" y="4106862"/>
            <a:ext cx="1676504" cy="114300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4" name="TextBox 83"/>
          <p:cNvSpPr txBox="1"/>
          <p:nvPr/>
        </p:nvSpPr>
        <p:spPr>
          <a:xfrm>
            <a:off x="9725763" y="4114640"/>
            <a:ext cx="1960077"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rgbClr val="333333"/>
                </a:solidFill>
              </a:rPr>
              <a:t>4CPU/16GB/500GB</a:t>
            </a:r>
          </a:p>
        </p:txBody>
      </p:sp>
      <p:sp>
        <p:nvSpPr>
          <p:cNvPr id="85" name="Rounded Rectangle 84"/>
          <p:cNvSpPr/>
          <p:nvPr/>
        </p:nvSpPr>
        <p:spPr bwMode="auto">
          <a:xfrm>
            <a:off x="9977074" y="4487862"/>
            <a:ext cx="591648" cy="586571"/>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Index4</a:t>
            </a:r>
            <a:endParaRPr lang="en-US" sz="1600" dirty="0">
              <a:gradFill>
                <a:gsLst>
                  <a:gs pos="0">
                    <a:srgbClr val="FFFFFF"/>
                  </a:gs>
                  <a:gs pos="100000">
                    <a:srgbClr val="FFFFFF"/>
                  </a:gs>
                </a:gsLst>
                <a:lin ang="5400000" scaled="0"/>
              </a:gradFill>
            </a:endParaRPr>
          </a:p>
        </p:txBody>
      </p:sp>
      <p:sp>
        <p:nvSpPr>
          <p:cNvPr id="76" name="Rounded Rectangle 75"/>
          <p:cNvSpPr/>
          <p:nvPr/>
        </p:nvSpPr>
        <p:spPr bwMode="auto">
          <a:xfrm>
            <a:off x="7006686" y="4487861"/>
            <a:ext cx="591648" cy="586571"/>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48446380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a:t>
            </a:r>
            <a:r>
              <a:rPr lang="en-US" dirty="0" smtClean="0"/>
              <a:t>Topology: </a:t>
            </a:r>
            <a:r>
              <a:rPr lang="en-US" dirty="0"/>
              <a:t>100M </a:t>
            </a:r>
            <a:r>
              <a:rPr lang="en-US" dirty="0" smtClean="0"/>
              <a:t>Enterprise</a:t>
            </a:r>
            <a:endParaRPr lang="en-US" dirty="0"/>
          </a:p>
        </p:txBody>
      </p:sp>
      <p:sp>
        <p:nvSpPr>
          <p:cNvPr id="59" name="Rounded Rectangle 58"/>
          <p:cNvSpPr/>
          <p:nvPr/>
        </p:nvSpPr>
        <p:spPr bwMode="auto">
          <a:xfrm>
            <a:off x="220704"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0" name="TextBox 59"/>
          <p:cNvSpPr txBox="1"/>
          <p:nvPr/>
        </p:nvSpPr>
        <p:spPr>
          <a:xfrm>
            <a:off x="194588" y="4106862"/>
            <a:ext cx="167242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12" name="Rounded Rectangle 11"/>
          <p:cNvSpPr/>
          <p:nvPr/>
        </p:nvSpPr>
        <p:spPr bwMode="auto">
          <a:xfrm>
            <a:off x="307262" y="447262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13" name="Rounded Rectangle 12"/>
          <p:cNvSpPr/>
          <p:nvPr/>
        </p:nvSpPr>
        <p:spPr bwMode="auto">
          <a:xfrm>
            <a:off x="970789" y="447262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76" name="Rounded Rectangle 75"/>
          <p:cNvSpPr/>
          <p:nvPr/>
        </p:nvSpPr>
        <p:spPr bwMode="auto">
          <a:xfrm>
            <a:off x="220704"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7" name="TextBox 76"/>
          <p:cNvSpPr txBox="1"/>
          <p:nvPr/>
        </p:nvSpPr>
        <p:spPr>
          <a:xfrm>
            <a:off x="194588" y="1406002"/>
            <a:ext cx="162188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78" name="Rounded Rectangle 77"/>
          <p:cNvSpPr/>
          <p:nvPr/>
        </p:nvSpPr>
        <p:spPr bwMode="auto">
          <a:xfrm>
            <a:off x="307262" y="177176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79" name="Rounded Rectangle 78"/>
          <p:cNvSpPr/>
          <p:nvPr/>
        </p:nvSpPr>
        <p:spPr bwMode="auto">
          <a:xfrm>
            <a:off x="970789" y="177176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86" name="Rounded Rectangle 85"/>
          <p:cNvSpPr/>
          <p:nvPr/>
        </p:nvSpPr>
        <p:spPr bwMode="auto">
          <a:xfrm>
            <a:off x="1974690"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7" name="TextBox 86"/>
          <p:cNvSpPr txBox="1"/>
          <p:nvPr/>
        </p:nvSpPr>
        <p:spPr>
          <a:xfrm>
            <a:off x="1821739" y="4106862"/>
            <a:ext cx="190159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p>
        </p:txBody>
      </p:sp>
      <p:sp>
        <p:nvSpPr>
          <p:cNvPr id="96" name="Rounded Rectangle 95"/>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7" name="TextBox 96"/>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sp>
        <p:nvSpPr>
          <p:cNvPr id="106" name="Rounded Rectangle 105"/>
          <p:cNvSpPr/>
          <p:nvPr/>
        </p:nvSpPr>
        <p:spPr bwMode="auto">
          <a:xfrm>
            <a:off x="3735818"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0" name="Rounded Rectangle 109"/>
          <p:cNvSpPr/>
          <p:nvPr/>
        </p:nvSpPr>
        <p:spPr bwMode="auto">
          <a:xfrm>
            <a:off x="3735818" y="522464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6" name="Rounded Rectangle 115"/>
          <p:cNvSpPr/>
          <p:nvPr/>
        </p:nvSpPr>
        <p:spPr bwMode="auto">
          <a:xfrm>
            <a:off x="3735818"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7" name="TextBox 116"/>
          <p:cNvSpPr txBox="1"/>
          <p:nvPr/>
        </p:nvSpPr>
        <p:spPr>
          <a:xfrm>
            <a:off x="3669381" y="1398134"/>
            <a:ext cx="168063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120" name="Rounded Rectangle 119"/>
          <p:cNvSpPr/>
          <p:nvPr/>
        </p:nvSpPr>
        <p:spPr bwMode="auto">
          <a:xfrm>
            <a:off x="3735818" y="252378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50" name="Rounded Rectangle 249"/>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1" name="Rounded Rectangle 250"/>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52" name="Rounded Rectangle 251"/>
          <p:cNvSpPr/>
          <p:nvPr/>
        </p:nvSpPr>
        <p:spPr bwMode="auto">
          <a:xfrm>
            <a:off x="2058601" y="4470609"/>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3" name="Rounded Rectangle 252"/>
          <p:cNvSpPr/>
          <p:nvPr/>
        </p:nvSpPr>
        <p:spPr bwMode="auto">
          <a:xfrm>
            <a:off x="2724775" y="4464727"/>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54" name="Rounded Rectangle 253"/>
          <p:cNvSpPr/>
          <p:nvPr/>
        </p:nvSpPr>
        <p:spPr bwMode="auto">
          <a:xfrm>
            <a:off x="3882490"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5" name="Rounded Rectangle 254"/>
          <p:cNvSpPr/>
          <p:nvPr/>
        </p:nvSpPr>
        <p:spPr bwMode="auto">
          <a:xfrm>
            <a:off x="3877902"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6" name="Rounded Rectangle 255"/>
          <p:cNvSpPr/>
          <p:nvPr/>
        </p:nvSpPr>
        <p:spPr bwMode="auto">
          <a:xfrm>
            <a:off x="3873578"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7" name="Rounded Rectangle 256"/>
          <p:cNvSpPr/>
          <p:nvPr/>
        </p:nvSpPr>
        <p:spPr bwMode="auto">
          <a:xfrm>
            <a:off x="3873578"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8" name="Rounded Rectangle 257"/>
          <p:cNvSpPr/>
          <p:nvPr/>
        </p:nvSpPr>
        <p:spPr bwMode="auto">
          <a:xfrm>
            <a:off x="4535555" y="5507606"/>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59" name="TextBox 258"/>
          <p:cNvSpPr txBox="1"/>
          <p:nvPr/>
        </p:nvSpPr>
        <p:spPr>
          <a:xfrm>
            <a:off x="3662165" y="2463873"/>
            <a:ext cx="168785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60" name="TextBox 259"/>
          <p:cNvSpPr txBox="1"/>
          <p:nvPr/>
        </p:nvSpPr>
        <p:spPr>
          <a:xfrm>
            <a:off x="3662166" y="4123435"/>
            <a:ext cx="1656770"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61" name="TextBox 260"/>
          <p:cNvSpPr txBox="1"/>
          <p:nvPr/>
        </p:nvSpPr>
        <p:spPr>
          <a:xfrm>
            <a:off x="3637350" y="5174460"/>
            <a:ext cx="171266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64" name="Rounded Rectangle 263"/>
          <p:cNvSpPr/>
          <p:nvPr/>
        </p:nvSpPr>
        <p:spPr bwMode="auto">
          <a:xfrm>
            <a:off x="5487862"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65" name="Rounded Rectangle 264"/>
          <p:cNvSpPr/>
          <p:nvPr/>
        </p:nvSpPr>
        <p:spPr bwMode="auto">
          <a:xfrm>
            <a:off x="5487862" y="522464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68" name="Rounded Rectangle 267"/>
          <p:cNvSpPr/>
          <p:nvPr/>
        </p:nvSpPr>
        <p:spPr bwMode="auto">
          <a:xfrm>
            <a:off x="5487862"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69" name="TextBox 268"/>
          <p:cNvSpPr txBox="1"/>
          <p:nvPr/>
        </p:nvSpPr>
        <p:spPr>
          <a:xfrm>
            <a:off x="5421425" y="1398134"/>
            <a:ext cx="1684404"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70" name="Rounded Rectangle 269"/>
          <p:cNvSpPr/>
          <p:nvPr/>
        </p:nvSpPr>
        <p:spPr bwMode="auto">
          <a:xfrm>
            <a:off x="5487862" y="252378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71" name="Rounded Rectangle 270"/>
          <p:cNvSpPr/>
          <p:nvPr/>
        </p:nvSpPr>
        <p:spPr bwMode="auto">
          <a:xfrm>
            <a:off x="5634534"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2" name="Rounded Rectangle 271"/>
          <p:cNvSpPr/>
          <p:nvPr/>
        </p:nvSpPr>
        <p:spPr bwMode="auto">
          <a:xfrm>
            <a:off x="5629946"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3" name="Rounded Rectangle 272"/>
          <p:cNvSpPr/>
          <p:nvPr/>
        </p:nvSpPr>
        <p:spPr bwMode="auto">
          <a:xfrm>
            <a:off x="5625622"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4" name="Rounded Rectangle 273"/>
          <p:cNvSpPr/>
          <p:nvPr/>
        </p:nvSpPr>
        <p:spPr bwMode="auto">
          <a:xfrm>
            <a:off x="5625622"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5" name="Rounded Rectangle 274"/>
          <p:cNvSpPr/>
          <p:nvPr/>
        </p:nvSpPr>
        <p:spPr bwMode="auto">
          <a:xfrm>
            <a:off x="6287599" y="5507606"/>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76" name="TextBox 275"/>
          <p:cNvSpPr txBox="1"/>
          <p:nvPr/>
        </p:nvSpPr>
        <p:spPr>
          <a:xfrm>
            <a:off x="5414209" y="2463873"/>
            <a:ext cx="169161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77" name="TextBox 276"/>
          <p:cNvSpPr txBox="1"/>
          <p:nvPr/>
        </p:nvSpPr>
        <p:spPr>
          <a:xfrm>
            <a:off x="5456018" y="4123435"/>
            <a:ext cx="1714003"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78" name="TextBox 277"/>
          <p:cNvSpPr txBox="1"/>
          <p:nvPr/>
        </p:nvSpPr>
        <p:spPr>
          <a:xfrm>
            <a:off x="5389394" y="5174460"/>
            <a:ext cx="1685353"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81" name="Rounded Rectangle 280"/>
          <p:cNvSpPr/>
          <p:nvPr/>
        </p:nvSpPr>
        <p:spPr bwMode="auto">
          <a:xfrm>
            <a:off x="7243674"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2" name="Rounded Rectangle 281"/>
          <p:cNvSpPr/>
          <p:nvPr/>
        </p:nvSpPr>
        <p:spPr bwMode="auto">
          <a:xfrm>
            <a:off x="7243674" y="522464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5" name="Rounded Rectangle 284"/>
          <p:cNvSpPr/>
          <p:nvPr/>
        </p:nvSpPr>
        <p:spPr bwMode="auto">
          <a:xfrm>
            <a:off x="7243674"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6" name="TextBox 285"/>
          <p:cNvSpPr txBox="1"/>
          <p:nvPr/>
        </p:nvSpPr>
        <p:spPr>
          <a:xfrm>
            <a:off x="7177237" y="1398134"/>
            <a:ext cx="1715400"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87" name="Rounded Rectangle 286"/>
          <p:cNvSpPr/>
          <p:nvPr/>
        </p:nvSpPr>
        <p:spPr bwMode="auto">
          <a:xfrm>
            <a:off x="7243674" y="252378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8" name="Rounded Rectangle 287"/>
          <p:cNvSpPr/>
          <p:nvPr/>
        </p:nvSpPr>
        <p:spPr bwMode="auto">
          <a:xfrm>
            <a:off x="7390346"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89" name="Rounded Rectangle 288"/>
          <p:cNvSpPr/>
          <p:nvPr/>
        </p:nvSpPr>
        <p:spPr bwMode="auto">
          <a:xfrm>
            <a:off x="7385758"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0" name="Rounded Rectangle 289"/>
          <p:cNvSpPr/>
          <p:nvPr/>
        </p:nvSpPr>
        <p:spPr bwMode="auto">
          <a:xfrm>
            <a:off x="7381434"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1" name="Rounded Rectangle 290"/>
          <p:cNvSpPr/>
          <p:nvPr/>
        </p:nvSpPr>
        <p:spPr bwMode="auto">
          <a:xfrm>
            <a:off x="7381434"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2" name="Rounded Rectangle 291"/>
          <p:cNvSpPr/>
          <p:nvPr/>
        </p:nvSpPr>
        <p:spPr bwMode="auto">
          <a:xfrm>
            <a:off x="8032865" y="2806500"/>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93" name="TextBox 292"/>
          <p:cNvSpPr txBox="1"/>
          <p:nvPr/>
        </p:nvSpPr>
        <p:spPr>
          <a:xfrm>
            <a:off x="7170021" y="2463873"/>
            <a:ext cx="171879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94" name="TextBox 293"/>
          <p:cNvSpPr txBox="1"/>
          <p:nvPr/>
        </p:nvSpPr>
        <p:spPr>
          <a:xfrm>
            <a:off x="7170022" y="4123435"/>
            <a:ext cx="1726552"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95" name="TextBox 294"/>
          <p:cNvSpPr txBox="1"/>
          <p:nvPr/>
        </p:nvSpPr>
        <p:spPr>
          <a:xfrm>
            <a:off x="7145206" y="5174460"/>
            <a:ext cx="1680993"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298" name="Rounded Rectangle 297"/>
          <p:cNvSpPr/>
          <p:nvPr/>
        </p:nvSpPr>
        <p:spPr bwMode="auto">
          <a:xfrm>
            <a:off x="8995041"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99" name="Rounded Rectangle 298"/>
          <p:cNvSpPr/>
          <p:nvPr/>
        </p:nvSpPr>
        <p:spPr bwMode="auto">
          <a:xfrm>
            <a:off x="8995041" y="522464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02" name="Rounded Rectangle 301"/>
          <p:cNvSpPr/>
          <p:nvPr/>
        </p:nvSpPr>
        <p:spPr bwMode="auto">
          <a:xfrm>
            <a:off x="8995041"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03" name="TextBox 302"/>
          <p:cNvSpPr txBox="1"/>
          <p:nvPr/>
        </p:nvSpPr>
        <p:spPr>
          <a:xfrm>
            <a:off x="8928603" y="1398134"/>
            <a:ext cx="164972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04" name="Rounded Rectangle 303"/>
          <p:cNvSpPr/>
          <p:nvPr/>
        </p:nvSpPr>
        <p:spPr bwMode="auto">
          <a:xfrm>
            <a:off x="8995041" y="252378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05" name="Rounded Rectangle 304"/>
          <p:cNvSpPr/>
          <p:nvPr/>
        </p:nvSpPr>
        <p:spPr bwMode="auto">
          <a:xfrm>
            <a:off x="9141713"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6" name="Rounded Rectangle 305"/>
          <p:cNvSpPr/>
          <p:nvPr/>
        </p:nvSpPr>
        <p:spPr bwMode="auto">
          <a:xfrm>
            <a:off x="9137125"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7" name="Rounded Rectangle 306"/>
          <p:cNvSpPr/>
          <p:nvPr/>
        </p:nvSpPr>
        <p:spPr bwMode="auto">
          <a:xfrm>
            <a:off x="9132801"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8" name="Rounded Rectangle 307"/>
          <p:cNvSpPr/>
          <p:nvPr/>
        </p:nvSpPr>
        <p:spPr bwMode="auto">
          <a:xfrm>
            <a:off x="9132801"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9" name="Rounded Rectangle 308"/>
          <p:cNvSpPr/>
          <p:nvPr/>
        </p:nvSpPr>
        <p:spPr bwMode="auto">
          <a:xfrm>
            <a:off x="9791985" y="2817449"/>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310" name="TextBox 309"/>
          <p:cNvSpPr txBox="1"/>
          <p:nvPr/>
        </p:nvSpPr>
        <p:spPr>
          <a:xfrm>
            <a:off x="8921389" y="2463873"/>
            <a:ext cx="1727314"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11" name="TextBox 310"/>
          <p:cNvSpPr txBox="1"/>
          <p:nvPr/>
        </p:nvSpPr>
        <p:spPr>
          <a:xfrm>
            <a:off x="8921388" y="4123435"/>
            <a:ext cx="165693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12" name="TextBox 311"/>
          <p:cNvSpPr txBox="1"/>
          <p:nvPr/>
        </p:nvSpPr>
        <p:spPr>
          <a:xfrm>
            <a:off x="8896573" y="5174460"/>
            <a:ext cx="175212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15" name="Rounded Rectangle 314"/>
          <p:cNvSpPr/>
          <p:nvPr/>
        </p:nvSpPr>
        <p:spPr bwMode="auto">
          <a:xfrm>
            <a:off x="10747170"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16" name="Rounded Rectangle 315"/>
          <p:cNvSpPr/>
          <p:nvPr/>
        </p:nvSpPr>
        <p:spPr bwMode="auto">
          <a:xfrm>
            <a:off x="10747170" y="522464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19" name="Rounded Rectangle 318"/>
          <p:cNvSpPr/>
          <p:nvPr/>
        </p:nvSpPr>
        <p:spPr bwMode="auto">
          <a:xfrm>
            <a:off x="1074717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20" name="TextBox 319"/>
          <p:cNvSpPr txBox="1"/>
          <p:nvPr/>
        </p:nvSpPr>
        <p:spPr>
          <a:xfrm>
            <a:off x="10680732" y="1398134"/>
            <a:ext cx="175574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21" name="Rounded Rectangle 320"/>
          <p:cNvSpPr/>
          <p:nvPr/>
        </p:nvSpPr>
        <p:spPr bwMode="auto">
          <a:xfrm>
            <a:off x="10747170" y="2523789"/>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22" name="Rounded Rectangle 321"/>
          <p:cNvSpPr/>
          <p:nvPr/>
        </p:nvSpPr>
        <p:spPr bwMode="auto">
          <a:xfrm>
            <a:off x="10893842"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3" name="Rounded Rectangle 322"/>
          <p:cNvSpPr/>
          <p:nvPr/>
        </p:nvSpPr>
        <p:spPr bwMode="auto">
          <a:xfrm>
            <a:off x="10889254"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4" name="Rounded Rectangle 323"/>
          <p:cNvSpPr/>
          <p:nvPr/>
        </p:nvSpPr>
        <p:spPr bwMode="auto">
          <a:xfrm>
            <a:off x="10884930"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5" name="Rounded Rectangle 324"/>
          <p:cNvSpPr/>
          <p:nvPr/>
        </p:nvSpPr>
        <p:spPr bwMode="auto">
          <a:xfrm>
            <a:off x="10884930"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7" name="TextBox 326"/>
          <p:cNvSpPr txBox="1"/>
          <p:nvPr/>
        </p:nvSpPr>
        <p:spPr>
          <a:xfrm>
            <a:off x="10673517" y="2463873"/>
            <a:ext cx="1762957"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28" name="TextBox 327"/>
          <p:cNvSpPr txBox="1"/>
          <p:nvPr/>
        </p:nvSpPr>
        <p:spPr>
          <a:xfrm>
            <a:off x="10673517" y="4123435"/>
            <a:ext cx="176295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
        <p:nvSpPr>
          <p:cNvPr id="329" name="TextBox 328"/>
          <p:cNvSpPr txBox="1"/>
          <p:nvPr/>
        </p:nvSpPr>
        <p:spPr>
          <a:xfrm>
            <a:off x="10648702" y="5174460"/>
            <a:ext cx="178776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4CPU/16GB/500GB</a:t>
            </a:r>
          </a:p>
        </p:txBody>
      </p:sp>
    </p:spTree>
    <p:extLst>
      <p:ext uri="{BB962C8B-B14F-4D97-AF65-F5344CB8AC3E}">
        <p14:creationId xmlns:p14="http://schemas.microsoft.com/office/powerpoint/2010/main" val="128214732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High Density Indexing</a:t>
            </a:r>
            <a:endParaRPr lang="en-US" dirty="0"/>
          </a:p>
        </p:txBody>
      </p:sp>
    </p:spTree>
    <p:extLst>
      <p:ext uri="{BB962C8B-B14F-4D97-AF65-F5344CB8AC3E}">
        <p14:creationId xmlns:p14="http://schemas.microsoft.com/office/powerpoint/2010/main" val="32285486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a:t>
            </a:r>
            <a:r>
              <a:rPr lang="en-US" dirty="0" smtClean="0"/>
              <a:t>Topology: </a:t>
            </a:r>
            <a:r>
              <a:rPr lang="en-US" dirty="0"/>
              <a:t>100M </a:t>
            </a:r>
            <a:r>
              <a:rPr lang="en-US" dirty="0" smtClean="0"/>
              <a:t>(Oct CU)</a:t>
            </a:r>
            <a:endParaRPr lang="en-US" dirty="0"/>
          </a:p>
        </p:txBody>
      </p:sp>
      <p:sp>
        <p:nvSpPr>
          <p:cNvPr id="59" name="Rounded Rectangle 58"/>
          <p:cNvSpPr/>
          <p:nvPr/>
        </p:nvSpPr>
        <p:spPr bwMode="auto">
          <a:xfrm>
            <a:off x="220704"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0" name="TextBox 59"/>
          <p:cNvSpPr txBox="1"/>
          <p:nvPr/>
        </p:nvSpPr>
        <p:spPr>
          <a:xfrm>
            <a:off x="194588" y="4106862"/>
            <a:ext cx="167242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12" name="Rounded Rectangle 11"/>
          <p:cNvSpPr/>
          <p:nvPr/>
        </p:nvSpPr>
        <p:spPr bwMode="auto">
          <a:xfrm>
            <a:off x="307262" y="447262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13" name="Rounded Rectangle 12"/>
          <p:cNvSpPr/>
          <p:nvPr/>
        </p:nvSpPr>
        <p:spPr bwMode="auto">
          <a:xfrm>
            <a:off x="970789" y="447262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76" name="Rounded Rectangle 75"/>
          <p:cNvSpPr/>
          <p:nvPr/>
        </p:nvSpPr>
        <p:spPr bwMode="auto">
          <a:xfrm>
            <a:off x="220704"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7" name="TextBox 76"/>
          <p:cNvSpPr txBox="1"/>
          <p:nvPr/>
        </p:nvSpPr>
        <p:spPr>
          <a:xfrm>
            <a:off x="194588" y="1406002"/>
            <a:ext cx="162188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78" name="Rounded Rectangle 77"/>
          <p:cNvSpPr/>
          <p:nvPr/>
        </p:nvSpPr>
        <p:spPr bwMode="auto">
          <a:xfrm>
            <a:off x="307262" y="177176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79" name="Rounded Rectangle 78"/>
          <p:cNvSpPr/>
          <p:nvPr/>
        </p:nvSpPr>
        <p:spPr bwMode="auto">
          <a:xfrm>
            <a:off x="970789" y="177176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86" name="Rounded Rectangle 85"/>
          <p:cNvSpPr/>
          <p:nvPr/>
        </p:nvSpPr>
        <p:spPr bwMode="auto">
          <a:xfrm>
            <a:off x="1974690"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7" name="TextBox 86"/>
          <p:cNvSpPr txBox="1"/>
          <p:nvPr/>
        </p:nvSpPr>
        <p:spPr>
          <a:xfrm>
            <a:off x="1821739" y="4106862"/>
            <a:ext cx="190159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p>
        </p:txBody>
      </p:sp>
      <p:sp>
        <p:nvSpPr>
          <p:cNvPr id="96" name="Rounded Rectangle 95"/>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7" name="TextBox 96"/>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sp>
        <p:nvSpPr>
          <p:cNvPr id="106" name="Rounded Rectangle 105"/>
          <p:cNvSpPr/>
          <p:nvPr/>
        </p:nvSpPr>
        <p:spPr bwMode="auto">
          <a:xfrm>
            <a:off x="3735818" y="416084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6" name="Rounded Rectangle 115"/>
          <p:cNvSpPr/>
          <p:nvPr/>
        </p:nvSpPr>
        <p:spPr bwMode="auto">
          <a:xfrm>
            <a:off x="3735818" y="145998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7" name="TextBox 116"/>
          <p:cNvSpPr txBox="1"/>
          <p:nvPr/>
        </p:nvSpPr>
        <p:spPr>
          <a:xfrm>
            <a:off x="3669381" y="1398134"/>
            <a:ext cx="168063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8CPU/32GB/1TB</a:t>
            </a:r>
          </a:p>
        </p:txBody>
      </p:sp>
      <p:sp>
        <p:nvSpPr>
          <p:cNvPr id="250" name="Rounded Rectangle 249"/>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1" name="Rounded Rectangle 250"/>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52" name="Rounded Rectangle 251"/>
          <p:cNvSpPr/>
          <p:nvPr/>
        </p:nvSpPr>
        <p:spPr bwMode="auto">
          <a:xfrm>
            <a:off x="2058601" y="4470609"/>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3" name="Rounded Rectangle 252"/>
          <p:cNvSpPr/>
          <p:nvPr/>
        </p:nvSpPr>
        <p:spPr bwMode="auto">
          <a:xfrm>
            <a:off x="2724775" y="4464727"/>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54" name="Rounded Rectangle 253"/>
          <p:cNvSpPr/>
          <p:nvPr/>
        </p:nvSpPr>
        <p:spPr bwMode="auto">
          <a:xfrm>
            <a:off x="3882490"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5" name="Rounded Rectangle 254"/>
          <p:cNvSpPr/>
          <p:nvPr/>
        </p:nvSpPr>
        <p:spPr bwMode="auto">
          <a:xfrm>
            <a:off x="3877902"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6" name="Rounded Rectangle 255"/>
          <p:cNvSpPr/>
          <p:nvPr/>
        </p:nvSpPr>
        <p:spPr bwMode="auto">
          <a:xfrm>
            <a:off x="3873578"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7" name="Rounded Rectangle 256"/>
          <p:cNvSpPr/>
          <p:nvPr/>
        </p:nvSpPr>
        <p:spPr bwMode="auto">
          <a:xfrm>
            <a:off x="3873578"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58" name="Rounded Rectangle 257"/>
          <p:cNvSpPr/>
          <p:nvPr/>
        </p:nvSpPr>
        <p:spPr bwMode="auto">
          <a:xfrm>
            <a:off x="4535555" y="5507606"/>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60" name="TextBox 259"/>
          <p:cNvSpPr txBox="1"/>
          <p:nvPr/>
        </p:nvSpPr>
        <p:spPr>
          <a:xfrm>
            <a:off x="3662166" y="4123435"/>
            <a:ext cx="1656770"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p:txBody>
      </p:sp>
      <p:sp>
        <p:nvSpPr>
          <p:cNvPr id="264" name="Rounded Rectangle 263"/>
          <p:cNvSpPr/>
          <p:nvPr/>
        </p:nvSpPr>
        <p:spPr bwMode="auto">
          <a:xfrm>
            <a:off x="5487862" y="416084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68" name="Rounded Rectangle 267"/>
          <p:cNvSpPr/>
          <p:nvPr/>
        </p:nvSpPr>
        <p:spPr bwMode="auto">
          <a:xfrm>
            <a:off x="5487862" y="145998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69" name="TextBox 268"/>
          <p:cNvSpPr txBox="1"/>
          <p:nvPr/>
        </p:nvSpPr>
        <p:spPr>
          <a:xfrm>
            <a:off x="5421425" y="1398134"/>
            <a:ext cx="1684404"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p:txBody>
      </p:sp>
      <p:sp>
        <p:nvSpPr>
          <p:cNvPr id="271" name="Rounded Rectangle 270"/>
          <p:cNvSpPr/>
          <p:nvPr/>
        </p:nvSpPr>
        <p:spPr bwMode="auto">
          <a:xfrm>
            <a:off x="5634534"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2" name="Rounded Rectangle 271"/>
          <p:cNvSpPr/>
          <p:nvPr/>
        </p:nvSpPr>
        <p:spPr bwMode="auto">
          <a:xfrm>
            <a:off x="5629946"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3" name="Rounded Rectangle 272"/>
          <p:cNvSpPr/>
          <p:nvPr/>
        </p:nvSpPr>
        <p:spPr bwMode="auto">
          <a:xfrm>
            <a:off x="5625622"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4" name="Rounded Rectangle 273"/>
          <p:cNvSpPr/>
          <p:nvPr/>
        </p:nvSpPr>
        <p:spPr bwMode="auto">
          <a:xfrm>
            <a:off x="5625622"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75" name="Rounded Rectangle 274"/>
          <p:cNvSpPr/>
          <p:nvPr/>
        </p:nvSpPr>
        <p:spPr bwMode="auto">
          <a:xfrm>
            <a:off x="6287599" y="5507606"/>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77" name="TextBox 276"/>
          <p:cNvSpPr txBox="1"/>
          <p:nvPr/>
        </p:nvSpPr>
        <p:spPr>
          <a:xfrm>
            <a:off x="5456018" y="4123435"/>
            <a:ext cx="1714003"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p:txBody>
      </p:sp>
      <p:sp>
        <p:nvSpPr>
          <p:cNvPr id="281" name="Rounded Rectangle 280"/>
          <p:cNvSpPr/>
          <p:nvPr/>
        </p:nvSpPr>
        <p:spPr bwMode="auto">
          <a:xfrm>
            <a:off x="7243674" y="416084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5" name="Rounded Rectangle 284"/>
          <p:cNvSpPr/>
          <p:nvPr/>
        </p:nvSpPr>
        <p:spPr bwMode="auto">
          <a:xfrm>
            <a:off x="7243674" y="145998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86" name="TextBox 285"/>
          <p:cNvSpPr txBox="1"/>
          <p:nvPr/>
        </p:nvSpPr>
        <p:spPr>
          <a:xfrm>
            <a:off x="7177237" y="1398134"/>
            <a:ext cx="1715400"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p:txBody>
      </p:sp>
      <p:sp>
        <p:nvSpPr>
          <p:cNvPr id="288" name="Rounded Rectangle 287"/>
          <p:cNvSpPr/>
          <p:nvPr/>
        </p:nvSpPr>
        <p:spPr bwMode="auto">
          <a:xfrm>
            <a:off x="7390346"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89" name="Rounded Rectangle 288"/>
          <p:cNvSpPr/>
          <p:nvPr/>
        </p:nvSpPr>
        <p:spPr bwMode="auto">
          <a:xfrm>
            <a:off x="7385758"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0" name="Rounded Rectangle 289"/>
          <p:cNvSpPr/>
          <p:nvPr/>
        </p:nvSpPr>
        <p:spPr bwMode="auto">
          <a:xfrm>
            <a:off x="7381434"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1" name="Rounded Rectangle 290"/>
          <p:cNvSpPr/>
          <p:nvPr/>
        </p:nvSpPr>
        <p:spPr bwMode="auto">
          <a:xfrm>
            <a:off x="7381434"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292" name="Rounded Rectangle 291"/>
          <p:cNvSpPr/>
          <p:nvPr/>
        </p:nvSpPr>
        <p:spPr bwMode="auto">
          <a:xfrm>
            <a:off x="8032865" y="2806500"/>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294" name="TextBox 293"/>
          <p:cNvSpPr txBox="1"/>
          <p:nvPr/>
        </p:nvSpPr>
        <p:spPr>
          <a:xfrm>
            <a:off x="7170022" y="4123435"/>
            <a:ext cx="1726552" cy="704808"/>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a:p>
            <a:pPr>
              <a:lnSpc>
                <a:spcPct val="90000"/>
              </a:lnSpc>
              <a:spcAft>
                <a:spcPts val="600"/>
              </a:spcAft>
            </a:pPr>
            <a:endParaRPr lang="en-US" sz="1200" dirty="0" smtClean="0">
              <a:solidFill>
                <a:srgbClr val="000000"/>
              </a:solidFill>
            </a:endParaRPr>
          </a:p>
        </p:txBody>
      </p:sp>
      <p:sp>
        <p:nvSpPr>
          <p:cNvPr id="298" name="Rounded Rectangle 297"/>
          <p:cNvSpPr/>
          <p:nvPr/>
        </p:nvSpPr>
        <p:spPr bwMode="auto">
          <a:xfrm>
            <a:off x="8995041" y="416084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02" name="Rounded Rectangle 301"/>
          <p:cNvSpPr/>
          <p:nvPr/>
        </p:nvSpPr>
        <p:spPr bwMode="auto">
          <a:xfrm>
            <a:off x="8995041" y="145998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03" name="TextBox 302"/>
          <p:cNvSpPr txBox="1"/>
          <p:nvPr/>
        </p:nvSpPr>
        <p:spPr>
          <a:xfrm>
            <a:off x="8928603" y="1398134"/>
            <a:ext cx="1649725" cy="704808"/>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a:p>
            <a:pPr>
              <a:lnSpc>
                <a:spcPct val="90000"/>
              </a:lnSpc>
              <a:spcAft>
                <a:spcPts val="600"/>
              </a:spcAft>
            </a:pPr>
            <a:endParaRPr lang="en-US" sz="1200" dirty="0" smtClean="0">
              <a:solidFill>
                <a:srgbClr val="000000"/>
              </a:solidFill>
            </a:endParaRPr>
          </a:p>
        </p:txBody>
      </p:sp>
      <p:sp>
        <p:nvSpPr>
          <p:cNvPr id="305" name="Rounded Rectangle 304"/>
          <p:cNvSpPr/>
          <p:nvPr/>
        </p:nvSpPr>
        <p:spPr bwMode="auto">
          <a:xfrm>
            <a:off x="9141713"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6" name="Rounded Rectangle 305"/>
          <p:cNvSpPr/>
          <p:nvPr/>
        </p:nvSpPr>
        <p:spPr bwMode="auto">
          <a:xfrm>
            <a:off x="9137125"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7" name="Rounded Rectangle 306"/>
          <p:cNvSpPr/>
          <p:nvPr/>
        </p:nvSpPr>
        <p:spPr bwMode="auto">
          <a:xfrm>
            <a:off x="9132801"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8" name="Rounded Rectangle 307"/>
          <p:cNvSpPr/>
          <p:nvPr/>
        </p:nvSpPr>
        <p:spPr bwMode="auto">
          <a:xfrm>
            <a:off x="9132801"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09" name="Rounded Rectangle 308"/>
          <p:cNvSpPr/>
          <p:nvPr/>
        </p:nvSpPr>
        <p:spPr bwMode="auto">
          <a:xfrm>
            <a:off x="9791985" y="2817449"/>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sp>
        <p:nvSpPr>
          <p:cNvPr id="311" name="TextBox 310"/>
          <p:cNvSpPr txBox="1"/>
          <p:nvPr/>
        </p:nvSpPr>
        <p:spPr>
          <a:xfrm>
            <a:off x="8921388" y="4123435"/>
            <a:ext cx="165693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8CPU/32GB/1TB</a:t>
            </a:r>
          </a:p>
        </p:txBody>
      </p:sp>
      <p:sp>
        <p:nvSpPr>
          <p:cNvPr id="315" name="Rounded Rectangle 314"/>
          <p:cNvSpPr/>
          <p:nvPr/>
        </p:nvSpPr>
        <p:spPr bwMode="auto">
          <a:xfrm>
            <a:off x="10747170" y="416084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19" name="Rounded Rectangle 318"/>
          <p:cNvSpPr/>
          <p:nvPr/>
        </p:nvSpPr>
        <p:spPr bwMode="auto">
          <a:xfrm>
            <a:off x="10747170" y="1459986"/>
            <a:ext cx="1445443" cy="2008730"/>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320" name="TextBox 319"/>
          <p:cNvSpPr txBox="1"/>
          <p:nvPr/>
        </p:nvSpPr>
        <p:spPr>
          <a:xfrm>
            <a:off x="10680732" y="1398134"/>
            <a:ext cx="175574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8CPU/32GB/1TB</a:t>
            </a:r>
          </a:p>
        </p:txBody>
      </p:sp>
      <p:sp>
        <p:nvSpPr>
          <p:cNvPr id="322" name="Rounded Rectangle 321"/>
          <p:cNvSpPr/>
          <p:nvPr/>
        </p:nvSpPr>
        <p:spPr bwMode="auto">
          <a:xfrm>
            <a:off x="10893842" y="1770445"/>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3" name="Rounded Rectangle 322"/>
          <p:cNvSpPr/>
          <p:nvPr/>
        </p:nvSpPr>
        <p:spPr bwMode="auto">
          <a:xfrm>
            <a:off x="10889254" y="2806500"/>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4" name="Rounded Rectangle 323"/>
          <p:cNvSpPr/>
          <p:nvPr/>
        </p:nvSpPr>
        <p:spPr bwMode="auto">
          <a:xfrm>
            <a:off x="10884930" y="4472622"/>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5" name="Rounded Rectangle 324"/>
          <p:cNvSpPr/>
          <p:nvPr/>
        </p:nvSpPr>
        <p:spPr bwMode="auto">
          <a:xfrm>
            <a:off x="10884930" y="5507606"/>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328" name="TextBox 327"/>
          <p:cNvSpPr txBox="1"/>
          <p:nvPr/>
        </p:nvSpPr>
        <p:spPr>
          <a:xfrm>
            <a:off x="10673517" y="4123435"/>
            <a:ext cx="176295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8CPU/32GB/1TB</a:t>
            </a:r>
          </a:p>
        </p:txBody>
      </p:sp>
      <p:sp>
        <p:nvSpPr>
          <p:cNvPr id="67" name="12-Point Star 66"/>
          <p:cNvSpPr/>
          <p:nvPr/>
        </p:nvSpPr>
        <p:spPr bwMode="auto">
          <a:xfrm>
            <a:off x="9303052" y="-1133821"/>
            <a:ext cx="4261036" cy="3452906"/>
          </a:xfrm>
          <a:prstGeom prst="star12">
            <a:avLst/>
          </a:prstGeom>
          <a:solidFill>
            <a:schemeClr val="accent4">
              <a:alpha val="8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4000" b="1" dirty="0" smtClean="0">
                <a:solidFill>
                  <a:srgbClr val="333333"/>
                </a:solidFill>
              </a:rPr>
              <a:t>High Density!</a:t>
            </a:r>
          </a:p>
        </p:txBody>
      </p:sp>
    </p:spTree>
    <p:extLst>
      <p:ext uri="{BB962C8B-B14F-4D97-AF65-F5344CB8AC3E}">
        <p14:creationId xmlns:p14="http://schemas.microsoft.com/office/powerpoint/2010/main" val="388942375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 Large Topology: 100M (Oct CU)</a:t>
            </a:r>
            <a:endParaRPr lang="en-US" dirty="0"/>
          </a:p>
        </p:txBody>
      </p:sp>
      <p:sp>
        <p:nvSpPr>
          <p:cNvPr id="59" name="Rounded Rectangle 58"/>
          <p:cNvSpPr/>
          <p:nvPr/>
        </p:nvSpPr>
        <p:spPr bwMode="auto">
          <a:xfrm>
            <a:off x="220704"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0" name="TextBox 59"/>
          <p:cNvSpPr txBox="1"/>
          <p:nvPr/>
        </p:nvSpPr>
        <p:spPr>
          <a:xfrm>
            <a:off x="194588" y="4106862"/>
            <a:ext cx="167242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12" name="Rounded Rectangle 11"/>
          <p:cNvSpPr/>
          <p:nvPr/>
        </p:nvSpPr>
        <p:spPr bwMode="auto">
          <a:xfrm>
            <a:off x="307262" y="447262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13" name="Rounded Rectangle 12"/>
          <p:cNvSpPr/>
          <p:nvPr/>
        </p:nvSpPr>
        <p:spPr bwMode="auto">
          <a:xfrm>
            <a:off x="970789" y="447262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76" name="Rounded Rectangle 75"/>
          <p:cNvSpPr/>
          <p:nvPr/>
        </p:nvSpPr>
        <p:spPr bwMode="auto">
          <a:xfrm>
            <a:off x="220704"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7" name="TextBox 76"/>
          <p:cNvSpPr txBox="1"/>
          <p:nvPr/>
        </p:nvSpPr>
        <p:spPr>
          <a:xfrm>
            <a:off x="194588" y="1406002"/>
            <a:ext cx="1621881"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4CPU/8GB/100GB</a:t>
            </a:r>
          </a:p>
        </p:txBody>
      </p:sp>
      <p:sp>
        <p:nvSpPr>
          <p:cNvPr id="78" name="Rounded Rectangle 77"/>
          <p:cNvSpPr/>
          <p:nvPr/>
        </p:nvSpPr>
        <p:spPr bwMode="auto">
          <a:xfrm>
            <a:off x="307262" y="177176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79" name="Rounded Rectangle 78"/>
          <p:cNvSpPr/>
          <p:nvPr/>
        </p:nvSpPr>
        <p:spPr bwMode="auto">
          <a:xfrm>
            <a:off x="970789" y="177176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86" name="Rounded Rectangle 85"/>
          <p:cNvSpPr/>
          <p:nvPr/>
        </p:nvSpPr>
        <p:spPr bwMode="auto">
          <a:xfrm>
            <a:off x="1974690"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7" name="TextBox 86"/>
          <p:cNvSpPr txBox="1"/>
          <p:nvPr/>
        </p:nvSpPr>
        <p:spPr>
          <a:xfrm>
            <a:off x="1821739" y="4106862"/>
            <a:ext cx="190159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p>
        </p:txBody>
      </p:sp>
      <p:sp>
        <p:nvSpPr>
          <p:cNvPr id="96" name="Rounded Rectangle 95"/>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7" name="TextBox 96"/>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sp>
        <p:nvSpPr>
          <p:cNvPr id="250" name="Rounded Rectangle 249"/>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1" name="Rounded Rectangle 250"/>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252" name="Rounded Rectangle 251"/>
          <p:cNvSpPr/>
          <p:nvPr/>
        </p:nvSpPr>
        <p:spPr bwMode="auto">
          <a:xfrm>
            <a:off x="2058601" y="4470609"/>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3" name="Rounded Rectangle 252"/>
          <p:cNvSpPr/>
          <p:nvPr/>
        </p:nvSpPr>
        <p:spPr bwMode="auto">
          <a:xfrm>
            <a:off x="2724775" y="4464727"/>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grpSp>
        <p:nvGrpSpPr>
          <p:cNvPr id="75" name="Group 74"/>
          <p:cNvGrpSpPr/>
          <p:nvPr/>
        </p:nvGrpSpPr>
        <p:grpSpPr>
          <a:xfrm>
            <a:off x="3728676" y="1406002"/>
            <a:ext cx="2221343" cy="1789908"/>
            <a:chOff x="3790398" y="1406002"/>
            <a:chExt cx="2221343" cy="1789908"/>
          </a:xfrm>
        </p:grpSpPr>
        <p:sp>
          <p:nvSpPr>
            <p:cNvPr id="80" name="Rounded Rectangle 7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1" name="TextBox 8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82" name="Rounded Rectangle 8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3" name="Rounded Rectangle 8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4" name="Rounded Rectangle 8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5" name="Rounded Rectangle 8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8" name="Rounded Rectangle 87"/>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89" name="Group 88"/>
          <p:cNvGrpSpPr/>
          <p:nvPr/>
        </p:nvGrpSpPr>
        <p:grpSpPr>
          <a:xfrm>
            <a:off x="3728676" y="4095625"/>
            <a:ext cx="2221343" cy="1789908"/>
            <a:chOff x="3790398" y="1406002"/>
            <a:chExt cx="2221343" cy="1789908"/>
          </a:xfrm>
        </p:grpSpPr>
        <p:sp>
          <p:nvSpPr>
            <p:cNvPr id="90" name="Rounded Rectangle 8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1" name="TextBox 9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92" name="Rounded Rectangle 9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3" name="Rounded Rectangle 9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4" name="Rounded Rectangle 9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5" name="Rounded Rectangle 9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8" name="Rounded Rectangle 97"/>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99" name="Group 98"/>
          <p:cNvGrpSpPr/>
          <p:nvPr/>
        </p:nvGrpSpPr>
        <p:grpSpPr>
          <a:xfrm>
            <a:off x="6281770" y="1406974"/>
            <a:ext cx="2221343" cy="1789908"/>
            <a:chOff x="3790398" y="1406002"/>
            <a:chExt cx="2221343" cy="1789908"/>
          </a:xfrm>
        </p:grpSpPr>
        <p:sp>
          <p:nvSpPr>
            <p:cNvPr id="100" name="Rounded Rectangle 9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01" name="TextBox 10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02" name="Rounded Rectangle 10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3" name="Rounded Rectangle 10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4" name="Rounded Rectangle 10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5" name="Rounded Rectangle 10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7" name="Rounded Rectangle 106"/>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108" name="Group 107"/>
          <p:cNvGrpSpPr/>
          <p:nvPr/>
        </p:nvGrpSpPr>
        <p:grpSpPr>
          <a:xfrm>
            <a:off x="6281770" y="4096597"/>
            <a:ext cx="2221343" cy="1789908"/>
            <a:chOff x="3790398" y="1406002"/>
            <a:chExt cx="2221343" cy="1789908"/>
          </a:xfrm>
        </p:grpSpPr>
        <p:sp>
          <p:nvSpPr>
            <p:cNvPr id="109" name="Rounded Rectangle 108"/>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0" name="TextBox 109"/>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11" name="Rounded Rectangle 110"/>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2" name="Rounded Rectangle 111"/>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3" name="Rounded Rectangle 112"/>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4" name="Rounded Rectangle 113"/>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5" name="Rounded Rectangle 114"/>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118" name="Group 117"/>
          <p:cNvGrpSpPr/>
          <p:nvPr/>
        </p:nvGrpSpPr>
        <p:grpSpPr>
          <a:xfrm>
            <a:off x="8577269" y="1406002"/>
            <a:ext cx="1945607" cy="1789908"/>
            <a:chOff x="3521754" y="1406002"/>
            <a:chExt cx="1945607" cy="1789908"/>
          </a:xfrm>
        </p:grpSpPr>
        <p:sp>
          <p:nvSpPr>
            <p:cNvPr id="119" name="Rounded Rectangle 118"/>
            <p:cNvSpPr/>
            <p:nvPr/>
          </p:nvSpPr>
          <p:spPr bwMode="auto">
            <a:xfrm>
              <a:off x="3790398" y="1479265"/>
              <a:ext cx="1410687"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20" name="TextBox 119"/>
            <p:cNvSpPr txBox="1"/>
            <p:nvPr/>
          </p:nvSpPr>
          <p:spPr>
            <a:xfrm>
              <a:off x="3521754" y="1406002"/>
              <a:ext cx="1945607"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8CPU/32GB/1TB</a:t>
              </a:r>
            </a:p>
          </p:txBody>
        </p:sp>
        <p:sp>
          <p:nvSpPr>
            <p:cNvPr id="121" name="Rounded Rectangle 120"/>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22" name="Rounded Rectangle 121"/>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72" name="Group 71"/>
          <p:cNvGrpSpPr/>
          <p:nvPr/>
        </p:nvGrpSpPr>
        <p:grpSpPr>
          <a:xfrm>
            <a:off x="8577269" y="4095625"/>
            <a:ext cx="1945607" cy="1789908"/>
            <a:chOff x="3521754" y="1406002"/>
            <a:chExt cx="1945607" cy="1789908"/>
          </a:xfrm>
        </p:grpSpPr>
        <p:sp>
          <p:nvSpPr>
            <p:cNvPr id="73" name="Rounded Rectangle 72"/>
            <p:cNvSpPr/>
            <p:nvPr/>
          </p:nvSpPr>
          <p:spPr bwMode="auto">
            <a:xfrm>
              <a:off x="3790398" y="1479265"/>
              <a:ext cx="1410687"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4" name="TextBox 73"/>
            <p:cNvSpPr txBox="1"/>
            <p:nvPr/>
          </p:nvSpPr>
          <p:spPr>
            <a:xfrm>
              <a:off x="3521754" y="1406002"/>
              <a:ext cx="1945607"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8CPU/32GB/1TB</a:t>
              </a:r>
            </a:p>
          </p:txBody>
        </p:sp>
        <p:sp>
          <p:nvSpPr>
            <p:cNvPr id="106" name="Rounded Rectangle 105"/>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6" name="Rounded Rectangle 115"/>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sp>
        <p:nvSpPr>
          <p:cNvPr id="139" name="12-Point Star 138"/>
          <p:cNvSpPr/>
          <p:nvPr/>
        </p:nvSpPr>
        <p:spPr bwMode="auto">
          <a:xfrm>
            <a:off x="9303052" y="-1133821"/>
            <a:ext cx="4261036" cy="3452906"/>
          </a:xfrm>
          <a:prstGeom prst="star12">
            <a:avLst/>
          </a:prstGeom>
          <a:solidFill>
            <a:schemeClr val="accent4">
              <a:alpha val="8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4000" b="1" dirty="0" smtClean="0">
                <a:solidFill>
                  <a:srgbClr val="333333"/>
                </a:solidFill>
              </a:rPr>
              <a:t>High Density!</a:t>
            </a:r>
          </a:p>
        </p:txBody>
      </p:sp>
    </p:spTree>
    <p:extLst>
      <p:ext uri="{BB962C8B-B14F-4D97-AF65-F5344CB8AC3E}">
        <p14:creationId xmlns:p14="http://schemas.microsoft.com/office/powerpoint/2010/main" val="204008826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1112837" y="1639774"/>
            <a:ext cx="4254087" cy="2390888"/>
          </a:xfrm>
          <a:prstGeom prst="rect">
            <a:avLst/>
          </a:prstGeom>
        </p:spPr>
      </p:pic>
      <p:pic>
        <p:nvPicPr>
          <p:cNvPr id="3" name="Picture 2"/>
          <p:cNvPicPr>
            <a:picLocks noChangeAspect="1"/>
          </p:cNvPicPr>
          <p:nvPr/>
        </p:nvPicPr>
        <p:blipFill>
          <a:blip r:embed="rId4"/>
          <a:stretch>
            <a:fillRect/>
          </a:stretch>
        </p:blipFill>
        <p:spPr>
          <a:xfrm>
            <a:off x="6675438" y="2278062"/>
            <a:ext cx="5029199" cy="2826518"/>
          </a:xfrm>
          <a:prstGeom prst="rect">
            <a:avLst/>
          </a:prstGeom>
        </p:spPr>
      </p:pic>
      <p:sp>
        <p:nvSpPr>
          <p:cNvPr id="4" name="Title 3"/>
          <p:cNvSpPr>
            <a:spLocks noGrp="1"/>
          </p:cNvSpPr>
          <p:nvPr>
            <p:ph type="title" idx="4294967295"/>
          </p:nvPr>
        </p:nvSpPr>
        <p:spPr>
          <a:xfrm>
            <a:off x="547688" y="295275"/>
            <a:ext cx="11888787" cy="917575"/>
          </a:xfrm>
        </p:spPr>
        <p:txBody>
          <a:bodyPr/>
          <a:lstStyle/>
          <a:p>
            <a:r>
              <a:rPr lang="en-US" dirty="0" smtClean="0"/>
              <a:t>What are we going over?</a:t>
            </a:r>
            <a:endParaRPr lang="en-US" dirty="0"/>
          </a:p>
        </p:txBody>
      </p:sp>
      <p:grpSp>
        <p:nvGrpSpPr>
          <p:cNvPr id="5" name="Group 4"/>
          <p:cNvGrpSpPr/>
          <p:nvPr/>
        </p:nvGrpSpPr>
        <p:grpSpPr>
          <a:xfrm>
            <a:off x="1229187" y="3891502"/>
            <a:ext cx="3950228" cy="2653760"/>
            <a:chOff x="1229187" y="3891502"/>
            <a:chExt cx="3950228" cy="2653760"/>
          </a:xfrm>
        </p:grpSpPr>
        <p:pic>
          <p:nvPicPr>
            <p:cNvPr id="6" name="Picture 5"/>
            <p:cNvPicPr>
              <a:picLocks noChangeAspect="1"/>
            </p:cNvPicPr>
            <p:nvPr/>
          </p:nvPicPr>
          <p:blipFill>
            <a:blip r:embed="rId5"/>
            <a:stretch>
              <a:fillRect/>
            </a:stretch>
          </p:blipFill>
          <p:spPr>
            <a:xfrm>
              <a:off x="2636837" y="4487862"/>
              <a:ext cx="2542578" cy="2057400"/>
            </a:xfrm>
            <a:prstGeom prst="rect">
              <a:avLst/>
            </a:prstGeom>
            <a:ln>
              <a:noFill/>
            </a:ln>
            <a:effectLst>
              <a:outerShdw blurRad="190500" algn="tl" rotWithShape="0">
                <a:srgbClr val="000000">
                  <a:alpha val="70000"/>
                </a:srgbClr>
              </a:outerShdw>
            </a:effectLst>
          </p:spPr>
        </p:pic>
        <p:sp>
          <p:nvSpPr>
            <p:cNvPr id="11" name="Shape 10"/>
            <p:cNvSpPr/>
            <p:nvPr/>
          </p:nvSpPr>
          <p:spPr>
            <a:xfrm flipV="1">
              <a:off x="1229187" y="3982062"/>
              <a:ext cx="1255250" cy="1155245"/>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15" name="TextBox 14"/>
            <p:cNvSpPr txBox="1"/>
            <p:nvPr/>
          </p:nvSpPr>
          <p:spPr>
            <a:xfrm>
              <a:off x="2193020" y="389150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v</a:t>
              </a:r>
            </a:p>
          </p:txBody>
        </p:sp>
      </p:grpSp>
      <p:grpSp>
        <p:nvGrpSpPr>
          <p:cNvPr id="7" name="Group 6"/>
          <p:cNvGrpSpPr/>
          <p:nvPr/>
        </p:nvGrpSpPr>
        <p:grpSpPr>
          <a:xfrm>
            <a:off x="5179415" y="1668462"/>
            <a:ext cx="2562822" cy="4419297"/>
            <a:chOff x="5179415" y="1668462"/>
            <a:chExt cx="2562822" cy="4419297"/>
          </a:xfrm>
        </p:grpSpPr>
        <p:sp>
          <p:nvSpPr>
            <p:cNvPr id="9" name="Shape 8"/>
            <p:cNvSpPr/>
            <p:nvPr/>
          </p:nvSpPr>
          <p:spPr>
            <a:xfrm rot="16200000" flipV="1">
              <a:off x="5918493" y="4398231"/>
              <a:ext cx="950450" cy="2428606"/>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16" name="TextBox 15"/>
            <p:cNvSpPr txBox="1"/>
            <p:nvPr/>
          </p:nvSpPr>
          <p:spPr>
            <a:xfrm>
              <a:off x="6274848" y="166846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w</a:t>
              </a:r>
            </a:p>
          </p:txBody>
        </p:sp>
      </p:grpSp>
      <p:sp>
        <p:nvSpPr>
          <p:cNvPr id="17" name="TextBox 16"/>
          <p:cNvSpPr txBox="1"/>
          <p:nvPr/>
        </p:nvSpPr>
        <p:spPr>
          <a:xfrm>
            <a:off x="655637" y="105886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u</a:t>
            </a:r>
          </a:p>
        </p:txBody>
      </p:sp>
    </p:spTree>
    <p:extLst>
      <p:ext uri="{BB962C8B-B14F-4D97-AF65-F5344CB8AC3E}">
        <p14:creationId xmlns:p14="http://schemas.microsoft.com/office/powerpoint/2010/main" val="37385661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 XL Topology: 240M (Oct CU)</a:t>
            </a:r>
            <a:endParaRPr lang="en-US" dirty="0"/>
          </a:p>
        </p:txBody>
      </p:sp>
      <p:sp>
        <p:nvSpPr>
          <p:cNvPr id="59" name="Rounded Rectangle 58"/>
          <p:cNvSpPr/>
          <p:nvPr/>
        </p:nvSpPr>
        <p:spPr bwMode="auto">
          <a:xfrm>
            <a:off x="220704"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60" name="TextBox 59"/>
          <p:cNvSpPr txBox="1"/>
          <p:nvPr/>
        </p:nvSpPr>
        <p:spPr>
          <a:xfrm>
            <a:off x="122237" y="4106862"/>
            <a:ext cx="1672429"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rgbClr val="000000"/>
                </a:solidFill>
              </a:rPr>
              <a:t>8</a:t>
            </a:r>
            <a:r>
              <a:rPr lang="en-US" sz="1200" dirty="0" smtClean="0">
                <a:solidFill>
                  <a:srgbClr val="000000"/>
                </a:solidFill>
              </a:rPr>
              <a:t>CPU/16GB/100GB</a:t>
            </a:r>
          </a:p>
        </p:txBody>
      </p:sp>
      <p:sp>
        <p:nvSpPr>
          <p:cNvPr id="12" name="Rounded Rectangle 11"/>
          <p:cNvSpPr/>
          <p:nvPr/>
        </p:nvSpPr>
        <p:spPr bwMode="auto">
          <a:xfrm>
            <a:off x="307262" y="447262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13" name="Rounded Rectangle 12"/>
          <p:cNvSpPr/>
          <p:nvPr/>
        </p:nvSpPr>
        <p:spPr bwMode="auto">
          <a:xfrm>
            <a:off x="970789" y="447262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76" name="Rounded Rectangle 75"/>
          <p:cNvSpPr/>
          <p:nvPr/>
        </p:nvSpPr>
        <p:spPr bwMode="auto">
          <a:xfrm>
            <a:off x="220704"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7" name="TextBox 76"/>
          <p:cNvSpPr txBox="1"/>
          <p:nvPr/>
        </p:nvSpPr>
        <p:spPr>
          <a:xfrm>
            <a:off x="117469" y="1406002"/>
            <a:ext cx="1681168"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8CPU/16GB/100GB</a:t>
            </a:r>
          </a:p>
        </p:txBody>
      </p:sp>
      <p:sp>
        <p:nvSpPr>
          <p:cNvPr id="78" name="Rounded Rectangle 77"/>
          <p:cNvSpPr/>
          <p:nvPr/>
        </p:nvSpPr>
        <p:spPr bwMode="auto">
          <a:xfrm>
            <a:off x="307262" y="1771762"/>
            <a:ext cx="548640" cy="548640"/>
          </a:xfrm>
          <a:prstGeom prst="round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err="1" smtClean="0">
                <a:gradFill>
                  <a:gsLst>
                    <a:gs pos="0">
                      <a:srgbClr val="FFFFFF"/>
                    </a:gs>
                    <a:gs pos="100000">
                      <a:srgbClr val="FFFFFF"/>
                    </a:gs>
                  </a:gsLst>
                  <a:lin ang="5400000" scaled="0"/>
                </a:gradFill>
              </a:rPr>
              <a:t>Adm</a:t>
            </a:r>
            <a:endParaRPr lang="en-US" sz="1600" dirty="0">
              <a:gradFill>
                <a:gsLst>
                  <a:gs pos="0">
                    <a:srgbClr val="FFFFFF"/>
                  </a:gs>
                  <a:gs pos="100000">
                    <a:srgbClr val="FFFFFF"/>
                  </a:gs>
                </a:gsLst>
                <a:lin ang="5400000" scaled="0"/>
              </a:gradFill>
            </a:endParaRPr>
          </a:p>
        </p:txBody>
      </p:sp>
      <p:sp>
        <p:nvSpPr>
          <p:cNvPr id="79" name="Rounded Rectangle 78"/>
          <p:cNvSpPr/>
          <p:nvPr/>
        </p:nvSpPr>
        <p:spPr bwMode="auto">
          <a:xfrm>
            <a:off x="970789" y="1771762"/>
            <a:ext cx="548640" cy="548640"/>
          </a:xfrm>
          <a:prstGeom prst="round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500" dirty="0" smtClean="0">
                <a:gradFill>
                  <a:gsLst>
                    <a:gs pos="0">
                      <a:srgbClr val="FFFFFF"/>
                    </a:gs>
                    <a:gs pos="100000">
                      <a:srgbClr val="FFFFFF"/>
                    </a:gs>
                  </a:gsLst>
                  <a:lin ang="5400000" scaled="0"/>
                </a:gradFill>
              </a:rPr>
              <a:t>Crawl</a:t>
            </a:r>
            <a:endParaRPr lang="en-US" sz="1500" dirty="0">
              <a:gradFill>
                <a:gsLst>
                  <a:gs pos="0">
                    <a:srgbClr val="FFFFFF"/>
                  </a:gs>
                  <a:gs pos="100000">
                    <a:srgbClr val="FFFFFF"/>
                  </a:gs>
                </a:gsLst>
                <a:lin ang="5400000" scaled="0"/>
              </a:gradFill>
            </a:endParaRPr>
          </a:p>
        </p:txBody>
      </p:sp>
      <p:sp>
        <p:nvSpPr>
          <p:cNvPr id="86" name="Rounded Rectangle 85"/>
          <p:cNvSpPr/>
          <p:nvPr/>
        </p:nvSpPr>
        <p:spPr bwMode="auto">
          <a:xfrm>
            <a:off x="1974690" y="416084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7" name="TextBox 86"/>
          <p:cNvSpPr txBox="1"/>
          <p:nvPr/>
        </p:nvSpPr>
        <p:spPr>
          <a:xfrm>
            <a:off x="1821739" y="4106862"/>
            <a:ext cx="1901596"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p>
        </p:txBody>
      </p:sp>
      <p:sp>
        <p:nvSpPr>
          <p:cNvPr id="252" name="Rounded Rectangle 251"/>
          <p:cNvSpPr/>
          <p:nvPr/>
        </p:nvSpPr>
        <p:spPr bwMode="auto">
          <a:xfrm>
            <a:off x="2058601" y="4470609"/>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3" name="Rounded Rectangle 252"/>
          <p:cNvSpPr/>
          <p:nvPr/>
        </p:nvSpPr>
        <p:spPr bwMode="auto">
          <a:xfrm>
            <a:off x="2724775" y="4464727"/>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grpSp>
        <p:nvGrpSpPr>
          <p:cNvPr id="75" name="Group 74"/>
          <p:cNvGrpSpPr/>
          <p:nvPr/>
        </p:nvGrpSpPr>
        <p:grpSpPr>
          <a:xfrm>
            <a:off x="3728676" y="1406002"/>
            <a:ext cx="2221343" cy="1789908"/>
            <a:chOff x="3790398" y="1406002"/>
            <a:chExt cx="2221343" cy="1789908"/>
          </a:xfrm>
        </p:grpSpPr>
        <p:sp>
          <p:nvSpPr>
            <p:cNvPr id="80" name="Rounded Rectangle 7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81" name="TextBox 8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82" name="Rounded Rectangle 8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3" name="Rounded Rectangle 8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4" name="Rounded Rectangle 8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5" name="Rounded Rectangle 8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88" name="Rounded Rectangle 87"/>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89" name="Group 88"/>
          <p:cNvGrpSpPr/>
          <p:nvPr/>
        </p:nvGrpSpPr>
        <p:grpSpPr>
          <a:xfrm>
            <a:off x="3728676" y="4095625"/>
            <a:ext cx="2221343" cy="1789908"/>
            <a:chOff x="3790398" y="1406002"/>
            <a:chExt cx="2221343" cy="1789908"/>
          </a:xfrm>
        </p:grpSpPr>
        <p:sp>
          <p:nvSpPr>
            <p:cNvPr id="90" name="Rounded Rectangle 8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91" name="TextBox 9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92" name="Rounded Rectangle 9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3" name="Rounded Rectangle 9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4" name="Rounded Rectangle 9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95" name="Rounded Rectangle 9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99" name="Group 98"/>
          <p:cNvGrpSpPr/>
          <p:nvPr/>
        </p:nvGrpSpPr>
        <p:grpSpPr>
          <a:xfrm>
            <a:off x="6281770" y="1406974"/>
            <a:ext cx="2221343" cy="1789908"/>
            <a:chOff x="3790398" y="1406002"/>
            <a:chExt cx="2221343" cy="1789908"/>
          </a:xfrm>
        </p:grpSpPr>
        <p:sp>
          <p:nvSpPr>
            <p:cNvPr id="100" name="Rounded Rectangle 9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01" name="TextBox 10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02" name="Rounded Rectangle 10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3" name="Rounded Rectangle 10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4" name="Rounded Rectangle 10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5" name="Rounded Rectangle 10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108" name="Group 107"/>
          <p:cNvGrpSpPr/>
          <p:nvPr/>
        </p:nvGrpSpPr>
        <p:grpSpPr>
          <a:xfrm>
            <a:off x="6281770" y="4096597"/>
            <a:ext cx="2221343" cy="1789908"/>
            <a:chOff x="3790398" y="1406002"/>
            <a:chExt cx="2221343" cy="1789908"/>
          </a:xfrm>
        </p:grpSpPr>
        <p:sp>
          <p:nvSpPr>
            <p:cNvPr id="109" name="Rounded Rectangle 108"/>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10" name="TextBox 109"/>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11" name="Rounded Rectangle 110"/>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2" name="Rounded Rectangle 111"/>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3" name="Rounded Rectangle 112"/>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4" name="Rounded Rectangle 113"/>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15" name="Rounded Rectangle 114"/>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118" name="Group 117"/>
          <p:cNvGrpSpPr/>
          <p:nvPr/>
        </p:nvGrpSpPr>
        <p:grpSpPr>
          <a:xfrm>
            <a:off x="8851316" y="1406002"/>
            <a:ext cx="2221343" cy="1789908"/>
            <a:chOff x="3790398" y="1406002"/>
            <a:chExt cx="2221343" cy="1789908"/>
          </a:xfrm>
        </p:grpSpPr>
        <p:sp>
          <p:nvSpPr>
            <p:cNvPr id="119" name="Rounded Rectangle 118"/>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20" name="TextBox 119"/>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21" name="Rounded Rectangle 120"/>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22" name="Rounded Rectangle 121"/>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23" name="Rounded Rectangle 122"/>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24" name="Rounded Rectangle 123"/>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126" name="Group 125"/>
          <p:cNvGrpSpPr/>
          <p:nvPr/>
        </p:nvGrpSpPr>
        <p:grpSpPr>
          <a:xfrm>
            <a:off x="8851316" y="4095625"/>
            <a:ext cx="2221343" cy="1789908"/>
            <a:chOff x="3790398" y="1406002"/>
            <a:chExt cx="2221343" cy="1789908"/>
          </a:xfrm>
        </p:grpSpPr>
        <p:sp>
          <p:nvSpPr>
            <p:cNvPr id="127" name="Rounded Rectangle 126"/>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28" name="TextBox 127"/>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29" name="Rounded Rectangle 128"/>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0" name="Rounded Rectangle 129"/>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1" name="Rounded Rectangle 130"/>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2" name="Rounded Rectangle 131"/>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68" name="Group 67"/>
          <p:cNvGrpSpPr/>
          <p:nvPr/>
        </p:nvGrpSpPr>
        <p:grpSpPr>
          <a:xfrm>
            <a:off x="4371990" y="1940930"/>
            <a:ext cx="2221343" cy="1789908"/>
            <a:chOff x="3790398" y="1406002"/>
            <a:chExt cx="2221343" cy="1789908"/>
          </a:xfrm>
        </p:grpSpPr>
        <p:sp>
          <p:nvSpPr>
            <p:cNvPr id="69" name="Rounded Rectangle 68"/>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70" name="TextBox 69"/>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71" name="Rounded Rectangle 70"/>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72" name="Rounded Rectangle 71"/>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73" name="Rounded Rectangle 72"/>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74" name="Rounded Rectangle 73"/>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06" name="Rounded Rectangle 105"/>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116" name="Group 115"/>
          <p:cNvGrpSpPr/>
          <p:nvPr/>
        </p:nvGrpSpPr>
        <p:grpSpPr>
          <a:xfrm>
            <a:off x="4371990" y="4630553"/>
            <a:ext cx="2221343" cy="1789908"/>
            <a:chOff x="3790398" y="1406002"/>
            <a:chExt cx="2221343" cy="1789908"/>
          </a:xfrm>
        </p:grpSpPr>
        <p:sp>
          <p:nvSpPr>
            <p:cNvPr id="117" name="Rounded Rectangle 116"/>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34" name="TextBox 133"/>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36" name="Rounded Rectangle 135"/>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7" name="Rounded Rectangle 136"/>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8" name="Rounded Rectangle 137"/>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39" name="Rounded Rectangle 138"/>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141" name="Group 140"/>
          <p:cNvGrpSpPr/>
          <p:nvPr/>
        </p:nvGrpSpPr>
        <p:grpSpPr>
          <a:xfrm>
            <a:off x="6925084" y="1941902"/>
            <a:ext cx="2221343" cy="1789908"/>
            <a:chOff x="3790398" y="1406002"/>
            <a:chExt cx="2221343" cy="1789908"/>
          </a:xfrm>
        </p:grpSpPr>
        <p:sp>
          <p:nvSpPr>
            <p:cNvPr id="142" name="Rounded Rectangle 141"/>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43" name="TextBox 142"/>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44" name="Rounded Rectangle 143"/>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45" name="Rounded Rectangle 144"/>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46" name="Rounded Rectangle 145"/>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47" name="Rounded Rectangle 146"/>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149" name="Group 148"/>
          <p:cNvGrpSpPr/>
          <p:nvPr/>
        </p:nvGrpSpPr>
        <p:grpSpPr>
          <a:xfrm>
            <a:off x="6925084" y="4631525"/>
            <a:ext cx="2221343" cy="1789908"/>
            <a:chOff x="3790398" y="1406002"/>
            <a:chExt cx="2221343" cy="1789908"/>
          </a:xfrm>
        </p:grpSpPr>
        <p:sp>
          <p:nvSpPr>
            <p:cNvPr id="150" name="Rounded Rectangle 149"/>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51" name="TextBox 150"/>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52" name="Rounded Rectangle 151"/>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53" name="Rounded Rectangle 152"/>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54" name="Rounded Rectangle 153"/>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55" name="Rounded Rectangle 154"/>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56" name="Rounded Rectangle 155"/>
            <p:cNvSpPr/>
            <p:nvPr/>
          </p:nvSpPr>
          <p:spPr bwMode="auto">
            <a:xfrm>
              <a:off x="5329550" y="1778313"/>
              <a:ext cx="548640" cy="548640"/>
            </a:xfrm>
            <a:prstGeom prst="roundRect">
              <a:avLst/>
            </a:prstGeom>
            <a:solidFill>
              <a:srgbClr val="FFC000"/>
            </a:solidFill>
            <a:ln>
              <a:solidFill>
                <a:srgbClr val="FFC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QPC</a:t>
              </a:r>
              <a:endParaRPr lang="en-US" sz="1600" dirty="0">
                <a:gradFill>
                  <a:gsLst>
                    <a:gs pos="0">
                      <a:srgbClr val="FFFFFF"/>
                    </a:gs>
                    <a:gs pos="100000">
                      <a:srgbClr val="FFFFFF"/>
                    </a:gs>
                  </a:gsLst>
                  <a:lin ang="5400000" scaled="0"/>
                </a:gradFill>
              </a:endParaRPr>
            </a:p>
          </p:txBody>
        </p:sp>
      </p:grpSp>
      <p:grpSp>
        <p:nvGrpSpPr>
          <p:cNvPr id="157" name="Group 156"/>
          <p:cNvGrpSpPr/>
          <p:nvPr/>
        </p:nvGrpSpPr>
        <p:grpSpPr>
          <a:xfrm>
            <a:off x="9494630" y="1940930"/>
            <a:ext cx="2221343" cy="1789908"/>
            <a:chOff x="3790398" y="1406002"/>
            <a:chExt cx="2221343" cy="1789908"/>
          </a:xfrm>
        </p:grpSpPr>
        <p:sp>
          <p:nvSpPr>
            <p:cNvPr id="158" name="Rounded Rectangle 157"/>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59" name="TextBox 158"/>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60" name="Rounded Rectangle 159"/>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61" name="Rounded Rectangle 160"/>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62" name="Rounded Rectangle 161"/>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63" name="Rounded Rectangle 162"/>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grpSp>
        <p:nvGrpSpPr>
          <p:cNvPr id="165" name="Group 164"/>
          <p:cNvGrpSpPr/>
          <p:nvPr/>
        </p:nvGrpSpPr>
        <p:grpSpPr>
          <a:xfrm>
            <a:off x="9494630" y="4630553"/>
            <a:ext cx="2221343" cy="1789908"/>
            <a:chOff x="3790398" y="1406002"/>
            <a:chExt cx="2221343" cy="1789908"/>
          </a:xfrm>
        </p:grpSpPr>
        <p:sp>
          <p:nvSpPr>
            <p:cNvPr id="166" name="Rounded Rectangle 165"/>
            <p:cNvSpPr/>
            <p:nvPr/>
          </p:nvSpPr>
          <p:spPr bwMode="auto">
            <a:xfrm>
              <a:off x="3790398" y="1479265"/>
              <a:ext cx="2221343" cy="1716645"/>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67" name="TextBox 166"/>
            <p:cNvSpPr txBox="1"/>
            <p:nvPr/>
          </p:nvSpPr>
          <p:spPr>
            <a:xfrm>
              <a:off x="3790398" y="1406002"/>
              <a:ext cx="1676963" cy="461665"/>
            </a:xfrm>
            <a:prstGeom prst="rect">
              <a:avLst/>
            </a:prstGeom>
            <a:noFill/>
          </p:spPr>
          <p:txBody>
            <a:bodyPr wrap="square" lIns="182880" tIns="146304" rIns="182880" bIns="146304" rtlCol="0">
              <a:spAutoFit/>
            </a:bodyPr>
            <a:lstStyle/>
            <a:p>
              <a:pPr algn="ctr">
                <a:lnSpc>
                  <a:spcPct val="90000"/>
                </a:lnSpc>
                <a:spcAft>
                  <a:spcPts val="600"/>
                </a:spcAft>
              </a:pPr>
              <a:r>
                <a:rPr lang="en-US" sz="1200" dirty="0" smtClean="0">
                  <a:solidFill>
                    <a:srgbClr val="000000"/>
                  </a:solidFill>
                </a:rPr>
                <a:t>16CPU/64GB/2TB</a:t>
              </a:r>
            </a:p>
          </p:txBody>
        </p:sp>
        <p:sp>
          <p:nvSpPr>
            <p:cNvPr id="168" name="Rounded Rectangle 167"/>
            <p:cNvSpPr/>
            <p:nvPr/>
          </p:nvSpPr>
          <p:spPr bwMode="auto">
            <a:xfrm>
              <a:off x="4003508" y="1778313"/>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69" name="Rounded Rectangle 168"/>
            <p:cNvSpPr/>
            <p:nvPr/>
          </p:nvSpPr>
          <p:spPr bwMode="auto">
            <a:xfrm>
              <a:off x="4003508"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70" name="Rounded Rectangle 169"/>
            <p:cNvSpPr/>
            <p:nvPr/>
          </p:nvSpPr>
          <p:spPr bwMode="auto">
            <a:xfrm>
              <a:off x="4666529" y="1792377"/>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sp>
          <p:nvSpPr>
            <p:cNvPr id="171" name="Rounded Rectangle 170"/>
            <p:cNvSpPr/>
            <p:nvPr/>
          </p:nvSpPr>
          <p:spPr bwMode="auto">
            <a:xfrm>
              <a:off x="4666529" y="2483631"/>
              <a:ext cx="548640" cy="548640"/>
            </a:xfrm>
            <a:prstGeom prst="roundRect">
              <a:avLst/>
            </a:prstGeom>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Index</a:t>
              </a:r>
              <a:endParaRPr lang="en-US" sz="1600" dirty="0">
                <a:gradFill>
                  <a:gsLst>
                    <a:gs pos="0">
                      <a:srgbClr val="FFFFFF"/>
                    </a:gs>
                    <a:gs pos="100000">
                      <a:srgbClr val="FFFFFF"/>
                    </a:gs>
                  </a:gsLst>
                  <a:lin ang="5400000" scaled="0"/>
                </a:gradFill>
              </a:endParaRPr>
            </a:p>
          </p:txBody>
        </p:sp>
      </p:grpSp>
      <p:sp>
        <p:nvSpPr>
          <p:cNvPr id="177" name="12-Point Star 176"/>
          <p:cNvSpPr/>
          <p:nvPr/>
        </p:nvSpPr>
        <p:spPr bwMode="auto">
          <a:xfrm>
            <a:off x="9303052" y="-1133821"/>
            <a:ext cx="4261036" cy="3452906"/>
          </a:xfrm>
          <a:prstGeom prst="star12">
            <a:avLst/>
          </a:prstGeom>
          <a:solidFill>
            <a:schemeClr val="accent4">
              <a:alpha val="8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4000" b="1" dirty="0" smtClean="0">
                <a:solidFill>
                  <a:srgbClr val="333333"/>
                </a:solidFill>
              </a:rPr>
              <a:t>High Density!</a:t>
            </a:r>
          </a:p>
        </p:txBody>
      </p:sp>
      <p:grpSp>
        <p:nvGrpSpPr>
          <p:cNvPr id="4" name="Group 3"/>
          <p:cNvGrpSpPr/>
          <p:nvPr/>
        </p:nvGrpSpPr>
        <p:grpSpPr>
          <a:xfrm>
            <a:off x="1821738" y="1406002"/>
            <a:ext cx="1747095" cy="998911"/>
            <a:chOff x="1821738" y="1406002"/>
            <a:chExt cx="1747095" cy="998911"/>
          </a:xfrm>
        </p:grpSpPr>
        <p:sp>
          <p:nvSpPr>
            <p:cNvPr id="96" name="Rounded Rectangle 95"/>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250" name="Rounded Rectangle 249"/>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251" name="Rounded Rectangle 250"/>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97" name="TextBox 96"/>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grpSp>
      <p:grpSp>
        <p:nvGrpSpPr>
          <p:cNvPr id="148" name="Group 147"/>
          <p:cNvGrpSpPr/>
          <p:nvPr/>
        </p:nvGrpSpPr>
        <p:grpSpPr>
          <a:xfrm>
            <a:off x="1818289" y="2793423"/>
            <a:ext cx="1747095" cy="998911"/>
            <a:chOff x="1821738" y="1406002"/>
            <a:chExt cx="1747095" cy="998911"/>
          </a:xfrm>
        </p:grpSpPr>
        <p:sp>
          <p:nvSpPr>
            <p:cNvPr id="164" name="Rounded Rectangle 163"/>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72" name="Rounded Rectangle 171"/>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173" name="Rounded Rectangle 172"/>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174" name="TextBox 173"/>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grpSp>
      <p:grpSp>
        <p:nvGrpSpPr>
          <p:cNvPr id="175" name="Group 174"/>
          <p:cNvGrpSpPr/>
          <p:nvPr/>
        </p:nvGrpSpPr>
        <p:grpSpPr>
          <a:xfrm>
            <a:off x="1828323" y="5421550"/>
            <a:ext cx="1747095" cy="998911"/>
            <a:chOff x="1821738" y="1406002"/>
            <a:chExt cx="1747095" cy="998911"/>
          </a:xfrm>
        </p:grpSpPr>
        <p:sp>
          <p:nvSpPr>
            <p:cNvPr id="176" name="Rounded Rectangle 175"/>
            <p:cNvSpPr/>
            <p:nvPr/>
          </p:nvSpPr>
          <p:spPr bwMode="auto">
            <a:xfrm>
              <a:off x="1974690" y="1459986"/>
              <a:ext cx="1445443" cy="944927"/>
            </a:xfrm>
            <a:prstGeom prst="roundRect">
              <a:avLst>
                <a:gd name="adj" fmla="val 13645"/>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sp>
          <p:nvSpPr>
            <p:cNvPr id="178" name="Rounded Rectangle 177"/>
            <p:cNvSpPr/>
            <p:nvPr/>
          </p:nvSpPr>
          <p:spPr bwMode="auto">
            <a:xfrm>
              <a:off x="2058601" y="1781716"/>
              <a:ext cx="548640" cy="548640"/>
            </a:xfrm>
            <a:prstGeom prst="round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APC</a:t>
              </a:r>
              <a:endParaRPr lang="en-US" sz="1600" dirty="0">
                <a:gradFill>
                  <a:gsLst>
                    <a:gs pos="0">
                      <a:srgbClr val="FFFFFF"/>
                    </a:gs>
                    <a:gs pos="100000">
                      <a:srgbClr val="FFFFFF"/>
                    </a:gs>
                  </a:gsLst>
                  <a:lin ang="5400000" scaled="0"/>
                </a:gradFill>
              </a:endParaRPr>
            </a:p>
          </p:txBody>
        </p:sp>
        <p:sp>
          <p:nvSpPr>
            <p:cNvPr id="179" name="Rounded Rectangle 178"/>
            <p:cNvSpPr/>
            <p:nvPr/>
          </p:nvSpPr>
          <p:spPr bwMode="auto">
            <a:xfrm>
              <a:off x="2724775" y="1775834"/>
              <a:ext cx="548640" cy="548640"/>
            </a:xfrm>
            <a:prstGeom prst="round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600" dirty="0" smtClean="0">
                  <a:gradFill>
                    <a:gsLst>
                      <a:gs pos="0">
                        <a:srgbClr val="FFFFFF"/>
                      </a:gs>
                      <a:gs pos="100000">
                        <a:srgbClr val="FFFFFF"/>
                      </a:gs>
                    </a:gsLst>
                    <a:lin ang="5400000" scaled="0"/>
                  </a:gradFill>
                </a:rPr>
                <a:t>CPC</a:t>
              </a:r>
              <a:endParaRPr lang="en-US" sz="1600" dirty="0">
                <a:gradFill>
                  <a:gsLst>
                    <a:gs pos="0">
                      <a:srgbClr val="FFFFFF"/>
                    </a:gs>
                    <a:gs pos="100000">
                      <a:srgbClr val="FFFFFF"/>
                    </a:gs>
                  </a:gsLst>
                  <a:lin ang="5400000" scaled="0"/>
                </a:gradFill>
              </a:endParaRPr>
            </a:p>
          </p:txBody>
        </p:sp>
        <p:sp>
          <p:nvSpPr>
            <p:cNvPr id="180" name="TextBox 179"/>
            <p:cNvSpPr txBox="1"/>
            <p:nvPr/>
          </p:nvSpPr>
          <p:spPr>
            <a:xfrm>
              <a:off x="1821738" y="1406002"/>
              <a:ext cx="1747095"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smtClean="0">
                  <a:solidFill>
                    <a:srgbClr val="000000"/>
                  </a:solidFill>
                </a:rPr>
                <a:t>12CPU/24GB/500GB</a:t>
              </a:r>
              <a:endParaRPr lang="en-US" sz="1200" dirty="0">
                <a:solidFill>
                  <a:srgbClr val="000000"/>
                </a:solidFill>
              </a:endParaRPr>
            </a:p>
          </p:txBody>
        </p:sp>
      </p:grpSp>
    </p:spTree>
    <p:extLst>
      <p:ext uri="{BB962C8B-B14F-4D97-AF65-F5344CB8AC3E}">
        <p14:creationId xmlns:p14="http://schemas.microsoft.com/office/powerpoint/2010/main" val="380740709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Components – Scaling cheat sheet</a:t>
            </a:r>
            <a:endParaRPr lang="en-US" dirty="0">
              <a:solidFill>
                <a:srgbClr val="FFFF00"/>
              </a:solidFill>
            </a:endParaRPr>
          </a:p>
        </p:txBody>
      </p:sp>
      <p:graphicFrame>
        <p:nvGraphicFramePr>
          <p:cNvPr id="5" name="Table 1"/>
          <p:cNvGraphicFramePr>
            <a:graphicFrameLocks noGrp="1"/>
          </p:cNvGraphicFramePr>
          <p:nvPr>
            <p:extLst/>
          </p:nvPr>
        </p:nvGraphicFramePr>
        <p:xfrm>
          <a:off x="274637" y="1201739"/>
          <a:ext cx="11879262" cy="3949988"/>
        </p:xfrm>
        <a:graphic>
          <a:graphicData uri="http://schemas.openxmlformats.org/drawingml/2006/table">
            <a:tbl>
              <a:tblPr firstRow="1" bandRow="1">
                <a:tableStyleId>{5C22544A-7EE6-4342-B048-85BDC9FD1C3A}</a:tableStyleId>
              </a:tblPr>
              <a:tblGrid>
                <a:gridCol w="3880521"/>
                <a:gridCol w="1928118"/>
                <a:gridCol w="2023541"/>
                <a:gridCol w="2023541"/>
                <a:gridCol w="2023541"/>
              </a:tblGrid>
              <a:tr h="830108">
                <a:tc>
                  <a:txBody>
                    <a:bodyPr/>
                    <a:lstStyle/>
                    <a:p>
                      <a:pPr algn="ctr"/>
                      <a:r>
                        <a:rPr lang="en-US" sz="2000" dirty="0" smtClean="0"/>
                        <a:t>Component</a:t>
                      </a:r>
                      <a:endParaRPr lang="en-US" sz="2000" dirty="0"/>
                    </a:p>
                  </a:txBody>
                  <a:tcPr marL="93260" marR="93260" marT="46630" marB="46630" anchor="ctr"/>
                </a:tc>
                <a:tc>
                  <a:txBody>
                    <a:bodyPr/>
                    <a:lstStyle/>
                    <a:p>
                      <a:pPr algn="ctr"/>
                      <a:r>
                        <a:rPr lang="en-US" sz="2000" dirty="0" smtClean="0"/>
                        <a:t>CPU</a:t>
                      </a:r>
                      <a:endParaRPr lang="en-US" sz="2000" dirty="0"/>
                    </a:p>
                  </a:txBody>
                  <a:tcPr marL="93260" marR="93260" marT="46630" marB="46630" anchor="ctr"/>
                </a:tc>
                <a:tc>
                  <a:txBody>
                    <a:bodyPr/>
                    <a:lstStyle/>
                    <a:p>
                      <a:pPr algn="ctr"/>
                      <a:r>
                        <a:rPr lang="en-US" sz="2000" dirty="0" smtClean="0"/>
                        <a:t>Network</a:t>
                      </a:r>
                      <a:endParaRPr lang="en-US" sz="2000" dirty="0"/>
                    </a:p>
                  </a:txBody>
                  <a:tcPr marL="93260" marR="93260" marT="46630" marB="46630" anchor="ctr"/>
                </a:tc>
                <a:tc>
                  <a:txBody>
                    <a:bodyPr/>
                    <a:lstStyle/>
                    <a:p>
                      <a:pPr algn="ctr"/>
                      <a:r>
                        <a:rPr lang="en-US" sz="2000" dirty="0" smtClean="0"/>
                        <a:t>Disk</a:t>
                      </a:r>
                      <a:endParaRPr lang="en-US" sz="2000" dirty="0"/>
                    </a:p>
                  </a:txBody>
                  <a:tcPr marL="93260" marR="93260" marT="46630" marB="46630" anchor="ctr"/>
                </a:tc>
                <a:tc>
                  <a:txBody>
                    <a:bodyPr/>
                    <a:lstStyle/>
                    <a:p>
                      <a:pPr algn="ctr"/>
                      <a:r>
                        <a:rPr lang="en-US" sz="2000" dirty="0" smtClean="0"/>
                        <a:t>Memory</a:t>
                      </a:r>
                      <a:endParaRPr lang="en-US" sz="2000" dirty="0"/>
                    </a:p>
                  </a:txBody>
                  <a:tcPr marL="93260" marR="93260" marT="46630" marB="46630" anchor="ctr"/>
                </a:tc>
              </a:tr>
              <a:tr h="471249">
                <a:tc>
                  <a:txBody>
                    <a:bodyPr/>
                    <a:lstStyle/>
                    <a:p>
                      <a:r>
                        <a:rPr lang="en-US" sz="2000" dirty="0" smtClean="0"/>
                        <a:t>Search administration</a:t>
                      </a:r>
                      <a:endParaRPr lang="en-US" sz="2000" dirty="0">
                        <a:solidFill>
                          <a:schemeClr val="tx1"/>
                        </a:solidFill>
                      </a:endParaRPr>
                    </a:p>
                  </a:txBody>
                  <a:tcPr marL="93260" marR="93260" marT="46630" marB="46630" anchor="ctr"/>
                </a:tc>
                <a:tc>
                  <a:txBody>
                    <a:bodyPr/>
                    <a:lstStyle/>
                    <a:p>
                      <a:pPr algn="ctr"/>
                      <a:r>
                        <a:rPr lang="en-US" sz="2800" dirty="0" smtClean="0">
                          <a:solidFill>
                            <a:schemeClr val="accent2"/>
                          </a:solidFill>
                          <a:latin typeface="Wingdings" panose="05000000000000000000" pitchFamily="2" charset="2"/>
                        </a:rPr>
                        <a:t>t</a:t>
                      </a:r>
                      <a:endParaRPr lang="en-US" sz="2800" dirty="0">
                        <a:solidFill>
                          <a:schemeClr val="accent2"/>
                        </a:solidFill>
                        <a:latin typeface="Wingdings" panose="05000000000000000000" pitchFamily="2" charset="2"/>
                      </a:endParaRPr>
                    </a:p>
                  </a:txBody>
                  <a:tcPr marL="93260" marR="93260" marT="46630" marB="46630" anchor="ctr"/>
                </a:tc>
                <a:tc>
                  <a:txBody>
                    <a:bodyPr/>
                    <a:lstStyle/>
                    <a:p>
                      <a:pPr algn="ctr"/>
                      <a:r>
                        <a:rPr lang="en-US" sz="2800" dirty="0" smtClean="0">
                          <a:solidFill>
                            <a:schemeClr val="accent2"/>
                          </a:solidFill>
                          <a:latin typeface="Wingdings" panose="05000000000000000000" pitchFamily="2" charset="2"/>
                        </a:rPr>
                        <a:t>t</a:t>
                      </a:r>
                      <a:endParaRPr lang="en-US" sz="2800" dirty="0">
                        <a:solidFill>
                          <a:schemeClr val="accent2"/>
                        </a:solidFill>
                        <a:latin typeface="Webdings" panose="05030102010509060703" pitchFamily="18" charset="2"/>
                      </a:endParaRPr>
                    </a:p>
                  </a:txBody>
                  <a:tcPr marL="93260" marR="93260" marT="46630" marB="46630" anchor="ctr"/>
                </a:tc>
                <a:tc>
                  <a:txBody>
                    <a:bodyPr/>
                    <a:lstStyle/>
                    <a:p>
                      <a:pPr algn="ctr"/>
                      <a:r>
                        <a:rPr lang="en-US" sz="2800" dirty="0" smtClean="0">
                          <a:solidFill>
                            <a:schemeClr val="accent2"/>
                          </a:solidFill>
                          <a:latin typeface="Wingdings" panose="05000000000000000000" pitchFamily="2" charset="2"/>
                        </a:rPr>
                        <a:t>t</a:t>
                      </a:r>
                      <a:endParaRPr lang="en-US" sz="2800" dirty="0">
                        <a:solidFill>
                          <a:schemeClr val="accent2"/>
                        </a:solidFill>
                        <a:latin typeface="Webdings" panose="05030102010509060703" pitchFamily="18" charset="2"/>
                      </a:endParaRP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80000" dirty="0">
                        <a:ln>
                          <a:noFill/>
                        </a:ln>
                        <a:solidFill>
                          <a:srgbClr val="505050"/>
                        </a:solidFill>
                        <a:effectLst/>
                        <a:uLnTx/>
                        <a:uFillTx/>
                        <a:latin typeface="+mn-lt"/>
                        <a:ea typeface="+mn-ea"/>
                        <a:cs typeface="+mn-cs"/>
                      </a:endParaRPr>
                    </a:p>
                  </a:txBody>
                  <a:tcPr marL="93260" marR="93260" marT="46630" marB="46630" anchor="ctr"/>
                </a:tc>
              </a:tr>
              <a:tr h="471249">
                <a:tc>
                  <a:txBody>
                    <a:bodyPr/>
                    <a:lstStyle/>
                    <a:p>
                      <a:r>
                        <a:rPr lang="en-US" sz="2000" dirty="0" smtClean="0"/>
                        <a:t>Crawler</a:t>
                      </a:r>
                      <a:endParaRPr lang="en-US" sz="2000" dirty="0">
                        <a:solidFill>
                          <a:schemeClr val="tx1"/>
                        </a:solidFill>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a:solidFill>
                          <a:schemeClr val="accent2"/>
                        </a:solidFill>
                      </a:endParaRPr>
                    </a:p>
                  </a:txBody>
                  <a:tcPr marL="93260" marR="93260" marT="46630" marB="4663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800" kern="1200" dirty="0" err="1" smtClean="0">
                          <a:solidFill>
                            <a:schemeClr val="accent2"/>
                          </a:solidFill>
                          <a:latin typeface="Wingdings" panose="05000000000000000000" pitchFamily="2" charset="2"/>
                          <a:ea typeface="+mn-ea"/>
                          <a:cs typeface="+mn-cs"/>
                        </a:rPr>
                        <a:t>ttt</a:t>
                      </a:r>
                      <a:endParaRPr lang="en-US" sz="2800" dirty="0">
                        <a:solidFill>
                          <a:schemeClr val="accent2"/>
                        </a:solidFill>
                      </a:endParaRP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dirty="0" err="1" smtClean="0">
                          <a:solidFill>
                            <a:schemeClr val="accent2"/>
                          </a:solidFill>
                          <a:latin typeface="Wingdings" panose="05000000000000000000" pitchFamily="2" charset="2"/>
                        </a:rPr>
                        <a:t>ttt</a:t>
                      </a:r>
                      <a:r>
                        <a:rPr kumimoji="0" lang="en-US" sz="2000" b="1" i="0" u="none" strike="noStrike" kern="1200" cap="none" spc="0" normalizeH="0" baseline="80000" noProof="0" dirty="0" smtClean="0">
                          <a:ln>
                            <a:noFill/>
                          </a:ln>
                          <a:solidFill>
                            <a:srgbClr val="505050"/>
                          </a:solidFill>
                          <a:effectLst/>
                          <a:uLnTx/>
                          <a:uFillTx/>
                          <a:latin typeface="+mn-lt"/>
                          <a:ea typeface="+mn-ea"/>
                          <a:cs typeface="+mn-cs"/>
                        </a:rPr>
                        <a:t>2</a:t>
                      </a:r>
                      <a:endParaRPr kumimoji="0" lang="en-US" sz="2000" b="1" i="0" u="none" strike="noStrike" kern="1200" cap="none" spc="0" normalizeH="0" baseline="80000" dirty="0">
                        <a:ln>
                          <a:noFill/>
                        </a:ln>
                        <a:solidFill>
                          <a:srgbClr val="505050"/>
                        </a:solidFill>
                        <a:effectLst/>
                        <a:uLnTx/>
                        <a:uFillTx/>
                        <a:latin typeface="+mn-lt"/>
                        <a:ea typeface="+mn-ea"/>
                        <a:cs typeface="+mn-cs"/>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a:solidFill>
                          <a:schemeClr val="accent2"/>
                        </a:solidFill>
                      </a:endParaRPr>
                    </a:p>
                  </a:txBody>
                  <a:tcPr marL="93260" marR="93260" marT="46630" marB="46630" anchor="ctr"/>
                </a:tc>
              </a:tr>
              <a:tr h="471249">
                <a:tc>
                  <a:txBody>
                    <a:bodyPr/>
                    <a:lstStyle/>
                    <a:p>
                      <a:r>
                        <a:rPr lang="en-US" sz="2000" dirty="0" smtClean="0"/>
                        <a:t>Content processing (CPC)</a:t>
                      </a:r>
                      <a:endParaRPr lang="en-US" sz="2000" dirty="0">
                        <a:solidFill>
                          <a:schemeClr val="tx1"/>
                        </a:solidFill>
                      </a:endParaRP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kern="1200" dirty="0" err="1" smtClean="0">
                          <a:solidFill>
                            <a:schemeClr val="accent2"/>
                          </a:solidFill>
                          <a:latin typeface="Wingdings" panose="05000000000000000000" pitchFamily="2" charset="2"/>
                          <a:ea typeface="+mn-ea"/>
                          <a:cs typeface="+mn-cs"/>
                        </a:rPr>
                        <a:t>ttt</a:t>
                      </a:r>
                      <a:r>
                        <a:rPr kumimoji="0" lang="en-US" sz="2000" b="1" i="0" u="none" strike="noStrike" kern="1200" cap="none" spc="0" normalizeH="0" baseline="80000" noProof="0" dirty="0" smtClean="0">
                          <a:ln>
                            <a:noFill/>
                          </a:ln>
                          <a:solidFill>
                            <a:srgbClr val="505050"/>
                          </a:solidFill>
                          <a:effectLst/>
                          <a:uLnTx/>
                          <a:uFillTx/>
                          <a:latin typeface="+mn-lt"/>
                          <a:ea typeface="+mn-ea"/>
                          <a:cs typeface="+mn-cs"/>
                        </a:rPr>
                        <a:t>3</a:t>
                      </a:r>
                      <a:endParaRPr kumimoji="0" lang="en-US" sz="2000" b="1" i="0" u="none" strike="noStrike" kern="1200" cap="none" spc="0" normalizeH="0" baseline="80000" dirty="0" smtClean="0">
                        <a:ln>
                          <a:noFill/>
                        </a:ln>
                        <a:solidFill>
                          <a:srgbClr val="505050"/>
                        </a:solidFill>
                        <a:effectLst/>
                        <a:uLnTx/>
                        <a:uFillTx/>
                        <a:latin typeface="+mn-lt"/>
                        <a:ea typeface="+mn-ea"/>
                        <a:cs typeface="+mn-cs"/>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a:solidFill>
                          <a:schemeClr val="accent2"/>
                        </a:solidFill>
                      </a:endParaRPr>
                    </a:p>
                  </a:txBody>
                  <a:tcPr marL="93260" marR="93260" marT="46630" marB="46630" anchor="ctr"/>
                </a:tc>
                <a:tc>
                  <a:txBody>
                    <a:bodyPr/>
                    <a:lstStyle/>
                    <a:p>
                      <a:pPr algn="ctr"/>
                      <a:endParaRPr lang="en-US" sz="2800" dirty="0"/>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ttt</a:t>
                      </a:r>
                      <a:endParaRPr lang="en-US" sz="2800" dirty="0">
                        <a:solidFill>
                          <a:schemeClr val="accent2"/>
                        </a:solidFill>
                      </a:endParaRPr>
                    </a:p>
                  </a:txBody>
                  <a:tcPr marL="93260" marR="93260" marT="46630" marB="46630" anchor="ctr"/>
                </a:tc>
              </a:tr>
              <a:tr h="471249">
                <a:tc>
                  <a:txBody>
                    <a:bodyPr/>
                    <a:lstStyle/>
                    <a:p>
                      <a:r>
                        <a:rPr lang="en-US" sz="2000" dirty="0" smtClean="0"/>
                        <a:t>Analytics</a:t>
                      </a:r>
                      <a:r>
                        <a:rPr lang="en-US" sz="2000" baseline="0" dirty="0" smtClean="0"/>
                        <a:t> processing (APC)</a:t>
                      </a:r>
                      <a:endParaRPr lang="en-US" sz="2000" dirty="0">
                        <a:solidFill>
                          <a:schemeClr val="tx1"/>
                        </a:solidFill>
                      </a:endParaRP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kern="1200" dirty="0" smtClean="0">
                          <a:solidFill>
                            <a:schemeClr val="accent2"/>
                          </a:solidFill>
                          <a:latin typeface="Wingdings" panose="05000000000000000000" pitchFamily="2" charset="2"/>
                          <a:ea typeface="+mn-ea"/>
                          <a:cs typeface="+mn-cs"/>
                        </a:rPr>
                        <a:t>tt</a:t>
                      </a:r>
                      <a:r>
                        <a:rPr kumimoji="0" lang="en-US" sz="2000" b="1" i="0" u="none" strike="noStrike" kern="1200" cap="none" spc="0" normalizeH="0" baseline="80000" dirty="0" smtClean="0">
                          <a:ln>
                            <a:noFill/>
                          </a:ln>
                          <a:solidFill>
                            <a:srgbClr val="505050"/>
                          </a:solidFill>
                          <a:effectLst/>
                          <a:uLnTx/>
                          <a:uFillTx/>
                          <a:latin typeface="+mn-lt"/>
                          <a:ea typeface="+mn-ea"/>
                          <a:cs typeface="+mn-cs"/>
                        </a:rPr>
                        <a:t>3</a:t>
                      </a: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kern="1200" dirty="0" err="1" smtClean="0">
                          <a:solidFill>
                            <a:schemeClr val="accent2"/>
                          </a:solidFill>
                          <a:latin typeface="Wingdings" panose="05000000000000000000" pitchFamily="2" charset="2"/>
                          <a:ea typeface="+mn-ea"/>
                          <a:cs typeface="+mn-cs"/>
                        </a:rPr>
                        <a:t>ttt</a:t>
                      </a:r>
                      <a:r>
                        <a:rPr kumimoji="0" lang="en-US" sz="2000" b="1" i="0" u="none" strike="noStrike" kern="1200" cap="none" spc="0" normalizeH="0" baseline="80000" noProof="0" dirty="0" smtClean="0">
                          <a:ln>
                            <a:noFill/>
                          </a:ln>
                          <a:solidFill>
                            <a:srgbClr val="505050"/>
                          </a:solidFill>
                          <a:effectLst/>
                          <a:uLnTx/>
                          <a:uFillTx/>
                          <a:latin typeface="+mn-lt"/>
                          <a:ea typeface="+mn-ea"/>
                          <a:cs typeface="+mn-cs"/>
                        </a:rPr>
                        <a:t>4</a:t>
                      </a:r>
                      <a:endParaRPr kumimoji="0" lang="en-US" sz="2000" b="1" i="0" u="none" strike="noStrike" kern="1200" cap="none" spc="0" normalizeH="0" baseline="80000" dirty="0" smtClean="0">
                        <a:ln>
                          <a:noFill/>
                        </a:ln>
                        <a:solidFill>
                          <a:srgbClr val="505050"/>
                        </a:solidFill>
                        <a:effectLst/>
                        <a:uLnTx/>
                        <a:uFillTx/>
                        <a:latin typeface="+mn-lt"/>
                        <a:ea typeface="+mn-ea"/>
                        <a:cs typeface="+mn-cs"/>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smtClean="0">
                        <a:solidFill>
                          <a:schemeClr val="accent2"/>
                        </a:solidFill>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smtClean="0">
                        <a:solidFill>
                          <a:schemeClr val="accent2"/>
                        </a:solidFill>
                      </a:endParaRPr>
                    </a:p>
                  </a:txBody>
                  <a:tcPr marL="93260" marR="93260" marT="46630" marB="46630" anchor="ctr"/>
                </a:tc>
              </a:tr>
              <a:tr h="471249">
                <a:tc>
                  <a:txBody>
                    <a:bodyPr/>
                    <a:lstStyle/>
                    <a:p>
                      <a:r>
                        <a:rPr lang="en-US" sz="2000" dirty="0" smtClean="0"/>
                        <a:t>Index</a:t>
                      </a:r>
                      <a:endParaRPr lang="en-US" sz="2000" dirty="0">
                        <a:solidFill>
                          <a:schemeClr val="tx1"/>
                        </a:solidFill>
                      </a:endParaRPr>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kern="1200" dirty="0" err="1" smtClean="0">
                          <a:solidFill>
                            <a:schemeClr val="accent2"/>
                          </a:solidFill>
                          <a:latin typeface="Wingdings" panose="05000000000000000000" pitchFamily="2" charset="2"/>
                          <a:ea typeface="+mn-ea"/>
                          <a:cs typeface="+mn-cs"/>
                        </a:rPr>
                        <a:t>ttt</a:t>
                      </a:r>
                      <a:endParaRPr lang="en-US" sz="2800" dirty="0">
                        <a:solidFill>
                          <a:schemeClr val="accent2"/>
                        </a:solidFill>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a:solidFill>
                          <a:schemeClr val="accent2"/>
                        </a:solidFill>
                        <a:latin typeface="+mn-lt"/>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ttt</a:t>
                      </a:r>
                      <a:endParaRPr lang="en-US" sz="2800" dirty="0">
                        <a:solidFill>
                          <a:schemeClr val="accent2"/>
                        </a:solidFill>
                      </a:endParaRPr>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ttt</a:t>
                      </a:r>
                      <a:endParaRPr lang="en-US" sz="2800" dirty="0">
                        <a:solidFill>
                          <a:schemeClr val="accent2"/>
                        </a:solidFill>
                      </a:endParaRPr>
                    </a:p>
                  </a:txBody>
                  <a:tcPr marL="93260" marR="93260" marT="46630" marB="46630" anchor="ctr"/>
                </a:tc>
              </a:tr>
              <a:tr h="471249">
                <a:tc>
                  <a:txBody>
                    <a:bodyPr/>
                    <a:lstStyle/>
                    <a:p>
                      <a:r>
                        <a:rPr lang="en-US" sz="2000" dirty="0" smtClean="0"/>
                        <a:t>Query processing (QPC)</a:t>
                      </a:r>
                      <a:endParaRPr lang="en-US" sz="2000" dirty="0">
                        <a:solidFill>
                          <a:schemeClr val="tx1"/>
                        </a:solidFill>
                      </a:endParaRPr>
                    </a:p>
                  </a:txBody>
                  <a:tcPr marL="93260" marR="93260" marT="46630" marB="46630" anchor="ctr"/>
                </a:tc>
                <a:tc>
                  <a:txBody>
                    <a:bodyPr/>
                    <a:lstStyle/>
                    <a:p>
                      <a:pPr algn="ctr"/>
                      <a:r>
                        <a:rPr lang="en-US" sz="2800" kern="1200" dirty="0" smtClean="0">
                          <a:solidFill>
                            <a:schemeClr val="accent2"/>
                          </a:solidFill>
                          <a:latin typeface="Wingdings" panose="05000000000000000000" pitchFamily="2" charset="2"/>
                          <a:ea typeface="+mn-ea"/>
                          <a:cs typeface="+mn-cs"/>
                        </a:rPr>
                        <a:t>t</a:t>
                      </a:r>
                      <a:endParaRPr lang="en-US" sz="2800" dirty="0"/>
                    </a:p>
                  </a:txBody>
                  <a:tcPr marL="93260" marR="93260" marT="46630" marB="46630" anchor="ctr"/>
                </a:tc>
                <a:tc>
                  <a:txBody>
                    <a:bodyPr/>
                    <a:lstStyle/>
                    <a:p>
                      <a:pPr marL="0" marR="0" indent="0" algn="ctr" defTabSz="932742" rtl="0" eaLnBrk="1" fontAlgn="auto" latinLnBrk="0" hangingPunct="1">
                        <a:lnSpc>
                          <a:spcPct val="100000"/>
                        </a:lnSpc>
                        <a:spcBef>
                          <a:spcPts val="0"/>
                        </a:spcBef>
                        <a:spcAft>
                          <a:spcPts val="0"/>
                        </a:spcAft>
                        <a:buClrTx/>
                        <a:buSzTx/>
                        <a:buFontTx/>
                        <a:buNone/>
                        <a:tabLst/>
                        <a:defRPr/>
                      </a:pPr>
                      <a:r>
                        <a:rPr lang="en-US" sz="2800" kern="1200" dirty="0" err="1" smtClean="0">
                          <a:solidFill>
                            <a:schemeClr val="accent2"/>
                          </a:solidFill>
                          <a:latin typeface="Wingdings" panose="05000000000000000000" pitchFamily="2" charset="2"/>
                          <a:ea typeface="+mn-ea"/>
                          <a:cs typeface="+mn-cs"/>
                        </a:rPr>
                        <a:t>tt</a:t>
                      </a:r>
                      <a:r>
                        <a:rPr kumimoji="0" lang="en-US" sz="2000" b="1" i="0" u="none" strike="noStrike" kern="1200" cap="none" spc="0" normalizeH="0" baseline="80000" noProof="0" dirty="0" smtClean="0">
                          <a:ln>
                            <a:noFill/>
                          </a:ln>
                          <a:solidFill>
                            <a:srgbClr val="505050"/>
                          </a:solidFill>
                          <a:effectLst/>
                          <a:uLnTx/>
                          <a:uFillTx/>
                          <a:latin typeface="+mn-lt"/>
                          <a:ea typeface="+mn-ea"/>
                          <a:cs typeface="+mn-cs"/>
                        </a:rPr>
                        <a:t>5</a:t>
                      </a:r>
                      <a:endParaRPr lang="en-US" sz="2000" baseline="80000" dirty="0" smtClean="0">
                        <a:latin typeface="+mn-lt"/>
                      </a:endParaRPr>
                    </a:p>
                  </a:txBody>
                  <a:tcPr marL="93260" marR="93260" marT="46630" marB="46630" anchor="ctr"/>
                </a:tc>
                <a:tc>
                  <a:txBody>
                    <a:bodyPr/>
                    <a:lstStyle/>
                    <a:p>
                      <a:pPr algn="ctr"/>
                      <a:endParaRPr lang="en-US" sz="2800" dirty="0"/>
                    </a:p>
                  </a:txBody>
                  <a:tcPr marL="93260" marR="93260" marT="46630" marB="46630" anchor="ctr"/>
                </a:tc>
                <a:tc>
                  <a:txBody>
                    <a:bodyPr/>
                    <a:lstStyle/>
                    <a:p>
                      <a:pPr algn="ctr"/>
                      <a:r>
                        <a:rPr lang="en-US" sz="2800" kern="1200" dirty="0" err="1" smtClean="0">
                          <a:solidFill>
                            <a:schemeClr val="accent2"/>
                          </a:solidFill>
                          <a:latin typeface="Wingdings" panose="05000000000000000000" pitchFamily="2" charset="2"/>
                          <a:ea typeface="+mn-ea"/>
                          <a:cs typeface="+mn-cs"/>
                        </a:rPr>
                        <a:t>tt</a:t>
                      </a:r>
                      <a:endParaRPr lang="en-US" sz="2800" dirty="0">
                        <a:solidFill>
                          <a:schemeClr val="accent2"/>
                        </a:solidFill>
                      </a:endParaRPr>
                    </a:p>
                  </a:txBody>
                  <a:tcPr marL="93260" marR="93260" marT="46630" marB="46630" anchor="ctr"/>
                </a:tc>
              </a:tr>
            </a:tbl>
          </a:graphicData>
        </a:graphic>
      </p:graphicFrame>
      <p:sp>
        <p:nvSpPr>
          <p:cNvPr id="6" name="TextBox 5"/>
          <p:cNvSpPr txBox="1"/>
          <p:nvPr/>
        </p:nvSpPr>
        <p:spPr>
          <a:xfrm>
            <a:off x="274638" y="5326042"/>
            <a:ext cx="11879262" cy="1360508"/>
          </a:xfrm>
          <a:prstGeom prst="rect">
            <a:avLst/>
          </a:prstGeom>
          <a:noFill/>
        </p:spPr>
        <p:txBody>
          <a:bodyPr wrap="square" lIns="182880" tIns="146304" rIns="182880" bIns="146304" numCol="2" spcCol="360000" rtlCol="0" anchor="b">
            <a:normAutofit fontScale="62500" lnSpcReduction="20000"/>
          </a:bodyPr>
          <a:lstStyle/>
          <a:p>
            <a:pPr marL="457200" indent="-457200">
              <a:lnSpc>
                <a:spcPct val="110000"/>
              </a:lnSpc>
              <a:spcAft>
                <a:spcPts val="1200"/>
              </a:spcAft>
              <a:buFont typeface="+mj-lt"/>
              <a:buAutoNum type="arabicPeriod"/>
            </a:pPr>
            <a:r>
              <a:rPr lang="en-US" sz="2400" dirty="0">
                <a:solidFill>
                  <a:srgbClr val="00188F"/>
                </a:solidFill>
              </a:rPr>
              <a:t>Admin: Memory footprint increase with topology size</a:t>
            </a:r>
          </a:p>
          <a:p>
            <a:pPr marL="457200" indent="-457200">
              <a:lnSpc>
                <a:spcPct val="110000"/>
              </a:lnSpc>
              <a:spcAft>
                <a:spcPts val="1200"/>
              </a:spcAft>
              <a:buFont typeface="+mj-lt"/>
              <a:buAutoNum type="arabicPeriod"/>
            </a:pPr>
            <a:r>
              <a:rPr lang="en-US" sz="2400" dirty="0">
                <a:solidFill>
                  <a:srgbClr val="00188F"/>
                </a:solidFill>
              </a:rPr>
              <a:t>Crawler: Crawled </a:t>
            </a:r>
            <a:r>
              <a:rPr lang="en-US" sz="2400" dirty="0" smtClean="0">
                <a:solidFill>
                  <a:srgbClr val="00188F"/>
                </a:solidFill>
              </a:rPr>
              <a:t>documents </a:t>
            </a:r>
            <a:r>
              <a:rPr lang="en-US" sz="2400" dirty="0">
                <a:solidFill>
                  <a:srgbClr val="00188F"/>
                </a:solidFill>
              </a:rPr>
              <a:t>are temporarily stored to disk</a:t>
            </a:r>
          </a:p>
          <a:p>
            <a:pPr marL="457200" indent="-457200">
              <a:lnSpc>
                <a:spcPct val="110000"/>
              </a:lnSpc>
              <a:spcAft>
                <a:spcPts val="1200"/>
              </a:spcAft>
              <a:buFont typeface="+mj-lt"/>
              <a:buAutoNum type="arabicPeriod"/>
            </a:pPr>
            <a:r>
              <a:rPr lang="en-US" sz="2400" dirty="0">
                <a:solidFill>
                  <a:srgbClr val="00188F"/>
                </a:solidFill>
              </a:rPr>
              <a:t>CPC and APC are scheduled with “below normal” priority</a:t>
            </a:r>
          </a:p>
          <a:p>
            <a:pPr marL="457200" indent="-457200">
              <a:lnSpc>
                <a:spcPct val="110000"/>
              </a:lnSpc>
              <a:spcAft>
                <a:spcPts val="1200"/>
              </a:spcAft>
              <a:buFont typeface="+mj-lt"/>
              <a:buAutoNum type="arabicPeriod"/>
            </a:pPr>
            <a:r>
              <a:rPr lang="en-US" sz="2400" dirty="0">
                <a:solidFill>
                  <a:srgbClr val="00188F"/>
                </a:solidFill>
              </a:rPr>
              <a:t>APC: Network bandwidth increase with scale out, but only in-between APC nodes</a:t>
            </a:r>
          </a:p>
          <a:p>
            <a:pPr marL="457200" indent="-457200">
              <a:lnSpc>
                <a:spcPct val="110000"/>
              </a:lnSpc>
              <a:spcAft>
                <a:spcPts val="1200"/>
              </a:spcAft>
              <a:buFont typeface="+mj-lt"/>
              <a:buAutoNum type="arabicPeriod"/>
            </a:pPr>
            <a:r>
              <a:rPr lang="en-US" sz="2400" dirty="0">
                <a:solidFill>
                  <a:srgbClr val="00188F"/>
                </a:solidFill>
              </a:rPr>
              <a:t>QPC: Network IOPS increases linearly with number of index partitions and QPS</a:t>
            </a:r>
          </a:p>
        </p:txBody>
      </p:sp>
    </p:spTree>
    <p:extLst>
      <p:ext uri="{BB962C8B-B14F-4D97-AF65-F5344CB8AC3E}">
        <p14:creationId xmlns:p14="http://schemas.microsoft.com/office/powerpoint/2010/main" val="274468383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nvPr>
        </p:nvGraphicFramePr>
        <p:xfrm>
          <a:off x="7079586" y="1135062"/>
          <a:ext cx="3558251" cy="5506244"/>
        </p:xfrm>
        <a:graphic>
          <a:graphicData uri="http://schemas.openxmlformats.org/drawingml/2006/table">
            <a:tbl>
              <a:tblPr firstRow="1" bandRow="1">
                <a:tableStyleId>{5C22544A-7EE6-4342-B048-85BDC9FD1C3A}</a:tableStyleId>
              </a:tblPr>
              <a:tblGrid>
                <a:gridCol w="1737341"/>
                <a:gridCol w="1820910"/>
              </a:tblGrid>
              <a:tr h="1007396">
                <a:tc>
                  <a:txBody>
                    <a:bodyPr/>
                    <a:lstStyle/>
                    <a:p>
                      <a:pPr algn="ctr"/>
                      <a:r>
                        <a:rPr lang="en-US" sz="2000" dirty="0" smtClean="0"/>
                        <a:t>Disk - 10M</a:t>
                      </a:r>
                    </a:p>
                    <a:p>
                      <a:pPr algn="ctr"/>
                      <a:r>
                        <a:rPr lang="en-US" sz="2000" dirty="0" smtClean="0"/>
                        <a:t>items</a:t>
                      </a:r>
                      <a:endParaRPr lang="en-US" sz="2000" dirty="0"/>
                    </a:p>
                  </a:txBody>
                  <a:tcPr anchor="ctr"/>
                </a:tc>
                <a:tc>
                  <a:txBody>
                    <a:bodyPr/>
                    <a:lstStyle/>
                    <a:p>
                      <a:pPr algn="ctr"/>
                      <a:r>
                        <a:rPr lang="en-US" sz="2000" dirty="0" smtClean="0"/>
                        <a:t>Disk - 100M items</a:t>
                      </a:r>
                      <a:endParaRPr lang="en-US" sz="2000" dirty="0"/>
                    </a:p>
                  </a:txBody>
                  <a:tcPr anchor="ctr"/>
                </a:tc>
              </a:tr>
              <a:tr h="749808">
                <a:tc>
                  <a:txBody>
                    <a:bodyPr/>
                    <a:lstStyle/>
                    <a:p>
                      <a:r>
                        <a:rPr lang="en-US" sz="2000" dirty="0" smtClean="0"/>
                        <a:t>15GB data</a:t>
                      </a:r>
                    </a:p>
                    <a:p>
                      <a:r>
                        <a:rPr lang="en-US" sz="2000" dirty="0" smtClean="0"/>
                        <a:t>2GB log</a:t>
                      </a:r>
                      <a:endParaRPr lang="en-US" sz="2000" dirty="0"/>
                    </a:p>
                  </a:txBody>
                  <a:tcPr/>
                </a:tc>
                <a:tc>
                  <a:txBody>
                    <a:bodyPr/>
                    <a:lstStyle/>
                    <a:p>
                      <a:r>
                        <a:rPr lang="en-US" sz="2000" baseline="0" dirty="0" smtClean="0"/>
                        <a:t>110GB data</a:t>
                      </a:r>
                    </a:p>
                    <a:p>
                      <a:r>
                        <a:rPr lang="en-US" sz="2000" baseline="0" dirty="0" smtClean="0"/>
                        <a:t>50GB log</a:t>
                      </a:r>
                      <a:endParaRPr lang="en-US" sz="2000" dirty="0"/>
                    </a:p>
                  </a:txBody>
                  <a:tcPr/>
                </a:tc>
              </a:tr>
              <a:tr h="749808">
                <a:tc>
                  <a:txBody>
                    <a:bodyPr/>
                    <a:lstStyle/>
                    <a:p>
                      <a:r>
                        <a:rPr lang="en-US" sz="2000" dirty="0" smtClean="0"/>
                        <a:t>10GB data</a:t>
                      </a:r>
                    </a:p>
                    <a:p>
                      <a:r>
                        <a:rPr lang="en-US" sz="2000" dirty="0" smtClean="0"/>
                        <a:t>0.1GB log</a:t>
                      </a:r>
                      <a:endParaRPr lang="en-US" sz="2000" dirty="0"/>
                    </a:p>
                  </a:txBody>
                  <a:tcPr/>
                </a:tc>
                <a:tc>
                  <a:txBody>
                    <a:bodyPr/>
                    <a:lstStyle/>
                    <a:p>
                      <a:r>
                        <a:rPr lang="en-US" sz="2000" baseline="0" dirty="0" smtClean="0"/>
                        <a:t>80GB data</a:t>
                      </a:r>
                    </a:p>
                    <a:p>
                      <a:r>
                        <a:rPr lang="en-US" sz="2000" baseline="0" dirty="0" smtClean="0"/>
                        <a:t>5GB log</a:t>
                      </a:r>
                      <a:endParaRPr lang="en-US" sz="2000" dirty="0" smtClean="0"/>
                    </a:p>
                  </a:txBody>
                  <a:tcPr/>
                </a:tc>
              </a:tr>
              <a:tr h="749808">
                <a:tc>
                  <a:txBody>
                    <a:bodyPr/>
                    <a:lstStyle/>
                    <a:p>
                      <a:r>
                        <a:rPr lang="en-US" sz="2000" dirty="0" smtClean="0"/>
                        <a:t>Usage dependent</a:t>
                      </a:r>
                      <a:endParaRPr lang="en-US" sz="2000" dirty="0"/>
                    </a:p>
                  </a:txBody>
                  <a:tcPr/>
                </a:tc>
                <a:tc>
                  <a:txBody>
                    <a:bodyPr/>
                    <a:lstStyle/>
                    <a:p>
                      <a:r>
                        <a:rPr lang="en-US" sz="2000" dirty="0" smtClean="0"/>
                        <a:t>Usage dependent</a:t>
                      </a:r>
                      <a:endParaRPr lang="en-US" sz="2000" dirty="0"/>
                    </a:p>
                  </a:txBody>
                  <a:tcPr/>
                </a:tc>
              </a:tr>
              <a:tr h="749808">
                <a:tc>
                  <a:txBody>
                    <a:bodyPr/>
                    <a:lstStyle/>
                    <a:p>
                      <a:r>
                        <a:rPr lang="en-US" sz="2000" dirty="0" smtClean="0"/>
                        <a:t>0.4GB data</a:t>
                      </a:r>
                    </a:p>
                    <a:p>
                      <a:r>
                        <a:rPr lang="en-US" sz="2000" dirty="0" smtClean="0"/>
                        <a:t>1GB log</a:t>
                      </a:r>
                      <a:endParaRPr lang="en-US" sz="2000" dirty="0"/>
                    </a:p>
                  </a:txBody>
                  <a:tcPr/>
                </a:tc>
                <a:tc>
                  <a:txBody>
                    <a:bodyPr/>
                    <a:lstStyle/>
                    <a:p>
                      <a:r>
                        <a:rPr lang="en-US" sz="2000" dirty="0" smtClean="0"/>
                        <a:t>1</a:t>
                      </a:r>
                      <a:r>
                        <a:rPr lang="en-US" sz="2000" baseline="0" dirty="0" smtClean="0"/>
                        <a:t>GB data</a:t>
                      </a:r>
                    </a:p>
                    <a:p>
                      <a:r>
                        <a:rPr lang="en-US" sz="2000" baseline="0" dirty="0" smtClean="0"/>
                        <a:t>2GB log</a:t>
                      </a:r>
                      <a:endParaRPr lang="en-US" sz="2000" dirty="0" smtClean="0"/>
                    </a:p>
                  </a:txBody>
                  <a:tcPr/>
                </a:tc>
              </a:tr>
              <a:tr h="749808">
                <a:tc>
                  <a:txBody>
                    <a:bodyPr/>
                    <a:lstStyle/>
                    <a:p>
                      <a:r>
                        <a:rPr lang="en-US" sz="2000" dirty="0" smtClean="0"/>
                        <a:t>500 GB per VM</a:t>
                      </a:r>
                      <a:endParaRPr lang="en-US" sz="2000" dirty="0"/>
                    </a:p>
                  </a:txBody>
                  <a:tcPr/>
                </a:tc>
                <a:tc>
                  <a:txBody>
                    <a:bodyPr/>
                    <a:lstStyle/>
                    <a:p>
                      <a:r>
                        <a:rPr lang="en-US" sz="2000" dirty="0" smtClean="0"/>
                        <a:t>500 GB per VM</a:t>
                      </a:r>
                    </a:p>
                  </a:txBody>
                  <a:tcPr/>
                </a:tc>
              </a:tr>
              <a:tr h="749808">
                <a:tc>
                  <a:txBody>
                    <a:bodyPr/>
                    <a:lstStyle/>
                    <a:p>
                      <a:r>
                        <a:rPr lang="en-US" sz="2000" dirty="0" smtClean="0"/>
                        <a:t>200 GB per VM</a:t>
                      </a:r>
                      <a:endParaRPr lang="en-US" sz="2000" dirty="0"/>
                    </a:p>
                  </a:txBody>
                  <a:tcPr/>
                </a:tc>
                <a:tc>
                  <a:txBody>
                    <a:bodyPr/>
                    <a:lstStyle/>
                    <a:p>
                      <a:r>
                        <a:rPr lang="en-US" sz="2000" dirty="0" smtClean="0"/>
                        <a:t>200 GB per VM</a:t>
                      </a:r>
                    </a:p>
                  </a:txBody>
                  <a:tcPr/>
                </a:tc>
              </a:tr>
            </a:tbl>
          </a:graphicData>
        </a:graphic>
      </p:graphicFrame>
      <p:sp>
        <p:nvSpPr>
          <p:cNvPr id="2" name="Title 1"/>
          <p:cNvSpPr>
            <a:spLocks noGrp="1"/>
          </p:cNvSpPr>
          <p:nvPr>
            <p:ph type="title"/>
          </p:nvPr>
        </p:nvSpPr>
        <p:spPr/>
        <p:txBody>
          <a:bodyPr/>
          <a:lstStyle/>
          <a:p>
            <a:r>
              <a:rPr lang="en-US" dirty="0" smtClean="0"/>
              <a:t>Component scaling and disk sizes</a:t>
            </a:r>
            <a:endParaRPr lang="en-US" dirty="0"/>
          </a:p>
        </p:txBody>
      </p:sp>
      <p:graphicFrame>
        <p:nvGraphicFramePr>
          <p:cNvPr id="4" name="Table 4"/>
          <p:cNvGraphicFramePr>
            <a:graphicFrameLocks noGrp="1"/>
          </p:cNvGraphicFramePr>
          <p:nvPr>
            <p:extLst/>
          </p:nvPr>
        </p:nvGraphicFramePr>
        <p:xfrm>
          <a:off x="1582075" y="1135064"/>
          <a:ext cx="5486400" cy="5504688"/>
        </p:xfrm>
        <a:graphic>
          <a:graphicData uri="http://schemas.openxmlformats.org/drawingml/2006/table">
            <a:tbl>
              <a:tblPr firstRow="1" bandRow="1">
                <a:tableStyleId>{5C22544A-7EE6-4342-B048-85BDC9FD1C3A}</a:tableStyleId>
              </a:tblPr>
              <a:tblGrid>
                <a:gridCol w="1600200"/>
                <a:gridCol w="3886200"/>
              </a:tblGrid>
              <a:tr h="1005840">
                <a:tc>
                  <a:txBody>
                    <a:bodyPr/>
                    <a:lstStyle/>
                    <a:p>
                      <a:pPr algn="ctr"/>
                      <a:r>
                        <a:rPr lang="en-US" sz="2000" dirty="0" smtClean="0"/>
                        <a:t>Component</a:t>
                      </a:r>
                      <a:endParaRPr lang="en-US" sz="2000" dirty="0"/>
                    </a:p>
                  </a:txBody>
                  <a:tcPr marL="0" marR="0" anchor="ctr"/>
                </a:tc>
                <a:tc>
                  <a:txBody>
                    <a:bodyPr/>
                    <a:lstStyle/>
                    <a:p>
                      <a:pPr algn="ctr"/>
                      <a:r>
                        <a:rPr lang="en-US" sz="2000" dirty="0" smtClean="0"/>
                        <a:t>Scaling</a:t>
                      </a:r>
                      <a:endParaRPr lang="en-US" sz="2000" dirty="0"/>
                    </a:p>
                  </a:txBody>
                  <a:tcPr marL="0" marR="0" anchor="ctr"/>
                </a:tc>
              </a:tr>
              <a:tr h="749808">
                <a:tc>
                  <a:txBody>
                    <a:bodyPr/>
                    <a:lstStyle/>
                    <a:p>
                      <a:r>
                        <a:rPr lang="en-US" sz="2000" dirty="0" smtClean="0"/>
                        <a:t>Crawl DB</a:t>
                      </a:r>
                      <a:endParaRPr lang="en-US" sz="2000" dirty="0"/>
                    </a:p>
                  </a:txBody>
                  <a:tcPr/>
                </a:tc>
                <a:tc>
                  <a:txBody>
                    <a:bodyPr/>
                    <a:lstStyle/>
                    <a:p>
                      <a:r>
                        <a:rPr lang="en-US" sz="2000" dirty="0" smtClean="0"/>
                        <a:t>One DB per 20M items</a:t>
                      </a:r>
                    </a:p>
                    <a:p>
                      <a:pPr marL="0" marR="0" indent="0" algn="l" defTabSz="932742" rtl="0" eaLnBrk="1" fontAlgn="auto" latinLnBrk="0" hangingPunct="1">
                        <a:lnSpc>
                          <a:spcPct val="100000"/>
                        </a:lnSpc>
                        <a:spcBef>
                          <a:spcPts val="0"/>
                        </a:spcBef>
                        <a:spcAft>
                          <a:spcPts val="0"/>
                        </a:spcAft>
                        <a:buClrTx/>
                        <a:buSzTx/>
                        <a:buFontTx/>
                        <a:buNone/>
                        <a:tabLst/>
                        <a:defRPr/>
                      </a:pPr>
                      <a:r>
                        <a:rPr lang="en-US" sz="2000" dirty="0" smtClean="0"/>
                        <a:t>SQL IOPS: 10 per 1 DPS</a:t>
                      </a:r>
                    </a:p>
                  </a:txBody>
                  <a:tcPr/>
                </a:tc>
              </a:tr>
              <a:tr h="749808">
                <a:tc>
                  <a:txBody>
                    <a:bodyPr/>
                    <a:lstStyle/>
                    <a:p>
                      <a:r>
                        <a:rPr lang="en-US" sz="2000" dirty="0" smtClean="0"/>
                        <a:t>Link DB</a:t>
                      </a:r>
                      <a:endParaRPr lang="en-US" sz="2000" dirty="0"/>
                    </a:p>
                  </a:txBody>
                  <a:tcPr/>
                </a:tc>
                <a:tc>
                  <a:txBody>
                    <a:bodyPr/>
                    <a:lstStyle/>
                    <a:p>
                      <a:r>
                        <a:rPr lang="en-US" sz="2000" dirty="0" smtClean="0"/>
                        <a:t>One DB per 60M items</a:t>
                      </a:r>
                    </a:p>
                    <a:p>
                      <a:r>
                        <a:rPr lang="en-US" sz="2000" dirty="0" smtClean="0"/>
                        <a:t>SQL IOPS: 10</a:t>
                      </a:r>
                      <a:r>
                        <a:rPr lang="en-US" sz="2000" baseline="0" dirty="0" smtClean="0"/>
                        <a:t> per </a:t>
                      </a:r>
                      <a:r>
                        <a:rPr lang="en-US" sz="2000" dirty="0" smtClean="0"/>
                        <a:t>1M items</a:t>
                      </a:r>
                    </a:p>
                  </a:txBody>
                  <a:tcPr/>
                </a:tc>
              </a:tr>
              <a:tr h="749808">
                <a:tc>
                  <a:txBody>
                    <a:bodyPr/>
                    <a:lstStyle/>
                    <a:p>
                      <a:r>
                        <a:rPr lang="en-US" sz="2000" dirty="0" smtClean="0"/>
                        <a:t>Analytics DB</a:t>
                      </a:r>
                      <a:endParaRPr lang="en-US" sz="2000" dirty="0"/>
                    </a:p>
                  </a:txBody>
                  <a:tcPr/>
                </a:tc>
                <a:tc>
                  <a:txBody>
                    <a:bodyPr/>
                    <a:lstStyle/>
                    <a:p>
                      <a:r>
                        <a:rPr lang="en-US" sz="2000" dirty="0" smtClean="0"/>
                        <a:t>Split when reaching</a:t>
                      </a:r>
                    </a:p>
                    <a:p>
                      <a:r>
                        <a:rPr lang="en-US" sz="2000" dirty="0" smtClean="0"/>
                        <a:t>100-300GB</a:t>
                      </a:r>
                      <a:endParaRPr lang="en-US" sz="2000" dirty="0"/>
                    </a:p>
                  </a:txBody>
                  <a:tcPr/>
                </a:tc>
              </a:tr>
              <a:tr h="749808">
                <a:tc>
                  <a:txBody>
                    <a:bodyPr/>
                    <a:lstStyle/>
                    <a:p>
                      <a:r>
                        <a:rPr lang="en-US" sz="2000" dirty="0" smtClean="0"/>
                        <a:t>Search admin DB</a:t>
                      </a:r>
                      <a:endParaRPr lang="en-US" sz="2000" dirty="0"/>
                    </a:p>
                  </a:txBody>
                  <a:tcPr/>
                </a:tc>
                <a:tc>
                  <a:txBody>
                    <a:bodyPr/>
                    <a:lstStyle/>
                    <a:p>
                      <a:r>
                        <a:rPr lang="en-US" sz="2000" dirty="0" smtClean="0"/>
                        <a:t>One DB</a:t>
                      </a:r>
                      <a:endParaRPr lang="en-US" sz="2000" dirty="0"/>
                    </a:p>
                  </a:txBody>
                  <a:tcPr/>
                </a:tc>
              </a:tr>
              <a:tr h="749808">
                <a:tc>
                  <a:txBody>
                    <a:bodyPr/>
                    <a:lstStyle/>
                    <a:p>
                      <a:r>
                        <a:rPr lang="en-US" sz="2000" dirty="0" smtClean="0"/>
                        <a:t>Indexer Component</a:t>
                      </a:r>
                      <a:endParaRPr lang="en-US" sz="2000" dirty="0"/>
                    </a:p>
                  </a:txBody>
                  <a:tcPr/>
                </a:tc>
                <a:tc>
                  <a:txBody>
                    <a:bodyPr/>
                    <a:lstStyle/>
                    <a:p>
                      <a:r>
                        <a:rPr lang="en-US" sz="2000" kern="1200" dirty="0" smtClean="0">
                          <a:solidFill>
                            <a:schemeClr val="dk1"/>
                          </a:solidFill>
                          <a:latin typeface="+mn-lt"/>
                          <a:ea typeface="+mn-ea"/>
                          <a:cs typeface="+mn-cs"/>
                        </a:rPr>
                        <a:t>10M per VM</a:t>
                      </a:r>
                    </a:p>
                    <a:p>
                      <a:r>
                        <a:rPr lang="en-US" sz="2000" kern="1200" dirty="0" smtClean="0">
                          <a:solidFill>
                            <a:schemeClr val="dk1"/>
                          </a:solidFill>
                          <a:latin typeface="+mn-lt"/>
                          <a:ea typeface="+mn-ea"/>
                          <a:cs typeface="+mn-cs"/>
                        </a:rPr>
                        <a:t>~ 300 IOPS, 200 MB/s</a:t>
                      </a:r>
                      <a:r>
                        <a:rPr lang="en-US" sz="2000" kern="1200" baseline="0" dirty="0" smtClean="0">
                          <a:solidFill>
                            <a:schemeClr val="dk1"/>
                          </a:solidFill>
                          <a:latin typeface="+mn-lt"/>
                          <a:ea typeface="+mn-ea"/>
                          <a:cs typeface="+mn-cs"/>
                        </a:rPr>
                        <a:t> R/W</a:t>
                      </a:r>
                      <a:endParaRPr lang="en-US" sz="2000" kern="1200" dirty="0" smtClean="0">
                        <a:solidFill>
                          <a:schemeClr val="dk1"/>
                        </a:solidFill>
                        <a:latin typeface="+mn-lt"/>
                        <a:ea typeface="+mn-ea"/>
                        <a:cs typeface="+mn-cs"/>
                      </a:endParaRPr>
                    </a:p>
                  </a:txBody>
                  <a:tcPr/>
                </a:tc>
              </a:tr>
              <a:tr h="749808">
                <a:tc>
                  <a:txBody>
                    <a:bodyPr/>
                    <a:lstStyle/>
                    <a:p>
                      <a:r>
                        <a:rPr lang="en-US" sz="2000" dirty="0" smtClean="0"/>
                        <a:t>Analytics Component</a:t>
                      </a:r>
                      <a:endParaRPr lang="en-US" sz="2000" dirty="0"/>
                    </a:p>
                  </a:txBody>
                  <a:tcPr/>
                </a:tc>
                <a:tc>
                  <a:txBody>
                    <a:bodyPr/>
                    <a:lstStyle/>
                    <a:p>
                      <a:r>
                        <a:rPr lang="en-US" sz="2000" kern="1200" dirty="0" smtClean="0">
                          <a:solidFill>
                            <a:schemeClr val="dk1"/>
                          </a:solidFill>
                          <a:latin typeface="+mn-lt"/>
                          <a:ea typeface="+mn-ea"/>
                          <a:cs typeface="+mn-cs"/>
                        </a:rPr>
                        <a:t>Content</a:t>
                      </a:r>
                      <a:r>
                        <a:rPr lang="en-US" sz="2000" kern="1200" baseline="0" dirty="0" smtClean="0">
                          <a:solidFill>
                            <a:schemeClr val="dk1"/>
                          </a:solidFill>
                          <a:latin typeface="+mn-lt"/>
                          <a:ea typeface="+mn-ea"/>
                          <a:cs typeface="+mn-cs"/>
                        </a:rPr>
                        <a:t> Dependent</a:t>
                      </a:r>
                      <a:endParaRPr lang="en-US" sz="2000" kern="1200" dirty="0">
                        <a:solidFill>
                          <a:schemeClr val="dk1"/>
                        </a:solidFill>
                        <a:latin typeface="+mn-lt"/>
                        <a:ea typeface="+mn-ea"/>
                        <a:cs typeface="+mn-cs"/>
                      </a:endParaRPr>
                    </a:p>
                  </a:txBody>
                  <a:tcPr/>
                </a:tc>
              </a:tr>
            </a:tbl>
          </a:graphicData>
        </a:graphic>
      </p:graphicFrame>
    </p:spTree>
    <p:custDataLst>
      <p:tags r:id="rId1"/>
    </p:custDataLst>
    <p:extLst>
      <p:ext uri="{BB962C8B-B14F-4D97-AF65-F5344CB8AC3E}">
        <p14:creationId xmlns:p14="http://schemas.microsoft.com/office/powerpoint/2010/main" val="1494371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2013 Search in the cloud</a:t>
            </a:r>
            <a:endParaRPr lang="en-US" dirty="0"/>
          </a:p>
        </p:txBody>
      </p:sp>
      <p:sp>
        <p:nvSpPr>
          <p:cNvPr id="10" name="Rectangle 9"/>
          <p:cNvSpPr/>
          <p:nvPr/>
        </p:nvSpPr>
        <p:spPr bwMode="auto">
          <a:xfrm>
            <a:off x="6616766" y="1221968"/>
            <a:ext cx="3742488" cy="392423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4" tIns="182856" rIns="91424" bIns="45712" numCol="1" rtlCol="0" anchor="t" anchorCtr="0" compatLnSpc="1">
            <a:prstTxWarp prst="textNoShape">
              <a:avLst/>
            </a:prstTxWarp>
          </a:bodyPr>
          <a:lstStyle/>
          <a:p>
            <a:pPr marL="228556">
              <a:spcBef>
                <a:spcPts val="1799"/>
              </a:spcBef>
              <a:spcAft>
                <a:spcPts val="2399"/>
              </a:spcAft>
            </a:pPr>
            <a:endParaRPr lang="en-US" sz="3599" dirty="0">
              <a:solidFill>
                <a:srgbClr val="FFFFFF"/>
              </a:solidFill>
              <a:latin typeface="Segoe UI Light" pitchFamily="34" charset="0"/>
            </a:endParaRPr>
          </a:p>
        </p:txBody>
      </p:sp>
      <p:pic>
        <p:nvPicPr>
          <p:cNvPr id="11" name="Picture 10"/>
          <p:cNvPicPr>
            <a:picLocks noChangeAspect="1"/>
          </p:cNvPicPr>
          <p:nvPr/>
        </p:nvPicPr>
        <p:blipFill>
          <a:blip r:embed="rId3">
            <a:lum bright="70000" contrast="-70000"/>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a:xfrm>
            <a:off x="7347503" y="2458469"/>
            <a:ext cx="2281011" cy="1790234"/>
          </a:xfrm>
          <a:prstGeom prst="rect">
            <a:avLst/>
          </a:prstGeom>
          <a:noFill/>
          <a:ln>
            <a:noFill/>
          </a:ln>
        </p:spPr>
      </p:pic>
      <p:sp>
        <p:nvSpPr>
          <p:cNvPr id="13" name="Rectangle 12"/>
          <p:cNvSpPr/>
          <p:nvPr/>
        </p:nvSpPr>
        <p:spPr>
          <a:xfrm>
            <a:off x="6616766" y="4569735"/>
            <a:ext cx="3742488" cy="2051727"/>
          </a:xfrm>
          <a:prstGeom prst="rect">
            <a:avLst/>
          </a:prstGeom>
          <a:solidFill>
            <a:schemeClr val="accent5"/>
          </a:solidFill>
        </p:spPr>
        <p:txBody>
          <a:bodyPr wrap="square" lIns="45715" tIns="45715" rIns="27429" bIns="45715" anchor="t" anchorCtr="0">
            <a:noAutofit/>
          </a:bodyPr>
          <a:lstStyle/>
          <a:p>
            <a:pPr>
              <a:lnSpc>
                <a:spcPct val="115000"/>
              </a:lnSpc>
            </a:pPr>
            <a:r>
              <a:rPr lang="en-US" sz="2000" dirty="0">
                <a:solidFill>
                  <a:srgbClr val="FFFFFF"/>
                </a:solidFill>
                <a:latin typeface="Segoe UI Light" pitchFamily="34" charset="0"/>
                <a:ea typeface="Calibri"/>
                <a:cs typeface="Times New Roman"/>
              </a:rPr>
              <a:t>For Internet Site (FIS) </a:t>
            </a:r>
            <a:r>
              <a:rPr lang="en-US" sz="2000" dirty="0" smtClean="0">
                <a:solidFill>
                  <a:srgbClr val="FFFFFF"/>
                </a:solidFill>
                <a:latin typeface="Segoe UI Light" pitchFamily="34" charset="0"/>
                <a:ea typeface="Calibri"/>
                <a:cs typeface="Times New Roman"/>
              </a:rPr>
              <a:t/>
            </a:r>
            <a:br>
              <a:rPr lang="en-US" sz="2000" dirty="0" smtClean="0">
                <a:solidFill>
                  <a:srgbClr val="FFFFFF"/>
                </a:solidFill>
                <a:latin typeface="Segoe UI Light" pitchFamily="34" charset="0"/>
                <a:ea typeface="Calibri"/>
                <a:cs typeface="Times New Roman"/>
              </a:rPr>
            </a:br>
            <a:r>
              <a:rPr lang="en-US" sz="2000" dirty="0" smtClean="0">
                <a:solidFill>
                  <a:srgbClr val="FFFFFF"/>
                </a:solidFill>
                <a:latin typeface="Segoe UI Light" pitchFamily="34" charset="0"/>
                <a:ea typeface="Calibri"/>
                <a:cs typeface="Times New Roman"/>
              </a:rPr>
              <a:t>SharePoint </a:t>
            </a:r>
            <a:r>
              <a:rPr lang="en-US" sz="2000" dirty="0">
                <a:solidFill>
                  <a:srgbClr val="FFFFFF"/>
                </a:solidFill>
                <a:latin typeface="Segoe UI Light" pitchFamily="34" charset="0"/>
                <a:ea typeface="Calibri"/>
                <a:cs typeface="Times New Roman"/>
              </a:rPr>
              <a:t>applications with anonymous or authenticated </a:t>
            </a:r>
            <a:r>
              <a:rPr lang="en-US" sz="2000" dirty="0" smtClean="0">
                <a:solidFill>
                  <a:srgbClr val="FFFFFF"/>
                </a:solidFill>
                <a:latin typeface="Segoe UI Light" pitchFamily="34" charset="0"/>
                <a:ea typeface="Calibri"/>
                <a:cs typeface="Times New Roman"/>
              </a:rPr>
              <a:t>access, development, test, and pilot environments.</a:t>
            </a:r>
            <a:endParaRPr lang="en-US" sz="2000" dirty="0">
              <a:solidFill>
                <a:srgbClr val="FFFFFF"/>
              </a:solidFill>
              <a:latin typeface="Segoe UI Light" pitchFamily="34" charset="0"/>
              <a:ea typeface="Calibri"/>
              <a:cs typeface="Times New Roman"/>
            </a:endParaRPr>
          </a:p>
        </p:txBody>
      </p:sp>
      <p:sp>
        <p:nvSpPr>
          <p:cNvPr id="9" name="Rectangle 8"/>
          <p:cNvSpPr/>
          <p:nvPr/>
        </p:nvSpPr>
        <p:spPr bwMode="auto">
          <a:xfrm>
            <a:off x="2194623" y="1215783"/>
            <a:ext cx="3691403" cy="389470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4" tIns="182856" rIns="91424" bIns="45712" numCol="1" rtlCol="0" anchor="t" anchorCtr="0" compatLnSpc="1">
            <a:prstTxWarp prst="textNoShape">
              <a:avLst/>
            </a:prstTxWarp>
          </a:bodyPr>
          <a:lstStyle/>
          <a:p>
            <a:pPr marL="228556">
              <a:spcBef>
                <a:spcPts val="1799"/>
              </a:spcBef>
              <a:spcAft>
                <a:spcPts val="2399"/>
              </a:spcAft>
            </a:pPr>
            <a:endParaRPr lang="en-US" sz="3599" dirty="0">
              <a:solidFill>
                <a:srgbClr val="FFFFFF"/>
              </a:solidFill>
              <a:latin typeface="Segoe UI Light" pitchFamily="34" charset="0"/>
            </a:endParaRPr>
          </a:p>
        </p:txBody>
      </p:sp>
      <p:pic>
        <p:nvPicPr>
          <p:cNvPr id="14" name="Picture 13"/>
          <p:cNvPicPr>
            <a:picLocks noChangeAspect="1"/>
          </p:cNvPicPr>
          <p:nvPr/>
        </p:nvPicPr>
        <p:blipFill>
          <a:blip r:embed="rId3">
            <a:lum bright="70000" contrast="-70000"/>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a:xfrm>
            <a:off x="2829879" y="2458469"/>
            <a:ext cx="2281011" cy="1797729"/>
          </a:xfrm>
          <a:prstGeom prst="rect">
            <a:avLst/>
          </a:prstGeom>
          <a:noFill/>
          <a:ln>
            <a:noFill/>
          </a:ln>
        </p:spPr>
      </p:pic>
      <p:sp>
        <p:nvSpPr>
          <p:cNvPr id="16" name="Rectangle 15"/>
          <p:cNvSpPr/>
          <p:nvPr/>
        </p:nvSpPr>
        <p:spPr>
          <a:xfrm>
            <a:off x="2194623" y="4569735"/>
            <a:ext cx="3691403" cy="2051727"/>
          </a:xfrm>
          <a:prstGeom prst="rect">
            <a:avLst/>
          </a:prstGeom>
          <a:solidFill>
            <a:schemeClr val="accent6"/>
          </a:solidFill>
        </p:spPr>
        <p:txBody>
          <a:bodyPr wrap="square" lIns="45715" tIns="45715" rIns="27429" bIns="45715" anchor="t" anchorCtr="0">
            <a:noAutofit/>
          </a:bodyPr>
          <a:lstStyle/>
          <a:p>
            <a:pPr>
              <a:lnSpc>
                <a:spcPct val="115000"/>
              </a:lnSpc>
            </a:pPr>
            <a:r>
              <a:rPr lang="en-US" sz="2000" dirty="0" smtClean="0">
                <a:solidFill>
                  <a:srgbClr val="FFFFFF"/>
                </a:solidFill>
                <a:latin typeface="Segoe UI Light" pitchFamily="34" charset="0"/>
                <a:ea typeface="Calibri"/>
                <a:cs typeface="Times New Roman"/>
              </a:rPr>
              <a:t>For Internal Applications</a:t>
            </a:r>
          </a:p>
          <a:p>
            <a:pPr>
              <a:lnSpc>
                <a:spcPct val="115000"/>
              </a:lnSpc>
            </a:pPr>
            <a:r>
              <a:rPr lang="en-US" sz="2000" dirty="0" smtClean="0">
                <a:solidFill>
                  <a:srgbClr val="FFFFFF"/>
                </a:solidFill>
                <a:latin typeface="Segoe UI Light" pitchFamily="34" charset="0"/>
                <a:ea typeface="Calibri"/>
                <a:cs typeface="Times New Roman"/>
              </a:rPr>
              <a:t>SharePoint 2013 in Office 365 is very powerful and versatile.</a:t>
            </a:r>
            <a:endParaRPr lang="en-US" sz="2000" dirty="0">
              <a:solidFill>
                <a:srgbClr val="FFFFFF"/>
              </a:solidFill>
              <a:latin typeface="Segoe UI Light" pitchFamily="34" charset="0"/>
              <a:ea typeface="Calibri"/>
              <a:cs typeface="Times New Roman"/>
            </a:endParaRPr>
          </a:p>
        </p:txBody>
      </p:sp>
      <p:pic>
        <p:nvPicPr>
          <p:cNvPr id="2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1434" y="1549281"/>
            <a:ext cx="36131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2685" y="1275422"/>
            <a:ext cx="3415278" cy="1183047"/>
          </a:xfrm>
          <a:prstGeom prst="rect">
            <a:avLst/>
          </a:prstGeom>
        </p:spPr>
      </p:pic>
    </p:spTree>
    <p:extLst>
      <p:ext uri="{BB962C8B-B14F-4D97-AF65-F5344CB8AC3E}">
        <p14:creationId xmlns:p14="http://schemas.microsoft.com/office/powerpoint/2010/main" val="323199778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Backup and Restore</a:t>
            </a:r>
            <a:endParaRPr lang="en-US" dirty="0"/>
          </a:p>
        </p:txBody>
      </p:sp>
    </p:spTree>
    <p:extLst>
      <p:ext uri="{BB962C8B-B14F-4D97-AF65-F5344CB8AC3E}">
        <p14:creationId xmlns:p14="http://schemas.microsoft.com/office/powerpoint/2010/main" val="9336267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and Restore</a:t>
            </a:r>
            <a:endParaRPr lang="en-US" dirty="0"/>
          </a:p>
        </p:txBody>
      </p:sp>
      <p:sp>
        <p:nvSpPr>
          <p:cNvPr id="5" name="Text Placeholder 4"/>
          <p:cNvSpPr>
            <a:spLocks noGrp="1"/>
          </p:cNvSpPr>
          <p:nvPr>
            <p:ph type="body" sz="quarter" idx="10"/>
          </p:nvPr>
        </p:nvSpPr>
        <p:spPr>
          <a:xfrm>
            <a:off x="274639" y="1363660"/>
            <a:ext cx="11658598" cy="3582519"/>
          </a:xfrm>
        </p:spPr>
        <p:txBody>
          <a:bodyPr/>
          <a:lstStyle/>
          <a:p>
            <a:r>
              <a:rPr lang="en-US" sz="4000" dirty="0"/>
              <a:t>What you need to know</a:t>
            </a:r>
          </a:p>
          <a:p>
            <a:pPr lvl="1"/>
            <a:r>
              <a:rPr lang="en-US" sz="2800" dirty="0"/>
              <a:t>Index in 2013 is designed for robust backup and restore</a:t>
            </a:r>
          </a:p>
          <a:p>
            <a:pPr lvl="1"/>
            <a:r>
              <a:rPr lang="en-US" sz="2800" dirty="0"/>
              <a:t>Everything but the index is in the database</a:t>
            </a:r>
          </a:p>
          <a:p>
            <a:pPr lvl="1"/>
            <a:r>
              <a:rPr lang="en-US" sz="2800" i="1" dirty="0" smtClean="0"/>
              <a:t>Point </a:t>
            </a:r>
            <a:r>
              <a:rPr lang="en-US" sz="2800" i="1" dirty="0"/>
              <a:t>in </a:t>
            </a:r>
            <a:r>
              <a:rPr lang="en-US" sz="2800" i="1" dirty="0" smtClean="0"/>
              <a:t>Time </a:t>
            </a:r>
            <a:r>
              <a:rPr lang="en-US" sz="2800" dirty="0"/>
              <a:t>backup</a:t>
            </a:r>
          </a:p>
          <a:p>
            <a:pPr lvl="1"/>
            <a:r>
              <a:rPr lang="en-US" sz="2800" dirty="0"/>
              <a:t>Backup does not need to </a:t>
            </a:r>
            <a:r>
              <a:rPr lang="en-US" sz="2800" dirty="0" smtClean="0"/>
              <a:t>be </a:t>
            </a:r>
            <a:r>
              <a:rPr lang="en-US" sz="2800" dirty="0"/>
              <a:t>restored to the same topology</a:t>
            </a:r>
          </a:p>
          <a:p>
            <a:pPr lvl="1"/>
            <a:r>
              <a:rPr lang="en-US" sz="2800" dirty="0"/>
              <a:t>No query down time</a:t>
            </a:r>
          </a:p>
          <a:p>
            <a:pPr lvl="1"/>
            <a:r>
              <a:rPr lang="en-US" sz="2800" dirty="0"/>
              <a:t>Backup/Restore can make disaster recovery easier</a:t>
            </a:r>
          </a:p>
        </p:txBody>
      </p:sp>
    </p:spTree>
    <p:extLst>
      <p:ext uri="{BB962C8B-B14F-4D97-AF65-F5344CB8AC3E}">
        <p14:creationId xmlns:p14="http://schemas.microsoft.com/office/powerpoint/2010/main" val="78400353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and Restore Scenarios</a:t>
            </a:r>
            <a:endParaRPr lang="en-US" dirty="0"/>
          </a:p>
        </p:txBody>
      </p:sp>
      <p:sp>
        <p:nvSpPr>
          <p:cNvPr id="5" name="Text Placeholder 4"/>
          <p:cNvSpPr>
            <a:spLocks noGrp="1"/>
          </p:cNvSpPr>
          <p:nvPr>
            <p:ph type="body" sz="quarter" idx="10"/>
          </p:nvPr>
        </p:nvSpPr>
        <p:spPr>
          <a:xfrm>
            <a:off x="274639" y="1668462"/>
            <a:ext cx="11734798" cy="4185761"/>
          </a:xfrm>
        </p:spPr>
        <p:txBody>
          <a:bodyPr/>
          <a:lstStyle/>
          <a:p>
            <a:r>
              <a:rPr lang="en-US" sz="4000" dirty="0" smtClean="0"/>
              <a:t>Moving from QA to Production</a:t>
            </a:r>
            <a:endParaRPr lang="en-US" sz="4000" dirty="0"/>
          </a:p>
          <a:p>
            <a:pPr lvl="1"/>
            <a:r>
              <a:rPr lang="en-US" sz="2400" dirty="0" smtClean="0"/>
              <a:t>Perform full crawl in non-fault tolerant environment, restore to production</a:t>
            </a:r>
          </a:p>
          <a:p>
            <a:pPr lvl="1"/>
            <a:endParaRPr lang="en-US" sz="2400" dirty="0"/>
          </a:p>
          <a:p>
            <a:r>
              <a:rPr lang="en-US" sz="4000" dirty="0" smtClean="0"/>
              <a:t>Moving from Production to QA</a:t>
            </a:r>
            <a:endParaRPr lang="en-US" sz="4000" dirty="0"/>
          </a:p>
          <a:p>
            <a:pPr lvl="1"/>
            <a:r>
              <a:rPr lang="en-US" sz="2400" dirty="0" smtClean="0"/>
              <a:t>Use a copy of your production index in a simpler QA environment</a:t>
            </a:r>
          </a:p>
          <a:p>
            <a:pPr lvl="1"/>
            <a:endParaRPr lang="en-US" sz="2400" dirty="0"/>
          </a:p>
          <a:p>
            <a:r>
              <a:rPr lang="en-US" sz="4000" dirty="0"/>
              <a:t>Disaster Recovery</a:t>
            </a:r>
          </a:p>
          <a:p>
            <a:pPr lvl="1"/>
            <a:r>
              <a:rPr lang="en-US" sz="2400" dirty="0" smtClean="0"/>
              <a:t>Hot, Warm, Cold</a:t>
            </a:r>
            <a:endParaRPr lang="en-US" sz="2400" dirty="0"/>
          </a:p>
        </p:txBody>
      </p:sp>
    </p:spTree>
    <p:extLst>
      <p:ext uri="{BB962C8B-B14F-4D97-AF65-F5344CB8AC3E}">
        <p14:creationId xmlns:p14="http://schemas.microsoft.com/office/powerpoint/2010/main" val="352518565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Migration</a:t>
            </a:r>
            <a:endParaRPr lang="en-US" dirty="0"/>
          </a:p>
        </p:txBody>
      </p:sp>
    </p:spTree>
    <p:extLst>
      <p:ext uri="{BB962C8B-B14F-4D97-AF65-F5344CB8AC3E}">
        <p14:creationId xmlns:p14="http://schemas.microsoft.com/office/powerpoint/2010/main" val="9790172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Search Migration Paths</a:t>
            </a:r>
            <a:endParaRPr lang="en-US" dirty="0"/>
          </a:p>
        </p:txBody>
      </p:sp>
      <p:sp>
        <p:nvSpPr>
          <p:cNvPr id="5" name="Rectangle 4"/>
          <p:cNvSpPr/>
          <p:nvPr/>
        </p:nvSpPr>
        <p:spPr bwMode="auto">
          <a:xfrm>
            <a:off x="269009" y="2125663"/>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Re-Implement</a:t>
            </a:r>
          </a:p>
        </p:txBody>
      </p:sp>
      <p:sp>
        <p:nvSpPr>
          <p:cNvPr id="6" name="Rectangle 5"/>
          <p:cNvSpPr/>
          <p:nvPr/>
        </p:nvSpPr>
        <p:spPr bwMode="auto">
          <a:xfrm>
            <a:off x="3011966" y="2125663"/>
            <a:ext cx="269748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Search First </a:t>
            </a:r>
            <a:r>
              <a:rPr lang="en-US" sz="2400" dirty="0">
                <a:gradFill>
                  <a:gsLst>
                    <a:gs pos="0">
                      <a:srgbClr val="FFFFFF"/>
                    </a:gs>
                    <a:gs pos="100000">
                      <a:srgbClr val="FFFFFF"/>
                    </a:gs>
                  </a:gsLst>
                  <a:lin ang="5400000" scaled="0"/>
                </a:gradFill>
                <a:ea typeface="Segoe UI" pitchFamily="34" charset="0"/>
                <a:cs typeface="Segoe UI" pitchFamily="34" charset="0"/>
              </a:rPr>
              <a:t>Migration</a:t>
            </a:r>
          </a:p>
          <a:p>
            <a:pPr defTabSz="932472" fontAlgn="base">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8497880" y="2125663"/>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Migrate from</a:t>
            </a:r>
          </a:p>
          <a:p>
            <a:pP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FAST Search For SharePoint 2010 </a:t>
            </a:r>
          </a:p>
        </p:txBody>
      </p:sp>
      <p:sp>
        <p:nvSpPr>
          <p:cNvPr id="8" name="Rectangle 7"/>
          <p:cNvSpPr/>
          <p:nvPr/>
        </p:nvSpPr>
        <p:spPr bwMode="auto">
          <a:xfrm>
            <a:off x="5754923" y="2125663"/>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Migrate from SharePoint </a:t>
            </a:r>
            <a:r>
              <a:rPr lang="en-US" sz="2400" dirty="0">
                <a:gradFill>
                  <a:gsLst>
                    <a:gs pos="0">
                      <a:srgbClr val="FFFFFF"/>
                    </a:gs>
                    <a:gs pos="100000">
                      <a:srgbClr val="FFFFFF"/>
                    </a:gs>
                  </a:gsLst>
                  <a:lin ang="5400000" scaled="0"/>
                </a:gradFill>
                <a:ea typeface="Segoe UI" pitchFamily="34" charset="0"/>
                <a:cs typeface="Segoe UI" pitchFamily="34" charset="0"/>
              </a:rPr>
              <a:t>2010 Search </a:t>
            </a: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2808111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8" y="233152"/>
            <a:ext cx="11643651" cy="982338"/>
          </a:xfrm>
        </p:spPr>
        <p:txBody>
          <a:bodyPr/>
          <a:lstStyle/>
          <a:p>
            <a:r>
              <a:rPr lang="en-US" dirty="0" smtClean="0"/>
              <a:t>Four Search Migration Paths</a:t>
            </a:r>
            <a:endParaRPr lang="en-US" dirty="0"/>
          </a:p>
        </p:txBody>
      </p:sp>
      <p:sp>
        <p:nvSpPr>
          <p:cNvPr id="5" name="Oval 4"/>
          <p:cNvSpPr/>
          <p:nvPr/>
        </p:nvSpPr>
        <p:spPr bwMode="auto">
          <a:xfrm>
            <a:off x="414549" y="1169848"/>
            <a:ext cx="3523668" cy="1165754"/>
          </a:xfrm>
          <a:prstGeom prst="ellipse">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109899" fontAlgn="base">
              <a:spcBef>
                <a:spcPct val="0"/>
              </a:spcBef>
              <a:spcAft>
                <a:spcPct val="0"/>
              </a:spcAft>
            </a:pPr>
            <a:r>
              <a:rPr lang="en-US" sz="4800" b="1" dirty="0">
                <a:solidFill>
                  <a:srgbClr val="FFFFFF"/>
                </a:solidFill>
              </a:rPr>
              <a:t>SP </a:t>
            </a:r>
            <a:r>
              <a:rPr lang="en-US" sz="4800" b="1" dirty="0" smtClean="0">
                <a:solidFill>
                  <a:srgbClr val="FFFFFF"/>
                </a:solidFill>
              </a:rPr>
              <a:t>2010</a:t>
            </a:r>
            <a:endParaRPr lang="en-US" sz="1700" b="1" dirty="0">
              <a:solidFill>
                <a:srgbClr val="FFFFFF"/>
              </a:solidFill>
            </a:endParaRPr>
          </a:p>
        </p:txBody>
      </p:sp>
      <p:sp>
        <p:nvSpPr>
          <p:cNvPr id="26" name="Shape 25"/>
          <p:cNvSpPr/>
          <p:nvPr/>
        </p:nvSpPr>
        <p:spPr>
          <a:xfrm rot="3413055">
            <a:off x="3542648" y="1787951"/>
            <a:ext cx="1930109" cy="1587055"/>
          </a:xfrm>
          <a:prstGeom prst="swooshArrow">
            <a:avLst>
              <a:gd name="adj1" fmla="val 16310"/>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28" name="Freeform 27"/>
          <p:cNvSpPr/>
          <p:nvPr/>
        </p:nvSpPr>
        <p:spPr>
          <a:xfrm>
            <a:off x="2027237" y="2346795"/>
            <a:ext cx="3979068" cy="455551"/>
          </a:xfrm>
          <a:custGeom>
            <a:avLst/>
            <a:gdLst>
              <a:gd name="connsiteX0" fmla="*/ 0 w 3979068"/>
              <a:gd name="connsiteY0" fmla="*/ 0 h 455551"/>
              <a:gd name="connsiteX1" fmla="*/ 3979068 w 3979068"/>
              <a:gd name="connsiteY1" fmla="*/ 0 h 455551"/>
              <a:gd name="connsiteX2" fmla="*/ 3979068 w 3979068"/>
              <a:gd name="connsiteY2" fmla="*/ 455551 h 455551"/>
              <a:gd name="connsiteX3" fmla="*/ 0 w 3979068"/>
              <a:gd name="connsiteY3" fmla="*/ 455551 h 455551"/>
              <a:gd name="connsiteX4" fmla="*/ 0 w 3979068"/>
              <a:gd name="connsiteY4" fmla="*/ 0 h 4555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9068" h="455551">
                <a:moveTo>
                  <a:pt x="0" y="0"/>
                </a:moveTo>
                <a:lnTo>
                  <a:pt x="3979068" y="0"/>
                </a:lnTo>
                <a:lnTo>
                  <a:pt x="3979068" y="455551"/>
                </a:lnTo>
                <a:lnTo>
                  <a:pt x="0" y="4555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0320" tIns="20320" rIns="20320" bIns="20320" numCol="1" spcCol="1270" anchor="b" anchorCtr="0">
            <a:noAutofit/>
          </a:bodyPr>
          <a:lstStyle/>
          <a:p>
            <a:pPr defTabSz="711200">
              <a:lnSpc>
                <a:spcPct val="90000"/>
              </a:lnSpc>
              <a:spcBef>
                <a:spcPct val="0"/>
              </a:spcBef>
              <a:spcAft>
                <a:spcPct val="35000"/>
              </a:spcAft>
            </a:pPr>
            <a:r>
              <a:rPr lang="en-US" sz="1600" dirty="0" smtClean="0">
                <a:solidFill>
                  <a:srgbClr val="00188F"/>
                </a:solidFill>
              </a:rPr>
              <a:t>3. Migrate From SP Search</a:t>
            </a:r>
            <a:endParaRPr lang="en-US" sz="1600" dirty="0">
              <a:solidFill>
                <a:srgbClr val="00188F"/>
              </a:solidFill>
            </a:endParaRPr>
          </a:p>
        </p:txBody>
      </p:sp>
      <p:sp>
        <p:nvSpPr>
          <p:cNvPr id="29" name="Freeform 28"/>
          <p:cNvSpPr/>
          <p:nvPr/>
        </p:nvSpPr>
        <p:spPr>
          <a:xfrm>
            <a:off x="2130093" y="2735263"/>
            <a:ext cx="3327462" cy="461799"/>
          </a:xfrm>
          <a:custGeom>
            <a:avLst/>
            <a:gdLst>
              <a:gd name="connsiteX0" fmla="*/ 0 w 3327462"/>
              <a:gd name="connsiteY0" fmla="*/ 0 h 461799"/>
              <a:gd name="connsiteX1" fmla="*/ 3327462 w 3327462"/>
              <a:gd name="connsiteY1" fmla="*/ 0 h 461799"/>
              <a:gd name="connsiteX2" fmla="*/ 3327462 w 3327462"/>
              <a:gd name="connsiteY2" fmla="*/ 461799 h 461799"/>
              <a:gd name="connsiteX3" fmla="*/ 0 w 3327462"/>
              <a:gd name="connsiteY3" fmla="*/ 461799 h 461799"/>
              <a:gd name="connsiteX4" fmla="*/ 0 w 3327462"/>
              <a:gd name="connsiteY4" fmla="*/ 0 h 461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7462" h="461799">
                <a:moveTo>
                  <a:pt x="0" y="0"/>
                </a:moveTo>
                <a:lnTo>
                  <a:pt x="3327462" y="0"/>
                </a:lnTo>
                <a:lnTo>
                  <a:pt x="3327462" y="461799"/>
                </a:lnTo>
                <a:lnTo>
                  <a:pt x="0" y="4617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0320" tIns="20320" rIns="20320" bIns="20320" numCol="1" spcCol="1270" anchor="ctr" anchorCtr="0">
            <a:noAutofit/>
          </a:bodyPr>
          <a:lstStyle/>
          <a:p>
            <a:pPr defTabSz="711200">
              <a:lnSpc>
                <a:spcPct val="90000"/>
              </a:lnSpc>
              <a:spcBef>
                <a:spcPct val="0"/>
              </a:spcBef>
              <a:spcAft>
                <a:spcPct val="35000"/>
              </a:spcAft>
            </a:pPr>
            <a:r>
              <a:rPr lang="en-US" sz="1600" dirty="0" smtClean="0">
                <a:solidFill>
                  <a:srgbClr val="00188F"/>
                </a:solidFill>
              </a:rPr>
              <a:t>a) Backup Content &amp; SSA DBs</a:t>
            </a:r>
            <a:endParaRPr lang="en-US" sz="1600" dirty="0">
              <a:solidFill>
                <a:srgbClr val="00188F"/>
              </a:solidFill>
            </a:endParaRPr>
          </a:p>
        </p:txBody>
      </p:sp>
      <p:sp>
        <p:nvSpPr>
          <p:cNvPr id="30" name="Freeform 29"/>
          <p:cNvSpPr/>
          <p:nvPr/>
        </p:nvSpPr>
        <p:spPr>
          <a:xfrm>
            <a:off x="2130093" y="3116261"/>
            <a:ext cx="3709074" cy="461799"/>
          </a:xfrm>
          <a:custGeom>
            <a:avLst/>
            <a:gdLst>
              <a:gd name="connsiteX0" fmla="*/ 0 w 3709074"/>
              <a:gd name="connsiteY0" fmla="*/ 0 h 461799"/>
              <a:gd name="connsiteX1" fmla="*/ 3709074 w 3709074"/>
              <a:gd name="connsiteY1" fmla="*/ 0 h 461799"/>
              <a:gd name="connsiteX2" fmla="*/ 3709074 w 3709074"/>
              <a:gd name="connsiteY2" fmla="*/ 461799 h 461799"/>
              <a:gd name="connsiteX3" fmla="*/ 0 w 3709074"/>
              <a:gd name="connsiteY3" fmla="*/ 461799 h 461799"/>
              <a:gd name="connsiteX4" fmla="*/ 0 w 3709074"/>
              <a:gd name="connsiteY4" fmla="*/ 0 h 461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9074" h="461799">
                <a:moveTo>
                  <a:pt x="0" y="0"/>
                </a:moveTo>
                <a:lnTo>
                  <a:pt x="3709074" y="0"/>
                </a:lnTo>
                <a:lnTo>
                  <a:pt x="3709074" y="461799"/>
                </a:lnTo>
                <a:lnTo>
                  <a:pt x="0" y="4617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0320" tIns="20320" rIns="20320" bIns="20320" numCol="1" spcCol="1270" anchor="t" anchorCtr="0">
            <a:noAutofit/>
          </a:bodyPr>
          <a:lstStyle/>
          <a:p>
            <a:pPr defTabSz="711200">
              <a:lnSpc>
                <a:spcPct val="90000"/>
              </a:lnSpc>
              <a:spcBef>
                <a:spcPct val="0"/>
              </a:spcBef>
              <a:spcAft>
                <a:spcPct val="35000"/>
              </a:spcAft>
            </a:pPr>
            <a:r>
              <a:rPr lang="en-US" sz="1600" dirty="0" smtClean="0">
                <a:solidFill>
                  <a:srgbClr val="00188F"/>
                </a:solidFill>
              </a:rPr>
              <a:t>b) Restore DBs &amp; SSA</a:t>
            </a:r>
          </a:p>
        </p:txBody>
      </p:sp>
      <p:sp>
        <p:nvSpPr>
          <p:cNvPr id="6" name="Oval 5"/>
          <p:cNvSpPr/>
          <p:nvPr/>
        </p:nvSpPr>
        <p:spPr bwMode="auto">
          <a:xfrm>
            <a:off x="9430993" y="3345922"/>
            <a:ext cx="2694569" cy="1165754"/>
          </a:xfrm>
          <a:prstGeom prst="ellipse">
            <a:avLst/>
          </a:prstGeom>
          <a:solidFill>
            <a:schemeClr val="accent2"/>
          </a:solidFill>
          <a:ln>
            <a:solidFill>
              <a:schemeClr val="accent2">
                <a:lumMod val="75000"/>
              </a:schemeClr>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109899" fontAlgn="base">
              <a:spcBef>
                <a:spcPct val="0"/>
              </a:spcBef>
              <a:spcAft>
                <a:spcPct val="0"/>
              </a:spcAft>
            </a:pPr>
            <a:r>
              <a:rPr lang="en-US" sz="3600" b="1" dirty="0" smtClean="0">
                <a:solidFill>
                  <a:srgbClr val="FFFFFF"/>
                </a:solidFill>
              </a:rPr>
              <a:t>SP 2013</a:t>
            </a:r>
            <a:endParaRPr lang="en-US" sz="1200" b="1" dirty="0">
              <a:solidFill>
                <a:srgbClr val="FFFFFF"/>
              </a:solidFill>
            </a:endParaRPr>
          </a:p>
        </p:txBody>
      </p:sp>
      <p:sp>
        <p:nvSpPr>
          <p:cNvPr id="24" name="Freeform 23"/>
          <p:cNvSpPr/>
          <p:nvPr/>
        </p:nvSpPr>
        <p:spPr>
          <a:xfrm>
            <a:off x="6733660" y="3209555"/>
            <a:ext cx="2839721" cy="1503226"/>
          </a:xfrm>
          <a:custGeom>
            <a:avLst/>
            <a:gdLst>
              <a:gd name="connsiteX0" fmla="*/ 0 w 2839721"/>
              <a:gd name="connsiteY0" fmla="*/ 225484 h 1503226"/>
              <a:gd name="connsiteX1" fmla="*/ 2088108 w 2839721"/>
              <a:gd name="connsiteY1" fmla="*/ 225484 h 1503226"/>
              <a:gd name="connsiteX2" fmla="*/ 2088108 w 2839721"/>
              <a:gd name="connsiteY2" fmla="*/ 0 h 1503226"/>
              <a:gd name="connsiteX3" fmla="*/ 2839721 w 2839721"/>
              <a:gd name="connsiteY3" fmla="*/ 751613 h 1503226"/>
              <a:gd name="connsiteX4" fmla="*/ 2088108 w 2839721"/>
              <a:gd name="connsiteY4" fmla="*/ 1503226 h 1503226"/>
              <a:gd name="connsiteX5" fmla="*/ 2088108 w 2839721"/>
              <a:gd name="connsiteY5" fmla="*/ 1277742 h 1503226"/>
              <a:gd name="connsiteX6" fmla="*/ 0 w 2839721"/>
              <a:gd name="connsiteY6" fmla="*/ 1277742 h 1503226"/>
              <a:gd name="connsiteX7" fmla="*/ 0 w 2839721"/>
              <a:gd name="connsiteY7" fmla="*/ 225484 h 1503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9721" h="1503226">
                <a:moveTo>
                  <a:pt x="0" y="225484"/>
                </a:moveTo>
                <a:lnTo>
                  <a:pt x="2088108" y="225484"/>
                </a:lnTo>
                <a:lnTo>
                  <a:pt x="2088108" y="0"/>
                </a:lnTo>
                <a:lnTo>
                  <a:pt x="2839721" y="751613"/>
                </a:lnTo>
                <a:lnTo>
                  <a:pt x="2088108" y="1503226"/>
                </a:lnTo>
                <a:lnTo>
                  <a:pt x="2088108" y="1277742"/>
                </a:lnTo>
                <a:lnTo>
                  <a:pt x="0" y="1277742"/>
                </a:lnTo>
                <a:lnTo>
                  <a:pt x="0" y="225484"/>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5490" tIns="234374" rIns="543910" bIns="234374" numCol="1" spcCol="1270" anchor="ctr" anchorCtr="0">
            <a:noAutofit/>
          </a:bodyPr>
          <a:lstStyle/>
          <a:p>
            <a:pPr algn="ctr" defTabSz="622300">
              <a:lnSpc>
                <a:spcPct val="90000"/>
              </a:lnSpc>
              <a:spcBef>
                <a:spcPct val="0"/>
              </a:spcBef>
              <a:spcAft>
                <a:spcPct val="35000"/>
              </a:spcAft>
            </a:pPr>
            <a:r>
              <a:rPr lang="en-US" sz="1400" b="1" dirty="0" smtClean="0">
                <a:solidFill>
                  <a:srgbClr val="0072C6"/>
                </a:solidFill>
              </a:rPr>
              <a:t>Upgrade to SharePoint 2013 Search Center</a:t>
            </a:r>
            <a:endParaRPr lang="en-US" sz="1400" b="1" dirty="0">
              <a:solidFill>
                <a:srgbClr val="0072C6"/>
              </a:solidFill>
            </a:endParaRPr>
          </a:p>
        </p:txBody>
      </p:sp>
      <p:sp>
        <p:nvSpPr>
          <p:cNvPr id="25" name="Freeform 24"/>
          <p:cNvSpPr/>
          <p:nvPr/>
        </p:nvSpPr>
        <p:spPr>
          <a:xfrm>
            <a:off x="4676408" y="3208736"/>
            <a:ext cx="2785274" cy="1504865"/>
          </a:xfrm>
          <a:custGeom>
            <a:avLst/>
            <a:gdLst>
              <a:gd name="connsiteX0" fmla="*/ 0 w 2785274"/>
              <a:gd name="connsiteY0" fmla="*/ 752433 h 1504865"/>
              <a:gd name="connsiteX1" fmla="*/ 1392637 w 2785274"/>
              <a:gd name="connsiteY1" fmla="*/ 0 h 1504865"/>
              <a:gd name="connsiteX2" fmla="*/ 2785274 w 2785274"/>
              <a:gd name="connsiteY2" fmla="*/ 752433 h 1504865"/>
              <a:gd name="connsiteX3" fmla="*/ 1392637 w 2785274"/>
              <a:gd name="connsiteY3" fmla="*/ 1504866 h 1504865"/>
              <a:gd name="connsiteX4" fmla="*/ 0 w 2785274"/>
              <a:gd name="connsiteY4" fmla="*/ 752433 h 1504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5274" h="1504865">
                <a:moveTo>
                  <a:pt x="0" y="752433"/>
                </a:moveTo>
                <a:cubicBezTo>
                  <a:pt x="0" y="336876"/>
                  <a:pt x="623505" y="0"/>
                  <a:pt x="1392637" y="0"/>
                </a:cubicBezTo>
                <a:cubicBezTo>
                  <a:pt x="2161769" y="0"/>
                  <a:pt x="2785274" y="336876"/>
                  <a:pt x="2785274" y="752433"/>
                </a:cubicBezTo>
                <a:cubicBezTo>
                  <a:pt x="2785274" y="1167990"/>
                  <a:pt x="2161769" y="1504866"/>
                  <a:pt x="1392637" y="1504866"/>
                </a:cubicBezTo>
                <a:cubicBezTo>
                  <a:pt x="623505" y="1504866"/>
                  <a:pt x="0" y="1167990"/>
                  <a:pt x="0" y="752433"/>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0754" tIns="243242" rIns="430754" bIns="243242" numCol="1" spcCol="1270" anchor="ctr" anchorCtr="0">
            <a:noAutofit/>
          </a:bodyPr>
          <a:lstStyle/>
          <a:p>
            <a:pPr algn="ctr" defTabSz="1600200">
              <a:lnSpc>
                <a:spcPct val="90000"/>
              </a:lnSpc>
              <a:spcBef>
                <a:spcPct val="0"/>
              </a:spcBef>
              <a:spcAft>
                <a:spcPct val="35000"/>
              </a:spcAft>
            </a:pPr>
            <a:r>
              <a:rPr lang="en-US" sz="3600" b="1" dirty="0" smtClean="0">
                <a:gradFill>
                  <a:gsLst>
                    <a:gs pos="0">
                      <a:srgbClr val="FFFFFF"/>
                    </a:gs>
                    <a:gs pos="100000">
                      <a:srgbClr val="FFFFFF"/>
                    </a:gs>
                  </a:gsLst>
                  <a:lin ang="5400000" scaled="0"/>
                </a:gradFill>
              </a:rPr>
              <a:t>SP 2013</a:t>
            </a:r>
          </a:p>
          <a:p>
            <a:pPr algn="ctr" defTabSz="1600200">
              <a:lnSpc>
                <a:spcPct val="90000"/>
              </a:lnSpc>
              <a:spcBef>
                <a:spcPct val="0"/>
              </a:spcBef>
              <a:spcAft>
                <a:spcPct val="35000"/>
              </a:spcAft>
            </a:pPr>
            <a:r>
              <a:rPr lang="en-US" b="1" dirty="0" smtClean="0">
                <a:solidFill>
                  <a:srgbClr val="FFFFFF"/>
                </a:solidFill>
              </a:rPr>
              <a:t>”SP 2010” </a:t>
            </a:r>
            <a:r>
              <a:rPr lang="en-US" b="1" dirty="0" smtClean="0">
                <a:gradFill>
                  <a:gsLst>
                    <a:gs pos="0">
                      <a:srgbClr val="FFFFFF"/>
                    </a:gs>
                    <a:gs pos="100000">
                      <a:srgbClr val="FFFFFF"/>
                    </a:gs>
                  </a:gsLst>
                  <a:lin ang="5400000" scaled="0"/>
                </a:gradFill>
              </a:rPr>
              <a:t>mode</a:t>
            </a:r>
            <a:endParaRPr lang="en-US" sz="2400" b="1" dirty="0">
              <a:solidFill>
                <a:srgbClr val="FFFFFF"/>
              </a:solidFill>
            </a:endParaRPr>
          </a:p>
        </p:txBody>
      </p:sp>
      <p:sp>
        <p:nvSpPr>
          <p:cNvPr id="13" name="Oval 12"/>
          <p:cNvSpPr/>
          <p:nvPr/>
        </p:nvSpPr>
        <p:spPr bwMode="auto">
          <a:xfrm>
            <a:off x="494566" y="5133412"/>
            <a:ext cx="3523668" cy="1165754"/>
          </a:xfrm>
          <a:prstGeom prst="ellipse">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109899" fontAlgn="base">
              <a:spcBef>
                <a:spcPct val="0"/>
              </a:spcBef>
              <a:spcAft>
                <a:spcPct val="0"/>
              </a:spcAft>
            </a:pPr>
            <a:r>
              <a:rPr lang="en-US" sz="5800" b="1" dirty="0" smtClean="0">
                <a:solidFill>
                  <a:srgbClr val="FFFFFF"/>
                </a:solidFill>
              </a:rPr>
              <a:t>FS4SP</a:t>
            </a:r>
            <a:endParaRPr lang="en-US" sz="1700" b="1" dirty="0">
              <a:solidFill>
                <a:srgbClr val="FFFFFF"/>
              </a:solidFill>
            </a:endParaRPr>
          </a:p>
        </p:txBody>
      </p:sp>
      <p:sp>
        <p:nvSpPr>
          <p:cNvPr id="7" name="Shape 6"/>
          <p:cNvSpPr/>
          <p:nvPr/>
        </p:nvSpPr>
        <p:spPr>
          <a:xfrm rot="18186945" flipV="1">
            <a:off x="3821524" y="4508599"/>
            <a:ext cx="1641003" cy="1275729"/>
          </a:xfrm>
          <a:prstGeom prst="swooshArrow">
            <a:avLst>
              <a:gd name="adj1" fmla="val 16310"/>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11" name="Freeform 10"/>
          <p:cNvSpPr/>
          <p:nvPr/>
        </p:nvSpPr>
        <p:spPr>
          <a:xfrm>
            <a:off x="811969" y="3696747"/>
            <a:ext cx="3770526" cy="506461"/>
          </a:xfrm>
          <a:custGeom>
            <a:avLst/>
            <a:gdLst>
              <a:gd name="connsiteX0" fmla="*/ 0 w 3770526"/>
              <a:gd name="connsiteY0" fmla="*/ 0 h 506461"/>
              <a:gd name="connsiteX1" fmla="*/ 3770526 w 3770526"/>
              <a:gd name="connsiteY1" fmla="*/ 0 h 506461"/>
              <a:gd name="connsiteX2" fmla="*/ 3770526 w 3770526"/>
              <a:gd name="connsiteY2" fmla="*/ 506461 h 506461"/>
              <a:gd name="connsiteX3" fmla="*/ 0 w 3770526"/>
              <a:gd name="connsiteY3" fmla="*/ 506461 h 506461"/>
              <a:gd name="connsiteX4" fmla="*/ 0 w 3770526"/>
              <a:gd name="connsiteY4" fmla="*/ 0 h 5064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0526" h="506461">
                <a:moveTo>
                  <a:pt x="0" y="0"/>
                </a:moveTo>
                <a:lnTo>
                  <a:pt x="3770526" y="0"/>
                </a:lnTo>
                <a:lnTo>
                  <a:pt x="3770526" y="506461"/>
                </a:lnTo>
                <a:lnTo>
                  <a:pt x="0" y="5064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b" anchorCtr="0">
            <a:noAutofit/>
          </a:bodyPr>
          <a:lstStyle/>
          <a:p>
            <a:pPr defTabSz="622300">
              <a:lnSpc>
                <a:spcPct val="90000"/>
              </a:lnSpc>
              <a:spcBef>
                <a:spcPct val="0"/>
              </a:spcBef>
              <a:spcAft>
                <a:spcPct val="35000"/>
              </a:spcAft>
            </a:pPr>
            <a:r>
              <a:rPr lang="en-US" sz="1400" dirty="0" smtClean="0">
                <a:solidFill>
                  <a:srgbClr val="00188F"/>
                </a:solidFill>
              </a:rPr>
              <a:t>4. Migrate From FS4SP</a:t>
            </a:r>
            <a:endParaRPr lang="en-US" sz="1400" dirty="0">
              <a:solidFill>
                <a:srgbClr val="00188F"/>
              </a:solidFill>
            </a:endParaRPr>
          </a:p>
        </p:txBody>
      </p:sp>
      <p:sp>
        <p:nvSpPr>
          <p:cNvPr id="15" name="Freeform 14"/>
          <p:cNvSpPr/>
          <p:nvPr/>
        </p:nvSpPr>
        <p:spPr>
          <a:xfrm>
            <a:off x="811325" y="4085646"/>
            <a:ext cx="2181741" cy="506461"/>
          </a:xfrm>
          <a:custGeom>
            <a:avLst/>
            <a:gdLst>
              <a:gd name="connsiteX0" fmla="*/ 0 w 2181741"/>
              <a:gd name="connsiteY0" fmla="*/ 0 h 506461"/>
              <a:gd name="connsiteX1" fmla="*/ 2181741 w 2181741"/>
              <a:gd name="connsiteY1" fmla="*/ 0 h 506461"/>
              <a:gd name="connsiteX2" fmla="*/ 2181741 w 2181741"/>
              <a:gd name="connsiteY2" fmla="*/ 506461 h 506461"/>
              <a:gd name="connsiteX3" fmla="*/ 0 w 2181741"/>
              <a:gd name="connsiteY3" fmla="*/ 506461 h 506461"/>
              <a:gd name="connsiteX4" fmla="*/ 0 w 2181741"/>
              <a:gd name="connsiteY4" fmla="*/ 0 h 5064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741" h="506461">
                <a:moveTo>
                  <a:pt x="0" y="0"/>
                </a:moveTo>
                <a:lnTo>
                  <a:pt x="2181741" y="0"/>
                </a:lnTo>
                <a:lnTo>
                  <a:pt x="2181741" y="506461"/>
                </a:lnTo>
                <a:lnTo>
                  <a:pt x="0" y="5064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defTabSz="622300">
              <a:lnSpc>
                <a:spcPct val="90000"/>
              </a:lnSpc>
              <a:spcBef>
                <a:spcPct val="0"/>
              </a:spcBef>
              <a:spcAft>
                <a:spcPct val="35000"/>
              </a:spcAft>
            </a:pPr>
            <a:r>
              <a:rPr lang="en-US" sz="1400" dirty="0" smtClean="0">
                <a:solidFill>
                  <a:srgbClr val="00188F"/>
                </a:solidFill>
              </a:rPr>
              <a:t>a) Backup/Restore DBs</a:t>
            </a:r>
            <a:endParaRPr lang="en-US" sz="1400" dirty="0">
              <a:solidFill>
                <a:srgbClr val="00188F"/>
              </a:solidFill>
            </a:endParaRPr>
          </a:p>
        </p:txBody>
      </p:sp>
      <p:sp>
        <p:nvSpPr>
          <p:cNvPr id="16" name="Freeform 15"/>
          <p:cNvSpPr/>
          <p:nvPr/>
        </p:nvSpPr>
        <p:spPr>
          <a:xfrm>
            <a:off x="808037" y="4362400"/>
            <a:ext cx="4507435" cy="506461"/>
          </a:xfrm>
          <a:custGeom>
            <a:avLst/>
            <a:gdLst>
              <a:gd name="connsiteX0" fmla="*/ 0 w 4507435"/>
              <a:gd name="connsiteY0" fmla="*/ 0 h 506461"/>
              <a:gd name="connsiteX1" fmla="*/ 4507435 w 4507435"/>
              <a:gd name="connsiteY1" fmla="*/ 0 h 506461"/>
              <a:gd name="connsiteX2" fmla="*/ 4507435 w 4507435"/>
              <a:gd name="connsiteY2" fmla="*/ 506461 h 506461"/>
              <a:gd name="connsiteX3" fmla="*/ 0 w 4507435"/>
              <a:gd name="connsiteY3" fmla="*/ 506461 h 506461"/>
              <a:gd name="connsiteX4" fmla="*/ 0 w 4507435"/>
              <a:gd name="connsiteY4" fmla="*/ 0 h 5064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7435" h="506461">
                <a:moveTo>
                  <a:pt x="0" y="0"/>
                </a:moveTo>
                <a:lnTo>
                  <a:pt x="4507435" y="0"/>
                </a:lnTo>
                <a:lnTo>
                  <a:pt x="4507435" y="506461"/>
                </a:lnTo>
                <a:lnTo>
                  <a:pt x="0" y="50646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defTabSz="622300">
              <a:lnSpc>
                <a:spcPct val="90000"/>
              </a:lnSpc>
              <a:spcBef>
                <a:spcPct val="0"/>
              </a:spcBef>
              <a:spcAft>
                <a:spcPct val="35000"/>
              </a:spcAft>
            </a:pPr>
            <a:r>
              <a:rPr lang="en-US" sz="1400" dirty="0" smtClean="0">
                <a:solidFill>
                  <a:srgbClr val="00188F"/>
                </a:solidFill>
              </a:rPr>
              <a:t>b) Custom PowerShell (convert DB tables)</a:t>
            </a:r>
            <a:endParaRPr lang="en-US" sz="1400" dirty="0">
              <a:solidFill>
                <a:srgbClr val="00188F"/>
              </a:solidFill>
            </a:endParaRPr>
          </a:p>
        </p:txBody>
      </p:sp>
      <p:sp>
        <p:nvSpPr>
          <p:cNvPr id="19" name="Freeform 18"/>
          <p:cNvSpPr/>
          <p:nvPr/>
        </p:nvSpPr>
        <p:spPr>
          <a:xfrm>
            <a:off x="823444" y="4768207"/>
            <a:ext cx="2221449" cy="318118"/>
          </a:xfrm>
          <a:custGeom>
            <a:avLst/>
            <a:gdLst>
              <a:gd name="connsiteX0" fmla="*/ 0 w 2221449"/>
              <a:gd name="connsiteY0" fmla="*/ 0 h 318118"/>
              <a:gd name="connsiteX1" fmla="*/ 2221449 w 2221449"/>
              <a:gd name="connsiteY1" fmla="*/ 0 h 318118"/>
              <a:gd name="connsiteX2" fmla="*/ 2221449 w 2221449"/>
              <a:gd name="connsiteY2" fmla="*/ 318118 h 318118"/>
              <a:gd name="connsiteX3" fmla="*/ 0 w 2221449"/>
              <a:gd name="connsiteY3" fmla="*/ 318118 h 318118"/>
              <a:gd name="connsiteX4" fmla="*/ 0 w 2221449"/>
              <a:gd name="connsiteY4" fmla="*/ 0 h 318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1449" h="318118">
                <a:moveTo>
                  <a:pt x="0" y="0"/>
                </a:moveTo>
                <a:lnTo>
                  <a:pt x="2221449" y="0"/>
                </a:lnTo>
                <a:lnTo>
                  <a:pt x="2221449" y="318118"/>
                </a:lnTo>
                <a:lnTo>
                  <a:pt x="0" y="31811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t" anchorCtr="0">
            <a:noAutofit/>
          </a:bodyPr>
          <a:lstStyle/>
          <a:p>
            <a:pPr defTabSz="622300">
              <a:lnSpc>
                <a:spcPct val="90000"/>
              </a:lnSpc>
              <a:spcBef>
                <a:spcPct val="0"/>
              </a:spcBef>
              <a:spcAft>
                <a:spcPct val="35000"/>
              </a:spcAft>
            </a:pPr>
            <a:r>
              <a:rPr lang="en-US" sz="1400" dirty="0" smtClean="0">
                <a:solidFill>
                  <a:srgbClr val="00188F"/>
                </a:solidFill>
              </a:rPr>
              <a:t>c) Migration </a:t>
            </a:r>
            <a:r>
              <a:rPr lang="en-US" sz="1400" dirty="0" err="1" smtClean="0">
                <a:solidFill>
                  <a:srgbClr val="00188F"/>
                </a:solidFill>
              </a:rPr>
              <a:t>CmdLet</a:t>
            </a:r>
            <a:endParaRPr lang="en-US" sz="1400" dirty="0">
              <a:solidFill>
                <a:srgbClr val="00188F"/>
              </a:solidFill>
            </a:endParaRPr>
          </a:p>
        </p:txBody>
      </p:sp>
      <p:sp>
        <p:nvSpPr>
          <p:cNvPr id="22" name="Rectangle 21"/>
          <p:cNvSpPr/>
          <p:nvPr/>
        </p:nvSpPr>
        <p:spPr>
          <a:xfrm>
            <a:off x="6911142" y="5599715"/>
            <a:ext cx="5078227" cy="929485"/>
          </a:xfrm>
          <a:prstGeom prst="rect">
            <a:avLst/>
          </a:prstGeom>
        </p:spPr>
        <p:txBody>
          <a:bodyPr wrap="square">
            <a:spAutoFit/>
          </a:bodyPr>
          <a:lstStyle/>
          <a:p>
            <a:pPr algn="ctr" defTabSz="755597">
              <a:lnSpc>
                <a:spcPct val="90000"/>
              </a:lnSpc>
              <a:spcBef>
                <a:spcPct val="0"/>
              </a:spcBef>
              <a:spcAft>
                <a:spcPct val="35000"/>
              </a:spcAft>
            </a:pPr>
            <a:r>
              <a:rPr lang="en-US" sz="1600" dirty="0" smtClean="0">
                <a:solidFill>
                  <a:srgbClr val="00188F"/>
                </a:solidFill>
              </a:rPr>
              <a:t>d) Custom </a:t>
            </a:r>
            <a:r>
              <a:rPr lang="en-US" sz="1600" dirty="0">
                <a:solidFill>
                  <a:srgbClr val="00188F"/>
                </a:solidFill>
              </a:rPr>
              <a:t>PowerShell </a:t>
            </a:r>
          </a:p>
          <a:p>
            <a:pPr algn="ctr" defTabSz="755597">
              <a:lnSpc>
                <a:spcPct val="90000"/>
              </a:lnSpc>
              <a:spcBef>
                <a:spcPct val="0"/>
              </a:spcBef>
              <a:spcAft>
                <a:spcPct val="35000"/>
              </a:spcAft>
            </a:pPr>
            <a:r>
              <a:rPr lang="en-US" sz="1600" dirty="0">
                <a:solidFill>
                  <a:srgbClr val="00188F"/>
                </a:solidFill>
              </a:rPr>
              <a:t>(to export/import “other” </a:t>
            </a:r>
            <a:r>
              <a:rPr lang="en-US" sz="1600" dirty="0" smtClean="0">
                <a:solidFill>
                  <a:srgbClr val="00188F"/>
                </a:solidFill>
              </a:rPr>
              <a:t>FS4SP </a:t>
            </a:r>
          </a:p>
          <a:p>
            <a:pPr algn="ctr" defTabSz="755597">
              <a:lnSpc>
                <a:spcPct val="90000"/>
              </a:lnSpc>
              <a:spcBef>
                <a:spcPct val="0"/>
              </a:spcBef>
              <a:spcAft>
                <a:spcPct val="35000"/>
              </a:spcAft>
            </a:pPr>
            <a:r>
              <a:rPr lang="en-US" sz="1600" dirty="0" smtClean="0">
                <a:solidFill>
                  <a:srgbClr val="00188F"/>
                </a:solidFill>
              </a:rPr>
              <a:t>configuration</a:t>
            </a:r>
            <a:r>
              <a:rPr lang="en-US" sz="1600" dirty="0">
                <a:solidFill>
                  <a:srgbClr val="00188F"/>
                </a:solidFill>
              </a:rPr>
              <a:t>, as able…)</a:t>
            </a:r>
          </a:p>
        </p:txBody>
      </p:sp>
      <p:sp>
        <p:nvSpPr>
          <p:cNvPr id="20" name="Shape 19"/>
          <p:cNvSpPr/>
          <p:nvPr/>
        </p:nvSpPr>
        <p:spPr>
          <a:xfrm rot="1514227">
            <a:off x="4127436" y="1321471"/>
            <a:ext cx="6021242" cy="1988596"/>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21" name="Rectangle 20"/>
          <p:cNvSpPr/>
          <p:nvPr/>
        </p:nvSpPr>
        <p:spPr>
          <a:xfrm>
            <a:off x="8203436" y="968902"/>
            <a:ext cx="3578110" cy="1237262"/>
          </a:xfrm>
          <a:prstGeom prst="rect">
            <a:avLst/>
          </a:prstGeom>
        </p:spPr>
        <p:txBody>
          <a:bodyPr wrap="square">
            <a:spAutoFit/>
          </a:bodyPr>
          <a:lstStyle/>
          <a:p>
            <a:pPr defTabSz="755597">
              <a:lnSpc>
                <a:spcPct val="90000"/>
              </a:lnSpc>
              <a:spcBef>
                <a:spcPct val="0"/>
              </a:spcBef>
              <a:spcAft>
                <a:spcPct val="35000"/>
              </a:spcAft>
            </a:pPr>
            <a:r>
              <a:rPr lang="en-US" sz="1600" dirty="0" smtClean="0">
                <a:solidFill>
                  <a:srgbClr val="00188F"/>
                </a:solidFill>
              </a:rPr>
              <a:t>2. Search First Migration</a:t>
            </a:r>
          </a:p>
          <a:p>
            <a:pPr marL="342900" indent="-342900" defTabSz="755597">
              <a:lnSpc>
                <a:spcPct val="90000"/>
              </a:lnSpc>
              <a:spcBef>
                <a:spcPct val="0"/>
              </a:spcBef>
              <a:spcAft>
                <a:spcPct val="35000"/>
              </a:spcAft>
              <a:buFont typeface="+mj-lt"/>
              <a:buAutoNum type="alphaLcParenR"/>
            </a:pPr>
            <a:r>
              <a:rPr lang="en-US" sz="1600" dirty="0">
                <a:solidFill>
                  <a:srgbClr val="00188F"/>
                </a:solidFill>
              </a:rPr>
              <a:t>Implement SP 2013 </a:t>
            </a:r>
            <a:r>
              <a:rPr lang="en-US" sz="1600" dirty="0" smtClean="0">
                <a:solidFill>
                  <a:srgbClr val="00188F"/>
                </a:solidFill>
              </a:rPr>
              <a:t>Search</a:t>
            </a:r>
          </a:p>
          <a:p>
            <a:pPr marL="342900" indent="-342900" defTabSz="755597">
              <a:lnSpc>
                <a:spcPct val="90000"/>
              </a:lnSpc>
              <a:spcBef>
                <a:spcPct val="0"/>
              </a:spcBef>
              <a:spcAft>
                <a:spcPct val="35000"/>
              </a:spcAft>
              <a:buFont typeface="+mj-lt"/>
              <a:buAutoNum type="alphaLcParenR"/>
            </a:pPr>
            <a:r>
              <a:rPr lang="en-US" sz="1600" dirty="0" smtClean="0">
                <a:solidFill>
                  <a:srgbClr val="00188F"/>
                </a:solidFill>
              </a:rPr>
              <a:t>Publish SP 2013 Search Service</a:t>
            </a:r>
          </a:p>
          <a:p>
            <a:pPr marL="342900" indent="-342900" defTabSz="755597">
              <a:lnSpc>
                <a:spcPct val="90000"/>
              </a:lnSpc>
              <a:spcBef>
                <a:spcPct val="0"/>
              </a:spcBef>
              <a:spcAft>
                <a:spcPct val="35000"/>
              </a:spcAft>
              <a:buFont typeface="+mj-lt"/>
              <a:buAutoNum type="alphaLcParenR"/>
            </a:pPr>
            <a:r>
              <a:rPr lang="en-US" sz="1600" dirty="0" smtClean="0">
                <a:solidFill>
                  <a:srgbClr val="00188F"/>
                </a:solidFill>
              </a:rPr>
              <a:t>Consume in SP 2010</a:t>
            </a:r>
            <a:endParaRPr lang="en-US" sz="1600" dirty="0">
              <a:solidFill>
                <a:srgbClr val="00188F"/>
              </a:solidFill>
            </a:endParaRPr>
          </a:p>
        </p:txBody>
      </p:sp>
      <p:sp>
        <p:nvSpPr>
          <p:cNvPr id="2" name="Rectangle 1"/>
          <p:cNvSpPr/>
          <p:nvPr/>
        </p:nvSpPr>
        <p:spPr>
          <a:xfrm>
            <a:off x="9875837" y="3038739"/>
            <a:ext cx="2113532" cy="341632"/>
          </a:xfrm>
          <a:prstGeom prst="rect">
            <a:avLst/>
          </a:prstGeom>
        </p:spPr>
        <p:txBody>
          <a:bodyPr wrap="square">
            <a:spAutoFit/>
          </a:bodyPr>
          <a:lstStyle/>
          <a:p>
            <a:pPr defTabSz="755597">
              <a:lnSpc>
                <a:spcPct val="90000"/>
              </a:lnSpc>
              <a:spcBef>
                <a:spcPct val="0"/>
              </a:spcBef>
              <a:spcAft>
                <a:spcPct val="35000"/>
              </a:spcAft>
            </a:pPr>
            <a:r>
              <a:rPr lang="en-US" dirty="0" smtClean="0">
                <a:solidFill>
                  <a:srgbClr val="00188F"/>
                </a:solidFill>
              </a:rPr>
              <a:t>1. Re-Implement</a:t>
            </a:r>
            <a:endParaRPr lang="en-US" dirty="0">
              <a:solidFill>
                <a:srgbClr val="00188F"/>
              </a:solidFill>
            </a:endParaRPr>
          </a:p>
        </p:txBody>
      </p:sp>
      <p:sp>
        <p:nvSpPr>
          <p:cNvPr id="31" name="Shape 30"/>
          <p:cNvSpPr/>
          <p:nvPr/>
        </p:nvSpPr>
        <p:spPr>
          <a:xfrm rot="19912008" flipV="1">
            <a:off x="4151131" y="4506510"/>
            <a:ext cx="6021242" cy="2061057"/>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Tree>
    <p:custDataLst>
      <p:tags r:id="rId1"/>
    </p:custDataLst>
    <p:extLst>
      <p:ext uri="{BB962C8B-B14F-4D97-AF65-F5344CB8AC3E}">
        <p14:creationId xmlns:p14="http://schemas.microsoft.com/office/powerpoint/2010/main" val="35015910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53" presetClass="entr" presetSubtype="16"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xit" presetSubtype="32" fill="hold" grpId="1" nodeType="withEffect">
                                  <p:stCondLst>
                                    <p:cond delay="0"/>
                                  </p:stCondLst>
                                  <p:childTnLst>
                                    <p:anim calcmode="lin" valueType="num">
                                      <p:cBhvr>
                                        <p:cTn id="51" dur="500"/>
                                        <p:tgtEl>
                                          <p:spTgt spid="21"/>
                                        </p:tgtEl>
                                        <p:attrNameLst>
                                          <p:attrName>ppt_w</p:attrName>
                                        </p:attrNameLst>
                                      </p:cBhvr>
                                      <p:tavLst>
                                        <p:tav tm="0">
                                          <p:val>
                                            <p:strVal val="ppt_w"/>
                                          </p:val>
                                        </p:tav>
                                        <p:tav tm="100000">
                                          <p:val>
                                            <p:fltVal val="0"/>
                                          </p:val>
                                        </p:tav>
                                      </p:tavLst>
                                    </p:anim>
                                    <p:anim calcmode="lin" valueType="num">
                                      <p:cBhvr>
                                        <p:cTn id="52" dur="500"/>
                                        <p:tgtEl>
                                          <p:spTgt spid="21"/>
                                        </p:tgtEl>
                                        <p:attrNameLst>
                                          <p:attrName>ppt_h</p:attrName>
                                        </p:attrNameLst>
                                      </p:cBhvr>
                                      <p:tavLst>
                                        <p:tav tm="0">
                                          <p:val>
                                            <p:strVal val="ppt_h"/>
                                          </p:val>
                                        </p:tav>
                                        <p:tav tm="100000">
                                          <p:val>
                                            <p:fltVal val="0"/>
                                          </p:val>
                                        </p:tav>
                                      </p:tavLst>
                                    </p:anim>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cTn>
                              </p:par>
                              <p:par>
                                <p:cTn id="55" presetID="53" presetClass="exit" presetSubtype="32" fill="hold" nodeType="withEffect">
                                  <p:stCondLst>
                                    <p:cond delay="0"/>
                                  </p:stCondLst>
                                  <p:childTnLst>
                                    <p:anim calcmode="lin" valueType="num">
                                      <p:cBhvr>
                                        <p:cTn id="56" dur="500"/>
                                        <p:tgtEl>
                                          <p:spTgt spid="20"/>
                                        </p:tgtEl>
                                        <p:attrNameLst>
                                          <p:attrName>ppt_w</p:attrName>
                                        </p:attrNameLst>
                                      </p:cBhvr>
                                      <p:tavLst>
                                        <p:tav tm="0">
                                          <p:val>
                                            <p:strVal val="ppt_w"/>
                                          </p:val>
                                        </p:tav>
                                        <p:tav tm="100000">
                                          <p:val>
                                            <p:fltVal val="0"/>
                                          </p:val>
                                        </p:tav>
                                      </p:tavLst>
                                    </p:anim>
                                    <p:anim calcmode="lin" valueType="num">
                                      <p:cBhvr>
                                        <p:cTn id="57" dur="500"/>
                                        <p:tgtEl>
                                          <p:spTgt spid="20"/>
                                        </p:tgtEl>
                                        <p:attrNameLst>
                                          <p:attrName>ppt_h</p:attrName>
                                        </p:attrNameLst>
                                      </p:cBhvr>
                                      <p:tavLst>
                                        <p:tav tm="0">
                                          <p:val>
                                            <p:strVal val="ppt_h"/>
                                          </p:val>
                                        </p:tav>
                                        <p:tav tm="100000">
                                          <p:val>
                                            <p:fltVal val="0"/>
                                          </p:val>
                                        </p:tav>
                                      </p:tavLst>
                                    </p:anim>
                                    <p:animEffect transition="out" filter="fade">
                                      <p:cBhvr>
                                        <p:cTn id="58" dur="500"/>
                                        <p:tgtEl>
                                          <p:spTgt spid="20"/>
                                        </p:tgtEl>
                                      </p:cBhvr>
                                    </p:animEffect>
                                    <p:set>
                                      <p:cBhvr>
                                        <p:cTn id="59" dur="1" fill="hold">
                                          <p:stCondLst>
                                            <p:cond delay="499"/>
                                          </p:stCondLst>
                                        </p:cTn>
                                        <p:tgtEl>
                                          <p:spTgt spid="20"/>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1"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cTn>
                              </p:par>
                              <p:par>
                                <p:cTn id="70" presetID="53" presetClass="exit" presetSubtype="32" fill="hold" nodeType="withEffect">
                                  <p:stCondLst>
                                    <p:cond delay="0"/>
                                  </p:stCondLst>
                                  <p:childTnLst>
                                    <p:anim calcmode="lin" valueType="num">
                                      <p:cBhvr>
                                        <p:cTn id="71" dur="500"/>
                                        <p:tgtEl>
                                          <p:spTgt spid="26"/>
                                        </p:tgtEl>
                                        <p:attrNameLst>
                                          <p:attrName>ppt_w</p:attrName>
                                        </p:attrNameLst>
                                      </p:cBhvr>
                                      <p:tavLst>
                                        <p:tav tm="0">
                                          <p:val>
                                            <p:strVal val="ppt_w"/>
                                          </p:val>
                                        </p:tav>
                                        <p:tav tm="100000">
                                          <p:val>
                                            <p:fltVal val="0"/>
                                          </p:val>
                                        </p:tav>
                                      </p:tavLst>
                                    </p:anim>
                                    <p:anim calcmode="lin" valueType="num">
                                      <p:cBhvr>
                                        <p:cTn id="72" dur="500"/>
                                        <p:tgtEl>
                                          <p:spTgt spid="26"/>
                                        </p:tgtEl>
                                        <p:attrNameLst>
                                          <p:attrName>ppt_h</p:attrName>
                                        </p:attrNameLst>
                                      </p:cBhvr>
                                      <p:tavLst>
                                        <p:tav tm="0">
                                          <p:val>
                                            <p:strVal val="ppt_h"/>
                                          </p:val>
                                        </p:tav>
                                        <p:tav tm="100000">
                                          <p:val>
                                            <p:fltVal val="0"/>
                                          </p:val>
                                        </p:tav>
                                      </p:tavLst>
                                    </p:anim>
                                    <p:animEffect transition="out" filter="fade">
                                      <p:cBhvr>
                                        <p:cTn id="73" dur="500"/>
                                        <p:tgtEl>
                                          <p:spTgt spid="26"/>
                                        </p:tgtEl>
                                      </p:cBhvr>
                                    </p:animEffect>
                                    <p:set>
                                      <p:cBhvr>
                                        <p:cTn id="74" dur="1" fill="hold">
                                          <p:stCondLst>
                                            <p:cond delay="499"/>
                                          </p:stCondLst>
                                        </p:cTn>
                                        <p:tgtEl>
                                          <p:spTgt spid="26"/>
                                        </p:tgtEl>
                                        <p:attrNameLst>
                                          <p:attrName>style.visibility</p:attrName>
                                        </p:attrNameLst>
                                      </p:cBhvr>
                                      <p:to>
                                        <p:strVal val="hidden"/>
                                      </p:to>
                                    </p:set>
                                  </p:childTnLst>
                                </p:cTn>
                              </p:par>
                              <p:par>
                                <p:cTn id="75" presetID="53" presetClass="entr" presetSubtype="16"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10" presetClass="exit" presetSubtype="0" fill="hold" grpId="1" nodeType="withEffect">
                                  <p:stCondLst>
                                    <p:cond delay="0"/>
                                  </p:stCondLst>
                                  <p:childTnLst>
                                    <p:animEffect transition="out" filter="fade">
                                      <p:cBhvr>
                                        <p:cTn id="81" dur="500"/>
                                        <p:tgtEl>
                                          <p:spTgt spid="5"/>
                                        </p:tgtEl>
                                      </p:cBhvr>
                                    </p:animEffect>
                                    <p:set>
                                      <p:cBhvr>
                                        <p:cTn id="82" dur="1" fill="hold">
                                          <p:stCondLst>
                                            <p:cond delay="499"/>
                                          </p:stCondLst>
                                        </p:cTn>
                                        <p:tgtEl>
                                          <p:spTgt spid="5"/>
                                        </p:tgtEl>
                                        <p:attrNameLst>
                                          <p:attrName>style.visibility</p:attrName>
                                        </p:attrNameLst>
                                      </p:cBhvr>
                                      <p:to>
                                        <p:strVal val="hidden"/>
                                      </p:to>
                                    </p:set>
                                  </p:childTnLst>
                                </p:cTn>
                              </p:par>
                              <p:par>
                                <p:cTn id="83" presetID="53" presetClass="exit" presetSubtype="32" fill="hold" grpId="1" nodeType="withEffect">
                                  <p:stCondLst>
                                    <p:cond delay="0"/>
                                  </p:stCondLst>
                                  <p:childTnLst>
                                    <p:anim calcmode="lin" valueType="num">
                                      <p:cBhvr>
                                        <p:cTn id="84" dur="500"/>
                                        <p:tgtEl>
                                          <p:spTgt spid="28"/>
                                        </p:tgtEl>
                                        <p:attrNameLst>
                                          <p:attrName>ppt_w</p:attrName>
                                        </p:attrNameLst>
                                      </p:cBhvr>
                                      <p:tavLst>
                                        <p:tav tm="0">
                                          <p:val>
                                            <p:strVal val="ppt_w"/>
                                          </p:val>
                                        </p:tav>
                                        <p:tav tm="100000">
                                          <p:val>
                                            <p:fltVal val="0"/>
                                          </p:val>
                                        </p:tav>
                                      </p:tavLst>
                                    </p:anim>
                                    <p:anim calcmode="lin" valueType="num">
                                      <p:cBhvr>
                                        <p:cTn id="85" dur="500"/>
                                        <p:tgtEl>
                                          <p:spTgt spid="28"/>
                                        </p:tgtEl>
                                        <p:attrNameLst>
                                          <p:attrName>ppt_h</p:attrName>
                                        </p:attrNameLst>
                                      </p:cBhvr>
                                      <p:tavLst>
                                        <p:tav tm="0">
                                          <p:val>
                                            <p:strVal val="ppt_h"/>
                                          </p:val>
                                        </p:tav>
                                        <p:tav tm="100000">
                                          <p:val>
                                            <p:fltVal val="0"/>
                                          </p:val>
                                        </p:tav>
                                      </p:tavLst>
                                    </p:anim>
                                    <p:animEffect transition="out" filter="fade">
                                      <p:cBhvr>
                                        <p:cTn id="86" dur="500"/>
                                        <p:tgtEl>
                                          <p:spTgt spid="28"/>
                                        </p:tgtEl>
                                      </p:cBhvr>
                                    </p:animEffect>
                                    <p:set>
                                      <p:cBhvr>
                                        <p:cTn id="87" dur="1" fill="hold">
                                          <p:stCondLst>
                                            <p:cond delay="499"/>
                                          </p:stCondLst>
                                        </p:cTn>
                                        <p:tgtEl>
                                          <p:spTgt spid="28"/>
                                        </p:tgtEl>
                                        <p:attrNameLst>
                                          <p:attrName>style.visibility</p:attrName>
                                        </p:attrNameLst>
                                      </p:cBhvr>
                                      <p:to>
                                        <p:strVal val="hidden"/>
                                      </p:to>
                                    </p:set>
                                  </p:childTnLst>
                                </p:cTn>
                              </p:par>
                              <p:par>
                                <p:cTn id="88" presetID="53" presetClass="exit" presetSubtype="32" fill="hold" grpId="1" nodeType="withEffect">
                                  <p:stCondLst>
                                    <p:cond delay="0"/>
                                  </p:stCondLst>
                                  <p:childTnLst>
                                    <p:anim calcmode="lin" valueType="num">
                                      <p:cBhvr>
                                        <p:cTn id="89" dur="500"/>
                                        <p:tgtEl>
                                          <p:spTgt spid="29"/>
                                        </p:tgtEl>
                                        <p:attrNameLst>
                                          <p:attrName>ppt_w</p:attrName>
                                        </p:attrNameLst>
                                      </p:cBhvr>
                                      <p:tavLst>
                                        <p:tav tm="0">
                                          <p:val>
                                            <p:strVal val="ppt_w"/>
                                          </p:val>
                                        </p:tav>
                                        <p:tav tm="100000">
                                          <p:val>
                                            <p:fltVal val="0"/>
                                          </p:val>
                                        </p:tav>
                                      </p:tavLst>
                                    </p:anim>
                                    <p:anim calcmode="lin" valueType="num">
                                      <p:cBhvr>
                                        <p:cTn id="90" dur="500"/>
                                        <p:tgtEl>
                                          <p:spTgt spid="29"/>
                                        </p:tgtEl>
                                        <p:attrNameLst>
                                          <p:attrName>ppt_h</p:attrName>
                                        </p:attrNameLst>
                                      </p:cBhvr>
                                      <p:tavLst>
                                        <p:tav tm="0">
                                          <p:val>
                                            <p:strVal val="ppt_h"/>
                                          </p:val>
                                        </p:tav>
                                        <p:tav tm="100000">
                                          <p:val>
                                            <p:fltVal val="0"/>
                                          </p:val>
                                        </p:tav>
                                      </p:tavLst>
                                    </p:anim>
                                    <p:animEffect transition="out" filter="fade">
                                      <p:cBhvr>
                                        <p:cTn id="91" dur="500"/>
                                        <p:tgtEl>
                                          <p:spTgt spid="29"/>
                                        </p:tgtEl>
                                      </p:cBhvr>
                                    </p:animEffect>
                                    <p:set>
                                      <p:cBhvr>
                                        <p:cTn id="92" dur="1" fill="hold">
                                          <p:stCondLst>
                                            <p:cond delay="499"/>
                                          </p:stCondLst>
                                        </p:cTn>
                                        <p:tgtEl>
                                          <p:spTgt spid="29"/>
                                        </p:tgtEl>
                                        <p:attrNameLst>
                                          <p:attrName>style.visibility</p:attrName>
                                        </p:attrNameLst>
                                      </p:cBhvr>
                                      <p:to>
                                        <p:strVal val="hidden"/>
                                      </p:to>
                                    </p:set>
                                  </p:childTnLst>
                                </p:cTn>
                              </p:par>
                              <p:par>
                                <p:cTn id="93" presetID="53" presetClass="exit" presetSubtype="32" fill="hold" grpId="1" nodeType="withEffect">
                                  <p:stCondLst>
                                    <p:cond delay="0"/>
                                  </p:stCondLst>
                                  <p:childTnLst>
                                    <p:anim calcmode="lin" valueType="num">
                                      <p:cBhvr>
                                        <p:cTn id="94" dur="500"/>
                                        <p:tgtEl>
                                          <p:spTgt spid="30"/>
                                        </p:tgtEl>
                                        <p:attrNameLst>
                                          <p:attrName>ppt_w</p:attrName>
                                        </p:attrNameLst>
                                      </p:cBhvr>
                                      <p:tavLst>
                                        <p:tav tm="0">
                                          <p:val>
                                            <p:strVal val="ppt_w"/>
                                          </p:val>
                                        </p:tav>
                                        <p:tav tm="100000">
                                          <p:val>
                                            <p:fltVal val="0"/>
                                          </p:val>
                                        </p:tav>
                                      </p:tavLst>
                                    </p:anim>
                                    <p:anim calcmode="lin" valueType="num">
                                      <p:cBhvr>
                                        <p:cTn id="95" dur="500"/>
                                        <p:tgtEl>
                                          <p:spTgt spid="30"/>
                                        </p:tgtEl>
                                        <p:attrNameLst>
                                          <p:attrName>ppt_h</p:attrName>
                                        </p:attrNameLst>
                                      </p:cBhvr>
                                      <p:tavLst>
                                        <p:tav tm="0">
                                          <p:val>
                                            <p:strVal val="ppt_h"/>
                                          </p:val>
                                        </p:tav>
                                        <p:tav tm="100000">
                                          <p:val>
                                            <p:fltVal val="0"/>
                                          </p:val>
                                        </p:tav>
                                      </p:tavLst>
                                    </p:anim>
                                    <p:animEffect transition="out" filter="fade">
                                      <p:cBhvr>
                                        <p:cTn id="96" dur="500"/>
                                        <p:tgtEl>
                                          <p:spTgt spid="30"/>
                                        </p:tgtEl>
                                      </p:cBhvr>
                                    </p:animEffect>
                                    <p:set>
                                      <p:cBhvr>
                                        <p:cTn id="97" dur="1" fill="hold">
                                          <p:stCondLst>
                                            <p:cond delay="499"/>
                                          </p:stCondLst>
                                        </p:cTn>
                                        <p:tgtEl>
                                          <p:spTgt spid="30"/>
                                        </p:tgtEl>
                                        <p:attrNameLst>
                                          <p:attrName>style.visibility</p:attrName>
                                        </p:attrNameLst>
                                      </p:cBhvr>
                                      <p:to>
                                        <p:strVal val="hidden"/>
                                      </p:to>
                                    </p:set>
                                  </p:childTnLst>
                                </p:cTn>
                              </p:par>
                              <p:par>
                                <p:cTn id="98" presetID="10" presetClass="entr" presetSubtype="0" fill="hold" grpId="2"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fade">
                                      <p:cBhvr>
                                        <p:cTn id="100" dur="500"/>
                                        <p:tgtEl>
                                          <p:spTgt spid="24"/>
                                        </p:tgtEl>
                                      </p:cBhvr>
                                    </p:animEffect>
                                  </p:childTnLst>
                                </p:cTn>
                              </p:par>
                              <p:par>
                                <p:cTn id="101" presetID="53" presetClass="entr" presetSubtype="16" fill="hold" grpId="1" nodeType="with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p:cTn id="103" dur="500" fill="hold"/>
                                        <p:tgtEl>
                                          <p:spTgt spid="11"/>
                                        </p:tgtEl>
                                        <p:attrNameLst>
                                          <p:attrName>ppt_w</p:attrName>
                                        </p:attrNameLst>
                                      </p:cBhvr>
                                      <p:tavLst>
                                        <p:tav tm="0">
                                          <p:val>
                                            <p:fltVal val="0"/>
                                          </p:val>
                                        </p:tav>
                                        <p:tav tm="100000">
                                          <p:val>
                                            <p:strVal val="#ppt_w"/>
                                          </p:val>
                                        </p:tav>
                                      </p:tavLst>
                                    </p:anim>
                                    <p:anim calcmode="lin" valueType="num">
                                      <p:cBhvr>
                                        <p:cTn id="104" dur="500" fill="hold"/>
                                        <p:tgtEl>
                                          <p:spTgt spid="11"/>
                                        </p:tgtEl>
                                        <p:attrNameLst>
                                          <p:attrName>ppt_h</p:attrName>
                                        </p:attrNameLst>
                                      </p:cBhvr>
                                      <p:tavLst>
                                        <p:tav tm="0">
                                          <p:val>
                                            <p:fltVal val="0"/>
                                          </p:val>
                                        </p:tav>
                                        <p:tav tm="100000">
                                          <p:val>
                                            <p:strVal val="#ppt_h"/>
                                          </p:val>
                                        </p:tav>
                                      </p:tavLst>
                                    </p:anim>
                                    <p:animEffect transition="in" filter="fade">
                                      <p:cBhvr>
                                        <p:cTn id="105" dur="500"/>
                                        <p:tgtEl>
                                          <p:spTgt spid="11"/>
                                        </p:tgtEl>
                                      </p:cBhvr>
                                    </p:animEffect>
                                  </p:childTnLst>
                                </p:cTn>
                              </p:par>
                              <p:par>
                                <p:cTn id="106" presetID="53" presetClass="entr" presetSubtype="16" fill="hold" grpId="1"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p:cTn id="108" dur="500" fill="hold"/>
                                        <p:tgtEl>
                                          <p:spTgt spid="15"/>
                                        </p:tgtEl>
                                        <p:attrNameLst>
                                          <p:attrName>ppt_w</p:attrName>
                                        </p:attrNameLst>
                                      </p:cBhvr>
                                      <p:tavLst>
                                        <p:tav tm="0">
                                          <p:val>
                                            <p:fltVal val="0"/>
                                          </p:val>
                                        </p:tav>
                                        <p:tav tm="100000">
                                          <p:val>
                                            <p:strVal val="#ppt_w"/>
                                          </p:val>
                                        </p:tav>
                                      </p:tavLst>
                                    </p:anim>
                                    <p:anim calcmode="lin" valueType="num">
                                      <p:cBhvr>
                                        <p:cTn id="109" dur="500" fill="hold"/>
                                        <p:tgtEl>
                                          <p:spTgt spid="15"/>
                                        </p:tgtEl>
                                        <p:attrNameLst>
                                          <p:attrName>ppt_h</p:attrName>
                                        </p:attrNameLst>
                                      </p:cBhvr>
                                      <p:tavLst>
                                        <p:tav tm="0">
                                          <p:val>
                                            <p:fltVal val="0"/>
                                          </p:val>
                                        </p:tav>
                                        <p:tav tm="100000">
                                          <p:val>
                                            <p:strVal val="#ppt_h"/>
                                          </p:val>
                                        </p:tav>
                                      </p:tavLst>
                                    </p:anim>
                                    <p:animEffect transition="in" filter="fade">
                                      <p:cBhvr>
                                        <p:cTn id="110" dur="500"/>
                                        <p:tgtEl>
                                          <p:spTgt spid="15"/>
                                        </p:tgtEl>
                                      </p:cBhvr>
                                    </p:animEffect>
                                  </p:childTnLst>
                                </p:cTn>
                              </p:par>
                              <p:par>
                                <p:cTn id="111" presetID="53" presetClass="entr" presetSubtype="16" fill="hold" grpId="1" nodeType="withEffect">
                                  <p:stCondLst>
                                    <p:cond delay="0"/>
                                  </p:stCondLst>
                                  <p:childTnLst>
                                    <p:set>
                                      <p:cBhvr>
                                        <p:cTn id="112" dur="1" fill="hold">
                                          <p:stCondLst>
                                            <p:cond delay="0"/>
                                          </p:stCondLst>
                                        </p:cTn>
                                        <p:tgtEl>
                                          <p:spTgt spid="19"/>
                                        </p:tgtEl>
                                        <p:attrNameLst>
                                          <p:attrName>style.visibility</p:attrName>
                                        </p:attrNameLst>
                                      </p:cBhvr>
                                      <p:to>
                                        <p:strVal val="visible"/>
                                      </p:to>
                                    </p:set>
                                    <p:anim calcmode="lin" valueType="num">
                                      <p:cBhvr>
                                        <p:cTn id="113" dur="500" fill="hold"/>
                                        <p:tgtEl>
                                          <p:spTgt spid="19"/>
                                        </p:tgtEl>
                                        <p:attrNameLst>
                                          <p:attrName>ppt_w</p:attrName>
                                        </p:attrNameLst>
                                      </p:cBhvr>
                                      <p:tavLst>
                                        <p:tav tm="0">
                                          <p:val>
                                            <p:fltVal val="0"/>
                                          </p:val>
                                        </p:tav>
                                        <p:tav tm="100000">
                                          <p:val>
                                            <p:strVal val="#ppt_w"/>
                                          </p:val>
                                        </p:tav>
                                      </p:tavLst>
                                    </p:anim>
                                    <p:anim calcmode="lin" valueType="num">
                                      <p:cBhvr>
                                        <p:cTn id="114" dur="500" fill="hold"/>
                                        <p:tgtEl>
                                          <p:spTgt spid="19"/>
                                        </p:tgtEl>
                                        <p:attrNameLst>
                                          <p:attrName>ppt_h</p:attrName>
                                        </p:attrNameLst>
                                      </p:cBhvr>
                                      <p:tavLst>
                                        <p:tav tm="0">
                                          <p:val>
                                            <p:fltVal val="0"/>
                                          </p:val>
                                        </p:tav>
                                        <p:tav tm="100000">
                                          <p:val>
                                            <p:strVal val="#ppt_h"/>
                                          </p:val>
                                        </p:tav>
                                      </p:tavLst>
                                    </p:anim>
                                    <p:animEffect transition="in" filter="fade">
                                      <p:cBhvr>
                                        <p:cTn id="115" dur="500"/>
                                        <p:tgtEl>
                                          <p:spTgt spid="19"/>
                                        </p:tgtEl>
                                      </p:cBhvr>
                                    </p:animEffect>
                                  </p:childTnLst>
                                </p:cTn>
                              </p:par>
                              <p:par>
                                <p:cTn id="116" presetID="53" presetClass="entr" presetSubtype="16" fill="hold" grpId="1" nodeType="withEffect">
                                  <p:stCondLst>
                                    <p:cond delay="0"/>
                                  </p:stCondLst>
                                  <p:childTnLst>
                                    <p:set>
                                      <p:cBhvr>
                                        <p:cTn id="117" dur="1" fill="hold">
                                          <p:stCondLst>
                                            <p:cond delay="0"/>
                                          </p:stCondLst>
                                        </p:cTn>
                                        <p:tgtEl>
                                          <p:spTgt spid="16"/>
                                        </p:tgtEl>
                                        <p:attrNameLst>
                                          <p:attrName>style.visibility</p:attrName>
                                        </p:attrNameLst>
                                      </p:cBhvr>
                                      <p:to>
                                        <p:strVal val="visible"/>
                                      </p:to>
                                    </p:set>
                                    <p:anim calcmode="lin" valueType="num">
                                      <p:cBhvr>
                                        <p:cTn id="118" dur="500" fill="hold"/>
                                        <p:tgtEl>
                                          <p:spTgt spid="16"/>
                                        </p:tgtEl>
                                        <p:attrNameLst>
                                          <p:attrName>ppt_w</p:attrName>
                                        </p:attrNameLst>
                                      </p:cBhvr>
                                      <p:tavLst>
                                        <p:tav tm="0">
                                          <p:val>
                                            <p:fltVal val="0"/>
                                          </p:val>
                                        </p:tav>
                                        <p:tav tm="100000">
                                          <p:val>
                                            <p:strVal val="#ppt_w"/>
                                          </p:val>
                                        </p:tav>
                                      </p:tavLst>
                                    </p:anim>
                                    <p:anim calcmode="lin" valueType="num">
                                      <p:cBhvr>
                                        <p:cTn id="119" dur="500" fill="hold"/>
                                        <p:tgtEl>
                                          <p:spTgt spid="16"/>
                                        </p:tgtEl>
                                        <p:attrNameLst>
                                          <p:attrName>ppt_h</p:attrName>
                                        </p:attrNameLst>
                                      </p:cBhvr>
                                      <p:tavLst>
                                        <p:tav tm="0">
                                          <p:val>
                                            <p:fltVal val="0"/>
                                          </p:val>
                                        </p:tav>
                                        <p:tav tm="100000">
                                          <p:val>
                                            <p:strVal val="#ppt_h"/>
                                          </p:val>
                                        </p:tav>
                                      </p:tavLst>
                                    </p:anim>
                                    <p:animEffect transition="in" filter="fade">
                                      <p:cBhvr>
                                        <p:cTn id="120" dur="500"/>
                                        <p:tgtEl>
                                          <p:spTgt spid="16"/>
                                        </p:tgtEl>
                                      </p:cBhvr>
                                    </p:animEffect>
                                  </p:childTnLst>
                                </p:cTn>
                              </p:par>
                              <p:par>
                                <p:cTn id="121" presetID="53" presetClass="entr" presetSubtype="16" fill="hold" nodeType="withEffect">
                                  <p:stCondLst>
                                    <p:cond delay="0"/>
                                  </p:stCondLst>
                                  <p:childTnLst>
                                    <p:set>
                                      <p:cBhvr>
                                        <p:cTn id="122" dur="1" fill="hold">
                                          <p:stCondLst>
                                            <p:cond delay="0"/>
                                          </p:stCondLst>
                                        </p:cTn>
                                        <p:tgtEl>
                                          <p:spTgt spid="7"/>
                                        </p:tgtEl>
                                        <p:attrNameLst>
                                          <p:attrName>style.visibility</p:attrName>
                                        </p:attrNameLst>
                                      </p:cBhvr>
                                      <p:to>
                                        <p:strVal val="visible"/>
                                      </p:to>
                                    </p:set>
                                    <p:anim calcmode="lin" valueType="num">
                                      <p:cBhvr>
                                        <p:cTn id="123" dur="500" fill="hold"/>
                                        <p:tgtEl>
                                          <p:spTgt spid="7"/>
                                        </p:tgtEl>
                                        <p:attrNameLst>
                                          <p:attrName>ppt_w</p:attrName>
                                        </p:attrNameLst>
                                      </p:cBhvr>
                                      <p:tavLst>
                                        <p:tav tm="0">
                                          <p:val>
                                            <p:fltVal val="0"/>
                                          </p:val>
                                        </p:tav>
                                        <p:tav tm="100000">
                                          <p:val>
                                            <p:strVal val="#ppt_w"/>
                                          </p:val>
                                        </p:tav>
                                      </p:tavLst>
                                    </p:anim>
                                    <p:anim calcmode="lin" valueType="num">
                                      <p:cBhvr>
                                        <p:cTn id="124" dur="500" fill="hold"/>
                                        <p:tgtEl>
                                          <p:spTgt spid="7"/>
                                        </p:tgtEl>
                                        <p:attrNameLst>
                                          <p:attrName>ppt_h</p:attrName>
                                        </p:attrNameLst>
                                      </p:cBhvr>
                                      <p:tavLst>
                                        <p:tav tm="0">
                                          <p:val>
                                            <p:fltVal val="0"/>
                                          </p:val>
                                        </p:tav>
                                        <p:tav tm="100000">
                                          <p:val>
                                            <p:strVal val="#ppt_h"/>
                                          </p:val>
                                        </p:tav>
                                      </p:tavLst>
                                    </p:anim>
                                    <p:animEffect transition="in" filter="fade">
                                      <p:cBhvr>
                                        <p:cTn id="125" dur="500"/>
                                        <p:tgtEl>
                                          <p:spTgt spid="7"/>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ntr" presetSubtype="16" fill="hold" grpId="3" nodeType="clickEffect">
                                  <p:stCondLst>
                                    <p:cond delay="0"/>
                                  </p:stCondLst>
                                  <p:childTnLst>
                                    <p:set>
                                      <p:cBhvr>
                                        <p:cTn id="129" dur="1" fill="hold">
                                          <p:stCondLst>
                                            <p:cond delay="0"/>
                                          </p:stCondLst>
                                        </p:cTn>
                                        <p:tgtEl>
                                          <p:spTgt spid="24"/>
                                        </p:tgtEl>
                                        <p:attrNameLst>
                                          <p:attrName>style.visibility</p:attrName>
                                        </p:attrNameLst>
                                      </p:cBhvr>
                                      <p:to>
                                        <p:strVal val="visible"/>
                                      </p:to>
                                    </p:set>
                                    <p:anim calcmode="lin" valueType="num">
                                      <p:cBhvr>
                                        <p:cTn id="130" dur="500" fill="hold"/>
                                        <p:tgtEl>
                                          <p:spTgt spid="24"/>
                                        </p:tgtEl>
                                        <p:attrNameLst>
                                          <p:attrName>ppt_w</p:attrName>
                                        </p:attrNameLst>
                                      </p:cBhvr>
                                      <p:tavLst>
                                        <p:tav tm="0">
                                          <p:val>
                                            <p:fltVal val="0"/>
                                          </p:val>
                                        </p:tav>
                                        <p:tav tm="100000">
                                          <p:val>
                                            <p:strVal val="#ppt_w"/>
                                          </p:val>
                                        </p:tav>
                                      </p:tavLst>
                                    </p:anim>
                                    <p:anim calcmode="lin" valueType="num">
                                      <p:cBhvr>
                                        <p:cTn id="131" dur="500" fill="hold"/>
                                        <p:tgtEl>
                                          <p:spTgt spid="24"/>
                                        </p:tgtEl>
                                        <p:attrNameLst>
                                          <p:attrName>ppt_h</p:attrName>
                                        </p:attrNameLst>
                                      </p:cBhvr>
                                      <p:tavLst>
                                        <p:tav tm="0">
                                          <p:val>
                                            <p:fltVal val="0"/>
                                          </p:val>
                                        </p:tav>
                                        <p:tav tm="100000">
                                          <p:val>
                                            <p:strVal val="#ppt_h"/>
                                          </p:val>
                                        </p:tav>
                                      </p:tavLst>
                                    </p:anim>
                                    <p:animEffect transition="in" filter="fade">
                                      <p:cBhvr>
                                        <p:cTn id="132" dur="500"/>
                                        <p:tgtEl>
                                          <p:spTgt spid="24"/>
                                        </p:tgtEl>
                                      </p:cBhvr>
                                    </p:animEffect>
                                  </p:childTnLst>
                                </p:cTn>
                              </p:par>
                            </p:childTnLst>
                          </p:cTn>
                        </p:par>
                      </p:childTnLst>
                    </p:cTn>
                  </p:par>
                  <p:par>
                    <p:cTn id="133" fill="hold">
                      <p:stCondLst>
                        <p:cond delay="indefinite"/>
                      </p:stCondLst>
                      <p:childTnLst>
                        <p:par>
                          <p:cTn id="134" fill="hold">
                            <p:stCondLst>
                              <p:cond delay="0"/>
                            </p:stCondLst>
                            <p:childTnLst>
                              <p:par>
                                <p:cTn id="135" presetID="53" presetClass="entr" presetSubtype="16" fill="hold" nodeType="clickEffect">
                                  <p:stCondLst>
                                    <p:cond delay="0"/>
                                  </p:stCondLst>
                                  <p:childTnLst>
                                    <p:set>
                                      <p:cBhvr>
                                        <p:cTn id="136" dur="1" fill="hold">
                                          <p:stCondLst>
                                            <p:cond delay="0"/>
                                          </p:stCondLst>
                                        </p:cTn>
                                        <p:tgtEl>
                                          <p:spTgt spid="31"/>
                                        </p:tgtEl>
                                        <p:attrNameLst>
                                          <p:attrName>style.visibility</p:attrName>
                                        </p:attrNameLst>
                                      </p:cBhvr>
                                      <p:to>
                                        <p:strVal val="visible"/>
                                      </p:to>
                                    </p:set>
                                    <p:anim calcmode="lin" valueType="num">
                                      <p:cBhvr>
                                        <p:cTn id="137" dur="500" fill="hold"/>
                                        <p:tgtEl>
                                          <p:spTgt spid="31"/>
                                        </p:tgtEl>
                                        <p:attrNameLst>
                                          <p:attrName>ppt_w</p:attrName>
                                        </p:attrNameLst>
                                      </p:cBhvr>
                                      <p:tavLst>
                                        <p:tav tm="0">
                                          <p:val>
                                            <p:fltVal val="0"/>
                                          </p:val>
                                        </p:tav>
                                        <p:tav tm="100000">
                                          <p:val>
                                            <p:strVal val="#ppt_w"/>
                                          </p:val>
                                        </p:tav>
                                      </p:tavLst>
                                    </p:anim>
                                    <p:anim calcmode="lin" valueType="num">
                                      <p:cBhvr>
                                        <p:cTn id="138" dur="500" fill="hold"/>
                                        <p:tgtEl>
                                          <p:spTgt spid="31"/>
                                        </p:tgtEl>
                                        <p:attrNameLst>
                                          <p:attrName>ppt_h</p:attrName>
                                        </p:attrNameLst>
                                      </p:cBhvr>
                                      <p:tavLst>
                                        <p:tav tm="0">
                                          <p:val>
                                            <p:fltVal val="0"/>
                                          </p:val>
                                        </p:tav>
                                        <p:tav tm="100000">
                                          <p:val>
                                            <p:strVal val="#ppt_h"/>
                                          </p:val>
                                        </p:tav>
                                      </p:tavLst>
                                    </p:anim>
                                    <p:animEffect transition="in" filter="fade">
                                      <p:cBhvr>
                                        <p:cTn id="139" dur="500"/>
                                        <p:tgtEl>
                                          <p:spTgt spid="31"/>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22"/>
                                        </p:tgtEl>
                                        <p:attrNameLst>
                                          <p:attrName>style.visibility</p:attrName>
                                        </p:attrNameLst>
                                      </p:cBhvr>
                                      <p:to>
                                        <p:strVal val="visible"/>
                                      </p:to>
                                    </p:set>
                                    <p:anim calcmode="lin" valueType="num">
                                      <p:cBhvr>
                                        <p:cTn id="142" dur="500" fill="hold"/>
                                        <p:tgtEl>
                                          <p:spTgt spid="22"/>
                                        </p:tgtEl>
                                        <p:attrNameLst>
                                          <p:attrName>ppt_w</p:attrName>
                                        </p:attrNameLst>
                                      </p:cBhvr>
                                      <p:tavLst>
                                        <p:tav tm="0">
                                          <p:val>
                                            <p:fltVal val="0"/>
                                          </p:val>
                                        </p:tav>
                                        <p:tav tm="100000">
                                          <p:val>
                                            <p:strVal val="#ppt_w"/>
                                          </p:val>
                                        </p:tav>
                                      </p:tavLst>
                                    </p:anim>
                                    <p:anim calcmode="lin" valueType="num">
                                      <p:cBhvr>
                                        <p:cTn id="143" dur="500" fill="hold"/>
                                        <p:tgtEl>
                                          <p:spTgt spid="22"/>
                                        </p:tgtEl>
                                        <p:attrNameLst>
                                          <p:attrName>ppt_h</p:attrName>
                                        </p:attrNameLst>
                                      </p:cBhvr>
                                      <p:tavLst>
                                        <p:tav tm="0">
                                          <p:val>
                                            <p:fltVal val="0"/>
                                          </p:val>
                                        </p:tav>
                                        <p:tav tm="100000">
                                          <p:val>
                                            <p:strVal val="#ppt_h"/>
                                          </p:val>
                                        </p:tav>
                                      </p:tavLst>
                                    </p:anim>
                                    <p:animEffect transition="in" filter="fade">
                                      <p:cBhvr>
                                        <p:cTn id="144" dur="500"/>
                                        <p:tgtEl>
                                          <p:spTgt spid="22"/>
                                        </p:tgtEl>
                                      </p:cBhvr>
                                    </p:animEffect>
                                  </p:childTnLst>
                                </p:cTn>
                              </p:par>
                            </p:childTnLst>
                          </p:cTn>
                        </p:par>
                      </p:childTnLst>
                    </p:cTn>
                  </p:par>
                  <p:par>
                    <p:cTn id="145" fill="hold">
                      <p:stCondLst>
                        <p:cond delay="indefinite"/>
                      </p:stCondLst>
                      <p:childTnLst>
                        <p:par>
                          <p:cTn id="146" fill="hold">
                            <p:stCondLst>
                              <p:cond delay="0"/>
                            </p:stCondLst>
                            <p:childTnLst>
                              <p:par>
                                <p:cTn id="147" presetID="53" presetClass="exit" presetSubtype="32" fill="hold" grpId="1" nodeType="clickEffect">
                                  <p:stCondLst>
                                    <p:cond delay="0"/>
                                  </p:stCondLst>
                                  <p:childTnLst>
                                    <p:anim calcmode="lin" valueType="num">
                                      <p:cBhvr>
                                        <p:cTn id="148" dur="500"/>
                                        <p:tgtEl>
                                          <p:spTgt spid="22"/>
                                        </p:tgtEl>
                                        <p:attrNameLst>
                                          <p:attrName>ppt_w</p:attrName>
                                        </p:attrNameLst>
                                      </p:cBhvr>
                                      <p:tavLst>
                                        <p:tav tm="0">
                                          <p:val>
                                            <p:strVal val="ppt_w"/>
                                          </p:val>
                                        </p:tav>
                                        <p:tav tm="100000">
                                          <p:val>
                                            <p:fltVal val="0"/>
                                          </p:val>
                                        </p:tav>
                                      </p:tavLst>
                                    </p:anim>
                                    <p:anim calcmode="lin" valueType="num">
                                      <p:cBhvr>
                                        <p:cTn id="149" dur="500"/>
                                        <p:tgtEl>
                                          <p:spTgt spid="22"/>
                                        </p:tgtEl>
                                        <p:attrNameLst>
                                          <p:attrName>ppt_h</p:attrName>
                                        </p:attrNameLst>
                                      </p:cBhvr>
                                      <p:tavLst>
                                        <p:tav tm="0">
                                          <p:val>
                                            <p:strVal val="ppt_h"/>
                                          </p:val>
                                        </p:tav>
                                        <p:tav tm="100000">
                                          <p:val>
                                            <p:fltVal val="0"/>
                                          </p:val>
                                        </p:tav>
                                      </p:tavLst>
                                    </p:anim>
                                    <p:animEffect transition="out" filter="fade">
                                      <p:cBhvr>
                                        <p:cTn id="150" dur="500"/>
                                        <p:tgtEl>
                                          <p:spTgt spid="22"/>
                                        </p:tgtEl>
                                      </p:cBhvr>
                                    </p:animEffect>
                                    <p:set>
                                      <p:cBhvr>
                                        <p:cTn id="151" dur="1" fill="hold">
                                          <p:stCondLst>
                                            <p:cond delay="499"/>
                                          </p:stCondLst>
                                        </p:cTn>
                                        <p:tgtEl>
                                          <p:spTgt spid="22"/>
                                        </p:tgtEl>
                                        <p:attrNameLst>
                                          <p:attrName>style.visibility</p:attrName>
                                        </p:attrNameLst>
                                      </p:cBhvr>
                                      <p:to>
                                        <p:strVal val="hidden"/>
                                      </p:to>
                                    </p:set>
                                  </p:childTnLst>
                                </p:cTn>
                              </p:par>
                              <p:par>
                                <p:cTn id="152" presetID="53" presetClass="exit" presetSubtype="32" fill="hold" grpId="0" nodeType="withEffect">
                                  <p:stCondLst>
                                    <p:cond delay="0"/>
                                  </p:stCondLst>
                                  <p:childTnLst>
                                    <p:anim calcmode="lin" valueType="num">
                                      <p:cBhvr>
                                        <p:cTn id="153" dur="500"/>
                                        <p:tgtEl>
                                          <p:spTgt spid="11"/>
                                        </p:tgtEl>
                                        <p:attrNameLst>
                                          <p:attrName>ppt_w</p:attrName>
                                        </p:attrNameLst>
                                      </p:cBhvr>
                                      <p:tavLst>
                                        <p:tav tm="0">
                                          <p:val>
                                            <p:strVal val="ppt_w"/>
                                          </p:val>
                                        </p:tav>
                                        <p:tav tm="100000">
                                          <p:val>
                                            <p:fltVal val="0"/>
                                          </p:val>
                                        </p:tav>
                                      </p:tavLst>
                                    </p:anim>
                                    <p:anim calcmode="lin" valueType="num">
                                      <p:cBhvr>
                                        <p:cTn id="154" dur="500"/>
                                        <p:tgtEl>
                                          <p:spTgt spid="11"/>
                                        </p:tgtEl>
                                        <p:attrNameLst>
                                          <p:attrName>ppt_h</p:attrName>
                                        </p:attrNameLst>
                                      </p:cBhvr>
                                      <p:tavLst>
                                        <p:tav tm="0">
                                          <p:val>
                                            <p:strVal val="ppt_h"/>
                                          </p:val>
                                        </p:tav>
                                        <p:tav tm="100000">
                                          <p:val>
                                            <p:fltVal val="0"/>
                                          </p:val>
                                        </p:tav>
                                      </p:tavLst>
                                    </p:anim>
                                    <p:animEffect transition="out" filter="fade">
                                      <p:cBhvr>
                                        <p:cTn id="155" dur="500"/>
                                        <p:tgtEl>
                                          <p:spTgt spid="11"/>
                                        </p:tgtEl>
                                      </p:cBhvr>
                                    </p:animEffect>
                                    <p:set>
                                      <p:cBhvr>
                                        <p:cTn id="156" dur="1" fill="hold">
                                          <p:stCondLst>
                                            <p:cond delay="499"/>
                                          </p:stCondLst>
                                        </p:cTn>
                                        <p:tgtEl>
                                          <p:spTgt spid="11"/>
                                        </p:tgtEl>
                                        <p:attrNameLst>
                                          <p:attrName>style.visibility</p:attrName>
                                        </p:attrNameLst>
                                      </p:cBhvr>
                                      <p:to>
                                        <p:strVal val="hidden"/>
                                      </p:to>
                                    </p:set>
                                  </p:childTnLst>
                                </p:cTn>
                              </p:par>
                              <p:par>
                                <p:cTn id="157" presetID="53" presetClass="exit" presetSubtype="32" fill="hold" grpId="0" nodeType="withEffect">
                                  <p:stCondLst>
                                    <p:cond delay="0"/>
                                  </p:stCondLst>
                                  <p:childTnLst>
                                    <p:anim calcmode="lin" valueType="num">
                                      <p:cBhvr>
                                        <p:cTn id="158" dur="500"/>
                                        <p:tgtEl>
                                          <p:spTgt spid="15"/>
                                        </p:tgtEl>
                                        <p:attrNameLst>
                                          <p:attrName>ppt_w</p:attrName>
                                        </p:attrNameLst>
                                      </p:cBhvr>
                                      <p:tavLst>
                                        <p:tav tm="0">
                                          <p:val>
                                            <p:strVal val="ppt_w"/>
                                          </p:val>
                                        </p:tav>
                                        <p:tav tm="100000">
                                          <p:val>
                                            <p:fltVal val="0"/>
                                          </p:val>
                                        </p:tav>
                                      </p:tavLst>
                                    </p:anim>
                                    <p:anim calcmode="lin" valueType="num">
                                      <p:cBhvr>
                                        <p:cTn id="159" dur="500"/>
                                        <p:tgtEl>
                                          <p:spTgt spid="15"/>
                                        </p:tgtEl>
                                        <p:attrNameLst>
                                          <p:attrName>ppt_h</p:attrName>
                                        </p:attrNameLst>
                                      </p:cBhvr>
                                      <p:tavLst>
                                        <p:tav tm="0">
                                          <p:val>
                                            <p:strVal val="ppt_h"/>
                                          </p:val>
                                        </p:tav>
                                        <p:tav tm="100000">
                                          <p:val>
                                            <p:fltVal val="0"/>
                                          </p:val>
                                        </p:tav>
                                      </p:tavLst>
                                    </p:anim>
                                    <p:animEffect transition="out" filter="fade">
                                      <p:cBhvr>
                                        <p:cTn id="160" dur="500"/>
                                        <p:tgtEl>
                                          <p:spTgt spid="15"/>
                                        </p:tgtEl>
                                      </p:cBhvr>
                                    </p:animEffect>
                                    <p:set>
                                      <p:cBhvr>
                                        <p:cTn id="161" dur="1" fill="hold">
                                          <p:stCondLst>
                                            <p:cond delay="499"/>
                                          </p:stCondLst>
                                        </p:cTn>
                                        <p:tgtEl>
                                          <p:spTgt spid="15"/>
                                        </p:tgtEl>
                                        <p:attrNameLst>
                                          <p:attrName>style.visibility</p:attrName>
                                        </p:attrNameLst>
                                      </p:cBhvr>
                                      <p:to>
                                        <p:strVal val="hidden"/>
                                      </p:to>
                                    </p:set>
                                  </p:childTnLst>
                                </p:cTn>
                              </p:par>
                              <p:par>
                                <p:cTn id="162" presetID="53" presetClass="exit" presetSubtype="32" fill="hold" grpId="0" nodeType="withEffect">
                                  <p:stCondLst>
                                    <p:cond delay="0"/>
                                  </p:stCondLst>
                                  <p:childTnLst>
                                    <p:anim calcmode="lin" valueType="num">
                                      <p:cBhvr>
                                        <p:cTn id="163" dur="500"/>
                                        <p:tgtEl>
                                          <p:spTgt spid="19"/>
                                        </p:tgtEl>
                                        <p:attrNameLst>
                                          <p:attrName>ppt_w</p:attrName>
                                        </p:attrNameLst>
                                      </p:cBhvr>
                                      <p:tavLst>
                                        <p:tav tm="0">
                                          <p:val>
                                            <p:strVal val="ppt_w"/>
                                          </p:val>
                                        </p:tav>
                                        <p:tav tm="100000">
                                          <p:val>
                                            <p:fltVal val="0"/>
                                          </p:val>
                                        </p:tav>
                                      </p:tavLst>
                                    </p:anim>
                                    <p:anim calcmode="lin" valueType="num">
                                      <p:cBhvr>
                                        <p:cTn id="164" dur="500"/>
                                        <p:tgtEl>
                                          <p:spTgt spid="19"/>
                                        </p:tgtEl>
                                        <p:attrNameLst>
                                          <p:attrName>ppt_h</p:attrName>
                                        </p:attrNameLst>
                                      </p:cBhvr>
                                      <p:tavLst>
                                        <p:tav tm="0">
                                          <p:val>
                                            <p:strVal val="ppt_h"/>
                                          </p:val>
                                        </p:tav>
                                        <p:tav tm="100000">
                                          <p:val>
                                            <p:fltVal val="0"/>
                                          </p:val>
                                        </p:tav>
                                      </p:tavLst>
                                    </p:anim>
                                    <p:animEffect transition="out" filter="fade">
                                      <p:cBhvr>
                                        <p:cTn id="165" dur="500"/>
                                        <p:tgtEl>
                                          <p:spTgt spid="19"/>
                                        </p:tgtEl>
                                      </p:cBhvr>
                                    </p:animEffect>
                                    <p:set>
                                      <p:cBhvr>
                                        <p:cTn id="166" dur="1" fill="hold">
                                          <p:stCondLst>
                                            <p:cond delay="499"/>
                                          </p:stCondLst>
                                        </p:cTn>
                                        <p:tgtEl>
                                          <p:spTgt spid="19"/>
                                        </p:tgtEl>
                                        <p:attrNameLst>
                                          <p:attrName>style.visibility</p:attrName>
                                        </p:attrNameLst>
                                      </p:cBhvr>
                                      <p:to>
                                        <p:strVal val="hidden"/>
                                      </p:to>
                                    </p:set>
                                  </p:childTnLst>
                                </p:cTn>
                              </p:par>
                              <p:par>
                                <p:cTn id="167" presetID="53" presetClass="exit" presetSubtype="32" fill="hold" grpId="0" nodeType="withEffect">
                                  <p:stCondLst>
                                    <p:cond delay="0"/>
                                  </p:stCondLst>
                                  <p:childTnLst>
                                    <p:anim calcmode="lin" valueType="num">
                                      <p:cBhvr>
                                        <p:cTn id="168" dur="500"/>
                                        <p:tgtEl>
                                          <p:spTgt spid="16"/>
                                        </p:tgtEl>
                                        <p:attrNameLst>
                                          <p:attrName>ppt_w</p:attrName>
                                        </p:attrNameLst>
                                      </p:cBhvr>
                                      <p:tavLst>
                                        <p:tav tm="0">
                                          <p:val>
                                            <p:strVal val="ppt_w"/>
                                          </p:val>
                                        </p:tav>
                                        <p:tav tm="100000">
                                          <p:val>
                                            <p:fltVal val="0"/>
                                          </p:val>
                                        </p:tav>
                                      </p:tavLst>
                                    </p:anim>
                                    <p:anim calcmode="lin" valueType="num">
                                      <p:cBhvr>
                                        <p:cTn id="169" dur="500"/>
                                        <p:tgtEl>
                                          <p:spTgt spid="16"/>
                                        </p:tgtEl>
                                        <p:attrNameLst>
                                          <p:attrName>ppt_h</p:attrName>
                                        </p:attrNameLst>
                                      </p:cBhvr>
                                      <p:tavLst>
                                        <p:tav tm="0">
                                          <p:val>
                                            <p:strVal val="ppt_h"/>
                                          </p:val>
                                        </p:tav>
                                        <p:tav tm="100000">
                                          <p:val>
                                            <p:fltVal val="0"/>
                                          </p:val>
                                        </p:tav>
                                      </p:tavLst>
                                    </p:anim>
                                    <p:animEffect transition="out" filter="fade">
                                      <p:cBhvr>
                                        <p:cTn id="170" dur="500"/>
                                        <p:tgtEl>
                                          <p:spTgt spid="16"/>
                                        </p:tgtEl>
                                      </p:cBhvr>
                                    </p:animEffect>
                                    <p:set>
                                      <p:cBhvr>
                                        <p:cTn id="171" dur="1" fill="hold">
                                          <p:stCondLst>
                                            <p:cond delay="499"/>
                                          </p:stCondLst>
                                        </p:cTn>
                                        <p:tgtEl>
                                          <p:spTgt spid="16"/>
                                        </p:tgtEl>
                                        <p:attrNameLst>
                                          <p:attrName>style.visibility</p:attrName>
                                        </p:attrNameLst>
                                      </p:cBhvr>
                                      <p:to>
                                        <p:strVal val="hidden"/>
                                      </p:to>
                                    </p:set>
                                  </p:childTnLst>
                                </p:cTn>
                              </p:par>
                              <p:par>
                                <p:cTn id="172" presetID="53" presetClass="entr" presetSubtype="16" fill="hold" grpId="2" nodeType="withEffect">
                                  <p:stCondLst>
                                    <p:cond delay="0"/>
                                  </p:stCondLst>
                                  <p:childTnLst>
                                    <p:set>
                                      <p:cBhvr>
                                        <p:cTn id="173" dur="1" fill="hold">
                                          <p:stCondLst>
                                            <p:cond delay="0"/>
                                          </p:stCondLst>
                                        </p:cTn>
                                        <p:tgtEl>
                                          <p:spTgt spid="5"/>
                                        </p:tgtEl>
                                        <p:attrNameLst>
                                          <p:attrName>style.visibility</p:attrName>
                                        </p:attrNameLst>
                                      </p:cBhvr>
                                      <p:to>
                                        <p:strVal val="visible"/>
                                      </p:to>
                                    </p:set>
                                    <p:anim calcmode="lin" valueType="num">
                                      <p:cBhvr>
                                        <p:cTn id="174" dur="500" fill="hold"/>
                                        <p:tgtEl>
                                          <p:spTgt spid="5"/>
                                        </p:tgtEl>
                                        <p:attrNameLst>
                                          <p:attrName>ppt_w</p:attrName>
                                        </p:attrNameLst>
                                      </p:cBhvr>
                                      <p:tavLst>
                                        <p:tav tm="0">
                                          <p:val>
                                            <p:fltVal val="0"/>
                                          </p:val>
                                        </p:tav>
                                        <p:tav tm="100000">
                                          <p:val>
                                            <p:strVal val="#ppt_w"/>
                                          </p:val>
                                        </p:tav>
                                      </p:tavLst>
                                    </p:anim>
                                    <p:anim calcmode="lin" valueType="num">
                                      <p:cBhvr>
                                        <p:cTn id="175" dur="500" fill="hold"/>
                                        <p:tgtEl>
                                          <p:spTgt spid="5"/>
                                        </p:tgtEl>
                                        <p:attrNameLst>
                                          <p:attrName>ppt_h</p:attrName>
                                        </p:attrNameLst>
                                      </p:cBhvr>
                                      <p:tavLst>
                                        <p:tav tm="0">
                                          <p:val>
                                            <p:fltVal val="0"/>
                                          </p:val>
                                        </p:tav>
                                        <p:tav tm="100000">
                                          <p:val>
                                            <p:strVal val="#ppt_h"/>
                                          </p:val>
                                        </p:tav>
                                      </p:tavLst>
                                    </p:anim>
                                    <p:animEffect transition="in" filter="fade">
                                      <p:cBhvr>
                                        <p:cTn id="176" dur="500"/>
                                        <p:tgtEl>
                                          <p:spTgt spid="5"/>
                                        </p:tgtEl>
                                      </p:cBhvr>
                                    </p:animEffect>
                                  </p:childTnLst>
                                </p:cTn>
                              </p:par>
                              <p:par>
                                <p:cTn id="177" presetID="53" presetClass="entr" presetSubtype="16" fill="hold" nodeType="withEffect">
                                  <p:stCondLst>
                                    <p:cond delay="0"/>
                                  </p:stCondLst>
                                  <p:childTnLst>
                                    <p:set>
                                      <p:cBhvr>
                                        <p:cTn id="178" dur="1" fill="hold">
                                          <p:stCondLst>
                                            <p:cond delay="0"/>
                                          </p:stCondLst>
                                        </p:cTn>
                                        <p:tgtEl>
                                          <p:spTgt spid="26"/>
                                        </p:tgtEl>
                                        <p:attrNameLst>
                                          <p:attrName>style.visibility</p:attrName>
                                        </p:attrNameLst>
                                      </p:cBhvr>
                                      <p:to>
                                        <p:strVal val="visible"/>
                                      </p:to>
                                    </p:set>
                                    <p:anim calcmode="lin" valueType="num">
                                      <p:cBhvr>
                                        <p:cTn id="179" dur="500" fill="hold"/>
                                        <p:tgtEl>
                                          <p:spTgt spid="26"/>
                                        </p:tgtEl>
                                        <p:attrNameLst>
                                          <p:attrName>ppt_w</p:attrName>
                                        </p:attrNameLst>
                                      </p:cBhvr>
                                      <p:tavLst>
                                        <p:tav tm="0">
                                          <p:val>
                                            <p:fltVal val="0"/>
                                          </p:val>
                                        </p:tav>
                                        <p:tav tm="100000">
                                          <p:val>
                                            <p:strVal val="#ppt_w"/>
                                          </p:val>
                                        </p:tav>
                                      </p:tavLst>
                                    </p:anim>
                                    <p:anim calcmode="lin" valueType="num">
                                      <p:cBhvr>
                                        <p:cTn id="180" dur="500" fill="hold"/>
                                        <p:tgtEl>
                                          <p:spTgt spid="26"/>
                                        </p:tgtEl>
                                        <p:attrNameLst>
                                          <p:attrName>ppt_h</p:attrName>
                                        </p:attrNameLst>
                                      </p:cBhvr>
                                      <p:tavLst>
                                        <p:tav tm="0">
                                          <p:val>
                                            <p:fltVal val="0"/>
                                          </p:val>
                                        </p:tav>
                                        <p:tav tm="100000">
                                          <p:val>
                                            <p:strVal val="#ppt_h"/>
                                          </p:val>
                                        </p:tav>
                                      </p:tavLst>
                                    </p:anim>
                                    <p:animEffect transition="in" filter="fade">
                                      <p:cBhvr>
                                        <p:cTn id="181" dur="500"/>
                                        <p:tgtEl>
                                          <p:spTgt spid="26"/>
                                        </p:tgtEl>
                                      </p:cBhvr>
                                    </p:animEffect>
                                  </p:childTnLst>
                                </p:cTn>
                              </p:par>
                              <p:par>
                                <p:cTn id="182" presetID="53" presetClass="entr" presetSubtype="16" fill="hold" nodeType="withEffect">
                                  <p:stCondLst>
                                    <p:cond delay="0"/>
                                  </p:stCondLst>
                                  <p:childTnLst>
                                    <p:set>
                                      <p:cBhvr>
                                        <p:cTn id="183" dur="1" fill="hold">
                                          <p:stCondLst>
                                            <p:cond delay="0"/>
                                          </p:stCondLst>
                                        </p:cTn>
                                        <p:tgtEl>
                                          <p:spTgt spid="20"/>
                                        </p:tgtEl>
                                        <p:attrNameLst>
                                          <p:attrName>style.visibility</p:attrName>
                                        </p:attrNameLst>
                                      </p:cBhvr>
                                      <p:to>
                                        <p:strVal val="visible"/>
                                      </p:to>
                                    </p:set>
                                    <p:anim calcmode="lin" valueType="num">
                                      <p:cBhvr>
                                        <p:cTn id="184" dur="500" fill="hold"/>
                                        <p:tgtEl>
                                          <p:spTgt spid="20"/>
                                        </p:tgtEl>
                                        <p:attrNameLst>
                                          <p:attrName>ppt_w</p:attrName>
                                        </p:attrNameLst>
                                      </p:cBhvr>
                                      <p:tavLst>
                                        <p:tav tm="0">
                                          <p:val>
                                            <p:fltVal val="0"/>
                                          </p:val>
                                        </p:tav>
                                        <p:tav tm="100000">
                                          <p:val>
                                            <p:strVal val="#ppt_w"/>
                                          </p:val>
                                        </p:tav>
                                      </p:tavLst>
                                    </p:anim>
                                    <p:anim calcmode="lin" valueType="num">
                                      <p:cBhvr>
                                        <p:cTn id="185" dur="500" fill="hold"/>
                                        <p:tgtEl>
                                          <p:spTgt spid="20"/>
                                        </p:tgtEl>
                                        <p:attrNameLst>
                                          <p:attrName>ppt_h</p:attrName>
                                        </p:attrNameLst>
                                      </p:cBhvr>
                                      <p:tavLst>
                                        <p:tav tm="0">
                                          <p:val>
                                            <p:fltVal val="0"/>
                                          </p:val>
                                        </p:tav>
                                        <p:tav tm="100000">
                                          <p:val>
                                            <p:strVal val="#ppt_h"/>
                                          </p:val>
                                        </p:tav>
                                      </p:tavLst>
                                    </p:anim>
                                    <p:animEffect transition="in" filter="fade">
                                      <p:cBhvr>
                                        <p:cTn id="18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28" grpId="0"/>
      <p:bldP spid="28" grpId="1"/>
      <p:bldP spid="29" grpId="0"/>
      <p:bldP spid="29" grpId="1"/>
      <p:bldP spid="30" grpId="0"/>
      <p:bldP spid="30" grpId="1"/>
      <p:bldP spid="24" grpId="0" animBg="1"/>
      <p:bldP spid="24" grpId="1" animBg="1"/>
      <p:bldP spid="24" grpId="2" animBg="1"/>
      <p:bldP spid="24" grpId="3" animBg="1"/>
      <p:bldP spid="25" grpId="0" animBg="1"/>
      <p:bldP spid="13" grpId="0" animBg="1"/>
      <p:bldP spid="11" grpId="0"/>
      <p:bldP spid="11" grpId="1"/>
      <p:bldP spid="15" grpId="0"/>
      <p:bldP spid="15" grpId="1"/>
      <p:bldP spid="16" grpId="0"/>
      <p:bldP spid="16" grpId="1"/>
      <p:bldP spid="19" grpId="0"/>
      <p:bldP spid="19" grpId="1"/>
      <p:bldP spid="22" grpId="0"/>
      <p:bldP spid="22" grpId="1"/>
      <p:bldP spid="21" grpId="0"/>
      <p:bldP spid="21" grpId="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6539"/>
            <a:ext cx="12436475" cy="7240107"/>
          </a:xfrm>
          <a:prstGeom prst="rect">
            <a:avLst/>
          </a:prstGeom>
        </p:spPr>
      </p:pic>
      <p:sp>
        <p:nvSpPr>
          <p:cNvPr id="3" name="Title 2"/>
          <p:cNvSpPr>
            <a:spLocks noGrp="1"/>
          </p:cNvSpPr>
          <p:nvPr>
            <p:ph type="title"/>
          </p:nvPr>
        </p:nvSpPr>
        <p:spPr>
          <a:xfrm>
            <a:off x="1493837" y="2732087"/>
            <a:ext cx="11887200" cy="1831975"/>
          </a:xfrm>
        </p:spPr>
        <p:txBody>
          <a:bodyPr/>
          <a:lstStyle/>
          <a:p>
            <a:r>
              <a:rPr lang="en-US" dirty="0" smtClean="0"/>
              <a:t>Search Architecture</a:t>
            </a:r>
            <a:endParaRPr lang="en-US" dirty="0"/>
          </a:p>
        </p:txBody>
      </p:sp>
    </p:spTree>
    <p:extLst>
      <p:ext uri="{BB962C8B-B14F-4D97-AF65-F5344CB8AC3E}">
        <p14:creationId xmlns:p14="http://schemas.microsoft.com/office/powerpoint/2010/main" val="3971316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1112837" y="1639774"/>
            <a:ext cx="4254087" cy="2390888"/>
          </a:xfrm>
          <a:prstGeom prst="rect">
            <a:avLst/>
          </a:prstGeom>
        </p:spPr>
      </p:pic>
      <p:pic>
        <p:nvPicPr>
          <p:cNvPr id="3" name="Picture 2"/>
          <p:cNvPicPr>
            <a:picLocks noChangeAspect="1"/>
          </p:cNvPicPr>
          <p:nvPr/>
        </p:nvPicPr>
        <p:blipFill>
          <a:blip r:embed="rId4"/>
          <a:stretch>
            <a:fillRect/>
          </a:stretch>
        </p:blipFill>
        <p:spPr>
          <a:xfrm>
            <a:off x="6675438" y="2278062"/>
            <a:ext cx="5029199" cy="2826518"/>
          </a:xfrm>
          <a:prstGeom prst="rect">
            <a:avLst/>
          </a:prstGeom>
        </p:spPr>
      </p:pic>
      <p:sp>
        <p:nvSpPr>
          <p:cNvPr id="4" name="Title 3"/>
          <p:cNvSpPr>
            <a:spLocks noGrp="1"/>
          </p:cNvSpPr>
          <p:nvPr>
            <p:ph type="title" idx="4294967295"/>
          </p:nvPr>
        </p:nvSpPr>
        <p:spPr>
          <a:xfrm>
            <a:off x="547688" y="295275"/>
            <a:ext cx="11888787" cy="917575"/>
          </a:xfrm>
        </p:spPr>
        <p:txBody>
          <a:bodyPr/>
          <a:lstStyle/>
          <a:p>
            <a:r>
              <a:rPr lang="en-US" dirty="0" smtClean="0"/>
              <a:t>Recap</a:t>
            </a:r>
            <a:endParaRPr lang="en-US" dirty="0"/>
          </a:p>
        </p:txBody>
      </p:sp>
      <p:grpSp>
        <p:nvGrpSpPr>
          <p:cNvPr id="5" name="Group 4"/>
          <p:cNvGrpSpPr/>
          <p:nvPr/>
        </p:nvGrpSpPr>
        <p:grpSpPr>
          <a:xfrm>
            <a:off x="1229187" y="3891502"/>
            <a:ext cx="3950228" cy="2653760"/>
            <a:chOff x="1229187" y="3891502"/>
            <a:chExt cx="3950228" cy="2653760"/>
          </a:xfrm>
        </p:grpSpPr>
        <p:pic>
          <p:nvPicPr>
            <p:cNvPr id="6" name="Picture 5"/>
            <p:cNvPicPr>
              <a:picLocks noChangeAspect="1"/>
            </p:cNvPicPr>
            <p:nvPr/>
          </p:nvPicPr>
          <p:blipFill>
            <a:blip r:embed="rId5"/>
            <a:stretch>
              <a:fillRect/>
            </a:stretch>
          </p:blipFill>
          <p:spPr>
            <a:xfrm>
              <a:off x="2636837" y="4487862"/>
              <a:ext cx="2542578" cy="2057400"/>
            </a:xfrm>
            <a:prstGeom prst="rect">
              <a:avLst/>
            </a:prstGeom>
            <a:ln>
              <a:noFill/>
            </a:ln>
            <a:effectLst>
              <a:outerShdw blurRad="190500" algn="tl" rotWithShape="0">
                <a:srgbClr val="000000">
                  <a:alpha val="70000"/>
                </a:srgbClr>
              </a:outerShdw>
            </a:effectLst>
          </p:spPr>
        </p:pic>
        <p:sp>
          <p:nvSpPr>
            <p:cNvPr id="11" name="Shape 10"/>
            <p:cNvSpPr/>
            <p:nvPr/>
          </p:nvSpPr>
          <p:spPr>
            <a:xfrm flipV="1">
              <a:off x="1229187" y="3982062"/>
              <a:ext cx="1255250" cy="1155245"/>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15" name="TextBox 14"/>
            <p:cNvSpPr txBox="1"/>
            <p:nvPr/>
          </p:nvSpPr>
          <p:spPr>
            <a:xfrm>
              <a:off x="2193020" y="389150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v</a:t>
              </a:r>
            </a:p>
          </p:txBody>
        </p:sp>
      </p:grpSp>
      <p:grpSp>
        <p:nvGrpSpPr>
          <p:cNvPr id="7" name="Group 6"/>
          <p:cNvGrpSpPr/>
          <p:nvPr/>
        </p:nvGrpSpPr>
        <p:grpSpPr>
          <a:xfrm>
            <a:off x="5179415" y="1719802"/>
            <a:ext cx="2562822" cy="4367957"/>
            <a:chOff x="5179415" y="1719802"/>
            <a:chExt cx="2562822" cy="4367957"/>
          </a:xfrm>
        </p:grpSpPr>
        <p:sp>
          <p:nvSpPr>
            <p:cNvPr id="9" name="Shape 8"/>
            <p:cNvSpPr/>
            <p:nvPr/>
          </p:nvSpPr>
          <p:spPr>
            <a:xfrm rot="16200000" flipV="1">
              <a:off x="5918493" y="4398231"/>
              <a:ext cx="950450" cy="2428606"/>
            </a:xfrm>
            <a:prstGeom prst="swooshArrow">
              <a:avLst>
                <a:gd name="adj1" fmla="val 14184"/>
                <a:gd name="adj2" fmla="val 31370"/>
              </a:avLst>
            </a:pr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4">
                <a:shade val="50000"/>
                <a:hueOff val="0"/>
                <a:satOff val="0"/>
                <a:lumOff val="0"/>
                <a:alphaOff val="0"/>
              </a:schemeClr>
            </a:fillRef>
            <a:effectRef idx="2">
              <a:schemeClr val="accent4">
                <a:shade val="50000"/>
                <a:hueOff val="0"/>
                <a:satOff val="0"/>
                <a:lumOff val="0"/>
                <a:alphaOff val="0"/>
              </a:schemeClr>
            </a:effectRef>
            <a:fontRef idx="minor">
              <a:schemeClr val="lt1"/>
            </a:fontRef>
          </p:style>
        </p:sp>
        <p:sp>
          <p:nvSpPr>
            <p:cNvPr id="16" name="TextBox 15"/>
            <p:cNvSpPr txBox="1"/>
            <p:nvPr/>
          </p:nvSpPr>
          <p:spPr>
            <a:xfrm>
              <a:off x="6274848" y="171980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w</a:t>
              </a:r>
            </a:p>
          </p:txBody>
        </p:sp>
      </p:grpSp>
      <p:sp>
        <p:nvSpPr>
          <p:cNvPr id="17" name="TextBox 16"/>
          <p:cNvSpPr txBox="1"/>
          <p:nvPr/>
        </p:nvSpPr>
        <p:spPr>
          <a:xfrm>
            <a:off x="655637" y="1034002"/>
            <a:ext cx="1467389" cy="1625060"/>
          </a:xfrm>
          <a:prstGeom prst="rect">
            <a:avLst/>
          </a:prstGeom>
          <a:noFill/>
        </p:spPr>
        <p:txBody>
          <a:bodyPr wrap="none" lIns="182880" tIns="146304" rIns="182880" bIns="146304" rtlCol="0">
            <a:spAutoFit/>
          </a:bodyPr>
          <a:lstStyle/>
          <a:p>
            <a:pPr>
              <a:lnSpc>
                <a:spcPct val="90000"/>
              </a:lnSpc>
              <a:spcAft>
                <a:spcPts val="600"/>
              </a:spcAft>
            </a:pPr>
            <a:r>
              <a:rPr lang="en-US" sz="9600" dirty="0" smtClean="0">
                <a:solidFill>
                  <a:srgbClr val="007233"/>
                </a:solidFill>
                <a:latin typeface="Wingdings 2" panose="05020102010507070707" pitchFamily="18" charset="2"/>
              </a:rPr>
              <a:t>u</a:t>
            </a:r>
          </a:p>
        </p:txBody>
      </p:sp>
    </p:spTree>
    <p:extLst>
      <p:ext uri="{BB962C8B-B14F-4D97-AF65-F5344CB8AC3E}">
        <p14:creationId xmlns:p14="http://schemas.microsoft.com/office/powerpoint/2010/main" val="5787998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dirty="0" smtClean="0">
                <a:solidFill>
                  <a:srgbClr val="0072C6"/>
                </a:solidFill>
              </a:rPr>
              <a:t>Search</a:t>
            </a:r>
            <a:r>
              <a:rPr lang="en-US" sz="2000" spc="-70" dirty="0" smtClean="0">
                <a:solidFill>
                  <a:srgbClr val="505050"/>
                </a:solidFill>
              </a:rPr>
              <a:t> </a:t>
            </a:r>
            <a:r>
              <a:rPr lang="en-US" sz="2000" spc="-70" dirty="0" smtClean="0">
                <a:solidFill>
                  <a:srgbClr val="0072C6"/>
                </a:solidFill>
              </a:rPr>
              <a:t>booths </a:t>
            </a:r>
            <a:r>
              <a:rPr lang="en-US" sz="2000" spc="-70" dirty="0" smtClean="0">
                <a:solidFill>
                  <a:srgbClr val="505050"/>
                </a:solidFill>
              </a:rPr>
              <a:t>&amp; Search tables at </a:t>
            </a:r>
            <a:r>
              <a:rPr lang="en-US" sz="2000" spc="-70" dirty="0" smtClean="0">
                <a:solidFill>
                  <a:srgbClr val="0072C6"/>
                </a:solidFill>
              </a:rPr>
              <a:t>Ask the Experts </a:t>
            </a:r>
            <a:r>
              <a:rPr lang="en-US" sz="2000" spc="-70" dirty="0" smtClean="0">
                <a:solidFill>
                  <a:srgbClr val="505050"/>
                </a:solidFill>
              </a:rPr>
              <a:t>WED @6:15pm!</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Room</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Time</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1"/>
                          </a:solidFill>
                        </a:rPr>
                        <a:t>Develop Advanced Search-Driven SharePoint 2013 Apps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SPC402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Palazzo I, J</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Tue</a:t>
                      </a:r>
                      <a:r>
                        <a:rPr lang="en-GB" sz="1400" kern="1200" baseline="0" dirty="0" smtClean="0">
                          <a:solidFill>
                            <a:schemeClr val="tx1"/>
                          </a:solidFill>
                          <a:latin typeface="+mn-lt"/>
                          <a:ea typeface="+mn-ea"/>
                          <a:cs typeface="+mn-cs"/>
                        </a:rPr>
                        <a:t> 1:45pm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Best practices for Hybrid Search deployments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SPC306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Tue</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SharePoint 2013 Search Analytics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SPC340</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Palazzo  M, N</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How to manage and troubleshoot Search: A practical guide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SPC375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Veronese 2401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10:45am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6 Proven Steps to Get the Best Out of Search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SPC265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solidFill>
                            <a:schemeClr val="tx1"/>
                          </a:solidFill>
                        </a:rPr>
                        <a:t>Delphino</a:t>
                      </a:r>
                      <a:r>
                        <a:rPr lang="en-US" sz="1400" dirty="0" smtClean="0">
                          <a:solidFill>
                            <a:schemeClr val="tx1"/>
                          </a:solidFill>
                        </a:rPr>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Best practices for Information Architecture and Enterprise Search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SPC207</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content enrichment and extensibility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SCP414</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Customizing Search experiences with Azure Hosted Data and Bing Maps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SPC321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Futuristic Search applications using Kinect and Yammer!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SPC405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architecture and sizing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SPC336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Effective Search deployment and operations in SharePoint 2013 </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rPr>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SharePoint 2013 Search display templates and query rules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SPC322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9:00am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Managing Search Relevance in SharePoint 2013 and O365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SPC382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12:00pm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Search Related Sessions</a:t>
            </a:r>
          </a:p>
        </p:txBody>
      </p:sp>
    </p:spTree>
    <p:extLst>
      <p:ext uri="{BB962C8B-B14F-4D97-AF65-F5344CB8AC3E}">
        <p14:creationId xmlns:p14="http://schemas.microsoft.com/office/powerpoint/2010/main" val="161621232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ltGray">
          <a:xfrm>
            <a:off x="-239668" y="3"/>
            <a:ext cx="12676143" cy="6994526"/>
          </a:xfrm>
          <a:prstGeom prst="rect">
            <a:avLst/>
          </a:prstGeom>
        </p:spPr>
      </p:pic>
      <p:sp>
        <p:nvSpPr>
          <p:cNvPr id="7" name="Title 6"/>
          <p:cNvSpPr>
            <a:spLocks noGrp="1"/>
          </p:cNvSpPr>
          <p:nvPr>
            <p:ph type="title"/>
          </p:nvPr>
        </p:nvSpPr>
        <p:spPr>
          <a:xfrm>
            <a:off x="6678613" y="1204913"/>
            <a:ext cx="11889564" cy="917575"/>
          </a:xfrm>
        </p:spPr>
        <p:txBody>
          <a:bodyPr/>
          <a:lstStyle/>
          <a:p>
            <a:r>
              <a:rPr lang="en-US" sz="8800" dirty="0" smtClean="0">
                <a:gradFill>
                  <a:gsLst>
                    <a:gs pos="0">
                      <a:srgbClr val="FFFFFF"/>
                    </a:gs>
                    <a:gs pos="100000">
                      <a:srgbClr val="FFFFFF"/>
                    </a:gs>
                  </a:gsLst>
                  <a:lin ang="5400000" scaled="0"/>
                </a:gradFill>
              </a:rPr>
              <a:t>Questions?</a:t>
            </a:r>
            <a:endParaRPr lang="en-US" sz="8800" dirty="0">
              <a:gradFill>
                <a:gsLst>
                  <a:gs pos="0">
                    <a:srgbClr val="FFFFFF"/>
                  </a:gs>
                  <a:gs pos="100000">
                    <a:srgbClr val="FFFFFF"/>
                  </a:gs>
                </a:gsLst>
                <a:lin ang="5400000" scaled="0"/>
              </a:gradFill>
            </a:endParaRPr>
          </a:p>
        </p:txBody>
      </p:sp>
      <p:pic>
        <p:nvPicPr>
          <p:cNvPr id="5" name="Picture 2" descr="C:\Users\thomsven\AppData\Local\Microsoft\Windows\Temporary Internet Files\Content.IE5\UIYSJDNV\MP90043955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668" y="-1033095"/>
            <a:ext cx="6153104" cy="9216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7286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566136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75062" y="4893973"/>
            <a:ext cx="2375213" cy="2062103"/>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HTTP</a:t>
            </a:r>
          </a:p>
          <a:p>
            <a:pPr marL="449580"/>
            <a:r>
              <a:rPr lang="en-US" sz="1600" dirty="0" smtClean="0">
                <a:solidFill>
                  <a:srgbClr val="002060"/>
                </a:solidFill>
                <a:ea typeface="Calibri" panose="020F0502020204030204" pitchFamily="34" charset="0"/>
                <a:cs typeface="Times New Roman" panose="02020603050405020304" pitchFamily="18" charset="0"/>
              </a:rPr>
              <a:t>File </a:t>
            </a:r>
            <a:r>
              <a:rPr lang="en-US" sz="1600" dirty="0">
                <a:solidFill>
                  <a:srgbClr val="002060"/>
                </a:solidFill>
                <a:ea typeface="Calibri" panose="020F0502020204030204" pitchFamily="34" charset="0"/>
                <a:cs typeface="Times New Roman" panose="02020603050405020304" pitchFamily="18" charset="0"/>
              </a:rPr>
              <a:t>shares</a:t>
            </a:r>
          </a:p>
          <a:p>
            <a:pPr marL="449580"/>
            <a:r>
              <a:rPr lang="en-US" sz="1600" dirty="0">
                <a:solidFill>
                  <a:srgbClr val="002060"/>
                </a:solidFill>
                <a:ea typeface="Calibri" panose="020F0502020204030204" pitchFamily="34" charset="0"/>
                <a:cs typeface="Times New Roman" panose="02020603050405020304" pitchFamily="18" charset="0"/>
              </a:rPr>
              <a:t>SharePoint</a:t>
            </a:r>
          </a:p>
          <a:p>
            <a:pPr marL="449580"/>
            <a:r>
              <a:rPr lang="en-US" sz="1600" dirty="0">
                <a:solidFill>
                  <a:srgbClr val="002060"/>
                </a:solidFill>
                <a:ea typeface="Calibri" panose="020F0502020204030204" pitchFamily="34" charset="0"/>
                <a:cs typeface="Times New Roman" panose="02020603050405020304" pitchFamily="18" charset="0"/>
              </a:rPr>
              <a:t>User profiles</a:t>
            </a:r>
          </a:p>
          <a:p>
            <a:pPr marL="449580"/>
            <a:r>
              <a:rPr lang="en-US" sz="1600" dirty="0" smtClean="0">
                <a:solidFill>
                  <a:srgbClr val="002060"/>
                </a:solidFill>
                <a:ea typeface="Calibri" panose="020F0502020204030204" pitchFamily="34" charset="0"/>
                <a:cs typeface="Times New Roman" panose="02020603050405020304" pitchFamily="18" charset="0"/>
              </a:rPr>
              <a:t>Lotus </a:t>
            </a:r>
            <a:r>
              <a:rPr lang="en-US" sz="1600" dirty="0">
                <a:solidFill>
                  <a:srgbClr val="002060"/>
                </a:solidFill>
                <a:ea typeface="Calibri" panose="020F0502020204030204" pitchFamily="34" charset="0"/>
                <a:cs typeface="Times New Roman" panose="02020603050405020304" pitchFamily="18" charset="0"/>
              </a:rPr>
              <a:t>Notes </a:t>
            </a:r>
          </a:p>
          <a:p>
            <a:pPr marL="449580"/>
            <a:r>
              <a:rPr lang="en-US" sz="1600" dirty="0" smtClean="0">
                <a:solidFill>
                  <a:srgbClr val="002060"/>
                </a:solidFill>
                <a:ea typeface="Calibri" panose="020F0502020204030204" pitchFamily="34" charset="0"/>
                <a:cs typeface="Times New Roman" panose="02020603050405020304" pitchFamily="18" charset="0"/>
              </a:rPr>
              <a:t>Documentum</a:t>
            </a:r>
          </a:p>
          <a:p>
            <a:pPr marL="449580"/>
            <a:r>
              <a:rPr lang="en-US" sz="1600" dirty="0">
                <a:solidFill>
                  <a:srgbClr val="002060"/>
                </a:solidFill>
                <a:ea typeface="Calibri" panose="020F0502020204030204" pitchFamily="34" charset="0"/>
                <a:cs typeface="Times New Roman" panose="02020603050405020304" pitchFamily="18" charset="0"/>
              </a:rPr>
              <a:t>Exchange folders</a:t>
            </a:r>
          </a:p>
          <a:p>
            <a:pPr marL="449580"/>
            <a:r>
              <a:rPr lang="en-US" sz="1600" dirty="0" smtClean="0">
                <a:solidFill>
                  <a:srgbClr val="002060"/>
                </a:solidFill>
                <a:ea typeface="Calibri" panose="020F0502020204030204" pitchFamily="34" charset="0"/>
                <a:cs typeface="Times New Roman" panose="02020603050405020304" pitchFamily="18" charset="0"/>
              </a:rPr>
              <a:t>Custom - BCS</a:t>
            </a:r>
            <a:endParaRPr lang="en-US" sz="1600" dirty="0">
              <a:solidFill>
                <a:srgbClr val="002060"/>
              </a:solidFill>
            </a:endParaRPr>
          </a:p>
        </p:txBody>
      </p:sp>
      <p:sp>
        <p:nvSpPr>
          <p:cNvPr id="61" name="Rectangle 60"/>
          <p:cNvSpPr/>
          <p:nvPr/>
        </p:nvSpPr>
        <p:spPr>
          <a:xfrm>
            <a:off x="10496892" y="4836730"/>
            <a:ext cx="1947310" cy="1077218"/>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SharePoint</a:t>
            </a:r>
          </a:p>
          <a:p>
            <a:pPr marL="449580"/>
            <a:r>
              <a:rPr lang="en-US" sz="1600" dirty="0" smtClean="0">
                <a:solidFill>
                  <a:srgbClr val="002060"/>
                </a:solidFill>
                <a:cs typeface="Times New Roman" panose="02020603050405020304" pitchFamily="18" charset="0"/>
              </a:rPr>
              <a:t>SP Apps</a:t>
            </a:r>
          </a:p>
          <a:p>
            <a:pPr marL="449580"/>
            <a:r>
              <a:rPr lang="en-US" sz="1600" dirty="0" smtClean="0">
                <a:solidFill>
                  <a:srgbClr val="002060"/>
                </a:solidFill>
                <a:cs typeface="Times New Roman" panose="02020603050405020304" pitchFamily="18" charset="0"/>
              </a:rPr>
              <a:t>Devices</a:t>
            </a:r>
          </a:p>
          <a:p>
            <a:pPr marL="449580"/>
            <a:r>
              <a:rPr lang="en-US" sz="1600" dirty="0" smtClean="0">
                <a:solidFill>
                  <a:srgbClr val="002060"/>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9139186" y="5661482"/>
            <a:ext cx="1234440" cy="12344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grpSp>
        <p:nvGrpSpPr>
          <p:cNvPr id="9" name="Group 8"/>
          <p:cNvGrpSpPr/>
          <p:nvPr/>
        </p:nvGrpSpPr>
        <p:grpSpPr>
          <a:xfrm>
            <a:off x="4120" y="2476636"/>
            <a:ext cx="1916493" cy="1952587"/>
            <a:chOff x="-1" y="1708150"/>
            <a:chExt cx="1879085" cy="1914475"/>
          </a:xfrm>
        </p:grpSpPr>
        <p:sp>
          <p:nvSpPr>
            <p:cNvPr id="10" name="TextBox 9"/>
            <p:cNvSpPr txBox="1"/>
            <p:nvPr/>
          </p:nvSpPr>
          <p:spPr>
            <a:xfrm>
              <a:off x="12092" y="3112805"/>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88216"/>
            <a:chOff x="10296093" y="1700952"/>
            <a:chExt cx="1892732" cy="194940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499895" y="314054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24" name="Rectangle 23"/>
          <p:cNvSpPr/>
          <p:nvPr/>
        </p:nvSpPr>
        <p:spPr>
          <a:xfrm>
            <a:off x="7786028" y="2475682"/>
            <a:ext cx="1231352"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58" name="Straight Connector 56"/>
          <p:cNvCxnSpPr>
            <a:stCxn id="42" idx="3"/>
            <a:endCxn id="25" idx="2"/>
          </p:cNvCxnSpPr>
          <p:nvPr/>
        </p:nvCxnSpPr>
        <p:spPr>
          <a:xfrm flipV="1">
            <a:off x="7128769" y="4492430"/>
            <a:ext cx="2631665" cy="1063263"/>
          </a:xfrm>
          <a:prstGeom prst="bentConnector2">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56"/>
          <p:cNvCxnSpPr>
            <a:stCxn id="17" idx="2"/>
            <a:endCxn id="42" idx="1"/>
          </p:cNvCxnSpPr>
          <p:nvPr/>
        </p:nvCxnSpPr>
        <p:spPr>
          <a:xfrm rot="16200000" flipH="1">
            <a:off x="4129551" y="4385274"/>
            <a:ext cx="1063263" cy="1277573"/>
          </a:xfrm>
          <a:prstGeom prst="bentConnector2">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571173"/>
            <a:ext cx="2089444" cy="13599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9037637" y="1111069"/>
            <a:ext cx="3291718" cy="755371"/>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9200336" y="1221544"/>
            <a:ext cx="140308" cy="24414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9200336" y="1532634"/>
            <a:ext cx="140308" cy="2441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endParaRPr lang="en-US" sz="1600" dirty="0">
              <a:solidFill>
                <a:srgbClr val="FFFFFF">
                  <a:alpha val="99000"/>
                </a:srgbClr>
              </a:solidFill>
            </a:endParaRPr>
          </a:p>
        </p:txBody>
      </p:sp>
      <p:sp>
        <p:nvSpPr>
          <p:cNvPr id="57" name="Rectangle 56"/>
          <p:cNvSpPr/>
          <p:nvPr/>
        </p:nvSpPr>
        <p:spPr>
          <a:xfrm>
            <a:off x="9420327" y="1211262"/>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Public API</a:t>
            </a:r>
          </a:p>
        </p:txBody>
      </p:sp>
      <p:sp>
        <p:nvSpPr>
          <p:cNvPr id="60" name="Rectangle 59"/>
          <p:cNvSpPr/>
          <p:nvPr/>
        </p:nvSpPr>
        <p:spPr>
          <a:xfrm>
            <a:off x="9420326" y="1502726"/>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Unit of scale/role boundary</a:t>
            </a:r>
          </a:p>
        </p:txBody>
      </p:sp>
      <p:grpSp>
        <p:nvGrpSpPr>
          <p:cNvPr id="53" name="Group 52"/>
          <p:cNvGrpSpPr/>
          <p:nvPr/>
        </p:nvGrpSpPr>
        <p:grpSpPr bwMode="black">
          <a:xfrm>
            <a:off x="3900367" y="5310726"/>
            <a:ext cx="662148" cy="541630"/>
            <a:chOff x="5184775" y="225425"/>
            <a:chExt cx="1500188" cy="1220788"/>
          </a:xfrm>
          <a:solidFill>
            <a:srgbClr val="00B050"/>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sp>
        <p:nvSpPr>
          <p:cNvPr id="43" name="Rounded Rectangle 42"/>
          <p:cNvSpPr/>
          <p:nvPr/>
        </p:nvSpPr>
        <p:spPr bwMode="auto">
          <a:xfrm>
            <a:off x="3684748" y="4926111"/>
            <a:ext cx="4971889" cy="1771869"/>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Analytics Service</a:t>
            </a:r>
          </a:p>
        </p:txBody>
      </p:sp>
      <p:sp>
        <p:nvSpPr>
          <p:cNvPr id="44" name="Rounded Rectangle 43"/>
          <p:cNvSpPr/>
          <p:nvPr/>
        </p:nvSpPr>
        <p:spPr bwMode="auto">
          <a:xfrm>
            <a:off x="13970" y="1886928"/>
            <a:ext cx="4713003" cy="2892724"/>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Feeding Chain</a:t>
            </a:r>
          </a:p>
        </p:txBody>
      </p:sp>
      <p:sp>
        <p:nvSpPr>
          <p:cNvPr id="45" name="Rounded Rectangle 44"/>
          <p:cNvSpPr/>
          <p:nvPr/>
        </p:nvSpPr>
        <p:spPr bwMode="auto">
          <a:xfrm>
            <a:off x="4746971" y="1925808"/>
            <a:ext cx="2953208" cy="2892724"/>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Index Core</a:t>
            </a:r>
          </a:p>
        </p:txBody>
      </p:sp>
      <p:sp>
        <p:nvSpPr>
          <p:cNvPr id="64" name="Rounded Rectangle 63"/>
          <p:cNvSpPr/>
          <p:nvPr/>
        </p:nvSpPr>
        <p:spPr bwMode="auto">
          <a:xfrm>
            <a:off x="7720566" y="1907357"/>
            <a:ext cx="4723636" cy="2888456"/>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Query Chain</a:t>
            </a:r>
          </a:p>
        </p:txBody>
      </p:sp>
    </p:spTree>
    <p:custDataLst>
      <p:tags r:id="rId1"/>
    </p:custDataLst>
    <p:extLst>
      <p:ext uri="{BB962C8B-B14F-4D97-AF65-F5344CB8AC3E}">
        <p14:creationId xmlns:p14="http://schemas.microsoft.com/office/powerpoint/2010/main" val="985728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1500"/>
                            </p:stCondLst>
                            <p:childTnLst>
                              <p:par>
                                <p:cTn id="13" presetID="10" presetClass="entr" presetSubtype="0" fill="hold" grpId="0" nodeType="after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2500"/>
                            </p:stCondLst>
                            <p:childTnLst>
                              <p:par>
                                <p:cTn id="17" presetID="10" presetClass="entr" presetSubtype="0" fill="hold" grpId="0" nodeType="afterEffect">
                                  <p:stCondLst>
                                    <p:cond delay="50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6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75062" y="4893973"/>
            <a:ext cx="2375213" cy="2062103"/>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HTTP</a:t>
            </a:r>
          </a:p>
          <a:p>
            <a:pPr marL="449580"/>
            <a:r>
              <a:rPr lang="en-US" sz="1600" dirty="0" smtClean="0">
                <a:solidFill>
                  <a:srgbClr val="002060"/>
                </a:solidFill>
                <a:ea typeface="Calibri" panose="020F0502020204030204" pitchFamily="34" charset="0"/>
                <a:cs typeface="Times New Roman" panose="02020603050405020304" pitchFamily="18" charset="0"/>
              </a:rPr>
              <a:t>File </a:t>
            </a:r>
            <a:r>
              <a:rPr lang="en-US" sz="1600" dirty="0">
                <a:solidFill>
                  <a:srgbClr val="002060"/>
                </a:solidFill>
                <a:ea typeface="Calibri" panose="020F0502020204030204" pitchFamily="34" charset="0"/>
                <a:cs typeface="Times New Roman" panose="02020603050405020304" pitchFamily="18" charset="0"/>
              </a:rPr>
              <a:t>shares</a:t>
            </a:r>
          </a:p>
          <a:p>
            <a:pPr marL="449580"/>
            <a:r>
              <a:rPr lang="en-US" sz="1600" dirty="0">
                <a:solidFill>
                  <a:srgbClr val="002060"/>
                </a:solidFill>
                <a:ea typeface="Calibri" panose="020F0502020204030204" pitchFamily="34" charset="0"/>
                <a:cs typeface="Times New Roman" panose="02020603050405020304" pitchFamily="18" charset="0"/>
              </a:rPr>
              <a:t>SharePoint</a:t>
            </a:r>
          </a:p>
          <a:p>
            <a:pPr marL="449580"/>
            <a:r>
              <a:rPr lang="en-US" sz="1600" dirty="0">
                <a:solidFill>
                  <a:srgbClr val="002060"/>
                </a:solidFill>
                <a:ea typeface="Calibri" panose="020F0502020204030204" pitchFamily="34" charset="0"/>
                <a:cs typeface="Times New Roman" panose="02020603050405020304" pitchFamily="18" charset="0"/>
              </a:rPr>
              <a:t>User profiles</a:t>
            </a:r>
          </a:p>
          <a:p>
            <a:pPr marL="449580"/>
            <a:r>
              <a:rPr lang="en-US" sz="1600" dirty="0" smtClean="0">
                <a:solidFill>
                  <a:srgbClr val="002060"/>
                </a:solidFill>
                <a:ea typeface="Calibri" panose="020F0502020204030204" pitchFamily="34" charset="0"/>
                <a:cs typeface="Times New Roman" panose="02020603050405020304" pitchFamily="18" charset="0"/>
              </a:rPr>
              <a:t>Lotus </a:t>
            </a:r>
            <a:r>
              <a:rPr lang="en-US" sz="1600" dirty="0">
                <a:solidFill>
                  <a:srgbClr val="002060"/>
                </a:solidFill>
                <a:ea typeface="Calibri" panose="020F0502020204030204" pitchFamily="34" charset="0"/>
                <a:cs typeface="Times New Roman" panose="02020603050405020304" pitchFamily="18" charset="0"/>
              </a:rPr>
              <a:t>Notes </a:t>
            </a:r>
          </a:p>
          <a:p>
            <a:pPr marL="449580"/>
            <a:r>
              <a:rPr lang="en-US" sz="1600" dirty="0" smtClean="0">
                <a:solidFill>
                  <a:srgbClr val="002060"/>
                </a:solidFill>
                <a:ea typeface="Calibri" panose="020F0502020204030204" pitchFamily="34" charset="0"/>
                <a:cs typeface="Times New Roman" panose="02020603050405020304" pitchFamily="18" charset="0"/>
              </a:rPr>
              <a:t>Documentum</a:t>
            </a:r>
          </a:p>
          <a:p>
            <a:pPr marL="449580"/>
            <a:r>
              <a:rPr lang="en-US" sz="1600" dirty="0">
                <a:solidFill>
                  <a:srgbClr val="002060"/>
                </a:solidFill>
                <a:ea typeface="Calibri" panose="020F0502020204030204" pitchFamily="34" charset="0"/>
                <a:cs typeface="Times New Roman" panose="02020603050405020304" pitchFamily="18" charset="0"/>
              </a:rPr>
              <a:t>Exchange folders</a:t>
            </a:r>
          </a:p>
          <a:p>
            <a:pPr marL="449580"/>
            <a:r>
              <a:rPr lang="en-US" sz="1600" dirty="0" smtClean="0">
                <a:solidFill>
                  <a:srgbClr val="002060"/>
                </a:solidFill>
                <a:ea typeface="Calibri" panose="020F0502020204030204" pitchFamily="34" charset="0"/>
                <a:cs typeface="Times New Roman" panose="02020603050405020304" pitchFamily="18" charset="0"/>
              </a:rPr>
              <a:t>Custom - BCS</a:t>
            </a:r>
            <a:endParaRPr lang="en-US" sz="1600" dirty="0">
              <a:solidFill>
                <a:srgbClr val="002060"/>
              </a:solidFill>
            </a:endParaRPr>
          </a:p>
        </p:txBody>
      </p:sp>
      <p:sp>
        <p:nvSpPr>
          <p:cNvPr id="61" name="Rectangle 60"/>
          <p:cNvSpPr/>
          <p:nvPr/>
        </p:nvSpPr>
        <p:spPr>
          <a:xfrm>
            <a:off x="10496892" y="4836730"/>
            <a:ext cx="1947310" cy="1077218"/>
          </a:xfrm>
          <a:prstGeom prst="rect">
            <a:avLst/>
          </a:prstGeom>
        </p:spPr>
        <p:txBody>
          <a:bodyPr wrap="square">
            <a:spAutoFit/>
          </a:bodyPr>
          <a:lstStyle/>
          <a:p>
            <a:pPr marL="449580"/>
            <a:r>
              <a:rPr lang="en-US" sz="1600" dirty="0" smtClean="0">
                <a:solidFill>
                  <a:srgbClr val="002060"/>
                </a:solidFill>
                <a:ea typeface="Calibri" panose="020F0502020204030204" pitchFamily="34" charset="0"/>
                <a:cs typeface="Times New Roman" panose="02020603050405020304" pitchFamily="18" charset="0"/>
              </a:rPr>
              <a:t>SharePoint</a:t>
            </a:r>
          </a:p>
          <a:p>
            <a:pPr marL="449580"/>
            <a:r>
              <a:rPr lang="en-US" sz="1600" dirty="0" smtClean="0">
                <a:solidFill>
                  <a:srgbClr val="002060"/>
                </a:solidFill>
                <a:cs typeface="Times New Roman" panose="02020603050405020304" pitchFamily="18" charset="0"/>
              </a:rPr>
              <a:t>SP Apps</a:t>
            </a:r>
          </a:p>
          <a:p>
            <a:pPr marL="449580"/>
            <a:r>
              <a:rPr lang="en-US" sz="1600" dirty="0" smtClean="0">
                <a:solidFill>
                  <a:srgbClr val="002060"/>
                </a:solidFill>
                <a:cs typeface="Times New Roman" panose="02020603050405020304" pitchFamily="18" charset="0"/>
              </a:rPr>
              <a:t>Devices</a:t>
            </a:r>
          </a:p>
          <a:p>
            <a:pPr marL="449580"/>
            <a:r>
              <a:rPr lang="en-US" sz="1600" dirty="0" smtClean="0">
                <a:solidFill>
                  <a:srgbClr val="002060"/>
                </a:solidFill>
                <a:cs typeface="Times New Roman" panose="02020603050405020304" pitchFamily="18" charset="0"/>
              </a:rPr>
              <a:t>Non-SP UX</a:t>
            </a:r>
          </a:p>
        </p:txBody>
      </p:sp>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9139186" y="5661482"/>
            <a:ext cx="1234440" cy="12344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grpSp>
        <p:nvGrpSpPr>
          <p:cNvPr id="9" name="Group 8"/>
          <p:cNvGrpSpPr/>
          <p:nvPr/>
        </p:nvGrpSpPr>
        <p:grpSpPr>
          <a:xfrm>
            <a:off x="4120" y="2476636"/>
            <a:ext cx="1916493" cy="1952587"/>
            <a:chOff x="-1" y="1708150"/>
            <a:chExt cx="1879085" cy="1914475"/>
          </a:xfrm>
        </p:grpSpPr>
        <p:sp>
          <p:nvSpPr>
            <p:cNvPr id="10" name="TextBox 9"/>
            <p:cNvSpPr txBox="1"/>
            <p:nvPr/>
          </p:nvSpPr>
          <p:spPr>
            <a:xfrm>
              <a:off x="12092" y="3112805"/>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88216"/>
            <a:chOff x="10296093" y="1700952"/>
            <a:chExt cx="1892732" cy="194940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499895" y="314054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002060">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24" name="Rectangle 23"/>
          <p:cNvSpPr/>
          <p:nvPr/>
        </p:nvSpPr>
        <p:spPr>
          <a:xfrm>
            <a:off x="7786028" y="2475682"/>
            <a:ext cx="1231352"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Query</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5" name="Rectangle 24"/>
          <p:cNvSpPr/>
          <p:nvPr/>
        </p:nvSpPr>
        <p:spPr>
          <a:xfrm>
            <a:off x="9144757" y="2475682"/>
            <a:ext cx="1231353" cy="201674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gradFill>
                  <a:gsLst>
                    <a:gs pos="0">
                      <a:srgbClr val="FFFFFF"/>
                    </a:gs>
                    <a:gs pos="100000">
                      <a:srgbClr val="FFFFFF"/>
                    </a:gs>
                  </a:gsLst>
                  <a:lin ang="5400000" scaled="0"/>
                </a:gradFill>
                <a:ea typeface="Segoe UI" pitchFamily="34" charset="0"/>
                <a:cs typeface="Segoe UI" pitchFamily="34" charset="0"/>
              </a:rPr>
              <a:t>API</a:t>
            </a:r>
            <a:endParaRPr lang="en-US" sz="1600" spc="-51"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cxnSp>
        <p:nvCxnSpPr>
          <p:cNvPr id="58" name="Straight Connector 56"/>
          <p:cNvCxnSpPr>
            <a:stCxn id="42" idx="3"/>
            <a:endCxn id="25" idx="2"/>
          </p:cNvCxnSpPr>
          <p:nvPr/>
        </p:nvCxnSpPr>
        <p:spPr>
          <a:xfrm flipV="1">
            <a:off x="7128769" y="4492430"/>
            <a:ext cx="2631665" cy="1063263"/>
          </a:xfrm>
          <a:prstGeom prst="bentConnector2">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56"/>
          <p:cNvCxnSpPr>
            <a:stCxn id="17" idx="2"/>
            <a:endCxn id="42" idx="1"/>
          </p:cNvCxnSpPr>
          <p:nvPr/>
        </p:nvCxnSpPr>
        <p:spPr>
          <a:xfrm rot="16200000" flipH="1">
            <a:off x="4129551" y="4385274"/>
            <a:ext cx="1063263" cy="1277573"/>
          </a:xfrm>
          <a:prstGeom prst="bentConnector2">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571173"/>
            <a:ext cx="2089444" cy="135992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rgbClr val="00206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9037637" y="1111069"/>
            <a:ext cx="3291718" cy="755371"/>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bwMode="auto">
          <a:xfrm>
            <a:off x="9200336" y="1221544"/>
            <a:ext cx="140308" cy="24414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2" name="Rectangle 51"/>
          <p:cNvSpPr/>
          <p:nvPr/>
        </p:nvSpPr>
        <p:spPr bwMode="auto">
          <a:xfrm>
            <a:off x="9200336" y="1532634"/>
            <a:ext cx="140308" cy="244148"/>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p:cNvSpPr/>
          <p:nvPr/>
        </p:nvSpPr>
        <p:spPr>
          <a:xfrm>
            <a:off x="9420327" y="1211262"/>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Public API</a:t>
            </a:r>
          </a:p>
        </p:txBody>
      </p:sp>
      <p:sp>
        <p:nvSpPr>
          <p:cNvPr id="60" name="Rectangle 59"/>
          <p:cNvSpPr/>
          <p:nvPr/>
        </p:nvSpPr>
        <p:spPr>
          <a:xfrm>
            <a:off x="9420326" y="1502726"/>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FFFFFF"/>
                </a:solidFill>
              </a:rPr>
              <a:t>Unit of scale/role boundary</a:t>
            </a:r>
          </a:p>
        </p:txBody>
      </p:sp>
      <p:grpSp>
        <p:nvGrpSpPr>
          <p:cNvPr id="53" name="Group 52"/>
          <p:cNvGrpSpPr/>
          <p:nvPr/>
        </p:nvGrpSpPr>
        <p:grpSpPr bwMode="black">
          <a:xfrm>
            <a:off x="3900367" y="5310726"/>
            <a:ext cx="662148" cy="541630"/>
            <a:chOff x="5184775" y="225425"/>
            <a:chExt cx="1500188" cy="1220788"/>
          </a:xfrm>
          <a:solidFill>
            <a:srgbClr val="00B050"/>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w="9525">
              <a:solidFill>
                <a:srgbClr val="000000"/>
              </a:solidFill>
              <a:round/>
              <a:headEnd/>
              <a:tailEnd/>
            </a:ln>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sp>
        <p:nvSpPr>
          <p:cNvPr id="64" name="Rounded Rectangle 63"/>
          <p:cNvSpPr/>
          <p:nvPr/>
        </p:nvSpPr>
        <p:spPr bwMode="auto">
          <a:xfrm>
            <a:off x="13970" y="1886928"/>
            <a:ext cx="4713003" cy="2892724"/>
          </a:xfrm>
          <a:prstGeom prst="roundRect">
            <a:avLst/>
          </a:prstGeom>
          <a:solidFill>
            <a:schemeClr val="accent2">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4000" b="1" dirty="0" smtClean="0">
                <a:solidFill>
                  <a:srgbClr val="442359">
                    <a:lumMod val="50000"/>
                  </a:srgbClr>
                </a:solidFill>
                <a:ea typeface="Segoe UI" pitchFamily="34" charset="0"/>
                <a:cs typeface="Segoe UI" pitchFamily="34" charset="0"/>
              </a:rPr>
              <a:t>Feeding Chain</a:t>
            </a:r>
          </a:p>
        </p:txBody>
      </p:sp>
    </p:spTree>
    <p:custDataLst>
      <p:tags r:id="rId1"/>
    </p:custDataLst>
    <p:extLst>
      <p:ext uri="{BB962C8B-B14F-4D97-AF65-F5344CB8AC3E}">
        <p14:creationId xmlns:p14="http://schemas.microsoft.com/office/powerpoint/2010/main" val="738295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Crawl Component</a:t>
            </a:r>
            <a:endParaRPr lang="en-US" dirty="0"/>
          </a:p>
        </p:txBody>
      </p:sp>
      <p:sp>
        <p:nvSpPr>
          <p:cNvPr id="39" name="Text Placeholder 38"/>
          <p:cNvSpPr>
            <a:spLocks noGrp="1"/>
          </p:cNvSpPr>
          <p:nvPr>
            <p:ph type="body" sz="quarter" idx="11"/>
          </p:nvPr>
        </p:nvSpPr>
        <p:spPr>
          <a:xfrm>
            <a:off x="8428036" y="1357435"/>
            <a:ext cx="3733801" cy="4425827"/>
          </a:xfrm>
        </p:spPr>
        <p:txBody>
          <a:bodyPr/>
          <a:lstStyle/>
          <a:p>
            <a:r>
              <a:rPr lang="nb-NO" sz="2400" dirty="0"/>
              <a:t>OOB connectors</a:t>
            </a:r>
          </a:p>
          <a:p>
            <a:r>
              <a:rPr lang="nb-NO" sz="2400" dirty="0"/>
              <a:t>Extensible through BCS</a:t>
            </a:r>
          </a:p>
          <a:p>
            <a:r>
              <a:rPr lang="nb-NO" sz="2400" dirty="0" smtClean="0"/>
              <a:t>Local </a:t>
            </a:r>
            <a:r>
              <a:rPr lang="nb-NO" sz="2400" dirty="0"/>
              <a:t>disk cache</a:t>
            </a:r>
          </a:p>
          <a:p>
            <a:r>
              <a:rPr lang="nb-NO" sz="2400" dirty="0"/>
              <a:t>Crawled items tracked in Crawl database</a:t>
            </a:r>
          </a:p>
          <a:p>
            <a:r>
              <a:rPr lang="nb-NO" sz="2400" dirty="0"/>
              <a:t>Configurations stored in Admin database</a:t>
            </a:r>
          </a:p>
          <a:p>
            <a:r>
              <a:rPr lang="nb-NO" sz="2400" dirty="0"/>
              <a:t>Crawl modes</a:t>
            </a:r>
          </a:p>
          <a:p>
            <a:pPr lvl="1"/>
            <a:r>
              <a:rPr lang="nb-NO" sz="1600" dirty="0"/>
              <a:t>Full Crawl</a:t>
            </a:r>
          </a:p>
          <a:p>
            <a:pPr lvl="1"/>
            <a:r>
              <a:rPr lang="nb-NO" sz="1600" dirty="0"/>
              <a:t>Incremental Crawl</a:t>
            </a:r>
          </a:p>
          <a:p>
            <a:pPr lvl="1"/>
            <a:r>
              <a:rPr lang="nb-NO" sz="1600" dirty="0"/>
              <a:t>Continuous Crawl</a:t>
            </a:r>
          </a:p>
        </p:txBody>
      </p:sp>
      <p:sp>
        <p:nvSpPr>
          <p:cNvPr id="16" name="Rectangle 15"/>
          <p:cNvSpPr/>
          <p:nvPr/>
        </p:nvSpPr>
        <p:spPr>
          <a:xfrm>
            <a:off x="2047990" y="2475682"/>
            <a:ext cx="1231352" cy="20167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3406719" y="2475682"/>
            <a:ext cx="1231354"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4765450" y="2475682"/>
            <a:ext cx="2893201" cy="201674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Index</a:t>
            </a:r>
          </a:p>
        </p:txBody>
      </p:sp>
      <p:sp>
        <p:nvSpPr>
          <p:cNvPr id="59" name="Can 58"/>
          <p:cNvSpPr/>
          <p:nvPr/>
        </p:nvSpPr>
        <p:spPr bwMode="auto">
          <a:xfrm>
            <a:off x="2196309" y="5199519"/>
            <a:ext cx="934714" cy="712348"/>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600" dirty="0">
                <a:solidFill>
                  <a:srgbClr val="FFFFFF">
                    <a:alpha val="99000"/>
                  </a:srgbClr>
                </a:solidFill>
              </a:rPr>
              <a:t>Crawl</a:t>
            </a:r>
          </a:p>
        </p:txBody>
      </p:sp>
      <p:cxnSp>
        <p:nvCxnSpPr>
          <p:cNvPr id="85" name="Straight Connector 84"/>
          <p:cNvCxnSpPr/>
          <p:nvPr/>
        </p:nvCxnSpPr>
        <p:spPr>
          <a:xfrm>
            <a:off x="3153362" y="3131177"/>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9" idx="1"/>
            <a:endCxn id="16" idx="2"/>
          </p:cNvCxnSpPr>
          <p:nvPr/>
        </p:nvCxnSpPr>
        <p:spPr>
          <a:xfrm flipV="1">
            <a:off x="2663666" y="4492429"/>
            <a:ext cx="0" cy="707090"/>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Can 4"/>
          <p:cNvSpPr/>
          <p:nvPr/>
        </p:nvSpPr>
        <p:spPr bwMode="auto">
          <a:xfrm rot="5400000">
            <a:off x="682486" y="1163714"/>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HTTP</a:t>
            </a:r>
            <a:endParaRPr lang="nb-NO" sz="1400" dirty="0">
              <a:gradFill>
                <a:gsLst>
                  <a:gs pos="0">
                    <a:srgbClr val="FFFFFF"/>
                  </a:gs>
                  <a:gs pos="100000">
                    <a:srgbClr val="FFFFFF"/>
                  </a:gs>
                </a:gsLst>
                <a:lin ang="5400000" scaled="0"/>
              </a:gradFill>
            </a:endParaRPr>
          </a:p>
        </p:txBody>
      </p:sp>
      <p:sp>
        <p:nvSpPr>
          <p:cNvPr id="57" name="Can 56"/>
          <p:cNvSpPr/>
          <p:nvPr/>
        </p:nvSpPr>
        <p:spPr bwMode="auto">
          <a:xfrm rot="5400000">
            <a:off x="677723" y="1644090"/>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File Shares</a:t>
            </a:r>
            <a:endParaRPr lang="nb-NO" sz="1400" dirty="0">
              <a:gradFill>
                <a:gsLst>
                  <a:gs pos="0">
                    <a:srgbClr val="FFFFFF"/>
                  </a:gs>
                  <a:gs pos="100000">
                    <a:srgbClr val="FFFFFF"/>
                  </a:gs>
                </a:gsLst>
                <a:lin ang="5400000" scaled="0"/>
              </a:gradFill>
            </a:endParaRPr>
          </a:p>
        </p:txBody>
      </p:sp>
      <p:sp>
        <p:nvSpPr>
          <p:cNvPr id="58" name="Can 57"/>
          <p:cNvSpPr/>
          <p:nvPr/>
        </p:nvSpPr>
        <p:spPr bwMode="auto">
          <a:xfrm rot="5400000">
            <a:off x="677723" y="2125655"/>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SharePoint</a:t>
            </a:r>
            <a:endParaRPr lang="nb-NO" sz="1400" dirty="0">
              <a:gradFill>
                <a:gsLst>
                  <a:gs pos="0">
                    <a:srgbClr val="FFFFFF"/>
                  </a:gs>
                  <a:gs pos="100000">
                    <a:srgbClr val="FFFFFF"/>
                  </a:gs>
                </a:gsLst>
                <a:lin ang="5400000" scaled="0"/>
              </a:gradFill>
            </a:endParaRPr>
          </a:p>
        </p:txBody>
      </p:sp>
      <p:sp>
        <p:nvSpPr>
          <p:cNvPr id="60" name="Can 59"/>
          <p:cNvSpPr/>
          <p:nvPr/>
        </p:nvSpPr>
        <p:spPr bwMode="auto">
          <a:xfrm rot="5400000">
            <a:off x="677723" y="2631217"/>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User Profiles</a:t>
            </a:r>
            <a:endParaRPr lang="nb-NO" sz="1400" dirty="0">
              <a:gradFill>
                <a:gsLst>
                  <a:gs pos="0">
                    <a:srgbClr val="FFFFFF"/>
                  </a:gs>
                  <a:gs pos="100000">
                    <a:srgbClr val="FFFFFF"/>
                  </a:gs>
                </a:gsLst>
                <a:lin ang="5400000" scaled="0"/>
              </a:gradFill>
            </a:endParaRPr>
          </a:p>
        </p:txBody>
      </p:sp>
      <p:sp>
        <p:nvSpPr>
          <p:cNvPr id="61" name="Can 60"/>
          <p:cNvSpPr/>
          <p:nvPr/>
        </p:nvSpPr>
        <p:spPr bwMode="auto">
          <a:xfrm rot="5400000">
            <a:off x="653405" y="3115330"/>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Exchange</a:t>
            </a:r>
            <a:endParaRPr lang="nb-NO" sz="1400" dirty="0">
              <a:gradFill>
                <a:gsLst>
                  <a:gs pos="0">
                    <a:srgbClr val="FFFFFF"/>
                  </a:gs>
                  <a:gs pos="100000">
                    <a:srgbClr val="FFFFFF"/>
                  </a:gs>
                </a:gsLst>
                <a:lin ang="5400000" scaled="0"/>
              </a:gradFill>
            </a:endParaRPr>
          </a:p>
        </p:txBody>
      </p:sp>
      <p:sp>
        <p:nvSpPr>
          <p:cNvPr id="62" name="Can 61"/>
          <p:cNvSpPr/>
          <p:nvPr/>
        </p:nvSpPr>
        <p:spPr bwMode="auto">
          <a:xfrm rot="5400000">
            <a:off x="648642" y="3595706"/>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Lotus Notes</a:t>
            </a:r>
            <a:endParaRPr lang="nb-NO" sz="1400" dirty="0">
              <a:gradFill>
                <a:gsLst>
                  <a:gs pos="0">
                    <a:srgbClr val="FFFFFF"/>
                  </a:gs>
                  <a:gs pos="100000">
                    <a:srgbClr val="FFFFFF"/>
                  </a:gs>
                </a:gsLst>
                <a:lin ang="5400000" scaled="0"/>
              </a:gradFill>
            </a:endParaRPr>
          </a:p>
        </p:txBody>
      </p:sp>
      <p:sp>
        <p:nvSpPr>
          <p:cNvPr id="64" name="Can 63"/>
          <p:cNvSpPr/>
          <p:nvPr/>
        </p:nvSpPr>
        <p:spPr bwMode="auto">
          <a:xfrm rot="5400000">
            <a:off x="648642" y="4077301"/>
            <a:ext cx="444148" cy="1465742"/>
          </a:xfrm>
          <a:prstGeom prst="can">
            <a:avLst/>
          </a:prstGeom>
          <a:solidFill>
            <a:schemeClr val="accent3"/>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gradFill>
                  <a:gsLst>
                    <a:gs pos="0">
                      <a:srgbClr val="FFFFFF"/>
                    </a:gs>
                    <a:gs pos="100000">
                      <a:srgbClr val="FFFFFF"/>
                    </a:gs>
                  </a:gsLst>
                  <a:lin ang="5400000" scaled="0"/>
                </a:gradFill>
              </a:rPr>
              <a:t>Documentum</a:t>
            </a:r>
            <a:endParaRPr lang="nb-NO" sz="1400" dirty="0">
              <a:gradFill>
                <a:gsLst>
                  <a:gs pos="0">
                    <a:srgbClr val="FFFFFF"/>
                  </a:gs>
                  <a:gs pos="100000">
                    <a:srgbClr val="FFFFFF"/>
                  </a:gs>
                </a:gsLst>
                <a:lin ang="5400000" scaled="0"/>
              </a:gradFill>
            </a:endParaRPr>
          </a:p>
        </p:txBody>
      </p:sp>
      <p:sp>
        <p:nvSpPr>
          <p:cNvPr id="67" name="Can 66"/>
          <p:cNvSpPr/>
          <p:nvPr/>
        </p:nvSpPr>
        <p:spPr bwMode="auto">
          <a:xfrm rot="5400000">
            <a:off x="678404" y="5084703"/>
            <a:ext cx="444148" cy="1465742"/>
          </a:xfrm>
          <a:prstGeom prst="can">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vert270"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solidFill>
                  <a:srgbClr val="FFFFFF"/>
                </a:solidFill>
              </a:rPr>
              <a:t>Custom (BCS)</a:t>
            </a:r>
            <a:endParaRPr lang="nb-NO" sz="1400" dirty="0">
              <a:solidFill>
                <a:srgbClr val="FFFFFF"/>
              </a:solidFill>
            </a:endParaRPr>
          </a:p>
        </p:txBody>
      </p:sp>
      <p:sp>
        <p:nvSpPr>
          <p:cNvPr id="7" name="TextBox 6"/>
          <p:cNvSpPr txBox="1"/>
          <p:nvPr/>
        </p:nvSpPr>
        <p:spPr>
          <a:xfrm>
            <a:off x="469831" y="4839641"/>
            <a:ext cx="1032208" cy="807913"/>
          </a:xfrm>
          <a:prstGeom prst="rect">
            <a:avLst/>
          </a:prstGeom>
          <a:noFill/>
        </p:spPr>
        <p:txBody>
          <a:bodyPr wrap="square" lIns="182880" tIns="146304" rIns="182880" bIns="146304" rtlCol="0">
            <a:spAutoFit/>
          </a:bodyPr>
          <a:lstStyle/>
          <a:p>
            <a:pPr>
              <a:lnSpc>
                <a:spcPct val="90000"/>
              </a:lnSpc>
              <a:spcAft>
                <a:spcPts val="600"/>
              </a:spcAft>
            </a:pPr>
            <a:r>
              <a:rPr lang="nb-NO" sz="3600" b="1" dirty="0" smtClean="0">
                <a:gradFill>
                  <a:gsLst>
                    <a:gs pos="2917">
                      <a:srgbClr val="FFFFFF"/>
                    </a:gs>
                    <a:gs pos="30000">
                      <a:srgbClr val="FFFFFF"/>
                    </a:gs>
                  </a:gsLst>
                  <a:lin ang="5400000" scaled="0"/>
                </a:gradFill>
                <a:latin typeface="Aharoni" panose="02010803020104030203" pitchFamily="2" charset="-79"/>
                <a:cs typeface="Aharoni" panose="02010803020104030203" pitchFamily="2" charset="-79"/>
              </a:rPr>
              <a:t>...</a:t>
            </a:r>
          </a:p>
        </p:txBody>
      </p:sp>
      <p:cxnSp>
        <p:nvCxnSpPr>
          <p:cNvPr id="15" name="Straight Connector 14"/>
          <p:cNvCxnSpPr>
            <a:stCxn id="5" idx="1"/>
            <a:endCxn id="16" idx="1"/>
          </p:cNvCxnSpPr>
          <p:nvPr/>
        </p:nvCxnSpPr>
        <p:spPr>
          <a:xfrm>
            <a:off x="1637431" y="1896585"/>
            <a:ext cx="410559" cy="158747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57" idx="1"/>
            <a:endCxn id="16" idx="1"/>
          </p:cNvCxnSpPr>
          <p:nvPr/>
        </p:nvCxnSpPr>
        <p:spPr>
          <a:xfrm>
            <a:off x="1632668" y="2376961"/>
            <a:ext cx="415322" cy="110709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58" idx="1"/>
            <a:endCxn id="16" idx="1"/>
          </p:cNvCxnSpPr>
          <p:nvPr/>
        </p:nvCxnSpPr>
        <p:spPr>
          <a:xfrm>
            <a:off x="1632668" y="2858526"/>
            <a:ext cx="415322" cy="62553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60" idx="1"/>
            <a:endCxn id="16" idx="1"/>
          </p:cNvCxnSpPr>
          <p:nvPr/>
        </p:nvCxnSpPr>
        <p:spPr>
          <a:xfrm>
            <a:off x="1632668" y="3364088"/>
            <a:ext cx="415322" cy="119968"/>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61" idx="1"/>
            <a:endCxn id="16" idx="1"/>
          </p:cNvCxnSpPr>
          <p:nvPr/>
        </p:nvCxnSpPr>
        <p:spPr>
          <a:xfrm flipV="1">
            <a:off x="1608350" y="3484056"/>
            <a:ext cx="439640" cy="364145"/>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62" idx="1"/>
            <a:endCxn id="16" idx="1"/>
          </p:cNvCxnSpPr>
          <p:nvPr/>
        </p:nvCxnSpPr>
        <p:spPr>
          <a:xfrm flipV="1">
            <a:off x="1603587" y="3484056"/>
            <a:ext cx="444403" cy="84452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64" idx="1"/>
            <a:endCxn id="16" idx="1"/>
          </p:cNvCxnSpPr>
          <p:nvPr/>
        </p:nvCxnSpPr>
        <p:spPr>
          <a:xfrm flipV="1">
            <a:off x="1603587" y="3484056"/>
            <a:ext cx="444403" cy="132611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67" idx="1"/>
            <a:endCxn id="16" idx="1"/>
          </p:cNvCxnSpPr>
          <p:nvPr/>
        </p:nvCxnSpPr>
        <p:spPr>
          <a:xfrm flipV="1">
            <a:off x="1633349" y="3484056"/>
            <a:ext cx="414641" cy="2333518"/>
          </a:xfrm>
          <a:prstGeom prst="line">
            <a:avLst/>
          </a:prstGeom>
          <a:ln>
            <a:solidFill>
              <a:schemeClr val="tx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7" name="Can 96"/>
          <p:cNvSpPr/>
          <p:nvPr/>
        </p:nvSpPr>
        <p:spPr bwMode="auto">
          <a:xfrm>
            <a:off x="4598933" y="5465170"/>
            <a:ext cx="857437" cy="712348"/>
          </a:xfrm>
          <a:prstGeom prst="can">
            <a:avLst/>
          </a:prstGeom>
          <a:solidFill>
            <a:schemeClr val="bg2">
              <a:lumMod val="75000"/>
            </a:schemeClr>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400" dirty="0" smtClean="0">
                <a:solidFill>
                  <a:srgbClr val="FFFFFF"/>
                </a:solidFill>
                <a:ea typeface="Segoe UI" pitchFamily="34" charset="0"/>
                <a:cs typeface="Segoe UI" pitchFamily="34" charset="0"/>
              </a:rPr>
              <a:t>Admin</a:t>
            </a:r>
          </a:p>
        </p:txBody>
      </p:sp>
      <p:cxnSp>
        <p:nvCxnSpPr>
          <p:cNvPr id="98" name="Straight Connector 97"/>
          <p:cNvCxnSpPr>
            <a:endCxn id="97" idx="4"/>
          </p:cNvCxnSpPr>
          <p:nvPr/>
        </p:nvCxnSpPr>
        <p:spPr>
          <a:xfrm flipH="1">
            <a:off x="5456370" y="5817574"/>
            <a:ext cx="403641"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2054566" y="2215329"/>
            <a:ext cx="1240192" cy="284431"/>
          </a:xfrm>
          <a:prstGeom prst="rect">
            <a:avLst/>
          </a:prstGeom>
        </p:spPr>
        <p:txBody>
          <a:bodyPr wrap="square" lIns="0" tIns="46511" rIns="93021" bIns="46511">
            <a:spAutoFit/>
          </a:bodyPr>
          <a:lstStyle/>
          <a:p>
            <a:pPr defTabSz="929791" eaLnBrk="0" hangingPunct="0">
              <a:lnSpc>
                <a:spcPct val="85000"/>
              </a:lnSpc>
            </a:pPr>
            <a:r>
              <a:rPr lang="en-US" sz="1428" dirty="0">
                <a:solidFill>
                  <a:srgbClr val="002060"/>
                </a:solidFill>
              </a:rPr>
              <a:t>mssearch.exe</a:t>
            </a:r>
            <a:endParaRPr lang="en-US" sz="1122" dirty="0">
              <a:solidFill>
                <a:srgbClr val="002060"/>
              </a:solidFill>
            </a:endParaRPr>
          </a:p>
        </p:txBody>
      </p:sp>
      <p:sp>
        <p:nvSpPr>
          <p:cNvPr id="35" name="Rectangle 34"/>
          <p:cNvSpPr/>
          <p:nvPr/>
        </p:nvSpPr>
        <p:spPr>
          <a:xfrm>
            <a:off x="5860789" y="5209298"/>
            <a:ext cx="1234440" cy="123444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sp>
        <p:nvSpPr>
          <p:cNvPr id="36" name="Rectangle 35"/>
          <p:cNvSpPr/>
          <p:nvPr/>
        </p:nvSpPr>
        <p:spPr>
          <a:xfrm>
            <a:off x="5165826" y="2594536"/>
            <a:ext cx="2089444" cy="135992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  FAST Search Index</a:t>
            </a:r>
          </a:p>
        </p:txBody>
      </p:sp>
      <p:sp>
        <p:nvSpPr>
          <p:cNvPr id="37" name="Freeform 104"/>
          <p:cNvSpPr>
            <a:spLocks noEditPoints="1"/>
          </p:cNvSpPr>
          <p:nvPr/>
        </p:nvSpPr>
        <p:spPr bwMode="black">
          <a:xfrm>
            <a:off x="5814681" y="2730749"/>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spTree>
    <p:extLst>
      <p:ext uri="{BB962C8B-B14F-4D97-AF65-F5344CB8AC3E}">
        <p14:creationId xmlns:p14="http://schemas.microsoft.com/office/powerpoint/2010/main" val="355870656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Content Processing Component</a:t>
            </a:r>
            <a:endParaRPr lang="en-US" dirty="0"/>
          </a:p>
        </p:txBody>
      </p:sp>
      <p:sp>
        <p:nvSpPr>
          <p:cNvPr id="39" name="Text Placeholder 38"/>
          <p:cNvSpPr>
            <a:spLocks noGrp="1"/>
          </p:cNvSpPr>
          <p:nvPr>
            <p:ph type="body" sz="quarter" idx="11"/>
          </p:nvPr>
        </p:nvSpPr>
        <p:spPr>
          <a:xfrm>
            <a:off x="7523084" y="1231899"/>
            <a:ext cx="3962401" cy="5250668"/>
          </a:xfrm>
        </p:spPr>
        <p:txBody>
          <a:bodyPr/>
          <a:lstStyle/>
          <a:p>
            <a:r>
              <a:rPr lang="nb-NO" sz="2400" dirty="0" smtClean="0"/>
              <a:t>Stateless node</a:t>
            </a:r>
          </a:p>
          <a:p>
            <a:r>
              <a:rPr lang="nb-NO" sz="2400" dirty="0" smtClean="0"/>
              <a:t>Analyzes content for indexing</a:t>
            </a:r>
          </a:p>
          <a:p>
            <a:r>
              <a:rPr lang="nb-NO" sz="2400" dirty="0" smtClean="0"/>
              <a:t>Processing flow</a:t>
            </a:r>
          </a:p>
          <a:p>
            <a:r>
              <a:rPr lang="nb-NO" sz="2400" dirty="0" smtClean="0"/>
              <a:t>Dictionaries</a:t>
            </a:r>
          </a:p>
          <a:p>
            <a:r>
              <a:rPr lang="nb-NO" sz="2400" dirty="0" smtClean="0"/>
              <a:t>Schema mapping</a:t>
            </a:r>
            <a:endParaRPr lang="nb-NO" sz="1600" dirty="0" smtClean="0"/>
          </a:p>
          <a:p>
            <a:r>
              <a:rPr lang="nb-NO" sz="2400" dirty="0" smtClean="0"/>
              <a:t>Stores links and anchors in Link database (analytics)</a:t>
            </a:r>
          </a:p>
          <a:p>
            <a:r>
              <a:rPr lang="nb-NO" sz="2400" dirty="0"/>
              <a:t>Extensible </a:t>
            </a:r>
            <a:r>
              <a:rPr lang="nb-NO" sz="2400" dirty="0" smtClean="0"/>
              <a:t>through web </a:t>
            </a:r>
            <a:r>
              <a:rPr lang="nb-NO" sz="2400" dirty="0"/>
              <a:t>s</a:t>
            </a:r>
            <a:r>
              <a:rPr lang="nb-NO" sz="2400" dirty="0" smtClean="0"/>
              <a:t>ervice call-outs</a:t>
            </a:r>
            <a:endParaRPr lang="nb-NO" sz="2400" dirty="0"/>
          </a:p>
          <a:p>
            <a:r>
              <a:rPr lang="nb-NO" sz="2400" dirty="0" smtClean="0"/>
              <a:t>Configurations </a:t>
            </a:r>
            <a:r>
              <a:rPr lang="nb-NO" sz="2400" dirty="0"/>
              <a:t>stored in </a:t>
            </a:r>
            <a:r>
              <a:rPr lang="nb-NO" sz="2400" dirty="0" smtClean="0"/>
              <a:t>admin database</a:t>
            </a:r>
            <a:endParaRPr lang="nb-NO" sz="2400" dirty="0"/>
          </a:p>
        </p:txBody>
      </p:sp>
      <p:sp>
        <p:nvSpPr>
          <p:cNvPr id="16" name="Rectangle 15"/>
          <p:cNvSpPr/>
          <p:nvPr/>
        </p:nvSpPr>
        <p:spPr>
          <a:xfrm>
            <a:off x="455176" y="2202535"/>
            <a:ext cx="1231352" cy="2016747"/>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Crawl</a:t>
            </a:r>
          </a:p>
        </p:txBody>
      </p:sp>
      <p:sp>
        <p:nvSpPr>
          <p:cNvPr id="17" name="Rectangle 16"/>
          <p:cNvSpPr/>
          <p:nvPr/>
        </p:nvSpPr>
        <p:spPr>
          <a:xfrm>
            <a:off x="1813905" y="2202535"/>
            <a:ext cx="1231354" cy="2016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rgbClr val="FFFFFF">
                    <a:alpha val="99000"/>
                  </a:srgbClr>
                </a:solidFill>
              </a:rPr>
              <a:t>Content</a:t>
            </a:r>
            <a:br>
              <a:rPr lang="en-US" sz="1600" dirty="0">
                <a:solidFill>
                  <a:srgbClr val="FFFFFF">
                    <a:alpha val="99000"/>
                  </a:srgbClr>
                </a:solidFill>
              </a:rPr>
            </a:br>
            <a:r>
              <a:rPr lang="en-US" sz="1600" dirty="0">
                <a:solidFill>
                  <a:srgbClr val="FFFFFF">
                    <a:alpha val="99000"/>
                  </a:srgbClr>
                </a:solidFill>
              </a:rPr>
              <a:t>P</a:t>
            </a:r>
            <a:r>
              <a:rPr lang="en-US" sz="1600" dirty="0" smtClean="0">
                <a:solidFill>
                  <a:srgbClr val="FFFFFF">
                    <a:alpha val="99000"/>
                  </a:srgbClr>
                </a:solidFill>
              </a:rPr>
              <a:t>rocessing</a:t>
            </a:r>
          </a:p>
        </p:txBody>
      </p:sp>
      <p:sp>
        <p:nvSpPr>
          <p:cNvPr id="20" name="Rectangle 19"/>
          <p:cNvSpPr/>
          <p:nvPr/>
        </p:nvSpPr>
        <p:spPr>
          <a:xfrm>
            <a:off x="3172636" y="2202535"/>
            <a:ext cx="2893201" cy="2016748"/>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Index</a:t>
            </a:r>
            <a:endParaRPr lang="en-US" sz="1600" dirty="0">
              <a:solidFill>
                <a:srgbClr val="FFFFFF">
                  <a:alpha val="99000"/>
                </a:srgbClr>
              </a:solidFill>
            </a:endParaRPr>
          </a:p>
        </p:txBody>
      </p:sp>
      <p:sp>
        <p:nvSpPr>
          <p:cNvPr id="59" name="Can 58"/>
          <p:cNvSpPr/>
          <p:nvPr/>
        </p:nvSpPr>
        <p:spPr bwMode="auto">
          <a:xfrm>
            <a:off x="603495" y="4701430"/>
            <a:ext cx="934714" cy="712348"/>
          </a:xfrm>
          <a:prstGeom prst="can">
            <a:avLst/>
          </a:prstGeom>
          <a:solidFill>
            <a:schemeClr val="bg2">
              <a:lumMod val="25000"/>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600" dirty="0">
                <a:solidFill>
                  <a:srgbClr val="FFFFFF">
                    <a:alpha val="99000"/>
                  </a:srgbClr>
                </a:solidFill>
              </a:rPr>
              <a:t>Crawl</a:t>
            </a:r>
          </a:p>
        </p:txBody>
      </p:sp>
      <p:cxnSp>
        <p:nvCxnSpPr>
          <p:cNvPr id="85" name="Straight Connector 84"/>
          <p:cNvCxnSpPr/>
          <p:nvPr/>
        </p:nvCxnSpPr>
        <p:spPr>
          <a:xfrm>
            <a:off x="1560548" y="2858030"/>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2919279" y="2858030"/>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9" idx="1"/>
            <a:endCxn id="16" idx="2"/>
          </p:cNvCxnSpPr>
          <p:nvPr/>
        </p:nvCxnSpPr>
        <p:spPr>
          <a:xfrm flipV="1">
            <a:off x="1070852" y="4219282"/>
            <a:ext cx="0" cy="482148"/>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Can 96"/>
          <p:cNvSpPr/>
          <p:nvPr/>
        </p:nvSpPr>
        <p:spPr bwMode="auto">
          <a:xfrm>
            <a:off x="1121109" y="5936919"/>
            <a:ext cx="857437" cy="712348"/>
          </a:xfrm>
          <a:prstGeom prst="can">
            <a:avLst/>
          </a:prstGeom>
          <a:solidFill>
            <a:schemeClr val="bg2">
              <a:lumMod val="25000"/>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600" dirty="0">
                <a:solidFill>
                  <a:srgbClr val="FFFFFF">
                    <a:alpha val="99000"/>
                  </a:srgbClr>
                </a:solidFill>
              </a:rPr>
              <a:t>Admin</a:t>
            </a:r>
          </a:p>
        </p:txBody>
      </p:sp>
      <p:cxnSp>
        <p:nvCxnSpPr>
          <p:cNvPr id="98" name="Straight Connector 97"/>
          <p:cNvCxnSpPr>
            <a:stCxn id="23" idx="1"/>
            <a:endCxn id="97" idx="4"/>
          </p:cNvCxnSpPr>
          <p:nvPr/>
        </p:nvCxnSpPr>
        <p:spPr>
          <a:xfrm flipH="1">
            <a:off x="1978546" y="6289323"/>
            <a:ext cx="469162"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3706036" y="4593169"/>
            <a:ext cx="1828800" cy="912992"/>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Analytics</a:t>
            </a:r>
          </a:p>
          <a:p>
            <a:pPr defTabSz="932559"/>
            <a:r>
              <a:rPr lang="en-US" sz="1600" dirty="0" smtClean="0">
                <a:solidFill>
                  <a:srgbClr val="FFFFFF">
                    <a:alpha val="99000"/>
                  </a:srgbClr>
                </a:solidFill>
              </a:rPr>
              <a:t>Processing</a:t>
            </a:r>
          </a:p>
        </p:txBody>
      </p:sp>
      <p:sp>
        <p:nvSpPr>
          <p:cNvPr id="44" name="Can 43"/>
          <p:cNvSpPr/>
          <p:nvPr/>
        </p:nvSpPr>
        <p:spPr bwMode="auto">
          <a:xfrm>
            <a:off x="1944330" y="4693491"/>
            <a:ext cx="973830" cy="712348"/>
          </a:xfrm>
          <a:prstGeom prst="can">
            <a:avLst/>
          </a:prstGeom>
          <a:solidFill>
            <a:schemeClr val="bg2">
              <a:lumMod val="25000"/>
              <a:alpha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algn="ctr" defTabSz="932559"/>
            <a:r>
              <a:rPr lang="nb-NO" sz="1600" dirty="0">
                <a:solidFill>
                  <a:srgbClr val="FFFFFF">
                    <a:alpha val="99000"/>
                  </a:srgbClr>
                </a:solidFill>
              </a:rPr>
              <a:t>Link</a:t>
            </a:r>
          </a:p>
        </p:txBody>
      </p:sp>
      <p:cxnSp>
        <p:nvCxnSpPr>
          <p:cNvPr id="45" name="Straight Connector 44"/>
          <p:cNvCxnSpPr>
            <a:stCxn id="44" idx="1"/>
            <a:endCxn id="17" idx="2"/>
          </p:cNvCxnSpPr>
          <p:nvPr/>
        </p:nvCxnSpPr>
        <p:spPr>
          <a:xfrm flipH="1" flipV="1">
            <a:off x="2429582" y="4219283"/>
            <a:ext cx="1663" cy="474208"/>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3" idx="0"/>
            <a:endCxn id="20" idx="2"/>
          </p:cNvCxnSpPr>
          <p:nvPr/>
        </p:nvCxnSpPr>
        <p:spPr>
          <a:xfrm flipH="1" flipV="1">
            <a:off x="4619237" y="4219283"/>
            <a:ext cx="1199" cy="373886"/>
          </a:xfrm>
          <a:prstGeom prst="line">
            <a:avLst/>
          </a:prstGeom>
          <a:ln w="38100">
            <a:solidFill>
              <a:schemeClr val="accent1">
                <a:lumMod val="40000"/>
                <a:lumOff val="6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43" idx="1"/>
            <a:endCxn id="44" idx="4"/>
          </p:cNvCxnSpPr>
          <p:nvPr/>
        </p:nvCxnSpPr>
        <p:spPr>
          <a:xfrm flipH="1">
            <a:off x="2918160" y="5049665"/>
            <a:ext cx="787876" cy="0"/>
          </a:xfrm>
          <a:prstGeom prst="line">
            <a:avLst/>
          </a:prstGeom>
          <a:ln w="38100">
            <a:solidFill>
              <a:schemeClr val="accent1">
                <a:lumMod val="40000"/>
                <a:lumOff val="6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3312098" y="1321370"/>
            <a:ext cx="2677539" cy="639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lstStyle/>
          <a:p>
            <a:pPr defTabSz="930521" fontAlgn="base">
              <a:spcBef>
                <a:spcPct val="0"/>
              </a:spcBef>
              <a:spcAft>
                <a:spcPct val="0"/>
              </a:spcAft>
            </a:pPr>
            <a:r>
              <a:rPr lang="en-US" sz="1500" dirty="0" smtClean="0">
                <a:solidFill>
                  <a:srgbClr val="FFFFFF"/>
                </a:solidFill>
              </a:rPr>
              <a:t>Content </a:t>
            </a:r>
            <a:r>
              <a:rPr lang="nb-NO" sz="1500" dirty="0" smtClean="0">
                <a:solidFill>
                  <a:srgbClr val="FFFFFF"/>
                </a:solidFill>
              </a:rPr>
              <a:t>Enrichment</a:t>
            </a:r>
          </a:p>
          <a:p>
            <a:pPr defTabSz="930521" fontAlgn="base">
              <a:spcBef>
                <a:spcPct val="0"/>
              </a:spcBef>
              <a:spcAft>
                <a:spcPct val="0"/>
              </a:spcAft>
            </a:pPr>
            <a:r>
              <a:rPr lang="en-US" sz="1500" dirty="0" smtClean="0">
                <a:solidFill>
                  <a:srgbClr val="FFFFFF"/>
                </a:solidFill>
              </a:rPr>
              <a:t>Web Service</a:t>
            </a:r>
            <a:endParaRPr lang="en-US" sz="1500" dirty="0">
              <a:solidFill>
                <a:srgbClr val="FFFFFF"/>
              </a:solidFill>
            </a:endParaRPr>
          </a:p>
        </p:txBody>
      </p:sp>
      <p:cxnSp>
        <p:nvCxnSpPr>
          <p:cNvPr id="51" name="Straight Connector 56"/>
          <p:cNvCxnSpPr>
            <a:endCxn id="50" idx="1"/>
          </p:cNvCxnSpPr>
          <p:nvPr/>
        </p:nvCxnSpPr>
        <p:spPr>
          <a:xfrm flipV="1">
            <a:off x="2454309" y="1641125"/>
            <a:ext cx="857789" cy="553913"/>
          </a:xfrm>
          <a:prstGeom prst="bentConnector3">
            <a:avLst>
              <a:gd name="adj1" fmla="val 31"/>
            </a:avLst>
          </a:prstGeom>
          <a:ln w="38100">
            <a:solidFill>
              <a:srgbClr val="002060"/>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447708" y="5672103"/>
            <a:ext cx="1234440" cy="123444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rgbClr val="FFFFFF">
                    <a:alpha val="99000"/>
                  </a:srgbClr>
                </a:solidFill>
              </a:rPr>
              <a:t>Search</a:t>
            </a:r>
          </a:p>
          <a:p>
            <a:pPr defTabSz="932559"/>
            <a:r>
              <a:rPr lang="en-US" sz="1600" dirty="0" smtClean="0">
                <a:solidFill>
                  <a:srgbClr val="FFFFFF">
                    <a:alpha val="99000"/>
                  </a:srgbClr>
                </a:solidFill>
              </a:rPr>
              <a:t>Admin</a:t>
            </a:r>
          </a:p>
        </p:txBody>
      </p:sp>
      <p:sp>
        <p:nvSpPr>
          <p:cNvPr id="24" name="Rectangle 23"/>
          <p:cNvSpPr/>
          <p:nvPr/>
        </p:nvSpPr>
        <p:spPr>
          <a:xfrm>
            <a:off x="3560084" y="2278062"/>
            <a:ext cx="2089444" cy="135992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rgbClr val="FFFFFF">
                    <a:alpha val="99000"/>
                  </a:srgbClr>
                </a:solidFill>
              </a:rPr>
              <a:t>  FAST Search Index</a:t>
            </a:r>
            <a:endParaRPr lang="en-US" sz="1600" dirty="0">
              <a:solidFill>
                <a:srgbClr val="FFFFFF">
                  <a:alpha val="99000"/>
                </a:srgbClr>
              </a:solidFill>
            </a:endParaRPr>
          </a:p>
        </p:txBody>
      </p:sp>
      <p:sp>
        <p:nvSpPr>
          <p:cNvPr id="25" name="Freeform 104"/>
          <p:cNvSpPr>
            <a:spLocks noEditPoints="1"/>
          </p:cNvSpPr>
          <p:nvPr/>
        </p:nvSpPr>
        <p:spPr bwMode="black">
          <a:xfrm>
            <a:off x="4208939" y="2414275"/>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spTree>
    <p:extLst>
      <p:ext uri="{BB962C8B-B14F-4D97-AF65-F5344CB8AC3E}">
        <p14:creationId xmlns:p14="http://schemas.microsoft.com/office/powerpoint/2010/main" val="342460188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Crawled and Managed Properties</a:t>
            </a:r>
            <a:endParaRPr lang="en-US" dirty="0"/>
          </a:p>
        </p:txBody>
      </p:sp>
    </p:spTree>
    <p:extLst>
      <p:ext uri="{BB962C8B-B14F-4D97-AF65-F5344CB8AC3E}">
        <p14:creationId xmlns:p14="http://schemas.microsoft.com/office/powerpoint/2010/main" val="16791701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3.9"/>
</p:tagLst>
</file>

<file path=ppt/tags/tag10.xml><?xml version="1.0" encoding="utf-8"?>
<p:tagLst xmlns:a="http://schemas.openxmlformats.org/drawingml/2006/main" xmlns:r="http://schemas.openxmlformats.org/officeDocument/2006/relationships" xmlns:p="http://schemas.openxmlformats.org/presentationml/2006/main">
  <p:tag name="TIMING" val="|28.2|65.1|30.8|3.9|29.5|1.9|6"/>
</p:tagLst>
</file>

<file path=ppt/tags/tag2.xml><?xml version="1.0" encoding="utf-8"?>
<p:tagLst xmlns:a="http://schemas.openxmlformats.org/drawingml/2006/main" xmlns:r="http://schemas.openxmlformats.org/officeDocument/2006/relationships" xmlns:p="http://schemas.openxmlformats.org/presentationml/2006/main">
  <p:tag name="TIMING" val="|53.9"/>
</p:tagLst>
</file>

<file path=ppt/tags/tag3.xml><?xml version="1.0" encoding="utf-8"?>
<p:tagLst xmlns:a="http://schemas.openxmlformats.org/drawingml/2006/main" xmlns:r="http://schemas.openxmlformats.org/officeDocument/2006/relationships" xmlns:p="http://schemas.openxmlformats.org/presentationml/2006/main">
  <p:tag name="TIMING" val="|53.9"/>
</p:tagLst>
</file>

<file path=ppt/tags/tag4.xml><?xml version="1.0" encoding="utf-8"?>
<p:tagLst xmlns:a="http://schemas.openxmlformats.org/drawingml/2006/main" xmlns:r="http://schemas.openxmlformats.org/officeDocument/2006/relationships" xmlns:p="http://schemas.openxmlformats.org/presentationml/2006/main">
  <p:tag name="TIMING" val="|53.9"/>
</p:tagLst>
</file>

<file path=ppt/tags/tag5.xml><?xml version="1.0" encoding="utf-8"?>
<p:tagLst xmlns:a="http://schemas.openxmlformats.org/drawingml/2006/main" xmlns:r="http://schemas.openxmlformats.org/officeDocument/2006/relationships" xmlns:p="http://schemas.openxmlformats.org/presentationml/2006/main">
  <p:tag name="TIMING" val="|53.9"/>
</p:tagLst>
</file>

<file path=ppt/tags/tag6.xml><?xml version="1.0" encoding="utf-8"?>
<p:tagLst xmlns:a="http://schemas.openxmlformats.org/drawingml/2006/main" xmlns:r="http://schemas.openxmlformats.org/officeDocument/2006/relationships" xmlns:p="http://schemas.openxmlformats.org/presentationml/2006/main">
  <p:tag name="TIMING" val="|10|62.6"/>
</p:tagLst>
</file>

<file path=ppt/tags/tag7.xml><?xml version="1.0" encoding="utf-8"?>
<p:tagLst xmlns:a="http://schemas.openxmlformats.org/drawingml/2006/main" xmlns:r="http://schemas.openxmlformats.org/officeDocument/2006/relationships" xmlns:p="http://schemas.openxmlformats.org/presentationml/2006/main">
  <p:tag name="TIMING" val="|10|62.6"/>
</p:tagLst>
</file>

<file path=ppt/tags/tag8.xml><?xml version="1.0" encoding="utf-8"?>
<p:tagLst xmlns:a="http://schemas.openxmlformats.org/drawingml/2006/main" xmlns:r="http://schemas.openxmlformats.org/officeDocument/2006/relationships" xmlns:p="http://schemas.openxmlformats.org/presentationml/2006/main">
  <p:tag name="TIMING" val="|24.4"/>
</p:tagLst>
</file>

<file path=ppt/tags/tag9.xml><?xml version="1.0" encoding="utf-8"?>
<p:tagLst xmlns:a="http://schemas.openxmlformats.org/drawingml/2006/main" xmlns:r="http://schemas.openxmlformats.org/officeDocument/2006/relationships" xmlns:p="http://schemas.openxmlformats.org/presentationml/2006/main">
  <p:tag name="TIMING" val="|182.5"/>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themeOverride>
</file>

<file path=ppt/theme/themeOverride2.xml><?xml version="1.0" encoding="utf-8"?>
<a:themeOverride xmlns:a="http://schemas.openxmlformats.org/drawingml/2006/main">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8542E9-C5CF-4D32-BA4B-3D825C4FD29B}"/>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SharePoint_Conference_2014_ITPro_Template_lms-2</Template>
  <TotalTime>2</TotalTime>
  <Words>5363</Words>
  <Application>Microsoft Office PowerPoint</Application>
  <PresentationFormat>Custom</PresentationFormat>
  <Paragraphs>1004</Paragraphs>
  <Slides>44</Slides>
  <Notes>43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44</vt:i4>
      </vt:variant>
    </vt:vector>
  </HeadingPairs>
  <TitlesOfParts>
    <vt:vector size="56" baseType="lpstr">
      <vt:lpstr>Aharoni</vt:lpstr>
      <vt:lpstr>Arial</vt:lpstr>
      <vt:lpstr>Calibri</vt:lpstr>
      <vt:lpstr>Segoe Light</vt:lpstr>
      <vt:lpstr>Segoe UI</vt:lpstr>
      <vt:lpstr>Segoe UI Light</vt:lpstr>
      <vt:lpstr>Times New Roman</vt:lpstr>
      <vt:lpstr>Webdings</vt:lpstr>
      <vt:lpstr>Wingdings</vt:lpstr>
      <vt:lpstr>Wingdings 2</vt:lpstr>
      <vt:lpstr>5-30499_SPC_2014_ITPro_Template_16x9</vt:lpstr>
      <vt:lpstr>1_5-30499_SPC_2014_ITPro_Template_16x9</vt:lpstr>
      <vt:lpstr>PowerPoint Presentation</vt:lpstr>
      <vt:lpstr>Search Architecture and sizing in SharePoint 2013</vt:lpstr>
      <vt:lpstr>What are we going over?</vt:lpstr>
      <vt:lpstr>Search Architecture</vt:lpstr>
      <vt:lpstr>SharePoint 2013 Search Architecture</vt:lpstr>
      <vt:lpstr>SharePoint 2013 Search Architecture</vt:lpstr>
      <vt:lpstr>Crawl Component</vt:lpstr>
      <vt:lpstr>Content Processing Component</vt:lpstr>
      <vt:lpstr>Demo</vt:lpstr>
      <vt:lpstr>SharePoint 2013 Search Architecture</vt:lpstr>
      <vt:lpstr>Index Partition details</vt:lpstr>
      <vt:lpstr>SharePoint 2013 Search Architecture</vt:lpstr>
      <vt:lpstr>Web Front-End</vt:lpstr>
      <vt:lpstr>Query Processing Component</vt:lpstr>
      <vt:lpstr>SharePoint 2013 Search Architecture</vt:lpstr>
      <vt:lpstr>Analytics Service empowers (examples)…</vt:lpstr>
      <vt:lpstr>Analytics Processing Component</vt:lpstr>
      <vt:lpstr>Demo</vt:lpstr>
      <vt:lpstr>Deployment and Scaling</vt:lpstr>
      <vt:lpstr>Sizing</vt:lpstr>
      <vt:lpstr>Windows 2012 vs. 2008 R2 Guidance</vt:lpstr>
      <vt:lpstr>Why should you benchmark your VMs!</vt:lpstr>
      <vt:lpstr>Small Topology: 10M Enterprise</vt:lpstr>
      <vt:lpstr>Scaling from 10M to 40M items</vt:lpstr>
      <vt:lpstr>Scaling from 10M to 40M items</vt:lpstr>
      <vt:lpstr>Large Topology: 100M Enterprise</vt:lpstr>
      <vt:lpstr>High Density Indexing</vt:lpstr>
      <vt:lpstr>Large Topology: 100M (Oct CU)</vt:lpstr>
      <vt:lpstr>HD Large Topology: 100M (Oct CU)</vt:lpstr>
      <vt:lpstr>HD XL Topology: 240M (Oct CU)</vt:lpstr>
      <vt:lpstr>Components – Scaling cheat sheet</vt:lpstr>
      <vt:lpstr>Component scaling and disk sizes</vt:lpstr>
      <vt:lpstr>SharePoint 2013 Search in the cloud</vt:lpstr>
      <vt:lpstr>Backup and Restore</vt:lpstr>
      <vt:lpstr>Backup and Restore</vt:lpstr>
      <vt:lpstr>Backup and Restore Scenarios</vt:lpstr>
      <vt:lpstr>Migration</vt:lpstr>
      <vt:lpstr>Search Migration Paths</vt:lpstr>
      <vt:lpstr>Four Search Migration Paths</vt:lpstr>
      <vt:lpstr>Recap</vt:lpstr>
      <vt:lpstr>PowerPoint Presentation</vt:lpstr>
      <vt:lpstr>Questions?</vt:lpstr>
      <vt:lpstr>PowerPoint Presentation</vt:lpstr>
      <vt:lpstr>MySPC</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Architecture and sizing in SharePoint 2013</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2</cp:revision>
  <dcterms:created xsi:type="dcterms:W3CDTF">2014-03-06T02:33:13Z</dcterms:created>
  <dcterms:modified xsi:type="dcterms:W3CDTF">2014-03-06T02:35:31Z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