
<file path=[Content_Types].xml><?xml version="1.0" encoding="utf-8"?>
<Types xmlns="http://schemas.openxmlformats.org/package/2006/content-types">
  <Default Extension="png" ContentType="image/png"/>
  <Default Extension="tmp"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51"/>
  </p:notesMasterIdLst>
  <p:handoutMasterIdLst>
    <p:handoutMasterId r:id="rId52"/>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8" r:id="rId27"/>
    <p:sldId id="1293" r:id="rId28"/>
    <p:sldId id="1294" r:id="rId29"/>
    <p:sldId id="1295" r:id="rId30"/>
    <p:sldId id="1296" r:id="rId31"/>
    <p:sldId id="1297" r:id="rId32"/>
    <p:sldId id="1299" r:id="rId33"/>
    <p:sldId id="1300" r:id="rId34"/>
    <p:sldId id="1301" r:id="rId35"/>
    <p:sldId id="1302" r:id="rId36"/>
    <p:sldId id="1303" r:id="rId37"/>
    <p:sldId id="1304" r:id="rId38"/>
    <p:sldId id="1305" r:id="rId39"/>
    <p:sldId id="1306" r:id="rId40"/>
    <p:sldId id="1307" r:id="rId41"/>
    <p:sldId id="1308" r:id="rId42"/>
    <p:sldId id="1309" r:id="rId43"/>
    <p:sldId id="1310" r:id="rId44"/>
    <p:sldId id="1316" r:id="rId45"/>
    <p:sldId id="1311" r:id="rId46"/>
    <p:sldId id="1312" r:id="rId47"/>
    <p:sldId id="1313" r:id="rId48"/>
    <p:sldId id="1314" r:id="rId49"/>
    <p:sldId id="1315"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2" autoAdjust="0"/>
    <p:restoredTop sz="95202" autoAdjust="0"/>
  </p:normalViewPr>
  <p:slideViewPr>
    <p:cSldViewPr snapToObjects="1">
      <p:cViewPr varScale="1">
        <p:scale>
          <a:sx n="97" d="100"/>
          <a:sy n="97" d="100"/>
        </p:scale>
        <p:origin x="90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6601AD-05CA-40CE-889F-AE9D71982AE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27F41843-D547-4146-8CB2-8E58ECEEFF2B}">
      <dgm:prSet/>
      <dgm:spPr>
        <a:solidFill>
          <a:srgbClr val="00BCF2"/>
        </a:solidFill>
      </dgm:spPr>
      <dgm:t>
        <a:bodyPr/>
        <a:lstStyle/>
        <a:p>
          <a:pPr rtl="0"/>
          <a:r>
            <a:rPr lang="en-US" baseline="0" dirty="0" smtClean="0"/>
            <a:t>Microsoft Access</a:t>
          </a:r>
          <a:endParaRPr lang="en-US" dirty="0"/>
        </a:p>
      </dgm:t>
    </dgm:pt>
    <dgm:pt modelId="{B85159BD-1864-490C-B045-3C9E30A15535}" type="parTrans" cxnId="{71051741-2265-4145-BFF9-16BB9386720C}">
      <dgm:prSet/>
      <dgm:spPr/>
      <dgm:t>
        <a:bodyPr/>
        <a:lstStyle/>
        <a:p>
          <a:endParaRPr lang="en-US"/>
        </a:p>
      </dgm:t>
    </dgm:pt>
    <dgm:pt modelId="{04E14E7F-25B4-4D1F-A220-09743CF47089}" type="sibTrans" cxnId="{71051741-2265-4145-BFF9-16BB9386720C}">
      <dgm:prSet/>
      <dgm:spPr/>
      <dgm:t>
        <a:bodyPr/>
        <a:lstStyle/>
        <a:p>
          <a:endParaRPr lang="en-US"/>
        </a:p>
      </dgm:t>
    </dgm:pt>
    <dgm:pt modelId="{29D7D14A-5583-4425-954D-AEC3C0440206}">
      <dgm:prSet/>
      <dgm:spPr/>
      <dgm:t>
        <a:bodyPr/>
        <a:lstStyle/>
        <a:p>
          <a:pPr rtl="0"/>
          <a:r>
            <a:rPr lang="en-US" baseline="0" dirty="0" smtClean="0"/>
            <a:t>What are “Apps for Office”</a:t>
          </a:r>
          <a:endParaRPr lang="en-US" dirty="0"/>
        </a:p>
      </dgm:t>
    </dgm:pt>
    <dgm:pt modelId="{467CB52A-925F-4389-98CA-706519FE9EC3}" type="parTrans" cxnId="{B40F6A85-4616-4614-9B9D-47D45D1CA775}">
      <dgm:prSet/>
      <dgm:spPr/>
      <dgm:t>
        <a:bodyPr/>
        <a:lstStyle/>
        <a:p>
          <a:endParaRPr lang="en-US"/>
        </a:p>
      </dgm:t>
    </dgm:pt>
    <dgm:pt modelId="{E50F468A-BC93-4166-B9BA-104CD6214893}" type="sibTrans" cxnId="{B40F6A85-4616-4614-9B9D-47D45D1CA775}">
      <dgm:prSet/>
      <dgm:spPr/>
      <dgm:t>
        <a:bodyPr/>
        <a:lstStyle/>
        <a:p>
          <a:endParaRPr lang="en-US"/>
        </a:p>
      </dgm:t>
    </dgm:pt>
    <dgm:pt modelId="{DE008AF3-3A4A-40C2-AF5B-C004BBCF831D}">
      <dgm:prSet/>
      <dgm:spPr>
        <a:solidFill>
          <a:srgbClr val="0072C6"/>
        </a:solidFill>
      </dgm:spPr>
      <dgm:t>
        <a:bodyPr/>
        <a:lstStyle/>
        <a:p>
          <a:pPr rtl="0"/>
          <a:r>
            <a:rPr lang="en-US" baseline="0" dirty="0" smtClean="0"/>
            <a:t>Apps for Office</a:t>
          </a:r>
          <a:endParaRPr lang="en-US" dirty="0"/>
        </a:p>
      </dgm:t>
    </dgm:pt>
    <dgm:pt modelId="{D984BE70-57FF-4423-80B5-12AB7442EB24}" type="parTrans" cxnId="{E12F5D69-D97E-4BD4-B27D-353C73EB42BA}">
      <dgm:prSet/>
      <dgm:spPr/>
      <dgm:t>
        <a:bodyPr/>
        <a:lstStyle/>
        <a:p>
          <a:endParaRPr lang="en-US"/>
        </a:p>
      </dgm:t>
    </dgm:pt>
    <dgm:pt modelId="{3C7C63B0-241E-4ACB-95DA-A53FA586B58E}" type="sibTrans" cxnId="{E12F5D69-D97E-4BD4-B27D-353C73EB42BA}">
      <dgm:prSet/>
      <dgm:spPr/>
      <dgm:t>
        <a:bodyPr/>
        <a:lstStyle/>
        <a:p>
          <a:endParaRPr lang="en-US"/>
        </a:p>
      </dgm:t>
    </dgm:pt>
    <dgm:pt modelId="{2447B70B-1605-4722-8A2D-B728E7558122}">
      <dgm:prSet/>
      <dgm:spPr/>
      <dgm:t>
        <a:bodyPr/>
        <a:lstStyle/>
        <a:p>
          <a:pPr rtl="0"/>
          <a:r>
            <a:rPr lang="en-US" baseline="0" dirty="0" smtClean="0"/>
            <a:t>Value of “Apps for Office”</a:t>
          </a:r>
          <a:endParaRPr lang="en-US" dirty="0"/>
        </a:p>
      </dgm:t>
    </dgm:pt>
    <dgm:pt modelId="{ED89C529-836F-4769-A4AC-D254BBFFB3F5}" type="parTrans" cxnId="{45371991-3C79-4AFD-8ACC-E8BD9C4187E4}">
      <dgm:prSet/>
      <dgm:spPr/>
      <dgm:t>
        <a:bodyPr/>
        <a:lstStyle/>
        <a:p>
          <a:endParaRPr lang="en-US"/>
        </a:p>
      </dgm:t>
    </dgm:pt>
    <dgm:pt modelId="{859F5D0E-A693-4CC4-BEB7-57AA763BF60C}" type="sibTrans" cxnId="{45371991-3C79-4AFD-8ACC-E8BD9C4187E4}">
      <dgm:prSet/>
      <dgm:spPr/>
      <dgm:t>
        <a:bodyPr/>
        <a:lstStyle/>
        <a:p>
          <a:endParaRPr lang="en-US"/>
        </a:p>
      </dgm:t>
    </dgm:pt>
    <dgm:pt modelId="{597F5508-5D51-471D-AEFA-7A7F3D11EFD5}">
      <dgm:prSet/>
      <dgm:spPr>
        <a:solidFill>
          <a:srgbClr val="00188F"/>
        </a:solidFill>
      </dgm:spPr>
      <dgm:t>
        <a:bodyPr/>
        <a:lstStyle/>
        <a:p>
          <a:pPr rtl="0"/>
          <a:r>
            <a:rPr lang="en-US" baseline="0" dirty="0" smtClean="0"/>
            <a:t>Technical Details</a:t>
          </a:r>
          <a:endParaRPr lang="en-US" dirty="0"/>
        </a:p>
      </dgm:t>
    </dgm:pt>
    <dgm:pt modelId="{E86ADC5E-2E0D-477D-80B2-3F8408679351}" type="parTrans" cxnId="{F4B5CB2C-46D5-4D90-B61B-6C15774F9020}">
      <dgm:prSet/>
      <dgm:spPr/>
      <dgm:t>
        <a:bodyPr/>
        <a:lstStyle/>
        <a:p>
          <a:endParaRPr lang="en-US"/>
        </a:p>
      </dgm:t>
    </dgm:pt>
    <dgm:pt modelId="{03E1C792-8969-4A17-B673-BB5D8F32DB12}" type="sibTrans" cxnId="{F4B5CB2C-46D5-4D90-B61B-6C15774F9020}">
      <dgm:prSet/>
      <dgm:spPr/>
      <dgm:t>
        <a:bodyPr/>
        <a:lstStyle/>
        <a:p>
          <a:endParaRPr lang="en-US"/>
        </a:p>
      </dgm:t>
    </dgm:pt>
    <dgm:pt modelId="{B8E3F647-82F6-44F4-AD1E-6DC0D61FC766}">
      <dgm:prSet/>
      <dgm:spPr/>
      <dgm:t>
        <a:bodyPr/>
        <a:lstStyle/>
        <a:p>
          <a:pPr rtl="0"/>
          <a:r>
            <a:rPr lang="en-US" baseline="0" dirty="0" smtClean="0"/>
            <a:t>Creating an “App for Office” with Visual Studio 2013</a:t>
          </a:r>
          <a:endParaRPr lang="en-US" dirty="0"/>
        </a:p>
      </dgm:t>
    </dgm:pt>
    <dgm:pt modelId="{1B0F0B06-33CF-4F47-9739-3458A9E38579}" type="parTrans" cxnId="{79653494-EC0B-4193-A242-DC86E0E606A6}">
      <dgm:prSet/>
      <dgm:spPr/>
      <dgm:t>
        <a:bodyPr/>
        <a:lstStyle/>
        <a:p>
          <a:endParaRPr lang="en-US"/>
        </a:p>
      </dgm:t>
    </dgm:pt>
    <dgm:pt modelId="{56DF0F58-103F-45A1-8048-E429652FC48E}" type="sibTrans" cxnId="{79653494-EC0B-4193-A242-DC86E0E606A6}">
      <dgm:prSet/>
      <dgm:spPr/>
      <dgm:t>
        <a:bodyPr/>
        <a:lstStyle/>
        <a:p>
          <a:endParaRPr lang="en-US"/>
        </a:p>
      </dgm:t>
    </dgm:pt>
    <dgm:pt modelId="{F55CBBFC-DAE8-4D41-BFF6-56A3D1CB60B0}">
      <dgm:prSet/>
      <dgm:spPr/>
      <dgm:t>
        <a:bodyPr/>
        <a:lstStyle/>
        <a:p>
          <a:pPr rtl="0"/>
          <a:r>
            <a:rPr lang="en-US" baseline="0" dirty="0" smtClean="0"/>
            <a:t>APIs</a:t>
          </a:r>
          <a:endParaRPr lang="en-US" dirty="0"/>
        </a:p>
      </dgm:t>
    </dgm:pt>
    <dgm:pt modelId="{70E14425-2883-4E31-B8D8-3E9A9FB88DA3}" type="parTrans" cxnId="{43A1B6C3-ABC9-42E8-BB94-42238B042A59}">
      <dgm:prSet/>
      <dgm:spPr/>
      <dgm:t>
        <a:bodyPr/>
        <a:lstStyle/>
        <a:p>
          <a:endParaRPr lang="en-US"/>
        </a:p>
      </dgm:t>
    </dgm:pt>
    <dgm:pt modelId="{8BD2F702-2E0C-4431-861E-0470E38BD65F}" type="sibTrans" cxnId="{43A1B6C3-ABC9-42E8-BB94-42238B042A59}">
      <dgm:prSet/>
      <dgm:spPr/>
      <dgm:t>
        <a:bodyPr/>
        <a:lstStyle/>
        <a:p>
          <a:endParaRPr lang="en-US"/>
        </a:p>
      </dgm:t>
    </dgm:pt>
    <dgm:pt modelId="{ACAD859F-9604-4AC6-9F4F-7725285B6308}">
      <dgm:prSet/>
      <dgm:spPr/>
      <dgm:t>
        <a:bodyPr/>
        <a:lstStyle/>
        <a:p>
          <a:pPr rtl="0"/>
          <a:r>
            <a:rPr lang="en-US" baseline="0" dirty="0" smtClean="0"/>
            <a:t>Resources</a:t>
          </a:r>
          <a:endParaRPr lang="en-US" dirty="0"/>
        </a:p>
      </dgm:t>
    </dgm:pt>
    <dgm:pt modelId="{7F48B9A8-2BB2-41BF-9A67-2FDE9981DC66}" type="parTrans" cxnId="{7E6DB0BC-982A-4FC8-89E1-4B42A8E2C4FA}">
      <dgm:prSet/>
      <dgm:spPr/>
      <dgm:t>
        <a:bodyPr/>
        <a:lstStyle/>
        <a:p>
          <a:endParaRPr lang="en-US"/>
        </a:p>
      </dgm:t>
    </dgm:pt>
    <dgm:pt modelId="{FFF8B644-3B94-4B6A-8B06-4BE3B99449B3}" type="sibTrans" cxnId="{7E6DB0BC-982A-4FC8-89E1-4B42A8E2C4FA}">
      <dgm:prSet/>
      <dgm:spPr/>
      <dgm:t>
        <a:bodyPr/>
        <a:lstStyle/>
        <a:p>
          <a:endParaRPr lang="en-US"/>
        </a:p>
      </dgm:t>
    </dgm:pt>
    <dgm:pt modelId="{4BDCB223-FEEF-4251-99D2-75AF3D8187D4}">
      <dgm:prSet/>
      <dgm:spPr/>
      <dgm:t>
        <a:bodyPr/>
        <a:lstStyle/>
        <a:p>
          <a:pPr rtl="0"/>
          <a:r>
            <a:rPr lang="en-US" baseline="0" dirty="0" smtClean="0"/>
            <a:t>What are Access Web App</a:t>
          </a:r>
          <a:endParaRPr lang="en-US" dirty="0"/>
        </a:p>
      </dgm:t>
    </dgm:pt>
    <dgm:pt modelId="{F5006FFD-506D-472F-A447-B06D49EB84D1}" type="parTrans" cxnId="{9BF1A898-A746-45F7-92D1-1A24E47FAEDA}">
      <dgm:prSet/>
      <dgm:spPr/>
      <dgm:t>
        <a:bodyPr/>
        <a:lstStyle/>
        <a:p>
          <a:endParaRPr lang="en-US"/>
        </a:p>
      </dgm:t>
    </dgm:pt>
    <dgm:pt modelId="{5312E979-747C-4AAE-ACE6-93A72DD469AE}" type="sibTrans" cxnId="{9BF1A898-A746-45F7-92D1-1A24E47FAEDA}">
      <dgm:prSet/>
      <dgm:spPr/>
      <dgm:t>
        <a:bodyPr/>
        <a:lstStyle/>
        <a:p>
          <a:endParaRPr lang="en-US"/>
        </a:p>
      </dgm:t>
    </dgm:pt>
    <dgm:pt modelId="{2FBA9B72-B0F1-4FCF-B6F1-4F8AD34638A0}">
      <dgm:prSet/>
      <dgm:spPr/>
      <dgm:t>
        <a:bodyPr/>
        <a:lstStyle/>
        <a:p>
          <a:pPr rtl="0"/>
          <a:r>
            <a:rPr lang="en-US" baseline="0" dirty="0" smtClean="0"/>
            <a:t>Access “Apps for Office”</a:t>
          </a:r>
          <a:endParaRPr lang="en-US" dirty="0"/>
        </a:p>
      </dgm:t>
    </dgm:pt>
    <dgm:pt modelId="{B03083F4-4ED3-4EF7-AC0B-5D84744A3A53}" type="parTrans" cxnId="{F8D8246A-C35C-482E-9D1B-C61C8A80C5C6}">
      <dgm:prSet/>
      <dgm:spPr/>
      <dgm:t>
        <a:bodyPr/>
        <a:lstStyle/>
        <a:p>
          <a:endParaRPr lang="en-US"/>
        </a:p>
      </dgm:t>
    </dgm:pt>
    <dgm:pt modelId="{D782F91C-A31C-46BF-A5E5-98B558FB3D40}" type="sibTrans" cxnId="{F8D8246A-C35C-482E-9D1B-C61C8A80C5C6}">
      <dgm:prSet/>
      <dgm:spPr/>
      <dgm:t>
        <a:bodyPr/>
        <a:lstStyle/>
        <a:p>
          <a:endParaRPr lang="en-US"/>
        </a:p>
      </dgm:t>
    </dgm:pt>
    <dgm:pt modelId="{387C4CA1-7622-43DD-A342-244DFB7C9318}">
      <dgm:prSet/>
      <dgm:spPr/>
      <dgm:t>
        <a:bodyPr/>
        <a:lstStyle/>
        <a:p>
          <a:pPr rtl="0"/>
          <a:r>
            <a:rPr lang="en-US" baseline="0" smtClean="0"/>
            <a:t>How </a:t>
          </a:r>
          <a:r>
            <a:rPr lang="en-US" baseline="0" dirty="0" smtClean="0"/>
            <a:t>it all works</a:t>
          </a:r>
          <a:endParaRPr lang="en-US" dirty="0"/>
        </a:p>
      </dgm:t>
    </dgm:pt>
    <dgm:pt modelId="{5A061181-B9A7-446E-8CBC-5EE0E51648A5}" type="parTrans" cxnId="{24FDCD3B-989D-4BD5-A1FF-32586F231EE3}">
      <dgm:prSet/>
      <dgm:spPr/>
      <dgm:t>
        <a:bodyPr/>
        <a:lstStyle/>
        <a:p>
          <a:endParaRPr lang="en-US"/>
        </a:p>
      </dgm:t>
    </dgm:pt>
    <dgm:pt modelId="{EC5C1095-B2C4-4437-AB4A-16B99962A8B1}" type="sibTrans" cxnId="{24FDCD3B-989D-4BD5-A1FF-32586F231EE3}">
      <dgm:prSet/>
      <dgm:spPr/>
      <dgm:t>
        <a:bodyPr/>
        <a:lstStyle/>
        <a:p>
          <a:endParaRPr lang="en-US"/>
        </a:p>
      </dgm:t>
    </dgm:pt>
    <dgm:pt modelId="{F664C3E6-FFB2-4F3F-BE81-BFC0C2DE2459}" type="pres">
      <dgm:prSet presAssocID="{2B6601AD-05CA-40CE-889F-AE9D71982AE8}" presName="Name0" presStyleCnt="0">
        <dgm:presLayoutVars>
          <dgm:dir/>
          <dgm:animLvl val="lvl"/>
          <dgm:resizeHandles val="exact"/>
        </dgm:presLayoutVars>
      </dgm:prSet>
      <dgm:spPr/>
      <dgm:t>
        <a:bodyPr/>
        <a:lstStyle/>
        <a:p>
          <a:endParaRPr lang="en-US"/>
        </a:p>
      </dgm:t>
    </dgm:pt>
    <dgm:pt modelId="{996F7862-AB2B-4ED6-A3AA-1ACC160F2A31}" type="pres">
      <dgm:prSet presAssocID="{27F41843-D547-4146-8CB2-8E58ECEEFF2B}" presName="linNode" presStyleCnt="0"/>
      <dgm:spPr/>
    </dgm:pt>
    <dgm:pt modelId="{426C3DD3-3B3B-4916-AE43-9B193D5F659E}" type="pres">
      <dgm:prSet presAssocID="{27F41843-D547-4146-8CB2-8E58ECEEFF2B}" presName="parentText" presStyleLbl="node1" presStyleIdx="0" presStyleCnt="3">
        <dgm:presLayoutVars>
          <dgm:chMax val="1"/>
          <dgm:bulletEnabled val="1"/>
        </dgm:presLayoutVars>
      </dgm:prSet>
      <dgm:spPr/>
      <dgm:t>
        <a:bodyPr/>
        <a:lstStyle/>
        <a:p>
          <a:endParaRPr lang="en-US"/>
        </a:p>
      </dgm:t>
    </dgm:pt>
    <dgm:pt modelId="{36ABE98B-4240-40C7-851D-BE5F3ADFB8A3}" type="pres">
      <dgm:prSet presAssocID="{27F41843-D547-4146-8CB2-8E58ECEEFF2B}" presName="descendantText" presStyleLbl="alignAccFollowNode1" presStyleIdx="0" presStyleCnt="3">
        <dgm:presLayoutVars>
          <dgm:bulletEnabled val="1"/>
        </dgm:presLayoutVars>
      </dgm:prSet>
      <dgm:spPr/>
      <dgm:t>
        <a:bodyPr/>
        <a:lstStyle/>
        <a:p>
          <a:endParaRPr lang="en-US"/>
        </a:p>
      </dgm:t>
    </dgm:pt>
    <dgm:pt modelId="{CF473328-C38D-4478-8135-A5550286215A}" type="pres">
      <dgm:prSet presAssocID="{04E14E7F-25B4-4D1F-A220-09743CF47089}" presName="sp" presStyleCnt="0"/>
      <dgm:spPr/>
    </dgm:pt>
    <dgm:pt modelId="{1BB2704D-18B6-446A-84C6-F81C1D5A39FF}" type="pres">
      <dgm:prSet presAssocID="{DE008AF3-3A4A-40C2-AF5B-C004BBCF831D}" presName="linNode" presStyleCnt="0"/>
      <dgm:spPr/>
    </dgm:pt>
    <dgm:pt modelId="{8781EE66-43EC-4670-8D3D-6672986A8AE5}" type="pres">
      <dgm:prSet presAssocID="{DE008AF3-3A4A-40C2-AF5B-C004BBCF831D}" presName="parentText" presStyleLbl="node1" presStyleIdx="1" presStyleCnt="3">
        <dgm:presLayoutVars>
          <dgm:chMax val="1"/>
          <dgm:bulletEnabled val="1"/>
        </dgm:presLayoutVars>
      </dgm:prSet>
      <dgm:spPr/>
      <dgm:t>
        <a:bodyPr/>
        <a:lstStyle/>
        <a:p>
          <a:endParaRPr lang="en-US"/>
        </a:p>
      </dgm:t>
    </dgm:pt>
    <dgm:pt modelId="{1FB7086D-0A13-4AF6-A1B0-0277346462C1}" type="pres">
      <dgm:prSet presAssocID="{DE008AF3-3A4A-40C2-AF5B-C004BBCF831D}" presName="descendantText" presStyleLbl="alignAccFollowNode1" presStyleIdx="1" presStyleCnt="3">
        <dgm:presLayoutVars>
          <dgm:bulletEnabled val="1"/>
        </dgm:presLayoutVars>
      </dgm:prSet>
      <dgm:spPr/>
      <dgm:t>
        <a:bodyPr/>
        <a:lstStyle/>
        <a:p>
          <a:endParaRPr lang="en-US"/>
        </a:p>
      </dgm:t>
    </dgm:pt>
    <dgm:pt modelId="{CC3CC8C8-B567-4274-9C87-D988D8BD6538}" type="pres">
      <dgm:prSet presAssocID="{3C7C63B0-241E-4ACB-95DA-A53FA586B58E}" presName="sp" presStyleCnt="0"/>
      <dgm:spPr/>
    </dgm:pt>
    <dgm:pt modelId="{39139C21-A6E1-407C-B94E-7D6DBE48363E}" type="pres">
      <dgm:prSet presAssocID="{597F5508-5D51-471D-AEFA-7A7F3D11EFD5}" presName="linNode" presStyleCnt="0"/>
      <dgm:spPr/>
    </dgm:pt>
    <dgm:pt modelId="{4555F448-83D1-4F2C-A609-DABA1DE489E4}" type="pres">
      <dgm:prSet presAssocID="{597F5508-5D51-471D-AEFA-7A7F3D11EFD5}" presName="parentText" presStyleLbl="node1" presStyleIdx="2" presStyleCnt="3">
        <dgm:presLayoutVars>
          <dgm:chMax val="1"/>
          <dgm:bulletEnabled val="1"/>
        </dgm:presLayoutVars>
      </dgm:prSet>
      <dgm:spPr/>
      <dgm:t>
        <a:bodyPr/>
        <a:lstStyle/>
        <a:p>
          <a:endParaRPr lang="en-US"/>
        </a:p>
      </dgm:t>
    </dgm:pt>
    <dgm:pt modelId="{C989CAA3-9790-43A2-A4D0-BA2A54F63864}" type="pres">
      <dgm:prSet presAssocID="{597F5508-5D51-471D-AEFA-7A7F3D11EFD5}" presName="descendantText" presStyleLbl="alignAccFollowNode1" presStyleIdx="2" presStyleCnt="3">
        <dgm:presLayoutVars>
          <dgm:bulletEnabled val="1"/>
        </dgm:presLayoutVars>
      </dgm:prSet>
      <dgm:spPr/>
      <dgm:t>
        <a:bodyPr/>
        <a:lstStyle/>
        <a:p>
          <a:endParaRPr lang="en-US"/>
        </a:p>
      </dgm:t>
    </dgm:pt>
  </dgm:ptLst>
  <dgm:cxnLst>
    <dgm:cxn modelId="{EEF933C1-8EE2-430B-BD7C-EDCEA5100930}" type="presOf" srcId="{4BDCB223-FEEF-4251-99D2-75AF3D8187D4}" destId="{36ABE98B-4240-40C7-851D-BE5F3ADFB8A3}" srcOrd="0" destOrd="0" presId="urn:microsoft.com/office/officeart/2005/8/layout/vList5"/>
    <dgm:cxn modelId="{4CA8E0AA-73ED-4341-A7B2-6D406280EC56}" type="presOf" srcId="{27F41843-D547-4146-8CB2-8E58ECEEFF2B}" destId="{426C3DD3-3B3B-4916-AE43-9B193D5F659E}" srcOrd="0" destOrd="0" presId="urn:microsoft.com/office/officeart/2005/8/layout/vList5"/>
    <dgm:cxn modelId="{F4B5CB2C-46D5-4D90-B61B-6C15774F9020}" srcId="{2B6601AD-05CA-40CE-889F-AE9D71982AE8}" destId="{597F5508-5D51-471D-AEFA-7A7F3D11EFD5}" srcOrd="2" destOrd="0" parTransId="{E86ADC5E-2E0D-477D-80B2-3F8408679351}" sibTransId="{03E1C792-8969-4A17-B673-BB5D8F32DB12}"/>
    <dgm:cxn modelId="{B292D9C9-92F6-47DF-9829-7B986C79225C}" type="presOf" srcId="{B8E3F647-82F6-44F4-AD1E-6DC0D61FC766}" destId="{C989CAA3-9790-43A2-A4D0-BA2A54F63864}" srcOrd="0" destOrd="1" presId="urn:microsoft.com/office/officeart/2005/8/layout/vList5"/>
    <dgm:cxn modelId="{B40F6A85-4616-4614-9B9D-47D45D1CA775}" srcId="{27F41843-D547-4146-8CB2-8E58ECEEFF2B}" destId="{29D7D14A-5583-4425-954D-AEC3C0440206}" srcOrd="1" destOrd="0" parTransId="{467CB52A-925F-4389-98CA-706519FE9EC3}" sibTransId="{E50F468A-BC93-4166-B9BA-104CD6214893}"/>
    <dgm:cxn modelId="{0BB1D114-BD5E-4635-BB55-93E5B4C85CC8}" type="presOf" srcId="{597F5508-5D51-471D-AEFA-7A7F3D11EFD5}" destId="{4555F448-83D1-4F2C-A609-DABA1DE489E4}" srcOrd="0" destOrd="0" presId="urn:microsoft.com/office/officeart/2005/8/layout/vList5"/>
    <dgm:cxn modelId="{9BF1A898-A746-45F7-92D1-1A24E47FAEDA}" srcId="{27F41843-D547-4146-8CB2-8E58ECEEFF2B}" destId="{4BDCB223-FEEF-4251-99D2-75AF3D8187D4}" srcOrd="0" destOrd="0" parTransId="{F5006FFD-506D-472F-A447-B06D49EB84D1}" sibTransId="{5312E979-747C-4AAE-ACE6-93A72DD469AE}"/>
    <dgm:cxn modelId="{CC68549D-D8D1-4E79-BDB4-1B7728E9CE7D}" type="presOf" srcId="{F55CBBFC-DAE8-4D41-BFF6-56A3D1CB60B0}" destId="{C989CAA3-9790-43A2-A4D0-BA2A54F63864}" srcOrd="0" destOrd="2" presId="urn:microsoft.com/office/officeart/2005/8/layout/vList5"/>
    <dgm:cxn modelId="{1D7EC003-CE14-46EE-A8CE-40231B4DA44A}" type="presOf" srcId="{29D7D14A-5583-4425-954D-AEC3C0440206}" destId="{36ABE98B-4240-40C7-851D-BE5F3ADFB8A3}" srcOrd="0" destOrd="1" presId="urn:microsoft.com/office/officeart/2005/8/layout/vList5"/>
    <dgm:cxn modelId="{45371991-3C79-4AFD-8ACC-E8BD9C4187E4}" srcId="{DE008AF3-3A4A-40C2-AF5B-C004BBCF831D}" destId="{2447B70B-1605-4722-8A2D-B728E7558122}" srcOrd="1" destOrd="0" parTransId="{ED89C529-836F-4769-A4AC-D254BBFFB3F5}" sibTransId="{859F5D0E-A693-4CC4-BEB7-57AA763BF60C}"/>
    <dgm:cxn modelId="{7B196852-2F2D-4DCC-9CAC-074319C0DAF3}" type="presOf" srcId="{DE008AF3-3A4A-40C2-AF5B-C004BBCF831D}" destId="{8781EE66-43EC-4670-8D3D-6672986A8AE5}" srcOrd="0" destOrd="0" presId="urn:microsoft.com/office/officeart/2005/8/layout/vList5"/>
    <dgm:cxn modelId="{851B2164-0BD0-47CA-B461-27B757699162}" type="presOf" srcId="{2B6601AD-05CA-40CE-889F-AE9D71982AE8}" destId="{F664C3E6-FFB2-4F3F-BE81-BFC0C2DE2459}" srcOrd="0" destOrd="0" presId="urn:microsoft.com/office/officeart/2005/8/layout/vList5"/>
    <dgm:cxn modelId="{437E8F55-F53D-49DC-8C7B-0BBAB1B05574}" type="presOf" srcId="{2447B70B-1605-4722-8A2D-B728E7558122}" destId="{1FB7086D-0A13-4AF6-A1B0-0277346462C1}" srcOrd="0" destOrd="1" presId="urn:microsoft.com/office/officeart/2005/8/layout/vList5"/>
    <dgm:cxn modelId="{43A1B6C3-ABC9-42E8-BB94-42238B042A59}" srcId="{597F5508-5D51-471D-AEFA-7A7F3D11EFD5}" destId="{F55CBBFC-DAE8-4D41-BFF6-56A3D1CB60B0}" srcOrd="2" destOrd="0" parTransId="{70E14425-2883-4E31-B8D8-3E9A9FB88DA3}" sibTransId="{8BD2F702-2E0C-4431-861E-0470E38BD65F}"/>
    <dgm:cxn modelId="{E12F5D69-D97E-4BD4-B27D-353C73EB42BA}" srcId="{2B6601AD-05CA-40CE-889F-AE9D71982AE8}" destId="{DE008AF3-3A4A-40C2-AF5B-C004BBCF831D}" srcOrd="1" destOrd="0" parTransId="{D984BE70-57FF-4423-80B5-12AB7442EB24}" sibTransId="{3C7C63B0-241E-4ACB-95DA-A53FA586B58E}"/>
    <dgm:cxn modelId="{24FDCD3B-989D-4BD5-A1FF-32586F231EE3}" srcId="{597F5508-5D51-471D-AEFA-7A7F3D11EFD5}" destId="{387C4CA1-7622-43DD-A342-244DFB7C9318}" srcOrd="0" destOrd="0" parTransId="{5A061181-B9A7-446E-8CBC-5EE0E51648A5}" sibTransId="{EC5C1095-B2C4-4437-AB4A-16B99962A8B1}"/>
    <dgm:cxn modelId="{F8D8246A-C35C-482E-9D1B-C61C8A80C5C6}" srcId="{DE008AF3-3A4A-40C2-AF5B-C004BBCF831D}" destId="{2FBA9B72-B0F1-4FCF-B6F1-4F8AD34638A0}" srcOrd="0" destOrd="0" parTransId="{B03083F4-4ED3-4EF7-AC0B-5D84744A3A53}" sibTransId="{D782F91C-A31C-46BF-A5E5-98B558FB3D40}"/>
    <dgm:cxn modelId="{0FE6C76A-EE58-4BB7-9CEE-418B4CEAD32B}" type="presOf" srcId="{387C4CA1-7622-43DD-A342-244DFB7C9318}" destId="{C989CAA3-9790-43A2-A4D0-BA2A54F63864}" srcOrd="0" destOrd="0" presId="urn:microsoft.com/office/officeart/2005/8/layout/vList5"/>
    <dgm:cxn modelId="{7E6DB0BC-982A-4FC8-89E1-4B42A8E2C4FA}" srcId="{597F5508-5D51-471D-AEFA-7A7F3D11EFD5}" destId="{ACAD859F-9604-4AC6-9F4F-7725285B6308}" srcOrd="3" destOrd="0" parTransId="{7F48B9A8-2BB2-41BF-9A67-2FDE9981DC66}" sibTransId="{FFF8B644-3B94-4B6A-8B06-4BE3B99449B3}"/>
    <dgm:cxn modelId="{71051741-2265-4145-BFF9-16BB9386720C}" srcId="{2B6601AD-05CA-40CE-889F-AE9D71982AE8}" destId="{27F41843-D547-4146-8CB2-8E58ECEEFF2B}" srcOrd="0" destOrd="0" parTransId="{B85159BD-1864-490C-B045-3C9E30A15535}" sibTransId="{04E14E7F-25B4-4D1F-A220-09743CF47089}"/>
    <dgm:cxn modelId="{79653494-EC0B-4193-A242-DC86E0E606A6}" srcId="{597F5508-5D51-471D-AEFA-7A7F3D11EFD5}" destId="{B8E3F647-82F6-44F4-AD1E-6DC0D61FC766}" srcOrd="1" destOrd="0" parTransId="{1B0F0B06-33CF-4F47-9739-3458A9E38579}" sibTransId="{56DF0F58-103F-45A1-8048-E429652FC48E}"/>
    <dgm:cxn modelId="{7DC33E27-63A1-43A7-AEC3-C59B1EAA1D3E}" type="presOf" srcId="{2FBA9B72-B0F1-4FCF-B6F1-4F8AD34638A0}" destId="{1FB7086D-0A13-4AF6-A1B0-0277346462C1}" srcOrd="0" destOrd="0" presId="urn:microsoft.com/office/officeart/2005/8/layout/vList5"/>
    <dgm:cxn modelId="{7DECD303-D9FF-4DB1-8269-760E7EFC59B9}" type="presOf" srcId="{ACAD859F-9604-4AC6-9F4F-7725285B6308}" destId="{C989CAA3-9790-43A2-A4D0-BA2A54F63864}" srcOrd="0" destOrd="3" presId="urn:microsoft.com/office/officeart/2005/8/layout/vList5"/>
    <dgm:cxn modelId="{0ACEDA9E-7824-4185-85AF-8E6817C6C784}" type="presParOf" srcId="{F664C3E6-FFB2-4F3F-BE81-BFC0C2DE2459}" destId="{996F7862-AB2B-4ED6-A3AA-1ACC160F2A31}" srcOrd="0" destOrd="0" presId="urn:microsoft.com/office/officeart/2005/8/layout/vList5"/>
    <dgm:cxn modelId="{F3CBAEAC-5EA9-4B26-A523-1195E33AC3AD}" type="presParOf" srcId="{996F7862-AB2B-4ED6-A3AA-1ACC160F2A31}" destId="{426C3DD3-3B3B-4916-AE43-9B193D5F659E}" srcOrd="0" destOrd="0" presId="urn:microsoft.com/office/officeart/2005/8/layout/vList5"/>
    <dgm:cxn modelId="{AF85156E-673F-4E64-81FD-33101AFB3FFB}" type="presParOf" srcId="{996F7862-AB2B-4ED6-A3AA-1ACC160F2A31}" destId="{36ABE98B-4240-40C7-851D-BE5F3ADFB8A3}" srcOrd="1" destOrd="0" presId="urn:microsoft.com/office/officeart/2005/8/layout/vList5"/>
    <dgm:cxn modelId="{5ECEAE71-0E5B-4C4F-BBF4-CBE6F465A14D}" type="presParOf" srcId="{F664C3E6-FFB2-4F3F-BE81-BFC0C2DE2459}" destId="{CF473328-C38D-4478-8135-A5550286215A}" srcOrd="1" destOrd="0" presId="urn:microsoft.com/office/officeart/2005/8/layout/vList5"/>
    <dgm:cxn modelId="{4C05F5A9-08C0-4696-8C11-BC44F9649B29}" type="presParOf" srcId="{F664C3E6-FFB2-4F3F-BE81-BFC0C2DE2459}" destId="{1BB2704D-18B6-446A-84C6-F81C1D5A39FF}" srcOrd="2" destOrd="0" presId="urn:microsoft.com/office/officeart/2005/8/layout/vList5"/>
    <dgm:cxn modelId="{558D8B80-48EE-4C18-B5CB-365E0114FF67}" type="presParOf" srcId="{1BB2704D-18B6-446A-84C6-F81C1D5A39FF}" destId="{8781EE66-43EC-4670-8D3D-6672986A8AE5}" srcOrd="0" destOrd="0" presId="urn:microsoft.com/office/officeart/2005/8/layout/vList5"/>
    <dgm:cxn modelId="{4E3B1B54-E1F9-4A70-9293-6FFDDBABA1D2}" type="presParOf" srcId="{1BB2704D-18B6-446A-84C6-F81C1D5A39FF}" destId="{1FB7086D-0A13-4AF6-A1B0-0277346462C1}" srcOrd="1" destOrd="0" presId="urn:microsoft.com/office/officeart/2005/8/layout/vList5"/>
    <dgm:cxn modelId="{E08F0DF8-A505-4060-A0CA-BCF5A7AB1299}" type="presParOf" srcId="{F664C3E6-FFB2-4F3F-BE81-BFC0C2DE2459}" destId="{CC3CC8C8-B567-4274-9C87-D988D8BD6538}" srcOrd="3" destOrd="0" presId="urn:microsoft.com/office/officeart/2005/8/layout/vList5"/>
    <dgm:cxn modelId="{C752C194-5371-4E95-A0D2-E41582168F5A}" type="presParOf" srcId="{F664C3E6-FFB2-4F3F-BE81-BFC0C2DE2459}" destId="{39139C21-A6E1-407C-B94E-7D6DBE48363E}" srcOrd="4" destOrd="0" presId="urn:microsoft.com/office/officeart/2005/8/layout/vList5"/>
    <dgm:cxn modelId="{822CC128-0A89-4756-A9C9-198542D3C97B}" type="presParOf" srcId="{39139C21-A6E1-407C-B94E-7D6DBE48363E}" destId="{4555F448-83D1-4F2C-A609-DABA1DE489E4}" srcOrd="0" destOrd="0" presId="urn:microsoft.com/office/officeart/2005/8/layout/vList5"/>
    <dgm:cxn modelId="{D56181DC-A33F-4130-B422-039819C42C36}" type="presParOf" srcId="{39139C21-A6E1-407C-B94E-7D6DBE48363E}" destId="{C989CAA3-9790-43A2-A4D0-BA2A54F6386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200352-EF13-4A76-BCA2-4139CB30FECB}"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US"/>
        </a:p>
      </dgm:t>
    </dgm:pt>
    <dgm:pt modelId="{15268442-5253-40B6-93F9-99AA1A6F4EF9}">
      <dgm:prSet phldrT="[Text]"/>
      <dgm:spPr/>
      <dgm:t>
        <a:bodyPr/>
        <a:lstStyle/>
        <a:p>
          <a:r>
            <a:rPr lang="en-US" dirty="0" smtClean="0"/>
            <a:t>Desktop Access Apps </a:t>
          </a:r>
          <a:endParaRPr lang="en-US" dirty="0"/>
        </a:p>
      </dgm:t>
    </dgm:pt>
    <dgm:pt modelId="{53D72965-4B78-4A46-88E2-5225015260DA}" type="parTrans" cxnId="{241793C3-5B55-4707-8483-20DF8E6DA4B6}">
      <dgm:prSet/>
      <dgm:spPr/>
      <dgm:t>
        <a:bodyPr/>
        <a:lstStyle/>
        <a:p>
          <a:endParaRPr lang="en-US"/>
        </a:p>
      </dgm:t>
    </dgm:pt>
    <dgm:pt modelId="{26B20063-A044-49EE-8095-E8AEF9334794}" type="sibTrans" cxnId="{241793C3-5B55-4707-8483-20DF8E6DA4B6}">
      <dgm:prSet/>
      <dgm:spPr/>
      <dgm:t>
        <a:bodyPr/>
        <a:lstStyle/>
        <a:p>
          <a:endParaRPr lang="en-US"/>
        </a:p>
      </dgm:t>
    </dgm:pt>
    <dgm:pt modelId="{62250127-2B51-46E4-B179-53DBF0AC16A9}">
      <dgm:prSet phldrT="[Text]"/>
      <dgm:spPr/>
      <dgm:t>
        <a:bodyPr/>
        <a:lstStyle/>
        <a:p>
          <a:r>
            <a:rPr lang="en-US" dirty="0" smtClean="0"/>
            <a:t>Used by millions today</a:t>
          </a:r>
          <a:endParaRPr lang="en-US" dirty="0"/>
        </a:p>
      </dgm:t>
    </dgm:pt>
    <dgm:pt modelId="{99F34A97-6559-4DFB-84BB-F0ABEBDA7D80}" type="parTrans" cxnId="{8A90D0C3-246B-4EA1-9BC5-42BEF8DD5D55}">
      <dgm:prSet/>
      <dgm:spPr/>
      <dgm:t>
        <a:bodyPr/>
        <a:lstStyle/>
        <a:p>
          <a:endParaRPr lang="en-US"/>
        </a:p>
      </dgm:t>
    </dgm:pt>
    <dgm:pt modelId="{B8E50B7B-A101-413C-8301-D5532CB9BBA3}" type="sibTrans" cxnId="{8A90D0C3-246B-4EA1-9BC5-42BEF8DD5D55}">
      <dgm:prSet/>
      <dgm:spPr/>
      <dgm:t>
        <a:bodyPr/>
        <a:lstStyle/>
        <a:p>
          <a:endParaRPr lang="en-US"/>
        </a:p>
      </dgm:t>
    </dgm:pt>
    <dgm:pt modelId="{F9768428-DF12-4A8C-BE55-20CF1C33C586}">
      <dgm:prSet phldrT="[Text]"/>
      <dgm:spPr/>
      <dgm:t>
        <a:bodyPr/>
        <a:lstStyle/>
        <a:p>
          <a:r>
            <a:rPr lang="en-US" dirty="0" smtClean="0"/>
            <a:t>Access 2013 Web Apps</a:t>
          </a:r>
          <a:endParaRPr lang="en-US" dirty="0"/>
        </a:p>
      </dgm:t>
    </dgm:pt>
    <dgm:pt modelId="{E191C6DE-C6C1-47F2-A61E-CFFAAF55F93B}" type="parTrans" cxnId="{C5502BC6-3EF4-40FF-A549-055A41DCFF8E}">
      <dgm:prSet/>
      <dgm:spPr/>
      <dgm:t>
        <a:bodyPr/>
        <a:lstStyle/>
        <a:p>
          <a:endParaRPr lang="en-US"/>
        </a:p>
      </dgm:t>
    </dgm:pt>
    <dgm:pt modelId="{96CA7B06-F1FB-4580-92B1-B764A785FE44}" type="sibTrans" cxnId="{C5502BC6-3EF4-40FF-A549-055A41DCFF8E}">
      <dgm:prSet/>
      <dgm:spPr/>
      <dgm:t>
        <a:bodyPr/>
        <a:lstStyle/>
        <a:p>
          <a:endParaRPr lang="en-US"/>
        </a:p>
      </dgm:t>
    </dgm:pt>
    <dgm:pt modelId="{1A70F58F-B8A3-40DE-861C-D5D83DA8388A}">
      <dgm:prSet phldrT="[Text]"/>
      <dgm:spPr/>
      <dgm:t>
        <a:bodyPr/>
        <a:lstStyle/>
        <a:p>
          <a:r>
            <a:rPr lang="en-US" dirty="0" smtClean="0"/>
            <a:t>Brings Access databases into a new web-connected era</a:t>
          </a:r>
        </a:p>
      </dgm:t>
    </dgm:pt>
    <dgm:pt modelId="{AB77CF4B-0BAC-4CB9-9977-C3BD4CB5D22D}" type="parTrans" cxnId="{0EDF3EAD-5EA9-4DD8-90DB-C7FEE78CE5DC}">
      <dgm:prSet/>
      <dgm:spPr/>
      <dgm:t>
        <a:bodyPr/>
        <a:lstStyle/>
        <a:p>
          <a:endParaRPr lang="en-US"/>
        </a:p>
      </dgm:t>
    </dgm:pt>
    <dgm:pt modelId="{A80C0EF1-D47C-42C7-9DB7-F8B3FA093564}" type="sibTrans" cxnId="{0EDF3EAD-5EA9-4DD8-90DB-C7FEE78CE5DC}">
      <dgm:prSet/>
      <dgm:spPr/>
      <dgm:t>
        <a:bodyPr/>
        <a:lstStyle/>
        <a:p>
          <a:endParaRPr lang="en-US"/>
        </a:p>
      </dgm:t>
    </dgm:pt>
    <dgm:pt modelId="{5F4F737E-92DC-43D9-9453-C902BBF54A43}">
      <dgm:prSet phldrT="[Text]"/>
      <dgm:spPr/>
      <dgm:t>
        <a:bodyPr/>
        <a:lstStyle/>
        <a:p>
          <a:r>
            <a:rPr lang="en-US" dirty="0" smtClean="0"/>
            <a:t>Data stored on in SQL on Office 365 or on-premise server</a:t>
          </a:r>
        </a:p>
      </dgm:t>
    </dgm:pt>
    <dgm:pt modelId="{9652190A-9C8E-4676-BF3C-DC6F787F7154}" type="parTrans" cxnId="{9C811100-54EE-41C1-84C2-A60EC5094C84}">
      <dgm:prSet/>
      <dgm:spPr/>
      <dgm:t>
        <a:bodyPr/>
        <a:lstStyle/>
        <a:p>
          <a:endParaRPr lang="en-US"/>
        </a:p>
      </dgm:t>
    </dgm:pt>
    <dgm:pt modelId="{F72CB0D8-D621-4256-9A5B-6F6711B516DC}" type="sibTrans" cxnId="{9C811100-54EE-41C1-84C2-A60EC5094C84}">
      <dgm:prSet/>
      <dgm:spPr/>
      <dgm:t>
        <a:bodyPr/>
        <a:lstStyle/>
        <a:p>
          <a:endParaRPr lang="en-US"/>
        </a:p>
      </dgm:t>
    </dgm:pt>
    <dgm:pt modelId="{D71AC286-4FDC-4097-925A-0A91816ABE4E}">
      <dgm:prSet phldrT="[Text]"/>
      <dgm:spPr/>
      <dgm:t>
        <a:bodyPr/>
        <a:lstStyle/>
        <a:p>
          <a:r>
            <a:rPr lang="en-US" dirty="0" smtClean="0"/>
            <a:t>Accessible everywhere through any browser</a:t>
          </a:r>
        </a:p>
      </dgm:t>
    </dgm:pt>
    <dgm:pt modelId="{347D2439-9E66-4B01-A9B2-10A2B8F73A6C}" type="parTrans" cxnId="{EC1CCCD4-5FFE-4697-881D-A4DA771A65B8}">
      <dgm:prSet/>
      <dgm:spPr/>
      <dgm:t>
        <a:bodyPr/>
        <a:lstStyle/>
        <a:p>
          <a:endParaRPr lang="en-US"/>
        </a:p>
      </dgm:t>
    </dgm:pt>
    <dgm:pt modelId="{791E174C-D3F5-4E84-9A1F-335B28610655}" type="sibTrans" cxnId="{EC1CCCD4-5FFE-4697-881D-A4DA771A65B8}">
      <dgm:prSet/>
      <dgm:spPr/>
      <dgm:t>
        <a:bodyPr/>
        <a:lstStyle/>
        <a:p>
          <a:endParaRPr lang="en-US"/>
        </a:p>
      </dgm:t>
    </dgm:pt>
    <dgm:pt modelId="{8BA66EC4-6FCD-4559-A608-015BBEAE89E1}">
      <dgm:prSet phldrT="[Text]"/>
      <dgm:spPr/>
      <dgm:t>
        <a:bodyPr/>
        <a:lstStyle/>
        <a:p>
          <a:r>
            <a:rPr lang="en-US" dirty="0" smtClean="0"/>
            <a:t>Data stored in a local file</a:t>
          </a:r>
          <a:endParaRPr lang="en-US" dirty="0"/>
        </a:p>
      </dgm:t>
    </dgm:pt>
    <dgm:pt modelId="{024AE6AA-BD1D-4C9E-9009-8506899B3472}" type="parTrans" cxnId="{454CB934-6102-405D-B9D5-56E4B2C1E9A7}">
      <dgm:prSet/>
      <dgm:spPr/>
      <dgm:t>
        <a:bodyPr/>
        <a:lstStyle/>
        <a:p>
          <a:endParaRPr lang="en-US"/>
        </a:p>
      </dgm:t>
    </dgm:pt>
    <dgm:pt modelId="{389DAA48-86B3-4507-9F8F-C0690069AD91}" type="sibTrans" cxnId="{454CB934-6102-405D-B9D5-56E4B2C1E9A7}">
      <dgm:prSet/>
      <dgm:spPr/>
      <dgm:t>
        <a:bodyPr/>
        <a:lstStyle/>
        <a:p>
          <a:endParaRPr lang="en-US"/>
        </a:p>
      </dgm:t>
    </dgm:pt>
    <dgm:pt modelId="{1AECE8F3-30E8-4D5C-A3F0-75092F9EB412}">
      <dgm:prSet phldrT="[Text]"/>
      <dgm:spPr/>
      <dgm:t>
        <a:bodyPr/>
        <a:lstStyle/>
        <a:p>
          <a:r>
            <a:rPr lang="en-US" dirty="0" smtClean="0"/>
            <a:t>Requires Access software to view and edit data</a:t>
          </a:r>
          <a:endParaRPr lang="en-US" dirty="0"/>
        </a:p>
      </dgm:t>
    </dgm:pt>
    <dgm:pt modelId="{9DB8B8C9-3A82-4179-8DCD-CCEA8F2D8A33}" type="parTrans" cxnId="{E6290379-6137-48CD-AA55-6EEC0CC526E1}">
      <dgm:prSet/>
      <dgm:spPr/>
      <dgm:t>
        <a:bodyPr/>
        <a:lstStyle/>
        <a:p>
          <a:endParaRPr lang="en-US"/>
        </a:p>
      </dgm:t>
    </dgm:pt>
    <dgm:pt modelId="{87C55D6F-8098-4FA8-B5F7-C4927BFE7497}" type="sibTrans" cxnId="{E6290379-6137-48CD-AA55-6EEC0CC526E1}">
      <dgm:prSet/>
      <dgm:spPr/>
      <dgm:t>
        <a:bodyPr/>
        <a:lstStyle/>
        <a:p>
          <a:endParaRPr lang="en-US"/>
        </a:p>
      </dgm:t>
    </dgm:pt>
    <dgm:pt modelId="{351B8E11-7FC7-499D-A01C-C31A224F6794}">
      <dgm:prSet phldrT="[Text]"/>
      <dgm:spPr/>
      <dgm:t>
        <a:bodyPr/>
        <a:lstStyle/>
        <a:p>
          <a:r>
            <a:rPr lang="en-US" dirty="0" smtClean="0"/>
            <a:t>Fully supported in 2013</a:t>
          </a:r>
          <a:endParaRPr lang="en-US" dirty="0"/>
        </a:p>
      </dgm:t>
    </dgm:pt>
    <dgm:pt modelId="{53005BEC-6721-487D-BD3A-D466B33647C5}" type="parTrans" cxnId="{B10CE4D1-24C0-4761-A582-1EC10CFF1E5A}">
      <dgm:prSet/>
      <dgm:spPr/>
      <dgm:t>
        <a:bodyPr/>
        <a:lstStyle/>
        <a:p>
          <a:endParaRPr lang="en-US"/>
        </a:p>
      </dgm:t>
    </dgm:pt>
    <dgm:pt modelId="{E8F433CA-F5F2-428A-B108-A03BA50116BD}" type="sibTrans" cxnId="{B10CE4D1-24C0-4761-A582-1EC10CFF1E5A}">
      <dgm:prSet/>
      <dgm:spPr/>
      <dgm:t>
        <a:bodyPr/>
        <a:lstStyle/>
        <a:p>
          <a:endParaRPr lang="en-US"/>
        </a:p>
      </dgm:t>
    </dgm:pt>
    <dgm:pt modelId="{9EF2F6F8-D1AB-4DF7-AC15-7B66442C0456}" type="pres">
      <dgm:prSet presAssocID="{DE200352-EF13-4A76-BCA2-4139CB30FECB}" presName="Name0" presStyleCnt="0">
        <dgm:presLayoutVars>
          <dgm:chMax val="5"/>
          <dgm:chPref val="5"/>
          <dgm:dir/>
          <dgm:animLvl val="lvl"/>
        </dgm:presLayoutVars>
      </dgm:prSet>
      <dgm:spPr/>
      <dgm:t>
        <a:bodyPr/>
        <a:lstStyle/>
        <a:p>
          <a:endParaRPr lang="en-US"/>
        </a:p>
      </dgm:t>
    </dgm:pt>
    <dgm:pt modelId="{909F374A-304F-4FD7-8A60-F7911B9C3FC5}" type="pres">
      <dgm:prSet presAssocID="{15268442-5253-40B6-93F9-99AA1A6F4EF9}" presName="parentText1" presStyleLbl="node1" presStyleIdx="0" presStyleCnt="2">
        <dgm:presLayoutVars>
          <dgm:chMax/>
          <dgm:chPref val="3"/>
          <dgm:bulletEnabled val="1"/>
        </dgm:presLayoutVars>
      </dgm:prSet>
      <dgm:spPr/>
      <dgm:t>
        <a:bodyPr/>
        <a:lstStyle/>
        <a:p>
          <a:endParaRPr lang="en-US"/>
        </a:p>
      </dgm:t>
    </dgm:pt>
    <dgm:pt modelId="{2BA77A20-1F94-42CE-A4CC-F84DEA18B975}" type="pres">
      <dgm:prSet presAssocID="{15268442-5253-40B6-93F9-99AA1A6F4EF9}" presName="childText1" presStyleLbl="solidAlignAcc1" presStyleIdx="0" presStyleCnt="2">
        <dgm:presLayoutVars>
          <dgm:chMax val="0"/>
          <dgm:chPref val="0"/>
          <dgm:bulletEnabled val="1"/>
        </dgm:presLayoutVars>
      </dgm:prSet>
      <dgm:spPr/>
      <dgm:t>
        <a:bodyPr/>
        <a:lstStyle/>
        <a:p>
          <a:endParaRPr lang="en-US"/>
        </a:p>
      </dgm:t>
    </dgm:pt>
    <dgm:pt modelId="{BF0D911C-BE3F-40FA-BB88-3C307ABE0F98}" type="pres">
      <dgm:prSet presAssocID="{F9768428-DF12-4A8C-BE55-20CF1C33C586}" presName="parentText2" presStyleLbl="node1" presStyleIdx="1" presStyleCnt="2">
        <dgm:presLayoutVars>
          <dgm:chMax/>
          <dgm:chPref val="3"/>
          <dgm:bulletEnabled val="1"/>
        </dgm:presLayoutVars>
      </dgm:prSet>
      <dgm:spPr/>
      <dgm:t>
        <a:bodyPr/>
        <a:lstStyle/>
        <a:p>
          <a:endParaRPr lang="en-US"/>
        </a:p>
      </dgm:t>
    </dgm:pt>
    <dgm:pt modelId="{CEA70240-DA90-4FF5-81D3-A6DAB1547991}" type="pres">
      <dgm:prSet presAssocID="{F9768428-DF12-4A8C-BE55-20CF1C33C586}" presName="childText2" presStyleLbl="solidAlignAcc1" presStyleIdx="1" presStyleCnt="2">
        <dgm:presLayoutVars>
          <dgm:chMax val="0"/>
          <dgm:chPref val="0"/>
          <dgm:bulletEnabled val="1"/>
        </dgm:presLayoutVars>
      </dgm:prSet>
      <dgm:spPr/>
      <dgm:t>
        <a:bodyPr/>
        <a:lstStyle/>
        <a:p>
          <a:endParaRPr lang="en-US"/>
        </a:p>
      </dgm:t>
    </dgm:pt>
  </dgm:ptLst>
  <dgm:cxnLst>
    <dgm:cxn modelId="{C0C862F4-DB4A-4643-91F4-5A2386019D26}" type="presOf" srcId="{D71AC286-4FDC-4097-925A-0A91816ABE4E}" destId="{CEA70240-DA90-4FF5-81D3-A6DAB1547991}" srcOrd="0" destOrd="2" presId="urn:microsoft.com/office/officeart/2009/3/layout/IncreasingArrowsProcess"/>
    <dgm:cxn modelId="{306ADE15-1A53-429D-8E82-FAAD2100E0B2}" type="presOf" srcId="{DE200352-EF13-4A76-BCA2-4139CB30FECB}" destId="{9EF2F6F8-D1AB-4DF7-AC15-7B66442C0456}" srcOrd="0" destOrd="0" presId="urn:microsoft.com/office/officeart/2009/3/layout/IncreasingArrowsProcess"/>
    <dgm:cxn modelId="{241793C3-5B55-4707-8483-20DF8E6DA4B6}" srcId="{DE200352-EF13-4A76-BCA2-4139CB30FECB}" destId="{15268442-5253-40B6-93F9-99AA1A6F4EF9}" srcOrd="0" destOrd="0" parTransId="{53D72965-4B78-4A46-88E2-5225015260DA}" sibTransId="{26B20063-A044-49EE-8095-E8AEF9334794}"/>
    <dgm:cxn modelId="{EC1CCCD4-5FFE-4697-881D-A4DA771A65B8}" srcId="{F9768428-DF12-4A8C-BE55-20CF1C33C586}" destId="{D71AC286-4FDC-4097-925A-0A91816ABE4E}" srcOrd="2" destOrd="0" parTransId="{347D2439-9E66-4B01-A9B2-10A2B8F73A6C}" sibTransId="{791E174C-D3F5-4E84-9A1F-335B28610655}"/>
    <dgm:cxn modelId="{9C811100-54EE-41C1-84C2-A60EC5094C84}" srcId="{F9768428-DF12-4A8C-BE55-20CF1C33C586}" destId="{5F4F737E-92DC-43D9-9453-C902BBF54A43}" srcOrd="1" destOrd="0" parTransId="{9652190A-9C8E-4676-BF3C-DC6F787F7154}" sibTransId="{F72CB0D8-D621-4256-9A5B-6F6711B516DC}"/>
    <dgm:cxn modelId="{98402537-18F3-49CF-A7B5-9EE6E20CA122}" type="presOf" srcId="{1A70F58F-B8A3-40DE-861C-D5D83DA8388A}" destId="{CEA70240-DA90-4FF5-81D3-A6DAB1547991}" srcOrd="0" destOrd="0" presId="urn:microsoft.com/office/officeart/2009/3/layout/IncreasingArrowsProcess"/>
    <dgm:cxn modelId="{9DCA1571-CE38-4FD0-B147-53190CE321B8}" type="presOf" srcId="{8BA66EC4-6FCD-4559-A608-015BBEAE89E1}" destId="{2BA77A20-1F94-42CE-A4CC-F84DEA18B975}" srcOrd="0" destOrd="1" presId="urn:microsoft.com/office/officeart/2009/3/layout/IncreasingArrowsProcess"/>
    <dgm:cxn modelId="{0EDF3EAD-5EA9-4DD8-90DB-C7FEE78CE5DC}" srcId="{F9768428-DF12-4A8C-BE55-20CF1C33C586}" destId="{1A70F58F-B8A3-40DE-861C-D5D83DA8388A}" srcOrd="0" destOrd="0" parTransId="{AB77CF4B-0BAC-4CB9-9977-C3BD4CB5D22D}" sibTransId="{A80C0EF1-D47C-42C7-9DB7-F8B3FA093564}"/>
    <dgm:cxn modelId="{01162180-8D98-4046-8222-7F2F9CDAD22C}" type="presOf" srcId="{F9768428-DF12-4A8C-BE55-20CF1C33C586}" destId="{BF0D911C-BE3F-40FA-BB88-3C307ABE0F98}" srcOrd="0" destOrd="0" presId="urn:microsoft.com/office/officeart/2009/3/layout/IncreasingArrowsProcess"/>
    <dgm:cxn modelId="{12EE6C6D-717F-4378-AA2C-7D28C709C5BE}" type="presOf" srcId="{15268442-5253-40B6-93F9-99AA1A6F4EF9}" destId="{909F374A-304F-4FD7-8A60-F7911B9C3FC5}" srcOrd="0" destOrd="0" presId="urn:microsoft.com/office/officeart/2009/3/layout/IncreasingArrowsProcess"/>
    <dgm:cxn modelId="{5A723326-2CDB-4498-8018-1EB413603816}" type="presOf" srcId="{5F4F737E-92DC-43D9-9453-C902BBF54A43}" destId="{CEA70240-DA90-4FF5-81D3-A6DAB1547991}" srcOrd="0" destOrd="1" presId="urn:microsoft.com/office/officeart/2009/3/layout/IncreasingArrowsProcess"/>
    <dgm:cxn modelId="{C5502BC6-3EF4-40FF-A549-055A41DCFF8E}" srcId="{DE200352-EF13-4A76-BCA2-4139CB30FECB}" destId="{F9768428-DF12-4A8C-BE55-20CF1C33C586}" srcOrd="1" destOrd="0" parTransId="{E191C6DE-C6C1-47F2-A61E-CFFAAF55F93B}" sibTransId="{96CA7B06-F1FB-4580-92B1-B764A785FE44}"/>
    <dgm:cxn modelId="{B10CE4D1-24C0-4761-A582-1EC10CFF1E5A}" srcId="{15268442-5253-40B6-93F9-99AA1A6F4EF9}" destId="{351B8E11-7FC7-499D-A01C-C31A224F6794}" srcOrd="3" destOrd="0" parTransId="{53005BEC-6721-487D-BD3A-D466B33647C5}" sibTransId="{E8F433CA-F5F2-428A-B108-A03BA50116BD}"/>
    <dgm:cxn modelId="{8A90D0C3-246B-4EA1-9BC5-42BEF8DD5D55}" srcId="{15268442-5253-40B6-93F9-99AA1A6F4EF9}" destId="{62250127-2B51-46E4-B179-53DBF0AC16A9}" srcOrd="0" destOrd="0" parTransId="{99F34A97-6559-4DFB-84BB-F0ABEBDA7D80}" sibTransId="{B8E50B7B-A101-413C-8301-D5532CB9BBA3}"/>
    <dgm:cxn modelId="{EE49B9A2-DD07-4A00-9DA0-BD95D8DE3500}" type="presOf" srcId="{1AECE8F3-30E8-4D5C-A3F0-75092F9EB412}" destId="{2BA77A20-1F94-42CE-A4CC-F84DEA18B975}" srcOrd="0" destOrd="2" presId="urn:microsoft.com/office/officeart/2009/3/layout/IncreasingArrowsProcess"/>
    <dgm:cxn modelId="{E6290379-6137-48CD-AA55-6EEC0CC526E1}" srcId="{15268442-5253-40B6-93F9-99AA1A6F4EF9}" destId="{1AECE8F3-30E8-4D5C-A3F0-75092F9EB412}" srcOrd="2" destOrd="0" parTransId="{9DB8B8C9-3A82-4179-8DCD-CCEA8F2D8A33}" sibTransId="{87C55D6F-8098-4FA8-B5F7-C4927BFE7497}"/>
    <dgm:cxn modelId="{454CB934-6102-405D-B9D5-56E4B2C1E9A7}" srcId="{15268442-5253-40B6-93F9-99AA1A6F4EF9}" destId="{8BA66EC4-6FCD-4559-A608-015BBEAE89E1}" srcOrd="1" destOrd="0" parTransId="{024AE6AA-BD1D-4C9E-9009-8506899B3472}" sibTransId="{389DAA48-86B3-4507-9F8F-C0690069AD91}"/>
    <dgm:cxn modelId="{EE588BE8-8AE8-44F7-98EE-77843F8B5DE0}" type="presOf" srcId="{351B8E11-7FC7-499D-A01C-C31A224F6794}" destId="{2BA77A20-1F94-42CE-A4CC-F84DEA18B975}" srcOrd="0" destOrd="3" presId="urn:microsoft.com/office/officeart/2009/3/layout/IncreasingArrowsProcess"/>
    <dgm:cxn modelId="{B0147CC3-F62C-424E-9384-DD061A453041}" type="presOf" srcId="{62250127-2B51-46E4-B179-53DBF0AC16A9}" destId="{2BA77A20-1F94-42CE-A4CC-F84DEA18B975}" srcOrd="0" destOrd="0" presId="urn:microsoft.com/office/officeart/2009/3/layout/IncreasingArrowsProcess"/>
    <dgm:cxn modelId="{FDBD29D6-69C3-4C4F-A9F2-53980AADDE50}" type="presParOf" srcId="{9EF2F6F8-D1AB-4DF7-AC15-7B66442C0456}" destId="{909F374A-304F-4FD7-8A60-F7911B9C3FC5}" srcOrd="0" destOrd="0" presId="urn:microsoft.com/office/officeart/2009/3/layout/IncreasingArrowsProcess"/>
    <dgm:cxn modelId="{A4727289-854F-436D-874C-30C12A6A941A}" type="presParOf" srcId="{9EF2F6F8-D1AB-4DF7-AC15-7B66442C0456}" destId="{2BA77A20-1F94-42CE-A4CC-F84DEA18B975}" srcOrd="1" destOrd="0" presId="urn:microsoft.com/office/officeart/2009/3/layout/IncreasingArrowsProcess"/>
    <dgm:cxn modelId="{851529EB-1CEA-46A4-87B4-8F7079B49880}" type="presParOf" srcId="{9EF2F6F8-D1AB-4DF7-AC15-7B66442C0456}" destId="{BF0D911C-BE3F-40FA-BB88-3C307ABE0F98}" srcOrd="2" destOrd="0" presId="urn:microsoft.com/office/officeart/2009/3/layout/IncreasingArrowsProcess"/>
    <dgm:cxn modelId="{3731F7C4-2E5F-4F41-BEC5-090A04DB9FF0}" type="presParOf" srcId="{9EF2F6F8-D1AB-4DF7-AC15-7B66442C0456}" destId="{CEA70240-DA90-4FF5-81D3-A6DAB1547991}" srcOrd="3"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560E2A-3685-48EF-BF71-641EFF3F0834}" type="doc">
      <dgm:prSet loTypeId="urn:microsoft.com/office/officeart/2005/8/layout/gear1" loCatId="process" qsTypeId="urn:microsoft.com/office/officeart/2005/8/quickstyle/simple1" qsCatId="simple" csTypeId="urn:microsoft.com/office/officeart/2005/8/colors/accent1_2" csCatId="accent1" phldr="1"/>
      <dgm:spPr/>
    </dgm:pt>
    <dgm:pt modelId="{9F2581A6-B7BE-4687-A971-4ED7E624570A}">
      <dgm:prSet phldrT="[Text]"/>
      <dgm:spPr/>
      <dgm:t>
        <a:bodyPr/>
        <a:lstStyle/>
        <a:p>
          <a:r>
            <a:rPr lang="en-US" dirty="0" smtClean="0"/>
            <a:t>Web Applications</a:t>
          </a:r>
          <a:endParaRPr lang="en-US" dirty="0"/>
        </a:p>
      </dgm:t>
    </dgm:pt>
    <dgm:pt modelId="{A33D7824-56E4-44B2-8314-7220F8874BB0}" type="parTrans" cxnId="{6896C396-AA1A-46D3-901D-422EC22EB226}">
      <dgm:prSet/>
      <dgm:spPr/>
      <dgm:t>
        <a:bodyPr/>
        <a:lstStyle/>
        <a:p>
          <a:endParaRPr lang="en-US"/>
        </a:p>
      </dgm:t>
    </dgm:pt>
    <dgm:pt modelId="{9B8E5A6F-4B41-4944-8B09-4D91B8DA9ECD}" type="sibTrans" cxnId="{6896C396-AA1A-46D3-901D-422EC22EB226}">
      <dgm:prSet/>
      <dgm:spPr/>
      <dgm:t>
        <a:bodyPr/>
        <a:lstStyle/>
        <a:p>
          <a:endParaRPr lang="en-US"/>
        </a:p>
      </dgm:t>
    </dgm:pt>
    <dgm:pt modelId="{A12B78E9-858F-49DF-B111-4B1BA9607D0C}">
      <dgm:prSet phldrT="[Text]"/>
      <dgm:spPr/>
      <dgm:t>
        <a:bodyPr/>
        <a:lstStyle/>
        <a:p>
          <a:r>
            <a:rPr lang="en-US" dirty="0" smtClean="0"/>
            <a:t>SharePoint</a:t>
          </a:r>
          <a:endParaRPr lang="en-US" dirty="0"/>
        </a:p>
      </dgm:t>
    </dgm:pt>
    <dgm:pt modelId="{3EAB41CC-F54C-420B-A839-79E0AE5B803F}" type="parTrans" cxnId="{2B8AD9EA-A938-480B-A836-5575450D505D}">
      <dgm:prSet/>
      <dgm:spPr/>
      <dgm:t>
        <a:bodyPr/>
        <a:lstStyle/>
        <a:p>
          <a:endParaRPr lang="en-US"/>
        </a:p>
      </dgm:t>
    </dgm:pt>
    <dgm:pt modelId="{20FE8668-732C-4BCA-9485-92B5F9835F11}" type="sibTrans" cxnId="{2B8AD9EA-A938-480B-A836-5575450D505D}">
      <dgm:prSet/>
      <dgm:spPr/>
      <dgm:t>
        <a:bodyPr/>
        <a:lstStyle/>
        <a:p>
          <a:endParaRPr lang="en-US"/>
        </a:p>
      </dgm:t>
    </dgm:pt>
    <dgm:pt modelId="{BCCDC915-E707-4E7F-BEC4-91597D0BA82C}">
      <dgm:prSet phldrT="[Text]"/>
      <dgm:spPr/>
      <dgm:t>
        <a:bodyPr/>
        <a:lstStyle/>
        <a:p>
          <a:r>
            <a:rPr lang="en-US" dirty="0" smtClean="0"/>
            <a:t>SQL Database</a:t>
          </a:r>
          <a:endParaRPr lang="en-US" dirty="0"/>
        </a:p>
      </dgm:t>
    </dgm:pt>
    <dgm:pt modelId="{186440BF-CDAA-41FE-BB32-9B985580E1CF}" type="parTrans" cxnId="{48A3F217-7121-477A-9343-FBC83DB6E3C0}">
      <dgm:prSet/>
      <dgm:spPr/>
      <dgm:t>
        <a:bodyPr/>
        <a:lstStyle/>
        <a:p>
          <a:endParaRPr lang="en-US"/>
        </a:p>
      </dgm:t>
    </dgm:pt>
    <dgm:pt modelId="{EACB7289-0A55-407D-8FD7-42EFF2E39AB7}" type="sibTrans" cxnId="{48A3F217-7121-477A-9343-FBC83DB6E3C0}">
      <dgm:prSet/>
      <dgm:spPr/>
      <dgm:t>
        <a:bodyPr/>
        <a:lstStyle/>
        <a:p>
          <a:endParaRPr lang="en-US"/>
        </a:p>
      </dgm:t>
    </dgm:pt>
    <dgm:pt modelId="{E8BDCB9B-BCE2-4DFE-9AAC-EDE538C55B0C}" type="pres">
      <dgm:prSet presAssocID="{2B560E2A-3685-48EF-BF71-641EFF3F0834}" presName="composite" presStyleCnt="0">
        <dgm:presLayoutVars>
          <dgm:chMax val="3"/>
          <dgm:animLvl val="lvl"/>
          <dgm:resizeHandles val="exact"/>
        </dgm:presLayoutVars>
      </dgm:prSet>
      <dgm:spPr/>
    </dgm:pt>
    <dgm:pt modelId="{56F4C7F3-1B42-46B9-9205-5C81E274BFC8}" type="pres">
      <dgm:prSet presAssocID="{9F2581A6-B7BE-4687-A971-4ED7E624570A}" presName="gear1" presStyleLbl="node1" presStyleIdx="0" presStyleCnt="3">
        <dgm:presLayoutVars>
          <dgm:chMax val="1"/>
          <dgm:bulletEnabled val="1"/>
        </dgm:presLayoutVars>
      </dgm:prSet>
      <dgm:spPr/>
      <dgm:t>
        <a:bodyPr/>
        <a:lstStyle/>
        <a:p>
          <a:endParaRPr lang="en-US"/>
        </a:p>
      </dgm:t>
    </dgm:pt>
    <dgm:pt modelId="{26364A51-95D9-4715-994B-1D39B0ECFF35}" type="pres">
      <dgm:prSet presAssocID="{9F2581A6-B7BE-4687-A971-4ED7E624570A}" presName="gear1srcNode" presStyleLbl="node1" presStyleIdx="0" presStyleCnt="3"/>
      <dgm:spPr/>
      <dgm:t>
        <a:bodyPr/>
        <a:lstStyle/>
        <a:p>
          <a:endParaRPr lang="en-US"/>
        </a:p>
      </dgm:t>
    </dgm:pt>
    <dgm:pt modelId="{1EB501F7-0E83-46BD-B483-8095DDA35C04}" type="pres">
      <dgm:prSet presAssocID="{9F2581A6-B7BE-4687-A971-4ED7E624570A}" presName="gear1dstNode" presStyleLbl="node1" presStyleIdx="0" presStyleCnt="3"/>
      <dgm:spPr/>
      <dgm:t>
        <a:bodyPr/>
        <a:lstStyle/>
        <a:p>
          <a:endParaRPr lang="en-US"/>
        </a:p>
      </dgm:t>
    </dgm:pt>
    <dgm:pt modelId="{B1E378BF-205F-4797-8BE9-25A62AC341FD}" type="pres">
      <dgm:prSet presAssocID="{A12B78E9-858F-49DF-B111-4B1BA9607D0C}" presName="gear2" presStyleLbl="node1" presStyleIdx="1" presStyleCnt="3">
        <dgm:presLayoutVars>
          <dgm:chMax val="1"/>
          <dgm:bulletEnabled val="1"/>
        </dgm:presLayoutVars>
      </dgm:prSet>
      <dgm:spPr/>
      <dgm:t>
        <a:bodyPr/>
        <a:lstStyle/>
        <a:p>
          <a:endParaRPr lang="en-US"/>
        </a:p>
      </dgm:t>
    </dgm:pt>
    <dgm:pt modelId="{ABEB6D6D-FB21-4D2B-8DEE-370FA1D97B8A}" type="pres">
      <dgm:prSet presAssocID="{A12B78E9-858F-49DF-B111-4B1BA9607D0C}" presName="gear2srcNode" presStyleLbl="node1" presStyleIdx="1" presStyleCnt="3"/>
      <dgm:spPr/>
      <dgm:t>
        <a:bodyPr/>
        <a:lstStyle/>
        <a:p>
          <a:endParaRPr lang="en-US"/>
        </a:p>
      </dgm:t>
    </dgm:pt>
    <dgm:pt modelId="{800A9FF8-2A49-4D30-9A0E-844D2EF541C4}" type="pres">
      <dgm:prSet presAssocID="{A12B78E9-858F-49DF-B111-4B1BA9607D0C}" presName="gear2dstNode" presStyleLbl="node1" presStyleIdx="1" presStyleCnt="3"/>
      <dgm:spPr/>
      <dgm:t>
        <a:bodyPr/>
        <a:lstStyle/>
        <a:p>
          <a:endParaRPr lang="en-US"/>
        </a:p>
      </dgm:t>
    </dgm:pt>
    <dgm:pt modelId="{DDF80A56-338D-484A-A705-2A9602CAC58F}" type="pres">
      <dgm:prSet presAssocID="{BCCDC915-E707-4E7F-BEC4-91597D0BA82C}" presName="gear3" presStyleLbl="node1" presStyleIdx="2" presStyleCnt="3"/>
      <dgm:spPr/>
      <dgm:t>
        <a:bodyPr/>
        <a:lstStyle/>
        <a:p>
          <a:endParaRPr lang="en-US"/>
        </a:p>
      </dgm:t>
    </dgm:pt>
    <dgm:pt modelId="{C44BA42E-FA49-4423-9FB1-E75629BE07FC}" type="pres">
      <dgm:prSet presAssocID="{BCCDC915-E707-4E7F-BEC4-91597D0BA82C}" presName="gear3tx" presStyleLbl="node1" presStyleIdx="2" presStyleCnt="3">
        <dgm:presLayoutVars>
          <dgm:chMax val="1"/>
          <dgm:bulletEnabled val="1"/>
        </dgm:presLayoutVars>
      </dgm:prSet>
      <dgm:spPr/>
      <dgm:t>
        <a:bodyPr/>
        <a:lstStyle/>
        <a:p>
          <a:endParaRPr lang="en-US"/>
        </a:p>
      </dgm:t>
    </dgm:pt>
    <dgm:pt modelId="{7DCB7030-335F-4580-9F42-A6FBBD0A2CF4}" type="pres">
      <dgm:prSet presAssocID="{BCCDC915-E707-4E7F-BEC4-91597D0BA82C}" presName="gear3srcNode" presStyleLbl="node1" presStyleIdx="2" presStyleCnt="3"/>
      <dgm:spPr/>
      <dgm:t>
        <a:bodyPr/>
        <a:lstStyle/>
        <a:p>
          <a:endParaRPr lang="en-US"/>
        </a:p>
      </dgm:t>
    </dgm:pt>
    <dgm:pt modelId="{AA2AB9F7-CC5D-44EB-BB5C-4C60D2FADC68}" type="pres">
      <dgm:prSet presAssocID="{BCCDC915-E707-4E7F-BEC4-91597D0BA82C}" presName="gear3dstNode" presStyleLbl="node1" presStyleIdx="2" presStyleCnt="3"/>
      <dgm:spPr/>
      <dgm:t>
        <a:bodyPr/>
        <a:lstStyle/>
        <a:p>
          <a:endParaRPr lang="en-US"/>
        </a:p>
      </dgm:t>
    </dgm:pt>
    <dgm:pt modelId="{2B35E93D-5A18-4456-9A94-9DEFFABF1047}" type="pres">
      <dgm:prSet presAssocID="{9B8E5A6F-4B41-4944-8B09-4D91B8DA9ECD}" presName="connector1" presStyleLbl="sibTrans2D1" presStyleIdx="0" presStyleCnt="3"/>
      <dgm:spPr/>
      <dgm:t>
        <a:bodyPr/>
        <a:lstStyle/>
        <a:p>
          <a:endParaRPr lang="en-US"/>
        </a:p>
      </dgm:t>
    </dgm:pt>
    <dgm:pt modelId="{2DC1CFE8-8D3B-4763-A61D-B5BFA1C057C1}" type="pres">
      <dgm:prSet presAssocID="{20FE8668-732C-4BCA-9485-92B5F9835F11}" presName="connector2" presStyleLbl="sibTrans2D1" presStyleIdx="1" presStyleCnt="3"/>
      <dgm:spPr/>
      <dgm:t>
        <a:bodyPr/>
        <a:lstStyle/>
        <a:p>
          <a:endParaRPr lang="en-US"/>
        </a:p>
      </dgm:t>
    </dgm:pt>
    <dgm:pt modelId="{B731CC43-9DD2-443C-9213-2FAB28ACFE4F}" type="pres">
      <dgm:prSet presAssocID="{EACB7289-0A55-407D-8FD7-42EFF2E39AB7}" presName="connector3" presStyleLbl="sibTrans2D1" presStyleIdx="2" presStyleCnt="3"/>
      <dgm:spPr/>
      <dgm:t>
        <a:bodyPr/>
        <a:lstStyle/>
        <a:p>
          <a:endParaRPr lang="en-US"/>
        </a:p>
      </dgm:t>
    </dgm:pt>
  </dgm:ptLst>
  <dgm:cxnLst>
    <dgm:cxn modelId="{6896C396-AA1A-46D3-901D-422EC22EB226}" srcId="{2B560E2A-3685-48EF-BF71-641EFF3F0834}" destId="{9F2581A6-B7BE-4687-A971-4ED7E624570A}" srcOrd="0" destOrd="0" parTransId="{A33D7824-56E4-44B2-8314-7220F8874BB0}" sibTransId="{9B8E5A6F-4B41-4944-8B09-4D91B8DA9ECD}"/>
    <dgm:cxn modelId="{48A3F217-7121-477A-9343-FBC83DB6E3C0}" srcId="{2B560E2A-3685-48EF-BF71-641EFF3F0834}" destId="{BCCDC915-E707-4E7F-BEC4-91597D0BA82C}" srcOrd="2" destOrd="0" parTransId="{186440BF-CDAA-41FE-BB32-9B985580E1CF}" sibTransId="{EACB7289-0A55-407D-8FD7-42EFF2E39AB7}"/>
    <dgm:cxn modelId="{4F512D64-3476-4AE0-9873-811C8941213D}" type="presOf" srcId="{BCCDC915-E707-4E7F-BEC4-91597D0BA82C}" destId="{AA2AB9F7-CC5D-44EB-BB5C-4C60D2FADC68}" srcOrd="3" destOrd="0" presId="urn:microsoft.com/office/officeart/2005/8/layout/gear1"/>
    <dgm:cxn modelId="{27BFF3D5-5476-4510-B482-B50D51B7ECBF}" type="presOf" srcId="{BCCDC915-E707-4E7F-BEC4-91597D0BA82C}" destId="{DDF80A56-338D-484A-A705-2A9602CAC58F}" srcOrd="0" destOrd="0" presId="urn:microsoft.com/office/officeart/2005/8/layout/gear1"/>
    <dgm:cxn modelId="{1D5A876A-E8D6-4665-99EE-7C35DE78A9B7}" type="presOf" srcId="{A12B78E9-858F-49DF-B111-4B1BA9607D0C}" destId="{800A9FF8-2A49-4D30-9A0E-844D2EF541C4}" srcOrd="2" destOrd="0" presId="urn:microsoft.com/office/officeart/2005/8/layout/gear1"/>
    <dgm:cxn modelId="{FC910247-299A-45E0-A6D7-F38588DE7B07}" type="presOf" srcId="{20FE8668-732C-4BCA-9485-92B5F9835F11}" destId="{2DC1CFE8-8D3B-4763-A61D-B5BFA1C057C1}" srcOrd="0" destOrd="0" presId="urn:microsoft.com/office/officeart/2005/8/layout/gear1"/>
    <dgm:cxn modelId="{2B8AD9EA-A938-480B-A836-5575450D505D}" srcId="{2B560E2A-3685-48EF-BF71-641EFF3F0834}" destId="{A12B78E9-858F-49DF-B111-4B1BA9607D0C}" srcOrd="1" destOrd="0" parTransId="{3EAB41CC-F54C-420B-A839-79E0AE5B803F}" sibTransId="{20FE8668-732C-4BCA-9485-92B5F9835F11}"/>
    <dgm:cxn modelId="{8A8ADF6A-61E6-42DE-AF23-C9FF2B0AF457}" type="presOf" srcId="{A12B78E9-858F-49DF-B111-4B1BA9607D0C}" destId="{B1E378BF-205F-4797-8BE9-25A62AC341FD}" srcOrd="0" destOrd="0" presId="urn:microsoft.com/office/officeart/2005/8/layout/gear1"/>
    <dgm:cxn modelId="{B531EB3B-5F9A-48AE-B4A7-285B2A854F7A}" type="presOf" srcId="{EACB7289-0A55-407D-8FD7-42EFF2E39AB7}" destId="{B731CC43-9DD2-443C-9213-2FAB28ACFE4F}" srcOrd="0" destOrd="0" presId="urn:microsoft.com/office/officeart/2005/8/layout/gear1"/>
    <dgm:cxn modelId="{678C9E7F-5F58-4995-9376-7BB3B9E6719A}" type="presOf" srcId="{9F2581A6-B7BE-4687-A971-4ED7E624570A}" destId="{1EB501F7-0E83-46BD-B483-8095DDA35C04}" srcOrd="2" destOrd="0" presId="urn:microsoft.com/office/officeart/2005/8/layout/gear1"/>
    <dgm:cxn modelId="{FEDB1F50-B5CE-46E7-8308-C3B8A783E823}" type="presOf" srcId="{A12B78E9-858F-49DF-B111-4B1BA9607D0C}" destId="{ABEB6D6D-FB21-4D2B-8DEE-370FA1D97B8A}" srcOrd="1" destOrd="0" presId="urn:microsoft.com/office/officeart/2005/8/layout/gear1"/>
    <dgm:cxn modelId="{4F3A28A0-D985-4032-9D77-582977055BDC}" type="presOf" srcId="{9B8E5A6F-4B41-4944-8B09-4D91B8DA9ECD}" destId="{2B35E93D-5A18-4456-9A94-9DEFFABF1047}" srcOrd="0" destOrd="0" presId="urn:microsoft.com/office/officeart/2005/8/layout/gear1"/>
    <dgm:cxn modelId="{FE3BA786-CA4F-4E63-B7DB-DFB4836FD00D}" type="presOf" srcId="{BCCDC915-E707-4E7F-BEC4-91597D0BA82C}" destId="{7DCB7030-335F-4580-9F42-A6FBBD0A2CF4}" srcOrd="2" destOrd="0" presId="urn:microsoft.com/office/officeart/2005/8/layout/gear1"/>
    <dgm:cxn modelId="{2902904D-D530-4C50-999F-7DB76620B415}" type="presOf" srcId="{9F2581A6-B7BE-4687-A971-4ED7E624570A}" destId="{56F4C7F3-1B42-46B9-9205-5C81E274BFC8}" srcOrd="0" destOrd="0" presId="urn:microsoft.com/office/officeart/2005/8/layout/gear1"/>
    <dgm:cxn modelId="{C8279203-D799-4B1B-8F3B-DB370F44D206}" type="presOf" srcId="{9F2581A6-B7BE-4687-A971-4ED7E624570A}" destId="{26364A51-95D9-4715-994B-1D39B0ECFF35}" srcOrd="1" destOrd="0" presId="urn:microsoft.com/office/officeart/2005/8/layout/gear1"/>
    <dgm:cxn modelId="{894CC2B4-7E04-4010-AF74-4A368C0BFD0F}" type="presOf" srcId="{BCCDC915-E707-4E7F-BEC4-91597D0BA82C}" destId="{C44BA42E-FA49-4423-9FB1-E75629BE07FC}" srcOrd="1" destOrd="0" presId="urn:microsoft.com/office/officeart/2005/8/layout/gear1"/>
    <dgm:cxn modelId="{D4154EFE-F687-4496-9585-9CA3BFD108AF}" type="presOf" srcId="{2B560E2A-3685-48EF-BF71-641EFF3F0834}" destId="{E8BDCB9B-BCE2-4DFE-9AAC-EDE538C55B0C}" srcOrd="0" destOrd="0" presId="urn:microsoft.com/office/officeart/2005/8/layout/gear1"/>
    <dgm:cxn modelId="{5490A3F1-4FED-4E3A-A176-78F02FFB6C76}" type="presParOf" srcId="{E8BDCB9B-BCE2-4DFE-9AAC-EDE538C55B0C}" destId="{56F4C7F3-1B42-46B9-9205-5C81E274BFC8}" srcOrd="0" destOrd="0" presId="urn:microsoft.com/office/officeart/2005/8/layout/gear1"/>
    <dgm:cxn modelId="{22384D9D-B798-49E0-8BE3-2FE52A1D0012}" type="presParOf" srcId="{E8BDCB9B-BCE2-4DFE-9AAC-EDE538C55B0C}" destId="{26364A51-95D9-4715-994B-1D39B0ECFF35}" srcOrd="1" destOrd="0" presId="urn:microsoft.com/office/officeart/2005/8/layout/gear1"/>
    <dgm:cxn modelId="{8836FDF0-DCB8-4698-828E-5A800C1D7795}" type="presParOf" srcId="{E8BDCB9B-BCE2-4DFE-9AAC-EDE538C55B0C}" destId="{1EB501F7-0E83-46BD-B483-8095DDA35C04}" srcOrd="2" destOrd="0" presId="urn:microsoft.com/office/officeart/2005/8/layout/gear1"/>
    <dgm:cxn modelId="{C1E995B3-B330-4DA1-9E9C-A9F1C39715A1}" type="presParOf" srcId="{E8BDCB9B-BCE2-4DFE-9AAC-EDE538C55B0C}" destId="{B1E378BF-205F-4797-8BE9-25A62AC341FD}" srcOrd="3" destOrd="0" presId="urn:microsoft.com/office/officeart/2005/8/layout/gear1"/>
    <dgm:cxn modelId="{94513E02-CB08-434E-826B-85E265730D3B}" type="presParOf" srcId="{E8BDCB9B-BCE2-4DFE-9AAC-EDE538C55B0C}" destId="{ABEB6D6D-FB21-4D2B-8DEE-370FA1D97B8A}" srcOrd="4" destOrd="0" presId="urn:microsoft.com/office/officeart/2005/8/layout/gear1"/>
    <dgm:cxn modelId="{6E774A1C-CAB1-4908-82FE-322EB8C55AB5}" type="presParOf" srcId="{E8BDCB9B-BCE2-4DFE-9AAC-EDE538C55B0C}" destId="{800A9FF8-2A49-4D30-9A0E-844D2EF541C4}" srcOrd="5" destOrd="0" presId="urn:microsoft.com/office/officeart/2005/8/layout/gear1"/>
    <dgm:cxn modelId="{E660609A-5E97-4C3D-9090-A1A5809D30C9}" type="presParOf" srcId="{E8BDCB9B-BCE2-4DFE-9AAC-EDE538C55B0C}" destId="{DDF80A56-338D-484A-A705-2A9602CAC58F}" srcOrd="6" destOrd="0" presId="urn:microsoft.com/office/officeart/2005/8/layout/gear1"/>
    <dgm:cxn modelId="{8E7A5093-869D-4D91-A040-060AF6968434}" type="presParOf" srcId="{E8BDCB9B-BCE2-4DFE-9AAC-EDE538C55B0C}" destId="{C44BA42E-FA49-4423-9FB1-E75629BE07FC}" srcOrd="7" destOrd="0" presId="urn:microsoft.com/office/officeart/2005/8/layout/gear1"/>
    <dgm:cxn modelId="{6168CA5C-7AFB-4F68-968E-E09E0B5C09A6}" type="presParOf" srcId="{E8BDCB9B-BCE2-4DFE-9AAC-EDE538C55B0C}" destId="{7DCB7030-335F-4580-9F42-A6FBBD0A2CF4}" srcOrd="8" destOrd="0" presId="urn:microsoft.com/office/officeart/2005/8/layout/gear1"/>
    <dgm:cxn modelId="{0A4D72DE-B94F-4F64-B15B-7DFAF16CD7F9}" type="presParOf" srcId="{E8BDCB9B-BCE2-4DFE-9AAC-EDE538C55B0C}" destId="{AA2AB9F7-CC5D-44EB-BB5C-4C60D2FADC68}" srcOrd="9" destOrd="0" presId="urn:microsoft.com/office/officeart/2005/8/layout/gear1"/>
    <dgm:cxn modelId="{413002E7-89EE-4C84-94F9-04391DAC1745}" type="presParOf" srcId="{E8BDCB9B-BCE2-4DFE-9AAC-EDE538C55B0C}" destId="{2B35E93D-5A18-4456-9A94-9DEFFABF1047}" srcOrd="10" destOrd="0" presId="urn:microsoft.com/office/officeart/2005/8/layout/gear1"/>
    <dgm:cxn modelId="{B0C10600-BD1A-47C5-998D-ECCAD8A23356}" type="presParOf" srcId="{E8BDCB9B-BCE2-4DFE-9AAC-EDE538C55B0C}" destId="{2DC1CFE8-8D3B-4763-A61D-B5BFA1C057C1}" srcOrd="11" destOrd="0" presId="urn:microsoft.com/office/officeart/2005/8/layout/gear1"/>
    <dgm:cxn modelId="{4563CB38-38C3-4E02-876A-CF927CA9DE24}" type="presParOf" srcId="{E8BDCB9B-BCE2-4DFE-9AAC-EDE538C55B0C}" destId="{B731CC43-9DD2-443C-9213-2FAB28ACFE4F}"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75183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C95F1A-B6BB-429A-8FE2-B0EB62DF0EA6}"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69503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952056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955971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176459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74566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134534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22905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744748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074406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372478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354782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1FAE85-20FE-844F-9354-E6E61F84E3F4}"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007963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116156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0232637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1FAE85-20FE-844F-9354-E6E61F84E3F4}"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1870872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904898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0563119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41048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570702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94849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557345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223580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4083370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1FAE85-20FE-844F-9354-E6E61F84E3F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119106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6975892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104332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446354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8199803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9059576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345843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887728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solidFill>
                  <a:prstClr val="black"/>
                </a:solidFill>
              </a:rPr>
              <a:pPr/>
              <a:t>3/5/2014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4470131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3968497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516189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90722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865563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864350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11FC38-EDB2-4C9C-8DC8-72BB0E7F91C2}"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81373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17CA41-607B-4A91-A2D6-DE3026EF6A9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605475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4854407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528799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3522678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6006529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4609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8389286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724115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2852711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596288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519426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425393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20136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019812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237534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57530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3077978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221238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375345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160379980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194744871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17532361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0340657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5894024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3655551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51097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9466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56897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300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692550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Back Page- Right">
    <p:bg>
      <p:bgPr>
        <a:solidFill>
          <a:schemeClr val="tx2"/>
        </a:solidFill>
        <a:effectLst/>
      </p:bgPr>
    </p:bg>
    <p:spTree>
      <p:nvGrpSpPr>
        <p:cNvPr id="1" name=""/>
        <p:cNvGrpSpPr/>
        <p:nvPr/>
      </p:nvGrpSpPr>
      <p:grpSpPr>
        <a:xfrm>
          <a:off x="0" y="0"/>
          <a:ext cx="0" cy="0"/>
          <a:chOff x="0" y="0"/>
          <a:chExt cx="0" cy="0"/>
        </a:xfrm>
      </p:grpSpPr>
      <p:pic>
        <p:nvPicPr>
          <p:cNvPr id="11" name="Picture 10" descr="MSFT_logo_rgb_C-Wht.png"/>
          <p:cNvPicPr>
            <a:picLocks noChangeAspect="1"/>
          </p:cNvPicPr>
          <p:nvPr userDrawn="1"/>
        </p:nvPicPr>
        <p:blipFill>
          <a:blip r:embed="rId2"/>
          <a:stretch>
            <a:fillRect/>
          </a:stretch>
        </p:blipFill>
        <p:spPr>
          <a:xfrm>
            <a:off x="198638" y="6523634"/>
            <a:ext cx="1243648" cy="270123"/>
          </a:xfrm>
          <a:prstGeom prst="rect">
            <a:avLst/>
          </a:prstGeom>
        </p:spPr>
      </p:pic>
    </p:spTree>
    <p:extLst>
      <p:ext uri="{BB962C8B-B14F-4D97-AF65-F5344CB8AC3E}">
        <p14:creationId xmlns:p14="http://schemas.microsoft.com/office/powerpoint/2010/main" val="42175746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4020973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111202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1151029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664724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9506887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2241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137503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1773386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92794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960004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905334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792967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01869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281019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756482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168203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704533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38600833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5907002"/>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919130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760901407"/>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9002218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26753857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15674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1887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0559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102127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2711115"/>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63349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image" Target="../media/image1.pn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72655965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43500135"/>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 id="2147484274" r:id="rId27"/>
    <p:sldLayoutId id="2147484275" r:id="rId28"/>
    <p:sldLayoutId id="214748427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5.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hyperlink" Target="http://aka.ms/officedevtoolsforvs2013" TargetMode="External"/><Relationship Id="rId2" Type="http://schemas.openxmlformats.org/officeDocument/2006/relationships/notesSlide" Target="../notesSlides/notesSlide36.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3" Type="http://schemas.openxmlformats.org/officeDocument/2006/relationships/hyperlink" Target="http://download.microsoft.com/download/E/F/D/EFDC768A-145A-4535-A643-2958A777106F/BingMapsforAccessPreview.xml" TargetMode="External"/><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hyperlink" Target="http://dev.office.com/" TargetMode="External"/><Relationship Id="rId2" Type="http://schemas.openxmlformats.org/officeDocument/2006/relationships/notesSlide" Target="../notesSlides/notesSlide39.xml"/><Relationship Id="rId1" Type="http://schemas.openxmlformats.org/officeDocument/2006/relationships/slideLayout" Target="../slideLayouts/slideLayout38.xml"/><Relationship Id="rId5" Type="http://schemas.openxmlformats.org/officeDocument/2006/relationships/hyperlink" Target="http://msdn.microsoft.com/en-US/library/office/apps/fp142185" TargetMode="External"/><Relationship Id="rId4" Type="http://schemas.openxmlformats.org/officeDocument/2006/relationships/hyperlink" Target="http://msdn.microsoft.com/en-us/library/fp161507.aspx"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1.xml"/><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6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3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2400" dirty="0" smtClean="0"/>
              <a:t>Access Web App</a:t>
            </a:r>
            <a:br>
              <a:rPr lang="en-US" sz="2400" dirty="0" smtClean="0"/>
            </a:br>
            <a:endParaRPr lang="en-US" dirty="0"/>
          </a:p>
        </p:txBody>
      </p:sp>
      <p:sp>
        <p:nvSpPr>
          <p:cNvPr id="5" name="Text Placeholder 4"/>
          <p:cNvSpPr>
            <a:spLocks noGrp="1"/>
          </p:cNvSpPr>
          <p:nvPr>
            <p:ph type="body" sz="quarter" idx="12"/>
          </p:nvPr>
        </p:nvSpPr>
        <p:spPr/>
        <p:txBody>
          <a:bodyPr/>
          <a:lstStyle/>
          <a:p>
            <a:r>
              <a:rPr lang="en-US" dirty="0">
                <a:cs typeface="Segoe UI Light"/>
              </a:rPr>
              <a:t>Arjun</a:t>
            </a:r>
            <a:endParaRPr lang="en-US" dirty="0"/>
          </a:p>
        </p:txBody>
      </p:sp>
      <p:pic>
        <p:nvPicPr>
          <p:cNvPr id="3" name="Picture 2"/>
          <p:cNvPicPr>
            <a:picLocks noChangeAspect="1"/>
          </p:cNvPicPr>
          <p:nvPr/>
        </p:nvPicPr>
        <p:blipFill>
          <a:blip r:embed="rId3"/>
          <a:stretch>
            <a:fillRect/>
          </a:stretch>
        </p:blipFill>
        <p:spPr>
          <a:xfrm>
            <a:off x="3475067" y="571213"/>
            <a:ext cx="8242633" cy="5029145"/>
          </a:xfrm>
          <a:prstGeom prst="rect">
            <a:avLst/>
          </a:prstGeom>
        </p:spPr>
      </p:pic>
    </p:spTree>
    <p:extLst>
      <p:ext uri="{BB962C8B-B14F-4D97-AF65-F5344CB8AC3E}">
        <p14:creationId xmlns:p14="http://schemas.microsoft.com/office/powerpoint/2010/main" val="2766385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smtClean="0"/>
              <a:t>Polished, Professional User Interface</a:t>
            </a:r>
            <a:endParaRPr lang="en-US" dirty="0"/>
          </a:p>
        </p:txBody>
      </p:sp>
      <p:pic>
        <p:nvPicPr>
          <p:cNvPr id="6" name="Screenshot"/>
          <p:cNvPicPr>
            <a:picLocks noChangeAspect="1" noChangeArrowheads="1"/>
          </p:cNvPicPr>
          <p:nvPr/>
        </p:nvPicPr>
        <p:blipFill rotWithShape="1">
          <a:blip r:embed="rId3">
            <a:extLst>
              <a:ext uri="{28A0092B-C50C-407E-A947-70E740481C1C}">
                <a14:useLocalDpi xmlns:a14="http://schemas.microsoft.com/office/drawing/2010/main" val="0"/>
              </a:ext>
            </a:extLst>
          </a:blip>
          <a:srcRect l="460" r="5286" b="39683"/>
          <a:stretch/>
        </p:blipFill>
        <p:spPr bwMode="auto">
          <a:xfrm>
            <a:off x="882535" y="1394079"/>
            <a:ext cx="10464494" cy="48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4rectangle"/>
          <p:cNvSpPr/>
          <p:nvPr/>
        </p:nvSpPr>
        <p:spPr bwMode="auto">
          <a:xfrm>
            <a:off x="5441068" y="3141831"/>
            <a:ext cx="5905960" cy="292749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 name="4arrow"/>
          <p:cNvSpPr/>
          <p:nvPr/>
        </p:nvSpPr>
        <p:spPr bwMode="auto">
          <a:xfrm rot="5400000">
            <a:off x="5200855" y="5715255"/>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 name="4text"/>
          <p:cNvSpPr/>
          <p:nvPr/>
        </p:nvSpPr>
        <p:spPr bwMode="auto">
          <a:xfrm>
            <a:off x="2382583" y="5605642"/>
            <a:ext cx="284007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E6E6E6"/>
                </a:solidFill>
                <a:ea typeface="Segoe UI" pitchFamily="34" charset="0"/>
                <a:cs typeface="Segoe UI" pitchFamily="34" charset="0"/>
              </a:rPr>
              <a:t>4. Add and edit items</a:t>
            </a:r>
          </a:p>
        </p:txBody>
      </p:sp>
      <p:sp>
        <p:nvSpPr>
          <p:cNvPr id="9" name="3rectangle"/>
          <p:cNvSpPr/>
          <p:nvPr/>
        </p:nvSpPr>
        <p:spPr bwMode="auto">
          <a:xfrm>
            <a:off x="2703165" y="3141831"/>
            <a:ext cx="2582468" cy="1568168"/>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3arrow"/>
          <p:cNvSpPr/>
          <p:nvPr/>
        </p:nvSpPr>
        <p:spPr bwMode="auto">
          <a:xfrm>
            <a:off x="3795214" y="4709999"/>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3text"/>
          <p:cNvSpPr/>
          <p:nvPr/>
        </p:nvSpPr>
        <p:spPr bwMode="auto">
          <a:xfrm>
            <a:off x="2791169" y="4941894"/>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E6E6E6"/>
                </a:solidFill>
                <a:ea typeface="Segoe UI" pitchFamily="34" charset="0"/>
                <a:cs typeface="Segoe UI" pitchFamily="34" charset="0"/>
              </a:rPr>
              <a:t>3. Search and filter</a:t>
            </a:r>
          </a:p>
        </p:txBody>
      </p:sp>
      <p:sp>
        <p:nvSpPr>
          <p:cNvPr id="7" name="2rectangle"/>
          <p:cNvSpPr/>
          <p:nvPr/>
        </p:nvSpPr>
        <p:spPr bwMode="auto">
          <a:xfrm>
            <a:off x="2703166" y="2657788"/>
            <a:ext cx="3411616" cy="37317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2arrow"/>
          <p:cNvSpPr/>
          <p:nvPr/>
        </p:nvSpPr>
        <p:spPr bwMode="auto">
          <a:xfrm rot="16200000">
            <a:off x="6106463" y="2742826"/>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2text"/>
          <p:cNvSpPr/>
          <p:nvPr/>
        </p:nvSpPr>
        <p:spPr bwMode="auto">
          <a:xfrm>
            <a:off x="6331983" y="2618815"/>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E6E6E6"/>
                </a:solidFill>
                <a:ea typeface="Segoe UI" pitchFamily="34" charset="0"/>
                <a:cs typeface="Segoe UI" pitchFamily="34" charset="0"/>
              </a:rPr>
              <a:t>2. Choose view</a:t>
            </a:r>
          </a:p>
        </p:txBody>
      </p:sp>
      <p:sp>
        <p:nvSpPr>
          <p:cNvPr id="2" name="1rectangle"/>
          <p:cNvSpPr/>
          <p:nvPr/>
        </p:nvSpPr>
        <p:spPr bwMode="auto">
          <a:xfrm>
            <a:off x="920325" y="2657789"/>
            <a:ext cx="1673634" cy="1429073"/>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1arrow"/>
          <p:cNvSpPr/>
          <p:nvPr/>
        </p:nvSpPr>
        <p:spPr bwMode="auto">
          <a:xfrm>
            <a:off x="1598705" y="4086863"/>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1text"/>
          <p:cNvSpPr/>
          <p:nvPr/>
        </p:nvSpPr>
        <p:spPr bwMode="auto">
          <a:xfrm>
            <a:off x="594660" y="4318758"/>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rgbClr val="E6E6E6"/>
                </a:solidFill>
                <a:ea typeface="Segoe UI" pitchFamily="34" charset="0"/>
                <a:cs typeface="Segoe UI" pitchFamily="34" charset="0"/>
              </a:rPr>
              <a:t>1. Choose table</a:t>
            </a:r>
          </a:p>
        </p:txBody>
      </p:sp>
    </p:spTree>
    <p:extLst>
      <p:ext uri="{BB962C8B-B14F-4D97-AF65-F5344CB8AC3E}">
        <p14:creationId xmlns:p14="http://schemas.microsoft.com/office/powerpoint/2010/main" val="174402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2" grpId="0" animBg="1"/>
      <p:bldP spid="9" grpId="0" animBg="1"/>
      <p:bldP spid="20" grpId="0" animBg="1"/>
      <p:bldP spid="21" grpId="0" animBg="1"/>
      <p:bldP spid="7" grpId="0" animBg="1"/>
      <p:bldP spid="16" grpId="0" animBg="1"/>
      <p:bldP spid="19" grpId="0" animBg="1"/>
      <p:bldP spid="2" grpId="0" animBg="1"/>
      <p:bldP spid="12"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Access SharePoint App with Theme </a:t>
            </a:r>
            <a:endParaRPr lang="en-US" dirty="0"/>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61000"/>
                    </a14:imgEffect>
                  </a14:imgLayer>
                </a14:imgProps>
              </a:ext>
            </a:extLst>
          </a:blip>
          <a:stretch>
            <a:fillRect/>
          </a:stretch>
        </p:blipFill>
        <p:spPr>
          <a:xfrm>
            <a:off x="740665" y="1224171"/>
            <a:ext cx="10957511" cy="5664066"/>
          </a:xfrm>
          <a:prstGeom prst="rect">
            <a:avLst/>
          </a:prstGeom>
        </p:spPr>
      </p:pic>
    </p:spTree>
    <p:extLst>
      <p:ext uri="{BB962C8B-B14F-4D97-AF65-F5344CB8AC3E}">
        <p14:creationId xmlns:p14="http://schemas.microsoft.com/office/powerpoint/2010/main" val="134319476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418488542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Apps for Office</a:t>
            </a:r>
          </a:p>
        </p:txBody>
      </p:sp>
      <p:sp>
        <p:nvSpPr>
          <p:cNvPr id="3" name="Text Placeholder 2"/>
          <p:cNvSpPr>
            <a:spLocks noGrp="1"/>
          </p:cNvSpPr>
          <p:nvPr>
            <p:ph type="body" sz="quarter" idx="4294967295"/>
          </p:nvPr>
        </p:nvSpPr>
        <p:spPr>
          <a:xfrm>
            <a:off x="274638" y="1212850"/>
            <a:ext cx="11887200" cy="2769989"/>
          </a:xfrm>
          <a:prstGeom prst="rect">
            <a:avLst/>
          </a:prstGeom>
        </p:spPr>
        <p:txBody>
          <a:bodyPr/>
          <a:lstStyle/>
          <a:p>
            <a:r>
              <a:rPr lang="en-US" dirty="0" smtClean="0"/>
              <a:t>Extensions for you Office application</a:t>
            </a:r>
          </a:p>
          <a:p>
            <a:r>
              <a:rPr lang="en-US" dirty="0" smtClean="0"/>
              <a:t>Multi-user components based on web technology</a:t>
            </a:r>
          </a:p>
          <a:p>
            <a:r>
              <a:rPr lang="en-US" dirty="0" smtClean="0"/>
              <a:t>HTML, JavaScript, exposed host API interface</a:t>
            </a:r>
          </a:p>
          <a:p>
            <a:r>
              <a:rPr lang="en-US" dirty="0" smtClean="0"/>
              <a:t>Let’s see some in action </a:t>
            </a:r>
            <a:endParaRPr lang="en-US" dirty="0"/>
          </a:p>
        </p:txBody>
      </p:sp>
    </p:spTree>
    <p:extLst>
      <p:ext uri="{BB962C8B-B14F-4D97-AF65-F5344CB8AC3E}">
        <p14:creationId xmlns:p14="http://schemas.microsoft.com/office/powerpoint/2010/main" val="418716970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2400" dirty="0" smtClean="0"/>
              <a:t>Excel </a:t>
            </a:r>
            <a:br>
              <a:rPr lang="en-US" sz="2400" dirty="0" smtClean="0"/>
            </a:br>
            <a:r>
              <a:rPr lang="en-US" sz="2400" dirty="0" smtClean="0"/>
              <a:t>Apps for Office</a:t>
            </a:r>
            <a:br>
              <a:rPr lang="en-US" sz="2400" dirty="0" smtClean="0"/>
            </a:br>
            <a:r>
              <a:rPr lang="en-US" dirty="0"/>
              <a:t/>
            </a:r>
            <a:br>
              <a:rPr lang="en-US" dirty="0"/>
            </a:br>
            <a:endParaRPr lang="en-US" dirty="0"/>
          </a:p>
        </p:txBody>
      </p:sp>
      <p:sp>
        <p:nvSpPr>
          <p:cNvPr id="5" name="Text Placeholder 4"/>
          <p:cNvSpPr>
            <a:spLocks noGrp="1"/>
          </p:cNvSpPr>
          <p:nvPr>
            <p:ph type="body" sz="quarter" idx="12"/>
          </p:nvPr>
        </p:nvSpPr>
        <p:spPr>
          <a:xfrm>
            <a:off x="274638" y="3954463"/>
            <a:ext cx="10058401" cy="1917699"/>
          </a:xfrm>
        </p:spPr>
        <p:txBody>
          <a:bodyPr/>
          <a:lstStyle/>
          <a:p>
            <a:r>
              <a:rPr lang="en-US" dirty="0">
                <a:cs typeface="Segoe UI Light"/>
              </a:rPr>
              <a:t>Arjun</a:t>
            </a:r>
          </a:p>
          <a:p>
            <a:endParaRPr lang="en-US" dirty="0"/>
          </a:p>
        </p:txBody>
      </p:sp>
      <p:pic>
        <p:nvPicPr>
          <p:cNvPr id="6" name="Content Placeholder 5" descr="Book1 - Excel"/>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5075237" y="677862"/>
            <a:ext cx="6191250" cy="4965700"/>
          </a:xfrm>
        </p:spPr>
      </p:pic>
    </p:spTree>
    <p:extLst>
      <p:ext uri="{BB962C8B-B14F-4D97-AF65-F5344CB8AC3E}">
        <p14:creationId xmlns:p14="http://schemas.microsoft.com/office/powerpoint/2010/main" val="33484978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r>
              <a:rPr lang="en-US" dirty="0"/>
              <a:t/>
            </a:r>
            <a:br>
              <a:rPr lang="en-US" dirty="0"/>
            </a:br>
            <a:r>
              <a:rPr lang="en-US" dirty="0" smtClean="0"/>
              <a:t>Outlook</a:t>
            </a:r>
            <a:br>
              <a:rPr lang="en-US" dirty="0" smtClean="0"/>
            </a:br>
            <a:r>
              <a:rPr lang="en-US" dirty="0"/>
              <a:t/>
            </a:r>
            <a:br>
              <a:rPr lang="en-US" dirty="0"/>
            </a:br>
            <a:endParaRPr lang="en-US" dirty="0"/>
          </a:p>
        </p:txBody>
      </p:sp>
      <p:sp>
        <p:nvSpPr>
          <p:cNvPr id="2" name="Text Placeholder 1"/>
          <p:cNvSpPr>
            <a:spLocks noGrp="1"/>
          </p:cNvSpPr>
          <p:nvPr>
            <p:ph type="body" sz="quarter" idx="12"/>
          </p:nvPr>
        </p:nvSpPr>
        <p:spPr/>
        <p:txBody>
          <a:bodyPr/>
          <a:lstStyle/>
          <a:p>
            <a:r>
              <a:rPr lang="en-US" dirty="0" smtClean="0"/>
              <a:t>Gary</a:t>
            </a:r>
            <a:endParaRPr lang="en-US" dirty="0"/>
          </a:p>
        </p:txBody>
      </p:sp>
      <p:pic>
        <p:nvPicPr>
          <p:cNvPr id="4" name="Content Placeholder 3" descr="Demo WSS List - Gary.Devendorf@microsoft.com - Outlook"/>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625975" y="1236663"/>
            <a:ext cx="7810500" cy="4965700"/>
          </a:xfrm>
        </p:spPr>
      </p:pic>
    </p:spTree>
    <p:extLst>
      <p:ext uri="{BB962C8B-B14F-4D97-AF65-F5344CB8AC3E}">
        <p14:creationId xmlns:p14="http://schemas.microsoft.com/office/powerpoint/2010/main" val="26172159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saw – Outlook Demo</a:t>
            </a:r>
            <a:br>
              <a:rPr lang="en-US" dirty="0" smtClean="0"/>
            </a:br>
            <a:r>
              <a:rPr lang="en-US" dirty="0" smtClean="0"/>
              <a:t>Mail app</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6894" y="1149718"/>
            <a:ext cx="6839543" cy="5090744"/>
          </a:xfrm>
          <a:prstGeom prst="rect">
            <a:avLst/>
          </a:prstGeom>
        </p:spPr>
      </p:pic>
    </p:spTree>
    <p:extLst>
      <p:ext uri="{BB962C8B-B14F-4D97-AF65-F5344CB8AC3E}">
        <p14:creationId xmlns:p14="http://schemas.microsoft.com/office/powerpoint/2010/main" val="341289004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Word - </a:t>
            </a:r>
            <a:r>
              <a:rPr lang="en-US" u="sng" dirty="0" smtClean="0"/>
              <a:t>task pane</a:t>
            </a:r>
            <a:endParaRPr lang="en-US" u="sng"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20287"/>
          <a:stretch/>
        </p:blipFill>
        <p:spPr>
          <a:xfrm>
            <a:off x="3551237" y="1592263"/>
            <a:ext cx="7819351" cy="5257800"/>
          </a:xfrm>
          <a:prstGeom prst="rect">
            <a:avLst/>
          </a:prstGeom>
        </p:spPr>
      </p:pic>
    </p:spTree>
    <p:extLst>
      <p:ext uri="{BB962C8B-B14F-4D97-AF65-F5344CB8AC3E}">
        <p14:creationId xmlns:p14="http://schemas.microsoft.com/office/powerpoint/2010/main" val="198835942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“Apps for Office”</a:t>
            </a:r>
          </a:p>
        </p:txBody>
      </p:sp>
      <p:sp>
        <p:nvSpPr>
          <p:cNvPr id="3" name="Text Placeholder 2"/>
          <p:cNvSpPr>
            <a:spLocks noGrp="1"/>
          </p:cNvSpPr>
          <p:nvPr>
            <p:ph type="body" sz="quarter" idx="4294967295"/>
          </p:nvPr>
        </p:nvSpPr>
        <p:spPr>
          <a:xfrm>
            <a:off x="274638" y="1212850"/>
            <a:ext cx="11887200" cy="4801314"/>
          </a:xfrm>
          <a:prstGeom prst="rect">
            <a:avLst/>
          </a:prstGeom>
        </p:spPr>
        <p:txBody>
          <a:bodyPr/>
          <a:lstStyle/>
          <a:p>
            <a:r>
              <a:rPr lang="en-US" dirty="0" smtClean="0"/>
              <a:t>No DLL </a:t>
            </a:r>
          </a:p>
          <a:p>
            <a:r>
              <a:rPr lang="en-US" dirty="0" smtClean="0"/>
              <a:t>Easy to update</a:t>
            </a:r>
          </a:p>
          <a:p>
            <a:r>
              <a:rPr lang="en-US" dirty="0" smtClean="0"/>
              <a:t>Easy to deploy</a:t>
            </a:r>
          </a:p>
          <a:p>
            <a:r>
              <a:rPr lang="en-US" dirty="0" smtClean="0"/>
              <a:t>Ecosystem of Apps</a:t>
            </a:r>
          </a:p>
          <a:p>
            <a:r>
              <a:rPr lang="en-US" dirty="0" smtClean="0"/>
              <a:t>Market place</a:t>
            </a:r>
          </a:p>
          <a:p>
            <a:r>
              <a:rPr lang="en-US" dirty="0" smtClean="0"/>
              <a:t>Multi platform</a:t>
            </a:r>
          </a:p>
          <a:p>
            <a:endParaRPr lang="en-US" dirty="0"/>
          </a:p>
        </p:txBody>
      </p:sp>
    </p:spTree>
    <p:extLst>
      <p:ext uri="{BB962C8B-B14F-4D97-AF65-F5344CB8AC3E}">
        <p14:creationId xmlns:p14="http://schemas.microsoft.com/office/powerpoint/2010/main" val="7340897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Rich extensions to SharePoint Apps using Microsoft Access</a:t>
            </a:r>
          </a:p>
        </p:txBody>
      </p:sp>
      <p:sp>
        <p:nvSpPr>
          <p:cNvPr id="5" name="Text Placeholder 4"/>
          <p:cNvSpPr>
            <a:spLocks noGrp="1"/>
          </p:cNvSpPr>
          <p:nvPr>
            <p:ph type="body" sz="quarter" idx="14"/>
          </p:nvPr>
        </p:nvSpPr>
        <p:spPr/>
        <p:txBody>
          <a:bodyPr/>
          <a:lstStyle/>
          <a:p>
            <a:r>
              <a:rPr lang="en-US" dirty="0"/>
              <a:t>Arjun Raja and Gary </a:t>
            </a:r>
            <a:r>
              <a:rPr lang="en-US" dirty="0" err="1"/>
              <a:t>Devendorf</a:t>
            </a:r>
            <a:endParaRPr lang="en-US" dirty="0"/>
          </a:p>
          <a:p>
            <a:r>
              <a:rPr lang="en-US" dirty="0"/>
              <a:t>Microsoft Office Access Team</a:t>
            </a:r>
          </a:p>
          <a:p>
            <a:r>
              <a:rPr lang="en-US" dirty="0"/>
              <a:t>Microsoft</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SPC335</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Access </a:t>
            </a:r>
            <a:r>
              <a:rPr lang="en-US" dirty="0" smtClean="0"/>
              <a:t>with “Apps </a:t>
            </a:r>
            <a:r>
              <a:rPr lang="en-US" dirty="0"/>
              <a:t>for Office”</a:t>
            </a:r>
          </a:p>
        </p:txBody>
      </p:sp>
      <p:sp>
        <p:nvSpPr>
          <p:cNvPr id="2" name="Content Placeholder 1"/>
          <p:cNvSpPr>
            <a:spLocks noGrp="1"/>
          </p:cNvSpPr>
          <p:nvPr>
            <p:ph type="body" sz="quarter" idx="4294967295"/>
          </p:nvPr>
        </p:nvSpPr>
        <p:spPr>
          <a:xfrm>
            <a:off x="274638" y="1212850"/>
            <a:ext cx="11887200" cy="3853363"/>
          </a:xfrm>
          <a:prstGeom prst="rect">
            <a:avLst/>
          </a:prstGeom>
        </p:spPr>
        <p:txBody>
          <a:bodyPr/>
          <a:lstStyle/>
          <a:p>
            <a:r>
              <a:rPr lang="en-US" u="sng" dirty="0" smtClean="0"/>
              <a:t>Access will support Apps for Office</a:t>
            </a:r>
          </a:p>
          <a:p>
            <a:pPr lvl="1"/>
            <a:r>
              <a:rPr lang="en-US" dirty="0" smtClean="0"/>
              <a:t>Only free ones at first</a:t>
            </a:r>
          </a:p>
          <a:p>
            <a:pPr lvl="1"/>
            <a:r>
              <a:rPr lang="en-US" dirty="0" smtClean="0"/>
              <a:t>Released  by SharePoint Conference 2014 (3/2/2014)</a:t>
            </a:r>
          </a:p>
          <a:p>
            <a:r>
              <a:rPr lang="en-US" dirty="0" smtClean="0"/>
              <a:t>Apps for Office have been around a while</a:t>
            </a:r>
          </a:p>
          <a:p>
            <a:pPr lvl="1"/>
            <a:r>
              <a:rPr lang="en-US" dirty="0" smtClean="0"/>
              <a:t>Office store has Apps for Office </a:t>
            </a:r>
          </a:p>
          <a:p>
            <a:pPr lvl="1"/>
            <a:r>
              <a:rPr lang="en-US" dirty="0" smtClean="0"/>
              <a:t>Partners are creating Apps for Office</a:t>
            </a:r>
          </a:p>
          <a:p>
            <a:pPr lvl="1"/>
            <a:r>
              <a:rPr lang="en-US" dirty="0" smtClean="0"/>
              <a:t>Visual Studio has templates</a:t>
            </a:r>
          </a:p>
          <a:p>
            <a:pPr lvl="1"/>
            <a:r>
              <a:rPr lang="en-US" dirty="0" smtClean="0"/>
              <a:t>Lots of samples and documentation</a:t>
            </a:r>
          </a:p>
        </p:txBody>
      </p:sp>
    </p:spTree>
    <p:extLst>
      <p:ext uri="{BB962C8B-B14F-4D97-AF65-F5344CB8AC3E}">
        <p14:creationId xmlns:p14="http://schemas.microsoft.com/office/powerpoint/2010/main" val="397195212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cs typeface="Times New Roman" panose="02020603050405020304" pitchFamily="18" charset="0"/>
              </a:rPr>
              <a:t>Access – Content only</a:t>
            </a:r>
            <a:endParaRPr lang="en-US" dirty="0">
              <a:cs typeface="Times New Roman" panose="02020603050405020304" pitchFamily="18" charset="0"/>
            </a:endParaRPr>
          </a:p>
        </p:txBody>
      </p:sp>
      <p:graphicFrame>
        <p:nvGraphicFramePr>
          <p:cNvPr id="3" name="Table 2"/>
          <p:cNvGraphicFramePr>
            <a:graphicFrameLocks noGrp="1"/>
          </p:cNvGraphicFramePr>
          <p:nvPr>
            <p:extLst/>
          </p:nvPr>
        </p:nvGraphicFramePr>
        <p:xfrm>
          <a:off x="1189037" y="2506662"/>
          <a:ext cx="8704298" cy="2973971"/>
        </p:xfrm>
        <a:graphic>
          <a:graphicData uri="http://schemas.openxmlformats.org/drawingml/2006/table">
            <a:tbl>
              <a:tblPr/>
              <a:tblGrid>
                <a:gridCol w="4352149">
                  <a:extLst>
                    <a:ext uri="{9D8B030D-6E8A-4147-A177-3AD203B41FA5}">
                      <a16:colId xmlns="" xmlns:a16="http://schemas.microsoft.com/office/drawing/2014/main" val="3929022454"/>
                    </a:ext>
                  </a:extLst>
                </a:gridCol>
                <a:gridCol w="4352149">
                  <a:extLst>
                    <a:ext uri="{9D8B030D-6E8A-4147-A177-3AD203B41FA5}">
                      <a16:colId xmlns="" xmlns:a16="http://schemas.microsoft.com/office/drawing/2014/main" val="1872078901"/>
                    </a:ext>
                  </a:extLst>
                </a:gridCol>
              </a:tblGrid>
              <a:tr h="383404">
                <a:tc>
                  <a:txBody>
                    <a:bodyPr/>
                    <a:lstStyle/>
                    <a:p>
                      <a:r>
                        <a:rPr lang="en-US" sz="1900" dirty="0"/>
                        <a:t>Application</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t>Supported types</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096869621"/>
                  </a:ext>
                </a:extLst>
              </a:tr>
              <a:tr h="673547">
                <a:tc>
                  <a:txBody>
                    <a:bodyPr/>
                    <a:lstStyle/>
                    <a:p>
                      <a:r>
                        <a:rPr lang="en-US" sz="1900"/>
                        <a:t>Excel 2013</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dirty="0"/>
                        <a:t>Task pane</a:t>
                      </a:r>
                    </a:p>
                    <a:p>
                      <a:pPr>
                        <a:buFont typeface="Arial" panose="020B0604020202020204" pitchFamily="34" charset="0"/>
                        <a:buChar char="•"/>
                      </a:pPr>
                      <a:r>
                        <a:rPr lang="en-US" sz="1900" dirty="0"/>
                        <a:t>Content</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73864399"/>
                  </a:ext>
                </a:extLst>
              </a:tr>
              <a:tr h="383404">
                <a:tc>
                  <a:txBody>
                    <a:bodyPr/>
                    <a:lstStyle/>
                    <a:p>
                      <a:r>
                        <a:rPr lang="en-US" sz="1900" dirty="0"/>
                        <a:t>Excel Web App</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a:t>Content</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777222641"/>
                  </a:ext>
                </a:extLst>
              </a:tr>
              <a:tr h="383404">
                <a:tc>
                  <a:txBody>
                    <a:bodyPr/>
                    <a:lstStyle/>
                    <a:p>
                      <a:r>
                        <a:rPr lang="en-US" sz="1900" dirty="0"/>
                        <a:t>Word 2013</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dirty="0"/>
                        <a:t>Task pane</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037283393"/>
                  </a:ext>
                </a:extLst>
              </a:tr>
              <a:tr h="383404">
                <a:tc>
                  <a:txBody>
                    <a:bodyPr/>
                    <a:lstStyle/>
                    <a:p>
                      <a:r>
                        <a:rPr lang="en-US" sz="1900"/>
                        <a:t>Outlook 2013</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a:t>Mail</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931363141"/>
                  </a:ext>
                </a:extLst>
              </a:tr>
              <a:tr h="383404">
                <a:tc>
                  <a:txBody>
                    <a:bodyPr/>
                    <a:lstStyle/>
                    <a:p>
                      <a:r>
                        <a:rPr lang="en-US" sz="1900"/>
                        <a:t>Outlook Web App</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a:t>Mail</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72495828"/>
                  </a:ext>
                </a:extLst>
              </a:tr>
              <a:tr h="383404">
                <a:tc>
                  <a:txBody>
                    <a:bodyPr/>
                    <a:lstStyle/>
                    <a:p>
                      <a:r>
                        <a:rPr lang="en-US" sz="1900" dirty="0"/>
                        <a:t>Project Professional 2013</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Char char="•"/>
                      </a:pPr>
                      <a:r>
                        <a:rPr lang="en-US" sz="1900" dirty="0"/>
                        <a:t>Task pane</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675902648"/>
                  </a:ext>
                </a:extLst>
              </a:tr>
            </a:tbl>
          </a:graphicData>
        </a:graphic>
      </p:graphicFrame>
      <p:sp>
        <p:nvSpPr>
          <p:cNvPr id="4" name="Rectangle 1"/>
          <p:cNvSpPr>
            <a:spLocks noChangeArrowheads="1"/>
          </p:cNvSpPr>
          <p:nvPr/>
        </p:nvSpPr>
        <p:spPr bwMode="auto">
          <a:xfrm>
            <a:off x="1189037" y="1973262"/>
            <a:ext cx="2366823" cy="659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619" eaLnBrk="0" fontAlgn="base" hangingPunct="0">
              <a:spcBef>
                <a:spcPct val="0"/>
              </a:spcBef>
              <a:spcAft>
                <a:spcPct val="0"/>
              </a:spcAft>
            </a:pPr>
            <a:r>
              <a:rPr lang="en-US" sz="1836" dirty="0">
                <a:solidFill>
                  <a:srgbClr val="505050"/>
                </a:solidFill>
                <a:latin typeface="Arial" panose="020B0604020202020204" pitchFamily="34" charset="0"/>
              </a:rPr>
              <a:t>Supported app types</a:t>
            </a:r>
          </a:p>
          <a:p>
            <a:pPr defTabSz="932619" eaLnBrk="0" fontAlgn="base" hangingPunct="0">
              <a:spcBef>
                <a:spcPct val="0"/>
              </a:spcBef>
              <a:spcAft>
                <a:spcPct val="0"/>
              </a:spcAft>
            </a:pPr>
            <a:endParaRPr lang="en-US" sz="1836" u="sng" dirty="0">
              <a:solidFill>
                <a:srgbClr val="505050"/>
              </a:solidFill>
              <a:latin typeface="Arial" panose="020B0604020202020204" pitchFamily="34" charset="0"/>
            </a:endParaRPr>
          </a:p>
        </p:txBody>
      </p:sp>
    </p:spTree>
    <p:extLst>
      <p:ext uri="{BB962C8B-B14F-4D97-AF65-F5344CB8AC3E}">
        <p14:creationId xmlns:p14="http://schemas.microsoft.com/office/powerpoint/2010/main" val="305220076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175777"/>
            <a:ext cx="10056812" cy="2751698"/>
          </a:xfrm>
        </p:spPr>
        <p:txBody>
          <a:bodyPr/>
          <a:lstStyle/>
          <a:p>
            <a:r>
              <a:rPr lang="en-US" dirty="0"/>
              <a:t>Demo </a:t>
            </a:r>
            <a:r>
              <a:rPr lang="en-US" sz="2400" dirty="0"/>
              <a:t/>
            </a:r>
            <a:br>
              <a:rPr lang="en-US" sz="2400" dirty="0"/>
            </a:br>
            <a:r>
              <a:rPr lang="en-US" sz="2400" dirty="0"/>
              <a:t>Contoso Hotdogs</a:t>
            </a:r>
          </a:p>
        </p:txBody>
      </p:sp>
      <p:sp>
        <p:nvSpPr>
          <p:cNvPr id="2" name="Text Placeholder 1"/>
          <p:cNvSpPr>
            <a:spLocks noGrp="1"/>
          </p:cNvSpPr>
          <p:nvPr>
            <p:ph type="body" sz="quarter" idx="12"/>
          </p:nvPr>
        </p:nvSpPr>
        <p:spPr/>
        <p:txBody>
          <a:bodyPr/>
          <a:lstStyle/>
          <a:p>
            <a:r>
              <a:rPr lang="en-US" dirty="0">
                <a:cs typeface="Segoe UI Light"/>
              </a:rPr>
              <a:t>Arjun</a:t>
            </a:r>
          </a:p>
          <a:p>
            <a:endParaRPr lang="en-US" dirty="0"/>
          </a:p>
        </p:txBody>
      </p:sp>
      <p:pic>
        <p:nvPicPr>
          <p:cNvPr id="5" name="Content Placeholder 4" descr="Sample Data App - Windows Internet Explorer - [InPrivate]"/>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313237" y="1516062"/>
            <a:ext cx="7542669" cy="4267994"/>
          </a:xfrm>
        </p:spPr>
      </p:pic>
    </p:spTree>
    <p:extLst>
      <p:ext uri="{BB962C8B-B14F-4D97-AF65-F5344CB8AC3E}">
        <p14:creationId xmlns:p14="http://schemas.microsoft.com/office/powerpoint/2010/main" val="1175965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Adding an App for Office to a Database</a:t>
            </a:r>
            <a:endParaRPr lang="en-US" dirty="0"/>
          </a:p>
        </p:txBody>
      </p:sp>
      <p:sp>
        <p:nvSpPr>
          <p:cNvPr id="5" name="Text Placeholder 4"/>
          <p:cNvSpPr>
            <a:spLocks noGrp="1"/>
          </p:cNvSpPr>
          <p:nvPr>
            <p:ph type="body" sz="quarter" idx="4294967295"/>
          </p:nvPr>
        </p:nvSpPr>
        <p:spPr>
          <a:xfrm>
            <a:off x="274638" y="1212850"/>
            <a:ext cx="11887200" cy="2769989"/>
          </a:xfrm>
          <a:prstGeom prst="rect">
            <a:avLst/>
          </a:prstGeom>
        </p:spPr>
        <p:txBody>
          <a:bodyPr/>
          <a:lstStyle/>
          <a:p>
            <a:r>
              <a:rPr lang="en-US" dirty="0" smtClean="0"/>
              <a:t>Access Web Apps only</a:t>
            </a:r>
          </a:p>
          <a:p>
            <a:r>
              <a:rPr lang="en-US" dirty="0" smtClean="0"/>
              <a:t>Insert from </a:t>
            </a:r>
          </a:p>
          <a:p>
            <a:pPr lvl="1"/>
            <a:r>
              <a:rPr lang="en-US" dirty="0" smtClean="0"/>
              <a:t>App catalog</a:t>
            </a:r>
          </a:p>
          <a:p>
            <a:pPr lvl="1"/>
            <a:r>
              <a:rPr lang="en-US" dirty="0" smtClean="0"/>
              <a:t>Office Store – not yet</a:t>
            </a:r>
          </a:p>
          <a:p>
            <a:endParaRPr lang="en-US" dirty="0"/>
          </a:p>
        </p:txBody>
      </p:sp>
    </p:spTree>
    <p:extLst>
      <p:ext uri="{BB962C8B-B14F-4D97-AF65-F5344CB8AC3E}">
        <p14:creationId xmlns:p14="http://schemas.microsoft.com/office/powerpoint/2010/main" val="416701805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Binding an App for Office to a Database</a:t>
            </a:r>
            <a:endParaRPr lang="en-US" dirty="0"/>
          </a:p>
        </p:txBody>
      </p:sp>
      <p:sp>
        <p:nvSpPr>
          <p:cNvPr id="5" name="Text Placeholder 4"/>
          <p:cNvSpPr>
            <a:spLocks noGrp="1"/>
          </p:cNvSpPr>
          <p:nvPr>
            <p:ph type="body" sz="quarter" idx="4294967295"/>
          </p:nvPr>
        </p:nvSpPr>
        <p:spPr>
          <a:xfrm>
            <a:off x="274638" y="1212850"/>
            <a:ext cx="11887200" cy="4339650"/>
          </a:xfrm>
          <a:prstGeom prst="rect">
            <a:avLst/>
          </a:prstGeom>
        </p:spPr>
        <p:txBody>
          <a:bodyPr/>
          <a:lstStyle/>
          <a:p>
            <a:r>
              <a:rPr lang="en-US" dirty="0" smtClean="0"/>
              <a:t>Connects you App for Office to specific data in the host</a:t>
            </a:r>
          </a:p>
          <a:p>
            <a:r>
              <a:rPr lang="en-US" dirty="0" smtClean="0"/>
              <a:t>Three Methods for Binding</a:t>
            </a:r>
          </a:p>
          <a:p>
            <a:pPr lvl="1"/>
            <a:r>
              <a:rPr lang="en-US" dirty="0" smtClean="0"/>
              <a:t>By Name</a:t>
            </a:r>
          </a:p>
          <a:p>
            <a:pPr lvl="1"/>
            <a:r>
              <a:rPr lang="en-US" dirty="0" smtClean="0"/>
              <a:t>By Prompt</a:t>
            </a:r>
          </a:p>
          <a:p>
            <a:pPr lvl="1"/>
            <a:r>
              <a:rPr lang="en-US" dirty="0" smtClean="0"/>
              <a:t>By Selection</a:t>
            </a:r>
          </a:p>
          <a:p>
            <a:r>
              <a:rPr lang="en-US" dirty="0" smtClean="0"/>
              <a:t>Author needed to save</a:t>
            </a:r>
          </a:p>
          <a:p>
            <a:endParaRPr lang="en-US" dirty="0"/>
          </a:p>
        </p:txBody>
      </p:sp>
    </p:spTree>
    <p:extLst>
      <p:ext uri="{BB962C8B-B14F-4D97-AF65-F5344CB8AC3E}">
        <p14:creationId xmlns:p14="http://schemas.microsoft.com/office/powerpoint/2010/main" val="12639384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175777"/>
            <a:ext cx="10056812" cy="2751698"/>
          </a:xfrm>
        </p:spPr>
        <p:txBody>
          <a:bodyPr/>
          <a:lstStyle/>
          <a:p>
            <a:r>
              <a:rPr lang="en-US" dirty="0" smtClean="0"/>
              <a:t>Demo </a:t>
            </a:r>
            <a:r>
              <a:rPr lang="en-US" sz="2400" dirty="0" smtClean="0"/>
              <a:t/>
            </a:r>
            <a:br>
              <a:rPr lang="en-US" sz="2400" dirty="0" smtClean="0"/>
            </a:br>
            <a:r>
              <a:rPr lang="en-US" sz="2400" dirty="0" smtClean="0"/>
              <a:t>Access Apps for Office</a:t>
            </a:r>
            <a:br>
              <a:rPr lang="en-US" sz="2400" dirty="0" smtClean="0"/>
            </a:br>
            <a:r>
              <a:rPr lang="en-US" sz="2400" dirty="0" smtClean="0"/>
              <a:t>Sports Data</a:t>
            </a:r>
            <a:br>
              <a:rPr lang="en-US" sz="2400" dirty="0" smtClean="0"/>
            </a:br>
            <a:endParaRPr lang="en-US" sz="2400" dirty="0"/>
          </a:p>
        </p:txBody>
      </p:sp>
      <p:sp>
        <p:nvSpPr>
          <p:cNvPr id="2" name="Text Placeholder 1"/>
          <p:cNvSpPr>
            <a:spLocks noGrp="1"/>
          </p:cNvSpPr>
          <p:nvPr>
            <p:ph type="body" sz="quarter" idx="12"/>
          </p:nvPr>
        </p:nvSpPr>
        <p:spPr/>
        <p:txBody>
          <a:bodyPr/>
          <a:lstStyle/>
          <a:p>
            <a:r>
              <a:rPr lang="en-US" dirty="0">
                <a:cs typeface="Segoe UI Light"/>
              </a:rPr>
              <a:t>Arjun</a:t>
            </a:r>
            <a:endParaRPr lang="en-US" dirty="0"/>
          </a:p>
        </p:txBody>
      </p:sp>
      <p:pic>
        <p:nvPicPr>
          <p:cNvPr id="4" name="Picture 3"/>
          <p:cNvPicPr>
            <a:picLocks noChangeAspect="1"/>
          </p:cNvPicPr>
          <p:nvPr/>
        </p:nvPicPr>
        <p:blipFill>
          <a:blip r:embed="rId3"/>
          <a:stretch>
            <a:fillRect/>
          </a:stretch>
        </p:blipFill>
        <p:spPr>
          <a:xfrm>
            <a:off x="3627437" y="369764"/>
            <a:ext cx="8401050" cy="5414292"/>
          </a:xfrm>
          <a:prstGeom prst="rect">
            <a:avLst/>
          </a:prstGeom>
        </p:spPr>
      </p:pic>
    </p:spTree>
    <p:extLst>
      <p:ext uri="{BB962C8B-B14F-4D97-AF65-F5344CB8AC3E}">
        <p14:creationId xmlns:p14="http://schemas.microsoft.com/office/powerpoint/2010/main" val="9905396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App Store</a:t>
            </a:r>
            <a:endParaRPr lang="en-US" dirty="0"/>
          </a:p>
        </p:txBody>
      </p:sp>
      <p:pic>
        <p:nvPicPr>
          <p:cNvPr id="3" name="Picture 2"/>
          <p:cNvPicPr>
            <a:picLocks noChangeAspect="1"/>
          </p:cNvPicPr>
          <p:nvPr/>
        </p:nvPicPr>
        <p:blipFill>
          <a:blip r:embed="rId3"/>
          <a:stretch>
            <a:fillRect/>
          </a:stretch>
        </p:blipFill>
        <p:spPr>
          <a:xfrm>
            <a:off x="3200750" y="1485604"/>
            <a:ext cx="8255810" cy="5217762"/>
          </a:xfrm>
          <a:prstGeom prst="rect">
            <a:avLst/>
          </a:prstGeom>
        </p:spPr>
      </p:pic>
    </p:spTree>
    <p:extLst>
      <p:ext uri="{BB962C8B-B14F-4D97-AF65-F5344CB8AC3E}">
        <p14:creationId xmlns:p14="http://schemas.microsoft.com/office/powerpoint/2010/main" val="150977685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“Apps for Office</a:t>
            </a:r>
            <a:r>
              <a:rPr lang="en-US" dirty="0" smtClean="0"/>
              <a:t>” for Access Web Apps</a:t>
            </a:r>
            <a:endParaRPr lang="en-US" dirty="0"/>
          </a:p>
        </p:txBody>
      </p:sp>
      <p:sp>
        <p:nvSpPr>
          <p:cNvPr id="3" name="Text Placeholder 2"/>
          <p:cNvSpPr>
            <a:spLocks noGrp="1"/>
          </p:cNvSpPr>
          <p:nvPr>
            <p:ph type="body" sz="quarter" idx="4294967295"/>
          </p:nvPr>
        </p:nvSpPr>
        <p:spPr>
          <a:xfrm>
            <a:off x="305436" y="2354262"/>
            <a:ext cx="11887200" cy="4801314"/>
          </a:xfrm>
          <a:prstGeom prst="rect">
            <a:avLst/>
          </a:prstGeom>
        </p:spPr>
        <p:txBody>
          <a:bodyPr/>
          <a:lstStyle/>
          <a:p>
            <a:r>
              <a:rPr lang="en-US" dirty="0" smtClean="0"/>
              <a:t>Extend the current railed experience</a:t>
            </a:r>
          </a:p>
          <a:p>
            <a:r>
              <a:rPr lang="en-US" dirty="0" smtClean="0"/>
              <a:t>Connect to external systems</a:t>
            </a:r>
          </a:p>
          <a:p>
            <a:r>
              <a:rPr lang="en-US" dirty="0" smtClean="0"/>
              <a:t>Visualize/collect/validate Data</a:t>
            </a:r>
          </a:p>
          <a:p>
            <a:r>
              <a:rPr lang="en-US" dirty="0" smtClean="0"/>
              <a:t>Enable more custom solutions</a:t>
            </a:r>
          </a:p>
          <a:p>
            <a:r>
              <a:rPr lang="en-US" dirty="0" smtClean="0"/>
              <a:t>Calling other Office 365 services (ex: workflow)</a:t>
            </a:r>
          </a:p>
          <a:p>
            <a:r>
              <a:rPr lang="en-US" dirty="0" smtClean="0"/>
              <a:t>…</a:t>
            </a:r>
          </a:p>
          <a:p>
            <a:endParaRPr lang="en-US" dirty="0"/>
          </a:p>
        </p:txBody>
      </p:sp>
    </p:spTree>
    <p:extLst>
      <p:ext uri="{BB962C8B-B14F-4D97-AF65-F5344CB8AC3E}">
        <p14:creationId xmlns:p14="http://schemas.microsoft.com/office/powerpoint/2010/main" val="5210545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188F"/>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Technical Details</a:t>
            </a:r>
            <a:endParaRPr lang="en-US" dirty="0"/>
          </a:p>
        </p:txBody>
      </p:sp>
    </p:spTree>
    <p:extLst>
      <p:ext uri="{BB962C8B-B14F-4D97-AF65-F5344CB8AC3E}">
        <p14:creationId xmlns:p14="http://schemas.microsoft.com/office/powerpoint/2010/main" val="188779293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for Office parts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37" y="1439862"/>
            <a:ext cx="10359157" cy="4420110"/>
          </a:xfrm>
          <a:prstGeom prst="rect">
            <a:avLst/>
          </a:prstGeom>
        </p:spPr>
      </p:pic>
    </p:spTree>
    <p:extLst>
      <p:ext uri="{BB962C8B-B14F-4D97-AF65-F5344CB8AC3E}">
        <p14:creationId xmlns:p14="http://schemas.microsoft.com/office/powerpoint/2010/main" val="342626625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 -Tons of Demos </a:t>
            </a:r>
            <a:r>
              <a:rPr lang="en-US" dirty="0" smtClean="0"/>
              <a:t>Throughout! </a:t>
            </a:r>
            <a:r>
              <a:rPr lang="en-US" dirty="0"/>
              <a:t/>
            </a:r>
            <a:br>
              <a:rPr lang="en-US" dirty="0"/>
            </a:br>
            <a:endParaRPr lang="en-US" dirty="0"/>
          </a:p>
        </p:txBody>
      </p:sp>
      <p:graphicFrame>
        <p:nvGraphicFramePr>
          <p:cNvPr id="4" name="Diagram 3"/>
          <p:cNvGraphicFramePr/>
          <p:nvPr>
            <p:extLst/>
          </p:nvPr>
        </p:nvGraphicFramePr>
        <p:xfrm>
          <a:off x="274638" y="1212850"/>
          <a:ext cx="11887200" cy="4561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98675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How it all works</a:t>
            </a:r>
            <a:br>
              <a:rPr lang="en-US" dirty="0"/>
            </a:br>
            <a:r>
              <a:rPr lang="en-US" sz="4000" dirty="0"/>
              <a:t/>
            </a:r>
            <a:br>
              <a:rPr lang="en-US" sz="4000" dirty="0"/>
            </a:br>
            <a:endParaRPr lang="en-US" sz="8000" dirty="0"/>
          </a:p>
        </p:txBody>
      </p:sp>
      <p:sp>
        <p:nvSpPr>
          <p:cNvPr id="2" name="Content Placeholder 1"/>
          <p:cNvSpPr>
            <a:spLocks noGrp="1"/>
          </p:cNvSpPr>
          <p:nvPr>
            <p:ph type="body" sz="quarter" idx="4294967295"/>
          </p:nvPr>
        </p:nvSpPr>
        <p:spPr>
          <a:xfrm>
            <a:off x="274638" y="1212850"/>
            <a:ext cx="11887200" cy="6290953"/>
          </a:xfrm>
          <a:prstGeom prst="rect">
            <a:avLst/>
          </a:prstGeom>
        </p:spPr>
        <p:txBody>
          <a:bodyPr/>
          <a:lstStyle/>
          <a:p>
            <a:r>
              <a:rPr lang="en-US" dirty="0" smtClean="0"/>
              <a:t>Manifest file</a:t>
            </a:r>
          </a:p>
          <a:p>
            <a:pPr lvl="1"/>
            <a:r>
              <a:rPr lang="en-US" dirty="0" smtClean="0"/>
              <a:t>Contains App for Office properties  (.xml)</a:t>
            </a:r>
          </a:p>
          <a:p>
            <a:r>
              <a:rPr lang="en-US" dirty="0" smtClean="0"/>
              <a:t>HTML web page</a:t>
            </a:r>
          </a:p>
          <a:p>
            <a:pPr lvl="1"/>
            <a:r>
              <a:rPr lang="en-US" dirty="0" smtClean="0"/>
              <a:t>UI shown in </a:t>
            </a:r>
            <a:r>
              <a:rPr lang="en-US" dirty="0" err="1" smtClean="0"/>
              <a:t>Iframe</a:t>
            </a:r>
            <a:endParaRPr lang="en-US" dirty="0" smtClean="0"/>
          </a:p>
          <a:p>
            <a:pPr lvl="1"/>
            <a:r>
              <a:rPr lang="en-US" dirty="0" smtClean="0"/>
              <a:t>Must be hosted someplace </a:t>
            </a:r>
          </a:p>
          <a:p>
            <a:r>
              <a:rPr lang="en-US" dirty="0" smtClean="0"/>
              <a:t>JavaScript</a:t>
            </a:r>
          </a:p>
          <a:p>
            <a:pPr lvl="1"/>
            <a:r>
              <a:rPr lang="en-US" dirty="0" smtClean="0"/>
              <a:t>For interaction with host and the web</a:t>
            </a:r>
          </a:p>
          <a:p>
            <a:pPr lvl="1"/>
            <a:r>
              <a:rPr lang="en-US" dirty="0" smtClean="0"/>
              <a:t>Using Office JavaScript APIs</a:t>
            </a:r>
          </a:p>
          <a:p>
            <a:r>
              <a:rPr lang="en-US" dirty="0" smtClean="0"/>
              <a:t>App Catalog</a:t>
            </a:r>
          </a:p>
          <a:p>
            <a:pPr lvl="1"/>
            <a:r>
              <a:rPr lang="en-US" dirty="0" smtClean="0"/>
              <a:t>Office.com or SharePoint App Catalog</a:t>
            </a:r>
          </a:p>
          <a:p>
            <a:pPr lvl="1"/>
            <a:r>
              <a:rPr lang="en-US" dirty="0" smtClean="0"/>
              <a:t>Contains Manifest file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0432" y="936970"/>
            <a:ext cx="5434574" cy="4725715"/>
          </a:xfrm>
          <a:prstGeom prst="rect">
            <a:avLst/>
          </a:prstGeom>
        </p:spPr>
      </p:pic>
      <p:sp>
        <p:nvSpPr>
          <p:cNvPr id="5" name="TextBox 4"/>
          <p:cNvSpPr txBox="1"/>
          <p:nvPr/>
        </p:nvSpPr>
        <p:spPr>
          <a:xfrm>
            <a:off x="8778529" y="331680"/>
            <a:ext cx="301748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Client</a:t>
            </a:r>
          </a:p>
        </p:txBody>
      </p:sp>
    </p:spTree>
    <p:extLst>
      <p:ext uri="{BB962C8B-B14F-4D97-AF65-F5344CB8AC3E}">
        <p14:creationId xmlns:p14="http://schemas.microsoft.com/office/powerpoint/2010/main" val="388700493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Web Page </a:t>
            </a:r>
            <a:r>
              <a:rPr lang="en-US" dirty="0" smtClean="0"/>
              <a:t>Hosting Required</a:t>
            </a:r>
            <a:endParaRPr lang="en-US" dirty="0"/>
          </a:p>
        </p:txBody>
      </p:sp>
      <p:sp>
        <p:nvSpPr>
          <p:cNvPr id="4" name="Content Placeholder 3"/>
          <p:cNvSpPr>
            <a:spLocks noGrp="1"/>
          </p:cNvSpPr>
          <p:nvPr>
            <p:ph type="body" sz="quarter" idx="4294967295"/>
          </p:nvPr>
        </p:nvSpPr>
        <p:spPr>
          <a:xfrm>
            <a:off x="274638" y="1212850"/>
            <a:ext cx="11887200" cy="4136517"/>
          </a:xfrm>
          <a:prstGeom prst="rect">
            <a:avLst/>
          </a:prstGeom>
        </p:spPr>
        <p:txBody>
          <a:bodyPr/>
          <a:lstStyle/>
          <a:p>
            <a:r>
              <a:rPr lang="en-US" dirty="0" smtClean="0"/>
              <a:t>Visual Studio for development</a:t>
            </a:r>
          </a:p>
          <a:p>
            <a:r>
              <a:rPr lang="en-US" dirty="0" smtClean="0"/>
              <a:t>Window Azure </a:t>
            </a:r>
          </a:p>
          <a:p>
            <a:pPr lvl="1"/>
            <a:r>
              <a:rPr lang="en-US" dirty="0" smtClean="0"/>
              <a:t>SSL</a:t>
            </a:r>
          </a:p>
          <a:p>
            <a:pPr lvl="1"/>
            <a:r>
              <a:rPr lang="en-US" dirty="0" smtClean="0"/>
              <a:t>Free hosting with MSDN</a:t>
            </a:r>
          </a:p>
          <a:p>
            <a:r>
              <a:rPr lang="en-US" dirty="0" smtClean="0"/>
              <a:t>Any web server that can be reached by the Access app</a:t>
            </a:r>
          </a:p>
          <a:p>
            <a:r>
              <a:rPr lang="en-US" dirty="0" smtClean="0"/>
              <a:t>Without SSL you will have security warnings </a:t>
            </a:r>
          </a:p>
        </p:txBody>
      </p:sp>
    </p:spTree>
    <p:extLst>
      <p:ext uri="{BB962C8B-B14F-4D97-AF65-F5344CB8AC3E}">
        <p14:creationId xmlns:p14="http://schemas.microsoft.com/office/powerpoint/2010/main" val="325652306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an “App for Office” with Visual Studio 2013</a:t>
            </a:r>
            <a:br>
              <a:rPr lang="en-US" dirty="0"/>
            </a:br>
            <a:endParaRPr lang="en-US" dirty="0"/>
          </a:p>
        </p:txBody>
      </p:sp>
      <p:sp>
        <p:nvSpPr>
          <p:cNvPr id="4" name="Content Placeholder 3"/>
          <p:cNvSpPr>
            <a:spLocks noGrp="1"/>
          </p:cNvSpPr>
          <p:nvPr>
            <p:ph type="body" sz="quarter" idx="4294967295"/>
          </p:nvPr>
        </p:nvSpPr>
        <p:spPr>
          <a:xfrm>
            <a:off x="299227" y="2049462"/>
            <a:ext cx="11887200" cy="4678204"/>
          </a:xfrm>
          <a:prstGeom prst="rect">
            <a:avLst/>
          </a:prstGeom>
        </p:spPr>
        <p:txBody>
          <a:bodyPr/>
          <a:lstStyle/>
          <a:p>
            <a:r>
              <a:rPr lang="en-US" dirty="0" smtClean="0"/>
              <a:t>Use Visual Studio 2013 to create a Content “App for Office”  (new Office template)</a:t>
            </a:r>
          </a:p>
          <a:p>
            <a:r>
              <a:rPr lang="en-US" dirty="0" smtClean="0"/>
              <a:t>Edit the Project for your needs</a:t>
            </a:r>
          </a:p>
          <a:p>
            <a:r>
              <a:rPr lang="en-US" dirty="0" smtClean="0"/>
              <a:t>Publish/Deploy the web page</a:t>
            </a:r>
          </a:p>
          <a:p>
            <a:r>
              <a:rPr lang="en-US" dirty="0" smtClean="0"/>
              <a:t>Debug your app</a:t>
            </a:r>
          </a:p>
          <a:p>
            <a:endParaRPr lang="en-US" dirty="0" smtClean="0"/>
          </a:p>
          <a:p>
            <a:endParaRPr lang="en-US" dirty="0"/>
          </a:p>
        </p:txBody>
      </p:sp>
    </p:spTree>
    <p:extLst>
      <p:ext uri="{BB962C8B-B14F-4D97-AF65-F5344CB8AC3E}">
        <p14:creationId xmlns:p14="http://schemas.microsoft.com/office/powerpoint/2010/main" val="378199368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br>
              <a:rPr lang="en-US" dirty="0" smtClean="0"/>
            </a:br>
            <a:r>
              <a:rPr lang="en-US" sz="2400" dirty="0" smtClean="0"/>
              <a:t>Create an App for Office VS Project</a:t>
            </a:r>
            <a:r>
              <a:rPr lang="en-US" sz="2400" dirty="0"/>
              <a:t/>
            </a:r>
            <a:br>
              <a:rPr lang="en-US" sz="2400" dirty="0"/>
            </a:br>
            <a:endParaRPr lang="en-US" sz="2400" dirty="0"/>
          </a:p>
        </p:txBody>
      </p:sp>
      <p:sp>
        <p:nvSpPr>
          <p:cNvPr id="2" name="Text Placeholder 1"/>
          <p:cNvSpPr>
            <a:spLocks noGrp="1"/>
          </p:cNvSpPr>
          <p:nvPr>
            <p:ph type="body" sz="quarter" idx="12"/>
          </p:nvPr>
        </p:nvSpPr>
        <p:spPr/>
        <p:txBody>
          <a:bodyPr/>
          <a:lstStyle/>
          <a:p>
            <a:r>
              <a:rPr lang="en-US" dirty="0">
                <a:cs typeface="Segoe UI Light"/>
              </a:rPr>
              <a:t>Arjun</a:t>
            </a:r>
            <a:endParaRPr lang="en-US" dirty="0"/>
          </a:p>
        </p:txBody>
      </p:sp>
      <p:pic>
        <p:nvPicPr>
          <p:cNvPr id="3" name="Content Placeholder 2"/>
          <p:cNvPicPr>
            <a:picLocks noGrp="1" noChangeAspect="1"/>
          </p:cNvPicPr>
          <p:nvPr>
            <p:ph idx="4294967295"/>
          </p:nvPr>
        </p:nvPicPr>
        <p:blipFill>
          <a:blip r:embed="rId3"/>
          <a:stretch>
            <a:fillRect/>
          </a:stretch>
        </p:blipFill>
        <p:spPr>
          <a:xfrm>
            <a:off x="4618036" y="2125662"/>
            <a:ext cx="7660433" cy="4664884"/>
          </a:xfrm>
          <a:prstGeom prst="rect">
            <a:avLst/>
          </a:prstGeom>
        </p:spPr>
      </p:pic>
    </p:spTree>
    <p:extLst>
      <p:ext uri="{BB962C8B-B14F-4D97-AF65-F5344CB8AC3E}">
        <p14:creationId xmlns:p14="http://schemas.microsoft.com/office/powerpoint/2010/main" val="9696325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Template Creates….</a:t>
            </a:r>
            <a:endParaRPr lang="en-US" dirty="0"/>
          </a:p>
        </p:txBody>
      </p:sp>
      <p:sp>
        <p:nvSpPr>
          <p:cNvPr id="3" name="Text Placeholder 2"/>
          <p:cNvSpPr>
            <a:spLocks noGrp="1"/>
          </p:cNvSpPr>
          <p:nvPr>
            <p:ph type="body" sz="quarter" idx="4294967295"/>
          </p:nvPr>
        </p:nvSpPr>
        <p:spPr>
          <a:xfrm>
            <a:off x="274638" y="1212850"/>
            <a:ext cx="11887200" cy="3447098"/>
          </a:xfrm>
          <a:prstGeom prst="rect">
            <a:avLst/>
          </a:prstGeom>
        </p:spPr>
        <p:txBody>
          <a:bodyPr/>
          <a:lstStyle/>
          <a:p>
            <a:r>
              <a:rPr lang="en-US" dirty="0" smtClean="0"/>
              <a:t>Manifest</a:t>
            </a:r>
          </a:p>
          <a:p>
            <a:r>
              <a:rPr lang="en-US" dirty="0" smtClean="0"/>
              <a:t>Sample HTML file</a:t>
            </a:r>
          </a:p>
          <a:p>
            <a:r>
              <a:rPr lang="en-US" dirty="0" smtClean="0"/>
              <a:t>Sample JavaScript file</a:t>
            </a:r>
          </a:p>
          <a:p>
            <a:r>
              <a:rPr lang="en-US" dirty="0" smtClean="0"/>
              <a:t>Local Hosting of Web Page</a:t>
            </a:r>
          </a:p>
          <a:p>
            <a:endParaRPr lang="en-US" dirty="0"/>
          </a:p>
        </p:txBody>
      </p:sp>
    </p:spTree>
    <p:extLst>
      <p:ext uri="{BB962C8B-B14F-4D97-AF65-F5344CB8AC3E}">
        <p14:creationId xmlns:p14="http://schemas.microsoft.com/office/powerpoint/2010/main" val="209501408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2400" dirty="0" smtClean="0"/>
              <a:t>Create an App for Office Project</a:t>
            </a:r>
            <a:br>
              <a:rPr lang="en-US" sz="2400" dirty="0" smtClean="0"/>
            </a:br>
            <a:r>
              <a:rPr lang="en-US" sz="2400" dirty="0"/>
              <a:t/>
            </a:r>
            <a:br>
              <a:rPr lang="en-US" sz="2400" dirty="0"/>
            </a:br>
            <a:r>
              <a:rPr lang="en-US" sz="2400" dirty="0" smtClean="0"/>
              <a:t>Run the app in Access</a:t>
            </a:r>
            <a:r>
              <a:rPr lang="en-US" dirty="0"/>
              <a:t/>
            </a:r>
            <a:br>
              <a:rPr lang="en-US" dirty="0"/>
            </a:br>
            <a:r>
              <a:rPr lang="en-US" sz="2400" dirty="0" smtClean="0"/>
              <a:t>Insert App for Office</a:t>
            </a:r>
            <a:endParaRPr lang="en-US" sz="2400" dirty="0"/>
          </a:p>
        </p:txBody>
      </p:sp>
      <p:sp>
        <p:nvSpPr>
          <p:cNvPr id="2" name="Text Placeholder 1"/>
          <p:cNvSpPr>
            <a:spLocks noGrp="1"/>
          </p:cNvSpPr>
          <p:nvPr>
            <p:ph type="body" sz="quarter" idx="12"/>
          </p:nvPr>
        </p:nvSpPr>
        <p:spPr>
          <a:xfrm>
            <a:off x="274639" y="3992131"/>
            <a:ext cx="10058401" cy="1829593"/>
          </a:xfrm>
        </p:spPr>
        <p:txBody>
          <a:bodyPr/>
          <a:lstStyle/>
          <a:p>
            <a:r>
              <a:rPr lang="en-US" dirty="0">
                <a:cs typeface="Segoe UI Light"/>
              </a:rPr>
              <a:t>Arjun</a:t>
            </a:r>
            <a:endParaRPr lang="en-US" dirty="0"/>
          </a:p>
        </p:txBody>
      </p:sp>
      <p:pic>
        <p:nvPicPr>
          <p:cNvPr id="5" name="Content Placeholder 4"/>
          <p:cNvPicPr>
            <a:picLocks noGrp="1" noChangeAspect="1"/>
          </p:cNvPicPr>
          <p:nvPr>
            <p:ph idx="4294967295"/>
          </p:nvPr>
        </p:nvPicPr>
        <p:blipFill>
          <a:blip r:embed="rId3"/>
          <a:stretch>
            <a:fillRect/>
          </a:stretch>
        </p:blipFill>
        <p:spPr>
          <a:xfrm>
            <a:off x="5342974" y="1179512"/>
            <a:ext cx="7093502" cy="5518149"/>
          </a:xfrm>
          <a:prstGeom prst="rect">
            <a:avLst/>
          </a:prstGeom>
        </p:spPr>
      </p:pic>
    </p:spTree>
    <p:extLst>
      <p:ext uri="{BB962C8B-B14F-4D97-AF65-F5344CB8AC3E}">
        <p14:creationId xmlns:p14="http://schemas.microsoft.com/office/powerpoint/2010/main" val="26675378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Updating Visual Studio </a:t>
            </a:r>
            <a:r>
              <a:rPr lang="en-US" dirty="0"/>
              <a:t/>
            </a:r>
            <a:br>
              <a:rPr lang="en-US" dirty="0"/>
            </a:br>
            <a:endParaRPr lang="en-US" dirty="0"/>
          </a:p>
        </p:txBody>
      </p:sp>
      <p:sp>
        <p:nvSpPr>
          <p:cNvPr id="4" name="Content Placeholder 3"/>
          <p:cNvSpPr>
            <a:spLocks noGrp="1"/>
          </p:cNvSpPr>
          <p:nvPr>
            <p:ph type="body" sz="quarter" idx="4294967295"/>
          </p:nvPr>
        </p:nvSpPr>
        <p:spPr>
          <a:xfrm>
            <a:off x="299227" y="2049462"/>
            <a:ext cx="11887200" cy="3877985"/>
          </a:xfrm>
          <a:prstGeom prst="rect">
            <a:avLst/>
          </a:prstGeom>
        </p:spPr>
        <p:txBody>
          <a:bodyPr/>
          <a:lstStyle/>
          <a:p>
            <a:pPr lvl="0"/>
            <a:r>
              <a:rPr lang="en-US" dirty="0"/>
              <a:t>“Microsoft Office Developer Tools for Visual Studio 2013 – March 2014 </a:t>
            </a:r>
            <a:r>
              <a:rPr lang="en-US" dirty="0" smtClean="0"/>
              <a:t>Update”</a:t>
            </a:r>
          </a:p>
          <a:p>
            <a:r>
              <a:rPr lang="en-US" u="sng" dirty="0">
                <a:hlinkClick r:id="rId3"/>
              </a:rPr>
              <a:t>http://</a:t>
            </a:r>
            <a:r>
              <a:rPr lang="en-US" u="sng" dirty="0" smtClean="0">
                <a:hlinkClick r:id="rId3"/>
              </a:rPr>
              <a:t>aka.ms/officedevtoolsforvs2013</a:t>
            </a:r>
            <a:endParaRPr lang="en-US" u="sng" dirty="0" smtClean="0"/>
          </a:p>
          <a:p>
            <a:r>
              <a:rPr lang="en-US" dirty="0"/>
              <a:t>Web Platform Installer and search “Office” or “SharePoint” to find the tools</a:t>
            </a:r>
            <a:endParaRPr lang="en-US" dirty="0" smtClean="0"/>
          </a:p>
          <a:p>
            <a:endParaRPr lang="en-US" dirty="0"/>
          </a:p>
        </p:txBody>
      </p:sp>
    </p:spTree>
    <p:extLst>
      <p:ext uri="{BB962C8B-B14F-4D97-AF65-F5344CB8AC3E}">
        <p14:creationId xmlns:p14="http://schemas.microsoft.com/office/powerpoint/2010/main" val="33756674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Hosting, Office Store and Deploying </a:t>
            </a:r>
          </a:p>
        </p:txBody>
      </p:sp>
      <p:sp>
        <p:nvSpPr>
          <p:cNvPr id="2" name="Content Placeholder 1"/>
          <p:cNvSpPr>
            <a:spLocks noGrp="1"/>
          </p:cNvSpPr>
          <p:nvPr>
            <p:ph type="body" sz="quarter" idx="4294967295"/>
          </p:nvPr>
        </p:nvSpPr>
        <p:spPr>
          <a:xfrm>
            <a:off x="274638" y="1212850"/>
            <a:ext cx="11887200" cy="4838248"/>
          </a:xfrm>
          <a:prstGeom prst="rect">
            <a:avLst/>
          </a:prstGeom>
        </p:spPr>
        <p:txBody>
          <a:bodyPr/>
          <a:lstStyle/>
          <a:p>
            <a:r>
              <a:rPr lang="en-US" dirty="0" smtClean="0"/>
              <a:t>The web pages must be hosted some place</a:t>
            </a:r>
          </a:p>
          <a:p>
            <a:r>
              <a:rPr lang="en-US" dirty="0" smtClean="0"/>
              <a:t>You soon can use the Office Store to publish your app for Office targeting Access web apps</a:t>
            </a:r>
          </a:p>
          <a:p>
            <a:pPr lvl="1"/>
            <a:r>
              <a:rPr lang="en-US" dirty="0" smtClean="0"/>
              <a:t>Can only be free for now</a:t>
            </a:r>
          </a:p>
          <a:p>
            <a:r>
              <a:rPr lang="en-US" dirty="0" smtClean="0"/>
              <a:t>You can bypass the store and deploy to a customers SharePoint site directly via App Catalog</a:t>
            </a:r>
          </a:p>
          <a:p>
            <a:r>
              <a:rPr lang="en-US" dirty="0" smtClean="0"/>
              <a:t>Your .App package can contain Apps for Office reference and </a:t>
            </a:r>
            <a:r>
              <a:rPr lang="en-US" dirty="0" err="1" smtClean="0"/>
              <a:t>IFrame</a:t>
            </a:r>
            <a:endParaRPr lang="en-US" dirty="0"/>
          </a:p>
        </p:txBody>
      </p:sp>
    </p:spTree>
    <p:extLst>
      <p:ext uri="{BB962C8B-B14F-4D97-AF65-F5344CB8AC3E}">
        <p14:creationId xmlns:p14="http://schemas.microsoft.com/office/powerpoint/2010/main" val="7751753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Access Apps for Office Today</a:t>
            </a:r>
            <a:endParaRPr lang="en-US" dirty="0"/>
          </a:p>
        </p:txBody>
      </p:sp>
      <p:sp>
        <p:nvSpPr>
          <p:cNvPr id="3" name="Content Placeholder 2"/>
          <p:cNvSpPr>
            <a:spLocks noGrp="1"/>
          </p:cNvSpPr>
          <p:nvPr>
            <p:ph type="body" sz="quarter" idx="4294967295"/>
          </p:nvPr>
        </p:nvSpPr>
        <p:spPr>
          <a:xfrm>
            <a:off x="274638" y="1212850"/>
            <a:ext cx="11887200" cy="3914918"/>
          </a:xfrm>
          <a:prstGeom prst="rect">
            <a:avLst/>
          </a:prstGeom>
        </p:spPr>
        <p:txBody>
          <a:bodyPr/>
          <a:lstStyle/>
          <a:p>
            <a:r>
              <a:rPr lang="en-US" dirty="0" smtClean="0"/>
              <a:t>Bing Map Manifest</a:t>
            </a:r>
          </a:p>
          <a:p>
            <a:pPr lvl="1"/>
            <a:r>
              <a:rPr lang="en-US" u="sng" dirty="0">
                <a:hlinkClick r:id="rId3"/>
              </a:rPr>
              <a:t>http://download.microsoft.com/download/E/F/D/EFDC768A-145A-4535-A643-2958A777106F/BingMapsforAccessPreview.xml</a:t>
            </a:r>
            <a:endParaRPr lang="en-US" dirty="0"/>
          </a:p>
          <a:p>
            <a:r>
              <a:rPr lang="en-US" dirty="0" smtClean="0"/>
              <a:t>Create/deploy your own custom Apps for Office</a:t>
            </a:r>
          </a:p>
          <a:p>
            <a:pPr lvl="1"/>
            <a:r>
              <a:rPr lang="en-US" dirty="0" smtClean="0"/>
              <a:t>Visual Studio template</a:t>
            </a:r>
          </a:p>
          <a:p>
            <a:endParaRPr lang="en-US" dirty="0" smtClean="0"/>
          </a:p>
          <a:p>
            <a:endParaRPr lang="en-US" dirty="0"/>
          </a:p>
        </p:txBody>
      </p:sp>
    </p:spTree>
    <p:extLst>
      <p:ext uri="{BB962C8B-B14F-4D97-AF65-F5344CB8AC3E}">
        <p14:creationId xmlns:p14="http://schemas.microsoft.com/office/powerpoint/2010/main" val="765964224"/>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Ideas?</a:t>
            </a:r>
            <a:endParaRPr lang="en-US" dirty="0"/>
          </a:p>
        </p:txBody>
      </p:sp>
      <p:sp>
        <p:nvSpPr>
          <p:cNvPr id="3" name="Text Placeholder 2"/>
          <p:cNvSpPr>
            <a:spLocks noGrp="1"/>
          </p:cNvSpPr>
          <p:nvPr>
            <p:ph type="body" sz="quarter" idx="11"/>
          </p:nvPr>
        </p:nvSpPr>
        <p:spPr>
          <a:xfrm>
            <a:off x="274639" y="1212849"/>
            <a:ext cx="11889564" cy="6155531"/>
          </a:xfrm>
        </p:spPr>
        <p:txBody>
          <a:bodyPr/>
          <a:lstStyle/>
          <a:p>
            <a:r>
              <a:rPr lang="en-US" dirty="0" smtClean="0"/>
              <a:t>Start a workflow</a:t>
            </a:r>
          </a:p>
          <a:p>
            <a:r>
              <a:rPr lang="en-US" dirty="0" smtClean="0"/>
              <a:t>Validate Credit Card numbers</a:t>
            </a:r>
          </a:p>
          <a:p>
            <a:r>
              <a:rPr lang="en-US" dirty="0" smtClean="0"/>
              <a:t>Look up exchange rates</a:t>
            </a:r>
          </a:p>
          <a:p>
            <a:r>
              <a:rPr lang="en-US" dirty="0" smtClean="0"/>
              <a:t>PayPal, Square, Banking connection</a:t>
            </a:r>
          </a:p>
          <a:p>
            <a:r>
              <a:rPr lang="en-US" dirty="0" smtClean="0"/>
              <a:t>Look up related content (documents, files, pictures)</a:t>
            </a:r>
          </a:p>
          <a:p>
            <a:r>
              <a:rPr lang="en-US" dirty="0" smtClean="0"/>
              <a:t>Import current weather</a:t>
            </a:r>
          </a:p>
          <a:p>
            <a:r>
              <a:rPr lang="en-US" dirty="0" smtClean="0"/>
              <a:t>Submit data</a:t>
            </a:r>
          </a:p>
          <a:p>
            <a:r>
              <a:rPr lang="en-US" dirty="0" smtClean="0"/>
              <a:t>…..</a:t>
            </a:r>
          </a:p>
          <a:p>
            <a:endParaRPr lang="en-US" dirty="0"/>
          </a:p>
        </p:txBody>
      </p:sp>
    </p:spTree>
    <p:extLst>
      <p:ext uri="{BB962C8B-B14F-4D97-AF65-F5344CB8AC3E}">
        <p14:creationId xmlns:p14="http://schemas.microsoft.com/office/powerpoint/2010/main" val="353583695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Web Apps</a:t>
            </a:r>
            <a:br>
              <a:rPr lang="en-US" dirty="0" smtClean="0"/>
            </a:br>
            <a:endParaRPr lang="en-US" dirty="0"/>
          </a:p>
        </p:txBody>
      </p:sp>
    </p:spTree>
    <p:extLst>
      <p:ext uri="{BB962C8B-B14F-4D97-AF65-F5344CB8AC3E}">
        <p14:creationId xmlns:p14="http://schemas.microsoft.com/office/powerpoint/2010/main" val="60110630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 </a:t>
            </a:r>
            <a:endParaRPr lang="en-US" dirty="0"/>
          </a:p>
        </p:txBody>
      </p:sp>
      <p:sp>
        <p:nvSpPr>
          <p:cNvPr id="6" name="Text Placeholder 5"/>
          <p:cNvSpPr>
            <a:spLocks noGrp="1"/>
          </p:cNvSpPr>
          <p:nvPr>
            <p:ph type="body" sz="quarter" idx="4294967295"/>
          </p:nvPr>
        </p:nvSpPr>
        <p:spPr>
          <a:xfrm>
            <a:off x="274638" y="1212850"/>
            <a:ext cx="11887200" cy="3877985"/>
          </a:xfrm>
          <a:prstGeom prst="rect">
            <a:avLst/>
          </a:prstGeom>
        </p:spPr>
        <p:txBody>
          <a:bodyPr/>
          <a:lstStyle/>
          <a:p>
            <a:r>
              <a:rPr lang="en-US" dirty="0" smtClean="0">
                <a:hlinkClick r:id="rId3"/>
              </a:rPr>
              <a:t>http://Dev.Office.com</a:t>
            </a:r>
            <a:endParaRPr lang="en-US" dirty="0" smtClean="0"/>
          </a:p>
          <a:p>
            <a:r>
              <a:rPr lang="en-US" dirty="0" smtClean="0"/>
              <a:t>NAPA</a:t>
            </a:r>
          </a:p>
          <a:p>
            <a:r>
              <a:rPr lang="en-US" dirty="0" smtClean="0"/>
              <a:t>Apps for Office - </a:t>
            </a:r>
            <a:r>
              <a:rPr lang="en-US" dirty="0" smtClean="0">
                <a:hlinkClick r:id="rId4"/>
              </a:rPr>
              <a:t>http</a:t>
            </a:r>
            <a:r>
              <a:rPr lang="en-US" dirty="0">
                <a:hlinkClick r:id="rId4"/>
              </a:rPr>
              <a:t>://msdn.microsoft.com/en-us/library/fp161507.aspx</a:t>
            </a:r>
            <a:endParaRPr lang="en-US" dirty="0"/>
          </a:p>
          <a:p>
            <a:r>
              <a:rPr lang="en-US" dirty="0" smtClean="0"/>
              <a:t>J</a:t>
            </a:r>
            <a:r>
              <a:rPr lang="en-US" dirty="0"/>
              <a:t>avaSc</a:t>
            </a:r>
            <a:r>
              <a:rPr lang="en-US" dirty="0" smtClean="0"/>
              <a:t>ript </a:t>
            </a:r>
            <a:r>
              <a:rPr lang="en-US" dirty="0"/>
              <a:t>APIs - </a:t>
            </a:r>
            <a:r>
              <a:rPr lang="en-US" dirty="0">
                <a:hlinkClick r:id="rId5"/>
              </a:rPr>
              <a:t>http://msdn.microsoft.com/en-US/library/office/apps/fp142185</a:t>
            </a:r>
            <a:endParaRPr lang="en-US" dirty="0"/>
          </a:p>
        </p:txBody>
      </p:sp>
    </p:spTree>
    <p:extLst>
      <p:ext uri="{BB962C8B-B14F-4D97-AF65-F5344CB8AC3E}">
        <p14:creationId xmlns:p14="http://schemas.microsoft.com/office/powerpoint/2010/main" val="271428114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4294967295"/>
          </p:nvPr>
        </p:nvSpPr>
        <p:spPr>
          <a:xfrm>
            <a:off x="531948" y="1476621"/>
            <a:ext cx="11370961" cy="4998869"/>
          </a:xfrm>
          <a:prstGeom prst="rect">
            <a:avLst/>
          </a:prstGeom>
        </p:spPr>
        <p:txBody>
          <a:bodyPr/>
          <a:lstStyle/>
          <a:p>
            <a:pPr marL="293056" indent="-293056">
              <a:spcBef>
                <a:spcPts val="1224"/>
              </a:spcBef>
            </a:pPr>
            <a:r>
              <a:rPr lang="en-US" dirty="0"/>
              <a:t>Breakout Sessions/Chalk </a:t>
            </a:r>
            <a:r>
              <a:rPr lang="en-US" dirty="0" smtClean="0"/>
              <a:t>Talks</a:t>
            </a:r>
          </a:p>
          <a:p>
            <a:pPr marL="534356" lvl="1" indent="-293056">
              <a:spcBef>
                <a:spcPts val="1224"/>
              </a:spcBef>
            </a:pPr>
            <a:r>
              <a:rPr lang="en-US" dirty="0" smtClean="0"/>
              <a:t>SPC204 </a:t>
            </a:r>
            <a:r>
              <a:rPr lang="en-US" b="1" dirty="0"/>
              <a:t>Anyone can build a SharePoint App with Microsoft Access </a:t>
            </a:r>
            <a:endParaRPr lang="en-US" b="1" dirty="0" smtClean="0"/>
          </a:p>
          <a:p>
            <a:pPr marL="534356" lvl="1" indent="-293056">
              <a:spcBef>
                <a:spcPts val="1224"/>
              </a:spcBef>
            </a:pPr>
            <a:r>
              <a:rPr lang="en-US" dirty="0" smtClean="0"/>
              <a:t>SPC285 </a:t>
            </a:r>
            <a:r>
              <a:rPr lang="en-US" b="1" dirty="0"/>
              <a:t>No-code SharePoint 2013 Solutions for power users </a:t>
            </a:r>
            <a:endParaRPr lang="en-US" b="1" dirty="0" smtClean="0"/>
          </a:p>
          <a:p>
            <a:pPr marL="534356" lvl="1" indent="-293056">
              <a:spcBef>
                <a:spcPts val="1224"/>
              </a:spcBef>
            </a:pPr>
            <a:r>
              <a:rPr lang="en-US" dirty="0" smtClean="0"/>
              <a:t>SPC301 </a:t>
            </a:r>
            <a:r>
              <a:rPr lang="en-US" b="1" dirty="0"/>
              <a:t>Access is back! High-value, 'no code', functional &amp; flexible business apps with the new Access services </a:t>
            </a:r>
            <a:endParaRPr lang="en-US" b="1" dirty="0" smtClean="0"/>
          </a:p>
          <a:p>
            <a:pPr marL="534356" lvl="1" indent="-293056">
              <a:spcBef>
                <a:spcPts val="1224"/>
              </a:spcBef>
            </a:pPr>
            <a:r>
              <a:rPr lang="en-US" dirty="0" smtClean="0"/>
              <a:t>SPC338 </a:t>
            </a:r>
            <a:r>
              <a:rPr lang="en-US" b="1" dirty="0"/>
              <a:t>The 'how to' guide for selling and managing SharePoint Apps built using Access </a:t>
            </a:r>
            <a:endParaRPr lang="en-US" b="1" dirty="0" smtClean="0"/>
          </a:p>
          <a:p>
            <a:pPr marL="534356" lvl="1" indent="-293056">
              <a:spcBef>
                <a:spcPts val="1224"/>
              </a:spcBef>
            </a:pPr>
            <a:r>
              <a:rPr lang="en-US" dirty="0" smtClean="0"/>
              <a:t>SPC351 </a:t>
            </a:r>
            <a:r>
              <a:rPr lang="en-US" b="1" dirty="0"/>
              <a:t>Office Power Hour - new developer APIs and features for Apps for Office </a:t>
            </a:r>
            <a:endParaRPr lang="en-US" dirty="0" smtClean="0"/>
          </a:p>
          <a:p>
            <a:pPr marL="534356" lvl="1" indent="-293056">
              <a:spcBef>
                <a:spcPts val="1224"/>
              </a:spcBef>
            </a:pPr>
            <a:endParaRPr lang="en-US" dirty="0"/>
          </a:p>
          <a:p>
            <a:pPr marL="586111" lvl="1" indent="-293056"/>
            <a:endParaRPr lang="en-US" sz="2040" dirty="0"/>
          </a:p>
        </p:txBody>
      </p:sp>
      <p:sp>
        <p:nvSpPr>
          <p:cNvPr id="5" name="Title 4"/>
          <p:cNvSpPr>
            <a:spLocks noGrp="1"/>
          </p:cNvSpPr>
          <p:nvPr>
            <p:ph type="title"/>
          </p:nvPr>
        </p:nvSpPr>
        <p:spPr/>
        <p:txBody>
          <a:bodyPr/>
          <a:lstStyle/>
          <a:p>
            <a:r>
              <a:rPr lang="en-US" dirty="0"/>
              <a:t>Related Content</a:t>
            </a:r>
          </a:p>
        </p:txBody>
      </p:sp>
    </p:spTree>
    <p:extLst>
      <p:ext uri="{BB962C8B-B14F-4D97-AF65-F5344CB8AC3E}">
        <p14:creationId xmlns:p14="http://schemas.microsoft.com/office/powerpoint/2010/main" val="933516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7466019" y="3084"/>
            <a:ext cx="4915332" cy="2478307"/>
          </a:xfrm>
        </p:spPr>
        <p:txBody>
          <a:bodyPr/>
          <a:lstStyle/>
          <a:p>
            <a:r>
              <a:rPr lang="en-US" dirty="0" smtClean="0">
                <a:solidFill>
                  <a:schemeClr val="bg1"/>
                </a:solidFill>
              </a:rPr>
              <a:t>Contact</a:t>
            </a:r>
            <a:br>
              <a:rPr lang="en-US" dirty="0" smtClean="0">
                <a:solidFill>
                  <a:schemeClr val="bg1"/>
                </a:solidFill>
              </a:rPr>
            </a:br>
            <a:r>
              <a:rPr lang="en-US" dirty="0" smtClean="0">
                <a:solidFill>
                  <a:schemeClr val="bg1"/>
                </a:solidFill>
              </a:rPr>
              <a:t>Gary Devendorf</a:t>
            </a:r>
            <a:br>
              <a:rPr lang="en-US" dirty="0" smtClean="0">
                <a:solidFill>
                  <a:schemeClr val="bg1"/>
                </a:solidFill>
              </a:rPr>
            </a:br>
            <a:r>
              <a:rPr lang="en-US" dirty="0" smtClean="0">
                <a:solidFill>
                  <a:schemeClr val="bg1"/>
                </a:solidFill>
              </a:rPr>
              <a:t>Access PM</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Gary.Devendorf@Microsoft.com</a:t>
            </a:r>
            <a:endParaRPr lang="en-US" dirty="0">
              <a:solidFill>
                <a:schemeClr val="bg1"/>
              </a:solidFill>
            </a:endParaRPr>
          </a:p>
        </p:txBody>
      </p:sp>
      <p:sp>
        <p:nvSpPr>
          <p:cNvPr id="5" name="Text Box 3"/>
          <p:cNvSpPr txBox="1">
            <a:spLocks noChangeArrowheads="1"/>
          </p:cNvSpPr>
          <p:nvPr/>
        </p:nvSpPr>
        <p:spPr bwMode="blackWhite">
          <a:xfrm>
            <a:off x="2110915" y="6177406"/>
            <a:ext cx="10255179" cy="711600"/>
          </a:xfrm>
          <a:prstGeom prst="rect">
            <a:avLst/>
          </a:prstGeom>
          <a:noFill/>
          <a:ln w="12700">
            <a:noFill/>
            <a:miter lim="800000"/>
            <a:headEnd type="none" w="sm" len="sm"/>
            <a:tailEnd type="none" w="sm" len="sm"/>
          </a:ln>
          <a:effectLst/>
        </p:spPr>
        <p:txBody>
          <a:bodyPr vert="horz" wrap="square" lIns="124327" tIns="62164" rIns="124327" bIns="62164" numCol="1" anchor="t" anchorCtr="0" compatLnSpc="1">
            <a:prstTxWarp prst="textNoShape">
              <a:avLst/>
            </a:prstTxWarp>
            <a:spAutoFit/>
          </a:bodyPr>
          <a:lstStyle/>
          <a:p>
            <a:pPr algn="just" defTabSz="1243083" eaLnBrk="0" hangingPunct="0"/>
            <a:r>
              <a:rPr lang="en-US" sz="952" dirty="0">
                <a:solidFill>
                  <a:srgbClr val="FFFFFF"/>
                </a:solidFill>
                <a:cs typeface="Segoe UI"/>
              </a:rPr>
              <a:t>© 2013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37" y="754062"/>
            <a:ext cx="5726960" cy="4892182"/>
          </a:xfrm>
          <a:prstGeom prst="rect">
            <a:avLst/>
          </a:prstGeom>
        </p:spPr>
      </p:pic>
    </p:spTree>
    <p:extLst>
      <p:ext uri="{BB962C8B-B14F-4D97-AF65-F5344CB8AC3E}">
        <p14:creationId xmlns:p14="http://schemas.microsoft.com/office/powerpoint/2010/main" val="27385965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60902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7486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are </a:t>
            </a:r>
            <a:r>
              <a:rPr lang="en-US" dirty="0"/>
              <a:t>Access </a:t>
            </a:r>
            <a:r>
              <a:rPr lang="en-US" dirty="0" smtClean="0"/>
              <a:t>Web Apps</a:t>
            </a:r>
            <a:r>
              <a:rPr lang="en-US" dirty="0"/>
              <a:t/>
            </a:r>
            <a:br>
              <a:rPr lang="en-US" dirty="0"/>
            </a:br>
            <a:endParaRPr lang="en-US" dirty="0"/>
          </a:p>
        </p:txBody>
      </p:sp>
      <p:sp>
        <p:nvSpPr>
          <p:cNvPr id="3" name="Text Placeholder 2"/>
          <p:cNvSpPr>
            <a:spLocks noGrp="1"/>
          </p:cNvSpPr>
          <p:nvPr>
            <p:ph type="body" sz="quarter" idx="4294967295"/>
          </p:nvPr>
        </p:nvSpPr>
        <p:spPr>
          <a:xfrm>
            <a:off x="274638" y="1212850"/>
            <a:ext cx="11887200" cy="3176254"/>
          </a:xfrm>
          <a:prstGeom prst="rect">
            <a:avLst/>
          </a:prstGeom>
        </p:spPr>
        <p:txBody>
          <a:bodyPr/>
          <a:lstStyle/>
          <a:p>
            <a:r>
              <a:rPr lang="en-US" dirty="0" smtClean="0"/>
              <a:t>Sometimes call Access Services</a:t>
            </a:r>
          </a:p>
          <a:p>
            <a:r>
              <a:rPr lang="en-US" dirty="0" smtClean="0"/>
              <a:t>SharePoint App with SQL backend</a:t>
            </a:r>
          </a:p>
          <a:p>
            <a:r>
              <a:rPr lang="en-US" dirty="0" smtClean="0"/>
              <a:t>Simple to create with Access desktop client</a:t>
            </a:r>
          </a:p>
          <a:p>
            <a:r>
              <a:rPr lang="en-US" dirty="0" smtClean="0"/>
              <a:t>Feature of Office 365 </a:t>
            </a:r>
          </a:p>
          <a:p>
            <a:pPr lvl="1"/>
            <a:r>
              <a:rPr lang="en-US" dirty="0" smtClean="0"/>
              <a:t>Can be on SharePoint on premises </a:t>
            </a:r>
            <a:endParaRPr lang="en-US" dirty="0"/>
          </a:p>
        </p:txBody>
      </p:sp>
    </p:spTree>
    <p:extLst>
      <p:ext uri="{BB962C8B-B14F-4D97-AF65-F5344CB8AC3E}">
        <p14:creationId xmlns:p14="http://schemas.microsoft.com/office/powerpoint/2010/main" val="68819587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31948" y="233151"/>
            <a:ext cx="11370961" cy="762786"/>
          </a:xfrm>
        </p:spPr>
        <p:txBody>
          <a:bodyPr/>
          <a:lstStyle/>
          <a:p>
            <a:pPr lvl="0"/>
            <a:r>
              <a:rPr lang="en-US" dirty="0">
                <a:solidFill>
                  <a:schemeClr val="tx1"/>
                </a:solidFill>
                <a:latin typeface="Segoe UI Light" pitchFamily="34" charset="0"/>
              </a:rPr>
              <a:t>Access 2013 Platform Overview</a:t>
            </a:r>
          </a:p>
        </p:txBody>
      </p:sp>
      <p:graphicFrame>
        <p:nvGraphicFramePr>
          <p:cNvPr id="2" name="Diagram 1"/>
          <p:cNvGraphicFramePr/>
          <p:nvPr>
            <p:extLst/>
          </p:nvPr>
        </p:nvGraphicFramePr>
        <p:xfrm>
          <a:off x="2074414" y="734712"/>
          <a:ext cx="8287648" cy="5525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020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576128" y="3544916"/>
            <a:ext cx="11231946" cy="2743200"/>
          </a:xfrm>
          <a:prstGeom prst="rect">
            <a:avLst/>
          </a:prstGeom>
          <a:solidFill>
            <a:srgbClr val="D0360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endParaRPr lang="en-US" sz="2800" dirty="0">
              <a:solidFill>
                <a:srgbClr val="505050"/>
              </a:solidFill>
            </a:endParaRPr>
          </a:p>
        </p:txBody>
      </p:sp>
      <p:sp>
        <p:nvSpPr>
          <p:cNvPr id="5" name="Rectangle 4"/>
          <p:cNvSpPr/>
          <p:nvPr/>
        </p:nvSpPr>
        <p:spPr bwMode="auto">
          <a:xfrm>
            <a:off x="576127" y="449262"/>
            <a:ext cx="11231948" cy="2743200"/>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endParaRPr lang="en-US" sz="3600" u="sng" dirty="0">
              <a:solidFill>
                <a:srgbClr val="505050"/>
              </a:solidFill>
            </a:endParaRPr>
          </a:p>
        </p:txBody>
      </p:sp>
      <p:sp>
        <p:nvSpPr>
          <p:cNvPr id="2" name="TextBox 1"/>
          <p:cNvSpPr txBox="1"/>
          <p:nvPr/>
        </p:nvSpPr>
        <p:spPr>
          <a:xfrm>
            <a:off x="3441290" y="4050891"/>
            <a:ext cx="8366785" cy="1772793"/>
          </a:xfrm>
          <a:prstGeom prst="rect">
            <a:avLst/>
          </a:prstGeom>
          <a:noFill/>
        </p:spPr>
        <p:txBody>
          <a:bodyPr wrap="square" lIns="182880" tIns="146304" rIns="182880" bIns="146304" rtlCol="0">
            <a:spAutoFit/>
          </a:bodyPr>
          <a:lstStyle/>
          <a:p>
            <a:pPr marL="457200" indent="-457200">
              <a:buFont typeface="Arial" panose="020B0604020202020204" pitchFamily="34" charset="0"/>
              <a:buChar char="•"/>
            </a:pPr>
            <a:r>
              <a:rPr lang="en-US" sz="2400" dirty="0">
                <a:solidFill>
                  <a:srgbClr val="FFFFFF"/>
                </a:solidFill>
              </a:rPr>
              <a:t>“Add-ins” of functionality for some Office programs (Word, Excel, </a:t>
            </a:r>
            <a:r>
              <a:rPr lang="en-US" sz="2400" dirty="0" smtClean="0">
                <a:solidFill>
                  <a:srgbClr val="FFFFFF"/>
                </a:solidFill>
              </a:rPr>
              <a:t>Outlook, …)</a:t>
            </a:r>
            <a:endParaRPr lang="en-US" sz="2400" dirty="0">
              <a:solidFill>
                <a:srgbClr val="FFFFFF"/>
              </a:solidFill>
            </a:endParaRPr>
          </a:p>
          <a:p>
            <a:pPr marL="457200" indent="-457200">
              <a:buFont typeface="Arial" panose="020B0604020202020204" pitchFamily="34" charset="0"/>
              <a:buChar char="•"/>
            </a:pPr>
            <a:r>
              <a:rPr lang="en-US" sz="2400" dirty="0">
                <a:solidFill>
                  <a:srgbClr val="FFFFFF"/>
                </a:solidFill>
              </a:rPr>
              <a:t>Placed within the document or in the task pane</a:t>
            </a:r>
          </a:p>
          <a:p>
            <a:pPr marL="457200" indent="-457200">
              <a:buFont typeface="Arial" panose="020B0604020202020204" pitchFamily="34" charset="0"/>
              <a:buChar char="•"/>
            </a:pPr>
            <a:r>
              <a:rPr lang="en-US" sz="2400" dirty="0">
                <a:solidFill>
                  <a:srgbClr val="FFFFFF"/>
                </a:solidFill>
              </a:rPr>
              <a:t>Can use web </a:t>
            </a:r>
            <a:r>
              <a:rPr lang="en-US" sz="2400" dirty="0" smtClean="0">
                <a:solidFill>
                  <a:srgbClr val="FFFFFF"/>
                </a:solidFill>
              </a:rPr>
              <a:t>connectivity</a:t>
            </a:r>
          </a:p>
        </p:txBody>
      </p:sp>
      <p:sp>
        <p:nvSpPr>
          <p:cNvPr id="3" name="TextBox 2"/>
          <p:cNvSpPr txBox="1"/>
          <p:nvPr/>
        </p:nvSpPr>
        <p:spPr>
          <a:xfrm>
            <a:off x="796413" y="5230761"/>
            <a:ext cx="252689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Apps for </a:t>
            </a:r>
            <a:r>
              <a:rPr lang="en-US" sz="2400" dirty="0" smtClean="0">
                <a:solidFill>
                  <a:srgbClr val="FFFFFF"/>
                </a:solidFill>
              </a:rPr>
              <a:t>Office</a:t>
            </a:r>
            <a:endParaRPr lang="en-US" sz="2400" dirty="0">
              <a:solidFill>
                <a:srgbClr val="FFFFFF"/>
              </a:solidFill>
            </a:endParaRPr>
          </a:p>
        </p:txBody>
      </p:sp>
      <p:sp>
        <p:nvSpPr>
          <p:cNvPr id="6" name="TextBox 5"/>
          <p:cNvSpPr txBox="1"/>
          <p:nvPr/>
        </p:nvSpPr>
        <p:spPr>
          <a:xfrm>
            <a:off x="3441290" y="938821"/>
            <a:ext cx="8366785" cy="1772793"/>
          </a:xfrm>
          <a:prstGeom prst="rect">
            <a:avLst/>
          </a:prstGeom>
          <a:noFill/>
        </p:spPr>
        <p:txBody>
          <a:bodyPr wrap="square" lIns="182880" tIns="146304" rIns="182880" bIns="146304" rtlCol="0">
            <a:spAutoFit/>
          </a:bodyPr>
          <a:lstStyle/>
          <a:p>
            <a:pPr marL="457200" indent="-457200">
              <a:buFont typeface="Arial" panose="020B0604020202020204" pitchFamily="34" charset="0"/>
              <a:buChar char="•"/>
            </a:pPr>
            <a:r>
              <a:rPr lang="en-US" sz="2400" dirty="0">
                <a:solidFill>
                  <a:srgbClr val="FFFFFF"/>
                </a:solidFill>
              </a:rPr>
              <a:t>Fully functioning apps that run on the web within SharePoint</a:t>
            </a:r>
          </a:p>
          <a:p>
            <a:pPr marL="457200" indent="-457200">
              <a:buFont typeface="Arial" panose="020B0604020202020204" pitchFamily="34" charset="0"/>
              <a:buChar char="•"/>
            </a:pPr>
            <a:r>
              <a:rPr lang="en-US" sz="2400" dirty="0">
                <a:solidFill>
                  <a:srgbClr val="FFFFFF"/>
                </a:solidFill>
              </a:rPr>
              <a:t>Hosted on SharePoint sites in the cloud</a:t>
            </a:r>
          </a:p>
          <a:p>
            <a:pPr marL="457200" indent="-457200">
              <a:buFont typeface="Arial" panose="020B0604020202020204" pitchFamily="34" charset="0"/>
              <a:buChar char="•"/>
            </a:pPr>
            <a:r>
              <a:rPr lang="en-US" sz="2400" u="sng" dirty="0">
                <a:solidFill>
                  <a:srgbClr val="FFFFFF"/>
                </a:solidFill>
              </a:rPr>
              <a:t>Access </a:t>
            </a:r>
            <a:r>
              <a:rPr lang="en-US" sz="2400" u="sng" dirty="0" smtClean="0">
                <a:solidFill>
                  <a:srgbClr val="FFFFFF"/>
                </a:solidFill>
              </a:rPr>
              <a:t>web apps </a:t>
            </a:r>
            <a:r>
              <a:rPr lang="en-US" sz="2400" u="sng" dirty="0">
                <a:solidFill>
                  <a:srgbClr val="FFFFFF"/>
                </a:solidFill>
              </a:rPr>
              <a:t>are SharePoint Apps</a:t>
            </a:r>
          </a:p>
        </p:txBody>
      </p:sp>
      <p:sp>
        <p:nvSpPr>
          <p:cNvPr id="7" name="TextBox 6"/>
          <p:cNvSpPr txBox="1"/>
          <p:nvPr/>
        </p:nvSpPr>
        <p:spPr>
          <a:xfrm>
            <a:off x="576128" y="2108861"/>
            <a:ext cx="2943820"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Apps for </a:t>
            </a:r>
            <a:r>
              <a:rPr lang="en-US" sz="2400" dirty="0" smtClean="0">
                <a:solidFill>
                  <a:srgbClr val="FFFFFF"/>
                </a:solidFill>
              </a:rPr>
              <a:t>SharePoint</a:t>
            </a:r>
            <a:endParaRPr lang="en-US" sz="2400" dirty="0">
              <a:solidFill>
                <a:srgbClr val="FFFFFF"/>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8317" t="30248" r="60070" b="30359"/>
          <a:stretch/>
        </p:blipFill>
        <p:spPr>
          <a:xfrm>
            <a:off x="1389276" y="3883742"/>
            <a:ext cx="1317523" cy="1347019"/>
          </a:xfrm>
          <a:prstGeom prst="rect">
            <a:avLst/>
          </a:prstGeom>
        </p:spPr>
      </p:pic>
      <p:pic>
        <p:nvPicPr>
          <p:cNvPr id="9" name="Picture 8"/>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1484363" y="831448"/>
            <a:ext cx="1150989" cy="1197651"/>
          </a:xfrm>
          <a:prstGeom prst="rect">
            <a:avLst/>
          </a:prstGeom>
        </p:spPr>
      </p:pic>
      <p:sp>
        <p:nvSpPr>
          <p:cNvPr id="10" name="TextBox 9"/>
          <p:cNvSpPr txBox="1"/>
          <p:nvPr/>
        </p:nvSpPr>
        <p:spPr>
          <a:xfrm>
            <a:off x="1430593" y="907392"/>
            <a:ext cx="629264" cy="1126462"/>
          </a:xfrm>
          <a:prstGeom prst="rect">
            <a:avLst/>
          </a:prstGeom>
          <a:noFill/>
        </p:spPr>
        <p:txBody>
          <a:bodyPr wrap="square" lIns="182880" tIns="146304" rIns="182880" bIns="146304" rtlCol="0">
            <a:spAutoFit/>
          </a:bodyPr>
          <a:lstStyle/>
          <a:p>
            <a:pPr>
              <a:lnSpc>
                <a:spcPct val="90000"/>
              </a:lnSpc>
              <a:spcAft>
                <a:spcPts val="600"/>
              </a:spcAft>
            </a:pPr>
            <a:r>
              <a:rPr lang="en-US" sz="6000" b="1" dirty="0" smtClean="0">
                <a:solidFill>
                  <a:srgbClr val="0070C0"/>
                </a:solidFill>
              </a:rPr>
              <a:t>S</a:t>
            </a:r>
          </a:p>
        </p:txBody>
      </p:sp>
    </p:spTree>
    <p:extLst>
      <p:ext uri="{BB962C8B-B14F-4D97-AF65-F5344CB8AC3E}">
        <p14:creationId xmlns:p14="http://schemas.microsoft.com/office/powerpoint/2010/main" val="4649268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125"/>
          <p:cNvSpPr/>
          <p:nvPr/>
        </p:nvSpPr>
        <p:spPr bwMode="auto">
          <a:xfrm>
            <a:off x="10738770" y="1581956"/>
            <a:ext cx="1069303" cy="1153283"/>
          </a:xfrm>
          <a:prstGeom prst="rect">
            <a:avLst/>
          </a:prstGeom>
          <a:solidFill>
            <a:srgbClr val="00010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pPr algn="ctr" defTabSz="932171"/>
            <a:r>
              <a:rPr lang="en-US" sz="1632" dirty="0">
                <a:solidFill>
                  <a:prstClr val="white">
                    <a:alpha val="99000"/>
                  </a:prstClr>
                </a:solidFill>
              </a:rPr>
              <a:t>Pro </a:t>
            </a:r>
            <a:r>
              <a:rPr lang="en-US" sz="1632" dirty="0" err="1">
                <a:solidFill>
                  <a:prstClr val="white">
                    <a:alpha val="99000"/>
                  </a:prstClr>
                </a:solidFill>
              </a:rPr>
              <a:t>Dev</a:t>
            </a:r>
            <a:endParaRPr lang="en-US" sz="1632" dirty="0">
              <a:solidFill>
                <a:prstClr val="white">
                  <a:alpha val="99000"/>
                </a:prstClr>
              </a:solidFill>
            </a:endParaRPr>
          </a:p>
        </p:txBody>
      </p:sp>
      <p:sp>
        <p:nvSpPr>
          <p:cNvPr id="135" name="Rectangle 134"/>
          <p:cNvSpPr/>
          <p:nvPr/>
        </p:nvSpPr>
        <p:spPr bwMode="auto">
          <a:xfrm>
            <a:off x="576126" y="1607863"/>
            <a:ext cx="1245595" cy="1119124"/>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pPr algn="ctr" defTabSz="932171"/>
            <a:r>
              <a:rPr lang="en-US" sz="1632" dirty="0">
                <a:solidFill>
                  <a:prstClr val="white">
                    <a:alpha val="99000"/>
                  </a:prstClr>
                </a:solidFill>
              </a:rPr>
              <a:t>Power User</a:t>
            </a:r>
          </a:p>
        </p:txBody>
      </p:sp>
      <p:pic>
        <p:nvPicPr>
          <p:cNvPr id="28" name="Picture 27" descr="\\MAGNUM\Projects\Microsoft\Cloud Power FY12\Design\ICONS_PNG\Professionals.png"/>
          <p:cNvPicPr>
            <a:picLocks noChangeAspect="1" noChangeArrowheads="1"/>
          </p:cNvPicPr>
          <p:nvPr/>
        </p:nvPicPr>
        <p:blipFill>
          <a:blip r:embed="rId3" cstate="print">
            <a:lum bright="100000"/>
          </a:blip>
          <a:srcRect/>
          <a:stretch>
            <a:fillRect/>
          </a:stretch>
        </p:blipFill>
        <p:spPr bwMode="auto">
          <a:xfrm>
            <a:off x="756307" y="1619405"/>
            <a:ext cx="829986" cy="829986"/>
          </a:xfrm>
          <a:prstGeom prst="rect">
            <a:avLst/>
          </a:prstGeom>
          <a:noFill/>
        </p:spPr>
      </p:pic>
      <p:sp>
        <p:nvSpPr>
          <p:cNvPr id="2" name="Title 1"/>
          <p:cNvSpPr>
            <a:spLocks noGrp="1"/>
          </p:cNvSpPr>
          <p:nvPr>
            <p:ph type="title" idx="4294967295"/>
          </p:nvPr>
        </p:nvSpPr>
        <p:spPr>
          <a:xfrm>
            <a:off x="534988" y="233363"/>
            <a:ext cx="11901487" cy="622300"/>
          </a:xfrm>
        </p:spPr>
        <p:txBody>
          <a:bodyPr/>
          <a:lstStyle/>
          <a:p>
            <a:r>
              <a:rPr lang="en-US" sz="5605" spc="-112" dirty="0"/>
              <a:t>Familiar Toolset Across Skill Levels</a:t>
            </a:r>
          </a:p>
        </p:txBody>
      </p:sp>
      <p:sp>
        <p:nvSpPr>
          <p:cNvPr id="4" name="Rectangle 3"/>
          <p:cNvSpPr/>
          <p:nvPr/>
        </p:nvSpPr>
        <p:spPr bwMode="auto">
          <a:xfrm rot="10800000">
            <a:off x="1766473" y="1607863"/>
            <a:ext cx="8995324" cy="1119124"/>
          </a:xfrm>
          <a:prstGeom prst="rect">
            <a:avLst/>
          </a:prstGeom>
          <a:gradFill flip="none" rotWithShape="1">
            <a:gsLst>
              <a:gs pos="0">
                <a:srgbClr val="00B050"/>
              </a:gs>
              <a:gs pos="100000">
                <a:schemeClr val="tx1"/>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538453" y="3889742"/>
            <a:ext cx="3634691" cy="1944378"/>
          </a:xfrm>
          <a:prstGeom prst="rect">
            <a:avLst/>
          </a:prstGeom>
        </p:spPr>
        <p:txBody>
          <a:bodyPr wrap="square">
            <a:spAutoFit/>
          </a:bodyPr>
          <a:lstStyle/>
          <a:p>
            <a:endParaRPr lang="en-US" sz="1836" b="1" dirty="0">
              <a:solidFill>
                <a:srgbClr val="00B050"/>
              </a:solidFill>
            </a:endParaRPr>
          </a:p>
          <a:p>
            <a:pPr algn="ctr"/>
            <a:r>
              <a:rPr lang="en-US" sz="2040" b="1" dirty="0">
                <a:solidFill>
                  <a:srgbClr val="505050"/>
                </a:solidFill>
              </a:rPr>
              <a:t>Access </a:t>
            </a:r>
            <a:r>
              <a:rPr lang="en-US" sz="2040" b="1" dirty="0" smtClean="0">
                <a:solidFill>
                  <a:srgbClr val="505050"/>
                </a:solidFill>
              </a:rPr>
              <a:t>Services 2013</a:t>
            </a:r>
            <a:endParaRPr lang="en-US" sz="2040" b="1" dirty="0">
              <a:solidFill>
                <a:srgbClr val="505050"/>
              </a:solidFill>
            </a:endParaRPr>
          </a:p>
          <a:p>
            <a:pPr algn="ctr"/>
            <a:endParaRPr lang="en-US" sz="816" dirty="0">
              <a:solidFill>
                <a:srgbClr val="505050"/>
              </a:solidFill>
            </a:endParaRPr>
          </a:p>
          <a:p>
            <a:pPr algn="ctr"/>
            <a:endParaRPr lang="en-US" sz="1836" i="1" dirty="0">
              <a:solidFill>
                <a:srgbClr val="505050"/>
              </a:solidFill>
            </a:endParaRPr>
          </a:p>
          <a:p>
            <a:pPr algn="ctr"/>
            <a:r>
              <a:rPr lang="en-US" sz="1836" i="1" dirty="0">
                <a:solidFill>
                  <a:srgbClr val="505050"/>
                </a:solidFill>
              </a:rPr>
              <a:t>The easiest way for a non-developer to build and publish apps for SharePoint</a:t>
            </a:r>
          </a:p>
        </p:txBody>
      </p:sp>
      <p:sp>
        <p:nvSpPr>
          <p:cNvPr id="6" name="Rectangle 5"/>
          <p:cNvSpPr/>
          <p:nvPr/>
        </p:nvSpPr>
        <p:spPr>
          <a:xfrm>
            <a:off x="8333323" y="4179977"/>
            <a:ext cx="3474750" cy="2008983"/>
          </a:xfrm>
          <a:prstGeom prst="rect">
            <a:avLst/>
          </a:prstGeom>
        </p:spPr>
        <p:txBody>
          <a:bodyPr wrap="square">
            <a:spAutoFit/>
          </a:bodyPr>
          <a:lstStyle/>
          <a:p>
            <a:pPr algn="ctr"/>
            <a:r>
              <a:rPr lang="en-US" sz="2040" b="1" dirty="0">
                <a:solidFill>
                  <a:srgbClr val="505050"/>
                </a:solidFill>
              </a:rPr>
              <a:t>Visual Studio 2012</a:t>
            </a:r>
          </a:p>
          <a:p>
            <a:pPr algn="ctr"/>
            <a:endParaRPr lang="en-US" sz="1836" dirty="0">
              <a:solidFill>
                <a:srgbClr val="505050"/>
              </a:solidFill>
            </a:endParaRPr>
          </a:p>
          <a:p>
            <a:pPr algn="ctr"/>
            <a:endParaRPr lang="en-US" sz="1836" dirty="0">
              <a:solidFill>
                <a:srgbClr val="505050"/>
              </a:solidFill>
            </a:endParaRPr>
          </a:p>
          <a:p>
            <a:pPr algn="ctr"/>
            <a:endParaRPr lang="en-US" sz="816" dirty="0">
              <a:solidFill>
                <a:srgbClr val="505050"/>
              </a:solidFill>
            </a:endParaRPr>
          </a:p>
          <a:p>
            <a:pPr algn="ctr"/>
            <a:r>
              <a:rPr lang="en-US" sz="1836" i="1" dirty="0">
                <a:solidFill>
                  <a:srgbClr val="505050"/>
                </a:solidFill>
              </a:rPr>
              <a:t>A great end-to-end </a:t>
            </a:r>
          </a:p>
          <a:p>
            <a:pPr algn="ctr"/>
            <a:r>
              <a:rPr lang="en-US" sz="1836" i="1" dirty="0">
                <a:solidFill>
                  <a:srgbClr val="505050"/>
                </a:solidFill>
              </a:rPr>
              <a:t>development experience for highest customization</a:t>
            </a:r>
            <a:endParaRPr lang="en-US" sz="1836" b="1" i="1" dirty="0">
              <a:solidFill>
                <a:srgbClr val="505050"/>
              </a:solidFill>
            </a:endParaRPr>
          </a:p>
        </p:txBody>
      </p:sp>
      <p:sp>
        <p:nvSpPr>
          <p:cNvPr id="7" name="Rectangle 6"/>
          <p:cNvSpPr/>
          <p:nvPr/>
        </p:nvSpPr>
        <p:spPr>
          <a:xfrm>
            <a:off x="4530897" y="3793467"/>
            <a:ext cx="3527727" cy="2015130"/>
          </a:xfrm>
          <a:prstGeom prst="rect">
            <a:avLst/>
          </a:prstGeom>
        </p:spPr>
        <p:txBody>
          <a:bodyPr wrap="square">
            <a:spAutoFit/>
          </a:bodyPr>
          <a:lstStyle/>
          <a:p>
            <a:pPr algn="ctr"/>
            <a:endParaRPr lang="en-US" sz="1836" b="1" dirty="0">
              <a:solidFill>
                <a:srgbClr val="FFFFFF"/>
              </a:solidFill>
            </a:endParaRPr>
          </a:p>
          <a:p>
            <a:pPr algn="ctr"/>
            <a:r>
              <a:rPr lang="en-US" sz="2040" b="1" dirty="0">
                <a:solidFill>
                  <a:srgbClr val="505050"/>
                </a:solidFill>
              </a:rPr>
              <a:t>“Napa” Office 365 Development Tools</a:t>
            </a:r>
          </a:p>
          <a:p>
            <a:pPr algn="ctr"/>
            <a:endParaRPr lang="en-US" sz="816" dirty="0">
              <a:solidFill>
                <a:srgbClr val="505050"/>
              </a:solidFill>
            </a:endParaRPr>
          </a:p>
          <a:p>
            <a:pPr algn="ctr"/>
            <a:endParaRPr lang="en-US" sz="1836" dirty="0">
              <a:solidFill>
                <a:srgbClr val="505050"/>
              </a:solidFill>
            </a:endParaRPr>
          </a:p>
          <a:p>
            <a:pPr algn="ctr"/>
            <a:r>
              <a:rPr lang="en-US" sz="1836" i="1" dirty="0">
                <a:solidFill>
                  <a:srgbClr val="505050"/>
                </a:solidFill>
              </a:rPr>
              <a:t>A lightweight, in-browser development experience</a:t>
            </a:r>
          </a:p>
        </p:txBody>
      </p:sp>
      <p:cxnSp>
        <p:nvCxnSpPr>
          <p:cNvPr id="9" name="Straight Connector 8"/>
          <p:cNvCxnSpPr/>
          <p:nvPr/>
        </p:nvCxnSpPr>
        <p:spPr>
          <a:xfrm>
            <a:off x="4242434" y="2627198"/>
            <a:ext cx="0" cy="34235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088787" y="2627198"/>
            <a:ext cx="11514" cy="343472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bwMode="auto">
          <a:xfrm>
            <a:off x="4242434" y="3544916"/>
            <a:ext cx="7565639" cy="495528"/>
          </a:xfrm>
          <a:prstGeom prst="rect">
            <a:avLst/>
          </a:prstGeom>
          <a:solidFill>
            <a:srgbClr val="EB3C0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ea typeface="Segoe UI" pitchFamily="34" charset="0"/>
                <a:cs typeface="Segoe UI" pitchFamily="34" charset="0"/>
              </a:rPr>
              <a:t>Apps for Office</a:t>
            </a:r>
          </a:p>
        </p:txBody>
      </p:sp>
      <p:sp>
        <p:nvSpPr>
          <p:cNvPr id="43" name="Rectangle 42"/>
          <p:cNvSpPr/>
          <p:nvPr/>
        </p:nvSpPr>
        <p:spPr bwMode="auto">
          <a:xfrm>
            <a:off x="576127" y="2874772"/>
            <a:ext cx="11231948" cy="530612"/>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ea typeface="Segoe UI" pitchFamily="34" charset="0"/>
                <a:cs typeface="Segoe UI" pitchFamily="34" charset="0"/>
              </a:rPr>
              <a:t>Apps for SharePoint</a:t>
            </a:r>
          </a:p>
        </p:txBody>
      </p:sp>
      <p:pic>
        <p:nvPicPr>
          <p:cNvPr id="30" name="Picture 29" descr="\\MAGNUM\Projects\Microsoft\Cloud Power FY12\Design\Icons\PNGs\Optimized.png"/>
          <p:cNvPicPr>
            <a:picLocks noChangeAspect="1" noChangeArrowheads="1"/>
          </p:cNvPicPr>
          <p:nvPr/>
        </p:nvPicPr>
        <p:blipFill>
          <a:blip r:embed="rId4" cstate="print">
            <a:lum bright="100000"/>
          </a:blip>
          <a:srcRect/>
          <a:stretch>
            <a:fillRect/>
          </a:stretch>
        </p:blipFill>
        <p:spPr bwMode="auto">
          <a:xfrm>
            <a:off x="10875105" y="1607863"/>
            <a:ext cx="819662" cy="819662"/>
          </a:xfrm>
          <a:prstGeom prst="rect">
            <a:avLst/>
          </a:prstGeom>
          <a:noFill/>
        </p:spPr>
      </p:pic>
    </p:spTree>
    <p:extLst>
      <p:ext uri="{BB962C8B-B14F-4D97-AF65-F5344CB8AC3E}">
        <p14:creationId xmlns:p14="http://schemas.microsoft.com/office/powerpoint/2010/main" val="3705981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fade">
                                      <p:cBhvr>
                                        <p:cTn id="10" dur="500"/>
                                        <p:tgtEl>
                                          <p:spTgt spid="1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5"/>
                                        </p:tgtEl>
                                        <p:attrNameLst>
                                          <p:attrName>style.visibility</p:attrName>
                                        </p:attrNameLst>
                                      </p:cBhvr>
                                      <p:to>
                                        <p:strVal val="visible"/>
                                      </p:to>
                                    </p:set>
                                    <p:animEffect transition="in" filter="fade">
                                      <p:cBhvr>
                                        <p:cTn id="15" dur="500"/>
                                        <p:tgtEl>
                                          <p:spTgt spid="135"/>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35" grpId="0" animBg="1"/>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31948" y="233151"/>
            <a:ext cx="11370961" cy="762786"/>
          </a:xfrm>
        </p:spPr>
        <p:txBody>
          <a:bodyPr/>
          <a:lstStyle/>
          <a:p>
            <a:pPr lvl="0"/>
            <a:r>
              <a:rPr lang="en-US" dirty="0">
                <a:solidFill>
                  <a:schemeClr val="tx1"/>
                </a:solidFill>
                <a:latin typeface="Segoe UI Light" pitchFamily="34" charset="0"/>
              </a:rPr>
              <a:t>Access 2013 </a:t>
            </a:r>
            <a:r>
              <a:rPr lang="en-US" dirty="0" smtClean="0">
                <a:solidFill>
                  <a:schemeClr val="tx1"/>
                </a:solidFill>
                <a:latin typeface="Segoe UI Light" pitchFamily="34" charset="0"/>
              </a:rPr>
              <a:t>Web Apps</a:t>
            </a:r>
            <a:endParaRPr lang="en-US" dirty="0">
              <a:solidFill>
                <a:schemeClr val="tx1"/>
              </a:solidFill>
              <a:latin typeface="Segoe UI Light" pitchFamily="34" charset="0"/>
            </a:endParaRPr>
          </a:p>
        </p:txBody>
      </p:sp>
      <p:sp>
        <p:nvSpPr>
          <p:cNvPr id="6" name="Text Placeholder 5"/>
          <p:cNvSpPr>
            <a:spLocks noGrp="1"/>
          </p:cNvSpPr>
          <p:nvPr>
            <p:ph type="body" sz="quarter" idx="4294967295"/>
          </p:nvPr>
        </p:nvSpPr>
        <p:spPr>
          <a:xfrm>
            <a:off x="541662" y="1218699"/>
            <a:ext cx="11370961" cy="2683812"/>
          </a:xfrm>
          <a:prstGeom prst="rect">
            <a:avLst/>
          </a:prstGeom>
        </p:spPr>
        <p:txBody>
          <a:bodyPr/>
          <a:lstStyle/>
          <a:p>
            <a:pPr marL="0" indent="0">
              <a:buNone/>
            </a:pPr>
            <a:r>
              <a:rPr lang="en-US" dirty="0" smtClean="0"/>
              <a:t>1. New App Experience</a:t>
            </a:r>
            <a:endParaRPr lang="en-US" dirty="0"/>
          </a:p>
          <a:p>
            <a:pPr marL="0" indent="0">
              <a:spcBef>
                <a:spcPts val="2448"/>
              </a:spcBef>
              <a:buNone/>
            </a:pPr>
            <a:r>
              <a:rPr lang="en-US" dirty="0" smtClean="0"/>
              <a:t>2. Office </a:t>
            </a:r>
            <a:r>
              <a:rPr lang="en-US" dirty="0"/>
              <a:t>365/SharePoint</a:t>
            </a:r>
          </a:p>
          <a:p>
            <a:pPr marL="0" indent="0">
              <a:buNone/>
            </a:pPr>
            <a:r>
              <a:rPr lang="en-US" dirty="0"/>
              <a:t>3. </a:t>
            </a:r>
            <a:r>
              <a:rPr lang="en-US" dirty="0" smtClean="0"/>
              <a:t>SQL </a:t>
            </a:r>
            <a:r>
              <a:rPr lang="en-US" dirty="0"/>
              <a:t>back-end</a:t>
            </a:r>
          </a:p>
          <a:p>
            <a:pPr lvl="1"/>
            <a:endParaRPr lang="en-US" dirty="0"/>
          </a:p>
        </p:txBody>
      </p:sp>
      <p:graphicFrame>
        <p:nvGraphicFramePr>
          <p:cNvPr id="4" name="Diagram 3"/>
          <p:cNvGraphicFramePr/>
          <p:nvPr>
            <p:extLst/>
          </p:nvPr>
        </p:nvGraphicFramePr>
        <p:xfrm>
          <a:off x="5736068" y="995937"/>
          <a:ext cx="6166840" cy="58575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826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5B6F0F-3A01-4869-BB11-83FDF5EA9051}"/>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49</TotalTime>
  <Words>5941</Words>
  <Application>Microsoft Office PowerPoint</Application>
  <PresentationFormat>Custom</PresentationFormat>
  <Paragraphs>364</Paragraphs>
  <Slides>44</Slides>
  <Notes>43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44</vt:i4>
      </vt:variant>
    </vt:vector>
  </HeadingPairs>
  <TitlesOfParts>
    <vt:vector size="54" baseType="lpstr">
      <vt:lpstr>Arial</vt:lpstr>
      <vt:lpstr>Calibri</vt:lpstr>
      <vt:lpstr>Consolas</vt:lpstr>
      <vt:lpstr>Segoe UI</vt:lpstr>
      <vt:lpstr>Segoe UI Light</vt:lpstr>
      <vt:lpstr>Times New Roman</vt:lpstr>
      <vt:lpstr>Wingdings</vt:lpstr>
      <vt:lpstr>5-30499_SPC_2014_Dev_Template_16x9</vt:lpstr>
      <vt:lpstr>1_5-30499_SPC_2014_Dev_Template_16x9</vt:lpstr>
      <vt:lpstr>2_5-30499_SPC_2014_Dev_Template_16x9</vt:lpstr>
      <vt:lpstr>PowerPoint Presentation</vt:lpstr>
      <vt:lpstr>Rich extensions to SharePoint Apps using Microsoft Access</vt:lpstr>
      <vt:lpstr>Agenda -Tons of Demos Throughout!  </vt:lpstr>
      <vt:lpstr>Access Web Apps </vt:lpstr>
      <vt:lpstr>What are Access Web Apps </vt:lpstr>
      <vt:lpstr>Access 2013 Platform Overview</vt:lpstr>
      <vt:lpstr>PowerPoint Presentation</vt:lpstr>
      <vt:lpstr>Familiar Toolset Across Skill Levels</vt:lpstr>
      <vt:lpstr>Access 2013 Web Apps</vt:lpstr>
      <vt:lpstr>Demo Access Web App </vt:lpstr>
      <vt:lpstr>Polished, Professional User Interface</vt:lpstr>
      <vt:lpstr>Access SharePoint App with Theme </vt:lpstr>
      <vt:lpstr>Apps For Office</vt:lpstr>
      <vt:lpstr>What are Apps for Office</vt:lpstr>
      <vt:lpstr>Demo Excel  Apps for Office  </vt:lpstr>
      <vt:lpstr>Demo Outlook  </vt:lpstr>
      <vt:lpstr>What we saw – Outlook Demo Mail app</vt:lpstr>
      <vt:lpstr>Word - task pane</vt:lpstr>
      <vt:lpstr>Value of “Apps for Office”</vt:lpstr>
      <vt:lpstr>Access with “Apps for Office”</vt:lpstr>
      <vt:lpstr>Access – Content only</vt:lpstr>
      <vt:lpstr>Demo  Contoso Hotdogs</vt:lpstr>
      <vt:lpstr>Adding an App for Office to a Database</vt:lpstr>
      <vt:lpstr>Binding an App for Office to a Database</vt:lpstr>
      <vt:lpstr>Demo  Access Apps for Office Sports Data </vt:lpstr>
      <vt:lpstr>Office App Store</vt:lpstr>
      <vt:lpstr>Value of “Apps for Office” for Access Web Apps</vt:lpstr>
      <vt:lpstr>Technical Details</vt:lpstr>
      <vt:lpstr>App for Office parts</vt:lpstr>
      <vt:lpstr>How it all works  </vt:lpstr>
      <vt:lpstr>Web Page Hosting Required</vt:lpstr>
      <vt:lpstr>Creating an “App for Office” with Visual Studio 2013 </vt:lpstr>
      <vt:lpstr>Demo  Create an App for Office VS Project </vt:lpstr>
      <vt:lpstr>Visual Studio Template Creates….</vt:lpstr>
      <vt:lpstr>Demo Create an App for Office Project  Run the app in Access Insert App for Office</vt:lpstr>
      <vt:lpstr>Updating Visual Studio  </vt:lpstr>
      <vt:lpstr>Hosting, Office Store and Deploying </vt:lpstr>
      <vt:lpstr>Try Access Apps for Office Today</vt:lpstr>
      <vt:lpstr>Ideas?</vt:lpstr>
      <vt:lpstr>Resources </vt:lpstr>
      <vt:lpstr>Related Content</vt:lpstr>
      <vt:lpstr>Contact Gary Devendorf Access PM  Gary.Devendorf@Microsoft.com</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Rich extensions to SharePoint Apps using Microsoft Access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10</cp:revision>
  <dcterms:created xsi:type="dcterms:W3CDTF">2014-03-03T04:26:54Z</dcterms:created>
  <dcterms:modified xsi:type="dcterms:W3CDTF">2014-03-06T02:52:30Z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