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48"/>
  </p:notesMasterIdLst>
  <p:handoutMasterIdLst>
    <p:handoutMasterId r:id="rId49"/>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6" r:id="rId46"/>
    <p:sldId id="295"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72578D4-A8A9-4BBD-8A34-93A0606BC747}">
          <p14:sldIdLst>
            <p14:sldId id="256"/>
            <p14:sldId id="257"/>
          </p14:sldIdLst>
        </p14:section>
        <p14:section name="Who" id="{8E350BD7-BA0F-4DC6-BF4C-CB8883AC8669}">
          <p14:sldIdLst>
            <p14:sldId id="258"/>
          </p14:sldIdLst>
        </p14:section>
        <p14:section name="Takeaways" id="{49F90DC2-5F5F-4CB0-9379-19277804FAAE}">
          <p14:sldIdLst>
            <p14:sldId id="259"/>
          </p14:sldIdLst>
        </p14:section>
        <p14:section name="The Problem" id="{7D019169-63C3-45AC-884D-11CCBE00D6D1}">
          <p14:sldIdLst>
            <p14:sldId id="260"/>
            <p14:sldId id="261"/>
            <p14:sldId id="262"/>
            <p14:sldId id="263"/>
            <p14:sldId id="264"/>
            <p14:sldId id="265"/>
            <p14:sldId id="266"/>
            <p14:sldId id="267"/>
            <p14:sldId id="268"/>
          </p14:sldIdLst>
        </p14:section>
        <p14:section name="The Solution" id="{B85ABA0D-F387-4B8F-AFB0-20167D9E39DE}">
          <p14:sldIdLst>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Lst>
        </p14:section>
        <p14:section name="Wrapup and Next Steps" id="{F5C14D84-06B8-49F3-BB93-319909372AD3}">
          <p14:sldIdLst>
            <p14:sldId id="293"/>
            <p14:sldId id="294"/>
            <p14:sldId id="296"/>
            <p14:sldId id="29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232" autoAdjust="0"/>
  </p:normalViewPr>
  <p:slideViewPr>
    <p:cSldViewPr snapToObjects="1">
      <p:cViewPr varScale="1">
        <p:scale>
          <a:sx n="97" d="100"/>
          <a:sy n="97" d="100"/>
        </p:scale>
        <p:origin x="78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20" d="100"/>
        <a:sy n="2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15666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19261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6635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C8A6E3-3806-47F5-9ABB-0A363705DEB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60443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62629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54873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57369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26625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8277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323462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031666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284910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093150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26352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7087605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547424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7713483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307762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68660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964827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574166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56514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64451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606082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513267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085331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531022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61877905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5512471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1642082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79207391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2686901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49313929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3890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4950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5266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113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645396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623116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866904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8180350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85030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445623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0679126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454383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331460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636740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172770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175382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801389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951168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227599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1454427"/>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964149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0410433"/>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23560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5972436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6899329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229831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4440385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2454773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5968342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52693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516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8279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18223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910019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4" name="Rectangle 3"/>
          <p:cNvSpPr/>
          <p:nvPr userDrawn="1"/>
        </p:nvSpPr>
        <p:spPr bwMode="auto">
          <a:xfrm>
            <a:off x="0" y="6295073"/>
            <a:ext cx="12436475" cy="707562"/>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40" dirty="0">
              <a:solidFill>
                <a:srgbClr val="505050"/>
              </a:solidFill>
              <a:latin typeface="Cambria" pitchFamily="18" charset="0"/>
            </a:endParaRPr>
          </a:p>
        </p:txBody>
      </p:sp>
      <p:sp>
        <p:nvSpPr>
          <p:cNvPr id="2" name="Title 1"/>
          <p:cNvSpPr>
            <a:spLocks noGrp="1"/>
          </p:cNvSpPr>
          <p:nvPr>
            <p:ph type="title"/>
          </p:nvPr>
        </p:nvSpPr>
        <p:spPr>
          <a:noFill/>
        </p:spPr>
        <p:txBody>
          <a:bodyPr rtlCol="0"/>
          <a:lstStyle>
            <a:lvl1pPr marL="0" indent="0" algn="ctr" defTabSz="-14149239" rtl="0" eaLnBrk="1" fontAlgn="base" hangingPunct="1">
              <a:spcBef>
                <a:spcPct val="0"/>
              </a:spcBef>
              <a:spcAft>
                <a:spcPct val="0"/>
              </a:spcAft>
              <a:defRPr lang="en-US" sz="2856"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274640" y="1212851"/>
            <a:ext cx="11887198" cy="1503040"/>
          </a:xfrm>
        </p:spPr>
        <p:txBody>
          <a:bodyPr rtlCol="0"/>
          <a:lstStyle>
            <a:lvl1pPr>
              <a:buClrTx/>
              <a:buFont typeface="Wingdings" pitchFamily="2" charset="2"/>
              <a:buChar char="§"/>
              <a:defRPr sz="2040" b="1">
                <a:latin typeface="Calibri" pitchFamily="34" charset="0"/>
              </a:defRPr>
            </a:lvl1pPr>
            <a:lvl2pPr>
              <a:buClrTx/>
              <a:buFont typeface="Wingdings" pitchFamily="2" charset="2"/>
              <a:buChar char="o"/>
              <a:defRPr sz="1836" b="0">
                <a:latin typeface="Calibri Light" pitchFamily="34" charset="0"/>
              </a:defRPr>
            </a:lvl2pPr>
            <a:lvl3pPr>
              <a:buClrTx/>
              <a:buFont typeface="Wingdings" pitchFamily="2" charset="2"/>
              <a:buChar char="o"/>
              <a:defRPr sz="1632" b="0">
                <a:latin typeface="Calibri Light" pitchFamily="34" charset="0"/>
              </a:defRPr>
            </a:lvl3pPr>
            <a:lvl4pPr>
              <a:buClrTx/>
              <a:buFont typeface="Wingdings" pitchFamily="2" charset="2"/>
              <a:buChar char="o"/>
              <a:defRPr sz="1428" b="0">
                <a:latin typeface="Calibri Light" pitchFamily="34" charset="0"/>
              </a:defRPr>
            </a:lvl4pPr>
            <a:lvl5pPr>
              <a:buClrTx/>
              <a:buFont typeface="Wingdings" pitchFamily="2" charset="2"/>
              <a:buChar char="o"/>
              <a:defRPr sz="1224"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bwMode="auto">
          <a:xfrm>
            <a:off x="5988009" y="6682103"/>
            <a:ext cx="375424" cy="280718"/>
          </a:xfrm>
          <a:prstGeom prst="rect">
            <a:avLst/>
          </a:prstGeom>
          <a:noFill/>
          <a:ln w="9525">
            <a:noFill/>
            <a:miter lim="800000"/>
            <a:headEnd/>
            <a:tailEnd/>
          </a:ln>
        </p:spPr>
        <p:txBody>
          <a:bodyPr wrap="none" rtlCol="0">
            <a:spAutoFit/>
          </a:bodyPr>
          <a:lstStyle/>
          <a:p>
            <a:fld id="{1C0BEE2C-8B0C-4D07-B829-754BAF78059F}" type="slidenum">
              <a:rPr lang="en-US" sz="1224" smtClean="0">
                <a:solidFill>
                  <a:srgbClr val="505050"/>
                </a:solidFill>
                <a:latin typeface="Segoe UI Light"/>
              </a:rPr>
              <a:pPr/>
              <a:t>‹#›</a:t>
            </a:fld>
            <a:endParaRPr lang="en-US" sz="1428" dirty="0">
              <a:solidFill>
                <a:srgbClr val="505050"/>
              </a:solidFill>
              <a:latin typeface="Segoe UI Light"/>
            </a:endParaRPr>
          </a:p>
        </p:txBody>
      </p:sp>
      <p:sp>
        <p:nvSpPr>
          <p:cNvPr id="9" name="TextBox 8"/>
          <p:cNvSpPr txBox="1"/>
          <p:nvPr userDrawn="1"/>
        </p:nvSpPr>
        <p:spPr bwMode="auto">
          <a:xfrm>
            <a:off x="8809170" y="6617841"/>
            <a:ext cx="3627305" cy="382308"/>
          </a:xfrm>
          <a:prstGeom prst="rect">
            <a:avLst/>
          </a:prstGeom>
          <a:noFill/>
          <a:ln w="9525">
            <a:noFill/>
            <a:miter lim="800000"/>
            <a:headEnd/>
            <a:tailEnd/>
          </a:ln>
        </p:spPr>
        <p:txBody>
          <a:bodyPr wrap="square" rtlCol="0">
            <a:spAutoFit/>
          </a:bodyPr>
          <a:lstStyle/>
          <a:p>
            <a:pPr algn="r"/>
            <a:r>
              <a:rPr lang="en-US" sz="918" dirty="0" smtClean="0">
                <a:solidFill>
                  <a:srgbClr val="505050"/>
                </a:solidFill>
                <a:latin typeface="Segoe UI Light"/>
                <a:cs typeface="Mangal" pitchFamily="18" charset="0"/>
              </a:rPr>
              <a:t>© </a:t>
            </a:r>
            <a:r>
              <a:rPr lang="en-US" sz="918" dirty="0" err="1" smtClean="0">
                <a:solidFill>
                  <a:srgbClr val="505050"/>
                </a:solidFill>
                <a:latin typeface="Segoe UI Light"/>
                <a:cs typeface="Mangal" pitchFamily="18" charset="0"/>
              </a:rPr>
              <a:t>DEVintersection</a:t>
            </a:r>
            <a:r>
              <a:rPr lang="en-US" sz="918" dirty="0" smtClean="0">
                <a:solidFill>
                  <a:srgbClr val="505050"/>
                </a:solidFill>
                <a:latin typeface="Segoe UI Light"/>
                <a:cs typeface="Mangal" pitchFamily="18" charset="0"/>
              </a:rPr>
              <a:t>. All rights reserved.</a:t>
            </a:r>
          </a:p>
          <a:p>
            <a:pPr algn="r"/>
            <a:r>
              <a:rPr lang="en-US" sz="918" u="sng" dirty="0" smtClean="0">
                <a:solidFill>
                  <a:srgbClr val="505050"/>
                </a:solidFill>
                <a:latin typeface="Segoe UI Light"/>
                <a:cs typeface="Mangal" pitchFamily="18" charset="0"/>
              </a:rPr>
              <a:t>http://www.DEVintersection.com </a:t>
            </a:r>
            <a:endParaRPr lang="en-US" sz="918" u="sng" dirty="0">
              <a:solidFill>
                <a:srgbClr val="505050"/>
              </a:solidFill>
              <a:latin typeface="Segoe UI Light"/>
              <a:cs typeface="Mangal" pitchFamily="18" charset="0"/>
            </a:endParaRPr>
          </a:p>
        </p:txBody>
      </p:sp>
      <p:pic>
        <p:nvPicPr>
          <p:cNvPr id="10" name="Picture 9"/>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010964" y="2176075"/>
            <a:ext cx="6667331" cy="4542124"/>
          </a:xfrm>
          <a:prstGeom prst="rect">
            <a:avLst/>
          </a:prstGeom>
          <a:ln>
            <a:noFill/>
          </a:ln>
          <a:effectLst>
            <a:softEdge rad="635000"/>
          </a:effectLst>
        </p:spPr>
      </p:pic>
    </p:spTree>
    <p:extLst>
      <p:ext uri="{BB962C8B-B14F-4D97-AF65-F5344CB8AC3E}">
        <p14:creationId xmlns:p14="http://schemas.microsoft.com/office/powerpoint/2010/main" val="997726643"/>
      </p:ext>
    </p:extLst>
  </p:cSld>
  <p:clrMapOvr>
    <a:masterClrMapping/>
  </p:clrMapOvr>
  <p:transition>
    <p:fade/>
  </p:transition>
  <p:timing>
    <p:tnLst>
      <p:par>
        <p:cTn id="1" dur="indefinite" restart="never" nodeType="tmRoot"/>
      </p:par>
    </p:tn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image" Target="../media/image1.pn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9931184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928857097"/>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 id="2147484274" r:id="rId27"/>
    <p:sldLayoutId id="2147484275" r:id="rId28"/>
    <p:sldLayoutId id="214748427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1.xml"/></Relationships>
</file>

<file path=ppt/slides/_rels/slide12.xml.rels><?xml version="1.0" encoding="UTF-8" standalone="yes"?>
<Relationships xmlns="http://schemas.openxmlformats.org/package/2006/relationships"><Relationship Id="rId2" Type="http://schemas.openxmlformats.org/officeDocument/2006/relationships/hyperlink" Target="http://blogs.technet.com/b/server-cloud/archive/2013/12/17/important-changes-to-the-forefront-product-line.aspx" TargetMode="External"/><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74.xml"/><Relationship Id="rId7" Type="http://schemas.openxmlformats.org/officeDocument/2006/relationships/image" Target="../media/image2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68.xml"/><Relationship Id="rId6" Type="http://schemas.openxmlformats.org/officeDocument/2006/relationships/image" Target="../media/image13.png"/><Relationship Id="rId5" Type="http://schemas.openxmlformats.org/officeDocument/2006/relationships/image" Target="../media/image12.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6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8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179860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222" y="1"/>
            <a:ext cx="9327248" cy="6992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098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221" y="-1"/>
            <a:ext cx="9326033"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6742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UAG roadmap</a:t>
            </a:r>
            <a:endParaRPr lang="en-US" dirty="0"/>
          </a:p>
        </p:txBody>
      </p:sp>
      <p:sp>
        <p:nvSpPr>
          <p:cNvPr id="3" name="Text Placeholder 2"/>
          <p:cNvSpPr>
            <a:spLocks noGrp="1"/>
          </p:cNvSpPr>
          <p:nvPr>
            <p:ph type="body" sz="quarter" idx="11"/>
          </p:nvPr>
        </p:nvSpPr>
        <p:spPr>
          <a:xfrm>
            <a:off x="274639" y="1212849"/>
            <a:ext cx="11889564" cy="4265783"/>
          </a:xfrm>
        </p:spPr>
        <p:txBody>
          <a:bodyPr/>
          <a:lstStyle/>
          <a:p>
            <a:r>
              <a:rPr lang="en-US" dirty="0" smtClean="0"/>
              <a:t>Last Unified Access Gateway version</a:t>
            </a:r>
          </a:p>
          <a:p>
            <a:r>
              <a:rPr lang="en-NZ" sz="2400" dirty="0" smtClean="0">
                <a:gradFill>
                  <a:gsLst>
                    <a:gs pos="1250">
                      <a:schemeClr val="tx1"/>
                    </a:gs>
                    <a:gs pos="100000">
                      <a:schemeClr val="tx1"/>
                    </a:gs>
                  </a:gsLst>
                  <a:lin ang="5400000" scaled="0"/>
                </a:gradFill>
                <a:latin typeface="+mn-lt"/>
              </a:rPr>
              <a:t>No new versions going forward</a:t>
            </a:r>
          </a:p>
          <a:p>
            <a:r>
              <a:rPr lang="en-NZ" sz="2400" dirty="0" smtClean="0">
                <a:gradFill>
                  <a:gsLst>
                    <a:gs pos="1250">
                      <a:schemeClr val="tx1"/>
                    </a:gs>
                    <a:gs pos="100000">
                      <a:schemeClr val="tx1"/>
                    </a:gs>
                  </a:gsLst>
                  <a:lin ang="5400000" scaled="0"/>
                </a:gradFill>
                <a:latin typeface="+mn-lt"/>
              </a:rPr>
              <a:t>Mainstream support until April </a:t>
            </a:r>
            <a:r>
              <a:rPr lang="en-NZ" sz="2400" dirty="0">
                <a:gradFill>
                  <a:gsLst>
                    <a:gs pos="1250">
                      <a:schemeClr val="tx1"/>
                    </a:gs>
                    <a:gs pos="100000">
                      <a:schemeClr val="tx1"/>
                    </a:gs>
                  </a:gsLst>
                  <a:lin ang="5400000" scaled="0"/>
                </a:gradFill>
                <a:latin typeface="+mn-lt"/>
              </a:rPr>
              <a:t>14, </a:t>
            </a:r>
            <a:r>
              <a:rPr lang="en-NZ" sz="2400" dirty="0" smtClean="0">
                <a:gradFill>
                  <a:gsLst>
                    <a:gs pos="1250">
                      <a:schemeClr val="tx1"/>
                    </a:gs>
                    <a:gs pos="100000">
                      <a:schemeClr val="tx1"/>
                    </a:gs>
                  </a:gsLst>
                  <a:lin ang="5400000" scaled="0"/>
                </a:gradFill>
                <a:latin typeface="+mn-lt"/>
              </a:rPr>
              <a:t>2015</a:t>
            </a:r>
          </a:p>
          <a:p>
            <a:r>
              <a:rPr lang="en-NZ" sz="2400" dirty="0">
                <a:gradFill>
                  <a:gsLst>
                    <a:gs pos="1250">
                      <a:schemeClr val="tx1"/>
                    </a:gs>
                    <a:gs pos="100000">
                      <a:schemeClr val="tx1"/>
                    </a:gs>
                  </a:gsLst>
                  <a:lin ang="5400000" scaled="0"/>
                </a:gradFill>
                <a:latin typeface="+mn-lt"/>
              </a:rPr>
              <a:t>E</a:t>
            </a:r>
            <a:r>
              <a:rPr lang="en-NZ" sz="2400" dirty="0" smtClean="0">
                <a:gradFill>
                  <a:gsLst>
                    <a:gs pos="1250">
                      <a:schemeClr val="tx1"/>
                    </a:gs>
                    <a:gs pos="100000">
                      <a:schemeClr val="tx1"/>
                    </a:gs>
                  </a:gsLst>
                  <a:lin ang="5400000" scaled="0"/>
                </a:gradFill>
                <a:latin typeface="+mn-lt"/>
              </a:rPr>
              <a:t>xtended </a:t>
            </a:r>
            <a:r>
              <a:rPr lang="en-NZ" sz="2400" dirty="0">
                <a:gradFill>
                  <a:gsLst>
                    <a:gs pos="1250">
                      <a:schemeClr val="tx1"/>
                    </a:gs>
                    <a:gs pos="100000">
                      <a:schemeClr val="tx1"/>
                    </a:gs>
                  </a:gsLst>
                  <a:lin ang="5400000" scaled="0"/>
                </a:gradFill>
                <a:latin typeface="+mn-lt"/>
              </a:rPr>
              <a:t>support through April 14, </a:t>
            </a:r>
            <a:r>
              <a:rPr lang="en-NZ" sz="2400" dirty="0" smtClean="0">
                <a:gradFill>
                  <a:gsLst>
                    <a:gs pos="1250">
                      <a:schemeClr val="tx1"/>
                    </a:gs>
                    <a:gs pos="100000">
                      <a:schemeClr val="tx1"/>
                    </a:gs>
                  </a:gsLst>
                  <a:lin ang="5400000" scaled="0"/>
                </a:gradFill>
                <a:latin typeface="+mn-lt"/>
              </a:rPr>
              <a:t>2020</a:t>
            </a:r>
          </a:p>
          <a:p>
            <a:endParaRPr lang="en-NZ" sz="2000" dirty="0" smtClean="0">
              <a:gradFill>
                <a:gsLst>
                  <a:gs pos="1250">
                    <a:schemeClr val="tx1"/>
                  </a:gs>
                  <a:gs pos="100000">
                    <a:schemeClr val="tx1"/>
                  </a:gs>
                </a:gsLst>
                <a:lin ang="5400000" scaled="0"/>
              </a:gradFill>
              <a:latin typeface="+mn-lt"/>
            </a:endParaRPr>
          </a:p>
          <a:p>
            <a:endParaRPr lang="en-NZ" sz="2000" dirty="0" smtClean="0">
              <a:gradFill>
                <a:gsLst>
                  <a:gs pos="1250">
                    <a:schemeClr val="tx1"/>
                  </a:gs>
                  <a:gs pos="100000">
                    <a:schemeClr val="tx1"/>
                  </a:gs>
                </a:gsLst>
                <a:lin ang="5400000" scaled="0"/>
              </a:gradFill>
              <a:latin typeface="+mn-lt"/>
            </a:endParaRPr>
          </a:p>
          <a:p>
            <a:r>
              <a:rPr lang="en-NZ" sz="2000" dirty="0" smtClean="0">
                <a:gradFill>
                  <a:gsLst>
                    <a:gs pos="1250">
                      <a:schemeClr val="tx1"/>
                    </a:gs>
                    <a:gs pos="100000">
                      <a:schemeClr val="tx1"/>
                    </a:gs>
                  </a:gsLst>
                  <a:lin ang="5400000" scaled="0"/>
                </a:gradFill>
                <a:latin typeface="+mn-lt"/>
              </a:rPr>
              <a:t>Announcement:</a:t>
            </a:r>
          </a:p>
          <a:p>
            <a:r>
              <a:rPr lang="en-NZ" sz="2000" dirty="0">
                <a:gradFill>
                  <a:gsLst>
                    <a:gs pos="1250">
                      <a:schemeClr val="tx1"/>
                    </a:gs>
                    <a:gs pos="100000">
                      <a:schemeClr val="tx1"/>
                    </a:gs>
                  </a:gsLst>
                  <a:lin ang="5400000" scaled="0"/>
                </a:gradFill>
                <a:latin typeface="+mn-lt"/>
                <a:hlinkClick r:id="rId2"/>
              </a:rPr>
              <a:t>http://</a:t>
            </a:r>
            <a:r>
              <a:rPr lang="en-NZ" sz="2000" dirty="0" smtClean="0">
                <a:gradFill>
                  <a:gsLst>
                    <a:gs pos="1250">
                      <a:schemeClr val="tx1"/>
                    </a:gs>
                    <a:gs pos="100000">
                      <a:schemeClr val="tx1"/>
                    </a:gs>
                  </a:gsLst>
                  <a:lin ang="5400000" scaled="0"/>
                </a:gradFill>
                <a:latin typeface="+mn-lt"/>
                <a:hlinkClick r:id="rId2"/>
              </a:rPr>
              <a:t>blogs.technet.com/b/server-cloud/archive/2013/12/17/important-changes-to-the-forefront-product-line.aspx</a:t>
            </a:r>
            <a:endParaRPr lang="en-NZ" sz="2000" dirty="0" smtClean="0">
              <a:gradFill>
                <a:gsLst>
                  <a:gs pos="1250">
                    <a:schemeClr val="tx1"/>
                  </a:gs>
                  <a:gs pos="100000">
                    <a:schemeClr val="tx1"/>
                  </a:gs>
                </a:gsLst>
                <a:lin ang="5400000" scaled="0"/>
              </a:gradFill>
              <a:latin typeface="+mn-lt"/>
            </a:endParaRPr>
          </a:p>
          <a:p>
            <a:endParaRPr lang="en-NZ"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59008719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with Reverse Proxies</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They tend to need to change things</a:t>
            </a:r>
          </a:p>
          <a:p>
            <a:r>
              <a:rPr lang="en-NZ" sz="2800" dirty="0" smtClean="0">
                <a:gradFill>
                  <a:gsLst>
                    <a:gs pos="1250">
                      <a:schemeClr val="tx1"/>
                    </a:gs>
                    <a:gs pos="100000">
                      <a:schemeClr val="tx1"/>
                    </a:gs>
                  </a:gsLst>
                  <a:lin ang="5400000" scaled="0"/>
                </a:gradFill>
                <a:latin typeface="+mn-lt"/>
              </a:rPr>
              <a:t>URL rewriting on the fly</a:t>
            </a:r>
          </a:p>
          <a:p>
            <a:r>
              <a:rPr lang="en-NZ" sz="2800" dirty="0" smtClean="0">
                <a:gradFill>
                  <a:gsLst>
                    <a:gs pos="1250">
                      <a:schemeClr val="tx1"/>
                    </a:gs>
                    <a:gs pos="100000">
                      <a:schemeClr val="tx1"/>
                    </a:gs>
                  </a:gsLst>
                  <a:lin ang="5400000" scaled="0"/>
                </a:gradFill>
                <a:latin typeface="+mn-lt"/>
              </a:rPr>
              <a:t>Authentication at the boundary</a:t>
            </a:r>
          </a:p>
          <a:p>
            <a:r>
              <a:rPr lang="en-NZ" sz="2800" dirty="0" smtClean="0">
                <a:gradFill>
                  <a:gsLst>
                    <a:gs pos="1250">
                      <a:schemeClr val="tx1"/>
                    </a:gs>
                    <a:gs pos="100000">
                      <a:schemeClr val="tx1"/>
                    </a:gs>
                  </a:gsLst>
                  <a:lin ang="5400000" scaled="0"/>
                </a:gradFill>
                <a:latin typeface="+mn-lt"/>
              </a:rPr>
              <a:t>SSL termination</a:t>
            </a:r>
          </a:p>
          <a:p>
            <a:r>
              <a:rPr lang="en-NZ" sz="2800" dirty="0" smtClean="0">
                <a:gradFill>
                  <a:gsLst>
                    <a:gs pos="1250">
                      <a:schemeClr val="tx1"/>
                    </a:gs>
                    <a:gs pos="100000">
                      <a:schemeClr val="tx1"/>
                    </a:gs>
                  </a:gsLst>
                  <a:lin ang="5400000" scaled="0"/>
                </a:gradFill>
                <a:latin typeface="+mn-lt"/>
              </a:rPr>
              <a:t>Changes sometimes need to system being published</a:t>
            </a:r>
            <a:r>
              <a:rPr lang="en-NZ" sz="2800" dirty="0">
                <a:gradFill>
                  <a:gsLst>
                    <a:gs pos="1250">
                      <a:schemeClr val="tx1"/>
                    </a:gs>
                    <a:gs pos="100000">
                      <a:schemeClr val="tx1"/>
                    </a:gs>
                  </a:gsLst>
                  <a:lin ang="5400000" scaled="0"/>
                </a:gradFill>
                <a:latin typeface="+mn-lt"/>
              </a:rPr>
              <a:t> </a:t>
            </a:r>
            <a:r>
              <a:rPr lang="en-NZ" sz="2800" dirty="0" smtClean="0">
                <a:gradFill>
                  <a:gsLst>
                    <a:gs pos="1250">
                      <a:schemeClr val="tx1"/>
                    </a:gs>
                    <a:gs pos="100000">
                      <a:schemeClr val="tx1"/>
                    </a:gs>
                  </a:gsLst>
                  <a:lin ang="5400000" scaled="0"/>
                </a:gradFill>
                <a:latin typeface="+mn-lt"/>
              </a:rPr>
              <a:t>e.g. SharePoint AAM</a:t>
            </a:r>
          </a:p>
          <a:p>
            <a:r>
              <a:rPr lang="en-NZ" sz="2800" dirty="0" smtClean="0">
                <a:gradFill>
                  <a:gsLst>
                    <a:gs pos="1250">
                      <a:schemeClr val="tx1"/>
                    </a:gs>
                    <a:gs pos="100000">
                      <a:schemeClr val="tx1"/>
                    </a:gs>
                  </a:gsLst>
                  <a:lin ang="5400000" scaled="0"/>
                </a:gradFill>
                <a:latin typeface="+mn-lt"/>
              </a:rPr>
              <a:t>SharePoint very picky about things changin</a:t>
            </a:r>
            <a:r>
              <a:rPr lang="en-NZ" sz="2800" dirty="0">
                <a:gradFill>
                  <a:gsLst>
                    <a:gs pos="1250">
                      <a:schemeClr val="tx1"/>
                    </a:gs>
                    <a:gs pos="100000">
                      <a:schemeClr val="tx1"/>
                    </a:gs>
                  </a:gsLst>
                  <a:lin ang="5400000" scaled="0"/>
                </a:gradFill>
                <a:latin typeface="+mn-lt"/>
              </a:rPr>
              <a:t>g</a:t>
            </a:r>
            <a:endParaRPr lang="en-NZ" sz="28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29189525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Microsoft going to </a:t>
            </a:r>
            <a:r>
              <a:rPr lang="en-US" b="1" dirty="0" smtClean="0"/>
              <a:t>replace UAG </a:t>
            </a:r>
            <a:r>
              <a:rPr lang="en-US" dirty="0" smtClean="0"/>
              <a:t>with?</a:t>
            </a:r>
            <a:endParaRPr lang="en-US" dirty="0"/>
          </a:p>
        </p:txBody>
      </p:sp>
    </p:spTree>
    <p:extLst>
      <p:ext uri="{BB962C8B-B14F-4D97-AF65-F5344CB8AC3E}">
        <p14:creationId xmlns:p14="http://schemas.microsoft.com/office/powerpoint/2010/main" val="7485401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Server 2012 R2 </a:t>
            </a:r>
            <a:endParaRPr lang="en-US" dirty="0"/>
          </a:p>
        </p:txBody>
      </p:sp>
      <p:sp>
        <p:nvSpPr>
          <p:cNvPr id="3" name="Text Placeholder 2"/>
          <p:cNvSpPr>
            <a:spLocks noGrp="1"/>
          </p:cNvSpPr>
          <p:nvPr>
            <p:ph type="body" sz="quarter" idx="11"/>
          </p:nvPr>
        </p:nvSpPr>
        <p:spPr>
          <a:xfrm>
            <a:off x="274639" y="1212849"/>
            <a:ext cx="11889564" cy="7509748"/>
          </a:xfrm>
        </p:spPr>
        <p:txBody>
          <a:bodyPr/>
          <a:lstStyle/>
          <a:p>
            <a:r>
              <a:rPr lang="en-US" dirty="0" smtClean="0"/>
              <a:t>Web Application Proxy</a:t>
            </a:r>
          </a:p>
          <a:p>
            <a:r>
              <a:rPr lang="en-US" sz="2000" dirty="0">
                <a:gradFill>
                  <a:gsLst>
                    <a:gs pos="1250">
                      <a:schemeClr val="tx1"/>
                    </a:gs>
                    <a:gs pos="100000">
                      <a:schemeClr val="tx1"/>
                    </a:gs>
                  </a:gsLst>
                  <a:lin ang="5400000" scaled="0"/>
                </a:gradFill>
                <a:latin typeface="+mn-lt"/>
              </a:rPr>
              <a:t>Remote Access </a:t>
            </a:r>
            <a:r>
              <a:rPr lang="en-US" sz="2000" dirty="0" smtClean="0">
                <a:gradFill>
                  <a:gsLst>
                    <a:gs pos="1250">
                      <a:schemeClr val="tx1"/>
                    </a:gs>
                    <a:gs pos="100000">
                      <a:schemeClr val="tx1"/>
                    </a:gs>
                  </a:gsLst>
                  <a:lin ang="5400000" scaled="0"/>
                </a:gradFill>
                <a:latin typeface="+mn-lt"/>
              </a:rPr>
              <a:t>server role</a:t>
            </a:r>
          </a:p>
          <a:p>
            <a:r>
              <a:rPr lang="en-US" sz="2000" dirty="0" smtClean="0">
                <a:gradFill>
                  <a:gsLst>
                    <a:gs pos="1250">
                      <a:schemeClr val="tx1"/>
                    </a:gs>
                    <a:gs pos="100000">
                      <a:schemeClr val="tx1"/>
                    </a:gs>
                  </a:gsLst>
                  <a:lin ang="5400000" scaled="0"/>
                </a:gradFill>
                <a:latin typeface="+mn-lt"/>
              </a:rPr>
              <a:t>Reverse </a:t>
            </a:r>
            <a:r>
              <a:rPr lang="en-US" sz="2000" dirty="0">
                <a:gradFill>
                  <a:gsLst>
                    <a:gs pos="1250">
                      <a:schemeClr val="tx1"/>
                    </a:gs>
                    <a:gs pos="100000">
                      <a:schemeClr val="tx1"/>
                    </a:gs>
                  </a:gsLst>
                  <a:lin ang="5400000" scaled="0"/>
                </a:gradFill>
                <a:latin typeface="+mn-lt"/>
              </a:rPr>
              <a:t>proxy </a:t>
            </a:r>
            <a:r>
              <a:rPr lang="en-US" sz="2000" dirty="0" smtClean="0">
                <a:gradFill>
                  <a:gsLst>
                    <a:gs pos="1250">
                      <a:schemeClr val="tx1"/>
                    </a:gs>
                    <a:gs pos="100000">
                      <a:schemeClr val="tx1"/>
                    </a:gs>
                  </a:gsLst>
                  <a:lin ang="5400000" scaled="0"/>
                </a:gradFill>
                <a:latin typeface="+mn-lt"/>
              </a:rPr>
              <a:t>functionality</a:t>
            </a:r>
          </a:p>
          <a:p>
            <a:r>
              <a:rPr lang="en-US" sz="2000" dirty="0" smtClean="0">
                <a:gradFill>
                  <a:gsLst>
                    <a:gs pos="1250">
                      <a:schemeClr val="tx1"/>
                    </a:gs>
                    <a:gs pos="100000">
                      <a:schemeClr val="tx1"/>
                    </a:gs>
                  </a:gsLst>
                  <a:lin ang="5400000" scaled="0"/>
                </a:gradFill>
                <a:latin typeface="+mn-lt"/>
              </a:rPr>
              <a:t>ADFS integrated for Authentication</a:t>
            </a:r>
          </a:p>
          <a:p>
            <a:endParaRPr lang="en-US" sz="2000" dirty="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Leverage additional authentication options that AD FS provides: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Workplace Join device authentication</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Multi Factor Authentication (MFA)</a:t>
            </a: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Authentication works with:</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Web based apps – Claims aware</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Office Forms Based </a:t>
            </a:r>
            <a:r>
              <a:rPr lang="en-US" sz="2000" dirty="0" err="1" smtClean="0">
                <a:gradFill>
                  <a:gsLst>
                    <a:gs pos="1250">
                      <a:schemeClr val="tx1"/>
                    </a:gs>
                    <a:gs pos="100000">
                      <a:schemeClr val="tx1"/>
                    </a:gs>
                  </a:gsLst>
                  <a:lin ang="5400000" scaled="0"/>
                </a:gradFill>
                <a:latin typeface="+mn-lt"/>
              </a:rPr>
              <a:t>Auth</a:t>
            </a:r>
            <a:r>
              <a:rPr lang="en-US" sz="2000" dirty="0" smtClean="0">
                <a:gradFill>
                  <a:gsLst>
                    <a:gs pos="1250">
                      <a:schemeClr val="tx1"/>
                    </a:gs>
                    <a:gs pos="100000">
                      <a:schemeClr val="tx1"/>
                    </a:gs>
                  </a:gsLst>
                  <a:lin ang="5400000" scaled="0"/>
                </a:gradFill>
                <a:latin typeface="+mn-lt"/>
              </a:rPr>
              <a:t> (MS-OFBA)</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Modern Apps (</a:t>
            </a:r>
            <a:r>
              <a:rPr lang="en-US" sz="2000" dirty="0" err="1" smtClean="0">
                <a:gradFill>
                  <a:gsLst>
                    <a:gs pos="1250">
                      <a:schemeClr val="tx1"/>
                    </a:gs>
                    <a:gs pos="100000">
                      <a:schemeClr val="tx1"/>
                    </a:gs>
                  </a:gsLst>
                  <a:lin ang="5400000" scaled="0"/>
                </a:gradFill>
                <a:latin typeface="+mn-lt"/>
              </a:rPr>
              <a:t>Oauth</a:t>
            </a:r>
            <a:r>
              <a:rPr lang="en-US" sz="2000" dirty="0" smtClean="0">
                <a:gradFill>
                  <a:gsLst>
                    <a:gs pos="1250">
                      <a:schemeClr val="tx1"/>
                    </a:gs>
                    <a:gs pos="100000">
                      <a:schemeClr val="tx1"/>
                    </a:gs>
                  </a:gsLst>
                  <a:lin ang="5400000" scaled="0"/>
                </a:gradFill>
                <a:latin typeface="+mn-lt"/>
              </a:rPr>
              <a:t>)</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NTLM/Basic </a:t>
            </a:r>
            <a:r>
              <a:rPr lang="en-US" sz="2000" dirty="0" err="1" smtClean="0">
                <a:gradFill>
                  <a:gsLst>
                    <a:gs pos="1250">
                      <a:schemeClr val="tx1"/>
                    </a:gs>
                    <a:gs pos="100000">
                      <a:schemeClr val="tx1"/>
                    </a:gs>
                  </a:gsLst>
                  <a:lin ang="5400000" scaled="0"/>
                </a:gradFill>
                <a:latin typeface="+mn-lt"/>
              </a:rPr>
              <a:t>auth</a:t>
            </a:r>
            <a:r>
              <a:rPr lang="en-US" sz="2000" dirty="0" smtClean="0">
                <a:gradFill>
                  <a:gsLst>
                    <a:gs pos="1250">
                      <a:schemeClr val="tx1"/>
                    </a:gs>
                    <a:gs pos="100000">
                      <a:schemeClr val="tx1"/>
                    </a:gs>
                  </a:gsLst>
                  <a:lin ang="5400000" scaled="0"/>
                </a:gradFill>
                <a:latin typeface="+mn-lt"/>
              </a:rPr>
              <a:t> – Pass-through mode</a:t>
            </a: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57912712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sz="4000" dirty="0"/>
              <a:t>Publish access to resources with the Web Application Proxy</a:t>
            </a:r>
            <a:endParaRPr lang="en-US" sz="4000" dirty="0"/>
          </a:p>
        </p:txBody>
      </p:sp>
      <p:cxnSp>
        <p:nvCxnSpPr>
          <p:cNvPr id="79" name="Straight Connector 78"/>
          <p:cNvCxnSpPr/>
          <p:nvPr/>
        </p:nvCxnSpPr>
        <p:spPr>
          <a:xfrm>
            <a:off x="1692541" y="4705810"/>
            <a:ext cx="538393" cy="0"/>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303792" y="4684794"/>
            <a:ext cx="716291" cy="0"/>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1" name="Rectangle 80"/>
          <p:cNvSpPr/>
          <p:nvPr>
            <p:custDataLst>
              <p:tags r:id="rId1"/>
            </p:custDataLst>
          </p:nvPr>
        </p:nvSpPr>
        <p:spPr bwMode="auto">
          <a:xfrm>
            <a:off x="357596" y="5187134"/>
            <a:ext cx="2067378" cy="886397"/>
          </a:xfrm>
          <a:prstGeom prst="rect">
            <a:avLst/>
          </a:prstGeom>
          <a:ln>
            <a:noFill/>
          </a:ln>
        </p:spPr>
        <p:txBody>
          <a:bodyPr vert="horz" wrap="square" lIns="0" tIns="0" rIns="0" bIns="0" rtlCol="0">
            <a:spAutoFit/>
          </a:bodyPr>
          <a:lstStyle/>
          <a:p>
            <a:pPr>
              <a:lnSpc>
                <a:spcPct val="90000"/>
              </a:lnSpc>
              <a:spcBef>
                <a:spcPts val="1200"/>
              </a:spcBef>
            </a:pPr>
            <a:r>
              <a:rPr lang="en-US" sz="1600" spc="-30" dirty="0" smtClean="0">
                <a:solidFill>
                  <a:srgbClr val="E6E6E6">
                    <a:lumMod val="50000"/>
                  </a:srgbClr>
                </a:solidFill>
              </a:rPr>
              <a:t>Users can </a:t>
            </a:r>
            <a:r>
              <a:rPr lang="en-US" sz="1600" b="1" spc="-30" dirty="0" smtClean="0">
                <a:solidFill>
                  <a:srgbClr val="06796F"/>
                </a:solidFill>
              </a:rPr>
              <a:t>access corporate applications and </a:t>
            </a:r>
            <a:r>
              <a:rPr lang="en-US" sz="1600" b="1" spc="-30" dirty="0">
                <a:solidFill>
                  <a:srgbClr val="06796F"/>
                </a:solidFill>
              </a:rPr>
              <a:t>data </a:t>
            </a:r>
            <a:r>
              <a:rPr lang="en-US" sz="1600" spc="-30" dirty="0">
                <a:solidFill>
                  <a:srgbClr val="E6E6E6">
                    <a:lumMod val="50000"/>
                  </a:srgbClr>
                </a:solidFill>
              </a:rPr>
              <a:t>wherever they are</a:t>
            </a:r>
          </a:p>
        </p:txBody>
      </p:sp>
      <p:sp>
        <p:nvSpPr>
          <p:cNvPr id="82" name="Rectangle 81"/>
          <p:cNvSpPr/>
          <p:nvPr/>
        </p:nvSpPr>
        <p:spPr>
          <a:xfrm>
            <a:off x="3416649" y="5874835"/>
            <a:ext cx="2886319" cy="1107996"/>
          </a:xfrm>
          <a:prstGeom prst="rect">
            <a:avLst/>
          </a:prstGeom>
          <a:ln>
            <a:noFill/>
          </a:ln>
        </p:spPr>
        <p:txBody>
          <a:bodyPr vert="horz" wrap="square" lIns="0" tIns="0" rIns="0" bIns="0" rtlCol="0">
            <a:spAutoFit/>
          </a:bodyPr>
          <a:lstStyle/>
          <a:p>
            <a:pPr>
              <a:lnSpc>
                <a:spcPct val="90000"/>
              </a:lnSpc>
              <a:spcBef>
                <a:spcPts val="1200"/>
              </a:spcBef>
            </a:pPr>
            <a:r>
              <a:rPr lang="en-US" sz="1600" spc="-30" dirty="0" smtClean="0">
                <a:solidFill>
                  <a:srgbClr val="E6E6E6">
                    <a:lumMod val="50000"/>
                  </a:srgbClr>
                </a:solidFill>
              </a:rPr>
              <a:t>IT can use the </a:t>
            </a:r>
            <a:r>
              <a:rPr lang="en-US" sz="1600" b="1" spc="-30" dirty="0" smtClean="0">
                <a:solidFill>
                  <a:srgbClr val="06796F"/>
                </a:solidFill>
              </a:rPr>
              <a:t>Web Application Proxy</a:t>
            </a:r>
            <a:r>
              <a:rPr lang="en-US" sz="1600" b="1" spc="-30" dirty="0" smtClean="0">
                <a:solidFill>
                  <a:srgbClr val="E6E6E6">
                    <a:lumMod val="50000"/>
                  </a:srgbClr>
                </a:solidFill>
              </a:rPr>
              <a:t> </a:t>
            </a:r>
            <a:r>
              <a:rPr lang="en-US" sz="1600" spc="-30" dirty="0" smtClean="0">
                <a:solidFill>
                  <a:srgbClr val="E6E6E6">
                    <a:lumMod val="50000"/>
                  </a:srgbClr>
                </a:solidFill>
              </a:rPr>
              <a:t>to pre-authenticate users and devices with multi-factor authentication through </a:t>
            </a:r>
            <a:r>
              <a:rPr lang="en-US" sz="1600" b="1" spc="-30" dirty="0" smtClean="0">
                <a:solidFill>
                  <a:srgbClr val="06796F"/>
                </a:solidFill>
              </a:rPr>
              <a:t>integration with AD FS</a:t>
            </a:r>
            <a:endParaRPr lang="en-US" sz="1600" b="1" spc="-30" dirty="0">
              <a:solidFill>
                <a:srgbClr val="06796F"/>
              </a:solidFill>
            </a:endParaRPr>
          </a:p>
        </p:txBody>
      </p:sp>
      <p:sp>
        <p:nvSpPr>
          <p:cNvPr id="83" name="Rectangle 82"/>
          <p:cNvSpPr/>
          <p:nvPr/>
        </p:nvSpPr>
        <p:spPr>
          <a:xfrm>
            <a:off x="6621056" y="1828031"/>
            <a:ext cx="2414614" cy="886397"/>
          </a:xfrm>
          <a:prstGeom prst="rect">
            <a:avLst/>
          </a:prstGeom>
          <a:ln>
            <a:noFill/>
          </a:ln>
        </p:spPr>
        <p:txBody>
          <a:bodyPr vert="horz" wrap="square" lIns="0" tIns="0" rIns="0" bIns="0" rtlCol="0">
            <a:spAutoFit/>
          </a:bodyPr>
          <a:lstStyle/>
          <a:p>
            <a:pPr>
              <a:lnSpc>
                <a:spcPct val="90000"/>
              </a:lnSpc>
              <a:spcBef>
                <a:spcPts val="1200"/>
              </a:spcBef>
            </a:pPr>
            <a:r>
              <a:rPr lang="en-US" sz="1600" spc="-30" dirty="0" smtClean="0">
                <a:solidFill>
                  <a:srgbClr val="E6E6E6">
                    <a:lumMod val="50000"/>
                  </a:srgbClr>
                </a:solidFill>
              </a:rPr>
              <a:t>Use conditional access </a:t>
            </a:r>
            <a:r>
              <a:rPr lang="en-US" sz="1600" spc="-30" dirty="0">
                <a:solidFill>
                  <a:srgbClr val="E6E6E6">
                    <a:lumMod val="50000"/>
                  </a:srgbClr>
                </a:solidFill>
              </a:rPr>
              <a:t>f</a:t>
            </a:r>
            <a:r>
              <a:rPr lang="en-US" sz="1600" spc="-30" dirty="0" smtClean="0">
                <a:solidFill>
                  <a:srgbClr val="E6E6E6">
                    <a:lumMod val="50000"/>
                  </a:srgbClr>
                </a:solidFill>
              </a:rPr>
              <a:t>or </a:t>
            </a:r>
            <a:r>
              <a:rPr lang="en-US" sz="1600" b="1" spc="-30" dirty="0" smtClean="0">
                <a:solidFill>
                  <a:srgbClr val="06796F"/>
                </a:solidFill>
              </a:rPr>
              <a:t>granular control </a:t>
            </a:r>
            <a:r>
              <a:rPr lang="en-US" sz="1600" spc="-30" dirty="0" smtClean="0">
                <a:solidFill>
                  <a:srgbClr val="E6E6E6">
                    <a:lumMod val="50000"/>
                  </a:srgbClr>
                </a:solidFill>
              </a:rPr>
              <a:t>over how and where the application can be accessed</a:t>
            </a:r>
            <a:endParaRPr lang="en-US" sz="1600" spc="-30" dirty="0">
              <a:solidFill>
                <a:srgbClr val="E6E6E6">
                  <a:lumMod val="50000"/>
                </a:srgbClr>
              </a:solidFill>
            </a:endParaRPr>
          </a:p>
        </p:txBody>
      </p:sp>
      <p:sp>
        <p:nvSpPr>
          <p:cNvPr id="84" name="Rectangle 83"/>
          <p:cNvSpPr/>
          <p:nvPr/>
        </p:nvSpPr>
        <p:spPr>
          <a:xfrm>
            <a:off x="9845905" y="5343269"/>
            <a:ext cx="2299645" cy="1107996"/>
          </a:xfrm>
          <a:prstGeom prst="rect">
            <a:avLst/>
          </a:prstGeom>
          <a:ln>
            <a:noFill/>
          </a:ln>
        </p:spPr>
        <p:txBody>
          <a:bodyPr vert="horz" wrap="square" lIns="0" tIns="0" rIns="0" bIns="0" rtlCol="0">
            <a:spAutoFit/>
          </a:bodyPr>
          <a:lstStyle/>
          <a:p>
            <a:pPr>
              <a:lnSpc>
                <a:spcPct val="90000"/>
              </a:lnSpc>
              <a:spcBef>
                <a:spcPts val="1200"/>
              </a:spcBef>
            </a:pPr>
            <a:r>
              <a:rPr lang="en-US" sz="1600" b="1" spc="-30" dirty="0" smtClean="0">
                <a:solidFill>
                  <a:srgbClr val="06796F"/>
                </a:solidFill>
              </a:rPr>
              <a:t>Active Directory </a:t>
            </a:r>
            <a:r>
              <a:rPr lang="en-US" sz="1600" spc="-30" dirty="0" smtClean="0">
                <a:solidFill>
                  <a:srgbClr val="E6E6E6">
                    <a:lumMod val="50000"/>
                  </a:srgbClr>
                </a:solidFill>
              </a:rPr>
              <a:t>provides the central repository of </a:t>
            </a:r>
            <a:r>
              <a:rPr lang="en-US" sz="1600" b="1" spc="-30" dirty="0" smtClean="0">
                <a:solidFill>
                  <a:srgbClr val="06796F"/>
                </a:solidFill>
              </a:rPr>
              <a:t>user identity</a:t>
            </a:r>
            <a:r>
              <a:rPr lang="en-US" sz="1600" spc="-30" dirty="0" smtClean="0">
                <a:solidFill>
                  <a:srgbClr val="06796F"/>
                </a:solidFill>
              </a:rPr>
              <a:t> </a:t>
            </a:r>
            <a:r>
              <a:rPr lang="en-US" sz="1600" spc="-30" dirty="0" smtClean="0">
                <a:solidFill>
                  <a:srgbClr val="E6E6E6">
                    <a:lumMod val="50000"/>
                  </a:srgbClr>
                </a:solidFill>
              </a:rPr>
              <a:t>as well as the </a:t>
            </a:r>
            <a:r>
              <a:rPr lang="en-US" sz="1600" b="1" spc="-30" dirty="0" smtClean="0">
                <a:solidFill>
                  <a:srgbClr val="06796F"/>
                </a:solidFill>
              </a:rPr>
              <a:t>device registration </a:t>
            </a:r>
            <a:r>
              <a:rPr lang="en-US" sz="1600" spc="-30" dirty="0" smtClean="0">
                <a:solidFill>
                  <a:srgbClr val="E6E6E6">
                    <a:lumMod val="50000"/>
                  </a:srgbClr>
                </a:solidFill>
              </a:rPr>
              <a:t>information</a:t>
            </a:r>
            <a:endParaRPr lang="en-US" sz="1600" spc="-30" dirty="0">
              <a:solidFill>
                <a:srgbClr val="E6E6E6">
                  <a:lumMod val="50000"/>
                </a:srgbClr>
              </a:solidFill>
            </a:endParaRPr>
          </a:p>
        </p:txBody>
      </p:sp>
      <p:pic>
        <p:nvPicPr>
          <p:cNvPr id="8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72712" y="3578679"/>
            <a:ext cx="943418" cy="1420951"/>
          </a:xfrm>
          <a:prstGeom prst="rect">
            <a:avLst/>
          </a:prstGeom>
          <a:blipFill dpi="0" rotWithShape="1">
            <a:blip r:embed="rId5">
              <a:duotone>
                <a:prstClr val="black"/>
                <a:schemeClr val="tx1">
                  <a:tint val="45000"/>
                  <a:satMod val="400000"/>
                </a:schemeClr>
              </a:duotone>
              <a:alphaModFix amt="95000"/>
            </a:blip>
            <a:srcRect/>
            <a:stretch>
              <a:fillRect/>
            </a:stretch>
          </a:blipFill>
          <a:ln w="55000" cap="flat" cmpd="thickThin" algn="ctr">
            <a:noFill/>
            <a:prstDash val="solid"/>
            <a:headEnd type="none" w="med" len="med"/>
            <a:tailEnd type="none" w="med" len="med"/>
          </a:ln>
          <a:effectLst/>
        </p:spPr>
      </p:pic>
      <p:grpSp>
        <p:nvGrpSpPr>
          <p:cNvPr id="86" name="Group 85"/>
          <p:cNvGrpSpPr/>
          <p:nvPr/>
        </p:nvGrpSpPr>
        <p:grpSpPr>
          <a:xfrm>
            <a:off x="4840652" y="4224399"/>
            <a:ext cx="1157872" cy="1339625"/>
            <a:chOff x="4755673" y="3034561"/>
            <a:chExt cx="1157872" cy="1339625"/>
          </a:xfrm>
        </p:grpSpPr>
        <p:sp>
          <p:nvSpPr>
            <p:cNvPr id="87" name="Rectangle 86"/>
            <p:cNvSpPr/>
            <p:nvPr/>
          </p:nvSpPr>
          <p:spPr>
            <a:xfrm>
              <a:off x="4755673" y="4005111"/>
              <a:ext cx="1157872" cy="369075"/>
            </a:xfrm>
            <a:prstGeom prst="rect">
              <a:avLst/>
            </a:prstGeom>
            <a:ln>
              <a:noFill/>
            </a:ln>
          </p:spPr>
          <p:txBody>
            <a:bodyPr wrap="square" lIns="0" tIns="0" rIns="0" bIns="0" anchor="ctr">
              <a:spAutoFit/>
            </a:bodyPr>
            <a:lstStyle/>
            <a:p>
              <a:pPr algn="ctr" defTabSz="1096480" fontAlgn="base">
                <a:spcAft>
                  <a:spcPct val="0"/>
                </a:spcAft>
              </a:pPr>
              <a:r>
                <a:rPr lang="en-US" sz="1199" dirty="0">
                  <a:ln>
                    <a:solidFill>
                      <a:srgbClr val="FFFFFF">
                        <a:alpha val="0"/>
                      </a:srgbClr>
                    </a:solidFill>
                  </a:ln>
                  <a:solidFill>
                    <a:srgbClr val="00188F"/>
                  </a:solidFill>
                </a:rPr>
                <a:t>Web </a:t>
              </a:r>
              <a:r>
                <a:rPr lang="en-US" sz="1199" dirty="0" smtClean="0">
                  <a:ln>
                    <a:solidFill>
                      <a:srgbClr val="FFFFFF">
                        <a:alpha val="0"/>
                      </a:srgbClr>
                    </a:solidFill>
                  </a:ln>
                  <a:solidFill>
                    <a:srgbClr val="00188F"/>
                  </a:solidFill>
                </a:rPr>
                <a:t>Application Proxy</a:t>
              </a:r>
            </a:p>
          </p:txBody>
        </p:sp>
        <p:pic>
          <p:nvPicPr>
            <p:cNvPr id="88" name="Picture 8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90860" y="3034561"/>
              <a:ext cx="633487" cy="811655"/>
            </a:xfrm>
            <a:prstGeom prst="rect">
              <a:avLst/>
            </a:prstGeom>
          </p:spPr>
        </p:pic>
      </p:grpSp>
      <p:cxnSp>
        <p:nvCxnSpPr>
          <p:cNvPr id="89" name="Straight Connector 88"/>
          <p:cNvCxnSpPr/>
          <p:nvPr/>
        </p:nvCxnSpPr>
        <p:spPr>
          <a:xfrm>
            <a:off x="5862470" y="4682666"/>
            <a:ext cx="1243926" cy="636251"/>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5862470" y="3307914"/>
            <a:ext cx="1139884" cy="1092580"/>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949391" y="3163963"/>
            <a:ext cx="779109" cy="0"/>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9" name="Group 108"/>
          <p:cNvGrpSpPr/>
          <p:nvPr/>
        </p:nvGrpSpPr>
        <p:grpSpPr>
          <a:xfrm>
            <a:off x="2363827" y="3784640"/>
            <a:ext cx="1813531" cy="1872675"/>
            <a:chOff x="2182438" y="2634375"/>
            <a:chExt cx="2203791" cy="2275662"/>
          </a:xfrm>
        </p:grpSpPr>
        <p:grpSp>
          <p:nvGrpSpPr>
            <p:cNvPr id="110" name="Group 109"/>
            <p:cNvGrpSpPr/>
            <p:nvPr/>
          </p:nvGrpSpPr>
          <p:grpSpPr>
            <a:xfrm>
              <a:off x="2182438" y="2634375"/>
              <a:ext cx="2203791" cy="2275662"/>
              <a:chOff x="3826549" y="3851868"/>
              <a:chExt cx="1851909" cy="1912304"/>
            </a:xfrm>
          </p:grpSpPr>
          <p:sp>
            <p:nvSpPr>
              <p:cNvPr id="115" name="Oval 114"/>
              <p:cNvSpPr>
                <a:spLocks noChangeAspect="1"/>
              </p:cNvSpPr>
              <p:nvPr/>
            </p:nvSpPr>
            <p:spPr bwMode="auto">
              <a:xfrm>
                <a:off x="3826549" y="3851868"/>
                <a:ext cx="1851909" cy="1912304"/>
              </a:xfrm>
              <a:prstGeom prst="ellipse">
                <a:avLst/>
              </a:prstGeom>
              <a:solidFill>
                <a:srgbClr val="FFFFFF"/>
              </a:solidFill>
              <a:ln w="57150" cap="flat" cmpd="sng" algn="ctr">
                <a:solidFill>
                  <a:srgbClr val="3D5800"/>
                </a:solidFill>
                <a:prstDash val="solid"/>
                <a:headEnd type="none" w="med" len="med"/>
                <a:tailEnd type="none" w="med" len="med"/>
              </a:ln>
              <a:effectLst/>
            </p:spPr>
            <p:txBody>
              <a:bodyPr vert="horz" wrap="square" lIns="77684" tIns="38842" rIns="77684" bIns="38842" numCol="1" rtlCol="0" anchor="ctr" anchorCtr="0" compatLnSpc="1">
                <a:prstTxWarp prst="textNoShape">
                  <a:avLst/>
                </a:prstTxWarp>
              </a:bodyPr>
              <a:lstStyle/>
              <a:p>
                <a:pPr algn="ctr" defTabSz="776625" fontAlgn="base">
                  <a:lnSpc>
                    <a:spcPct val="90000"/>
                  </a:lnSpc>
                  <a:spcBef>
                    <a:spcPct val="0"/>
                  </a:spcBef>
                  <a:spcAft>
                    <a:spcPct val="0"/>
                  </a:spcAft>
                  <a:defRPr/>
                </a:pPr>
                <a:endParaRPr lang="en-US" sz="1700" kern="0" spc="-43" dirty="0">
                  <a:gradFill>
                    <a:gsLst>
                      <a:gs pos="0">
                        <a:srgbClr val="FFFFFF"/>
                      </a:gs>
                      <a:gs pos="100000">
                        <a:srgbClr val="FFFFFF"/>
                      </a:gs>
                    </a:gsLst>
                    <a:lin ang="5400000" scaled="0"/>
                  </a:gradFill>
                </a:endParaRPr>
              </a:p>
            </p:txBody>
          </p:sp>
          <p:sp>
            <p:nvSpPr>
              <p:cNvPr id="116" name="Rectangle 115"/>
              <p:cNvSpPr/>
              <p:nvPr/>
            </p:nvSpPr>
            <p:spPr>
              <a:xfrm>
                <a:off x="4174460" y="3907908"/>
                <a:ext cx="1156086" cy="155180"/>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200" b="1" spc="-30" dirty="0">
                    <a:solidFill>
                      <a:srgbClr val="E6E6E6">
                        <a:lumMod val="50000"/>
                      </a:srgbClr>
                    </a:solidFill>
                  </a:rPr>
                  <a:t>Devices</a:t>
                </a:r>
              </a:p>
            </p:txBody>
          </p:sp>
          <p:sp>
            <p:nvSpPr>
              <p:cNvPr id="117" name="Rectangle 116"/>
              <p:cNvSpPr/>
              <p:nvPr/>
            </p:nvSpPr>
            <p:spPr>
              <a:xfrm>
                <a:off x="4174460" y="5424379"/>
                <a:ext cx="1156086" cy="155180"/>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200" b="1" spc="-30" dirty="0" smtClean="0">
                    <a:solidFill>
                      <a:srgbClr val="E6E6E6">
                        <a:lumMod val="50000"/>
                      </a:srgbClr>
                    </a:solidFill>
                  </a:rPr>
                  <a:t>Apps &amp; Data</a:t>
                </a:r>
                <a:endParaRPr lang="en-US" sz="1200" b="1" spc="-30" dirty="0">
                  <a:solidFill>
                    <a:srgbClr val="E6E6E6">
                      <a:lumMod val="50000"/>
                    </a:srgbClr>
                  </a:solidFill>
                </a:endParaRPr>
              </a:p>
            </p:txBody>
          </p:sp>
          <p:sp>
            <p:nvSpPr>
              <p:cNvPr id="118" name="Freeform 89"/>
              <p:cNvSpPr>
                <a:spLocks noChangeAspect="1" noEditPoints="1"/>
              </p:cNvSpPr>
              <p:nvPr/>
            </p:nvSpPr>
            <p:spPr bwMode="black">
              <a:xfrm>
                <a:off x="4020117" y="4168356"/>
                <a:ext cx="746060" cy="48019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3D5800"/>
              </a:solidFill>
              <a:ln>
                <a:noFill/>
              </a:ln>
            </p:spPr>
            <p:txBody>
              <a:bodyPr vert="horz" wrap="square" lIns="69926" tIns="34965" rIns="69926" bIns="34965" numCol="1" anchor="t" anchorCtr="0" compatLnSpc="1">
                <a:prstTxWarp prst="textNoShape">
                  <a:avLst/>
                </a:prstTxWarp>
              </a:bodyPr>
              <a:lstStyle/>
              <a:p>
                <a:pPr defTabSz="932481">
                  <a:defRPr/>
                </a:pPr>
                <a:endParaRPr lang="en-US" sz="1299" kern="0" dirty="0">
                  <a:solidFill>
                    <a:srgbClr val="505050"/>
                  </a:solidFill>
                </a:endParaRPr>
              </a:p>
            </p:txBody>
          </p:sp>
        </p:grpSp>
        <p:sp>
          <p:nvSpPr>
            <p:cNvPr id="111" name="Freeform 331"/>
            <p:cNvSpPr>
              <a:spLocks noChangeAspect="1" noEditPoints="1"/>
            </p:cNvSpPr>
            <p:nvPr/>
          </p:nvSpPr>
          <p:spPr bwMode="auto">
            <a:xfrm>
              <a:off x="2429822" y="3653081"/>
              <a:ext cx="576799" cy="565706"/>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sp>
          <p:nvSpPr>
            <p:cNvPr id="112" name="Freeform 37"/>
            <p:cNvSpPr>
              <a:spLocks noEditPoints="1"/>
            </p:cNvSpPr>
            <p:nvPr/>
          </p:nvSpPr>
          <p:spPr bwMode="auto">
            <a:xfrm>
              <a:off x="3509327" y="3681008"/>
              <a:ext cx="641021" cy="456961"/>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pic>
          <p:nvPicPr>
            <p:cNvPr id="113" name="Picture 1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36885" y="3693585"/>
              <a:ext cx="501327" cy="758588"/>
            </a:xfrm>
            <a:prstGeom prst="rect">
              <a:avLst/>
            </a:prstGeom>
          </p:spPr>
        </p:pic>
        <p:pic>
          <p:nvPicPr>
            <p:cNvPr id="114" name="Picture 1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06595" y="2931756"/>
              <a:ext cx="376081" cy="694996"/>
            </a:xfrm>
            <a:prstGeom prst="rect">
              <a:avLst/>
            </a:prstGeom>
          </p:spPr>
        </p:pic>
      </p:grpSp>
      <p:grpSp>
        <p:nvGrpSpPr>
          <p:cNvPr id="119" name="Group 118"/>
          <p:cNvGrpSpPr/>
          <p:nvPr/>
        </p:nvGrpSpPr>
        <p:grpSpPr>
          <a:xfrm>
            <a:off x="7083091" y="2747411"/>
            <a:ext cx="867823" cy="1123849"/>
            <a:chOff x="7099380" y="2441962"/>
            <a:chExt cx="867823" cy="1123849"/>
          </a:xfrm>
        </p:grpSpPr>
        <p:sp>
          <p:nvSpPr>
            <p:cNvPr id="120" name="Rectangle 119"/>
            <p:cNvSpPr/>
            <p:nvPr/>
          </p:nvSpPr>
          <p:spPr>
            <a:xfrm>
              <a:off x="7231528" y="3381273"/>
              <a:ext cx="735675" cy="184538"/>
            </a:xfrm>
            <a:prstGeom prst="rect">
              <a:avLst/>
            </a:prstGeom>
            <a:ln>
              <a:noFill/>
            </a:ln>
          </p:spPr>
          <p:txBody>
            <a:bodyPr wrap="square" lIns="0" tIns="0" rIns="0" bIns="0" anchor="ctr">
              <a:spAutoFit/>
            </a:bodyPr>
            <a:lstStyle/>
            <a:p>
              <a:pPr algn="ctr" defTabSz="1096480" fontAlgn="base">
                <a:spcAft>
                  <a:spcPct val="0"/>
                </a:spcAft>
              </a:pPr>
              <a:r>
                <a:rPr lang="en-US" sz="1199" dirty="0" smtClean="0">
                  <a:ln>
                    <a:solidFill>
                      <a:srgbClr val="FFFFFF">
                        <a:alpha val="0"/>
                      </a:srgbClr>
                    </a:solidFill>
                  </a:ln>
                  <a:solidFill>
                    <a:srgbClr val="00188F"/>
                  </a:solidFill>
                </a:rPr>
                <a:t>AD FS</a:t>
              </a:r>
            </a:p>
          </p:txBody>
        </p:sp>
        <p:grpSp>
          <p:nvGrpSpPr>
            <p:cNvPr id="121" name="Group 120"/>
            <p:cNvGrpSpPr/>
            <p:nvPr/>
          </p:nvGrpSpPr>
          <p:grpSpPr>
            <a:xfrm>
              <a:off x="7099380" y="2441962"/>
              <a:ext cx="776661" cy="927326"/>
              <a:chOff x="7348547" y="1211262"/>
              <a:chExt cx="1530784" cy="1827743"/>
            </a:xfrm>
          </p:grpSpPr>
          <p:sp>
            <p:nvSpPr>
              <p:cNvPr id="122" name="Freeform 836"/>
              <p:cNvSpPr>
                <a:spLocks noEditPoints="1"/>
              </p:cNvSpPr>
              <p:nvPr/>
            </p:nvSpPr>
            <p:spPr bwMode="auto">
              <a:xfrm>
                <a:off x="7915734" y="1211262"/>
                <a:ext cx="963597" cy="1827743"/>
              </a:xfrm>
              <a:custGeom>
                <a:avLst/>
                <a:gdLst>
                  <a:gd name="T0" fmla="*/ 1845 w 2151"/>
                  <a:gd name="T1" fmla="*/ 3532 h 4079"/>
                  <a:gd name="T2" fmla="*/ 1916 w 2151"/>
                  <a:gd name="T3" fmla="*/ 3672 h 4079"/>
                  <a:gd name="T4" fmla="*/ 305 w 2151"/>
                  <a:gd name="T5" fmla="*/ 3290 h 4079"/>
                  <a:gd name="T6" fmla="*/ 234 w 2151"/>
                  <a:gd name="T7" fmla="*/ 3151 h 4079"/>
                  <a:gd name="T8" fmla="*/ 234 w 2151"/>
                  <a:gd name="T9" fmla="*/ 3151 h 4079"/>
                  <a:gd name="T10" fmla="*/ 556 w 2151"/>
                  <a:gd name="T11" fmla="*/ 2914 h 4079"/>
                  <a:gd name="T12" fmla="*/ 628 w 2151"/>
                  <a:gd name="T13" fmla="*/ 3053 h 4079"/>
                  <a:gd name="T14" fmla="*/ 305 w 2151"/>
                  <a:gd name="T15" fmla="*/ 954 h 4079"/>
                  <a:gd name="T16" fmla="*/ 234 w 2151"/>
                  <a:gd name="T17" fmla="*/ 745 h 4079"/>
                  <a:gd name="T18" fmla="*/ 234 w 2151"/>
                  <a:gd name="T19" fmla="*/ 745 h 4079"/>
                  <a:gd name="T20" fmla="*/ 1845 w 2151"/>
                  <a:gd name="T21" fmla="*/ 483 h 4079"/>
                  <a:gd name="T22" fmla="*/ 1916 w 2151"/>
                  <a:gd name="T23" fmla="*/ 694 h 4079"/>
                  <a:gd name="T24" fmla="*/ 292 w 2151"/>
                  <a:gd name="T25" fmla="*/ 74 h 4079"/>
                  <a:gd name="T26" fmla="*/ 214 w 2151"/>
                  <a:gd name="T27" fmla="*/ 90 h 4079"/>
                  <a:gd name="T28" fmla="*/ 142 w 2151"/>
                  <a:gd name="T29" fmla="*/ 132 h 4079"/>
                  <a:gd name="T30" fmla="*/ 92 w 2151"/>
                  <a:gd name="T31" fmla="*/ 197 h 4079"/>
                  <a:gd name="T32" fmla="*/ 73 w 2151"/>
                  <a:gd name="T33" fmla="*/ 259 h 4079"/>
                  <a:gd name="T34" fmla="*/ 73 w 2151"/>
                  <a:gd name="T35" fmla="*/ 3820 h 4079"/>
                  <a:gd name="T36" fmla="*/ 102 w 2151"/>
                  <a:gd name="T37" fmla="*/ 3902 h 4079"/>
                  <a:gd name="T38" fmla="*/ 160 w 2151"/>
                  <a:gd name="T39" fmla="*/ 3961 h 4079"/>
                  <a:gd name="T40" fmla="*/ 238 w 2151"/>
                  <a:gd name="T41" fmla="*/ 3997 h 4079"/>
                  <a:gd name="T42" fmla="*/ 313 w 2151"/>
                  <a:gd name="T43" fmla="*/ 4007 h 4079"/>
                  <a:gd name="T44" fmla="*/ 1887 w 2151"/>
                  <a:gd name="T45" fmla="*/ 4003 h 4079"/>
                  <a:gd name="T46" fmla="*/ 1979 w 2151"/>
                  <a:gd name="T47" fmla="*/ 3969 h 4079"/>
                  <a:gd name="T48" fmla="*/ 2042 w 2151"/>
                  <a:gd name="T49" fmla="*/ 3912 h 4079"/>
                  <a:gd name="T50" fmla="*/ 2070 w 2151"/>
                  <a:gd name="T51" fmla="*/ 3861 h 4079"/>
                  <a:gd name="T52" fmla="*/ 2079 w 2151"/>
                  <a:gd name="T53" fmla="*/ 3803 h 4079"/>
                  <a:gd name="T54" fmla="*/ 2074 w 2151"/>
                  <a:gd name="T55" fmla="*/ 236 h 4079"/>
                  <a:gd name="T56" fmla="*/ 2049 w 2151"/>
                  <a:gd name="T57" fmla="*/ 176 h 4079"/>
                  <a:gd name="T58" fmla="*/ 1992 w 2151"/>
                  <a:gd name="T59" fmla="*/ 118 h 4079"/>
                  <a:gd name="T60" fmla="*/ 1914 w 2151"/>
                  <a:gd name="T61" fmla="*/ 82 h 4079"/>
                  <a:gd name="T62" fmla="*/ 1839 w 2151"/>
                  <a:gd name="T63" fmla="*/ 72 h 4079"/>
                  <a:gd name="T64" fmla="*/ 1867 w 2151"/>
                  <a:gd name="T65" fmla="*/ 2 h 4079"/>
                  <a:gd name="T66" fmla="*/ 1953 w 2151"/>
                  <a:gd name="T67" fmla="*/ 20 h 4079"/>
                  <a:gd name="T68" fmla="*/ 2029 w 2151"/>
                  <a:gd name="T69" fmla="*/ 59 h 4079"/>
                  <a:gd name="T70" fmla="*/ 2093 w 2151"/>
                  <a:gd name="T71" fmla="*/ 117 h 4079"/>
                  <a:gd name="T72" fmla="*/ 2136 w 2151"/>
                  <a:gd name="T73" fmla="*/ 191 h 4079"/>
                  <a:gd name="T74" fmla="*/ 2150 w 2151"/>
                  <a:gd name="T75" fmla="*/ 252 h 4079"/>
                  <a:gd name="T76" fmla="*/ 2149 w 2151"/>
                  <a:gd name="T77" fmla="*/ 3835 h 4079"/>
                  <a:gd name="T78" fmla="*/ 2126 w 2151"/>
                  <a:gd name="T79" fmla="*/ 3911 h 4079"/>
                  <a:gd name="T80" fmla="*/ 2077 w 2151"/>
                  <a:gd name="T81" fmla="*/ 3981 h 4079"/>
                  <a:gd name="T82" fmla="*/ 2008 w 2151"/>
                  <a:gd name="T83" fmla="*/ 4034 h 4079"/>
                  <a:gd name="T84" fmla="*/ 1929 w 2151"/>
                  <a:gd name="T85" fmla="*/ 4068 h 4079"/>
                  <a:gd name="T86" fmla="*/ 1839 w 2151"/>
                  <a:gd name="T87" fmla="*/ 4079 h 4079"/>
                  <a:gd name="T88" fmla="*/ 250 w 2151"/>
                  <a:gd name="T89" fmla="*/ 4074 h 4079"/>
                  <a:gd name="T90" fmla="*/ 167 w 2151"/>
                  <a:gd name="T91" fmla="*/ 4047 h 4079"/>
                  <a:gd name="T92" fmla="*/ 92 w 2151"/>
                  <a:gd name="T93" fmla="*/ 3998 h 4079"/>
                  <a:gd name="T94" fmla="*/ 36 w 2151"/>
                  <a:gd name="T95" fmla="*/ 3932 h 4079"/>
                  <a:gd name="T96" fmla="*/ 7 w 2151"/>
                  <a:gd name="T97" fmla="*/ 3859 h 4079"/>
                  <a:gd name="T98" fmla="*/ 0 w 2151"/>
                  <a:gd name="T99" fmla="*/ 277 h 4079"/>
                  <a:gd name="T100" fmla="*/ 14 w 2151"/>
                  <a:gd name="T101" fmla="*/ 197 h 4079"/>
                  <a:gd name="T102" fmla="*/ 45 w 2151"/>
                  <a:gd name="T103" fmla="*/ 137 h 4079"/>
                  <a:gd name="T104" fmla="*/ 112 w 2151"/>
                  <a:gd name="T105" fmla="*/ 66 h 4079"/>
                  <a:gd name="T106" fmla="*/ 191 w 2151"/>
                  <a:gd name="T107" fmla="*/ 23 h 4079"/>
                  <a:gd name="T108" fmla="*/ 277 w 2151"/>
                  <a:gd name="T109" fmla="*/ 3 h 4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1" h="4079">
                    <a:moveTo>
                      <a:pt x="305" y="3532"/>
                    </a:moveTo>
                    <a:lnTo>
                      <a:pt x="305" y="3600"/>
                    </a:lnTo>
                    <a:lnTo>
                      <a:pt x="1845" y="3600"/>
                    </a:lnTo>
                    <a:lnTo>
                      <a:pt x="1845" y="3532"/>
                    </a:lnTo>
                    <a:lnTo>
                      <a:pt x="305" y="3532"/>
                    </a:lnTo>
                    <a:close/>
                    <a:moveTo>
                      <a:pt x="234" y="3460"/>
                    </a:moveTo>
                    <a:lnTo>
                      <a:pt x="1916" y="3460"/>
                    </a:lnTo>
                    <a:lnTo>
                      <a:pt x="1916" y="3672"/>
                    </a:lnTo>
                    <a:lnTo>
                      <a:pt x="234" y="3672"/>
                    </a:lnTo>
                    <a:lnTo>
                      <a:pt x="234" y="3460"/>
                    </a:lnTo>
                    <a:close/>
                    <a:moveTo>
                      <a:pt x="305" y="3223"/>
                    </a:moveTo>
                    <a:lnTo>
                      <a:pt x="305" y="3290"/>
                    </a:lnTo>
                    <a:lnTo>
                      <a:pt x="556" y="3290"/>
                    </a:lnTo>
                    <a:lnTo>
                      <a:pt x="556" y="3223"/>
                    </a:lnTo>
                    <a:lnTo>
                      <a:pt x="305" y="3223"/>
                    </a:lnTo>
                    <a:close/>
                    <a:moveTo>
                      <a:pt x="234" y="3151"/>
                    </a:moveTo>
                    <a:lnTo>
                      <a:pt x="628" y="3151"/>
                    </a:lnTo>
                    <a:lnTo>
                      <a:pt x="628" y="3362"/>
                    </a:lnTo>
                    <a:lnTo>
                      <a:pt x="234" y="3362"/>
                    </a:lnTo>
                    <a:lnTo>
                      <a:pt x="234" y="3151"/>
                    </a:lnTo>
                    <a:close/>
                    <a:moveTo>
                      <a:pt x="305" y="2914"/>
                    </a:moveTo>
                    <a:lnTo>
                      <a:pt x="305" y="2982"/>
                    </a:lnTo>
                    <a:lnTo>
                      <a:pt x="556" y="2982"/>
                    </a:lnTo>
                    <a:lnTo>
                      <a:pt x="556" y="2914"/>
                    </a:lnTo>
                    <a:lnTo>
                      <a:pt x="305" y="2914"/>
                    </a:lnTo>
                    <a:close/>
                    <a:moveTo>
                      <a:pt x="234" y="2842"/>
                    </a:moveTo>
                    <a:lnTo>
                      <a:pt x="628" y="2842"/>
                    </a:lnTo>
                    <a:lnTo>
                      <a:pt x="628" y="3053"/>
                    </a:lnTo>
                    <a:lnTo>
                      <a:pt x="234" y="3053"/>
                    </a:lnTo>
                    <a:lnTo>
                      <a:pt x="234" y="2842"/>
                    </a:lnTo>
                    <a:close/>
                    <a:moveTo>
                      <a:pt x="305" y="817"/>
                    </a:moveTo>
                    <a:lnTo>
                      <a:pt x="305" y="954"/>
                    </a:lnTo>
                    <a:lnTo>
                      <a:pt x="1845" y="954"/>
                    </a:lnTo>
                    <a:lnTo>
                      <a:pt x="1845" y="817"/>
                    </a:lnTo>
                    <a:lnTo>
                      <a:pt x="305" y="817"/>
                    </a:lnTo>
                    <a:close/>
                    <a:moveTo>
                      <a:pt x="234" y="745"/>
                    </a:moveTo>
                    <a:lnTo>
                      <a:pt x="1916" y="745"/>
                    </a:lnTo>
                    <a:lnTo>
                      <a:pt x="1916" y="1026"/>
                    </a:lnTo>
                    <a:lnTo>
                      <a:pt x="234" y="1026"/>
                    </a:lnTo>
                    <a:lnTo>
                      <a:pt x="234" y="745"/>
                    </a:lnTo>
                    <a:close/>
                    <a:moveTo>
                      <a:pt x="305" y="483"/>
                    </a:moveTo>
                    <a:lnTo>
                      <a:pt x="305" y="622"/>
                    </a:lnTo>
                    <a:lnTo>
                      <a:pt x="1845" y="622"/>
                    </a:lnTo>
                    <a:lnTo>
                      <a:pt x="1845" y="483"/>
                    </a:lnTo>
                    <a:lnTo>
                      <a:pt x="305" y="483"/>
                    </a:lnTo>
                    <a:close/>
                    <a:moveTo>
                      <a:pt x="234" y="412"/>
                    </a:moveTo>
                    <a:lnTo>
                      <a:pt x="1916" y="412"/>
                    </a:lnTo>
                    <a:lnTo>
                      <a:pt x="1916" y="694"/>
                    </a:lnTo>
                    <a:lnTo>
                      <a:pt x="234" y="694"/>
                    </a:lnTo>
                    <a:lnTo>
                      <a:pt x="234" y="412"/>
                    </a:lnTo>
                    <a:close/>
                    <a:moveTo>
                      <a:pt x="313" y="72"/>
                    </a:moveTo>
                    <a:lnTo>
                      <a:pt x="292" y="74"/>
                    </a:lnTo>
                    <a:lnTo>
                      <a:pt x="292" y="74"/>
                    </a:lnTo>
                    <a:lnTo>
                      <a:pt x="265" y="76"/>
                    </a:lnTo>
                    <a:lnTo>
                      <a:pt x="238" y="82"/>
                    </a:lnTo>
                    <a:lnTo>
                      <a:pt x="214" y="90"/>
                    </a:lnTo>
                    <a:lnTo>
                      <a:pt x="196" y="98"/>
                    </a:lnTo>
                    <a:lnTo>
                      <a:pt x="172" y="111"/>
                    </a:lnTo>
                    <a:lnTo>
                      <a:pt x="160" y="118"/>
                    </a:lnTo>
                    <a:lnTo>
                      <a:pt x="142" y="132"/>
                    </a:lnTo>
                    <a:lnTo>
                      <a:pt x="125" y="149"/>
                    </a:lnTo>
                    <a:lnTo>
                      <a:pt x="109" y="168"/>
                    </a:lnTo>
                    <a:lnTo>
                      <a:pt x="102" y="178"/>
                    </a:lnTo>
                    <a:lnTo>
                      <a:pt x="92" y="197"/>
                    </a:lnTo>
                    <a:lnTo>
                      <a:pt x="82" y="218"/>
                    </a:lnTo>
                    <a:lnTo>
                      <a:pt x="77" y="236"/>
                    </a:lnTo>
                    <a:lnTo>
                      <a:pt x="73" y="259"/>
                    </a:lnTo>
                    <a:lnTo>
                      <a:pt x="73" y="259"/>
                    </a:lnTo>
                    <a:lnTo>
                      <a:pt x="72" y="277"/>
                    </a:lnTo>
                    <a:lnTo>
                      <a:pt x="72" y="3803"/>
                    </a:lnTo>
                    <a:lnTo>
                      <a:pt x="73" y="3820"/>
                    </a:lnTo>
                    <a:lnTo>
                      <a:pt x="73" y="3820"/>
                    </a:lnTo>
                    <a:lnTo>
                      <a:pt x="77" y="3844"/>
                    </a:lnTo>
                    <a:lnTo>
                      <a:pt x="82" y="3861"/>
                    </a:lnTo>
                    <a:lnTo>
                      <a:pt x="92" y="3882"/>
                    </a:lnTo>
                    <a:lnTo>
                      <a:pt x="102" y="3902"/>
                    </a:lnTo>
                    <a:lnTo>
                      <a:pt x="109" y="3912"/>
                    </a:lnTo>
                    <a:lnTo>
                      <a:pt x="125" y="3930"/>
                    </a:lnTo>
                    <a:lnTo>
                      <a:pt x="142" y="3948"/>
                    </a:lnTo>
                    <a:lnTo>
                      <a:pt x="160" y="3961"/>
                    </a:lnTo>
                    <a:lnTo>
                      <a:pt x="172" y="3969"/>
                    </a:lnTo>
                    <a:lnTo>
                      <a:pt x="196" y="3981"/>
                    </a:lnTo>
                    <a:lnTo>
                      <a:pt x="214" y="3990"/>
                    </a:lnTo>
                    <a:lnTo>
                      <a:pt x="238" y="3997"/>
                    </a:lnTo>
                    <a:lnTo>
                      <a:pt x="265" y="4003"/>
                    </a:lnTo>
                    <a:lnTo>
                      <a:pt x="284" y="4006"/>
                    </a:lnTo>
                    <a:lnTo>
                      <a:pt x="284" y="4006"/>
                    </a:lnTo>
                    <a:lnTo>
                      <a:pt x="313" y="4007"/>
                    </a:lnTo>
                    <a:lnTo>
                      <a:pt x="1839" y="4007"/>
                    </a:lnTo>
                    <a:lnTo>
                      <a:pt x="1867" y="4006"/>
                    </a:lnTo>
                    <a:lnTo>
                      <a:pt x="1867" y="4006"/>
                    </a:lnTo>
                    <a:lnTo>
                      <a:pt x="1887" y="4003"/>
                    </a:lnTo>
                    <a:lnTo>
                      <a:pt x="1914" y="3997"/>
                    </a:lnTo>
                    <a:lnTo>
                      <a:pt x="1937" y="3990"/>
                    </a:lnTo>
                    <a:lnTo>
                      <a:pt x="1956" y="3981"/>
                    </a:lnTo>
                    <a:lnTo>
                      <a:pt x="1979" y="3969"/>
                    </a:lnTo>
                    <a:lnTo>
                      <a:pt x="1992" y="3961"/>
                    </a:lnTo>
                    <a:lnTo>
                      <a:pt x="2009" y="3948"/>
                    </a:lnTo>
                    <a:lnTo>
                      <a:pt x="2026" y="3930"/>
                    </a:lnTo>
                    <a:lnTo>
                      <a:pt x="2042" y="3912"/>
                    </a:lnTo>
                    <a:lnTo>
                      <a:pt x="2049" y="3903"/>
                    </a:lnTo>
                    <a:lnTo>
                      <a:pt x="2049" y="3903"/>
                    </a:lnTo>
                    <a:lnTo>
                      <a:pt x="2060" y="3882"/>
                    </a:lnTo>
                    <a:lnTo>
                      <a:pt x="2070" y="3861"/>
                    </a:lnTo>
                    <a:lnTo>
                      <a:pt x="2074" y="3844"/>
                    </a:lnTo>
                    <a:lnTo>
                      <a:pt x="2078" y="3820"/>
                    </a:lnTo>
                    <a:lnTo>
                      <a:pt x="2078" y="3820"/>
                    </a:lnTo>
                    <a:lnTo>
                      <a:pt x="2079" y="3803"/>
                    </a:lnTo>
                    <a:lnTo>
                      <a:pt x="2079" y="277"/>
                    </a:lnTo>
                    <a:lnTo>
                      <a:pt x="2078" y="259"/>
                    </a:lnTo>
                    <a:lnTo>
                      <a:pt x="2078" y="259"/>
                    </a:lnTo>
                    <a:lnTo>
                      <a:pt x="2074" y="236"/>
                    </a:lnTo>
                    <a:lnTo>
                      <a:pt x="2070" y="218"/>
                    </a:lnTo>
                    <a:lnTo>
                      <a:pt x="2060" y="197"/>
                    </a:lnTo>
                    <a:lnTo>
                      <a:pt x="2049" y="176"/>
                    </a:lnTo>
                    <a:lnTo>
                      <a:pt x="2049" y="176"/>
                    </a:lnTo>
                    <a:lnTo>
                      <a:pt x="2042" y="168"/>
                    </a:lnTo>
                    <a:lnTo>
                      <a:pt x="2026" y="149"/>
                    </a:lnTo>
                    <a:lnTo>
                      <a:pt x="2009" y="132"/>
                    </a:lnTo>
                    <a:lnTo>
                      <a:pt x="1992" y="118"/>
                    </a:lnTo>
                    <a:lnTo>
                      <a:pt x="1979" y="111"/>
                    </a:lnTo>
                    <a:lnTo>
                      <a:pt x="1956" y="98"/>
                    </a:lnTo>
                    <a:lnTo>
                      <a:pt x="1937" y="90"/>
                    </a:lnTo>
                    <a:lnTo>
                      <a:pt x="1914" y="82"/>
                    </a:lnTo>
                    <a:lnTo>
                      <a:pt x="1887" y="76"/>
                    </a:lnTo>
                    <a:lnTo>
                      <a:pt x="1860" y="74"/>
                    </a:lnTo>
                    <a:lnTo>
                      <a:pt x="1860" y="74"/>
                    </a:lnTo>
                    <a:lnTo>
                      <a:pt x="1839" y="72"/>
                    </a:lnTo>
                    <a:lnTo>
                      <a:pt x="313" y="72"/>
                    </a:lnTo>
                    <a:close/>
                    <a:moveTo>
                      <a:pt x="312" y="0"/>
                    </a:moveTo>
                    <a:lnTo>
                      <a:pt x="1840" y="0"/>
                    </a:lnTo>
                    <a:lnTo>
                      <a:pt x="1867" y="2"/>
                    </a:lnTo>
                    <a:lnTo>
                      <a:pt x="1874" y="3"/>
                    </a:lnTo>
                    <a:lnTo>
                      <a:pt x="1902" y="5"/>
                    </a:lnTo>
                    <a:lnTo>
                      <a:pt x="1929" y="12"/>
                    </a:lnTo>
                    <a:lnTo>
                      <a:pt x="1953" y="20"/>
                    </a:lnTo>
                    <a:lnTo>
                      <a:pt x="1961" y="23"/>
                    </a:lnTo>
                    <a:lnTo>
                      <a:pt x="1984" y="33"/>
                    </a:lnTo>
                    <a:lnTo>
                      <a:pt x="2008" y="45"/>
                    </a:lnTo>
                    <a:lnTo>
                      <a:pt x="2029" y="59"/>
                    </a:lnTo>
                    <a:lnTo>
                      <a:pt x="2040" y="66"/>
                    </a:lnTo>
                    <a:lnTo>
                      <a:pt x="2060" y="81"/>
                    </a:lnTo>
                    <a:lnTo>
                      <a:pt x="2077" y="98"/>
                    </a:lnTo>
                    <a:lnTo>
                      <a:pt x="2093" y="117"/>
                    </a:lnTo>
                    <a:lnTo>
                      <a:pt x="2108" y="137"/>
                    </a:lnTo>
                    <a:lnTo>
                      <a:pt x="2115" y="148"/>
                    </a:lnTo>
                    <a:lnTo>
                      <a:pt x="2126" y="169"/>
                    </a:lnTo>
                    <a:lnTo>
                      <a:pt x="2136" y="191"/>
                    </a:lnTo>
                    <a:lnTo>
                      <a:pt x="2137" y="197"/>
                    </a:lnTo>
                    <a:lnTo>
                      <a:pt x="2145" y="221"/>
                    </a:lnTo>
                    <a:lnTo>
                      <a:pt x="2149" y="244"/>
                    </a:lnTo>
                    <a:lnTo>
                      <a:pt x="2150" y="252"/>
                    </a:lnTo>
                    <a:lnTo>
                      <a:pt x="2151" y="274"/>
                    </a:lnTo>
                    <a:lnTo>
                      <a:pt x="2151" y="3805"/>
                    </a:lnTo>
                    <a:lnTo>
                      <a:pt x="2150" y="3828"/>
                    </a:lnTo>
                    <a:lnTo>
                      <a:pt x="2149" y="3835"/>
                    </a:lnTo>
                    <a:lnTo>
                      <a:pt x="2145" y="3859"/>
                    </a:lnTo>
                    <a:lnTo>
                      <a:pt x="2137" y="3882"/>
                    </a:lnTo>
                    <a:lnTo>
                      <a:pt x="2136" y="3888"/>
                    </a:lnTo>
                    <a:lnTo>
                      <a:pt x="2126" y="3911"/>
                    </a:lnTo>
                    <a:lnTo>
                      <a:pt x="2115" y="3932"/>
                    </a:lnTo>
                    <a:lnTo>
                      <a:pt x="2108" y="3943"/>
                    </a:lnTo>
                    <a:lnTo>
                      <a:pt x="2093" y="3963"/>
                    </a:lnTo>
                    <a:lnTo>
                      <a:pt x="2077" y="3981"/>
                    </a:lnTo>
                    <a:lnTo>
                      <a:pt x="2060" y="3998"/>
                    </a:lnTo>
                    <a:lnTo>
                      <a:pt x="2040" y="4013"/>
                    </a:lnTo>
                    <a:lnTo>
                      <a:pt x="2029" y="4021"/>
                    </a:lnTo>
                    <a:lnTo>
                      <a:pt x="2008" y="4034"/>
                    </a:lnTo>
                    <a:lnTo>
                      <a:pt x="1984" y="4047"/>
                    </a:lnTo>
                    <a:lnTo>
                      <a:pt x="1961" y="4057"/>
                    </a:lnTo>
                    <a:lnTo>
                      <a:pt x="1953" y="4059"/>
                    </a:lnTo>
                    <a:lnTo>
                      <a:pt x="1929" y="4068"/>
                    </a:lnTo>
                    <a:lnTo>
                      <a:pt x="1902" y="4074"/>
                    </a:lnTo>
                    <a:lnTo>
                      <a:pt x="1874" y="4078"/>
                    </a:lnTo>
                    <a:lnTo>
                      <a:pt x="1867" y="4078"/>
                    </a:lnTo>
                    <a:lnTo>
                      <a:pt x="1839" y="4079"/>
                    </a:lnTo>
                    <a:lnTo>
                      <a:pt x="313" y="4079"/>
                    </a:lnTo>
                    <a:lnTo>
                      <a:pt x="284" y="4078"/>
                    </a:lnTo>
                    <a:lnTo>
                      <a:pt x="277" y="4078"/>
                    </a:lnTo>
                    <a:lnTo>
                      <a:pt x="250" y="4074"/>
                    </a:lnTo>
                    <a:lnTo>
                      <a:pt x="223" y="4068"/>
                    </a:lnTo>
                    <a:lnTo>
                      <a:pt x="198" y="4059"/>
                    </a:lnTo>
                    <a:lnTo>
                      <a:pt x="191" y="4057"/>
                    </a:lnTo>
                    <a:lnTo>
                      <a:pt x="167" y="4047"/>
                    </a:lnTo>
                    <a:lnTo>
                      <a:pt x="144" y="4034"/>
                    </a:lnTo>
                    <a:lnTo>
                      <a:pt x="123" y="4021"/>
                    </a:lnTo>
                    <a:lnTo>
                      <a:pt x="112" y="4013"/>
                    </a:lnTo>
                    <a:lnTo>
                      <a:pt x="92" y="3998"/>
                    </a:lnTo>
                    <a:lnTo>
                      <a:pt x="75" y="3981"/>
                    </a:lnTo>
                    <a:lnTo>
                      <a:pt x="59" y="3963"/>
                    </a:lnTo>
                    <a:lnTo>
                      <a:pt x="45" y="3943"/>
                    </a:lnTo>
                    <a:lnTo>
                      <a:pt x="36" y="3932"/>
                    </a:lnTo>
                    <a:lnTo>
                      <a:pt x="25" y="3911"/>
                    </a:lnTo>
                    <a:lnTo>
                      <a:pt x="15" y="3888"/>
                    </a:lnTo>
                    <a:lnTo>
                      <a:pt x="14" y="3882"/>
                    </a:lnTo>
                    <a:lnTo>
                      <a:pt x="7" y="3859"/>
                    </a:lnTo>
                    <a:lnTo>
                      <a:pt x="3" y="3835"/>
                    </a:lnTo>
                    <a:lnTo>
                      <a:pt x="2" y="3828"/>
                    </a:lnTo>
                    <a:lnTo>
                      <a:pt x="0" y="3803"/>
                    </a:lnTo>
                    <a:lnTo>
                      <a:pt x="0" y="277"/>
                    </a:lnTo>
                    <a:lnTo>
                      <a:pt x="2" y="252"/>
                    </a:lnTo>
                    <a:lnTo>
                      <a:pt x="3" y="244"/>
                    </a:lnTo>
                    <a:lnTo>
                      <a:pt x="7" y="221"/>
                    </a:lnTo>
                    <a:lnTo>
                      <a:pt x="14" y="197"/>
                    </a:lnTo>
                    <a:lnTo>
                      <a:pt x="15" y="191"/>
                    </a:lnTo>
                    <a:lnTo>
                      <a:pt x="25" y="169"/>
                    </a:lnTo>
                    <a:lnTo>
                      <a:pt x="36" y="148"/>
                    </a:lnTo>
                    <a:lnTo>
                      <a:pt x="45" y="137"/>
                    </a:lnTo>
                    <a:lnTo>
                      <a:pt x="59" y="117"/>
                    </a:lnTo>
                    <a:lnTo>
                      <a:pt x="75" y="98"/>
                    </a:lnTo>
                    <a:lnTo>
                      <a:pt x="92" y="81"/>
                    </a:lnTo>
                    <a:lnTo>
                      <a:pt x="112" y="66"/>
                    </a:lnTo>
                    <a:lnTo>
                      <a:pt x="123" y="59"/>
                    </a:lnTo>
                    <a:lnTo>
                      <a:pt x="144" y="45"/>
                    </a:lnTo>
                    <a:lnTo>
                      <a:pt x="167" y="33"/>
                    </a:lnTo>
                    <a:lnTo>
                      <a:pt x="191" y="23"/>
                    </a:lnTo>
                    <a:lnTo>
                      <a:pt x="198" y="20"/>
                    </a:lnTo>
                    <a:lnTo>
                      <a:pt x="223" y="12"/>
                    </a:lnTo>
                    <a:lnTo>
                      <a:pt x="250" y="5"/>
                    </a:lnTo>
                    <a:lnTo>
                      <a:pt x="277" y="3"/>
                    </a:lnTo>
                    <a:lnTo>
                      <a:pt x="284" y="2"/>
                    </a:lnTo>
                    <a:lnTo>
                      <a:pt x="312"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nvGrpSpPr>
              <p:cNvPr id="123" name="Group 122"/>
              <p:cNvGrpSpPr/>
              <p:nvPr/>
            </p:nvGrpSpPr>
            <p:grpSpPr>
              <a:xfrm>
                <a:off x="7348547" y="1752940"/>
                <a:ext cx="1348570" cy="888065"/>
                <a:chOff x="6873117" y="2094811"/>
                <a:chExt cx="1134713" cy="747235"/>
              </a:xfrm>
            </p:grpSpPr>
            <p:sp>
              <p:nvSpPr>
                <p:cNvPr id="124" name="Freeform 123"/>
                <p:cNvSpPr>
                  <a:spLocks noEditPoints="1"/>
                </p:cNvSpPr>
                <p:nvPr/>
              </p:nvSpPr>
              <p:spPr bwMode="auto">
                <a:xfrm>
                  <a:off x="6873117" y="2094811"/>
                  <a:ext cx="1134713" cy="747235"/>
                </a:xfrm>
                <a:custGeom>
                  <a:avLst/>
                  <a:gdLst>
                    <a:gd name="T0" fmla="*/ 939 w 1883"/>
                    <a:gd name="T1" fmla="*/ 0 h 1240"/>
                    <a:gd name="T2" fmla="*/ 939 w 1883"/>
                    <a:gd name="T3" fmla="*/ 0 h 1240"/>
                    <a:gd name="T4" fmla="*/ 937 w 1883"/>
                    <a:gd name="T5" fmla="*/ 1240 h 1240"/>
                    <a:gd name="T6" fmla="*/ 0 w 1883"/>
                    <a:gd name="T7" fmla="*/ 1088 h 1240"/>
                    <a:gd name="T8" fmla="*/ 939 w 1883"/>
                    <a:gd name="T9" fmla="*/ 0 h 1240"/>
                    <a:gd name="T10" fmla="*/ 939 w 1883"/>
                    <a:gd name="T11" fmla="*/ 0 h 1240"/>
                    <a:gd name="T12" fmla="*/ 946 w 1883"/>
                    <a:gd name="T13" fmla="*/ 1240 h 1240"/>
                    <a:gd name="T14" fmla="*/ 1883 w 1883"/>
                    <a:gd name="T15" fmla="*/ 1088 h 1240"/>
                    <a:gd name="T16" fmla="*/ 946 w 1883"/>
                    <a:gd name="T17" fmla="*/ 0 h 1240"/>
                    <a:gd name="T18" fmla="*/ 946 w 1883"/>
                    <a:gd name="T19" fmla="*/ 124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3" h="1240">
                      <a:moveTo>
                        <a:pt x="939" y="0"/>
                      </a:moveTo>
                      <a:lnTo>
                        <a:pt x="939" y="0"/>
                      </a:lnTo>
                      <a:lnTo>
                        <a:pt x="937" y="1240"/>
                      </a:lnTo>
                      <a:lnTo>
                        <a:pt x="0" y="1088"/>
                      </a:lnTo>
                      <a:lnTo>
                        <a:pt x="939" y="0"/>
                      </a:lnTo>
                      <a:lnTo>
                        <a:pt x="939" y="0"/>
                      </a:lnTo>
                      <a:close/>
                      <a:moveTo>
                        <a:pt x="946" y="1240"/>
                      </a:moveTo>
                      <a:lnTo>
                        <a:pt x="1883" y="1088"/>
                      </a:lnTo>
                      <a:lnTo>
                        <a:pt x="946" y="0"/>
                      </a:lnTo>
                      <a:lnTo>
                        <a:pt x="946" y="1240"/>
                      </a:lnTo>
                      <a:close/>
                    </a:path>
                  </a:pathLst>
                </a:custGeom>
                <a:solidFill>
                  <a:srgbClr val="FFFFFF"/>
                </a:solidFill>
                <a:ln w="15875" cap="flat">
                  <a:solidFill>
                    <a:srgbClr val="0071BC"/>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sp>
              <p:nvSpPr>
                <p:cNvPr id="125" name="Freeform 124"/>
                <p:cNvSpPr>
                  <a:spLocks noEditPoints="1"/>
                </p:cNvSpPr>
                <p:nvPr/>
              </p:nvSpPr>
              <p:spPr bwMode="auto">
                <a:xfrm>
                  <a:off x="7008706" y="2301509"/>
                  <a:ext cx="871374" cy="456777"/>
                </a:xfrm>
                <a:custGeom>
                  <a:avLst/>
                  <a:gdLst>
                    <a:gd name="T0" fmla="*/ 205 w 610"/>
                    <a:gd name="T1" fmla="*/ 34 h 319"/>
                    <a:gd name="T2" fmla="*/ 242 w 610"/>
                    <a:gd name="T3" fmla="*/ 0 h 319"/>
                    <a:gd name="T4" fmla="*/ 280 w 610"/>
                    <a:gd name="T5" fmla="*/ 34 h 319"/>
                    <a:gd name="T6" fmla="*/ 242 w 610"/>
                    <a:gd name="T7" fmla="*/ 69 h 319"/>
                    <a:gd name="T8" fmla="*/ 205 w 610"/>
                    <a:gd name="T9" fmla="*/ 34 h 319"/>
                    <a:gd name="T10" fmla="*/ 403 w 610"/>
                    <a:gd name="T11" fmla="*/ 34 h 319"/>
                    <a:gd name="T12" fmla="*/ 365 w 610"/>
                    <a:gd name="T13" fmla="*/ 0 h 319"/>
                    <a:gd name="T14" fmla="*/ 327 w 610"/>
                    <a:gd name="T15" fmla="*/ 34 h 319"/>
                    <a:gd name="T16" fmla="*/ 365 w 610"/>
                    <a:gd name="T17" fmla="*/ 69 h 319"/>
                    <a:gd name="T18" fmla="*/ 403 w 610"/>
                    <a:gd name="T19" fmla="*/ 34 h 319"/>
                    <a:gd name="T20" fmla="*/ 205 w 610"/>
                    <a:gd name="T21" fmla="*/ 284 h 319"/>
                    <a:gd name="T22" fmla="*/ 242 w 610"/>
                    <a:gd name="T23" fmla="*/ 319 h 319"/>
                    <a:gd name="T24" fmla="*/ 280 w 610"/>
                    <a:gd name="T25" fmla="*/ 284 h 319"/>
                    <a:gd name="T26" fmla="*/ 242 w 610"/>
                    <a:gd name="T27" fmla="*/ 250 h 319"/>
                    <a:gd name="T28" fmla="*/ 205 w 610"/>
                    <a:gd name="T29" fmla="*/ 284 h 319"/>
                    <a:gd name="T30" fmla="*/ 403 w 610"/>
                    <a:gd name="T31" fmla="*/ 284 h 319"/>
                    <a:gd name="T32" fmla="*/ 365 w 610"/>
                    <a:gd name="T33" fmla="*/ 250 h 319"/>
                    <a:gd name="T34" fmla="*/ 327 w 610"/>
                    <a:gd name="T35" fmla="*/ 284 h 319"/>
                    <a:gd name="T36" fmla="*/ 365 w 610"/>
                    <a:gd name="T37" fmla="*/ 319 h 319"/>
                    <a:gd name="T38" fmla="*/ 403 w 610"/>
                    <a:gd name="T39" fmla="*/ 284 h 319"/>
                    <a:gd name="T40" fmla="*/ 506 w 610"/>
                    <a:gd name="T41" fmla="*/ 266 h 319"/>
                    <a:gd name="T42" fmla="*/ 468 w 610"/>
                    <a:gd name="T43" fmla="*/ 232 h 319"/>
                    <a:gd name="T44" fmla="*/ 430 w 610"/>
                    <a:gd name="T45" fmla="*/ 266 h 319"/>
                    <a:gd name="T46" fmla="*/ 468 w 610"/>
                    <a:gd name="T47" fmla="*/ 301 h 319"/>
                    <a:gd name="T48" fmla="*/ 506 w 610"/>
                    <a:gd name="T49" fmla="*/ 266 h 319"/>
                    <a:gd name="T50" fmla="*/ 104 w 610"/>
                    <a:gd name="T51" fmla="*/ 266 h 319"/>
                    <a:gd name="T52" fmla="*/ 141 w 610"/>
                    <a:gd name="T53" fmla="*/ 301 h 319"/>
                    <a:gd name="T54" fmla="*/ 178 w 610"/>
                    <a:gd name="T55" fmla="*/ 266 h 319"/>
                    <a:gd name="T56" fmla="*/ 141 w 610"/>
                    <a:gd name="T57" fmla="*/ 232 h 319"/>
                    <a:gd name="T58" fmla="*/ 104 w 610"/>
                    <a:gd name="T59" fmla="*/ 266 h 319"/>
                    <a:gd name="T60" fmla="*/ 610 w 610"/>
                    <a:gd name="T61" fmla="*/ 255 h 319"/>
                    <a:gd name="T62" fmla="*/ 572 w 610"/>
                    <a:gd name="T63" fmla="*/ 219 h 319"/>
                    <a:gd name="T64" fmla="*/ 533 w 610"/>
                    <a:gd name="T65" fmla="*/ 255 h 319"/>
                    <a:gd name="T66" fmla="*/ 572 w 610"/>
                    <a:gd name="T67" fmla="*/ 290 h 319"/>
                    <a:gd name="T68" fmla="*/ 610 w 610"/>
                    <a:gd name="T69" fmla="*/ 255 h 319"/>
                    <a:gd name="T70" fmla="*/ 77 w 610"/>
                    <a:gd name="T71" fmla="*/ 255 h 319"/>
                    <a:gd name="T72" fmla="*/ 39 w 610"/>
                    <a:gd name="T73" fmla="*/ 219 h 319"/>
                    <a:gd name="T74" fmla="*/ 0 w 610"/>
                    <a:gd name="T75" fmla="*/ 255 h 319"/>
                    <a:gd name="T76" fmla="*/ 39 w 610"/>
                    <a:gd name="T77" fmla="*/ 290 h 319"/>
                    <a:gd name="T78" fmla="*/ 77 w 610"/>
                    <a:gd name="T79" fmla="*/ 255 h 319"/>
                    <a:gd name="T80" fmla="*/ 205 w 610"/>
                    <a:gd name="T81" fmla="*/ 150 h 319"/>
                    <a:gd name="T82" fmla="*/ 242 w 610"/>
                    <a:gd name="T83" fmla="*/ 185 h 319"/>
                    <a:gd name="T84" fmla="*/ 280 w 610"/>
                    <a:gd name="T85" fmla="*/ 150 h 319"/>
                    <a:gd name="T86" fmla="*/ 242 w 610"/>
                    <a:gd name="T87" fmla="*/ 116 h 319"/>
                    <a:gd name="T88" fmla="*/ 205 w 610"/>
                    <a:gd name="T89" fmla="*/ 150 h 319"/>
                    <a:gd name="T90" fmla="*/ 403 w 610"/>
                    <a:gd name="T91" fmla="*/ 150 h 319"/>
                    <a:gd name="T92" fmla="*/ 365 w 610"/>
                    <a:gd name="T93" fmla="*/ 116 h 319"/>
                    <a:gd name="T94" fmla="*/ 327 w 610"/>
                    <a:gd name="T95" fmla="*/ 150 h 319"/>
                    <a:gd name="T96" fmla="*/ 365 w 610"/>
                    <a:gd name="T97" fmla="*/ 185 h 319"/>
                    <a:gd name="T98" fmla="*/ 403 w 610"/>
                    <a:gd name="T99" fmla="*/ 150 h 319"/>
                    <a:gd name="T100" fmla="*/ 506 w 610"/>
                    <a:gd name="T101" fmla="*/ 145 h 319"/>
                    <a:gd name="T102" fmla="*/ 468 w 610"/>
                    <a:gd name="T103" fmla="*/ 110 h 319"/>
                    <a:gd name="T104" fmla="*/ 430 w 610"/>
                    <a:gd name="T105" fmla="*/ 145 h 319"/>
                    <a:gd name="T106" fmla="*/ 468 w 610"/>
                    <a:gd name="T107" fmla="*/ 179 h 319"/>
                    <a:gd name="T108" fmla="*/ 506 w 610"/>
                    <a:gd name="T109" fmla="*/ 145 h 319"/>
                    <a:gd name="T110" fmla="*/ 99 w 610"/>
                    <a:gd name="T111" fmla="*/ 145 h 319"/>
                    <a:gd name="T112" fmla="*/ 137 w 610"/>
                    <a:gd name="T113" fmla="*/ 179 h 319"/>
                    <a:gd name="T114" fmla="*/ 174 w 610"/>
                    <a:gd name="T115" fmla="*/ 145 h 319"/>
                    <a:gd name="T116" fmla="*/ 137 w 610"/>
                    <a:gd name="T117" fmla="*/ 110 h 319"/>
                    <a:gd name="T118" fmla="*/ 99 w 610"/>
                    <a:gd name="T119" fmla="*/ 14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 h="319">
                      <a:moveTo>
                        <a:pt x="205" y="34"/>
                      </a:moveTo>
                      <a:cubicBezTo>
                        <a:pt x="205" y="15"/>
                        <a:pt x="222" y="0"/>
                        <a:pt x="242" y="0"/>
                      </a:cubicBezTo>
                      <a:cubicBezTo>
                        <a:pt x="263" y="0"/>
                        <a:pt x="280" y="15"/>
                        <a:pt x="280" y="34"/>
                      </a:cubicBezTo>
                      <a:cubicBezTo>
                        <a:pt x="280" y="53"/>
                        <a:pt x="263" y="69"/>
                        <a:pt x="242" y="69"/>
                      </a:cubicBezTo>
                      <a:cubicBezTo>
                        <a:pt x="222" y="69"/>
                        <a:pt x="205" y="53"/>
                        <a:pt x="205" y="34"/>
                      </a:cubicBezTo>
                      <a:close/>
                      <a:moveTo>
                        <a:pt x="403" y="34"/>
                      </a:moveTo>
                      <a:cubicBezTo>
                        <a:pt x="403" y="15"/>
                        <a:pt x="386" y="0"/>
                        <a:pt x="365" y="0"/>
                      </a:cubicBezTo>
                      <a:cubicBezTo>
                        <a:pt x="344" y="0"/>
                        <a:pt x="327" y="15"/>
                        <a:pt x="327" y="34"/>
                      </a:cubicBezTo>
                      <a:cubicBezTo>
                        <a:pt x="327" y="53"/>
                        <a:pt x="344" y="69"/>
                        <a:pt x="365" y="69"/>
                      </a:cubicBezTo>
                      <a:cubicBezTo>
                        <a:pt x="386" y="69"/>
                        <a:pt x="403" y="53"/>
                        <a:pt x="403" y="34"/>
                      </a:cubicBezTo>
                      <a:close/>
                      <a:moveTo>
                        <a:pt x="205" y="284"/>
                      </a:moveTo>
                      <a:cubicBezTo>
                        <a:pt x="205" y="303"/>
                        <a:pt x="222" y="319"/>
                        <a:pt x="242" y="319"/>
                      </a:cubicBezTo>
                      <a:cubicBezTo>
                        <a:pt x="263" y="319"/>
                        <a:pt x="280" y="303"/>
                        <a:pt x="280" y="284"/>
                      </a:cubicBezTo>
                      <a:cubicBezTo>
                        <a:pt x="280" y="265"/>
                        <a:pt x="263" y="250"/>
                        <a:pt x="242" y="250"/>
                      </a:cubicBezTo>
                      <a:cubicBezTo>
                        <a:pt x="222" y="250"/>
                        <a:pt x="205" y="265"/>
                        <a:pt x="205" y="284"/>
                      </a:cubicBezTo>
                      <a:close/>
                      <a:moveTo>
                        <a:pt x="403" y="284"/>
                      </a:moveTo>
                      <a:cubicBezTo>
                        <a:pt x="403" y="265"/>
                        <a:pt x="386" y="250"/>
                        <a:pt x="365" y="250"/>
                      </a:cubicBezTo>
                      <a:cubicBezTo>
                        <a:pt x="344" y="250"/>
                        <a:pt x="327" y="265"/>
                        <a:pt x="327" y="284"/>
                      </a:cubicBezTo>
                      <a:cubicBezTo>
                        <a:pt x="327" y="303"/>
                        <a:pt x="344" y="319"/>
                        <a:pt x="365" y="319"/>
                      </a:cubicBezTo>
                      <a:cubicBezTo>
                        <a:pt x="386" y="319"/>
                        <a:pt x="403" y="303"/>
                        <a:pt x="403" y="284"/>
                      </a:cubicBezTo>
                      <a:close/>
                      <a:moveTo>
                        <a:pt x="506" y="266"/>
                      </a:moveTo>
                      <a:cubicBezTo>
                        <a:pt x="506" y="247"/>
                        <a:pt x="489" y="232"/>
                        <a:pt x="468" y="232"/>
                      </a:cubicBezTo>
                      <a:cubicBezTo>
                        <a:pt x="447" y="232"/>
                        <a:pt x="430" y="247"/>
                        <a:pt x="430" y="266"/>
                      </a:cubicBezTo>
                      <a:cubicBezTo>
                        <a:pt x="430" y="285"/>
                        <a:pt x="447" y="301"/>
                        <a:pt x="468" y="301"/>
                      </a:cubicBezTo>
                      <a:cubicBezTo>
                        <a:pt x="489" y="301"/>
                        <a:pt x="506" y="285"/>
                        <a:pt x="506" y="266"/>
                      </a:cubicBezTo>
                      <a:close/>
                      <a:moveTo>
                        <a:pt x="104" y="266"/>
                      </a:moveTo>
                      <a:cubicBezTo>
                        <a:pt x="104" y="285"/>
                        <a:pt x="120" y="301"/>
                        <a:pt x="141" y="301"/>
                      </a:cubicBezTo>
                      <a:cubicBezTo>
                        <a:pt x="161" y="301"/>
                        <a:pt x="178" y="285"/>
                        <a:pt x="178" y="266"/>
                      </a:cubicBezTo>
                      <a:cubicBezTo>
                        <a:pt x="178" y="247"/>
                        <a:pt x="161" y="232"/>
                        <a:pt x="141" y="232"/>
                      </a:cubicBezTo>
                      <a:cubicBezTo>
                        <a:pt x="120" y="232"/>
                        <a:pt x="104" y="247"/>
                        <a:pt x="104" y="266"/>
                      </a:cubicBezTo>
                      <a:close/>
                      <a:moveTo>
                        <a:pt x="610" y="255"/>
                      </a:moveTo>
                      <a:cubicBezTo>
                        <a:pt x="610" y="235"/>
                        <a:pt x="593" y="219"/>
                        <a:pt x="572" y="219"/>
                      </a:cubicBezTo>
                      <a:cubicBezTo>
                        <a:pt x="551" y="219"/>
                        <a:pt x="533" y="235"/>
                        <a:pt x="533" y="255"/>
                      </a:cubicBezTo>
                      <a:cubicBezTo>
                        <a:pt x="533" y="274"/>
                        <a:pt x="551" y="290"/>
                        <a:pt x="572" y="290"/>
                      </a:cubicBezTo>
                      <a:cubicBezTo>
                        <a:pt x="593" y="290"/>
                        <a:pt x="610" y="274"/>
                        <a:pt x="610" y="255"/>
                      </a:cubicBezTo>
                      <a:close/>
                      <a:moveTo>
                        <a:pt x="77" y="255"/>
                      </a:moveTo>
                      <a:cubicBezTo>
                        <a:pt x="77" y="235"/>
                        <a:pt x="60" y="219"/>
                        <a:pt x="39" y="219"/>
                      </a:cubicBezTo>
                      <a:cubicBezTo>
                        <a:pt x="18" y="219"/>
                        <a:pt x="0" y="235"/>
                        <a:pt x="0" y="255"/>
                      </a:cubicBezTo>
                      <a:cubicBezTo>
                        <a:pt x="0" y="274"/>
                        <a:pt x="18" y="290"/>
                        <a:pt x="39" y="290"/>
                      </a:cubicBezTo>
                      <a:cubicBezTo>
                        <a:pt x="60" y="290"/>
                        <a:pt x="77" y="274"/>
                        <a:pt x="77" y="255"/>
                      </a:cubicBezTo>
                      <a:close/>
                      <a:moveTo>
                        <a:pt x="205" y="150"/>
                      </a:moveTo>
                      <a:cubicBezTo>
                        <a:pt x="205" y="169"/>
                        <a:pt x="222" y="185"/>
                        <a:pt x="242" y="185"/>
                      </a:cubicBezTo>
                      <a:cubicBezTo>
                        <a:pt x="263" y="185"/>
                        <a:pt x="280" y="169"/>
                        <a:pt x="280" y="150"/>
                      </a:cubicBezTo>
                      <a:cubicBezTo>
                        <a:pt x="280" y="131"/>
                        <a:pt x="263" y="116"/>
                        <a:pt x="242" y="116"/>
                      </a:cubicBezTo>
                      <a:cubicBezTo>
                        <a:pt x="222" y="116"/>
                        <a:pt x="205" y="131"/>
                        <a:pt x="205" y="150"/>
                      </a:cubicBezTo>
                      <a:close/>
                      <a:moveTo>
                        <a:pt x="403" y="150"/>
                      </a:moveTo>
                      <a:cubicBezTo>
                        <a:pt x="403" y="131"/>
                        <a:pt x="386" y="116"/>
                        <a:pt x="365" y="116"/>
                      </a:cubicBezTo>
                      <a:cubicBezTo>
                        <a:pt x="344" y="116"/>
                        <a:pt x="327" y="131"/>
                        <a:pt x="327" y="150"/>
                      </a:cubicBezTo>
                      <a:cubicBezTo>
                        <a:pt x="327" y="169"/>
                        <a:pt x="344" y="185"/>
                        <a:pt x="365" y="185"/>
                      </a:cubicBezTo>
                      <a:cubicBezTo>
                        <a:pt x="386" y="185"/>
                        <a:pt x="403" y="169"/>
                        <a:pt x="403" y="150"/>
                      </a:cubicBezTo>
                      <a:close/>
                      <a:moveTo>
                        <a:pt x="506" y="145"/>
                      </a:moveTo>
                      <a:cubicBezTo>
                        <a:pt x="506" y="126"/>
                        <a:pt x="489" y="110"/>
                        <a:pt x="468" y="110"/>
                      </a:cubicBezTo>
                      <a:cubicBezTo>
                        <a:pt x="447" y="110"/>
                        <a:pt x="430" y="126"/>
                        <a:pt x="430" y="145"/>
                      </a:cubicBezTo>
                      <a:cubicBezTo>
                        <a:pt x="430" y="164"/>
                        <a:pt x="447" y="179"/>
                        <a:pt x="468" y="179"/>
                      </a:cubicBezTo>
                      <a:cubicBezTo>
                        <a:pt x="489" y="179"/>
                        <a:pt x="506" y="164"/>
                        <a:pt x="506" y="145"/>
                      </a:cubicBezTo>
                      <a:close/>
                      <a:moveTo>
                        <a:pt x="99" y="145"/>
                      </a:moveTo>
                      <a:cubicBezTo>
                        <a:pt x="99" y="164"/>
                        <a:pt x="116" y="179"/>
                        <a:pt x="137" y="179"/>
                      </a:cubicBezTo>
                      <a:cubicBezTo>
                        <a:pt x="157" y="179"/>
                        <a:pt x="174" y="164"/>
                        <a:pt x="174" y="145"/>
                      </a:cubicBezTo>
                      <a:cubicBezTo>
                        <a:pt x="174" y="126"/>
                        <a:pt x="157" y="110"/>
                        <a:pt x="137" y="110"/>
                      </a:cubicBezTo>
                      <a:cubicBezTo>
                        <a:pt x="116" y="110"/>
                        <a:pt x="99" y="126"/>
                        <a:pt x="99" y="14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sp>
              <p:nvSpPr>
                <p:cNvPr id="126" name="Freeform 125"/>
                <p:cNvSpPr>
                  <a:spLocks noEditPoints="1"/>
                </p:cNvSpPr>
                <p:nvPr/>
              </p:nvSpPr>
              <p:spPr bwMode="auto">
                <a:xfrm>
                  <a:off x="7096084" y="2355744"/>
                  <a:ext cx="696014" cy="335051"/>
                </a:xfrm>
                <a:custGeom>
                  <a:avLst/>
                  <a:gdLst>
                    <a:gd name="T0" fmla="*/ 285 w 487"/>
                    <a:gd name="T1" fmla="*/ 232 h 234"/>
                    <a:gd name="T2" fmla="*/ 265 w 487"/>
                    <a:gd name="T3" fmla="*/ 233 h 234"/>
                    <a:gd name="T4" fmla="*/ 195 w 487"/>
                    <a:gd name="T5" fmla="*/ 140 h 234"/>
                    <a:gd name="T6" fmla="*/ 178 w 487"/>
                    <a:gd name="T7" fmla="*/ 25 h 234"/>
                    <a:gd name="T8" fmla="*/ 178 w 487"/>
                    <a:gd name="T9" fmla="*/ 222 h 234"/>
                    <a:gd name="T10" fmla="*/ 331 w 487"/>
                    <a:gd name="T11" fmla="*/ 14 h 234"/>
                    <a:gd name="T12" fmla="*/ 487 w 487"/>
                    <a:gd name="T13" fmla="*/ 195 h 234"/>
                    <a:gd name="T14" fmla="*/ 153 w 487"/>
                    <a:gd name="T15" fmla="*/ 14 h 234"/>
                    <a:gd name="T16" fmla="*/ 0 w 487"/>
                    <a:gd name="T17" fmla="*/ 195 h 234"/>
                    <a:gd name="T18" fmla="*/ 156 w 487"/>
                    <a:gd name="T19" fmla="*/ 132 h 234"/>
                    <a:gd name="T20" fmla="*/ 103 w 487"/>
                    <a:gd name="T21" fmla="*/ 209 h 234"/>
                    <a:gd name="T22" fmla="*/ 325 w 487"/>
                    <a:gd name="T23" fmla="*/ 132 h 234"/>
                    <a:gd name="T24" fmla="*/ 382 w 487"/>
                    <a:gd name="T25" fmla="*/ 209 h 234"/>
                    <a:gd name="T26" fmla="*/ 191 w 487"/>
                    <a:gd name="T27" fmla="*/ 8 h 234"/>
                    <a:gd name="T28" fmla="*/ 282 w 487"/>
                    <a:gd name="T29" fmla="*/ 0 h 234"/>
                    <a:gd name="T30" fmla="*/ 203 w 487"/>
                    <a:gd name="T31" fmla="*/ 231 h 234"/>
                    <a:gd name="T32" fmla="*/ 222 w 487"/>
                    <a:gd name="T33" fmla="*/ 231 h 234"/>
                    <a:gd name="T34" fmla="*/ 290 w 487"/>
                    <a:gd name="T35" fmla="*/ 138 h 234"/>
                    <a:gd name="T36" fmla="*/ 304 w 487"/>
                    <a:gd name="T37" fmla="*/ 19 h 234"/>
                    <a:gd name="T38" fmla="*/ 304 w 487"/>
                    <a:gd name="T39" fmla="*/ 22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7" h="234">
                      <a:moveTo>
                        <a:pt x="285" y="232"/>
                      </a:moveTo>
                      <a:cubicBezTo>
                        <a:pt x="278" y="233"/>
                        <a:pt x="272" y="234"/>
                        <a:pt x="265" y="233"/>
                      </a:cubicBezTo>
                      <a:cubicBezTo>
                        <a:pt x="221" y="228"/>
                        <a:pt x="190" y="186"/>
                        <a:pt x="195" y="140"/>
                      </a:cubicBezTo>
                      <a:moveTo>
                        <a:pt x="178" y="25"/>
                      </a:moveTo>
                      <a:cubicBezTo>
                        <a:pt x="178" y="222"/>
                        <a:pt x="178" y="222"/>
                        <a:pt x="178" y="222"/>
                      </a:cubicBezTo>
                      <a:moveTo>
                        <a:pt x="331" y="14"/>
                      </a:moveTo>
                      <a:cubicBezTo>
                        <a:pt x="487" y="195"/>
                        <a:pt x="487" y="195"/>
                        <a:pt x="487" y="195"/>
                      </a:cubicBezTo>
                      <a:moveTo>
                        <a:pt x="153" y="14"/>
                      </a:moveTo>
                      <a:cubicBezTo>
                        <a:pt x="0" y="195"/>
                        <a:pt x="0" y="195"/>
                        <a:pt x="0" y="195"/>
                      </a:cubicBezTo>
                      <a:moveTo>
                        <a:pt x="156" y="132"/>
                      </a:moveTo>
                      <a:cubicBezTo>
                        <a:pt x="103" y="209"/>
                        <a:pt x="103" y="209"/>
                        <a:pt x="103" y="209"/>
                      </a:cubicBezTo>
                      <a:moveTo>
                        <a:pt x="325" y="132"/>
                      </a:moveTo>
                      <a:cubicBezTo>
                        <a:pt x="382" y="209"/>
                        <a:pt x="382" y="209"/>
                        <a:pt x="382" y="209"/>
                      </a:cubicBezTo>
                      <a:moveTo>
                        <a:pt x="191" y="8"/>
                      </a:moveTo>
                      <a:cubicBezTo>
                        <a:pt x="224" y="32"/>
                        <a:pt x="264" y="28"/>
                        <a:pt x="282" y="0"/>
                      </a:cubicBezTo>
                      <a:moveTo>
                        <a:pt x="203" y="231"/>
                      </a:moveTo>
                      <a:cubicBezTo>
                        <a:pt x="209" y="232"/>
                        <a:pt x="215" y="232"/>
                        <a:pt x="222" y="231"/>
                      </a:cubicBezTo>
                      <a:cubicBezTo>
                        <a:pt x="264" y="226"/>
                        <a:pt x="295" y="184"/>
                        <a:pt x="290" y="138"/>
                      </a:cubicBezTo>
                      <a:moveTo>
                        <a:pt x="304" y="19"/>
                      </a:moveTo>
                      <a:cubicBezTo>
                        <a:pt x="304" y="228"/>
                        <a:pt x="304" y="228"/>
                        <a:pt x="304" y="228"/>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grpSp>
      <p:grpSp>
        <p:nvGrpSpPr>
          <p:cNvPr id="127" name="Group 126"/>
          <p:cNvGrpSpPr/>
          <p:nvPr/>
        </p:nvGrpSpPr>
        <p:grpSpPr>
          <a:xfrm>
            <a:off x="8653792" y="5405647"/>
            <a:ext cx="1156086" cy="857502"/>
            <a:chOff x="8670081" y="5100198"/>
            <a:chExt cx="1156086" cy="857502"/>
          </a:xfrm>
        </p:grpSpPr>
        <p:sp>
          <p:nvSpPr>
            <p:cNvPr id="128" name="Rectangle 127"/>
            <p:cNvSpPr/>
            <p:nvPr/>
          </p:nvSpPr>
          <p:spPr>
            <a:xfrm>
              <a:off x="8670081" y="5769488"/>
              <a:ext cx="1156086" cy="188212"/>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199" dirty="0">
                  <a:ln>
                    <a:solidFill>
                      <a:srgbClr val="FFFFFF">
                        <a:alpha val="0"/>
                      </a:srgbClr>
                    </a:solidFill>
                  </a:ln>
                  <a:solidFill>
                    <a:srgbClr val="00188F"/>
                  </a:solidFill>
                </a:rPr>
                <a:t>Active Directory</a:t>
              </a:r>
            </a:p>
          </p:txBody>
        </p:sp>
        <p:grpSp>
          <p:nvGrpSpPr>
            <p:cNvPr id="129" name="Group 128"/>
            <p:cNvGrpSpPr/>
            <p:nvPr/>
          </p:nvGrpSpPr>
          <p:grpSpPr>
            <a:xfrm>
              <a:off x="8785922" y="5100198"/>
              <a:ext cx="886696" cy="583910"/>
              <a:chOff x="8531942" y="4767762"/>
              <a:chExt cx="1348570" cy="888065"/>
            </a:xfrm>
          </p:grpSpPr>
          <p:sp>
            <p:nvSpPr>
              <p:cNvPr id="130" name="Freeform 129"/>
              <p:cNvSpPr>
                <a:spLocks noEditPoints="1"/>
              </p:cNvSpPr>
              <p:nvPr/>
            </p:nvSpPr>
            <p:spPr bwMode="auto">
              <a:xfrm>
                <a:off x="8531942" y="4767762"/>
                <a:ext cx="1348570" cy="888065"/>
              </a:xfrm>
              <a:custGeom>
                <a:avLst/>
                <a:gdLst>
                  <a:gd name="T0" fmla="*/ 939 w 1883"/>
                  <a:gd name="T1" fmla="*/ 0 h 1240"/>
                  <a:gd name="T2" fmla="*/ 939 w 1883"/>
                  <a:gd name="T3" fmla="*/ 0 h 1240"/>
                  <a:gd name="T4" fmla="*/ 937 w 1883"/>
                  <a:gd name="T5" fmla="*/ 1240 h 1240"/>
                  <a:gd name="T6" fmla="*/ 0 w 1883"/>
                  <a:gd name="T7" fmla="*/ 1088 h 1240"/>
                  <a:gd name="T8" fmla="*/ 939 w 1883"/>
                  <a:gd name="T9" fmla="*/ 0 h 1240"/>
                  <a:gd name="T10" fmla="*/ 939 w 1883"/>
                  <a:gd name="T11" fmla="*/ 0 h 1240"/>
                  <a:gd name="T12" fmla="*/ 946 w 1883"/>
                  <a:gd name="T13" fmla="*/ 1240 h 1240"/>
                  <a:gd name="T14" fmla="*/ 1883 w 1883"/>
                  <a:gd name="T15" fmla="*/ 1088 h 1240"/>
                  <a:gd name="T16" fmla="*/ 946 w 1883"/>
                  <a:gd name="T17" fmla="*/ 0 h 1240"/>
                  <a:gd name="T18" fmla="*/ 946 w 1883"/>
                  <a:gd name="T19" fmla="*/ 124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3" h="1240">
                    <a:moveTo>
                      <a:pt x="939" y="0"/>
                    </a:moveTo>
                    <a:lnTo>
                      <a:pt x="939" y="0"/>
                    </a:lnTo>
                    <a:lnTo>
                      <a:pt x="937" y="1240"/>
                    </a:lnTo>
                    <a:lnTo>
                      <a:pt x="0" y="1088"/>
                    </a:lnTo>
                    <a:lnTo>
                      <a:pt x="939" y="0"/>
                    </a:lnTo>
                    <a:lnTo>
                      <a:pt x="939" y="0"/>
                    </a:lnTo>
                    <a:close/>
                    <a:moveTo>
                      <a:pt x="946" y="1240"/>
                    </a:moveTo>
                    <a:lnTo>
                      <a:pt x="1883" y="1088"/>
                    </a:lnTo>
                    <a:lnTo>
                      <a:pt x="946" y="0"/>
                    </a:lnTo>
                    <a:lnTo>
                      <a:pt x="946" y="1240"/>
                    </a:lnTo>
                    <a:close/>
                  </a:path>
                </a:pathLst>
              </a:custGeom>
              <a:solidFill>
                <a:srgbClr val="FFFFFF"/>
              </a:solidFill>
              <a:ln w="15875" cap="flat">
                <a:solidFill>
                  <a:srgbClr val="0071BC"/>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sp>
            <p:nvSpPr>
              <p:cNvPr id="131" name="Freeform 130"/>
              <p:cNvSpPr>
                <a:spLocks noEditPoints="1"/>
              </p:cNvSpPr>
              <p:nvPr/>
            </p:nvSpPr>
            <p:spPr bwMode="auto">
              <a:xfrm>
                <a:off x="8693083" y="5013412"/>
                <a:ext cx="1035599" cy="542866"/>
              </a:xfrm>
              <a:custGeom>
                <a:avLst/>
                <a:gdLst>
                  <a:gd name="T0" fmla="*/ 205 w 610"/>
                  <a:gd name="T1" fmla="*/ 34 h 319"/>
                  <a:gd name="T2" fmla="*/ 242 w 610"/>
                  <a:gd name="T3" fmla="*/ 0 h 319"/>
                  <a:gd name="T4" fmla="*/ 280 w 610"/>
                  <a:gd name="T5" fmla="*/ 34 h 319"/>
                  <a:gd name="T6" fmla="*/ 242 w 610"/>
                  <a:gd name="T7" fmla="*/ 69 h 319"/>
                  <a:gd name="T8" fmla="*/ 205 w 610"/>
                  <a:gd name="T9" fmla="*/ 34 h 319"/>
                  <a:gd name="T10" fmla="*/ 403 w 610"/>
                  <a:gd name="T11" fmla="*/ 34 h 319"/>
                  <a:gd name="T12" fmla="*/ 365 w 610"/>
                  <a:gd name="T13" fmla="*/ 0 h 319"/>
                  <a:gd name="T14" fmla="*/ 327 w 610"/>
                  <a:gd name="T15" fmla="*/ 34 h 319"/>
                  <a:gd name="T16" fmla="*/ 365 w 610"/>
                  <a:gd name="T17" fmla="*/ 69 h 319"/>
                  <a:gd name="T18" fmla="*/ 403 w 610"/>
                  <a:gd name="T19" fmla="*/ 34 h 319"/>
                  <a:gd name="T20" fmla="*/ 205 w 610"/>
                  <a:gd name="T21" fmla="*/ 284 h 319"/>
                  <a:gd name="T22" fmla="*/ 242 w 610"/>
                  <a:gd name="T23" fmla="*/ 319 h 319"/>
                  <a:gd name="T24" fmla="*/ 280 w 610"/>
                  <a:gd name="T25" fmla="*/ 284 h 319"/>
                  <a:gd name="T26" fmla="*/ 242 w 610"/>
                  <a:gd name="T27" fmla="*/ 250 h 319"/>
                  <a:gd name="T28" fmla="*/ 205 w 610"/>
                  <a:gd name="T29" fmla="*/ 284 h 319"/>
                  <a:gd name="T30" fmla="*/ 403 w 610"/>
                  <a:gd name="T31" fmla="*/ 284 h 319"/>
                  <a:gd name="T32" fmla="*/ 365 w 610"/>
                  <a:gd name="T33" fmla="*/ 250 h 319"/>
                  <a:gd name="T34" fmla="*/ 327 w 610"/>
                  <a:gd name="T35" fmla="*/ 284 h 319"/>
                  <a:gd name="T36" fmla="*/ 365 w 610"/>
                  <a:gd name="T37" fmla="*/ 319 h 319"/>
                  <a:gd name="T38" fmla="*/ 403 w 610"/>
                  <a:gd name="T39" fmla="*/ 284 h 319"/>
                  <a:gd name="T40" fmla="*/ 506 w 610"/>
                  <a:gd name="T41" fmla="*/ 266 h 319"/>
                  <a:gd name="T42" fmla="*/ 468 w 610"/>
                  <a:gd name="T43" fmla="*/ 232 h 319"/>
                  <a:gd name="T44" fmla="*/ 430 w 610"/>
                  <a:gd name="T45" fmla="*/ 266 h 319"/>
                  <a:gd name="T46" fmla="*/ 468 w 610"/>
                  <a:gd name="T47" fmla="*/ 301 h 319"/>
                  <a:gd name="T48" fmla="*/ 506 w 610"/>
                  <a:gd name="T49" fmla="*/ 266 h 319"/>
                  <a:gd name="T50" fmla="*/ 104 w 610"/>
                  <a:gd name="T51" fmla="*/ 266 h 319"/>
                  <a:gd name="T52" fmla="*/ 141 w 610"/>
                  <a:gd name="T53" fmla="*/ 301 h 319"/>
                  <a:gd name="T54" fmla="*/ 178 w 610"/>
                  <a:gd name="T55" fmla="*/ 266 h 319"/>
                  <a:gd name="T56" fmla="*/ 141 w 610"/>
                  <a:gd name="T57" fmla="*/ 232 h 319"/>
                  <a:gd name="T58" fmla="*/ 104 w 610"/>
                  <a:gd name="T59" fmla="*/ 266 h 319"/>
                  <a:gd name="T60" fmla="*/ 610 w 610"/>
                  <a:gd name="T61" fmla="*/ 255 h 319"/>
                  <a:gd name="T62" fmla="*/ 572 w 610"/>
                  <a:gd name="T63" fmla="*/ 219 h 319"/>
                  <a:gd name="T64" fmla="*/ 533 w 610"/>
                  <a:gd name="T65" fmla="*/ 255 h 319"/>
                  <a:gd name="T66" fmla="*/ 572 w 610"/>
                  <a:gd name="T67" fmla="*/ 290 h 319"/>
                  <a:gd name="T68" fmla="*/ 610 w 610"/>
                  <a:gd name="T69" fmla="*/ 255 h 319"/>
                  <a:gd name="T70" fmla="*/ 77 w 610"/>
                  <a:gd name="T71" fmla="*/ 255 h 319"/>
                  <a:gd name="T72" fmla="*/ 39 w 610"/>
                  <a:gd name="T73" fmla="*/ 219 h 319"/>
                  <a:gd name="T74" fmla="*/ 0 w 610"/>
                  <a:gd name="T75" fmla="*/ 255 h 319"/>
                  <a:gd name="T76" fmla="*/ 39 w 610"/>
                  <a:gd name="T77" fmla="*/ 290 h 319"/>
                  <a:gd name="T78" fmla="*/ 77 w 610"/>
                  <a:gd name="T79" fmla="*/ 255 h 319"/>
                  <a:gd name="T80" fmla="*/ 205 w 610"/>
                  <a:gd name="T81" fmla="*/ 150 h 319"/>
                  <a:gd name="T82" fmla="*/ 242 w 610"/>
                  <a:gd name="T83" fmla="*/ 185 h 319"/>
                  <a:gd name="T84" fmla="*/ 280 w 610"/>
                  <a:gd name="T85" fmla="*/ 150 h 319"/>
                  <a:gd name="T86" fmla="*/ 242 w 610"/>
                  <a:gd name="T87" fmla="*/ 116 h 319"/>
                  <a:gd name="T88" fmla="*/ 205 w 610"/>
                  <a:gd name="T89" fmla="*/ 150 h 319"/>
                  <a:gd name="T90" fmla="*/ 403 w 610"/>
                  <a:gd name="T91" fmla="*/ 150 h 319"/>
                  <a:gd name="T92" fmla="*/ 365 w 610"/>
                  <a:gd name="T93" fmla="*/ 116 h 319"/>
                  <a:gd name="T94" fmla="*/ 327 w 610"/>
                  <a:gd name="T95" fmla="*/ 150 h 319"/>
                  <a:gd name="T96" fmla="*/ 365 w 610"/>
                  <a:gd name="T97" fmla="*/ 185 h 319"/>
                  <a:gd name="T98" fmla="*/ 403 w 610"/>
                  <a:gd name="T99" fmla="*/ 150 h 319"/>
                  <a:gd name="T100" fmla="*/ 506 w 610"/>
                  <a:gd name="T101" fmla="*/ 145 h 319"/>
                  <a:gd name="T102" fmla="*/ 468 w 610"/>
                  <a:gd name="T103" fmla="*/ 110 h 319"/>
                  <a:gd name="T104" fmla="*/ 430 w 610"/>
                  <a:gd name="T105" fmla="*/ 145 h 319"/>
                  <a:gd name="T106" fmla="*/ 468 w 610"/>
                  <a:gd name="T107" fmla="*/ 179 h 319"/>
                  <a:gd name="T108" fmla="*/ 506 w 610"/>
                  <a:gd name="T109" fmla="*/ 145 h 319"/>
                  <a:gd name="T110" fmla="*/ 99 w 610"/>
                  <a:gd name="T111" fmla="*/ 145 h 319"/>
                  <a:gd name="T112" fmla="*/ 137 w 610"/>
                  <a:gd name="T113" fmla="*/ 179 h 319"/>
                  <a:gd name="T114" fmla="*/ 174 w 610"/>
                  <a:gd name="T115" fmla="*/ 145 h 319"/>
                  <a:gd name="T116" fmla="*/ 137 w 610"/>
                  <a:gd name="T117" fmla="*/ 110 h 319"/>
                  <a:gd name="T118" fmla="*/ 99 w 610"/>
                  <a:gd name="T119" fmla="*/ 14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 h="319">
                    <a:moveTo>
                      <a:pt x="205" y="34"/>
                    </a:moveTo>
                    <a:cubicBezTo>
                      <a:pt x="205" y="15"/>
                      <a:pt x="222" y="0"/>
                      <a:pt x="242" y="0"/>
                    </a:cubicBezTo>
                    <a:cubicBezTo>
                      <a:pt x="263" y="0"/>
                      <a:pt x="280" y="15"/>
                      <a:pt x="280" y="34"/>
                    </a:cubicBezTo>
                    <a:cubicBezTo>
                      <a:pt x="280" y="53"/>
                      <a:pt x="263" y="69"/>
                      <a:pt x="242" y="69"/>
                    </a:cubicBezTo>
                    <a:cubicBezTo>
                      <a:pt x="222" y="69"/>
                      <a:pt x="205" y="53"/>
                      <a:pt x="205" y="34"/>
                    </a:cubicBezTo>
                    <a:close/>
                    <a:moveTo>
                      <a:pt x="403" y="34"/>
                    </a:moveTo>
                    <a:cubicBezTo>
                      <a:pt x="403" y="15"/>
                      <a:pt x="386" y="0"/>
                      <a:pt x="365" y="0"/>
                    </a:cubicBezTo>
                    <a:cubicBezTo>
                      <a:pt x="344" y="0"/>
                      <a:pt x="327" y="15"/>
                      <a:pt x="327" y="34"/>
                    </a:cubicBezTo>
                    <a:cubicBezTo>
                      <a:pt x="327" y="53"/>
                      <a:pt x="344" y="69"/>
                      <a:pt x="365" y="69"/>
                    </a:cubicBezTo>
                    <a:cubicBezTo>
                      <a:pt x="386" y="69"/>
                      <a:pt x="403" y="53"/>
                      <a:pt x="403" y="34"/>
                    </a:cubicBezTo>
                    <a:close/>
                    <a:moveTo>
                      <a:pt x="205" y="284"/>
                    </a:moveTo>
                    <a:cubicBezTo>
                      <a:pt x="205" y="303"/>
                      <a:pt x="222" y="319"/>
                      <a:pt x="242" y="319"/>
                    </a:cubicBezTo>
                    <a:cubicBezTo>
                      <a:pt x="263" y="319"/>
                      <a:pt x="280" y="303"/>
                      <a:pt x="280" y="284"/>
                    </a:cubicBezTo>
                    <a:cubicBezTo>
                      <a:pt x="280" y="265"/>
                      <a:pt x="263" y="250"/>
                      <a:pt x="242" y="250"/>
                    </a:cubicBezTo>
                    <a:cubicBezTo>
                      <a:pt x="222" y="250"/>
                      <a:pt x="205" y="265"/>
                      <a:pt x="205" y="284"/>
                    </a:cubicBezTo>
                    <a:close/>
                    <a:moveTo>
                      <a:pt x="403" y="284"/>
                    </a:moveTo>
                    <a:cubicBezTo>
                      <a:pt x="403" y="265"/>
                      <a:pt x="386" y="250"/>
                      <a:pt x="365" y="250"/>
                    </a:cubicBezTo>
                    <a:cubicBezTo>
                      <a:pt x="344" y="250"/>
                      <a:pt x="327" y="265"/>
                      <a:pt x="327" y="284"/>
                    </a:cubicBezTo>
                    <a:cubicBezTo>
                      <a:pt x="327" y="303"/>
                      <a:pt x="344" y="319"/>
                      <a:pt x="365" y="319"/>
                    </a:cubicBezTo>
                    <a:cubicBezTo>
                      <a:pt x="386" y="319"/>
                      <a:pt x="403" y="303"/>
                      <a:pt x="403" y="284"/>
                    </a:cubicBezTo>
                    <a:close/>
                    <a:moveTo>
                      <a:pt x="506" y="266"/>
                    </a:moveTo>
                    <a:cubicBezTo>
                      <a:pt x="506" y="247"/>
                      <a:pt x="489" y="232"/>
                      <a:pt x="468" y="232"/>
                    </a:cubicBezTo>
                    <a:cubicBezTo>
                      <a:pt x="447" y="232"/>
                      <a:pt x="430" y="247"/>
                      <a:pt x="430" y="266"/>
                    </a:cubicBezTo>
                    <a:cubicBezTo>
                      <a:pt x="430" y="285"/>
                      <a:pt x="447" y="301"/>
                      <a:pt x="468" y="301"/>
                    </a:cubicBezTo>
                    <a:cubicBezTo>
                      <a:pt x="489" y="301"/>
                      <a:pt x="506" y="285"/>
                      <a:pt x="506" y="266"/>
                    </a:cubicBezTo>
                    <a:close/>
                    <a:moveTo>
                      <a:pt x="104" y="266"/>
                    </a:moveTo>
                    <a:cubicBezTo>
                      <a:pt x="104" y="285"/>
                      <a:pt x="120" y="301"/>
                      <a:pt x="141" y="301"/>
                    </a:cubicBezTo>
                    <a:cubicBezTo>
                      <a:pt x="161" y="301"/>
                      <a:pt x="178" y="285"/>
                      <a:pt x="178" y="266"/>
                    </a:cubicBezTo>
                    <a:cubicBezTo>
                      <a:pt x="178" y="247"/>
                      <a:pt x="161" y="232"/>
                      <a:pt x="141" y="232"/>
                    </a:cubicBezTo>
                    <a:cubicBezTo>
                      <a:pt x="120" y="232"/>
                      <a:pt x="104" y="247"/>
                      <a:pt x="104" y="266"/>
                    </a:cubicBezTo>
                    <a:close/>
                    <a:moveTo>
                      <a:pt x="610" y="255"/>
                    </a:moveTo>
                    <a:cubicBezTo>
                      <a:pt x="610" y="235"/>
                      <a:pt x="593" y="219"/>
                      <a:pt x="572" y="219"/>
                    </a:cubicBezTo>
                    <a:cubicBezTo>
                      <a:pt x="551" y="219"/>
                      <a:pt x="533" y="235"/>
                      <a:pt x="533" y="255"/>
                    </a:cubicBezTo>
                    <a:cubicBezTo>
                      <a:pt x="533" y="274"/>
                      <a:pt x="551" y="290"/>
                      <a:pt x="572" y="290"/>
                    </a:cubicBezTo>
                    <a:cubicBezTo>
                      <a:pt x="593" y="290"/>
                      <a:pt x="610" y="274"/>
                      <a:pt x="610" y="255"/>
                    </a:cubicBezTo>
                    <a:close/>
                    <a:moveTo>
                      <a:pt x="77" y="255"/>
                    </a:moveTo>
                    <a:cubicBezTo>
                      <a:pt x="77" y="235"/>
                      <a:pt x="60" y="219"/>
                      <a:pt x="39" y="219"/>
                    </a:cubicBezTo>
                    <a:cubicBezTo>
                      <a:pt x="18" y="219"/>
                      <a:pt x="0" y="235"/>
                      <a:pt x="0" y="255"/>
                    </a:cubicBezTo>
                    <a:cubicBezTo>
                      <a:pt x="0" y="274"/>
                      <a:pt x="18" y="290"/>
                      <a:pt x="39" y="290"/>
                    </a:cubicBezTo>
                    <a:cubicBezTo>
                      <a:pt x="60" y="290"/>
                      <a:pt x="77" y="274"/>
                      <a:pt x="77" y="255"/>
                    </a:cubicBezTo>
                    <a:close/>
                    <a:moveTo>
                      <a:pt x="205" y="150"/>
                    </a:moveTo>
                    <a:cubicBezTo>
                      <a:pt x="205" y="169"/>
                      <a:pt x="222" y="185"/>
                      <a:pt x="242" y="185"/>
                    </a:cubicBezTo>
                    <a:cubicBezTo>
                      <a:pt x="263" y="185"/>
                      <a:pt x="280" y="169"/>
                      <a:pt x="280" y="150"/>
                    </a:cubicBezTo>
                    <a:cubicBezTo>
                      <a:pt x="280" y="131"/>
                      <a:pt x="263" y="116"/>
                      <a:pt x="242" y="116"/>
                    </a:cubicBezTo>
                    <a:cubicBezTo>
                      <a:pt x="222" y="116"/>
                      <a:pt x="205" y="131"/>
                      <a:pt x="205" y="150"/>
                    </a:cubicBezTo>
                    <a:close/>
                    <a:moveTo>
                      <a:pt x="403" y="150"/>
                    </a:moveTo>
                    <a:cubicBezTo>
                      <a:pt x="403" y="131"/>
                      <a:pt x="386" y="116"/>
                      <a:pt x="365" y="116"/>
                    </a:cubicBezTo>
                    <a:cubicBezTo>
                      <a:pt x="344" y="116"/>
                      <a:pt x="327" y="131"/>
                      <a:pt x="327" y="150"/>
                    </a:cubicBezTo>
                    <a:cubicBezTo>
                      <a:pt x="327" y="169"/>
                      <a:pt x="344" y="185"/>
                      <a:pt x="365" y="185"/>
                    </a:cubicBezTo>
                    <a:cubicBezTo>
                      <a:pt x="386" y="185"/>
                      <a:pt x="403" y="169"/>
                      <a:pt x="403" y="150"/>
                    </a:cubicBezTo>
                    <a:close/>
                    <a:moveTo>
                      <a:pt x="506" y="145"/>
                    </a:moveTo>
                    <a:cubicBezTo>
                      <a:pt x="506" y="126"/>
                      <a:pt x="489" y="110"/>
                      <a:pt x="468" y="110"/>
                    </a:cubicBezTo>
                    <a:cubicBezTo>
                      <a:pt x="447" y="110"/>
                      <a:pt x="430" y="126"/>
                      <a:pt x="430" y="145"/>
                    </a:cubicBezTo>
                    <a:cubicBezTo>
                      <a:pt x="430" y="164"/>
                      <a:pt x="447" y="179"/>
                      <a:pt x="468" y="179"/>
                    </a:cubicBezTo>
                    <a:cubicBezTo>
                      <a:pt x="489" y="179"/>
                      <a:pt x="506" y="164"/>
                      <a:pt x="506" y="145"/>
                    </a:cubicBezTo>
                    <a:close/>
                    <a:moveTo>
                      <a:pt x="99" y="145"/>
                    </a:moveTo>
                    <a:cubicBezTo>
                      <a:pt x="99" y="164"/>
                      <a:pt x="116" y="179"/>
                      <a:pt x="137" y="179"/>
                    </a:cubicBezTo>
                    <a:cubicBezTo>
                      <a:pt x="157" y="179"/>
                      <a:pt x="174" y="164"/>
                      <a:pt x="174" y="145"/>
                    </a:cubicBezTo>
                    <a:cubicBezTo>
                      <a:pt x="174" y="126"/>
                      <a:pt x="157" y="110"/>
                      <a:pt x="137" y="110"/>
                    </a:cubicBezTo>
                    <a:cubicBezTo>
                      <a:pt x="116" y="110"/>
                      <a:pt x="99" y="126"/>
                      <a:pt x="99" y="14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sp>
            <p:nvSpPr>
              <p:cNvPr id="132" name="Freeform 131"/>
              <p:cNvSpPr>
                <a:spLocks noEditPoints="1"/>
              </p:cNvSpPr>
              <p:nvPr/>
            </p:nvSpPr>
            <p:spPr bwMode="auto">
              <a:xfrm>
                <a:off x="8796929" y="5077869"/>
                <a:ext cx="827190" cy="398197"/>
              </a:xfrm>
              <a:custGeom>
                <a:avLst/>
                <a:gdLst>
                  <a:gd name="T0" fmla="*/ 285 w 487"/>
                  <a:gd name="T1" fmla="*/ 232 h 234"/>
                  <a:gd name="T2" fmla="*/ 265 w 487"/>
                  <a:gd name="T3" fmla="*/ 233 h 234"/>
                  <a:gd name="T4" fmla="*/ 195 w 487"/>
                  <a:gd name="T5" fmla="*/ 140 h 234"/>
                  <a:gd name="T6" fmla="*/ 178 w 487"/>
                  <a:gd name="T7" fmla="*/ 25 h 234"/>
                  <a:gd name="T8" fmla="*/ 178 w 487"/>
                  <a:gd name="T9" fmla="*/ 222 h 234"/>
                  <a:gd name="T10" fmla="*/ 331 w 487"/>
                  <a:gd name="T11" fmla="*/ 14 h 234"/>
                  <a:gd name="T12" fmla="*/ 487 w 487"/>
                  <a:gd name="T13" fmla="*/ 195 h 234"/>
                  <a:gd name="T14" fmla="*/ 153 w 487"/>
                  <a:gd name="T15" fmla="*/ 14 h 234"/>
                  <a:gd name="T16" fmla="*/ 0 w 487"/>
                  <a:gd name="T17" fmla="*/ 195 h 234"/>
                  <a:gd name="T18" fmla="*/ 156 w 487"/>
                  <a:gd name="T19" fmla="*/ 132 h 234"/>
                  <a:gd name="T20" fmla="*/ 103 w 487"/>
                  <a:gd name="T21" fmla="*/ 209 h 234"/>
                  <a:gd name="T22" fmla="*/ 325 w 487"/>
                  <a:gd name="T23" fmla="*/ 132 h 234"/>
                  <a:gd name="T24" fmla="*/ 382 w 487"/>
                  <a:gd name="T25" fmla="*/ 209 h 234"/>
                  <a:gd name="T26" fmla="*/ 191 w 487"/>
                  <a:gd name="T27" fmla="*/ 8 h 234"/>
                  <a:gd name="T28" fmla="*/ 282 w 487"/>
                  <a:gd name="T29" fmla="*/ 0 h 234"/>
                  <a:gd name="T30" fmla="*/ 203 w 487"/>
                  <a:gd name="T31" fmla="*/ 231 h 234"/>
                  <a:gd name="T32" fmla="*/ 222 w 487"/>
                  <a:gd name="T33" fmla="*/ 231 h 234"/>
                  <a:gd name="T34" fmla="*/ 290 w 487"/>
                  <a:gd name="T35" fmla="*/ 138 h 234"/>
                  <a:gd name="T36" fmla="*/ 304 w 487"/>
                  <a:gd name="T37" fmla="*/ 19 h 234"/>
                  <a:gd name="T38" fmla="*/ 304 w 487"/>
                  <a:gd name="T39" fmla="*/ 22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7" h="234">
                    <a:moveTo>
                      <a:pt x="285" y="232"/>
                    </a:moveTo>
                    <a:cubicBezTo>
                      <a:pt x="278" y="233"/>
                      <a:pt x="272" y="234"/>
                      <a:pt x="265" y="233"/>
                    </a:cubicBezTo>
                    <a:cubicBezTo>
                      <a:pt x="221" y="228"/>
                      <a:pt x="190" y="186"/>
                      <a:pt x="195" y="140"/>
                    </a:cubicBezTo>
                    <a:moveTo>
                      <a:pt x="178" y="25"/>
                    </a:moveTo>
                    <a:cubicBezTo>
                      <a:pt x="178" y="222"/>
                      <a:pt x="178" y="222"/>
                      <a:pt x="178" y="222"/>
                    </a:cubicBezTo>
                    <a:moveTo>
                      <a:pt x="331" y="14"/>
                    </a:moveTo>
                    <a:cubicBezTo>
                      <a:pt x="487" y="195"/>
                      <a:pt x="487" y="195"/>
                      <a:pt x="487" y="195"/>
                    </a:cubicBezTo>
                    <a:moveTo>
                      <a:pt x="153" y="14"/>
                    </a:moveTo>
                    <a:cubicBezTo>
                      <a:pt x="0" y="195"/>
                      <a:pt x="0" y="195"/>
                      <a:pt x="0" y="195"/>
                    </a:cubicBezTo>
                    <a:moveTo>
                      <a:pt x="156" y="132"/>
                    </a:moveTo>
                    <a:cubicBezTo>
                      <a:pt x="103" y="209"/>
                      <a:pt x="103" y="209"/>
                      <a:pt x="103" y="209"/>
                    </a:cubicBezTo>
                    <a:moveTo>
                      <a:pt x="325" y="132"/>
                    </a:moveTo>
                    <a:cubicBezTo>
                      <a:pt x="382" y="209"/>
                      <a:pt x="382" y="209"/>
                      <a:pt x="382" y="209"/>
                    </a:cubicBezTo>
                    <a:moveTo>
                      <a:pt x="191" y="8"/>
                    </a:moveTo>
                    <a:cubicBezTo>
                      <a:pt x="224" y="32"/>
                      <a:pt x="264" y="28"/>
                      <a:pt x="282" y="0"/>
                    </a:cubicBezTo>
                    <a:moveTo>
                      <a:pt x="203" y="231"/>
                    </a:moveTo>
                    <a:cubicBezTo>
                      <a:pt x="209" y="232"/>
                      <a:pt x="215" y="232"/>
                      <a:pt x="222" y="231"/>
                    </a:cubicBezTo>
                    <a:cubicBezTo>
                      <a:pt x="264" y="226"/>
                      <a:pt x="295" y="184"/>
                      <a:pt x="290" y="138"/>
                    </a:cubicBezTo>
                    <a:moveTo>
                      <a:pt x="304" y="19"/>
                    </a:moveTo>
                    <a:cubicBezTo>
                      <a:pt x="304" y="228"/>
                      <a:pt x="304" y="228"/>
                      <a:pt x="304" y="228"/>
                    </a:cubicBezTo>
                  </a:path>
                </a:pathLst>
              </a:custGeom>
              <a:noFill/>
              <a:ln w="15875"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grpSp>
        <p:nvGrpSpPr>
          <p:cNvPr id="133" name="Group 132"/>
          <p:cNvGrpSpPr/>
          <p:nvPr/>
        </p:nvGrpSpPr>
        <p:grpSpPr>
          <a:xfrm>
            <a:off x="7045732" y="4889183"/>
            <a:ext cx="1207151" cy="1660184"/>
            <a:chOff x="6911189" y="4583734"/>
            <a:chExt cx="1207151" cy="1660184"/>
          </a:xfrm>
        </p:grpSpPr>
        <p:sp>
          <p:nvSpPr>
            <p:cNvPr id="134" name="Rectangle 133"/>
            <p:cNvSpPr/>
            <p:nvPr/>
          </p:nvSpPr>
          <p:spPr>
            <a:xfrm>
              <a:off x="6911189" y="5505767"/>
              <a:ext cx="1207151" cy="738151"/>
            </a:xfrm>
            <a:prstGeom prst="rect">
              <a:avLst/>
            </a:prstGeom>
            <a:ln>
              <a:noFill/>
            </a:ln>
          </p:spPr>
          <p:txBody>
            <a:bodyPr wrap="square" lIns="0" tIns="0" rIns="0" bIns="0" anchor="ctr">
              <a:spAutoFit/>
            </a:bodyPr>
            <a:lstStyle/>
            <a:p>
              <a:pPr algn="ctr" defTabSz="1096480" fontAlgn="base">
                <a:spcAft>
                  <a:spcPct val="0"/>
                </a:spcAft>
              </a:pPr>
              <a:r>
                <a:rPr lang="en-US" sz="1199" dirty="0" smtClean="0">
                  <a:ln>
                    <a:solidFill>
                      <a:srgbClr val="FFFFFF">
                        <a:alpha val="0"/>
                      </a:srgbClr>
                    </a:solidFill>
                  </a:ln>
                  <a:solidFill>
                    <a:srgbClr val="00188F"/>
                  </a:solidFill>
                </a:rPr>
                <a:t>Reverse proxy pass through</a:t>
              </a:r>
            </a:p>
            <a:p>
              <a:pPr algn="ctr" defTabSz="1096480" fontAlgn="base">
                <a:spcAft>
                  <a:spcPct val="0"/>
                </a:spcAft>
              </a:pPr>
              <a:r>
                <a:rPr lang="en-US" sz="1199" dirty="0" smtClean="0">
                  <a:ln>
                    <a:solidFill>
                      <a:srgbClr val="FFFFFF">
                        <a:alpha val="0"/>
                      </a:srgbClr>
                    </a:solidFill>
                  </a:ln>
                  <a:solidFill>
                    <a:srgbClr val="00188F"/>
                  </a:solidFill>
                </a:rPr>
                <a:t>e.g. NTLM </a:t>
              </a:r>
              <a:r>
                <a:rPr lang="en-US" sz="1199" dirty="0">
                  <a:ln>
                    <a:solidFill>
                      <a:srgbClr val="FFFFFF">
                        <a:alpha val="0"/>
                      </a:srgbClr>
                    </a:solidFill>
                  </a:ln>
                  <a:solidFill>
                    <a:srgbClr val="00188F"/>
                  </a:solidFill>
                </a:rPr>
                <a:t>&amp; Basic based </a:t>
              </a:r>
              <a:r>
                <a:rPr lang="en-US" sz="1199" dirty="0" smtClean="0">
                  <a:ln>
                    <a:solidFill>
                      <a:srgbClr val="FFFFFF">
                        <a:alpha val="0"/>
                      </a:srgbClr>
                    </a:solidFill>
                  </a:ln>
                  <a:solidFill>
                    <a:srgbClr val="00188F"/>
                  </a:solidFill>
                </a:rPr>
                <a:t>apps</a:t>
              </a:r>
              <a:endParaRPr lang="en-US" sz="1199" dirty="0">
                <a:ln>
                  <a:solidFill>
                    <a:srgbClr val="FFFFFF">
                      <a:alpha val="0"/>
                    </a:srgbClr>
                  </a:solidFill>
                </a:ln>
                <a:solidFill>
                  <a:srgbClr val="00188F"/>
                </a:solidFill>
              </a:endParaRPr>
            </a:p>
          </p:txBody>
        </p:sp>
        <p:sp>
          <p:nvSpPr>
            <p:cNvPr id="135" name="Freeform 59"/>
            <p:cNvSpPr>
              <a:spLocks noEditPoints="1"/>
            </p:cNvSpPr>
            <p:nvPr/>
          </p:nvSpPr>
          <p:spPr bwMode="auto">
            <a:xfrm>
              <a:off x="7277456" y="4583734"/>
              <a:ext cx="474616" cy="909353"/>
            </a:xfrm>
            <a:custGeom>
              <a:avLst/>
              <a:gdLst>
                <a:gd name="T0" fmla="*/ 115 w 1025"/>
                <a:gd name="T1" fmla="*/ 1698 h 1967"/>
                <a:gd name="T2" fmla="*/ 115 w 1025"/>
                <a:gd name="T3" fmla="*/ 1790 h 1967"/>
                <a:gd name="T4" fmla="*/ 909 w 1025"/>
                <a:gd name="T5" fmla="*/ 1790 h 1967"/>
                <a:gd name="T6" fmla="*/ 909 w 1025"/>
                <a:gd name="T7" fmla="*/ 1698 h 1967"/>
                <a:gd name="T8" fmla="*/ 115 w 1025"/>
                <a:gd name="T9" fmla="*/ 1698 h 1967"/>
                <a:gd name="T10" fmla="*/ 115 w 1025"/>
                <a:gd name="T11" fmla="*/ 1548 h 1967"/>
                <a:gd name="T12" fmla="*/ 115 w 1025"/>
                <a:gd name="T13" fmla="*/ 1615 h 1967"/>
                <a:gd name="T14" fmla="*/ 274 w 1025"/>
                <a:gd name="T15" fmla="*/ 1615 h 1967"/>
                <a:gd name="T16" fmla="*/ 274 w 1025"/>
                <a:gd name="T17" fmla="*/ 1548 h 1967"/>
                <a:gd name="T18" fmla="*/ 115 w 1025"/>
                <a:gd name="T19" fmla="*/ 1548 h 1967"/>
                <a:gd name="T20" fmla="*/ 115 w 1025"/>
                <a:gd name="T21" fmla="*/ 1394 h 1967"/>
                <a:gd name="T22" fmla="*/ 115 w 1025"/>
                <a:gd name="T23" fmla="*/ 1465 h 1967"/>
                <a:gd name="T24" fmla="*/ 274 w 1025"/>
                <a:gd name="T25" fmla="*/ 1465 h 1967"/>
                <a:gd name="T26" fmla="*/ 274 w 1025"/>
                <a:gd name="T27" fmla="*/ 1394 h 1967"/>
                <a:gd name="T28" fmla="*/ 115 w 1025"/>
                <a:gd name="T29" fmla="*/ 1394 h 1967"/>
                <a:gd name="T30" fmla="*/ 115 w 1025"/>
                <a:gd name="T31" fmla="*/ 366 h 1967"/>
                <a:gd name="T32" fmla="*/ 115 w 1025"/>
                <a:gd name="T33" fmla="*/ 466 h 1967"/>
                <a:gd name="T34" fmla="*/ 909 w 1025"/>
                <a:gd name="T35" fmla="*/ 466 h 1967"/>
                <a:gd name="T36" fmla="*/ 909 w 1025"/>
                <a:gd name="T37" fmla="*/ 366 h 1967"/>
                <a:gd name="T38" fmla="*/ 115 w 1025"/>
                <a:gd name="T39" fmla="*/ 366 h 1967"/>
                <a:gd name="T40" fmla="*/ 115 w 1025"/>
                <a:gd name="T41" fmla="*/ 201 h 1967"/>
                <a:gd name="T42" fmla="*/ 115 w 1025"/>
                <a:gd name="T43" fmla="*/ 304 h 1967"/>
                <a:gd name="T44" fmla="*/ 909 w 1025"/>
                <a:gd name="T45" fmla="*/ 304 h 1967"/>
                <a:gd name="T46" fmla="*/ 909 w 1025"/>
                <a:gd name="T47" fmla="*/ 201 h 1967"/>
                <a:gd name="T48" fmla="*/ 115 w 1025"/>
                <a:gd name="T49" fmla="*/ 201 h 1967"/>
                <a:gd name="T50" fmla="*/ 135 w 1025"/>
                <a:gd name="T51" fmla="*/ 0 h 1967"/>
                <a:gd name="T52" fmla="*/ 889 w 1025"/>
                <a:gd name="T53" fmla="*/ 0 h 1967"/>
                <a:gd name="T54" fmla="*/ 1025 w 1025"/>
                <a:gd name="T55" fmla="*/ 118 h 1967"/>
                <a:gd name="T56" fmla="*/ 1025 w 1025"/>
                <a:gd name="T57" fmla="*/ 1849 h 1967"/>
                <a:gd name="T58" fmla="*/ 889 w 1025"/>
                <a:gd name="T59" fmla="*/ 1967 h 1967"/>
                <a:gd name="T60" fmla="*/ 135 w 1025"/>
                <a:gd name="T61" fmla="*/ 1967 h 1967"/>
                <a:gd name="T62" fmla="*/ 0 w 1025"/>
                <a:gd name="T63" fmla="*/ 1849 h 1967"/>
                <a:gd name="T64" fmla="*/ 0 w 1025"/>
                <a:gd name="T65" fmla="*/ 118 h 1967"/>
                <a:gd name="T66" fmla="*/ 135 w 1025"/>
                <a:gd name="T67" fmla="*/ 0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5" h="1967">
                  <a:moveTo>
                    <a:pt x="115" y="1698"/>
                  </a:moveTo>
                  <a:cubicBezTo>
                    <a:pt x="115" y="1766"/>
                    <a:pt x="115" y="1790"/>
                    <a:pt x="115" y="1790"/>
                  </a:cubicBezTo>
                  <a:cubicBezTo>
                    <a:pt x="909" y="1790"/>
                    <a:pt x="909" y="1790"/>
                    <a:pt x="909" y="1790"/>
                  </a:cubicBezTo>
                  <a:cubicBezTo>
                    <a:pt x="909" y="1722"/>
                    <a:pt x="909" y="1698"/>
                    <a:pt x="909" y="1698"/>
                  </a:cubicBezTo>
                  <a:cubicBezTo>
                    <a:pt x="115" y="1698"/>
                    <a:pt x="115" y="1698"/>
                    <a:pt x="115" y="1698"/>
                  </a:cubicBezTo>
                  <a:close/>
                  <a:moveTo>
                    <a:pt x="115" y="1548"/>
                  </a:moveTo>
                  <a:cubicBezTo>
                    <a:pt x="115" y="1615"/>
                    <a:pt x="115" y="1615"/>
                    <a:pt x="115" y="1615"/>
                  </a:cubicBezTo>
                  <a:cubicBezTo>
                    <a:pt x="274" y="1615"/>
                    <a:pt x="274" y="1615"/>
                    <a:pt x="274" y="1615"/>
                  </a:cubicBezTo>
                  <a:cubicBezTo>
                    <a:pt x="274" y="1548"/>
                    <a:pt x="274" y="1548"/>
                    <a:pt x="274" y="1548"/>
                  </a:cubicBezTo>
                  <a:cubicBezTo>
                    <a:pt x="115" y="1548"/>
                    <a:pt x="115" y="1548"/>
                    <a:pt x="115" y="1548"/>
                  </a:cubicBezTo>
                  <a:close/>
                  <a:moveTo>
                    <a:pt x="115" y="1394"/>
                  </a:moveTo>
                  <a:cubicBezTo>
                    <a:pt x="115" y="1465"/>
                    <a:pt x="115" y="1465"/>
                    <a:pt x="115" y="1465"/>
                  </a:cubicBezTo>
                  <a:cubicBezTo>
                    <a:pt x="274" y="1465"/>
                    <a:pt x="274" y="1465"/>
                    <a:pt x="274" y="1465"/>
                  </a:cubicBezTo>
                  <a:cubicBezTo>
                    <a:pt x="274" y="1394"/>
                    <a:pt x="274" y="1394"/>
                    <a:pt x="274" y="1394"/>
                  </a:cubicBezTo>
                  <a:cubicBezTo>
                    <a:pt x="115" y="1394"/>
                    <a:pt x="115" y="1394"/>
                    <a:pt x="115" y="1394"/>
                  </a:cubicBezTo>
                  <a:close/>
                  <a:moveTo>
                    <a:pt x="115" y="366"/>
                  </a:moveTo>
                  <a:cubicBezTo>
                    <a:pt x="115" y="466"/>
                    <a:pt x="115" y="466"/>
                    <a:pt x="115" y="466"/>
                  </a:cubicBezTo>
                  <a:cubicBezTo>
                    <a:pt x="909" y="466"/>
                    <a:pt x="909" y="466"/>
                    <a:pt x="909" y="466"/>
                  </a:cubicBezTo>
                  <a:cubicBezTo>
                    <a:pt x="909" y="366"/>
                    <a:pt x="909" y="366"/>
                    <a:pt x="909" y="366"/>
                  </a:cubicBezTo>
                  <a:cubicBezTo>
                    <a:pt x="115" y="366"/>
                    <a:pt x="115" y="366"/>
                    <a:pt x="115" y="366"/>
                  </a:cubicBezTo>
                  <a:close/>
                  <a:moveTo>
                    <a:pt x="115" y="201"/>
                  </a:moveTo>
                  <a:cubicBezTo>
                    <a:pt x="115" y="304"/>
                    <a:pt x="115" y="304"/>
                    <a:pt x="115" y="304"/>
                  </a:cubicBezTo>
                  <a:cubicBezTo>
                    <a:pt x="909" y="304"/>
                    <a:pt x="909" y="304"/>
                    <a:pt x="909" y="304"/>
                  </a:cubicBezTo>
                  <a:cubicBezTo>
                    <a:pt x="909" y="201"/>
                    <a:pt x="909" y="201"/>
                    <a:pt x="909" y="201"/>
                  </a:cubicBezTo>
                  <a:cubicBezTo>
                    <a:pt x="115" y="201"/>
                    <a:pt x="115" y="201"/>
                    <a:pt x="115" y="201"/>
                  </a:cubicBezTo>
                  <a:close/>
                  <a:moveTo>
                    <a:pt x="135" y="0"/>
                  </a:moveTo>
                  <a:cubicBezTo>
                    <a:pt x="889" y="0"/>
                    <a:pt x="889" y="0"/>
                    <a:pt x="889" y="0"/>
                  </a:cubicBezTo>
                  <a:cubicBezTo>
                    <a:pt x="963" y="0"/>
                    <a:pt x="1025" y="53"/>
                    <a:pt x="1025" y="118"/>
                  </a:cubicBezTo>
                  <a:cubicBezTo>
                    <a:pt x="1025" y="1849"/>
                    <a:pt x="1025" y="1849"/>
                    <a:pt x="1025" y="1849"/>
                  </a:cubicBezTo>
                  <a:cubicBezTo>
                    <a:pt x="1025" y="1914"/>
                    <a:pt x="963" y="1967"/>
                    <a:pt x="889" y="1967"/>
                  </a:cubicBezTo>
                  <a:cubicBezTo>
                    <a:pt x="135" y="1967"/>
                    <a:pt x="135" y="1967"/>
                    <a:pt x="135" y="1967"/>
                  </a:cubicBezTo>
                  <a:cubicBezTo>
                    <a:pt x="62" y="1967"/>
                    <a:pt x="0" y="1914"/>
                    <a:pt x="0" y="1849"/>
                  </a:cubicBezTo>
                  <a:cubicBezTo>
                    <a:pt x="0" y="118"/>
                    <a:pt x="0" y="118"/>
                    <a:pt x="0" y="118"/>
                  </a:cubicBezTo>
                  <a:cubicBezTo>
                    <a:pt x="0" y="53"/>
                    <a:pt x="62" y="0"/>
                    <a:pt x="135" y="0"/>
                  </a:cubicBezTo>
                  <a:close/>
                </a:path>
              </a:pathLst>
            </a:custGeom>
            <a:solidFill>
              <a:srgbClr val="FFFFFF"/>
            </a:solidFill>
            <a:ln w="15875" cap="flat">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nvGrpSpPr>
          <p:cNvPr id="136" name="Group 135"/>
          <p:cNvGrpSpPr/>
          <p:nvPr/>
        </p:nvGrpSpPr>
        <p:grpSpPr>
          <a:xfrm>
            <a:off x="8967285" y="1577214"/>
            <a:ext cx="3188159" cy="2704212"/>
            <a:chOff x="8983574" y="1271765"/>
            <a:chExt cx="3188159" cy="2704212"/>
          </a:xfrm>
        </p:grpSpPr>
        <p:sp>
          <p:nvSpPr>
            <p:cNvPr id="137" name="Oval 136"/>
            <p:cNvSpPr/>
            <p:nvPr>
              <p:custDataLst>
                <p:tags r:id="rId2"/>
              </p:custDataLst>
            </p:nvPr>
          </p:nvSpPr>
          <p:spPr bwMode="auto">
            <a:xfrm>
              <a:off x="8983574" y="1271765"/>
              <a:ext cx="3188159" cy="2704212"/>
            </a:xfrm>
            <a:prstGeom prst="ellipse">
              <a:avLst/>
            </a:prstGeom>
            <a:noFill/>
            <a:ln w="1905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38" tIns="54869" rIns="109738" bIns="54869" numCol="1" rtlCol="0" anchor="ctr" anchorCtr="0" compatLnSpc="1">
              <a:prstTxWarp prst="textNoShape">
                <a:avLst/>
              </a:prstTxWarp>
            </a:bodyPr>
            <a:lstStyle/>
            <a:p>
              <a:pPr algn="ctr" defTabSz="1097066" fontAlgn="base">
                <a:spcBef>
                  <a:spcPct val="0"/>
                </a:spcBef>
                <a:spcAft>
                  <a:spcPct val="0"/>
                </a:spcAft>
              </a:pPr>
              <a:endParaRPr lang="en-US" sz="2700" dirty="0">
                <a:solidFill>
                  <a:srgbClr val="595959"/>
                </a:solidFill>
              </a:endParaRPr>
            </a:p>
          </p:txBody>
        </p:sp>
        <p:sp>
          <p:nvSpPr>
            <p:cNvPr id="138" name="Rectangle 137"/>
            <p:cNvSpPr/>
            <p:nvPr/>
          </p:nvSpPr>
          <p:spPr>
            <a:xfrm>
              <a:off x="9862194" y="1367751"/>
              <a:ext cx="1375754" cy="369332"/>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200" b="1" spc="-30" dirty="0" smtClean="0">
                  <a:solidFill>
                    <a:srgbClr val="E6E6E6">
                      <a:lumMod val="50000"/>
                    </a:srgbClr>
                  </a:solidFill>
                </a:rPr>
                <a:t>Published applications</a:t>
              </a:r>
              <a:endParaRPr lang="en-US" sz="1200" b="1" spc="-30" dirty="0">
                <a:solidFill>
                  <a:srgbClr val="E6E6E6">
                    <a:lumMod val="50000"/>
                  </a:srgbClr>
                </a:solidFill>
              </a:endParaRPr>
            </a:p>
          </p:txBody>
        </p:sp>
        <p:grpSp>
          <p:nvGrpSpPr>
            <p:cNvPr id="139" name="Group 138"/>
            <p:cNvGrpSpPr/>
            <p:nvPr/>
          </p:nvGrpSpPr>
          <p:grpSpPr>
            <a:xfrm>
              <a:off x="10086753" y="2491902"/>
              <a:ext cx="1085295" cy="1231109"/>
              <a:chOff x="10086753" y="2491902"/>
              <a:chExt cx="1085295" cy="1231109"/>
            </a:xfrm>
          </p:grpSpPr>
          <p:sp>
            <p:nvSpPr>
              <p:cNvPr id="146" name="Rectangle 145"/>
              <p:cNvSpPr/>
              <p:nvPr/>
            </p:nvSpPr>
            <p:spPr>
              <a:xfrm>
                <a:off x="10086753" y="3353936"/>
                <a:ext cx="1085295" cy="369075"/>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199" dirty="0" smtClean="0">
                    <a:ln>
                      <a:solidFill>
                        <a:srgbClr val="FFFFFF">
                          <a:alpha val="0"/>
                        </a:srgbClr>
                      </a:solidFill>
                    </a:ln>
                    <a:solidFill>
                      <a:srgbClr val="00188F"/>
                    </a:solidFill>
                  </a:rPr>
                  <a:t>Restful </a:t>
                </a:r>
                <a:r>
                  <a:rPr lang="en-US" sz="1199" dirty="0" err="1" smtClean="0">
                    <a:ln>
                      <a:solidFill>
                        <a:srgbClr val="FFFFFF">
                          <a:alpha val="0"/>
                        </a:srgbClr>
                      </a:solidFill>
                    </a:ln>
                    <a:solidFill>
                      <a:srgbClr val="00188F"/>
                    </a:solidFill>
                  </a:rPr>
                  <a:t>OAuth</a:t>
                </a:r>
                <a:r>
                  <a:rPr lang="en-US" sz="1199" dirty="0" smtClean="0">
                    <a:ln>
                      <a:solidFill>
                        <a:srgbClr val="FFFFFF">
                          <a:alpha val="0"/>
                        </a:srgbClr>
                      </a:solidFill>
                    </a:ln>
                    <a:solidFill>
                      <a:srgbClr val="00188F"/>
                    </a:solidFill>
                  </a:rPr>
                  <a:t> apps</a:t>
                </a:r>
              </a:p>
            </p:txBody>
          </p:sp>
          <p:sp>
            <p:nvSpPr>
              <p:cNvPr id="147" name="Freeform 59"/>
              <p:cNvSpPr>
                <a:spLocks noEditPoints="1"/>
              </p:cNvSpPr>
              <p:nvPr/>
            </p:nvSpPr>
            <p:spPr bwMode="auto">
              <a:xfrm>
                <a:off x="10333038" y="2491902"/>
                <a:ext cx="438493" cy="840142"/>
              </a:xfrm>
              <a:custGeom>
                <a:avLst/>
                <a:gdLst>
                  <a:gd name="T0" fmla="*/ 115 w 1025"/>
                  <a:gd name="T1" fmla="*/ 1698 h 1967"/>
                  <a:gd name="T2" fmla="*/ 115 w 1025"/>
                  <a:gd name="T3" fmla="*/ 1790 h 1967"/>
                  <a:gd name="T4" fmla="*/ 909 w 1025"/>
                  <a:gd name="T5" fmla="*/ 1790 h 1967"/>
                  <a:gd name="T6" fmla="*/ 909 w 1025"/>
                  <a:gd name="T7" fmla="*/ 1698 h 1967"/>
                  <a:gd name="T8" fmla="*/ 115 w 1025"/>
                  <a:gd name="T9" fmla="*/ 1698 h 1967"/>
                  <a:gd name="T10" fmla="*/ 115 w 1025"/>
                  <a:gd name="T11" fmla="*/ 1548 h 1967"/>
                  <a:gd name="T12" fmla="*/ 115 w 1025"/>
                  <a:gd name="T13" fmla="*/ 1615 h 1967"/>
                  <a:gd name="T14" fmla="*/ 274 w 1025"/>
                  <a:gd name="T15" fmla="*/ 1615 h 1967"/>
                  <a:gd name="T16" fmla="*/ 274 w 1025"/>
                  <a:gd name="T17" fmla="*/ 1548 h 1967"/>
                  <a:gd name="T18" fmla="*/ 115 w 1025"/>
                  <a:gd name="T19" fmla="*/ 1548 h 1967"/>
                  <a:gd name="T20" fmla="*/ 115 w 1025"/>
                  <a:gd name="T21" fmla="*/ 1394 h 1967"/>
                  <a:gd name="T22" fmla="*/ 115 w 1025"/>
                  <a:gd name="T23" fmla="*/ 1465 h 1967"/>
                  <a:gd name="T24" fmla="*/ 274 w 1025"/>
                  <a:gd name="T25" fmla="*/ 1465 h 1967"/>
                  <a:gd name="T26" fmla="*/ 274 w 1025"/>
                  <a:gd name="T27" fmla="*/ 1394 h 1967"/>
                  <a:gd name="T28" fmla="*/ 115 w 1025"/>
                  <a:gd name="T29" fmla="*/ 1394 h 1967"/>
                  <a:gd name="T30" fmla="*/ 115 w 1025"/>
                  <a:gd name="T31" fmla="*/ 366 h 1967"/>
                  <a:gd name="T32" fmla="*/ 115 w 1025"/>
                  <a:gd name="T33" fmla="*/ 466 h 1967"/>
                  <a:gd name="T34" fmla="*/ 909 w 1025"/>
                  <a:gd name="T35" fmla="*/ 466 h 1967"/>
                  <a:gd name="T36" fmla="*/ 909 w 1025"/>
                  <a:gd name="T37" fmla="*/ 366 h 1967"/>
                  <a:gd name="T38" fmla="*/ 115 w 1025"/>
                  <a:gd name="T39" fmla="*/ 366 h 1967"/>
                  <a:gd name="T40" fmla="*/ 115 w 1025"/>
                  <a:gd name="T41" fmla="*/ 201 h 1967"/>
                  <a:gd name="T42" fmla="*/ 115 w 1025"/>
                  <a:gd name="T43" fmla="*/ 304 h 1967"/>
                  <a:gd name="T44" fmla="*/ 909 w 1025"/>
                  <a:gd name="T45" fmla="*/ 304 h 1967"/>
                  <a:gd name="T46" fmla="*/ 909 w 1025"/>
                  <a:gd name="T47" fmla="*/ 201 h 1967"/>
                  <a:gd name="T48" fmla="*/ 115 w 1025"/>
                  <a:gd name="T49" fmla="*/ 201 h 1967"/>
                  <a:gd name="T50" fmla="*/ 135 w 1025"/>
                  <a:gd name="T51" fmla="*/ 0 h 1967"/>
                  <a:gd name="T52" fmla="*/ 889 w 1025"/>
                  <a:gd name="T53" fmla="*/ 0 h 1967"/>
                  <a:gd name="T54" fmla="*/ 1025 w 1025"/>
                  <a:gd name="T55" fmla="*/ 118 h 1967"/>
                  <a:gd name="T56" fmla="*/ 1025 w 1025"/>
                  <a:gd name="T57" fmla="*/ 1849 h 1967"/>
                  <a:gd name="T58" fmla="*/ 889 w 1025"/>
                  <a:gd name="T59" fmla="*/ 1967 h 1967"/>
                  <a:gd name="T60" fmla="*/ 135 w 1025"/>
                  <a:gd name="T61" fmla="*/ 1967 h 1967"/>
                  <a:gd name="T62" fmla="*/ 0 w 1025"/>
                  <a:gd name="T63" fmla="*/ 1849 h 1967"/>
                  <a:gd name="T64" fmla="*/ 0 w 1025"/>
                  <a:gd name="T65" fmla="*/ 118 h 1967"/>
                  <a:gd name="T66" fmla="*/ 135 w 1025"/>
                  <a:gd name="T67" fmla="*/ 0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5" h="1967">
                    <a:moveTo>
                      <a:pt x="115" y="1698"/>
                    </a:moveTo>
                    <a:cubicBezTo>
                      <a:pt x="115" y="1766"/>
                      <a:pt x="115" y="1790"/>
                      <a:pt x="115" y="1790"/>
                    </a:cubicBezTo>
                    <a:cubicBezTo>
                      <a:pt x="909" y="1790"/>
                      <a:pt x="909" y="1790"/>
                      <a:pt x="909" y="1790"/>
                    </a:cubicBezTo>
                    <a:cubicBezTo>
                      <a:pt x="909" y="1722"/>
                      <a:pt x="909" y="1698"/>
                      <a:pt x="909" y="1698"/>
                    </a:cubicBezTo>
                    <a:cubicBezTo>
                      <a:pt x="115" y="1698"/>
                      <a:pt x="115" y="1698"/>
                      <a:pt x="115" y="1698"/>
                    </a:cubicBezTo>
                    <a:close/>
                    <a:moveTo>
                      <a:pt x="115" y="1548"/>
                    </a:moveTo>
                    <a:cubicBezTo>
                      <a:pt x="115" y="1615"/>
                      <a:pt x="115" y="1615"/>
                      <a:pt x="115" y="1615"/>
                    </a:cubicBezTo>
                    <a:cubicBezTo>
                      <a:pt x="274" y="1615"/>
                      <a:pt x="274" y="1615"/>
                      <a:pt x="274" y="1615"/>
                    </a:cubicBezTo>
                    <a:cubicBezTo>
                      <a:pt x="274" y="1548"/>
                      <a:pt x="274" y="1548"/>
                      <a:pt x="274" y="1548"/>
                    </a:cubicBezTo>
                    <a:cubicBezTo>
                      <a:pt x="115" y="1548"/>
                      <a:pt x="115" y="1548"/>
                      <a:pt x="115" y="1548"/>
                    </a:cubicBezTo>
                    <a:close/>
                    <a:moveTo>
                      <a:pt x="115" y="1394"/>
                    </a:moveTo>
                    <a:cubicBezTo>
                      <a:pt x="115" y="1465"/>
                      <a:pt x="115" y="1465"/>
                      <a:pt x="115" y="1465"/>
                    </a:cubicBezTo>
                    <a:cubicBezTo>
                      <a:pt x="274" y="1465"/>
                      <a:pt x="274" y="1465"/>
                      <a:pt x="274" y="1465"/>
                    </a:cubicBezTo>
                    <a:cubicBezTo>
                      <a:pt x="274" y="1394"/>
                      <a:pt x="274" y="1394"/>
                      <a:pt x="274" y="1394"/>
                    </a:cubicBezTo>
                    <a:cubicBezTo>
                      <a:pt x="115" y="1394"/>
                      <a:pt x="115" y="1394"/>
                      <a:pt x="115" y="1394"/>
                    </a:cubicBezTo>
                    <a:close/>
                    <a:moveTo>
                      <a:pt x="115" y="366"/>
                    </a:moveTo>
                    <a:cubicBezTo>
                      <a:pt x="115" y="466"/>
                      <a:pt x="115" y="466"/>
                      <a:pt x="115" y="466"/>
                    </a:cubicBezTo>
                    <a:cubicBezTo>
                      <a:pt x="909" y="466"/>
                      <a:pt x="909" y="466"/>
                      <a:pt x="909" y="466"/>
                    </a:cubicBezTo>
                    <a:cubicBezTo>
                      <a:pt x="909" y="366"/>
                      <a:pt x="909" y="366"/>
                      <a:pt x="909" y="366"/>
                    </a:cubicBezTo>
                    <a:cubicBezTo>
                      <a:pt x="115" y="366"/>
                      <a:pt x="115" y="366"/>
                      <a:pt x="115" y="366"/>
                    </a:cubicBezTo>
                    <a:close/>
                    <a:moveTo>
                      <a:pt x="115" y="201"/>
                    </a:moveTo>
                    <a:cubicBezTo>
                      <a:pt x="115" y="304"/>
                      <a:pt x="115" y="304"/>
                      <a:pt x="115" y="304"/>
                    </a:cubicBezTo>
                    <a:cubicBezTo>
                      <a:pt x="909" y="304"/>
                      <a:pt x="909" y="304"/>
                      <a:pt x="909" y="304"/>
                    </a:cubicBezTo>
                    <a:cubicBezTo>
                      <a:pt x="909" y="201"/>
                      <a:pt x="909" y="201"/>
                      <a:pt x="909" y="201"/>
                    </a:cubicBezTo>
                    <a:cubicBezTo>
                      <a:pt x="115" y="201"/>
                      <a:pt x="115" y="201"/>
                      <a:pt x="115" y="201"/>
                    </a:cubicBezTo>
                    <a:close/>
                    <a:moveTo>
                      <a:pt x="135" y="0"/>
                    </a:moveTo>
                    <a:cubicBezTo>
                      <a:pt x="889" y="0"/>
                      <a:pt x="889" y="0"/>
                      <a:pt x="889" y="0"/>
                    </a:cubicBezTo>
                    <a:cubicBezTo>
                      <a:pt x="963" y="0"/>
                      <a:pt x="1025" y="53"/>
                      <a:pt x="1025" y="118"/>
                    </a:cubicBezTo>
                    <a:cubicBezTo>
                      <a:pt x="1025" y="1849"/>
                      <a:pt x="1025" y="1849"/>
                      <a:pt x="1025" y="1849"/>
                    </a:cubicBezTo>
                    <a:cubicBezTo>
                      <a:pt x="1025" y="1914"/>
                      <a:pt x="963" y="1967"/>
                      <a:pt x="889" y="1967"/>
                    </a:cubicBezTo>
                    <a:cubicBezTo>
                      <a:pt x="135" y="1967"/>
                      <a:pt x="135" y="1967"/>
                      <a:pt x="135" y="1967"/>
                    </a:cubicBezTo>
                    <a:cubicBezTo>
                      <a:pt x="62" y="1967"/>
                      <a:pt x="0" y="1914"/>
                      <a:pt x="0" y="1849"/>
                    </a:cubicBezTo>
                    <a:cubicBezTo>
                      <a:pt x="0" y="118"/>
                      <a:pt x="0" y="118"/>
                      <a:pt x="0" y="118"/>
                    </a:cubicBezTo>
                    <a:cubicBezTo>
                      <a:pt x="0" y="53"/>
                      <a:pt x="62" y="0"/>
                      <a:pt x="135" y="0"/>
                    </a:cubicBezTo>
                    <a:close/>
                  </a:path>
                </a:pathLst>
              </a:custGeom>
              <a:solidFill>
                <a:srgbClr val="FFFFFF"/>
              </a:solidFill>
              <a:ln w="15875" cap="flat" cmpd="sng">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nvGrpSpPr>
            <p:cNvPr id="140" name="Group 139"/>
            <p:cNvGrpSpPr/>
            <p:nvPr/>
          </p:nvGrpSpPr>
          <p:grpSpPr>
            <a:xfrm>
              <a:off x="10869084" y="1625264"/>
              <a:ext cx="1085295" cy="1121302"/>
              <a:chOff x="10869084" y="1625264"/>
              <a:chExt cx="1085295" cy="1121302"/>
            </a:xfrm>
          </p:grpSpPr>
          <p:sp>
            <p:nvSpPr>
              <p:cNvPr id="144" name="Rectangle 143"/>
              <p:cNvSpPr/>
              <p:nvPr/>
            </p:nvSpPr>
            <p:spPr>
              <a:xfrm>
                <a:off x="10869084" y="2377491"/>
                <a:ext cx="1085295" cy="369075"/>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199" dirty="0" smtClean="0">
                    <a:ln>
                      <a:solidFill>
                        <a:srgbClr val="FFFFFF">
                          <a:alpha val="0"/>
                        </a:srgbClr>
                      </a:solidFill>
                    </a:ln>
                    <a:solidFill>
                      <a:srgbClr val="00188F"/>
                    </a:solidFill>
                  </a:rPr>
                  <a:t>Office Forms Based Access</a:t>
                </a:r>
              </a:p>
            </p:txBody>
          </p:sp>
          <p:sp>
            <p:nvSpPr>
              <p:cNvPr id="145" name="Freeform 59"/>
              <p:cNvSpPr>
                <a:spLocks noEditPoints="1"/>
              </p:cNvSpPr>
              <p:nvPr/>
            </p:nvSpPr>
            <p:spPr bwMode="auto">
              <a:xfrm>
                <a:off x="11179590" y="1625264"/>
                <a:ext cx="396360" cy="759416"/>
              </a:xfrm>
              <a:custGeom>
                <a:avLst/>
                <a:gdLst>
                  <a:gd name="T0" fmla="*/ 115 w 1025"/>
                  <a:gd name="T1" fmla="*/ 1698 h 1967"/>
                  <a:gd name="T2" fmla="*/ 115 w 1025"/>
                  <a:gd name="T3" fmla="*/ 1790 h 1967"/>
                  <a:gd name="T4" fmla="*/ 909 w 1025"/>
                  <a:gd name="T5" fmla="*/ 1790 h 1967"/>
                  <a:gd name="T6" fmla="*/ 909 w 1025"/>
                  <a:gd name="T7" fmla="*/ 1698 h 1967"/>
                  <a:gd name="T8" fmla="*/ 115 w 1025"/>
                  <a:gd name="T9" fmla="*/ 1698 h 1967"/>
                  <a:gd name="T10" fmla="*/ 115 w 1025"/>
                  <a:gd name="T11" fmla="*/ 1548 h 1967"/>
                  <a:gd name="T12" fmla="*/ 115 w 1025"/>
                  <a:gd name="T13" fmla="*/ 1615 h 1967"/>
                  <a:gd name="T14" fmla="*/ 274 w 1025"/>
                  <a:gd name="T15" fmla="*/ 1615 h 1967"/>
                  <a:gd name="T16" fmla="*/ 274 w 1025"/>
                  <a:gd name="T17" fmla="*/ 1548 h 1967"/>
                  <a:gd name="T18" fmla="*/ 115 w 1025"/>
                  <a:gd name="T19" fmla="*/ 1548 h 1967"/>
                  <a:gd name="T20" fmla="*/ 115 w 1025"/>
                  <a:gd name="T21" fmla="*/ 1394 h 1967"/>
                  <a:gd name="T22" fmla="*/ 115 w 1025"/>
                  <a:gd name="T23" fmla="*/ 1465 h 1967"/>
                  <a:gd name="T24" fmla="*/ 274 w 1025"/>
                  <a:gd name="T25" fmla="*/ 1465 h 1967"/>
                  <a:gd name="T26" fmla="*/ 274 w 1025"/>
                  <a:gd name="T27" fmla="*/ 1394 h 1967"/>
                  <a:gd name="T28" fmla="*/ 115 w 1025"/>
                  <a:gd name="T29" fmla="*/ 1394 h 1967"/>
                  <a:gd name="T30" fmla="*/ 115 w 1025"/>
                  <a:gd name="T31" fmla="*/ 366 h 1967"/>
                  <a:gd name="T32" fmla="*/ 115 w 1025"/>
                  <a:gd name="T33" fmla="*/ 466 h 1967"/>
                  <a:gd name="T34" fmla="*/ 909 w 1025"/>
                  <a:gd name="T35" fmla="*/ 466 h 1967"/>
                  <a:gd name="T36" fmla="*/ 909 w 1025"/>
                  <a:gd name="T37" fmla="*/ 366 h 1967"/>
                  <a:gd name="T38" fmla="*/ 115 w 1025"/>
                  <a:gd name="T39" fmla="*/ 366 h 1967"/>
                  <a:gd name="T40" fmla="*/ 115 w 1025"/>
                  <a:gd name="T41" fmla="*/ 201 h 1967"/>
                  <a:gd name="T42" fmla="*/ 115 w 1025"/>
                  <a:gd name="T43" fmla="*/ 304 h 1967"/>
                  <a:gd name="T44" fmla="*/ 909 w 1025"/>
                  <a:gd name="T45" fmla="*/ 304 h 1967"/>
                  <a:gd name="T46" fmla="*/ 909 w 1025"/>
                  <a:gd name="T47" fmla="*/ 201 h 1967"/>
                  <a:gd name="T48" fmla="*/ 115 w 1025"/>
                  <a:gd name="T49" fmla="*/ 201 h 1967"/>
                  <a:gd name="T50" fmla="*/ 135 w 1025"/>
                  <a:gd name="T51" fmla="*/ 0 h 1967"/>
                  <a:gd name="T52" fmla="*/ 889 w 1025"/>
                  <a:gd name="T53" fmla="*/ 0 h 1967"/>
                  <a:gd name="T54" fmla="*/ 1025 w 1025"/>
                  <a:gd name="T55" fmla="*/ 118 h 1967"/>
                  <a:gd name="T56" fmla="*/ 1025 w 1025"/>
                  <a:gd name="T57" fmla="*/ 1849 h 1967"/>
                  <a:gd name="T58" fmla="*/ 889 w 1025"/>
                  <a:gd name="T59" fmla="*/ 1967 h 1967"/>
                  <a:gd name="T60" fmla="*/ 135 w 1025"/>
                  <a:gd name="T61" fmla="*/ 1967 h 1967"/>
                  <a:gd name="T62" fmla="*/ 0 w 1025"/>
                  <a:gd name="T63" fmla="*/ 1849 h 1967"/>
                  <a:gd name="T64" fmla="*/ 0 w 1025"/>
                  <a:gd name="T65" fmla="*/ 118 h 1967"/>
                  <a:gd name="T66" fmla="*/ 135 w 1025"/>
                  <a:gd name="T67" fmla="*/ 0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5" h="1967">
                    <a:moveTo>
                      <a:pt x="115" y="1698"/>
                    </a:moveTo>
                    <a:cubicBezTo>
                      <a:pt x="115" y="1766"/>
                      <a:pt x="115" y="1790"/>
                      <a:pt x="115" y="1790"/>
                    </a:cubicBezTo>
                    <a:cubicBezTo>
                      <a:pt x="909" y="1790"/>
                      <a:pt x="909" y="1790"/>
                      <a:pt x="909" y="1790"/>
                    </a:cubicBezTo>
                    <a:cubicBezTo>
                      <a:pt x="909" y="1722"/>
                      <a:pt x="909" y="1698"/>
                      <a:pt x="909" y="1698"/>
                    </a:cubicBezTo>
                    <a:cubicBezTo>
                      <a:pt x="115" y="1698"/>
                      <a:pt x="115" y="1698"/>
                      <a:pt x="115" y="1698"/>
                    </a:cubicBezTo>
                    <a:close/>
                    <a:moveTo>
                      <a:pt x="115" y="1548"/>
                    </a:moveTo>
                    <a:cubicBezTo>
                      <a:pt x="115" y="1615"/>
                      <a:pt x="115" y="1615"/>
                      <a:pt x="115" y="1615"/>
                    </a:cubicBezTo>
                    <a:cubicBezTo>
                      <a:pt x="274" y="1615"/>
                      <a:pt x="274" y="1615"/>
                      <a:pt x="274" y="1615"/>
                    </a:cubicBezTo>
                    <a:cubicBezTo>
                      <a:pt x="274" y="1548"/>
                      <a:pt x="274" y="1548"/>
                      <a:pt x="274" y="1548"/>
                    </a:cubicBezTo>
                    <a:cubicBezTo>
                      <a:pt x="115" y="1548"/>
                      <a:pt x="115" y="1548"/>
                      <a:pt x="115" y="1548"/>
                    </a:cubicBezTo>
                    <a:close/>
                    <a:moveTo>
                      <a:pt x="115" y="1394"/>
                    </a:moveTo>
                    <a:cubicBezTo>
                      <a:pt x="115" y="1465"/>
                      <a:pt x="115" y="1465"/>
                      <a:pt x="115" y="1465"/>
                    </a:cubicBezTo>
                    <a:cubicBezTo>
                      <a:pt x="274" y="1465"/>
                      <a:pt x="274" y="1465"/>
                      <a:pt x="274" y="1465"/>
                    </a:cubicBezTo>
                    <a:cubicBezTo>
                      <a:pt x="274" y="1394"/>
                      <a:pt x="274" y="1394"/>
                      <a:pt x="274" y="1394"/>
                    </a:cubicBezTo>
                    <a:cubicBezTo>
                      <a:pt x="115" y="1394"/>
                      <a:pt x="115" y="1394"/>
                      <a:pt x="115" y="1394"/>
                    </a:cubicBezTo>
                    <a:close/>
                    <a:moveTo>
                      <a:pt x="115" y="366"/>
                    </a:moveTo>
                    <a:cubicBezTo>
                      <a:pt x="115" y="466"/>
                      <a:pt x="115" y="466"/>
                      <a:pt x="115" y="466"/>
                    </a:cubicBezTo>
                    <a:cubicBezTo>
                      <a:pt x="909" y="466"/>
                      <a:pt x="909" y="466"/>
                      <a:pt x="909" y="466"/>
                    </a:cubicBezTo>
                    <a:cubicBezTo>
                      <a:pt x="909" y="366"/>
                      <a:pt x="909" y="366"/>
                      <a:pt x="909" y="366"/>
                    </a:cubicBezTo>
                    <a:cubicBezTo>
                      <a:pt x="115" y="366"/>
                      <a:pt x="115" y="366"/>
                      <a:pt x="115" y="366"/>
                    </a:cubicBezTo>
                    <a:close/>
                    <a:moveTo>
                      <a:pt x="115" y="201"/>
                    </a:moveTo>
                    <a:cubicBezTo>
                      <a:pt x="115" y="304"/>
                      <a:pt x="115" y="304"/>
                      <a:pt x="115" y="304"/>
                    </a:cubicBezTo>
                    <a:cubicBezTo>
                      <a:pt x="909" y="304"/>
                      <a:pt x="909" y="304"/>
                      <a:pt x="909" y="304"/>
                    </a:cubicBezTo>
                    <a:cubicBezTo>
                      <a:pt x="909" y="201"/>
                      <a:pt x="909" y="201"/>
                      <a:pt x="909" y="201"/>
                    </a:cubicBezTo>
                    <a:cubicBezTo>
                      <a:pt x="115" y="201"/>
                      <a:pt x="115" y="201"/>
                      <a:pt x="115" y="201"/>
                    </a:cubicBezTo>
                    <a:close/>
                    <a:moveTo>
                      <a:pt x="135" y="0"/>
                    </a:moveTo>
                    <a:cubicBezTo>
                      <a:pt x="889" y="0"/>
                      <a:pt x="889" y="0"/>
                      <a:pt x="889" y="0"/>
                    </a:cubicBezTo>
                    <a:cubicBezTo>
                      <a:pt x="963" y="0"/>
                      <a:pt x="1025" y="53"/>
                      <a:pt x="1025" y="118"/>
                    </a:cubicBezTo>
                    <a:cubicBezTo>
                      <a:pt x="1025" y="1849"/>
                      <a:pt x="1025" y="1849"/>
                      <a:pt x="1025" y="1849"/>
                    </a:cubicBezTo>
                    <a:cubicBezTo>
                      <a:pt x="1025" y="1914"/>
                      <a:pt x="963" y="1967"/>
                      <a:pt x="889" y="1967"/>
                    </a:cubicBezTo>
                    <a:cubicBezTo>
                      <a:pt x="135" y="1967"/>
                      <a:pt x="135" y="1967"/>
                      <a:pt x="135" y="1967"/>
                    </a:cubicBezTo>
                    <a:cubicBezTo>
                      <a:pt x="62" y="1967"/>
                      <a:pt x="0" y="1914"/>
                      <a:pt x="0" y="1849"/>
                    </a:cubicBezTo>
                    <a:cubicBezTo>
                      <a:pt x="0" y="118"/>
                      <a:pt x="0" y="118"/>
                      <a:pt x="0" y="118"/>
                    </a:cubicBezTo>
                    <a:cubicBezTo>
                      <a:pt x="0" y="53"/>
                      <a:pt x="62" y="0"/>
                      <a:pt x="135" y="0"/>
                    </a:cubicBezTo>
                    <a:close/>
                  </a:path>
                </a:pathLst>
              </a:custGeom>
              <a:solidFill>
                <a:srgbClr val="FFFFFF"/>
              </a:solidFill>
              <a:ln w="15875" cap="flat">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nvGrpSpPr>
            <p:cNvPr id="141" name="Group 140"/>
            <p:cNvGrpSpPr/>
            <p:nvPr/>
          </p:nvGrpSpPr>
          <p:grpSpPr>
            <a:xfrm>
              <a:off x="9335241" y="1625264"/>
              <a:ext cx="890300" cy="1317875"/>
              <a:chOff x="9335241" y="1625264"/>
              <a:chExt cx="890300" cy="1317875"/>
            </a:xfrm>
          </p:grpSpPr>
          <p:sp>
            <p:nvSpPr>
              <p:cNvPr id="142" name="Rectangle 141"/>
              <p:cNvSpPr/>
              <p:nvPr/>
            </p:nvSpPr>
            <p:spPr>
              <a:xfrm>
                <a:off x="9335241" y="2389526"/>
                <a:ext cx="890300" cy="553613"/>
              </a:xfrm>
              <a:prstGeom prst="rect">
                <a:avLst/>
              </a:prstGeom>
              <a:ln>
                <a:noFill/>
              </a:ln>
            </p:spPr>
            <p:txBody>
              <a:bodyPr wrap="square" lIns="0" tIns="0" rIns="0" bIns="0" anchor="ctr">
                <a:spAutoFit/>
              </a:bodyPr>
              <a:lstStyle/>
              <a:p>
                <a:pPr algn="ctr" defTabSz="1096480" fontAlgn="base">
                  <a:spcBef>
                    <a:spcPts val="1440"/>
                  </a:spcBef>
                  <a:spcAft>
                    <a:spcPct val="0"/>
                  </a:spcAft>
                </a:pPr>
                <a:r>
                  <a:rPr lang="en-US" sz="1199" dirty="0">
                    <a:ln>
                      <a:solidFill>
                        <a:srgbClr val="FFFFFF">
                          <a:alpha val="0"/>
                        </a:srgbClr>
                      </a:solidFill>
                    </a:ln>
                    <a:solidFill>
                      <a:srgbClr val="00188F"/>
                    </a:solidFill>
                  </a:rPr>
                  <a:t>Claims </a:t>
                </a:r>
                <a:r>
                  <a:rPr lang="en-US" sz="1199" dirty="0" smtClean="0">
                    <a:ln>
                      <a:solidFill>
                        <a:srgbClr val="FFFFFF">
                          <a:alpha val="0"/>
                        </a:srgbClr>
                      </a:solidFill>
                    </a:ln>
                    <a:solidFill>
                      <a:srgbClr val="00188F"/>
                    </a:solidFill>
                  </a:rPr>
                  <a:t>&amp; Kerberos web apps</a:t>
                </a:r>
                <a:endParaRPr lang="en-US" sz="1199" dirty="0">
                  <a:ln>
                    <a:solidFill>
                      <a:srgbClr val="FFFFFF">
                        <a:alpha val="0"/>
                      </a:srgbClr>
                    </a:solidFill>
                  </a:ln>
                  <a:solidFill>
                    <a:srgbClr val="00188F"/>
                  </a:solidFill>
                </a:endParaRPr>
              </a:p>
            </p:txBody>
          </p:sp>
          <p:sp>
            <p:nvSpPr>
              <p:cNvPr id="143" name="Freeform 59"/>
              <p:cNvSpPr>
                <a:spLocks noEditPoints="1"/>
              </p:cNvSpPr>
              <p:nvPr/>
            </p:nvSpPr>
            <p:spPr bwMode="auto">
              <a:xfrm>
                <a:off x="9572789" y="1625264"/>
                <a:ext cx="392608" cy="752227"/>
              </a:xfrm>
              <a:custGeom>
                <a:avLst/>
                <a:gdLst>
                  <a:gd name="T0" fmla="*/ 115 w 1025"/>
                  <a:gd name="T1" fmla="*/ 1698 h 1967"/>
                  <a:gd name="T2" fmla="*/ 115 w 1025"/>
                  <a:gd name="T3" fmla="*/ 1790 h 1967"/>
                  <a:gd name="T4" fmla="*/ 909 w 1025"/>
                  <a:gd name="T5" fmla="*/ 1790 h 1967"/>
                  <a:gd name="T6" fmla="*/ 909 w 1025"/>
                  <a:gd name="T7" fmla="*/ 1698 h 1967"/>
                  <a:gd name="T8" fmla="*/ 115 w 1025"/>
                  <a:gd name="T9" fmla="*/ 1698 h 1967"/>
                  <a:gd name="T10" fmla="*/ 115 w 1025"/>
                  <a:gd name="T11" fmla="*/ 1548 h 1967"/>
                  <a:gd name="T12" fmla="*/ 115 w 1025"/>
                  <a:gd name="T13" fmla="*/ 1615 h 1967"/>
                  <a:gd name="T14" fmla="*/ 274 w 1025"/>
                  <a:gd name="T15" fmla="*/ 1615 h 1967"/>
                  <a:gd name="T16" fmla="*/ 274 w 1025"/>
                  <a:gd name="T17" fmla="*/ 1548 h 1967"/>
                  <a:gd name="T18" fmla="*/ 115 w 1025"/>
                  <a:gd name="T19" fmla="*/ 1548 h 1967"/>
                  <a:gd name="T20" fmla="*/ 115 w 1025"/>
                  <a:gd name="T21" fmla="*/ 1394 h 1967"/>
                  <a:gd name="T22" fmla="*/ 115 w 1025"/>
                  <a:gd name="T23" fmla="*/ 1465 h 1967"/>
                  <a:gd name="T24" fmla="*/ 274 w 1025"/>
                  <a:gd name="T25" fmla="*/ 1465 h 1967"/>
                  <a:gd name="T26" fmla="*/ 274 w 1025"/>
                  <a:gd name="T27" fmla="*/ 1394 h 1967"/>
                  <a:gd name="T28" fmla="*/ 115 w 1025"/>
                  <a:gd name="T29" fmla="*/ 1394 h 1967"/>
                  <a:gd name="T30" fmla="*/ 115 w 1025"/>
                  <a:gd name="T31" fmla="*/ 366 h 1967"/>
                  <a:gd name="T32" fmla="*/ 115 w 1025"/>
                  <a:gd name="T33" fmla="*/ 466 h 1967"/>
                  <a:gd name="T34" fmla="*/ 909 w 1025"/>
                  <a:gd name="T35" fmla="*/ 466 h 1967"/>
                  <a:gd name="T36" fmla="*/ 909 w 1025"/>
                  <a:gd name="T37" fmla="*/ 366 h 1967"/>
                  <a:gd name="T38" fmla="*/ 115 w 1025"/>
                  <a:gd name="T39" fmla="*/ 366 h 1967"/>
                  <a:gd name="T40" fmla="*/ 115 w 1025"/>
                  <a:gd name="T41" fmla="*/ 201 h 1967"/>
                  <a:gd name="T42" fmla="*/ 115 w 1025"/>
                  <a:gd name="T43" fmla="*/ 304 h 1967"/>
                  <a:gd name="T44" fmla="*/ 909 w 1025"/>
                  <a:gd name="T45" fmla="*/ 304 h 1967"/>
                  <a:gd name="T46" fmla="*/ 909 w 1025"/>
                  <a:gd name="T47" fmla="*/ 201 h 1967"/>
                  <a:gd name="T48" fmla="*/ 115 w 1025"/>
                  <a:gd name="T49" fmla="*/ 201 h 1967"/>
                  <a:gd name="T50" fmla="*/ 135 w 1025"/>
                  <a:gd name="T51" fmla="*/ 0 h 1967"/>
                  <a:gd name="T52" fmla="*/ 889 w 1025"/>
                  <a:gd name="T53" fmla="*/ 0 h 1967"/>
                  <a:gd name="T54" fmla="*/ 1025 w 1025"/>
                  <a:gd name="T55" fmla="*/ 118 h 1967"/>
                  <a:gd name="T56" fmla="*/ 1025 w 1025"/>
                  <a:gd name="T57" fmla="*/ 1849 h 1967"/>
                  <a:gd name="T58" fmla="*/ 889 w 1025"/>
                  <a:gd name="T59" fmla="*/ 1967 h 1967"/>
                  <a:gd name="T60" fmla="*/ 135 w 1025"/>
                  <a:gd name="T61" fmla="*/ 1967 h 1967"/>
                  <a:gd name="T62" fmla="*/ 0 w 1025"/>
                  <a:gd name="T63" fmla="*/ 1849 h 1967"/>
                  <a:gd name="T64" fmla="*/ 0 w 1025"/>
                  <a:gd name="T65" fmla="*/ 118 h 1967"/>
                  <a:gd name="T66" fmla="*/ 135 w 1025"/>
                  <a:gd name="T67" fmla="*/ 0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5" h="1967">
                    <a:moveTo>
                      <a:pt x="115" y="1698"/>
                    </a:moveTo>
                    <a:cubicBezTo>
                      <a:pt x="115" y="1766"/>
                      <a:pt x="115" y="1790"/>
                      <a:pt x="115" y="1790"/>
                    </a:cubicBezTo>
                    <a:cubicBezTo>
                      <a:pt x="909" y="1790"/>
                      <a:pt x="909" y="1790"/>
                      <a:pt x="909" y="1790"/>
                    </a:cubicBezTo>
                    <a:cubicBezTo>
                      <a:pt x="909" y="1722"/>
                      <a:pt x="909" y="1698"/>
                      <a:pt x="909" y="1698"/>
                    </a:cubicBezTo>
                    <a:cubicBezTo>
                      <a:pt x="115" y="1698"/>
                      <a:pt x="115" y="1698"/>
                      <a:pt x="115" y="1698"/>
                    </a:cubicBezTo>
                    <a:close/>
                    <a:moveTo>
                      <a:pt x="115" y="1548"/>
                    </a:moveTo>
                    <a:cubicBezTo>
                      <a:pt x="115" y="1615"/>
                      <a:pt x="115" y="1615"/>
                      <a:pt x="115" y="1615"/>
                    </a:cubicBezTo>
                    <a:cubicBezTo>
                      <a:pt x="274" y="1615"/>
                      <a:pt x="274" y="1615"/>
                      <a:pt x="274" y="1615"/>
                    </a:cubicBezTo>
                    <a:cubicBezTo>
                      <a:pt x="274" y="1548"/>
                      <a:pt x="274" y="1548"/>
                      <a:pt x="274" y="1548"/>
                    </a:cubicBezTo>
                    <a:cubicBezTo>
                      <a:pt x="115" y="1548"/>
                      <a:pt x="115" y="1548"/>
                      <a:pt x="115" y="1548"/>
                    </a:cubicBezTo>
                    <a:close/>
                    <a:moveTo>
                      <a:pt x="115" y="1394"/>
                    </a:moveTo>
                    <a:cubicBezTo>
                      <a:pt x="115" y="1465"/>
                      <a:pt x="115" y="1465"/>
                      <a:pt x="115" y="1465"/>
                    </a:cubicBezTo>
                    <a:cubicBezTo>
                      <a:pt x="274" y="1465"/>
                      <a:pt x="274" y="1465"/>
                      <a:pt x="274" y="1465"/>
                    </a:cubicBezTo>
                    <a:cubicBezTo>
                      <a:pt x="274" y="1394"/>
                      <a:pt x="274" y="1394"/>
                      <a:pt x="274" y="1394"/>
                    </a:cubicBezTo>
                    <a:cubicBezTo>
                      <a:pt x="115" y="1394"/>
                      <a:pt x="115" y="1394"/>
                      <a:pt x="115" y="1394"/>
                    </a:cubicBezTo>
                    <a:close/>
                    <a:moveTo>
                      <a:pt x="115" y="366"/>
                    </a:moveTo>
                    <a:cubicBezTo>
                      <a:pt x="115" y="466"/>
                      <a:pt x="115" y="466"/>
                      <a:pt x="115" y="466"/>
                    </a:cubicBezTo>
                    <a:cubicBezTo>
                      <a:pt x="909" y="466"/>
                      <a:pt x="909" y="466"/>
                      <a:pt x="909" y="466"/>
                    </a:cubicBezTo>
                    <a:cubicBezTo>
                      <a:pt x="909" y="366"/>
                      <a:pt x="909" y="366"/>
                      <a:pt x="909" y="366"/>
                    </a:cubicBezTo>
                    <a:cubicBezTo>
                      <a:pt x="115" y="366"/>
                      <a:pt x="115" y="366"/>
                      <a:pt x="115" y="366"/>
                    </a:cubicBezTo>
                    <a:close/>
                    <a:moveTo>
                      <a:pt x="115" y="201"/>
                    </a:moveTo>
                    <a:cubicBezTo>
                      <a:pt x="115" y="304"/>
                      <a:pt x="115" y="304"/>
                      <a:pt x="115" y="304"/>
                    </a:cubicBezTo>
                    <a:cubicBezTo>
                      <a:pt x="909" y="304"/>
                      <a:pt x="909" y="304"/>
                      <a:pt x="909" y="304"/>
                    </a:cubicBezTo>
                    <a:cubicBezTo>
                      <a:pt x="909" y="201"/>
                      <a:pt x="909" y="201"/>
                      <a:pt x="909" y="201"/>
                    </a:cubicBezTo>
                    <a:cubicBezTo>
                      <a:pt x="115" y="201"/>
                      <a:pt x="115" y="201"/>
                      <a:pt x="115" y="201"/>
                    </a:cubicBezTo>
                    <a:close/>
                    <a:moveTo>
                      <a:pt x="135" y="0"/>
                    </a:moveTo>
                    <a:cubicBezTo>
                      <a:pt x="889" y="0"/>
                      <a:pt x="889" y="0"/>
                      <a:pt x="889" y="0"/>
                    </a:cubicBezTo>
                    <a:cubicBezTo>
                      <a:pt x="963" y="0"/>
                      <a:pt x="1025" y="53"/>
                      <a:pt x="1025" y="118"/>
                    </a:cubicBezTo>
                    <a:cubicBezTo>
                      <a:pt x="1025" y="1849"/>
                      <a:pt x="1025" y="1849"/>
                      <a:pt x="1025" y="1849"/>
                    </a:cubicBezTo>
                    <a:cubicBezTo>
                      <a:pt x="1025" y="1914"/>
                      <a:pt x="963" y="1967"/>
                      <a:pt x="889" y="1967"/>
                    </a:cubicBezTo>
                    <a:cubicBezTo>
                      <a:pt x="135" y="1967"/>
                      <a:pt x="135" y="1967"/>
                      <a:pt x="135" y="1967"/>
                    </a:cubicBezTo>
                    <a:cubicBezTo>
                      <a:pt x="62" y="1967"/>
                      <a:pt x="0" y="1914"/>
                      <a:pt x="0" y="1849"/>
                    </a:cubicBezTo>
                    <a:cubicBezTo>
                      <a:pt x="0" y="118"/>
                      <a:pt x="0" y="118"/>
                      <a:pt x="0" y="118"/>
                    </a:cubicBezTo>
                    <a:cubicBezTo>
                      <a:pt x="0" y="53"/>
                      <a:pt x="62" y="0"/>
                      <a:pt x="135" y="0"/>
                    </a:cubicBezTo>
                    <a:close/>
                  </a:path>
                </a:pathLst>
              </a:custGeom>
              <a:solidFill>
                <a:srgbClr val="FFFFFF"/>
              </a:solidFill>
              <a:ln w="15875" cap="flat">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solidFill>
                    <a:srgbClr val="505050"/>
                  </a:solidFill>
                </a:endParaRPr>
              </a:p>
            </p:txBody>
          </p:sp>
        </p:grpSp>
      </p:grpSp>
      <p:grpSp>
        <p:nvGrpSpPr>
          <p:cNvPr id="148" name="Group 147"/>
          <p:cNvGrpSpPr/>
          <p:nvPr/>
        </p:nvGrpSpPr>
        <p:grpSpPr>
          <a:xfrm>
            <a:off x="6492544" y="1196722"/>
            <a:ext cx="5780301" cy="5569817"/>
            <a:chOff x="6508833" y="891273"/>
            <a:chExt cx="5780301" cy="5569817"/>
          </a:xfrm>
        </p:grpSpPr>
        <p:sp>
          <p:nvSpPr>
            <p:cNvPr id="149" name="Rectangle 148"/>
            <p:cNvSpPr/>
            <p:nvPr/>
          </p:nvSpPr>
          <p:spPr bwMode="auto">
            <a:xfrm>
              <a:off x="6508833" y="1129064"/>
              <a:ext cx="5780301" cy="5332026"/>
            </a:xfrm>
            <a:prstGeom prst="rect">
              <a:avLst/>
            </a:prstGeom>
            <a:noFill/>
            <a:ln w="25400">
              <a:solidFill>
                <a:srgbClr val="0070C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FFFFFF"/>
                    </a:gs>
                    <a:gs pos="10417">
                      <a:srgbClr val="FFFFFF"/>
                    </a:gs>
                  </a:gsLst>
                  <a:lin ang="5400000" scaled="0"/>
                </a:gradFill>
              </a:endParaRPr>
            </a:p>
          </p:txBody>
        </p:sp>
        <p:sp>
          <p:nvSpPr>
            <p:cNvPr id="150" name="Rectangle 149"/>
            <p:cNvSpPr/>
            <p:nvPr/>
          </p:nvSpPr>
          <p:spPr bwMode="auto">
            <a:xfrm>
              <a:off x="8269172" y="891273"/>
              <a:ext cx="2132128" cy="342392"/>
            </a:xfrm>
            <a:prstGeom prst="rect">
              <a:avLst/>
            </a:prstGeom>
            <a:solidFill>
              <a:srgbClr val="FFFFFF"/>
            </a:solidFill>
            <a:ln w="19050" cap="rnd" cmpd="sng">
              <a:solidFill>
                <a:srgbClr val="0070C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36000"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r>
                <a:rPr lang="en-GB" sz="2000" spc="-50" dirty="0" smtClean="0">
                  <a:solidFill>
                    <a:srgbClr val="505050"/>
                  </a:solidFill>
                </a:rPr>
                <a:t>AD Integrated</a:t>
              </a:r>
            </a:p>
          </p:txBody>
        </p:sp>
      </p:grpSp>
    </p:spTree>
    <p:extLst>
      <p:ext uri="{BB962C8B-B14F-4D97-AF65-F5344CB8AC3E}">
        <p14:creationId xmlns:p14="http://schemas.microsoft.com/office/powerpoint/2010/main" val="869211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fade">
                                      <p:cBhvr>
                                        <p:cTn id="10" dur="500"/>
                                        <p:tgtEl>
                                          <p:spTgt spid="8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wipe(left)">
                                      <p:cBhvr>
                                        <p:cTn id="14" dur="500"/>
                                        <p:tgtEl>
                                          <p:spTgt spid="7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9"/>
                                        </p:tgtEl>
                                        <p:attrNameLst>
                                          <p:attrName>style.visibility</p:attrName>
                                        </p:attrNameLst>
                                      </p:cBhvr>
                                      <p:to>
                                        <p:strVal val="visible"/>
                                      </p:to>
                                    </p:set>
                                    <p:animEffect transition="in" filter="fade">
                                      <p:cBhvr>
                                        <p:cTn id="18" dur="500"/>
                                        <p:tgtEl>
                                          <p:spTgt spid="10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left)">
                                      <p:cBhvr>
                                        <p:cTn id="23" dur="500"/>
                                        <p:tgtEl>
                                          <p:spTgt spid="80"/>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500"/>
                                        <p:tgtEl>
                                          <p:spTgt spid="8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8"/>
                                        </p:tgtEl>
                                        <p:attrNameLst>
                                          <p:attrName>style.visibility</p:attrName>
                                        </p:attrNameLst>
                                      </p:cBhvr>
                                      <p:to>
                                        <p:strVal val="visible"/>
                                      </p:to>
                                    </p:set>
                                    <p:animEffect transition="in" filter="fade">
                                      <p:cBhvr>
                                        <p:cTn id="35" dur="500"/>
                                        <p:tgtEl>
                                          <p:spTgt spid="148"/>
                                        </p:tgtEl>
                                      </p:cBhvr>
                                    </p:animEffect>
                                  </p:childTnLst>
                                </p:cTn>
                              </p:par>
                              <p:par>
                                <p:cTn id="36" presetID="10" presetClass="entr" presetSubtype="0" fill="hold" nodeType="withEffect">
                                  <p:stCondLst>
                                    <p:cond delay="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500"/>
                                        <p:tgtEl>
                                          <p:spTgt spid="1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wipe(left)">
                                      <p:cBhvr>
                                        <p:cTn id="46" dur="500"/>
                                        <p:tgtEl>
                                          <p:spTgt spid="89"/>
                                        </p:tgtEl>
                                      </p:cBhvr>
                                    </p:animEffec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133"/>
                                        </p:tgtEl>
                                        <p:attrNameLst>
                                          <p:attrName>style.visibility</p:attrName>
                                        </p:attrNameLst>
                                      </p:cBhvr>
                                      <p:to>
                                        <p:strVal val="visible"/>
                                      </p:to>
                                    </p:set>
                                    <p:animEffect transition="in" filter="fade">
                                      <p:cBhvr>
                                        <p:cTn id="50" dur="500"/>
                                        <p:tgtEl>
                                          <p:spTgt spid="13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wipe(left)">
                                      <p:cBhvr>
                                        <p:cTn id="55" dur="500"/>
                                        <p:tgtEl>
                                          <p:spTgt spid="90"/>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119"/>
                                        </p:tgtEl>
                                        <p:attrNameLst>
                                          <p:attrName>style.visibility</p:attrName>
                                        </p:attrNameLst>
                                      </p:cBhvr>
                                      <p:to>
                                        <p:strVal val="visible"/>
                                      </p:to>
                                    </p:set>
                                    <p:animEffect transition="in" filter="fade">
                                      <p:cBhvr>
                                        <p:cTn id="59" dur="500"/>
                                        <p:tgtEl>
                                          <p:spTgt spid="119"/>
                                        </p:tgtEl>
                                      </p:cBhvr>
                                    </p:animEffect>
                                  </p:childTnLst>
                                </p:cTn>
                              </p:par>
                            </p:childTnLst>
                          </p:cTn>
                        </p:par>
                        <p:par>
                          <p:cTn id="60" fill="hold">
                            <p:stCondLst>
                              <p:cond delay="1000"/>
                            </p:stCondLst>
                            <p:childTnLst>
                              <p:par>
                                <p:cTn id="61" presetID="22" presetClass="entr" presetSubtype="8"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ipe(left)">
                                      <p:cBhvr>
                                        <p:cTn id="63" dur="500"/>
                                        <p:tgtEl>
                                          <p:spTgt spid="91"/>
                                        </p:tgtEl>
                                      </p:cBhvr>
                                    </p:animEffect>
                                  </p:childTnLst>
                                </p:cTn>
                              </p:par>
                            </p:childTnLst>
                          </p:cTn>
                        </p:par>
                        <p:par>
                          <p:cTn id="64" fill="hold">
                            <p:stCondLst>
                              <p:cond delay="1500"/>
                            </p:stCondLst>
                            <p:childTnLst>
                              <p:par>
                                <p:cTn id="65" presetID="10" presetClass="entr" presetSubtype="0" fill="hold" nodeType="afterEffect">
                                  <p:stCondLst>
                                    <p:cond delay="0"/>
                                  </p:stCondLst>
                                  <p:childTnLst>
                                    <p:set>
                                      <p:cBhvr>
                                        <p:cTn id="66" dur="1" fill="hold">
                                          <p:stCondLst>
                                            <p:cond delay="0"/>
                                          </p:stCondLst>
                                        </p:cTn>
                                        <p:tgtEl>
                                          <p:spTgt spid="136"/>
                                        </p:tgtEl>
                                        <p:attrNameLst>
                                          <p:attrName>style.visibility</p:attrName>
                                        </p:attrNameLst>
                                      </p:cBhvr>
                                      <p:to>
                                        <p:strVal val="visible"/>
                                      </p:to>
                                    </p:set>
                                    <p:animEffect transition="in" filter="fade">
                                      <p:cBhvr>
                                        <p:cTn id="67" dur="500"/>
                                        <p:tgtEl>
                                          <p:spTgt spid="1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fade">
                                      <p:cBhvr>
                                        <p:cTn id="7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up WAP</a:t>
            </a:r>
            <a:endParaRPr lang="en-US" dirty="0"/>
          </a:p>
        </p:txBody>
      </p:sp>
      <p:pic>
        <p:nvPicPr>
          <p:cNvPr id="6" name="Picture 5"/>
          <p:cNvPicPr>
            <a:picLocks noChangeAspect="1"/>
          </p:cNvPicPr>
          <p:nvPr/>
        </p:nvPicPr>
        <p:blipFill>
          <a:blip r:embed="rId2"/>
          <a:stretch>
            <a:fillRect/>
          </a:stretch>
        </p:blipFill>
        <p:spPr>
          <a:xfrm>
            <a:off x="1951037" y="1169444"/>
            <a:ext cx="7995041" cy="5674546"/>
          </a:xfrm>
          <a:prstGeom prst="rect">
            <a:avLst/>
          </a:prstGeom>
        </p:spPr>
      </p:pic>
    </p:spTree>
    <p:extLst>
      <p:ext uri="{BB962C8B-B14F-4D97-AF65-F5344CB8AC3E}">
        <p14:creationId xmlns:p14="http://schemas.microsoft.com/office/powerpoint/2010/main" val="135759998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1923" y="68086"/>
            <a:ext cx="12192627" cy="6858352"/>
          </a:xfrm>
          <a:prstGeom prst="rect">
            <a:avLst/>
          </a:prstGeom>
        </p:spPr>
      </p:pic>
    </p:spTree>
    <p:extLst>
      <p:ext uri="{BB962C8B-B14F-4D97-AF65-F5344CB8AC3E}">
        <p14:creationId xmlns:p14="http://schemas.microsoft.com/office/powerpoint/2010/main" val="416101319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7238" y="350675"/>
            <a:ext cx="7721997" cy="6293173"/>
          </a:xfrm>
          <a:prstGeom prst="rect">
            <a:avLst/>
          </a:prstGeom>
        </p:spPr>
      </p:pic>
    </p:spTree>
    <p:extLst>
      <p:ext uri="{BB962C8B-B14F-4D97-AF65-F5344CB8AC3E}">
        <p14:creationId xmlns:p14="http://schemas.microsoft.com/office/powerpoint/2010/main" val="328193693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b="1" dirty="0"/>
              <a:t>Publishing SharePoint to your Users externally using Windows Server 2012 R2 Web App Proxy and Mobilize your Workforce</a:t>
            </a:r>
            <a:endParaRPr lang="en-US" sz="3200" dirty="0"/>
          </a:p>
        </p:txBody>
      </p:sp>
      <p:sp>
        <p:nvSpPr>
          <p:cNvPr id="5" name="Text Placeholder 4"/>
          <p:cNvSpPr>
            <a:spLocks noGrp="1"/>
          </p:cNvSpPr>
          <p:nvPr>
            <p:ph type="body" sz="quarter" idx="14"/>
          </p:nvPr>
        </p:nvSpPr>
        <p:spPr/>
        <p:txBody>
          <a:bodyPr/>
          <a:lstStyle/>
          <a:p>
            <a:r>
              <a:rPr lang="en-US" dirty="0"/>
              <a:t>Chris Johnson</a:t>
            </a:r>
          </a:p>
          <a:p>
            <a:r>
              <a:rPr lang="en-US" dirty="0"/>
              <a:t>General Manager</a:t>
            </a:r>
          </a:p>
          <a:p>
            <a:r>
              <a:rPr lang="en-US" dirty="0"/>
              <a:t>Provoke Solutions</a:t>
            </a:r>
          </a:p>
        </p:txBody>
      </p:sp>
      <p:sp>
        <p:nvSpPr>
          <p:cNvPr id="2" name="Text Placeholder 1"/>
          <p:cNvSpPr>
            <a:spLocks noGrp="1"/>
          </p:cNvSpPr>
          <p:nvPr>
            <p:ph type="body" sz="quarter" idx="15"/>
          </p:nvPr>
        </p:nvSpPr>
        <p:spPr/>
        <p:txBody>
          <a:bodyPr/>
          <a:lstStyle/>
          <a:p>
            <a:r>
              <a:rPr lang="en-US" dirty="0" smtClean="0"/>
              <a:t>SPC333</a:t>
            </a:r>
            <a:endParaRPr lang="en-US" dirty="0"/>
          </a:p>
        </p:txBody>
      </p:sp>
    </p:spTree>
    <p:extLst>
      <p:ext uri="{BB962C8B-B14F-4D97-AF65-F5344CB8AC3E}">
        <p14:creationId xmlns:p14="http://schemas.microsoft.com/office/powerpoint/2010/main" val="88187093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7238" y="350675"/>
            <a:ext cx="7721997" cy="6293173"/>
          </a:xfrm>
          <a:prstGeom prst="rect">
            <a:avLst/>
          </a:prstGeom>
        </p:spPr>
      </p:pic>
    </p:spTree>
    <p:extLst>
      <p:ext uri="{BB962C8B-B14F-4D97-AF65-F5344CB8AC3E}">
        <p14:creationId xmlns:p14="http://schemas.microsoft.com/office/powerpoint/2010/main" val="299278371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7238" y="350675"/>
            <a:ext cx="7721997" cy="6293173"/>
          </a:xfrm>
          <a:prstGeom prst="rect">
            <a:avLst/>
          </a:prstGeom>
        </p:spPr>
      </p:pic>
    </p:spTree>
    <p:extLst>
      <p:ext uri="{BB962C8B-B14F-4D97-AF65-F5344CB8AC3E}">
        <p14:creationId xmlns:p14="http://schemas.microsoft.com/office/powerpoint/2010/main" val="424533818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7238" y="350675"/>
            <a:ext cx="7721997" cy="6293173"/>
          </a:xfrm>
          <a:prstGeom prst="rect">
            <a:avLst/>
          </a:prstGeom>
        </p:spPr>
      </p:pic>
    </p:spTree>
    <p:extLst>
      <p:ext uri="{BB962C8B-B14F-4D97-AF65-F5344CB8AC3E}">
        <p14:creationId xmlns:p14="http://schemas.microsoft.com/office/powerpoint/2010/main" val="370098966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7238" y="350675"/>
            <a:ext cx="7721997" cy="6293173"/>
          </a:xfrm>
          <a:prstGeom prst="rect">
            <a:avLst/>
          </a:prstGeom>
        </p:spPr>
      </p:pic>
    </p:spTree>
    <p:extLst>
      <p:ext uri="{BB962C8B-B14F-4D97-AF65-F5344CB8AC3E}">
        <p14:creationId xmlns:p14="http://schemas.microsoft.com/office/powerpoint/2010/main" val="333065754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a:t/>
            </a:r>
            <a:br>
              <a:rPr lang="en-US" dirty="0"/>
            </a:br>
            <a:r>
              <a:rPr lang="en-US" dirty="0" smtClean="0"/>
              <a:t>Accessing SharePoint via WAP</a:t>
            </a:r>
            <a:endParaRPr lang="en-US" dirty="0"/>
          </a:p>
        </p:txBody>
      </p:sp>
    </p:spTree>
    <p:extLst>
      <p:ext uri="{BB962C8B-B14F-4D97-AF65-F5344CB8AC3E}">
        <p14:creationId xmlns:p14="http://schemas.microsoft.com/office/powerpoint/2010/main" val="56367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1"/>
            <a:ext cx="12436475" cy="6992103"/>
          </a:xfrm>
          <a:prstGeom prst="rect">
            <a:avLst/>
          </a:prstGeom>
        </p:spPr>
      </p:pic>
    </p:spTree>
    <p:extLst>
      <p:ext uri="{BB962C8B-B14F-4D97-AF65-F5344CB8AC3E}">
        <p14:creationId xmlns:p14="http://schemas.microsoft.com/office/powerpoint/2010/main" val="71477886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1"/>
            <a:ext cx="12436475" cy="6992103"/>
          </a:xfrm>
          <a:prstGeom prst="rect">
            <a:avLst/>
          </a:prstGeom>
        </p:spPr>
      </p:pic>
    </p:spTree>
    <p:extLst>
      <p:ext uri="{BB962C8B-B14F-4D97-AF65-F5344CB8AC3E}">
        <p14:creationId xmlns:p14="http://schemas.microsoft.com/office/powerpoint/2010/main" val="337579715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1"/>
            <a:ext cx="12436475" cy="6992103"/>
          </a:xfrm>
          <a:prstGeom prst="rect">
            <a:avLst/>
          </a:prstGeom>
        </p:spPr>
      </p:pic>
    </p:spTree>
    <p:extLst>
      <p:ext uri="{BB962C8B-B14F-4D97-AF65-F5344CB8AC3E}">
        <p14:creationId xmlns:p14="http://schemas.microsoft.com/office/powerpoint/2010/main" val="198510356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Controlling Access</a:t>
            </a:r>
            <a:endParaRPr lang="en-US" dirty="0"/>
          </a:p>
        </p:txBody>
      </p:sp>
      <p:sp>
        <p:nvSpPr>
          <p:cNvPr id="3" name="Text Placeholder 2"/>
          <p:cNvSpPr>
            <a:spLocks noGrp="1"/>
          </p:cNvSpPr>
          <p:nvPr>
            <p:ph type="body" sz="quarter" idx="11"/>
          </p:nvPr>
        </p:nvSpPr>
        <p:spPr>
          <a:xfrm>
            <a:off x="274639" y="1212849"/>
            <a:ext cx="11889564" cy="5749266"/>
          </a:xfrm>
        </p:spPr>
        <p:txBody>
          <a:bodyPr/>
          <a:lstStyle/>
          <a:p>
            <a:r>
              <a:rPr lang="en-US" dirty="0" smtClean="0">
                <a:gradFill>
                  <a:gsLst>
                    <a:gs pos="2920">
                      <a:schemeClr val="tx2"/>
                    </a:gs>
                    <a:gs pos="39000">
                      <a:schemeClr val="tx2"/>
                    </a:gs>
                  </a:gsLst>
                  <a:lin ang="5400000" scaled="0"/>
                </a:gradFill>
              </a:rPr>
              <a:t>User access</a:t>
            </a:r>
          </a:p>
          <a:p>
            <a:r>
              <a:rPr lang="en-NZ" sz="2400" dirty="0" smtClean="0"/>
              <a:t>Control what users have access to applications </a:t>
            </a:r>
          </a:p>
          <a:p>
            <a:r>
              <a:rPr lang="en-NZ" sz="2400" dirty="0" smtClean="0"/>
              <a:t>User claim support e.g. last name == “Johnson”</a:t>
            </a:r>
          </a:p>
          <a:p>
            <a:endParaRPr lang="en-US" sz="2000" dirty="0"/>
          </a:p>
          <a:p>
            <a:r>
              <a:rPr lang="en-US" dirty="0" smtClean="0">
                <a:gradFill>
                  <a:gsLst>
                    <a:gs pos="2920">
                      <a:schemeClr val="tx2"/>
                    </a:gs>
                    <a:gs pos="39000">
                      <a:schemeClr val="tx2"/>
                    </a:gs>
                  </a:gsLst>
                  <a:lin ang="5400000" scaled="0"/>
                </a:gradFill>
              </a:rPr>
              <a:t>Device Access</a:t>
            </a:r>
          </a:p>
          <a:p>
            <a:r>
              <a:rPr lang="en-NZ" sz="2400" dirty="0"/>
              <a:t>Bring Your Own </a:t>
            </a:r>
            <a:r>
              <a:rPr lang="en-NZ" sz="2400" dirty="0" smtClean="0"/>
              <a:t>Device (BYOD) </a:t>
            </a:r>
            <a:r>
              <a:rPr lang="en-NZ" sz="2400" dirty="0"/>
              <a:t>creating risk for </a:t>
            </a:r>
            <a:r>
              <a:rPr lang="en-NZ" sz="2400" dirty="0" smtClean="0"/>
              <a:t>Enterprises</a:t>
            </a:r>
            <a:endParaRPr lang="en-US" sz="2400" dirty="0" smtClean="0"/>
          </a:p>
          <a:p>
            <a:r>
              <a:rPr lang="en-US" sz="2400" dirty="0" smtClean="0"/>
              <a:t>Beyond </a:t>
            </a:r>
            <a:r>
              <a:rPr lang="en-US" sz="2400" dirty="0"/>
              <a:t>plain user </a:t>
            </a:r>
            <a:r>
              <a:rPr lang="en-US" sz="2400" dirty="0" smtClean="0"/>
              <a:t>access</a:t>
            </a:r>
          </a:p>
          <a:p>
            <a:r>
              <a:rPr lang="en-US" sz="2400" dirty="0" smtClean="0"/>
              <a:t>Application Support for apps, browsers, OSs </a:t>
            </a:r>
          </a:p>
          <a:p>
            <a:endParaRPr lang="en-US" sz="2000" dirty="0" smtClean="0"/>
          </a:p>
          <a:p>
            <a:endParaRPr lang="en-US" sz="2000" dirty="0"/>
          </a:p>
          <a:p>
            <a:r>
              <a:rPr lang="en-US" sz="3600" dirty="0" smtClean="0"/>
              <a:t>It’s more than just vanilla user access</a:t>
            </a:r>
            <a:endParaRPr lang="en-NZ" sz="2000" dirty="0" smtClean="0"/>
          </a:p>
          <a:p>
            <a:endParaRPr lang="en-US" dirty="0"/>
          </a:p>
        </p:txBody>
      </p:sp>
    </p:spTree>
    <p:extLst>
      <p:ext uri="{BB962C8B-B14F-4D97-AF65-F5344CB8AC3E}">
        <p14:creationId xmlns:p14="http://schemas.microsoft.com/office/powerpoint/2010/main" val="85495725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a:t>How to </a:t>
            </a:r>
            <a:r>
              <a:rPr lang="en-NZ" b="1" dirty="0" smtClean="0"/>
              <a:t>safely support</a:t>
            </a:r>
            <a:r>
              <a:rPr lang="en-NZ" dirty="0" smtClean="0"/>
              <a:t> </a:t>
            </a:r>
            <a:r>
              <a:rPr lang="en-NZ" dirty="0"/>
              <a:t>the plethora of </a:t>
            </a:r>
            <a:r>
              <a:rPr lang="en-NZ" b="1" dirty="0"/>
              <a:t>devices</a:t>
            </a:r>
            <a:r>
              <a:rPr lang="en-NZ" dirty="0"/>
              <a:t> in the </a:t>
            </a:r>
            <a:r>
              <a:rPr lang="en-NZ" dirty="0" smtClean="0"/>
              <a:t>modern workplace</a:t>
            </a:r>
            <a:r>
              <a:rPr lang="en-NZ" dirty="0"/>
              <a:t>?</a:t>
            </a:r>
            <a:br>
              <a:rPr lang="en-NZ" dirty="0"/>
            </a:br>
            <a:endParaRPr lang="en-US" dirty="0"/>
          </a:p>
        </p:txBody>
      </p:sp>
    </p:spTree>
    <p:extLst>
      <p:ext uri="{BB962C8B-B14F-4D97-AF65-F5344CB8AC3E}">
        <p14:creationId xmlns:p14="http://schemas.microsoft.com/office/powerpoint/2010/main" val="288801488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4"/>
          <p:cNvSpPr>
            <a:spLocks noGrp="1"/>
          </p:cNvSpPr>
          <p:nvPr>
            <p:ph type="body" sz="quarter" idx="10"/>
          </p:nvPr>
        </p:nvSpPr>
        <p:spPr>
          <a:xfrm>
            <a:off x="274638" y="1212850"/>
            <a:ext cx="11887200" cy="3275012"/>
          </a:xfrm>
        </p:spPr>
        <p:txBody>
          <a:bodyPr>
            <a:normAutofit fontScale="70000" lnSpcReduction="20000"/>
          </a:bodyPr>
          <a:lstStyle/>
          <a:p>
            <a:pPr marL="124235" indent="0">
              <a:lnSpc>
                <a:spcPct val="150000"/>
              </a:lnSpc>
              <a:buNone/>
            </a:pPr>
            <a:r>
              <a:rPr lang="en-US" dirty="0"/>
              <a:t>Kiwi on loan to the USA – Seattle</a:t>
            </a:r>
          </a:p>
          <a:p>
            <a:pPr marL="124235" indent="0">
              <a:lnSpc>
                <a:spcPct val="150000"/>
              </a:lnSpc>
              <a:buNone/>
            </a:pPr>
            <a:r>
              <a:rPr lang="en-NZ" dirty="0"/>
              <a:t>www.looselytyped.net</a:t>
            </a:r>
          </a:p>
          <a:p>
            <a:pPr marL="124235" indent="0">
              <a:lnSpc>
                <a:spcPct val="150000"/>
              </a:lnSpc>
              <a:buNone/>
            </a:pPr>
            <a:r>
              <a:rPr lang="en-NZ" dirty="0"/>
              <a:t>@</a:t>
            </a:r>
            <a:r>
              <a:rPr lang="en-NZ" dirty="0" err="1"/>
              <a:t>LoungeFlyZ</a:t>
            </a:r>
            <a:endParaRPr lang="en-NZ" dirty="0"/>
          </a:p>
          <a:p>
            <a:pPr marL="124235" indent="0">
              <a:lnSpc>
                <a:spcPct val="150000"/>
              </a:lnSpc>
              <a:buNone/>
            </a:pPr>
            <a:r>
              <a:rPr lang="en-NZ" dirty="0"/>
              <a:t>Ex-10yr </a:t>
            </a:r>
            <a:r>
              <a:rPr lang="en-NZ" dirty="0" err="1"/>
              <a:t>Microsoftie</a:t>
            </a:r>
            <a:r>
              <a:rPr lang="en-NZ" dirty="0"/>
              <a:t>, SharePoint Product Management, </a:t>
            </a:r>
            <a:br>
              <a:rPr lang="en-NZ" dirty="0"/>
            </a:br>
            <a:r>
              <a:rPr lang="en-NZ" dirty="0"/>
              <a:t>Program Management and Consulting Services</a:t>
            </a:r>
          </a:p>
          <a:p>
            <a:pPr lvl="1"/>
            <a:endParaRPr lang="en-US" dirty="0" smtClean="0"/>
          </a:p>
        </p:txBody>
      </p:sp>
      <p:sp>
        <p:nvSpPr>
          <p:cNvPr id="7" name="Title 6"/>
          <p:cNvSpPr>
            <a:spLocks noGrp="1"/>
          </p:cNvSpPr>
          <p:nvPr>
            <p:ph type="title"/>
          </p:nvPr>
        </p:nvSpPr>
        <p:spPr/>
        <p:txBody>
          <a:bodyPr/>
          <a:lstStyle/>
          <a:p>
            <a:r>
              <a:rPr lang="en-US" dirty="0" err="1" smtClean="0"/>
              <a:t>whoami</a:t>
            </a:r>
            <a:r>
              <a:rPr lang="en-US" dirty="0" smtClean="0"/>
              <a:t>?</a:t>
            </a:r>
            <a:endParaRPr lang="en-US" dirty="0"/>
          </a:p>
        </p:txBody>
      </p:sp>
      <p:pic>
        <p:nvPicPr>
          <p:cNvPr id="4"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258" b="90000" l="3600" r="100000">
                        <a14:backgroundMark x1="34400" y1="67097" x2="34400" y2="67097"/>
                        <a14:backgroundMark x1="72800" y1="66774" x2="72800" y2="66774"/>
                        <a14:backgroundMark x1="14400" y1="53548" x2="14400" y2="53548"/>
                        <a14:backgroundMark x1="97200" y1="77097" x2="97200" y2="77097"/>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3075" y="5097462"/>
            <a:ext cx="1822202" cy="2259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5"/>
          <a:stretch>
            <a:fillRect/>
          </a:stretch>
        </p:blipFill>
        <p:spPr>
          <a:xfrm>
            <a:off x="4084637" y="4640262"/>
            <a:ext cx="1626852" cy="1909782"/>
          </a:xfrm>
          <a:prstGeom prst="rect">
            <a:avLst/>
          </a:prstGeom>
        </p:spPr>
      </p:pic>
      <p:pic>
        <p:nvPicPr>
          <p:cNvPr id="5" name="Picture 4"/>
          <p:cNvPicPr>
            <a:picLocks noChangeAspect="1"/>
          </p:cNvPicPr>
          <p:nvPr/>
        </p:nvPicPr>
        <p:blipFill>
          <a:blip r:embed="rId6" cstate="print">
            <a:grayscl/>
            <a:extLst>
              <a:ext uri="{BEBA8EAE-BF5A-486C-A8C5-ECC9F3942E4B}">
                <a14:imgProps xmlns:a14="http://schemas.microsoft.com/office/drawing/2010/main">
                  <a14:imgLayer r:embed="rId7">
                    <a14:imgEffect>
                      <a14:backgroundRemoval t="1948" b="100000" l="0" r="100000"/>
                    </a14:imgEffect>
                  </a14:imgLayer>
                </a14:imgProps>
              </a:ext>
              <a:ext uri="{28A0092B-C50C-407E-A947-70E740481C1C}">
                <a14:useLocalDpi xmlns:a14="http://schemas.microsoft.com/office/drawing/2010/main" val="0"/>
              </a:ext>
            </a:extLst>
          </a:blip>
          <a:stretch>
            <a:fillRect/>
          </a:stretch>
        </p:blipFill>
        <p:spPr>
          <a:xfrm>
            <a:off x="7622854" y="220662"/>
            <a:ext cx="4838474" cy="6773863"/>
          </a:xfrm>
          <a:prstGeom prst="rect">
            <a:avLst/>
          </a:prstGeom>
        </p:spPr>
      </p:pic>
    </p:spTree>
    <p:extLst>
      <p:ext uri="{BB962C8B-B14F-4D97-AF65-F5344CB8AC3E}">
        <p14:creationId xmlns:p14="http://schemas.microsoft.com/office/powerpoint/2010/main" val="345241040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Registration</a:t>
            </a:r>
            <a:endParaRPr lang="en-US" dirty="0"/>
          </a:p>
        </p:txBody>
      </p:sp>
      <p:sp>
        <p:nvSpPr>
          <p:cNvPr id="3" name="Text Placeholder 2"/>
          <p:cNvSpPr>
            <a:spLocks noGrp="1"/>
          </p:cNvSpPr>
          <p:nvPr>
            <p:ph type="body" sz="quarter" idx="11"/>
          </p:nvPr>
        </p:nvSpPr>
        <p:spPr>
          <a:xfrm>
            <a:off x="274639" y="1212849"/>
            <a:ext cx="11889564" cy="5546134"/>
          </a:xfrm>
        </p:spPr>
        <p:txBody>
          <a:bodyPr/>
          <a:lstStyle/>
          <a:p>
            <a:r>
              <a:rPr lang="en-US" dirty="0" smtClean="0">
                <a:gradFill>
                  <a:gsLst>
                    <a:gs pos="2920">
                      <a:schemeClr val="tx2"/>
                    </a:gs>
                    <a:gs pos="39000">
                      <a:schemeClr val="tx2"/>
                    </a:gs>
                  </a:gsLst>
                  <a:lin ang="5400000" scaled="0"/>
                </a:gradFill>
              </a:rPr>
              <a:t>Workplace Join</a:t>
            </a:r>
            <a:endParaRPr lang="en-US" dirty="0">
              <a:gradFill>
                <a:gsLst>
                  <a:gs pos="2920">
                    <a:schemeClr val="tx2"/>
                  </a:gs>
                  <a:gs pos="39000">
                    <a:schemeClr val="tx2"/>
                  </a:gs>
                </a:gsLst>
                <a:lin ang="5400000" scaled="0"/>
              </a:gradFill>
            </a:endParaRPr>
          </a:p>
          <a:p>
            <a:r>
              <a:rPr lang="en-US" sz="2400" dirty="0" smtClean="0"/>
              <a:t>“Lightweight” </a:t>
            </a:r>
            <a:r>
              <a:rPr lang="en-US" sz="2400" dirty="0"/>
              <a:t>domain </a:t>
            </a:r>
            <a:r>
              <a:rPr lang="en-US" sz="2400" dirty="0" smtClean="0"/>
              <a:t>join</a:t>
            </a:r>
          </a:p>
          <a:p>
            <a:r>
              <a:rPr lang="en-US" sz="2400" dirty="0" smtClean="0"/>
              <a:t>Devices are registered with the organization</a:t>
            </a:r>
          </a:p>
          <a:p>
            <a:r>
              <a:rPr lang="en-US" sz="2400" dirty="0" smtClean="0"/>
              <a:t>Certificate issued for that device and associated to a user</a:t>
            </a:r>
          </a:p>
          <a:p>
            <a:r>
              <a:rPr lang="en-US" sz="2400" dirty="0" smtClean="0"/>
              <a:t>Device presents certificate to AD FS when logging in </a:t>
            </a:r>
          </a:p>
          <a:p>
            <a:endParaRPr lang="en-US" sz="2400" dirty="0"/>
          </a:p>
          <a:p>
            <a:r>
              <a:rPr lang="en-US" sz="2400" dirty="0" smtClean="0"/>
              <a:t>Supported devices include:</a:t>
            </a:r>
          </a:p>
          <a:p>
            <a:pPr marL="342900" indent="-342900">
              <a:buFont typeface="Arial" panose="020B0604020202020204" pitchFamily="34" charset="0"/>
              <a:buChar char="•"/>
            </a:pPr>
            <a:r>
              <a:rPr lang="en-US" sz="2400" dirty="0" err="1" smtClean="0"/>
              <a:t>iOS</a:t>
            </a:r>
            <a:endParaRPr lang="en-US" sz="2400" dirty="0" smtClean="0"/>
          </a:p>
          <a:p>
            <a:pPr marL="342900" indent="-342900">
              <a:buFont typeface="Arial" panose="020B0604020202020204" pitchFamily="34" charset="0"/>
              <a:buChar char="•"/>
            </a:pPr>
            <a:r>
              <a:rPr lang="en-US" sz="2400" dirty="0" smtClean="0"/>
              <a:t>Windows 8.1 </a:t>
            </a:r>
          </a:p>
          <a:p>
            <a:pPr marL="342900" indent="-342900">
              <a:buFont typeface="Arial" panose="020B0604020202020204" pitchFamily="34" charset="0"/>
              <a:buChar char="•"/>
            </a:pPr>
            <a:endParaRPr lang="en-US" sz="2400" dirty="0"/>
          </a:p>
          <a:p>
            <a:r>
              <a:rPr lang="en-US" sz="2400" dirty="0" smtClean="0"/>
              <a:t>Registration can be revoked by the org or by the user at any time.</a:t>
            </a:r>
          </a:p>
          <a:p>
            <a:r>
              <a:rPr lang="en-US" sz="2400" dirty="0" smtClean="0"/>
              <a:t>Apps and Data on device can be selectively wiped without full annihilation of device</a:t>
            </a:r>
            <a:r>
              <a:rPr lang="en-US" sz="2000" dirty="0" smtClean="0"/>
              <a:t>.</a:t>
            </a:r>
          </a:p>
          <a:p>
            <a:endParaRPr lang="en-US" sz="2000" dirty="0"/>
          </a:p>
        </p:txBody>
      </p:sp>
    </p:spTree>
    <p:extLst>
      <p:ext uri="{BB962C8B-B14F-4D97-AF65-F5344CB8AC3E}">
        <p14:creationId xmlns:p14="http://schemas.microsoft.com/office/powerpoint/2010/main" val="287160251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8339" y="738045"/>
            <a:ext cx="9639795" cy="5518434"/>
          </a:xfrm>
          <a:prstGeom prst="rect">
            <a:avLst/>
          </a:prstGeom>
        </p:spPr>
      </p:pic>
    </p:spTree>
    <p:extLst>
      <p:ext uri="{BB962C8B-B14F-4D97-AF65-F5344CB8AC3E}">
        <p14:creationId xmlns:p14="http://schemas.microsoft.com/office/powerpoint/2010/main" val="58164585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08237" y="754062"/>
            <a:ext cx="7140951" cy="5410200"/>
          </a:xfrm>
          <a:prstGeom prst="rect">
            <a:avLst/>
          </a:prstGeom>
        </p:spPr>
      </p:pic>
      <p:sp>
        <p:nvSpPr>
          <p:cNvPr id="5" name="Right Arrow 4"/>
          <p:cNvSpPr/>
          <p:nvPr/>
        </p:nvSpPr>
        <p:spPr bwMode="auto">
          <a:xfrm>
            <a:off x="520814" y="1973262"/>
            <a:ext cx="1905000" cy="609600"/>
          </a:xfrm>
          <a:prstGeom prst="right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4623973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31837" y="1212849"/>
            <a:ext cx="4401598" cy="5722077"/>
          </a:xfrm>
          <a:prstGeom prst="rect">
            <a:avLst/>
          </a:prstGeom>
        </p:spPr>
      </p:pic>
      <p:sp>
        <p:nvSpPr>
          <p:cNvPr id="5" name="Title 4"/>
          <p:cNvSpPr>
            <a:spLocks noGrp="1"/>
          </p:cNvSpPr>
          <p:nvPr>
            <p:ph type="title"/>
          </p:nvPr>
        </p:nvSpPr>
        <p:spPr/>
        <p:txBody>
          <a:bodyPr/>
          <a:lstStyle/>
          <a:p>
            <a:r>
              <a:rPr lang="en-US" dirty="0" smtClean="0"/>
              <a:t>AD FS Setup</a:t>
            </a:r>
            <a:endParaRPr lang="en-US" dirty="0"/>
          </a:p>
        </p:txBody>
      </p:sp>
      <p:pic>
        <p:nvPicPr>
          <p:cNvPr id="6" name="Picture 5"/>
          <p:cNvPicPr>
            <a:picLocks noChangeAspect="1"/>
          </p:cNvPicPr>
          <p:nvPr/>
        </p:nvPicPr>
        <p:blipFill>
          <a:blip r:embed="rId3"/>
          <a:stretch>
            <a:fillRect/>
          </a:stretch>
        </p:blipFill>
        <p:spPr>
          <a:xfrm>
            <a:off x="6001168" y="4118604"/>
            <a:ext cx="5354326" cy="1905043"/>
          </a:xfrm>
          <a:prstGeom prst="rect">
            <a:avLst/>
          </a:prstGeom>
        </p:spPr>
      </p:pic>
    </p:spTree>
    <p:extLst>
      <p:ext uri="{BB962C8B-B14F-4D97-AF65-F5344CB8AC3E}">
        <p14:creationId xmlns:p14="http://schemas.microsoft.com/office/powerpoint/2010/main" val="253556185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89037" y="1463391"/>
            <a:ext cx="9068266" cy="5531134"/>
          </a:xfrm>
          <a:prstGeom prst="rect">
            <a:avLst/>
          </a:prstGeom>
        </p:spPr>
      </p:pic>
      <p:sp>
        <p:nvSpPr>
          <p:cNvPr id="5" name="Title 4"/>
          <p:cNvSpPr>
            <a:spLocks noGrp="1"/>
          </p:cNvSpPr>
          <p:nvPr>
            <p:ph type="title"/>
          </p:nvPr>
        </p:nvSpPr>
        <p:spPr/>
        <p:txBody>
          <a:bodyPr/>
          <a:lstStyle/>
          <a:p>
            <a:r>
              <a:rPr lang="en-US" dirty="0" smtClean="0"/>
              <a:t>Claim Rules for Relying Party</a:t>
            </a:r>
            <a:endParaRPr lang="en-US" dirty="0"/>
          </a:p>
        </p:txBody>
      </p:sp>
    </p:spTree>
    <p:extLst>
      <p:ext uri="{BB962C8B-B14F-4D97-AF65-F5344CB8AC3E}">
        <p14:creationId xmlns:p14="http://schemas.microsoft.com/office/powerpoint/2010/main" val="416218475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41437" y="601662"/>
            <a:ext cx="9180214" cy="5486400"/>
          </a:xfrm>
          <a:prstGeom prst="rect">
            <a:avLst/>
          </a:prstGeom>
        </p:spPr>
      </p:pic>
    </p:spTree>
    <p:extLst>
      <p:ext uri="{BB962C8B-B14F-4D97-AF65-F5344CB8AC3E}">
        <p14:creationId xmlns:p14="http://schemas.microsoft.com/office/powerpoint/2010/main" val="115756021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Goodness</a:t>
            </a:r>
            <a:endParaRPr lang="en-US" dirty="0"/>
          </a:p>
        </p:txBody>
      </p:sp>
      <p:sp>
        <p:nvSpPr>
          <p:cNvPr id="3" name="Text Placeholder 2"/>
          <p:cNvSpPr>
            <a:spLocks noGrp="1"/>
          </p:cNvSpPr>
          <p:nvPr>
            <p:ph type="body" sz="quarter" idx="11"/>
          </p:nvPr>
        </p:nvSpPr>
        <p:spPr>
          <a:xfrm>
            <a:off x="274639" y="1212849"/>
            <a:ext cx="11889564" cy="3717941"/>
          </a:xfrm>
        </p:spPr>
        <p:txBody>
          <a:bodyPr/>
          <a:lstStyle/>
          <a:p>
            <a:r>
              <a:rPr lang="en-US" dirty="0" smtClean="0">
                <a:gradFill>
                  <a:gsLst>
                    <a:gs pos="2920">
                      <a:schemeClr val="tx2"/>
                    </a:gs>
                    <a:gs pos="39000">
                      <a:schemeClr val="tx2"/>
                    </a:gs>
                  </a:gsLst>
                  <a:lin ang="5400000" scaled="0"/>
                </a:gradFill>
              </a:rPr>
              <a:t>Multifactor Authentication Support</a:t>
            </a:r>
            <a:endParaRPr lang="en-US" dirty="0">
              <a:gradFill>
                <a:gsLst>
                  <a:gs pos="2920">
                    <a:schemeClr val="tx2"/>
                  </a:gs>
                  <a:gs pos="39000">
                    <a:schemeClr val="tx2"/>
                  </a:gs>
                </a:gsLst>
                <a:lin ang="5400000" scaled="0"/>
              </a:gradFill>
            </a:endParaRPr>
          </a:p>
          <a:p>
            <a:r>
              <a:rPr lang="en-US" sz="2400" dirty="0" smtClean="0"/>
              <a:t>Extra level of security</a:t>
            </a:r>
          </a:p>
          <a:p>
            <a:r>
              <a:rPr lang="en-US" sz="2400" dirty="0" smtClean="0"/>
              <a:t>Lower risk of username/password hacks</a:t>
            </a:r>
          </a:p>
          <a:p>
            <a:endParaRPr lang="en-US" sz="2400" dirty="0"/>
          </a:p>
          <a:p>
            <a:r>
              <a:rPr lang="en-US" sz="2400" dirty="0" smtClean="0"/>
              <a:t>New built in support for Multifactor authentication in Office 365</a:t>
            </a:r>
          </a:p>
          <a:p>
            <a:endParaRPr lang="en-US" sz="2000" dirty="0"/>
          </a:p>
          <a:p>
            <a:pPr marL="342900" indent="-342900">
              <a:buFont typeface="Arial" panose="020B0604020202020204" pitchFamily="34" charset="0"/>
              <a:buChar char="•"/>
            </a:pPr>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39405754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3"/>
            <a:ext cx="11353798" cy="2751698"/>
          </a:xfrm>
        </p:spPr>
        <p:txBody>
          <a:bodyPr/>
          <a:lstStyle/>
          <a:p>
            <a:r>
              <a:rPr lang="en-US" dirty="0" smtClean="0"/>
              <a:t>Demo!</a:t>
            </a:r>
            <a:br>
              <a:rPr lang="en-US" dirty="0" smtClean="0"/>
            </a:br>
            <a:r>
              <a:rPr lang="en-US" dirty="0" smtClean="0"/>
              <a:t/>
            </a:r>
            <a:br>
              <a:rPr lang="en-US" dirty="0" smtClean="0"/>
            </a:br>
            <a:r>
              <a:rPr lang="en-US" sz="6000" dirty="0" smtClean="0"/>
              <a:t>Workplace Join,  Device Registration Enforcement and Multifactor Authentication</a:t>
            </a:r>
            <a:endParaRPr lang="en-US" sz="6000" dirty="0"/>
          </a:p>
        </p:txBody>
      </p:sp>
    </p:spTree>
    <p:extLst>
      <p:ext uri="{BB962C8B-B14F-4D97-AF65-F5344CB8AC3E}">
        <p14:creationId xmlns:p14="http://schemas.microsoft.com/office/powerpoint/2010/main" val="363374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a:xfrm>
            <a:off x="274639" y="1212849"/>
            <a:ext cx="11889564" cy="5613845"/>
          </a:xfrm>
        </p:spPr>
        <p:txBody>
          <a:bodyPr/>
          <a:lstStyle/>
          <a:p>
            <a:r>
              <a:rPr lang="en-US" dirty="0" smtClean="0"/>
              <a:t>Reverse Proxy alive and well</a:t>
            </a:r>
          </a:p>
          <a:p>
            <a:r>
              <a:rPr lang="en-NZ" sz="2400" dirty="0" smtClean="0">
                <a:gradFill>
                  <a:gsLst>
                    <a:gs pos="1250">
                      <a:schemeClr val="tx1"/>
                    </a:gs>
                    <a:gs pos="100000">
                      <a:schemeClr val="tx1"/>
                    </a:gs>
                  </a:gsLst>
                  <a:lin ang="5400000" scaled="0"/>
                </a:gradFill>
              </a:rPr>
              <a:t>UAG end of life</a:t>
            </a:r>
          </a:p>
          <a:p>
            <a:r>
              <a:rPr lang="en-NZ" sz="2400" dirty="0" smtClean="0">
                <a:gradFill>
                  <a:gsLst>
                    <a:gs pos="1250">
                      <a:schemeClr val="tx1"/>
                    </a:gs>
                    <a:gs pos="100000">
                      <a:schemeClr val="tx1"/>
                    </a:gs>
                  </a:gsLst>
                  <a:lin ang="5400000" scaled="0"/>
                </a:gradFill>
              </a:rPr>
              <a:t>Web Application Proxy starts to replace parts of UAG</a:t>
            </a:r>
          </a:p>
          <a:p>
            <a:endParaRPr lang="en-NZ" sz="2400" dirty="0" smtClean="0">
              <a:gradFill>
                <a:gsLst>
                  <a:gs pos="1250">
                    <a:schemeClr val="tx1"/>
                  </a:gs>
                  <a:gs pos="100000">
                    <a:schemeClr val="tx1"/>
                  </a:gs>
                </a:gsLst>
                <a:lin ang="5400000" scaled="0"/>
              </a:gradFill>
            </a:endParaRPr>
          </a:p>
          <a:p>
            <a:r>
              <a:rPr lang="en-US" dirty="0" smtClean="0"/>
              <a:t>Windows Server 2012 R2 and WAP</a:t>
            </a:r>
          </a:p>
          <a:p>
            <a:r>
              <a:rPr lang="en-US" sz="2400" dirty="0" smtClean="0">
                <a:gradFill>
                  <a:gsLst>
                    <a:gs pos="1250">
                      <a:schemeClr val="tx1"/>
                    </a:gs>
                    <a:gs pos="100000">
                      <a:schemeClr val="tx1"/>
                    </a:gs>
                  </a:gsLst>
                  <a:lin ang="5400000" scaled="0"/>
                </a:gradFill>
              </a:rPr>
              <a:t>Web Application Proxy built in</a:t>
            </a:r>
          </a:p>
          <a:p>
            <a:r>
              <a:rPr lang="en-US" sz="2400" dirty="0" smtClean="0">
                <a:gradFill>
                  <a:gsLst>
                    <a:gs pos="1250">
                      <a:schemeClr val="tx1"/>
                    </a:gs>
                    <a:gs pos="100000">
                      <a:schemeClr val="tx1"/>
                    </a:gs>
                  </a:gsLst>
                  <a:lin ang="5400000" scaled="0"/>
                </a:gradFill>
              </a:rPr>
              <a:t>ADFS integrated for authentication</a:t>
            </a:r>
          </a:p>
          <a:p>
            <a:endParaRPr lang="en-US" sz="2400" dirty="0">
              <a:gradFill>
                <a:gsLst>
                  <a:gs pos="1250">
                    <a:schemeClr val="tx1"/>
                  </a:gs>
                  <a:gs pos="100000">
                    <a:schemeClr val="tx1"/>
                  </a:gs>
                </a:gsLst>
                <a:lin ang="5400000" scaled="0"/>
              </a:gradFill>
            </a:endParaRPr>
          </a:p>
          <a:p>
            <a:r>
              <a:rPr lang="en-US" dirty="0"/>
              <a:t>Workplace Join</a:t>
            </a:r>
          </a:p>
          <a:p>
            <a:r>
              <a:rPr lang="en-US" sz="2400" dirty="0" smtClean="0">
                <a:gradFill>
                  <a:gsLst>
                    <a:gs pos="1250">
                      <a:schemeClr val="tx1"/>
                    </a:gs>
                    <a:gs pos="100000">
                      <a:schemeClr val="tx1"/>
                    </a:gs>
                  </a:gsLst>
                  <a:lin ang="5400000" scaled="0"/>
                </a:gradFill>
              </a:rPr>
              <a:t>Device registration and authentication for extra security</a:t>
            </a:r>
            <a:endParaRPr lang="en-US" dirty="0" smtClean="0"/>
          </a:p>
          <a:p>
            <a:endParaRPr lang="en-US" dirty="0"/>
          </a:p>
        </p:txBody>
      </p:sp>
    </p:spTree>
    <p:extLst>
      <p:ext uri="{BB962C8B-B14F-4D97-AF65-F5344CB8AC3E}">
        <p14:creationId xmlns:p14="http://schemas.microsoft.com/office/powerpoint/2010/main" val="252912829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14736479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we are going to cover today</a:t>
            </a:r>
            <a:endParaRPr lang="en-US" dirty="0"/>
          </a:p>
        </p:txBody>
      </p:sp>
      <p:sp>
        <p:nvSpPr>
          <p:cNvPr id="6" name="Text Placeholder 5"/>
          <p:cNvSpPr>
            <a:spLocks noGrp="1"/>
          </p:cNvSpPr>
          <p:nvPr>
            <p:ph type="body" sz="quarter" idx="11"/>
          </p:nvPr>
        </p:nvSpPr>
        <p:spPr>
          <a:xfrm>
            <a:off x="274639" y="1212849"/>
            <a:ext cx="11889564" cy="4462760"/>
          </a:xfrm>
        </p:spPr>
        <p:txBody>
          <a:bodyPr/>
          <a:lstStyle/>
          <a:p>
            <a:r>
              <a:rPr lang="en-US" dirty="0" smtClean="0"/>
              <a:t>Remote Access options for SharePoint </a:t>
            </a:r>
          </a:p>
          <a:p>
            <a:pPr lvl="1"/>
            <a:r>
              <a:rPr lang="en-US" dirty="0" smtClean="0"/>
              <a:t>What are people doing today?</a:t>
            </a:r>
          </a:p>
          <a:p>
            <a:r>
              <a:rPr lang="en-US" dirty="0" smtClean="0"/>
              <a:t>Current Challenges </a:t>
            </a:r>
          </a:p>
          <a:p>
            <a:pPr lvl="1"/>
            <a:r>
              <a:rPr lang="en-US" dirty="0" smtClean="0"/>
              <a:t>Bring Your Own Device challenges</a:t>
            </a:r>
          </a:p>
          <a:p>
            <a:pPr lvl="1"/>
            <a:r>
              <a:rPr lang="en-US" dirty="0" smtClean="0"/>
              <a:t>Current Product options</a:t>
            </a:r>
          </a:p>
          <a:p>
            <a:r>
              <a:rPr lang="en-US" dirty="0" smtClean="0"/>
              <a:t>Web Application Proxy in Windows Server</a:t>
            </a:r>
          </a:p>
          <a:p>
            <a:pPr lvl="1"/>
            <a:r>
              <a:rPr lang="en-US" dirty="0" smtClean="0"/>
              <a:t>What is new in Windows Server 2012 R2</a:t>
            </a:r>
          </a:p>
          <a:p>
            <a:pPr lvl="1"/>
            <a:r>
              <a:rPr lang="en-US" sz="4000" dirty="0" smtClean="0">
                <a:gradFill>
                  <a:gsLst>
                    <a:gs pos="2920">
                      <a:schemeClr val="tx2"/>
                    </a:gs>
                    <a:gs pos="39000">
                      <a:schemeClr val="tx2"/>
                    </a:gs>
                  </a:gsLst>
                  <a:lin ang="5400000" scaled="0"/>
                </a:gradFill>
                <a:latin typeface="+mj-lt"/>
              </a:rPr>
              <a:t>Device Authentication as well as User Authentication</a:t>
            </a:r>
          </a:p>
          <a:p>
            <a:pPr lvl="1"/>
            <a:r>
              <a:rPr lang="en-US" dirty="0" smtClean="0"/>
              <a:t>Adding the icing on the cake and authenticating devices too</a:t>
            </a:r>
            <a:endParaRPr lang="en-US" dirty="0"/>
          </a:p>
        </p:txBody>
      </p:sp>
    </p:spTree>
    <p:extLst>
      <p:ext uri="{BB962C8B-B14F-4D97-AF65-F5344CB8AC3E}">
        <p14:creationId xmlns:p14="http://schemas.microsoft.com/office/powerpoint/2010/main" val="321710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54469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6547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Access</a:t>
            </a:r>
            <a:endParaRPr lang="en-US" dirty="0"/>
          </a:p>
        </p:txBody>
      </p:sp>
      <p:sp>
        <p:nvSpPr>
          <p:cNvPr id="3" name="Text Placeholder 2"/>
          <p:cNvSpPr>
            <a:spLocks noGrp="1"/>
          </p:cNvSpPr>
          <p:nvPr>
            <p:ph type="body" sz="quarter" idx="11"/>
          </p:nvPr>
        </p:nvSpPr>
        <p:spPr>
          <a:xfrm>
            <a:off x="274639" y="1212849"/>
            <a:ext cx="11889564" cy="5478423"/>
          </a:xfrm>
        </p:spPr>
        <p:txBody>
          <a:bodyPr/>
          <a:lstStyle/>
          <a:p>
            <a:r>
              <a:rPr lang="en-US" dirty="0" smtClean="0"/>
              <a:t>Keeping people connected to information</a:t>
            </a:r>
          </a:p>
          <a:p>
            <a:r>
              <a:rPr lang="en-US" sz="2000" dirty="0" smtClean="0">
                <a:gradFill>
                  <a:gsLst>
                    <a:gs pos="1250">
                      <a:schemeClr val="tx1"/>
                    </a:gs>
                    <a:gs pos="100000">
                      <a:schemeClr val="tx1"/>
                    </a:gs>
                  </a:gsLst>
                  <a:lin ang="5400000" scaled="0"/>
                </a:gradFill>
                <a:latin typeface="+mn-lt"/>
              </a:rPr>
              <a:t>More important than ever</a:t>
            </a:r>
          </a:p>
          <a:p>
            <a:r>
              <a:rPr lang="en-US" sz="2000" dirty="0" smtClean="0">
                <a:gradFill>
                  <a:gsLst>
                    <a:gs pos="1250">
                      <a:schemeClr val="tx1"/>
                    </a:gs>
                    <a:gs pos="100000">
                      <a:schemeClr val="tx1"/>
                    </a:gs>
                  </a:gsLst>
                  <a:lin ang="5400000" scaled="0"/>
                </a:gradFill>
                <a:latin typeface="+mn-lt"/>
              </a:rPr>
              <a:t>Exploding need for people to work anywhere, any time. </a:t>
            </a:r>
          </a:p>
          <a:p>
            <a:r>
              <a:rPr lang="en-US" sz="2000" dirty="0" smtClean="0">
                <a:gradFill>
                  <a:gsLst>
                    <a:gs pos="1250">
                      <a:schemeClr val="tx1"/>
                    </a:gs>
                    <a:gs pos="100000">
                      <a:schemeClr val="tx1"/>
                    </a:gs>
                  </a:gsLst>
                  <a:lin ang="5400000" scaled="0"/>
                </a:gradFill>
                <a:latin typeface="+mn-lt"/>
              </a:rPr>
              <a:t>10% of people work from home ~1 day a week</a:t>
            </a:r>
          </a:p>
          <a:p>
            <a:r>
              <a:rPr lang="en-US" sz="2000" dirty="0" smtClean="0">
                <a:gradFill>
                  <a:gsLst>
                    <a:gs pos="1250">
                      <a:schemeClr val="tx1"/>
                    </a:gs>
                    <a:gs pos="100000">
                      <a:schemeClr val="tx1"/>
                    </a:gs>
                  </a:gsLst>
                  <a:lin ang="5400000" scaled="0"/>
                </a:gradFill>
                <a:latin typeface="+mn-lt"/>
              </a:rPr>
              <a:t>4.5% work from home all the time</a:t>
            </a:r>
          </a:p>
          <a:p>
            <a:r>
              <a:rPr lang="en-US" sz="2000" dirty="0" smtClean="0">
                <a:gradFill>
                  <a:gsLst>
                    <a:gs pos="1250">
                      <a:schemeClr val="tx1"/>
                    </a:gs>
                    <a:gs pos="100000">
                      <a:schemeClr val="tx1"/>
                    </a:gs>
                  </a:gsLst>
                  <a:lin ang="5400000" scaled="0"/>
                </a:gradFill>
                <a:latin typeface="+mn-lt"/>
              </a:rPr>
              <a:t>One off urgent matters</a:t>
            </a:r>
          </a:p>
          <a:p>
            <a:r>
              <a:rPr lang="en-US" dirty="0" smtClean="0"/>
              <a:t>Location independence</a:t>
            </a:r>
          </a:p>
          <a:p>
            <a:r>
              <a:rPr lang="en-US" sz="2000" dirty="0" smtClean="0">
                <a:gradFill>
                  <a:gsLst>
                    <a:gs pos="1250">
                      <a:schemeClr val="tx1"/>
                    </a:gs>
                    <a:gs pos="100000">
                      <a:schemeClr val="tx1"/>
                    </a:gs>
                  </a:gsLst>
                  <a:lin ang="5400000" scaled="0"/>
                </a:gradFill>
                <a:latin typeface="+mn-lt"/>
              </a:rPr>
              <a:t>Office locations</a:t>
            </a:r>
          </a:p>
          <a:p>
            <a:r>
              <a:rPr lang="en-US" sz="2000" dirty="0" smtClean="0">
                <a:gradFill>
                  <a:gsLst>
                    <a:gs pos="1250">
                      <a:schemeClr val="tx1"/>
                    </a:gs>
                    <a:gs pos="100000">
                      <a:schemeClr val="tx1"/>
                    </a:gs>
                  </a:gsLst>
                  <a:lin ang="5400000" scaled="0"/>
                </a:gradFill>
                <a:latin typeface="+mn-lt"/>
              </a:rPr>
              <a:t>Disaster management</a:t>
            </a:r>
          </a:p>
          <a:p>
            <a:r>
              <a:rPr lang="en-US" dirty="0" smtClean="0"/>
              <a:t>Device independence</a:t>
            </a:r>
            <a:endParaRPr lang="en-US" dirty="0"/>
          </a:p>
          <a:p>
            <a:r>
              <a:rPr lang="en-US" sz="2000" dirty="0" smtClean="0">
                <a:gradFill>
                  <a:gsLst>
                    <a:gs pos="1250">
                      <a:schemeClr val="tx1"/>
                    </a:gs>
                    <a:gs pos="100000">
                      <a:schemeClr val="tx1"/>
                    </a:gs>
                  </a:gsLst>
                  <a:lin ang="5400000" scaled="0"/>
                </a:gradFill>
                <a:latin typeface="+mn-lt"/>
              </a:rPr>
              <a:t>BYOD</a:t>
            </a:r>
          </a:p>
          <a:p>
            <a:r>
              <a:rPr lang="en-US" sz="2000" dirty="0" smtClean="0">
                <a:gradFill>
                  <a:gsLst>
                    <a:gs pos="1250">
                      <a:schemeClr val="tx1"/>
                    </a:gs>
                    <a:gs pos="100000">
                      <a:schemeClr val="tx1"/>
                    </a:gs>
                  </a:gsLst>
                  <a:lin ang="5400000" scaled="0"/>
                </a:gradFill>
                <a:latin typeface="+mn-lt"/>
              </a:rPr>
              <a:t>Personal devices, Work devices, Random devices</a:t>
            </a:r>
          </a:p>
          <a:p>
            <a:endParaRPr lang="en-US" sz="20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275782453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88778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NZ" sz="4000" b="1" dirty="0">
                <a:gradFill>
                  <a:gsLst>
                    <a:gs pos="0">
                      <a:srgbClr val="FFFFFF"/>
                    </a:gs>
                    <a:gs pos="100000">
                      <a:srgbClr val="FFFFFF"/>
                    </a:gs>
                  </a:gsLst>
                  <a:lin ang="5400000" scaled="0"/>
                </a:gradFill>
                <a:latin typeface="Segoe UI Light"/>
                <a:ea typeface="Segoe UI" pitchFamily="34" charset="0"/>
                <a:cs typeface="Segoe UI" pitchFamily="34" charset="0"/>
              </a:rPr>
              <a:t>Business </a:t>
            </a:r>
            <a:r>
              <a:rPr lang="en-NZ" sz="4000" b="1" dirty="0" smtClean="0">
                <a:gradFill>
                  <a:gsLst>
                    <a:gs pos="0">
                      <a:srgbClr val="FFFFFF"/>
                    </a:gs>
                    <a:gs pos="100000">
                      <a:srgbClr val="FFFFFF"/>
                    </a:gs>
                  </a:gsLst>
                  <a:lin ang="5400000" scaled="0"/>
                </a:gradFill>
                <a:latin typeface="Segoe UI Light"/>
                <a:ea typeface="Segoe UI" pitchFamily="34" charset="0"/>
                <a:cs typeface="Segoe UI" pitchFamily="34" charset="0"/>
              </a:rPr>
              <a:t>Value</a:t>
            </a:r>
          </a:p>
          <a:p>
            <a:pPr defTabSz="932472" fontAlgn="base">
              <a:lnSpc>
                <a:spcPct val="90000"/>
              </a:lnSpc>
              <a:spcBef>
                <a:spcPct val="0"/>
              </a:spcBef>
              <a:spcAft>
                <a:spcPts val="1200"/>
              </a:spcAft>
            </a:pPr>
            <a:r>
              <a:rPr lang="en-NZ" sz="4000" dirty="0" smtClean="0">
                <a:gradFill>
                  <a:gsLst>
                    <a:gs pos="0">
                      <a:srgbClr val="FFFFFF"/>
                    </a:gs>
                    <a:gs pos="100000">
                      <a:srgbClr val="FFFFFF"/>
                    </a:gs>
                  </a:gsLst>
                  <a:lin ang="5400000" scaled="0"/>
                </a:gradFill>
                <a:latin typeface="Segoe UI Light"/>
                <a:ea typeface="Segoe UI" pitchFamily="34" charset="0"/>
                <a:cs typeface="Segoe UI" pitchFamily="34" charset="0"/>
              </a:rPr>
              <a:t>Employees are happier and more satisfied if they are able to chose how and where they work.</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52488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with remote access</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Risk</a:t>
            </a:r>
          </a:p>
          <a:p>
            <a:r>
              <a:rPr lang="en-US" sz="2000" dirty="0" smtClean="0">
                <a:gradFill>
                  <a:gsLst>
                    <a:gs pos="1250">
                      <a:schemeClr val="tx1"/>
                    </a:gs>
                    <a:gs pos="100000">
                      <a:schemeClr val="tx1"/>
                    </a:gs>
                  </a:gsLst>
                  <a:lin ang="5400000" scaled="0"/>
                </a:gradFill>
                <a:latin typeface="+mn-lt"/>
              </a:rPr>
              <a:t>“Harder” to manage</a:t>
            </a:r>
          </a:p>
          <a:p>
            <a:r>
              <a:rPr lang="en-US" sz="2000" dirty="0" smtClean="0">
                <a:gradFill>
                  <a:gsLst>
                    <a:gs pos="1250">
                      <a:schemeClr val="tx1"/>
                    </a:gs>
                    <a:gs pos="100000">
                      <a:schemeClr val="tx1"/>
                    </a:gs>
                  </a:gsLst>
                  <a:lin ang="5400000" scaled="0"/>
                </a:gradFill>
                <a:latin typeface="+mn-lt"/>
              </a:rPr>
              <a:t>Inherently more risk so IT are not keen</a:t>
            </a:r>
          </a:p>
          <a:p>
            <a:r>
              <a:rPr lang="en-US" sz="2000" dirty="0" smtClean="0">
                <a:gradFill>
                  <a:gsLst>
                    <a:gs pos="1250">
                      <a:schemeClr val="tx1"/>
                    </a:gs>
                    <a:gs pos="100000">
                      <a:schemeClr val="tx1"/>
                    </a:gs>
                  </a:gsLst>
                  <a:lin ang="5400000" scaled="0"/>
                </a:gradFill>
                <a:latin typeface="+mn-lt"/>
              </a:rPr>
              <a:t>Trusting users</a:t>
            </a:r>
          </a:p>
          <a:p>
            <a:r>
              <a:rPr lang="en-US" dirty="0" smtClean="0"/>
              <a:t>Data loss</a:t>
            </a:r>
          </a:p>
          <a:p>
            <a:r>
              <a:rPr lang="en-US" sz="2000" dirty="0" smtClean="0">
                <a:gradFill>
                  <a:gsLst>
                    <a:gs pos="1250">
                      <a:schemeClr val="tx1"/>
                    </a:gs>
                    <a:gs pos="100000">
                      <a:schemeClr val="tx1"/>
                    </a:gs>
                  </a:gsLst>
                  <a:lin ang="5400000" scaled="0"/>
                </a:gradFill>
                <a:latin typeface="+mn-lt"/>
              </a:rPr>
              <a:t>Device loss</a:t>
            </a:r>
          </a:p>
          <a:p>
            <a:r>
              <a:rPr lang="en-US" sz="2000" dirty="0" smtClean="0">
                <a:gradFill>
                  <a:gsLst>
                    <a:gs pos="1250">
                      <a:schemeClr val="tx1"/>
                    </a:gs>
                    <a:gs pos="100000">
                      <a:schemeClr val="tx1"/>
                    </a:gs>
                  </a:gsLst>
                  <a:lin ang="5400000" scaled="0"/>
                </a:gradFill>
                <a:latin typeface="+mn-lt"/>
              </a:rPr>
              <a:t>Phones on bar stools</a:t>
            </a:r>
          </a:p>
          <a:p>
            <a:r>
              <a:rPr lang="en-US" sz="2000" dirty="0" smtClean="0">
                <a:gradFill>
                  <a:gsLst>
                    <a:gs pos="1250">
                      <a:schemeClr val="tx1"/>
                    </a:gs>
                    <a:gs pos="100000">
                      <a:schemeClr val="tx1"/>
                    </a:gs>
                  </a:gsLst>
                  <a:lin ang="5400000" scaled="0"/>
                </a:gradFill>
                <a:latin typeface="+mn-lt"/>
              </a:rPr>
              <a:t>Laptops in cabs</a:t>
            </a:r>
          </a:p>
          <a:p>
            <a:r>
              <a:rPr lang="en-US" dirty="0" smtClean="0"/>
              <a:t>Security</a:t>
            </a:r>
            <a:endParaRPr lang="en-US" dirty="0"/>
          </a:p>
          <a:p>
            <a:r>
              <a:rPr lang="en-US" sz="2000" dirty="0" smtClean="0">
                <a:gradFill>
                  <a:gsLst>
                    <a:gs pos="1250">
                      <a:schemeClr val="tx1"/>
                    </a:gs>
                    <a:gs pos="100000">
                      <a:schemeClr val="tx1"/>
                    </a:gs>
                  </a:gsLst>
                  <a:lin ang="5400000" scaled="0"/>
                </a:gradFill>
                <a:latin typeface="+mn-lt"/>
              </a:rPr>
              <a:t>More ways in means more to protect</a:t>
            </a:r>
          </a:p>
          <a:p>
            <a:endParaRPr lang="en-US" sz="20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41736215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 today</a:t>
            </a:r>
            <a:endParaRPr lang="en-US" dirty="0"/>
          </a:p>
        </p:txBody>
      </p:sp>
      <p:sp>
        <p:nvSpPr>
          <p:cNvPr id="3" name="Text Placeholder 2"/>
          <p:cNvSpPr>
            <a:spLocks noGrp="1"/>
          </p:cNvSpPr>
          <p:nvPr>
            <p:ph type="body" sz="quarter" idx="11"/>
          </p:nvPr>
        </p:nvSpPr>
        <p:spPr>
          <a:xfrm>
            <a:off x="274639" y="1212849"/>
            <a:ext cx="11889564" cy="5478423"/>
          </a:xfrm>
        </p:spPr>
        <p:txBody>
          <a:bodyPr/>
          <a:lstStyle/>
          <a:p>
            <a:r>
              <a:rPr lang="en-US" dirty="0" smtClean="0"/>
              <a:t>VPN</a:t>
            </a:r>
          </a:p>
          <a:p>
            <a:r>
              <a:rPr lang="en-US" sz="2000" dirty="0">
                <a:gradFill>
                  <a:gsLst>
                    <a:gs pos="1250">
                      <a:schemeClr val="tx1"/>
                    </a:gs>
                    <a:gs pos="100000">
                      <a:schemeClr val="tx1"/>
                    </a:gs>
                  </a:gsLst>
                  <a:lin ang="5400000" scaled="0"/>
                </a:gradFill>
                <a:latin typeface="+mn-lt"/>
              </a:rPr>
              <a:t>P</a:t>
            </a:r>
            <a:r>
              <a:rPr lang="en-US" sz="2000" dirty="0" smtClean="0">
                <a:gradFill>
                  <a:gsLst>
                    <a:gs pos="1250">
                      <a:schemeClr val="tx1"/>
                    </a:gs>
                    <a:gs pos="100000">
                      <a:schemeClr val="tx1"/>
                    </a:gs>
                  </a:gsLst>
                  <a:lin ang="5400000" scaled="0"/>
                </a:gradFill>
                <a:latin typeface="+mn-lt"/>
              </a:rPr>
              <a:t>oint to site </a:t>
            </a:r>
            <a:endParaRPr lang="en-US" sz="2000" dirty="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Securing using certs, </a:t>
            </a:r>
            <a:r>
              <a:rPr lang="en-US" sz="2000" dirty="0" err="1" smtClean="0">
                <a:gradFill>
                  <a:gsLst>
                    <a:gs pos="1250">
                      <a:schemeClr val="tx1"/>
                    </a:gs>
                    <a:gs pos="100000">
                      <a:schemeClr val="tx1"/>
                    </a:gs>
                  </a:gsLst>
                  <a:lin ang="5400000" scaled="0"/>
                </a:gradFill>
                <a:latin typeface="+mn-lt"/>
              </a:rPr>
              <a:t>pwd</a:t>
            </a:r>
            <a:r>
              <a:rPr lang="en-US" sz="2000" dirty="0" smtClean="0">
                <a:gradFill>
                  <a:gsLst>
                    <a:gs pos="1250">
                      <a:schemeClr val="tx1"/>
                    </a:gs>
                    <a:gs pos="100000">
                      <a:schemeClr val="tx1"/>
                    </a:gs>
                  </a:gsLst>
                  <a:lin ang="5400000" scaled="0"/>
                </a:gradFill>
                <a:latin typeface="+mn-lt"/>
              </a:rPr>
              <a:t>, tokens etc..</a:t>
            </a:r>
          </a:p>
          <a:p>
            <a:r>
              <a:rPr lang="en-US" sz="2000" dirty="0" smtClean="0">
                <a:gradFill>
                  <a:gsLst>
                    <a:gs pos="1250">
                      <a:schemeClr val="tx1"/>
                    </a:gs>
                    <a:gs pos="100000">
                      <a:schemeClr val="tx1"/>
                    </a:gs>
                  </a:gsLst>
                  <a:lin ang="5400000" scaled="0"/>
                </a:gradFill>
                <a:latin typeface="+mn-lt"/>
              </a:rPr>
              <a:t>Typically requires setup on a machine</a:t>
            </a:r>
            <a:endParaRPr lang="en-US" sz="2000" dirty="0">
              <a:gradFill>
                <a:gsLst>
                  <a:gs pos="1250">
                    <a:schemeClr val="tx1"/>
                  </a:gs>
                  <a:gs pos="100000">
                    <a:schemeClr val="tx1"/>
                  </a:gs>
                </a:gsLst>
                <a:lin ang="5400000" scaled="0"/>
              </a:gradFill>
              <a:latin typeface="+mn-lt"/>
            </a:endParaRPr>
          </a:p>
          <a:p>
            <a:r>
              <a:rPr lang="en-US" dirty="0" smtClean="0"/>
              <a:t>Direct Access</a:t>
            </a:r>
          </a:p>
          <a:p>
            <a:r>
              <a:rPr lang="en-US" sz="2000" dirty="0">
                <a:gradFill>
                  <a:gsLst>
                    <a:gs pos="1250">
                      <a:schemeClr val="tx1"/>
                    </a:gs>
                    <a:gs pos="100000">
                      <a:schemeClr val="tx1"/>
                    </a:gs>
                  </a:gsLst>
                  <a:lin ang="5400000" scaled="0"/>
                </a:gradFill>
                <a:latin typeface="+mn-lt"/>
              </a:rPr>
              <a:t>Point to site </a:t>
            </a:r>
            <a:endParaRPr lang="en-US" sz="2000" dirty="0" smtClean="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Automatic</a:t>
            </a:r>
          </a:p>
          <a:p>
            <a:r>
              <a:rPr lang="en-US" sz="2000" dirty="0" smtClean="0">
                <a:gradFill>
                  <a:gsLst>
                    <a:gs pos="1250">
                      <a:schemeClr val="tx1"/>
                    </a:gs>
                    <a:gs pos="100000">
                      <a:schemeClr val="tx1"/>
                    </a:gs>
                  </a:gsLst>
                  <a:lin ang="5400000" scaled="0"/>
                </a:gradFill>
                <a:latin typeface="+mn-lt"/>
              </a:rPr>
              <a:t>Smart tunneling</a:t>
            </a:r>
          </a:p>
          <a:p>
            <a:r>
              <a:rPr lang="en-US" sz="2000" dirty="0" smtClean="0">
                <a:gradFill>
                  <a:gsLst>
                    <a:gs pos="1250">
                      <a:schemeClr val="tx1"/>
                    </a:gs>
                    <a:gs pos="100000">
                      <a:schemeClr val="tx1"/>
                    </a:gs>
                  </a:gsLst>
                  <a:lin ang="5400000" scaled="0"/>
                </a:gradFill>
                <a:latin typeface="+mn-lt"/>
              </a:rPr>
              <a:t>Unified Access Gateway end point</a:t>
            </a:r>
            <a:endParaRPr lang="en-US" dirty="0"/>
          </a:p>
          <a:p>
            <a:r>
              <a:rPr lang="en-US" dirty="0" smtClean="0"/>
              <a:t>Reverse Proxies</a:t>
            </a:r>
          </a:p>
          <a:p>
            <a:r>
              <a:rPr lang="en-US" sz="2000" dirty="0" smtClean="0">
                <a:gradFill>
                  <a:gsLst>
                    <a:gs pos="1250">
                      <a:schemeClr val="tx1"/>
                    </a:gs>
                    <a:gs pos="100000">
                      <a:schemeClr val="tx1"/>
                    </a:gs>
                  </a:gsLst>
                  <a:lin ang="5400000" scaled="0"/>
                </a:gradFill>
                <a:latin typeface="+mn-lt"/>
              </a:rPr>
              <a:t>“Publish” inside things to the outside</a:t>
            </a:r>
            <a:endParaRPr lang="en-US" sz="2000" dirty="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DMZ based</a:t>
            </a:r>
            <a:endParaRPr lang="en-US" sz="2000" dirty="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67793409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Microsoft’s Reverse Proxy</a:t>
            </a:r>
            <a:endParaRPr lang="en-US" dirty="0"/>
          </a:p>
        </p:txBody>
      </p:sp>
      <p:sp>
        <p:nvSpPr>
          <p:cNvPr id="3" name="Text Placeholder 2"/>
          <p:cNvSpPr>
            <a:spLocks noGrp="1"/>
          </p:cNvSpPr>
          <p:nvPr>
            <p:ph type="body" sz="quarter" idx="11"/>
          </p:nvPr>
        </p:nvSpPr>
        <p:spPr>
          <a:xfrm>
            <a:off x="274639" y="1212849"/>
            <a:ext cx="11889564" cy="5408613"/>
          </a:xfrm>
          <a:prstGeom prst="rect">
            <a:avLst/>
          </a:prstGeom>
        </p:spPr>
        <p:txBody>
          <a:bodyPr>
            <a:normAutofit/>
          </a:bodyPr>
          <a:lstStyle/>
          <a:p>
            <a:r>
              <a:rPr lang="en-US" dirty="0">
                <a:gradFill>
                  <a:gsLst>
                    <a:gs pos="2920">
                      <a:schemeClr val="tx2"/>
                    </a:gs>
                    <a:gs pos="39000">
                      <a:schemeClr val="tx2"/>
                    </a:gs>
                  </a:gsLst>
                  <a:lin ang="5400000" scaled="0"/>
                </a:gradFill>
              </a:rPr>
              <a:t>Unified Access Gateway (UAG)</a:t>
            </a:r>
          </a:p>
          <a:p>
            <a:r>
              <a:rPr lang="en-US" sz="2000" dirty="0">
                <a:latin typeface="+mn-lt"/>
              </a:rPr>
              <a:t>UAG in </a:t>
            </a:r>
            <a:r>
              <a:rPr lang="en-US" sz="2000" dirty="0" smtClean="0">
                <a:latin typeface="+mn-lt"/>
              </a:rPr>
              <a:t>DMZ, SharePoint </a:t>
            </a:r>
            <a:r>
              <a:rPr lang="en-US" sz="2000" dirty="0">
                <a:latin typeface="+mn-lt"/>
              </a:rPr>
              <a:t>in private network</a:t>
            </a:r>
          </a:p>
          <a:p>
            <a:r>
              <a:rPr lang="en-US" sz="2000" dirty="0">
                <a:latin typeface="+mn-lt"/>
              </a:rPr>
              <a:t>You authenticate using </a:t>
            </a:r>
            <a:r>
              <a:rPr lang="en-US" sz="2000" dirty="0" smtClean="0">
                <a:latin typeface="+mn-lt"/>
              </a:rPr>
              <a:t>Forms Authentication</a:t>
            </a:r>
            <a:endParaRPr lang="en-US" sz="2000" dirty="0">
              <a:latin typeface="+mn-lt"/>
            </a:endParaRPr>
          </a:p>
          <a:p>
            <a:r>
              <a:rPr lang="en-US" sz="2000" dirty="0">
                <a:latin typeface="+mn-lt"/>
              </a:rPr>
              <a:t>UAG authenticates with </a:t>
            </a:r>
            <a:r>
              <a:rPr lang="en-US" sz="2000" dirty="0" smtClean="0">
                <a:latin typeface="+mn-lt"/>
              </a:rPr>
              <a:t>Active Directory</a:t>
            </a:r>
          </a:p>
          <a:p>
            <a:pPr lvl="1"/>
            <a:r>
              <a:rPr lang="en-US" dirty="0" smtClean="0"/>
              <a:t>Forms </a:t>
            </a:r>
            <a:r>
              <a:rPr lang="en-US" dirty="0" smtClean="0">
                <a:sym typeface="Wingdings" pitchFamily="2" charset="2"/>
              </a:rPr>
              <a:t> NTLM translation</a:t>
            </a:r>
          </a:p>
          <a:p>
            <a:r>
              <a:rPr lang="en-US" sz="2000" dirty="0" smtClean="0">
                <a:latin typeface="+mn-lt"/>
                <a:sym typeface="Wingdings" pitchFamily="2" charset="2"/>
              </a:rPr>
              <a:t>You </a:t>
            </a:r>
            <a:r>
              <a:rPr lang="en-US" sz="2000" dirty="0">
                <a:latin typeface="+mn-lt"/>
                <a:sym typeface="Wingdings" pitchFamily="2" charset="2"/>
              </a:rPr>
              <a:t>don’t need to fiddle with SharePoint </a:t>
            </a:r>
            <a:r>
              <a:rPr lang="en-US" sz="2000" dirty="0" smtClean="0">
                <a:latin typeface="+mn-lt"/>
                <a:sym typeface="Wingdings" pitchFamily="2" charset="2"/>
              </a:rPr>
              <a:t>authentication/authorization </a:t>
            </a:r>
            <a:r>
              <a:rPr lang="en-US" sz="2000" dirty="0">
                <a:latin typeface="+mn-lt"/>
                <a:sym typeface="Wingdings" pitchFamily="2" charset="2"/>
              </a:rPr>
              <a:t>setup</a:t>
            </a:r>
          </a:p>
        </p:txBody>
      </p:sp>
      <p:pic>
        <p:nvPicPr>
          <p:cNvPr id="4" name="Picture 2" descr="C:\Users\Administrator.WIN-5L103LH6NA7\Pictures\Artwork_Imagery\Icons - Illustrations\_ VIRTUALIZATION ICONS\Server Virtual 2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8341" y="5167180"/>
            <a:ext cx="1821490" cy="13794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WIN-5L103LH6NA7\Pictures\Artwork_Imagery\Icons - Illustrations\_ VIRTUALIZATION ICONS\Server Virtual 2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99728" y="5174897"/>
            <a:ext cx="1821490" cy="13794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267139" y="4629419"/>
            <a:ext cx="674828" cy="384205"/>
          </a:xfrm>
          <a:prstGeom prst="rect">
            <a:avLst/>
          </a:prstGeom>
          <a:noFill/>
        </p:spPr>
        <p:txBody>
          <a:bodyPr wrap="none" lIns="0" tIns="0" rIns="0" bIns="0" rtlCol="0">
            <a:spAutoFit/>
          </a:bodyPr>
          <a:lstStyle/>
          <a:p>
            <a:r>
              <a:rPr lang="en-US" sz="2448" b="1" dirty="0">
                <a:solidFill>
                  <a:srgbClr val="505050"/>
                </a:solidFill>
              </a:rPr>
              <a:t>UAG</a:t>
            </a:r>
          </a:p>
        </p:txBody>
      </p:sp>
      <p:sp>
        <p:nvSpPr>
          <p:cNvPr id="7" name="TextBox 6"/>
          <p:cNvSpPr txBox="1"/>
          <p:nvPr/>
        </p:nvSpPr>
        <p:spPr>
          <a:xfrm>
            <a:off x="9665048" y="4629419"/>
            <a:ext cx="1635568" cy="384205"/>
          </a:xfrm>
          <a:prstGeom prst="rect">
            <a:avLst/>
          </a:prstGeom>
          <a:noFill/>
        </p:spPr>
        <p:txBody>
          <a:bodyPr wrap="none" lIns="0" tIns="0" rIns="0" bIns="0" rtlCol="0">
            <a:spAutoFit/>
          </a:bodyPr>
          <a:lstStyle/>
          <a:p>
            <a:r>
              <a:rPr lang="en-US" sz="2448" b="1" dirty="0">
                <a:solidFill>
                  <a:srgbClr val="505050"/>
                </a:solidFill>
              </a:rPr>
              <a:t>SharePoint</a:t>
            </a:r>
          </a:p>
        </p:txBody>
      </p:sp>
      <p:pic>
        <p:nvPicPr>
          <p:cNvPr id="8" name="Picture 5" descr="http://blog.phone-deals-uk.co.uk/wp-content/uploads/2010/10/HTC-7-Trophy-Windows-Phone-7-official.jpg"/>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023746" y="4750790"/>
            <a:ext cx="2017902" cy="1909631"/>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a:off x="9055282" y="4999288"/>
            <a:ext cx="0" cy="132683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608203" y="3969329"/>
            <a:ext cx="7990" cy="639223"/>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4657253" y="4079228"/>
            <a:ext cx="1105333" cy="384205"/>
          </a:xfrm>
          <a:prstGeom prst="rect">
            <a:avLst/>
          </a:prstGeom>
          <a:noFill/>
        </p:spPr>
        <p:txBody>
          <a:bodyPr wrap="none" lIns="0" tIns="0" rIns="0" bIns="0" rtlCol="0">
            <a:spAutoFit/>
          </a:bodyPr>
          <a:lstStyle/>
          <a:p>
            <a:r>
              <a:rPr lang="en-US" sz="2448" dirty="0">
                <a:solidFill>
                  <a:srgbClr val="505050"/>
                </a:solidFill>
              </a:rPr>
              <a:t>Internet</a:t>
            </a:r>
          </a:p>
        </p:txBody>
      </p:sp>
      <p:cxnSp>
        <p:nvCxnSpPr>
          <p:cNvPr id="12" name="Straight Connector 11"/>
          <p:cNvCxnSpPr/>
          <p:nvPr/>
        </p:nvCxnSpPr>
        <p:spPr>
          <a:xfrm>
            <a:off x="5721582" y="4999288"/>
            <a:ext cx="0" cy="1326830"/>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9055283" y="4079228"/>
            <a:ext cx="1105202" cy="384205"/>
          </a:xfrm>
          <a:prstGeom prst="rect">
            <a:avLst/>
          </a:prstGeom>
          <a:noFill/>
        </p:spPr>
        <p:txBody>
          <a:bodyPr wrap="none" lIns="0" tIns="0" rIns="0" bIns="0" rtlCol="0">
            <a:spAutoFit/>
          </a:bodyPr>
          <a:lstStyle/>
          <a:p>
            <a:r>
              <a:rPr lang="en-US" sz="2448" dirty="0">
                <a:solidFill>
                  <a:srgbClr val="505050"/>
                </a:solidFill>
              </a:rPr>
              <a:t>Intranet</a:t>
            </a:r>
          </a:p>
        </p:txBody>
      </p:sp>
      <p:cxnSp>
        <p:nvCxnSpPr>
          <p:cNvPr id="14" name="Straight Arrow Connector 13"/>
          <p:cNvCxnSpPr/>
          <p:nvPr/>
        </p:nvCxnSpPr>
        <p:spPr>
          <a:xfrm>
            <a:off x="4625415" y="5705604"/>
            <a:ext cx="1942924"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8355831" y="5705604"/>
            <a:ext cx="1195296"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21238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693528-D425-44A3-94B1-FB6FD92813A8}"/>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ITPro</Template>
  <TotalTime>2</TotalTime>
  <Words>1988</Words>
  <Application>Microsoft Office PowerPoint</Application>
  <PresentationFormat>Custom</PresentationFormat>
  <Paragraphs>210</Paragraphs>
  <Slides>41</Slides>
  <Notes>10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41</vt:i4>
      </vt:variant>
    </vt:vector>
  </HeadingPairs>
  <TitlesOfParts>
    <vt:vector size="53" baseType="lpstr">
      <vt:lpstr>Arial</vt:lpstr>
      <vt:lpstr>Calibri</vt:lpstr>
      <vt:lpstr>Calibri Light</vt:lpstr>
      <vt:lpstr>Cambria</vt:lpstr>
      <vt:lpstr>Consolas</vt:lpstr>
      <vt:lpstr>Mangal</vt:lpstr>
      <vt:lpstr>Segoe UI</vt:lpstr>
      <vt:lpstr>Segoe UI Light</vt:lpstr>
      <vt:lpstr>Wingdings</vt:lpstr>
      <vt:lpstr>5-30499_SPC_2014_ITPro_Template_16x9</vt:lpstr>
      <vt:lpstr>1_5-30499_SPC_2014_ITPro_Template_16x9</vt:lpstr>
      <vt:lpstr>5-30499_SPC_2014_Dev_Template_16x9</vt:lpstr>
      <vt:lpstr>PowerPoint Presentation</vt:lpstr>
      <vt:lpstr>Publishing SharePoint to your Users externally using Windows Server 2012 R2 Web App Proxy and Mobilize your Workforce</vt:lpstr>
      <vt:lpstr>whoami?</vt:lpstr>
      <vt:lpstr>What we are going to cover today</vt:lpstr>
      <vt:lpstr>Remote Access</vt:lpstr>
      <vt:lpstr>PowerPoint Presentation</vt:lpstr>
      <vt:lpstr>Challenges with remote access</vt:lpstr>
      <vt:lpstr>Solutions today</vt:lpstr>
      <vt:lpstr>Microsoft’s Reverse Proxy</vt:lpstr>
      <vt:lpstr>PowerPoint Presentation</vt:lpstr>
      <vt:lpstr>PowerPoint Presentation</vt:lpstr>
      <vt:lpstr>UAG roadmap</vt:lpstr>
      <vt:lpstr>Challenges with Reverse Proxies</vt:lpstr>
      <vt:lpstr>What are Microsoft going to replace UAG with?</vt:lpstr>
      <vt:lpstr>Windows Server 2012 R2 </vt:lpstr>
      <vt:lpstr>Publish access to resources with the Web Application Proxy</vt:lpstr>
      <vt:lpstr>Setting up WAP</vt:lpstr>
      <vt:lpstr>PowerPoint Presentation</vt:lpstr>
      <vt:lpstr>PowerPoint Presentation</vt:lpstr>
      <vt:lpstr>PowerPoint Presentation</vt:lpstr>
      <vt:lpstr>PowerPoint Presentation</vt:lpstr>
      <vt:lpstr>PowerPoint Presentation</vt:lpstr>
      <vt:lpstr>PowerPoint Presentation</vt:lpstr>
      <vt:lpstr>Demo!  Accessing SharePoint via WAP</vt:lpstr>
      <vt:lpstr>PowerPoint Presentation</vt:lpstr>
      <vt:lpstr>PowerPoint Presentation</vt:lpstr>
      <vt:lpstr>PowerPoint Presentation</vt:lpstr>
      <vt:lpstr>Controlling Access</vt:lpstr>
      <vt:lpstr>How to safely support the plethora of devices in the modern workplace? </vt:lpstr>
      <vt:lpstr>Device Registration</vt:lpstr>
      <vt:lpstr>PowerPoint Presentation</vt:lpstr>
      <vt:lpstr>PowerPoint Presentation</vt:lpstr>
      <vt:lpstr>AD FS Setup</vt:lpstr>
      <vt:lpstr>Claim Rules for Relying Party</vt:lpstr>
      <vt:lpstr>PowerPoint Presentation</vt:lpstr>
      <vt:lpstr>Extra Goodness</vt:lpstr>
      <vt:lpstr>Demo!  Workplace Join,  Device Registration Enforcement and Multifactor Authentication</vt:lpstr>
      <vt:lpstr>Summary</vt:lpstr>
      <vt:lpstr>Q&amp;A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Mobilize your workforce: publish SharePoint to your users beyond the firewall with Windows Server 2012 R2 Web App Proxy</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1</cp:revision>
  <dcterms:created xsi:type="dcterms:W3CDTF">2014-03-05T00:11:05Z</dcterms:created>
  <dcterms:modified xsi:type="dcterms:W3CDTF">2014-03-06T02:48:15Z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