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49"/>
  </p:notesMasterIdLst>
  <p:handoutMasterIdLst>
    <p:handoutMasterId r:id="rId50"/>
  </p:handoutMasterIdLst>
  <p:sldIdLst>
    <p:sldId id="1236" r:id="rId6"/>
    <p:sldId id="1124" r:id="rId7"/>
    <p:sldId id="1315" r:id="rId8"/>
    <p:sldId id="1316" r:id="rId9"/>
    <p:sldId id="1317" r:id="rId10"/>
    <p:sldId id="1318" r:id="rId11"/>
    <p:sldId id="1319" r:id="rId12"/>
    <p:sldId id="1320" r:id="rId13"/>
    <p:sldId id="1321" r:id="rId14"/>
    <p:sldId id="1322" r:id="rId15"/>
    <p:sldId id="1323" r:id="rId16"/>
    <p:sldId id="1324" r:id="rId17"/>
    <p:sldId id="1325" r:id="rId18"/>
    <p:sldId id="1326" r:id="rId19"/>
    <p:sldId id="1327" r:id="rId20"/>
    <p:sldId id="1328" r:id="rId21"/>
    <p:sldId id="1329" r:id="rId22"/>
    <p:sldId id="1330" r:id="rId23"/>
    <p:sldId id="1331" r:id="rId24"/>
    <p:sldId id="1332" r:id="rId25"/>
    <p:sldId id="1333" r:id="rId26"/>
    <p:sldId id="1334" r:id="rId27"/>
    <p:sldId id="1335" r:id="rId28"/>
    <p:sldId id="1336" r:id="rId29"/>
    <p:sldId id="1337" r:id="rId30"/>
    <p:sldId id="1338" r:id="rId31"/>
    <p:sldId id="1339" r:id="rId32"/>
    <p:sldId id="1340" r:id="rId33"/>
    <p:sldId id="1341" r:id="rId34"/>
    <p:sldId id="1342" r:id="rId35"/>
    <p:sldId id="1343" r:id="rId36"/>
    <p:sldId id="1344" r:id="rId37"/>
    <p:sldId id="1345" r:id="rId38"/>
    <p:sldId id="1346" r:id="rId39"/>
    <p:sldId id="1347" r:id="rId40"/>
    <p:sldId id="1348" r:id="rId41"/>
    <p:sldId id="1349" r:id="rId42"/>
    <p:sldId id="1350" r:id="rId43"/>
    <p:sldId id="1351" r:id="rId44"/>
    <p:sldId id="1352" r:id="rId45"/>
    <p:sldId id="1353" r:id="rId46"/>
    <p:sldId id="1314" r:id="rId47"/>
    <p:sldId id="1132" r:id="rId4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0EBC532-4AE1-4982-975F-7EC5F2558EB4}">
          <p14:sldIdLst>
            <p14:sldId id="1236"/>
            <p14:sldId id="1124"/>
          </p14:sldIdLst>
        </p14:section>
        <p14:section name="Platform intro" id="{DDEBDCDF-A46A-4C79-A0DE-0EAB3029A2B3}">
          <p14:sldIdLst>
            <p14:sldId id="1315"/>
            <p14:sldId id="1316"/>
            <p14:sldId id="1317"/>
            <p14:sldId id="1318"/>
            <p14:sldId id="1319"/>
            <p14:sldId id="1320"/>
            <p14:sldId id="1321"/>
            <p14:sldId id="1322"/>
            <p14:sldId id="1323"/>
            <p14:sldId id="1324"/>
            <p14:sldId id="1325"/>
            <p14:sldId id="1326"/>
          </p14:sldIdLst>
        </p14:section>
        <p14:section name="Deep Dive" id="{6935E820-EE11-48C6-B3EC-A2514E511BFC}">
          <p14:sldIdLst>
            <p14:sldId id="1327"/>
            <p14:sldId id="1328"/>
            <p14:sldId id="1329"/>
            <p14:sldId id="1330"/>
            <p14:sldId id="1331"/>
            <p14:sldId id="1332"/>
            <p14:sldId id="1333"/>
            <p14:sldId id="1334"/>
            <p14:sldId id="1335"/>
            <p14:sldId id="1336"/>
            <p14:sldId id="1337"/>
            <p14:sldId id="1338"/>
            <p14:sldId id="1339"/>
            <p14:sldId id="1340"/>
          </p14:sldIdLst>
        </p14:section>
        <p14:section name="Best practices" id="{BB66CD93-9747-4925-9B43-C70B46F3719A}">
          <p14:sldIdLst>
            <p14:sldId id="1341"/>
            <p14:sldId id="1342"/>
            <p14:sldId id="1343"/>
            <p14:sldId id="1344"/>
            <p14:sldId id="1345"/>
            <p14:sldId id="1346"/>
            <p14:sldId id="1347"/>
            <p14:sldId id="1348"/>
          </p14:sldIdLst>
        </p14:section>
        <p14:section name="Wrap Up" id="{78AAE32B-DE87-4971-8C77-A4BAF7A5A91E}">
          <p14:sldIdLst>
            <p14:sldId id="1349"/>
            <p14:sldId id="1350"/>
            <p14:sldId id="1351"/>
            <p14:sldId id="1352"/>
            <p14:sldId id="1353"/>
            <p14:sldId id="1314"/>
            <p14:sldId id="1132"/>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5726" autoAdjust="0"/>
    <p:restoredTop sz="9520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87E7CF-D99B-43C4-BFBB-590420320F3D}"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33AD65E4-C541-4132-96BF-D031021AAC66}">
      <dgm:prSet phldrT="[Text]"/>
      <dgm:spPr>
        <a:solidFill>
          <a:schemeClr val="accent3">
            <a:lumMod val="75000"/>
          </a:schemeClr>
        </a:solidFill>
      </dgm:spPr>
      <dgm:t>
        <a:bodyPr/>
        <a:lstStyle/>
        <a:p>
          <a:r>
            <a:rPr lang="en-US" dirty="0" smtClean="0"/>
            <a:t>Service accounts</a:t>
          </a:r>
          <a:endParaRPr lang="en-US" dirty="0"/>
        </a:p>
      </dgm:t>
    </dgm:pt>
    <dgm:pt modelId="{7C7E905D-4B72-47ED-90C8-30495314C96A}" type="parTrans" cxnId="{8C8C6A10-E87A-4B33-9486-8D3066C8C282}">
      <dgm:prSet/>
      <dgm:spPr/>
      <dgm:t>
        <a:bodyPr/>
        <a:lstStyle/>
        <a:p>
          <a:endParaRPr lang="en-US"/>
        </a:p>
      </dgm:t>
    </dgm:pt>
    <dgm:pt modelId="{F0B94A19-2DBF-459D-93D6-C91AB95953E4}" type="sibTrans" cxnId="{8C8C6A10-E87A-4B33-9486-8D3066C8C282}">
      <dgm:prSet/>
      <dgm:spPr/>
      <dgm:t>
        <a:bodyPr/>
        <a:lstStyle/>
        <a:p>
          <a:endParaRPr lang="en-US"/>
        </a:p>
      </dgm:t>
    </dgm:pt>
    <dgm:pt modelId="{CB82D069-06E8-49D5-A760-C5ECEFDE9173}">
      <dgm:prSet phldrT="[Text]"/>
      <dgm:spPr>
        <a:solidFill>
          <a:schemeClr val="accent3">
            <a:lumMod val="60000"/>
            <a:lumOff val="40000"/>
          </a:schemeClr>
        </a:solidFill>
      </dgm:spPr>
      <dgm:t>
        <a:bodyPr/>
        <a:lstStyle/>
        <a:p>
          <a:r>
            <a:rPr lang="en-US" dirty="0" smtClean="0"/>
            <a:t>Rate limits</a:t>
          </a:r>
          <a:endParaRPr lang="en-US" dirty="0"/>
        </a:p>
      </dgm:t>
    </dgm:pt>
    <dgm:pt modelId="{934F7B93-BF43-4227-9971-1CCEA34F9977}" type="parTrans" cxnId="{3B24C0D0-6D5C-43B8-936F-9D6F23F6815A}">
      <dgm:prSet/>
      <dgm:spPr/>
      <dgm:t>
        <a:bodyPr/>
        <a:lstStyle/>
        <a:p>
          <a:endParaRPr lang="en-US"/>
        </a:p>
      </dgm:t>
    </dgm:pt>
    <dgm:pt modelId="{0D5152E6-9923-45FD-94AB-3E82B12EE566}" type="sibTrans" cxnId="{3B24C0D0-6D5C-43B8-936F-9D6F23F6815A}">
      <dgm:prSet/>
      <dgm:spPr/>
      <dgm:t>
        <a:bodyPr/>
        <a:lstStyle/>
        <a:p>
          <a:endParaRPr lang="en-US"/>
        </a:p>
      </dgm:t>
    </dgm:pt>
    <dgm:pt modelId="{CF8E35A7-C375-40AE-8EF7-F167769835C6}">
      <dgm:prSet phldrT="[Text]"/>
      <dgm:spPr>
        <a:solidFill>
          <a:srgbClr val="87AB37"/>
        </a:solidFill>
      </dgm:spPr>
      <dgm:t>
        <a:bodyPr/>
        <a:lstStyle/>
        <a:p>
          <a:r>
            <a:rPr lang="en-US" dirty="0" smtClean="0"/>
            <a:t>App registration</a:t>
          </a:r>
          <a:endParaRPr lang="en-US" dirty="0"/>
        </a:p>
      </dgm:t>
    </dgm:pt>
    <dgm:pt modelId="{93AE4440-790B-490A-99BD-FE2680641ADE}" type="parTrans" cxnId="{8C45E357-8C2A-4B3C-B992-5CF1F01357E2}">
      <dgm:prSet/>
      <dgm:spPr/>
      <dgm:t>
        <a:bodyPr/>
        <a:lstStyle/>
        <a:p>
          <a:endParaRPr lang="en-US"/>
        </a:p>
      </dgm:t>
    </dgm:pt>
    <dgm:pt modelId="{BB1E5A17-A82E-455A-958E-E2492A77456C}" type="sibTrans" cxnId="{8C45E357-8C2A-4B3C-B992-5CF1F01357E2}">
      <dgm:prSet/>
      <dgm:spPr/>
      <dgm:t>
        <a:bodyPr/>
        <a:lstStyle/>
        <a:p>
          <a:endParaRPr lang="en-US"/>
        </a:p>
      </dgm:t>
    </dgm:pt>
    <dgm:pt modelId="{B30A39EE-F20A-4C36-A377-0F1E007E9C2A}">
      <dgm:prSet phldrT="[Text]"/>
      <dgm:spPr>
        <a:solidFill>
          <a:srgbClr val="9FC54D"/>
        </a:solidFill>
      </dgm:spPr>
      <dgm:t>
        <a:bodyPr/>
        <a:lstStyle/>
        <a:p>
          <a:r>
            <a:rPr lang="en-US" dirty="0" smtClean="0"/>
            <a:t>Account permissions</a:t>
          </a:r>
          <a:endParaRPr lang="en-US" dirty="0"/>
        </a:p>
      </dgm:t>
    </dgm:pt>
    <dgm:pt modelId="{52C2D467-4A22-4886-960B-4620F5B886A1}" type="parTrans" cxnId="{58D08C84-373C-4AD7-96A1-B8E5DE36ACF2}">
      <dgm:prSet/>
      <dgm:spPr/>
      <dgm:t>
        <a:bodyPr/>
        <a:lstStyle/>
        <a:p>
          <a:endParaRPr lang="en-US"/>
        </a:p>
      </dgm:t>
    </dgm:pt>
    <dgm:pt modelId="{F404FC70-120E-47EE-BC33-9707AEA7680B}" type="sibTrans" cxnId="{58D08C84-373C-4AD7-96A1-B8E5DE36ACF2}">
      <dgm:prSet/>
      <dgm:spPr/>
      <dgm:t>
        <a:bodyPr/>
        <a:lstStyle/>
        <a:p>
          <a:endParaRPr lang="en-US"/>
        </a:p>
      </dgm:t>
    </dgm:pt>
    <dgm:pt modelId="{96A86901-C31A-4CC4-98EB-33658A1FB9D9}" type="pres">
      <dgm:prSet presAssocID="{5487E7CF-D99B-43C4-BFBB-590420320F3D}" presName="diagram" presStyleCnt="0">
        <dgm:presLayoutVars>
          <dgm:dir/>
          <dgm:resizeHandles val="exact"/>
        </dgm:presLayoutVars>
      </dgm:prSet>
      <dgm:spPr/>
      <dgm:t>
        <a:bodyPr/>
        <a:lstStyle/>
        <a:p>
          <a:endParaRPr lang="en-US"/>
        </a:p>
      </dgm:t>
    </dgm:pt>
    <dgm:pt modelId="{5FE61E5A-75B0-4340-BFE9-8C4A758A65D7}" type="pres">
      <dgm:prSet presAssocID="{33AD65E4-C541-4132-96BF-D031021AAC66}" presName="node" presStyleLbl="node1" presStyleIdx="0" presStyleCnt="4" custScaleY="108059" custLinFactNeighborY="10502">
        <dgm:presLayoutVars>
          <dgm:bulletEnabled val="1"/>
        </dgm:presLayoutVars>
      </dgm:prSet>
      <dgm:spPr/>
      <dgm:t>
        <a:bodyPr/>
        <a:lstStyle/>
        <a:p>
          <a:endParaRPr lang="en-US"/>
        </a:p>
      </dgm:t>
    </dgm:pt>
    <dgm:pt modelId="{BF0DCD49-0827-4A79-B2A0-615711B06685}" type="pres">
      <dgm:prSet presAssocID="{F0B94A19-2DBF-459D-93D6-C91AB95953E4}" presName="sibTrans" presStyleCnt="0"/>
      <dgm:spPr/>
    </dgm:pt>
    <dgm:pt modelId="{F3C8F9EC-DEFF-45EF-914B-2073AE9286AF}" type="pres">
      <dgm:prSet presAssocID="{CB82D069-06E8-49D5-A760-C5ECEFDE9173}" presName="node" presStyleLbl="node1" presStyleIdx="1" presStyleCnt="4" custScaleY="108059" custLinFactNeighborX="-5129" custLinFactNeighborY="9741">
        <dgm:presLayoutVars>
          <dgm:bulletEnabled val="1"/>
        </dgm:presLayoutVars>
      </dgm:prSet>
      <dgm:spPr/>
      <dgm:t>
        <a:bodyPr/>
        <a:lstStyle/>
        <a:p>
          <a:endParaRPr lang="en-US"/>
        </a:p>
      </dgm:t>
    </dgm:pt>
    <dgm:pt modelId="{C65B193E-EADE-4011-B838-37C43BB626DB}" type="pres">
      <dgm:prSet presAssocID="{0D5152E6-9923-45FD-94AB-3E82B12EE566}" presName="sibTrans" presStyleCnt="0"/>
      <dgm:spPr/>
    </dgm:pt>
    <dgm:pt modelId="{D4936EB4-196C-4D40-B071-3F1EFE5471F1}" type="pres">
      <dgm:prSet presAssocID="{CF8E35A7-C375-40AE-8EF7-F167769835C6}" presName="node" presStyleLbl="node1" presStyleIdx="2" presStyleCnt="4" custScaleY="108059" custLinFactNeighborY="4641">
        <dgm:presLayoutVars>
          <dgm:bulletEnabled val="1"/>
        </dgm:presLayoutVars>
      </dgm:prSet>
      <dgm:spPr/>
      <dgm:t>
        <a:bodyPr/>
        <a:lstStyle/>
        <a:p>
          <a:endParaRPr lang="en-US"/>
        </a:p>
      </dgm:t>
    </dgm:pt>
    <dgm:pt modelId="{23B1FF63-4B34-4967-892B-32F9DC2101DD}" type="pres">
      <dgm:prSet presAssocID="{BB1E5A17-A82E-455A-958E-E2492A77456C}" presName="sibTrans" presStyleCnt="0"/>
      <dgm:spPr/>
    </dgm:pt>
    <dgm:pt modelId="{08AB4A84-EF03-4417-93A2-18FA1A3E241F}" type="pres">
      <dgm:prSet presAssocID="{B30A39EE-F20A-4C36-A377-0F1E007E9C2A}" presName="node" presStyleLbl="node1" presStyleIdx="3" presStyleCnt="4" custScaleY="108059" custLinFactNeighborX="-5129" custLinFactNeighborY="3880">
        <dgm:presLayoutVars>
          <dgm:bulletEnabled val="1"/>
        </dgm:presLayoutVars>
      </dgm:prSet>
      <dgm:spPr/>
      <dgm:t>
        <a:bodyPr/>
        <a:lstStyle/>
        <a:p>
          <a:endParaRPr lang="en-US"/>
        </a:p>
      </dgm:t>
    </dgm:pt>
  </dgm:ptLst>
  <dgm:cxnLst>
    <dgm:cxn modelId="{58B3E81A-B0CC-4C77-B13A-D1819057C1D9}" type="presOf" srcId="{CF8E35A7-C375-40AE-8EF7-F167769835C6}" destId="{D4936EB4-196C-4D40-B071-3F1EFE5471F1}" srcOrd="0" destOrd="0" presId="urn:microsoft.com/office/officeart/2005/8/layout/default"/>
    <dgm:cxn modelId="{3B24C0D0-6D5C-43B8-936F-9D6F23F6815A}" srcId="{5487E7CF-D99B-43C4-BFBB-590420320F3D}" destId="{CB82D069-06E8-49D5-A760-C5ECEFDE9173}" srcOrd="1" destOrd="0" parTransId="{934F7B93-BF43-4227-9971-1CCEA34F9977}" sibTransId="{0D5152E6-9923-45FD-94AB-3E82B12EE566}"/>
    <dgm:cxn modelId="{C305B168-2CD3-43F6-8D3B-BE5DF264CF15}" type="presOf" srcId="{CB82D069-06E8-49D5-A760-C5ECEFDE9173}" destId="{F3C8F9EC-DEFF-45EF-914B-2073AE9286AF}" srcOrd="0" destOrd="0" presId="urn:microsoft.com/office/officeart/2005/8/layout/default"/>
    <dgm:cxn modelId="{8C8C6A10-E87A-4B33-9486-8D3066C8C282}" srcId="{5487E7CF-D99B-43C4-BFBB-590420320F3D}" destId="{33AD65E4-C541-4132-96BF-D031021AAC66}" srcOrd="0" destOrd="0" parTransId="{7C7E905D-4B72-47ED-90C8-30495314C96A}" sibTransId="{F0B94A19-2DBF-459D-93D6-C91AB95953E4}"/>
    <dgm:cxn modelId="{58D08C84-373C-4AD7-96A1-B8E5DE36ACF2}" srcId="{5487E7CF-D99B-43C4-BFBB-590420320F3D}" destId="{B30A39EE-F20A-4C36-A377-0F1E007E9C2A}" srcOrd="3" destOrd="0" parTransId="{52C2D467-4A22-4886-960B-4620F5B886A1}" sibTransId="{F404FC70-120E-47EE-BC33-9707AEA7680B}"/>
    <dgm:cxn modelId="{EB34D843-4018-4DCF-93CA-D3A311687E89}" type="presOf" srcId="{33AD65E4-C541-4132-96BF-D031021AAC66}" destId="{5FE61E5A-75B0-4340-BFE9-8C4A758A65D7}" srcOrd="0" destOrd="0" presId="urn:microsoft.com/office/officeart/2005/8/layout/default"/>
    <dgm:cxn modelId="{933E83BA-D289-4131-A4C3-2897BB6BAB8F}" type="presOf" srcId="{5487E7CF-D99B-43C4-BFBB-590420320F3D}" destId="{96A86901-C31A-4CC4-98EB-33658A1FB9D9}" srcOrd="0" destOrd="0" presId="urn:microsoft.com/office/officeart/2005/8/layout/default"/>
    <dgm:cxn modelId="{879D9F1C-D457-48DA-AC7E-DF33DF171895}" type="presOf" srcId="{B30A39EE-F20A-4C36-A377-0F1E007E9C2A}" destId="{08AB4A84-EF03-4417-93A2-18FA1A3E241F}" srcOrd="0" destOrd="0" presId="urn:microsoft.com/office/officeart/2005/8/layout/default"/>
    <dgm:cxn modelId="{8C45E357-8C2A-4B3C-B992-5CF1F01357E2}" srcId="{5487E7CF-D99B-43C4-BFBB-590420320F3D}" destId="{CF8E35A7-C375-40AE-8EF7-F167769835C6}" srcOrd="2" destOrd="0" parTransId="{93AE4440-790B-490A-99BD-FE2680641ADE}" sibTransId="{BB1E5A17-A82E-455A-958E-E2492A77456C}"/>
    <dgm:cxn modelId="{608D3BD1-E727-4DF6-B7E2-ECEB6FC8E039}" type="presParOf" srcId="{96A86901-C31A-4CC4-98EB-33658A1FB9D9}" destId="{5FE61E5A-75B0-4340-BFE9-8C4A758A65D7}" srcOrd="0" destOrd="0" presId="urn:microsoft.com/office/officeart/2005/8/layout/default"/>
    <dgm:cxn modelId="{CC75E1BC-B6D3-4D16-95E2-2DBB47A481D1}" type="presParOf" srcId="{96A86901-C31A-4CC4-98EB-33658A1FB9D9}" destId="{BF0DCD49-0827-4A79-B2A0-615711B06685}" srcOrd="1" destOrd="0" presId="urn:microsoft.com/office/officeart/2005/8/layout/default"/>
    <dgm:cxn modelId="{E567AFAE-8BFC-4171-9E8F-236B0CE870DE}" type="presParOf" srcId="{96A86901-C31A-4CC4-98EB-33658A1FB9D9}" destId="{F3C8F9EC-DEFF-45EF-914B-2073AE9286AF}" srcOrd="2" destOrd="0" presId="urn:microsoft.com/office/officeart/2005/8/layout/default"/>
    <dgm:cxn modelId="{7617ECBC-93E0-4AF2-B23F-7C94CBBCC3F5}" type="presParOf" srcId="{96A86901-C31A-4CC4-98EB-33658A1FB9D9}" destId="{C65B193E-EADE-4011-B838-37C43BB626DB}" srcOrd="3" destOrd="0" presId="urn:microsoft.com/office/officeart/2005/8/layout/default"/>
    <dgm:cxn modelId="{7818103F-D8E5-450B-B985-634CEED35805}" type="presParOf" srcId="{96A86901-C31A-4CC4-98EB-33658A1FB9D9}" destId="{D4936EB4-196C-4D40-B071-3F1EFE5471F1}" srcOrd="4" destOrd="0" presId="urn:microsoft.com/office/officeart/2005/8/layout/default"/>
    <dgm:cxn modelId="{514B4110-2871-4EF4-AC28-1A14BF954BB5}" type="presParOf" srcId="{96A86901-C31A-4CC4-98EB-33658A1FB9D9}" destId="{23B1FF63-4B34-4967-892B-32F9DC2101DD}" srcOrd="5" destOrd="0" presId="urn:microsoft.com/office/officeart/2005/8/layout/default"/>
    <dgm:cxn modelId="{42829CA9-6119-4135-823F-45789067E7EE}" type="presParOf" srcId="{96A86901-C31A-4CC4-98EB-33658A1FB9D9}" destId="{08AB4A84-EF03-4417-93A2-18FA1A3E241F}"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84575B1-F673-4509-8EBC-112104422262}"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8693F316-799A-4209-A152-7328AE57C2CF}">
      <dgm:prSet phldrT="[Text]" custT="1"/>
      <dgm:spPr/>
      <dgm:t>
        <a:bodyPr/>
        <a:lstStyle/>
        <a:p>
          <a:r>
            <a:rPr lang="en-US" sz="4400" b="0" dirty="0" smtClean="0"/>
            <a:t>eDiscovery</a:t>
          </a:r>
          <a:endParaRPr lang="en-US" sz="4600" b="0" dirty="0"/>
        </a:p>
      </dgm:t>
    </dgm:pt>
    <dgm:pt modelId="{BDE4BDBF-F0E6-4F0E-B9E9-7A6C1879DCC9}" type="parTrans" cxnId="{B65C61D4-7D7E-4BB0-BE7E-E7DC3471F7E1}">
      <dgm:prSet/>
      <dgm:spPr/>
      <dgm:t>
        <a:bodyPr/>
        <a:lstStyle/>
        <a:p>
          <a:endParaRPr lang="en-US"/>
        </a:p>
      </dgm:t>
    </dgm:pt>
    <dgm:pt modelId="{F0D2AAB2-8BC3-42E2-B864-EB44820A43EE}" type="sibTrans" cxnId="{B65C61D4-7D7E-4BB0-BE7E-E7DC3471F7E1}">
      <dgm:prSet/>
      <dgm:spPr/>
      <dgm:t>
        <a:bodyPr/>
        <a:lstStyle/>
        <a:p>
          <a:endParaRPr lang="en-US"/>
        </a:p>
      </dgm:t>
    </dgm:pt>
    <dgm:pt modelId="{21A27DF6-7757-4A70-8395-619312074D52}">
      <dgm:prSet phldrT="[Text]" custT="1"/>
      <dgm:spPr>
        <a:solidFill>
          <a:schemeClr val="accent2">
            <a:lumMod val="75000"/>
          </a:schemeClr>
        </a:solidFill>
      </dgm:spPr>
      <dgm:t>
        <a:bodyPr/>
        <a:lstStyle/>
        <a:p>
          <a:r>
            <a:rPr lang="en-US" sz="4400" b="0" dirty="0" smtClean="0"/>
            <a:t>Custom analytics</a:t>
          </a:r>
          <a:endParaRPr lang="en-US" sz="4400" b="0" dirty="0"/>
        </a:p>
      </dgm:t>
    </dgm:pt>
    <dgm:pt modelId="{129B8C2E-5524-4B28-A9F6-28600378C0D9}" type="parTrans" cxnId="{CD831728-4F13-4502-8DF0-876EEBE88BE5}">
      <dgm:prSet/>
      <dgm:spPr/>
      <dgm:t>
        <a:bodyPr/>
        <a:lstStyle/>
        <a:p>
          <a:endParaRPr lang="en-US"/>
        </a:p>
      </dgm:t>
    </dgm:pt>
    <dgm:pt modelId="{14F7373B-79AC-4C06-96F3-2791C897B887}" type="sibTrans" cxnId="{CD831728-4F13-4502-8DF0-876EEBE88BE5}">
      <dgm:prSet/>
      <dgm:spPr/>
      <dgm:t>
        <a:bodyPr/>
        <a:lstStyle/>
        <a:p>
          <a:endParaRPr lang="en-US"/>
        </a:p>
      </dgm:t>
    </dgm:pt>
    <dgm:pt modelId="{D81D1F21-59AA-4B39-8A29-9D55E668AC35}">
      <dgm:prSet phldrT="[Text]" custT="1"/>
      <dgm:spPr>
        <a:solidFill>
          <a:schemeClr val="accent2">
            <a:lumMod val="75000"/>
          </a:schemeClr>
        </a:solidFill>
      </dgm:spPr>
      <dgm:t>
        <a:bodyPr/>
        <a:lstStyle/>
        <a:p>
          <a:r>
            <a:rPr lang="en-US" sz="4400" b="0" dirty="0" smtClean="0"/>
            <a:t>Sentiment analysis</a:t>
          </a:r>
          <a:endParaRPr lang="en-US" sz="4400" b="0" dirty="0"/>
        </a:p>
      </dgm:t>
    </dgm:pt>
    <dgm:pt modelId="{EC2C0156-1144-46C3-A985-BDCDCC8EFFFC}" type="parTrans" cxnId="{C97CEF1A-5EC8-44C0-94E6-0EC8D13444ED}">
      <dgm:prSet/>
      <dgm:spPr/>
      <dgm:t>
        <a:bodyPr/>
        <a:lstStyle/>
        <a:p>
          <a:endParaRPr lang="en-US"/>
        </a:p>
      </dgm:t>
    </dgm:pt>
    <dgm:pt modelId="{DAEEF1FE-A4CF-4F42-8F83-5A3B16DB0F72}" type="sibTrans" cxnId="{C97CEF1A-5EC8-44C0-94E6-0EC8D13444ED}">
      <dgm:prSet/>
      <dgm:spPr/>
      <dgm:t>
        <a:bodyPr/>
        <a:lstStyle/>
        <a:p>
          <a:endParaRPr lang="en-US"/>
        </a:p>
      </dgm:t>
    </dgm:pt>
    <dgm:pt modelId="{E386CBD8-89FC-48A2-9458-7DB6CE8A1DE3}">
      <dgm:prSet phldrT="[Text]" custT="1"/>
      <dgm:spPr/>
      <dgm:t>
        <a:bodyPr/>
        <a:lstStyle/>
        <a:p>
          <a:r>
            <a:rPr lang="en-US" sz="4400" b="0" dirty="0" smtClean="0"/>
            <a:t>EDRM</a:t>
          </a:r>
          <a:endParaRPr lang="en-US" sz="4400" b="0" dirty="0"/>
        </a:p>
      </dgm:t>
    </dgm:pt>
    <dgm:pt modelId="{0BA5E432-585A-493C-91C5-4FCE65693698}" type="parTrans" cxnId="{14B334AF-3035-4492-9432-237BDEA46F24}">
      <dgm:prSet/>
      <dgm:spPr/>
      <dgm:t>
        <a:bodyPr/>
        <a:lstStyle/>
        <a:p>
          <a:endParaRPr lang="en-US"/>
        </a:p>
      </dgm:t>
    </dgm:pt>
    <dgm:pt modelId="{EAD2A7C4-6747-47FC-BA10-53F3E3BBE972}" type="sibTrans" cxnId="{14B334AF-3035-4492-9432-237BDEA46F24}">
      <dgm:prSet/>
      <dgm:spPr/>
      <dgm:t>
        <a:bodyPr/>
        <a:lstStyle/>
        <a:p>
          <a:endParaRPr lang="en-US"/>
        </a:p>
      </dgm:t>
    </dgm:pt>
    <dgm:pt modelId="{F08E693B-2CEF-4B43-8357-CD47338235C3}" type="pres">
      <dgm:prSet presAssocID="{084575B1-F673-4509-8EBC-112104422262}" presName="diagram" presStyleCnt="0">
        <dgm:presLayoutVars>
          <dgm:dir/>
          <dgm:resizeHandles val="exact"/>
        </dgm:presLayoutVars>
      </dgm:prSet>
      <dgm:spPr/>
      <dgm:t>
        <a:bodyPr/>
        <a:lstStyle/>
        <a:p>
          <a:endParaRPr lang="en-US"/>
        </a:p>
      </dgm:t>
    </dgm:pt>
    <dgm:pt modelId="{9757A405-6B86-4FA2-8801-36452D3D5092}" type="pres">
      <dgm:prSet presAssocID="{8693F316-799A-4209-A152-7328AE57C2CF}" presName="node" presStyleLbl="node1" presStyleIdx="0" presStyleCnt="4">
        <dgm:presLayoutVars>
          <dgm:bulletEnabled val="1"/>
        </dgm:presLayoutVars>
      </dgm:prSet>
      <dgm:spPr/>
      <dgm:t>
        <a:bodyPr/>
        <a:lstStyle/>
        <a:p>
          <a:endParaRPr lang="en-US"/>
        </a:p>
      </dgm:t>
    </dgm:pt>
    <dgm:pt modelId="{F81AAE95-F852-4257-AAAE-2543616BF3E2}" type="pres">
      <dgm:prSet presAssocID="{F0D2AAB2-8BC3-42E2-B864-EB44820A43EE}" presName="sibTrans" presStyleCnt="0"/>
      <dgm:spPr/>
    </dgm:pt>
    <dgm:pt modelId="{274CCF6E-F1D9-4B09-B240-384A5640A14D}" type="pres">
      <dgm:prSet presAssocID="{21A27DF6-7757-4A70-8395-619312074D52}" presName="node" presStyleLbl="node1" presStyleIdx="1" presStyleCnt="4">
        <dgm:presLayoutVars>
          <dgm:bulletEnabled val="1"/>
        </dgm:presLayoutVars>
      </dgm:prSet>
      <dgm:spPr/>
      <dgm:t>
        <a:bodyPr/>
        <a:lstStyle/>
        <a:p>
          <a:endParaRPr lang="en-US"/>
        </a:p>
      </dgm:t>
    </dgm:pt>
    <dgm:pt modelId="{DF3417BB-4B73-4BF2-B2CF-0087B79BB129}" type="pres">
      <dgm:prSet presAssocID="{14F7373B-79AC-4C06-96F3-2791C897B887}" presName="sibTrans" presStyleCnt="0"/>
      <dgm:spPr/>
    </dgm:pt>
    <dgm:pt modelId="{5D16160F-FAD4-40E3-8696-1BF0E5ABCEE2}" type="pres">
      <dgm:prSet presAssocID="{D81D1F21-59AA-4B39-8A29-9D55E668AC35}" presName="node" presStyleLbl="node1" presStyleIdx="2" presStyleCnt="4">
        <dgm:presLayoutVars>
          <dgm:bulletEnabled val="1"/>
        </dgm:presLayoutVars>
      </dgm:prSet>
      <dgm:spPr/>
      <dgm:t>
        <a:bodyPr/>
        <a:lstStyle/>
        <a:p>
          <a:endParaRPr lang="en-US"/>
        </a:p>
      </dgm:t>
    </dgm:pt>
    <dgm:pt modelId="{8AA76832-5965-4960-B14B-01B9508AEA94}" type="pres">
      <dgm:prSet presAssocID="{DAEEF1FE-A4CF-4F42-8F83-5A3B16DB0F72}" presName="sibTrans" presStyleCnt="0"/>
      <dgm:spPr/>
    </dgm:pt>
    <dgm:pt modelId="{EF967FB8-8503-4012-B85F-3E42535A385E}" type="pres">
      <dgm:prSet presAssocID="{E386CBD8-89FC-48A2-9458-7DB6CE8A1DE3}" presName="node" presStyleLbl="node1" presStyleIdx="3" presStyleCnt="4">
        <dgm:presLayoutVars>
          <dgm:bulletEnabled val="1"/>
        </dgm:presLayoutVars>
      </dgm:prSet>
      <dgm:spPr/>
      <dgm:t>
        <a:bodyPr/>
        <a:lstStyle/>
        <a:p>
          <a:endParaRPr lang="en-US"/>
        </a:p>
      </dgm:t>
    </dgm:pt>
  </dgm:ptLst>
  <dgm:cxnLst>
    <dgm:cxn modelId="{B3EE8CBF-6736-494F-BF25-A3A70BE72C26}" type="presOf" srcId="{084575B1-F673-4509-8EBC-112104422262}" destId="{F08E693B-2CEF-4B43-8357-CD47338235C3}" srcOrd="0" destOrd="0" presId="urn:microsoft.com/office/officeart/2005/8/layout/default"/>
    <dgm:cxn modelId="{639EFAC5-69E8-418E-9C22-2D37A418FE87}" type="presOf" srcId="{E386CBD8-89FC-48A2-9458-7DB6CE8A1DE3}" destId="{EF967FB8-8503-4012-B85F-3E42535A385E}" srcOrd="0" destOrd="0" presId="urn:microsoft.com/office/officeart/2005/8/layout/default"/>
    <dgm:cxn modelId="{14B334AF-3035-4492-9432-237BDEA46F24}" srcId="{084575B1-F673-4509-8EBC-112104422262}" destId="{E386CBD8-89FC-48A2-9458-7DB6CE8A1DE3}" srcOrd="3" destOrd="0" parTransId="{0BA5E432-585A-493C-91C5-4FCE65693698}" sibTransId="{EAD2A7C4-6747-47FC-BA10-53F3E3BBE972}"/>
    <dgm:cxn modelId="{C97CEF1A-5EC8-44C0-94E6-0EC8D13444ED}" srcId="{084575B1-F673-4509-8EBC-112104422262}" destId="{D81D1F21-59AA-4B39-8A29-9D55E668AC35}" srcOrd="2" destOrd="0" parTransId="{EC2C0156-1144-46C3-A985-BDCDCC8EFFFC}" sibTransId="{DAEEF1FE-A4CF-4F42-8F83-5A3B16DB0F72}"/>
    <dgm:cxn modelId="{C5FC4AAE-A986-4F1C-9308-CD8CC9998A61}" type="presOf" srcId="{21A27DF6-7757-4A70-8395-619312074D52}" destId="{274CCF6E-F1D9-4B09-B240-384A5640A14D}" srcOrd="0" destOrd="0" presId="urn:microsoft.com/office/officeart/2005/8/layout/default"/>
    <dgm:cxn modelId="{B65C61D4-7D7E-4BB0-BE7E-E7DC3471F7E1}" srcId="{084575B1-F673-4509-8EBC-112104422262}" destId="{8693F316-799A-4209-A152-7328AE57C2CF}" srcOrd="0" destOrd="0" parTransId="{BDE4BDBF-F0E6-4F0E-B9E9-7A6C1879DCC9}" sibTransId="{F0D2AAB2-8BC3-42E2-B864-EB44820A43EE}"/>
    <dgm:cxn modelId="{C0BC5C53-BFFB-49FD-9DC9-7AEB576E22CA}" type="presOf" srcId="{D81D1F21-59AA-4B39-8A29-9D55E668AC35}" destId="{5D16160F-FAD4-40E3-8696-1BF0E5ABCEE2}" srcOrd="0" destOrd="0" presId="urn:microsoft.com/office/officeart/2005/8/layout/default"/>
    <dgm:cxn modelId="{770AE69E-DA71-4ABB-98BD-96C3561821C2}" type="presOf" srcId="{8693F316-799A-4209-A152-7328AE57C2CF}" destId="{9757A405-6B86-4FA2-8801-36452D3D5092}" srcOrd="0" destOrd="0" presId="urn:microsoft.com/office/officeart/2005/8/layout/default"/>
    <dgm:cxn modelId="{CD831728-4F13-4502-8DF0-876EEBE88BE5}" srcId="{084575B1-F673-4509-8EBC-112104422262}" destId="{21A27DF6-7757-4A70-8395-619312074D52}" srcOrd="1" destOrd="0" parTransId="{129B8C2E-5524-4B28-A9F6-28600378C0D9}" sibTransId="{14F7373B-79AC-4C06-96F3-2791C897B887}"/>
    <dgm:cxn modelId="{03BE7226-DE9E-404B-A91F-91B0D536AF47}" type="presParOf" srcId="{F08E693B-2CEF-4B43-8357-CD47338235C3}" destId="{9757A405-6B86-4FA2-8801-36452D3D5092}" srcOrd="0" destOrd="0" presId="urn:microsoft.com/office/officeart/2005/8/layout/default"/>
    <dgm:cxn modelId="{C4D4BE6D-CBFF-453F-BCA3-9EB907A76C8A}" type="presParOf" srcId="{F08E693B-2CEF-4B43-8357-CD47338235C3}" destId="{F81AAE95-F852-4257-AAAE-2543616BF3E2}" srcOrd="1" destOrd="0" presId="urn:microsoft.com/office/officeart/2005/8/layout/default"/>
    <dgm:cxn modelId="{81D61A04-FEA1-4095-9A84-52627EF42109}" type="presParOf" srcId="{F08E693B-2CEF-4B43-8357-CD47338235C3}" destId="{274CCF6E-F1D9-4B09-B240-384A5640A14D}" srcOrd="2" destOrd="0" presId="urn:microsoft.com/office/officeart/2005/8/layout/default"/>
    <dgm:cxn modelId="{9E940FA4-44A7-4FA3-9E3C-2A0D8EA313DE}" type="presParOf" srcId="{F08E693B-2CEF-4B43-8357-CD47338235C3}" destId="{DF3417BB-4B73-4BF2-B2CF-0087B79BB129}" srcOrd="3" destOrd="0" presId="urn:microsoft.com/office/officeart/2005/8/layout/default"/>
    <dgm:cxn modelId="{F4C16015-202C-450F-8450-E2E73C676944}" type="presParOf" srcId="{F08E693B-2CEF-4B43-8357-CD47338235C3}" destId="{5D16160F-FAD4-40E3-8696-1BF0E5ABCEE2}" srcOrd="4" destOrd="0" presId="urn:microsoft.com/office/officeart/2005/8/layout/default"/>
    <dgm:cxn modelId="{C9B4ABD4-A7BD-4B70-97D9-391D4B9FF94F}" type="presParOf" srcId="{F08E693B-2CEF-4B43-8357-CD47338235C3}" destId="{8AA76832-5965-4960-B14B-01B9508AEA94}" srcOrd="5" destOrd="0" presId="urn:microsoft.com/office/officeart/2005/8/layout/default"/>
    <dgm:cxn modelId="{9AAC9A8F-D167-44BD-9390-DCB4C3A57AD6}" type="presParOf" srcId="{F08E693B-2CEF-4B43-8357-CD47338235C3}" destId="{EF967FB8-8503-4012-B85F-3E42535A385E}"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17733505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10362064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6282230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1200"/>
              </a:spcAft>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1573277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7883570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3046884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6521470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5891848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4962210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4190151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17</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B92B539-DA9E-4496-806B-FA7D55AE79B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7966320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5903136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901508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8317486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8207571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329976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27997299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2504073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33033142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613080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6116923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3724732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8249658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t>32</a:t>
            </a:fld>
            <a:endParaRPr lang="en-US"/>
          </a:p>
        </p:txBody>
      </p:sp>
    </p:spTree>
    <p:extLst>
      <p:ext uri="{BB962C8B-B14F-4D97-AF65-F5344CB8AC3E}">
        <p14:creationId xmlns:p14="http://schemas.microsoft.com/office/powerpoint/2010/main" val="20230956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185449B-51AC-47F9-A47C-C86DAD7F5444}"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5660769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36233278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16066939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11412838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3/4/2014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834582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75452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416863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37678324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057866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41447271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EB6FE84-4B64-41AA-B74B-15905CC07CB1}"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3276463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5383B5E-1B73-4213-A06D-B19A04AD5203}"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630248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2" y="1476622"/>
            <a:ext cx="11375536" cy="2015263"/>
          </a:xfrm>
          <a:prstGeom prst="rect">
            <a:avLst/>
          </a:prstGeom>
        </p:spPr>
        <p:txBody>
          <a:bodyPr/>
          <a:lstStyle>
            <a:lvl1pPr marL="0" indent="0">
              <a:spcBef>
                <a:spcPts val="2444"/>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040" indent="0">
              <a:buNone/>
              <a:defRPr sz="2040">
                <a:gradFill>
                  <a:gsLst>
                    <a:gs pos="100000">
                      <a:schemeClr val="bg2"/>
                    </a:gs>
                    <a:gs pos="0">
                      <a:schemeClr val="bg2"/>
                    </a:gs>
                  </a:gsLst>
                  <a:lin ang="5400000" scaled="0"/>
                </a:gradFill>
              </a:defRPr>
            </a:lvl3pPr>
            <a:lvl4pPr marL="465615" indent="0">
              <a:buNone/>
              <a:defRPr sz="2040">
                <a:gradFill>
                  <a:gsLst>
                    <a:gs pos="100000">
                      <a:schemeClr val="bg2"/>
                    </a:gs>
                    <a:gs pos="0">
                      <a:schemeClr val="bg2"/>
                    </a:gs>
                  </a:gsLst>
                  <a:lin ang="5400000" scaled="0"/>
                </a:gradFill>
              </a:defRPr>
            </a:lvl4pPr>
            <a:lvl5pPr marL="706506"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2597"/>
            <a:fld id="{FA4A93B8-B23A-4F35-A6A2-2F1F9227CD90}"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pic>
        <p:nvPicPr>
          <p:cNvPr id="9" name="Picture 2"/>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49057" y="6289176"/>
            <a:ext cx="1451663" cy="5334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542295450"/>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679653"/>
          </a:xfrm>
          <a:prstGeom prst="rect">
            <a:avLst/>
          </a:prstGeo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6" cy="965254"/>
          </a:xfrm>
          <a:prstGeom prst="rect">
            <a:avLst/>
          </a:prstGeom>
        </p:spPr>
        <p:txBody>
          <a:bodyPr/>
          <a:lstStyle>
            <a:lvl1pPr marL="0" indent="0">
              <a:spcBef>
                <a:spcPts val="0"/>
              </a:spcBef>
              <a:spcAft>
                <a:spcPts val="918"/>
              </a:spcAft>
              <a:buNone/>
              <a:defRPr sz="4080" spc="-102" baseline="0">
                <a:latin typeface="Segoe UI Light" pitchFamily="34" charset="0"/>
              </a:defRPr>
            </a:lvl1pPr>
            <a:lvl2pPr marL="0" indent="0">
              <a:spcBef>
                <a:spcPts val="0"/>
              </a:spcBef>
              <a:spcAft>
                <a:spcPts val="408"/>
              </a:spcAft>
              <a:buNone/>
              <a:defRPr sz="2040" spc="-51" baseline="0"/>
            </a:lvl2pPr>
            <a:lvl3pPr marL="0" indent="0">
              <a:spcBef>
                <a:spcPts val="0"/>
              </a:spcBef>
              <a:spcAft>
                <a:spcPts val="408"/>
              </a:spcAft>
              <a:buNone/>
              <a:defRPr sz="2040"/>
            </a:lvl3pPr>
            <a:lvl4pPr marL="0" indent="0">
              <a:spcBef>
                <a:spcPts val="0"/>
              </a:spcBef>
              <a:spcAft>
                <a:spcPts val="408"/>
              </a:spcAft>
              <a:buNone/>
              <a:defRPr/>
            </a:lvl4pPr>
            <a:lvl5pPr marL="0" indent="0">
              <a:spcBef>
                <a:spcPts val="0"/>
              </a:spcBef>
              <a:spcAft>
                <a:spcPts val="408"/>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756051219"/>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55008" y="1861968"/>
            <a:ext cx="5285502" cy="4437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95965" y="1861968"/>
            <a:ext cx="5285502" cy="4437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55008" y="6482889"/>
            <a:ext cx="2798207" cy="372394"/>
          </a:xfrm>
          <a:prstGeom prst="rect">
            <a:avLst/>
          </a:prstGeom>
        </p:spPr>
        <p:txBody>
          <a:bodyPr/>
          <a:lstStyle/>
          <a:p>
            <a:fld id="{6501423F-242A-4922-BEFA-D4362D9C93BE}" type="datetimeFigureOut">
              <a:rPr lang="en-US" smtClean="0">
                <a:solidFill>
                  <a:srgbClr val="000000"/>
                </a:solidFill>
              </a:rPr>
              <a:pPr/>
              <a:t>3/4/2014</a:t>
            </a:fld>
            <a:endParaRPr lang="en-US">
              <a:solidFill>
                <a:srgbClr val="000000"/>
              </a:solidFill>
            </a:endParaRPr>
          </a:p>
        </p:txBody>
      </p:sp>
      <p:sp>
        <p:nvSpPr>
          <p:cNvPr id="6" name="Footer Placeholder 5"/>
          <p:cNvSpPr>
            <a:spLocks noGrp="1"/>
          </p:cNvSpPr>
          <p:nvPr>
            <p:ph type="ftr" sz="quarter" idx="11"/>
          </p:nvPr>
        </p:nvSpPr>
        <p:spPr>
          <a:xfrm>
            <a:off x="4119583" y="6482889"/>
            <a:ext cx="4197310" cy="372394"/>
          </a:xfrm>
          <a:prstGeom prst="rect">
            <a:avLst/>
          </a:prstGeom>
        </p:spPr>
        <p:txBody>
          <a:bodyPr/>
          <a:lstStyle/>
          <a:p>
            <a:endParaRPr lang="en-US">
              <a:solidFill>
                <a:srgbClr val="000000"/>
              </a:solidFill>
            </a:endParaRPr>
          </a:p>
        </p:txBody>
      </p:sp>
      <p:sp>
        <p:nvSpPr>
          <p:cNvPr id="7" name="Slide Number Placeholder 6"/>
          <p:cNvSpPr>
            <a:spLocks noGrp="1"/>
          </p:cNvSpPr>
          <p:nvPr>
            <p:ph type="sldNum" sz="quarter" idx="12"/>
          </p:nvPr>
        </p:nvSpPr>
        <p:spPr>
          <a:xfrm>
            <a:off x="8783260" y="6482889"/>
            <a:ext cx="2798207" cy="372394"/>
          </a:xfrm>
          <a:prstGeom prst="rect">
            <a:avLst/>
          </a:prstGeom>
        </p:spPr>
        <p:txBody>
          <a:bodyPr/>
          <a:lstStyle/>
          <a:p>
            <a:fld id="{B9914980-6C46-44C7-AA5E-385D76F9E655}"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0692668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30756471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9662417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1354562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4002897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97848652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194264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8766073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53524185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680661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024974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5397604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1096689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9479141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2072626"/>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38620546"/>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1103673"/>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66192639"/>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72380998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69305439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64029238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43605448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54128139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545274189"/>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8400831"/>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6196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151054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454590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33909469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29" Type="http://schemas.openxmlformats.org/officeDocument/2006/relationships/theme" Target="../theme/theme2.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slideLayout" Target="../slideLayouts/slideLayout59.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slideLayout" Target="../slideLayouts/slideLayout58.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3"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46" r:id="rId29"/>
    <p:sldLayoutId id="2147484247" r:id="rId30"/>
    <p:sldLayoutId id="2147484248"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002611927"/>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developer.yammer.com/restapi/" TargetMode="External"/><Relationship Id="rId2" Type="http://schemas.openxmlformats.org/officeDocument/2006/relationships/notesSlide" Target="../notesSlides/notesSlide20.xml"/><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30.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3" Type="http://schemas.openxmlformats.org/officeDocument/2006/relationships/hyperlink" Target="http://jsonclassgenerator.codeplex.com/" TargetMode="External"/><Relationship Id="rId2" Type="http://schemas.openxmlformats.org/officeDocument/2006/relationships/notesSlide" Target="../notesSlides/notesSlide26.xml"/><Relationship Id="rId1" Type="http://schemas.openxmlformats.org/officeDocument/2006/relationships/slideLayout" Target="../slideLayouts/slideLayout29.xml"/><Relationship Id="rId4" Type="http://schemas.openxmlformats.org/officeDocument/2006/relationships/hyperlink" Target="http://jsonpack.com/"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yammersimpleapi.codeplex.com/" TargetMode="External"/><Relationship Id="rId2" Type="http://schemas.openxmlformats.org/officeDocument/2006/relationships/notesSlide" Target="../notesSlides/notesSlide27.xml"/><Relationship Id="rId1" Type="http://schemas.openxmlformats.org/officeDocument/2006/relationships/slideLayout" Target="../slideLayouts/slideLayout29.xml"/><Relationship Id="rId4" Type="http://schemas.openxmlformats.org/officeDocument/2006/relationships/hyperlink" Target="http://yammercontractmeow.codeplex.com/"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0.xml"/><Relationship Id="rId1" Type="http://schemas.openxmlformats.org/officeDocument/2006/relationships/slideLayout" Target="../slideLayouts/slideLayout3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4.xml"/><Relationship Id="rId1" Type="http://schemas.openxmlformats.org/officeDocument/2006/relationships/slideLayout" Target="../slideLayouts/slideLayout1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hyperlink" Target="https://github.com/yammer/sched.do" TargetMode="External"/><Relationship Id="rId7" Type="http://schemas.openxmlformats.org/officeDocument/2006/relationships/image" Target="../media/image30.png"/><Relationship Id="rId2" Type="http://schemas.openxmlformats.org/officeDocument/2006/relationships/hyperlink" Target="https://www.sched.do/" TargetMode="External"/><Relationship Id="rId1" Type="http://schemas.openxmlformats.org/officeDocument/2006/relationships/slideLayout" Target="../slideLayouts/slideLayout31.xml"/><Relationship Id="rId6" Type="http://schemas.openxmlformats.org/officeDocument/2006/relationships/image" Target="../media/image29.png"/><Relationship Id="rId5" Type="http://schemas.openxmlformats.org/officeDocument/2006/relationships/hyperlink" Target="http://channel9.msdn.com/Events/Build/2013/3-605" TargetMode="External"/><Relationship Id="rId4" Type="http://schemas.openxmlformats.org/officeDocument/2006/relationships/hyperlink" Target="https://yammercontractmeow.codeplex.com/"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s://developer.yammer.com/connect/" TargetMode="External"/><Relationship Id="rId3" Type="http://schemas.openxmlformats.org/officeDocument/2006/relationships/hyperlink" Target="http://yammer.com/yammerdevelopersnetwork" TargetMode="External"/><Relationship Id="rId7" Type="http://schemas.openxmlformats.org/officeDocument/2006/relationships/hyperlink" Target="https://developer.yammer.com/restapi/" TargetMode="External"/><Relationship Id="rId2" Type="http://schemas.openxmlformats.org/officeDocument/2006/relationships/hyperlink" Target="https://developer.yammer.com/" TargetMode="External"/><Relationship Id="rId1" Type="http://schemas.openxmlformats.org/officeDocument/2006/relationships/slideLayout" Target="../slideLayouts/slideLayout9.xml"/><Relationship Id="rId6" Type="http://schemas.openxmlformats.org/officeDocument/2006/relationships/hyperlink" Target="https://developer.yammer.com/introduction/" TargetMode="External"/><Relationship Id="rId5" Type="http://schemas.openxmlformats.org/officeDocument/2006/relationships/hyperlink" Target="http://success.yammer.com/integrations/data-export/" TargetMode="External"/><Relationship Id="rId4" Type="http://schemas.openxmlformats.org/officeDocument/2006/relationships/hyperlink" Target="https://developer.yammer.com/mobile/" TargetMode="External"/><Relationship Id="rId9" Type="http://schemas.openxmlformats.org/officeDocument/2006/relationships/hyperlink" Target="http://developer.yammer.com/yammer-sdk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8" Type="http://schemas.openxmlformats.org/officeDocument/2006/relationships/hyperlink" Target="http://www.sharepointconference.com/content/sessions/SPC378" TargetMode="External"/><Relationship Id="rId13" Type="http://schemas.openxmlformats.org/officeDocument/2006/relationships/hyperlink" Target="http://www.sharepointconference.com/content/sessions/SPC112" TargetMode="External"/><Relationship Id="rId18" Type="http://schemas.openxmlformats.org/officeDocument/2006/relationships/hyperlink" Target="http://www.sharepointconference.com/content/sessions/SPC371" TargetMode="External"/><Relationship Id="rId3" Type="http://schemas.openxmlformats.org/officeDocument/2006/relationships/hyperlink" Target="http://www.sharepointconference.com/content/sessions/SPC386" TargetMode="External"/><Relationship Id="rId21" Type="http://schemas.openxmlformats.org/officeDocument/2006/relationships/hyperlink" Target="http://www.sharepointconference.com/content/sessions/SPC275" TargetMode="External"/><Relationship Id="rId7" Type="http://schemas.openxmlformats.org/officeDocument/2006/relationships/hyperlink" Target="http://www.sharepointconference.com/content/sessions/SPC239" TargetMode="External"/><Relationship Id="rId12" Type="http://schemas.openxmlformats.org/officeDocument/2006/relationships/hyperlink" Target="http://www.sharepointconference.com/content/sessions/SPC380" TargetMode="External"/><Relationship Id="rId17" Type="http://schemas.openxmlformats.org/officeDocument/2006/relationships/hyperlink" Target="http://www.sharepointconference.com/content/sessions/SPC266" TargetMode="External"/><Relationship Id="rId2" Type="http://schemas.openxmlformats.org/officeDocument/2006/relationships/hyperlink" Target="http://www.sharepointconference.com/content/sessions/SPC104" TargetMode="External"/><Relationship Id="rId16" Type="http://schemas.openxmlformats.org/officeDocument/2006/relationships/hyperlink" Target="http://www.sharepointconference.com/content/sessions/SPC247" TargetMode="External"/><Relationship Id="rId20" Type="http://schemas.openxmlformats.org/officeDocument/2006/relationships/hyperlink" Target="http://www.sharepointconference.com/content/sessions/SPC3991" TargetMode="External"/><Relationship Id="rId1" Type="http://schemas.openxmlformats.org/officeDocument/2006/relationships/slideLayout" Target="../slideLayouts/slideLayout17.xml"/><Relationship Id="rId6" Type="http://schemas.openxmlformats.org/officeDocument/2006/relationships/hyperlink" Target="http://www.sharepointconference.com/content/sessions/SPC311" TargetMode="External"/><Relationship Id="rId11" Type="http://schemas.openxmlformats.org/officeDocument/2006/relationships/hyperlink" Target="http://www.sharepointconference.com/content/sessions/SPC295" TargetMode="External"/><Relationship Id="rId24" Type="http://schemas.openxmlformats.org/officeDocument/2006/relationships/hyperlink" Target="http://www.enterprisesocial.com/" TargetMode="External"/><Relationship Id="rId5" Type="http://schemas.openxmlformats.org/officeDocument/2006/relationships/hyperlink" Target="http://www.sharepointconference.com/content/sessions/SPC280" TargetMode="External"/><Relationship Id="rId15" Type="http://schemas.openxmlformats.org/officeDocument/2006/relationships/hyperlink" Target="http://www.sharepointconference.com/content/sessions/SPC368" TargetMode="External"/><Relationship Id="rId23" Type="http://schemas.openxmlformats.org/officeDocument/2006/relationships/hyperlink" Target="http://www.sharepointconference.com/content/sessions/SPC392" TargetMode="External"/><Relationship Id="rId10" Type="http://schemas.openxmlformats.org/officeDocument/2006/relationships/hyperlink" Target="http://www.sharepointconference.com/content/sessions/SPC248" TargetMode="External"/><Relationship Id="rId19" Type="http://schemas.openxmlformats.org/officeDocument/2006/relationships/hyperlink" Target="http://www.sharepointconference.com/content/sessions/SPC263" TargetMode="External"/><Relationship Id="rId4" Type="http://schemas.openxmlformats.org/officeDocument/2006/relationships/hyperlink" Target="http://www.sharepointconference.com/content/sessions/SPC282" TargetMode="External"/><Relationship Id="rId9" Type="http://schemas.openxmlformats.org/officeDocument/2006/relationships/hyperlink" Target="http://www.sharepointconference.com/content/sessions/SPC332" TargetMode="External"/><Relationship Id="rId14" Type="http://schemas.openxmlformats.org/officeDocument/2006/relationships/hyperlink" Target="http://www.sharepointconference.com/content/sessions/SPC264" TargetMode="External"/><Relationship Id="rId22" Type="http://schemas.openxmlformats.org/officeDocument/2006/relationships/hyperlink" Target="http://www.sharepointconference.com/content/sessions/SPC246" TargetMode="External"/></Relationships>
</file>

<file path=ppt/slides/_rels/slide41.xml.rels><?xml version="1.0" encoding="UTF-8" standalone="yes"?>
<Relationships xmlns="http://schemas.openxmlformats.org/package/2006/relationships"><Relationship Id="rId8" Type="http://schemas.openxmlformats.org/officeDocument/2006/relationships/hyperlink" Target="http://www.yammer.com/apps/" TargetMode="External"/><Relationship Id="rId13" Type="http://schemas.openxmlformats.org/officeDocument/2006/relationships/hyperlink" Target="https://twitter.com/yammer" TargetMode="External"/><Relationship Id="rId18" Type="http://schemas.openxmlformats.org/officeDocument/2006/relationships/hyperlink" Target="http://www.fastcompany.com/3025396/work-smart/how-red-robin-burgers-got-yummier-with-yammer" TargetMode="External"/><Relationship Id="rId26" Type="http://schemas.openxmlformats.org/officeDocument/2006/relationships/image" Target="../media/image31.png"/><Relationship Id="rId3" Type="http://schemas.openxmlformats.org/officeDocument/2006/relationships/hyperlink" Target="http://success.yammer.com/" TargetMode="External"/><Relationship Id="rId21" Type="http://schemas.openxmlformats.org/officeDocument/2006/relationships/hyperlink" Target="http://www.citeworld.com/social/22745/lexisnexis-yammer-adoption" TargetMode="External"/><Relationship Id="rId7" Type="http://schemas.openxmlformats.org/officeDocument/2006/relationships/hyperlink" Target="http://developer.yammer.com/" TargetMode="External"/><Relationship Id="rId12" Type="http://schemas.openxmlformats.org/officeDocument/2006/relationships/hyperlink" Target="http://blogs.office.com/?filter=true&amp;filter-product=office-365" TargetMode="External"/><Relationship Id="rId17" Type="http://schemas.openxmlformats.org/officeDocument/2006/relationships/hyperlink" Target="http://aka.ms/rise-of-enterprise-social-networks" TargetMode="External"/><Relationship Id="rId25" Type="http://schemas.openxmlformats.org/officeDocument/2006/relationships/hyperlink" Target="http://vimeo.com/70645080" TargetMode="External"/><Relationship Id="rId2" Type="http://schemas.openxmlformats.org/officeDocument/2006/relationships/hyperlink" Target="https://www.yammer.com/customers/" TargetMode="External"/><Relationship Id="rId16" Type="http://schemas.openxmlformats.org/officeDocument/2006/relationships/hyperlink" Target="http://blog.yammer.com/blog/2013/03/yammers-2013-business-value-survey-results-are-in.html" TargetMode="External"/><Relationship Id="rId20" Type="http://schemas.openxmlformats.org/officeDocument/2006/relationships/hyperlink" Target="http://news.idg.no/cw/art.cfm?id=EFFADB7D-D538-E754-354BEEAACB4C2797" TargetMode="External"/><Relationship Id="rId1" Type="http://schemas.openxmlformats.org/officeDocument/2006/relationships/slideLayout" Target="../slideLayouts/slideLayout17.xml"/><Relationship Id="rId6" Type="http://schemas.openxmlformats.org/officeDocument/2006/relationships/hyperlink" Target="https://success.yammer.com/admin-it/" TargetMode="External"/><Relationship Id="rId11" Type="http://schemas.openxmlformats.org/officeDocument/2006/relationships/hyperlink" Target="http://blog.yammer.com/blog" TargetMode="External"/><Relationship Id="rId24" Type="http://schemas.openxmlformats.org/officeDocument/2006/relationships/hyperlink" Target="http://player.vimeo.com/video/69202577?autoplay=1" TargetMode="External"/><Relationship Id="rId5" Type="http://schemas.openxmlformats.org/officeDocument/2006/relationships/hyperlink" Target="http://www.theresponsiveorg.com/" TargetMode="External"/><Relationship Id="rId15" Type="http://schemas.openxmlformats.org/officeDocument/2006/relationships/hyperlink" Target="http://www.gartner.com/technology/reprints.do?id=1-1JLTT2P&amp;ct=130910&amp;st=sb" TargetMode="External"/><Relationship Id="rId23" Type="http://schemas.openxmlformats.org/officeDocument/2006/relationships/hyperlink" Target="http://www.microsoft.com/en-us/news/Press/2013/Feb13/02-20YammerQ4PR.aspx" TargetMode="External"/><Relationship Id="rId10" Type="http://schemas.openxmlformats.org/officeDocument/2006/relationships/hyperlink" Target="http://ignite.office.com/yammer" TargetMode="External"/><Relationship Id="rId19" Type="http://schemas.openxmlformats.org/officeDocument/2006/relationships/hyperlink" Target="http://www.citeworld.com/social/22949/teach-for-america-yammer-shoestring-budget?page=0" TargetMode="External"/><Relationship Id="rId4" Type="http://schemas.openxmlformats.org/officeDocument/2006/relationships/hyperlink" Target="http://www.enterprisesocial.com/" TargetMode="External"/><Relationship Id="rId9" Type="http://schemas.openxmlformats.org/officeDocument/2006/relationships/hyperlink" Target="http://office.microsoft.com/en-us/store/" TargetMode="External"/><Relationship Id="rId14" Type="http://schemas.openxmlformats.org/officeDocument/2006/relationships/hyperlink" Target="https://twitter.com/office365" TargetMode="External"/><Relationship Id="rId22" Type="http://schemas.openxmlformats.org/officeDocument/2006/relationships/hyperlink" Target="http://www.citeworld.com/social/22624/nationwide-yammer-sharepoint" TargetMode="External"/><Relationship Id="rId27" Type="http://schemas.openxmlformats.org/officeDocument/2006/relationships/image" Target="../media/image32.png"/></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4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emf"/><Relationship Id="rId2" Type="http://schemas.openxmlformats.org/officeDocument/2006/relationships/notesSlide" Target="../notesSlides/notesSlide6.xml"/><Relationship Id="rId1" Type="http://schemas.openxmlformats.org/officeDocument/2006/relationships/slideLayout" Target="../slideLayouts/slideLayout29.xml"/><Relationship Id="rId6" Type="http://schemas.openxmlformats.org/officeDocument/2006/relationships/image" Target="../media/image13.emf"/><Relationship Id="rId11" Type="http://schemas.openxmlformats.org/officeDocument/2006/relationships/image" Target="../media/image18.emf"/><Relationship Id="rId5" Type="http://schemas.openxmlformats.org/officeDocument/2006/relationships/image" Target="../media/image12.emf"/><Relationship Id="rId10" Type="http://schemas.openxmlformats.org/officeDocument/2006/relationships/image" Target="../media/image17.emf"/><Relationship Id="rId4" Type="http://schemas.openxmlformats.org/officeDocument/2006/relationships/image" Target="../media/image11.emf"/><Relationship Id="rId9" Type="http://schemas.openxmlformats.org/officeDocument/2006/relationships/image" Target="../media/image16.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gradFill>
                  <a:gsLst>
                    <a:gs pos="1250">
                      <a:schemeClr val="tx1"/>
                    </a:gs>
                    <a:gs pos="100000">
                      <a:schemeClr val="tx1"/>
                    </a:gs>
                  </a:gsLst>
                  <a:lin ang="5400000" scaled="0"/>
                </a:gradFill>
              </a:rPr>
              <a:t>Yammer apps</a:t>
            </a:r>
            <a:endParaRPr lang="en-US" dirty="0">
              <a:gradFill>
                <a:gsLst>
                  <a:gs pos="1250">
                    <a:schemeClr val="tx1"/>
                  </a:gs>
                  <a:gs pos="100000">
                    <a:schemeClr val="tx1"/>
                  </a:gs>
                </a:gsLst>
                <a:lin ang="5400000" scaled="0"/>
              </a:gradFill>
            </a:endParaRPr>
          </a:p>
        </p:txBody>
      </p:sp>
      <p:sp>
        <p:nvSpPr>
          <p:cNvPr id="10" name="Rectangle 9"/>
          <p:cNvSpPr/>
          <p:nvPr/>
        </p:nvSpPr>
        <p:spPr bwMode="auto">
          <a:xfrm>
            <a:off x="274639" y="4546255"/>
            <a:ext cx="5760640" cy="1509131"/>
          </a:xfrm>
          <a:prstGeom prst="rect">
            <a:avLst/>
          </a:prstGeom>
        </p:spPr>
        <p:txBody>
          <a:bodyPr vert="horz" wrap="square" lIns="146304" tIns="91440" rIns="146304" bIns="91440" rtlCol="0">
            <a:spAutoFit/>
          </a:bodyPr>
          <a:lstStyle/>
          <a:p>
            <a:pPr>
              <a:lnSpc>
                <a:spcPct val="90000"/>
              </a:lnSpc>
              <a:spcAft>
                <a:spcPts val="1200"/>
              </a:spcAft>
              <a:buClr>
                <a:schemeClr val="tx1"/>
              </a:buClr>
              <a:buSzPct val="90000"/>
              <a:buFont typeface="Wingdings" panose="05000000000000000000" pitchFamily="2" charset="2"/>
              <a:buNone/>
            </a:pPr>
            <a:r>
              <a:rPr lang="en-US" sz="2800" dirty="0">
                <a:gradFill>
                  <a:gsLst>
                    <a:gs pos="2920">
                      <a:schemeClr val="tx2"/>
                    </a:gs>
                    <a:gs pos="39000">
                      <a:schemeClr val="tx2"/>
                    </a:gs>
                  </a:gsLst>
                  <a:lin ang="5400000" scaled="0"/>
                </a:gradFill>
                <a:latin typeface="+mj-lt"/>
              </a:rPr>
              <a:t>Available to all users in a network</a:t>
            </a:r>
          </a:p>
          <a:p>
            <a:pPr>
              <a:lnSpc>
                <a:spcPct val="90000"/>
              </a:lnSpc>
              <a:spcAft>
                <a:spcPts val="1200"/>
              </a:spcAft>
              <a:buClr>
                <a:schemeClr val="tx1"/>
              </a:buClr>
              <a:buSzPct val="90000"/>
              <a:buFont typeface="Wingdings" panose="05000000000000000000" pitchFamily="2" charset="2"/>
              <a:buNone/>
            </a:pPr>
            <a:r>
              <a:rPr lang="en-US" sz="2800" dirty="0">
                <a:gradFill>
                  <a:gsLst>
                    <a:gs pos="2920">
                      <a:schemeClr val="tx2"/>
                    </a:gs>
                    <a:gs pos="39000">
                      <a:schemeClr val="tx2"/>
                    </a:gs>
                  </a:gsLst>
                  <a:lin ang="5400000" scaled="0"/>
                </a:gradFill>
                <a:latin typeface="+mj-lt"/>
              </a:rPr>
              <a:t>Possibly available in the local Application Directory</a:t>
            </a:r>
          </a:p>
        </p:txBody>
      </p:sp>
      <p:sp>
        <p:nvSpPr>
          <p:cNvPr id="11" name="Rectangle 10"/>
          <p:cNvSpPr/>
          <p:nvPr/>
        </p:nvSpPr>
        <p:spPr bwMode="auto">
          <a:xfrm>
            <a:off x="279399" y="1697062"/>
            <a:ext cx="5755880" cy="2740025"/>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Network</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6403563" y="1697062"/>
            <a:ext cx="5760640" cy="2740025"/>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Global</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6403563" y="4531052"/>
            <a:ext cx="6151378" cy="1501950"/>
          </a:xfrm>
          <a:prstGeom prst="rect">
            <a:avLst/>
          </a:prstGeom>
        </p:spPr>
        <p:txBody>
          <a:bodyPr vert="horz" wrap="square" lIns="146304" tIns="91440" rIns="146304" bIns="91440" rtlCol="0">
            <a:spAutoFit/>
          </a:bodyPr>
          <a:lstStyle/>
          <a:p>
            <a:pPr>
              <a:lnSpc>
                <a:spcPct val="90000"/>
              </a:lnSpc>
              <a:spcAft>
                <a:spcPts val="1200"/>
              </a:spcAft>
              <a:buClr>
                <a:schemeClr val="tx1"/>
              </a:buClr>
              <a:buSzPct val="90000"/>
              <a:buFont typeface="Wingdings" panose="05000000000000000000" pitchFamily="2" charset="2"/>
              <a:buNone/>
            </a:pPr>
            <a:r>
              <a:rPr lang="en-US" sz="2800" dirty="0" smtClean="0">
                <a:gradFill>
                  <a:gsLst>
                    <a:gs pos="2920">
                      <a:schemeClr val="tx2"/>
                    </a:gs>
                    <a:gs pos="39000">
                      <a:schemeClr val="tx2"/>
                    </a:gs>
                  </a:gsLst>
                  <a:lin ang="5400000" scaled="0"/>
                </a:gradFill>
                <a:latin typeface="+mj-lt"/>
              </a:rPr>
              <a:t>Approval required</a:t>
            </a:r>
            <a:endParaRPr lang="en-US" sz="2800" dirty="0">
              <a:gradFill>
                <a:gsLst>
                  <a:gs pos="2920">
                    <a:schemeClr val="tx2"/>
                  </a:gs>
                  <a:gs pos="39000">
                    <a:schemeClr val="tx2"/>
                  </a:gs>
                </a:gsLst>
                <a:lin ang="5400000" scaled="0"/>
              </a:gradFill>
              <a:latin typeface="+mj-lt"/>
            </a:endParaRPr>
          </a:p>
          <a:p>
            <a:pPr>
              <a:lnSpc>
                <a:spcPct val="90000"/>
              </a:lnSpc>
              <a:spcAft>
                <a:spcPts val="1200"/>
              </a:spcAft>
              <a:buClr>
                <a:schemeClr val="tx1"/>
              </a:buClr>
              <a:buSzPct val="90000"/>
              <a:buFont typeface="Wingdings" panose="05000000000000000000" pitchFamily="2" charset="2"/>
              <a:buNone/>
            </a:pPr>
            <a:r>
              <a:rPr lang="en-US" sz="2800" dirty="0">
                <a:gradFill>
                  <a:gsLst>
                    <a:gs pos="2920">
                      <a:schemeClr val="tx2"/>
                    </a:gs>
                    <a:gs pos="39000">
                      <a:schemeClr val="tx2"/>
                    </a:gs>
                  </a:gsLst>
                  <a:lin ang="5400000" scaled="0"/>
                </a:gradFill>
                <a:latin typeface="+mj-lt"/>
              </a:rPr>
              <a:t>All </a:t>
            </a:r>
            <a:r>
              <a:rPr lang="en-US" sz="2800" dirty="0" smtClean="0">
                <a:gradFill>
                  <a:gsLst>
                    <a:gs pos="2920">
                      <a:schemeClr val="tx2"/>
                    </a:gs>
                    <a:gs pos="39000">
                      <a:schemeClr val="tx2"/>
                    </a:gs>
                  </a:gsLst>
                  <a:lin ang="5400000" scaled="0"/>
                </a:gradFill>
                <a:latin typeface="+mj-lt"/>
              </a:rPr>
              <a:t>apps are </a:t>
            </a:r>
            <a:r>
              <a:rPr lang="en-US" sz="2800" dirty="0">
                <a:gradFill>
                  <a:gsLst>
                    <a:gs pos="2920">
                      <a:schemeClr val="tx2"/>
                    </a:gs>
                    <a:gs pos="39000">
                      <a:schemeClr val="tx2"/>
                    </a:gs>
                  </a:gsLst>
                  <a:lin ang="5400000" scaled="0"/>
                </a:gradFill>
                <a:latin typeface="+mj-lt"/>
              </a:rPr>
              <a:t>published to the App </a:t>
            </a:r>
            <a:r>
              <a:rPr lang="en-US" sz="2800" dirty="0" smtClean="0">
                <a:gradFill>
                  <a:gsLst>
                    <a:gs pos="2920">
                      <a:schemeClr val="tx2"/>
                    </a:gs>
                    <a:gs pos="39000">
                      <a:schemeClr val="tx2"/>
                    </a:gs>
                  </a:gsLst>
                  <a:lin ang="5400000" scaled="0"/>
                </a:gradFill>
                <a:latin typeface="+mj-lt"/>
              </a:rPr>
              <a:t>Directory for users</a:t>
            </a:r>
            <a:endParaRPr lang="en-US" sz="2800" dirty="0">
              <a:gradFill>
                <a:gsLst>
                  <a:gs pos="2920">
                    <a:schemeClr val="tx2"/>
                  </a:gs>
                  <a:gs pos="39000">
                    <a:schemeClr val="tx2"/>
                  </a:gs>
                </a:gsLst>
                <a:lin ang="5400000" scaled="0"/>
              </a:gradFill>
              <a:latin typeface="+mj-lt"/>
            </a:endParaRPr>
          </a:p>
        </p:txBody>
      </p:sp>
    </p:spTree>
    <p:extLst>
      <p:ext uri="{BB962C8B-B14F-4D97-AF65-F5344CB8AC3E}">
        <p14:creationId xmlns:p14="http://schemas.microsoft.com/office/powerpoint/2010/main" val="213615367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9" y="1476622"/>
            <a:ext cx="11375536" cy="2649956"/>
          </a:xfrm>
        </p:spPr>
        <p:txBody>
          <a:bodyPr vert="horz" wrap="square" lIns="146304" tIns="91440" rIns="146304" bIns="91440" rtlCol="0">
            <a:spAutoFit/>
          </a:bodyPr>
          <a:lstStyle/>
          <a:p>
            <a:pPr>
              <a:spcBef>
                <a:spcPts val="0"/>
              </a:spcBef>
              <a:spcAft>
                <a:spcPts val="1200"/>
              </a:spcAft>
            </a:pPr>
            <a:r>
              <a:rPr lang="en-US" sz="3600" dirty="0">
                <a:gradFill>
                  <a:gsLst>
                    <a:gs pos="2920">
                      <a:schemeClr val="tx2"/>
                    </a:gs>
                    <a:gs pos="39000">
                      <a:schemeClr val="tx2"/>
                    </a:gs>
                  </a:gsLst>
                  <a:lin ang="5400000" scaled="0"/>
                </a:gradFill>
              </a:rPr>
              <a:t>Never a home for applications or </a:t>
            </a:r>
            <a:r>
              <a:rPr lang="en-US" sz="3600" dirty="0" smtClean="0">
                <a:gradFill>
                  <a:gsLst>
                    <a:gs pos="2920">
                      <a:schemeClr val="tx2"/>
                    </a:gs>
                    <a:gs pos="39000">
                      <a:schemeClr val="tx2"/>
                    </a:gs>
                  </a:gsLst>
                  <a:lin ang="5400000" scaled="0"/>
                </a:gradFill>
              </a:rPr>
              <a:t>users</a:t>
            </a:r>
          </a:p>
          <a:p>
            <a:pPr>
              <a:spcBef>
                <a:spcPts val="0"/>
              </a:spcBef>
              <a:spcAft>
                <a:spcPts val="1200"/>
              </a:spcAft>
            </a:pPr>
            <a:r>
              <a:rPr lang="en-US" sz="3600" dirty="0" smtClean="0">
                <a:gradFill>
                  <a:gsLst>
                    <a:gs pos="2920">
                      <a:schemeClr val="tx2"/>
                    </a:gs>
                    <a:gs pos="39000">
                      <a:schemeClr val="tx2"/>
                    </a:gs>
                  </a:gsLst>
                  <a:lin ang="5400000" scaled="0"/>
                </a:gradFill>
              </a:rPr>
              <a:t>User </a:t>
            </a:r>
            <a:r>
              <a:rPr lang="en-US" sz="3600" dirty="0">
                <a:gradFill>
                  <a:gsLst>
                    <a:gs pos="2920">
                      <a:schemeClr val="tx2"/>
                    </a:gs>
                    <a:gs pos="39000">
                      <a:schemeClr val="tx2"/>
                    </a:gs>
                  </a:gsLst>
                  <a:lin ang="5400000" scaled="0"/>
                </a:gradFill>
              </a:rPr>
              <a:t>state in an EN transitions from active to deleted</a:t>
            </a:r>
          </a:p>
          <a:p>
            <a:pPr>
              <a:spcBef>
                <a:spcPts val="0"/>
              </a:spcBef>
              <a:spcAft>
                <a:spcPts val="1200"/>
              </a:spcAft>
            </a:pPr>
            <a:r>
              <a:rPr lang="en-US" sz="3600" dirty="0">
                <a:gradFill>
                  <a:gsLst>
                    <a:gs pos="2920">
                      <a:schemeClr val="tx2"/>
                    </a:gs>
                    <a:gs pos="39000">
                      <a:schemeClr val="tx2"/>
                    </a:gs>
                  </a:gsLst>
                  <a:lin ang="5400000" scaled="0"/>
                </a:gradFill>
              </a:rPr>
              <a:t>No intermediate “suspended” state</a:t>
            </a:r>
          </a:p>
          <a:p>
            <a:pPr>
              <a:spcBef>
                <a:spcPts val="0"/>
              </a:spcBef>
              <a:spcAft>
                <a:spcPts val="1200"/>
              </a:spcAft>
            </a:pPr>
            <a:r>
              <a:rPr lang="en-US" sz="3600" dirty="0" smtClean="0">
                <a:gradFill>
                  <a:gsLst>
                    <a:gs pos="2920">
                      <a:schemeClr val="tx2"/>
                    </a:gs>
                    <a:gs pos="39000">
                      <a:schemeClr val="tx2"/>
                    </a:gs>
                  </a:gsLst>
                  <a:lin ang="5400000" scaled="0"/>
                </a:gradFill>
              </a:rPr>
              <a:t>Requires </a:t>
            </a:r>
            <a:r>
              <a:rPr lang="en-US" sz="3600" dirty="0">
                <a:gradFill>
                  <a:gsLst>
                    <a:gs pos="2920">
                      <a:schemeClr val="tx2"/>
                    </a:gs>
                    <a:gs pos="39000">
                      <a:schemeClr val="tx2"/>
                    </a:gs>
                  </a:gsLst>
                  <a:lin ang="5400000" scaled="0"/>
                </a:gradFill>
              </a:rPr>
              <a:t>some OAuth token juggling</a:t>
            </a:r>
          </a:p>
        </p:txBody>
      </p:sp>
      <p:sp>
        <p:nvSpPr>
          <p:cNvPr id="3" name="Title 2"/>
          <p:cNvSpPr>
            <a:spLocks noGrp="1"/>
          </p:cNvSpPr>
          <p:nvPr>
            <p:ph type="title"/>
          </p:nvPr>
        </p:nvSpPr>
        <p:spPr>
          <a:xfrm>
            <a:off x="274639" y="295274"/>
            <a:ext cx="11889564" cy="917575"/>
          </a:xfrm>
        </p:spPr>
        <p:txBody>
          <a:bodyPr/>
          <a:lstStyle/>
          <a:p>
            <a:r>
              <a:rPr lang="en-US" dirty="0">
                <a:gradFill>
                  <a:gsLst>
                    <a:gs pos="1250">
                      <a:schemeClr val="tx1"/>
                    </a:gs>
                    <a:gs pos="100000">
                      <a:schemeClr val="tx1"/>
                    </a:gs>
                  </a:gsLst>
                  <a:lin ang="5400000" scaled="0"/>
                </a:gradFill>
              </a:rPr>
              <a:t>External </a:t>
            </a:r>
            <a:r>
              <a:rPr lang="en-US" dirty="0" smtClean="0">
                <a:gradFill>
                  <a:gsLst>
                    <a:gs pos="1250">
                      <a:schemeClr val="tx1"/>
                    </a:gs>
                    <a:gs pos="100000">
                      <a:schemeClr val="tx1"/>
                    </a:gs>
                  </a:gsLst>
                  <a:lin ang="5400000" scaled="0"/>
                </a:gradFill>
              </a:rPr>
              <a:t>network quirks</a:t>
            </a:r>
            <a:endParaRPr lang="en-US" dirty="0">
              <a:gradFill>
                <a:gsLst>
                  <a:gs pos="1250">
                    <a:schemeClr val="tx1"/>
                  </a:gs>
                  <a:gs pos="100000">
                    <a:schemeClr val="tx1"/>
                  </a:gs>
                </a:gsLst>
                <a:lin ang="5400000" scaled="0"/>
              </a:gradFill>
            </a:endParaRPr>
          </a:p>
        </p:txBody>
      </p:sp>
    </p:spTree>
    <p:extLst>
      <p:ext uri="{BB962C8B-B14F-4D97-AF65-F5344CB8AC3E}">
        <p14:creationId xmlns:p14="http://schemas.microsoft.com/office/powerpoint/2010/main" val="169903167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Yammer security model</a:t>
            </a:r>
            <a:endParaRPr lang="en-US" dirty="0"/>
          </a:p>
        </p:txBody>
      </p:sp>
      <p:grpSp>
        <p:nvGrpSpPr>
          <p:cNvPr id="5" name="Group 4"/>
          <p:cNvGrpSpPr/>
          <p:nvPr/>
        </p:nvGrpSpPr>
        <p:grpSpPr>
          <a:xfrm>
            <a:off x="6688036" y="1128652"/>
            <a:ext cx="5088759" cy="5526343"/>
            <a:chOff x="2260252" y="1106622"/>
            <a:chExt cx="4989432" cy="5418475"/>
          </a:xfrm>
        </p:grpSpPr>
        <p:sp>
          <p:nvSpPr>
            <p:cNvPr id="6" name="Freeform 5"/>
            <p:cNvSpPr/>
            <p:nvPr/>
          </p:nvSpPr>
          <p:spPr>
            <a:xfrm>
              <a:off x="3207521" y="1106622"/>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6">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1002" tIns="412503" rIns="371002" bIns="412503" numCol="1" spcCol="1270" anchor="ctr" anchorCtr="0">
              <a:noAutofit/>
            </a:bodyPr>
            <a:lstStyle/>
            <a:p>
              <a:pPr algn="ctr" defTabSz="1088029">
                <a:lnSpc>
                  <a:spcPct val="90000"/>
                </a:lnSpc>
                <a:spcBef>
                  <a:spcPct val="0"/>
                </a:spcBef>
                <a:spcAft>
                  <a:spcPct val="35000"/>
                </a:spcAft>
              </a:pPr>
              <a:r>
                <a:rPr lang="en-US" sz="2448" dirty="0">
                  <a:solidFill>
                    <a:srgbClr val="FFFFFF"/>
                  </a:solidFill>
                </a:rPr>
                <a:t>User</a:t>
              </a:r>
            </a:p>
          </p:txBody>
        </p:sp>
        <p:sp>
          <p:nvSpPr>
            <p:cNvPr id="7" name="Freeform 6"/>
            <p:cNvSpPr/>
            <p:nvPr/>
          </p:nvSpPr>
          <p:spPr>
            <a:xfrm>
              <a:off x="5008055" y="1710608"/>
              <a:ext cx="2241629" cy="770517"/>
            </a:xfrm>
            <a:custGeom>
              <a:avLst/>
              <a:gdLst>
                <a:gd name="connsiteX0" fmla="*/ 0 w 2241629"/>
                <a:gd name="connsiteY0" fmla="*/ 0 h 1205177"/>
                <a:gd name="connsiteX1" fmla="*/ 2241629 w 2241629"/>
                <a:gd name="connsiteY1" fmla="*/ 0 h 1205177"/>
                <a:gd name="connsiteX2" fmla="*/ 2241629 w 2241629"/>
                <a:gd name="connsiteY2" fmla="*/ 1205177 h 1205177"/>
                <a:gd name="connsiteX3" fmla="*/ 0 w 2241629"/>
                <a:gd name="connsiteY3" fmla="*/ 1205177 h 1205177"/>
                <a:gd name="connsiteX4" fmla="*/ 0 w 2241629"/>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629" h="1205177">
                  <a:moveTo>
                    <a:pt x="0" y="0"/>
                  </a:moveTo>
                  <a:lnTo>
                    <a:pt x="2241629" y="0"/>
                  </a:lnTo>
                  <a:lnTo>
                    <a:pt x="2241629" y="1205177"/>
                  </a:lnTo>
                  <a:lnTo>
                    <a:pt x="0" y="1205177"/>
                  </a:lnTo>
                  <a:lnTo>
                    <a:pt x="0" y="0"/>
                  </a:lnTo>
                  <a:close/>
                </a:path>
              </a:pathLst>
            </a:custGeom>
          </p:spPr>
          <p:txBody>
            <a:bodyPr vert="horz" wrap="square" lIns="146304" tIns="91440" rIns="146304" bIns="91440" rtlCol="0">
              <a:spAutoFit/>
            </a:bodyPr>
            <a:lstStyle/>
            <a:p>
              <a:pPr>
                <a:lnSpc>
                  <a:spcPct val="90000"/>
                </a:lnSpc>
                <a:spcAft>
                  <a:spcPts val="1200"/>
                </a:spcAft>
                <a:buClr>
                  <a:schemeClr val="tx1"/>
                </a:buClr>
                <a:buSzPct val="90000"/>
                <a:buFont typeface="Wingdings" panose="05000000000000000000" pitchFamily="2" charset="2"/>
                <a:buNone/>
              </a:pPr>
              <a:r>
                <a:rPr lang="en-US" sz="1600" dirty="0">
                  <a:gradFill>
                    <a:gsLst>
                      <a:gs pos="2920">
                        <a:schemeClr val="tx2"/>
                      </a:gs>
                      <a:gs pos="39000">
                        <a:schemeClr val="tx2"/>
                      </a:gs>
                    </a:gsLst>
                    <a:lin ang="5400000" scaled="0"/>
                  </a:gradFill>
                  <a:latin typeface="+mj-lt"/>
                </a:rPr>
                <a:t>Read messages</a:t>
              </a:r>
            </a:p>
            <a:p>
              <a:pPr>
                <a:lnSpc>
                  <a:spcPct val="90000"/>
                </a:lnSpc>
                <a:spcAft>
                  <a:spcPts val="1200"/>
                </a:spcAft>
                <a:buClr>
                  <a:schemeClr val="tx1"/>
                </a:buClr>
                <a:buSzPct val="90000"/>
                <a:buFont typeface="Wingdings" panose="05000000000000000000" pitchFamily="2" charset="2"/>
                <a:buNone/>
              </a:pPr>
              <a:r>
                <a:rPr lang="en-US" sz="1600" dirty="0">
                  <a:gradFill>
                    <a:gsLst>
                      <a:gs pos="2920">
                        <a:schemeClr val="tx2"/>
                      </a:gs>
                      <a:gs pos="39000">
                        <a:schemeClr val="tx2"/>
                      </a:gs>
                    </a:gsLst>
                    <a:lin ang="5400000" scaled="0"/>
                  </a:gradFill>
                  <a:latin typeface="+mj-lt"/>
                </a:rPr>
                <a:t>Post messages</a:t>
              </a:r>
            </a:p>
          </p:txBody>
        </p:sp>
        <p:sp>
          <p:nvSpPr>
            <p:cNvPr id="9" name="Freeform 8"/>
            <p:cNvSpPr/>
            <p:nvPr/>
          </p:nvSpPr>
          <p:spPr>
            <a:xfrm>
              <a:off x="2260252" y="2811546"/>
              <a:ext cx="1747505"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6">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1002" tIns="412503" rIns="371002" bIns="412503" numCol="1" spcCol="1270" anchor="ctr" anchorCtr="0">
              <a:noAutofit/>
            </a:bodyPr>
            <a:lstStyle/>
            <a:p>
              <a:pPr algn="ctr" defTabSz="1088029">
                <a:lnSpc>
                  <a:spcPct val="90000"/>
                </a:lnSpc>
                <a:spcBef>
                  <a:spcPct val="0"/>
                </a:spcBef>
                <a:spcAft>
                  <a:spcPct val="35000"/>
                </a:spcAft>
              </a:pPr>
              <a:r>
                <a:rPr lang="en-US" sz="2448" dirty="0">
                  <a:solidFill>
                    <a:srgbClr val="FFFFFF"/>
                  </a:solidFill>
                </a:rPr>
                <a:t>Admin</a:t>
              </a:r>
            </a:p>
          </p:txBody>
        </p:sp>
        <p:sp>
          <p:nvSpPr>
            <p:cNvPr id="10" name="Freeform 9"/>
            <p:cNvSpPr/>
            <p:nvPr/>
          </p:nvSpPr>
          <p:spPr>
            <a:xfrm>
              <a:off x="4074809" y="3413932"/>
              <a:ext cx="2169318" cy="836906"/>
            </a:xfrm>
            <a:custGeom>
              <a:avLst/>
              <a:gdLst>
                <a:gd name="connsiteX0" fmla="*/ 0 w 2169318"/>
                <a:gd name="connsiteY0" fmla="*/ 0 h 1205177"/>
                <a:gd name="connsiteX1" fmla="*/ 2169318 w 2169318"/>
                <a:gd name="connsiteY1" fmla="*/ 0 h 1205177"/>
                <a:gd name="connsiteX2" fmla="*/ 2169318 w 2169318"/>
                <a:gd name="connsiteY2" fmla="*/ 1205177 h 1205177"/>
                <a:gd name="connsiteX3" fmla="*/ 0 w 2169318"/>
                <a:gd name="connsiteY3" fmla="*/ 1205177 h 1205177"/>
                <a:gd name="connsiteX4" fmla="*/ 0 w 2169318"/>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9318" h="1205177">
                  <a:moveTo>
                    <a:pt x="0" y="0"/>
                  </a:moveTo>
                  <a:lnTo>
                    <a:pt x="2169318" y="0"/>
                  </a:lnTo>
                  <a:lnTo>
                    <a:pt x="2169318" y="1205177"/>
                  </a:lnTo>
                  <a:lnTo>
                    <a:pt x="0" y="1205177"/>
                  </a:lnTo>
                  <a:lnTo>
                    <a:pt x="0" y="0"/>
                  </a:lnTo>
                  <a:close/>
                </a:path>
              </a:pathLst>
            </a:custGeom>
          </p:spPr>
          <p:txBody>
            <a:bodyPr vert="horz" wrap="square" lIns="146304" tIns="91440" rIns="146304" bIns="91440" rtlCol="0">
              <a:spAutoFit/>
            </a:bodyPr>
            <a:lstStyle/>
            <a:p>
              <a:pPr>
                <a:lnSpc>
                  <a:spcPct val="90000"/>
                </a:lnSpc>
                <a:spcAft>
                  <a:spcPts val="1200"/>
                </a:spcAft>
                <a:buClr>
                  <a:schemeClr val="tx1"/>
                </a:buClr>
                <a:buSzPct val="90000"/>
                <a:buFont typeface="Wingdings" panose="05000000000000000000" pitchFamily="2" charset="2"/>
                <a:buNone/>
              </a:pPr>
              <a:r>
                <a:rPr lang="en-US" sz="1600" dirty="0">
                  <a:gradFill>
                    <a:gsLst>
                      <a:gs pos="2920">
                        <a:schemeClr val="tx2"/>
                      </a:gs>
                      <a:gs pos="39000">
                        <a:schemeClr val="tx2"/>
                      </a:gs>
                    </a:gsLst>
                    <a:lin ang="5400000" scaled="0"/>
                  </a:gradFill>
                  <a:latin typeface="+mj-lt"/>
                </a:rPr>
                <a:t>Limited control panel access in addition to </a:t>
              </a:r>
              <a:r>
                <a:rPr lang="en-US" sz="1600" dirty="0" smtClean="0">
                  <a:gradFill>
                    <a:gsLst>
                      <a:gs pos="2920">
                        <a:schemeClr val="tx2"/>
                      </a:gs>
                      <a:gs pos="39000">
                        <a:schemeClr val="tx2"/>
                      </a:gs>
                    </a:gsLst>
                    <a:lin ang="5400000" scaled="0"/>
                  </a:gradFill>
                  <a:latin typeface="+mj-lt"/>
                </a:rPr>
                <a:t>user </a:t>
              </a:r>
              <a:r>
                <a:rPr lang="en-US" sz="1600" dirty="0">
                  <a:gradFill>
                    <a:gsLst>
                      <a:gs pos="2920">
                        <a:schemeClr val="tx2"/>
                      </a:gs>
                      <a:gs pos="39000">
                        <a:schemeClr val="tx2"/>
                      </a:gs>
                    </a:gsLst>
                    <a:lin ang="5400000" scaled="0"/>
                  </a:gradFill>
                  <a:latin typeface="+mj-lt"/>
                </a:rPr>
                <a:t>privileges</a:t>
              </a:r>
            </a:p>
          </p:txBody>
        </p:sp>
        <p:sp>
          <p:nvSpPr>
            <p:cNvPr id="12" name="Freeform 11"/>
            <p:cNvSpPr/>
            <p:nvPr/>
          </p:nvSpPr>
          <p:spPr>
            <a:xfrm>
              <a:off x="3207521" y="4516469"/>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6">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1002" tIns="412503" rIns="371002" bIns="412503" numCol="1" spcCol="1270" anchor="ctr" anchorCtr="0">
              <a:noAutofit/>
            </a:bodyPr>
            <a:lstStyle/>
            <a:p>
              <a:pPr algn="ctr" defTabSz="1088029">
                <a:lnSpc>
                  <a:spcPct val="90000"/>
                </a:lnSpc>
                <a:spcBef>
                  <a:spcPct val="0"/>
                </a:spcBef>
                <a:spcAft>
                  <a:spcPct val="35000"/>
                </a:spcAft>
              </a:pPr>
              <a:r>
                <a:rPr lang="en-US" sz="2448" dirty="0">
                  <a:solidFill>
                    <a:srgbClr val="FFFFFF"/>
                  </a:solidFill>
                </a:rPr>
                <a:t>Verified </a:t>
              </a:r>
              <a:r>
                <a:rPr lang="en-US" sz="2448" dirty="0" smtClean="0">
                  <a:solidFill>
                    <a:srgbClr val="FFFFFF"/>
                  </a:solidFill>
                </a:rPr>
                <a:t>admin</a:t>
              </a:r>
              <a:endParaRPr lang="en-US" sz="2448" dirty="0">
                <a:solidFill>
                  <a:srgbClr val="FFFFFF"/>
                </a:solidFill>
              </a:endParaRPr>
            </a:p>
          </p:txBody>
        </p:sp>
        <p:sp>
          <p:nvSpPr>
            <p:cNvPr id="13" name="Freeform 12"/>
            <p:cNvSpPr/>
            <p:nvPr/>
          </p:nvSpPr>
          <p:spPr>
            <a:xfrm>
              <a:off x="5008055" y="4773827"/>
              <a:ext cx="2241629" cy="1587809"/>
            </a:xfrm>
            <a:custGeom>
              <a:avLst/>
              <a:gdLst>
                <a:gd name="connsiteX0" fmla="*/ 0 w 2241629"/>
                <a:gd name="connsiteY0" fmla="*/ 0 h 1205177"/>
                <a:gd name="connsiteX1" fmla="*/ 2241629 w 2241629"/>
                <a:gd name="connsiteY1" fmla="*/ 0 h 1205177"/>
                <a:gd name="connsiteX2" fmla="*/ 2241629 w 2241629"/>
                <a:gd name="connsiteY2" fmla="*/ 1205177 h 1205177"/>
                <a:gd name="connsiteX3" fmla="*/ 0 w 2241629"/>
                <a:gd name="connsiteY3" fmla="*/ 1205177 h 1205177"/>
                <a:gd name="connsiteX4" fmla="*/ 0 w 2241629"/>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629" h="1205177">
                  <a:moveTo>
                    <a:pt x="0" y="0"/>
                  </a:moveTo>
                  <a:lnTo>
                    <a:pt x="2241629" y="0"/>
                  </a:lnTo>
                  <a:lnTo>
                    <a:pt x="2241629" y="1205177"/>
                  </a:lnTo>
                  <a:lnTo>
                    <a:pt x="0" y="1205177"/>
                  </a:lnTo>
                  <a:lnTo>
                    <a:pt x="0" y="0"/>
                  </a:lnTo>
                  <a:close/>
                </a:path>
              </a:pathLst>
            </a:custGeom>
          </p:spPr>
          <p:txBody>
            <a:bodyPr vert="horz" wrap="square" lIns="146304" tIns="91440" rIns="146304" bIns="91440" rtlCol="0">
              <a:spAutoFit/>
            </a:bodyPr>
            <a:lstStyle/>
            <a:p>
              <a:pPr>
                <a:lnSpc>
                  <a:spcPct val="90000"/>
                </a:lnSpc>
                <a:spcAft>
                  <a:spcPts val="1200"/>
                </a:spcAft>
                <a:buClr>
                  <a:schemeClr val="tx1"/>
                </a:buClr>
                <a:buSzPct val="90000"/>
                <a:buFont typeface="Wingdings" panose="05000000000000000000" pitchFamily="2" charset="2"/>
                <a:buNone/>
              </a:pPr>
              <a:r>
                <a:rPr lang="en-US" sz="1400" dirty="0">
                  <a:gradFill>
                    <a:gsLst>
                      <a:gs pos="2920">
                        <a:schemeClr val="tx2"/>
                      </a:gs>
                      <a:gs pos="39000">
                        <a:schemeClr val="tx2"/>
                      </a:gs>
                    </a:gsLst>
                    <a:lin ang="5400000" scaled="0"/>
                  </a:gradFill>
                  <a:latin typeface="+mj-lt"/>
                </a:rPr>
                <a:t>Full control panel access</a:t>
              </a:r>
            </a:p>
            <a:p>
              <a:pPr>
                <a:lnSpc>
                  <a:spcPct val="90000"/>
                </a:lnSpc>
                <a:spcAft>
                  <a:spcPts val="1200"/>
                </a:spcAft>
                <a:buClr>
                  <a:schemeClr val="tx1"/>
                </a:buClr>
                <a:buSzPct val="90000"/>
                <a:buFont typeface="Wingdings" panose="05000000000000000000" pitchFamily="2" charset="2"/>
                <a:buNone/>
              </a:pPr>
              <a:r>
                <a:rPr lang="en-US" sz="1400" dirty="0">
                  <a:gradFill>
                    <a:gsLst>
                      <a:gs pos="2920">
                        <a:schemeClr val="tx2"/>
                      </a:gs>
                      <a:gs pos="39000">
                        <a:schemeClr val="tx2"/>
                      </a:gs>
                    </a:gsLst>
                    <a:lin ang="5400000" scaled="0"/>
                  </a:gradFill>
                  <a:latin typeface="+mj-lt"/>
                </a:rPr>
                <a:t>Export data</a:t>
              </a:r>
            </a:p>
            <a:p>
              <a:pPr>
                <a:lnSpc>
                  <a:spcPct val="90000"/>
                </a:lnSpc>
                <a:spcAft>
                  <a:spcPts val="1200"/>
                </a:spcAft>
                <a:buClr>
                  <a:schemeClr val="tx1"/>
                </a:buClr>
                <a:buSzPct val="90000"/>
                <a:buFont typeface="Wingdings" panose="05000000000000000000" pitchFamily="2" charset="2"/>
                <a:buNone/>
              </a:pPr>
              <a:r>
                <a:rPr lang="en-US" sz="1400" dirty="0">
                  <a:gradFill>
                    <a:gsLst>
                      <a:gs pos="2920">
                        <a:schemeClr val="tx2"/>
                      </a:gs>
                      <a:gs pos="39000">
                        <a:schemeClr val="tx2"/>
                      </a:gs>
                    </a:gsLst>
                    <a:lin ang="5400000" scaled="0"/>
                  </a:gradFill>
                  <a:latin typeface="+mj-lt"/>
                </a:rPr>
                <a:t>Impersonate users</a:t>
              </a:r>
            </a:p>
            <a:p>
              <a:pPr>
                <a:lnSpc>
                  <a:spcPct val="90000"/>
                </a:lnSpc>
                <a:spcAft>
                  <a:spcPts val="1200"/>
                </a:spcAft>
                <a:buClr>
                  <a:schemeClr val="tx1"/>
                </a:buClr>
                <a:buSzPct val="90000"/>
                <a:buFont typeface="Wingdings" panose="05000000000000000000" pitchFamily="2" charset="2"/>
                <a:buNone/>
              </a:pPr>
              <a:r>
                <a:rPr lang="en-US" sz="1400" dirty="0" smtClean="0">
                  <a:gradFill>
                    <a:gsLst>
                      <a:gs pos="2920">
                        <a:schemeClr val="tx2"/>
                      </a:gs>
                      <a:gs pos="39000">
                        <a:schemeClr val="tx2"/>
                      </a:gs>
                    </a:gsLst>
                    <a:lin ang="5400000" scaled="0"/>
                  </a:gradFill>
                  <a:latin typeface="+mj-lt"/>
                </a:rPr>
                <a:t>Delete messages in private groups</a:t>
              </a:r>
              <a:endParaRPr lang="en-US" sz="1400" dirty="0">
                <a:gradFill>
                  <a:gsLst>
                    <a:gs pos="2920">
                      <a:schemeClr val="tx2"/>
                    </a:gs>
                    <a:gs pos="39000">
                      <a:schemeClr val="tx2"/>
                    </a:gs>
                  </a:gsLst>
                  <a:lin ang="5400000" scaled="0"/>
                </a:gradFill>
                <a:latin typeface="+mj-lt"/>
              </a:endParaRPr>
            </a:p>
          </p:txBody>
        </p:sp>
      </p:grpSp>
      <p:sp>
        <p:nvSpPr>
          <p:cNvPr id="15" name="TextBox 14"/>
          <p:cNvSpPr txBox="1"/>
          <p:nvPr/>
        </p:nvSpPr>
        <p:spPr>
          <a:xfrm>
            <a:off x="549902" y="2906816"/>
            <a:ext cx="5653433" cy="3699371"/>
          </a:xfrm>
          <a:prstGeom prst="roundRect">
            <a:avLst>
              <a:gd name="adj" fmla="val 9747"/>
            </a:avLst>
          </a:prstGeom>
          <a:solidFill>
            <a:schemeClr val="accent4">
              <a:lumMod val="75000"/>
            </a:schemeClr>
          </a:solidFill>
        </p:spPr>
        <p:txBody>
          <a:bodyPr wrap="square" lIns="0" tIns="0" rIns="0" bIns="0" rtlCol="0" anchor="ctr" anchorCtr="0">
            <a:noAutofit/>
          </a:bodyPr>
          <a:lstStyle/>
          <a:p>
            <a:pPr algn="ctr" defTabSz="932597"/>
            <a:endParaRPr lang="en-US" sz="2448" spc="-71" dirty="0" smtClean="0">
              <a:solidFill>
                <a:srgbClr val="FFFFFF"/>
              </a:solidFill>
            </a:endParaRPr>
          </a:p>
          <a:p>
            <a:pPr algn="ctr" defTabSz="932597"/>
            <a:endParaRPr lang="en-US" sz="2448" spc="-71" dirty="0">
              <a:solidFill>
                <a:srgbClr val="FFFFFF"/>
              </a:solidFill>
            </a:endParaRPr>
          </a:p>
          <a:p>
            <a:pPr algn="ctr" defTabSz="932597"/>
            <a:endParaRPr lang="en-US" sz="2448" spc="-71" dirty="0" smtClean="0">
              <a:solidFill>
                <a:srgbClr val="FFFFFF"/>
              </a:solidFill>
            </a:endParaRPr>
          </a:p>
          <a:p>
            <a:pPr algn="ctr" defTabSz="932597"/>
            <a:r>
              <a:rPr lang="en-US" sz="2448" spc="-71" dirty="0" smtClean="0">
                <a:solidFill>
                  <a:srgbClr val="FFFFFF"/>
                </a:solidFill>
              </a:rPr>
              <a:t>Enterprise</a:t>
            </a:r>
            <a:endParaRPr lang="en-US" sz="2448" spc="-71" dirty="0">
              <a:solidFill>
                <a:srgbClr val="FFFFFF"/>
              </a:solidFill>
            </a:endParaRPr>
          </a:p>
          <a:p>
            <a:pPr algn="ctr" defTabSz="932597"/>
            <a:endParaRPr lang="en-US" sz="2448" spc="-71" dirty="0">
              <a:solidFill>
                <a:srgbClr val="FFFFFF"/>
              </a:solidFill>
            </a:endParaRPr>
          </a:p>
          <a:p>
            <a:pPr algn="ctr" defTabSz="932597"/>
            <a:endParaRPr lang="en-US" sz="2448" spc="-71" dirty="0">
              <a:solidFill>
                <a:srgbClr val="FFFFFF"/>
              </a:solidFill>
            </a:endParaRPr>
          </a:p>
          <a:p>
            <a:pPr algn="ctr" defTabSz="932597"/>
            <a:endParaRPr lang="en-US" sz="2448" spc="-71" dirty="0">
              <a:solidFill>
                <a:srgbClr val="FFFFFF"/>
              </a:solidFill>
            </a:endParaRPr>
          </a:p>
          <a:p>
            <a:pPr algn="ctr" defTabSz="932597"/>
            <a:endParaRPr lang="en-US" sz="2448" spc="-71" dirty="0">
              <a:solidFill>
                <a:srgbClr val="FFFFFF"/>
              </a:solidFill>
            </a:endParaRPr>
          </a:p>
        </p:txBody>
      </p:sp>
      <p:sp>
        <p:nvSpPr>
          <p:cNvPr id="16" name="TextBox 15"/>
          <p:cNvSpPr txBox="1"/>
          <p:nvPr/>
        </p:nvSpPr>
        <p:spPr>
          <a:xfrm>
            <a:off x="587303" y="1302726"/>
            <a:ext cx="5616032" cy="1475602"/>
          </a:xfrm>
          <a:prstGeom prst="roundRect">
            <a:avLst>
              <a:gd name="adj" fmla="val 20325"/>
            </a:avLst>
          </a:prstGeom>
          <a:solidFill>
            <a:schemeClr val="accent4">
              <a:lumMod val="60000"/>
              <a:lumOff val="40000"/>
            </a:schemeClr>
          </a:solidFill>
        </p:spPr>
        <p:txBody>
          <a:bodyPr wrap="square" lIns="0" tIns="0" rIns="0" bIns="0" rtlCol="0">
            <a:noAutofit/>
          </a:bodyPr>
          <a:lstStyle/>
          <a:p>
            <a:pPr algn="ctr" defTabSz="932597"/>
            <a:endParaRPr lang="en-US" sz="2448" spc="-71" dirty="0">
              <a:solidFill>
                <a:srgbClr val="FFFFFF"/>
              </a:solidFill>
            </a:endParaRPr>
          </a:p>
          <a:p>
            <a:pPr algn="ctr" defTabSz="932597"/>
            <a:r>
              <a:rPr lang="en-US" sz="2448" spc="-71" dirty="0">
                <a:solidFill>
                  <a:srgbClr val="FFFFFF"/>
                </a:solidFill>
              </a:rPr>
              <a:t>Freemium</a:t>
            </a:r>
          </a:p>
          <a:p>
            <a:pPr algn="ctr" defTabSz="932597"/>
            <a:endParaRPr lang="en-US" sz="2448" spc="-71" dirty="0">
              <a:solidFill>
                <a:srgbClr val="FFFFFF"/>
              </a:solidFill>
            </a:endParaRPr>
          </a:p>
        </p:txBody>
      </p:sp>
    </p:spTree>
    <p:extLst>
      <p:ext uri="{BB962C8B-B14F-4D97-AF65-F5344CB8AC3E}">
        <p14:creationId xmlns:p14="http://schemas.microsoft.com/office/powerpoint/2010/main" val="179102853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6862"/>
            <a:ext cx="11889564" cy="917575"/>
          </a:xfrm>
        </p:spPr>
        <p:txBody>
          <a:bodyPr vert="horz" wrap="square" lIns="146304" tIns="91440" rIns="146304" bIns="91440" rtlCol="0" anchor="t">
            <a:noAutofit/>
          </a:bodyPr>
          <a:lstStyle/>
          <a:p>
            <a:r>
              <a:rPr lang="en-US" dirty="0">
                <a:gradFill>
                  <a:gsLst>
                    <a:gs pos="1250">
                      <a:schemeClr val="tx1"/>
                    </a:gs>
                    <a:gs pos="100000">
                      <a:schemeClr val="tx1"/>
                    </a:gs>
                  </a:gsLst>
                  <a:lin ang="5400000" scaled="0"/>
                </a:gradFill>
              </a:rPr>
              <a:t>Open Graph</a:t>
            </a:r>
          </a:p>
        </p:txBody>
      </p:sp>
      <p:pic>
        <p:nvPicPr>
          <p:cNvPr id="54" name="Picture 53"/>
          <p:cNvPicPr>
            <a:picLocks noChangeAspect="1"/>
          </p:cNvPicPr>
          <p:nvPr/>
        </p:nvPicPr>
        <p:blipFill>
          <a:blip r:embed="rId3"/>
          <a:stretch>
            <a:fillRect/>
          </a:stretch>
        </p:blipFill>
        <p:spPr>
          <a:xfrm>
            <a:off x="579437" y="1287462"/>
            <a:ext cx="11125198" cy="5129242"/>
          </a:xfrm>
          <a:prstGeom prst="rect">
            <a:avLst/>
          </a:prstGeom>
        </p:spPr>
      </p:pic>
    </p:spTree>
    <p:extLst>
      <p:ext uri="{BB962C8B-B14F-4D97-AF65-F5344CB8AC3E}">
        <p14:creationId xmlns:p14="http://schemas.microsoft.com/office/powerpoint/2010/main" val="160491596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Yammer APIs</a:t>
            </a:r>
            <a:endParaRPr lang="en-US" dirty="0"/>
          </a:p>
        </p:txBody>
      </p:sp>
      <p:grpSp>
        <p:nvGrpSpPr>
          <p:cNvPr id="3" name="Group 2"/>
          <p:cNvGrpSpPr/>
          <p:nvPr/>
        </p:nvGrpSpPr>
        <p:grpSpPr>
          <a:xfrm>
            <a:off x="530467" y="1807691"/>
            <a:ext cx="11373922" cy="3792668"/>
            <a:chOff x="530467" y="1259057"/>
            <a:chExt cx="11373922" cy="3792668"/>
          </a:xfrm>
        </p:grpSpPr>
        <p:grpSp>
          <p:nvGrpSpPr>
            <p:cNvPr id="8" name="Group 7"/>
            <p:cNvGrpSpPr/>
            <p:nvPr/>
          </p:nvGrpSpPr>
          <p:grpSpPr>
            <a:xfrm>
              <a:off x="530467" y="1259057"/>
              <a:ext cx="7804820" cy="3792668"/>
              <a:chOff x="891250" y="2154820"/>
              <a:chExt cx="10100048" cy="3718639"/>
            </a:xfrm>
          </p:grpSpPr>
          <p:sp>
            <p:nvSpPr>
              <p:cNvPr id="5" name="Rectangle 4"/>
              <p:cNvSpPr/>
              <p:nvPr/>
            </p:nvSpPr>
            <p:spPr bwMode="auto">
              <a:xfrm>
                <a:off x="891250" y="4079383"/>
                <a:ext cx="6568788" cy="1794076"/>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3672" dirty="0">
                    <a:gradFill>
                      <a:gsLst>
                        <a:gs pos="0">
                          <a:srgbClr val="FFFFFF"/>
                        </a:gs>
                        <a:gs pos="100000">
                          <a:srgbClr val="FFFFFF"/>
                        </a:gs>
                      </a:gsLst>
                      <a:lin ang="5400000" scaled="0"/>
                    </a:gradFill>
                    <a:ea typeface="Segoe UI" pitchFamily="34" charset="0"/>
                    <a:cs typeface="Segoe UI" pitchFamily="34" charset="0"/>
                  </a:rPr>
                  <a:t>REST</a:t>
                </a:r>
              </a:p>
            </p:txBody>
          </p:sp>
          <p:sp>
            <p:nvSpPr>
              <p:cNvPr id="6" name="Rectangle 5"/>
              <p:cNvSpPr/>
              <p:nvPr/>
            </p:nvSpPr>
            <p:spPr bwMode="auto">
              <a:xfrm>
                <a:off x="7660017" y="4079383"/>
                <a:ext cx="3331280" cy="1794076"/>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3672" dirty="0" smtClean="0">
                    <a:gradFill>
                      <a:gsLst>
                        <a:gs pos="0">
                          <a:srgbClr val="FFFFFF"/>
                        </a:gs>
                        <a:gs pos="100000">
                          <a:srgbClr val="FFFFFF"/>
                        </a:gs>
                      </a:gsLst>
                      <a:lin ang="5400000" scaled="0"/>
                    </a:gradFill>
                    <a:ea typeface="Segoe UI" pitchFamily="34" charset="0"/>
                    <a:cs typeface="Segoe UI" pitchFamily="34" charset="0"/>
                  </a:rPr>
                  <a:t>JavaScript API</a:t>
                </a:r>
                <a:endParaRPr lang="en-US" sz="3672"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891250" y="2154820"/>
                <a:ext cx="10100048" cy="17761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3672" dirty="0" smtClean="0">
                    <a:gradFill>
                      <a:gsLst>
                        <a:gs pos="0">
                          <a:srgbClr val="FFFFFF"/>
                        </a:gs>
                        <a:gs pos="100000">
                          <a:srgbClr val="FFFFFF"/>
                        </a:gs>
                      </a:gsLst>
                      <a:lin ang="5400000" scaled="0"/>
                    </a:gradFill>
                    <a:ea typeface="Segoe UI" pitchFamily="34" charset="0"/>
                    <a:cs typeface="Segoe UI" pitchFamily="34" charset="0"/>
                  </a:rPr>
                  <a:t>Embed</a:t>
                </a:r>
                <a:endParaRPr lang="en-US" sz="3672" dirty="0">
                  <a:gradFill>
                    <a:gsLst>
                      <a:gs pos="0">
                        <a:srgbClr val="FFFFFF"/>
                      </a:gs>
                      <a:gs pos="100000">
                        <a:srgbClr val="FFFFFF"/>
                      </a:gs>
                    </a:gsLst>
                    <a:lin ang="5400000" scaled="0"/>
                  </a:gradFill>
                  <a:ea typeface="Segoe UI" pitchFamily="34" charset="0"/>
                  <a:cs typeface="Segoe UI" pitchFamily="34" charset="0"/>
                </a:endParaRPr>
              </a:p>
            </p:txBody>
          </p:sp>
        </p:grpSp>
        <p:sp>
          <p:nvSpPr>
            <p:cNvPr id="9" name="TextBox 8"/>
            <p:cNvSpPr txBox="1"/>
            <p:nvPr/>
          </p:nvSpPr>
          <p:spPr>
            <a:xfrm>
              <a:off x="8573190" y="3409412"/>
              <a:ext cx="3331199" cy="1520416"/>
            </a:xfrm>
            <a:prstGeom prst="rect">
              <a:avLst/>
            </a:prstGeom>
          </p:spPr>
          <p:txBody>
            <a:bodyPr vert="horz" wrap="square" lIns="146304" tIns="91440" rIns="146304" bIns="91440" rtlCol="0">
              <a:spAutoFit/>
            </a:bodyPr>
            <a:lstStyle>
              <a:lvl1pPr marR="0" indent="0" fontAlgn="auto">
                <a:lnSpc>
                  <a:spcPct val="90000"/>
                </a:lnSpc>
                <a:spcBef>
                  <a:spcPts val="0"/>
                </a:spcBef>
                <a:spcAft>
                  <a:spcPts val="1200"/>
                </a:spcAft>
                <a:buClr>
                  <a:schemeClr val="tx1"/>
                </a:buClr>
                <a:buSzPct val="90000"/>
                <a:buFont typeface="Wingdings" panose="05000000000000000000" pitchFamily="2" charset="2"/>
                <a:buNone/>
                <a:tabLst/>
                <a:defRPr sz="3600" spc="0" baseline="0">
                  <a:gradFill>
                    <a:gsLst>
                      <a:gs pos="2920">
                        <a:schemeClr val="tx2"/>
                      </a:gs>
                      <a:gs pos="39000">
                        <a:schemeClr val="tx2"/>
                      </a:gs>
                    </a:gsLst>
                    <a:lin ang="5400000" scaled="0"/>
                  </a:gradFill>
                  <a:latin typeface="+mj-lt"/>
                </a:defRPr>
              </a:lvl1pPr>
              <a:lvl2pPr marL="28575"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2pPr>
              <a:lvl3pPr marL="223838"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3pPr>
              <a:lvl4pPr marL="476250"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4pPr>
              <a:lvl5pPr marL="739775"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sz="2400" dirty="0"/>
                <a:t>Developer registers application and implements authorization </a:t>
              </a:r>
            </a:p>
          </p:txBody>
        </p:sp>
        <p:sp>
          <p:nvSpPr>
            <p:cNvPr id="10" name="TextBox 9"/>
            <p:cNvSpPr txBox="1"/>
            <p:nvPr/>
          </p:nvSpPr>
          <p:spPr>
            <a:xfrm>
              <a:off x="8573190" y="1797269"/>
              <a:ext cx="3331199" cy="523220"/>
            </a:xfrm>
            <a:prstGeom prst="rect">
              <a:avLst/>
            </a:prstGeom>
          </p:spPr>
          <p:txBody>
            <a:bodyPr vert="horz" wrap="square" lIns="146304" tIns="91440" rIns="146304" bIns="91440" rtlCol="0">
              <a:spAutoFit/>
            </a:bodyPr>
            <a:lstStyle>
              <a:lvl1pPr marR="0" indent="0" fontAlgn="auto">
                <a:lnSpc>
                  <a:spcPct val="90000"/>
                </a:lnSpc>
                <a:spcBef>
                  <a:spcPts val="0"/>
                </a:spcBef>
                <a:spcAft>
                  <a:spcPts val="1200"/>
                </a:spcAft>
                <a:buClr>
                  <a:schemeClr val="tx1"/>
                </a:buClr>
                <a:buSzPct val="90000"/>
                <a:buFont typeface="Wingdings" panose="05000000000000000000" pitchFamily="2" charset="2"/>
                <a:buNone/>
                <a:tabLst/>
                <a:defRPr sz="3600" spc="0" baseline="0">
                  <a:gradFill>
                    <a:gsLst>
                      <a:gs pos="2920">
                        <a:schemeClr val="tx2"/>
                      </a:gs>
                      <a:gs pos="39000">
                        <a:schemeClr val="tx2"/>
                      </a:gs>
                    </a:gsLst>
                    <a:lin ang="5400000" scaled="0"/>
                  </a:gradFill>
                  <a:latin typeface="+mj-lt"/>
                </a:defRPr>
              </a:lvl1pPr>
              <a:lvl2pPr marL="28575"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2pPr>
              <a:lvl3pPr marL="223838"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3pPr>
              <a:lvl4pPr marL="476250"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4pPr>
              <a:lvl5pPr marL="739775"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sz="2400" dirty="0" smtClean="0"/>
                <a:t>Simple authorization</a:t>
              </a:r>
              <a:endParaRPr lang="en-US" sz="2400" dirty="0"/>
            </a:p>
          </p:txBody>
        </p:sp>
      </p:grpSp>
    </p:spTree>
    <p:extLst>
      <p:ext uri="{BB962C8B-B14F-4D97-AF65-F5344CB8AC3E}">
        <p14:creationId xmlns:p14="http://schemas.microsoft.com/office/powerpoint/2010/main" val="214094795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Platform demo</a:t>
            </a:r>
            <a:endParaRPr lang="en-US" dirty="0"/>
          </a:p>
        </p:txBody>
      </p:sp>
    </p:spTree>
    <p:extLst>
      <p:ext uri="{BB962C8B-B14F-4D97-AF65-F5344CB8AC3E}">
        <p14:creationId xmlns:p14="http://schemas.microsoft.com/office/powerpoint/2010/main" val="12142426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Embedding feeds</a:t>
            </a:r>
            <a:endParaRPr lang="en-US" dirty="0"/>
          </a:p>
        </p:txBody>
      </p:sp>
    </p:spTree>
    <p:extLst>
      <p:ext uri="{BB962C8B-B14F-4D97-AF65-F5344CB8AC3E}">
        <p14:creationId xmlns:p14="http://schemas.microsoft.com/office/powerpoint/2010/main" val="218493850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917575"/>
          </a:xfrm>
        </p:spPr>
        <p:txBody>
          <a:bodyPr/>
          <a:lstStyle/>
          <a:p>
            <a:r>
              <a:rPr lang="en-US" dirty="0" smtClean="0"/>
              <a:t>Provide the right feed</a:t>
            </a:r>
            <a:endParaRPr lang="en-US" dirty="0"/>
          </a:p>
        </p:txBody>
      </p:sp>
      <p:sp>
        <p:nvSpPr>
          <p:cNvPr id="6" name="Rectangle 5"/>
          <p:cNvSpPr/>
          <p:nvPr/>
        </p:nvSpPr>
        <p:spPr bwMode="auto">
          <a:xfrm>
            <a:off x="274639" y="4546255"/>
            <a:ext cx="3783357"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00"/>
              </a:spcAft>
            </a:pPr>
            <a:r>
              <a:rPr lang="en-US" sz="2800" dirty="0" smtClean="0">
                <a:gradFill>
                  <a:gsLst>
                    <a:gs pos="2920">
                      <a:schemeClr val="tx2"/>
                    </a:gs>
                    <a:gs pos="39000">
                      <a:schemeClr val="tx2"/>
                    </a:gs>
                  </a:gsLst>
                  <a:lin ang="5400000" scaled="0"/>
                </a:gradFill>
                <a:latin typeface="+mj-lt"/>
              </a:rPr>
              <a:t>A feed tailored to the logged on user</a:t>
            </a:r>
            <a:endParaRPr lang="en-US" sz="2800" dirty="0">
              <a:gradFill>
                <a:gsLst>
                  <a:gs pos="2920">
                    <a:schemeClr val="tx2"/>
                  </a:gs>
                  <a:gs pos="39000">
                    <a:schemeClr val="tx2"/>
                  </a:gs>
                </a:gsLst>
                <a:lin ang="5400000" scaled="0"/>
              </a:gradFill>
              <a:latin typeface="+mj-lt"/>
            </a:endParaRPr>
          </a:p>
        </p:txBody>
      </p:sp>
      <p:sp>
        <p:nvSpPr>
          <p:cNvPr id="7" name="Rectangle 6"/>
          <p:cNvSpPr/>
          <p:nvPr/>
        </p:nvSpPr>
        <p:spPr bwMode="auto">
          <a:xfrm>
            <a:off x="279399" y="1697062"/>
            <a:ext cx="3778598" cy="2740025"/>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My feed</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4341269" y="4546255"/>
            <a:ext cx="3783357"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00"/>
              </a:spcAft>
            </a:pPr>
            <a:r>
              <a:rPr lang="en-US" sz="2800" dirty="0" smtClean="0">
                <a:gradFill>
                  <a:gsLst>
                    <a:gs pos="2920">
                      <a:schemeClr val="tx2"/>
                    </a:gs>
                    <a:gs pos="39000">
                      <a:schemeClr val="tx2"/>
                    </a:gs>
                  </a:gsLst>
                  <a:lin ang="5400000" scaled="0"/>
                </a:gradFill>
                <a:latin typeface="+mj-lt"/>
              </a:rPr>
              <a:t>A group, user, or topic feed that shows the same feed to all users</a:t>
            </a:r>
            <a:endParaRPr lang="en-US" sz="2800" dirty="0">
              <a:gradFill>
                <a:gsLst>
                  <a:gs pos="2920">
                    <a:schemeClr val="tx2"/>
                  </a:gs>
                  <a:gs pos="39000">
                    <a:schemeClr val="tx2"/>
                  </a:gs>
                </a:gsLst>
                <a:lin ang="5400000" scaled="0"/>
              </a:gradFill>
              <a:latin typeface="+mj-lt"/>
            </a:endParaRPr>
          </a:p>
        </p:txBody>
      </p:sp>
      <p:sp>
        <p:nvSpPr>
          <p:cNvPr id="9" name="Rectangle 8"/>
          <p:cNvSpPr/>
          <p:nvPr/>
        </p:nvSpPr>
        <p:spPr bwMode="auto">
          <a:xfrm>
            <a:off x="4346029" y="1697062"/>
            <a:ext cx="3778598" cy="2740025"/>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Specific feed</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8378480" y="4551687"/>
            <a:ext cx="3783357"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00"/>
              </a:spcAft>
            </a:pPr>
            <a:r>
              <a:rPr lang="en-US" sz="2800" dirty="0" smtClean="0">
                <a:gradFill>
                  <a:gsLst>
                    <a:gs pos="2920">
                      <a:schemeClr val="tx2"/>
                    </a:gs>
                    <a:gs pos="39000">
                      <a:schemeClr val="tx2"/>
                    </a:gs>
                  </a:gsLst>
                  <a:lin ang="5400000" scaled="0"/>
                </a:gradFill>
                <a:latin typeface="+mj-lt"/>
              </a:rPr>
              <a:t>A feed tied to a specific URL (Open Graph object)</a:t>
            </a:r>
            <a:endParaRPr lang="en-US" sz="2800" dirty="0">
              <a:gradFill>
                <a:gsLst>
                  <a:gs pos="2920">
                    <a:schemeClr val="tx2"/>
                  </a:gs>
                  <a:gs pos="39000">
                    <a:schemeClr val="tx2"/>
                  </a:gs>
                </a:gsLst>
                <a:lin ang="5400000" scaled="0"/>
              </a:gradFill>
              <a:latin typeface="+mj-lt"/>
            </a:endParaRPr>
          </a:p>
        </p:txBody>
      </p:sp>
      <p:sp>
        <p:nvSpPr>
          <p:cNvPr id="11" name="Rectangle 10"/>
          <p:cNvSpPr/>
          <p:nvPr/>
        </p:nvSpPr>
        <p:spPr bwMode="auto">
          <a:xfrm>
            <a:off x="8383240" y="1702494"/>
            <a:ext cx="3778598" cy="2740025"/>
          </a:xfrm>
          <a:prstGeom prst="rect">
            <a:avLst/>
          </a:prstGeom>
          <a:solidFill>
            <a:schemeClr val="accent4">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Comment feed</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2891944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Embed API</a:t>
            </a:r>
            <a:endParaRPr lang="en-US" dirty="0"/>
          </a:p>
        </p:txBody>
      </p:sp>
      <p:grpSp>
        <p:nvGrpSpPr>
          <p:cNvPr id="6" name="Group 5"/>
          <p:cNvGrpSpPr/>
          <p:nvPr/>
        </p:nvGrpSpPr>
        <p:grpSpPr>
          <a:xfrm>
            <a:off x="694731" y="1088375"/>
            <a:ext cx="3056112" cy="4969179"/>
            <a:chOff x="680307" y="1355797"/>
            <a:chExt cx="2996460" cy="4872186"/>
          </a:xfrm>
        </p:grpSpPr>
        <p:sp>
          <p:nvSpPr>
            <p:cNvPr id="7" name="Circular Arrow 6"/>
            <p:cNvSpPr/>
            <p:nvPr/>
          </p:nvSpPr>
          <p:spPr>
            <a:xfrm>
              <a:off x="1331654" y="1355797"/>
              <a:ext cx="2345113" cy="2345470"/>
            </a:xfrm>
            <a:prstGeom prst="circularArrow">
              <a:avLst>
                <a:gd name="adj1" fmla="val 10980"/>
                <a:gd name="adj2" fmla="val 1142322"/>
                <a:gd name="adj3" fmla="val 4500000"/>
                <a:gd name="adj4" fmla="val 10800000"/>
                <a:gd name="adj5" fmla="val 12500"/>
              </a:avLst>
            </a:prstGeom>
          </p:spPr>
          <p:style>
            <a:lnRef idx="2">
              <a:schemeClr val="lt1">
                <a:hueOff val="0"/>
                <a:satOff val="0"/>
                <a:lumOff val="0"/>
                <a:alphaOff val="0"/>
              </a:schemeClr>
            </a:lnRef>
            <a:fillRef idx="1">
              <a:schemeClr val="accent1">
                <a:shade val="80000"/>
                <a:hueOff val="0"/>
                <a:satOff val="0"/>
                <a:lumOff val="0"/>
                <a:alphaOff val="0"/>
              </a:schemeClr>
            </a:fillRef>
            <a:effectRef idx="0">
              <a:schemeClr val="accent1">
                <a:shade val="80000"/>
                <a:hueOff val="0"/>
                <a:satOff val="0"/>
                <a:lumOff val="0"/>
                <a:alphaOff val="0"/>
              </a:schemeClr>
            </a:effectRef>
            <a:fontRef idx="minor">
              <a:schemeClr val="lt1"/>
            </a:fontRef>
          </p:style>
        </p:sp>
        <p:sp>
          <p:nvSpPr>
            <p:cNvPr id="8" name="Freeform 7"/>
            <p:cNvSpPr/>
            <p:nvPr/>
          </p:nvSpPr>
          <p:spPr>
            <a:xfrm>
              <a:off x="1850001" y="2202583"/>
              <a:ext cx="1303134" cy="651411"/>
            </a:xfrm>
            <a:custGeom>
              <a:avLst/>
              <a:gdLst>
                <a:gd name="connsiteX0" fmla="*/ 0 w 1303134"/>
                <a:gd name="connsiteY0" fmla="*/ 0 h 651411"/>
                <a:gd name="connsiteX1" fmla="*/ 1303134 w 1303134"/>
                <a:gd name="connsiteY1" fmla="*/ 0 h 651411"/>
                <a:gd name="connsiteX2" fmla="*/ 1303134 w 1303134"/>
                <a:gd name="connsiteY2" fmla="*/ 651411 h 651411"/>
                <a:gd name="connsiteX3" fmla="*/ 0 w 1303134"/>
                <a:gd name="connsiteY3" fmla="*/ 651411 h 651411"/>
                <a:gd name="connsiteX4" fmla="*/ 0 w 1303134"/>
                <a:gd name="connsiteY4" fmla="*/ 0 h 651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134" h="651411">
                  <a:moveTo>
                    <a:pt x="0" y="0"/>
                  </a:moveTo>
                  <a:lnTo>
                    <a:pt x="1303134" y="0"/>
                  </a:lnTo>
                  <a:lnTo>
                    <a:pt x="1303134" y="651411"/>
                  </a:lnTo>
                  <a:lnTo>
                    <a:pt x="0" y="65141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305" tIns="12305" rIns="12305" bIns="12305" numCol="1" spcCol="1270" anchor="ctr" anchorCtr="0">
              <a:noAutofit/>
            </a:bodyPr>
            <a:lstStyle/>
            <a:p>
              <a:pPr algn="ctr" defTabSz="861357">
                <a:lnSpc>
                  <a:spcPct val="90000"/>
                </a:lnSpc>
                <a:spcBef>
                  <a:spcPct val="0"/>
                </a:spcBef>
                <a:spcAft>
                  <a:spcPct val="35000"/>
                </a:spcAft>
              </a:pPr>
              <a:r>
                <a:rPr lang="en-US" sz="1938" dirty="0">
                  <a:solidFill>
                    <a:srgbClr val="000000">
                      <a:hueOff val="0"/>
                      <a:satOff val="0"/>
                      <a:lumOff val="0"/>
                      <a:alphaOff val="0"/>
                    </a:srgbClr>
                  </a:solidFill>
                </a:rPr>
                <a:t>Add Embed Snippet</a:t>
              </a:r>
            </a:p>
          </p:txBody>
        </p:sp>
        <p:sp>
          <p:nvSpPr>
            <p:cNvPr id="9" name="Shape 8"/>
            <p:cNvSpPr/>
            <p:nvPr/>
          </p:nvSpPr>
          <p:spPr>
            <a:xfrm>
              <a:off x="680307" y="2703444"/>
              <a:ext cx="2345113" cy="2345470"/>
            </a:xfrm>
            <a:prstGeom prst="leftCircularArrow">
              <a:avLst>
                <a:gd name="adj1" fmla="val 10980"/>
                <a:gd name="adj2" fmla="val 1142322"/>
                <a:gd name="adj3" fmla="val 6300000"/>
                <a:gd name="adj4" fmla="val 18900000"/>
                <a:gd name="adj5" fmla="val 12500"/>
              </a:avLst>
            </a:prstGeom>
          </p:spPr>
          <p:style>
            <a:lnRef idx="2">
              <a:schemeClr val="lt1">
                <a:hueOff val="0"/>
                <a:satOff val="0"/>
                <a:lumOff val="0"/>
                <a:alphaOff val="0"/>
              </a:schemeClr>
            </a:lnRef>
            <a:fillRef idx="1">
              <a:schemeClr val="accent1">
                <a:shade val="80000"/>
                <a:hueOff val="395990"/>
                <a:satOff val="-26265"/>
                <a:lumOff val="18324"/>
                <a:alphaOff val="0"/>
              </a:schemeClr>
            </a:fillRef>
            <a:effectRef idx="0">
              <a:schemeClr val="accent1">
                <a:shade val="80000"/>
                <a:hueOff val="395990"/>
                <a:satOff val="-26265"/>
                <a:lumOff val="18324"/>
                <a:alphaOff val="0"/>
              </a:schemeClr>
            </a:effectRef>
            <a:fontRef idx="minor">
              <a:schemeClr val="lt1"/>
            </a:fontRef>
          </p:style>
        </p:sp>
        <p:sp>
          <p:nvSpPr>
            <p:cNvPr id="10" name="Freeform 9"/>
            <p:cNvSpPr/>
            <p:nvPr/>
          </p:nvSpPr>
          <p:spPr>
            <a:xfrm>
              <a:off x="1201296" y="3558025"/>
              <a:ext cx="1303134" cy="651411"/>
            </a:xfrm>
            <a:custGeom>
              <a:avLst/>
              <a:gdLst>
                <a:gd name="connsiteX0" fmla="*/ 0 w 1303134"/>
                <a:gd name="connsiteY0" fmla="*/ 0 h 651411"/>
                <a:gd name="connsiteX1" fmla="*/ 1303134 w 1303134"/>
                <a:gd name="connsiteY1" fmla="*/ 0 h 651411"/>
                <a:gd name="connsiteX2" fmla="*/ 1303134 w 1303134"/>
                <a:gd name="connsiteY2" fmla="*/ 651411 h 651411"/>
                <a:gd name="connsiteX3" fmla="*/ 0 w 1303134"/>
                <a:gd name="connsiteY3" fmla="*/ 651411 h 651411"/>
                <a:gd name="connsiteX4" fmla="*/ 0 w 1303134"/>
                <a:gd name="connsiteY4" fmla="*/ 0 h 651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134" h="651411">
                  <a:moveTo>
                    <a:pt x="0" y="0"/>
                  </a:moveTo>
                  <a:lnTo>
                    <a:pt x="1303134" y="0"/>
                  </a:lnTo>
                  <a:lnTo>
                    <a:pt x="1303134" y="651411"/>
                  </a:lnTo>
                  <a:lnTo>
                    <a:pt x="0" y="65141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305" tIns="12305" rIns="12305" bIns="12305" numCol="1" spcCol="1270" anchor="ctr" anchorCtr="0">
              <a:noAutofit/>
            </a:bodyPr>
            <a:lstStyle/>
            <a:p>
              <a:pPr algn="ctr" defTabSz="861357">
                <a:lnSpc>
                  <a:spcPct val="90000"/>
                </a:lnSpc>
                <a:spcBef>
                  <a:spcPct val="0"/>
                </a:spcBef>
                <a:spcAft>
                  <a:spcPct val="35000"/>
                </a:spcAft>
              </a:pPr>
              <a:r>
                <a:rPr lang="en-US" sz="1938" dirty="0">
                  <a:solidFill>
                    <a:srgbClr val="000000">
                      <a:hueOff val="0"/>
                      <a:satOff val="0"/>
                      <a:lumOff val="0"/>
                      <a:alphaOff val="0"/>
                    </a:srgbClr>
                  </a:solidFill>
                </a:rPr>
                <a:t>“Login with Yammer”</a:t>
              </a:r>
            </a:p>
          </p:txBody>
        </p:sp>
        <p:sp>
          <p:nvSpPr>
            <p:cNvPr id="11" name="Block Arc 10"/>
            <p:cNvSpPr/>
            <p:nvPr/>
          </p:nvSpPr>
          <p:spPr>
            <a:xfrm>
              <a:off x="1498564" y="4212360"/>
              <a:ext cx="2014815" cy="2015623"/>
            </a:xfrm>
            <a:prstGeom prst="blockArc">
              <a:avLst>
                <a:gd name="adj1" fmla="val 13500000"/>
                <a:gd name="adj2" fmla="val 10800000"/>
                <a:gd name="adj3" fmla="val 12740"/>
              </a:avLst>
            </a:prstGeom>
          </p:spPr>
          <p:style>
            <a:lnRef idx="2">
              <a:schemeClr val="lt1">
                <a:hueOff val="0"/>
                <a:satOff val="0"/>
                <a:lumOff val="0"/>
                <a:alphaOff val="0"/>
              </a:schemeClr>
            </a:lnRef>
            <a:fillRef idx="1">
              <a:schemeClr val="accent1">
                <a:shade val="80000"/>
                <a:hueOff val="791981"/>
                <a:satOff val="-52530"/>
                <a:lumOff val="36647"/>
                <a:alphaOff val="0"/>
              </a:schemeClr>
            </a:fillRef>
            <a:effectRef idx="0">
              <a:schemeClr val="accent1">
                <a:shade val="80000"/>
                <a:hueOff val="791981"/>
                <a:satOff val="-52530"/>
                <a:lumOff val="36647"/>
                <a:alphaOff val="0"/>
              </a:schemeClr>
            </a:effectRef>
            <a:fontRef idx="minor">
              <a:schemeClr val="lt1"/>
            </a:fontRef>
          </p:style>
        </p:sp>
        <p:sp>
          <p:nvSpPr>
            <p:cNvPr id="12" name="Freeform 11"/>
            <p:cNvSpPr/>
            <p:nvPr/>
          </p:nvSpPr>
          <p:spPr>
            <a:xfrm>
              <a:off x="1853084" y="4915416"/>
              <a:ext cx="1303134" cy="651411"/>
            </a:xfrm>
            <a:custGeom>
              <a:avLst/>
              <a:gdLst>
                <a:gd name="connsiteX0" fmla="*/ 0 w 1303134"/>
                <a:gd name="connsiteY0" fmla="*/ 0 h 651411"/>
                <a:gd name="connsiteX1" fmla="*/ 1303134 w 1303134"/>
                <a:gd name="connsiteY1" fmla="*/ 0 h 651411"/>
                <a:gd name="connsiteX2" fmla="*/ 1303134 w 1303134"/>
                <a:gd name="connsiteY2" fmla="*/ 651411 h 651411"/>
                <a:gd name="connsiteX3" fmla="*/ 0 w 1303134"/>
                <a:gd name="connsiteY3" fmla="*/ 651411 h 651411"/>
                <a:gd name="connsiteX4" fmla="*/ 0 w 1303134"/>
                <a:gd name="connsiteY4" fmla="*/ 0 h 651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134" h="651411">
                  <a:moveTo>
                    <a:pt x="0" y="0"/>
                  </a:moveTo>
                  <a:lnTo>
                    <a:pt x="1303134" y="0"/>
                  </a:lnTo>
                  <a:lnTo>
                    <a:pt x="1303134" y="651411"/>
                  </a:lnTo>
                  <a:lnTo>
                    <a:pt x="0" y="65141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305" tIns="12305" rIns="12305" bIns="12305" numCol="1" spcCol="1270" anchor="ctr" anchorCtr="0">
              <a:noAutofit/>
            </a:bodyPr>
            <a:lstStyle/>
            <a:p>
              <a:pPr algn="ctr" defTabSz="861357">
                <a:lnSpc>
                  <a:spcPct val="90000"/>
                </a:lnSpc>
                <a:spcBef>
                  <a:spcPct val="0"/>
                </a:spcBef>
                <a:spcAft>
                  <a:spcPct val="35000"/>
                </a:spcAft>
              </a:pPr>
              <a:r>
                <a:rPr lang="en-US" sz="1938" dirty="0">
                  <a:solidFill>
                    <a:srgbClr val="000000">
                      <a:hueOff val="0"/>
                      <a:satOff val="0"/>
                      <a:lumOff val="0"/>
                      <a:alphaOff val="0"/>
                    </a:srgbClr>
                  </a:solidFill>
                </a:rPr>
                <a:t>Authorize Embed</a:t>
              </a:r>
            </a:p>
          </p:txBody>
        </p:sp>
      </p:grpSp>
      <p:sp>
        <p:nvSpPr>
          <p:cNvPr id="5" name="TextBox 4"/>
          <p:cNvSpPr txBox="1"/>
          <p:nvPr/>
        </p:nvSpPr>
        <p:spPr>
          <a:xfrm>
            <a:off x="4233463" y="1382788"/>
            <a:ext cx="7670926" cy="5379327"/>
          </a:xfrm>
          <a:prstGeom prst="rect">
            <a:avLst/>
          </a:prstGeom>
          <a:noFill/>
        </p:spPr>
        <p:txBody>
          <a:bodyPr wrap="square" lIns="0" tIns="0" rIns="0" bIns="0" rtlCol="0">
            <a:spAutoFit/>
          </a:bodyPr>
          <a:lstStyle/>
          <a:p>
            <a:pPr defTabSz="932597"/>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&lt;script data-app-id="hyB2pTvrL36Y50py8EWj6A" </a:t>
            </a:r>
            <a:r>
              <a:rPr lang="en-US" sz="1632" spc="-71" dirty="0" err="1">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src</a:t>
            </a:r>
            <a:r>
              <a:rPr lang="en-US" sz="1632" spc="-71" dirty="0" smtClean="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a:t>
            </a:r>
            <a:r>
              <a:rPr lang="en-US" sz="1632"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https://assets.yammer.com/assets/platform_embed.js</a:t>
            </a:r>
            <a:r>
              <a:rPr lang="en-US" sz="1632" spc="-71" dirty="0" smtClean="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"&gt;&lt;/</a:t>
            </a:r>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script&gt;</a:t>
            </a:r>
          </a:p>
          <a:p>
            <a:pPr defTabSz="932597"/>
            <a:endPar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endParaRPr>
          </a:p>
          <a:p>
            <a:pPr defTabSz="932597"/>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&lt;script type="text/</a:t>
            </a:r>
            <a:r>
              <a:rPr lang="en-US" sz="1632" spc="-71" dirty="0" err="1">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javascript</a:t>
            </a:r>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"&gt;// &lt;![CDATA[ </a:t>
            </a:r>
          </a:p>
          <a:p>
            <a:pPr defTabSz="932597"/>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r>
              <a:rPr lang="en-US" sz="1632" spc="-71" dirty="0" err="1">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yam.connect.embedFeed</a:t>
            </a:r>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a:t>
            </a:r>
          </a:p>
          <a:p>
            <a:pPr defTabSz="932597"/>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container: "#embedded-feed",</a:t>
            </a:r>
          </a:p>
          <a:p>
            <a:pPr defTabSz="932597"/>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network: "microsoft.com",</a:t>
            </a:r>
          </a:p>
          <a:p>
            <a:pPr defTabSz="932597"/>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r>
              <a:rPr lang="en-US" sz="1632" spc="-71" dirty="0" err="1">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feedType</a:t>
            </a:r>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"open-graph",</a:t>
            </a:r>
          </a:p>
          <a:p>
            <a:pPr defTabSz="932597"/>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r>
              <a:rPr lang="en-US" sz="1632" spc="-71" dirty="0" err="1">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config</a:t>
            </a:r>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p>
          <a:p>
            <a:pPr defTabSz="932597"/>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header: false</a:t>
            </a:r>
          </a:p>
          <a:p>
            <a:pPr defTabSz="932597"/>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p>
          <a:p>
            <a:pPr defTabSz="932597"/>
            <a:r>
              <a:rPr lang="en-US" sz="1632"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r>
              <a:rPr lang="en-US" sz="1632" b="1" spc="-71" dirty="0" err="1">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objectProperties</a:t>
            </a:r>
            <a:r>
              <a:rPr lang="en-US" sz="1632"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p>
          <a:p>
            <a:pPr defTabSz="932597"/>
            <a:r>
              <a:rPr lang="en-US" sz="1632"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url: </a:t>
            </a:r>
            <a:r>
              <a:rPr lang="en-US" sz="1632" b="1" spc="-71" dirty="0" err="1">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location.href</a:t>
            </a:r>
            <a:r>
              <a:rPr lang="en-US" sz="1632"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a:t>
            </a:r>
          </a:p>
          <a:p>
            <a:pPr defTabSz="932597"/>
            <a:r>
              <a:rPr lang="en-US" sz="1632"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type:  "</a:t>
            </a:r>
            <a:r>
              <a:rPr lang="en-US" sz="1632" b="1" spc="-71" dirty="0" err="1">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contosomedia:photo</a:t>
            </a:r>
            <a:r>
              <a:rPr lang="en-US" sz="1632"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a:t>
            </a:r>
          </a:p>
          <a:p>
            <a:pPr defTabSz="932597"/>
            <a:r>
              <a:rPr lang="en-US" sz="1632"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title: "Photos</a:t>
            </a:r>
            <a:r>
              <a:rPr lang="en-US" sz="1632" b="1" spc="-71" dirty="0" smtClean="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#9382892</a:t>
            </a:r>
            <a:r>
              <a:rPr lang="en-US" sz="1632"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a:t>
            </a:r>
          </a:p>
          <a:p>
            <a:pPr defTabSz="932597"/>
            <a:r>
              <a:rPr lang="en-US" sz="1632"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image: "http</a:t>
            </a:r>
            <a:r>
              <a:rPr lang="en-US" sz="1632" b="1" spc="-71" dirty="0" smtClean="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://media.contoso.com/icons/photo.png"</a:t>
            </a:r>
            <a:endParaRPr lang="en-US" sz="1632"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endParaRPr>
          </a:p>
          <a:p>
            <a:pPr defTabSz="932597"/>
            <a:r>
              <a:rPr lang="en-US" sz="1632"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p>
          <a:p>
            <a:pPr defTabSz="932597"/>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a:t>
            </a:r>
          </a:p>
          <a:p>
            <a:pPr defTabSz="932597"/>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]]&gt;&lt;/script&gt;</a:t>
            </a:r>
          </a:p>
          <a:p>
            <a:pPr defTabSz="932597"/>
            <a:endPar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endParaRPr>
          </a:p>
          <a:p>
            <a:pPr defTabSz="932597"/>
            <a:r>
              <a:rPr lang="en-US" sz="1632"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&lt;div id="embedded-feed"&gt;&lt;/div&gt;</a:t>
            </a:r>
          </a:p>
        </p:txBody>
      </p:sp>
    </p:spTree>
    <p:extLst>
      <p:ext uri="{BB962C8B-B14F-4D97-AF65-F5344CB8AC3E}">
        <p14:creationId xmlns:p14="http://schemas.microsoft.com/office/powerpoint/2010/main" val="29261880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Using the REST API</a:t>
            </a:r>
            <a:endParaRPr lang="en-US" dirty="0"/>
          </a:p>
        </p:txBody>
      </p:sp>
    </p:spTree>
    <p:extLst>
      <p:ext uri="{BB962C8B-B14F-4D97-AF65-F5344CB8AC3E}">
        <p14:creationId xmlns:p14="http://schemas.microsoft.com/office/powerpoint/2010/main" val="388963257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Overview of Yammer App Development</a:t>
            </a:r>
          </a:p>
        </p:txBody>
      </p:sp>
      <p:sp>
        <p:nvSpPr>
          <p:cNvPr id="5" name="Text Placeholder 4"/>
          <p:cNvSpPr>
            <a:spLocks noGrp="1"/>
          </p:cNvSpPr>
          <p:nvPr>
            <p:ph type="body" sz="quarter" idx="14"/>
          </p:nvPr>
        </p:nvSpPr>
        <p:spPr/>
        <p:txBody>
          <a:bodyPr/>
          <a:lstStyle/>
          <a:p>
            <a:r>
              <a:rPr lang="en-US" dirty="0"/>
              <a:t>Brian </a:t>
            </a:r>
            <a:r>
              <a:rPr lang="en-US" dirty="0" err="1"/>
              <a:t>Lyttle</a:t>
            </a:r>
            <a:endParaRPr lang="en-US" dirty="0"/>
          </a:p>
          <a:p>
            <a:r>
              <a:rPr lang="en-US" dirty="0"/>
              <a:t>Support Escalation Engineer</a:t>
            </a:r>
          </a:p>
          <a:p>
            <a:r>
              <a:rPr lang="en-US" dirty="0"/>
              <a:t>Microsoft</a:t>
            </a:r>
          </a:p>
        </p:txBody>
      </p:sp>
      <p:sp>
        <p:nvSpPr>
          <p:cNvPr id="2" name="Text Placeholder 1"/>
          <p:cNvSpPr>
            <a:spLocks noGrp="1"/>
          </p:cNvSpPr>
          <p:nvPr>
            <p:ph type="body" sz="quarter" idx="15"/>
          </p:nvPr>
        </p:nvSpPr>
        <p:spPr>
          <a:xfrm>
            <a:off x="8800211" y="1590086"/>
            <a:ext cx="1685226" cy="433965"/>
          </a:xfrm>
        </p:spPr>
        <p:txBody>
          <a:bodyPr/>
          <a:lstStyle/>
          <a:p>
            <a:r>
              <a:rPr lang="en-US" dirty="0" smtClean="0"/>
              <a:t>SPC332</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points</a:t>
            </a:r>
            <a:endParaRPr lang="en-US" dirty="0"/>
          </a:p>
        </p:txBody>
      </p:sp>
      <p:grpSp>
        <p:nvGrpSpPr>
          <p:cNvPr id="16" name="Group 15"/>
          <p:cNvGrpSpPr/>
          <p:nvPr/>
        </p:nvGrpSpPr>
        <p:grpSpPr>
          <a:xfrm>
            <a:off x="534226" y="3649662"/>
            <a:ext cx="11366404" cy="2288381"/>
            <a:chOff x="534226" y="4027721"/>
            <a:chExt cx="11366404" cy="2288381"/>
          </a:xfrm>
        </p:grpSpPr>
        <p:sp>
          <p:nvSpPr>
            <p:cNvPr id="10" name="Rectangle 9"/>
            <p:cNvSpPr/>
            <p:nvPr/>
          </p:nvSpPr>
          <p:spPr>
            <a:xfrm>
              <a:off x="534226" y="4027721"/>
              <a:ext cx="2130135" cy="2288381"/>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020" tIns="150020" rIns="150020" bIns="150020" numCol="1" spcCol="1270" anchor="ctr" anchorCtr="0">
              <a:noAutofit/>
            </a:bodyPr>
            <a:lstStyle/>
            <a:p>
              <a:pPr algn="ctr" defTabSz="1022350">
                <a:lnSpc>
                  <a:spcPct val="90000"/>
                </a:lnSpc>
                <a:spcBef>
                  <a:spcPct val="0"/>
                </a:spcBef>
                <a:spcAft>
                  <a:spcPct val="35000"/>
                </a:spcAft>
              </a:pPr>
              <a:r>
                <a:rPr lang="en-US" sz="2000" dirty="0" smtClean="0">
                  <a:solidFill>
                    <a:srgbClr val="FFFFFF"/>
                  </a:solidFill>
                </a:rPr>
                <a:t>Autocomplete</a:t>
              </a:r>
              <a:endParaRPr lang="en-US" sz="2000" dirty="0">
                <a:solidFill>
                  <a:srgbClr val="FFFFFF"/>
                </a:solidFill>
              </a:endParaRPr>
            </a:p>
          </p:txBody>
        </p:sp>
        <p:sp>
          <p:nvSpPr>
            <p:cNvPr id="11" name="Rectangle 10"/>
            <p:cNvSpPr/>
            <p:nvPr/>
          </p:nvSpPr>
          <p:spPr>
            <a:xfrm>
              <a:off x="2843293" y="4027721"/>
              <a:ext cx="2130135" cy="2288381"/>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020" tIns="150020" rIns="150020" bIns="150020" numCol="1" spcCol="1270" anchor="ctr" anchorCtr="0">
              <a:noAutofit/>
            </a:bodyPr>
            <a:lstStyle/>
            <a:p>
              <a:pPr algn="ctr" defTabSz="1022350">
                <a:lnSpc>
                  <a:spcPct val="90000"/>
                </a:lnSpc>
                <a:spcBef>
                  <a:spcPct val="0"/>
                </a:spcBef>
                <a:spcAft>
                  <a:spcPct val="35000"/>
                </a:spcAft>
              </a:pPr>
              <a:r>
                <a:rPr lang="en-US" sz="2000" dirty="0" smtClean="0">
                  <a:solidFill>
                    <a:srgbClr val="FFFFFF"/>
                  </a:solidFill>
                </a:rPr>
                <a:t>Invitations</a:t>
              </a:r>
              <a:endParaRPr lang="en-US" sz="2000" dirty="0">
                <a:solidFill>
                  <a:srgbClr val="FFFFFF"/>
                </a:solidFill>
              </a:endParaRPr>
            </a:p>
          </p:txBody>
        </p:sp>
        <p:sp>
          <p:nvSpPr>
            <p:cNvPr id="12" name="Rectangle 11"/>
            <p:cNvSpPr/>
            <p:nvPr/>
          </p:nvSpPr>
          <p:spPr>
            <a:xfrm>
              <a:off x="5152361" y="4027721"/>
              <a:ext cx="2130135" cy="2288381"/>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020" tIns="150020" rIns="150020" bIns="150020" numCol="1" spcCol="1270" anchor="ctr" anchorCtr="0">
              <a:noAutofit/>
            </a:bodyPr>
            <a:lstStyle/>
            <a:p>
              <a:pPr algn="ctr" defTabSz="1022350">
                <a:lnSpc>
                  <a:spcPct val="90000"/>
                </a:lnSpc>
                <a:spcBef>
                  <a:spcPct val="0"/>
                </a:spcBef>
                <a:spcAft>
                  <a:spcPct val="35000"/>
                </a:spcAft>
              </a:pPr>
              <a:r>
                <a:rPr lang="en-US" sz="2000" dirty="0" smtClean="0">
                  <a:solidFill>
                    <a:srgbClr val="FFFFFF"/>
                  </a:solidFill>
                </a:rPr>
                <a:t>Suggestions</a:t>
              </a:r>
              <a:endParaRPr lang="en-US" sz="2000" dirty="0">
                <a:solidFill>
                  <a:srgbClr val="FFFFFF"/>
                </a:solidFill>
              </a:endParaRPr>
            </a:p>
          </p:txBody>
        </p:sp>
        <p:sp>
          <p:nvSpPr>
            <p:cNvPr id="13" name="Rectangle 12"/>
            <p:cNvSpPr/>
            <p:nvPr/>
          </p:nvSpPr>
          <p:spPr>
            <a:xfrm>
              <a:off x="7461428" y="4027721"/>
              <a:ext cx="2130135" cy="2288381"/>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020" tIns="150020" rIns="150020" bIns="150020" numCol="1" spcCol="1270" anchor="ctr" anchorCtr="0">
              <a:noAutofit/>
            </a:bodyPr>
            <a:lstStyle/>
            <a:p>
              <a:pPr algn="ctr" defTabSz="1022350">
                <a:lnSpc>
                  <a:spcPct val="90000"/>
                </a:lnSpc>
                <a:spcBef>
                  <a:spcPct val="0"/>
                </a:spcBef>
                <a:spcAft>
                  <a:spcPct val="35000"/>
                </a:spcAft>
              </a:pPr>
              <a:r>
                <a:rPr lang="en-US" sz="2000" dirty="0" smtClean="0">
                  <a:solidFill>
                    <a:srgbClr val="FFFFFF"/>
                  </a:solidFill>
                </a:rPr>
                <a:t>Networks</a:t>
              </a:r>
              <a:endParaRPr lang="en-US" sz="2000" dirty="0">
                <a:solidFill>
                  <a:srgbClr val="FFFFFF"/>
                </a:solidFill>
              </a:endParaRPr>
            </a:p>
          </p:txBody>
        </p:sp>
        <p:sp>
          <p:nvSpPr>
            <p:cNvPr id="14" name="Rectangle 13"/>
            <p:cNvSpPr/>
            <p:nvPr/>
          </p:nvSpPr>
          <p:spPr>
            <a:xfrm>
              <a:off x="9770495" y="4027721"/>
              <a:ext cx="2130135" cy="2288381"/>
            </a:xfrm>
            <a:prstGeom prst="rect">
              <a:avLst/>
            </a:pr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020" tIns="150020" rIns="150020" bIns="150020" numCol="1" spcCol="1270" anchor="ctr" anchorCtr="0">
              <a:noAutofit/>
            </a:bodyPr>
            <a:lstStyle/>
            <a:p>
              <a:pPr algn="ctr" defTabSz="1022350">
                <a:lnSpc>
                  <a:spcPct val="90000"/>
                </a:lnSpc>
                <a:spcBef>
                  <a:spcPct val="0"/>
                </a:spcBef>
                <a:spcAft>
                  <a:spcPct val="35000"/>
                </a:spcAft>
              </a:pPr>
              <a:r>
                <a:rPr lang="en-US" sz="2000" dirty="0" smtClean="0">
                  <a:solidFill>
                    <a:srgbClr val="FFFFFF"/>
                  </a:solidFill>
                </a:rPr>
                <a:t>Data </a:t>
              </a:r>
              <a:r>
                <a:rPr lang="en-US" sz="2000" dirty="0">
                  <a:solidFill>
                    <a:srgbClr val="FFFFFF"/>
                  </a:solidFill>
                </a:rPr>
                <a:t>e</a:t>
              </a:r>
              <a:r>
                <a:rPr lang="en-US" sz="2000" dirty="0" smtClean="0">
                  <a:solidFill>
                    <a:srgbClr val="FFFFFF"/>
                  </a:solidFill>
                </a:rPr>
                <a:t>xport</a:t>
              </a:r>
              <a:endParaRPr lang="en-US" sz="2000" dirty="0">
                <a:solidFill>
                  <a:srgbClr val="FFFFFF"/>
                </a:solidFill>
              </a:endParaRPr>
            </a:p>
          </p:txBody>
        </p:sp>
      </p:grpSp>
      <p:grpSp>
        <p:nvGrpSpPr>
          <p:cNvPr id="17" name="Group 16"/>
          <p:cNvGrpSpPr/>
          <p:nvPr/>
        </p:nvGrpSpPr>
        <p:grpSpPr>
          <a:xfrm>
            <a:off x="529661" y="1239334"/>
            <a:ext cx="11366404" cy="2288381"/>
            <a:chOff x="534226" y="4027721"/>
            <a:chExt cx="11366404" cy="2288381"/>
          </a:xfrm>
        </p:grpSpPr>
        <p:sp>
          <p:nvSpPr>
            <p:cNvPr id="18" name="Rectangle 17"/>
            <p:cNvSpPr/>
            <p:nvPr/>
          </p:nvSpPr>
          <p:spPr>
            <a:xfrm>
              <a:off x="534226" y="4027721"/>
              <a:ext cx="2130135" cy="2288381"/>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020" tIns="150020" rIns="150020" bIns="150020" numCol="1" spcCol="1270" anchor="ctr" anchorCtr="0">
              <a:noAutofit/>
            </a:bodyPr>
            <a:lstStyle/>
            <a:p>
              <a:pPr algn="ctr" defTabSz="1022350">
                <a:lnSpc>
                  <a:spcPct val="90000"/>
                </a:lnSpc>
                <a:spcBef>
                  <a:spcPct val="0"/>
                </a:spcBef>
                <a:spcAft>
                  <a:spcPct val="35000"/>
                </a:spcAft>
              </a:pPr>
              <a:r>
                <a:rPr lang="en-US" sz="2000" smtClean="0">
                  <a:solidFill>
                    <a:srgbClr val="FFFFFF"/>
                  </a:solidFill>
                </a:rPr>
                <a:t>Messages</a:t>
              </a:r>
              <a:endParaRPr lang="en-US" sz="2000" dirty="0">
                <a:solidFill>
                  <a:srgbClr val="FFFFFF"/>
                </a:solidFill>
              </a:endParaRPr>
            </a:p>
          </p:txBody>
        </p:sp>
        <p:sp>
          <p:nvSpPr>
            <p:cNvPr id="19" name="Rectangle 18"/>
            <p:cNvSpPr/>
            <p:nvPr/>
          </p:nvSpPr>
          <p:spPr>
            <a:xfrm>
              <a:off x="2843293" y="4027721"/>
              <a:ext cx="2130135" cy="2288381"/>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020" tIns="150020" rIns="150020" bIns="150020" numCol="1" spcCol="1270" anchor="ctr" anchorCtr="0">
              <a:noAutofit/>
            </a:bodyPr>
            <a:lstStyle/>
            <a:p>
              <a:pPr algn="ctr" defTabSz="1022350">
                <a:lnSpc>
                  <a:spcPct val="90000"/>
                </a:lnSpc>
                <a:spcBef>
                  <a:spcPct val="0"/>
                </a:spcBef>
                <a:spcAft>
                  <a:spcPct val="35000"/>
                </a:spcAft>
              </a:pPr>
              <a:r>
                <a:rPr lang="en-US" sz="2000" dirty="0" smtClean="0">
                  <a:solidFill>
                    <a:srgbClr val="FFFFFF"/>
                  </a:solidFill>
                </a:rPr>
                <a:t>Users</a:t>
              </a:r>
              <a:endParaRPr lang="en-US" sz="2000" dirty="0">
                <a:solidFill>
                  <a:srgbClr val="FFFFFF"/>
                </a:solidFill>
              </a:endParaRPr>
            </a:p>
          </p:txBody>
        </p:sp>
        <p:sp>
          <p:nvSpPr>
            <p:cNvPr id="20" name="Rectangle 19"/>
            <p:cNvSpPr/>
            <p:nvPr/>
          </p:nvSpPr>
          <p:spPr>
            <a:xfrm>
              <a:off x="5152361" y="4027721"/>
              <a:ext cx="2130135" cy="2288381"/>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020" tIns="150020" rIns="150020" bIns="150020" numCol="1" spcCol="1270" anchor="ctr" anchorCtr="0">
              <a:noAutofit/>
            </a:bodyPr>
            <a:lstStyle/>
            <a:p>
              <a:pPr algn="ctr" defTabSz="1022350">
                <a:lnSpc>
                  <a:spcPct val="90000"/>
                </a:lnSpc>
                <a:spcBef>
                  <a:spcPct val="0"/>
                </a:spcBef>
                <a:spcAft>
                  <a:spcPct val="35000"/>
                </a:spcAft>
              </a:pPr>
              <a:r>
                <a:rPr lang="en-US" sz="2000" dirty="0" smtClean="0">
                  <a:solidFill>
                    <a:srgbClr val="FFFFFF"/>
                  </a:solidFill>
                </a:rPr>
                <a:t>Groups</a:t>
              </a:r>
              <a:endParaRPr lang="en-US" sz="2000" dirty="0">
                <a:solidFill>
                  <a:srgbClr val="FFFFFF"/>
                </a:solidFill>
              </a:endParaRPr>
            </a:p>
          </p:txBody>
        </p:sp>
        <p:sp>
          <p:nvSpPr>
            <p:cNvPr id="21" name="Rectangle 20"/>
            <p:cNvSpPr/>
            <p:nvPr/>
          </p:nvSpPr>
          <p:spPr>
            <a:xfrm>
              <a:off x="7461428" y="4027721"/>
              <a:ext cx="2130135" cy="2288381"/>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020" tIns="150020" rIns="150020" bIns="150020" numCol="1" spcCol="1270" anchor="ctr" anchorCtr="0">
              <a:noAutofit/>
            </a:bodyPr>
            <a:lstStyle/>
            <a:p>
              <a:pPr algn="ctr" defTabSz="1022350">
                <a:lnSpc>
                  <a:spcPct val="90000"/>
                </a:lnSpc>
                <a:spcBef>
                  <a:spcPct val="0"/>
                </a:spcBef>
                <a:spcAft>
                  <a:spcPct val="35000"/>
                </a:spcAft>
              </a:pPr>
              <a:r>
                <a:rPr lang="en-US" sz="2000" dirty="0" smtClean="0">
                  <a:solidFill>
                    <a:srgbClr val="FFFFFF"/>
                  </a:solidFill>
                </a:rPr>
                <a:t>Search</a:t>
              </a:r>
              <a:endParaRPr lang="en-US" sz="2000" dirty="0">
                <a:solidFill>
                  <a:srgbClr val="FFFFFF"/>
                </a:solidFill>
              </a:endParaRPr>
            </a:p>
          </p:txBody>
        </p:sp>
        <p:sp>
          <p:nvSpPr>
            <p:cNvPr id="22" name="Rectangle 21"/>
            <p:cNvSpPr/>
            <p:nvPr/>
          </p:nvSpPr>
          <p:spPr>
            <a:xfrm>
              <a:off x="9770495" y="4027721"/>
              <a:ext cx="2130135" cy="2288381"/>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020" tIns="150020" rIns="150020" bIns="150020" numCol="1" spcCol="1270" anchor="ctr" anchorCtr="0">
              <a:noAutofit/>
            </a:bodyPr>
            <a:lstStyle/>
            <a:p>
              <a:pPr algn="ctr" defTabSz="1022350">
                <a:lnSpc>
                  <a:spcPct val="90000"/>
                </a:lnSpc>
                <a:spcBef>
                  <a:spcPct val="0"/>
                </a:spcBef>
                <a:spcAft>
                  <a:spcPct val="35000"/>
                </a:spcAft>
              </a:pPr>
              <a:r>
                <a:rPr lang="en-US" sz="2000" dirty="0" smtClean="0">
                  <a:solidFill>
                    <a:srgbClr val="FFFFFF"/>
                  </a:solidFill>
                </a:rPr>
                <a:t>Activities</a:t>
              </a:r>
              <a:endParaRPr lang="en-US" sz="2000" dirty="0">
                <a:solidFill>
                  <a:srgbClr val="FFFFFF"/>
                </a:solidFill>
              </a:endParaRPr>
            </a:p>
          </p:txBody>
        </p:sp>
      </p:grpSp>
      <p:sp>
        <p:nvSpPr>
          <p:cNvPr id="3" name="TextBox 2"/>
          <p:cNvSpPr txBox="1"/>
          <p:nvPr/>
        </p:nvSpPr>
        <p:spPr>
          <a:xfrm>
            <a:off x="534226" y="6240462"/>
            <a:ext cx="9431556" cy="572464"/>
          </a:xfrm>
          <a:prstGeom prst="rect">
            <a:avLst/>
          </a:prstGeom>
        </p:spPr>
        <p:txBody>
          <a:bodyPr vert="horz" wrap="square" lIns="146304" tIns="91440" rIns="146304" bIns="91440" rtlCol="0">
            <a:spAutoFit/>
          </a:bodyPr>
          <a:lstStyle>
            <a:defPPr>
              <a:defRPr lang="en-US"/>
            </a:defPPr>
            <a:lvl1pPr marR="0" indent="0" fontAlgn="auto">
              <a:lnSpc>
                <a:spcPct val="90000"/>
              </a:lnSpc>
              <a:spcBef>
                <a:spcPts val="0"/>
              </a:spcBef>
              <a:spcAft>
                <a:spcPts val="1200"/>
              </a:spcAft>
              <a:buClr>
                <a:schemeClr val="tx1"/>
              </a:buClr>
              <a:buSzPct val="90000"/>
              <a:buFont typeface="Wingdings" panose="05000000000000000000" pitchFamily="2" charset="2"/>
              <a:buNone/>
              <a:tabLst/>
              <a:defRPr sz="3600" spc="0" baseline="0">
                <a:gradFill>
                  <a:gsLst>
                    <a:gs pos="2920">
                      <a:schemeClr val="tx2"/>
                    </a:gs>
                    <a:gs pos="39000">
                      <a:schemeClr val="tx2"/>
                    </a:gs>
                  </a:gsLst>
                  <a:lin ang="5400000" scaled="0"/>
                </a:gradFill>
                <a:latin typeface="+mj-lt"/>
              </a:defRPr>
            </a:lvl1pPr>
            <a:lvl2pPr marL="28575"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2pPr>
            <a:lvl3pPr marL="223838"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3pPr>
            <a:lvl4pPr marL="476250"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4pPr>
            <a:lvl5pPr marL="739775"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sz="2800" dirty="0"/>
              <a:t>Full list at </a:t>
            </a:r>
            <a:r>
              <a:rPr lang="en-US" sz="2800" dirty="0">
                <a:hlinkClick r:id="rId3"/>
              </a:rPr>
              <a:t>http://developer.yammer.com/restapi/</a:t>
            </a:r>
            <a:r>
              <a:rPr lang="en-US" sz="2800" dirty="0"/>
              <a:t>  </a:t>
            </a:r>
          </a:p>
        </p:txBody>
      </p:sp>
    </p:spTree>
    <p:extLst>
      <p:ext uri="{BB962C8B-B14F-4D97-AF65-F5344CB8AC3E}">
        <p14:creationId xmlns:p14="http://schemas.microsoft.com/office/powerpoint/2010/main" val="38015693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679653"/>
          </a:xfrm>
        </p:spPr>
        <p:txBody>
          <a:bodyPr/>
          <a:lstStyle/>
          <a:p>
            <a:r>
              <a:rPr lang="en-US" dirty="0" smtClean="0"/>
              <a:t>App registration</a:t>
            </a:r>
            <a:endParaRPr lang="en-US" dirty="0"/>
          </a:p>
        </p:txBody>
      </p:sp>
      <p:sp>
        <p:nvSpPr>
          <p:cNvPr id="5" name="TextBox 4"/>
          <p:cNvSpPr txBox="1"/>
          <p:nvPr/>
        </p:nvSpPr>
        <p:spPr>
          <a:xfrm>
            <a:off x="7513637" y="1876833"/>
            <a:ext cx="4134077" cy="3982629"/>
          </a:xfrm>
          <a:prstGeom prst="rect">
            <a:avLst/>
          </a:prstGeom>
        </p:spPr>
        <p:txBody>
          <a:bodyPr vert="horz" wrap="square" lIns="146304" tIns="91440" rIns="146304" bIns="91440" rtlCol="0">
            <a:spAutoFit/>
          </a:bodyPr>
          <a:lstStyle>
            <a:lvl1pPr marR="0" indent="0" fontAlgn="auto">
              <a:lnSpc>
                <a:spcPct val="90000"/>
              </a:lnSpc>
              <a:spcBef>
                <a:spcPts val="0"/>
              </a:spcBef>
              <a:spcAft>
                <a:spcPts val="1200"/>
              </a:spcAft>
              <a:buClr>
                <a:schemeClr val="tx1"/>
              </a:buClr>
              <a:buSzPct val="90000"/>
              <a:buFont typeface="Wingdings" panose="05000000000000000000" pitchFamily="2" charset="2"/>
              <a:buNone/>
              <a:tabLst/>
              <a:defRPr sz="3600" spc="0" baseline="0">
                <a:gradFill>
                  <a:gsLst>
                    <a:gs pos="2920">
                      <a:schemeClr val="tx2"/>
                    </a:gs>
                    <a:gs pos="39000">
                      <a:schemeClr val="tx2"/>
                    </a:gs>
                  </a:gsLst>
                  <a:lin ang="5400000" scaled="0"/>
                </a:gradFill>
                <a:latin typeface="+mj-lt"/>
              </a:defRPr>
            </a:lvl1pPr>
            <a:lvl2pPr marL="28575"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2pPr>
            <a:lvl3pPr marL="223838"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3pPr>
            <a:lvl4pPr marL="476250"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4pPr>
            <a:lvl5pPr marL="739775"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sz="2800" dirty="0"/>
              <a:t>Accessible to all users of a network</a:t>
            </a:r>
            <a:r>
              <a:rPr lang="en-US" sz="2800" dirty="0" smtClean="0"/>
              <a:t>.</a:t>
            </a:r>
            <a:endParaRPr lang="en-US" sz="2800" dirty="0"/>
          </a:p>
          <a:p>
            <a:r>
              <a:rPr lang="en-US" sz="2800" dirty="0"/>
              <a:t>Apps are registered with a home network and then published to the directory</a:t>
            </a:r>
            <a:r>
              <a:rPr lang="en-US" sz="2800" dirty="0" smtClean="0"/>
              <a:t>.</a:t>
            </a:r>
            <a:endParaRPr lang="en-US" sz="2800" dirty="0"/>
          </a:p>
          <a:p>
            <a:r>
              <a:rPr lang="en-US" sz="2800" dirty="0"/>
              <a:t>Redirect URI is the most important setting, but it is set elsewhere.</a:t>
            </a:r>
          </a:p>
        </p:txBody>
      </p:sp>
      <p:pic>
        <p:nvPicPr>
          <p:cNvPr id="3" name="Picture 2"/>
          <p:cNvPicPr>
            <a:picLocks noChangeAspect="1"/>
          </p:cNvPicPr>
          <p:nvPr/>
        </p:nvPicPr>
        <p:blipFill>
          <a:blip r:embed="rId3"/>
          <a:stretch>
            <a:fillRect/>
          </a:stretch>
        </p:blipFill>
        <p:spPr>
          <a:xfrm>
            <a:off x="529661" y="1196850"/>
            <a:ext cx="6553200" cy="5492658"/>
          </a:xfrm>
          <a:prstGeom prst="rect">
            <a:avLst/>
          </a:prstGeom>
        </p:spPr>
      </p:pic>
    </p:spTree>
    <p:extLst>
      <p:ext uri="{BB962C8B-B14F-4D97-AF65-F5344CB8AC3E}">
        <p14:creationId xmlns:p14="http://schemas.microsoft.com/office/powerpoint/2010/main" val="180466511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679653"/>
          </a:xfrm>
        </p:spPr>
        <p:txBody>
          <a:bodyPr/>
          <a:lstStyle/>
          <a:p>
            <a:r>
              <a:rPr lang="en-US" dirty="0" smtClean="0"/>
              <a:t>Authorization</a:t>
            </a:r>
            <a:endParaRPr lang="en-US" dirty="0"/>
          </a:p>
        </p:txBody>
      </p:sp>
      <p:sp>
        <p:nvSpPr>
          <p:cNvPr id="5" name="TextBox 4"/>
          <p:cNvSpPr txBox="1"/>
          <p:nvPr/>
        </p:nvSpPr>
        <p:spPr>
          <a:xfrm>
            <a:off x="8428037" y="1288811"/>
            <a:ext cx="3189930" cy="4524315"/>
          </a:xfrm>
          <a:prstGeom prst="rect">
            <a:avLst/>
          </a:prstGeom>
        </p:spPr>
        <p:txBody>
          <a:bodyPr vert="horz" wrap="square" lIns="146304" tIns="91440" rIns="146304" bIns="91440" rtlCol="0">
            <a:spAutoFit/>
          </a:bodyPr>
          <a:lstStyle>
            <a:lvl1pPr marR="0" indent="0" fontAlgn="auto">
              <a:lnSpc>
                <a:spcPct val="90000"/>
              </a:lnSpc>
              <a:spcBef>
                <a:spcPts val="0"/>
              </a:spcBef>
              <a:spcAft>
                <a:spcPts val="1200"/>
              </a:spcAft>
              <a:buClr>
                <a:schemeClr val="tx1"/>
              </a:buClr>
              <a:buSzPct val="90000"/>
              <a:buFont typeface="Wingdings" panose="05000000000000000000" pitchFamily="2" charset="2"/>
              <a:buNone/>
              <a:tabLst/>
              <a:defRPr sz="3600" spc="0" baseline="0">
                <a:gradFill>
                  <a:gsLst>
                    <a:gs pos="2920">
                      <a:schemeClr val="tx2"/>
                    </a:gs>
                    <a:gs pos="39000">
                      <a:schemeClr val="tx2"/>
                    </a:gs>
                  </a:gsLst>
                  <a:lin ang="5400000" scaled="0"/>
                </a:gradFill>
                <a:latin typeface="+mj-lt"/>
              </a:defRPr>
            </a:lvl1pPr>
            <a:lvl2pPr marL="28575"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2pPr>
            <a:lvl3pPr marL="223838"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3pPr>
            <a:lvl4pPr marL="476250"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4pPr>
            <a:lvl5pPr marL="739775"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sz="2800" dirty="0"/>
              <a:t>Redirect user to the </a:t>
            </a:r>
            <a:r>
              <a:rPr lang="en-US" sz="2800" dirty="0" err="1"/>
              <a:t>OAuth</a:t>
            </a:r>
            <a:r>
              <a:rPr lang="en-US" sz="2800" dirty="0"/>
              <a:t> dialog URL.</a:t>
            </a:r>
          </a:p>
          <a:p>
            <a:endParaRPr lang="en-US" sz="2800" dirty="0"/>
          </a:p>
          <a:p>
            <a:r>
              <a:rPr lang="en-US" sz="2800" dirty="0"/>
              <a:t>Process the response at your Redirect URI when user allows the app.</a:t>
            </a:r>
          </a:p>
          <a:p>
            <a:endParaRPr lang="en-US" sz="2800" dirty="0"/>
          </a:p>
        </p:txBody>
      </p:sp>
      <p:pic>
        <p:nvPicPr>
          <p:cNvPr id="3" name="Picture 2"/>
          <p:cNvPicPr>
            <a:picLocks noChangeAspect="1"/>
          </p:cNvPicPr>
          <p:nvPr/>
        </p:nvPicPr>
        <p:blipFill>
          <a:blip r:embed="rId3"/>
          <a:stretch>
            <a:fillRect/>
          </a:stretch>
        </p:blipFill>
        <p:spPr>
          <a:xfrm>
            <a:off x="529661" y="1287462"/>
            <a:ext cx="7557973" cy="4527012"/>
          </a:xfrm>
          <a:prstGeom prst="rect">
            <a:avLst/>
          </a:prstGeom>
        </p:spPr>
      </p:pic>
    </p:spTree>
    <p:extLst>
      <p:ext uri="{BB962C8B-B14F-4D97-AF65-F5344CB8AC3E}">
        <p14:creationId xmlns:p14="http://schemas.microsoft.com/office/powerpoint/2010/main" val="32739733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679653"/>
          </a:xfrm>
        </p:spPr>
        <p:txBody>
          <a:bodyPr vert="horz" wrap="square" lIns="146304" tIns="91440" rIns="146304" bIns="91440" rtlCol="0" anchor="t">
            <a:noAutofit/>
          </a:bodyPr>
          <a:lstStyle/>
          <a:p>
            <a:r>
              <a:rPr lang="en-US" dirty="0"/>
              <a:t>Executing requests</a:t>
            </a:r>
          </a:p>
        </p:txBody>
      </p:sp>
      <p:grpSp>
        <p:nvGrpSpPr>
          <p:cNvPr id="6" name="Group 5"/>
          <p:cNvGrpSpPr/>
          <p:nvPr/>
        </p:nvGrpSpPr>
        <p:grpSpPr>
          <a:xfrm>
            <a:off x="529661" y="1439862"/>
            <a:ext cx="11803547" cy="3767194"/>
            <a:chOff x="529661" y="1282350"/>
            <a:chExt cx="11803547" cy="3767194"/>
          </a:xfrm>
        </p:grpSpPr>
        <p:grpSp>
          <p:nvGrpSpPr>
            <p:cNvPr id="4" name="Group 3"/>
            <p:cNvGrpSpPr/>
            <p:nvPr/>
          </p:nvGrpSpPr>
          <p:grpSpPr>
            <a:xfrm>
              <a:off x="529661" y="1282350"/>
              <a:ext cx="4935823" cy="3677936"/>
              <a:chOff x="423344" y="1709770"/>
              <a:chExt cx="4935823" cy="3677936"/>
            </a:xfrm>
          </p:grpSpPr>
          <p:sp>
            <p:nvSpPr>
              <p:cNvPr id="11" name="Rectangle 10"/>
              <p:cNvSpPr/>
              <p:nvPr/>
            </p:nvSpPr>
            <p:spPr>
              <a:xfrm>
                <a:off x="423344" y="1709770"/>
                <a:ext cx="4935823" cy="1103381"/>
              </a:xfrm>
              <a:prstGeom prst="rect">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148" tIns="106148" rIns="1232148" bIns="106148" numCol="1" spcCol="1270" anchor="ctr" anchorCtr="0">
                <a:noAutofit/>
              </a:bodyPr>
              <a:lstStyle/>
              <a:p>
                <a:pPr defTabSz="861357">
                  <a:lnSpc>
                    <a:spcPct val="90000"/>
                  </a:lnSpc>
                  <a:spcBef>
                    <a:spcPct val="0"/>
                  </a:spcBef>
                  <a:spcAft>
                    <a:spcPct val="35000"/>
                  </a:spcAft>
                </a:pPr>
                <a:r>
                  <a:rPr lang="en-US" sz="1938" b="1" dirty="0" smtClean="0">
                    <a:solidFill>
                      <a:srgbClr val="FFFFFF"/>
                    </a:solidFill>
                  </a:rPr>
                  <a:t>Authorization</a:t>
                </a:r>
                <a:endParaRPr lang="en-US" sz="1938" b="1" dirty="0">
                  <a:solidFill>
                    <a:srgbClr val="FFFFFF"/>
                  </a:solidFill>
                </a:endParaRPr>
              </a:p>
              <a:p>
                <a:pPr marL="0" lvl="1" defTabSz="680018">
                  <a:lnSpc>
                    <a:spcPct val="90000"/>
                  </a:lnSpc>
                  <a:spcBef>
                    <a:spcPct val="0"/>
                  </a:spcBef>
                  <a:spcAft>
                    <a:spcPct val="15000"/>
                  </a:spcAft>
                </a:pPr>
                <a:r>
                  <a:rPr lang="en-US" sz="1530" dirty="0">
                    <a:solidFill>
                      <a:srgbClr val="FFFFFF"/>
                    </a:solidFill>
                  </a:rPr>
                  <a:t>Use Client ID and Secret to acquire access token for each user</a:t>
                </a:r>
              </a:p>
            </p:txBody>
          </p:sp>
          <p:sp>
            <p:nvSpPr>
              <p:cNvPr id="12" name="Rectangle 11"/>
              <p:cNvSpPr/>
              <p:nvPr/>
            </p:nvSpPr>
            <p:spPr>
              <a:xfrm>
                <a:off x="423344" y="2997047"/>
                <a:ext cx="4935823" cy="1103381"/>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148" tIns="106148" rIns="1258859" bIns="106148" numCol="1" spcCol="1270" anchor="ctr" anchorCtr="0">
                <a:noAutofit/>
              </a:bodyPr>
              <a:lstStyle/>
              <a:p>
                <a:pPr defTabSz="861357">
                  <a:lnSpc>
                    <a:spcPct val="90000"/>
                  </a:lnSpc>
                  <a:spcBef>
                    <a:spcPct val="0"/>
                  </a:spcBef>
                  <a:spcAft>
                    <a:spcPct val="35000"/>
                  </a:spcAft>
                </a:pPr>
                <a:r>
                  <a:rPr lang="en-US" sz="1938" b="1" dirty="0" smtClean="0">
                    <a:solidFill>
                      <a:srgbClr val="FFFFFF"/>
                    </a:solidFill>
                  </a:rPr>
                  <a:t>Generate HTTP Request</a:t>
                </a:r>
                <a:endParaRPr lang="en-US" sz="1938" b="1" dirty="0">
                  <a:solidFill>
                    <a:srgbClr val="FFFFFF"/>
                  </a:solidFill>
                </a:endParaRPr>
              </a:p>
              <a:p>
                <a:pPr marL="0" lvl="1" defTabSz="680018">
                  <a:lnSpc>
                    <a:spcPct val="90000"/>
                  </a:lnSpc>
                  <a:spcBef>
                    <a:spcPct val="0"/>
                  </a:spcBef>
                  <a:spcAft>
                    <a:spcPct val="15000"/>
                  </a:spcAft>
                </a:pPr>
                <a:r>
                  <a:rPr lang="en-US" sz="1530" dirty="0">
                    <a:solidFill>
                      <a:srgbClr val="FFFFFF"/>
                    </a:solidFill>
                  </a:rPr>
                  <a:t>Pass access token on authorization header</a:t>
                </a:r>
              </a:p>
            </p:txBody>
          </p:sp>
          <p:sp>
            <p:nvSpPr>
              <p:cNvPr id="13" name="Rectangle 12"/>
              <p:cNvSpPr/>
              <p:nvPr/>
            </p:nvSpPr>
            <p:spPr>
              <a:xfrm>
                <a:off x="423344" y="4284325"/>
                <a:ext cx="4935823" cy="1103381"/>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148" tIns="106148" rIns="1258859" bIns="106148" numCol="1" spcCol="1270" anchor="ctr" anchorCtr="0">
                <a:noAutofit/>
              </a:bodyPr>
              <a:lstStyle/>
              <a:p>
                <a:pPr defTabSz="861357">
                  <a:lnSpc>
                    <a:spcPct val="90000"/>
                  </a:lnSpc>
                  <a:spcBef>
                    <a:spcPct val="0"/>
                  </a:spcBef>
                  <a:spcAft>
                    <a:spcPct val="35000"/>
                  </a:spcAft>
                </a:pPr>
                <a:r>
                  <a:rPr lang="en-US" sz="1938" b="1" dirty="0">
                    <a:solidFill>
                      <a:srgbClr val="FFFFFF"/>
                    </a:solidFill>
                  </a:rPr>
                  <a:t>Process Result</a:t>
                </a:r>
              </a:p>
              <a:p>
                <a:pPr marL="0" lvl="1" defTabSz="680018">
                  <a:lnSpc>
                    <a:spcPct val="90000"/>
                  </a:lnSpc>
                  <a:spcBef>
                    <a:spcPct val="0"/>
                  </a:spcBef>
                  <a:spcAft>
                    <a:spcPct val="15000"/>
                  </a:spcAft>
                </a:pPr>
                <a:r>
                  <a:rPr lang="en-US" sz="1530" dirty="0" err="1">
                    <a:solidFill>
                      <a:srgbClr val="FFFFFF"/>
                    </a:solidFill>
                  </a:rPr>
                  <a:t>Deserialize</a:t>
                </a:r>
                <a:r>
                  <a:rPr lang="en-US" sz="1530" dirty="0">
                    <a:solidFill>
                      <a:srgbClr val="FFFFFF"/>
                    </a:solidFill>
                  </a:rPr>
                  <a:t> JSON </a:t>
                </a:r>
                <a:r>
                  <a:rPr lang="en-US" sz="1530" dirty="0" smtClean="0">
                    <a:solidFill>
                      <a:srgbClr val="FFFFFF"/>
                    </a:solidFill>
                  </a:rPr>
                  <a:t>(or </a:t>
                </a:r>
                <a:r>
                  <a:rPr lang="en-US" sz="1530" dirty="0">
                    <a:solidFill>
                      <a:srgbClr val="FFFFFF"/>
                    </a:solidFill>
                  </a:rPr>
                  <a:t>unpack ZIP </a:t>
                </a:r>
                <a:r>
                  <a:rPr lang="en-US" sz="1530" dirty="0" smtClean="0">
                    <a:solidFill>
                      <a:srgbClr val="FFFFFF"/>
                    </a:solidFill>
                  </a:rPr>
                  <a:t>archive)</a:t>
                </a:r>
                <a:endParaRPr lang="en-US" sz="1530" dirty="0">
                  <a:solidFill>
                    <a:srgbClr val="FFFFFF"/>
                  </a:solidFill>
                </a:endParaRPr>
              </a:p>
            </p:txBody>
          </p:sp>
          <p:sp>
            <p:nvSpPr>
              <p:cNvPr id="14" name="Freeform 13"/>
              <p:cNvSpPr/>
              <p:nvPr/>
            </p:nvSpPr>
            <p:spPr>
              <a:xfrm>
                <a:off x="4472340" y="2546500"/>
                <a:ext cx="717197" cy="717197"/>
              </a:xfrm>
              <a:custGeom>
                <a:avLst/>
                <a:gdLst>
                  <a:gd name="connsiteX0" fmla="*/ 0 w 703198"/>
                  <a:gd name="connsiteY0" fmla="*/ 386759 h 703198"/>
                  <a:gd name="connsiteX1" fmla="*/ 158220 w 703198"/>
                  <a:gd name="connsiteY1" fmla="*/ 386759 h 703198"/>
                  <a:gd name="connsiteX2" fmla="*/ 158220 w 703198"/>
                  <a:gd name="connsiteY2" fmla="*/ 0 h 703198"/>
                  <a:gd name="connsiteX3" fmla="*/ 544978 w 703198"/>
                  <a:gd name="connsiteY3" fmla="*/ 0 h 703198"/>
                  <a:gd name="connsiteX4" fmla="*/ 544978 w 703198"/>
                  <a:gd name="connsiteY4" fmla="*/ 386759 h 703198"/>
                  <a:gd name="connsiteX5" fmla="*/ 703198 w 703198"/>
                  <a:gd name="connsiteY5" fmla="*/ 386759 h 703198"/>
                  <a:gd name="connsiteX6" fmla="*/ 351599 w 703198"/>
                  <a:gd name="connsiteY6" fmla="*/ 703198 h 703198"/>
                  <a:gd name="connsiteX7" fmla="*/ 0 w 703198"/>
                  <a:gd name="connsiteY7" fmla="*/ 386759 h 703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198" h="703198">
                    <a:moveTo>
                      <a:pt x="0" y="386759"/>
                    </a:moveTo>
                    <a:lnTo>
                      <a:pt x="158220" y="386759"/>
                    </a:lnTo>
                    <a:lnTo>
                      <a:pt x="158220" y="0"/>
                    </a:lnTo>
                    <a:lnTo>
                      <a:pt x="544978" y="0"/>
                    </a:lnTo>
                    <a:lnTo>
                      <a:pt x="544978" y="386759"/>
                    </a:lnTo>
                    <a:lnTo>
                      <a:pt x="703198" y="386759"/>
                    </a:lnTo>
                    <a:lnTo>
                      <a:pt x="351599" y="703198"/>
                    </a:lnTo>
                    <a:lnTo>
                      <a:pt x="0" y="386759"/>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98933" tIns="37563" rIns="198933" bIns="215070" numCol="1" spcCol="1270" anchor="ctr" anchorCtr="0">
                <a:noAutofit/>
              </a:bodyPr>
              <a:lstStyle/>
              <a:p>
                <a:pPr algn="ctr" defTabSz="1314702">
                  <a:lnSpc>
                    <a:spcPct val="90000"/>
                  </a:lnSpc>
                  <a:spcBef>
                    <a:spcPct val="0"/>
                  </a:spcBef>
                  <a:spcAft>
                    <a:spcPct val="35000"/>
                  </a:spcAft>
                </a:pPr>
                <a:endParaRPr lang="en-US" sz="2958">
                  <a:solidFill>
                    <a:srgbClr val="000000">
                      <a:hueOff val="0"/>
                      <a:satOff val="0"/>
                      <a:lumOff val="0"/>
                      <a:alphaOff val="0"/>
                    </a:srgbClr>
                  </a:solidFill>
                </a:endParaRPr>
              </a:p>
            </p:txBody>
          </p:sp>
          <p:sp>
            <p:nvSpPr>
              <p:cNvPr id="15" name="Freeform 14"/>
              <p:cNvSpPr/>
              <p:nvPr/>
            </p:nvSpPr>
            <p:spPr>
              <a:xfrm>
                <a:off x="4472340" y="3826423"/>
                <a:ext cx="717197" cy="717197"/>
              </a:xfrm>
              <a:custGeom>
                <a:avLst/>
                <a:gdLst>
                  <a:gd name="connsiteX0" fmla="*/ 0 w 703198"/>
                  <a:gd name="connsiteY0" fmla="*/ 386759 h 703198"/>
                  <a:gd name="connsiteX1" fmla="*/ 158220 w 703198"/>
                  <a:gd name="connsiteY1" fmla="*/ 386759 h 703198"/>
                  <a:gd name="connsiteX2" fmla="*/ 158220 w 703198"/>
                  <a:gd name="connsiteY2" fmla="*/ 0 h 703198"/>
                  <a:gd name="connsiteX3" fmla="*/ 544978 w 703198"/>
                  <a:gd name="connsiteY3" fmla="*/ 0 h 703198"/>
                  <a:gd name="connsiteX4" fmla="*/ 544978 w 703198"/>
                  <a:gd name="connsiteY4" fmla="*/ 386759 h 703198"/>
                  <a:gd name="connsiteX5" fmla="*/ 703198 w 703198"/>
                  <a:gd name="connsiteY5" fmla="*/ 386759 h 703198"/>
                  <a:gd name="connsiteX6" fmla="*/ 351599 w 703198"/>
                  <a:gd name="connsiteY6" fmla="*/ 703198 h 703198"/>
                  <a:gd name="connsiteX7" fmla="*/ 0 w 703198"/>
                  <a:gd name="connsiteY7" fmla="*/ 386759 h 703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198" h="703198">
                    <a:moveTo>
                      <a:pt x="0" y="386759"/>
                    </a:moveTo>
                    <a:lnTo>
                      <a:pt x="158220" y="386759"/>
                    </a:lnTo>
                    <a:lnTo>
                      <a:pt x="158220" y="0"/>
                    </a:lnTo>
                    <a:lnTo>
                      <a:pt x="544978" y="0"/>
                    </a:lnTo>
                    <a:lnTo>
                      <a:pt x="544978" y="386759"/>
                    </a:lnTo>
                    <a:lnTo>
                      <a:pt x="703198" y="386759"/>
                    </a:lnTo>
                    <a:lnTo>
                      <a:pt x="351599" y="703198"/>
                    </a:lnTo>
                    <a:lnTo>
                      <a:pt x="0" y="386759"/>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98933" tIns="37563" rIns="198933" bIns="215070" numCol="1" spcCol="1270" anchor="ctr" anchorCtr="0">
                <a:noAutofit/>
              </a:bodyPr>
              <a:lstStyle/>
              <a:p>
                <a:pPr algn="ctr" defTabSz="1314702">
                  <a:lnSpc>
                    <a:spcPct val="90000"/>
                  </a:lnSpc>
                  <a:spcBef>
                    <a:spcPct val="0"/>
                  </a:spcBef>
                  <a:spcAft>
                    <a:spcPct val="35000"/>
                  </a:spcAft>
                </a:pPr>
                <a:endParaRPr lang="en-US" sz="2958">
                  <a:solidFill>
                    <a:srgbClr val="000000">
                      <a:hueOff val="0"/>
                      <a:satOff val="0"/>
                      <a:lumOff val="0"/>
                      <a:alphaOff val="0"/>
                    </a:srgbClr>
                  </a:solidFill>
                </a:endParaRPr>
              </a:p>
            </p:txBody>
          </p:sp>
        </p:grpSp>
        <p:grpSp>
          <p:nvGrpSpPr>
            <p:cNvPr id="3" name="Group 2"/>
            <p:cNvGrpSpPr/>
            <p:nvPr/>
          </p:nvGrpSpPr>
          <p:grpSpPr>
            <a:xfrm>
              <a:off x="5761037" y="1282350"/>
              <a:ext cx="6324600" cy="3767194"/>
              <a:chOff x="6481277" y="1823366"/>
              <a:chExt cx="5674197" cy="3767194"/>
            </a:xfrm>
          </p:grpSpPr>
          <p:sp>
            <p:nvSpPr>
              <p:cNvPr id="7" name="TextBox 6"/>
              <p:cNvSpPr txBox="1"/>
              <p:nvPr/>
            </p:nvSpPr>
            <p:spPr>
              <a:xfrm>
                <a:off x="6481277" y="3300559"/>
                <a:ext cx="5674197" cy="923330"/>
              </a:xfrm>
              <a:prstGeom prst="rect">
                <a:avLst/>
              </a:prstGeom>
              <a:noFill/>
            </p:spPr>
            <p:txBody>
              <a:bodyPr wrap="square" lIns="0" tIns="0" rIns="0" bIns="0" rtlCol="0">
                <a:spAutoFit/>
              </a:bodyPr>
              <a:lstStyle/>
              <a:p>
                <a:pPr defTabSz="932597"/>
                <a:r>
                  <a:rPr lang="en-US" sz="2000"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GET https://www.yammer.com/api/v1/messages.json </a:t>
                </a:r>
              </a:p>
              <a:p>
                <a:pPr defTabSz="932597"/>
                <a:r>
                  <a:rPr lang="en-US" sz="2000"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Authorization: Bearer kt3qhmv83ypx4ctz</a:t>
                </a:r>
              </a:p>
            </p:txBody>
          </p:sp>
          <p:sp>
            <p:nvSpPr>
              <p:cNvPr id="8" name="TextBox 7"/>
              <p:cNvSpPr txBox="1"/>
              <p:nvPr/>
            </p:nvSpPr>
            <p:spPr>
              <a:xfrm>
                <a:off x="6481277" y="4359454"/>
                <a:ext cx="5674197" cy="1231106"/>
              </a:xfrm>
              <a:prstGeom prst="rect">
                <a:avLst/>
              </a:prstGeom>
              <a:noFill/>
            </p:spPr>
            <p:txBody>
              <a:bodyPr wrap="square" lIns="0" tIns="0" rIns="0" bIns="0" rtlCol="0">
                <a:spAutoFit/>
              </a:bodyPr>
              <a:lstStyle/>
              <a:p>
                <a:pPr defTabSz="932597"/>
                <a:r>
                  <a:rPr lang="en-US" sz="2000"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a:t>
                </a:r>
              </a:p>
              <a:p>
                <a:pPr defTabSz="932597"/>
                <a:r>
                  <a:rPr lang="en-US" sz="2000"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r>
                  <a:rPr lang="en-US" sz="2000" spc="-71" dirty="0" smtClean="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location</a:t>
                </a:r>
                <a:r>
                  <a:rPr lang="en-US" sz="2000"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"Philadelphia, PA",</a:t>
                </a:r>
              </a:p>
              <a:p>
                <a:pPr defTabSz="932597"/>
                <a:r>
                  <a:rPr lang="en-US" sz="2000"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p>
              <a:p>
                <a:pPr defTabSz="932597"/>
                <a:r>
                  <a:rPr lang="en-US" sz="2000"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a:t>
                </a:r>
              </a:p>
            </p:txBody>
          </p:sp>
          <p:sp>
            <p:nvSpPr>
              <p:cNvPr id="9" name="TextBox 8"/>
              <p:cNvSpPr txBox="1"/>
              <p:nvPr/>
            </p:nvSpPr>
            <p:spPr>
              <a:xfrm>
                <a:off x="6481278" y="1823366"/>
                <a:ext cx="5332377" cy="1138773"/>
              </a:xfrm>
              <a:prstGeom prst="rect">
                <a:avLst/>
              </a:prstGeom>
              <a:noFill/>
            </p:spPr>
            <p:txBody>
              <a:bodyPr wrap="square" lIns="0" tIns="0" rIns="0" bIns="0" rtlCol="0">
                <a:spAutoFit/>
              </a:bodyPr>
              <a:lstStyle/>
              <a:p>
                <a:pPr defTabSz="932597"/>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https://www.yammer.com/dialog/oauth?client_id=CID</a:t>
                </a:r>
              </a:p>
              <a:p>
                <a:pPr defTabSz="932597"/>
                <a:endParaRPr lang="en-US" sz="2000"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endParaRPr>
              </a:p>
              <a:p>
                <a:pPr defTabSz="932597"/>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https://www.yammer.com/oauth2/access_token.json?client_id=CID&amp;client_secret=CS&amp;code=CODE </a:t>
                </a:r>
              </a:p>
            </p:txBody>
          </p:sp>
        </p:grpSp>
        <p:sp>
          <p:nvSpPr>
            <p:cNvPr id="5" name="TextBox 4"/>
            <p:cNvSpPr txBox="1"/>
            <p:nvPr/>
          </p:nvSpPr>
          <p:spPr>
            <a:xfrm>
              <a:off x="11650136" y="2125662"/>
              <a:ext cx="683072" cy="276999"/>
            </a:xfrm>
            <a:prstGeom prst="rect">
              <a:avLst/>
            </a:prstGeom>
            <a:noFill/>
          </p:spPr>
          <p:txBody>
            <a:bodyPr wrap="none" lIns="0" tIns="0" rIns="0" bIns="0" rtlCol="0">
              <a:spAutoFit/>
            </a:bodyPr>
            <a:lstStyle/>
            <a:p>
              <a:r>
                <a:rPr lang="en-US" spc="-70" dirty="0" smtClean="0">
                  <a:solidFill>
                    <a:srgbClr val="0072C6"/>
                  </a:solidFill>
                </a:rPr>
                <a:t>[server</a:t>
              </a:r>
              <a:r>
                <a:rPr lang="en-US" spc="-70" dirty="0">
                  <a:solidFill>
                    <a:srgbClr val="0072C6"/>
                  </a:solidFill>
                </a:rPr>
                <a:t>]</a:t>
              </a:r>
              <a:endParaRPr lang="en-US" spc="-70" dirty="0" smtClean="0">
                <a:solidFill>
                  <a:srgbClr val="0072C6"/>
                </a:solidFill>
              </a:endParaRPr>
            </a:p>
          </p:txBody>
        </p:sp>
        <p:sp>
          <p:nvSpPr>
            <p:cNvPr id="16" name="TextBox 15"/>
            <p:cNvSpPr txBox="1"/>
            <p:nvPr/>
          </p:nvSpPr>
          <p:spPr>
            <a:xfrm>
              <a:off x="11684537" y="1287462"/>
              <a:ext cx="614271" cy="276999"/>
            </a:xfrm>
            <a:prstGeom prst="rect">
              <a:avLst/>
            </a:prstGeom>
            <a:noFill/>
          </p:spPr>
          <p:txBody>
            <a:bodyPr wrap="none" lIns="0" tIns="0" rIns="0" bIns="0" rtlCol="0">
              <a:spAutoFit/>
            </a:bodyPr>
            <a:lstStyle/>
            <a:p>
              <a:r>
                <a:rPr lang="en-US" spc="-70" dirty="0">
                  <a:solidFill>
                    <a:srgbClr val="0072C6"/>
                  </a:solidFill>
                </a:rPr>
                <a:t>[</a:t>
              </a:r>
              <a:r>
                <a:rPr lang="en-US" spc="-70" dirty="0" smtClean="0">
                  <a:solidFill>
                    <a:srgbClr val="0072C6"/>
                  </a:solidFill>
                </a:rPr>
                <a:t>client</a:t>
              </a:r>
              <a:r>
                <a:rPr lang="en-US" spc="-70" dirty="0">
                  <a:solidFill>
                    <a:srgbClr val="0072C6"/>
                  </a:solidFill>
                </a:rPr>
                <a:t>]</a:t>
              </a:r>
              <a:endParaRPr lang="en-US" spc="-70" dirty="0" smtClean="0">
                <a:solidFill>
                  <a:srgbClr val="0072C6"/>
                </a:solidFill>
              </a:endParaRPr>
            </a:p>
          </p:txBody>
        </p:sp>
      </p:grpSp>
    </p:spTree>
    <p:extLst>
      <p:ext uri="{BB962C8B-B14F-4D97-AF65-F5344CB8AC3E}">
        <p14:creationId xmlns:p14="http://schemas.microsoft.com/office/powerpoint/2010/main" val="57736585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679653"/>
          </a:xfrm>
        </p:spPr>
        <p:txBody>
          <a:bodyPr/>
          <a:lstStyle/>
          <a:p>
            <a:r>
              <a:rPr lang="en-US" dirty="0" smtClean="0"/>
              <a:t>Open Graph activity stories</a:t>
            </a:r>
            <a:endParaRPr lang="en-US" dirty="0"/>
          </a:p>
        </p:txBody>
      </p:sp>
      <p:grpSp>
        <p:nvGrpSpPr>
          <p:cNvPr id="3" name="Group 2"/>
          <p:cNvGrpSpPr/>
          <p:nvPr/>
        </p:nvGrpSpPr>
        <p:grpSpPr>
          <a:xfrm>
            <a:off x="712672" y="1273907"/>
            <a:ext cx="5960977" cy="4204555"/>
            <a:chOff x="530467" y="1617583"/>
            <a:chExt cx="5581765" cy="3937079"/>
          </a:xfrm>
        </p:grpSpPr>
        <p:grpSp>
          <p:nvGrpSpPr>
            <p:cNvPr id="53" name="Group 52"/>
            <p:cNvGrpSpPr/>
            <p:nvPr/>
          </p:nvGrpSpPr>
          <p:grpSpPr>
            <a:xfrm>
              <a:off x="530467" y="1617583"/>
              <a:ext cx="5581765" cy="3937079"/>
              <a:chOff x="6170583" y="1826839"/>
              <a:chExt cx="5472815" cy="3860232"/>
            </a:xfrm>
          </p:grpSpPr>
          <p:grpSp>
            <p:nvGrpSpPr>
              <p:cNvPr id="55" name="Group 54"/>
              <p:cNvGrpSpPr/>
              <p:nvPr/>
            </p:nvGrpSpPr>
            <p:grpSpPr>
              <a:xfrm>
                <a:off x="6180616" y="1830967"/>
                <a:ext cx="1876380" cy="1876380"/>
                <a:chOff x="6182225" y="1830550"/>
                <a:chExt cx="1876869" cy="1876869"/>
              </a:xfrm>
            </p:grpSpPr>
            <p:sp>
              <p:nvSpPr>
                <p:cNvPr id="94" name="Rectangle 93"/>
                <p:cNvSpPr/>
                <p:nvPr/>
              </p:nvSpPr>
              <p:spPr bwMode="auto">
                <a:xfrm>
                  <a:off x="6182225" y="1830550"/>
                  <a:ext cx="1876869" cy="187686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23" tIns="46611" rIns="46611" bIns="93223" numCol="1" spcCol="0" rtlCol="0" fromWordArt="0" anchor="b" anchorCtr="0" forceAA="0" compatLnSpc="1">
                  <a:prstTxWarp prst="textNoShape">
                    <a:avLst/>
                  </a:prstTxWarp>
                  <a:noAutofit/>
                </a:bodyPr>
                <a:lstStyle/>
                <a:p>
                  <a:pPr defTabSz="931832" fontAlgn="base">
                    <a:spcBef>
                      <a:spcPct val="0"/>
                    </a:spcBef>
                    <a:spcAft>
                      <a:spcPct val="0"/>
                    </a:spcAft>
                  </a:pPr>
                  <a:r>
                    <a:rPr lang="en-US" sz="1799"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Follow objects in Yammer</a:t>
                  </a:r>
                </a:p>
              </p:txBody>
            </p:sp>
            <p:grpSp>
              <p:nvGrpSpPr>
                <p:cNvPr id="95" name="Group 94"/>
                <p:cNvGrpSpPr/>
                <p:nvPr/>
              </p:nvGrpSpPr>
              <p:grpSpPr bwMode="black">
                <a:xfrm>
                  <a:off x="6663523" y="2062664"/>
                  <a:ext cx="914270" cy="914270"/>
                  <a:chOff x="446088" y="3778250"/>
                  <a:chExt cx="920750" cy="920750"/>
                </a:xfrm>
                <a:solidFill>
                  <a:srgbClr val="FFFFFF"/>
                </a:solidFill>
              </p:grpSpPr>
              <p:sp>
                <p:nvSpPr>
                  <p:cNvPr id="96" name="Freeform 29"/>
                  <p:cNvSpPr>
                    <a:spLocks noEditPoints="1"/>
                  </p:cNvSpPr>
                  <p:nvPr/>
                </p:nvSpPr>
                <p:spPr bwMode="black">
                  <a:xfrm>
                    <a:off x="446088" y="3778250"/>
                    <a:ext cx="920750" cy="920750"/>
                  </a:xfrm>
                  <a:custGeom>
                    <a:avLst/>
                    <a:gdLst>
                      <a:gd name="T0" fmla="*/ 494 w 518"/>
                      <a:gd name="T1" fmla="*/ 216 h 518"/>
                      <a:gd name="T2" fmla="*/ 302 w 518"/>
                      <a:gd name="T3" fmla="*/ 24 h 518"/>
                      <a:gd name="T4" fmla="*/ 216 w 518"/>
                      <a:gd name="T5" fmla="*/ 24 h 518"/>
                      <a:gd name="T6" fmla="*/ 24 w 518"/>
                      <a:gd name="T7" fmla="*/ 216 h 518"/>
                      <a:gd name="T8" fmla="*/ 24 w 518"/>
                      <a:gd name="T9" fmla="*/ 302 h 518"/>
                      <a:gd name="T10" fmla="*/ 216 w 518"/>
                      <a:gd name="T11" fmla="*/ 494 h 518"/>
                      <a:gd name="T12" fmla="*/ 302 w 518"/>
                      <a:gd name="T13" fmla="*/ 494 h 518"/>
                      <a:gd name="T14" fmla="*/ 494 w 518"/>
                      <a:gd name="T15" fmla="*/ 302 h 518"/>
                      <a:gd name="T16" fmla="*/ 494 w 518"/>
                      <a:gd name="T17" fmla="*/ 216 h 518"/>
                      <a:gd name="T18" fmla="*/ 482 w 518"/>
                      <a:gd name="T19" fmla="*/ 289 h 518"/>
                      <a:gd name="T20" fmla="*/ 289 w 518"/>
                      <a:gd name="T21" fmla="*/ 482 h 518"/>
                      <a:gd name="T22" fmla="*/ 228 w 518"/>
                      <a:gd name="T23" fmla="*/ 482 h 518"/>
                      <a:gd name="T24" fmla="*/ 36 w 518"/>
                      <a:gd name="T25" fmla="*/ 289 h 518"/>
                      <a:gd name="T26" fmla="*/ 36 w 518"/>
                      <a:gd name="T27" fmla="*/ 228 h 518"/>
                      <a:gd name="T28" fmla="*/ 228 w 518"/>
                      <a:gd name="T29" fmla="*/ 36 h 518"/>
                      <a:gd name="T30" fmla="*/ 290 w 518"/>
                      <a:gd name="T31" fmla="*/ 36 h 518"/>
                      <a:gd name="T32" fmla="*/ 482 w 518"/>
                      <a:gd name="T33" fmla="*/ 228 h 518"/>
                      <a:gd name="T34" fmla="*/ 482 w 518"/>
                      <a:gd name="T35" fmla="*/ 289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8" h="518">
                        <a:moveTo>
                          <a:pt x="494" y="216"/>
                        </a:moveTo>
                        <a:cubicBezTo>
                          <a:pt x="302" y="24"/>
                          <a:pt x="302" y="24"/>
                          <a:pt x="302" y="24"/>
                        </a:cubicBezTo>
                        <a:cubicBezTo>
                          <a:pt x="278" y="0"/>
                          <a:pt x="240" y="0"/>
                          <a:pt x="216" y="24"/>
                        </a:cubicBezTo>
                        <a:cubicBezTo>
                          <a:pt x="24" y="216"/>
                          <a:pt x="24" y="216"/>
                          <a:pt x="24" y="216"/>
                        </a:cubicBezTo>
                        <a:cubicBezTo>
                          <a:pt x="0" y="240"/>
                          <a:pt x="0" y="278"/>
                          <a:pt x="24" y="302"/>
                        </a:cubicBezTo>
                        <a:cubicBezTo>
                          <a:pt x="216" y="494"/>
                          <a:pt x="216" y="494"/>
                          <a:pt x="216" y="494"/>
                        </a:cubicBezTo>
                        <a:cubicBezTo>
                          <a:pt x="240" y="518"/>
                          <a:pt x="278" y="518"/>
                          <a:pt x="302" y="494"/>
                        </a:cubicBezTo>
                        <a:cubicBezTo>
                          <a:pt x="494" y="302"/>
                          <a:pt x="494" y="302"/>
                          <a:pt x="494" y="302"/>
                        </a:cubicBezTo>
                        <a:cubicBezTo>
                          <a:pt x="518" y="278"/>
                          <a:pt x="518" y="240"/>
                          <a:pt x="494" y="216"/>
                        </a:cubicBezTo>
                        <a:close/>
                        <a:moveTo>
                          <a:pt x="482" y="289"/>
                        </a:moveTo>
                        <a:cubicBezTo>
                          <a:pt x="289" y="482"/>
                          <a:pt x="289" y="482"/>
                          <a:pt x="289" y="482"/>
                        </a:cubicBezTo>
                        <a:cubicBezTo>
                          <a:pt x="273" y="499"/>
                          <a:pt x="245" y="499"/>
                          <a:pt x="228" y="482"/>
                        </a:cubicBezTo>
                        <a:cubicBezTo>
                          <a:pt x="36" y="289"/>
                          <a:pt x="36" y="289"/>
                          <a:pt x="36" y="289"/>
                        </a:cubicBezTo>
                        <a:cubicBezTo>
                          <a:pt x="19" y="273"/>
                          <a:pt x="19" y="245"/>
                          <a:pt x="36" y="228"/>
                        </a:cubicBezTo>
                        <a:cubicBezTo>
                          <a:pt x="228" y="36"/>
                          <a:pt x="228" y="36"/>
                          <a:pt x="228" y="36"/>
                        </a:cubicBezTo>
                        <a:cubicBezTo>
                          <a:pt x="245" y="19"/>
                          <a:pt x="273" y="19"/>
                          <a:pt x="290" y="36"/>
                        </a:cubicBezTo>
                        <a:cubicBezTo>
                          <a:pt x="482" y="228"/>
                          <a:pt x="482" y="228"/>
                          <a:pt x="482" y="228"/>
                        </a:cubicBezTo>
                        <a:cubicBezTo>
                          <a:pt x="499" y="245"/>
                          <a:pt x="499" y="273"/>
                          <a:pt x="482" y="289"/>
                        </a:cubicBezTo>
                        <a:close/>
                      </a:path>
                    </a:pathLst>
                  </a:custGeom>
                  <a:grpFill/>
                  <a:ln>
                    <a:noFill/>
                  </a:ln>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97" name="Freeform 30"/>
                  <p:cNvSpPr>
                    <a:spLocks noEditPoints="1"/>
                  </p:cNvSpPr>
                  <p:nvPr/>
                </p:nvSpPr>
                <p:spPr bwMode="black">
                  <a:xfrm>
                    <a:off x="514350" y="3844925"/>
                    <a:ext cx="785813" cy="785813"/>
                  </a:xfrm>
                  <a:custGeom>
                    <a:avLst/>
                    <a:gdLst>
                      <a:gd name="T0" fmla="*/ 432 w 442"/>
                      <a:gd name="T1" fmla="*/ 203 h 442"/>
                      <a:gd name="T2" fmla="*/ 239 w 442"/>
                      <a:gd name="T3" fmla="*/ 10 h 442"/>
                      <a:gd name="T4" fmla="*/ 203 w 442"/>
                      <a:gd name="T5" fmla="*/ 10 h 442"/>
                      <a:gd name="T6" fmla="*/ 10 w 442"/>
                      <a:gd name="T7" fmla="*/ 203 h 442"/>
                      <a:gd name="T8" fmla="*/ 10 w 442"/>
                      <a:gd name="T9" fmla="*/ 239 h 442"/>
                      <a:gd name="T10" fmla="*/ 203 w 442"/>
                      <a:gd name="T11" fmla="*/ 432 h 442"/>
                      <a:gd name="T12" fmla="*/ 239 w 442"/>
                      <a:gd name="T13" fmla="*/ 432 h 442"/>
                      <a:gd name="T14" fmla="*/ 432 w 442"/>
                      <a:gd name="T15" fmla="*/ 239 h 442"/>
                      <a:gd name="T16" fmla="*/ 432 w 442"/>
                      <a:gd name="T17" fmla="*/ 203 h 442"/>
                      <a:gd name="T18" fmla="*/ 279 w 442"/>
                      <a:gd name="T19" fmla="*/ 255 h 442"/>
                      <a:gd name="T20" fmla="*/ 207 w 442"/>
                      <a:gd name="T21" fmla="*/ 277 h 442"/>
                      <a:gd name="T22" fmla="*/ 184 w 442"/>
                      <a:gd name="T23" fmla="*/ 294 h 442"/>
                      <a:gd name="T24" fmla="*/ 199 w 442"/>
                      <a:gd name="T25" fmla="*/ 311 h 442"/>
                      <a:gd name="T26" fmla="*/ 221 w 442"/>
                      <a:gd name="T27" fmla="*/ 325 h 442"/>
                      <a:gd name="T28" fmla="*/ 241 w 442"/>
                      <a:gd name="T29" fmla="*/ 367 h 442"/>
                      <a:gd name="T30" fmla="*/ 241 w 442"/>
                      <a:gd name="T31" fmla="*/ 371 h 442"/>
                      <a:gd name="T32" fmla="*/ 241 w 442"/>
                      <a:gd name="T33" fmla="*/ 381 h 442"/>
                      <a:gd name="T34" fmla="*/ 199 w 442"/>
                      <a:gd name="T35" fmla="*/ 381 h 442"/>
                      <a:gd name="T36" fmla="*/ 199 w 442"/>
                      <a:gd name="T37" fmla="*/ 369 h 442"/>
                      <a:gd name="T38" fmla="*/ 199 w 442"/>
                      <a:gd name="T39" fmla="*/ 367 h 442"/>
                      <a:gd name="T40" fmla="*/ 200 w 442"/>
                      <a:gd name="T41" fmla="*/ 367 h 442"/>
                      <a:gd name="T42" fmla="*/ 194 w 442"/>
                      <a:gd name="T43" fmla="*/ 358 h 442"/>
                      <a:gd name="T44" fmla="*/ 184 w 442"/>
                      <a:gd name="T45" fmla="*/ 351 h 442"/>
                      <a:gd name="T46" fmla="*/ 156 w 442"/>
                      <a:gd name="T47" fmla="*/ 333 h 442"/>
                      <a:gd name="T48" fmla="*/ 140 w 442"/>
                      <a:gd name="T49" fmla="*/ 296 h 442"/>
                      <a:gd name="T50" fmla="*/ 140 w 442"/>
                      <a:gd name="T51" fmla="*/ 292 h 442"/>
                      <a:gd name="T52" fmla="*/ 156 w 442"/>
                      <a:gd name="T53" fmla="*/ 258 h 442"/>
                      <a:gd name="T54" fmla="*/ 186 w 442"/>
                      <a:gd name="T55" fmla="*/ 242 h 442"/>
                      <a:gd name="T56" fmla="*/ 188 w 442"/>
                      <a:gd name="T57" fmla="*/ 241 h 442"/>
                      <a:gd name="T58" fmla="*/ 231 w 442"/>
                      <a:gd name="T59" fmla="*/ 233 h 442"/>
                      <a:gd name="T60" fmla="*/ 249 w 442"/>
                      <a:gd name="T61" fmla="*/ 221 h 442"/>
                      <a:gd name="T62" fmla="*/ 218 w 442"/>
                      <a:gd name="T63" fmla="*/ 194 h 442"/>
                      <a:gd name="T64" fmla="*/ 198 w 442"/>
                      <a:gd name="T65" fmla="*/ 152 h 442"/>
                      <a:gd name="T66" fmla="*/ 199 w 442"/>
                      <a:gd name="T67" fmla="*/ 145 h 442"/>
                      <a:gd name="T68" fmla="*/ 160 w 442"/>
                      <a:gd name="T69" fmla="*/ 145 h 442"/>
                      <a:gd name="T70" fmla="*/ 160 w 442"/>
                      <a:gd name="T71" fmla="*/ 145 h 442"/>
                      <a:gd name="T72" fmla="*/ 152 w 442"/>
                      <a:gd name="T73" fmla="*/ 138 h 442"/>
                      <a:gd name="T74" fmla="*/ 153 w 442"/>
                      <a:gd name="T75" fmla="*/ 134 h 442"/>
                      <a:gd name="T76" fmla="*/ 221 w 442"/>
                      <a:gd name="T77" fmla="*/ 42 h 442"/>
                      <a:gd name="T78" fmla="*/ 292 w 442"/>
                      <a:gd name="T79" fmla="*/ 133 h 442"/>
                      <a:gd name="T80" fmla="*/ 292 w 442"/>
                      <a:gd name="T81" fmla="*/ 133 h 442"/>
                      <a:gd name="T82" fmla="*/ 294 w 442"/>
                      <a:gd name="T83" fmla="*/ 138 h 442"/>
                      <a:gd name="T84" fmla="*/ 286 w 442"/>
                      <a:gd name="T85" fmla="*/ 145 h 442"/>
                      <a:gd name="T86" fmla="*/ 286 w 442"/>
                      <a:gd name="T87" fmla="*/ 145 h 442"/>
                      <a:gd name="T88" fmla="*/ 241 w 442"/>
                      <a:gd name="T89" fmla="*/ 145 h 442"/>
                      <a:gd name="T90" fmla="*/ 240 w 442"/>
                      <a:gd name="T91" fmla="*/ 152 h 442"/>
                      <a:gd name="T92" fmla="*/ 243 w 442"/>
                      <a:gd name="T93" fmla="*/ 160 h 442"/>
                      <a:gd name="T94" fmla="*/ 248 w 442"/>
                      <a:gd name="T95" fmla="*/ 163 h 442"/>
                      <a:gd name="T96" fmla="*/ 249 w 442"/>
                      <a:gd name="T97" fmla="*/ 163 h 442"/>
                      <a:gd name="T98" fmla="*/ 251 w 442"/>
                      <a:gd name="T99" fmla="*/ 164 h 442"/>
                      <a:gd name="T100" fmla="*/ 278 w 442"/>
                      <a:gd name="T101" fmla="*/ 179 h 442"/>
                      <a:gd name="T102" fmla="*/ 295 w 442"/>
                      <a:gd name="T103" fmla="*/ 211 h 442"/>
                      <a:gd name="T104" fmla="*/ 296 w 442"/>
                      <a:gd name="T105" fmla="*/ 220 h 442"/>
                      <a:gd name="T106" fmla="*/ 279 w 442"/>
                      <a:gd name="T107" fmla="*/ 25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2" h="442">
                        <a:moveTo>
                          <a:pt x="432" y="203"/>
                        </a:moveTo>
                        <a:cubicBezTo>
                          <a:pt x="239" y="10"/>
                          <a:pt x="239" y="10"/>
                          <a:pt x="239" y="10"/>
                        </a:cubicBezTo>
                        <a:cubicBezTo>
                          <a:pt x="229" y="0"/>
                          <a:pt x="213" y="0"/>
                          <a:pt x="203" y="10"/>
                        </a:cubicBezTo>
                        <a:cubicBezTo>
                          <a:pt x="10" y="203"/>
                          <a:pt x="10" y="203"/>
                          <a:pt x="10" y="203"/>
                        </a:cubicBezTo>
                        <a:cubicBezTo>
                          <a:pt x="0" y="213"/>
                          <a:pt x="0" y="229"/>
                          <a:pt x="10" y="239"/>
                        </a:cubicBezTo>
                        <a:cubicBezTo>
                          <a:pt x="203" y="432"/>
                          <a:pt x="203" y="432"/>
                          <a:pt x="203" y="432"/>
                        </a:cubicBezTo>
                        <a:cubicBezTo>
                          <a:pt x="213" y="442"/>
                          <a:pt x="229" y="442"/>
                          <a:pt x="239" y="432"/>
                        </a:cubicBezTo>
                        <a:cubicBezTo>
                          <a:pt x="432" y="239"/>
                          <a:pt x="432" y="239"/>
                          <a:pt x="432" y="239"/>
                        </a:cubicBezTo>
                        <a:cubicBezTo>
                          <a:pt x="442" y="229"/>
                          <a:pt x="442" y="213"/>
                          <a:pt x="432" y="203"/>
                        </a:cubicBezTo>
                        <a:close/>
                        <a:moveTo>
                          <a:pt x="279" y="255"/>
                        </a:moveTo>
                        <a:cubicBezTo>
                          <a:pt x="257" y="276"/>
                          <a:pt x="207" y="277"/>
                          <a:pt x="207" y="277"/>
                        </a:cubicBezTo>
                        <a:cubicBezTo>
                          <a:pt x="207" y="277"/>
                          <a:pt x="185" y="277"/>
                          <a:pt x="184" y="294"/>
                        </a:cubicBezTo>
                        <a:cubicBezTo>
                          <a:pt x="183" y="303"/>
                          <a:pt x="193" y="308"/>
                          <a:pt x="199" y="311"/>
                        </a:cubicBezTo>
                        <a:cubicBezTo>
                          <a:pt x="199" y="311"/>
                          <a:pt x="212" y="317"/>
                          <a:pt x="221" y="325"/>
                        </a:cubicBezTo>
                        <a:cubicBezTo>
                          <a:pt x="229" y="333"/>
                          <a:pt x="241" y="346"/>
                          <a:pt x="241" y="367"/>
                        </a:cubicBezTo>
                        <a:cubicBezTo>
                          <a:pt x="241" y="368"/>
                          <a:pt x="241" y="370"/>
                          <a:pt x="241" y="371"/>
                        </a:cubicBezTo>
                        <a:cubicBezTo>
                          <a:pt x="241" y="381"/>
                          <a:pt x="241" y="381"/>
                          <a:pt x="241" y="381"/>
                        </a:cubicBezTo>
                        <a:cubicBezTo>
                          <a:pt x="199" y="381"/>
                          <a:pt x="199" y="381"/>
                          <a:pt x="199" y="381"/>
                        </a:cubicBezTo>
                        <a:cubicBezTo>
                          <a:pt x="199" y="369"/>
                          <a:pt x="199" y="369"/>
                          <a:pt x="199" y="369"/>
                        </a:cubicBezTo>
                        <a:cubicBezTo>
                          <a:pt x="199" y="367"/>
                          <a:pt x="199" y="367"/>
                          <a:pt x="199" y="367"/>
                        </a:cubicBezTo>
                        <a:cubicBezTo>
                          <a:pt x="199" y="367"/>
                          <a:pt x="200" y="367"/>
                          <a:pt x="200" y="367"/>
                        </a:cubicBezTo>
                        <a:cubicBezTo>
                          <a:pt x="200" y="366"/>
                          <a:pt x="198" y="362"/>
                          <a:pt x="194" y="358"/>
                        </a:cubicBezTo>
                        <a:cubicBezTo>
                          <a:pt x="190" y="354"/>
                          <a:pt x="186" y="352"/>
                          <a:pt x="184" y="351"/>
                        </a:cubicBezTo>
                        <a:cubicBezTo>
                          <a:pt x="174" y="347"/>
                          <a:pt x="165" y="341"/>
                          <a:pt x="156" y="333"/>
                        </a:cubicBezTo>
                        <a:cubicBezTo>
                          <a:pt x="147" y="324"/>
                          <a:pt x="140" y="311"/>
                          <a:pt x="140" y="296"/>
                        </a:cubicBezTo>
                        <a:cubicBezTo>
                          <a:pt x="140" y="294"/>
                          <a:pt x="140" y="293"/>
                          <a:pt x="140" y="292"/>
                        </a:cubicBezTo>
                        <a:cubicBezTo>
                          <a:pt x="141" y="279"/>
                          <a:pt x="147" y="266"/>
                          <a:pt x="156" y="258"/>
                        </a:cubicBezTo>
                        <a:cubicBezTo>
                          <a:pt x="165" y="250"/>
                          <a:pt x="176" y="245"/>
                          <a:pt x="186" y="242"/>
                        </a:cubicBezTo>
                        <a:cubicBezTo>
                          <a:pt x="188" y="241"/>
                          <a:pt x="188" y="241"/>
                          <a:pt x="188" y="241"/>
                        </a:cubicBezTo>
                        <a:cubicBezTo>
                          <a:pt x="231" y="233"/>
                          <a:pt x="231" y="233"/>
                          <a:pt x="231" y="233"/>
                        </a:cubicBezTo>
                        <a:cubicBezTo>
                          <a:pt x="231" y="233"/>
                          <a:pt x="245" y="231"/>
                          <a:pt x="249" y="221"/>
                        </a:cubicBezTo>
                        <a:cubicBezTo>
                          <a:pt x="254" y="206"/>
                          <a:pt x="225" y="200"/>
                          <a:pt x="218" y="194"/>
                        </a:cubicBezTo>
                        <a:cubicBezTo>
                          <a:pt x="208" y="187"/>
                          <a:pt x="198" y="171"/>
                          <a:pt x="198" y="152"/>
                        </a:cubicBezTo>
                        <a:cubicBezTo>
                          <a:pt x="198" y="150"/>
                          <a:pt x="198" y="147"/>
                          <a:pt x="199" y="145"/>
                        </a:cubicBezTo>
                        <a:cubicBezTo>
                          <a:pt x="160" y="145"/>
                          <a:pt x="160" y="145"/>
                          <a:pt x="160" y="145"/>
                        </a:cubicBezTo>
                        <a:cubicBezTo>
                          <a:pt x="160" y="145"/>
                          <a:pt x="160" y="145"/>
                          <a:pt x="160" y="145"/>
                        </a:cubicBezTo>
                        <a:cubicBezTo>
                          <a:pt x="156" y="145"/>
                          <a:pt x="152" y="142"/>
                          <a:pt x="152" y="138"/>
                        </a:cubicBezTo>
                        <a:cubicBezTo>
                          <a:pt x="152" y="136"/>
                          <a:pt x="153" y="135"/>
                          <a:pt x="153" y="134"/>
                        </a:cubicBezTo>
                        <a:cubicBezTo>
                          <a:pt x="221" y="42"/>
                          <a:pt x="221" y="42"/>
                          <a:pt x="221" y="42"/>
                        </a:cubicBezTo>
                        <a:cubicBezTo>
                          <a:pt x="292" y="133"/>
                          <a:pt x="292" y="133"/>
                          <a:pt x="292" y="133"/>
                        </a:cubicBezTo>
                        <a:cubicBezTo>
                          <a:pt x="292" y="133"/>
                          <a:pt x="292" y="133"/>
                          <a:pt x="292" y="133"/>
                        </a:cubicBezTo>
                        <a:cubicBezTo>
                          <a:pt x="293" y="134"/>
                          <a:pt x="294" y="136"/>
                          <a:pt x="294" y="138"/>
                        </a:cubicBezTo>
                        <a:cubicBezTo>
                          <a:pt x="294" y="142"/>
                          <a:pt x="290" y="145"/>
                          <a:pt x="286" y="145"/>
                        </a:cubicBezTo>
                        <a:cubicBezTo>
                          <a:pt x="286" y="145"/>
                          <a:pt x="286" y="145"/>
                          <a:pt x="286" y="145"/>
                        </a:cubicBezTo>
                        <a:cubicBezTo>
                          <a:pt x="241" y="145"/>
                          <a:pt x="241" y="145"/>
                          <a:pt x="241" y="145"/>
                        </a:cubicBezTo>
                        <a:cubicBezTo>
                          <a:pt x="240" y="148"/>
                          <a:pt x="240" y="150"/>
                          <a:pt x="240" y="152"/>
                        </a:cubicBezTo>
                        <a:cubicBezTo>
                          <a:pt x="240" y="158"/>
                          <a:pt x="242" y="159"/>
                          <a:pt x="243" y="160"/>
                        </a:cubicBezTo>
                        <a:cubicBezTo>
                          <a:pt x="245" y="162"/>
                          <a:pt x="247" y="163"/>
                          <a:pt x="248" y="163"/>
                        </a:cubicBezTo>
                        <a:cubicBezTo>
                          <a:pt x="249" y="163"/>
                          <a:pt x="249" y="163"/>
                          <a:pt x="249" y="163"/>
                        </a:cubicBezTo>
                        <a:cubicBezTo>
                          <a:pt x="251" y="164"/>
                          <a:pt x="251" y="164"/>
                          <a:pt x="251" y="164"/>
                        </a:cubicBezTo>
                        <a:cubicBezTo>
                          <a:pt x="260" y="168"/>
                          <a:pt x="269" y="171"/>
                          <a:pt x="278" y="179"/>
                        </a:cubicBezTo>
                        <a:cubicBezTo>
                          <a:pt x="286" y="187"/>
                          <a:pt x="293" y="198"/>
                          <a:pt x="295" y="211"/>
                        </a:cubicBezTo>
                        <a:cubicBezTo>
                          <a:pt x="296" y="214"/>
                          <a:pt x="296" y="217"/>
                          <a:pt x="296" y="220"/>
                        </a:cubicBezTo>
                        <a:cubicBezTo>
                          <a:pt x="296" y="236"/>
                          <a:pt x="288" y="247"/>
                          <a:pt x="279" y="255"/>
                        </a:cubicBezTo>
                        <a:close/>
                      </a:path>
                    </a:pathLst>
                  </a:custGeom>
                  <a:grpFill/>
                  <a:ln>
                    <a:noFill/>
                  </a:ln>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grpSp>
          </p:grpSp>
          <p:grpSp>
            <p:nvGrpSpPr>
              <p:cNvPr id="56" name="Group 55"/>
              <p:cNvGrpSpPr/>
              <p:nvPr/>
            </p:nvGrpSpPr>
            <p:grpSpPr>
              <a:xfrm>
                <a:off x="8165915" y="3800892"/>
                <a:ext cx="3477483" cy="1876380"/>
                <a:chOff x="8168041" y="3800989"/>
                <a:chExt cx="3478389" cy="1876869"/>
              </a:xfrm>
            </p:grpSpPr>
            <p:sp>
              <p:nvSpPr>
                <p:cNvPr id="81" name="Rectangle 80"/>
                <p:cNvSpPr/>
                <p:nvPr/>
              </p:nvSpPr>
              <p:spPr bwMode="auto">
                <a:xfrm>
                  <a:off x="8168041" y="3800989"/>
                  <a:ext cx="1876869" cy="1876869"/>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23" tIns="46611" rIns="46611" bIns="93223" numCol="1" spcCol="0" rtlCol="0" fromWordArt="0" anchor="b" anchorCtr="0" forceAA="0" compatLnSpc="1">
                  <a:prstTxWarp prst="textNoShape">
                    <a:avLst/>
                  </a:prstTxWarp>
                  <a:noAutofit/>
                </a:bodyPr>
                <a:lstStyle/>
                <a:p>
                  <a:pPr defTabSz="931832" fontAlgn="base">
                    <a:spcBef>
                      <a:spcPct val="0"/>
                    </a:spcBef>
                    <a:spcAft>
                      <a:spcPct val="0"/>
                    </a:spcAft>
                  </a:pPr>
                  <a:r>
                    <a:rPr lang="en-US" sz="1799"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Search across Yammer &amp; app</a:t>
                  </a:r>
                </a:p>
              </p:txBody>
            </p:sp>
            <p:grpSp>
              <p:nvGrpSpPr>
                <p:cNvPr id="82" name="Group 81"/>
                <p:cNvGrpSpPr>
                  <a:grpSpLocks noChangeAspect="1"/>
                </p:cNvGrpSpPr>
                <p:nvPr/>
              </p:nvGrpSpPr>
              <p:grpSpPr bwMode="black">
                <a:xfrm>
                  <a:off x="10461057" y="4182172"/>
                  <a:ext cx="1185373" cy="756083"/>
                  <a:chOff x="6673850" y="4525963"/>
                  <a:chExt cx="1403351" cy="895350"/>
                </a:xfrm>
                <a:solidFill>
                  <a:srgbClr val="FFFFFF"/>
                </a:solidFill>
              </p:grpSpPr>
              <p:sp>
                <p:nvSpPr>
                  <p:cNvPr id="83" name="Freeform 247"/>
                  <p:cNvSpPr>
                    <a:spLocks/>
                  </p:cNvSpPr>
                  <p:nvPr/>
                </p:nvSpPr>
                <p:spPr bwMode="black">
                  <a:xfrm>
                    <a:off x="7572375" y="4525963"/>
                    <a:ext cx="160338" cy="249238"/>
                  </a:xfrm>
                  <a:custGeom>
                    <a:avLst/>
                    <a:gdLst>
                      <a:gd name="T0" fmla="*/ 14 w 30"/>
                      <a:gd name="T1" fmla="*/ 29 h 46"/>
                      <a:gd name="T2" fmla="*/ 14 w 30"/>
                      <a:gd name="T3" fmla="*/ 45 h 46"/>
                      <a:gd name="T4" fmla="*/ 22 w 30"/>
                      <a:gd name="T5" fmla="*/ 22 h 46"/>
                      <a:gd name="T6" fmla="*/ 0 w 30"/>
                      <a:gd name="T7" fmla="*/ 0 h 46"/>
                      <a:gd name="T8" fmla="*/ 0 w 30"/>
                      <a:gd name="T9" fmla="*/ 0 h 46"/>
                      <a:gd name="T10" fmla="*/ 14 w 30"/>
                      <a:gd name="T11" fmla="*/ 29 h 46"/>
                    </a:gdLst>
                    <a:ahLst/>
                    <a:cxnLst>
                      <a:cxn ang="0">
                        <a:pos x="T0" y="T1"/>
                      </a:cxn>
                      <a:cxn ang="0">
                        <a:pos x="T2" y="T3"/>
                      </a:cxn>
                      <a:cxn ang="0">
                        <a:pos x="T4" y="T5"/>
                      </a:cxn>
                      <a:cxn ang="0">
                        <a:pos x="T6" y="T7"/>
                      </a:cxn>
                      <a:cxn ang="0">
                        <a:pos x="T8" y="T9"/>
                      </a:cxn>
                      <a:cxn ang="0">
                        <a:pos x="T10" y="T11"/>
                      </a:cxn>
                    </a:cxnLst>
                    <a:rect l="0" t="0" r="r" b="b"/>
                    <a:pathLst>
                      <a:path w="30" h="46">
                        <a:moveTo>
                          <a:pt x="14" y="29"/>
                        </a:moveTo>
                        <a:cubicBezTo>
                          <a:pt x="14" y="45"/>
                          <a:pt x="14" y="45"/>
                          <a:pt x="14" y="45"/>
                        </a:cubicBezTo>
                        <a:cubicBezTo>
                          <a:pt x="21" y="46"/>
                          <a:pt x="30" y="39"/>
                          <a:pt x="22" y="22"/>
                        </a:cubicBezTo>
                        <a:cubicBezTo>
                          <a:pt x="15" y="6"/>
                          <a:pt x="5" y="1"/>
                          <a:pt x="0" y="0"/>
                        </a:cubicBezTo>
                        <a:cubicBezTo>
                          <a:pt x="0" y="0"/>
                          <a:pt x="0" y="0"/>
                          <a:pt x="0" y="0"/>
                        </a:cubicBezTo>
                        <a:cubicBezTo>
                          <a:pt x="9" y="6"/>
                          <a:pt x="14" y="17"/>
                          <a:pt x="14" y="2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84" name="Freeform 248"/>
                  <p:cNvSpPr>
                    <a:spLocks/>
                  </p:cNvSpPr>
                  <p:nvPr/>
                </p:nvSpPr>
                <p:spPr bwMode="black">
                  <a:xfrm>
                    <a:off x="7239000" y="4525963"/>
                    <a:ext cx="101600" cy="103188"/>
                  </a:xfrm>
                  <a:custGeom>
                    <a:avLst/>
                    <a:gdLst>
                      <a:gd name="T0" fmla="*/ 19 w 19"/>
                      <a:gd name="T1" fmla="*/ 0 h 19"/>
                      <a:gd name="T2" fmla="*/ 19 w 19"/>
                      <a:gd name="T3" fmla="*/ 0 h 19"/>
                      <a:gd name="T4" fmla="*/ 0 w 19"/>
                      <a:gd name="T5" fmla="*/ 15 h 19"/>
                      <a:gd name="T6" fmla="*/ 6 w 19"/>
                      <a:gd name="T7" fmla="*/ 19 h 19"/>
                      <a:gd name="T8" fmla="*/ 19 w 19"/>
                      <a:gd name="T9" fmla="*/ 0 h 19"/>
                    </a:gdLst>
                    <a:ahLst/>
                    <a:cxnLst>
                      <a:cxn ang="0">
                        <a:pos x="T0" y="T1"/>
                      </a:cxn>
                      <a:cxn ang="0">
                        <a:pos x="T2" y="T3"/>
                      </a:cxn>
                      <a:cxn ang="0">
                        <a:pos x="T4" y="T5"/>
                      </a:cxn>
                      <a:cxn ang="0">
                        <a:pos x="T6" y="T7"/>
                      </a:cxn>
                      <a:cxn ang="0">
                        <a:pos x="T8" y="T9"/>
                      </a:cxn>
                    </a:cxnLst>
                    <a:rect l="0" t="0" r="r" b="b"/>
                    <a:pathLst>
                      <a:path w="19" h="19">
                        <a:moveTo>
                          <a:pt x="19" y="0"/>
                        </a:moveTo>
                        <a:cubicBezTo>
                          <a:pt x="19" y="0"/>
                          <a:pt x="19" y="0"/>
                          <a:pt x="19" y="0"/>
                        </a:cubicBezTo>
                        <a:cubicBezTo>
                          <a:pt x="15" y="1"/>
                          <a:pt x="7" y="5"/>
                          <a:pt x="0" y="15"/>
                        </a:cubicBezTo>
                        <a:cubicBezTo>
                          <a:pt x="2" y="16"/>
                          <a:pt x="4" y="18"/>
                          <a:pt x="6" y="19"/>
                        </a:cubicBezTo>
                        <a:cubicBezTo>
                          <a:pt x="8" y="11"/>
                          <a:pt x="13" y="4"/>
                          <a:pt x="1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87" name="Freeform 251"/>
                  <p:cNvSpPr>
                    <a:spLocks/>
                  </p:cNvSpPr>
                  <p:nvPr/>
                </p:nvSpPr>
                <p:spPr bwMode="black">
                  <a:xfrm>
                    <a:off x="7173913" y="4624388"/>
                    <a:ext cx="155575" cy="198438"/>
                  </a:xfrm>
                  <a:custGeom>
                    <a:avLst/>
                    <a:gdLst>
                      <a:gd name="T0" fmla="*/ 18 w 29"/>
                      <a:gd name="T1" fmla="*/ 37 h 37"/>
                      <a:gd name="T2" fmla="*/ 29 w 29"/>
                      <a:gd name="T3" fmla="*/ 29 h 37"/>
                      <a:gd name="T4" fmla="*/ 28 w 29"/>
                      <a:gd name="T5" fmla="*/ 28 h 37"/>
                      <a:gd name="T6" fmla="*/ 0 w 29"/>
                      <a:gd name="T7" fmla="*/ 0 h 37"/>
                      <a:gd name="T8" fmla="*/ 0 w 29"/>
                      <a:gd name="T9" fmla="*/ 0 h 37"/>
                      <a:gd name="T10" fmla="*/ 18 w 29"/>
                      <a:gd name="T11" fmla="*/ 37 h 37"/>
                    </a:gdLst>
                    <a:ahLst/>
                    <a:cxnLst>
                      <a:cxn ang="0">
                        <a:pos x="T0" y="T1"/>
                      </a:cxn>
                      <a:cxn ang="0">
                        <a:pos x="T2" y="T3"/>
                      </a:cxn>
                      <a:cxn ang="0">
                        <a:pos x="T4" y="T5"/>
                      </a:cxn>
                      <a:cxn ang="0">
                        <a:pos x="T6" y="T7"/>
                      </a:cxn>
                      <a:cxn ang="0">
                        <a:pos x="T8" y="T9"/>
                      </a:cxn>
                      <a:cxn ang="0">
                        <a:pos x="T10" y="T11"/>
                      </a:cxn>
                    </a:cxnLst>
                    <a:rect l="0" t="0" r="r" b="b"/>
                    <a:pathLst>
                      <a:path w="29" h="37">
                        <a:moveTo>
                          <a:pt x="18" y="37"/>
                        </a:moveTo>
                        <a:cubicBezTo>
                          <a:pt x="21" y="34"/>
                          <a:pt x="25" y="31"/>
                          <a:pt x="29" y="29"/>
                        </a:cubicBezTo>
                        <a:cubicBezTo>
                          <a:pt x="29" y="29"/>
                          <a:pt x="29" y="28"/>
                          <a:pt x="28" y="28"/>
                        </a:cubicBezTo>
                        <a:cubicBezTo>
                          <a:pt x="19" y="8"/>
                          <a:pt x="6" y="2"/>
                          <a:pt x="0" y="0"/>
                        </a:cubicBezTo>
                        <a:cubicBezTo>
                          <a:pt x="0" y="0"/>
                          <a:pt x="0" y="0"/>
                          <a:pt x="0" y="0"/>
                        </a:cubicBezTo>
                        <a:cubicBezTo>
                          <a:pt x="11" y="8"/>
                          <a:pt x="18" y="21"/>
                          <a:pt x="18" y="3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88" name="Freeform 252"/>
                  <p:cNvSpPr>
                    <a:spLocks/>
                  </p:cNvSpPr>
                  <p:nvPr/>
                </p:nvSpPr>
                <p:spPr bwMode="black">
                  <a:xfrm>
                    <a:off x="6673850" y="4624388"/>
                    <a:ext cx="204788" cy="317500"/>
                  </a:xfrm>
                  <a:custGeom>
                    <a:avLst/>
                    <a:gdLst>
                      <a:gd name="T0" fmla="*/ 38 w 38"/>
                      <a:gd name="T1" fmla="*/ 0 h 59"/>
                      <a:gd name="T2" fmla="*/ 38 w 38"/>
                      <a:gd name="T3" fmla="*/ 0 h 59"/>
                      <a:gd name="T4" fmla="*/ 10 w 38"/>
                      <a:gd name="T5" fmla="*/ 28 h 59"/>
                      <a:gd name="T6" fmla="*/ 20 w 38"/>
                      <a:gd name="T7" fmla="*/ 58 h 59"/>
                      <a:gd name="T8" fmla="*/ 20 w 38"/>
                      <a:gd name="T9" fmla="*/ 37 h 59"/>
                      <a:gd name="T10" fmla="*/ 38 w 38"/>
                      <a:gd name="T11" fmla="*/ 0 h 59"/>
                    </a:gdLst>
                    <a:ahLst/>
                    <a:cxnLst>
                      <a:cxn ang="0">
                        <a:pos x="T0" y="T1"/>
                      </a:cxn>
                      <a:cxn ang="0">
                        <a:pos x="T2" y="T3"/>
                      </a:cxn>
                      <a:cxn ang="0">
                        <a:pos x="T4" y="T5"/>
                      </a:cxn>
                      <a:cxn ang="0">
                        <a:pos x="T6" y="T7"/>
                      </a:cxn>
                      <a:cxn ang="0">
                        <a:pos x="T8" y="T9"/>
                      </a:cxn>
                      <a:cxn ang="0">
                        <a:pos x="T10" y="T11"/>
                      </a:cxn>
                    </a:cxnLst>
                    <a:rect l="0" t="0" r="r" b="b"/>
                    <a:pathLst>
                      <a:path w="38" h="59">
                        <a:moveTo>
                          <a:pt x="38" y="0"/>
                        </a:moveTo>
                        <a:cubicBezTo>
                          <a:pt x="38" y="0"/>
                          <a:pt x="38" y="0"/>
                          <a:pt x="38" y="0"/>
                        </a:cubicBezTo>
                        <a:cubicBezTo>
                          <a:pt x="32" y="2"/>
                          <a:pt x="18" y="8"/>
                          <a:pt x="10" y="28"/>
                        </a:cubicBezTo>
                        <a:cubicBezTo>
                          <a:pt x="0" y="49"/>
                          <a:pt x="11" y="59"/>
                          <a:pt x="20" y="58"/>
                        </a:cubicBezTo>
                        <a:cubicBezTo>
                          <a:pt x="20" y="37"/>
                          <a:pt x="20" y="37"/>
                          <a:pt x="20" y="37"/>
                        </a:cubicBezTo>
                        <a:cubicBezTo>
                          <a:pt x="20" y="22"/>
                          <a:pt x="27" y="8"/>
                          <a:pt x="38"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91" name="Freeform 255"/>
                  <p:cNvSpPr>
                    <a:spLocks/>
                  </p:cNvSpPr>
                  <p:nvPr/>
                </p:nvSpPr>
                <p:spPr bwMode="black">
                  <a:xfrm>
                    <a:off x="7732713" y="5108575"/>
                    <a:ext cx="344488" cy="312738"/>
                  </a:xfrm>
                  <a:custGeom>
                    <a:avLst/>
                    <a:gdLst>
                      <a:gd name="T0" fmla="*/ 56 w 64"/>
                      <a:gd name="T1" fmla="*/ 24 h 58"/>
                      <a:gd name="T2" fmla="*/ 34 w 64"/>
                      <a:gd name="T3" fmla="*/ 14 h 58"/>
                      <a:gd name="T4" fmla="*/ 31 w 64"/>
                      <a:gd name="T5" fmla="*/ 6 h 58"/>
                      <a:gd name="T6" fmla="*/ 20 w 64"/>
                      <a:gd name="T7" fmla="*/ 0 h 58"/>
                      <a:gd name="T8" fmla="*/ 14 w 64"/>
                      <a:gd name="T9" fmla="*/ 23 h 58"/>
                      <a:gd name="T10" fmla="*/ 0 w 64"/>
                      <a:gd name="T11" fmla="*/ 42 h 58"/>
                      <a:gd name="T12" fmla="*/ 11 w 64"/>
                      <a:gd name="T13" fmla="*/ 47 h 58"/>
                      <a:gd name="T14" fmla="*/ 19 w 64"/>
                      <a:gd name="T15" fmla="*/ 44 h 58"/>
                      <a:gd name="T16" fmla="*/ 41 w 64"/>
                      <a:gd name="T17" fmla="*/ 55 h 58"/>
                      <a:gd name="T18" fmla="*/ 58 w 64"/>
                      <a:gd name="T19" fmla="*/ 47 h 58"/>
                      <a:gd name="T20" fmla="*/ 60 w 64"/>
                      <a:gd name="T21" fmla="*/ 42 h 58"/>
                      <a:gd name="T22" fmla="*/ 56 w 64"/>
                      <a:gd name="T23" fmla="*/ 2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8">
                        <a:moveTo>
                          <a:pt x="56" y="24"/>
                        </a:moveTo>
                        <a:cubicBezTo>
                          <a:pt x="34" y="14"/>
                          <a:pt x="34" y="14"/>
                          <a:pt x="34" y="14"/>
                        </a:cubicBezTo>
                        <a:cubicBezTo>
                          <a:pt x="35" y="11"/>
                          <a:pt x="34" y="7"/>
                          <a:pt x="31" y="6"/>
                        </a:cubicBezTo>
                        <a:cubicBezTo>
                          <a:pt x="20" y="0"/>
                          <a:pt x="20" y="0"/>
                          <a:pt x="20" y="0"/>
                        </a:cubicBezTo>
                        <a:cubicBezTo>
                          <a:pt x="19" y="8"/>
                          <a:pt x="17" y="16"/>
                          <a:pt x="14" y="23"/>
                        </a:cubicBezTo>
                        <a:cubicBezTo>
                          <a:pt x="10" y="30"/>
                          <a:pt x="5" y="37"/>
                          <a:pt x="0" y="42"/>
                        </a:cubicBezTo>
                        <a:cubicBezTo>
                          <a:pt x="11" y="47"/>
                          <a:pt x="11" y="47"/>
                          <a:pt x="11" y="47"/>
                        </a:cubicBezTo>
                        <a:cubicBezTo>
                          <a:pt x="14" y="49"/>
                          <a:pt x="18" y="47"/>
                          <a:pt x="19" y="44"/>
                        </a:cubicBezTo>
                        <a:cubicBezTo>
                          <a:pt x="41" y="55"/>
                          <a:pt x="41" y="55"/>
                          <a:pt x="41" y="55"/>
                        </a:cubicBezTo>
                        <a:cubicBezTo>
                          <a:pt x="47" y="58"/>
                          <a:pt x="54" y="54"/>
                          <a:pt x="58" y="47"/>
                        </a:cubicBezTo>
                        <a:cubicBezTo>
                          <a:pt x="60" y="42"/>
                          <a:pt x="60" y="42"/>
                          <a:pt x="60" y="42"/>
                        </a:cubicBezTo>
                        <a:cubicBezTo>
                          <a:pt x="64" y="35"/>
                          <a:pt x="62" y="27"/>
                          <a:pt x="56" y="2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93" name="Freeform 257"/>
                  <p:cNvSpPr>
                    <a:spLocks/>
                  </p:cNvSpPr>
                  <p:nvPr/>
                </p:nvSpPr>
                <p:spPr bwMode="black">
                  <a:xfrm>
                    <a:off x="7351713" y="4908550"/>
                    <a:ext cx="225425" cy="150813"/>
                  </a:xfrm>
                  <a:custGeom>
                    <a:avLst/>
                    <a:gdLst>
                      <a:gd name="T0" fmla="*/ 39 w 42"/>
                      <a:gd name="T1" fmla="*/ 7 h 28"/>
                      <a:gd name="T2" fmla="*/ 39 w 42"/>
                      <a:gd name="T3" fmla="*/ 7 h 28"/>
                      <a:gd name="T4" fmla="*/ 1 w 42"/>
                      <a:gd name="T5" fmla="*/ 20 h 28"/>
                      <a:gd name="T6" fmla="*/ 3 w 42"/>
                      <a:gd name="T7" fmla="*/ 27 h 28"/>
                      <a:gd name="T8" fmla="*/ 10 w 42"/>
                      <a:gd name="T9" fmla="*/ 24 h 28"/>
                      <a:gd name="T10" fmla="*/ 35 w 42"/>
                      <a:gd name="T11" fmla="*/ 15 h 28"/>
                      <a:gd name="T12" fmla="*/ 41 w 42"/>
                      <a:gd name="T13" fmla="*/ 13 h 28"/>
                      <a:gd name="T14" fmla="*/ 39 w 42"/>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39" y="7"/>
                        </a:moveTo>
                        <a:cubicBezTo>
                          <a:pt x="39" y="7"/>
                          <a:pt x="39" y="7"/>
                          <a:pt x="39" y="7"/>
                        </a:cubicBezTo>
                        <a:cubicBezTo>
                          <a:pt x="25" y="0"/>
                          <a:pt x="8" y="6"/>
                          <a:pt x="1" y="20"/>
                        </a:cubicBezTo>
                        <a:cubicBezTo>
                          <a:pt x="0" y="23"/>
                          <a:pt x="1" y="25"/>
                          <a:pt x="3" y="27"/>
                        </a:cubicBezTo>
                        <a:cubicBezTo>
                          <a:pt x="6" y="28"/>
                          <a:pt x="8" y="27"/>
                          <a:pt x="10" y="24"/>
                        </a:cubicBezTo>
                        <a:cubicBezTo>
                          <a:pt x="14" y="15"/>
                          <a:pt x="25" y="11"/>
                          <a:pt x="35" y="15"/>
                        </a:cubicBezTo>
                        <a:cubicBezTo>
                          <a:pt x="37" y="16"/>
                          <a:pt x="40" y="15"/>
                          <a:pt x="41" y="13"/>
                        </a:cubicBezTo>
                        <a:cubicBezTo>
                          <a:pt x="42" y="11"/>
                          <a:pt x="41" y="8"/>
                          <a:pt x="39"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grpSp>
          </p:grpSp>
          <p:pic>
            <p:nvPicPr>
              <p:cNvPr id="80" name="Picture 79"/>
              <p:cNvPicPr>
                <a:picLocks noChangeAspect="1"/>
              </p:cNvPicPr>
              <p:nvPr/>
            </p:nvPicPr>
            <p:blipFill>
              <a:blip r:embed="rId3" cstate="print"/>
              <a:stretch>
                <a:fillRect/>
              </a:stretch>
            </p:blipFill>
            <p:spPr>
              <a:xfrm>
                <a:off x="8449073" y="2118653"/>
                <a:ext cx="1218709" cy="914032"/>
              </a:xfrm>
              <a:prstGeom prst="rect">
                <a:avLst/>
              </a:prstGeom>
            </p:spPr>
          </p:pic>
          <p:grpSp>
            <p:nvGrpSpPr>
              <p:cNvPr id="58" name="Group 57"/>
              <p:cNvGrpSpPr/>
              <p:nvPr/>
            </p:nvGrpSpPr>
            <p:grpSpPr>
              <a:xfrm>
                <a:off x="6170583" y="3810691"/>
                <a:ext cx="1876380" cy="1876380"/>
                <a:chOff x="6172190" y="3810790"/>
                <a:chExt cx="1876869" cy="1876869"/>
              </a:xfrm>
            </p:grpSpPr>
            <p:sp>
              <p:nvSpPr>
                <p:cNvPr id="71" name="Rectangle 70"/>
                <p:cNvSpPr/>
                <p:nvPr/>
              </p:nvSpPr>
              <p:spPr bwMode="auto">
                <a:xfrm>
                  <a:off x="6172190" y="3810790"/>
                  <a:ext cx="1876869" cy="1876869"/>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23" tIns="46611" rIns="46611" bIns="93223" numCol="1" spcCol="0" rtlCol="0" fromWordArt="0" anchor="b" anchorCtr="0" forceAA="0" compatLnSpc="1">
                  <a:prstTxWarp prst="textNoShape">
                    <a:avLst/>
                  </a:prstTxWarp>
                  <a:noAutofit/>
                </a:bodyPr>
                <a:lstStyle/>
                <a:p>
                  <a:pPr defTabSz="931832" fontAlgn="base">
                    <a:spcBef>
                      <a:spcPct val="0"/>
                    </a:spcBef>
                    <a:spcAft>
                      <a:spcPct val="0"/>
                    </a:spcAft>
                  </a:pPr>
                  <a:r>
                    <a:rPr lang="en-US" sz="1799"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Publish to Yammer activity stream</a:t>
                  </a:r>
                </a:p>
              </p:txBody>
            </p:sp>
            <p:grpSp>
              <p:nvGrpSpPr>
                <p:cNvPr id="72" name="Group 71"/>
                <p:cNvGrpSpPr>
                  <a:grpSpLocks noChangeAspect="1"/>
                </p:cNvGrpSpPr>
                <p:nvPr/>
              </p:nvGrpSpPr>
              <p:grpSpPr bwMode="black">
                <a:xfrm>
                  <a:off x="6905094" y="4008979"/>
                  <a:ext cx="431127" cy="914270"/>
                  <a:chOff x="8920162" y="3943878"/>
                  <a:chExt cx="419101" cy="889001"/>
                </a:xfrm>
                <a:solidFill>
                  <a:srgbClr val="FFFFFF"/>
                </a:solidFill>
              </p:grpSpPr>
              <p:sp>
                <p:nvSpPr>
                  <p:cNvPr id="73" name="Oval 16"/>
                  <p:cNvSpPr>
                    <a:spLocks noChangeArrowheads="1"/>
                  </p:cNvSpPr>
                  <p:nvPr/>
                </p:nvSpPr>
                <p:spPr bwMode="black">
                  <a:xfrm>
                    <a:off x="9148762" y="3943878"/>
                    <a:ext cx="149225" cy="1460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74" name="Freeform 17"/>
                  <p:cNvSpPr>
                    <a:spLocks/>
                  </p:cNvSpPr>
                  <p:nvPr/>
                </p:nvSpPr>
                <p:spPr bwMode="black">
                  <a:xfrm>
                    <a:off x="9017000" y="4123266"/>
                    <a:ext cx="322263" cy="709613"/>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75" name="Freeform 18"/>
                  <p:cNvSpPr>
                    <a:spLocks/>
                  </p:cNvSpPr>
                  <p:nvPr/>
                </p:nvSpPr>
                <p:spPr bwMode="black">
                  <a:xfrm>
                    <a:off x="9051925" y="4089928"/>
                    <a:ext cx="265113" cy="206375"/>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76" name="Freeform 19"/>
                  <p:cNvSpPr>
                    <a:spLocks/>
                  </p:cNvSpPr>
                  <p:nvPr/>
                </p:nvSpPr>
                <p:spPr bwMode="black">
                  <a:xfrm>
                    <a:off x="8953500" y="3958166"/>
                    <a:ext cx="90488" cy="165100"/>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77" name="Freeform 20"/>
                  <p:cNvSpPr>
                    <a:spLocks/>
                  </p:cNvSpPr>
                  <p:nvPr/>
                </p:nvSpPr>
                <p:spPr bwMode="black">
                  <a:xfrm>
                    <a:off x="9055100" y="4010553"/>
                    <a:ext cx="68263" cy="60325"/>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sp>
                <p:nvSpPr>
                  <p:cNvPr id="78" name="Freeform 21"/>
                  <p:cNvSpPr>
                    <a:spLocks/>
                  </p:cNvSpPr>
                  <p:nvPr/>
                </p:nvSpPr>
                <p:spPr bwMode="black">
                  <a:xfrm>
                    <a:off x="8920162" y="3943878"/>
                    <a:ext cx="19050" cy="19526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101"/>
                    <a:endParaRPr lang="en-US" sz="1428" b="1" dirty="0">
                      <a:solidFill>
                        <a:srgbClr val="FFFFFF"/>
                      </a:solidFill>
                      <a:cs typeface="Segoe UI" panose="020B0502040204020203" pitchFamily="34" charset="0"/>
                    </a:endParaRPr>
                  </a:p>
                </p:txBody>
              </p:sp>
            </p:grpSp>
          </p:grpSp>
          <p:pic>
            <p:nvPicPr>
              <p:cNvPr id="70" name="Picture 6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65004" y="3984355"/>
                <a:ext cx="1041227" cy="1041228"/>
              </a:xfrm>
              <a:prstGeom prst="rect">
                <a:avLst/>
              </a:prstGeom>
            </p:spPr>
          </p:pic>
          <p:sp>
            <p:nvSpPr>
              <p:cNvPr id="67" name="Rectangle 66"/>
              <p:cNvSpPr/>
              <p:nvPr/>
            </p:nvSpPr>
            <p:spPr bwMode="auto">
              <a:xfrm>
                <a:off x="8165915" y="1826839"/>
                <a:ext cx="1876380" cy="187638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23" tIns="46611" rIns="46611" bIns="93223" numCol="1" spcCol="0" rtlCol="0" fromWordArt="0" anchor="b" anchorCtr="0" forceAA="0" compatLnSpc="1">
                <a:prstTxWarp prst="textNoShape">
                  <a:avLst/>
                </a:prstTxWarp>
                <a:noAutofit/>
              </a:bodyPr>
              <a:lstStyle/>
              <a:p>
                <a:pPr defTabSz="931832" fontAlgn="base">
                  <a:spcBef>
                    <a:spcPct val="0"/>
                  </a:spcBef>
                  <a:spcAft>
                    <a:spcPct val="0"/>
                  </a:spcAft>
                </a:pPr>
                <a:r>
                  <a:rPr lang="en-US" sz="1799"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Post, Like </a:t>
                </a:r>
                <a:br>
                  <a:rPr lang="en-US" sz="1799"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br>
                <a:r>
                  <a:rPr lang="en-US" sz="1799" b="1" spc="-51"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&amp; Share</a:t>
                </a:r>
              </a:p>
            </p:txBody>
          </p:sp>
        </p:grpSp>
        <p:sp>
          <p:nvSpPr>
            <p:cNvPr id="98" name="Freeform 14"/>
            <p:cNvSpPr>
              <a:spLocks noChangeAspect="1" noEditPoints="1"/>
            </p:cNvSpPr>
            <p:nvPr/>
          </p:nvSpPr>
          <p:spPr bwMode="black">
            <a:xfrm>
              <a:off x="3107036" y="1982743"/>
              <a:ext cx="704707" cy="745783"/>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07" tIns="41953" rIns="83907" bIns="41953" numCol="1" rtlCol="0" anchor="ctr" anchorCtr="0" compatLnSpc="1">
              <a:prstTxWarp prst="textNoShape">
                <a:avLst/>
              </a:prstTxWarp>
            </a:bodyPr>
            <a:lstStyle/>
            <a:p>
              <a:pPr defTabSz="755109"/>
              <a:endParaRPr lang="en-US" sz="1428" b="1" spc="-124" dirty="0">
                <a:solidFill>
                  <a:srgbClr val="FFFFFF">
                    <a:lumMod val="50000"/>
                  </a:srgbClr>
                </a:solidFill>
                <a:cs typeface="Segoe UI" panose="020B0502040204020203" pitchFamily="34" charset="0"/>
              </a:endParaRPr>
            </a:p>
          </p:txBody>
        </p:sp>
      </p:grpSp>
      <p:sp>
        <p:nvSpPr>
          <p:cNvPr id="33" name="Text Placeholder 2"/>
          <p:cNvSpPr>
            <a:spLocks noGrp="1"/>
          </p:cNvSpPr>
          <p:nvPr>
            <p:ph type="body" sz="quarter" idx="10"/>
          </p:nvPr>
        </p:nvSpPr>
        <p:spPr>
          <a:xfrm>
            <a:off x="529661" y="5630862"/>
            <a:ext cx="9282708" cy="4972497"/>
          </a:xfrm>
        </p:spPr>
        <p:txBody>
          <a:bodyPr>
            <a:normAutofit/>
          </a:bodyPr>
          <a:lstStyle/>
          <a:p>
            <a:r>
              <a:rPr lang="en-US" sz="2856" b="1" dirty="0"/>
              <a:t>Format</a:t>
            </a:r>
            <a:endParaRPr lang="en-US" sz="1632" dirty="0">
              <a:latin typeface="Consolas" panose="020B0609020204030204" pitchFamily="49" charset="0"/>
              <a:cs typeface="Consolas" panose="020B0609020204030204" pitchFamily="49" charset="0"/>
            </a:endParaRPr>
          </a:p>
          <a:p>
            <a:r>
              <a:rPr lang="en-US" sz="2000" dirty="0">
                <a:latin typeface="Consolas" panose="020B0609020204030204" pitchFamily="49" charset="0"/>
                <a:cs typeface="Consolas" panose="020B0609020204030204" pitchFamily="49" charset="0"/>
              </a:rPr>
              <a:t>&lt;Actor&gt; &lt;Action</a:t>
            </a:r>
            <a:r>
              <a:rPr lang="en-US" sz="2000" dirty="0" smtClean="0">
                <a:latin typeface="Consolas" panose="020B0609020204030204" pitchFamily="49" charset="0"/>
                <a:cs typeface="Consolas" panose="020B0609020204030204" pitchFamily="49" charset="0"/>
              </a:rPr>
              <a:t>&gt; &lt;</a:t>
            </a:r>
            <a:r>
              <a:rPr lang="en-US" sz="2000" dirty="0">
                <a:latin typeface="Consolas" panose="020B0609020204030204" pitchFamily="49" charset="0"/>
                <a:cs typeface="Consolas" panose="020B0609020204030204" pitchFamily="49" charset="0"/>
              </a:rPr>
              <a:t>Object&gt; on &lt;App Name&gt;: &lt;Message</a:t>
            </a:r>
            <a:r>
              <a:rPr lang="en-US" sz="2000" dirty="0" smtClean="0">
                <a:latin typeface="Consolas" panose="020B0609020204030204" pitchFamily="49" charset="0"/>
                <a:cs typeface="Consolas" panose="020B0609020204030204" pitchFamily="49" charset="0"/>
              </a:rPr>
              <a:t>&gt;</a:t>
            </a:r>
            <a:endParaRPr lang="en-US" sz="4800" dirty="0" smtClean="0"/>
          </a:p>
          <a:p>
            <a:endParaRPr lang="en-US" dirty="0" smtClean="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
        <p:nvSpPr>
          <p:cNvPr id="4" name="TextBox 3"/>
          <p:cNvSpPr txBox="1"/>
          <p:nvPr/>
        </p:nvSpPr>
        <p:spPr>
          <a:xfrm>
            <a:off x="5284333" y="1135062"/>
            <a:ext cx="6725104" cy="4985981"/>
          </a:xfrm>
          <a:prstGeom prst="rect">
            <a:avLst/>
          </a:prstGeom>
          <a:noFill/>
        </p:spPr>
        <p:txBody>
          <a:bodyPr wrap="square" lIns="0" tIns="0" rIns="0" bIns="0" rtlCol="0">
            <a:spAutoFit/>
          </a:bodyPr>
          <a:lstStyle/>
          <a:p>
            <a:pPr defTabSz="932597"/>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a:t>
            </a:r>
          </a:p>
          <a:p>
            <a:pPr defTabSz="932597"/>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"activity":{</a:t>
            </a:r>
          </a:p>
          <a:p>
            <a:pPr defTabSz="932597"/>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"actor":{</a:t>
            </a:r>
          </a:p>
          <a:p>
            <a:pPr defTabSz="932597"/>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r>
              <a:rPr lang="en-US" spc="-71" dirty="0" err="1">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name":"John</a:t>
            </a:r>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Doe",</a:t>
            </a:r>
          </a:p>
          <a:p>
            <a:pPr defTabSz="932597"/>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r>
              <a:rPr lang="en-US" spc="-71" dirty="0" err="1">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email":"</a:t>
            </a:r>
            <a:r>
              <a:rPr lang="en-US" spc="-71" dirty="0" err="1" smtClean="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john@seyammer.com</a:t>
            </a:r>
            <a:r>
              <a:rPr lang="en-US" spc="-71" dirty="0" smtClean="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a:t>
            </a:r>
            <a:endPar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endParaRPr>
          </a:p>
          <a:p>
            <a:pPr defTabSz="932597"/>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p>
          <a:p>
            <a:pPr defTabSz="932597"/>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"action":"</a:t>
            </a:r>
            <a:r>
              <a:rPr lang="en-US" spc="-71" dirty="0" err="1">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contosomedia:publish</a:t>
            </a:r>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a:t>
            </a:r>
          </a:p>
          <a:p>
            <a:pPr defTabSz="932597"/>
            <a:r>
              <a:rPr lang="en-US"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"object": {</a:t>
            </a:r>
          </a:p>
          <a:p>
            <a:pPr defTabSz="932597"/>
            <a:r>
              <a:rPr lang="en-US"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r>
              <a:rPr lang="en-US" b="1" spc="-71" dirty="0" err="1">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url</a:t>
            </a:r>
            <a:r>
              <a:rPr lang="en-US"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":"https</a:t>
            </a:r>
            <a:r>
              <a:rPr lang="en-US" b="1" spc="-71" dirty="0" smtClean="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://media.contoso.com/34242</a:t>
            </a:r>
            <a:r>
              <a:rPr lang="en-US"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a:t>
            </a:r>
          </a:p>
          <a:p>
            <a:pPr defTabSz="932597"/>
            <a:r>
              <a:rPr lang="en-US"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r>
              <a:rPr lang="en-US" b="1" spc="-71" dirty="0" err="1">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title":"People</a:t>
            </a:r>
            <a:r>
              <a:rPr lang="en-US"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r>
              <a:rPr lang="en-US" b="1" spc="-71" dirty="0" smtClean="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enjoying lunch"</a:t>
            </a:r>
            <a:endParaRPr lang="en-US"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endParaRPr>
          </a:p>
          <a:p>
            <a:pPr defTabSz="932597"/>
            <a:r>
              <a:rPr lang="en-US" b="1"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p>
          <a:p>
            <a:pPr defTabSz="932597"/>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r>
              <a:rPr lang="en-US" spc="-71" dirty="0" err="1">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message":"New</a:t>
            </a:r>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r>
              <a:rPr lang="en-US" spc="-71" dirty="0" smtClean="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image from </a:t>
            </a:r>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Getty",</a:t>
            </a:r>
          </a:p>
          <a:p>
            <a:pPr defTabSz="932597"/>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r>
              <a:rPr lang="en-US" spc="-71" dirty="0" smtClean="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users</a:t>
            </a:r>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a:t>
            </a:r>
          </a:p>
          <a:p>
            <a:pPr defTabSz="932597"/>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r>
              <a:rPr lang="en-US" spc="-71" dirty="0" err="1">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name":"Jane</a:t>
            </a:r>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Doe",</a:t>
            </a:r>
          </a:p>
          <a:p>
            <a:pPr defTabSz="932597"/>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r>
              <a:rPr lang="en-US" spc="-71" dirty="0" err="1">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email":"</a:t>
            </a:r>
            <a:r>
              <a:rPr lang="en-US" spc="-71" dirty="0" err="1" smtClean="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jane@seyammer.com</a:t>
            </a:r>
            <a:r>
              <a:rPr lang="en-US" spc="-71" dirty="0" smtClean="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a:t>
            </a:r>
            <a:endPar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endParaRPr>
          </a:p>
          <a:p>
            <a:pPr defTabSz="932597"/>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p>
          <a:p>
            <a:pPr defTabSz="932597"/>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    }</a:t>
            </a:r>
          </a:p>
          <a:p>
            <a:pPr defTabSz="932597"/>
            <a:r>
              <a:rPr lang="en-US" spc="-71" dirty="0">
                <a:gradFill>
                  <a:gsLst>
                    <a:gs pos="2917">
                      <a:srgbClr val="797A7D"/>
                    </a:gs>
                    <a:gs pos="95000">
                      <a:srgbClr val="797A7D"/>
                    </a:gs>
                  </a:gsLst>
                  <a:lin ang="5400000" scaled="0"/>
                </a:gradFill>
                <a:latin typeface="Consolas" panose="020B0609020204030204" pitchFamily="49" charset="0"/>
                <a:cs typeface="Consolas" panose="020B0609020204030204" pitchFamily="49" charset="0"/>
              </a:rPr>
              <a:t>}</a:t>
            </a:r>
          </a:p>
        </p:txBody>
      </p:sp>
    </p:spTree>
    <p:extLst>
      <p:ext uri="{BB962C8B-B14F-4D97-AF65-F5344CB8AC3E}">
        <p14:creationId xmlns:p14="http://schemas.microsoft.com/office/powerpoint/2010/main" val="416130392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Message Metadata</a:t>
            </a:r>
            <a:endParaRPr lang="en-US" dirty="0"/>
          </a:p>
        </p:txBody>
      </p:sp>
      <p:sp>
        <p:nvSpPr>
          <p:cNvPr id="10" name="Text Placeholder 2"/>
          <p:cNvSpPr>
            <a:spLocks noGrp="1"/>
          </p:cNvSpPr>
          <p:nvPr>
            <p:ph type="body" sz="quarter" idx="10"/>
          </p:nvPr>
        </p:nvSpPr>
        <p:spPr>
          <a:xfrm>
            <a:off x="530467" y="1476622"/>
            <a:ext cx="11373923" cy="572464"/>
          </a:xfrm>
        </p:spPr>
        <p:txBody>
          <a:bodyPr vert="horz" wrap="square" lIns="146304" tIns="91440" rIns="146304" bIns="91440" rtlCol="0">
            <a:spAutoFit/>
          </a:bodyPr>
          <a:lstStyle/>
          <a:p>
            <a:pPr>
              <a:spcAft>
                <a:spcPts val="1200"/>
              </a:spcAft>
            </a:pPr>
            <a:r>
              <a:rPr lang="en-US" sz="2800" spc="0" dirty="0">
                <a:gradFill>
                  <a:gsLst>
                    <a:gs pos="2920">
                      <a:schemeClr val="tx2"/>
                    </a:gs>
                    <a:gs pos="39000">
                      <a:schemeClr val="tx2"/>
                    </a:gs>
                  </a:gsLst>
                  <a:lin ang="5400000" scaled="0"/>
                </a:gradFill>
                <a:latin typeface="+mj-lt"/>
              </a:rPr>
              <a:t>Open Graph objects can be attached to messages</a:t>
            </a:r>
          </a:p>
        </p:txBody>
      </p:sp>
      <p:pic>
        <p:nvPicPr>
          <p:cNvPr id="3" name="Picture 2"/>
          <p:cNvPicPr>
            <a:picLocks noChangeAspect="1"/>
          </p:cNvPicPr>
          <p:nvPr/>
        </p:nvPicPr>
        <p:blipFill>
          <a:blip r:embed="rId3"/>
          <a:stretch>
            <a:fillRect/>
          </a:stretch>
        </p:blipFill>
        <p:spPr>
          <a:xfrm>
            <a:off x="529661" y="2441876"/>
            <a:ext cx="5000625" cy="2647950"/>
          </a:xfrm>
          <a:prstGeom prst="rect">
            <a:avLst/>
          </a:prstGeom>
        </p:spPr>
      </p:pic>
      <p:sp>
        <p:nvSpPr>
          <p:cNvPr id="4" name="TextBox 3"/>
          <p:cNvSpPr txBox="1"/>
          <p:nvPr/>
        </p:nvSpPr>
        <p:spPr>
          <a:xfrm flipH="1">
            <a:off x="5608637" y="2441876"/>
            <a:ext cx="6827838" cy="3231654"/>
          </a:xfrm>
          <a:prstGeom prst="rect">
            <a:avLst/>
          </a:prstGeom>
          <a:noFill/>
        </p:spPr>
        <p:txBody>
          <a:bodyPr wrap="square" lIns="0" tIns="0" rIns="0" bIns="0" rtlCol="0">
            <a:spAutoFit/>
          </a:bodyPr>
          <a:lstStyle/>
          <a:p>
            <a:r>
              <a:rPr lang="en-US" sz="1400" spc="-70" dirty="0">
                <a:solidFill>
                  <a:schemeClr val="bg2">
                    <a:lumMod val="50000"/>
                  </a:schemeClr>
                </a:solidFill>
                <a:latin typeface="Consolas" panose="020B0609020204030204" pitchFamily="49" charset="0"/>
                <a:cs typeface="Consolas" panose="020B0609020204030204" pitchFamily="49" charset="0"/>
              </a:rPr>
              <a:t>public </a:t>
            </a:r>
            <a:r>
              <a:rPr lang="en-US" sz="1400" spc="-70" dirty="0" err="1">
                <a:solidFill>
                  <a:schemeClr val="bg2">
                    <a:lumMod val="50000"/>
                  </a:schemeClr>
                </a:solidFill>
                <a:latin typeface="Consolas" panose="020B0609020204030204" pitchFamily="49" charset="0"/>
                <a:cs typeface="Consolas" panose="020B0609020204030204" pitchFamily="49" charset="0"/>
              </a:rPr>
              <a:t>MessageResponse</a:t>
            </a:r>
            <a:r>
              <a:rPr lang="en-US" sz="1400" spc="-70" dirty="0">
                <a:solidFill>
                  <a:schemeClr val="bg2">
                    <a:lumMod val="50000"/>
                  </a:schemeClr>
                </a:solidFill>
                <a:latin typeface="Consolas" panose="020B0609020204030204" pitchFamily="49" charset="0"/>
                <a:cs typeface="Consolas" panose="020B0609020204030204" pitchFamily="49" charset="0"/>
              </a:rPr>
              <a:t> Post(string message,</a:t>
            </a:r>
          </a:p>
          <a:p>
            <a:r>
              <a:rPr lang="en-US" sz="1400" spc="-70" dirty="0">
                <a:solidFill>
                  <a:schemeClr val="bg2">
                    <a:lumMod val="50000"/>
                  </a:schemeClr>
                </a:solidFill>
                <a:latin typeface="Consolas" panose="020B0609020204030204" pitchFamily="49" charset="0"/>
                <a:cs typeface="Consolas" panose="020B0609020204030204" pitchFamily="49" charset="0"/>
              </a:rPr>
              <a:t>                  List&lt;</a:t>
            </a:r>
            <a:r>
              <a:rPr lang="en-US" sz="1400" spc="-70" dirty="0" err="1">
                <a:solidFill>
                  <a:schemeClr val="bg2">
                    <a:lumMod val="50000"/>
                  </a:schemeClr>
                </a:solidFill>
                <a:latin typeface="Consolas" panose="020B0609020204030204" pitchFamily="49" charset="0"/>
                <a:cs typeface="Consolas" panose="020B0609020204030204" pitchFamily="49" charset="0"/>
              </a:rPr>
              <a:t>KeyValuePair</a:t>
            </a:r>
            <a:r>
              <a:rPr lang="en-US" sz="1400" spc="-70" dirty="0">
                <a:solidFill>
                  <a:schemeClr val="bg2">
                    <a:lumMod val="50000"/>
                  </a:schemeClr>
                </a:solidFill>
                <a:latin typeface="Consolas" panose="020B0609020204030204" pitchFamily="49" charset="0"/>
                <a:cs typeface="Consolas" panose="020B0609020204030204" pitchFamily="49" charset="0"/>
              </a:rPr>
              <a:t>&lt;string, string&gt;&gt; </a:t>
            </a:r>
            <a:r>
              <a:rPr lang="en-US" sz="1400" spc="-70" dirty="0" err="1">
                <a:solidFill>
                  <a:schemeClr val="bg2">
                    <a:lumMod val="50000"/>
                  </a:schemeClr>
                </a:solidFill>
                <a:latin typeface="Consolas" panose="020B0609020204030204" pitchFamily="49" charset="0"/>
                <a:cs typeface="Consolas" panose="020B0609020204030204" pitchFamily="49" charset="0"/>
              </a:rPr>
              <a:t>openGraphProperties</a:t>
            </a:r>
            <a:r>
              <a:rPr lang="en-US" sz="1400" spc="-70" dirty="0">
                <a:solidFill>
                  <a:schemeClr val="bg2">
                    <a:lumMod val="50000"/>
                  </a:schemeClr>
                </a:solidFill>
                <a:latin typeface="Consolas" panose="020B0609020204030204" pitchFamily="49" charset="0"/>
                <a:cs typeface="Consolas" panose="020B0609020204030204" pitchFamily="49" charset="0"/>
              </a:rPr>
              <a:t>)</a:t>
            </a:r>
          </a:p>
          <a:p>
            <a:r>
              <a:rPr lang="en-US" sz="1400" spc="-70" dirty="0">
                <a:solidFill>
                  <a:schemeClr val="bg2">
                    <a:lumMod val="50000"/>
                  </a:schemeClr>
                </a:solidFill>
                <a:latin typeface="Consolas" panose="020B0609020204030204" pitchFamily="49" charset="0"/>
                <a:cs typeface="Consolas" panose="020B0609020204030204" pitchFamily="49" charset="0"/>
              </a:rPr>
              <a:t>{</a:t>
            </a:r>
          </a:p>
          <a:p>
            <a:r>
              <a:rPr lang="en-US" sz="1400" spc="-70" dirty="0">
                <a:solidFill>
                  <a:schemeClr val="bg2">
                    <a:lumMod val="50000"/>
                  </a:schemeClr>
                </a:solidFill>
                <a:latin typeface="Consolas" panose="020B0609020204030204" pitchFamily="49" charset="0"/>
                <a:cs typeface="Consolas" panose="020B0609020204030204" pitchFamily="49" charset="0"/>
              </a:rPr>
              <a:t>  </a:t>
            </a:r>
            <a:r>
              <a:rPr lang="en-US" sz="1400" spc="-70" dirty="0" err="1">
                <a:solidFill>
                  <a:schemeClr val="bg2">
                    <a:lumMod val="50000"/>
                  </a:schemeClr>
                </a:solidFill>
                <a:latin typeface="Consolas" panose="020B0609020204030204" pitchFamily="49" charset="0"/>
                <a:cs typeface="Consolas" panose="020B0609020204030204" pitchFamily="49" charset="0"/>
              </a:rPr>
              <a:t>var</a:t>
            </a:r>
            <a:r>
              <a:rPr lang="en-US" sz="1400" spc="-70" dirty="0">
                <a:solidFill>
                  <a:schemeClr val="bg2">
                    <a:lumMod val="50000"/>
                  </a:schemeClr>
                </a:solidFill>
                <a:latin typeface="Consolas" panose="020B0609020204030204" pitchFamily="49" charset="0"/>
                <a:cs typeface="Consolas" panose="020B0609020204030204" pitchFamily="49" charset="0"/>
              </a:rPr>
              <a:t> </a:t>
            </a:r>
            <a:r>
              <a:rPr lang="en-US" sz="1400" spc="-70" dirty="0" err="1">
                <a:solidFill>
                  <a:schemeClr val="bg2">
                    <a:lumMod val="50000"/>
                  </a:schemeClr>
                </a:solidFill>
                <a:latin typeface="Consolas" panose="020B0609020204030204" pitchFamily="49" charset="0"/>
                <a:cs typeface="Consolas" panose="020B0609020204030204" pitchFamily="49" charset="0"/>
              </a:rPr>
              <a:t>postData</a:t>
            </a:r>
            <a:r>
              <a:rPr lang="en-US" sz="1400" spc="-70" dirty="0">
                <a:solidFill>
                  <a:schemeClr val="bg2">
                    <a:lumMod val="50000"/>
                  </a:schemeClr>
                </a:solidFill>
                <a:latin typeface="Consolas" panose="020B0609020204030204" pitchFamily="49" charset="0"/>
                <a:cs typeface="Consolas" panose="020B0609020204030204" pitchFamily="49" charset="0"/>
              </a:rPr>
              <a:t> = new List&lt;</a:t>
            </a:r>
            <a:r>
              <a:rPr lang="en-US" sz="1400" spc="-70" dirty="0" err="1">
                <a:solidFill>
                  <a:schemeClr val="bg2">
                    <a:lumMod val="50000"/>
                  </a:schemeClr>
                </a:solidFill>
                <a:latin typeface="Consolas" panose="020B0609020204030204" pitchFamily="49" charset="0"/>
                <a:cs typeface="Consolas" panose="020B0609020204030204" pitchFamily="49" charset="0"/>
              </a:rPr>
              <a:t>KeyValuePair</a:t>
            </a:r>
            <a:r>
              <a:rPr lang="en-US" sz="1400" spc="-70" dirty="0">
                <a:solidFill>
                  <a:schemeClr val="bg2">
                    <a:lumMod val="50000"/>
                  </a:schemeClr>
                </a:solidFill>
                <a:latin typeface="Consolas" panose="020B0609020204030204" pitchFamily="49" charset="0"/>
                <a:cs typeface="Consolas" panose="020B0609020204030204" pitchFamily="49" charset="0"/>
              </a:rPr>
              <a:t>&lt;string, string&gt;&gt;</a:t>
            </a:r>
          </a:p>
          <a:p>
            <a:r>
              <a:rPr lang="en-US" sz="1400" spc="-70" dirty="0">
                <a:solidFill>
                  <a:schemeClr val="bg2">
                    <a:lumMod val="50000"/>
                  </a:schemeClr>
                </a:solidFill>
                <a:latin typeface="Consolas" panose="020B0609020204030204" pitchFamily="49" charset="0"/>
                <a:cs typeface="Consolas" panose="020B0609020204030204" pitchFamily="49" charset="0"/>
              </a:rPr>
              <a:t>  {</a:t>
            </a:r>
          </a:p>
          <a:p>
            <a:r>
              <a:rPr lang="en-US" sz="1400" spc="-70" dirty="0">
                <a:solidFill>
                  <a:schemeClr val="bg2">
                    <a:lumMod val="50000"/>
                  </a:schemeClr>
                </a:solidFill>
                <a:latin typeface="Consolas" panose="020B0609020204030204" pitchFamily="49" charset="0"/>
                <a:cs typeface="Consolas" panose="020B0609020204030204" pitchFamily="49" charset="0"/>
              </a:rPr>
              <a:t>    new </a:t>
            </a:r>
            <a:r>
              <a:rPr lang="en-US" sz="1400" spc="-70" dirty="0" err="1">
                <a:solidFill>
                  <a:schemeClr val="bg2">
                    <a:lumMod val="50000"/>
                  </a:schemeClr>
                </a:solidFill>
                <a:latin typeface="Consolas" panose="020B0609020204030204" pitchFamily="49" charset="0"/>
                <a:cs typeface="Consolas" panose="020B0609020204030204" pitchFamily="49" charset="0"/>
              </a:rPr>
              <a:t>KeyValuePair</a:t>
            </a:r>
            <a:r>
              <a:rPr lang="en-US" sz="1400" spc="-70" dirty="0">
                <a:solidFill>
                  <a:schemeClr val="bg2">
                    <a:lumMod val="50000"/>
                  </a:schemeClr>
                </a:solidFill>
                <a:latin typeface="Consolas" panose="020B0609020204030204" pitchFamily="49" charset="0"/>
                <a:cs typeface="Consolas" panose="020B0609020204030204" pitchFamily="49" charset="0"/>
              </a:rPr>
              <a:t>&lt;string, string&gt;("body", message)</a:t>
            </a:r>
          </a:p>
          <a:p>
            <a:r>
              <a:rPr lang="en-US" sz="1400" spc="-70" dirty="0">
                <a:solidFill>
                  <a:schemeClr val="bg2">
                    <a:lumMod val="50000"/>
                  </a:schemeClr>
                </a:solidFill>
                <a:latin typeface="Consolas" panose="020B0609020204030204" pitchFamily="49" charset="0"/>
                <a:cs typeface="Consolas" panose="020B0609020204030204" pitchFamily="49" charset="0"/>
              </a:rPr>
              <a:t>  };</a:t>
            </a:r>
          </a:p>
          <a:p>
            <a:endParaRPr lang="en-US" sz="1400" spc="-70" dirty="0">
              <a:solidFill>
                <a:schemeClr val="bg2">
                  <a:lumMod val="50000"/>
                </a:schemeClr>
              </a:solidFill>
              <a:latin typeface="Consolas" panose="020B0609020204030204" pitchFamily="49" charset="0"/>
              <a:cs typeface="Consolas" panose="020B0609020204030204" pitchFamily="49" charset="0"/>
            </a:endParaRPr>
          </a:p>
          <a:p>
            <a:r>
              <a:rPr lang="en-US" sz="1400" spc="-70" dirty="0">
                <a:solidFill>
                  <a:schemeClr val="bg2">
                    <a:lumMod val="50000"/>
                  </a:schemeClr>
                </a:solidFill>
                <a:latin typeface="Consolas" panose="020B0609020204030204" pitchFamily="49" charset="0"/>
                <a:cs typeface="Consolas" panose="020B0609020204030204" pitchFamily="49" charset="0"/>
              </a:rPr>
              <a:t>  </a:t>
            </a:r>
            <a:r>
              <a:rPr lang="en-US" sz="1400" spc="-70" dirty="0" err="1">
                <a:solidFill>
                  <a:schemeClr val="bg2">
                    <a:lumMod val="50000"/>
                  </a:schemeClr>
                </a:solidFill>
                <a:latin typeface="Consolas" panose="020B0609020204030204" pitchFamily="49" charset="0"/>
                <a:cs typeface="Consolas" panose="020B0609020204030204" pitchFamily="49" charset="0"/>
              </a:rPr>
              <a:t>postData.AddRange</a:t>
            </a:r>
            <a:r>
              <a:rPr lang="en-US" sz="1400" spc="-70" dirty="0">
                <a:solidFill>
                  <a:schemeClr val="bg2">
                    <a:lumMod val="50000"/>
                  </a:schemeClr>
                </a:solidFill>
                <a:latin typeface="Consolas" panose="020B0609020204030204" pitchFamily="49" charset="0"/>
                <a:cs typeface="Consolas" panose="020B0609020204030204" pitchFamily="49" charset="0"/>
              </a:rPr>
              <a:t>(</a:t>
            </a:r>
            <a:r>
              <a:rPr lang="en-US" sz="1400" spc="-70" dirty="0" err="1">
                <a:solidFill>
                  <a:schemeClr val="bg2">
                    <a:lumMod val="50000"/>
                  </a:schemeClr>
                </a:solidFill>
                <a:latin typeface="Consolas" panose="020B0609020204030204" pitchFamily="49" charset="0"/>
                <a:cs typeface="Consolas" panose="020B0609020204030204" pitchFamily="49" charset="0"/>
              </a:rPr>
              <a:t>openGraphProperties</a:t>
            </a:r>
            <a:r>
              <a:rPr lang="en-US" sz="1400" spc="-70" dirty="0">
                <a:solidFill>
                  <a:schemeClr val="bg2">
                    <a:lumMod val="50000"/>
                  </a:schemeClr>
                </a:solidFill>
                <a:latin typeface="Consolas" panose="020B0609020204030204" pitchFamily="49" charset="0"/>
                <a:cs typeface="Consolas" panose="020B0609020204030204" pitchFamily="49" charset="0"/>
              </a:rPr>
              <a:t>);</a:t>
            </a:r>
          </a:p>
          <a:p>
            <a:endParaRPr lang="en-US" sz="1400" spc="-70" dirty="0">
              <a:solidFill>
                <a:schemeClr val="bg2">
                  <a:lumMod val="50000"/>
                </a:schemeClr>
              </a:solidFill>
              <a:latin typeface="Consolas" panose="020B0609020204030204" pitchFamily="49" charset="0"/>
              <a:cs typeface="Consolas" panose="020B0609020204030204" pitchFamily="49" charset="0"/>
            </a:endParaRPr>
          </a:p>
          <a:p>
            <a:r>
              <a:rPr lang="en-US" sz="1400" spc="-70" dirty="0">
                <a:solidFill>
                  <a:schemeClr val="bg2">
                    <a:lumMod val="50000"/>
                  </a:schemeClr>
                </a:solidFill>
                <a:latin typeface="Consolas" panose="020B0609020204030204" pitchFamily="49" charset="0"/>
                <a:cs typeface="Consolas" panose="020B0609020204030204" pitchFamily="49" charset="0"/>
              </a:rPr>
              <a:t>  </a:t>
            </a:r>
            <a:r>
              <a:rPr lang="en-US" sz="1400" spc="-70" dirty="0" err="1">
                <a:solidFill>
                  <a:schemeClr val="bg2">
                    <a:lumMod val="50000"/>
                  </a:schemeClr>
                </a:solidFill>
                <a:latin typeface="Consolas" panose="020B0609020204030204" pitchFamily="49" charset="0"/>
                <a:cs typeface="Consolas" panose="020B0609020204030204" pitchFamily="49" charset="0"/>
              </a:rPr>
              <a:t>var</a:t>
            </a:r>
            <a:r>
              <a:rPr lang="en-US" sz="1400" spc="-70" dirty="0">
                <a:solidFill>
                  <a:schemeClr val="bg2">
                    <a:lumMod val="50000"/>
                  </a:schemeClr>
                </a:solidFill>
                <a:latin typeface="Consolas" panose="020B0609020204030204" pitchFamily="49" charset="0"/>
                <a:cs typeface="Consolas" panose="020B0609020204030204" pitchFamily="49" charset="0"/>
              </a:rPr>
              <a:t> </a:t>
            </a:r>
            <a:r>
              <a:rPr lang="en-US" sz="1400" spc="-70" dirty="0" err="1">
                <a:solidFill>
                  <a:schemeClr val="bg2">
                    <a:lumMod val="50000"/>
                  </a:schemeClr>
                </a:solidFill>
                <a:latin typeface="Consolas" panose="020B0609020204030204" pitchFamily="49" charset="0"/>
                <a:cs typeface="Consolas" panose="020B0609020204030204" pitchFamily="49" charset="0"/>
              </a:rPr>
              <a:t>jsonObj</a:t>
            </a:r>
            <a:r>
              <a:rPr lang="en-US" sz="1400" spc="-70" dirty="0">
                <a:solidFill>
                  <a:schemeClr val="bg2">
                    <a:lumMod val="50000"/>
                  </a:schemeClr>
                </a:solidFill>
                <a:latin typeface="Consolas" panose="020B0609020204030204" pitchFamily="49" charset="0"/>
                <a:cs typeface="Consolas" panose="020B0609020204030204" pitchFamily="49" charset="0"/>
              </a:rPr>
              <a:t> = _</a:t>
            </a:r>
            <a:r>
              <a:rPr lang="en-US" sz="1400" spc="-70" dirty="0" err="1">
                <a:solidFill>
                  <a:schemeClr val="bg2">
                    <a:lumMod val="50000"/>
                  </a:schemeClr>
                </a:solidFill>
                <a:latin typeface="Consolas" panose="020B0609020204030204" pitchFamily="49" charset="0"/>
                <a:cs typeface="Consolas" panose="020B0609020204030204" pitchFamily="49" charset="0"/>
              </a:rPr>
              <a:t>client.Post</a:t>
            </a:r>
            <a:r>
              <a:rPr lang="en-US" sz="1400" spc="-70" dirty="0">
                <a:solidFill>
                  <a:schemeClr val="bg2">
                    <a:lumMod val="50000"/>
                  </a:schemeClr>
                </a:solidFill>
                <a:latin typeface="Consolas" panose="020B0609020204030204" pitchFamily="49" charset="0"/>
                <a:cs typeface="Consolas" panose="020B0609020204030204" pitchFamily="49" charset="0"/>
              </a:rPr>
              <a:t>&lt;</a:t>
            </a:r>
            <a:r>
              <a:rPr lang="en-US" sz="1400" spc="-70" dirty="0" err="1">
                <a:solidFill>
                  <a:schemeClr val="bg2">
                    <a:lumMod val="50000"/>
                  </a:schemeClr>
                </a:solidFill>
                <a:latin typeface="Consolas" panose="020B0609020204030204" pitchFamily="49" charset="0"/>
                <a:cs typeface="Consolas" panose="020B0609020204030204" pitchFamily="49" charset="0"/>
              </a:rPr>
              <a:t>JObject</a:t>
            </a:r>
            <a:r>
              <a:rPr lang="en-US" sz="1400" spc="-70" dirty="0">
                <a:solidFill>
                  <a:schemeClr val="bg2">
                    <a:lumMod val="50000"/>
                  </a:schemeClr>
                </a:solidFill>
                <a:latin typeface="Consolas" panose="020B0609020204030204" pitchFamily="49" charset="0"/>
                <a:cs typeface="Consolas" panose="020B0609020204030204" pitchFamily="49" charset="0"/>
              </a:rPr>
              <a:t>&gt;("</a:t>
            </a:r>
            <a:r>
              <a:rPr lang="en-US" sz="1400" spc="-70" dirty="0" err="1">
                <a:solidFill>
                  <a:schemeClr val="bg2">
                    <a:lumMod val="50000"/>
                  </a:schemeClr>
                </a:solidFill>
                <a:latin typeface="Consolas" panose="020B0609020204030204" pitchFamily="49" charset="0"/>
                <a:cs typeface="Consolas" panose="020B0609020204030204" pitchFamily="49" charset="0"/>
              </a:rPr>
              <a:t>messages.json</a:t>
            </a:r>
            <a:r>
              <a:rPr lang="en-US" sz="1400" spc="-70" dirty="0">
                <a:solidFill>
                  <a:schemeClr val="bg2">
                    <a:lumMod val="50000"/>
                  </a:schemeClr>
                </a:solidFill>
                <a:latin typeface="Consolas" panose="020B0609020204030204" pitchFamily="49" charset="0"/>
                <a:cs typeface="Consolas" panose="020B0609020204030204" pitchFamily="49" charset="0"/>
              </a:rPr>
              <a:t>", </a:t>
            </a:r>
            <a:r>
              <a:rPr lang="en-US" sz="1400" spc="-70" dirty="0" err="1">
                <a:solidFill>
                  <a:schemeClr val="bg2">
                    <a:lumMod val="50000"/>
                  </a:schemeClr>
                </a:solidFill>
                <a:latin typeface="Consolas" panose="020B0609020204030204" pitchFamily="49" charset="0"/>
                <a:cs typeface="Consolas" panose="020B0609020204030204" pitchFamily="49" charset="0"/>
              </a:rPr>
              <a:t>postData</a:t>
            </a:r>
            <a:r>
              <a:rPr lang="en-US" sz="1400" spc="-70" dirty="0">
                <a:solidFill>
                  <a:schemeClr val="bg2">
                    <a:lumMod val="50000"/>
                  </a:schemeClr>
                </a:solidFill>
                <a:latin typeface="Consolas" panose="020B0609020204030204" pitchFamily="49" charset="0"/>
                <a:cs typeface="Consolas" panose="020B0609020204030204" pitchFamily="49" charset="0"/>
              </a:rPr>
              <a:t>);</a:t>
            </a:r>
          </a:p>
          <a:p>
            <a:r>
              <a:rPr lang="en-US" sz="1400" spc="-70" dirty="0">
                <a:solidFill>
                  <a:schemeClr val="bg2">
                    <a:lumMod val="50000"/>
                  </a:schemeClr>
                </a:solidFill>
                <a:latin typeface="Consolas" panose="020B0609020204030204" pitchFamily="49" charset="0"/>
                <a:cs typeface="Consolas" panose="020B0609020204030204" pitchFamily="49" charset="0"/>
              </a:rPr>
              <a:t>  </a:t>
            </a:r>
            <a:r>
              <a:rPr lang="en-US" sz="1400" spc="-70" dirty="0" err="1">
                <a:solidFill>
                  <a:schemeClr val="bg2">
                    <a:lumMod val="50000"/>
                  </a:schemeClr>
                </a:solidFill>
                <a:latin typeface="Consolas" panose="020B0609020204030204" pitchFamily="49" charset="0"/>
                <a:cs typeface="Consolas" panose="020B0609020204030204" pitchFamily="49" charset="0"/>
              </a:rPr>
              <a:t>var</a:t>
            </a:r>
            <a:r>
              <a:rPr lang="en-US" sz="1400" spc="-70" dirty="0">
                <a:solidFill>
                  <a:schemeClr val="bg2">
                    <a:lumMod val="50000"/>
                  </a:schemeClr>
                </a:solidFill>
                <a:latin typeface="Consolas" panose="020B0609020204030204" pitchFamily="49" charset="0"/>
                <a:cs typeface="Consolas" panose="020B0609020204030204" pitchFamily="49" charset="0"/>
              </a:rPr>
              <a:t> result = new </a:t>
            </a:r>
            <a:r>
              <a:rPr lang="en-US" sz="1400" spc="-70" dirty="0" err="1">
                <a:solidFill>
                  <a:schemeClr val="bg2">
                    <a:lumMod val="50000"/>
                  </a:schemeClr>
                </a:solidFill>
                <a:latin typeface="Consolas" panose="020B0609020204030204" pitchFamily="49" charset="0"/>
                <a:cs typeface="Consolas" panose="020B0609020204030204" pitchFamily="49" charset="0"/>
              </a:rPr>
              <a:t>MessageResponse</a:t>
            </a:r>
            <a:r>
              <a:rPr lang="en-US" sz="1400" spc="-70" dirty="0">
                <a:solidFill>
                  <a:schemeClr val="bg2">
                    <a:lumMod val="50000"/>
                  </a:schemeClr>
                </a:solidFill>
                <a:latin typeface="Consolas" panose="020B0609020204030204" pitchFamily="49" charset="0"/>
                <a:cs typeface="Consolas" panose="020B0609020204030204" pitchFamily="49" charset="0"/>
              </a:rPr>
              <a:t>(</a:t>
            </a:r>
            <a:r>
              <a:rPr lang="en-US" sz="1400" spc="-70" dirty="0" err="1">
                <a:solidFill>
                  <a:schemeClr val="bg2">
                    <a:lumMod val="50000"/>
                  </a:schemeClr>
                </a:solidFill>
                <a:latin typeface="Consolas" panose="020B0609020204030204" pitchFamily="49" charset="0"/>
                <a:cs typeface="Consolas" panose="020B0609020204030204" pitchFamily="49" charset="0"/>
              </a:rPr>
              <a:t>jsonObj</a:t>
            </a:r>
            <a:r>
              <a:rPr lang="en-US" sz="1400" spc="-70" dirty="0">
                <a:solidFill>
                  <a:schemeClr val="bg2">
                    <a:lumMod val="50000"/>
                  </a:schemeClr>
                </a:solidFill>
                <a:latin typeface="Consolas" panose="020B0609020204030204" pitchFamily="49" charset="0"/>
                <a:cs typeface="Consolas" panose="020B0609020204030204" pitchFamily="49" charset="0"/>
              </a:rPr>
              <a:t>);</a:t>
            </a:r>
          </a:p>
          <a:p>
            <a:endParaRPr lang="en-US" sz="1400" spc="-70" dirty="0">
              <a:solidFill>
                <a:schemeClr val="bg2">
                  <a:lumMod val="50000"/>
                </a:schemeClr>
              </a:solidFill>
              <a:latin typeface="Consolas" panose="020B0609020204030204" pitchFamily="49" charset="0"/>
              <a:cs typeface="Consolas" panose="020B0609020204030204" pitchFamily="49" charset="0"/>
            </a:endParaRPr>
          </a:p>
          <a:p>
            <a:r>
              <a:rPr lang="en-US" sz="1400" spc="-70" dirty="0">
                <a:solidFill>
                  <a:schemeClr val="bg2">
                    <a:lumMod val="50000"/>
                  </a:schemeClr>
                </a:solidFill>
                <a:latin typeface="Consolas" panose="020B0609020204030204" pitchFamily="49" charset="0"/>
                <a:cs typeface="Consolas" panose="020B0609020204030204" pitchFamily="49" charset="0"/>
              </a:rPr>
              <a:t>  return result;</a:t>
            </a:r>
          </a:p>
          <a:p>
            <a:r>
              <a:rPr lang="en-US" sz="1400" spc="-70" dirty="0">
                <a:solidFill>
                  <a:schemeClr val="bg2">
                    <a:lumMod val="50000"/>
                  </a:schemeClr>
                </a:solidFill>
                <a:latin typeface="Consolas" panose="020B0609020204030204" pitchFamily="49" charset="0"/>
                <a:cs typeface="Consolas" panose="020B0609020204030204" pitchFamily="49" charset="0"/>
              </a:rPr>
              <a:t>}</a:t>
            </a:r>
          </a:p>
        </p:txBody>
      </p:sp>
    </p:spTree>
    <p:extLst>
      <p:ext uri="{BB962C8B-B14F-4D97-AF65-F5344CB8AC3E}">
        <p14:creationId xmlns:p14="http://schemas.microsoft.com/office/powerpoint/2010/main" val="128224755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wrap="square" lIns="146304" tIns="91440" rIns="146304" bIns="91440" rtlCol="0" anchor="t">
            <a:noAutofit/>
          </a:bodyPr>
          <a:lstStyle/>
          <a:p>
            <a:r>
              <a:rPr lang="en-US" smtClean="0">
                <a:gradFill>
                  <a:gsLst>
                    <a:gs pos="1250">
                      <a:schemeClr val="tx1"/>
                    </a:gs>
                    <a:gs pos="100000">
                      <a:schemeClr val="tx1"/>
                    </a:gs>
                  </a:gsLst>
                  <a:lin ang="5400000" scaled="0"/>
                </a:gradFill>
              </a:rPr>
              <a:t>Essential tools</a:t>
            </a:r>
            <a:endParaRPr lang="en-US" dirty="0">
              <a:gradFill>
                <a:gsLst>
                  <a:gs pos="1250">
                    <a:schemeClr val="tx1"/>
                  </a:gs>
                  <a:gs pos="100000">
                    <a:schemeClr val="tx1"/>
                  </a:gs>
                </a:gsLst>
                <a:lin ang="5400000" scaled="0"/>
              </a:gradFill>
            </a:endParaRPr>
          </a:p>
        </p:txBody>
      </p:sp>
      <p:sp>
        <p:nvSpPr>
          <p:cNvPr id="4" name="Rectangle 3"/>
          <p:cNvSpPr/>
          <p:nvPr/>
        </p:nvSpPr>
        <p:spPr bwMode="auto">
          <a:xfrm>
            <a:off x="274639" y="4546255"/>
            <a:ext cx="3783357"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00"/>
              </a:spcAft>
            </a:pPr>
            <a:r>
              <a:rPr lang="en-US" sz="2800" dirty="0" err="1" smtClean="0">
                <a:gradFill>
                  <a:gsLst>
                    <a:gs pos="2920">
                      <a:schemeClr val="tx2"/>
                    </a:gs>
                    <a:gs pos="39000">
                      <a:schemeClr val="tx2"/>
                    </a:gs>
                  </a:gsLst>
                  <a:lin ang="5400000" scaled="0"/>
                </a:gradFill>
                <a:latin typeface="+mj-lt"/>
              </a:rPr>
              <a:t>HttpClient</a:t>
            </a:r>
            <a:endParaRPr lang="en-US" sz="2800" dirty="0" smtClean="0">
              <a:gradFill>
                <a:gsLst>
                  <a:gs pos="2920">
                    <a:schemeClr val="tx2"/>
                  </a:gs>
                  <a:gs pos="39000">
                    <a:schemeClr val="tx2"/>
                  </a:gs>
                </a:gsLst>
                <a:lin ang="5400000" scaled="0"/>
              </a:gradFill>
              <a:latin typeface="+mj-lt"/>
            </a:endParaRPr>
          </a:p>
          <a:p>
            <a:pPr defTabSz="932472" fontAlgn="base">
              <a:lnSpc>
                <a:spcPct val="90000"/>
              </a:lnSpc>
              <a:spcBef>
                <a:spcPct val="0"/>
              </a:spcBef>
              <a:spcAft>
                <a:spcPts val="600"/>
              </a:spcAft>
            </a:pPr>
            <a:r>
              <a:rPr lang="en-US" sz="2800" dirty="0" err="1" smtClean="0">
                <a:gradFill>
                  <a:gsLst>
                    <a:gs pos="2920">
                      <a:schemeClr val="tx2"/>
                    </a:gs>
                    <a:gs pos="39000">
                      <a:schemeClr val="tx2"/>
                    </a:gs>
                  </a:gsLst>
                  <a:lin ang="5400000" scaled="0"/>
                </a:gradFill>
                <a:latin typeface="+mj-lt"/>
              </a:rPr>
              <a:t>RestSharp</a:t>
            </a:r>
            <a:endParaRPr lang="en-US" sz="2800" dirty="0">
              <a:gradFill>
                <a:gsLst>
                  <a:gs pos="2920">
                    <a:schemeClr val="tx2"/>
                  </a:gs>
                  <a:gs pos="39000">
                    <a:schemeClr val="tx2"/>
                  </a:gs>
                </a:gsLst>
                <a:lin ang="5400000" scaled="0"/>
              </a:gradFill>
              <a:latin typeface="+mj-lt"/>
            </a:endParaRPr>
          </a:p>
        </p:txBody>
      </p:sp>
      <p:sp>
        <p:nvSpPr>
          <p:cNvPr id="5" name="Rectangle 4"/>
          <p:cNvSpPr/>
          <p:nvPr/>
        </p:nvSpPr>
        <p:spPr bwMode="auto">
          <a:xfrm>
            <a:off x="279399" y="1697062"/>
            <a:ext cx="3778598" cy="2740025"/>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HTTP client</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4341269" y="4546255"/>
            <a:ext cx="3783357"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00"/>
              </a:spcAft>
            </a:pPr>
            <a:r>
              <a:rPr lang="en-US" sz="2800" dirty="0">
                <a:gradFill>
                  <a:gsLst>
                    <a:gs pos="2920">
                      <a:schemeClr val="tx2"/>
                    </a:gs>
                    <a:gs pos="39000">
                      <a:schemeClr val="tx2"/>
                    </a:gs>
                  </a:gsLst>
                  <a:lin ang="5400000" scaled="0"/>
                </a:gradFill>
                <a:latin typeface="+mj-lt"/>
                <a:hlinkClick r:id="rId3"/>
              </a:rPr>
              <a:t>JSON C# Class Generator </a:t>
            </a:r>
            <a:endParaRPr lang="en-US" sz="2800" dirty="0" smtClean="0">
              <a:gradFill>
                <a:gsLst>
                  <a:gs pos="2920">
                    <a:schemeClr val="tx2"/>
                  </a:gs>
                  <a:gs pos="39000">
                    <a:schemeClr val="tx2"/>
                  </a:gs>
                </a:gsLst>
                <a:lin ang="5400000" scaled="0"/>
              </a:gradFill>
              <a:latin typeface="+mj-lt"/>
            </a:endParaRPr>
          </a:p>
          <a:p>
            <a:pPr defTabSz="932472" fontAlgn="base">
              <a:lnSpc>
                <a:spcPct val="90000"/>
              </a:lnSpc>
              <a:spcBef>
                <a:spcPct val="0"/>
              </a:spcBef>
              <a:spcAft>
                <a:spcPts val="600"/>
              </a:spcAft>
            </a:pPr>
            <a:r>
              <a:rPr lang="en-US" sz="2800" dirty="0" err="1" smtClean="0">
                <a:gradFill>
                  <a:gsLst>
                    <a:gs pos="2920">
                      <a:schemeClr val="tx2"/>
                    </a:gs>
                    <a:gs pos="39000">
                      <a:schemeClr val="tx2"/>
                    </a:gs>
                  </a:gsLst>
                  <a:lin ang="5400000" scaled="0"/>
                </a:gradFill>
                <a:latin typeface="+mj-lt"/>
                <a:hlinkClick r:id="rId4"/>
              </a:rPr>
              <a:t>JsonPack</a:t>
            </a:r>
            <a:endParaRPr lang="en-US" sz="2800" dirty="0">
              <a:gradFill>
                <a:gsLst>
                  <a:gs pos="2920">
                    <a:schemeClr val="tx2"/>
                  </a:gs>
                  <a:gs pos="39000">
                    <a:schemeClr val="tx2"/>
                  </a:gs>
                </a:gsLst>
                <a:lin ang="5400000" scaled="0"/>
              </a:gradFill>
              <a:latin typeface="+mj-lt"/>
            </a:endParaRPr>
          </a:p>
        </p:txBody>
      </p:sp>
      <p:sp>
        <p:nvSpPr>
          <p:cNvPr id="7" name="Rectangle 6"/>
          <p:cNvSpPr/>
          <p:nvPr/>
        </p:nvSpPr>
        <p:spPr bwMode="auto">
          <a:xfrm>
            <a:off x="4346029" y="1697062"/>
            <a:ext cx="3778598" cy="2740025"/>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Class to JSON mappings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8378480" y="4551687"/>
            <a:ext cx="3783357"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00"/>
              </a:spcAft>
            </a:pPr>
            <a:r>
              <a:rPr lang="en-US" sz="2800" dirty="0" smtClean="0">
                <a:gradFill>
                  <a:gsLst>
                    <a:gs pos="2920">
                      <a:schemeClr val="tx2"/>
                    </a:gs>
                    <a:gs pos="39000">
                      <a:schemeClr val="tx2"/>
                    </a:gs>
                  </a:gsLst>
                  <a:lin ang="5400000" scaled="0"/>
                </a:gradFill>
                <a:latin typeface="+mj-lt"/>
              </a:rPr>
              <a:t>Fiddler</a:t>
            </a:r>
            <a:endParaRPr lang="en-US" sz="2800" dirty="0">
              <a:gradFill>
                <a:gsLst>
                  <a:gs pos="2920">
                    <a:schemeClr val="tx2"/>
                  </a:gs>
                  <a:gs pos="39000">
                    <a:schemeClr val="tx2"/>
                  </a:gs>
                </a:gsLst>
                <a:lin ang="5400000" scaled="0"/>
              </a:gradFill>
              <a:latin typeface="+mj-lt"/>
            </a:endParaRPr>
          </a:p>
        </p:txBody>
      </p:sp>
      <p:sp>
        <p:nvSpPr>
          <p:cNvPr id="9" name="Rectangle 8"/>
          <p:cNvSpPr/>
          <p:nvPr/>
        </p:nvSpPr>
        <p:spPr bwMode="auto">
          <a:xfrm>
            <a:off x="8383240" y="1702494"/>
            <a:ext cx="3778598" cy="2740025"/>
          </a:xfrm>
          <a:prstGeom prst="rect">
            <a:avLst/>
          </a:prstGeom>
          <a:solidFill>
            <a:schemeClr val="accent4">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Debugger</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7493671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9" y="1476621"/>
            <a:ext cx="11708375" cy="6290953"/>
          </a:xfrm>
        </p:spPr>
        <p:txBody>
          <a:bodyPr vert="horz" wrap="square" lIns="146304" tIns="91440" rIns="146304" bIns="91440" rtlCol="0">
            <a:spAutoFit/>
          </a:bodyPr>
          <a:lstStyle/>
          <a:p>
            <a:pPr>
              <a:spcBef>
                <a:spcPts val="0"/>
              </a:spcBef>
              <a:spcAft>
                <a:spcPts val="1200"/>
              </a:spcAft>
            </a:pPr>
            <a:r>
              <a:rPr lang="en-US" sz="3200" dirty="0">
                <a:gradFill>
                  <a:gsLst>
                    <a:gs pos="2920">
                      <a:schemeClr val="tx2"/>
                    </a:gs>
                    <a:gs pos="39000">
                      <a:schemeClr val="tx2"/>
                    </a:gs>
                  </a:gsLst>
                  <a:lin ang="5400000" scaled="0"/>
                </a:gradFill>
              </a:rPr>
              <a:t>Life is easier with dynamic languages, but a lot of us love C#.</a:t>
            </a:r>
          </a:p>
          <a:p>
            <a:pPr>
              <a:spcBef>
                <a:spcPts val="0"/>
              </a:spcBef>
              <a:spcAft>
                <a:spcPts val="1200"/>
              </a:spcAft>
            </a:pPr>
            <a:r>
              <a:rPr lang="en-US" sz="3200" dirty="0">
                <a:gradFill>
                  <a:gsLst>
                    <a:gs pos="2920">
                      <a:schemeClr val="tx2"/>
                    </a:gs>
                    <a:gs pos="39000">
                      <a:schemeClr val="tx2"/>
                    </a:gs>
                  </a:gsLst>
                  <a:lin ang="5400000" scaled="0"/>
                </a:gradFill>
              </a:rPr>
              <a:t>Tooling is available to generate classes to map to the API.</a:t>
            </a:r>
          </a:p>
          <a:p>
            <a:pPr>
              <a:spcBef>
                <a:spcPts val="0"/>
              </a:spcBef>
              <a:spcAft>
                <a:spcPts val="1200"/>
              </a:spcAft>
            </a:pPr>
            <a:r>
              <a:rPr lang="en-US" sz="3200" dirty="0">
                <a:gradFill>
                  <a:gsLst>
                    <a:gs pos="2920">
                      <a:schemeClr val="tx2"/>
                    </a:gs>
                    <a:gs pos="39000">
                      <a:schemeClr val="tx2"/>
                    </a:gs>
                  </a:gsLst>
                  <a:lin ang="5400000" scaled="0"/>
                </a:gradFill>
              </a:rPr>
              <a:t>It gets you most of the way there, but can need tweaking.</a:t>
            </a:r>
          </a:p>
          <a:p>
            <a:pPr>
              <a:spcBef>
                <a:spcPts val="0"/>
              </a:spcBef>
              <a:spcAft>
                <a:spcPts val="1200"/>
              </a:spcAft>
            </a:pPr>
            <a:r>
              <a:rPr lang="en-US" sz="3200" dirty="0">
                <a:gradFill>
                  <a:gsLst>
                    <a:gs pos="2920">
                      <a:schemeClr val="tx2"/>
                    </a:gs>
                    <a:gs pos="39000">
                      <a:schemeClr val="tx2"/>
                    </a:gs>
                  </a:gsLst>
                  <a:lin ang="5400000" scaled="0"/>
                </a:gradFill>
              </a:rPr>
              <a:t>Optimization to take advantages of “references” etc. takes time.</a:t>
            </a:r>
          </a:p>
          <a:p>
            <a:pPr>
              <a:spcBef>
                <a:spcPts val="0"/>
              </a:spcBef>
              <a:spcAft>
                <a:spcPts val="1200"/>
              </a:spcAft>
            </a:pPr>
            <a:r>
              <a:rPr lang="en-US" sz="3200" dirty="0" smtClean="0">
                <a:gradFill>
                  <a:gsLst>
                    <a:gs pos="2920">
                      <a:schemeClr val="tx2"/>
                    </a:gs>
                    <a:gs pos="39000">
                      <a:schemeClr val="tx2"/>
                    </a:gs>
                  </a:gsLst>
                  <a:lin ang="5400000" scaled="0"/>
                </a:gradFill>
              </a:rPr>
              <a:t/>
            </a:r>
            <a:br>
              <a:rPr lang="en-US" sz="3200" dirty="0" smtClean="0">
                <a:gradFill>
                  <a:gsLst>
                    <a:gs pos="2920">
                      <a:schemeClr val="tx2"/>
                    </a:gs>
                    <a:gs pos="39000">
                      <a:schemeClr val="tx2"/>
                    </a:gs>
                  </a:gsLst>
                  <a:lin ang="5400000" scaled="0"/>
                </a:gradFill>
              </a:rPr>
            </a:br>
            <a:r>
              <a:rPr lang="en-US" sz="3200" dirty="0" smtClean="0">
                <a:gradFill>
                  <a:gsLst>
                    <a:gs pos="2920">
                      <a:schemeClr val="tx2"/>
                    </a:gs>
                    <a:gs pos="39000">
                      <a:schemeClr val="tx2"/>
                    </a:gs>
                  </a:gsLst>
                  <a:lin ang="5400000" scaled="0"/>
                </a:gradFill>
              </a:rPr>
              <a:t>Or</a:t>
            </a:r>
            <a:r>
              <a:rPr lang="en-US" sz="3200" dirty="0">
                <a:gradFill>
                  <a:gsLst>
                    <a:gs pos="2920">
                      <a:schemeClr val="tx2"/>
                    </a:gs>
                    <a:gs pos="39000">
                      <a:schemeClr val="tx2"/>
                    </a:gs>
                  </a:gsLst>
                  <a:lin ang="5400000" scaled="0"/>
                </a:gradFill>
              </a:rPr>
              <a:t>, give up and look at </a:t>
            </a:r>
            <a:r>
              <a:rPr lang="en-US" sz="3200" dirty="0" smtClean="0">
                <a:gradFill>
                  <a:gsLst>
                    <a:gs pos="2920">
                      <a:schemeClr val="tx2"/>
                    </a:gs>
                    <a:gs pos="39000">
                      <a:schemeClr val="tx2"/>
                    </a:gs>
                  </a:gsLst>
                  <a:lin ang="5400000" scaled="0"/>
                </a:gradFill>
              </a:rPr>
              <a:t>these for inspiration:</a:t>
            </a:r>
            <a:endParaRPr lang="en-US" sz="3200" dirty="0">
              <a:gradFill>
                <a:gsLst>
                  <a:gs pos="2920">
                    <a:schemeClr val="tx2"/>
                  </a:gs>
                  <a:gs pos="39000">
                    <a:schemeClr val="tx2"/>
                  </a:gs>
                </a:gsLst>
                <a:lin ang="5400000" scaled="0"/>
              </a:gradFill>
            </a:endParaRPr>
          </a:p>
          <a:p>
            <a:pPr>
              <a:spcBef>
                <a:spcPts val="0"/>
              </a:spcBef>
              <a:spcAft>
                <a:spcPts val="1200"/>
              </a:spcAft>
            </a:pPr>
            <a:r>
              <a:rPr lang="en-US" sz="3200" dirty="0" err="1">
                <a:gradFill>
                  <a:gsLst>
                    <a:gs pos="2920">
                      <a:schemeClr val="tx2"/>
                    </a:gs>
                    <a:gs pos="39000">
                      <a:schemeClr val="tx2"/>
                    </a:gs>
                  </a:gsLst>
                  <a:lin ang="5400000" scaled="0"/>
                </a:gradFill>
              </a:rPr>
              <a:t>Yammer.SimpleAPI</a:t>
            </a:r>
            <a:r>
              <a:rPr lang="en-US" sz="3200" dirty="0">
                <a:gradFill>
                  <a:gsLst>
                    <a:gs pos="2920">
                      <a:schemeClr val="tx2"/>
                    </a:gs>
                    <a:gs pos="39000">
                      <a:schemeClr val="tx2"/>
                    </a:gs>
                  </a:gsLst>
                  <a:lin ang="5400000" scaled="0"/>
                </a:gradFill>
              </a:rPr>
              <a:t> (</a:t>
            </a:r>
            <a:r>
              <a:rPr lang="en-US" sz="3200" dirty="0">
                <a:gradFill>
                  <a:gsLst>
                    <a:gs pos="2920">
                      <a:schemeClr val="tx2"/>
                    </a:gs>
                    <a:gs pos="39000">
                      <a:schemeClr val="tx2"/>
                    </a:gs>
                  </a:gsLst>
                  <a:lin ang="5400000" scaled="0"/>
                </a:gradFill>
                <a:hlinkClick r:id="rId3"/>
              </a:rPr>
              <a:t>http://yammersimpleapi.codeplex.com</a:t>
            </a:r>
            <a:r>
              <a:rPr lang="en-US" sz="3200" dirty="0">
                <a:gradFill>
                  <a:gsLst>
                    <a:gs pos="2920">
                      <a:schemeClr val="tx2"/>
                    </a:gs>
                    <a:gs pos="39000">
                      <a:schemeClr val="tx2"/>
                    </a:gs>
                  </a:gsLst>
                  <a:lin ang="5400000" scaled="0"/>
                </a:gradFill>
              </a:rPr>
              <a:t>) </a:t>
            </a:r>
          </a:p>
          <a:p>
            <a:pPr>
              <a:spcBef>
                <a:spcPts val="0"/>
              </a:spcBef>
              <a:spcAft>
                <a:spcPts val="1200"/>
              </a:spcAft>
            </a:pPr>
            <a:r>
              <a:rPr lang="en-US" sz="3200" dirty="0">
                <a:gradFill>
                  <a:gsLst>
                    <a:gs pos="2920">
                      <a:schemeClr val="tx2"/>
                    </a:gs>
                    <a:gs pos="39000">
                      <a:schemeClr val="tx2"/>
                    </a:gs>
                  </a:gsLst>
                  <a:lin ang="5400000" scaled="0"/>
                </a:gradFill>
              </a:rPr>
              <a:t>Contract Meow sample (</a:t>
            </a:r>
            <a:r>
              <a:rPr lang="en-US" sz="3200" dirty="0">
                <a:gradFill>
                  <a:gsLst>
                    <a:gs pos="2920">
                      <a:schemeClr val="tx2"/>
                    </a:gs>
                    <a:gs pos="39000">
                      <a:schemeClr val="tx2"/>
                    </a:gs>
                  </a:gsLst>
                  <a:lin ang="5400000" scaled="0"/>
                </a:gradFill>
                <a:hlinkClick r:id="rId4"/>
              </a:rPr>
              <a:t>http://yammercontractmeow.codeplex.com</a:t>
            </a:r>
            <a:r>
              <a:rPr lang="en-US" sz="3200" dirty="0">
                <a:gradFill>
                  <a:gsLst>
                    <a:gs pos="2920">
                      <a:schemeClr val="tx2"/>
                    </a:gs>
                    <a:gs pos="39000">
                      <a:schemeClr val="tx2"/>
                    </a:gs>
                  </a:gsLst>
                  <a:lin ang="5400000" scaled="0"/>
                </a:gradFill>
              </a:rPr>
              <a:t>) </a:t>
            </a:r>
          </a:p>
          <a:p>
            <a:pPr>
              <a:spcBef>
                <a:spcPts val="0"/>
              </a:spcBef>
              <a:spcAft>
                <a:spcPts val="1200"/>
              </a:spcAft>
            </a:pPr>
            <a:endParaRPr lang="en-US" sz="3200" dirty="0">
              <a:gradFill>
                <a:gsLst>
                  <a:gs pos="2920">
                    <a:schemeClr val="tx2"/>
                  </a:gs>
                  <a:gs pos="39000">
                    <a:schemeClr val="tx2"/>
                  </a:gs>
                </a:gsLst>
                <a:lin ang="5400000" scaled="0"/>
              </a:gradFill>
            </a:endParaRPr>
          </a:p>
          <a:p>
            <a:pPr>
              <a:spcBef>
                <a:spcPts val="0"/>
              </a:spcBef>
              <a:spcAft>
                <a:spcPts val="1200"/>
              </a:spcAft>
            </a:pPr>
            <a:endParaRPr lang="en-US" sz="3200" dirty="0">
              <a:gradFill>
                <a:gsLst>
                  <a:gs pos="2920">
                    <a:schemeClr val="tx2"/>
                  </a:gs>
                  <a:gs pos="39000">
                    <a:schemeClr val="tx2"/>
                  </a:gs>
                </a:gsLst>
                <a:lin ang="5400000" scaled="0"/>
              </a:gradFill>
            </a:endParaRPr>
          </a:p>
        </p:txBody>
      </p:sp>
      <p:sp>
        <p:nvSpPr>
          <p:cNvPr id="2" name="Title 1"/>
          <p:cNvSpPr>
            <a:spLocks noGrp="1"/>
          </p:cNvSpPr>
          <p:nvPr>
            <p:ph type="title"/>
          </p:nvPr>
        </p:nvSpPr>
        <p:spPr>
          <a:xfrm>
            <a:off x="274639" y="295274"/>
            <a:ext cx="11889564" cy="917575"/>
          </a:xfrm>
        </p:spPr>
        <p:txBody>
          <a:bodyPr vert="horz" wrap="square" lIns="146304" tIns="91440" rIns="146304" bIns="91440" rtlCol="0" anchor="t">
            <a:noAutofit/>
          </a:bodyPr>
          <a:lstStyle/>
          <a:p>
            <a:r>
              <a:rPr lang="en-US" dirty="0">
                <a:gradFill>
                  <a:gsLst>
                    <a:gs pos="1250">
                      <a:schemeClr val="tx1"/>
                    </a:gs>
                    <a:gs pos="100000">
                      <a:schemeClr val="tx1"/>
                    </a:gs>
                  </a:gsLst>
                  <a:lin ang="5400000" scaled="0"/>
                </a:gradFill>
              </a:rPr>
              <a:t>Building .NET API clients</a:t>
            </a:r>
          </a:p>
        </p:txBody>
      </p:sp>
    </p:spTree>
    <p:extLst>
      <p:ext uri="{BB962C8B-B14F-4D97-AF65-F5344CB8AC3E}">
        <p14:creationId xmlns:p14="http://schemas.microsoft.com/office/powerpoint/2010/main" val="40712424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wrap="square" lIns="146304" tIns="91440" rIns="146304" bIns="91440" rtlCol="0" anchor="t">
            <a:noAutofit/>
          </a:bodyPr>
          <a:lstStyle/>
          <a:p>
            <a:r>
              <a:rPr lang="en-US" dirty="0" smtClean="0">
                <a:gradFill>
                  <a:gsLst>
                    <a:gs pos="1250">
                      <a:schemeClr val="tx1"/>
                    </a:gs>
                    <a:gs pos="100000">
                      <a:schemeClr val="tx1"/>
                    </a:gs>
                  </a:gsLst>
                  <a:lin ang="5400000" scaled="0"/>
                </a:gradFill>
              </a:rPr>
              <a:t>Yammer .NET SDK (coming soon!)</a:t>
            </a:r>
            <a:endParaRPr lang="en-US" dirty="0">
              <a:gradFill>
                <a:gsLst>
                  <a:gs pos="1250">
                    <a:schemeClr val="tx1"/>
                  </a:gs>
                  <a:gs pos="100000">
                    <a:schemeClr val="tx1"/>
                  </a:gs>
                </a:gsLst>
                <a:lin ang="5400000" scaled="0"/>
              </a:gradFill>
            </a:endParaRPr>
          </a:p>
        </p:txBody>
      </p:sp>
      <p:sp>
        <p:nvSpPr>
          <p:cNvPr id="4" name="Rectangle 3"/>
          <p:cNvSpPr/>
          <p:nvPr/>
        </p:nvSpPr>
        <p:spPr bwMode="auto">
          <a:xfrm>
            <a:off x="274639" y="4546255"/>
            <a:ext cx="3783357"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00"/>
              </a:spcAft>
            </a:pPr>
            <a:r>
              <a:rPr lang="en-US" sz="2800" dirty="0" smtClean="0">
                <a:gradFill>
                  <a:gsLst>
                    <a:gs pos="2920">
                      <a:srgbClr val="0072C6"/>
                    </a:gs>
                    <a:gs pos="39000">
                      <a:srgbClr val="0072C6"/>
                    </a:gs>
                  </a:gsLst>
                  <a:lin ang="5400000" scaled="0"/>
                </a:gradFill>
                <a:latin typeface="Segoe UI Light"/>
              </a:rPr>
              <a:t>Get up and running faster</a:t>
            </a:r>
          </a:p>
          <a:p>
            <a:pPr defTabSz="932472" fontAlgn="base">
              <a:lnSpc>
                <a:spcPct val="90000"/>
              </a:lnSpc>
              <a:spcBef>
                <a:spcPct val="0"/>
              </a:spcBef>
              <a:spcAft>
                <a:spcPts val="600"/>
              </a:spcAft>
            </a:pPr>
            <a:r>
              <a:rPr lang="en-US" sz="2800" dirty="0" smtClean="0">
                <a:gradFill>
                  <a:gsLst>
                    <a:gs pos="2920">
                      <a:srgbClr val="0072C6"/>
                    </a:gs>
                    <a:gs pos="39000">
                      <a:srgbClr val="0072C6"/>
                    </a:gs>
                  </a:gsLst>
                  <a:lin ang="5400000" scaled="0"/>
                </a:gradFill>
                <a:latin typeface="Segoe UI Light"/>
              </a:rPr>
              <a:t>One of the biggest challenges for new users</a:t>
            </a:r>
            <a:endParaRPr lang="en-US" sz="2800" dirty="0">
              <a:gradFill>
                <a:gsLst>
                  <a:gs pos="2920">
                    <a:srgbClr val="0072C6"/>
                  </a:gs>
                  <a:gs pos="39000">
                    <a:srgbClr val="0072C6"/>
                  </a:gs>
                </a:gsLst>
                <a:lin ang="5400000" scaled="0"/>
              </a:gradFill>
              <a:latin typeface="Segoe UI Light"/>
            </a:endParaRPr>
          </a:p>
        </p:txBody>
      </p:sp>
      <p:sp>
        <p:nvSpPr>
          <p:cNvPr id="5" name="Rectangle 4"/>
          <p:cNvSpPr/>
          <p:nvPr/>
        </p:nvSpPr>
        <p:spPr bwMode="auto">
          <a:xfrm>
            <a:off x="279399" y="1697062"/>
            <a:ext cx="3778598" cy="2740025"/>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Handles authentication for you</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4341269" y="4546255"/>
            <a:ext cx="3783357"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00"/>
              </a:spcAft>
            </a:pPr>
            <a:r>
              <a:rPr lang="en-US" sz="2800" dirty="0" smtClean="0">
                <a:gradFill>
                  <a:gsLst>
                    <a:gs pos="2920">
                      <a:srgbClr val="0072C6"/>
                    </a:gs>
                    <a:gs pos="39000">
                      <a:srgbClr val="0072C6"/>
                    </a:gs>
                  </a:gsLst>
                  <a:lin ang="5400000" scaled="0"/>
                </a:gradFill>
                <a:latin typeface="Segoe UI Light"/>
              </a:rPr>
              <a:t>For some endpoints there will be models to make working with responses easier</a:t>
            </a:r>
            <a:endParaRPr lang="en-US" sz="2800" dirty="0">
              <a:gradFill>
                <a:gsLst>
                  <a:gs pos="2920">
                    <a:srgbClr val="0072C6"/>
                  </a:gs>
                  <a:gs pos="39000">
                    <a:srgbClr val="0072C6"/>
                  </a:gs>
                </a:gsLst>
                <a:lin ang="5400000" scaled="0"/>
              </a:gradFill>
              <a:latin typeface="Segoe UI Light"/>
            </a:endParaRPr>
          </a:p>
        </p:txBody>
      </p:sp>
      <p:sp>
        <p:nvSpPr>
          <p:cNvPr id="7" name="Rectangle 6"/>
          <p:cNvSpPr/>
          <p:nvPr/>
        </p:nvSpPr>
        <p:spPr bwMode="auto">
          <a:xfrm>
            <a:off x="4346029" y="1697062"/>
            <a:ext cx="3778598" cy="2740025"/>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Native </a:t>
            </a:r>
            <a:r>
              <a:rPr lang="en-US" sz="3200" smtClean="0">
                <a:gradFill>
                  <a:gsLst>
                    <a:gs pos="0">
                      <a:srgbClr val="FFFFFF"/>
                    </a:gs>
                    <a:gs pos="100000">
                      <a:srgbClr val="FFFFFF"/>
                    </a:gs>
                  </a:gsLst>
                  <a:lin ang="5400000" scaled="0"/>
                </a:gradFill>
                <a:ea typeface="Segoe UI" pitchFamily="34" charset="0"/>
                <a:cs typeface="Segoe UI" pitchFamily="34" charset="0"/>
              </a:rPr>
              <a:t>.NET models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8378480" y="4551687"/>
            <a:ext cx="3783357"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00"/>
              </a:spcAft>
            </a:pPr>
            <a:r>
              <a:rPr lang="en-US" sz="2800" dirty="0" smtClean="0">
                <a:gradFill>
                  <a:gsLst>
                    <a:gs pos="2920">
                      <a:srgbClr val="0072C6"/>
                    </a:gs>
                    <a:gs pos="39000">
                      <a:srgbClr val="0072C6"/>
                    </a:gs>
                  </a:gsLst>
                  <a:lin ang="5400000" scaled="0"/>
                </a:gradFill>
                <a:latin typeface="Segoe UI Light"/>
              </a:rPr>
              <a:t>Support for common endpoints will be built in</a:t>
            </a:r>
          </a:p>
          <a:p>
            <a:pPr defTabSz="932472" fontAlgn="base">
              <a:lnSpc>
                <a:spcPct val="90000"/>
              </a:lnSpc>
              <a:spcBef>
                <a:spcPct val="0"/>
              </a:spcBef>
              <a:spcAft>
                <a:spcPts val="600"/>
              </a:spcAft>
            </a:pPr>
            <a:endParaRPr lang="en-US" sz="2800" dirty="0">
              <a:gradFill>
                <a:gsLst>
                  <a:gs pos="2920">
                    <a:srgbClr val="0072C6"/>
                  </a:gs>
                  <a:gs pos="39000">
                    <a:srgbClr val="0072C6"/>
                  </a:gs>
                </a:gsLst>
                <a:lin ang="5400000" scaled="0"/>
              </a:gradFill>
              <a:latin typeface="Segoe UI Light"/>
            </a:endParaRPr>
          </a:p>
        </p:txBody>
      </p:sp>
      <p:sp>
        <p:nvSpPr>
          <p:cNvPr id="9" name="Rectangle 8"/>
          <p:cNvSpPr/>
          <p:nvPr/>
        </p:nvSpPr>
        <p:spPr bwMode="auto">
          <a:xfrm>
            <a:off x="8383240" y="1702494"/>
            <a:ext cx="3778598" cy="2740025"/>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Endpoint coverage</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6351795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Best practices</a:t>
            </a:r>
            <a:endParaRPr lang="en-US" dirty="0"/>
          </a:p>
        </p:txBody>
      </p:sp>
    </p:spTree>
    <p:extLst>
      <p:ext uri="{BB962C8B-B14F-4D97-AF65-F5344CB8AC3E}">
        <p14:creationId xmlns:p14="http://schemas.microsoft.com/office/powerpoint/2010/main" val="407734240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Yammer platform</a:t>
            </a:r>
            <a:endParaRPr lang="en-US" dirty="0"/>
          </a:p>
        </p:txBody>
      </p:sp>
      <p:sp>
        <p:nvSpPr>
          <p:cNvPr id="4" name="Rectangle 3"/>
          <p:cNvSpPr/>
          <p:nvPr/>
        </p:nvSpPr>
        <p:spPr bwMode="auto">
          <a:xfrm>
            <a:off x="274639" y="4546255"/>
            <a:ext cx="5760640" cy="1689694"/>
          </a:xfrm>
          <a:prstGeom prst="rect">
            <a:avLst/>
          </a:prstGeom>
        </p:spPr>
        <p:txBody>
          <a:bodyPr vert="horz" wrap="square" lIns="146304" tIns="91440" rIns="146304" bIns="91440" rtlCol="0">
            <a:spAutoFit/>
          </a:bodyPr>
          <a:lstStyle/>
          <a:p>
            <a:pPr>
              <a:lnSpc>
                <a:spcPct val="90000"/>
              </a:lnSpc>
              <a:spcAft>
                <a:spcPts val="1200"/>
              </a:spcAft>
              <a:buClr>
                <a:schemeClr val="tx1"/>
              </a:buClr>
              <a:buSzPct val="90000"/>
              <a:buFont typeface="Wingdings" panose="05000000000000000000" pitchFamily="2" charset="2"/>
              <a:buNone/>
            </a:pPr>
            <a:r>
              <a:rPr lang="en-US" sz="3600" dirty="0" smtClean="0">
                <a:gradFill>
                  <a:gsLst>
                    <a:gs pos="2920">
                      <a:schemeClr val="tx2"/>
                    </a:gs>
                    <a:gs pos="39000">
                      <a:schemeClr val="tx2"/>
                    </a:gs>
                  </a:gsLst>
                  <a:lin ang="5400000" scaled="0"/>
                </a:gradFill>
                <a:latin typeface="+mj-lt"/>
              </a:rPr>
              <a:t>Make it easy to display Yammer feeds in web apps</a:t>
            </a:r>
          </a:p>
        </p:txBody>
      </p:sp>
      <p:sp>
        <p:nvSpPr>
          <p:cNvPr id="7" name="Rectangle 6"/>
          <p:cNvSpPr/>
          <p:nvPr/>
        </p:nvSpPr>
        <p:spPr bwMode="auto">
          <a:xfrm>
            <a:off x="6403563" y="4531052"/>
            <a:ext cx="5760640" cy="1680460"/>
          </a:xfrm>
          <a:prstGeom prst="rect">
            <a:avLst/>
          </a:prstGeom>
        </p:spPr>
        <p:txBody>
          <a:bodyPr vert="horz" wrap="square" lIns="146304" tIns="91440" rIns="146304" bIns="91440" rtlCol="0">
            <a:spAutoFit/>
          </a:bodyPr>
          <a:lstStyle/>
          <a:p>
            <a:pPr>
              <a:lnSpc>
                <a:spcPct val="90000"/>
              </a:lnSpc>
              <a:spcAft>
                <a:spcPts val="1200"/>
              </a:spcAft>
              <a:buClr>
                <a:schemeClr val="tx1"/>
              </a:buClr>
              <a:buSzPct val="90000"/>
              <a:buFont typeface="Wingdings" panose="05000000000000000000" pitchFamily="2" charset="2"/>
              <a:buNone/>
            </a:pPr>
            <a:r>
              <a:rPr lang="en-US" sz="3600" dirty="0" smtClean="0">
                <a:gradFill>
                  <a:gsLst>
                    <a:gs pos="2920">
                      <a:schemeClr val="tx2"/>
                    </a:gs>
                    <a:gs pos="39000">
                      <a:schemeClr val="tx2"/>
                    </a:gs>
                  </a:gsLst>
                  <a:lin ang="5400000" scaled="0"/>
                </a:gradFill>
                <a:latin typeface="+mj-lt"/>
              </a:rPr>
              <a:t>Enable apps on any platform to read and write Yammer data</a:t>
            </a:r>
            <a:endParaRPr lang="en-US" sz="3600" dirty="0">
              <a:gradFill>
                <a:gsLst>
                  <a:gs pos="2920">
                    <a:schemeClr val="tx2"/>
                  </a:gs>
                  <a:gs pos="39000">
                    <a:schemeClr val="tx2"/>
                  </a:gs>
                </a:gsLst>
                <a:lin ang="5400000" scaled="0"/>
              </a:gradFill>
              <a:latin typeface="+mj-lt"/>
            </a:endParaRPr>
          </a:p>
        </p:txBody>
      </p:sp>
      <p:sp>
        <p:nvSpPr>
          <p:cNvPr id="9" name="Rectangle 8"/>
          <p:cNvSpPr/>
          <p:nvPr/>
        </p:nvSpPr>
        <p:spPr bwMode="auto">
          <a:xfrm>
            <a:off x="279399" y="1697062"/>
            <a:ext cx="5755880" cy="27400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Feeds</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6403563" y="1697062"/>
            <a:ext cx="5760640" cy="2740025"/>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REST APIs</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3242756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679653"/>
          </a:xfrm>
        </p:spPr>
        <p:txBody>
          <a:bodyPr/>
          <a:lstStyle/>
          <a:p>
            <a:r>
              <a:rPr lang="en-US" dirty="0" smtClean="0"/>
              <a:t>Production deployment</a:t>
            </a:r>
            <a:endParaRPr lang="en-US" dirty="0"/>
          </a:p>
        </p:txBody>
      </p:sp>
      <p:graphicFrame>
        <p:nvGraphicFramePr>
          <p:cNvPr id="4" name="Diagram 3"/>
          <p:cNvGraphicFramePr/>
          <p:nvPr>
            <p:extLst/>
          </p:nvPr>
        </p:nvGraphicFramePr>
        <p:xfrm>
          <a:off x="529661" y="1376141"/>
          <a:ext cx="5924852" cy="39499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6492554" y="1787586"/>
            <a:ext cx="5263929" cy="3127010"/>
          </a:xfrm>
          <a:prstGeom prst="rect">
            <a:avLst/>
          </a:prstGeom>
        </p:spPr>
        <p:txBody>
          <a:bodyPr vert="horz" wrap="square" lIns="146304" tIns="91440" rIns="146304" bIns="91440" rtlCol="0">
            <a:spAutoFit/>
          </a:bodyPr>
          <a:lstStyle>
            <a:lvl1pPr marR="0" indent="0" fontAlgn="auto">
              <a:lnSpc>
                <a:spcPct val="90000"/>
              </a:lnSpc>
              <a:spcBef>
                <a:spcPts val="0"/>
              </a:spcBef>
              <a:spcAft>
                <a:spcPts val="1200"/>
              </a:spcAft>
              <a:buClr>
                <a:schemeClr val="tx1"/>
              </a:buClr>
              <a:buSzPct val="90000"/>
              <a:buFont typeface="Wingdings" panose="05000000000000000000" pitchFamily="2" charset="2"/>
              <a:buNone/>
              <a:tabLst/>
              <a:defRPr sz="3600" spc="0" baseline="0">
                <a:gradFill>
                  <a:gsLst>
                    <a:gs pos="2920">
                      <a:schemeClr val="tx2"/>
                    </a:gs>
                    <a:gs pos="39000">
                      <a:schemeClr val="tx2"/>
                    </a:gs>
                  </a:gsLst>
                  <a:lin ang="5400000" scaled="0"/>
                </a:gradFill>
                <a:latin typeface="+mj-lt"/>
              </a:defRPr>
            </a:lvl1pPr>
            <a:lvl2pPr marL="28575"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2pPr>
            <a:lvl3pPr marL="223838"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3pPr>
            <a:lvl4pPr marL="476250"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4pPr>
            <a:lvl5pPr marL="739775"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sz="2400" dirty="0"/>
              <a:t>Register your app with an account that is not going to be easily </a:t>
            </a:r>
            <a:r>
              <a:rPr lang="en-US" sz="2400" dirty="0" smtClean="0"/>
              <a:t>suspended</a:t>
            </a:r>
            <a:endParaRPr lang="en-US" sz="2400" dirty="0"/>
          </a:p>
          <a:p>
            <a:r>
              <a:rPr lang="en-US" sz="2400" dirty="0"/>
              <a:t>Allow any user to authorize your application</a:t>
            </a:r>
          </a:p>
          <a:p>
            <a:r>
              <a:rPr lang="en-US" sz="2400" dirty="0" smtClean="0"/>
              <a:t>Respect </a:t>
            </a:r>
            <a:r>
              <a:rPr lang="en-US" sz="2400" dirty="0"/>
              <a:t>the rate limits</a:t>
            </a:r>
          </a:p>
          <a:p>
            <a:r>
              <a:rPr lang="en-US" sz="2400" dirty="0" smtClean="0"/>
              <a:t>Use </a:t>
            </a:r>
            <a:r>
              <a:rPr lang="en-US" sz="2400" dirty="0"/>
              <a:t>endpoints that return JSON</a:t>
            </a:r>
          </a:p>
          <a:p>
            <a:r>
              <a:rPr lang="en-US" sz="2400" dirty="0" smtClean="0"/>
              <a:t>Enable </a:t>
            </a:r>
            <a:r>
              <a:rPr lang="en-US" sz="2400" dirty="0"/>
              <a:t>easy HTTP logging</a:t>
            </a:r>
          </a:p>
        </p:txBody>
      </p:sp>
    </p:spTree>
    <p:extLst>
      <p:ext uri="{BB962C8B-B14F-4D97-AF65-F5344CB8AC3E}">
        <p14:creationId xmlns:p14="http://schemas.microsoft.com/office/powerpoint/2010/main" val="237391052"/>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farm8.staticflickr.com/7439/8833920416_a6d6cfb565_h.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82" y="-1612627"/>
            <a:ext cx="12434711" cy="962912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6" name="Group 5"/>
          <p:cNvGrpSpPr/>
          <p:nvPr/>
        </p:nvGrpSpPr>
        <p:grpSpPr>
          <a:xfrm>
            <a:off x="2501" y="1703"/>
            <a:ext cx="4615540" cy="4573335"/>
            <a:chOff x="1588" y="2849"/>
            <a:chExt cx="4525450" cy="4484069"/>
          </a:xfrm>
        </p:grpSpPr>
        <p:sp>
          <p:nvSpPr>
            <p:cNvPr id="7" name="Rectangle 6"/>
            <p:cNvSpPr/>
            <p:nvPr/>
          </p:nvSpPr>
          <p:spPr bwMode="auto">
            <a:xfrm>
              <a:off x="1588" y="2849"/>
              <a:ext cx="4479154" cy="4484069"/>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08" tIns="46608" rIns="46608" bIns="46608" numCol="1" spcCol="0" rtlCol="0" fromWordArt="0" anchor="b" anchorCtr="0" forceAA="0" compatLnSpc="1">
              <a:prstTxWarp prst="textNoShape">
                <a:avLst/>
              </a:prstTxWarp>
              <a:noAutofit/>
            </a:bodyPr>
            <a:lstStyle/>
            <a:p>
              <a:pPr defTabSz="931829" fontAlgn="base">
                <a:spcBef>
                  <a:spcPct val="0"/>
                </a:spcBef>
                <a:spcAft>
                  <a:spcPct val="0"/>
                </a:spcAft>
              </a:pPr>
              <a:endParaRPr lang="en-US" sz="1122" kern="0" spc="-71"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endParaRPr>
            </a:p>
          </p:txBody>
        </p:sp>
        <p:sp>
          <p:nvSpPr>
            <p:cNvPr id="8" name="Title 1"/>
            <p:cNvSpPr txBox="1">
              <a:spLocks/>
            </p:cNvSpPr>
            <p:nvPr/>
          </p:nvSpPr>
          <p:spPr>
            <a:xfrm>
              <a:off x="63317" y="150621"/>
              <a:ext cx="4448291" cy="2218591"/>
            </a:xfrm>
            <a:prstGeom prst="rect">
              <a:avLst/>
            </a:prstGeom>
          </p:spPr>
          <p:txBody>
            <a:bodyPr vert="horz" wrap="square" lIns="130498" tIns="186427" rIns="130498"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7343" b="1" dirty="0">
                  <a:gradFill>
                    <a:gsLst>
                      <a:gs pos="5833">
                        <a:srgbClr val="FFFFFF"/>
                      </a:gs>
                      <a:gs pos="100000">
                        <a:srgbClr val="FFFFFF"/>
                      </a:gs>
                    </a:gsLst>
                    <a:lin ang="5400000" scaled="0"/>
                  </a:gradFill>
                  <a:cs typeface="Segoe UI Light" panose="020B0502040204020203" pitchFamily="34" charset="0"/>
                </a:rPr>
                <a:t>Machine</a:t>
              </a:r>
            </a:p>
            <a:p>
              <a:r>
                <a:rPr sz="7343" b="1" dirty="0" smtClean="0">
                  <a:gradFill>
                    <a:gsLst>
                      <a:gs pos="5833">
                        <a:srgbClr val="FFFFFF"/>
                      </a:gs>
                      <a:gs pos="100000">
                        <a:srgbClr val="FFFFFF"/>
                      </a:gs>
                    </a:gsLst>
                    <a:lin ang="5400000" scaled="0"/>
                  </a:gradFill>
                  <a:cs typeface="Segoe UI Light" panose="020B0502040204020203" pitchFamily="34" charset="0"/>
                </a:rPr>
                <a:t>updates</a:t>
              </a:r>
              <a:endParaRPr sz="7343" b="1" dirty="0">
                <a:gradFill>
                  <a:gsLst>
                    <a:gs pos="5833">
                      <a:srgbClr val="FFFFFF"/>
                    </a:gs>
                    <a:gs pos="100000">
                      <a:srgbClr val="FFFFFF"/>
                    </a:gs>
                  </a:gsLst>
                  <a:lin ang="5400000" scaled="0"/>
                </a:gradFill>
                <a:cs typeface="Segoe UI Light" panose="020B0502040204020203" pitchFamily="34" charset="0"/>
              </a:endParaRPr>
            </a:p>
          </p:txBody>
        </p:sp>
        <p:sp>
          <p:nvSpPr>
            <p:cNvPr id="9" name="TextBox 8"/>
            <p:cNvSpPr txBox="1"/>
            <p:nvPr/>
          </p:nvSpPr>
          <p:spPr>
            <a:xfrm>
              <a:off x="47884" y="2452148"/>
              <a:ext cx="4479154" cy="1844185"/>
            </a:xfrm>
            <a:prstGeom prst="rect">
              <a:avLst/>
            </a:prstGeom>
            <a:noFill/>
          </p:spPr>
          <p:txBody>
            <a:bodyPr wrap="square" lIns="182754" tIns="146203" rIns="182754" bIns="146203" rtlCol="0">
              <a:noAutofit/>
            </a:bodyPr>
            <a:lstStyle/>
            <a:p>
              <a:pPr>
                <a:lnSpc>
                  <a:spcPct val="90000"/>
                </a:lnSpc>
                <a:spcBef>
                  <a:spcPct val="20000"/>
                </a:spcBef>
                <a:buSzPct val="90000"/>
              </a:pPr>
              <a:r>
                <a:rPr lang="en-US" sz="408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Don’t annoy your users</a:t>
              </a:r>
            </a:p>
          </p:txBody>
        </p:sp>
      </p:grpSp>
    </p:spTree>
    <p:extLst>
      <p:ext uri="{BB962C8B-B14F-4D97-AF65-F5344CB8AC3E}">
        <p14:creationId xmlns:p14="http://schemas.microsoft.com/office/powerpoint/2010/main" val="265217036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1371051" y="-1227138"/>
            <a:ext cx="14599688" cy="9740168"/>
          </a:xfrm>
          <a:prstGeom prst="rect">
            <a:avLst/>
          </a:prstGeom>
        </p:spPr>
      </p:pic>
      <p:grpSp>
        <p:nvGrpSpPr>
          <p:cNvPr id="4" name="Group 3"/>
          <p:cNvGrpSpPr/>
          <p:nvPr/>
        </p:nvGrpSpPr>
        <p:grpSpPr>
          <a:xfrm>
            <a:off x="2501" y="-7938"/>
            <a:ext cx="4615540" cy="2932110"/>
            <a:chOff x="1588" y="1671"/>
            <a:chExt cx="4525450" cy="2874879"/>
          </a:xfrm>
        </p:grpSpPr>
        <p:sp>
          <p:nvSpPr>
            <p:cNvPr id="12" name="Rectangle 11"/>
            <p:cNvSpPr/>
            <p:nvPr/>
          </p:nvSpPr>
          <p:spPr bwMode="auto">
            <a:xfrm>
              <a:off x="1588" y="1671"/>
              <a:ext cx="4479154" cy="2874879"/>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08" tIns="46608" rIns="46608" bIns="46608" numCol="1" spcCol="0" rtlCol="0" fromWordArt="0" anchor="b" anchorCtr="0" forceAA="0" compatLnSpc="1">
              <a:prstTxWarp prst="textNoShape">
                <a:avLst/>
              </a:prstTxWarp>
              <a:noAutofit/>
            </a:bodyPr>
            <a:lstStyle/>
            <a:p>
              <a:pPr defTabSz="931829" fontAlgn="base">
                <a:spcBef>
                  <a:spcPct val="0"/>
                </a:spcBef>
                <a:spcAft>
                  <a:spcPct val="0"/>
                </a:spcAft>
              </a:pPr>
              <a:endParaRPr lang="en-US" sz="1122" kern="0" spc="-71"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endParaRPr>
            </a:p>
          </p:txBody>
        </p:sp>
        <p:sp>
          <p:nvSpPr>
            <p:cNvPr id="13" name="Title 1"/>
            <p:cNvSpPr txBox="1">
              <a:spLocks/>
            </p:cNvSpPr>
            <p:nvPr/>
          </p:nvSpPr>
          <p:spPr>
            <a:xfrm>
              <a:off x="63317" y="96412"/>
              <a:ext cx="4448291" cy="960058"/>
            </a:xfrm>
            <a:prstGeom prst="rect">
              <a:avLst/>
            </a:prstGeom>
          </p:spPr>
          <p:txBody>
            <a:bodyPr vert="horz" wrap="square" lIns="130498" tIns="186427" rIns="130498"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5711" b="1" dirty="0">
                  <a:gradFill>
                    <a:gsLst>
                      <a:gs pos="5833">
                        <a:srgbClr val="FFFFFF"/>
                      </a:gs>
                      <a:gs pos="100000">
                        <a:srgbClr val="FFFFFF"/>
                      </a:gs>
                    </a:gsLst>
                    <a:lin ang="5400000" scaled="0"/>
                  </a:gradFill>
                  <a:cs typeface="Segoe UI Light" panose="020B0502040204020203" pitchFamily="34" charset="0"/>
                </a:rPr>
                <a:t>Impersonation</a:t>
              </a:r>
            </a:p>
          </p:txBody>
        </p:sp>
        <p:sp>
          <p:nvSpPr>
            <p:cNvPr id="14" name="TextBox 13"/>
            <p:cNvSpPr txBox="1"/>
            <p:nvPr/>
          </p:nvSpPr>
          <p:spPr>
            <a:xfrm>
              <a:off x="47884" y="1263333"/>
              <a:ext cx="4479154" cy="1182366"/>
            </a:xfrm>
            <a:prstGeom prst="rect">
              <a:avLst/>
            </a:prstGeom>
            <a:noFill/>
          </p:spPr>
          <p:txBody>
            <a:bodyPr wrap="square" lIns="182754" tIns="146203" rIns="182754" bIns="146203" rtlCol="0">
              <a:noAutofit/>
            </a:bodyPr>
            <a:lstStyle/>
            <a:p>
              <a:pPr>
                <a:lnSpc>
                  <a:spcPct val="90000"/>
                </a:lnSpc>
                <a:spcBef>
                  <a:spcPct val="20000"/>
                </a:spcBef>
                <a:buSzPct val="90000"/>
              </a:pPr>
              <a:r>
                <a:rPr lang="en-US" sz="3672"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Let users control their </a:t>
              </a:r>
              <a:r>
                <a:rPr lang="en-US" sz="3672"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personal brand</a:t>
              </a:r>
              <a:endParaRPr lang="en-US" sz="3672"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grpSp>
    </p:spTree>
    <p:extLst>
      <p:ext uri="{BB962C8B-B14F-4D97-AF65-F5344CB8AC3E}">
        <p14:creationId xmlns:p14="http://schemas.microsoft.com/office/powerpoint/2010/main" val="178241150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wrap="square" lIns="146304" tIns="91440" rIns="146304" bIns="91440" rtlCol="0" anchor="t">
            <a:noAutofit/>
          </a:bodyPr>
          <a:lstStyle/>
          <a:p>
            <a:r>
              <a:rPr lang="en-US" dirty="0" err="1">
                <a:gradFill>
                  <a:gsLst>
                    <a:gs pos="1250">
                      <a:schemeClr val="tx1"/>
                    </a:gs>
                    <a:gs pos="100000">
                      <a:schemeClr val="tx1"/>
                    </a:gs>
                  </a:gsLst>
                  <a:lin ang="5400000" scaled="0"/>
                </a:gradFill>
              </a:rPr>
              <a:t>OAuth</a:t>
            </a:r>
            <a:r>
              <a:rPr lang="en-US" dirty="0">
                <a:gradFill>
                  <a:gsLst>
                    <a:gs pos="1250">
                      <a:schemeClr val="tx1"/>
                    </a:gs>
                    <a:gs pos="100000">
                      <a:schemeClr val="tx1"/>
                    </a:gs>
                  </a:gsLst>
                  <a:lin ang="5400000" scaled="0"/>
                </a:gradFill>
              </a:rPr>
              <a:t> </a:t>
            </a:r>
            <a:r>
              <a:rPr lang="en-US" dirty="0" smtClean="0">
                <a:gradFill>
                  <a:gsLst>
                    <a:gs pos="1250">
                      <a:schemeClr val="tx1"/>
                    </a:gs>
                    <a:gs pos="100000">
                      <a:schemeClr val="tx1"/>
                    </a:gs>
                  </a:gsLst>
                  <a:lin ang="5400000" scaled="0"/>
                </a:gradFill>
              </a:rPr>
              <a:t>impersonation </a:t>
            </a:r>
            <a:r>
              <a:rPr lang="en-US" dirty="0">
                <a:gradFill>
                  <a:gsLst>
                    <a:gs pos="1250">
                      <a:schemeClr val="tx1"/>
                    </a:gs>
                    <a:gs pos="100000">
                      <a:schemeClr val="tx1"/>
                    </a:gs>
                  </a:gsLst>
                  <a:lin ang="5400000" scaled="0"/>
                </a:gradFill>
              </a:rPr>
              <a:t>and </a:t>
            </a:r>
            <a:r>
              <a:rPr lang="en-US" dirty="0" smtClean="0">
                <a:gradFill>
                  <a:gsLst>
                    <a:gs pos="1250">
                      <a:schemeClr val="tx1"/>
                    </a:gs>
                    <a:gs pos="100000">
                      <a:schemeClr val="tx1"/>
                    </a:gs>
                  </a:gsLst>
                  <a:lin ang="5400000" scaled="0"/>
                </a:gradFill>
              </a:rPr>
              <a:t>networks</a:t>
            </a:r>
            <a:endParaRPr lang="en-US" dirty="0">
              <a:gradFill>
                <a:gsLst>
                  <a:gs pos="1250">
                    <a:schemeClr val="tx1"/>
                  </a:gs>
                  <a:gs pos="100000">
                    <a:schemeClr val="tx1"/>
                  </a:gs>
                </a:gsLst>
                <a:lin ang="5400000" scaled="0"/>
              </a:gradFill>
            </a:endParaRPr>
          </a:p>
        </p:txBody>
      </p:sp>
      <p:sp>
        <p:nvSpPr>
          <p:cNvPr id="8" name="Rectangle 7"/>
          <p:cNvSpPr/>
          <p:nvPr/>
        </p:nvSpPr>
        <p:spPr bwMode="auto">
          <a:xfrm>
            <a:off x="274639" y="4546255"/>
            <a:ext cx="5760640" cy="2708434"/>
          </a:xfrm>
          <a:prstGeom prst="rect">
            <a:avLst/>
          </a:prstGeom>
        </p:spPr>
        <p:txBody>
          <a:bodyPr vert="horz" wrap="square" lIns="146304" tIns="91440" rIns="146304" bIns="91440" rtlCol="0">
            <a:spAutoFit/>
          </a:bodyPr>
          <a:lstStyle/>
          <a:p>
            <a:pPr>
              <a:lnSpc>
                <a:spcPct val="90000"/>
              </a:lnSpc>
              <a:spcAft>
                <a:spcPts val="1200"/>
              </a:spcAft>
              <a:buClr>
                <a:schemeClr val="tx1"/>
              </a:buClr>
              <a:buSzPct val="90000"/>
              <a:buFont typeface="Wingdings" panose="05000000000000000000" pitchFamily="2" charset="2"/>
              <a:buNone/>
            </a:pPr>
            <a:r>
              <a:rPr lang="en-US" sz="3200" dirty="0">
                <a:gradFill>
                  <a:gsLst>
                    <a:gs pos="2920">
                      <a:schemeClr val="tx2"/>
                    </a:gs>
                    <a:gs pos="39000">
                      <a:schemeClr val="tx2"/>
                    </a:gs>
                  </a:gsLst>
                  <a:lin ang="5400000" scaled="0"/>
                </a:gradFill>
                <a:latin typeface="+mj-lt"/>
              </a:rPr>
              <a:t>VAs can get tokens for </a:t>
            </a:r>
            <a:r>
              <a:rPr lang="en-US" sz="3200" dirty="0" smtClean="0">
                <a:gradFill>
                  <a:gsLst>
                    <a:gs pos="2920">
                      <a:schemeClr val="tx2"/>
                    </a:gs>
                    <a:gs pos="39000">
                      <a:schemeClr val="tx2"/>
                    </a:gs>
                  </a:gsLst>
                  <a:lin ang="5400000" scaled="0"/>
                </a:gradFill>
                <a:latin typeface="+mj-lt"/>
              </a:rPr>
              <a:t>home network </a:t>
            </a:r>
            <a:r>
              <a:rPr lang="en-US" sz="3200" dirty="0">
                <a:gradFill>
                  <a:gsLst>
                    <a:gs pos="2920">
                      <a:schemeClr val="tx2"/>
                    </a:gs>
                    <a:gs pos="39000">
                      <a:schemeClr val="tx2"/>
                    </a:gs>
                  </a:gsLst>
                  <a:lin ang="5400000" scaled="0"/>
                </a:gradFill>
                <a:latin typeface="+mj-lt"/>
              </a:rPr>
              <a:t>users</a:t>
            </a:r>
          </a:p>
          <a:p>
            <a:pPr>
              <a:lnSpc>
                <a:spcPct val="90000"/>
              </a:lnSpc>
              <a:spcAft>
                <a:spcPts val="1200"/>
              </a:spcAft>
              <a:buClr>
                <a:schemeClr val="tx1"/>
              </a:buClr>
              <a:buSzPct val="90000"/>
              <a:buFont typeface="Wingdings" panose="05000000000000000000" pitchFamily="2" charset="2"/>
              <a:buNone/>
            </a:pPr>
            <a:r>
              <a:rPr lang="en-US" sz="3200" dirty="0">
                <a:gradFill>
                  <a:gsLst>
                    <a:gs pos="2920">
                      <a:schemeClr val="tx2"/>
                    </a:gs>
                    <a:gs pos="39000">
                      <a:schemeClr val="tx2"/>
                    </a:gs>
                  </a:gsLst>
                  <a:lin ang="5400000" scaled="0"/>
                </a:gradFill>
                <a:latin typeface="+mj-lt"/>
              </a:rPr>
              <a:t>VAs cannot get tokens for guests</a:t>
            </a:r>
          </a:p>
          <a:p>
            <a:pPr>
              <a:lnSpc>
                <a:spcPct val="90000"/>
              </a:lnSpc>
              <a:spcAft>
                <a:spcPts val="1200"/>
              </a:spcAft>
              <a:buClr>
                <a:schemeClr val="tx1"/>
              </a:buClr>
              <a:buSzPct val="90000"/>
              <a:buFont typeface="Wingdings" panose="05000000000000000000" pitchFamily="2" charset="2"/>
              <a:buNone/>
            </a:pPr>
            <a:endParaRPr lang="en-US" sz="3200" dirty="0">
              <a:gradFill>
                <a:gsLst>
                  <a:gs pos="2920">
                    <a:schemeClr val="tx2"/>
                  </a:gs>
                  <a:gs pos="39000">
                    <a:schemeClr val="tx2"/>
                  </a:gs>
                </a:gsLst>
                <a:lin ang="5400000" scaled="0"/>
              </a:gradFill>
              <a:latin typeface="+mj-lt"/>
            </a:endParaRPr>
          </a:p>
        </p:txBody>
      </p:sp>
      <p:sp>
        <p:nvSpPr>
          <p:cNvPr id="9" name="Rectangle 8"/>
          <p:cNvSpPr/>
          <p:nvPr/>
        </p:nvSpPr>
        <p:spPr bwMode="auto">
          <a:xfrm>
            <a:off x="279399" y="1697062"/>
            <a:ext cx="5755880" cy="27400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Home network</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6403563" y="1697062"/>
            <a:ext cx="5760640" cy="2740025"/>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External network</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6403563" y="4531052"/>
            <a:ext cx="6151378" cy="1071062"/>
          </a:xfrm>
          <a:prstGeom prst="rect">
            <a:avLst/>
          </a:prstGeom>
        </p:spPr>
        <p:txBody>
          <a:bodyPr vert="horz" wrap="square" lIns="146304" tIns="91440" rIns="146304" bIns="91440" rtlCol="0">
            <a:spAutoFit/>
          </a:bodyPr>
          <a:lstStyle/>
          <a:p>
            <a:pPr>
              <a:lnSpc>
                <a:spcPct val="90000"/>
              </a:lnSpc>
              <a:spcAft>
                <a:spcPts val="1200"/>
              </a:spcAft>
              <a:buClr>
                <a:schemeClr val="tx1"/>
              </a:buClr>
              <a:buSzPct val="90000"/>
              <a:buFont typeface="Wingdings" panose="05000000000000000000" pitchFamily="2" charset="2"/>
              <a:buNone/>
            </a:pPr>
            <a:r>
              <a:rPr lang="en-US" sz="3200" dirty="0">
                <a:gradFill>
                  <a:gsLst>
                    <a:gs pos="2920">
                      <a:schemeClr val="tx2"/>
                    </a:gs>
                    <a:gs pos="39000">
                      <a:schemeClr val="tx2"/>
                    </a:gs>
                  </a:gsLst>
                  <a:lin ang="5400000" scaled="0"/>
                </a:gradFill>
                <a:latin typeface="+mj-lt"/>
              </a:rPr>
              <a:t>VAs cannot get tokens for users from other networks</a:t>
            </a:r>
          </a:p>
        </p:txBody>
      </p:sp>
    </p:spTree>
    <p:extLst>
      <p:ext uri="{BB962C8B-B14F-4D97-AF65-F5344CB8AC3E}">
        <p14:creationId xmlns:p14="http://schemas.microsoft.com/office/powerpoint/2010/main" val="36763813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Archiving yammer content</a:t>
            </a:r>
            <a:endParaRPr lang="en-US" dirty="0"/>
          </a:p>
        </p:txBody>
      </p:sp>
      <p:graphicFrame>
        <p:nvGraphicFramePr>
          <p:cNvPr id="4" name="Diagram 3"/>
          <p:cNvGraphicFramePr/>
          <p:nvPr>
            <p:extLst/>
          </p:nvPr>
        </p:nvGraphicFramePr>
        <p:xfrm>
          <a:off x="530467" y="1593198"/>
          <a:ext cx="6761374" cy="47795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p:cNvPicPr>
            <a:picLocks noChangeAspect="1"/>
          </p:cNvPicPr>
          <p:nvPr/>
        </p:nvPicPr>
        <p:blipFill>
          <a:blip r:embed="rId8"/>
          <a:stretch>
            <a:fillRect/>
          </a:stretch>
        </p:blipFill>
        <p:spPr>
          <a:xfrm>
            <a:off x="8228548" y="2354262"/>
            <a:ext cx="3676650" cy="3324225"/>
          </a:xfrm>
          <a:prstGeom prst="rect">
            <a:avLst/>
          </a:prstGeom>
        </p:spPr>
      </p:pic>
    </p:spTree>
    <p:extLst>
      <p:ext uri="{BB962C8B-B14F-4D97-AF65-F5344CB8AC3E}">
        <p14:creationId xmlns:p14="http://schemas.microsoft.com/office/powerpoint/2010/main" val="384164218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Group management</a:t>
            </a:r>
            <a:endParaRPr lang="en-US" dirty="0"/>
          </a:p>
        </p:txBody>
      </p:sp>
      <p:grpSp>
        <p:nvGrpSpPr>
          <p:cNvPr id="4" name="Group 3"/>
          <p:cNvGrpSpPr/>
          <p:nvPr/>
        </p:nvGrpSpPr>
        <p:grpSpPr>
          <a:xfrm>
            <a:off x="1410315" y="1361184"/>
            <a:ext cx="9185698" cy="4397002"/>
            <a:chOff x="2032000" y="1803399"/>
            <a:chExt cx="8128000" cy="3251199"/>
          </a:xfrm>
        </p:grpSpPr>
        <p:sp>
          <p:nvSpPr>
            <p:cNvPr id="5" name="Shape 4"/>
            <p:cNvSpPr/>
            <p:nvPr/>
          </p:nvSpPr>
          <p:spPr>
            <a:xfrm>
              <a:off x="2032000" y="1803399"/>
              <a:ext cx="8128000" cy="3251199"/>
            </a:xfrm>
            <a:prstGeom prst="leftRightRibb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Freeform 5"/>
            <p:cNvSpPr/>
            <p:nvPr/>
          </p:nvSpPr>
          <p:spPr>
            <a:xfrm>
              <a:off x="3007360" y="2372359"/>
              <a:ext cx="2682239" cy="1593088"/>
            </a:xfrm>
            <a:custGeom>
              <a:avLst/>
              <a:gdLst>
                <a:gd name="connsiteX0" fmla="*/ 0 w 2682239"/>
                <a:gd name="connsiteY0" fmla="*/ 0 h 1593088"/>
                <a:gd name="connsiteX1" fmla="*/ 2682239 w 2682239"/>
                <a:gd name="connsiteY1" fmla="*/ 0 h 1593088"/>
                <a:gd name="connsiteX2" fmla="*/ 2682239 w 2682239"/>
                <a:gd name="connsiteY2" fmla="*/ 1593088 h 1593088"/>
                <a:gd name="connsiteX3" fmla="*/ 0 w 2682239"/>
                <a:gd name="connsiteY3" fmla="*/ 1593088 h 1593088"/>
                <a:gd name="connsiteX4" fmla="*/ 0 w 2682239"/>
                <a:gd name="connsiteY4" fmla="*/ 0 h 1593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2239" h="1593088">
                  <a:moveTo>
                    <a:pt x="0" y="0"/>
                  </a:moveTo>
                  <a:lnTo>
                    <a:pt x="2682239" y="0"/>
                  </a:lnTo>
                  <a:lnTo>
                    <a:pt x="2682239" y="1593088"/>
                  </a:lnTo>
                  <a:lnTo>
                    <a:pt x="0" y="1593088"/>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35741" rIns="0" bIns="252580" numCol="1" spcCol="1270" anchor="ctr" anchorCtr="0">
              <a:noAutofit/>
            </a:bodyPr>
            <a:lstStyle/>
            <a:p>
              <a:pPr algn="ctr" defTabSz="2946746">
                <a:lnSpc>
                  <a:spcPct val="90000"/>
                </a:lnSpc>
                <a:spcBef>
                  <a:spcPct val="0"/>
                </a:spcBef>
                <a:spcAft>
                  <a:spcPct val="35000"/>
                </a:spcAft>
              </a:pPr>
              <a:r>
                <a:rPr lang="en-US" sz="4400" dirty="0"/>
                <a:t>IT</a:t>
              </a:r>
            </a:p>
          </p:txBody>
        </p:sp>
        <p:sp>
          <p:nvSpPr>
            <p:cNvPr id="7" name="Freeform 6"/>
            <p:cNvSpPr/>
            <p:nvPr/>
          </p:nvSpPr>
          <p:spPr>
            <a:xfrm>
              <a:off x="6096000" y="2892551"/>
              <a:ext cx="3169920" cy="1593088"/>
            </a:xfrm>
            <a:custGeom>
              <a:avLst/>
              <a:gdLst>
                <a:gd name="connsiteX0" fmla="*/ 0 w 3169920"/>
                <a:gd name="connsiteY0" fmla="*/ 0 h 1593088"/>
                <a:gd name="connsiteX1" fmla="*/ 3169920 w 3169920"/>
                <a:gd name="connsiteY1" fmla="*/ 0 h 1593088"/>
                <a:gd name="connsiteX2" fmla="*/ 3169920 w 3169920"/>
                <a:gd name="connsiteY2" fmla="*/ 1593088 h 1593088"/>
                <a:gd name="connsiteX3" fmla="*/ 0 w 3169920"/>
                <a:gd name="connsiteY3" fmla="*/ 1593088 h 1593088"/>
                <a:gd name="connsiteX4" fmla="*/ 0 w 3169920"/>
                <a:gd name="connsiteY4" fmla="*/ 0 h 1593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9920" h="1593088">
                  <a:moveTo>
                    <a:pt x="0" y="0"/>
                  </a:moveTo>
                  <a:lnTo>
                    <a:pt x="3169920" y="0"/>
                  </a:lnTo>
                  <a:lnTo>
                    <a:pt x="3169920" y="1593088"/>
                  </a:lnTo>
                  <a:lnTo>
                    <a:pt x="0" y="1593088"/>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35741" rIns="0" bIns="252580" numCol="1" spcCol="1270" anchor="ctr" anchorCtr="0">
              <a:noAutofit/>
            </a:bodyPr>
            <a:lstStyle/>
            <a:p>
              <a:pPr algn="ctr" defTabSz="2946746">
                <a:lnSpc>
                  <a:spcPct val="90000"/>
                </a:lnSpc>
                <a:spcBef>
                  <a:spcPct val="0"/>
                </a:spcBef>
                <a:spcAft>
                  <a:spcPct val="35000"/>
                </a:spcAft>
              </a:pPr>
              <a:r>
                <a:rPr lang="en-US" sz="4400" dirty="0"/>
                <a:t>Users</a:t>
              </a:r>
            </a:p>
          </p:txBody>
        </p:sp>
      </p:grpSp>
      <p:sp>
        <p:nvSpPr>
          <p:cNvPr id="8" name="TextBox 7"/>
          <p:cNvSpPr txBox="1"/>
          <p:nvPr/>
        </p:nvSpPr>
        <p:spPr>
          <a:xfrm>
            <a:off x="858058" y="1816756"/>
            <a:ext cx="1220300" cy="640363"/>
          </a:xfrm>
          <a:prstGeom prst="rect">
            <a:avLst/>
          </a:prstGeom>
          <a:noFill/>
        </p:spPr>
        <p:txBody>
          <a:bodyPr wrap="none" lIns="0" tIns="0" rIns="0" bIns="0" rtlCol="0">
            <a:spAutoFit/>
          </a:bodyPr>
          <a:lstStyle/>
          <a:p>
            <a:r>
              <a:rPr lang="en-US" sz="4080" spc="-71" dirty="0">
                <a:solidFill>
                  <a:schemeClr val="bg2">
                    <a:lumMod val="50000"/>
                  </a:schemeClr>
                </a:solidFill>
              </a:rPr>
              <a:t>Static</a:t>
            </a:r>
            <a:endParaRPr lang="en-US" sz="3672" spc="-71" dirty="0">
              <a:solidFill>
                <a:schemeClr val="bg2">
                  <a:lumMod val="50000"/>
                </a:schemeClr>
              </a:solidFill>
            </a:endParaRPr>
          </a:p>
        </p:txBody>
      </p:sp>
      <p:sp>
        <p:nvSpPr>
          <p:cNvPr id="9" name="TextBox 8"/>
          <p:cNvSpPr txBox="1"/>
          <p:nvPr/>
        </p:nvSpPr>
        <p:spPr>
          <a:xfrm>
            <a:off x="9626672" y="4737589"/>
            <a:ext cx="1977005" cy="640363"/>
          </a:xfrm>
          <a:prstGeom prst="rect">
            <a:avLst/>
          </a:prstGeom>
          <a:noFill/>
        </p:spPr>
        <p:txBody>
          <a:bodyPr wrap="none" lIns="0" tIns="0" rIns="0" bIns="0" rtlCol="0">
            <a:spAutoFit/>
          </a:bodyPr>
          <a:lstStyle/>
          <a:p>
            <a:r>
              <a:rPr lang="en-US" sz="4080" spc="-71" dirty="0">
                <a:solidFill>
                  <a:schemeClr val="bg2">
                    <a:lumMod val="50000"/>
                  </a:schemeClr>
                </a:solidFill>
              </a:rPr>
              <a:t>Dynamic</a:t>
            </a:r>
          </a:p>
        </p:txBody>
      </p:sp>
    </p:spTree>
    <p:extLst>
      <p:ext uri="{BB962C8B-B14F-4D97-AF65-F5344CB8AC3E}">
        <p14:creationId xmlns:p14="http://schemas.microsoft.com/office/powerpoint/2010/main" val="917915415"/>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wrap="square" lIns="146304" tIns="91440" rIns="146304" bIns="91440" rtlCol="0" anchor="t">
            <a:noAutofit/>
          </a:bodyPr>
          <a:lstStyle/>
          <a:p>
            <a:r>
              <a:rPr lang="en-US" dirty="0" smtClean="0">
                <a:gradFill>
                  <a:gsLst>
                    <a:gs pos="1250">
                      <a:schemeClr val="tx1"/>
                    </a:gs>
                    <a:gs pos="100000">
                      <a:schemeClr val="tx1"/>
                    </a:gs>
                  </a:gsLst>
                  <a:lin ang="5400000" scaled="0"/>
                </a:gradFill>
              </a:rPr>
              <a:t>Content migration</a:t>
            </a:r>
            <a:endParaRPr lang="en-US" dirty="0">
              <a:gradFill>
                <a:gsLst>
                  <a:gs pos="1250">
                    <a:schemeClr val="tx1"/>
                  </a:gs>
                  <a:gs pos="100000">
                    <a:schemeClr val="tx1"/>
                  </a:gs>
                </a:gsLst>
                <a:lin ang="5400000" scaled="0"/>
              </a:gradFill>
            </a:endParaRPr>
          </a:p>
        </p:txBody>
      </p:sp>
      <p:sp>
        <p:nvSpPr>
          <p:cNvPr id="4" name="Rectangle 3"/>
          <p:cNvSpPr/>
          <p:nvPr/>
        </p:nvSpPr>
        <p:spPr bwMode="auto">
          <a:xfrm>
            <a:off x="274639" y="4546255"/>
            <a:ext cx="3783357"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00"/>
              </a:spcAft>
            </a:pPr>
            <a:r>
              <a:rPr lang="en-US" sz="2800" dirty="0" smtClean="0">
                <a:gradFill>
                  <a:gsLst>
                    <a:gs pos="2920">
                      <a:srgbClr val="0072C6"/>
                    </a:gs>
                    <a:gs pos="39000">
                      <a:srgbClr val="0072C6"/>
                    </a:gs>
                  </a:gsLst>
                  <a:lin ang="5400000" scaled="0"/>
                </a:gradFill>
                <a:latin typeface="Segoe UI Light"/>
              </a:rPr>
              <a:t>How do you represent the history from another system?</a:t>
            </a:r>
            <a:endParaRPr lang="en-US" sz="2800" dirty="0">
              <a:gradFill>
                <a:gsLst>
                  <a:gs pos="2920">
                    <a:srgbClr val="0072C6"/>
                  </a:gs>
                  <a:gs pos="39000">
                    <a:srgbClr val="0072C6"/>
                  </a:gs>
                </a:gsLst>
                <a:lin ang="5400000" scaled="0"/>
              </a:gradFill>
              <a:latin typeface="Segoe UI Light"/>
            </a:endParaRPr>
          </a:p>
        </p:txBody>
      </p:sp>
      <p:sp>
        <p:nvSpPr>
          <p:cNvPr id="5" name="Rectangle 4"/>
          <p:cNvSpPr/>
          <p:nvPr/>
        </p:nvSpPr>
        <p:spPr bwMode="auto">
          <a:xfrm>
            <a:off x="279399" y="1697062"/>
            <a:ext cx="3778598" cy="2740025"/>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Messages cannot be backdated</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4341269" y="4546255"/>
            <a:ext cx="3783357"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00"/>
              </a:spcAft>
            </a:pPr>
            <a:r>
              <a:rPr lang="en-US" sz="2800" dirty="0" smtClean="0">
                <a:gradFill>
                  <a:gsLst>
                    <a:gs pos="2920">
                      <a:srgbClr val="0072C6"/>
                    </a:gs>
                    <a:gs pos="39000">
                      <a:srgbClr val="0072C6"/>
                    </a:gs>
                  </a:gsLst>
                  <a:lin ang="5400000" scaled="0"/>
                </a:gradFill>
                <a:latin typeface="Segoe UI Light"/>
              </a:rPr>
              <a:t>Other products are built on very different assumptions, so your content doesn’t map nicely</a:t>
            </a:r>
            <a:endParaRPr lang="en-US" sz="2800" dirty="0">
              <a:gradFill>
                <a:gsLst>
                  <a:gs pos="2920">
                    <a:srgbClr val="0072C6"/>
                  </a:gs>
                  <a:gs pos="39000">
                    <a:srgbClr val="0072C6"/>
                  </a:gs>
                </a:gsLst>
                <a:lin ang="5400000" scaled="0"/>
              </a:gradFill>
              <a:latin typeface="Segoe UI Light"/>
            </a:endParaRPr>
          </a:p>
        </p:txBody>
      </p:sp>
      <p:sp>
        <p:nvSpPr>
          <p:cNvPr id="7" name="Rectangle 6"/>
          <p:cNvSpPr/>
          <p:nvPr/>
        </p:nvSpPr>
        <p:spPr bwMode="auto">
          <a:xfrm>
            <a:off x="4346029" y="1697062"/>
            <a:ext cx="3778598" cy="2740025"/>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Product designs differ</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8378480" y="4551687"/>
            <a:ext cx="3783357" cy="24120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00"/>
              </a:spcAft>
            </a:pPr>
            <a:r>
              <a:rPr lang="en-US" sz="2800" dirty="0" smtClean="0">
                <a:gradFill>
                  <a:gsLst>
                    <a:gs pos="2920">
                      <a:srgbClr val="0072C6"/>
                    </a:gs>
                    <a:gs pos="39000">
                      <a:srgbClr val="0072C6"/>
                    </a:gs>
                  </a:gsLst>
                  <a:lin ang="5400000" scaled="0"/>
                </a:gradFill>
                <a:latin typeface="Segoe UI Light"/>
              </a:rPr>
              <a:t>Other tools are designed for longevity</a:t>
            </a:r>
          </a:p>
          <a:p>
            <a:pPr defTabSz="932472" fontAlgn="base">
              <a:lnSpc>
                <a:spcPct val="90000"/>
              </a:lnSpc>
              <a:spcBef>
                <a:spcPct val="0"/>
              </a:spcBef>
              <a:spcAft>
                <a:spcPts val="600"/>
              </a:spcAft>
            </a:pPr>
            <a:endParaRPr lang="en-US" sz="2800" dirty="0">
              <a:gradFill>
                <a:gsLst>
                  <a:gs pos="2920">
                    <a:srgbClr val="0072C6"/>
                  </a:gs>
                  <a:gs pos="39000">
                    <a:srgbClr val="0072C6"/>
                  </a:gs>
                </a:gsLst>
                <a:lin ang="5400000" scaled="0"/>
              </a:gradFill>
              <a:latin typeface="Segoe UI Light"/>
            </a:endParaRPr>
          </a:p>
        </p:txBody>
      </p:sp>
      <p:sp>
        <p:nvSpPr>
          <p:cNvPr id="9" name="Rectangle 8"/>
          <p:cNvSpPr/>
          <p:nvPr/>
        </p:nvSpPr>
        <p:spPr bwMode="auto">
          <a:xfrm>
            <a:off x="8383240" y="1702494"/>
            <a:ext cx="3778598" cy="2740025"/>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Yammer content can be ephemeral</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4639" y="6605792"/>
            <a:ext cx="6637779" cy="461665"/>
          </a:xfrm>
          <a:prstGeom prst="rect">
            <a:avLst/>
          </a:prstGeom>
          <a:noFill/>
        </p:spPr>
        <p:txBody>
          <a:bodyPr wrap="non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See https</a:t>
            </a:r>
            <a:r>
              <a:rPr lang="en-US" sz="1200" dirty="0">
                <a:gradFill>
                  <a:gsLst>
                    <a:gs pos="2917">
                      <a:schemeClr val="tx1"/>
                    </a:gs>
                    <a:gs pos="30000">
                      <a:schemeClr val="tx1"/>
                    </a:gs>
                  </a:gsLst>
                  <a:lin ang="5400000" scaled="0"/>
                </a:gradFill>
              </a:rPr>
              <a:t>://about.yammer.com/yammer-blog/3-steps-achieve-successful-network-migration/</a:t>
            </a:r>
            <a:endParaRPr lang="en-US" sz="12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9021461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Wrap up</a:t>
            </a:r>
            <a:endParaRPr lang="en-US" dirty="0"/>
          </a:p>
        </p:txBody>
      </p:sp>
    </p:spTree>
    <p:extLst>
      <p:ext uri="{BB962C8B-B14F-4D97-AF65-F5344CB8AC3E}">
        <p14:creationId xmlns:p14="http://schemas.microsoft.com/office/powerpoint/2010/main" val="196277767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295274"/>
            <a:ext cx="11889564" cy="917575"/>
          </a:xfrm>
        </p:spPr>
        <p:txBody>
          <a:bodyPr/>
          <a:lstStyle/>
          <a:p>
            <a:r>
              <a:rPr lang="en-US" dirty="0" smtClean="0"/>
              <a:t>Sample code</a:t>
            </a:r>
            <a:endParaRPr lang="en-US" dirty="0"/>
          </a:p>
        </p:txBody>
      </p:sp>
      <p:sp>
        <p:nvSpPr>
          <p:cNvPr id="5" name="Content Placeholder 4"/>
          <p:cNvSpPr>
            <a:spLocks noGrp="1"/>
          </p:cNvSpPr>
          <p:nvPr>
            <p:ph sz="half" idx="1"/>
          </p:nvPr>
        </p:nvSpPr>
        <p:spPr>
          <a:xfrm>
            <a:off x="274639" y="5109224"/>
            <a:ext cx="5284752" cy="890831"/>
          </a:xfrm>
        </p:spPr>
        <p:txBody>
          <a:bodyPr>
            <a:normAutofit/>
          </a:bodyPr>
          <a:lstStyle/>
          <a:p>
            <a:pPr marL="0" indent="0">
              <a:buNone/>
            </a:pPr>
            <a:r>
              <a:rPr lang="en-US" sz="2040" dirty="0">
                <a:hlinkClick r:id="rId2"/>
              </a:rPr>
              <a:t>https://</a:t>
            </a:r>
            <a:r>
              <a:rPr lang="en-US" sz="2040" dirty="0" smtClean="0">
                <a:hlinkClick r:id="rId2"/>
              </a:rPr>
              <a:t>www.sched.do</a:t>
            </a:r>
            <a:endParaRPr lang="en-US" sz="2040" dirty="0" smtClean="0"/>
          </a:p>
          <a:p>
            <a:pPr marL="0" indent="0">
              <a:buNone/>
            </a:pPr>
            <a:r>
              <a:rPr lang="en-US" sz="2040" dirty="0">
                <a:hlinkClick r:id="rId3"/>
              </a:rPr>
              <a:t>https://</a:t>
            </a:r>
            <a:r>
              <a:rPr lang="en-US" sz="2040" dirty="0" smtClean="0">
                <a:hlinkClick r:id="rId3"/>
              </a:rPr>
              <a:t>github.com/yammer/sched.do</a:t>
            </a:r>
            <a:r>
              <a:rPr lang="en-US" sz="2040" dirty="0" smtClean="0"/>
              <a:t>  </a:t>
            </a:r>
            <a:endParaRPr lang="en-US" sz="2040" dirty="0"/>
          </a:p>
        </p:txBody>
      </p:sp>
      <p:sp>
        <p:nvSpPr>
          <p:cNvPr id="6" name="Content Placeholder 5"/>
          <p:cNvSpPr>
            <a:spLocks noGrp="1"/>
          </p:cNvSpPr>
          <p:nvPr>
            <p:ph sz="half" idx="2"/>
          </p:nvPr>
        </p:nvSpPr>
        <p:spPr>
          <a:xfrm>
            <a:off x="5166671" y="5109223"/>
            <a:ext cx="5995615" cy="1094980"/>
          </a:xfrm>
        </p:spPr>
        <p:txBody>
          <a:bodyPr/>
          <a:lstStyle/>
          <a:p>
            <a:pPr marL="0" indent="0">
              <a:buNone/>
            </a:pPr>
            <a:r>
              <a:rPr lang="en-US" sz="2040" dirty="0">
                <a:hlinkClick r:id="rId4"/>
              </a:rPr>
              <a:t>https://yammercontractmeow.codeplex.com</a:t>
            </a:r>
            <a:r>
              <a:rPr lang="en-US" sz="2040" dirty="0" smtClean="0">
                <a:hlinkClick r:id="rId4"/>
              </a:rPr>
              <a:t>/</a:t>
            </a:r>
            <a:endParaRPr lang="en-US" sz="2040" dirty="0" smtClean="0"/>
          </a:p>
          <a:p>
            <a:pPr marL="0" indent="0">
              <a:buNone/>
            </a:pPr>
            <a:r>
              <a:rPr lang="en-US" sz="2040" dirty="0">
                <a:hlinkClick r:id="rId5"/>
              </a:rPr>
              <a:t>http://</a:t>
            </a:r>
            <a:r>
              <a:rPr lang="en-US" sz="2040" dirty="0" smtClean="0">
                <a:hlinkClick r:id="rId5"/>
              </a:rPr>
              <a:t>channel9.msdn.com/Events/Build/2013/3-605</a:t>
            </a:r>
            <a:r>
              <a:rPr lang="en-US" sz="2040" dirty="0" smtClean="0"/>
              <a:t>  </a:t>
            </a:r>
            <a:endParaRPr lang="en-US" sz="2040" dirty="0"/>
          </a:p>
        </p:txBody>
      </p:sp>
      <p:pic>
        <p:nvPicPr>
          <p:cNvPr id="7" name="Picture 6"/>
          <p:cNvPicPr>
            <a:picLocks noChangeAspect="1"/>
          </p:cNvPicPr>
          <p:nvPr/>
        </p:nvPicPr>
        <p:blipFill>
          <a:blip r:embed="rId6"/>
          <a:stretch>
            <a:fillRect/>
          </a:stretch>
        </p:blipFill>
        <p:spPr>
          <a:xfrm>
            <a:off x="274639" y="1317016"/>
            <a:ext cx="4127569" cy="3625356"/>
          </a:xfrm>
          <a:prstGeom prst="rect">
            <a:avLst/>
          </a:prstGeom>
        </p:spPr>
      </p:pic>
      <p:pic>
        <p:nvPicPr>
          <p:cNvPr id="2" name="Picture 1"/>
          <p:cNvPicPr>
            <a:picLocks noChangeAspect="1"/>
          </p:cNvPicPr>
          <p:nvPr/>
        </p:nvPicPr>
        <p:blipFill>
          <a:blip r:embed="rId7"/>
          <a:stretch>
            <a:fillRect/>
          </a:stretch>
        </p:blipFill>
        <p:spPr>
          <a:xfrm>
            <a:off x="5151437" y="1848496"/>
            <a:ext cx="5801932" cy="3401366"/>
          </a:xfrm>
          <a:prstGeom prst="rect">
            <a:avLst/>
          </a:prstGeom>
        </p:spPr>
      </p:pic>
    </p:spTree>
    <p:extLst>
      <p:ext uri="{BB962C8B-B14F-4D97-AF65-F5344CB8AC3E}">
        <p14:creationId xmlns:p14="http://schemas.microsoft.com/office/powerpoint/2010/main" val="2617588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917575"/>
          </a:xfrm>
        </p:spPr>
        <p:txBody>
          <a:bodyPr/>
          <a:lstStyle/>
          <a:p>
            <a:r>
              <a:rPr lang="en-US" dirty="0" smtClean="0"/>
              <a:t>Developer Resources</a:t>
            </a:r>
            <a:endParaRPr lang="en-US" dirty="0"/>
          </a:p>
        </p:txBody>
      </p:sp>
      <p:sp>
        <p:nvSpPr>
          <p:cNvPr id="5" name="Content Placeholder 2"/>
          <p:cNvSpPr txBox="1">
            <a:spLocks/>
          </p:cNvSpPr>
          <p:nvPr/>
        </p:nvSpPr>
        <p:spPr>
          <a:xfrm>
            <a:off x="274639" y="1508124"/>
            <a:ext cx="6019798" cy="4616648"/>
          </a:xfrm>
          <a:prstGeom prst="rect">
            <a:avLst/>
          </a:prstGeom>
        </p:spPr>
        <p:txBody>
          <a:bodyPr vert="horz" wrap="square" lIns="146304" tIns="91440" rIns="146304" bIns="91440" rtlCol="0">
            <a:spAutoFit/>
          </a:bodyPr>
          <a:lstStyle>
            <a:lvl1pPr marR="0" indent="0" fontAlgn="auto">
              <a:lnSpc>
                <a:spcPct val="90000"/>
              </a:lnSpc>
              <a:spcBef>
                <a:spcPts val="0"/>
              </a:spcBef>
              <a:spcAft>
                <a:spcPts val="1200"/>
              </a:spcAft>
              <a:buClr>
                <a:schemeClr val="tx1"/>
              </a:buClr>
              <a:buSzPct val="90000"/>
              <a:buFont typeface="Wingdings" panose="05000000000000000000" pitchFamily="2" charset="2"/>
              <a:buNone/>
              <a:tabLst/>
              <a:defRPr sz="3600" spc="0" baseline="0">
                <a:gradFill>
                  <a:gsLst>
                    <a:gs pos="2920">
                      <a:schemeClr val="tx2"/>
                    </a:gs>
                    <a:gs pos="39000">
                      <a:schemeClr val="tx2"/>
                    </a:gs>
                  </a:gsLst>
                  <a:lin ang="5400000" scaled="0"/>
                </a:gradFill>
                <a:latin typeface="+mj-lt"/>
              </a:defRPr>
            </a:lvl1pPr>
            <a:lvl2pPr marL="28575"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2pPr>
            <a:lvl3pPr marL="223838"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3pPr>
            <a:lvl4pPr marL="476250"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4pPr>
            <a:lvl5pPr marL="739775"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sz="2000" dirty="0"/>
              <a:t>Yammer </a:t>
            </a:r>
            <a:r>
              <a:rPr lang="en-US" sz="2000" dirty="0" smtClean="0"/>
              <a:t>Developers Home </a:t>
            </a:r>
            <a:r>
              <a:rPr lang="en-US" sz="2000" dirty="0" smtClean="0">
                <a:hlinkClick r:id="rId2"/>
              </a:rPr>
              <a:t>https</a:t>
            </a:r>
            <a:r>
              <a:rPr lang="en-US" sz="2000" dirty="0">
                <a:hlinkClick r:id="rId2"/>
              </a:rPr>
              <a:t>://developer.yammer.com/</a:t>
            </a:r>
            <a:endParaRPr lang="en-US" sz="2000" dirty="0"/>
          </a:p>
          <a:p>
            <a:endParaRPr lang="en-US" sz="2000" dirty="0"/>
          </a:p>
          <a:p>
            <a:r>
              <a:rPr lang="en-US" sz="2000" dirty="0"/>
              <a:t>Yammer Developers Network</a:t>
            </a:r>
          </a:p>
          <a:p>
            <a:r>
              <a:rPr lang="en-US" sz="2000" dirty="0">
                <a:hlinkClick r:id="rId3"/>
              </a:rPr>
              <a:t>http://yammer.com/yammerdevelopersnetwork</a:t>
            </a:r>
            <a:r>
              <a:rPr lang="en-US" sz="2000" dirty="0"/>
              <a:t> </a:t>
            </a:r>
          </a:p>
          <a:p>
            <a:endParaRPr lang="en-US" sz="2000" dirty="0"/>
          </a:p>
          <a:p>
            <a:r>
              <a:rPr lang="en-US" sz="2000" dirty="0"/>
              <a:t>Mobile SDKs</a:t>
            </a:r>
          </a:p>
          <a:p>
            <a:r>
              <a:rPr lang="en-US" sz="2000" dirty="0">
                <a:hlinkClick r:id="rId4"/>
              </a:rPr>
              <a:t>https://developer.yammer.com/mobile</a:t>
            </a:r>
            <a:r>
              <a:rPr lang="en-US" sz="2000" dirty="0" smtClean="0">
                <a:hlinkClick r:id="rId4"/>
              </a:rPr>
              <a:t>/</a:t>
            </a:r>
            <a:endParaRPr lang="en-US" sz="2000" dirty="0" smtClean="0"/>
          </a:p>
          <a:p>
            <a:endParaRPr lang="en-US" sz="2000" dirty="0"/>
          </a:p>
          <a:p>
            <a:r>
              <a:rPr lang="en-US" sz="2000" dirty="0" smtClean="0"/>
              <a:t>Data export API</a:t>
            </a:r>
          </a:p>
          <a:p>
            <a:r>
              <a:rPr lang="en-US" sz="2000" dirty="0">
                <a:hlinkClick r:id="rId5"/>
              </a:rPr>
              <a:t>http://success.yammer.com/integrations/data-export</a:t>
            </a:r>
            <a:r>
              <a:rPr lang="en-US" sz="2000" dirty="0" smtClean="0">
                <a:hlinkClick r:id="rId5"/>
              </a:rPr>
              <a:t>/</a:t>
            </a:r>
            <a:r>
              <a:rPr lang="en-US" sz="2000" dirty="0" smtClean="0"/>
              <a:t> </a:t>
            </a:r>
            <a:endParaRPr lang="en-US" sz="2000" dirty="0"/>
          </a:p>
        </p:txBody>
      </p:sp>
      <p:sp>
        <p:nvSpPr>
          <p:cNvPr id="6" name="Content Placeholder 3"/>
          <p:cNvSpPr txBox="1">
            <a:spLocks/>
          </p:cNvSpPr>
          <p:nvPr/>
        </p:nvSpPr>
        <p:spPr>
          <a:xfrm>
            <a:off x="6405483" y="1508124"/>
            <a:ext cx="5499715" cy="4770537"/>
          </a:xfrm>
          <a:prstGeom prst="rect">
            <a:avLst/>
          </a:prstGeom>
        </p:spPr>
        <p:txBody>
          <a:bodyPr vert="horz" wrap="square" lIns="146304" tIns="91440" rIns="146304" bIns="91440" rtlCol="0">
            <a:spAutoFit/>
          </a:bodyPr>
          <a:lstStyle>
            <a:lvl1pPr marR="0" indent="0" fontAlgn="auto">
              <a:lnSpc>
                <a:spcPct val="90000"/>
              </a:lnSpc>
              <a:spcBef>
                <a:spcPts val="0"/>
              </a:spcBef>
              <a:spcAft>
                <a:spcPts val="1200"/>
              </a:spcAft>
              <a:buClr>
                <a:schemeClr val="tx1"/>
              </a:buClr>
              <a:buSzPct val="90000"/>
              <a:buFont typeface="Wingdings" panose="05000000000000000000" pitchFamily="2" charset="2"/>
              <a:buNone/>
              <a:tabLst/>
              <a:defRPr sz="3600" spc="0" baseline="0">
                <a:gradFill>
                  <a:gsLst>
                    <a:gs pos="2920">
                      <a:schemeClr val="tx2"/>
                    </a:gs>
                    <a:gs pos="39000">
                      <a:schemeClr val="tx2"/>
                    </a:gs>
                  </a:gsLst>
                  <a:lin ang="5400000" scaled="0"/>
                </a:gradFill>
                <a:latin typeface="+mj-lt"/>
              </a:defRPr>
            </a:lvl1pPr>
            <a:lvl2pPr marL="28575"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2pPr>
            <a:lvl3pPr marL="223838"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3pPr>
            <a:lvl4pPr marL="476250"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4pPr>
            <a:lvl5pPr marL="739775"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sz="2000" dirty="0"/>
              <a:t>Getting Started</a:t>
            </a:r>
          </a:p>
          <a:p>
            <a:r>
              <a:rPr lang="en-US" sz="2000" dirty="0">
                <a:hlinkClick r:id="rId6"/>
              </a:rPr>
              <a:t>https://developer.yammer.com/introduction/</a:t>
            </a:r>
            <a:r>
              <a:rPr lang="en-US" sz="2000" dirty="0"/>
              <a:t> </a:t>
            </a:r>
          </a:p>
          <a:p>
            <a:endParaRPr lang="en-US" sz="2000" dirty="0"/>
          </a:p>
          <a:p>
            <a:r>
              <a:rPr lang="en-US" sz="2000" dirty="0"/>
              <a:t>REST API documentation</a:t>
            </a:r>
          </a:p>
          <a:p>
            <a:r>
              <a:rPr lang="en-US" sz="2000" dirty="0">
                <a:hlinkClick r:id="rId7"/>
              </a:rPr>
              <a:t>https://developer.yammer.com/restapi/</a:t>
            </a:r>
            <a:r>
              <a:rPr lang="en-US" sz="2000" dirty="0"/>
              <a:t> </a:t>
            </a:r>
          </a:p>
          <a:p>
            <a:endParaRPr lang="en-US" sz="2000" dirty="0"/>
          </a:p>
          <a:p>
            <a:r>
              <a:rPr lang="en-US" sz="2000" dirty="0"/>
              <a:t>Embed Documentation</a:t>
            </a:r>
          </a:p>
          <a:p>
            <a:r>
              <a:rPr lang="en-US" sz="2000" dirty="0">
                <a:hlinkClick r:id="rId8"/>
              </a:rPr>
              <a:t>https://developer.yammer.com/connect/</a:t>
            </a:r>
            <a:r>
              <a:rPr lang="en-US" sz="2000" dirty="0"/>
              <a:t> </a:t>
            </a:r>
            <a:endParaRPr lang="en-US" sz="2000" dirty="0" smtClean="0"/>
          </a:p>
          <a:p>
            <a:endParaRPr lang="en-US" sz="2000" dirty="0"/>
          </a:p>
          <a:p>
            <a:r>
              <a:rPr lang="en-US" sz="2000" dirty="0" smtClean="0"/>
              <a:t>Yammer SDKs (JavaScript, Ruby, Python)</a:t>
            </a:r>
          </a:p>
          <a:p>
            <a:r>
              <a:rPr lang="en-US" sz="2000" dirty="0">
                <a:hlinkClick r:id="rId9"/>
              </a:rPr>
              <a:t>http://developer.yammer.com/yammer-sdks</a:t>
            </a:r>
            <a:r>
              <a:rPr lang="en-US" sz="2000" dirty="0" smtClean="0">
                <a:hlinkClick r:id="rId9"/>
              </a:rPr>
              <a:t>/</a:t>
            </a:r>
            <a:r>
              <a:rPr lang="en-US" sz="2000" dirty="0" smtClean="0"/>
              <a:t> </a:t>
            </a:r>
            <a:endParaRPr lang="en-US" sz="2000" dirty="0"/>
          </a:p>
        </p:txBody>
      </p:sp>
    </p:spTree>
    <p:extLst>
      <p:ext uri="{BB962C8B-B14F-4D97-AF65-F5344CB8AC3E}">
        <p14:creationId xmlns:p14="http://schemas.microsoft.com/office/powerpoint/2010/main" val="62437213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gradFill>
                  <a:gsLst>
                    <a:gs pos="1250">
                      <a:schemeClr val="tx1"/>
                    </a:gs>
                    <a:gs pos="100000">
                      <a:schemeClr val="tx1"/>
                    </a:gs>
                  </a:gsLst>
                  <a:lin ang="5400000" scaled="0"/>
                </a:gradFill>
              </a:rPr>
              <a:t>Conversations around objects</a:t>
            </a:r>
          </a:p>
        </p:txBody>
      </p:sp>
      <p:pic>
        <p:nvPicPr>
          <p:cNvPr id="2" name="Picture 1"/>
          <p:cNvPicPr>
            <a:picLocks noChangeAspect="1"/>
          </p:cNvPicPr>
          <p:nvPr/>
        </p:nvPicPr>
        <p:blipFill>
          <a:blip r:embed="rId3"/>
          <a:stretch>
            <a:fillRect/>
          </a:stretch>
        </p:blipFill>
        <p:spPr>
          <a:xfrm>
            <a:off x="503239" y="1215798"/>
            <a:ext cx="10286998" cy="5207860"/>
          </a:xfrm>
          <a:prstGeom prst="rect">
            <a:avLst/>
          </a:prstGeom>
        </p:spPr>
      </p:pic>
      <p:sp>
        <p:nvSpPr>
          <p:cNvPr id="4" name="Rectangle 3"/>
          <p:cNvSpPr/>
          <p:nvPr/>
        </p:nvSpPr>
        <p:spPr bwMode="auto">
          <a:xfrm>
            <a:off x="3627437" y="3497262"/>
            <a:ext cx="4038600" cy="2590800"/>
          </a:xfrm>
          <a:prstGeom prst="rect">
            <a:avLst/>
          </a:prstGeom>
          <a:solidFill>
            <a:srgbClr val="FFC000">
              <a:alpha val="15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0949421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45" y="144462"/>
            <a:ext cx="792388" cy="6324599"/>
          </a:xfrm>
        </p:spPr>
        <p:txBody>
          <a:bodyPr vert="vert270"/>
          <a:lstStyle/>
          <a:p>
            <a:pPr algn="r"/>
            <a:r>
              <a:rPr lang="en-US" sz="2800" dirty="0" smtClean="0"/>
              <a:t>#SPC14 Enterprise Social Related Content</a:t>
            </a:r>
            <a:endParaRPr lang="en-US" sz="2800" dirty="0"/>
          </a:p>
        </p:txBody>
      </p:sp>
      <p:sp>
        <p:nvSpPr>
          <p:cNvPr id="5" name="TextBox 4"/>
          <p:cNvSpPr txBox="1"/>
          <p:nvPr/>
        </p:nvSpPr>
        <p:spPr>
          <a:xfrm>
            <a:off x="1341437" y="6306645"/>
            <a:ext cx="9998302" cy="572464"/>
          </a:xfrm>
          <a:prstGeom prst="rect">
            <a:avLst/>
          </a:prstGeom>
          <a:noFill/>
        </p:spPr>
        <p:txBody>
          <a:bodyPr wrap="square" lIns="182880" tIns="146304" rIns="182880" bIns="146304" rtlCol="0">
            <a:spAutoFit/>
          </a:bodyPr>
          <a:lstStyle/>
          <a:p>
            <a:pPr marL="0" lvl="1">
              <a:lnSpc>
                <a:spcPct val="90000"/>
              </a:lnSpc>
              <a:spcAft>
                <a:spcPts val="600"/>
              </a:spcAft>
            </a:pPr>
            <a:r>
              <a:rPr lang="en-US" sz="2000" spc="-70" dirty="0"/>
              <a:t>S</a:t>
            </a:r>
            <a:r>
              <a:rPr lang="en-US" sz="2000" spc="-70" dirty="0" smtClean="0"/>
              <a:t>ee you at the 2 </a:t>
            </a:r>
            <a:r>
              <a:rPr lang="en-US" sz="2000" spc="-70" dirty="0" smtClean="0">
                <a:solidFill>
                  <a:schemeClr val="tx2"/>
                </a:solidFill>
              </a:rPr>
              <a:t>Social booth </a:t>
            </a:r>
            <a:r>
              <a:rPr lang="en-US" sz="2000" spc="-70" dirty="0" smtClean="0"/>
              <a:t>&amp; 3 Social tables at </a:t>
            </a:r>
            <a:r>
              <a:rPr lang="en-US" sz="2000" spc="-70" dirty="0" smtClean="0">
                <a:solidFill>
                  <a:schemeClr val="tx2"/>
                </a:solidFill>
              </a:rPr>
              <a:t>Asks the Experts </a:t>
            </a:r>
            <a:r>
              <a:rPr lang="en-US" sz="2000" spc="-70" dirty="0" smtClean="0"/>
              <a:t>WED @6:15!</a:t>
            </a:r>
            <a:endParaRPr lang="en-US" sz="2000" spc="-70" dirty="0"/>
          </a:p>
        </p:txBody>
      </p:sp>
      <p:graphicFrame>
        <p:nvGraphicFramePr>
          <p:cNvPr id="7" name="Table 6"/>
          <p:cNvGraphicFramePr>
            <a:graphicFrameLocks noGrp="1"/>
          </p:cNvGraphicFramePr>
          <p:nvPr>
            <p:extLst/>
          </p:nvPr>
        </p:nvGraphicFramePr>
        <p:xfrm>
          <a:off x="1570037" y="220662"/>
          <a:ext cx="10287000" cy="6008911"/>
        </p:xfrm>
        <a:graphic>
          <a:graphicData uri="http://schemas.openxmlformats.org/drawingml/2006/table">
            <a:tbl>
              <a:tblPr firstRow="1">
                <a:tableStyleId>{2D5ABB26-0587-4C30-8999-92F81FD0307C}</a:tableStyleId>
              </a:tblPr>
              <a:tblGrid>
                <a:gridCol w="6536238"/>
                <a:gridCol w="1106820"/>
                <a:gridCol w="1440867"/>
                <a:gridCol w="1203075"/>
              </a:tblGrid>
              <a:tr h="261257">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r>
              <a:tr h="261257">
                <a:tc>
                  <a:txBody>
                    <a:bodyPr/>
                    <a:lstStyle/>
                    <a:p>
                      <a:r>
                        <a:rPr lang="en-US" sz="1400" b="0" dirty="0" smtClean="0">
                          <a:hlinkClick r:id="rId2"/>
                        </a:rPr>
                        <a:t>A responsive organization stays ahead of the competition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SPC104</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Delphino</a:t>
                      </a:r>
                      <a:r>
                        <a:rPr lang="en-US" sz="1400" dirty="0" smtClean="0"/>
                        <a:t> 4001</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MON 2</a:t>
                      </a:r>
                      <a:r>
                        <a:rPr lang="en-GB" sz="1400" kern="1200" dirty="0" smtClean="0">
                          <a:solidFill>
                            <a:schemeClr val="dk1"/>
                          </a:solidFill>
                          <a:latin typeface="+mn-lt"/>
                          <a:ea typeface="+mn-ea"/>
                          <a:cs typeface="+mn-cs"/>
                          <a:sym typeface="Wingdings" panose="05000000000000000000" pitchFamily="2" charset="2"/>
                        </a:rPr>
                        <a:t>:00</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3"/>
                        </a:rPr>
                        <a:t>Trek Bikes: pedaling past complex collaboration problems in the enterprise</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MON 2:00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4"/>
                        </a:rPr>
                        <a:t>Microsoft's vision and roadmap for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SPC282</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Delphino</a:t>
                      </a:r>
                      <a:r>
                        <a:rPr lang="en-US" sz="1400" baseline="0" dirty="0" smtClean="0"/>
                        <a:t> 4005</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t>MON 3:45</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5"/>
                        </a:rPr>
                        <a:t>Microsoft: Our Enterprise Social Journey</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SPC280</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Lido 3001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MON 3:45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6"/>
                        </a:rPr>
                        <a:t>Nationwide: Building a World-Renowned Intranet with SP 2013 &amp;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SPC311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a:t>
                      </a:r>
                      <a:r>
                        <a:rPr lang="en-GB" sz="1400" dirty="0" smtClean="0">
                          <a:sym typeface="Wingdings" panose="05000000000000000000" pitchFamily="2" charset="2"/>
                        </a:rPr>
                        <a:t>:00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7"/>
                        </a:rPr>
                        <a:t>Real-world, best practices for making enterprise social successful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SPC239</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8"/>
                        </a:rPr>
                        <a:t>Make your SharePoint portal social in 1-2-3!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SCP378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M,</a:t>
                      </a:r>
                      <a:r>
                        <a:rPr lang="en-US" sz="1400" kern="1200" baseline="0" dirty="0" smtClean="0"/>
                        <a:t> N</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9"/>
                        </a:rPr>
                        <a:t>Overview of Yammer app development</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a:t>
                      </a:r>
                      <a:r>
                        <a:rPr lang="en-GB" sz="1400" dirty="0" smtClean="0">
                          <a:sym typeface="Wingdings" panose="05000000000000000000" pitchFamily="2" charset="2"/>
                        </a:rPr>
                        <a:t>:00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0"/>
                        </a:rPr>
                        <a:t>Yammer External Networks: Engaging Customers and Partners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1"/>
                        </a:rPr>
                        <a:t>Cargill: Real-world challenges and value in introducing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SPC295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4001</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hlinkClick r:id="rId12"/>
                        </a:rPr>
                        <a:t>Integrating Yammer and SharePoint using .NET </a:t>
                      </a:r>
                      <a:endParaRPr lang="en-US" sz="1400" b="0" kern="1200" dirty="0">
                        <a:solidFill>
                          <a:schemeClr val="tx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SPC380</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t>TUE 1:45</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b="0" dirty="0" smtClean="0">
                          <a:hlinkClick r:id="rId13"/>
                        </a:rPr>
                        <a:t>Work like a network: The power of Enterprise Social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SPC112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Marcello 4401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 3:15</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4"/>
                        </a:rPr>
                        <a:t>Best practices for breaking down organizational barriers using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3:15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5"/>
                        </a:rPr>
                        <a:t>Overview of configuring Yammer SSO &amp; Directory Sync</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SPC368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3:15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6"/>
                        </a:rPr>
                        <a:t>Successful team collaboration with Yammer &amp; SharePoint</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7"/>
                        </a:rPr>
                        <a:t>Driving enterprise social from the bottom up</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8"/>
                        </a:rPr>
                        <a:t>Developing socially connected apps with Yammer, SharePoint and </a:t>
                      </a:r>
                      <a:r>
                        <a:rPr lang="en-US" sz="1400" dirty="0" err="1" smtClean="0">
                          <a:hlinkClick r:id="rId18"/>
                        </a:rPr>
                        <a:t>OpenGraph</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9"/>
                        </a:rPr>
                        <a:t>Giving voice to frontline workers via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SPC263</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0"/>
                        </a:rPr>
                        <a:t>Yammer mining - dig in and "listen" to what your big *social* data is saying</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SPC3991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1"/>
                        </a:rPr>
                        <a:t>How to become a Yammer Power User in 75 minutes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SPC275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2"/>
                        </a:rPr>
                        <a:t>Knowledge Management with SharePoint and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3"/>
                        </a:rPr>
                        <a:t>Measuring Business Value with Yammer</a:t>
                      </a:r>
                      <a:endParaRPr lang="en-US" sz="1400" b="0" dirty="0"/>
                    </a:p>
                  </a:txBody>
                  <a:tcPr marL="0" marR="0" marT="0" marB="0">
                    <a:lnT w="3175" cap="flat" cmpd="sng" algn="ctr">
                      <a:solidFill>
                        <a:schemeClr val="tx1"/>
                      </a:solidFill>
                      <a:prstDash val="solid"/>
                      <a:round/>
                      <a:headEnd type="none" w="med" len="med"/>
                      <a:tailEnd type="none" w="med" len="med"/>
                    </a:lnT>
                  </a:tcPr>
                </a:tc>
                <a:tc>
                  <a:txBody>
                    <a:bodyPr/>
                    <a:lstStyle/>
                    <a:p>
                      <a:pPr algn="l"/>
                      <a:r>
                        <a:rPr lang="en-US" sz="1400" dirty="0" smtClean="0"/>
                        <a:t>SPC392</a:t>
                      </a:r>
                      <a:endParaRPr lang="en-US" sz="1400" dirty="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10:30</a:t>
                      </a:r>
                      <a:endParaRPr lang="en-GB" sz="1400" b="0" dirty="0" smtClean="0"/>
                    </a:p>
                  </a:txBody>
                  <a:tcPr marL="0" marR="0" marT="0" marB="0" anchor="ctr">
                    <a:lnT w="3175" cap="flat" cmpd="sng" algn="ctr">
                      <a:solidFill>
                        <a:schemeClr val="tx1"/>
                      </a:solidFill>
                      <a:prstDash val="solid"/>
                      <a:round/>
                      <a:headEnd type="none" w="med" len="med"/>
                      <a:tailEnd type="none" w="med" len="med"/>
                    </a:lnT>
                  </a:tcPr>
                </a:tc>
              </a:tr>
            </a:tbl>
          </a:graphicData>
        </a:graphic>
      </p:graphicFrame>
      <p:sp>
        <p:nvSpPr>
          <p:cNvPr id="3" name="Rectangle 2"/>
          <p:cNvSpPr/>
          <p:nvPr/>
        </p:nvSpPr>
        <p:spPr>
          <a:xfrm>
            <a:off x="10028237" y="6435911"/>
            <a:ext cx="2047355" cy="313932"/>
          </a:xfrm>
          <a:prstGeom prst="rect">
            <a:avLst/>
          </a:prstGeom>
        </p:spPr>
        <p:txBody>
          <a:bodyPr wrap="none">
            <a:spAutoFit/>
          </a:bodyPr>
          <a:lstStyle/>
          <a:p>
            <a:pPr marL="0" lvl="1">
              <a:lnSpc>
                <a:spcPct val="90000"/>
              </a:lnSpc>
              <a:spcAft>
                <a:spcPts val="600"/>
              </a:spcAft>
              <a:defRPr/>
            </a:pPr>
            <a:r>
              <a:rPr lang="en-US" sz="1600" dirty="0">
                <a:solidFill>
                  <a:schemeClr val="tx2"/>
                </a:solidFill>
                <a:hlinkClick r:id="rId24"/>
              </a:rPr>
              <a:t>#</a:t>
            </a:r>
            <a:r>
              <a:rPr lang="en-US" sz="1600" dirty="0" err="1">
                <a:solidFill>
                  <a:schemeClr val="tx2"/>
                </a:solidFill>
                <a:hlinkClick r:id="rId24"/>
              </a:rPr>
              <a:t>WorkLikeANetwork</a:t>
            </a:r>
            <a:endParaRPr lang="en-US" sz="1600" spc="-70" dirty="0">
              <a:solidFill>
                <a:schemeClr val="tx2"/>
              </a:solidFill>
            </a:endParaRPr>
          </a:p>
        </p:txBody>
      </p:sp>
    </p:spTree>
    <p:extLst>
      <p:ext uri="{BB962C8B-B14F-4D97-AF65-F5344CB8AC3E}">
        <p14:creationId xmlns:p14="http://schemas.microsoft.com/office/powerpoint/2010/main" val="2731391162"/>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 Enterprise Social Resources</a:t>
            </a:r>
          </a:p>
        </p:txBody>
      </p:sp>
      <p:sp>
        <p:nvSpPr>
          <p:cNvPr id="4" name="Text Placeholder 3"/>
          <p:cNvSpPr txBox="1">
            <a:spLocks/>
          </p:cNvSpPr>
          <p:nvPr/>
        </p:nvSpPr>
        <p:spPr>
          <a:xfrm>
            <a:off x="350837" y="1516062"/>
            <a:ext cx="11887200" cy="495300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US" sz="1800" dirty="0" smtClean="0">
                <a:solidFill>
                  <a:schemeClr val="tx2"/>
                </a:solidFill>
                <a:cs typeface="Segoe UI" panose="020B0502040204020203" pitchFamily="34" charset="0"/>
              </a:rPr>
              <a:t>Sites, Blogs &amp; Twitter</a:t>
            </a:r>
          </a:p>
          <a:p>
            <a:pPr lvl="1"/>
            <a:r>
              <a:rPr lang="en-US" sz="1800" u="sng" dirty="0" smtClean="0">
                <a:latin typeface="+mj-lt"/>
                <a:hlinkClick r:id="rId2"/>
              </a:rPr>
              <a:t>Enterprise Social Customer Success</a:t>
            </a:r>
            <a:r>
              <a:rPr lang="en-US" sz="1800" dirty="0" smtClean="0">
                <a:latin typeface="+mj-lt"/>
              </a:rPr>
              <a:t> </a:t>
            </a:r>
            <a:r>
              <a:rPr lang="en-US" sz="1800" spc="-70" dirty="0" smtClean="0">
                <a:solidFill>
                  <a:schemeClr val="tx1"/>
                </a:solidFill>
                <a:cs typeface="Segoe UI" panose="020B0502040204020203" pitchFamily="34" charset="0"/>
              </a:rPr>
              <a:t>-</a:t>
            </a:r>
            <a:r>
              <a:rPr lang="en-US" sz="1800" dirty="0" smtClean="0">
                <a:latin typeface="+mj-lt"/>
              </a:rPr>
              <a:t> </a:t>
            </a:r>
            <a:r>
              <a:rPr lang="en-US" sz="1800" spc="-71" dirty="0" smtClean="0">
                <a:gradFill>
                  <a:gsLst>
                    <a:gs pos="100000">
                      <a:schemeClr val="tx2"/>
                    </a:gs>
                    <a:gs pos="0">
                      <a:schemeClr val="tx2"/>
                    </a:gs>
                  </a:gsLst>
                  <a:lin ang="5400000" scaled="0"/>
                </a:gradFill>
                <a:latin typeface="+mj-lt"/>
                <a:hlinkClick r:id="rId3"/>
              </a:rPr>
              <a:t>Yammer Success Center</a:t>
            </a:r>
            <a:r>
              <a:rPr lang="en-US" sz="1800" spc="-71" dirty="0" smtClean="0">
                <a:gradFill>
                  <a:gsLst>
                    <a:gs pos="100000">
                      <a:schemeClr val="tx2"/>
                    </a:gs>
                    <a:gs pos="0">
                      <a:schemeClr val="tx2"/>
                    </a:gs>
                  </a:gsLst>
                  <a:lin ang="5400000" scaled="0"/>
                </a:gradFill>
                <a:latin typeface="+mj-lt"/>
              </a:rPr>
              <a:t> – </a:t>
            </a:r>
            <a:r>
              <a:rPr lang="en-US" sz="1800" spc="-71" dirty="0" smtClean="0">
                <a:gradFill>
                  <a:gsLst>
                    <a:gs pos="100000">
                      <a:schemeClr val="tx2"/>
                    </a:gs>
                    <a:gs pos="0">
                      <a:schemeClr val="tx2"/>
                    </a:gs>
                  </a:gsLst>
                  <a:lin ang="5400000" scaled="0"/>
                </a:gradFill>
                <a:latin typeface="+mj-lt"/>
                <a:hlinkClick r:id="rId4"/>
              </a:rPr>
              <a:t>EnterpriseSocial.com</a:t>
            </a:r>
            <a:r>
              <a:rPr lang="en-US" sz="1800" spc="-71" dirty="0" smtClean="0">
                <a:gradFill>
                  <a:gsLst>
                    <a:gs pos="100000">
                      <a:schemeClr val="tx2"/>
                    </a:gs>
                    <a:gs pos="0">
                      <a:schemeClr val="tx2"/>
                    </a:gs>
                  </a:gsLst>
                  <a:lin ang="5400000" scaled="0"/>
                </a:gradFill>
                <a:latin typeface="+mj-lt"/>
              </a:rPr>
              <a:t> - </a:t>
            </a:r>
            <a:r>
              <a:rPr lang="en-US" sz="1800" spc="-70" dirty="0">
                <a:gradFill>
                  <a:gsLst>
                    <a:gs pos="100000">
                      <a:schemeClr val="tx2"/>
                    </a:gs>
                    <a:gs pos="0">
                      <a:schemeClr val="tx2"/>
                    </a:gs>
                  </a:gsLst>
                  <a:lin ang="5400000" scaled="0"/>
                </a:gradFill>
                <a:latin typeface="+mj-lt"/>
                <a:cs typeface="Segoe UI" panose="020B0502040204020203" pitchFamily="34" charset="0"/>
                <a:hlinkClick r:id="rId5"/>
              </a:rPr>
              <a:t>The Responsive </a:t>
            </a:r>
            <a:r>
              <a:rPr lang="en-US" sz="1800" spc="-70" dirty="0" smtClean="0">
                <a:gradFill>
                  <a:gsLst>
                    <a:gs pos="100000">
                      <a:schemeClr val="tx2"/>
                    </a:gs>
                    <a:gs pos="0">
                      <a:schemeClr val="tx2"/>
                    </a:gs>
                  </a:gsLst>
                  <a:lin ang="5400000" scaled="0"/>
                </a:gradFill>
                <a:latin typeface="+mj-lt"/>
                <a:cs typeface="Segoe UI" panose="020B0502040204020203" pitchFamily="34" charset="0"/>
                <a:hlinkClick r:id="rId5"/>
              </a:rPr>
              <a:t>Org</a:t>
            </a:r>
            <a:endParaRPr lang="en-US" sz="1800" spc="-71" dirty="0">
              <a:gradFill>
                <a:gsLst>
                  <a:gs pos="100000">
                    <a:schemeClr val="tx2"/>
                  </a:gs>
                  <a:gs pos="0">
                    <a:schemeClr val="tx2"/>
                  </a:gs>
                </a:gsLst>
                <a:lin ang="5400000" scaled="0"/>
              </a:gradFill>
              <a:latin typeface="+mj-lt"/>
            </a:endParaRPr>
          </a:p>
          <a:p>
            <a:pPr lvl="1"/>
            <a:r>
              <a:rPr lang="en-US" sz="1800" spc="-70" dirty="0" smtClean="0">
                <a:solidFill>
                  <a:schemeClr val="tx1"/>
                </a:solidFill>
                <a:latin typeface="+mj-lt"/>
                <a:cs typeface="Segoe UI" panose="020B0502040204020203" pitchFamily="34" charset="0"/>
                <a:hlinkClick r:id="rId6"/>
              </a:rPr>
              <a:t>Admin &amp; IT</a:t>
            </a:r>
            <a:r>
              <a:rPr lang="en-US" sz="1800" spc="-70" dirty="0" smtClean="0">
                <a:solidFill>
                  <a:schemeClr val="tx1"/>
                </a:solidFill>
                <a:latin typeface="+mj-lt"/>
                <a:cs typeface="Segoe UI" panose="020B0502040204020203" pitchFamily="34" charset="0"/>
              </a:rPr>
              <a:t> </a:t>
            </a:r>
            <a:r>
              <a:rPr lang="en-US" sz="1800" spc="-70" dirty="0">
                <a:solidFill>
                  <a:schemeClr val="tx1"/>
                </a:solidFill>
                <a:cs typeface="Segoe UI" panose="020B0502040204020203" pitchFamily="34" charset="0"/>
              </a:rPr>
              <a:t>-</a:t>
            </a:r>
            <a:r>
              <a:rPr lang="en-US" sz="1800" spc="-70" dirty="0" smtClean="0">
                <a:solidFill>
                  <a:schemeClr val="tx1"/>
                </a:solidFill>
                <a:latin typeface="+mj-lt"/>
                <a:cs typeface="Segoe UI" panose="020B0502040204020203" pitchFamily="34" charset="0"/>
              </a:rPr>
              <a:t> </a:t>
            </a:r>
            <a:r>
              <a:rPr lang="en-US" sz="1800" spc="-70" dirty="0" smtClean="0">
                <a:solidFill>
                  <a:schemeClr val="tx1"/>
                </a:solidFill>
                <a:latin typeface="+mj-lt"/>
                <a:cs typeface="Segoe UI" panose="020B0502040204020203" pitchFamily="34" charset="0"/>
                <a:hlinkClick r:id="rId7"/>
              </a:rPr>
              <a:t>Developers</a:t>
            </a:r>
            <a:r>
              <a:rPr lang="en-US" sz="1800" spc="-70" dirty="0" smtClean="0">
                <a:solidFill>
                  <a:schemeClr val="tx1"/>
                </a:solidFill>
                <a:latin typeface="+mj-lt"/>
                <a:cs typeface="Segoe UI" panose="020B0502040204020203" pitchFamily="34" charset="0"/>
              </a:rPr>
              <a:t> </a:t>
            </a:r>
            <a:r>
              <a:rPr lang="en-US" sz="1800" spc="-70" dirty="0">
                <a:solidFill>
                  <a:schemeClr val="tx1"/>
                </a:solidFill>
                <a:cs typeface="Segoe UI" panose="020B0502040204020203" pitchFamily="34" charset="0"/>
              </a:rPr>
              <a:t>-</a:t>
            </a:r>
            <a:r>
              <a:rPr lang="en-US" sz="1800" spc="-70" dirty="0" smtClean="0">
                <a:solidFill>
                  <a:schemeClr val="tx1"/>
                </a:solidFill>
                <a:latin typeface="+mj-lt"/>
                <a:cs typeface="Segoe UI" panose="020B0502040204020203" pitchFamily="34" charset="0"/>
              </a:rPr>
              <a:t> </a:t>
            </a:r>
            <a:r>
              <a:rPr lang="en-US" sz="1800" dirty="0">
                <a:latin typeface="+mj-lt"/>
                <a:cs typeface="Segoe UI" panose="020B0502040204020203" pitchFamily="34" charset="0"/>
                <a:hlinkClick r:id="rId8"/>
              </a:rPr>
              <a:t>Yammer App Directory</a:t>
            </a:r>
            <a:r>
              <a:rPr lang="en-US" sz="1800" dirty="0">
                <a:latin typeface="+mj-lt"/>
                <a:cs typeface="Segoe UI" panose="020B0502040204020203" pitchFamily="34" charset="0"/>
              </a:rPr>
              <a:t> </a:t>
            </a:r>
            <a:r>
              <a:rPr lang="en-US" sz="1800" spc="-70" dirty="0">
                <a:solidFill>
                  <a:schemeClr val="tx1"/>
                </a:solidFill>
                <a:cs typeface="Segoe UI" panose="020B0502040204020203" pitchFamily="34" charset="0"/>
              </a:rPr>
              <a:t>-</a:t>
            </a:r>
            <a:r>
              <a:rPr lang="en-US" sz="1800" spc="-70" dirty="0" smtClean="0">
                <a:gradFill>
                  <a:gsLst>
                    <a:gs pos="100000">
                      <a:schemeClr val="tx2"/>
                    </a:gs>
                    <a:gs pos="0">
                      <a:schemeClr val="tx2"/>
                    </a:gs>
                  </a:gsLst>
                  <a:lin ang="5400000" scaled="0"/>
                </a:gradFill>
                <a:latin typeface="+mj-lt"/>
                <a:cs typeface="Segoe UI" panose="020B0502040204020203" pitchFamily="34" charset="0"/>
              </a:rPr>
              <a:t> </a:t>
            </a:r>
            <a:r>
              <a:rPr lang="en-US" sz="1800" spc="-70" dirty="0">
                <a:gradFill>
                  <a:gsLst>
                    <a:gs pos="100000">
                      <a:schemeClr val="tx2"/>
                    </a:gs>
                    <a:gs pos="0">
                      <a:schemeClr val="tx2"/>
                    </a:gs>
                  </a:gsLst>
                  <a:lin ang="5400000" scaled="0"/>
                </a:gradFill>
                <a:latin typeface="+mj-lt"/>
                <a:cs typeface="Segoe UI" panose="020B0502040204020203" pitchFamily="34" charset="0"/>
                <a:hlinkClick r:id="rId9"/>
              </a:rPr>
              <a:t>Office Store</a:t>
            </a:r>
            <a:r>
              <a:rPr lang="en-US" sz="1800" spc="-70" dirty="0">
                <a:gradFill>
                  <a:gsLst>
                    <a:gs pos="100000">
                      <a:schemeClr val="tx2"/>
                    </a:gs>
                    <a:gs pos="0">
                      <a:schemeClr val="tx2"/>
                    </a:gs>
                  </a:gsLst>
                  <a:lin ang="5400000" scaled="0"/>
                </a:gradFill>
                <a:latin typeface="+mj-lt"/>
                <a:cs typeface="Segoe UI" panose="020B0502040204020203" pitchFamily="34" charset="0"/>
              </a:rPr>
              <a:t> </a:t>
            </a:r>
            <a:r>
              <a:rPr lang="en-US" sz="1800" spc="-70" dirty="0">
                <a:solidFill>
                  <a:schemeClr val="tx1"/>
                </a:solidFill>
                <a:cs typeface="Segoe UI" panose="020B0502040204020203" pitchFamily="34" charset="0"/>
              </a:rPr>
              <a:t>-</a:t>
            </a:r>
            <a:r>
              <a:rPr lang="en-US" sz="1800" spc="-70" dirty="0" smtClean="0">
                <a:gradFill>
                  <a:gsLst>
                    <a:gs pos="100000">
                      <a:schemeClr val="tx2"/>
                    </a:gs>
                    <a:gs pos="0">
                      <a:schemeClr val="tx2"/>
                    </a:gs>
                  </a:gsLst>
                  <a:lin ang="5400000" scaled="0"/>
                </a:gradFill>
                <a:latin typeface="+mj-lt"/>
                <a:cs typeface="Segoe UI" panose="020B0502040204020203" pitchFamily="34" charset="0"/>
              </a:rPr>
              <a:t> </a:t>
            </a:r>
            <a:r>
              <a:rPr lang="en-US" sz="1800" spc="-70" dirty="0">
                <a:gradFill>
                  <a:gsLst>
                    <a:gs pos="100000">
                      <a:schemeClr val="tx2"/>
                    </a:gs>
                    <a:gs pos="0">
                      <a:schemeClr val="tx2"/>
                    </a:gs>
                  </a:gsLst>
                  <a:lin ang="5400000" scaled="0"/>
                </a:gradFill>
                <a:latin typeface="+mj-lt"/>
                <a:cs typeface="Segoe UI" panose="020B0502040204020203" pitchFamily="34" charset="0"/>
                <a:hlinkClick r:id="rId10"/>
              </a:rPr>
              <a:t>Yammer </a:t>
            </a:r>
            <a:r>
              <a:rPr lang="en-US" sz="1800" spc="-70" dirty="0" smtClean="0">
                <a:gradFill>
                  <a:gsLst>
                    <a:gs pos="100000">
                      <a:schemeClr val="tx2"/>
                    </a:gs>
                    <a:gs pos="0">
                      <a:schemeClr val="tx2"/>
                    </a:gs>
                  </a:gsLst>
                  <a:lin ang="5400000" scaled="0"/>
                </a:gradFill>
                <a:latin typeface="+mj-lt"/>
                <a:cs typeface="Segoe UI" panose="020B0502040204020203" pitchFamily="34" charset="0"/>
                <a:hlinkClick r:id="rId10"/>
              </a:rPr>
              <a:t>Ignite</a:t>
            </a:r>
            <a:endParaRPr lang="en-US" sz="1800" spc="-71" dirty="0" smtClean="0">
              <a:gradFill>
                <a:gsLst>
                  <a:gs pos="100000">
                    <a:schemeClr val="tx2"/>
                  </a:gs>
                  <a:gs pos="0">
                    <a:schemeClr val="tx2"/>
                  </a:gs>
                </a:gsLst>
                <a:lin ang="5400000" scaled="0"/>
              </a:gradFill>
              <a:latin typeface="+mj-lt"/>
            </a:endParaRPr>
          </a:p>
          <a:p>
            <a:pPr lvl="1"/>
            <a:r>
              <a:rPr lang="en-US" sz="1800" spc="-71" dirty="0" smtClean="0">
                <a:solidFill>
                  <a:schemeClr val="tx1"/>
                </a:solidFill>
                <a:latin typeface="+mj-lt"/>
              </a:rPr>
              <a:t>Blogs</a:t>
            </a:r>
            <a:r>
              <a:rPr lang="en-US" sz="1800" spc="-71" dirty="0" smtClean="0">
                <a:gradFill>
                  <a:gsLst>
                    <a:gs pos="100000">
                      <a:schemeClr val="tx2"/>
                    </a:gs>
                    <a:gs pos="0">
                      <a:schemeClr val="tx2"/>
                    </a:gs>
                  </a:gsLst>
                  <a:lin ang="5400000" scaled="0"/>
                </a:gradFill>
                <a:latin typeface="+mj-lt"/>
              </a:rPr>
              <a:t>: </a:t>
            </a:r>
            <a:r>
              <a:rPr lang="en-US" sz="1800" spc="-71" dirty="0" smtClean="0">
                <a:gradFill>
                  <a:gsLst>
                    <a:gs pos="100000">
                      <a:schemeClr val="tx2"/>
                    </a:gs>
                    <a:gs pos="0">
                      <a:schemeClr val="tx2"/>
                    </a:gs>
                  </a:gsLst>
                  <a:lin ang="5400000" scaled="0"/>
                </a:gradFill>
                <a:latin typeface="+mj-lt"/>
                <a:hlinkClick r:id="rId11"/>
              </a:rPr>
              <a:t>Yammer</a:t>
            </a:r>
            <a:r>
              <a:rPr lang="en-US" sz="1800" spc="-71" dirty="0" smtClean="0">
                <a:gradFill>
                  <a:gsLst>
                    <a:gs pos="100000">
                      <a:schemeClr val="tx2"/>
                    </a:gs>
                    <a:gs pos="0">
                      <a:schemeClr val="tx2"/>
                    </a:gs>
                  </a:gsLst>
                  <a:lin ang="5400000" scaled="0"/>
                </a:gradFill>
                <a:latin typeface="+mj-lt"/>
              </a:rPr>
              <a:t>  </a:t>
            </a:r>
            <a:r>
              <a:rPr lang="en-US" sz="1800" spc="-71" dirty="0" smtClean="0">
                <a:gradFill>
                  <a:gsLst>
                    <a:gs pos="100000">
                      <a:schemeClr val="tx2"/>
                    </a:gs>
                    <a:gs pos="0">
                      <a:schemeClr val="tx2"/>
                    </a:gs>
                  </a:gsLst>
                  <a:lin ang="5400000" scaled="0"/>
                </a:gradFill>
                <a:latin typeface="+mj-lt"/>
                <a:hlinkClick r:id="rId12"/>
              </a:rPr>
              <a:t>Office 365</a:t>
            </a:r>
            <a:r>
              <a:rPr lang="en-US" sz="1800" spc="-71" dirty="0" smtClean="0">
                <a:gradFill>
                  <a:gsLst>
                    <a:gs pos="100000">
                      <a:schemeClr val="tx2"/>
                    </a:gs>
                    <a:gs pos="0">
                      <a:schemeClr val="tx2"/>
                    </a:gs>
                  </a:gsLst>
                  <a:lin ang="5400000" scaled="0"/>
                </a:gradFill>
                <a:latin typeface="+mj-lt"/>
              </a:rPr>
              <a:t>  </a:t>
            </a:r>
            <a:r>
              <a:rPr lang="en-US" sz="1800" spc="-71" dirty="0" smtClean="0">
                <a:solidFill>
                  <a:schemeClr val="tx1"/>
                </a:solidFill>
                <a:latin typeface="+mj-lt"/>
              </a:rPr>
              <a:t>Twitter</a:t>
            </a:r>
            <a:r>
              <a:rPr lang="en-US" sz="1800" spc="-71" dirty="0" smtClean="0">
                <a:gradFill>
                  <a:gsLst>
                    <a:gs pos="100000">
                      <a:schemeClr val="tx2"/>
                    </a:gs>
                    <a:gs pos="0">
                      <a:schemeClr val="tx2"/>
                    </a:gs>
                  </a:gsLst>
                  <a:lin ang="5400000" scaled="0"/>
                </a:gradFill>
                <a:latin typeface="+mj-lt"/>
              </a:rPr>
              <a:t>: </a:t>
            </a:r>
            <a:r>
              <a:rPr lang="en-US" sz="1800" spc="-71" dirty="0" smtClean="0">
                <a:gradFill>
                  <a:gsLst>
                    <a:gs pos="100000">
                      <a:schemeClr val="tx2"/>
                    </a:gs>
                    <a:gs pos="0">
                      <a:schemeClr val="tx2"/>
                    </a:gs>
                  </a:gsLst>
                  <a:lin ang="5400000" scaled="0"/>
                </a:gradFill>
                <a:latin typeface="+mj-lt"/>
                <a:hlinkClick r:id="rId13"/>
              </a:rPr>
              <a:t>@Yammer</a:t>
            </a:r>
            <a:r>
              <a:rPr lang="en-US" sz="1800" spc="-71" dirty="0" smtClean="0">
                <a:gradFill>
                  <a:gsLst>
                    <a:gs pos="100000">
                      <a:schemeClr val="tx2"/>
                    </a:gs>
                    <a:gs pos="0">
                      <a:schemeClr val="tx2"/>
                    </a:gs>
                  </a:gsLst>
                  <a:lin ang="5400000" scaled="0"/>
                </a:gradFill>
                <a:latin typeface="+mj-lt"/>
              </a:rPr>
              <a:t>  </a:t>
            </a:r>
            <a:r>
              <a:rPr lang="en-US" sz="1800" spc="-71" dirty="0" smtClean="0">
                <a:gradFill>
                  <a:gsLst>
                    <a:gs pos="100000">
                      <a:schemeClr val="tx2"/>
                    </a:gs>
                    <a:gs pos="0">
                      <a:schemeClr val="tx2"/>
                    </a:gs>
                  </a:gsLst>
                  <a:lin ang="5400000" scaled="0"/>
                </a:gradFill>
                <a:latin typeface="+mj-lt"/>
                <a:hlinkClick r:id="rId14"/>
              </a:rPr>
              <a:t>@Office365</a:t>
            </a:r>
            <a:endParaRPr lang="en-US" sz="1800" spc="-71" dirty="0" smtClean="0">
              <a:gradFill>
                <a:gsLst>
                  <a:gs pos="100000">
                    <a:schemeClr val="tx2"/>
                  </a:gs>
                  <a:gs pos="0">
                    <a:schemeClr val="tx2"/>
                  </a:gs>
                </a:gsLst>
                <a:lin ang="5400000" scaled="0"/>
              </a:gradFill>
              <a:latin typeface="+mj-lt"/>
            </a:endParaRPr>
          </a:p>
          <a:p>
            <a:pPr marL="0" indent="0">
              <a:spcBef>
                <a:spcPts val="1200"/>
              </a:spcBef>
              <a:buFont typeface="Wingdings" panose="05000000000000000000" pitchFamily="2" charset="2"/>
              <a:buNone/>
            </a:pPr>
            <a:r>
              <a:rPr lang="en-US" sz="1800" spc="-71" dirty="0" smtClean="0">
                <a:solidFill>
                  <a:schemeClr val="tx2"/>
                </a:solidFill>
              </a:rPr>
              <a:t>Research/Whitepaper</a:t>
            </a:r>
          </a:p>
          <a:p>
            <a:pPr lvl="1"/>
            <a:r>
              <a:rPr lang="en-US" sz="1800" spc="-70" dirty="0" smtClean="0">
                <a:latin typeface="+mj-lt"/>
                <a:cs typeface="Segoe UI" panose="020B0502040204020203" pitchFamily="34" charset="0"/>
                <a:hlinkClick r:id="rId15"/>
              </a:rPr>
              <a:t>Gartner: Magic Quadrant for Social Software in the Workplace</a:t>
            </a:r>
            <a:r>
              <a:rPr lang="en-US" sz="1800" spc="-70" dirty="0" smtClean="0">
                <a:latin typeface="+mj-lt"/>
                <a:cs typeface="Segoe UI" panose="020B0502040204020203" pitchFamily="34" charset="0"/>
              </a:rPr>
              <a:t> - </a:t>
            </a:r>
            <a:r>
              <a:rPr lang="en-US" sz="1800" spc="-70" dirty="0" smtClean="0">
                <a:latin typeface="+mj-lt"/>
                <a:cs typeface="Segoe UI" panose="020B0502040204020203" pitchFamily="34" charset="0"/>
                <a:hlinkClick r:id=""/>
              </a:rPr>
              <a:t>Evolution of the networked enterprise: McKinsey Global Survey results</a:t>
            </a:r>
            <a:r>
              <a:rPr lang="en-US" sz="1800" spc="-70" dirty="0" smtClean="0">
                <a:latin typeface="+mj-lt"/>
                <a:cs typeface="Segoe UI" panose="020B0502040204020203" pitchFamily="34" charset="0"/>
              </a:rPr>
              <a:t> - </a:t>
            </a:r>
            <a:r>
              <a:rPr lang="en-US" sz="1800" spc="-70" dirty="0" smtClean="0">
                <a:latin typeface="+mj-lt"/>
                <a:cs typeface="Segoe UI" panose="020B0502040204020203" pitchFamily="34" charset="0"/>
                <a:hlinkClick r:id="rId16"/>
              </a:rPr>
              <a:t>Yammer’s 2013 Business Value Survey Results</a:t>
            </a:r>
            <a:r>
              <a:rPr lang="en-US" sz="1800" spc="-70" dirty="0" smtClean="0">
                <a:latin typeface="+mj-lt"/>
                <a:cs typeface="Segoe UI" panose="020B0502040204020203" pitchFamily="34" charset="0"/>
              </a:rPr>
              <a:t> - </a:t>
            </a:r>
            <a:r>
              <a:rPr lang="en-US" sz="1800" dirty="0" smtClean="0">
                <a:latin typeface="+mj-lt"/>
                <a:cs typeface="Segoe UI" panose="020B0502040204020203" pitchFamily="34" charset="0"/>
                <a:hlinkClick r:id="rId17"/>
              </a:rPr>
              <a:t>The Rise Of Enterprise Social Networks</a:t>
            </a:r>
            <a:endParaRPr lang="en-US" sz="1800" spc="-70" dirty="0" smtClean="0">
              <a:latin typeface="+mj-lt"/>
              <a:cs typeface="Segoe UI" panose="020B0502040204020203" pitchFamily="34" charset="0"/>
            </a:endParaRPr>
          </a:p>
          <a:p>
            <a:pPr marL="0" indent="0">
              <a:spcBef>
                <a:spcPts val="1200"/>
              </a:spcBef>
              <a:buNone/>
            </a:pPr>
            <a:r>
              <a:rPr lang="en-US" sz="1800" spc="-71" dirty="0" smtClean="0">
                <a:solidFill>
                  <a:schemeClr val="tx2"/>
                </a:solidFill>
              </a:rPr>
              <a:t>Press</a:t>
            </a:r>
          </a:p>
          <a:p>
            <a:pPr lvl="1"/>
            <a:r>
              <a:rPr lang="en-US" sz="1800" spc="-70" dirty="0">
                <a:latin typeface="+mj-lt"/>
                <a:cs typeface="Segoe UI" panose="020B0502040204020203" pitchFamily="34" charset="0"/>
                <a:hlinkClick r:id="rId18"/>
              </a:rPr>
              <a:t>How Red Robin Transformed Its Business With Yammer</a:t>
            </a:r>
            <a:r>
              <a:rPr lang="en-US" sz="1800" spc="-70" dirty="0">
                <a:latin typeface="+mj-lt"/>
                <a:cs typeface="Segoe UI" panose="020B0502040204020203" pitchFamily="34" charset="0"/>
              </a:rPr>
              <a:t> - </a:t>
            </a:r>
            <a:r>
              <a:rPr lang="en-US" sz="1800" spc="-70" dirty="0">
                <a:latin typeface="+mj-lt"/>
                <a:cs typeface="Segoe UI" panose="020B0502040204020203" pitchFamily="34" charset="0"/>
                <a:hlinkClick r:id="rId19"/>
              </a:rPr>
              <a:t>How Teach for America gets the most out of Yammer on a shoestring budget</a:t>
            </a:r>
            <a:r>
              <a:rPr lang="en-US" sz="1800" spc="-70" dirty="0">
                <a:latin typeface="+mj-lt"/>
                <a:cs typeface="Segoe UI" panose="020B0502040204020203" pitchFamily="34" charset="0"/>
              </a:rPr>
              <a:t> - </a:t>
            </a:r>
            <a:r>
              <a:rPr lang="en-US" sz="1800" spc="-70" dirty="0">
                <a:latin typeface="+mj-lt"/>
                <a:cs typeface="Segoe UI" panose="020B0502040204020203" pitchFamily="34" charset="0"/>
                <a:hlinkClick r:id="rId20"/>
              </a:rPr>
              <a:t>HK firm creates idea melting pot for 4,000 employees</a:t>
            </a:r>
            <a:r>
              <a:rPr lang="en-US" sz="1800" spc="-70" dirty="0">
                <a:latin typeface="+mj-lt"/>
                <a:cs typeface="Segoe UI" panose="020B0502040204020203" pitchFamily="34" charset="0"/>
              </a:rPr>
              <a:t> - </a:t>
            </a:r>
            <a:r>
              <a:rPr lang="en-US" sz="1800" spc="-70" dirty="0">
                <a:latin typeface="+mj-lt"/>
                <a:cs typeface="Segoe UI" panose="020B0502040204020203" pitchFamily="34" charset="0"/>
                <a:hlinkClick r:id="rId21"/>
              </a:rPr>
              <a:t>LexisNexis found that employees who use Yammer are way happier</a:t>
            </a:r>
            <a:r>
              <a:rPr lang="en-US" sz="1800" spc="-70" dirty="0">
                <a:latin typeface="+mj-lt"/>
                <a:cs typeface="Segoe UI" panose="020B0502040204020203" pitchFamily="34" charset="0"/>
              </a:rPr>
              <a:t> - </a:t>
            </a:r>
            <a:r>
              <a:rPr lang="en-US" sz="1800" spc="-70" dirty="0">
                <a:latin typeface="+mj-lt"/>
                <a:cs typeface="Segoe UI" panose="020B0502040204020203" pitchFamily="34" charset="0"/>
                <a:hlinkClick r:id="rId22"/>
              </a:rPr>
              <a:t>Switching to Yammer let this company slash helpdesk calls and save $1.5 million a year</a:t>
            </a:r>
            <a:r>
              <a:rPr lang="en-US" sz="1800" spc="-70" dirty="0">
                <a:latin typeface="+mj-lt"/>
                <a:cs typeface="Segoe UI" panose="020B0502040204020203" pitchFamily="34" charset="0"/>
              </a:rPr>
              <a:t> - </a:t>
            </a:r>
            <a:r>
              <a:rPr lang="en-US" sz="1800" spc="-70" dirty="0">
                <a:latin typeface="+mj-lt"/>
                <a:cs typeface="Segoe UI" panose="020B0502040204020203" pitchFamily="34" charset="0"/>
                <a:hlinkClick r:id="rId23"/>
              </a:rPr>
              <a:t>How Microsoft got its own employees to use Yammer </a:t>
            </a:r>
          </a:p>
          <a:p>
            <a:pPr marL="0" indent="0">
              <a:spcBef>
                <a:spcPts val="1200"/>
              </a:spcBef>
              <a:buNone/>
            </a:pPr>
            <a:r>
              <a:rPr lang="en-US" sz="1800" spc="-71" dirty="0" smtClean="0">
                <a:solidFill>
                  <a:schemeClr val="tx2"/>
                </a:solidFill>
              </a:rPr>
              <a:t>Videos</a:t>
            </a:r>
          </a:p>
          <a:p>
            <a:pPr lvl="1"/>
            <a:r>
              <a:rPr lang="en-US" sz="1800" dirty="0" smtClean="0">
                <a:latin typeface="+mj-lt"/>
                <a:cs typeface="Segoe UI" panose="020B0502040204020203" pitchFamily="34" charset="0"/>
                <a:hlinkClick r:id="rId24"/>
              </a:rPr>
              <a:t>Move Faster Together</a:t>
            </a:r>
            <a:endParaRPr lang="en-US" sz="1800" dirty="0" smtClean="0">
              <a:latin typeface="+mj-lt"/>
              <a:cs typeface="Segoe UI" panose="020B0502040204020203" pitchFamily="34" charset="0"/>
            </a:endParaRPr>
          </a:p>
          <a:p>
            <a:pPr lvl="1"/>
            <a:r>
              <a:rPr lang="en-US" sz="1800" dirty="0" smtClean="0">
                <a:latin typeface="+mj-lt"/>
                <a:cs typeface="Segoe UI" panose="020B0502040204020203" pitchFamily="34" charset="0"/>
                <a:hlinkClick r:id="rId25"/>
              </a:rPr>
              <a:t>Transform the Way You Work with Yammer</a:t>
            </a:r>
            <a:endParaRPr lang="en-US" sz="1800" dirty="0">
              <a:latin typeface="+mj-lt"/>
              <a:cs typeface="Segoe UI" panose="020B0502040204020203" pitchFamily="34" charset="0"/>
            </a:endParaRPr>
          </a:p>
        </p:txBody>
      </p:sp>
      <p:pic>
        <p:nvPicPr>
          <p:cNvPr id="8" name="Picture 7"/>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6065837" y="6213216"/>
            <a:ext cx="2286000" cy="791381"/>
          </a:xfrm>
          <a:prstGeom prst="rect">
            <a:avLst/>
          </a:prstGeom>
        </p:spPr>
      </p:pic>
      <p:pic>
        <p:nvPicPr>
          <p:cNvPr id="10" name="Picture 10"/>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4115310" y="6431188"/>
            <a:ext cx="1706108" cy="355439"/>
          </a:xfrm>
          <a:prstGeom prst="rect">
            <a:avLst/>
          </a:prstGeom>
        </p:spPr>
      </p:pic>
      <p:sp>
        <p:nvSpPr>
          <p:cNvPr id="6" name="Rectangle 5"/>
          <p:cNvSpPr/>
          <p:nvPr/>
        </p:nvSpPr>
        <p:spPr>
          <a:xfrm>
            <a:off x="10028237" y="6435911"/>
            <a:ext cx="2047355" cy="313932"/>
          </a:xfrm>
          <a:prstGeom prst="rect">
            <a:avLst/>
          </a:prstGeom>
        </p:spPr>
        <p:txBody>
          <a:bodyPr wrap="none">
            <a:spAutoFit/>
          </a:bodyPr>
          <a:lstStyle/>
          <a:p>
            <a:pPr marL="0" lvl="1">
              <a:lnSpc>
                <a:spcPct val="90000"/>
              </a:lnSpc>
              <a:spcAft>
                <a:spcPts val="600"/>
              </a:spcAft>
              <a:defRPr/>
            </a:pPr>
            <a:r>
              <a:rPr lang="en-US" sz="1600" dirty="0">
                <a:solidFill>
                  <a:schemeClr val="tx2"/>
                </a:solidFill>
                <a:hlinkClick r:id="rId4"/>
              </a:rPr>
              <a:t>#</a:t>
            </a:r>
            <a:r>
              <a:rPr lang="en-US" sz="1600" dirty="0" err="1">
                <a:solidFill>
                  <a:schemeClr val="tx2"/>
                </a:solidFill>
                <a:hlinkClick r:id="rId4"/>
              </a:rPr>
              <a:t>WorkLikeANetwork</a:t>
            </a:r>
            <a:endParaRPr lang="en-US" sz="1600" spc="-70" dirty="0">
              <a:solidFill>
                <a:schemeClr val="tx2"/>
              </a:solidFill>
            </a:endParaRPr>
          </a:p>
        </p:txBody>
      </p:sp>
    </p:spTree>
    <p:extLst>
      <p:ext uri="{BB962C8B-B14F-4D97-AF65-F5344CB8AC3E}">
        <p14:creationId xmlns:p14="http://schemas.microsoft.com/office/powerpoint/2010/main" val="27031210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537038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5731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gradFill>
                  <a:gsLst>
                    <a:gs pos="1250">
                      <a:schemeClr val="tx1"/>
                    </a:gs>
                    <a:gs pos="100000">
                      <a:schemeClr val="tx1"/>
                    </a:gs>
                  </a:gsLst>
                  <a:lin ang="5400000" scaled="0"/>
                </a:gradFill>
              </a:rPr>
              <a:t>Open graph pages</a:t>
            </a:r>
            <a:endParaRPr lang="en-US" dirty="0">
              <a:gradFill>
                <a:gsLst>
                  <a:gs pos="1250">
                    <a:schemeClr val="tx1"/>
                  </a:gs>
                  <a:gs pos="100000">
                    <a:schemeClr val="tx1"/>
                  </a:gs>
                </a:gsLst>
                <a:lin ang="5400000" scaled="0"/>
              </a:gradFill>
            </a:endParaRPr>
          </a:p>
        </p:txBody>
      </p:sp>
      <p:pic>
        <p:nvPicPr>
          <p:cNvPr id="4" name="Picture 3"/>
          <p:cNvPicPr>
            <a:picLocks noChangeAspect="1"/>
          </p:cNvPicPr>
          <p:nvPr/>
        </p:nvPicPr>
        <p:blipFill>
          <a:blip r:embed="rId3"/>
          <a:stretch>
            <a:fillRect/>
          </a:stretch>
        </p:blipFill>
        <p:spPr>
          <a:xfrm>
            <a:off x="503237" y="1212849"/>
            <a:ext cx="8743950" cy="5312780"/>
          </a:xfrm>
          <a:prstGeom prst="rect">
            <a:avLst/>
          </a:prstGeom>
        </p:spPr>
      </p:pic>
    </p:spTree>
    <p:extLst>
      <p:ext uri="{BB962C8B-B14F-4D97-AF65-F5344CB8AC3E}">
        <p14:creationId xmlns:p14="http://schemas.microsoft.com/office/powerpoint/2010/main" val="134006724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gradFill>
                  <a:gsLst>
                    <a:gs pos="1250">
                      <a:schemeClr val="tx1"/>
                    </a:gs>
                    <a:gs pos="100000">
                      <a:schemeClr val="tx1"/>
                    </a:gs>
                  </a:gsLst>
                  <a:lin ang="5400000" scaled="0"/>
                </a:gradFill>
              </a:rPr>
              <a:t>A</a:t>
            </a:r>
            <a:r>
              <a:rPr lang="en-US" dirty="0" smtClean="0">
                <a:gradFill>
                  <a:gsLst>
                    <a:gs pos="1250">
                      <a:schemeClr val="tx1"/>
                    </a:gs>
                    <a:gs pos="100000">
                      <a:schemeClr val="tx1"/>
                    </a:gs>
                  </a:gsLst>
                  <a:lin ang="5400000" scaled="0"/>
                </a:gradFill>
              </a:rPr>
              <a:t>ctivity stream posts</a:t>
            </a:r>
            <a:endParaRPr lang="en-US" dirty="0">
              <a:gradFill>
                <a:gsLst>
                  <a:gs pos="1250">
                    <a:schemeClr val="tx1"/>
                  </a:gs>
                  <a:gs pos="100000">
                    <a:schemeClr val="tx1"/>
                  </a:gs>
                </a:gsLst>
                <a:lin ang="5400000" scaled="0"/>
              </a:gradFill>
            </a:endParaRPr>
          </a:p>
        </p:txBody>
      </p:sp>
      <p:cxnSp>
        <p:nvCxnSpPr>
          <p:cNvPr id="6" name="Straight Connector 5"/>
          <p:cNvCxnSpPr/>
          <p:nvPr/>
        </p:nvCxnSpPr>
        <p:spPr>
          <a:xfrm rot="12600000">
            <a:off x="4362172" y="2102134"/>
            <a:ext cx="371475" cy="600075"/>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12600000" flipV="1">
            <a:off x="3709441" y="1827698"/>
            <a:ext cx="348484" cy="2009977"/>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2881703" y="2049462"/>
            <a:ext cx="1655373" cy="276106"/>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2600000">
            <a:off x="2908974" y="3929458"/>
            <a:ext cx="1491484" cy="885622"/>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12600000" flipH="1">
            <a:off x="3502550" y="4974128"/>
            <a:ext cx="457200" cy="600075"/>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2600000" flipH="1">
            <a:off x="1187680" y="3068595"/>
            <a:ext cx="1985141" cy="761799"/>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3840823" y="4890165"/>
            <a:ext cx="476534" cy="47653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latin typeface="Arial" pitchFamily="34" charset="0"/>
                <a:cs typeface="Arial" pitchFamily="34" charset="0"/>
              </a:rPr>
              <a:t>$</a:t>
            </a:r>
            <a:endParaRPr lang="en-US" sz="2000" b="1" dirty="0">
              <a:latin typeface="Arial" pitchFamily="34" charset="0"/>
              <a:cs typeface="Arial" pitchFamily="34" charset="0"/>
            </a:endParaRPr>
          </a:p>
        </p:txBody>
      </p:sp>
      <p:grpSp>
        <p:nvGrpSpPr>
          <p:cNvPr id="13" name="Group 12"/>
          <p:cNvGrpSpPr/>
          <p:nvPr/>
        </p:nvGrpSpPr>
        <p:grpSpPr>
          <a:xfrm>
            <a:off x="4298756" y="1811001"/>
            <a:ext cx="476534" cy="476534"/>
            <a:chOff x="5617485" y="783552"/>
            <a:chExt cx="476534" cy="476534"/>
          </a:xfrm>
          <a:solidFill>
            <a:schemeClr val="tx2"/>
          </a:solidFill>
        </p:grpSpPr>
        <p:sp>
          <p:nvSpPr>
            <p:cNvPr id="14" name="Oval 13"/>
            <p:cNvSpPr/>
            <p:nvPr/>
          </p:nvSpPr>
          <p:spPr>
            <a:xfrm>
              <a:off x="5617485" y="783552"/>
              <a:ext cx="476534" cy="476534"/>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772407" y="891536"/>
              <a:ext cx="166690" cy="260954"/>
            </a:xfrm>
            <a:prstGeom prst="rect">
              <a:avLst/>
            </a:prstGeom>
            <a:grpFill/>
            <a:ln>
              <a:solidFill>
                <a:schemeClr val="tx2"/>
              </a:solid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7" name="Group 16"/>
          <p:cNvGrpSpPr/>
          <p:nvPr/>
        </p:nvGrpSpPr>
        <p:grpSpPr>
          <a:xfrm>
            <a:off x="2643507" y="2087177"/>
            <a:ext cx="476534" cy="476534"/>
            <a:chOff x="3962236" y="1059728"/>
            <a:chExt cx="476534" cy="476534"/>
          </a:xfrm>
          <a:solidFill>
            <a:schemeClr val="tx2"/>
          </a:solidFill>
        </p:grpSpPr>
        <p:sp>
          <p:nvSpPr>
            <p:cNvPr id="18" name="Oval 17"/>
            <p:cNvSpPr/>
            <p:nvPr/>
          </p:nvSpPr>
          <p:spPr>
            <a:xfrm>
              <a:off x="3962236" y="1059728"/>
              <a:ext cx="476534" cy="476534"/>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2786" y="1160066"/>
              <a:ext cx="263718" cy="276106"/>
            </a:xfrm>
            <a:prstGeom prst="rect">
              <a:avLst/>
            </a:prstGeom>
            <a:grpFill/>
            <a:ln>
              <a:solidFill>
                <a:schemeClr val="tx2"/>
              </a:solid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20" name="Group 19"/>
          <p:cNvGrpSpPr/>
          <p:nvPr/>
        </p:nvGrpSpPr>
        <p:grpSpPr>
          <a:xfrm>
            <a:off x="4396732" y="2599777"/>
            <a:ext cx="329082" cy="329082"/>
            <a:chOff x="5715461" y="1572328"/>
            <a:chExt cx="329082" cy="329082"/>
          </a:xfrm>
          <a:solidFill>
            <a:schemeClr val="tx2"/>
          </a:solidFill>
        </p:grpSpPr>
        <p:sp>
          <p:nvSpPr>
            <p:cNvPr id="21" name="Oval 20"/>
            <p:cNvSpPr/>
            <p:nvPr/>
          </p:nvSpPr>
          <p:spPr>
            <a:xfrm flipH="1">
              <a:off x="5715461" y="1572328"/>
              <a:ext cx="329082" cy="329082"/>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535" y="1659138"/>
              <a:ext cx="181696" cy="174510"/>
            </a:xfrm>
            <a:prstGeom prst="rect">
              <a:avLst/>
            </a:prstGeom>
            <a:grpFill/>
            <a:ln>
              <a:solidFill>
                <a:schemeClr val="tx2"/>
              </a:solid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23" name="Group 22"/>
          <p:cNvGrpSpPr/>
          <p:nvPr/>
        </p:nvGrpSpPr>
        <p:grpSpPr>
          <a:xfrm>
            <a:off x="3212897" y="5259840"/>
            <a:ext cx="329082" cy="329082"/>
            <a:chOff x="4531626" y="4232391"/>
            <a:chExt cx="329082" cy="329082"/>
          </a:xfrm>
          <a:solidFill>
            <a:schemeClr val="tx2"/>
          </a:solidFill>
        </p:grpSpPr>
        <p:sp>
          <p:nvSpPr>
            <p:cNvPr id="24" name="Oval 23"/>
            <p:cNvSpPr/>
            <p:nvPr/>
          </p:nvSpPr>
          <p:spPr>
            <a:xfrm flipH="1">
              <a:off x="4531626" y="4232391"/>
              <a:ext cx="329082" cy="329082"/>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06021" y="4316186"/>
              <a:ext cx="189816" cy="180898"/>
            </a:xfrm>
            <a:prstGeom prst="rect">
              <a:avLst/>
            </a:prstGeom>
            <a:grpFill/>
            <a:ln>
              <a:solidFill>
                <a:schemeClr val="tx2"/>
              </a:solid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26" name="Straight Connector 25"/>
          <p:cNvCxnSpPr/>
          <p:nvPr/>
        </p:nvCxnSpPr>
        <p:spPr>
          <a:xfrm flipV="1">
            <a:off x="1129519" y="2916672"/>
            <a:ext cx="802322" cy="339627"/>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flipV="1">
            <a:off x="1439204" y="4446054"/>
            <a:ext cx="657178" cy="153412"/>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2022656" y="4599466"/>
            <a:ext cx="73726" cy="576195"/>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765687" y="2916672"/>
            <a:ext cx="735227" cy="735083"/>
            <a:chOff x="2084416" y="1889223"/>
            <a:chExt cx="735227" cy="735083"/>
          </a:xfrm>
          <a:solidFill>
            <a:schemeClr val="tx2"/>
          </a:solidFill>
        </p:grpSpPr>
        <p:sp>
          <p:nvSpPr>
            <p:cNvPr id="30" name="Oval 29"/>
            <p:cNvSpPr/>
            <p:nvPr/>
          </p:nvSpPr>
          <p:spPr>
            <a:xfrm>
              <a:off x="2084416" y="1889223"/>
              <a:ext cx="727666" cy="727666"/>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 name="Picture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91979" y="1896642"/>
              <a:ext cx="727664" cy="727664"/>
            </a:xfrm>
            <a:prstGeom prst="rect">
              <a:avLst/>
            </a:prstGeom>
            <a:grpFill/>
            <a:ln>
              <a:solidFill>
                <a:schemeClr val="tx2"/>
              </a:solidFill>
            </a:ln>
            <a:effectLst>
              <a:innerShdw blurRad="190500" dir="21540000">
                <a:prstClr val="black">
                  <a:alpha val="50000"/>
                </a:prstClr>
              </a:innerShdw>
            </a:effectLst>
          </p:spPr>
        </p:pic>
      </p:grpSp>
      <p:cxnSp>
        <p:nvCxnSpPr>
          <p:cNvPr id="32" name="Straight Connector 31"/>
          <p:cNvCxnSpPr/>
          <p:nvPr/>
        </p:nvCxnSpPr>
        <p:spPr>
          <a:xfrm flipV="1">
            <a:off x="2096382" y="3615912"/>
            <a:ext cx="1156889" cy="983554"/>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flipV="1">
            <a:off x="2059519" y="2325568"/>
            <a:ext cx="1227773" cy="1318770"/>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2510428" y="2752131"/>
            <a:ext cx="1524000" cy="1524000"/>
            <a:chOff x="3810000" y="1809750"/>
            <a:chExt cx="1524000" cy="1524000"/>
          </a:xfrm>
          <a:solidFill>
            <a:schemeClr val="tx2"/>
          </a:solidFill>
        </p:grpSpPr>
        <p:sp>
          <p:nvSpPr>
            <p:cNvPr id="35" name="Oval 34"/>
            <p:cNvSpPr/>
            <p:nvPr/>
          </p:nvSpPr>
          <p:spPr>
            <a:xfrm>
              <a:off x="3810000" y="1809750"/>
              <a:ext cx="1524000" cy="152400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6" name="Picture 3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11643" y="1905899"/>
              <a:ext cx="1316736" cy="1307737"/>
            </a:xfrm>
            <a:prstGeom prst="rect">
              <a:avLst/>
            </a:prstGeom>
            <a:grpFill/>
            <a:ln>
              <a:solidFill>
                <a:schemeClr val="tx2"/>
              </a:solidFill>
            </a:ln>
            <a:effectLst>
              <a:innerShdw blurRad="190500" dir="21540000">
                <a:prstClr val="black">
                  <a:alpha val="50000"/>
                </a:prstClr>
              </a:innerShdw>
            </a:effectLst>
          </p:spPr>
        </p:pic>
      </p:grpSp>
      <p:cxnSp>
        <p:nvCxnSpPr>
          <p:cNvPr id="37" name="Straight Connector 36"/>
          <p:cNvCxnSpPr/>
          <p:nvPr/>
        </p:nvCxnSpPr>
        <p:spPr>
          <a:xfrm flipV="1">
            <a:off x="2059519" y="1885774"/>
            <a:ext cx="388935" cy="423082"/>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1767300" y="2752131"/>
            <a:ext cx="329082" cy="329082"/>
            <a:chOff x="3086029" y="1724682"/>
            <a:chExt cx="329082" cy="329082"/>
          </a:xfrm>
          <a:solidFill>
            <a:schemeClr val="tx2"/>
          </a:solidFill>
        </p:grpSpPr>
        <p:sp>
          <p:nvSpPr>
            <p:cNvPr id="39" name="Oval 38"/>
            <p:cNvSpPr/>
            <p:nvPr/>
          </p:nvSpPr>
          <p:spPr>
            <a:xfrm flipH="1">
              <a:off x="3086029" y="1724682"/>
              <a:ext cx="329082" cy="329082"/>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59722" y="1807431"/>
              <a:ext cx="181696" cy="174510"/>
            </a:xfrm>
            <a:prstGeom prst="rect">
              <a:avLst/>
            </a:prstGeom>
            <a:grpFill/>
            <a:ln>
              <a:solidFill>
                <a:schemeClr val="tx2"/>
              </a:solid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41" name="Group 40"/>
          <p:cNvGrpSpPr/>
          <p:nvPr/>
        </p:nvGrpSpPr>
        <p:grpSpPr>
          <a:xfrm>
            <a:off x="1858115" y="5011120"/>
            <a:ext cx="329082" cy="329082"/>
            <a:chOff x="3176844" y="3983671"/>
            <a:chExt cx="329082" cy="329082"/>
          </a:xfrm>
          <a:solidFill>
            <a:schemeClr val="tx2"/>
          </a:solidFill>
        </p:grpSpPr>
        <p:sp>
          <p:nvSpPr>
            <p:cNvPr id="42" name="Oval 41"/>
            <p:cNvSpPr/>
            <p:nvPr/>
          </p:nvSpPr>
          <p:spPr>
            <a:xfrm flipH="1">
              <a:off x="3176844" y="3983671"/>
              <a:ext cx="329082" cy="329082"/>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9034" y="4059881"/>
              <a:ext cx="164768" cy="172510"/>
            </a:xfrm>
            <a:prstGeom prst="rect">
              <a:avLst/>
            </a:prstGeom>
            <a:grpFill/>
            <a:ln>
              <a:solidFill>
                <a:schemeClr val="tx2"/>
              </a:solid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44" name="Group 43"/>
          <p:cNvGrpSpPr/>
          <p:nvPr/>
        </p:nvGrpSpPr>
        <p:grpSpPr>
          <a:xfrm>
            <a:off x="2283913" y="1721233"/>
            <a:ext cx="329082" cy="329082"/>
            <a:chOff x="3602642" y="693784"/>
            <a:chExt cx="329082" cy="329082"/>
          </a:xfrm>
          <a:solidFill>
            <a:schemeClr val="tx2"/>
          </a:solidFill>
        </p:grpSpPr>
        <p:sp>
          <p:nvSpPr>
            <p:cNvPr id="45" name="Oval 44"/>
            <p:cNvSpPr/>
            <p:nvPr/>
          </p:nvSpPr>
          <p:spPr>
            <a:xfrm flipH="1">
              <a:off x="3602642" y="693784"/>
              <a:ext cx="329082" cy="329082"/>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6"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95765" y="783552"/>
              <a:ext cx="142836" cy="149546"/>
            </a:xfrm>
            <a:prstGeom prst="rect">
              <a:avLst/>
            </a:prstGeom>
            <a:grpFill/>
            <a:ln>
              <a:solidFill>
                <a:schemeClr val="tx2"/>
              </a:solid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47" name="Group 46"/>
          <p:cNvGrpSpPr/>
          <p:nvPr/>
        </p:nvGrpSpPr>
        <p:grpSpPr>
          <a:xfrm>
            <a:off x="1858115" y="4361199"/>
            <a:ext cx="476534" cy="476534"/>
            <a:chOff x="3176844" y="3333750"/>
            <a:chExt cx="476534" cy="476534"/>
          </a:xfrm>
          <a:solidFill>
            <a:schemeClr val="tx2"/>
          </a:solidFill>
        </p:grpSpPr>
        <p:sp>
          <p:nvSpPr>
            <p:cNvPr id="48" name="Oval 47"/>
            <p:cNvSpPr/>
            <p:nvPr/>
          </p:nvSpPr>
          <p:spPr>
            <a:xfrm>
              <a:off x="3176844" y="3333750"/>
              <a:ext cx="476534" cy="476534"/>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9"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77792" y="3527589"/>
              <a:ext cx="274638" cy="111113"/>
            </a:xfrm>
            <a:prstGeom prst="rect">
              <a:avLst/>
            </a:prstGeom>
            <a:grpFill/>
            <a:ln>
              <a:solidFill>
                <a:schemeClr val="tx2"/>
              </a:solid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50" name="Group 49"/>
          <p:cNvGrpSpPr/>
          <p:nvPr/>
        </p:nvGrpSpPr>
        <p:grpSpPr>
          <a:xfrm>
            <a:off x="1894978" y="2144315"/>
            <a:ext cx="329082" cy="329082"/>
            <a:chOff x="3213707" y="1116866"/>
            <a:chExt cx="329082" cy="329082"/>
          </a:xfrm>
          <a:solidFill>
            <a:schemeClr val="tx2"/>
          </a:solidFill>
        </p:grpSpPr>
        <p:sp>
          <p:nvSpPr>
            <p:cNvPr id="51" name="Oval 50"/>
            <p:cNvSpPr/>
            <p:nvPr/>
          </p:nvSpPr>
          <p:spPr>
            <a:xfrm flipH="1">
              <a:off x="3213707" y="1116866"/>
              <a:ext cx="329082" cy="329082"/>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2"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05889" y="1202555"/>
              <a:ext cx="144718" cy="157704"/>
            </a:xfrm>
            <a:prstGeom prst="rect">
              <a:avLst/>
            </a:prstGeom>
            <a:grpFill/>
            <a:ln>
              <a:solidFill>
                <a:schemeClr val="tx2"/>
              </a:solid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53" name="Group 52"/>
          <p:cNvGrpSpPr/>
          <p:nvPr/>
        </p:nvGrpSpPr>
        <p:grpSpPr>
          <a:xfrm>
            <a:off x="1274663" y="4281513"/>
            <a:ext cx="329082" cy="329082"/>
            <a:chOff x="2593392" y="3254064"/>
            <a:chExt cx="329082" cy="329082"/>
          </a:xfrm>
          <a:solidFill>
            <a:schemeClr val="tx2"/>
          </a:solidFill>
        </p:grpSpPr>
        <p:sp>
          <p:nvSpPr>
            <p:cNvPr id="54" name="Oval 53"/>
            <p:cNvSpPr/>
            <p:nvPr/>
          </p:nvSpPr>
          <p:spPr>
            <a:xfrm flipH="1">
              <a:off x="2593392" y="3254064"/>
              <a:ext cx="329082" cy="329082"/>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5" name="Picture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78590" y="3362160"/>
              <a:ext cx="158686" cy="112890"/>
            </a:xfrm>
            <a:prstGeom prst="rect">
              <a:avLst/>
            </a:prstGeom>
            <a:grpFill/>
            <a:ln>
              <a:solidFill>
                <a:schemeClr val="tx2"/>
              </a:solid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86" name="Group 85"/>
          <p:cNvGrpSpPr/>
          <p:nvPr/>
        </p:nvGrpSpPr>
        <p:grpSpPr>
          <a:xfrm>
            <a:off x="5684837" y="2397059"/>
            <a:ext cx="5953368" cy="2624203"/>
            <a:chOff x="5684837" y="2397059"/>
            <a:chExt cx="5953368" cy="2624203"/>
          </a:xfrm>
        </p:grpSpPr>
        <p:grpSp>
          <p:nvGrpSpPr>
            <p:cNvPr id="81" name="Group 80"/>
            <p:cNvGrpSpPr/>
            <p:nvPr/>
          </p:nvGrpSpPr>
          <p:grpSpPr>
            <a:xfrm>
              <a:off x="5684837" y="2397059"/>
              <a:ext cx="1524000" cy="2624203"/>
              <a:chOff x="6218237" y="2582862"/>
              <a:chExt cx="1524000" cy="2624203"/>
            </a:xfrm>
          </p:grpSpPr>
          <p:grpSp>
            <p:nvGrpSpPr>
              <p:cNvPr id="59" name="Group 58"/>
              <p:cNvGrpSpPr/>
              <p:nvPr/>
            </p:nvGrpSpPr>
            <p:grpSpPr>
              <a:xfrm>
                <a:off x="6218237" y="2582862"/>
                <a:ext cx="1524000" cy="1524000"/>
                <a:chOff x="3810000" y="1809750"/>
                <a:chExt cx="1524000" cy="1524000"/>
              </a:xfrm>
              <a:solidFill>
                <a:schemeClr val="tx2"/>
              </a:solidFill>
            </p:grpSpPr>
            <p:sp>
              <p:nvSpPr>
                <p:cNvPr id="60" name="Oval 59"/>
                <p:cNvSpPr/>
                <p:nvPr/>
              </p:nvSpPr>
              <p:spPr>
                <a:xfrm>
                  <a:off x="3810000" y="1809750"/>
                  <a:ext cx="1524000" cy="152400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1" name="Picture 6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11643" y="1905899"/>
                  <a:ext cx="1316736" cy="1307737"/>
                </a:xfrm>
                <a:prstGeom prst="rect">
                  <a:avLst/>
                </a:prstGeom>
                <a:grpFill/>
                <a:ln>
                  <a:solidFill>
                    <a:schemeClr val="tx2"/>
                  </a:solidFill>
                </a:ln>
                <a:effectLst>
                  <a:innerShdw blurRad="190500" dir="21540000">
                    <a:prstClr val="black">
                      <a:alpha val="50000"/>
                    </a:prstClr>
                  </a:innerShdw>
                </a:effectLst>
              </p:spPr>
            </p:pic>
          </p:grpSp>
          <p:grpSp>
            <p:nvGrpSpPr>
              <p:cNvPr id="78" name="Group 77"/>
              <p:cNvGrpSpPr/>
              <p:nvPr/>
            </p:nvGrpSpPr>
            <p:grpSpPr>
              <a:xfrm>
                <a:off x="6606545" y="4335462"/>
                <a:ext cx="747384" cy="871603"/>
                <a:chOff x="6629939" y="4335462"/>
                <a:chExt cx="747384" cy="871603"/>
              </a:xfrm>
            </p:grpSpPr>
            <p:sp>
              <p:nvSpPr>
                <p:cNvPr id="67" name="TextBox 66"/>
                <p:cNvSpPr txBox="1"/>
                <p:nvPr/>
              </p:nvSpPr>
              <p:spPr>
                <a:xfrm>
                  <a:off x="6629939" y="4837733"/>
                  <a:ext cx="747384" cy="369332"/>
                </a:xfrm>
                <a:prstGeom prst="rect">
                  <a:avLst/>
                </a:prstGeom>
                <a:noFill/>
              </p:spPr>
              <p:txBody>
                <a:bodyPr wrap="none" lIns="0" tIns="0" rIns="0" bIns="0" rtlCol="0">
                  <a:spAutoFit/>
                </a:bodyPr>
                <a:lstStyle/>
                <a:p>
                  <a:r>
                    <a:rPr lang="en-US" sz="2400" b="1" spc="-70" dirty="0" smtClean="0">
                      <a:solidFill>
                        <a:schemeClr val="bg2">
                          <a:lumMod val="50000"/>
                        </a:schemeClr>
                      </a:solidFill>
                    </a:rPr>
                    <a:t>Actor</a:t>
                  </a:r>
                </a:p>
              </p:txBody>
            </p:sp>
            <p:sp>
              <p:nvSpPr>
                <p:cNvPr id="71" name="TextBox 70"/>
                <p:cNvSpPr txBox="1"/>
                <p:nvPr/>
              </p:nvSpPr>
              <p:spPr>
                <a:xfrm>
                  <a:off x="6632636" y="4335462"/>
                  <a:ext cx="741990" cy="369332"/>
                </a:xfrm>
                <a:prstGeom prst="rect">
                  <a:avLst/>
                </a:prstGeom>
                <a:noFill/>
              </p:spPr>
              <p:txBody>
                <a:bodyPr wrap="none" lIns="0" tIns="0" rIns="0" bIns="0" rtlCol="0">
                  <a:spAutoFit/>
                </a:bodyPr>
                <a:lstStyle/>
                <a:p>
                  <a:r>
                    <a:rPr lang="en-US" sz="2400" spc="-70" dirty="0" smtClean="0">
                      <a:solidFill>
                        <a:schemeClr val="bg2">
                          <a:lumMod val="50000"/>
                        </a:schemeClr>
                      </a:solidFill>
                    </a:rPr>
                    <a:t>David</a:t>
                  </a:r>
                </a:p>
              </p:txBody>
            </p:sp>
          </p:grpSp>
        </p:grpSp>
        <p:grpSp>
          <p:nvGrpSpPr>
            <p:cNvPr id="82" name="Group 81"/>
            <p:cNvGrpSpPr/>
            <p:nvPr/>
          </p:nvGrpSpPr>
          <p:grpSpPr>
            <a:xfrm>
              <a:off x="7899521" y="2549459"/>
              <a:ext cx="1905000" cy="2471803"/>
              <a:chOff x="8389937" y="2735262"/>
              <a:chExt cx="1905000" cy="2471803"/>
            </a:xfrm>
          </p:grpSpPr>
          <p:sp>
            <p:nvSpPr>
              <p:cNvPr id="70" name="Right Arrow 69"/>
              <p:cNvSpPr/>
              <p:nvPr/>
            </p:nvSpPr>
            <p:spPr bwMode="auto">
              <a:xfrm>
                <a:off x="8389937" y="2735262"/>
                <a:ext cx="1905000" cy="12192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79" name="Group 78"/>
              <p:cNvGrpSpPr/>
              <p:nvPr/>
            </p:nvGrpSpPr>
            <p:grpSpPr>
              <a:xfrm>
                <a:off x="8800682" y="4335462"/>
                <a:ext cx="1083510" cy="871603"/>
                <a:chOff x="8745654" y="4335462"/>
                <a:chExt cx="1083510" cy="871603"/>
              </a:xfrm>
            </p:grpSpPr>
            <p:sp>
              <p:nvSpPr>
                <p:cNvPr id="68" name="TextBox 67"/>
                <p:cNvSpPr txBox="1"/>
                <p:nvPr/>
              </p:nvSpPr>
              <p:spPr>
                <a:xfrm>
                  <a:off x="8841454" y="4837733"/>
                  <a:ext cx="891911" cy="369332"/>
                </a:xfrm>
                <a:prstGeom prst="rect">
                  <a:avLst/>
                </a:prstGeom>
                <a:noFill/>
              </p:spPr>
              <p:txBody>
                <a:bodyPr wrap="none" lIns="0" tIns="0" rIns="0" bIns="0" rtlCol="0">
                  <a:spAutoFit/>
                </a:bodyPr>
                <a:lstStyle/>
                <a:p>
                  <a:r>
                    <a:rPr lang="en-US" sz="2400" b="1" spc="-70" dirty="0" smtClean="0">
                      <a:solidFill>
                        <a:schemeClr val="bg2">
                          <a:lumMod val="50000"/>
                        </a:schemeClr>
                      </a:solidFill>
                    </a:rPr>
                    <a:t>Action</a:t>
                  </a:r>
                </a:p>
              </p:txBody>
            </p:sp>
            <p:sp>
              <p:nvSpPr>
                <p:cNvPr id="72" name="TextBox 71"/>
                <p:cNvSpPr txBox="1"/>
                <p:nvPr/>
              </p:nvSpPr>
              <p:spPr>
                <a:xfrm>
                  <a:off x="8745654" y="4335462"/>
                  <a:ext cx="1083510" cy="369332"/>
                </a:xfrm>
                <a:prstGeom prst="rect">
                  <a:avLst/>
                </a:prstGeom>
                <a:noFill/>
              </p:spPr>
              <p:txBody>
                <a:bodyPr wrap="none" lIns="0" tIns="0" rIns="0" bIns="0" rtlCol="0">
                  <a:spAutoFit/>
                </a:bodyPr>
                <a:lstStyle/>
                <a:p>
                  <a:r>
                    <a:rPr lang="en-US" sz="2400" spc="-70" dirty="0" smtClean="0">
                      <a:solidFill>
                        <a:schemeClr val="bg2">
                          <a:lumMod val="50000"/>
                        </a:schemeClr>
                      </a:solidFill>
                    </a:rPr>
                    <a:t>Updates</a:t>
                  </a:r>
                </a:p>
              </p:txBody>
            </p:sp>
          </p:grpSp>
        </p:grpSp>
        <p:grpSp>
          <p:nvGrpSpPr>
            <p:cNvPr id="85" name="Group 84"/>
            <p:cNvGrpSpPr/>
            <p:nvPr/>
          </p:nvGrpSpPr>
          <p:grpSpPr>
            <a:xfrm>
              <a:off x="10495205" y="2587559"/>
              <a:ext cx="1143000" cy="2433703"/>
              <a:chOff x="10495205" y="2587559"/>
              <a:chExt cx="1143000" cy="2433703"/>
            </a:xfrm>
          </p:grpSpPr>
          <p:sp>
            <p:nvSpPr>
              <p:cNvPr id="62" name="Oval 61"/>
              <p:cNvSpPr/>
              <p:nvPr/>
            </p:nvSpPr>
            <p:spPr>
              <a:xfrm>
                <a:off x="10495205" y="2587559"/>
                <a:ext cx="1143000" cy="11430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latin typeface="Arial" pitchFamily="34" charset="0"/>
                    <a:cs typeface="Arial" pitchFamily="34" charset="0"/>
                  </a:rPr>
                  <a:t>$</a:t>
                </a:r>
                <a:endParaRPr lang="en-US" sz="2000" b="1" dirty="0">
                  <a:latin typeface="Arial" pitchFamily="34" charset="0"/>
                  <a:cs typeface="Arial" pitchFamily="34" charset="0"/>
                </a:endParaRPr>
              </a:p>
            </p:txBody>
          </p:sp>
          <p:sp>
            <p:nvSpPr>
              <p:cNvPr id="69" name="TextBox 68"/>
              <p:cNvSpPr txBox="1"/>
              <p:nvPr/>
            </p:nvSpPr>
            <p:spPr>
              <a:xfrm>
                <a:off x="10619948" y="4651930"/>
                <a:ext cx="893514" cy="369332"/>
              </a:xfrm>
              <a:prstGeom prst="rect">
                <a:avLst/>
              </a:prstGeom>
              <a:noFill/>
            </p:spPr>
            <p:txBody>
              <a:bodyPr wrap="none" lIns="0" tIns="0" rIns="0" bIns="0" rtlCol="0">
                <a:spAutoFit/>
              </a:bodyPr>
              <a:lstStyle/>
              <a:p>
                <a:r>
                  <a:rPr lang="en-US" sz="2400" b="1" spc="-70" dirty="0" smtClean="0">
                    <a:solidFill>
                      <a:schemeClr val="bg2">
                        <a:lumMod val="50000"/>
                      </a:schemeClr>
                    </a:solidFill>
                  </a:rPr>
                  <a:t>Object</a:t>
                </a:r>
              </a:p>
            </p:txBody>
          </p:sp>
          <p:sp>
            <p:nvSpPr>
              <p:cNvPr id="73" name="TextBox 72"/>
              <p:cNvSpPr txBox="1"/>
              <p:nvPr/>
            </p:nvSpPr>
            <p:spPr>
              <a:xfrm>
                <a:off x="10696828" y="4149659"/>
                <a:ext cx="739754" cy="369332"/>
              </a:xfrm>
              <a:prstGeom prst="rect">
                <a:avLst/>
              </a:prstGeom>
              <a:noFill/>
            </p:spPr>
            <p:txBody>
              <a:bodyPr wrap="none" lIns="0" tIns="0" rIns="0" bIns="0" rtlCol="0">
                <a:spAutoFit/>
              </a:bodyPr>
              <a:lstStyle/>
              <a:p>
                <a:r>
                  <a:rPr lang="en-US" sz="2400" spc="-70" dirty="0" smtClean="0">
                    <a:solidFill>
                      <a:schemeClr val="bg2">
                        <a:lumMod val="50000"/>
                      </a:schemeClr>
                    </a:solidFill>
                  </a:rPr>
                  <a:t>Order</a:t>
                </a:r>
              </a:p>
            </p:txBody>
          </p:sp>
        </p:grpSp>
      </p:grpSp>
    </p:spTree>
    <p:extLst>
      <p:ext uri="{BB962C8B-B14F-4D97-AF65-F5344CB8AC3E}">
        <p14:creationId xmlns:p14="http://schemas.microsoft.com/office/powerpoint/2010/main" val="5356685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750" fill="hold"/>
                                        <p:tgtEl>
                                          <p:spTgt spid="34"/>
                                        </p:tgtEl>
                                        <p:attrNameLst>
                                          <p:attrName>ppt_w</p:attrName>
                                        </p:attrNameLst>
                                      </p:cBhvr>
                                      <p:tavLst>
                                        <p:tav tm="0">
                                          <p:val>
                                            <p:fltVal val="0"/>
                                          </p:val>
                                        </p:tav>
                                        <p:tav tm="100000">
                                          <p:val>
                                            <p:strVal val="#ppt_w"/>
                                          </p:val>
                                        </p:tav>
                                      </p:tavLst>
                                    </p:anim>
                                    <p:anim calcmode="lin" valueType="num">
                                      <p:cBhvr>
                                        <p:cTn id="8" dur="750" fill="hold"/>
                                        <p:tgtEl>
                                          <p:spTgt spid="34"/>
                                        </p:tgtEl>
                                        <p:attrNameLst>
                                          <p:attrName>ppt_h</p:attrName>
                                        </p:attrNameLst>
                                      </p:cBhvr>
                                      <p:tavLst>
                                        <p:tav tm="0">
                                          <p:val>
                                            <p:fltVal val="0"/>
                                          </p:val>
                                        </p:tav>
                                        <p:tav tm="100000">
                                          <p:val>
                                            <p:strVal val="#ppt_h"/>
                                          </p:val>
                                        </p:tav>
                                      </p:tavLst>
                                    </p:anim>
                                    <p:animEffect transition="in" filter="fade">
                                      <p:cBhvr>
                                        <p:cTn id="9" dur="750"/>
                                        <p:tgtEl>
                                          <p:spTgt spid="34"/>
                                        </p:tgtEl>
                                      </p:cBhvr>
                                    </p:animEffect>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Effect transition="in" filter="fade">
                                      <p:cBhvr>
                                        <p:cTn id="15" dur="1000"/>
                                        <p:tgtEl>
                                          <p:spTgt spid="13"/>
                                        </p:tgtEl>
                                      </p:cBhvr>
                                    </p:animEffect>
                                  </p:childTnLst>
                                </p:cTn>
                              </p:par>
                              <p:par>
                                <p:cTn id="16" presetID="53" presetClass="entr" presetSubtype="16"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1000" fill="hold"/>
                                        <p:tgtEl>
                                          <p:spTgt spid="29"/>
                                        </p:tgtEl>
                                        <p:attrNameLst>
                                          <p:attrName>ppt_w</p:attrName>
                                        </p:attrNameLst>
                                      </p:cBhvr>
                                      <p:tavLst>
                                        <p:tav tm="0">
                                          <p:val>
                                            <p:fltVal val="0"/>
                                          </p:val>
                                        </p:tav>
                                        <p:tav tm="100000">
                                          <p:val>
                                            <p:strVal val="#ppt_w"/>
                                          </p:val>
                                        </p:tav>
                                      </p:tavLst>
                                    </p:anim>
                                    <p:anim calcmode="lin" valueType="num">
                                      <p:cBhvr>
                                        <p:cTn id="19" dur="1000" fill="hold"/>
                                        <p:tgtEl>
                                          <p:spTgt spid="29"/>
                                        </p:tgtEl>
                                        <p:attrNameLst>
                                          <p:attrName>ppt_h</p:attrName>
                                        </p:attrNameLst>
                                      </p:cBhvr>
                                      <p:tavLst>
                                        <p:tav tm="0">
                                          <p:val>
                                            <p:fltVal val="0"/>
                                          </p:val>
                                        </p:tav>
                                        <p:tav tm="100000">
                                          <p:val>
                                            <p:strVal val="#ppt_h"/>
                                          </p:val>
                                        </p:tav>
                                      </p:tavLst>
                                    </p:anim>
                                    <p:animEffect transition="in" filter="fade">
                                      <p:cBhvr>
                                        <p:cTn id="20" dur="1000"/>
                                        <p:tgtEl>
                                          <p:spTgt spid="29"/>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Effect transition="in" filter="fade">
                                      <p:cBhvr>
                                        <p:cTn id="25" dur="1000"/>
                                        <p:tgtEl>
                                          <p:spTgt spid="12"/>
                                        </p:tgtEl>
                                      </p:cBhvr>
                                    </p:animEffect>
                                  </p:childTnLst>
                                </p:cTn>
                              </p:par>
                            </p:childTnLst>
                          </p:cTn>
                        </p:par>
                        <p:par>
                          <p:cTn id="26" fill="hold">
                            <p:stCondLst>
                              <p:cond delay="1950"/>
                            </p:stCondLst>
                            <p:childTnLst>
                              <p:par>
                                <p:cTn id="27" presetID="22" presetClass="entr" presetSubtype="2"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right)">
                                      <p:cBhvr>
                                        <p:cTn id="29" dur="750"/>
                                        <p:tgtEl>
                                          <p:spTgt spid="11"/>
                                        </p:tgtEl>
                                      </p:cBhvr>
                                    </p:animEffect>
                                  </p:childTnLst>
                                </p:cTn>
                              </p:par>
                              <p:par>
                                <p:cTn id="30" presetID="22" presetClass="entr" presetSubtype="4"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750"/>
                                        <p:tgtEl>
                                          <p:spTgt spid="7"/>
                                        </p:tgtEl>
                                      </p:cBhvr>
                                    </p:animEffect>
                                  </p:childTnLst>
                                </p:cTn>
                              </p:par>
                              <p:par>
                                <p:cTn id="33" presetID="22" presetClass="entr" presetSubtype="1"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750"/>
                                        <p:tgtEl>
                                          <p:spTgt spid="9"/>
                                        </p:tgtEl>
                                      </p:cBhvr>
                                    </p:animEffect>
                                  </p:childTnLst>
                                </p:cTn>
                              </p:par>
                              <p:par>
                                <p:cTn id="36" presetID="53" presetClass="entr" presetSubtype="16" fill="hold" nodeType="withEffect">
                                  <p:stCondLst>
                                    <p:cond delay="100"/>
                                  </p:stCondLst>
                                  <p:childTnLst>
                                    <p:set>
                                      <p:cBhvr>
                                        <p:cTn id="37" dur="1" fill="hold">
                                          <p:stCondLst>
                                            <p:cond delay="0"/>
                                          </p:stCondLst>
                                        </p:cTn>
                                        <p:tgtEl>
                                          <p:spTgt spid="17"/>
                                        </p:tgtEl>
                                        <p:attrNameLst>
                                          <p:attrName>style.visibility</p:attrName>
                                        </p:attrNameLst>
                                      </p:cBhvr>
                                      <p:to>
                                        <p:strVal val="visible"/>
                                      </p:to>
                                    </p:set>
                                    <p:anim calcmode="lin" valueType="num">
                                      <p:cBhvr>
                                        <p:cTn id="38" dur="750" fill="hold"/>
                                        <p:tgtEl>
                                          <p:spTgt spid="17"/>
                                        </p:tgtEl>
                                        <p:attrNameLst>
                                          <p:attrName>ppt_w</p:attrName>
                                        </p:attrNameLst>
                                      </p:cBhvr>
                                      <p:tavLst>
                                        <p:tav tm="0">
                                          <p:val>
                                            <p:fltVal val="0"/>
                                          </p:val>
                                        </p:tav>
                                        <p:tav tm="100000">
                                          <p:val>
                                            <p:strVal val="#ppt_w"/>
                                          </p:val>
                                        </p:tav>
                                      </p:tavLst>
                                    </p:anim>
                                    <p:anim calcmode="lin" valueType="num">
                                      <p:cBhvr>
                                        <p:cTn id="39" dur="750" fill="hold"/>
                                        <p:tgtEl>
                                          <p:spTgt spid="17"/>
                                        </p:tgtEl>
                                        <p:attrNameLst>
                                          <p:attrName>ppt_h</p:attrName>
                                        </p:attrNameLst>
                                      </p:cBhvr>
                                      <p:tavLst>
                                        <p:tav tm="0">
                                          <p:val>
                                            <p:fltVal val="0"/>
                                          </p:val>
                                        </p:tav>
                                        <p:tav tm="100000">
                                          <p:val>
                                            <p:strVal val="#ppt_h"/>
                                          </p:val>
                                        </p:tav>
                                      </p:tavLst>
                                    </p:anim>
                                    <p:animEffect transition="in" filter="fade">
                                      <p:cBhvr>
                                        <p:cTn id="40" dur="750"/>
                                        <p:tgtEl>
                                          <p:spTgt spid="17"/>
                                        </p:tgtEl>
                                      </p:cBhvr>
                                    </p:animEffect>
                                  </p:childTnLst>
                                </p:cTn>
                              </p:par>
                              <p:par>
                                <p:cTn id="41" presetID="53" presetClass="entr" presetSubtype="16" fill="hold" nodeType="withEffect">
                                  <p:stCondLst>
                                    <p:cond delay="200"/>
                                  </p:stCondLst>
                                  <p:childTnLst>
                                    <p:set>
                                      <p:cBhvr>
                                        <p:cTn id="42" dur="1" fill="hold">
                                          <p:stCondLst>
                                            <p:cond delay="0"/>
                                          </p:stCondLst>
                                        </p:cTn>
                                        <p:tgtEl>
                                          <p:spTgt spid="20"/>
                                        </p:tgtEl>
                                        <p:attrNameLst>
                                          <p:attrName>style.visibility</p:attrName>
                                        </p:attrNameLst>
                                      </p:cBhvr>
                                      <p:to>
                                        <p:strVal val="visible"/>
                                      </p:to>
                                    </p:set>
                                    <p:anim calcmode="lin" valueType="num">
                                      <p:cBhvr>
                                        <p:cTn id="43" dur="750" fill="hold"/>
                                        <p:tgtEl>
                                          <p:spTgt spid="20"/>
                                        </p:tgtEl>
                                        <p:attrNameLst>
                                          <p:attrName>ppt_w</p:attrName>
                                        </p:attrNameLst>
                                      </p:cBhvr>
                                      <p:tavLst>
                                        <p:tav tm="0">
                                          <p:val>
                                            <p:fltVal val="0"/>
                                          </p:val>
                                        </p:tav>
                                        <p:tav tm="100000">
                                          <p:val>
                                            <p:strVal val="#ppt_w"/>
                                          </p:val>
                                        </p:tav>
                                      </p:tavLst>
                                    </p:anim>
                                    <p:anim calcmode="lin" valueType="num">
                                      <p:cBhvr>
                                        <p:cTn id="44" dur="750" fill="hold"/>
                                        <p:tgtEl>
                                          <p:spTgt spid="20"/>
                                        </p:tgtEl>
                                        <p:attrNameLst>
                                          <p:attrName>ppt_h</p:attrName>
                                        </p:attrNameLst>
                                      </p:cBhvr>
                                      <p:tavLst>
                                        <p:tav tm="0">
                                          <p:val>
                                            <p:fltVal val="0"/>
                                          </p:val>
                                        </p:tav>
                                        <p:tav tm="100000">
                                          <p:val>
                                            <p:strVal val="#ppt_h"/>
                                          </p:val>
                                        </p:tav>
                                      </p:tavLst>
                                    </p:anim>
                                    <p:animEffect transition="in" filter="fade">
                                      <p:cBhvr>
                                        <p:cTn id="45" dur="750"/>
                                        <p:tgtEl>
                                          <p:spTgt spid="20"/>
                                        </p:tgtEl>
                                      </p:cBhvr>
                                    </p:animEffect>
                                  </p:childTnLst>
                                </p:cTn>
                              </p:par>
                              <p:par>
                                <p:cTn id="46" presetID="53" presetClass="entr" presetSubtype="16" fill="hold" nodeType="withEffect">
                                  <p:stCondLst>
                                    <p:cond delay="300"/>
                                  </p:stCondLst>
                                  <p:childTnLst>
                                    <p:set>
                                      <p:cBhvr>
                                        <p:cTn id="47" dur="1" fill="hold">
                                          <p:stCondLst>
                                            <p:cond delay="0"/>
                                          </p:stCondLst>
                                        </p:cTn>
                                        <p:tgtEl>
                                          <p:spTgt spid="23"/>
                                        </p:tgtEl>
                                        <p:attrNameLst>
                                          <p:attrName>style.visibility</p:attrName>
                                        </p:attrNameLst>
                                      </p:cBhvr>
                                      <p:to>
                                        <p:strVal val="visible"/>
                                      </p:to>
                                    </p:set>
                                    <p:anim calcmode="lin" valueType="num">
                                      <p:cBhvr>
                                        <p:cTn id="48" dur="750" fill="hold"/>
                                        <p:tgtEl>
                                          <p:spTgt spid="23"/>
                                        </p:tgtEl>
                                        <p:attrNameLst>
                                          <p:attrName>ppt_w</p:attrName>
                                        </p:attrNameLst>
                                      </p:cBhvr>
                                      <p:tavLst>
                                        <p:tav tm="0">
                                          <p:val>
                                            <p:fltVal val="0"/>
                                          </p:val>
                                        </p:tav>
                                        <p:tav tm="100000">
                                          <p:val>
                                            <p:strVal val="#ppt_w"/>
                                          </p:val>
                                        </p:tav>
                                      </p:tavLst>
                                    </p:anim>
                                    <p:anim calcmode="lin" valueType="num">
                                      <p:cBhvr>
                                        <p:cTn id="49" dur="750" fill="hold"/>
                                        <p:tgtEl>
                                          <p:spTgt spid="23"/>
                                        </p:tgtEl>
                                        <p:attrNameLst>
                                          <p:attrName>ppt_h</p:attrName>
                                        </p:attrNameLst>
                                      </p:cBhvr>
                                      <p:tavLst>
                                        <p:tav tm="0">
                                          <p:val>
                                            <p:fltVal val="0"/>
                                          </p:val>
                                        </p:tav>
                                        <p:tav tm="100000">
                                          <p:val>
                                            <p:strVal val="#ppt_h"/>
                                          </p:val>
                                        </p:tav>
                                      </p:tavLst>
                                    </p:anim>
                                    <p:animEffect transition="in" filter="fade">
                                      <p:cBhvr>
                                        <p:cTn id="50" dur="750"/>
                                        <p:tgtEl>
                                          <p:spTgt spid="23"/>
                                        </p:tgtEl>
                                      </p:cBhvr>
                                    </p:animEffect>
                                  </p:childTnLst>
                                </p:cTn>
                              </p:par>
                              <p:par>
                                <p:cTn id="51" presetID="53" presetClass="entr" presetSubtype="16" fill="hold" nodeType="withEffect">
                                  <p:stCondLst>
                                    <p:cond delay="400"/>
                                  </p:stCondLst>
                                  <p:childTnLst>
                                    <p:set>
                                      <p:cBhvr>
                                        <p:cTn id="52" dur="1" fill="hold">
                                          <p:stCondLst>
                                            <p:cond delay="0"/>
                                          </p:stCondLst>
                                        </p:cTn>
                                        <p:tgtEl>
                                          <p:spTgt spid="44"/>
                                        </p:tgtEl>
                                        <p:attrNameLst>
                                          <p:attrName>style.visibility</p:attrName>
                                        </p:attrNameLst>
                                      </p:cBhvr>
                                      <p:to>
                                        <p:strVal val="visible"/>
                                      </p:to>
                                    </p:set>
                                    <p:anim calcmode="lin" valueType="num">
                                      <p:cBhvr>
                                        <p:cTn id="53" dur="750" fill="hold"/>
                                        <p:tgtEl>
                                          <p:spTgt spid="44"/>
                                        </p:tgtEl>
                                        <p:attrNameLst>
                                          <p:attrName>ppt_w</p:attrName>
                                        </p:attrNameLst>
                                      </p:cBhvr>
                                      <p:tavLst>
                                        <p:tav tm="0">
                                          <p:val>
                                            <p:fltVal val="0"/>
                                          </p:val>
                                        </p:tav>
                                        <p:tav tm="100000">
                                          <p:val>
                                            <p:strVal val="#ppt_w"/>
                                          </p:val>
                                        </p:tav>
                                      </p:tavLst>
                                    </p:anim>
                                    <p:anim calcmode="lin" valueType="num">
                                      <p:cBhvr>
                                        <p:cTn id="54" dur="750" fill="hold"/>
                                        <p:tgtEl>
                                          <p:spTgt spid="44"/>
                                        </p:tgtEl>
                                        <p:attrNameLst>
                                          <p:attrName>ppt_h</p:attrName>
                                        </p:attrNameLst>
                                      </p:cBhvr>
                                      <p:tavLst>
                                        <p:tav tm="0">
                                          <p:val>
                                            <p:fltVal val="0"/>
                                          </p:val>
                                        </p:tav>
                                        <p:tav tm="100000">
                                          <p:val>
                                            <p:strVal val="#ppt_h"/>
                                          </p:val>
                                        </p:tav>
                                      </p:tavLst>
                                    </p:anim>
                                    <p:animEffect transition="in" filter="fade">
                                      <p:cBhvr>
                                        <p:cTn id="55" dur="750"/>
                                        <p:tgtEl>
                                          <p:spTgt spid="44"/>
                                        </p:tgtEl>
                                      </p:cBhvr>
                                    </p:animEffect>
                                  </p:childTnLst>
                                </p:cTn>
                              </p:par>
                              <p:par>
                                <p:cTn id="56" presetID="53" presetClass="entr" presetSubtype="16" fill="hold" nodeType="withEffect">
                                  <p:stCondLst>
                                    <p:cond delay="500"/>
                                  </p:stCondLst>
                                  <p:childTnLst>
                                    <p:set>
                                      <p:cBhvr>
                                        <p:cTn id="57" dur="1" fill="hold">
                                          <p:stCondLst>
                                            <p:cond delay="0"/>
                                          </p:stCondLst>
                                        </p:cTn>
                                        <p:tgtEl>
                                          <p:spTgt spid="50"/>
                                        </p:tgtEl>
                                        <p:attrNameLst>
                                          <p:attrName>style.visibility</p:attrName>
                                        </p:attrNameLst>
                                      </p:cBhvr>
                                      <p:to>
                                        <p:strVal val="visible"/>
                                      </p:to>
                                    </p:set>
                                    <p:anim calcmode="lin" valueType="num">
                                      <p:cBhvr>
                                        <p:cTn id="58" dur="750" fill="hold"/>
                                        <p:tgtEl>
                                          <p:spTgt spid="50"/>
                                        </p:tgtEl>
                                        <p:attrNameLst>
                                          <p:attrName>ppt_w</p:attrName>
                                        </p:attrNameLst>
                                      </p:cBhvr>
                                      <p:tavLst>
                                        <p:tav tm="0">
                                          <p:val>
                                            <p:fltVal val="0"/>
                                          </p:val>
                                        </p:tav>
                                        <p:tav tm="100000">
                                          <p:val>
                                            <p:strVal val="#ppt_w"/>
                                          </p:val>
                                        </p:tav>
                                      </p:tavLst>
                                    </p:anim>
                                    <p:anim calcmode="lin" valueType="num">
                                      <p:cBhvr>
                                        <p:cTn id="59" dur="750" fill="hold"/>
                                        <p:tgtEl>
                                          <p:spTgt spid="50"/>
                                        </p:tgtEl>
                                        <p:attrNameLst>
                                          <p:attrName>ppt_h</p:attrName>
                                        </p:attrNameLst>
                                      </p:cBhvr>
                                      <p:tavLst>
                                        <p:tav tm="0">
                                          <p:val>
                                            <p:fltVal val="0"/>
                                          </p:val>
                                        </p:tav>
                                        <p:tav tm="100000">
                                          <p:val>
                                            <p:strVal val="#ppt_h"/>
                                          </p:val>
                                        </p:tav>
                                      </p:tavLst>
                                    </p:anim>
                                    <p:animEffect transition="in" filter="fade">
                                      <p:cBhvr>
                                        <p:cTn id="60" dur="750"/>
                                        <p:tgtEl>
                                          <p:spTgt spid="50"/>
                                        </p:tgtEl>
                                      </p:cBhvr>
                                    </p:animEffect>
                                  </p:childTnLst>
                                </p:cTn>
                              </p:par>
                              <p:par>
                                <p:cTn id="61" presetID="53" presetClass="entr" presetSubtype="16" fill="hold" nodeType="withEffect">
                                  <p:stCondLst>
                                    <p:cond delay="6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750" fill="hold"/>
                                        <p:tgtEl>
                                          <p:spTgt spid="38"/>
                                        </p:tgtEl>
                                        <p:attrNameLst>
                                          <p:attrName>ppt_w</p:attrName>
                                        </p:attrNameLst>
                                      </p:cBhvr>
                                      <p:tavLst>
                                        <p:tav tm="0">
                                          <p:val>
                                            <p:fltVal val="0"/>
                                          </p:val>
                                        </p:tav>
                                        <p:tav tm="100000">
                                          <p:val>
                                            <p:strVal val="#ppt_w"/>
                                          </p:val>
                                        </p:tav>
                                      </p:tavLst>
                                    </p:anim>
                                    <p:anim calcmode="lin" valueType="num">
                                      <p:cBhvr>
                                        <p:cTn id="64" dur="750" fill="hold"/>
                                        <p:tgtEl>
                                          <p:spTgt spid="38"/>
                                        </p:tgtEl>
                                        <p:attrNameLst>
                                          <p:attrName>ppt_h</p:attrName>
                                        </p:attrNameLst>
                                      </p:cBhvr>
                                      <p:tavLst>
                                        <p:tav tm="0">
                                          <p:val>
                                            <p:fltVal val="0"/>
                                          </p:val>
                                        </p:tav>
                                        <p:tav tm="100000">
                                          <p:val>
                                            <p:strVal val="#ppt_h"/>
                                          </p:val>
                                        </p:tav>
                                      </p:tavLst>
                                    </p:anim>
                                    <p:animEffect transition="in" filter="fade">
                                      <p:cBhvr>
                                        <p:cTn id="65" dur="750"/>
                                        <p:tgtEl>
                                          <p:spTgt spid="38"/>
                                        </p:tgtEl>
                                      </p:cBhvr>
                                    </p:animEffect>
                                  </p:childTnLst>
                                </p:cTn>
                              </p:par>
                              <p:par>
                                <p:cTn id="66" presetID="53" presetClass="entr" presetSubtype="16" fill="hold" nodeType="withEffect">
                                  <p:stCondLst>
                                    <p:cond delay="700"/>
                                  </p:stCondLst>
                                  <p:childTnLst>
                                    <p:set>
                                      <p:cBhvr>
                                        <p:cTn id="67" dur="1" fill="hold">
                                          <p:stCondLst>
                                            <p:cond delay="0"/>
                                          </p:stCondLst>
                                        </p:cTn>
                                        <p:tgtEl>
                                          <p:spTgt spid="47"/>
                                        </p:tgtEl>
                                        <p:attrNameLst>
                                          <p:attrName>style.visibility</p:attrName>
                                        </p:attrNameLst>
                                      </p:cBhvr>
                                      <p:to>
                                        <p:strVal val="visible"/>
                                      </p:to>
                                    </p:set>
                                    <p:anim calcmode="lin" valueType="num">
                                      <p:cBhvr>
                                        <p:cTn id="68" dur="750" fill="hold"/>
                                        <p:tgtEl>
                                          <p:spTgt spid="47"/>
                                        </p:tgtEl>
                                        <p:attrNameLst>
                                          <p:attrName>ppt_w</p:attrName>
                                        </p:attrNameLst>
                                      </p:cBhvr>
                                      <p:tavLst>
                                        <p:tav tm="0">
                                          <p:val>
                                            <p:fltVal val="0"/>
                                          </p:val>
                                        </p:tav>
                                        <p:tav tm="100000">
                                          <p:val>
                                            <p:strVal val="#ppt_w"/>
                                          </p:val>
                                        </p:tav>
                                      </p:tavLst>
                                    </p:anim>
                                    <p:anim calcmode="lin" valueType="num">
                                      <p:cBhvr>
                                        <p:cTn id="69" dur="750" fill="hold"/>
                                        <p:tgtEl>
                                          <p:spTgt spid="47"/>
                                        </p:tgtEl>
                                        <p:attrNameLst>
                                          <p:attrName>ppt_h</p:attrName>
                                        </p:attrNameLst>
                                      </p:cBhvr>
                                      <p:tavLst>
                                        <p:tav tm="0">
                                          <p:val>
                                            <p:fltVal val="0"/>
                                          </p:val>
                                        </p:tav>
                                        <p:tav tm="100000">
                                          <p:val>
                                            <p:strVal val="#ppt_h"/>
                                          </p:val>
                                        </p:tav>
                                      </p:tavLst>
                                    </p:anim>
                                    <p:animEffect transition="in" filter="fade">
                                      <p:cBhvr>
                                        <p:cTn id="70" dur="750"/>
                                        <p:tgtEl>
                                          <p:spTgt spid="47"/>
                                        </p:tgtEl>
                                      </p:cBhvr>
                                    </p:animEffect>
                                  </p:childTnLst>
                                </p:cTn>
                              </p:par>
                              <p:par>
                                <p:cTn id="71" presetID="53" presetClass="entr" presetSubtype="16" fill="hold" nodeType="withEffect">
                                  <p:stCondLst>
                                    <p:cond delay="800"/>
                                  </p:stCondLst>
                                  <p:childTnLst>
                                    <p:set>
                                      <p:cBhvr>
                                        <p:cTn id="72" dur="1" fill="hold">
                                          <p:stCondLst>
                                            <p:cond delay="0"/>
                                          </p:stCondLst>
                                        </p:cTn>
                                        <p:tgtEl>
                                          <p:spTgt spid="53"/>
                                        </p:tgtEl>
                                        <p:attrNameLst>
                                          <p:attrName>style.visibility</p:attrName>
                                        </p:attrNameLst>
                                      </p:cBhvr>
                                      <p:to>
                                        <p:strVal val="visible"/>
                                      </p:to>
                                    </p:set>
                                    <p:anim calcmode="lin" valueType="num">
                                      <p:cBhvr>
                                        <p:cTn id="73" dur="750" fill="hold"/>
                                        <p:tgtEl>
                                          <p:spTgt spid="53"/>
                                        </p:tgtEl>
                                        <p:attrNameLst>
                                          <p:attrName>ppt_w</p:attrName>
                                        </p:attrNameLst>
                                      </p:cBhvr>
                                      <p:tavLst>
                                        <p:tav tm="0">
                                          <p:val>
                                            <p:fltVal val="0"/>
                                          </p:val>
                                        </p:tav>
                                        <p:tav tm="100000">
                                          <p:val>
                                            <p:strVal val="#ppt_w"/>
                                          </p:val>
                                        </p:tav>
                                      </p:tavLst>
                                    </p:anim>
                                    <p:anim calcmode="lin" valueType="num">
                                      <p:cBhvr>
                                        <p:cTn id="74" dur="750" fill="hold"/>
                                        <p:tgtEl>
                                          <p:spTgt spid="53"/>
                                        </p:tgtEl>
                                        <p:attrNameLst>
                                          <p:attrName>ppt_h</p:attrName>
                                        </p:attrNameLst>
                                      </p:cBhvr>
                                      <p:tavLst>
                                        <p:tav tm="0">
                                          <p:val>
                                            <p:fltVal val="0"/>
                                          </p:val>
                                        </p:tav>
                                        <p:tav tm="100000">
                                          <p:val>
                                            <p:strVal val="#ppt_h"/>
                                          </p:val>
                                        </p:tav>
                                      </p:tavLst>
                                    </p:anim>
                                    <p:animEffect transition="in" filter="fade">
                                      <p:cBhvr>
                                        <p:cTn id="75" dur="750"/>
                                        <p:tgtEl>
                                          <p:spTgt spid="53"/>
                                        </p:tgtEl>
                                      </p:cBhvr>
                                    </p:animEffect>
                                  </p:childTnLst>
                                </p:cTn>
                              </p:par>
                              <p:par>
                                <p:cTn id="76" presetID="53" presetClass="entr" presetSubtype="16" fill="hold" nodeType="withEffect">
                                  <p:stCondLst>
                                    <p:cond delay="9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750" fill="hold"/>
                                        <p:tgtEl>
                                          <p:spTgt spid="41"/>
                                        </p:tgtEl>
                                        <p:attrNameLst>
                                          <p:attrName>ppt_w</p:attrName>
                                        </p:attrNameLst>
                                      </p:cBhvr>
                                      <p:tavLst>
                                        <p:tav tm="0">
                                          <p:val>
                                            <p:fltVal val="0"/>
                                          </p:val>
                                        </p:tav>
                                        <p:tav tm="100000">
                                          <p:val>
                                            <p:strVal val="#ppt_w"/>
                                          </p:val>
                                        </p:tav>
                                      </p:tavLst>
                                    </p:anim>
                                    <p:anim calcmode="lin" valueType="num">
                                      <p:cBhvr>
                                        <p:cTn id="79" dur="750" fill="hold"/>
                                        <p:tgtEl>
                                          <p:spTgt spid="41"/>
                                        </p:tgtEl>
                                        <p:attrNameLst>
                                          <p:attrName>ppt_h</p:attrName>
                                        </p:attrNameLst>
                                      </p:cBhvr>
                                      <p:tavLst>
                                        <p:tav tm="0">
                                          <p:val>
                                            <p:fltVal val="0"/>
                                          </p:val>
                                        </p:tav>
                                        <p:tav tm="100000">
                                          <p:val>
                                            <p:strVal val="#ppt_h"/>
                                          </p:val>
                                        </p:tav>
                                      </p:tavLst>
                                    </p:anim>
                                    <p:animEffect transition="in" filter="fade">
                                      <p:cBhvr>
                                        <p:cTn id="80" dur="750"/>
                                        <p:tgtEl>
                                          <p:spTgt spid="41"/>
                                        </p:tgtEl>
                                      </p:cBhvr>
                                    </p:animEffect>
                                  </p:childTnLst>
                                </p:cTn>
                              </p:par>
                              <p:par>
                                <p:cTn id="81" presetID="22" presetClass="entr" presetSubtype="2" fill="hold" nodeType="withEffect">
                                  <p:stCondLst>
                                    <p:cond delay="800"/>
                                  </p:stCondLst>
                                  <p:childTnLst>
                                    <p:set>
                                      <p:cBhvr>
                                        <p:cTn id="82" dur="1" fill="hold">
                                          <p:stCondLst>
                                            <p:cond delay="0"/>
                                          </p:stCondLst>
                                        </p:cTn>
                                        <p:tgtEl>
                                          <p:spTgt spid="8"/>
                                        </p:tgtEl>
                                        <p:attrNameLst>
                                          <p:attrName>style.visibility</p:attrName>
                                        </p:attrNameLst>
                                      </p:cBhvr>
                                      <p:to>
                                        <p:strVal val="visible"/>
                                      </p:to>
                                    </p:set>
                                    <p:animEffect transition="in" filter="wipe(right)">
                                      <p:cBhvr>
                                        <p:cTn id="83" dur="1000"/>
                                        <p:tgtEl>
                                          <p:spTgt spid="8"/>
                                        </p:tgtEl>
                                      </p:cBhvr>
                                    </p:animEffect>
                                  </p:childTnLst>
                                </p:cTn>
                              </p:par>
                              <p:par>
                                <p:cTn id="84" presetID="22" presetClass="entr" presetSubtype="1" fill="hold" nodeType="withEffect">
                                  <p:stCondLst>
                                    <p:cond delay="800"/>
                                  </p:stCondLst>
                                  <p:childTnLst>
                                    <p:set>
                                      <p:cBhvr>
                                        <p:cTn id="85" dur="1" fill="hold">
                                          <p:stCondLst>
                                            <p:cond delay="0"/>
                                          </p:stCondLst>
                                        </p:cTn>
                                        <p:tgtEl>
                                          <p:spTgt spid="6"/>
                                        </p:tgtEl>
                                        <p:attrNameLst>
                                          <p:attrName>style.visibility</p:attrName>
                                        </p:attrNameLst>
                                      </p:cBhvr>
                                      <p:to>
                                        <p:strVal val="visible"/>
                                      </p:to>
                                    </p:set>
                                    <p:animEffect transition="in" filter="wipe(up)">
                                      <p:cBhvr>
                                        <p:cTn id="86" dur="1000"/>
                                        <p:tgtEl>
                                          <p:spTgt spid="6"/>
                                        </p:tgtEl>
                                      </p:cBhvr>
                                    </p:animEffect>
                                  </p:childTnLst>
                                </p:cTn>
                              </p:par>
                              <p:par>
                                <p:cTn id="87" presetID="22" presetClass="entr" presetSubtype="2" fill="hold" nodeType="withEffect">
                                  <p:stCondLst>
                                    <p:cond delay="800"/>
                                  </p:stCondLst>
                                  <p:childTnLst>
                                    <p:set>
                                      <p:cBhvr>
                                        <p:cTn id="88" dur="1" fill="hold">
                                          <p:stCondLst>
                                            <p:cond delay="0"/>
                                          </p:stCondLst>
                                        </p:cTn>
                                        <p:tgtEl>
                                          <p:spTgt spid="10"/>
                                        </p:tgtEl>
                                        <p:attrNameLst>
                                          <p:attrName>style.visibility</p:attrName>
                                        </p:attrNameLst>
                                      </p:cBhvr>
                                      <p:to>
                                        <p:strVal val="visible"/>
                                      </p:to>
                                    </p:set>
                                    <p:animEffect transition="in" filter="wipe(right)">
                                      <p:cBhvr>
                                        <p:cTn id="89" dur="1000"/>
                                        <p:tgtEl>
                                          <p:spTgt spid="10"/>
                                        </p:tgtEl>
                                      </p:cBhvr>
                                    </p:animEffect>
                                  </p:childTnLst>
                                </p:cTn>
                              </p:par>
                              <p:par>
                                <p:cTn id="90" presetID="22" presetClass="entr" presetSubtype="2" fill="hold" nodeType="withEffect">
                                  <p:stCondLst>
                                    <p:cond delay="800"/>
                                  </p:stCondLst>
                                  <p:childTnLst>
                                    <p:set>
                                      <p:cBhvr>
                                        <p:cTn id="91" dur="1" fill="hold">
                                          <p:stCondLst>
                                            <p:cond delay="0"/>
                                          </p:stCondLst>
                                        </p:cTn>
                                        <p:tgtEl>
                                          <p:spTgt spid="27"/>
                                        </p:tgtEl>
                                        <p:attrNameLst>
                                          <p:attrName>style.visibility</p:attrName>
                                        </p:attrNameLst>
                                      </p:cBhvr>
                                      <p:to>
                                        <p:strVal val="visible"/>
                                      </p:to>
                                    </p:set>
                                    <p:animEffect transition="in" filter="wipe(right)">
                                      <p:cBhvr>
                                        <p:cTn id="92" dur="750"/>
                                        <p:tgtEl>
                                          <p:spTgt spid="27"/>
                                        </p:tgtEl>
                                      </p:cBhvr>
                                    </p:animEffect>
                                  </p:childTnLst>
                                </p:cTn>
                              </p:par>
                              <p:par>
                                <p:cTn id="93" presetID="22" presetClass="entr" presetSubtype="1" fill="hold" nodeType="withEffect">
                                  <p:stCondLst>
                                    <p:cond delay="800"/>
                                  </p:stCondLst>
                                  <p:childTnLst>
                                    <p:set>
                                      <p:cBhvr>
                                        <p:cTn id="94" dur="1" fill="hold">
                                          <p:stCondLst>
                                            <p:cond delay="0"/>
                                          </p:stCondLst>
                                        </p:cTn>
                                        <p:tgtEl>
                                          <p:spTgt spid="28"/>
                                        </p:tgtEl>
                                        <p:attrNameLst>
                                          <p:attrName>style.visibility</p:attrName>
                                        </p:attrNameLst>
                                      </p:cBhvr>
                                      <p:to>
                                        <p:strVal val="visible"/>
                                      </p:to>
                                    </p:set>
                                    <p:animEffect transition="in" filter="wipe(up)">
                                      <p:cBhvr>
                                        <p:cTn id="95" dur="750"/>
                                        <p:tgtEl>
                                          <p:spTgt spid="28"/>
                                        </p:tgtEl>
                                      </p:cBhvr>
                                    </p:animEffect>
                                  </p:childTnLst>
                                </p:cTn>
                              </p:par>
                              <p:par>
                                <p:cTn id="96" presetID="22" presetClass="entr" presetSubtype="1" fill="hold" nodeType="withEffect">
                                  <p:stCondLst>
                                    <p:cond delay="800"/>
                                  </p:stCondLst>
                                  <p:childTnLst>
                                    <p:set>
                                      <p:cBhvr>
                                        <p:cTn id="97" dur="1" fill="hold">
                                          <p:stCondLst>
                                            <p:cond delay="0"/>
                                          </p:stCondLst>
                                        </p:cTn>
                                        <p:tgtEl>
                                          <p:spTgt spid="32"/>
                                        </p:tgtEl>
                                        <p:attrNameLst>
                                          <p:attrName>style.visibility</p:attrName>
                                        </p:attrNameLst>
                                      </p:cBhvr>
                                      <p:to>
                                        <p:strVal val="visible"/>
                                      </p:to>
                                    </p:set>
                                    <p:animEffect transition="in" filter="wipe(up)">
                                      <p:cBhvr>
                                        <p:cTn id="98" dur="750"/>
                                        <p:tgtEl>
                                          <p:spTgt spid="32"/>
                                        </p:tgtEl>
                                      </p:cBhvr>
                                    </p:animEffect>
                                  </p:childTnLst>
                                </p:cTn>
                              </p:par>
                              <p:par>
                                <p:cTn id="99" presetID="22" presetClass="entr" presetSubtype="8" fill="hold" nodeType="withEffect">
                                  <p:stCondLst>
                                    <p:cond delay="800"/>
                                  </p:stCondLst>
                                  <p:childTnLst>
                                    <p:set>
                                      <p:cBhvr>
                                        <p:cTn id="100" dur="1" fill="hold">
                                          <p:stCondLst>
                                            <p:cond delay="0"/>
                                          </p:stCondLst>
                                        </p:cTn>
                                        <p:tgtEl>
                                          <p:spTgt spid="26"/>
                                        </p:tgtEl>
                                        <p:attrNameLst>
                                          <p:attrName>style.visibility</p:attrName>
                                        </p:attrNameLst>
                                      </p:cBhvr>
                                      <p:to>
                                        <p:strVal val="visible"/>
                                      </p:to>
                                    </p:set>
                                    <p:animEffect transition="in" filter="wipe(left)">
                                      <p:cBhvr>
                                        <p:cTn id="101" dur="750"/>
                                        <p:tgtEl>
                                          <p:spTgt spid="26"/>
                                        </p:tgtEl>
                                      </p:cBhvr>
                                    </p:animEffect>
                                  </p:childTnLst>
                                </p:cTn>
                              </p:par>
                              <p:par>
                                <p:cTn id="102" presetID="22" presetClass="entr" presetSubtype="4" fill="hold" nodeType="withEffect">
                                  <p:stCondLst>
                                    <p:cond delay="800"/>
                                  </p:stCondLst>
                                  <p:childTnLst>
                                    <p:set>
                                      <p:cBhvr>
                                        <p:cTn id="103" dur="1" fill="hold">
                                          <p:stCondLst>
                                            <p:cond delay="0"/>
                                          </p:stCondLst>
                                        </p:cTn>
                                        <p:tgtEl>
                                          <p:spTgt spid="33"/>
                                        </p:tgtEl>
                                        <p:attrNameLst>
                                          <p:attrName>style.visibility</p:attrName>
                                        </p:attrNameLst>
                                      </p:cBhvr>
                                      <p:to>
                                        <p:strVal val="visible"/>
                                      </p:to>
                                    </p:set>
                                    <p:animEffect transition="in" filter="wipe(down)">
                                      <p:cBhvr>
                                        <p:cTn id="104" dur="750"/>
                                        <p:tgtEl>
                                          <p:spTgt spid="33"/>
                                        </p:tgtEl>
                                      </p:cBhvr>
                                    </p:animEffect>
                                  </p:childTnLst>
                                </p:cTn>
                              </p:par>
                              <p:par>
                                <p:cTn id="105" presetID="22" presetClass="entr" presetSubtype="4" fill="hold" nodeType="withEffect">
                                  <p:stCondLst>
                                    <p:cond delay="800"/>
                                  </p:stCondLst>
                                  <p:childTnLst>
                                    <p:set>
                                      <p:cBhvr>
                                        <p:cTn id="106" dur="1" fill="hold">
                                          <p:stCondLst>
                                            <p:cond delay="0"/>
                                          </p:stCondLst>
                                        </p:cTn>
                                        <p:tgtEl>
                                          <p:spTgt spid="37"/>
                                        </p:tgtEl>
                                        <p:attrNameLst>
                                          <p:attrName>style.visibility</p:attrName>
                                        </p:attrNameLst>
                                      </p:cBhvr>
                                      <p:to>
                                        <p:strVal val="visible"/>
                                      </p:to>
                                    </p:set>
                                    <p:animEffect transition="in" filter="wipe(down)">
                                      <p:cBhvr>
                                        <p:cTn id="107" dur="750"/>
                                        <p:tgtEl>
                                          <p:spTgt spid="37"/>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86"/>
                                        </p:tgtEl>
                                        <p:attrNameLst>
                                          <p:attrName>style.visibility</p:attrName>
                                        </p:attrNameLst>
                                      </p:cBhvr>
                                      <p:to>
                                        <p:strVal val="visible"/>
                                      </p:to>
                                    </p:set>
                                    <p:animEffect transition="in" filter="fade">
                                      <p:cBhvr>
                                        <p:cTn id="112"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noFill/>
        </p:spPr>
        <p:txBody>
          <a:bodyPr vert="horz" wrap="square" lIns="146304" tIns="91440" rIns="146304" bIns="91440" rtlCol="0" anchor="t" anchorCtr="0">
            <a:noAutofit/>
          </a:bodyPr>
          <a:lstStyle/>
          <a:p>
            <a:r>
              <a:rPr lang="en-US" dirty="0" smtClean="0"/>
              <a:t>Yammer internals</a:t>
            </a:r>
            <a:endParaRPr lang="en-US" dirty="0"/>
          </a:p>
        </p:txBody>
      </p:sp>
    </p:spTree>
    <p:extLst>
      <p:ext uri="{BB962C8B-B14F-4D97-AF65-F5344CB8AC3E}">
        <p14:creationId xmlns:p14="http://schemas.microsoft.com/office/powerpoint/2010/main" val="30081367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827837" y="830262"/>
            <a:ext cx="2286000" cy="1676400"/>
            <a:chOff x="6827837" y="830262"/>
            <a:chExt cx="2286000" cy="1676400"/>
          </a:xfrm>
        </p:grpSpPr>
        <p:sp>
          <p:nvSpPr>
            <p:cNvPr id="66" name="Rectangle 65"/>
            <p:cNvSpPr/>
            <p:nvPr/>
          </p:nvSpPr>
          <p:spPr bwMode="auto">
            <a:xfrm>
              <a:off x="6827837" y="1333182"/>
              <a:ext cx="1676400" cy="1173480"/>
            </a:xfrm>
            <a:prstGeom prst="rect">
              <a:avLst/>
            </a:prstGeom>
            <a:solidFill>
              <a:schemeClr val="bg1"/>
            </a:solidFill>
            <a:ln w="25400">
              <a:solidFill>
                <a:srgbClr val="DC3C00"/>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60" name="Straight Arrow Connector 59"/>
            <p:cNvCxnSpPr/>
            <p:nvPr/>
          </p:nvCxnSpPr>
          <p:spPr>
            <a:xfrm flipH="1">
              <a:off x="8580437" y="1912301"/>
              <a:ext cx="533400" cy="1"/>
            </a:xfrm>
            <a:prstGeom prst="straightConnector1">
              <a:avLst/>
            </a:prstGeom>
            <a:ln w="50800">
              <a:solidFill>
                <a:srgbClr val="FF0000"/>
              </a:solidFill>
              <a:headEnd type="none"/>
              <a:tailEnd type="triangle"/>
            </a:ln>
          </p:spPr>
          <p:style>
            <a:lnRef idx="1">
              <a:schemeClr val="dk1"/>
            </a:lnRef>
            <a:fillRef idx="0">
              <a:schemeClr val="dk1"/>
            </a:fillRef>
            <a:effectRef idx="0">
              <a:schemeClr val="dk1"/>
            </a:effectRef>
            <a:fontRef idx="minor">
              <a:schemeClr val="tx1"/>
            </a:fontRef>
          </p:style>
        </p:cxnSp>
        <p:sp>
          <p:nvSpPr>
            <p:cNvPr id="69" name="TextBox 68"/>
            <p:cNvSpPr txBox="1"/>
            <p:nvPr/>
          </p:nvSpPr>
          <p:spPr>
            <a:xfrm>
              <a:off x="7061705" y="830262"/>
              <a:ext cx="1208664" cy="430887"/>
            </a:xfrm>
            <a:prstGeom prst="rect">
              <a:avLst/>
            </a:prstGeom>
            <a:noFill/>
          </p:spPr>
          <p:txBody>
            <a:bodyPr wrap="none" lIns="0" tIns="0" rIns="0" bIns="0" rtlCol="0">
              <a:spAutoFit/>
            </a:bodyPr>
            <a:lstStyle/>
            <a:p>
              <a:pPr algn="ctr"/>
              <a:r>
                <a:rPr lang="en-US" sz="1400" spc="-70" dirty="0" smtClean="0">
                  <a:solidFill>
                    <a:schemeClr val="bg2">
                      <a:lumMod val="50000"/>
                    </a:schemeClr>
                  </a:solidFill>
                </a:rPr>
                <a:t>External Network</a:t>
              </a:r>
            </a:p>
            <a:p>
              <a:pPr algn="ctr"/>
              <a:r>
                <a:rPr lang="en-US" sz="1400" spc="-70" dirty="0" smtClean="0">
                  <a:solidFill>
                    <a:schemeClr val="bg2">
                      <a:lumMod val="50000"/>
                    </a:schemeClr>
                  </a:solidFill>
                </a:rPr>
                <a:t>Collaboration</a:t>
              </a:r>
            </a:p>
          </p:txBody>
        </p:sp>
      </p:grpSp>
      <p:sp>
        <p:nvSpPr>
          <p:cNvPr id="2" name="Text Placeholder 1"/>
          <p:cNvSpPr>
            <a:spLocks noGrp="1"/>
          </p:cNvSpPr>
          <p:nvPr>
            <p:ph type="body" sz="quarter" idx="10"/>
          </p:nvPr>
        </p:nvSpPr>
        <p:spPr>
          <a:xfrm>
            <a:off x="274639" y="1476622"/>
            <a:ext cx="4621775" cy="4932632"/>
          </a:xfrm>
        </p:spPr>
        <p:txBody>
          <a:bodyPr vert="horz" wrap="square" lIns="146304" tIns="91440" rIns="146304" bIns="91440" rtlCol="0">
            <a:spAutoFit/>
          </a:bodyPr>
          <a:lstStyle/>
          <a:p>
            <a:pPr>
              <a:spcBef>
                <a:spcPts val="0"/>
              </a:spcBef>
              <a:spcAft>
                <a:spcPts val="1200"/>
              </a:spcAft>
            </a:pPr>
            <a:r>
              <a:rPr lang="en-US" sz="3200" dirty="0">
                <a:gradFill>
                  <a:gsLst>
                    <a:gs pos="2920">
                      <a:schemeClr val="tx2"/>
                    </a:gs>
                    <a:gs pos="39000">
                      <a:schemeClr val="tx2"/>
                    </a:gs>
                  </a:gsLst>
                  <a:lin ang="5400000" scaled="0"/>
                </a:gradFill>
              </a:rPr>
              <a:t>Networks are containers for users and groups</a:t>
            </a:r>
          </a:p>
          <a:p>
            <a:pPr>
              <a:spcBef>
                <a:spcPts val="0"/>
              </a:spcBef>
              <a:spcAft>
                <a:spcPts val="1200"/>
              </a:spcAft>
            </a:pPr>
            <a:r>
              <a:rPr lang="en-US" sz="3200" dirty="0">
                <a:gradFill>
                  <a:gsLst>
                    <a:gs pos="2920">
                      <a:schemeClr val="tx2"/>
                    </a:gs>
                    <a:gs pos="39000">
                      <a:schemeClr val="tx2"/>
                    </a:gs>
                  </a:gsLst>
                  <a:lin ang="5400000" scaled="0"/>
                </a:gradFill>
              </a:rPr>
              <a:t>Home networks are associated with one, or more company email domains</a:t>
            </a:r>
          </a:p>
          <a:p>
            <a:pPr>
              <a:spcBef>
                <a:spcPts val="0"/>
              </a:spcBef>
              <a:spcAft>
                <a:spcPts val="1200"/>
              </a:spcAft>
            </a:pPr>
            <a:r>
              <a:rPr lang="en-US" sz="3200" dirty="0">
                <a:gradFill>
                  <a:gsLst>
                    <a:gs pos="2920">
                      <a:schemeClr val="tx2"/>
                    </a:gs>
                    <a:gs pos="39000">
                      <a:schemeClr val="tx2"/>
                    </a:gs>
                  </a:gsLst>
                  <a:lin ang="5400000" scaled="0"/>
                </a:gradFill>
              </a:rPr>
              <a:t>External networks operate independently of email domain</a:t>
            </a:r>
          </a:p>
        </p:txBody>
      </p:sp>
      <p:sp>
        <p:nvSpPr>
          <p:cNvPr id="3" name="Title 2"/>
          <p:cNvSpPr>
            <a:spLocks noGrp="1"/>
          </p:cNvSpPr>
          <p:nvPr>
            <p:ph type="title"/>
          </p:nvPr>
        </p:nvSpPr>
        <p:spPr>
          <a:xfrm>
            <a:off x="274639" y="295274"/>
            <a:ext cx="11889564" cy="917575"/>
          </a:xfrm>
        </p:spPr>
        <p:txBody>
          <a:bodyPr/>
          <a:lstStyle/>
          <a:p>
            <a:r>
              <a:rPr lang="en-US" dirty="0">
                <a:gradFill>
                  <a:gsLst>
                    <a:gs pos="1250">
                      <a:schemeClr val="tx1"/>
                    </a:gs>
                    <a:gs pos="100000">
                      <a:schemeClr val="tx1"/>
                    </a:gs>
                  </a:gsLst>
                  <a:lin ang="5400000" scaled="0"/>
                </a:gradFill>
              </a:rPr>
              <a:t>Networks</a:t>
            </a:r>
          </a:p>
        </p:txBody>
      </p:sp>
      <p:grpSp>
        <p:nvGrpSpPr>
          <p:cNvPr id="34" name="Group 33"/>
          <p:cNvGrpSpPr/>
          <p:nvPr/>
        </p:nvGrpSpPr>
        <p:grpSpPr>
          <a:xfrm>
            <a:off x="5303837" y="1211262"/>
            <a:ext cx="3064944" cy="4876800"/>
            <a:chOff x="6097257" y="733601"/>
            <a:chExt cx="3473780" cy="5527321"/>
          </a:xfrm>
        </p:grpSpPr>
        <p:grpSp>
          <p:nvGrpSpPr>
            <p:cNvPr id="21" name="Group 20"/>
            <p:cNvGrpSpPr/>
            <p:nvPr/>
          </p:nvGrpSpPr>
          <p:grpSpPr>
            <a:xfrm>
              <a:off x="7160941" y="1528153"/>
              <a:ext cx="809896" cy="3938216"/>
              <a:chOff x="7160941" y="1528153"/>
              <a:chExt cx="809896" cy="3938216"/>
            </a:xfrm>
          </p:grpSpPr>
          <p:sp>
            <p:nvSpPr>
              <p:cNvPr id="7" name="Freeform 6"/>
              <p:cNvSpPr/>
              <p:nvPr/>
            </p:nvSpPr>
            <p:spPr>
              <a:xfrm>
                <a:off x="7160941" y="3497261"/>
                <a:ext cx="809896" cy="1969108"/>
              </a:xfrm>
              <a:custGeom>
                <a:avLst/>
                <a:gdLst>
                  <a:gd name="connsiteX0" fmla="*/ 0 w 809896"/>
                  <a:gd name="connsiteY0" fmla="*/ 0 h 1969108"/>
                  <a:gd name="connsiteX1" fmla="*/ 404948 w 809896"/>
                  <a:gd name="connsiteY1" fmla="*/ 0 h 1969108"/>
                  <a:gd name="connsiteX2" fmla="*/ 404948 w 809896"/>
                  <a:gd name="connsiteY2" fmla="*/ 1969108 h 1969108"/>
                  <a:gd name="connsiteX3" fmla="*/ 809896 w 809896"/>
                  <a:gd name="connsiteY3" fmla="*/ 1969108 h 1969108"/>
                </a:gdLst>
                <a:ahLst/>
                <a:cxnLst>
                  <a:cxn ang="0">
                    <a:pos x="connsiteX0" y="connsiteY0"/>
                  </a:cxn>
                  <a:cxn ang="0">
                    <a:pos x="connsiteX1" y="connsiteY1"/>
                  </a:cxn>
                  <a:cxn ang="0">
                    <a:pos x="connsiteX2" y="connsiteY2"/>
                  </a:cxn>
                  <a:cxn ang="0">
                    <a:pos x="connsiteX3" y="connsiteY3"/>
                  </a:cxn>
                </a:cxnLst>
                <a:rect l="l" t="t" r="r" b="b"/>
                <a:pathLst>
                  <a:path w="809896" h="1969108">
                    <a:moveTo>
                      <a:pt x="0" y="0"/>
                    </a:moveTo>
                    <a:lnTo>
                      <a:pt x="404948" y="0"/>
                    </a:lnTo>
                    <a:lnTo>
                      <a:pt x="404948" y="1969108"/>
                    </a:lnTo>
                    <a:lnTo>
                      <a:pt x="809896" y="196910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64419" tIns="931326" rIns="364420" bIns="931325" numCol="1" spcCol="1270" anchor="ctr" anchorCtr="0">
                <a:noAutofit/>
              </a:bodyPr>
              <a:lstStyle/>
              <a:p>
                <a:pPr lvl="0" algn="ctr" defTabSz="311150">
                  <a:lnSpc>
                    <a:spcPct val="90000"/>
                  </a:lnSpc>
                  <a:spcBef>
                    <a:spcPct val="0"/>
                  </a:spcBef>
                  <a:spcAft>
                    <a:spcPct val="35000"/>
                  </a:spcAft>
                </a:pPr>
                <a:endParaRPr lang="en-US" sz="700" kern="1200"/>
              </a:p>
            </p:txBody>
          </p:sp>
          <p:sp>
            <p:nvSpPr>
              <p:cNvPr id="8" name="Freeform 7"/>
              <p:cNvSpPr/>
              <p:nvPr/>
            </p:nvSpPr>
            <p:spPr>
              <a:xfrm>
                <a:off x="7160941" y="3497261"/>
                <a:ext cx="809896" cy="656369"/>
              </a:xfrm>
              <a:custGeom>
                <a:avLst/>
                <a:gdLst>
                  <a:gd name="connsiteX0" fmla="*/ 0 w 809896"/>
                  <a:gd name="connsiteY0" fmla="*/ 0 h 656369"/>
                  <a:gd name="connsiteX1" fmla="*/ 404948 w 809896"/>
                  <a:gd name="connsiteY1" fmla="*/ 0 h 656369"/>
                  <a:gd name="connsiteX2" fmla="*/ 404948 w 809896"/>
                  <a:gd name="connsiteY2" fmla="*/ 656369 h 656369"/>
                  <a:gd name="connsiteX3" fmla="*/ 809896 w 809896"/>
                  <a:gd name="connsiteY3" fmla="*/ 656369 h 656369"/>
                </a:gdLst>
                <a:ahLst/>
                <a:cxnLst>
                  <a:cxn ang="0">
                    <a:pos x="connsiteX0" y="connsiteY0"/>
                  </a:cxn>
                  <a:cxn ang="0">
                    <a:pos x="connsiteX1" y="connsiteY1"/>
                  </a:cxn>
                  <a:cxn ang="0">
                    <a:pos x="connsiteX2" y="connsiteY2"/>
                  </a:cxn>
                  <a:cxn ang="0">
                    <a:pos x="connsiteX3" y="connsiteY3"/>
                  </a:cxn>
                </a:cxnLst>
                <a:rect l="l" t="t" r="r" b="b"/>
                <a:pathLst>
                  <a:path w="809896" h="656369">
                    <a:moveTo>
                      <a:pt x="0" y="0"/>
                    </a:moveTo>
                    <a:lnTo>
                      <a:pt x="404948" y="0"/>
                    </a:lnTo>
                    <a:lnTo>
                      <a:pt x="404948" y="656369"/>
                    </a:lnTo>
                    <a:lnTo>
                      <a:pt x="809896" y="65636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91587" tIns="302123" rIns="391586" bIns="302123" numCol="1" spcCol="1270" anchor="ctr" anchorCtr="0">
                <a:noAutofit/>
              </a:bodyPr>
              <a:lstStyle/>
              <a:p>
                <a:pPr lvl="0" algn="ctr" defTabSz="222250">
                  <a:lnSpc>
                    <a:spcPct val="90000"/>
                  </a:lnSpc>
                  <a:spcBef>
                    <a:spcPct val="0"/>
                  </a:spcBef>
                  <a:spcAft>
                    <a:spcPct val="35000"/>
                  </a:spcAft>
                </a:pPr>
                <a:endParaRPr lang="en-US" sz="500" kern="1200"/>
              </a:p>
            </p:txBody>
          </p:sp>
          <p:sp>
            <p:nvSpPr>
              <p:cNvPr id="9" name="Freeform 8"/>
              <p:cNvSpPr/>
              <p:nvPr/>
            </p:nvSpPr>
            <p:spPr>
              <a:xfrm>
                <a:off x="7160941" y="2840892"/>
                <a:ext cx="809896" cy="656369"/>
              </a:xfrm>
              <a:custGeom>
                <a:avLst/>
                <a:gdLst>
                  <a:gd name="connsiteX0" fmla="*/ 0 w 809896"/>
                  <a:gd name="connsiteY0" fmla="*/ 656369 h 656369"/>
                  <a:gd name="connsiteX1" fmla="*/ 404948 w 809896"/>
                  <a:gd name="connsiteY1" fmla="*/ 656369 h 656369"/>
                  <a:gd name="connsiteX2" fmla="*/ 404948 w 809896"/>
                  <a:gd name="connsiteY2" fmla="*/ 0 h 656369"/>
                  <a:gd name="connsiteX3" fmla="*/ 809896 w 809896"/>
                  <a:gd name="connsiteY3" fmla="*/ 0 h 656369"/>
                </a:gdLst>
                <a:ahLst/>
                <a:cxnLst>
                  <a:cxn ang="0">
                    <a:pos x="connsiteX0" y="connsiteY0"/>
                  </a:cxn>
                  <a:cxn ang="0">
                    <a:pos x="connsiteX1" y="connsiteY1"/>
                  </a:cxn>
                  <a:cxn ang="0">
                    <a:pos x="connsiteX2" y="connsiteY2"/>
                  </a:cxn>
                  <a:cxn ang="0">
                    <a:pos x="connsiteX3" y="connsiteY3"/>
                  </a:cxn>
                </a:cxnLst>
                <a:rect l="l" t="t" r="r" b="b"/>
                <a:pathLst>
                  <a:path w="809896" h="656369">
                    <a:moveTo>
                      <a:pt x="0" y="656369"/>
                    </a:moveTo>
                    <a:lnTo>
                      <a:pt x="404948" y="656369"/>
                    </a:lnTo>
                    <a:lnTo>
                      <a:pt x="404948" y="0"/>
                    </a:lnTo>
                    <a:lnTo>
                      <a:pt x="809896"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91587" tIns="302123" rIns="391586" bIns="302123" numCol="1" spcCol="1270" anchor="ctr" anchorCtr="0">
                <a:noAutofit/>
              </a:bodyPr>
              <a:lstStyle/>
              <a:p>
                <a:pPr lvl="0" algn="ctr" defTabSz="222250">
                  <a:lnSpc>
                    <a:spcPct val="90000"/>
                  </a:lnSpc>
                  <a:spcBef>
                    <a:spcPct val="0"/>
                  </a:spcBef>
                  <a:spcAft>
                    <a:spcPct val="35000"/>
                  </a:spcAft>
                </a:pPr>
                <a:endParaRPr lang="en-US" sz="500" kern="1200"/>
              </a:p>
            </p:txBody>
          </p:sp>
          <p:sp>
            <p:nvSpPr>
              <p:cNvPr id="10" name="Freeform 9"/>
              <p:cNvSpPr/>
              <p:nvPr/>
            </p:nvSpPr>
            <p:spPr>
              <a:xfrm>
                <a:off x="7160941" y="1528153"/>
                <a:ext cx="809896" cy="1969108"/>
              </a:xfrm>
              <a:custGeom>
                <a:avLst/>
                <a:gdLst>
                  <a:gd name="connsiteX0" fmla="*/ 0 w 809896"/>
                  <a:gd name="connsiteY0" fmla="*/ 1969108 h 1969108"/>
                  <a:gd name="connsiteX1" fmla="*/ 404948 w 809896"/>
                  <a:gd name="connsiteY1" fmla="*/ 1969108 h 1969108"/>
                  <a:gd name="connsiteX2" fmla="*/ 404948 w 809896"/>
                  <a:gd name="connsiteY2" fmla="*/ 0 h 1969108"/>
                  <a:gd name="connsiteX3" fmla="*/ 809896 w 809896"/>
                  <a:gd name="connsiteY3" fmla="*/ 0 h 1969108"/>
                </a:gdLst>
                <a:ahLst/>
                <a:cxnLst>
                  <a:cxn ang="0">
                    <a:pos x="connsiteX0" y="connsiteY0"/>
                  </a:cxn>
                  <a:cxn ang="0">
                    <a:pos x="connsiteX1" y="connsiteY1"/>
                  </a:cxn>
                  <a:cxn ang="0">
                    <a:pos x="connsiteX2" y="connsiteY2"/>
                  </a:cxn>
                  <a:cxn ang="0">
                    <a:pos x="connsiteX3" y="connsiteY3"/>
                  </a:cxn>
                </a:cxnLst>
                <a:rect l="l" t="t" r="r" b="b"/>
                <a:pathLst>
                  <a:path w="809896" h="1969108">
                    <a:moveTo>
                      <a:pt x="0" y="1969108"/>
                    </a:moveTo>
                    <a:lnTo>
                      <a:pt x="404948" y="1969108"/>
                    </a:lnTo>
                    <a:lnTo>
                      <a:pt x="404948" y="0"/>
                    </a:lnTo>
                    <a:lnTo>
                      <a:pt x="809896"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64419" tIns="931325" rIns="364420" bIns="931326" numCol="1" spcCol="1270" anchor="ctr" anchorCtr="0">
                <a:noAutofit/>
              </a:bodyPr>
              <a:lstStyle/>
              <a:p>
                <a:pPr lvl="0" algn="ctr" defTabSz="311150">
                  <a:lnSpc>
                    <a:spcPct val="90000"/>
                  </a:lnSpc>
                  <a:spcBef>
                    <a:spcPct val="0"/>
                  </a:spcBef>
                  <a:spcAft>
                    <a:spcPct val="35000"/>
                  </a:spcAft>
                </a:pPr>
                <a:endParaRPr lang="en-US" sz="700" kern="1200"/>
              </a:p>
            </p:txBody>
          </p:sp>
        </p:grpSp>
        <p:sp>
          <p:nvSpPr>
            <p:cNvPr id="11" name="Freeform 10"/>
            <p:cNvSpPr/>
            <p:nvPr/>
          </p:nvSpPr>
          <p:spPr>
            <a:xfrm rot="16200000">
              <a:off x="3858692" y="2972166"/>
              <a:ext cx="5527321" cy="1050191"/>
            </a:xfrm>
            <a:custGeom>
              <a:avLst/>
              <a:gdLst>
                <a:gd name="connsiteX0" fmla="*/ 0 w 5527321"/>
                <a:gd name="connsiteY0" fmla="*/ 0 h 1050191"/>
                <a:gd name="connsiteX1" fmla="*/ 5527321 w 5527321"/>
                <a:gd name="connsiteY1" fmla="*/ 0 h 1050191"/>
                <a:gd name="connsiteX2" fmla="*/ 5527321 w 5527321"/>
                <a:gd name="connsiteY2" fmla="*/ 1050191 h 1050191"/>
                <a:gd name="connsiteX3" fmla="*/ 0 w 5527321"/>
                <a:gd name="connsiteY3" fmla="*/ 1050191 h 1050191"/>
                <a:gd name="connsiteX4" fmla="*/ 0 w 5527321"/>
                <a:gd name="connsiteY4" fmla="*/ 0 h 1050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7321" h="1050191">
                  <a:moveTo>
                    <a:pt x="0" y="0"/>
                  </a:moveTo>
                  <a:lnTo>
                    <a:pt x="5527321" y="0"/>
                  </a:lnTo>
                  <a:lnTo>
                    <a:pt x="5527321" y="1050191"/>
                  </a:lnTo>
                  <a:lnTo>
                    <a:pt x="0" y="1050191"/>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479" tIns="30480" rIns="30481" bIns="30480" numCol="1" spcCol="1270" anchor="ctr" anchorCtr="0">
              <a:noAutofit/>
            </a:bodyPr>
            <a:lstStyle/>
            <a:p>
              <a:pPr lvl="0" algn="ctr" defTabSz="2133600">
                <a:lnSpc>
                  <a:spcPct val="90000"/>
                </a:lnSpc>
                <a:spcBef>
                  <a:spcPct val="0"/>
                </a:spcBef>
                <a:spcAft>
                  <a:spcPct val="35000"/>
                </a:spcAft>
              </a:pPr>
              <a:r>
                <a:rPr lang="en-US" sz="4800" kern="1200" dirty="0" smtClean="0"/>
                <a:t>contoso.com</a:t>
              </a:r>
              <a:endParaRPr lang="en-US" sz="4800" kern="1200" dirty="0"/>
            </a:p>
          </p:txBody>
        </p:sp>
        <p:sp>
          <p:nvSpPr>
            <p:cNvPr id="12" name="Freeform 11"/>
            <p:cNvSpPr/>
            <p:nvPr/>
          </p:nvSpPr>
          <p:spPr>
            <a:xfrm>
              <a:off x="7957345" y="1003057"/>
              <a:ext cx="1613692" cy="1050191"/>
            </a:xfrm>
            <a:custGeom>
              <a:avLst/>
              <a:gdLst>
                <a:gd name="connsiteX0" fmla="*/ 0 w 2161916"/>
                <a:gd name="connsiteY0" fmla="*/ 0 h 1050191"/>
                <a:gd name="connsiteX1" fmla="*/ 2161916 w 2161916"/>
                <a:gd name="connsiteY1" fmla="*/ 0 h 1050191"/>
                <a:gd name="connsiteX2" fmla="*/ 2161916 w 2161916"/>
                <a:gd name="connsiteY2" fmla="*/ 1050191 h 1050191"/>
                <a:gd name="connsiteX3" fmla="*/ 0 w 2161916"/>
                <a:gd name="connsiteY3" fmla="*/ 1050191 h 1050191"/>
                <a:gd name="connsiteX4" fmla="*/ 0 w 2161916"/>
                <a:gd name="connsiteY4" fmla="*/ 0 h 1050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916" h="1050191">
                  <a:moveTo>
                    <a:pt x="0" y="0"/>
                  </a:moveTo>
                  <a:lnTo>
                    <a:pt x="2161916" y="0"/>
                  </a:lnTo>
                  <a:lnTo>
                    <a:pt x="2161916" y="1050191"/>
                  </a:lnTo>
                  <a:lnTo>
                    <a:pt x="0" y="1050191"/>
                  </a:lnTo>
                  <a:lnTo>
                    <a:pt x="0" y="0"/>
                  </a:lnTo>
                  <a:close/>
                </a:path>
              </a:pathLst>
            </a:custGeom>
            <a:solidFill>
              <a:schemeClr val="tx2">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smtClean="0"/>
                <a:t>Customer Network</a:t>
              </a:r>
              <a:endParaRPr lang="en-US" sz="2000" kern="1200" dirty="0"/>
            </a:p>
          </p:txBody>
        </p:sp>
        <p:sp>
          <p:nvSpPr>
            <p:cNvPr id="13" name="Freeform 12"/>
            <p:cNvSpPr/>
            <p:nvPr/>
          </p:nvSpPr>
          <p:spPr>
            <a:xfrm>
              <a:off x="7957345" y="2315796"/>
              <a:ext cx="1613692" cy="1050191"/>
            </a:xfrm>
            <a:custGeom>
              <a:avLst/>
              <a:gdLst>
                <a:gd name="connsiteX0" fmla="*/ 0 w 2161916"/>
                <a:gd name="connsiteY0" fmla="*/ 0 h 1050191"/>
                <a:gd name="connsiteX1" fmla="*/ 2161916 w 2161916"/>
                <a:gd name="connsiteY1" fmla="*/ 0 h 1050191"/>
                <a:gd name="connsiteX2" fmla="*/ 2161916 w 2161916"/>
                <a:gd name="connsiteY2" fmla="*/ 1050191 h 1050191"/>
                <a:gd name="connsiteX3" fmla="*/ 0 w 2161916"/>
                <a:gd name="connsiteY3" fmla="*/ 1050191 h 1050191"/>
                <a:gd name="connsiteX4" fmla="*/ 0 w 2161916"/>
                <a:gd name="connsiteY4" fmla="*/ 0 h 1050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916" h="1050191">
                  <a:moveTo>
                    <a:pt x="0" y="0"/>
                  </a:moveTo>
                  <a:lnTo>
                    <a:pt x="2161916" y="0"/>
                  </a:lnTo>
                  <a:lnTo>
                    <a:pt x="2161916" y="1050191"/>
                  </a:lnTo>
                  <a:lnTo>
                    <a:pt x="0" y="1050191"/>
                  </a:lnTo>
                  <a:lnTo>
                    <a:pt x="0" y="0"/>
                  </a:lnTo>
                  <a:close/>
                </a:path>
              </a:pathLst>
            </a:custGeom>
            <a:solidFill>
              <a:schemeClr val="tx2">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smtClean="0"/>
                <a:t>Marketing</a:t>
              </a:r>
              <a:endParaRPr lang="en-US" sz="2000" kern="1200" dirty="0"/>
            </a:p>
          </p:txBody>
        </p:sp>
        <p:sp>
          <p:nvSpPr>
            <p:cNvPr id="14" name="Freeform 13"/>
            <p:cNvSpPr/>
            <p:nvPr/>
          </p:nvSpPr>
          <p:spPr>
            <a:xfrm>
              <a:off x="7957345" y="3628535"/>
              <a:ext cx="1613692" cy="1050191"/>
            </a:xfrm>
            <a:custGeom>
              <a:avLst/>
              <a:gdLst>
                <a:gd name="connsiteX0" fmla="*/ 0 w 2161916"/>
                <a:gd name="connsiteY0" fmla="*/ 0 h 1050191"/>
                <a:gd name="connsiteX1" fmla="*/ 2161916 w 2161916"/>
                <a:gd name="connsiteY1" fmla="*/ 0 h 1050191"/>
                <a:gd name="connsiteX2" fmla="*/ 2161916 w 2161916"/>
                <a:gd name="connsiteY2" fmla="*/ 1050191 h 1050191"/>
                <a:gd name="connsiteX3" fmla="*/ 0 w 2161916"/>
                <a:gd name="connsiteY3" fmla="*/ 1050191 h 1050191"/>
                <a:gd name="connsiteX4" fmla="*/ 0 w 2161916"/>
                <a:gd name="connsiteY4" fmla="*/ 0 h 1050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916" h="1050191">
                  <a:moveTo>
                    <a:pt x="0" y="0"/>
                  </a:moveTo>
                  <a:lnTo>
                    <a:pt x="2161916" y="0"/>
                  </a:lnTo>
                  <a:lnTo>
                    <a:pt x="2161916" y="1050191"/>
                  </a:lnTo>
                  <a:lnTo>
                    <a:pt x="0" y="1050191"/>
                  </a:lnTo>
                  <a:lnTo>
                    <a:pt x="0" y="0"/>
                  </a:lnTo>
                  <a:close/>
                </a:path>
              </a:pathLst>
            </a:custGeom>
            <a:solidFill>
              <a:schemeClr val="tx2">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1600" kern="1200" dirty="0" smtClean="0"/>
                <a:t>R&amp;D Partnerships</a:t>
              </a:r>
              <a:endParaRPr lang="en-US" sz="1600" kern="1200" dirty="0"/>
            </a:p>
          </p:txBody>
        </p:sp>
        <p:sp>
          <p:nvSpPr>
            <p:cNvPr id="15" name="Freeform 14"/>
            <p:cNvSpPr/>
            <p:nvPr/>
          </p:nvSpPr>
          <p:spPr>
            <a:xfrm>
              <a:off x="7957345" y="4941274"/>
              <a:ext cx="1613692" cy="1050191"/>
            </a:xfrm>
            <a:custGeom>
              <a:avLst/>
              <a:gdLst>
                <a:gd name="connsiteX0" fmla="*/ 0 w 2161916"/>
                <a:gd name="connsiteY0" fmla="*/ 0 h 1050191"/>
                <a:gd name="connsiteX1" fmla="*/ 2161916 w 2161916"/>
                <a:gd name="connsiteY1" fmla="*/ 0 h 1050191"/>
                <a:gd name="connsiteX2" fmla="*/ 2161916 w 2161916"/>
                <a:gd name="connsiteY2" fmla="*/ 1050191 h 1050191"/>
                <a:gd name="connsiteX3" fmla="*/ 0 w 2161916"/>
                <a:gd name="connsiteY3" fmla="*/ 1050191 h 1050191"/>
                <a:gd name="connsiteX4" fmla="*/ 0 w 2161916"/>
                <a:gd name="connsiteY4" fmla="*/ 0 h 1050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916" h="1050191">
                  <a:moveTo>
                    <a:pt x="0" y="0"/>
                  </a:moveTo>
                  <a:lnTo>
                    <a:pt x="2161916" y="0"/>
                  </a:lnTo>
                  <a:lnTo>
                    <a:pt x="2161916" y="1050191"/>
                  </a:lnTo>
                  <a:lnTo>
                    <a:pt x="0" y="1050191"/>
                  </a:lnTo>
                  <a:lnTo>
                    <a:pt x="0" y="0"/>
                  </a:lnTo>
                  <a:close/>
                </a:path>
              </a:pathLst>
            </a:custGeom>
            <a:solidFill>
              <a:schemeClr val="tx2">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smtClean="0"/>
                <a:t>Alumni</a:t>
              </a:r>
              <a:endParaRPr lang="en-US" sz="2000" kern="1200" dirty="0"/>
            </a:p>
          </p:txBody>
        </p:sp>
      </p:grpSp>
      <p:grpSp>
        <p:nvGrpSpPr>
          <p:cNvPr id="46" name="Group 45"/>
          <p:cNvGrpSpPr/>
          <p:nvPr/>
        </p:nvGrpSpPr>
        <p:grpSpPr>
          <a:xfrm>
            <a:off x="9173093" y="1211261"/>
            <a:ext cx="3064944" cy="4876800"/>
            <a:chOff x="6097257" y="733601"/>
            <a:chExt cx="3473780" cy="5527321"/>
          </a:xfrm>
        </p:grpSpPr>
        <p:grpSp>
          <p:nvGrpSpPr>
            <p:cNvPr id="47" name="Group 46"/>
            <p:cNvGrpSpPr/>
            <p:nvPr/>
          </p:nvGrpSpPr>
          <p:grpSpPr>
            <a:xfrm>
              <a:off x="7160941" y="2840892"/>
              <a:ext cx="809896" cy="1312738"/>
              <a:chOff x="7160941" y="2840892"/>
              <a:chExt cx="809896" cy="1312738"/>
            </a:xfrm>
          </p:grpSpPr>
          <p:sp>
            <p:nvSpPr>
              <p:cNvPr id="54" name="Freeform 53"/>
              <p:cNvSpPr/>
              <p:nvPr/>
            </p:nvSpPr>
            <p:spPr>
              <a:xfrm>
                <a:off x="7160941" y="3497261"/>
                <a:ext cx="809896" cy="656369"/>
              </a:xfrm>
              <a:custGeom>
                <a:avLst/>
                <a:gdLst>
                  <a:gd name="connsiteX0" fmla="*/ 0 w 809896"/>
                  <a:gd name="connsiteY0" fmla="*/ 0 h 656369"/>
                  <a:gd name="connsiteX1" fmla="*/ 404948 w 809896"/>
                  <a:gd name="connsiteY1" fmla="*/ 0 h 656369"/>
                  <a:gd name="connsiteX2" fmla="*/ 404948 w 809896"/>
                  <a:gd name="connsiteY2" fmla="*/ 656369 h 656369"/>
                  <a:gd name="connsiteX3" fmla="*/ 809896 w 809896"/>
                  <a:gd name="connsiteY3" fmla="*/ 656369 h 656369"/>
                </a:gdLst>
                <a:ahLst/>
                <a:cxnLst>
                  <a:cxn ang="0">
                    <a:pos x="connsiteX0" y="connsiteY0"/>
                  </a:cxn>
                  <a:cxn ang="0">
                    <a:pos x="connsiteX1" y="connsiteY1"/>
                  </a:cxn>
                  <a:cxn ang="0">
                    <a:pos x="connsiteX2" y="connsiteY2"/>
                  </a:cxn>
                  <a:cxn ang="0">
                    <a:pos x="connsiteX3" y="connsiteY3"/>
                  </a:cxn>
                </a:cxnLst>
                <a:rect l="l" t="t" r="r" b="b"/>
                <a:pathLst>
                  <a:path w="809896" h="656369">
                    <a:moveTo>
                      <a:pt x="0" y="0"/>
                    </a:moveTo>
                    <a:lnTo>
                      <a:pt x="404948" y="0"/>
                    </a:lnTo>
                    <a:lnTo>
                      <a:pt x="404948" y="656369"/>
                    </a:lnTo>
                    <a:lnTo>
                      <a:pt x="809896" y="65636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91587" tIns="302123" rIns="391586" bIns="302123" numCol="1" spcCol="1270" anchor="ctr" anchorCtr="0">
                <a:noAutofit/>
              </a:bodyPr>
              <a:lstStyle/>
              <a:p>
                <a:pPr lvl="0" algn="ctr" defTabSz="222250">
                  <a:lnSpc>
                    <a:spcPct val="90000"/>
                  </a:lnSpc>
                  <a:spcBef>
                    <a:spcPct val="0"/>
                  </a:spcBef>
                  <a:spcAft>
                    <a:spcPct val="35000"/>
                  </a:spcAft>
                </a:pPr>
                <a:endParaRPr lang="en-US" sz="500" kern="1200"/>
              </a:p>
            </p:txBody>
          </p:sp>
          <p:sp>
            <p:nvSpPr>
              <p:cNvPr id="55" name="Freeform 54"/>
              <p:cNvSpPr/>
              <p:nvPr/>
            </p:nvSpPr>
            <p:spPr>
              <a:xfrm>
                <a:off x="7160941" y="2840892"/>
                <a:ext cx="809896" cy="656369"/>
              </a:xfrm>
              <a:custGeom>
                <a:avLst/>
                <a:gdLst>
                  <a:gd name="connsiteX0" fmla="*/ 0 w 809896"/>
                  <a:gd name="connsiteY0" fmla="*/ 656369 h 656369"/>
                  <a:gd name="connsiteX1" fmla="*/ 404948 w 809896"/>
                  <a:gd name="connsiteY1" fmla="*/ 656369 h 656369"/>
                  <a:gd name="connsiteX2" fmla="*/ 404948 w 809896"/>
                  <a:gd name="connsiteY2" fmla="*/ 0 h 656369"/>
                  <a:gd name="connsiteX3" fmla="*/ 809896 w 809896"/>
                  <a:gd name="connsiteY3" fmla="*/ 0 h 656369"/>
                </a:gdLst>
                <a:ahLst/>
                <a:cxnLst>
                  <a:cxn ang="0">
                    <a:pos x="connsiteX0" y="connsiteY0"/>
                  </a:cxn>
                  <a:cxn ang="0">
                    <a:pos x="connsiteX1" y="connsiteY1"/>
                  </a:cxn>
                  <a:cxn ang="0">
                    <a:pos x="connsiteX2" y="connsiteY2"/>
                  </a:cxn>
                  <a:cxn ang="0">
                    <a:pos x="connsiteX3" y="connsiteY3"/>
                  </a:cxn>
                </a:cxnLst>
                <a:rect l="l" t="t" r="r" b="b"/>
                <a:pathLst>
                  <a:path w="809896" h="656369">
                    <a:moveTo>
                      <a:pt x="0" y="656369"/>
                    </a:moveTo>
                    <a:lnTo>
                      <a:pt x="404948" y="656369"/>
                    </a:lnTo>
                    <a:lnTo>
                      <a:pt x="404948" y="0"/>
                    </a:lnTo>
                    <a:lnTo>
                      <a:pt x="809896"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91587" tIns="302123" rIns="391586" bIns="302123" numCol="1" spcCol="1270" anchor="ctr" anchorCtr="0">
                <a:noAutofit/>
              </a:bodyPr>
              <a:lstStyle/>
              <a:p>
                <a:pPr lvl="0" algn="ctr" defTabSz="222250">
                  <a:lnSpc>
                    <a:spcPct val="90000"/>
                  </a:lnSpc>
                  <a:spcBef>
                    <a:spcPct val="0"/>
                  </a:spcBef>
                  <a:spcAft>
                    <a:spcPct val="35000"/>
                  </a:spcAft>
                </a:pPr>
                <a:endParaRPr lang="en-US" sz="500" kern="1200"/>
              </a:p>
            </p:txBody>
          </p:sp>
        </p:grpSp>
        <p:sp>
          <p:nvSpPr>
            <p:cNvPr id="48" name="Freeform 47"/>
            <p:cNvSpPr/>
            <p:nvPr/>
          </p:nvSpPr>
          <p:spPr>
            <a:xfrm rot="16200000">
              <a:off x="3858692" y="2972166"/>
              <a:ext cx="5527321" cy="1050191"/>
            </a:xfrm>
            <a:custGeom>
              <a:avLst/>
              <a:gdLst>
                <a:gd name="connsiteX0" fmla="*/ 0 w 5527321"/>
                <a:gd name="connsiteY0" fmla="*/ 0 h 1050191"/>
                <a:gd name="connsiteX1" fmla="*/ 5527321 w 5527321"/>
                <a:gd name="connsiteY1" fmla="*/ 0 h 1050191"/>
                <a:gd name="connsiteX2" fmla="*/ 5527321 w 5527321"/>
                <a:gd name="connsiteY2" fmla="*/ 1050191 h 1050191"/>
                <a:gd name="connsiteX3" fmla="*/ 0 w 5527321"/>
                <a:gd name="connsiteY3" fmla="*/ 1050191 h 1050191"/>
                <a:gd name="connsiteX4" fmla="*/ 0 w 5527321"/>
                <a:gd name="connsiteY4" fmla="*/ 0 h 1050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7321" h="1050191">
                  <a:moveTo>
                    <a:pt x="0" y="0"/>
                  </a:moveTo>
                  <a:lnTo>
                    <a:pt x="5527321" y="0"/>
                  </a:lnTo>
                  <a:lnTo>
                    <a:pt x="5527321" y="1050191"/>
                  </a:lnTo>
                  <a:lnTo>
                    <a:pt x="0" y="1050191"/>
                  </a:lnTo>
                  <a:lnTo>
                    <a:pt x="0" y="0"/>
                  </a:lnTo>
                  <a:close/>
                </a:path>
              </a:pathLst>
            </a:custGeom>
            <a:solidFill>
              <a:schemeClr val="accent2">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479" tIns="30480" rIns="30481" bIns="30480" numCol="1" spcCol="1270" anchor="ctr" anchorCtr="0">
              <a:noAutofit/>
            </a:bodyPr>
            <a:lstStyle/>
            <a:p>
              <a:pPr lvl="0" algn="ctr" defTabSz="2133600">
                <a:lnSpc>
                  <a:spcPct val="90000"/>
                </a:lnSpc>
                <a:spcBef>
                  <a:spcPct val="0"/>
                </a:spcBef>
                <a:spcAft>
                  <a:spcPct val="35000"/>
                </a:spcAft>
              </a:pPr>
              <a:r>
                <a:rPr lang="en-US" sz="4800" dirty="0" err="1"/>
                <a:t>n</a:t>
              </a:r>
              <a:r>
                <a:rPr lang="en-US" sz="4800" kern="1200" dirty="0" err="1" smtClean="0"/>
                <a:t>orthwind.com</a:t>
              </a:r>
              <a:endParaRPr lang="en-US" sz="4800" kern="1200" dirty="0"/>
            </a:p>
          </p:txBody>
        </p:sp>
        <p:sp>
          <p:nvSpPr>
            <p:cNvPr id="50" name="Freeform 49"/>
            <p:cNvSpPr/>
            <p:nvPr/>
          </p:nvSpPr>
          <p:spPr>
            <a:xfrm>
              <a:off x="7957345" y="2315796"/>
              <a:ext cx="1613692" cy="1050191"/>
            </a:xfrm>
            <a:custGeom>
              <a:avLst/>
              <a:gdLst>
                <a:gd name="connsiteX0" fmla="*/ 0 w 2161916"/>
                <a:gd name="connsiteY0" fmla="*/ 0 h 1050191"/>
                <a:gd name="connsiteX1" fmla="*/ 2161916 w 2161916"/>
                <a:gd name="connsiteY1" fmla="*/ 0 h 1050191"/>
                <a:gd name="connsiteX2" fmla="*/ 2161916 w 2161916"/>
                <a:gd name="connsiteY2" fmla="*/ 1050191 h 1050191"/>
                <a:gd name="connsiteX3" fmla="*/ 0 w 2161916"/>
                <a:gd name="connsiteY3" fmla="*/ 1050191 h 1050191"/>
                <a:gd name="connsiteX4" fmla="*/ 0 w 2161916"/>
                <a:gd name="connsiteY4" fmla="*/ 0 h 1050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916" h="1050191">
                  <a:moveTo>
                    <a:pt x="0" y="0"/>
                  </a:moveTo>
                  <a:lnTo>
                    <a:pt x="2161916" y="0"/>
                  </a:lnTo>
                  <a:lnTo>
                    <a:pt x="2161916" y="1050191"/>
                  </a:lnTo>
                  <a:lnTo>
                    <a:pt x="0" y="1050191"/>
                  </a:lnTo>
                  <a:lnTo>
                    <a:pt x="0" y="0"/>
                  </a:lnTo>
                  <a:close/>
                </a:path>
              </a:pathLst>
            </a:custGeom>
            <a:solidFill>
              <a:schemeClr val="accent3">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dirty="0" smtClean="0"/>
                <a:t>Press and Media</a:t>
              </a:r>
              <a:endParaRPr lang="en-US" sz="2000" kern="1200" dirty="0"/>
            </a:p>
          </p:txBody>
        </p:sp>
        <p:sp>
          <p:nvSpPr>
            <p:cNvPr id="51" name="Freeform 50"/>
            <p:cNvSpPr/>
            <p:nvPr/>
          </p:nvSpPr>
          <p:spPr>
            <a:xfrm>
              <a:off x="7957345" y="3628534"/>
              <a:ext cx="1613692" cy="1181466"/>
            </a:xfrm>
            <a:custGeom>
              <a:avLst/>
              <a:gdLst>
                <a:gd name="connsiteX0" fmla="*/ 0 w 2161916"/>
                <a:gd name="connsiteY0" fmla="*/ 0 h 1050191"/>
                <a:gd name="connsiteX1" fmla="*/ 2161916 w 2161916"/>
                <a:gd name="connsiteY1" fmla="*/ 0 h 1050191"/>
                <a:gd name="connsiteX2" fmla="*/ 2161916 w 2161916"/>
                <a:gd name="connsiteY2" fmla="*/ 1050191 h 1050191"/>
                <a:gd name="connsiteX3" fmla="*/ 0 w 2161916"/>
                <a:gd name="connsiteY3" fmla="*/ 1050191 h 1050191"/>
                <a:gd name="connsiteX4" fmla="*/ 0 w 2161916"/>
                <a:gd name="connsiteY4" fmla="*/ 0 h 1050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916" h="1050191">
                  <a:moveTo>
                    <a:pt x="0" y="0"/>
                  </a:moveTo>
                  <a:lnTo>
                    <a:pt x="2161916" y="0"/>
                  </a:lnTo>
                  <a:lnTo>
                    <a:pt x="2161916" y="1050191"/>
                  </a:lnTo>
                  <a:lnTo>
                    <a:pt x="0" y="1050191"/>
                  </a:lnTo>
                  <a:lnTo>
                    <a:pt x="0" y="0"/>
                  </a:lnTo>
                  <a:close/>
                </a:path>
              </a:pathLst>
            </a:custGeom>
            <a:solidFill>
              <a:schemeClr val="accent3">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1400" kern="1200" dirty="0" err="1" smtClean="0"/>
                <a:t>Northwind</a:t>
              </a:r>
              <a:r>
                <a:rPr lang="en-US" sz="1400" kern="1200" dirty="0" smtClean="0"/>
                <a:t> and </a:t>
              </a:r>
              <a:r>
                <a:rPr lang="en-US" sz="1400" kern="1200" dirty="0" err="1" smtClean="0"/>
                <a:t>AdventureWorks</a:t>
              </a:r>
              <a:r>
                <a:rPr lang="en-US" sz="1400" kern="1200" dirty="0" smtClean="0"/>
                <a:t> Collaboration</a:t>
              </a:r>
              <a:endParaRPr lang="en-US" sz="1400" kern="1200" dirty="0"/>
            </a:p>
          </p:txBody>
        </p:sp>
      </p:grpSp>
      <p:grpSp>
        <p:nvGrpSpPr>
          <p:cNvPr id="4" name="Group 3"/>
          <p:cNvGrpSpPr/>
          <p:nvPr/>
        </p:nvGrpSpPr>
        <p:grpSpPr>
          <a:xfrm>
            <a:off x="6294437" y="6011862"/>
            <a:ext cx="2819400" cy="323166"/>
            <a:chOff x="6294437" y="6011862"/>
            <a:chExt cx="2819400" cy="323166"/>
          </a:xfrm>
        </p:grpSpPr>
        <p:cxnSp>
          <p:nvCxnSpPr>
            <p:cNvPr id="65" name="Straight Arrow Connector 64"/>
            <p:cNvCxnSpPr/>
            <p:nvPr/>
          </p:nvCxnSpPr>
          <p:spPr>
            <a:xfrm>
              <a:off x="6294437" y="6011862"/>
              <a:ext cx="2819400" cy="0"/>
            </a:xfrm>
            <a:prstGeom prst="straightConnector1">
              <a:avLst/>
            </a:prstGeom>
            <a:ln w="50800">
              <a:solidFill>
                <a:srgbClr val="DC3C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7174665" y="6119584"/>
              <a:ext cx="1406795" cy="215444"/>
            </a:xfrm>
            <a:prstGeom prst="rect">
              <a:avLst/>
            </a:prstGeom>
            <a:noFill/>
          </p:spPr>
          <p:txBody>
            <a:bodyPr wrap="none" lIns="0" tIns="0" rIns="0" bIns="0" rtlCol="0">
              <a:spAutoFit/>
            </a:bodyPr>
            <a:lstStyle/>
            <a:p>
              <a:r>
                <a:rPr lang="en-US" sz="1400" spc="-70" dirty="0" smtClean="0">
                  <a:solidFill>
                    <a:schemeClr val="bg2">
                      <a:lumMod val="50000"/>
                    </a:schemeClr>
                  </a:solidFill>
                </a:rPr>
                <a:t>Guest Collaboration</a:t>
              </a:r>
            </a:p>
          </p:txBody>
        </p:sp>
      </p:grpSp>
    </p:spTree>
    <p:extLst>
      <p:ext uri="{BB962C8B-B14F-4D97-AF65-F5344CB8AC3E}">
        <p14:creationId xmlns:p14="http://schemas.microsoft.com/office/powerpoint/2010/main" val="37190734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5274"/>
            <a:ext cx="11889564" cy="917575"/>
          </a:xfrm>
        </p:spPr>
        <p:txBody>
          <a:bodyPr vert="horz" wrap="square" lIns="146304" tIns="91440" rIns="146304" bIns="91440" rtlCol="0" anchor="t">
            <a:noAutofit/>
          </a:bodyPr>
          <a:lstStyle/>
          <a:p>
            <a:r>
              <a:rPr lang="en-US" dirty="0">
                <a:gradFill>
                  <a:gsLst>
                    <a:gs pos="1250">
                      <a:schemeClr val="tx1"/>
                    </a:gs>
                    <a:gs pos="100000">
                      <a:schemeClr val="tx1"/>
                    </a:gs>
                  </a:gsLst>
                  <a:lin ang="5400000" scaled="0"/>
                </a:gradFill>
              </a:rPr>
              <a:t>Users</a:t>
            </a:r>
          </a:p>
        </p:txBody>
      </p:sp>
      <p:sp>
        <p:nvSpPr>
          <p:cNvPr id="5" name="Text Placeholder 1"/>
          <p:cNvSpPr>
            <a:spLocks noGrp="1"/>
          </p:cNvSpPr>
          <p:nvPr>
            <p:ph type="body" sz="quarter" idx="10"/>
          </p:nvPr>
        </p:nvSpPr>
        <p:spPr>
          <a:xfrm>
            <a:off x="274639" y="1476622"/>
            <a:ext cx="5840975" cy="5142947"/>
          </a:xfrm>
        </p:spPr>
        <p:txBody>
          <a:bodyPr vert="horz" wrap="square" lIns="146304" tIns="91440" rIns="146304" bIns="91440" rtlCol="0">
            <a:spAutoFit/>
          </a:bodyPr>
          <a:lstStyle/>
          <a:p>
            <a:pPr>
              <a:spcBef>
                <a:spcPts val="0"/>
              </a:spcBef>
              <a:spcAft>
                <a:spcPts val="1200"/>
              </a:spcAft>
            </a:pPr>
            <a:r>
              <a:rPr lang="en-US" sz="3600" dirty="0">
                <a:gradFill>
                  <a:gsLst>
                    <a:gs pos="2920">
                      <a:schemeClr val="tx2"/>
                    </a:gs>
                    <a:gs pos="39000">
                      <a:schemeClr val="tx2"/>
                    </a:gs>
                  </a:gsLst>
                  <a:lin ang="5400000" scaled="0"/>
                </a:gradFill>
              </a:rPr>
              <a:t>Always belong to a home (canonical) network</a:t>
            </a:r>
          </a:p>
          <a:p>
            <a:pPr>
              <a:spcBef>
                <a:spcPts val="0"/>
              </a:spcBef>
              <a:spcAft>
                <a:spcPts val="1200"/>
              </a:spcAft>
            </a:pPr>
            <a:r>
              <a:rPr lang="en-US" sz="3600" dirty="0">
                <a:gradFill>
                  <a:gsLst>
                    <a:gs pos="2920">
                      <a:schemeClr val="tx2"/>
                    </a:gs>
                    <a:gs pos="39000">
                      <a:schemeClr val="tx2"/>
                    </a:gs>
                  </a:gsLst>
                  <a:lin ang="5400000" scaled="0"/>
                </a:gradFill>
              </a:rPr>
              <a:t>Sometimes users are members of an external network</a:t>
            </a:r>
          </a:p>
          <a:p>
            <a:pPr>
              <a:spcBef>
                <a:spcPts val="0"/>
              </a:spcBef>
              <a:spcAft>
                <a:spcPts val="1200"/>
              </a:spcAft>
            </a:pPr>
            <a:r>
              <a:rPr lang="en-US" sz="3600" dirty="0">
                <a:gradFill>
                  <a:gsLst>
                    <a:gs pos="2920">
                      <a:schemeClr val="tx2"/>
                    </a:gs>
                    <a:gs pos="39000">
                      <a:schemeClr val="tx2"/>
                    </a:gs>
                  </a:gsLst>
                  <a:lin ang="5400000" scaled="0"/>
                </a:gradFill>
              </a:rPr>
              <a:t>Guests get direct access to other home networks</a:t>
            </a:r>
          </a:p>
          <a:p>
            <a:pPr>
              <a:spcBef>
                <a:spcPts val="0"/>
              </a:spcBef>
              <a:spcAft>
                <a:spcPts val="1200"/>
              </a:spcAft>
            </a:pPr>
            <a:r>
              <a:rPr lang="en-US" sz="3600" dirty="0">
                <a:gradFill>
                  <a:gsLst>
                    <a:gs pos="2920">
                      <a:schemeClr val="tx2"/>
                    </a:gs>
                    <a:gs pos="39000">
                      <a:schemeClr val="tx2"/>
                    </a:gs>
                  </a:gsLst>
                  <a:lin ang="5400000" scaled="0"/>
                </a:gradFill>
              </a:rPr>
              <a:t>Exist in a limited number of states during </a:t>
            </a:r>
            <a:r>
              <a:rPr lang="en-US" sz="3600" dirty="0" smtClean="0">
                <a:gradFill>
                  <a:gsLst>
                    <a:gs pos="2920">
                      <a:schemeClr val="tx2"/>
                    </a:gs>
                    <a:gs pos="39000">
                      <a:schemeClr val="tx2"/>
                    </a:gs>
                  </a:gsLst>
                  <a:lin ang="5400000" scaled="0"/>
                </a:gradFill>
              </a:rPr>
              <a:t>lifetime</a:t>
            </a:r>
            <a:endParaRPr lang="en-US" sz="3600" dirty="0">
              <a:gradFill>
                <a:gsLst>
                  <a:gs pos="2920">
                    <a:schemeClr val="tx2"/>
                  </a:gs>
                  <a:gs pos="39000">
                    <a:schemeClr val="tx2"/>
                  </a:gs>
                </a:gsLst>
                <a:lin ang="5400000" scaled="0"/>
              </a:gradFill>
            </a:endParaRPr>
          </a:p>
        </p:txBody>
      </p:sp>
      <p:cxnSp>
        <p:nvCxnSpPr>
          <p:cNvPr id="1069" name="Curved Connector 1068"/>
          <p:cNvCxnSpPr>
            <a:stCxn id="8" idx="3"/>
            <a:endCxn id="11" idx="0"/>
          </p:cNvCxnSpPr>
          <p:nvPr/>
        </p:nvCxnSpPr>
        <p:spPr>
          <a:xfrm>
            <a:off x="9818610" y="2182235"/>
            <a:ext cx="1314527" cy="1308677"/>
          </a:xfrm>
          <a:prstGeom prst="curvedConnector2">
            <a:avLst/>
          </a:prstGeom>
          <a:ln w="50800">
            <a:solidFill>
              <a:schemeClr val="bg2">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6065837" y="1839335"/>
            <a:ext cx="5867400" cy="2343727"/>
            <a:chOff x="6065837" y="1211262"/>
            <a:chExt cx="5867400" cy="2343727"/>
          </a:xfrm>
        </p:grpSpPr>
        <p:cxnSp>
          <p:nvCxnSpPr>
            <p:cNvPr id="24" name="Curved Connector 23"/>
            <p:cNvCxnSpPr>
              <a:stCxn id="11" idx="2"/>
              <a:endCxn id="12" idx="2"/>
            </p:cNvCxnSpPr>
            <p:nvPr/>
          </p:nvCxnSpPr>
          <p:spPr>
            <a:xfrm rot="5400000">
              <a:off x="8999537" y="1415039"/>
              <a:ext cx="12700" cy="4267200"/>
            </a:xfrm>
            <a:prstGeom prst="curvedConnector3">
              <a:avLst>
                <a:gd name="adj1" fmla="val 12789472"/>
              </a:avLst>
            </a:prstGeom>
            <a:ln w="50800">
              <a:solidFill>
                <a:srgbClr val="DC3C00"/>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061" name="Group 1060"/>
            <p:cNvGrpSpPr/>
            <p:nvPr/>
          </p:nvGrpSpPr>
          <p:grpSpPr>
            <a:xfrm>
              <a:off x="6065837" y="1211262"/>
              <a:ext cx="5867400" cy="2337377"/>
              <a:chOff x="6675437" y="1287462"/>
              <a:chExt cx="5867400" cy="2337377"/>
            </a:xfrm>
          </p:grpSpPr>
          <p:sp>
            <p:nvSpPr>
              <p:cNvPr id="8" name="Rectangle 7"/>
              <p:cNvSpPr/>
              <p:nvPr/>
            </p:nvSpPr>
            <p:spPr bwMode="auto">
              <a:xfrm>
                <a:off x="8828010" y="1287462"/>
                <a:ext cx="1600200" cy="685800"/>
              </a:xfrm>
              <a:prstGeom prst="rect">
                <a:avLst/>
              </a:prstGeom>
              <a:solidFill>
                <a:srgbClr val="6C85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Pending</a:t>
                </a:r>
              </a:p>
            </p:txBody>
          </p:sp>
          <p:sp>
            <p:nvSpPr>
              <p:cNvPr id="10" name="Rectangle 9"/>
              <p:cNvSpPr/>
              <p:nvPr/>
            </p:nvSpPr>
            <p:spPr bwMode="auto">
              <a:xfrm>
                <a:off x="8821842" y="2939039"/>
                <a:ext cx="1600200" cy="685800"/>
              </a:xfrm>
              <a:prstGeom prst="rect">
                <a:avLst/>
              </a:prstGeom>
              <a:solidFill>
                <a:srgbClr val="6E8B2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Active</a:t>
                </a:r>
              </a:p>
            </p:txBody>
          </p:sp>
          <p:sp>
            <p:nvSpPr>
              <p:cNvPr id="11" name="Rectangle 10"/>
              <p:cNvSpPr/>
              <p:nvPr/>
            </p:nvSpPr>
            <p:spPr bwMode="auto">
              <a:xfrm>
                <a:off x="10942637" y="2939039"/>
                <a:ext cx="1600200" cy="685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Suspended</a:t>
                </a:r>
              </a:p>
            </p:txBody>
          </p:sp>
          <p:sp>
            <p:nvSpPr>
              <p:cNvPr id="12" name="Rectangle 11"/>
              <p:cNvSpPr/>
              <p:nvPr/>
            </p:nvSpPr>
            <p:spPr bwMode="auto">
              <a:xfrm>
                <a:off x="6675437" y="2939039"/>
                <a:ext cx="1600200" cy="685800"/>
              </a:xfrm>
              <a:prstGeom prst="rect">
                <a:avLst/>
              </a:prstGeom>
              <a:solidFill>
                <a:schemeClr val="tx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Deleted</a:t>
                </a:r>
              </a:p>
            </p:txBody>
          </p:sp>
          <p:cxnSp>
            <p:nvCxnSpPr>
              <p:cNvPr id="13" name="Straight Arrow Connector 12"/>
              <p:cNvCxnSpPr>
                <a:stCxn id="8" idx="2"/>
                <a:endCxn id="10" idx="0"/>
              </p:cNvCxnSpPr>
              <p:nvPr/>
            </p:nvCxnSpPr>
            <p:spPr>
              <a:xfrm flipH="1">
                <a:off x="9621942" y="1973262"/>
                <a:ext cx="6168" cy="965777"/>
              </a:xfrm>
              <a:prstGeom prst="straightConnector1">
                <a:avLst/>
              </a:prstGeom>
              <a:ln w="50800">
                <a:solidFill>
                  <a:schemeClr val="bg2">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 name="Curved Connector 15"/>
              <p:cNvCxnSpPr>
                <a:stCxn id="8" idx="1"/>
                <a:endCxn id="12" idx="0"/>
              </p:cNvCxnSpPr>
              <p:nvPr/>
            </p:nvCxnSpPr>
            <p:spPr>
              <a:xfrm rot="10800000" flipV="1">
                <a:off x="7475538" y="1630361"/>
                <a:ext cx="1352473" cy="1308677"/>
              </a:xfrm>
              <a:prstGeom prst="curvedConnector2">
                <a:avLst/>
              </a:prstGeom>
              <a:ln w="50800">
                <a:solidFill>
                  <a:srgbClr val="DC3C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54" name="Straight Arrow Connector 1053"/>
              <p:cNvCxnSpPr>
                <a:stCxn id="10" idx="1"/>
                <a:endCxn id="12" idx="3"/>
              </p:cNvCxnSpPr>
              <p:nvPr/>
            </p:nvCxnSpPr>
            <p:spPr>
              <a:xfrm flipH="1">
                <a:off x="8275637" y="3281939"/>
                <a:ext cx="546205" cy="0"/>
              </a:xfrm>
              <a:prstGeom prst="straightConnector1">
                <a:avLst/>
              </a:prstGeom>
              <a:ln w="50800">
                <a:solidFill>
                  <a:srgbClr val="DC3C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59" name="Straight Arrow Connector 1058"/>
              <p:cNvCxnSpPr/>
              <p:nvPr/>
            </p:nvCxnSpPr>
            <p:spPr>
              <a:xfrm>
                <a:off x="10422042" y="3167639"/>
                <a:ext cx="520595" cy="0"/>
              </a:xfrm>
              <a:prstGeom prst="straightConnector1">
                <a:avLst/>
              </a:prstGeom>
              <a:ln w="50800">
                <a:solidFill>
                  <a:schemeClr val="bg2">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cxnSp>
          <p:nvCxnSpPr>
            <p:cNvPr id="27" name="Straight Arrow Connector 26"/>
            <p:cNvCxnSpPr/>
            <p:nvPr/>
          </p:nvCxnSpPr>
          <p:spPr>
            <a:xfrm flipH="1">
              <a:off x="9799637" y="3344862"/>
              <a:ext cx="520595" cy="0"/>
            </a:xfrm>
            <a:prstGeom prst="straightConnector1">
              <a:avLst/>
            </a:prstGeom>
            <a:ln w="50800">
              <a:solidFill>
                <a:schemeClr val="bg2">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5683139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2.xml><?xml version="1.0" encoding="utf-8"?>
<a:theme xmlns:a="http://schemas.openxmlformats.org/drawingml/2006/main" name="1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A2B16D8-B4C7-4076-8634-84E10F017597}"/>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SharePoint_Conference_2014_Dev_Template</Template>
  <TotalTime>9</TotalTime>
  <Words>4640</Words>
  <Application>Microsoft Office PowerPoint</Application>
  <PresentationFormat>Custom</PresentationFormat>
  <Paragraphs>509</Paragraphs>
  <Slides>43</Slides>
  <Notes>38</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43</vt:i4>
      </vt:variant>
    </vt:vector>
  </HeadingPairs>
  <TitlesOfParts>
    <vt:vector size="51" baseType="lpstr">
      <vt:lpstr>Arial</vt:lpstr>
      <vt:lpstr>Calibri</vt:lpstr>
      <vt:lpstr>Consolas</vt:lpstr>
      <vt:lpstr>Segoe UI</vt:lpstr>
      <vt:lpstr>Segoe UI Light</vt:lpstr>
      <vt:lpstr>Wingdings</vt:lpstr>
      <vt:lpstr>5-30499_SPC_2014_Dev_Template_16x9</vt:lpstr>
      <vt:lpstr>1_5-30499_SPC_2014_Dev_Template_16x9</vt:lpstr>
      <vt:lpstr>PowerPoint Presentation</vt:lpstr>
      <vt:lpstr>Overview of Yammer App Development</vt:lpstr>
      <vt:lpstr>Yammer platform</vt:lpstr>
      <vt:lpstr>Conversations around objects</vt:lpstr>
      <vt:lpstr>Open graph pages</vt:lpstr>
      <vt:lpstr>Activity stream posts</vt:lpstr>
      <vt:lpstr>Yammer internals</vt:lpstr>
      <vt:lpstr>Networks</vt:lpstr>
      <vt:lpstr>Users</vt:lpstr>
      <vt:lpstr>Yammer apps</vt:lpstr>
      <vt:lpstr>External network quirks</vt:lpstr>
      <vt:lpstr>Yammer security model</vt:lpstr>
      <vt:lpstr>Open Graph</vt:lpstr>
      <vt:lpstr>Yammer APIs</vt:lpstr>
      <vt:lpstr>Platform demo</vt:lpstr>
      <vt:lpstr>Embedding feeds</vt:lpstr>
      <vt:lpstr>Provide the right feed</vt:lpstr>
      <vt:lpstr>Embed API</vt:lpstr>
      <vt:lpstr>Using the REST API</vt:lpstr>
      <vt:lpstr>End points</vt:lpstr>
      <vt:lpstr>App registration</vt:lpstr>
      <vt:lpstr>Authorization</vt:lpstr>
      <vt:lpstr>Executing requests</vt:lpstr>
      <vt:lpstr>Open Graph activity stories</vt:lpstr>
      <vt:lpstr>Message Metadata</vt:lpstr>
      <vt:lpstr>Essential tools</vt:lpstr>
      <vt:lpstr>Building .NET API clients</vt:lpstr>
      <vt:lpstr>Yammer .NET SDK (coming soon!)</vt:lpstr>
      <vt:lpstr>Best practices</vt:lpstr>
      <vt:lpstr>Production deployment</vt:lpstr>
      <vt:lpstr>PowerPoint Presentation</vt:lpstr>
      <vt:lpstr>PowerPoint Presentation</vt:lpstr>
      <vt:lpstr>OAuth impersonation and networks</vt:lpstr>
      <vt:lpstr>Archiving yammer content</vt:lpstr>
      <vt:lpstr>Group management</vt:lpstr>
      <vt:lpstr>Content migration</vt:lpstr>
      <vt:lpstr>Wrap up</vt:lpstr>
      <vt:lpstr>Sample code</vt:lpstr>
      <vt:lpstr>Developer Resources</vt:lpstr>
      <vt:lpstr>#SPC14 Enterprise Social Related Content</vt:lpstr>
      <vt:lpstr>Microsoft Enterprise Social Resources</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Yammer app development</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4</cp:revision>
  <dcterms:created xsi:type="dcterms:W3CDTF">2014-03-03T04:13:52Z</dcterms:created>
  <dcterms:modified xsi:type="dcterms:W3CDTF">2014-03-04T19:10:16Z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