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75" r:id="rId7"/>
  </p:sldMasterIdLst>
  <p:notesMasterIdLst>
    <p:notesMasterId r:id="rId39"/>
  </p:notesMasterIdLst>
  <p:handoutMasterIdLst>
    <p:handoutMasterId r:id="rId40"/>
  </p:handoutMasterIdLst>
  <p:sldIdLst>
    <p:sldId id="1236" r:id="rId8"/>
    <p:sldId id="112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 id="1295" r:id="rId30"/>
    <p:sldId id="1296" r:id="rId31"/>
    <p:sldId id="1297" r:id="rId32"/>
    <p:sldId id="1298" r:id="rId33"/>
    <p:sldId id="1299" r:id="rId34"/>
    <p:sldId id="1300" r:id="rId35"/>
    <p:sldId id="1301" r:id="rId36"/>
    <p:sldId id="1302" r:id="rId37"/>
    <p:sldId id="1303"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5232" autoAdjust="0"/>
  </p:normalViewPr>
  <p:slideViewPr>
    <p:cSldViewPr snapToObjects="1">
      <p:cViewPr varScale="1">
        <p:scale>
          <a:sx n="80" d="100"/>
          <a:sy n="80" d="100"/>
        </p:scale>
        <p:origin x="126" y="96"/>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0" Type="http://schemas.openxmlformats.org/officeDocument/2006/relationships/slide" Target="slides/slide13.xml"/><Relationship Id="rId4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100" baseline="0">
                <a:gradFill>
                  <a:gsLst>
                    <a:gs pos="0">
                      <a:schemeClr val="tx1"/>
                    </a:gs>
                    <a:gs pos="100000">
                      <a:schemeClr val="tx1"/>
                    </a:gs>
                  </a:gsLst>
                  <a:lin ang="5400000" scaled="1"/>
                </a:gradFill>
                <a:latin typeface="+mj-lt"/>
                <a:ea typeface="+mn-ea"/>
                <a:cs typeface="+mn-cs"/>
              </a:defRPr>
            </a:pPr>
            <a:r>
              <a:rPr lang="en-US" sz="2800" dirty="0">
                <a:gradFill>
                  <a:gsLst>
                    <a:gs pos="0">
                      <a:schemeClr val="tx1"/>
                    </a:gs>
                    <a:gs pos="100000">
                      <a:schemeClr val="tx1"/>
                    </a:gs>
                  </a:gsLst>
                  <a:lin ang="5400000" scaled="1"/>
                </a:gradFill>
              </a:rPr>
              <a:t>Sample Data</a:t>
            </a:r>
          </a:p>
        </c:rich>
      </c:tx>
      <c:layout>
        <c:manualLayout>
          <c:xMode val="edge"/>
          <c:yMode val="edge"/>
          <c:x val="0.40663350243513224"/>
          <c:y val="8.7204027727447592E-3"/>
        </c:manualLayout>
      </c:layout>
      <c:overlay val="0"/>
      <c:spPr>
        <a:noFill/>
        <a:ln>
          <a:noFill/>
        </a:ln>
        <a:effectLst/>
      </c:spPr>
      <c:txPr>
        <a:bodyPr rot="0" spcFirstLastPara="1" vertOverflow="ellipsis" vert="horz" wrap="square" anchor="ctr" anchorCtr="1"/>
        <a:lstStyle/>
        <a:p>
          <a:pPr>
            <a:defRPr sz="2400" b="0" i="0" u="none" strike="noStrike" kern="1200" cap="none" spc="-100" baseline="0">
              <a:gradFill>
                <a:gsLst>
                  <a:gs pos="0">
                    <a:schemeClr val="tx1"/>
                  </a:gs>
                  <a:gs pos="100000">
                    <a:schemeClr val="tx1"/>
                  </a:gs>
                </a:gsLst>
                <a:lin ang="5400000" scaled="1"/>
              </a:gradFill>
              <a:latin typeface="+mj-lt"/>
              <a:ea typeface="+mn-ea"/>
              <a:cs typeface="+mn-cs"/>
            </a:defRPr>
          </a:pPr>
          <a:endParaRPr lang="en-US"/>
        </a:p>
      </c:txPr>
    </c:title>
    <c:autoTitleDeleted val="0"/>
    <c:plotArea>
      <c:layout>
        <c:manualLayout>
          <c:layoutTarget val="inner"/>
          <c:xMode val="edge"/>
          <c:yMode val="edge"/>
          <c:x val="0.26843069036861322"/>
          <c:y val="0.14346590348265076"/>
          <c:w val="0.50092702911572951"/>
          <c:h val="0.75139058666852976"/>
        </c:manualLayout>
      </c:layout>
      <c:doughnutChart>
        <c:varyColors val="1"/>
        <c:dLbls>
          <c:showLegendKey val="0"/>
          <c:showVal val="0"/>
          <c:showCatName val="1"/>
          <c:showSerName val="0"/>
          <c:showPercent val="1"/>
          <c:showBubbleSize val="0"/>
          <c:showLeaderLines val="0"/>
        </c:dLbls>
        <c:firstSliceAng val="32"/>
        <c:holeSize val="51"/>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100" baseline="0">
                <a:gradFill>
                  <a:gsLst>
                    <a:gs pos="0">
                      <a:schemeClr val="tx1"/>
                    </a:gs>
                    <a:gs pos="100000">
                      <a:schemeClr val="tx1"/>
                    </a:gs>
                  </a:gsLst>
                  <a:lin ang="5400000" scaled="1"/>
                </a:gradFill>
                <a:latin typeface="+mj-lt"/>
                <a:ea typeface="+mn-ea"/>
                <a:cs typeface="+mn-cs"/>
              </a:defRPr>
            </a:pPr>
            <a:r>
              <a:rPr lang="en-US" sz="2800" dirty="0">
                <a:gradFill>
                  <a:gsLst>
                    <a:gs pos="0">
                      <a:schemeClr val="tx1"/>
                    </a:gs>
                    <a:gs pos="100000">
                      <a:schemeClr val="tx1"/>
                    </a:gs>
                  </a:gsLst>
                  <a:lin ang="5400000" scaled="1"/>
                </a:gradFill>
              </a:rPr>
              <a:t>Sample Data</a:t>
            </a:r>
          </a:p>
        </c:rich>
      </c:tx>
      <c:layout>
        <c:manualLayout>
          <c:xMode val="edge"/>
          <c:yMode val="edge"/>
          <c:x val="0.40663350243513224"/>
          <c:y val="8.7204027727447592E-3"/>
        </c:manualLayout>
      </c:layout>
      <c:overlay val="0"/>
      <c:spPr>
        <a:noFill/>
        <a:ln>
          <a:noFill/>
        </a:ln>
        <a:effectLst/>
      </c:spPr>
      <c:txPr>
        <a:bodyPr rot="0" spcFirstLastPara="1" vertOverflow="ellipsis" vert="horz" wrap="square" anchor="ctr" anchorCtr="1"/>
        <a:lstStyle/>
        <a:p>
          <a:pPr>
            <a:defRPr sz="2400" b="0" i="0" u="none" strike="noStrike" kern="1200" cap="none" spc="-100" baseline="0">
              <a:gradFill>
                <a:gsLst>
                  <a:gs pos="0">
                    <a:schemeClr val="tx1"/>
                  </a:gs>
                  <a:gs pos="100000">
                    <a:schemeClr val="tx1"/>
                  </a:gs>
                </a:gsLst>
                <a:lin ang="5400000" scaled="1"/>
              </a:gradFill>
              <a:latin typeface="+mj-lt"/>
              <a:ea typeface="+mn-ea"/>
              <a:cs typeface="+mn-cs"/>
            </a:defRPr>
          </a:pPr>
          <a:endParaRPr lang="en-US"/>
        </a:p>
      </c:txPr>
    </c:title>
    <c:autoTitleDeleted val="0"/>
    <c:plotArea>
      <c:layout>
        <c:manualLayout>
          <c:layoutTarget val="inner"/>
          <c:xMode val="edge"/>
          <c:yMode val="edge"/>
          <c:x val="0.26843069036861322"/>
          <c:y val="0.14346590348265076"/>
          <c:w val="0.50092702911572951"/>
          <c:h val="0.75139058666852976"/>
        </c:manualLayout>
      </c:layout>
      <c:doughnutChart>
        <c:varyColors val="1"/>
        <c:dLbls>
          <c:showLegendKey val="0"/>
          <c:showVal val="0"/>
          <c:showCatName val="1"/>
          <c:showSerName val="0"/>
          <c:showPercent val="1"/>
          <c:showBubbleSize val="0"/>
          <c:showLeaderLines val="0"/>
        </c:dLbls>
        <c:firstSliceAng val="32"/>
        <c:holeSize val="51"/>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8.png"/></Relationships>
</file>

<file path=ppt/drawings/_rels/drawing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8.png"/></Relationships>
</file>

<file path=ppt/drawings/drawing1.xml><?xml version="1.0" encoding="utf-8"?>
<c:userShapes xmlns:c="http://schemas.openxmlformats.org/drawingml/2006/chart">
  <cdr:relSizeAnchor xmlns:cdr="http://schemas.openxmlformats.org/drawingml/2006/chartDrawing">
    <cdr:from>
      <cdr:x>0.31914</cdr:x>
      <cdr:y>0.44233</cdr:y>
    </cdr:from>
    <cdr:to>
      <cdr:x>0.38217</cdr:x>
      <cdr:y>0.48698</cdr:y>
    </cdr:to>
    <cdr:sp macro="" textlink="">
      <cdr:nvSpPr>
        <cdr:cNvPr id="22" name="Right Arrow 21"/>
        <cdr:cNvSpPr/>
      </cdr:nvSpPr>
      <cdr:spPr bwMode="auto">
        <a:xfrm xmlns:a="http://schemas.openxmlformats.org/drawingml/2006/main">
          <a:off x="3810000" y="2513013"/>
          <a:ext cx="752465" cy="25367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0.0838</cdr:x>
      <cdr:y>0.38037</cdr:y>
    </cdr:from>
    <cdr:to>
      <cdr:x>0.16767</cdr:x>
      <cdr:y>0.44211</cdr:y>
    </cdr:to>
    <cdr:sp macro="" textlink="">
      <cdr:nvSpPr>
        <cdr:cNvPr id="23" name="Right Arrow 22"/>
        <cdr:cNvSpPr/>
      </cdr:nvSpPr>
      <cdr:spPr bwMode="auto">
        <a:xfrm xmlns:a="http://schemas.openxmlformats.org/drawingml/2006/main" rot="2106128">
          <a:off x="1000386" y="2161008"/>
          <a:ext cx="1001337" cy="350741"/>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0.15064</cdr:x>
      <cdr:y>0.36296</cdr:y>
    </cdr:from>
    <cdr:to>
      <cdr:x>0.26594</cdr:x>
      <cdr:y>0.68989</cdr:y>
    </cdr:to>
    <cdr:pic>
      <cdr:nvPicPr>
        <cdr:cNvPr id="24" name="Picture 23" descr="D:\work\standard assets\newest off ftp assets\12_23_13\reworked\hp_server_export.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798373" y="2062093"/>
          <a:ext cx="1376476" cy="1857386"/>
        </a:xfrm>
        <a:prstGeom xmlns:a="http://schemas.openxmlformats.org/drawingml/2006/main" prst="rect">
          <a:avLst/>
        </a:prstGeom>
        <a:ln xmlns:a="http://schemas.openxmlformats.org/drawingml/2006/main">
          <a:noFill/>
        </a:ln>
        <a:effectLst xmlns:a="http://schemas.openxmlformats.org/drawingml/2006/main">
          <a:outerShdw blurRad="190500" algn="tl" rotWithShape="0">
            <a:srgbClr val="000000">
              <a:alpha val="70000"/>
            </a:srgbClr>
          </a:outerShdw>
        </a:effectLst>
        <a:extLst xmlns:a="http://schemas.openxmlformats.org/drawingml/2006/main">
          <a:ext uri="{909E8E84-426E-40DD-AFC4-6F175D3DCCD1}">
            <a14:hiddenFill xmlns:a14="http://schemas.microsoft.com/office/drawing/2010/main">
              <a:solidFill>
                <a:srgbClr val="FFFFFF"/>
              </a:solidFill>
            </a14:hiddenFill>
          </a:ext>
        </a:extLst>
      </cdr:spPr>
    </cdr:pic>
  </cdr:relSizeAnchor>
  <cdr:relSizeAnchor xmlns:cdr="http://schemas.openxmlformats.org/drawingml/2006/chartDrawing">
    <cdr:from>
      <cdr:x>0.03752</cdr:x>
      <cdr:y>0.0422</cdr:y>
    </cdr:from>
    <cdr:to>
      <cdr:x>0.71292</cdr:x>
      <cdr:y>0.12955</cdr:y>
    </cdr:to>
    <cdr:sp macro="" textlink="">
      <cdr:nvSpPr>
        <cdr:cNvPr id="25" name="Rectangle 24"/>
        <cdr:cNvSpPr>
          <a:spLocks xmlns:a="http://schemas.openxmlformats.org/drawingml/2006/main" noGrp="1" noChangeArrowheads="1"/>
        </cdr:cNvSpPr>
      </cdr:nvSpPr>
      <cdr:spPr bwMode="auto">
        <a:xfrm xmlns:a="http://schemas.openxmlformats.org/drawingml/2006/main">
          <a:off x="447966" y="239725"/>
          <a:ext cx="8063023" cy="496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horz" wrap="none" lIns="0" tIns="0" rIns="91440" bIns="0" numCol="1" anchor="ctr" anchorCtr="0" compatLnSpc="1">
          <a:prstTxWarp prst="textNoShape">
            <a:avLst/>
          </a:prstTxWarp>
          <a:normAutofit/>
        </a:bodyPr>
        <a:lstStyle xmlns:a="http://schemas.openxmlformats.org/drawingml/2006/main">
          <a:lvl1pPr algn="l" rtl="0" eaLnBrk="1" fontAlgn="base" hangingPunct="1">
            <a:lnSpc>
              <a:spcPct val="85000"/>
            </a:lnSpc>
            <a:spcBef>
              <a:spcPct val="0"/>
            </a:spcBef>
            <a:spcAft>
              <a:spcPct val="0"/>
            </a:spcAft>
            <a:buClr>
              <a:srgbClr val="DC0081"/>
            </a:buClr>
            <a:buFont typeface="Wingdings" pitchFamily="2" charset="2"/>
            <a:defRPr sz="2000" b="1" spc="0" baseline="0">
              <a:solidFill>
                <a:schemeClr val="tx1">
                  <a:lumMod val="85000"/>
                  <a:lumOff val="15000"/>
                </a:schemeClr>
              </a:solidFill>
              <a:latin typeface="Century Gothic" pitchFamily="34" charset="0"/>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xmlns:a="http://schemas.openxmlformats.org/drawingml/2006/main">
          <a:endParaRPr lang="en-US" dirty="0" smtClean="0"/>
        </a:p>
      </cdr:txBody>
    </cdr:sp>
  </cdr:relSizeAnchor>
  <cdr:relSizeAnchor xmlns:cdr="http://schemas.openxmlformats.org/drawingml/2006/chartDrawing">
    <cdr:from>
      <cdr:x>0.13404</cdr:x>
      <cdr:y>0.69212</cdr:y>
    </cdr:from>
    <cdr:to>
      <cdr:x>0.41242</cdr:x>
      <cdr:y>0.84224</cdr:y>
    </cdr:to>
    <cdr:grpSp>
      <cdr:nvGrpSpPr>
        <cdr:cNvPr id="27" name="Group 26"/>
        <cdr:cNvGrpSpPr/>
      </cdr:nvGrpSpPr>
      <cdr:grpSpPr>
        <a:xfrm xmlns:a="http://schemas.openxmlformats.org/drawingml/2006/main">
          <a:off x="1600198" y="3932148"/>
          <a:ext cx="3323359" cy="852878"/>
          <a:chOff x="684241" y="3959101"/>
          <a:chExt cx="3041316" cy="710803"/>
        </a:xfrm>
      </cdr:grpSpPr>
      <cdr:sp macro="" textlink="">
        <cdr:nvSpPr>
          <cdr:cNvPr id="65" name="AutoShape 21"/>
          <cdr:cNvSpPr>
            <a:spLocks xmlns:a="http://schemas.openxmlformats.org/drawingml/2006/main" noChangeArrowheads="1"/>
          </cdr:cNvSpPr>
        </cdr:nvSpPr>
        <cdr:spPr bwMode="auto">
          <a:xfrm xmlns:a="http://schemas.openxmlformats.org/drawingml/2006/main">
            <a:off x="707041" y="3959101"/>
            <a:ext cx="3018516" cy="710803"/>
          </a:xfrm>
          <a:prstGeom xmlns:a="http://schemas.openxmlformats.org/drawingml/2006/main" prst="roundRect">
            <a:avLst>
              <a:gd name="adj" fmla="val 6199"/>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Data pages are located in, </a:t>
            </a:r>
            <a:br>
              <a:rPr lang="en-US" sz="1400" b="0" dirty="0"/>
            </a:br>
            <a:r>
              <a:rPr lang="en-US" sz="1400" b="0" dirty="0"/>
              <a:t>or read into, the buffer cache </a:t>
            </a:r>
          </a:p>
          <a:p xmlns:a="http://schemas.openxmlformats.org/drawingml/2006/main">
            <a:pPr marL="228600" eaLnBrk="0" hangingPunct="0"/>
            <a:r>
              <a:rPr lang="en-US" sz="1400" b="0" dirty="0"/>
              <a:t>and then modified</a:t>
            </a:r>
          </a:p>
        </cdr:txBody>
      </cdr:sp>
      <cdr:grpSp>
        <cdr:nvGrpSpPr>
          <cdr:cNvPr id="66" name="Group 65"/>
          <cdr:cNvGrpSpPr/>
        </cdr:nvGrpSpPr>
        <cdr:grpSpPr>
          <a:xfrm xmlns:a="http://schemas.openxmlformats.org/drawingml/2006/main">
            <a:off x="684241" y="4158773"/>
            <a:ext cx="317817" cy="295275"/>
            <a:chOff x="651922" y="3740697"/>
            <a:chExt cx="317817" cy="295275"/>
          </a:xfrm>
        </cdr:grpSpPr>
        <cdr:sp macro="" textlink="">
          <cdr:nvSpPr>
            <cdr:cNvPr id="68" name="AutoShape 22"/>
            <cdr:cNvSpPr>
              <a:spLocks xmlns:a="http://schemas.openxmlformats.org/drawingml/2006/main" noChangeArrowheads="1"/>
            </cdr:cNvSpPr>
          </cdr:nvSpPr>
          <cdr:spPr bwMode="auto">
            <a:xfrm xmlns:a="http://schemas.openxmlformats.org/drawingml/2006/main">
              <a:off x="651922" y="3740697"/>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a:solidFill>
                    <a:schemeClr val="bg1"/>
                  </a:solidFill>
                </a:rPr>
                <a:t>2</a:t>
              </a:r>
            </a:p>
          </cdr:txBody>
        </cdr:sp>
      </cdr:grpSp>
    </cdr:grpSp>
  </cdr:relSizeAnchor>
  <cdr:relSizeAnchor xmlns:cdr="http://schemas.openxmlformats.org/drawingml/2006/chartDrawing">
    <cdr:from>
      <cdr:x>0</cdr:x>
      <cdr:y>0.14754</cdr:y>
    </cdr:from>
    <cdr:to>
      <cdr:x>0.16365</cdr:x>
      <cdr:y>0.39783</cdr:y>
    </cdr:to>
    <cdr:pic>
      <cdr:nvPicPr>
        <cdr:cNvPr id="28" name="Picture 27" descr="E:\contract\stormwind\=all_assets\laptop_generic.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2"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798637" y="838200"/>
          <a:ext cx="1953688" cy="1421978"/>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relSizeAnchor>
  <cdr:relSizeAnchor xmlns:cdr="http://schemas.openxmlformats.org/drawingml/2006/chartDrawing">
    <cdr:from>
      <cdr:x>0.12127</cdr:x>
      <cdr:y>0.17436</cdr:y>
    </cdr:from>
    <cdr:to>
      <cdr:x>0.32744</cdr:x>
      <cdr:y>0.28299</cdr:y>
    </cdr:to>
    <cdr:grpSp>
      <cdr:nvGrpSpPr>
        <cdr:cNvPr id="29" name="Group 28"/>
        <cdr:cNvGrpSpPr/>
      </cdr:nvGrpSpPr>
      <cdr:grpSpPr>
        <a:xfrm xmlns:a="http://schemas.openxmlformats.org/drawingml/2006/main">
          <a:off x="1447747" y="990593"/>
          <a:ext cx="2461301" cy="617161"/>
          <a:chOff x="1778370" y="1503612"/>
          <a:chExt cx="2252357" cy="514350"/>
        </a:xfrm>
      </cdr:grpSpPr>
      <cdr:sp macro="" textlink="">
        <cdr:nvSpPr>
          <cdr:cNvPr id="61" name="AutoShape 34"/>
          <cdr:cNvSpPr>
            <a:spLocks xmlns:a="http://schemas.openxmlformats.org/drawingml/2006/main" noChangeArrowheads="1"/>
          </cdr:cNvSpPr>
        </cdr:nvSpPr>
        <cdr:spPr bwMode="auto">
          <a:xfrm xmlns:a="http://schemas.openxmlformats.org/drawingml/2006/main">
            <a:off x="1820557" y="1503612"/>
            <a:ext cx="2210170" cy="514350"/>
          </a:xfrm>
          <a:prstGeom xmlns:a="http://schemas.openxmlformats.org/drawingml/2006/main" prst="roundRect">
            <a:avLst>
              <a:gd name="adj" fmla="val 4167"/>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defRPr/>
            </a:pPr>
            <a:r>
              <a:rPr lang="en-US" sz="1400" b="0" dirty="0" smtClean="0"/>
              <a:t>Modification </a:t>
            </a:r>
            <a:r>
              <a:rPr lang="en-US" sz="1400" b="0" dirty="0"/>
              <a:t>is </a:t>
            </a:r>
            <a:r>
              <a:rPr lang="en-US" sz="1400" b="0" dirty="0" smtClean="0"/>
              <a:t>sent by</a:t>
            </a:r>
            <a:endParaRPr lang="en-US" sz="1400" b="0" dirty="0"/>
          </a:p>
          <a:p xmlns:a="http://schemas.openxmlformats.org/drawingml/2006/main">
            <a:pPr marL="228600" eaLnBrk="0" hangingPunct="0">
              <a:defRPr/>
            </a:pPr>
            <a:r>
              <a:rPr lang="en-US" sz="1400" b="0" dirty="0"/>
              <a:t>a</a:t>
            </a:r>
            <a:r>
              <a:rPr lang="en-US" sz="1400" b="0" dirty="0" smtClean="0"/>
              <a:t>pplication to SQL Server</a:t>
            </a:r>
            <a:endParaRPr lang="en-US" sz="1400" b="0" dirty="0"/>
          </a:p>
        </cdr:txBody>
      </cdr:sp>
      <cdr:grpSp>
        <cdr:nvGrpSpPr>
          <cdr:cNvPr id="62" name="Group 61"/>
          <cdr:cNvGrpSpPr/>
        </cdr:nvGrpSpPr>
        <cdr:grpSpPr>
          <a:xfrm xmlns:a="http://schemas.openxmlformats.org/drawingml/2006/main">
            <a:off x="1778370" y="1581057"/>
            <a:ext cx="317817" cy="295275"/>
            <a:chOff x="645505" y="3728899"/>
            <a:chExt cx="317817" cy="295275"/>
          </a:xfrm>
        </cdr:grpSpPr>
        <cdr:sp macro="" textlink="">
          <cdr:nvSpPr>
            <cdr:cNvPr id="64" name="AutoShape 22"/>
            <cdr:cNvSpPr>
              <a:spLocks xmlns:a="http://schemas.openxmlformats.org/drawingml/2006/main" noChangeArrowheads="1"/>
            </cdr:cNvSpPr>
          </cdr:nvSpPr>
          <cdr:spPr bwMode="auto">
            <a:xfrm xmlns:a="http://schemas.openxmlformats.org/drawingml/2006/main">
              <a:off x="645505" y="3728899"/>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1</a:t>
              </a:r>
              <a:endParaRPr lang="en-US" sz="2000" dirty="0">
                <a:solidFill>
                  <a:schemeClr val="bg1"/>
                </a:solidFill>
              </a:endParaRPr>
            </a:p>
          </cdr:txBody>
        </cdr:sp>
      </cdr:grpSp>
    </cdr:grpSp>
  </cdr:relSizeAnchor>
  <cdr:relSizeAnchor xmlns:cdr="http://schemas.openxmlformats.org/drawingml/2006/chartDrawing">
    <cdr:from>
      <cdr:x>0.57446</cdr:x>
      <cdr:y>0.37555</cdr:y>
    </cdr:from>
    <cdr:to>
      <cdr:x>0.70209</cdr:x>
      <cdr:y>0.65183</cdr:y>
    </cdr:to>
    <cdr:grpSp>
      <cdr:nvGrpSpPr>
        <cdr:cNvPr id="30" name="Group 29"/>
        <cdr:cNvGrpSpPr/>
      </cdr:nvGrpSpPr>
      <cdr:grpSpPr>
        <a:xfrm xmlns:a="http://schemas.openxmlformats.org/drawingml/2006/main">
          <a:off x="6858025" y="2133616"/>
          <a:ext cx="1523674" cy="1569632"/>
          <a:chOff x="-893074" y="-1194038"/>
          <a:chExt cx="1851960" cy="1737391"/>
        </a:xfrm>
      </cdr:grpSpPr>
      <cdr:pic>
        <cdr:nvPicPr>
          <cdr:cNvPr id="59" name="Picture 58" descr="E:\contract\stormwind\=assets_in_folders\2013_CLEAN_images\iStock_000019426351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3"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422796" y="-1194038"/>
            <a:ext cx="1381682" cy="1737391"/>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pic>
        <cdr:nvPicPr>
          <cdr:cNvPr id="60" name="Picture 59" descr="E:\contract\stormwind\=assets_in_folders\2013_CLEAN_images\iStock_000022761490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4"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893074" y="-323360"/>
            <a:ext cx="1083952" cy="812209"/>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relSizeAnchor>
  <cdr:relSizeAnchor xmlns:cdr="http://schemas.openxmlformats.org/drawingml/2006/chartDrawing">
    <cdr:from>
      <cdr:x>0.34467</cdr:x>
      <cdr:y>0.38868</cdr:y>
    </cdr:from>
    <cdr:to>
      <cdr:x>0.4723</cdr:x>
      <cdr:y>0.66496</cdr:y>
    </cdr:to>
    <cdr:grpSp>
      <cdr:nvGrpSpPr>
        <cdr:cNvPr id="31" name="Group 30"/>
        <cdr:cNvGrpSpPr/>
      </cdr:nvGrpSpPr>
      <cdr:grpSpPr>
        <a:xfrm xmlns:a="http://schemas.openxmlformats.org/drawingml/2006/main">
          <a:off x="4114744" y="2208211"/>
          <a:ext cx="1523674" cy="1569632"/>
          <a:chOff x="-893074" y="-2557002"/>
          <a:chExt cx="1851960" cy="1737391"/>
        </a:xfrm>
      </cdr:grpSpPr>
      <cdr:pic>
        <cdr:nvPicPr>
          <cdr:cNvPr id="57" name="Picture 56" descr="E:\contract\stormwind\=assets_in_folders\2013_CLEAN_images\iStock_000019426351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3"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422796" y="-2557002"/>
            <a:ext cx="1381682" cy="1737391"/>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pic>
        <cdr:nvPicPr>
          <cdr:cNvPr id="58" name="Picture 57" descr="E:\contract\stormwind\=assets_in_folders\2013_CLEAN_images\iStock_000022761490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4"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893074" y="-1686324"/>
            <a:ext cx="1083952" cy="812209"/>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relSizeAnchor>
  <cdr:relSizeAnchor xmlns:cdr="http://schemas.openxmlformats.org/drawingml/2006/chartDrawing">
    <cdr:from>
      <cdr:x>0.40212</cdr:x>
      <cdr:y>0.27827</cdr:y>
    </cdr:from>
    <cdr:to>
      <cdr:x>0.63724</cdr:x>
      <cdr:y>0.3869</cdr:y>
    </cdr:to>
    <cdr:grpSp>
      <cdr:nvGrpSpPr>
        <cdr:cNvPr id="32" name="Group 31"/>
        <cdr:cNvGrpSpPr/>
      </cdr:nvGrpSpPr>
      <cdr:grpSpPr>
        <a:xfrm xmlns:a="http://schemas.openxmlformats.org/drawingml/2006/main">
          <a:off x="4800594" y="1580938"/>
          <a:ext cx="2806912" cy="617160"/>
          <a:chOff x="3937589" y="1986174"/>
          <a:chExt cx="2568798" cy="514350"/>
        </a:xfrm>
      </cdr:grpSpPr>
      <cdr:sp macro="" textlink="">
        <cdr:nvSpPr>
          <cdr:cNvPr id="53" name="AutoShape 24"/>
          <cdr:cNvSpPr>
            <a:spLocks xmlns:a="http://schemas.openxmlformats.org/drawingml/2006/main" noChangeArrowheads="1"/>
          </cdr:cNvSpPr>
        </cdr:nvSpPr>
        <cdr:spPr bwMode="auto">
          <a:xfrm xmlns:a="http://schemas.openxmlformats.org/drawingml/2006/main">
            <a:off x="3937589" y="1986174"/>
            <a:ext cx="2568798" cy="514350"/>
          </a:xfrm>
          <a:prstGeom xmlns:a="http://schemas.openxmlformats.org/drawingml/2006/main" prst="roundRect">
            <a:avLst>
              <a:gd name="adj" fmla="val 2315"/>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Modification is recorded </a:t>
            </a:r>
            <a:br>
              <a:rPr lang="en-US" sz="1400" b="0" dirty="0"/>
            </a:br>
            <a:r>
              <a:rPr lang="en-US" sz="1400" b="0" dirty="0"/>
              <a:t>in transaction log on disk</a:t>
            </a:r>
          </a:p>
        </cdr:txBody>
      </cdr:sp>
      <cdr:grpSp>
        <cdr:nvGrpSpPr>
          <cdr:cNvPr id="54" name="Group 53"/>
          <cdr:cNvGrpSpPr/>
        </cdr:nvGrpSpPr>
        <cdr:grpSpPr>
          <a:xfrm xmlns:a="http://schemas.openxmlformats.org/drawingml/2006/main">
            <a:off x="3937589" y="2113188"/>
            <a:ext cx="317817" cy="295275"/>
            <a:chOff x="-235557" y="3255484"/>
            <a:chExt cx="317817" cy="295275"/>
          </a:xfrm>
        </cdr:grpSpPr>
        <cdr:sp macro="" textlink="">
          <cdr:nvSpPr>
            <cdr:cNvPr id="56" name="AutoShape 22"/>
            <cdr:cNvSpPr>
              <a:spLocks xmlns:a="http://schemas.openxmlformats.org/drawingml/2006/main" noChangeArrowheads="1"/>
            </cdr:cNvSpPr>
          </cdr:nvSpPr>
          <cdr:spPr bwMode="auto">
            <a:xfrm xmlns:a="http://schemas.openxmlformats.org/drawingml/2006/main">
              <a:off x="-235557" y="3255484"/>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3</a:t>
              </a:r>
              <a:endParaRPr lang="en-US" sz="2000" dirty="0">
                <a:solidFill>
                  <a:schemeClr val="bg1"/>
                </a:solidFill>
              </a:endParaRPr>
            </a:p>
          </cdr:txBody>
        </cdr:sp>
      </cdr:grpSp>
    </cdr:grpSp>
  </cdr:relSizeAnchor>
  <cdr:relSizeAnchor xmlns:cdr="http://schemas.openxmlformats.org/drawingml/2006/chartDrawing">
    <cdr:from>
      <cdr:x>0.61914</cdr:x>
      <cdr:y>0.65381</cdr:y>
    </cdr:from>
    <cdr:to>
      <cdr:x>0.85343</cdr:x>
      <cdr:y>0.8716</cdr:y>
    </cdr:to>
    <cdr:grpSp>
      <cdr:nvGrpSpPr>
        <cdr:cNvPr id="33" name="Group 32"/>
        <cdr:cNvGrpSpPr/>
      </cdr:nvGrpSpPr>
      <cdr:grpSpPr>
        <a:xfrm xmlns:a="http://schemas.openxmlformats.org/drawingml/2006/main">
          <a:off x="7391425" y="3714497"/>
          <a:ext cx="2797003" cy="1237332"/>
          <a:chOff x="6313354" y="4626392"/>
          <a:chExt cx="2559772" cy="1031077"/>
        </a:xfrm>
      </cdr:grpSpPr>
      <cdr:sp macro="" textlink="">
        <cdr:nvSpPr>
          <cdr:cNvPr id="49" name="AutoShape 27"/>
          <cdr:cNvSpPr>
            <a:spLocks xmlns:a="http://schemas.openxmlformats.org/drawingml/2006/main" noChangeArrowheads="1"/>
          </cdr:cNvSpPr>
        </cdr:nvSpPr>
        <cdr:spPr bwMode="auto">
          <a:xfrm xmlns:a="http://schemas.openxmlformats.org/drawingml/2006/main">
            <a:off x="6354745" y="4626392"/>
            <a:ext cx="2518381" cy="1031077"/>
          </a:xfrm>
          <a:prstGeom xmlns:a="http://schemas.openxmlformats.org/drawingml/2006/main" prst="roundRect">
            <a:avLst>
              <a:gd name="adj" fmla="val 4009"/>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Later, </a:t>
            </a:r>
            <a:r>
              <a:rPr lang="en-US" sz="1400" b="0" dirty="0" smtClean="0"/>
              <a:t>checkpoint writes</a:t>
            </a:r>
          </a:p>
          <a:p xmlns:a="http://schemas.openxmlformats.org/drawingml/2006/main">
            <a:pPr marL="228600" eaLnBrk="0" hangingPunct="0"/>
            <a:r>
              <a:rPr lang="en-US" sz="1400" b="0" dirty="0" smtClean="0"/>
              <a:t>dirty pages</a:t>
            </a:r>
            <a:r>
              <a:rPr lang="en-US" sz="1400" b="0" dirty="0"/>
              <a:t> </a:t>
            </a:r>
            <a:r>
              <a:rPr lang="en-US" sz="1400" b="0" dirty="0" smtClean="0"/>
              <a:t>to database</a:t>
            </a:r>
          </a:p>
          <a:p xmlns:a="http://schemas.openxmlformats.org/drawingml/2006/main">
            <a:pPr marL="228600" eaLnBrk="0" hangingPunct="0"/>
            <a:r>
              <a:rPr lang="en-US" sz="1400" b="0" dirty="0"/>
              <a:t>a</a:t>
            </a:r>
            <a:r>
              <a:rPr lang="en-US" sz="1400" b="0" dirty="0" smtClean="0"/>
              <a:t>nd </a:t>
            </a:r>
            <a:r>
              <a:rPr lang="en-US" sz="1400" dirty="0" smtClean="0"/>
              <a:t>FLUSHES </a:t>
            </a:r>
            <a:r>
              <a:rPr lang="en-US" sz="1400" b="0" dirty="0" smtClean="0"/>
              <a:t>transactions </a:t>
            </a:r>
          </a:p>
          <a:p xmlns:a="http://schemas.openxmlformats.org/drawingml/2006/main">
            <a:pPr marL="228600" eaLnBrk="0" hangingPunct="0"/>
            <a:r>
              <a:rPr lang="en-US" sz="1400" b="0" dirty="0"/>
              <a:t>f</a:t>
            </a:r>
            <a:r>
              <a:rPr lang="en-US" sz="1400" b="0" dirty="0" smtClean="0"/>
              <a:t>rom T-log. </a:t>
            </a:r>
            <a:endParaRPr lang="en-US" sz="1400" b="0" dirty="0"/>
          </a:p>
        </cdr:txBody>
      </cdr:sp>
      <cdr:grpSp>
        <cdr:nvGrpSpPr>
          <cdr:cNvPr id="50" name="Group 49"/>
          <cdr:cNvGrpSpPr/>
        </cdr:nvGrpSpPr>
        <cdr:grpSpPr>
          <a:xfrm xmlns:a="http://schemas.openxmlformats.org/drawingml/2006/main">
            <a:off x="6313354" y="5007388"/>
            <a:ext cx="317817" cy="295275"/>
            <a:chOff x="662748" y="4027262"/>
            <a:chExt cx="317817" cy="295275"/>
          </a:xfrm>
        </cdr:grpSpPr>
        <cdr:sp macro="" textlink="">
          <cdr:nvSpPr>
            <cdr:cNvPr id="52" name="AutoShape 22"/>
            <cdr:cNvSpPr>
              <a:spLocks xmlns:a="http://schemas.openxmlformats.org/drawingml/2006/main" noChangeArrowheads="1"/>
            </cdr:cNvSpPr>
          </cdr:nvSpPr>
          <cdr:spPr bwMode="auto">
            <a:xfrm xmlns:a="http://schemas.openxmlformats.org/drawingml/2006/main">
              <a:off x="662748" y="4027262"/>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4</a:t>
              </a:r>
              <a:endParaRPr lang="en-US" sz="2000" dirty="0">
                <a:solidFill>
                  <a:schemeClr val="bg1"/>
                </a:solidFill>
              </a:endParaRPr>
            </a:p>
          </cdr:txBody>
        </cdr:sp>
      </cdr:grpSp>
    </cdr:grpSp>
  </cdr:relSizeAnchor>
  <cdr:relSizeAnchor xmlns:cdr="http://schemas.openxmlformats.org/drawingml/2006/chartDrawing">
    <cdr:from>
      <cdr:x>0.01277</cdr:x>
      <cdr:y>0.09389</cdr:y>
    </cdr:from>
    <cdr:to>
      <cdr:x>0.33499</cdr:x>
      <cdr:y>0.69505</cdr:y>
    </cdr:to>
    <cdr:grpSp>
      <cdr:nvGrpSpPr>
        <cdr:cNvPr id="34" name="Group 33"/>
        <cdr:cNvGrpSpPr/>
      </cdr:nvGrpSpPr>
      <cdr:grpSpPr>
        <a:xfrm xmlns:a="http://schemas.openxmlformats.org/drawingml/2006/main">
          <a:off x="152451" y="533418"/>
          <a:ext cx="3846731" cy="3415376"/>
          <a:chOff x="-369023" y="1149845"/>
          <a:chExt cx="3520347" cy="2846325"/>
        </a:xfrm>
      </cdr:grpSpPr>
      <cdr:pic>
        <cdr:nvPicPr>
          <cdr:cNvPr id="35" name="Picture 34" descr="E:\contract\stormwind\=all_assets\certificate.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5"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877151" y="2659776"/>
            <a:ext cx="1274173" cy="1336394"/>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nvGrpSpPr>
          <cdr:cNvPr id="36" name="Group 35"/>
          <cdr:cNvGrpSpPr>
            <a:grpSpLocks xmlns:a="http://schemas.openxmlformats.org/drawingml/2006/main"/>
          </cdr:cNvGrpSpPr>
        </cdr:nvGrpSpPr>
        <cdr:grpSpPr bwMode="auto">
          <a:xfrm xmlns:a="http://schemas.openxmlformats.org/drawingml/2006/main">
            <a:off x="-369023" y="1149845"/>
            <a:ext cx="108472" cy="0"/>
            <a:chOff x="-551" y="-1156"/>
            <a:chExt cx="104" cy="0"/>
          </a:xfrm>
        </cdr:grpSpPr>
        <cdr:grpSp>
          <cdr:nvGrpSpPr>
            <cdr:cNvPr id="38" name="Group 37"/>
            <cdr:cNvGrpSpPr>
              <a:grpSpLocks xmlns:a="http://schemas.openxmlformats.org/drawingml/2006/main"/>
            </cdr:cNvGrpSpPr>
          </cdr:nvGrpSpPr>
          <cdr:grpSpPr bwMode="auto">
            <a:xfrm xmlns:a="http://schemas.openxmlformats.org/drawingml/2006/main">
              <a:off x="-448" y="-1156"/>
              <a:ext cx="1" cy="0"/>
              <a:chOff x="52810" y="52696"/>
              <a:chExt cx="492" cy="288"/>
            </a:xfrm>
          </cdr:grpSpPr>
          <cdr:sp macro="" textlink="">
            <cdr:nvSpPr>
              <cdr:cNvPr id="40" name="Rectangle 39"/>
              <cdr:cNvSpPr>
                <a:spLocks xmlns:a="http://schemas.openxmlformats.org/drawingml/2006/main" noChangeArrowheads="1"/>
              </cdr:cNvSpPr>
            </cdr:nvSpPr>
            <cdr:spPr bwMode="auto">
              <a:xfrm xmlns:a="http://schemas.openxmlformats.org/drawingml/2006/main">
                <a:off x="52811" y="52696"/>
                <a:ext cx="106"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1" name="Rectangle 40" descr="Light downward diagonal"/>
              <cdr:cNvSpPr>
                <a:spLocks xmlns:a="http://schemas.openxmlformats.org/drawingml/2006/main" noChangeArrowheads="1"/>
              </cdr:cNvSpPr>
            </cdr:nvSpPr>
            <cdr:spPr bwMode="auto">
              <a:xfrm xmlns:a="http://schemas.openxmlformats.org/drawingml/2006/main">
                <a:off x="53003" y="52696"/>
                <a:ext cx="107" cy="0"/>
              </a:xfrm>
              <a:prstGeom xmlns:a="http://schemas.openxmlformats.org/drawingml/2006/main" prst="rect">
                <a:avLst/>
              </a:prstGeom>
              <a:pattFill xmlns:a="http://schemas.openxmlformats.org/drawingml/2006/main" prst="ltDnDiag">
                <a:fgClr>
                  <a:schemeClr val="tx1"/>
                </a:fgClr>
                <a:bgClr>
                  <a:srgbClr val="FFFFFF"/>
                </a:bgClr>
              </a:patt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2" name="Rectangle 41"/>
              <cdr:cNvSpPr>
                <a:spLocks xmlns:a="http://schemas.openxmlformats.org/drawingml/2006/main" noChangeArrowheads="1"/>
              </cdr:cNvSpPr>
            </cdr:nvSpPr>
            <cdr:spPr bwMode="auto">
              <a:xfrm xmlns:a="http://schemas.openxmlformats.org/drawingml/2006/main">
                <a:off x="53195" y="52696"/>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3" name="Rectangle 42"/>
              <cdr:cNvSpPr>
                <a:spLocks xmlns:a="http://schemas.openxmlformats.org/drawingml/2006/main" noChangeArrowheads="1"/>
              </cdr:cNvSpPr>
            </cdr:nvSpPr>
            <cdr:spPr bwMode="auto">
              <a:xfrm xmlns:a="http://schemas.openxmlformats.org/drawingml/2006/main">
                <a:off x="52810"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4" name="Rectangle 43"/>
              <cdr:cNvSpPr>
                <a:spLocks xmlns:a="http://schemas.openxmlformats.org/drawingml/2006/main" noChangeArrowheads="1"/>
              </cdr:cNvSpPr>
            </cdr:nvSpPr>
            <cdr:spPr bwMode="auto">
              <a:xfrm xmlns:a="http://schemas.openxmlformats.org/drawingml/2006/main">
                <a:off x="53002"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5" name="Rectangle 44"/>
              <cdr:cNvSpPr>
                <a:spLocks xmlns:a="http://schemas.openxmlformats.org/drawingml/2006/main" noChangeArrowheads="1"/>
              </cdr:cNvSpPr>
            </cdr:nvSpPr>
            <cdr:spPr bwMode="auto">
              <a:xfrm xmlns:a="http://schemas.openxmlformats.org/drawingml/2006/main">
                <a:off x="53194"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6" name="Rectangle 45"/>
              <cdr:cNvSpPr>
                <a:spLocks xmlns:a="http://schemas.openxmlformats.org/drawingml/2006/main" noChangeArrowheads="1"/>
              </cdr:cNvSpPr>
            </cdr:nvSpPr>
            <cdr:spPr bwMode="auto">
              <a:xfrm xmlns:a="http://schemas.openxmlformats.org/drawingml/2006/main">
                <a:off x="52810" y="52984"/>
                <a:ext cx="107" cy="0"/>
              </a:xfrm>
              <a:prstGeom xmlns:a="http://schemas.openxmlformats.org/drawingml/2006/main" prst="rect">
                <a:avLst/>
              </a:prstGeom>
              <a:solidFill xmlns:a="http://schemas.openxmlformats.org/drawingml/2006/main">
                <a:srgbClr val="FFCCFF"/>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7" name="Rectangle 46"/>
              <cdr:cNvSpPr>
                <a:spLocks xmlns:a="http://schemas.openxmlformats.org/drawingml/2006/main" noChangeArrowheads="1"/>
              </cdr:cNvSpPr>
            </cdr:nvSpPr>
            <cdr:spPr bwMode="auto">
              <a:xfrm xmlns:a="http://schemas.openxmlformats.org/drawingml/2006/main">
                <a:off x="53003" y="52984"/>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8" name="Rectangle 47"/>
              <cdr:cNvSpPr>
                <a:spLocks xmlns:a="http://schemas.openxmlformats.org/drawingml/2006/main" noChangeArrowheads="1"/>
              </cdr:cNvSpPr>
            </cdr:nvSpPr>
            <cdr:spPr bwMode="auto">
              <a:xfrm xmlns:a="http://schemas.openxmlformats.org/drawingml/2006/main">
                <a:off x="53195" y="52984"/>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grpSp>
        <cdr:sp macro="" textlink="">
          <cdr:nvSpPr>
            <cdr:cNvPr id="39" name="Rectangle 38"/>
            <cdr:cNvSpPr>
              <a:spLocks xmlns:a="http://schemas.openxmlformats.org/drawingml/2006/main" noChangeArrowheads="1"/>
            </cdr:cNvSpPr>
          </cdr:nvSpPr>
          <cdr:spPr bwMode="auto">
            <a:xfrm xmlns:a="http://schemas.openxmlformats.org/drawingml/2006/main">
              <a:off x="-551" y="-1156"/>
              <a:ext cx="0" cy="0"/>
            </a:xfrm>
            <a:prstGeom xmlns:a="http://schemas.openxmlformats.org/drawingml/2006/main" prst="rect">
              <a:avLst/>
            </a:prstGeom>
            <a:noFill xmlns:a="http://schemas.openxmlformats.org/drawingml/2006/main"/>
            <a:ln xmlns:a="http://schemas.openxmlformats.org/drawingml/2006/main" w="19050">
              <a:solidFill>
                <a:schemeClr val="tx1"/>
              </a:solidFill>
              <a:miter lim="800000"/>
              <a:headEnd/>
              <a:tailEnd/>
            </a:ln>
            <a:extLst xmlns:a="http://schemas.openxmlformats.org/drawingml/2006/main">
              <a:ext uri="{909E8E84-426E-40DD-AFC4-6F175D3DCCD1}">
                <a14:hiddenFill xmlns:a14="http://schemas.microsoft.com/office/drawing/2010/main">
                  <a:solidFill>
                    <a:srgbClr val="FFFFFF"/>
                  </a:solidFill>
                </a14:hiddenFill>
              </a:ext>
            </a:ex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grpSp>
      <cdr:sp macro="" textlink="">
        <cdr:nvSpPr>
          <cdr:cNvPr id="37" name="Rectangle 36"/>
          <cdr:cNvSpPr>
            <a:spLocks xmlns:a="http://schemas.openxmlformats.org/drawingml/2006/main" noChangeArrowheads="1"/>
          </cdr:cNvSpPr>
        </cdr:nvSpPr>
        <cdr:spPr bwMode="auto">
          <a:xfrm xmlns:a="http://schemas.openxmlformats.org/drawingml/2006/main">
            <a:off x="2141381" y="2991465"/>
            <a:ext cx="955797" cy="53650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cdr:spPr>
        <cdr:txBody>
          <a:bodyPr xmlns:a="http://schemas.openxmlformats.org/drawingml/2006/main" wrap="square" lIns="90488" tIns="44450" rIns="90488" bIns="44450">
            <a:spAutoFit/>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eaLnBrk="0" hangingPunct="0"/>
            <a:r>
              <a:rPr lang="en-US" sz="1800" b="0" dirty="0" smtClean="0">
                <a:latin typeface="+mn-lt"/>
              </a:rPr>
              <a:t>Buffer</a:t>
            </a:r>
          </a:p>
          <a:p xmlns:a="http://schemas.openxmlformats.org/drawingml/2006/main">
            <a:pPr eaLnBrk="0" hangingPunct="0"/>
            <a:r>
              <a:rPr lang="en-US" sz="1800" b="0" dirty="0" smtClean="0">
                <a:latin typeface="+mn-lt"/>
              </a:rPr>
              <a:t>Cache</a:t>
            </a:r>
            <a:endParaRPr lang="en-US" sz="1800" b="0" dirty="0">
              <a:latin typeface="+mn-lt"/>
            </a:endParaRPr>
          </a:p>
        </cdr:txBody>
      </cdr:sp>
    </cdr:grpSp>
  </cdr:relSizeAnchor>
  <cdr:relSizeAnchor xmlns:cdr="http://schemas.openxmlformats.org/drawingml/2006/chartDrawing">
    <cdr:from>
      <cdr:x>0.46595</cdr:x>
      <cdr:y>0.51595</cdr:y>
    </cdr:from>
    <cdr:to>
      <cdr:x>0.58722</cdr:x>
      <cdr:y>0.60983</cdr:y>
    </cdr:to>
    <cdr:sp macro="" textlink="">
      <cdr:nvSpPr>
        <cdr:cNvPr id="69" name="Right Arrow 68"/>
        <cdr:cNvSpPr/>
      </cdr:nvSpPr>
      <cdr:spPr bwMode="auto">
        <a:xfrm xmlns:a="http://schemas.openxmlformats.org/drawingml/2006/main">
          <a:off x="5562600" y="2931248"/>
          <a:ext cx="1447800" cy="53340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0.31276</cdr:x>
      <cdr:y>0.60328</cdr:y>
    </cdr:from>
    <cdr:to>
      <cdr:x>0.37579</cdr:x>
      <cdr:y>0.64793</cdr:y>
    </cdr:to>
    <cdr:sp macro="" textlink="">
      <cdr:nvSpPr>
        <cdr:cNvPr id="21" name="Right Arrow 20"/>
        <cdr:cNvSpPr/>
      </cdr:nvSpPr>
      <cdr:spPr bwMode="auto">
        <a:xfrm xmlns:a="http://schemas.openxmlformats.org/drawingml/2006/main">
          <a:off x="3733800" y="3427413"/>
          <a:ext cx="752465" cy="25367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0.31914</cdr:x>
      <cdr:y>0.44233</cdr:y>
    </cdr:from>
    <cdr:to>
      <cdr:x>0.38217</cdr:x>
      <cdr:y>0.48698</cdr:y>
    </cdr:to>
    <cdr:sp macro="" textlink="">
      <cdr:nvSpPr>
        <cdr:cNvPr id="22" name="Right Arrow 21"/>
        <cdr:cNvSpPr/>
      </cdr:nvSpPr>
      <cdr:spPr bwMode="auto">
        <a:xfrm xmlns:a="http://schemas.openxmlformats.org/drawingml/2006/main">
          <a:off x="3810000" y="2513013"/>
          <a:ext cx="752465" cy="25367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0.0838</cdr:x>
      <cdr:y>0.38037</cdr:y>
    </cdr:from>
    <cdr:to>
      <cdr:x>0.16767</cdr:x>
      <cdr:y>0.44211</cdr:y>
    </cdr:to>
    <cdr:sp macro="" textlink="">
      <cdr:nvSpPr>
        <cdr:cNvPr id="23" name="Right Arrow 22"/>
        <cdr:cNvSpPr/>
      </cdr:nvSpPr>
      <cdr:spPr bwMode="auto">
        <a:xfrm xmlns:a="http://schemas.openxmlformats.org/drawingml/2006/main" rot="2106128">
          <a:off x="1000386" y="2161008"/>
          <a:ext cx="1001337" cy="350741"/>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0.15064</cdr:x>
      <cdr:y>0.36296</cdr:y>
    </cdr:from>
    <cdr:to>
      <cdr:x>0.26594</cdr:x>
      <cdr:y>0.68989</cdr:y>
    </cdr:to>
    <cdr:pic>
      <cdr:nvPicPr>
        <cdr:cNvPr id="24" name="Picture 23" descr="D:\work\standard assets\newest off ftp assets\12_23_13\reworked\hp_server_export.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798373" y="2062093"/>
          <a:ext cx="1376476" cy="1857386"/>
        </a:xfrm>
        <a:prstGeom xmlns:a="http://schemas.openxmlformats.org/drawingml/2006/main" prst="rect">
          <a:avLst/>
        </a:prstGeom>
        <a:ln xmlns:a="http://schemas.openxmlformats.org/drawingml/2006/main">
          <a:noFill/>
        </a:ln>
        <a:effectLst xmlns:a="http://schemas.openxmlformats.org/drawingml/2006/main">
          <a:outerShdw blurRad="190500" algn="tl" rotWithShape="0">
            <a:srgbClr val="000000">
              <a:alpha val="70000"/>
            </a:srgbClr>
          </a:outerShdw>
        </a:effectLst>
        <a:extLst xmlns:a="http://schemas.openxmlformats.org/drawingml/2006/main">
          <a:ext uri="{909E8E84-426E-40DD-AFC4-6F175D3DCCD1}">
            <a14:hiddenFill xmlns:a14="http://schemas.microsoft.com/office/drawing/2010/main">
              <a:solidFill>
                <a:srgbClr val="FFFFFF"/>
              </a:solidFill>
            </a14:hiddenFill>
          </a:ext>
        </a:extLst>
      </cdr:spPr>
    </cdr:pic>
  </cdr:relSizeAnchor>
  <cdr:relSizeAnchor xmlns:cdr="http://schemas.openxmlformats.org/drawingml/2006/chartDrawing">
    <cdr:from>
      <cdr:x>0.03752</cdr:x>
      <cdr:y>0.0422</cdr:y>
    </cdr:from>
    <cdr:to>
      <cdr:x>0.71292</cdr:x>
      <cdr:y>0.12955</cdr:y>
    </cdr:to>
    <cdr:sp macro="" textlink="">
      <cdr:nvSpPr>
        <cdr:cNvPr id="25" name="Rectangle 24"/>
        <cdr:cNvSpPr>
          <a:spLocks xmlns:a="http://schemas.openxmlformats.org/drawingml/2006/main" noGrp="1" noChangeArrowheads="1"/>
        </cdr:cNvSpPr>
      </cdr:nvSpPr>
      <cdr:spPr bwMode="auto">
        <a:xfrm xmlns:a="http://schemas.openxmlformats.org/drawingml/2006/main">
          <a:off x="447966" y="239725"/>
          <a:ext cx="8063023" cy="49626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horz" wrap="none" lIns="0" tIns="0" rIns="91440" bIns="0" numCol="1" anchor="ctr" anchorCtr="0" compatLnSpc="1">
          <a:prstTxWarp prst="textNoShape">
            <a:avLst/>
          </a:prstTxWarp>
          <a:normAutofit/>
        </a:bodyPr>
        <a:lstStyle xmlns:a="http://schemas.openxmlformats.org/drawingml/2006/main">
          <a:lvl1pPr algn="l" rtl="0" eaLnBrk="1" fontAlgn="base" hangingPunct="1">
            <a:lnSpc>
              <a:spcPct val="85000"/>
            </a:lnSpc>
            <a:spcBef>
              <a:spcPct val="0"/>
            </a:spcBef>
            <a:spcAft>
              <a:spcPct val="0"/>
            </a:spcAft>
            <a:buClr>
              <a:srgbClr val="DC0081"/>
            </a:buClr>
            <a:buFont typeface="Wingdings" pitchFamily="2" charset="2"/>
            <a:defRPr sz="2000" b="1" spc="0" baseline="0">
              <a:solidFill>
                <a:schemeClr val="tx1">
                  <a:lumMod val="85000"/>
                  <a:lumOff val="15000"/>
                </a:schemeClr>
              </a:solidFill>
              <a:latin typeface="Century Gothic" pitchFamily="34" charset="0"/>
              <a:ea typeface="+mj-ea"/>
              <a:cs typeface="+mj-cs"/>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xmlns:a="http://schemas.openxmlformats.org/drawingml/2006/main">
          <a:endParaRPr lang="en-US" dirty="0" smtClean="0"/>
        </a:p>
      </cdr:txBody>
    </cdr:sp>
  </cdr:relSizeAnchor>
  <cdr:relSizeAnchor xmlns:cdr="http://schemas.openxmlformats.org/drawingml/2006/chartDrawing">
    <cdr:from>
      <cdr:x>0.13404</cdr:x>
      <cdr:y>0.69212</cdr:y>
    </cdr:from>
    <cdr:to>
      <cdr:x>0.41242</cdr:x>
      <cdr:y>0.84224</cdr:y>
    </cdr:to>
    <cdr:grpSp>
      <cdr:nvGrpSpPr>
        <cdr:cNvPr id="27" name="Group 26"/>
        <cdr:cNvGrpSpPr/>
      </cdr:nvGrpSpPr>
      <cdr:grpSpPr>
        <a:xfrm xmlns:a="http://schemas.openxmlformats.org/drawingml/2006/main">
          <a:off x="1600198" y="3932148"/>
          <a:ext cx="3323359" cy="852878"/>
          <a:chOff x="684241" y="3959101"/>
          <a:chExt cx="3041316" cy="710803"/>
        </a:xfrm>
      </cdr:grpSpPr>
      <cdr:sp macro="" textlink="">
        <cdr:nvSpPr>
          <cdr:cNvPr id="65" name="AutoShape 21"/>
          <cdr:cNvSpPr>
            <a:spLocks xmlns:a="http://schemas.openxmlformats.org/drawingml/2006/main" noChangeArrowheads="1"/>
          </cdr:cNvSpPr>
        </cdr:nvSpPr>
        <cdr:spPr bwMode="auto">
          <a:xfrm xmlns:a="http://schemas.openxmlformats.org/drawingml/2006/main">
            <a:off x="707041" y="3959101"/>
            <a:ext cx="3018516" cy="710803"/>
          </a:xfrm>
          <a:prstGeom xmlns:a="http://schemas.openxmlformats.org/drawingml/2006/main" prst="roundRect">
            <a:avLst>
              <a:gd name="adj" fmla="val 6199"/>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Data pages are located in, </a:t>
            </a:r>
            <a:br>
              <a:rPr lang="en-US" sz="1400" b="0" dirty="0"/>
            </a:br>
            <a:r>
              <a:rPr lang="en-US" sz="1400" b="0" dirty="0"/>
              <a:t>or read into, the buffer cache </a:t>
            </a:r>
          </a:p>
          <a:p xmlns:a="http://schemas.openxmlformats.org/drawingml/2006/main">
            <a:pPr marL="228600" eaLnBrk="0" hangingPunct="0"/>
            <a:r>
              <a:rPr lang="en-US" sz="1400" b="0" dirty="0"/>
              <a:t>and then modified</a:t>
            </a:r>
          </a:p>
        </cdr:txBody>
      </cdr:sp>
      <cdr:grpSp>
        <cdr:nvGrpSpPr>
          <cdr:cNvPr id="66" name="Group 65"/>
          <cdr:cNvGrpSpPr/>
        </cdr:nvGrpSpPr>
        <cdr:grpSpPr>
          <a:xfrm xmlns:a="http://schemas.openxmlformats.org/drawingml/2006/main">
            <a:off x="684241" y="4158773"/>
            <a:ext cx="317817" cy="295275"/>
            <a:chOff x="651922" y="3740697"/>
            <a:chExt cx="317817" cy="295275"/>
          </a:xfrm>
        </cdr:grpSpPr>
        <cdr:sp macro="" textlink="">
          <cdr:nvSpPr>
            <cdr:cNvPr id="68" name="AutoShape 22"/>
            <cdr:cNvSpPr>
              <a:spLocks xmlns:a="http://schemas.openxmlformats.org/drawingml/2006/main" noChangeArrowheads="1"/>
            </cdr:cNvSpPr>
          </cdr:nvSpPr>
          <cdr:spPr bwMode="auto">
            <a:xfrm xmlns:a="http://schemas.openxmlformats.org/drawingml/2006/main">
              <a:off x="651922" y="3740697"/>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a:solidFill>
                    <a:schemeClr val="bg1"/>
                  </a:solidFill>
                </a:rPr>
                <a:t>2</a:t>
              </a:r>
            </a:p>
          </cdr:txBody>
        </cdr:sp>
      </cdr:grpSp>
    </cdr:grpSp>
  </cdr:relSizeAnchor>
  <cdr:relSizeAnchor xmlns:cdr="http://schemas.openxmlformats.org/drawingml/2006/chartDrawing">
    <cdr:from>
      <cdr:x>0</cdr:x>
      <cdr:y>0.14754</cdr:y>
    </cdr:from>
    <cdr:to>
      <cdr:x>0.16365</cdr:x>
      <cdr:y>0.39783</cdr:y>
    </cdr:to>
    <cdr:pic>
      <cdr:nvPicPr>
        <cdr:cNvPr id="28" name="Picture 27" descr="E:\contract\stormwind\=all_assets\laptop_generic.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2"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798637" y="838200"/>
          <a:ext cx="1953688" cy="1421978"/>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relSizeAnchor>
  <cdr:relSizeAnchor xmlns:cdr="http://schemas.openxmlformats.org/drawingml/2006/chartDrawing">
    <cdr:from>
      <cdr:x>0.12127</cdr:x>
      <cdr:y>0.17436</cdr:y>
    </cdr:from>
    <cdr:to>
      <cdr:x>0.32744</cdr:x>
      <cdr:y>0.28299</cdr:y>
    </cdr:to>
    <cdr:grpSp>
      <cdr:nvGrpSpPr>
        <cdr:cNvPr id="29" name="Group 28"/>
        <cdr:cNvGrpSpPr/>
      </cdr:nvGrpSpPr>
      <cdr:grpSpPr>
        <a:xfrm xmlns:a="http://schemas.openxmlformats.org/drawingml/2006/main">
          <a:off x="1447747" y="990593"/>
          <a:ext cx="2461301" cy="617161"/>
          <a:chOff x="1778370" y="1503612"/>
          <a:chExt cx="2252357" cy="514350"/>
        </a:xfrm>
      </cdr:grpSpPr>
      <cdr:sp macro="" textlink="">
        <cdr:nvSpPr>
          <cdr:cNvPr id="61" name="AutoShape 34"/>
          <cdr:cNvSpPr>
            <a:spLocks xmlns:a="http://schemas.openxmlformats.org/drawingml/2006/main" noChangeArrowheads="1"/>
          </cdr:cNvSpPr>
        </cdr:nvSpPr>
        <cdr:spPr bwMode="auto">
          <a:xfrm xmlns:a="http://schemas.openxmlformats.org/drawingml/2006/main">
            <a:off x="1820557" y="1503612"/>
            <a:ext cx="2210170" cy="514350"/>
          </a:xfrm>
          <a:prstGeom xmlns:a="http://schemas.openxmlformats.org/drawingml/2006/main" prst="roundRect">
            <a:avLst>
              <a:gd name="adj" fmla="val 4167"/>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defRPr/>
            </a:pPr>
            <a:r>
              <a:rPr lang="en-US" sz="1400" b="0" dirty="0" smtClean="0"/>
              <a:t>Modification </a:t>
            </a:r>
            <a:r>
              <a:rPr lang="en-US" sz="1400" b="0" dirty="0"/>
              <a:t>is </a:t>
            </a:r>
            <a:r>
              <a:rPr lang="en-US" sz="1400" b="0" dirty="0" smtClean="0"/>
              <a:t>sent by</a:t>
            </a:r>
            <a:endParaRPr lang="en-US" sz="1400" b="0" dirty="0"/>
          </a:p>
          <a:p xmlns:a="http://schemas.openxmlformats.org/drawingml/2006/main">
            <a:pPr marL="228600" eaLnBrk="0" hangingPunct="0">
              <a:defRPr/>
            </a:pPr>
            <a:r>
              <a:rPr lang="en-US" sz="1400" b="0" dirty="0"/>
              <a:t>a</a:t>
            </a:r>
            <a:r>
              <a:rPr lang="en-US" sz="1400" b="0" dirty="0" smtClean="0"/>
              <a:t>pplication to SQL Server</a:t>
            </a:r>
            <a:endParaRPr lang="en-US" sz="1400" b="0" dirty="0"/>
          </a:p>
        </cdr:txBody>
      </cdr:sp>
      <cdr:grpSp>
        <cdr:nvGrpSpPr>
          <cdr:cNvPr id="62" name="Group 61"/>
          <cdr:cNvGrpSpPr/>
        </cdr:nvGrpSpPr>
        <cdr:grpSpPr>
          <a:xfrm xmlns:a="http://schemas.openxmlformats.org/drawingml/2006/main">
            <a:off x="1778370" y="1581057"/>
            <a:ext cx="317817" cy="295275"/>
            <a:chOff x="645505" y="3728899"/>
            <a:chExt cx="317817" cy="295275"/>
          </a:xfrm>
        </cdr:grpSpPr>
        <cdr:sp macro="" textlink="">
          <cdr:nvSpPr>
            <cdr:cNvPr id="64" name="AutoShape 22"/>
            <cdr:cNvSpPr>
              <a:spLocks xmlns:a="http://schemas.openxmlformats.org/drawingml/2006/main" noChangeArrowheads="1"/>
            </cdr:cNvSpPr>
          </cdr:nvSpPr>
          <cdr:spPr bwMode="auto">
            <a:xfrm xmlns:a="http://schemas.openxmlformats.org/drawingml/2006/main">
              <a:off x="645505" y="3728899"/>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1</a:t>
              </a:r>
              <a:endParaRPr lang="en-US" sz="2000" dirty="0">
                <a:solidFill>
                  <a:schemeClr val="bg1"/>
                </a:solidFill>
              </a:endParaRPr>
            </a:p>
          </cdr:txBody>
        </cdr:sp>
      </cdr:grpSp>
    </cdr:grpSp>
  </cdr:relSizeAnchor>
  <cdr:relSizeAnchor xmlns:cdr="http://schemas.openxmlformats.org/drawingml/2006/chartDrawing">
    <cdr:from>
      <cdr:x>0.57446</cdr:x>
      <cdr:y>0.37555</cdr:y>
    </cdr:from>
    <cdr:to>
      <cdr:x>0.70209</cdr:x>
      <cdr:y>0.65183</cdr:y>
    </cdr:to>
    <cdr:grpSp>
      <cdr:nvGrpSpPr>
        <cdr:cNvPr id="30" name="Group 29"/>
        <cdr:cNvGrpSpPr/>
      </cdr:nvGrpSpPr>
      <cdr:grpSpPr>
        <a:xfrm xmlns:a="http://schemas.openxmlformats.org/drawingml/2006/main">
          <a:off x="6858025" y="2133616"/>
          <a:ext cx="1523674" cy="1569632"/>
          <a:chOff x="-893074" y="-1194038"/>
          <a:chExt cx="1851960" cy="1737391"/>
        </a:xfrm>
      </cdr:grpSpPr>
      <cdr:pic>
        <cdr:nvPicPr>
          <cdr:cNvPr id="59" name="Picture 58" descr="E:\contract\stormwind\=assets_in_folders\2013_CLEAN_images\iStock_000019426351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3"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422796" y="-1194038"/>
            <a:ext cx="1381682" cy="1737391"/>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pic>
        <cdr:nvPicPr>
          <cdr:cNvPr id="60" name="Picture 59" descr="E:\contract\stormwind\=assets_in_folders\2013_CLEAN_images\iStock_000022761490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4"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893074" y="-323360"/>
            <a:ext cx="1083952" cy="812209"/>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relSizeAnchor>
  <cdr:relSizeAnchor xmlns:cdr="http://schemas.openxmlformats.org/drawingml/2006/chartDrawing">
    <cdr:from>
      <cdr:x>0.34467</cdr:x>
      <cdr:y>0.38868</cdr:y>
    </cdr:from>
    <cdr:to>
      <cdr:x>0.4723</cdr:x>
      <cdr:y>0.66496</cdr:y>
    </cdr:to>
    <cdr:grpSp>
      <cdr:nvGrpSpPr>
        <cdr:cNvPr id="31" name="Group 30"/>
        <cdr:cNvGrpSpPr/>
      </cdr:nvGrpSpPr>
      <cdr:grpSpPr>
        <a:xfrm xmlns:a="http://schemas.openxmlformats.org/drawingml/2006/main">
          <a:off x="4114744" y="2208211"/>
          <a:ext cx="1523674" cy="1569632"/>
          <a:chOff x="-893074" y="-2557002"/>
          <a:chExt cx="1851960" cy="1737391"/>
        </a:xfrm>
      </cdr:grpSpPr>
      <cdr:pic>
        <cdr:nvPicPr>
          <cdr:cNvPr id="57" name="Picture 56" descr="E:\contract\stormwind\=assets_in_folders\2013_CLEAN_images\iStock_000019426351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3"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422796" y="-2557002"/>
            <a:ext cx="1381682" cy="1737391"/>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pic>
        <cdr:nvPicPr>
          <cdr:cNvPr id="58" name="Picture 57" descr="E:\contract\stormwind\=assets_in_folders\2013_CLEAN_images\iStock_000022761490Small_CLEAN.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4"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flipH="1">
            <a:off x="-893074" y="-1686324"/>
            <a:ext cx="1083952" cy="812209"/>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relSizeAnchor>
  <cdr:relSizeAnchor xmlns:cdr="http://schemas.openxmlformats.org/drawingml/2006/chartDrawing">
    <cdr:from>
      <cdr:x>0.40212</cdr:x>
      <cdr:y>0.27827</cdr:y>
    </cdr:from>
    <cdr:to>
      <cdr:x>0.63724</cdr:x>
      <cdr:y>0.3869</cdr:y>
    </cdr:to>
    <cdr:grpSp>
      <cdr:nvGrpSpPr>
        <cdr:cNvPr id="32" name="Group 31"/>
        <cdr:cNvGrpSpPr/>
      </cdr:nvGrpSpPr>
      <cdr:grpSpPr>
        <a:xfrm xmlns:a="http://schemas.openxmlformats.org/drawingml/2006/main">
          <a:off x="4800594" y="1580938"/>
          <a:ext cx="2806912" cy="617160"/>
          <a:chOff x="3937589" y="1986174"/>
          <a:chExt cx="2568798" cy="514350"/>
        </a:xfrm>
      </cdr:grpSpPr>
      <cdr:sp macro="" textlink="">
        <cdr:nvSpPr>
          <cdr:cNvPr id="53" name="AutoShape 24"/>
          <cdr:cNvSpPr>
            <a:spLocks xmlns:a="http://schemas.openxmlformats.org/drawingml/2006/main" noChangeArrowheads="1"/>
          </cdr:cNvSpPr>
        </cdr:nvSpPr>
        <cdr:spPr bwMode="auto">
          <a:xfrm xmlns:a="http://schemas.openxmlformats.org/drawingml/2006/main">
            <a:off x="3937589" y="1986174"/>
            <a:ext cx="2568798" cy="514350"/>
          </a:xfrm>
          <a:prstGeom xmlns:a="http://schemas.openxmlformats.org/drawingml/2006/main" prst="roundRect">
            <a:avLst>
              <a:gd name="adj" fmla="val 2315"/>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Modification is recorded </a:t>
            </a:r>
            <a:br>
              <a:rPr lang="en-US" sz="1400" b="0" dirty="0"/>
            </a:br>
            <a:r>
              <a:rPr lang="en-US" sz="1400" b="0" dirty="0"/>
              <a:t>in transaction log on disk</a:t>
            </a:r>
          </a:p>
        </cdr:txBody>
      </cdr:sp>
      <cdr:grpSp>
        <cdr:nvGrpSpPr>
          <cdr:cNvPr id="54" name="Group 53"/>
          <cdr:cNvGrpSpPr/>
        </cdr:nvGrpSpPr>
        <cdr:grpSpPr>
          <a:xfrm xmlns:a="http://schemas.openxmlformats.org/drawingml/2006/main">
            <a:off x="3937589" y="2113188"/>
            <a:ext cx="317817" cy="295275"/>
            <a:chOff x="-235557" y="3255484"/>
            <a:chExt cx="317817" cy="295275"/>
          </a:xfrm>
        </cdr:grpSpPr>
        <cdr:sp macro="" textlink="">
          <cdr:nvSpPr>
            <cdr:cNvPr id="56" name="AutoShape 22"/>
            <cdr:cNvSpPr>
              <a:spLocks xmlns:a="http://schemas.openxmlformats.org/drawingml/2006/main" noChangeArrowheads="1"/>
            </cdr:cNvSpPr>
          </cdr:nvSpPr>
          <cdr:spPr bwMode="auto">
            <a:xfrm xmlns:a="http://schemas.openxmlformats.org/drawingml/2006/main">
              <a:off x="-235557" y="3255484"/>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3</a:t>
              </a:r>
              <a:endParaRPr lang="en-US" sz="2000" dirty="0">
                <a:solidFill>
                  <a:schemeClr val="bg1"/>
                </a:solidFill>
              </a:endParaRPr>
            </a:p>
          </cdr:txBody>
        </cdr:sp>
      </cdr:grpSp>
    </cdr:grpSp>
  </cdr:relSizeAnchor>
  <cdr:relSizeAnchor xmlns:cdr="http://schemas.openxmlformats.org/drawingml/2006/chartDrawing">
    <cdr:from>
      <cdr:x>0.61914</cdr:x>
      <cdr:y>0.65381</cdr:y>
    </cdr:from>
    <cdr:to>
      <cdr:x>0.85343</cdr:x>
      <cdr:y>0.8716</cdr:y>
    </cdr:to>
    <cdr:grpSp>
      <cdr:nvGrpSpPr>
        <cdr:cNvPr id="33" name="Group 32"/>
        <cdr:cNvGrpSpPr/>
      </cdr:nvGrpSpPr>
      <cdr:grpSpPr>
        <a:xfrm xmlns:a="http://schemas.openxmlformats.org/drawingml/2006/main">
          <a:off x="7391425" y="3714497"/>
          <a:ext cx="2797003" cy="1237332"/>
          <a:chOff x="6313354" y="4626392"/>
          <a:chExt cx="2559772" cy="1031077"/>
        </a:xfrm>
      </cdr:grpSpPr>
      <cdr:sp macro="" textlink="">
        <cdr:nvSpPr>
          <cdr:cNvPr id="49" name="AutoShape 27"/>
          <cdr:cNvSpPr>
            <a:spLocks xmlns:a="http://schemas.openxmlformats.org/drawingml/2006/main" noChangeArrowheads="1"/>
          </cdr:cNvSpPr>
        </cdr:nvSpPr>
        <cdr:spPr bwMode="auto">
          <a:xfrm xmlns:a="http://schemas.openxmlformats.org/drawingml/2006/main">
            <a:off x="6354745" y="4626392"/>
            <a:ext cx="2518381" cy="1031077"/>
          </a:xfrm>
          <a:prstGeom xmlns:a="http://schemas.openxmlformats.org/drawingml/2006/main" prst="roundRect">
            <a:avLst>
              <a:gd name="adj" fmla="val 4009"/>
            </a:avLst>
          </a:prstGeom>
          <a:ln xmlns:a="http://schemas.openxmlformats.org/drawingml/2006/main">
            <a:headEnd/>
            <a:tailEnd/>
          </a:l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lIns="45720" tIns="44450" rIns="90488" bIns="44450"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marL="228600" eaLnBrk="0" hangingPunct="0"/>
            <a:r>
              <a:rPr lang="en-US" sz="1400" b="0" dirty="0"/>
              <a:t>Later, </a:t>
            </a:r>
            <a:r>
              <a:rPr lang="en-US" sz="1400" b="0" dirty="0" smtClean="0"/>
              <a:t>checkpoint writes</a:t>
            </a:r>
          </a:p>
          <a:p xmlns:a="http://schemas.openxmlformats.org/drawingml/2006/main">
            <a:pPr marL="228600" eaLnBrk="0" hangingPunct="0"/>
            <a:r>
              <a:rPr lang="en-US" sz="1400" b="0" dirty="0" smtClean="0"/>
              <a:t>dirty pages</a:t>
            </a:r>
            <a:r>
              <a:rPr lang="en-US" sz="1400" b="0" dirty="0"/>
              <a:t> </a:t>
            </a:r>
            <a:r>
              <a:rPr lang="en-US" sz="1400" b="0" dirty="0" smtClean="0"/>
              <a:t>to database</a:t>
            </a:r>
          </a:p>
          <a:p xmlns:a="http://schemas.openxmlformats.org/drawingml/2006/main">
            <a:pPr marL="228600" eaLnBrk="0" hangingPunct="0"/>
            <a:r>
              <a:rPr lang="en-US" sz="1400" b="0" dirty="0" smtClean="0"/>
              <a:t>but </a:t>
            </a:r>
            <a:r>
              <a:rPr lang="en-US" sz="1400" dirty="0" smtClean="0"/>
              <a:t>RETAINS </a:t>
            </a:r>
            <a:r>
              <a:rPr lang="en-US" sz="1400" b="0" dirty="0" smtClean="0"/>
              <a:t>transactions </a:t>
            </a:r>
          </a:p>
          <a:p xmlns:a="http://schemas.openxmlformats.org/drawingml/2006/main">
            <a:pPr marL="228600" eaLnBrk="0" hangingPunct="0"/>
            <a:r>
              <a:rPr lang="en-US" sz="1400" b="0" dirty="0" smtClean="0"/>
              <a:t>in T-log. </a:t>
            </a:r>
            <a:endParaRPr lang="en-US" sz="1400" b="0" dirty="0"/>
          </a:p>
        </cdr:txBody>
      </cdr:sp>
      <cdr:grpSp>
        <cdr:nvGrpSpPr>
          <cdr:cNvPr id="50" name="Group 49"/>
          <cdr:cNvGrpSpPr/>
        </cdr:nvGrpSpPr>
        <cdr:grpSpPr>
          <a:xfrm xmlns:a="http://schemas.openxmlformats.org/drawingml/2006/main">
            <a:off x="6313354" y="5007388"/>
            <a:ext cx="317817" cy="295275"/>
            <a:chOff x="662748" y="4027262"/>
            <a:chExt cx="317817" cy="295275"/>
          </a:xfrm>
        </cdr:grpSpPr>
        <cdr:sp macro="" textlink="">
          <cdr:nvSpPr>
            <cdr:cNvPr id="52" name="AutoShape 22"/>
            <cdr:cNvSpPr>
              <a:spLocks xmlns:a="http://schemas.openxmlformats.org/drawingml/2006/main" noChangeArrowheads="1"/>
            </cdr:cNvSpPr>
          </cdr:nvSpPr>
          <cdr:spPr bwMode="auto">
            <a:xfrm xmlns:a="http://schemas.openxmlformats.org/drawingml/2006/main">
              <a:off x="662748" y="4027262"/>
              <a:ext cx="317817" cy="295275"/>
            </a:xfrm>
            <a:prstGeom xmlns:a="http://schemas.openxmlformats.org/drawingml/2006/main" prst="roundRect">
              <a:avLst>
                <a:gd name="adj" fmla="val 0"/>
              </a:avLst>
            </a:prstGeom>
            <a:noFill xmlns:a="http://schemas.openxmlformats.org/drawingml/2006/main"/>
            <a:ln xmlns:a="http://schemas.openxmlformats.org/drawingml/2006/main">
              <a:noFill/>
              <a:headEnd/>
              <a:tailEnd/>
            </a:ln>
            <a:effectLst xmlns:a="http://schemas.openxmlformats.org/drawingml/2006/main"/>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xmlns:a="http://schemas.openxmlformats.org/drawingml/2006/main">
              <a:pPr algn="ctr" eaLnBrk="0" hangingPunct="0"/>
              <a:r>
                <a:rPr lang="en-US" sz="2000" dirty="0" smtClean="0">
                  <a:solidFill>
                    <a:schemeClr val="bg1"/>
                  </a:solidFill>
                </a:rPr>
                <a:t>4</a:t>
              </a:r>
              <a:endParaRPr lang="en-US" sz="2000" dirty="0">
                <a:solidFill>
                  <a:schemeClr val="bg1"/>
                </a:solidFill>
              </a:endParaRPr>
            </a:p>
          </cdr:txBody>
        </cdr:sp>
      </cdr:grpSp>
    </cdr:grpSp>
  </cdr:relSizeAnchor>
  <cdr:relSizeAnchor xmlns:cdr="http://schemas.openxmlformats.org/drawingml/2006/chartDrawing">
    <cdr:from>
      <cdr:x>0.01277</cdr:x>
      <cdr:y>0.09389</cdr:y>
    </cdr:from>
    <cdr:to>
      <cdr:x>0.33499</cdr:x>
      <cdr:y>0.69505</cdr:y>
    </cdr:to>
    <cdr:grpSp>
      <cdr:nvGrpSpPr>
        <cdr:cNvPr id="34" name="Group 33"/>
        <cdr:cNvGrpSpPr/>
      </cdr:nvGrpSpPr>
      <cdr:grpSpPr>
        <a:xfrm xmlns:a="http://schemas.openxmlformats.org/drawingml/2006/main">
          <a:off x="152451" y="533418"/>
          <a:ext cx="3846731" cy="3415376"/>
          <a:chOff x="-369023" y="1149845"/>
          <a:chExt cx="3520347" cy="2846325"/>
        </a:xfrm>
      </cdr:grpSpPr>
      <cdr:pic>
        <cdr:nvPicPr>
          <cdr:cNvPr id="35" name="Picture 34" descr="E:\contract\stormwind\=all_assets\certificate.png"/>
          <cdr:cNvPicPr>
            <a:picLocks xmlns:a="http://schemas.openxmlformats.org/drawingml/2006/main" noChangeAspect="1" noChangeArrowheads="1"/>
          </cdr:cNvPicPr>
        </cdr:nvPicPr>
        <cdr:blipFill>
          <a:blip xmlns:a="http://schemas.openxmlformats.org/drawingml/2006/main" xmlns:r="http://schemas.openxmlformats.org/officeDocument/2006/relationships" r:embed="rId5"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877151" y="2659776"/>
            <a:ext cx="1274173" cy="1336394"/>
          </a:xfrm>
          <a:prstGeom xmlns:a="http://schemas.openxmlformats.org/drawingml/2006/main" prst="rect">
            <a:avLst/>
          </a:prstGeom>
          <a:noFill xmlns:a="http://schemas.openxmlformats.org/drawingml/2006/main"/>
          <a:extLst xmlns:a="http://schemas.openxmlformats.org/drawingml/2006/main">
            <a:ext uri="{909E8E84-426E-40DD-AFC4-6F175D3DCCD1}">
              <a14:hiddenFill xmlns:a14="http://schemas.microsoft.com/office/drawing/2010/main">
                <a:solidFill>
                  <a:srgbClr val="FFFFFF"/>
                </a:solidFill>
              </a14:hiddenFill>
            </a:ext>
          </a:extLst>
        </cdr:spPr>
      </cdr:pic>
      <cdr:grpSp>
        <cdr:nvGrpSpPr>
          <cdr:cNvPr id="36" name="Group 35"/>
          <cdr:cNvGrpSpPr>
            <a:grpSpLocks xmlns:a="http://schemas.openxmlformats.org/drawingml/2006/main"/>
          </cdr:cNvGrpSpPr>
        </cdr:nvGrpSpPr>
        <cdr:grpSpPr bwMode="auto">
          <a:xfrm xmlns:a="http://schemas.openxmlformats.org/drawingml/2006/main">
            <a:off x="-369023" y="1149845"/>
            <a:ext cx="108472" cy="0"/>
            <a:chOff x="-551" y="-1156"/>
            <a:chExt cx="104" cy="0"/>
          </a:xfrm>
        </cdr:grpSpPr>
        <cdr:grpSp>
          <cdr:nvGrpSpPr>
            <cdr:cNvPr id="38" name="Group 37"/>
            <cdr:cNvGrpSpPr>
              <a:grpSpLocks xmlns:a="http://schemas.openxmlformats.org/drawingml/2006/main"/>
            </cdr:cNvGrpSpPr>
          </cdr:nvGrpSpPr>
          <cdr:grpSpPr bwMode="auto">
            <a:xfrm xmlns:a="http://schemas.openxmlformats.org/drawingml/2006/main">
              <a:off x="-448" y="-1156"/>
              <a:ext cx="1" cy="0"/>
              <a:chOff x="52810" y="52696"/>
              <a:chExt cx="492" cy="288"/>
            </a:xfrm>
          </cdr:grpSpPr>
          <cdr:sp macro="" textlink="">
            <cdr:nvSpPr>
              <cdr:cNvPr id="40" name="Rectangle 39"/>
              <cdr:cNvSpPr>
                <a:spLocks xmlns:a="http://schemas.openxmlformats.org/drawingml/2006/main" noChangeArrowheads="1"/>
              </cdr:cNvSpPr>
            </cdr:nvSpPr>
            <cdr:spPr bwMode="auto">
              <a:xfrm xmlns:a="http://schemas.openxmlformats.org/drawingml/2006/main">
                <a:off x="52811" y="52696"/>
                <a:ext cx="106"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1" name="Rectangle 40" descr="Light downward diagonal"/>
              <cdr:cNvSpPr>
                <a:spLocks xmlns:a="http://schemas.openxmlformats.org/drawingml/2006/main" noChangeArrowheads="1"/>
              </cdr:cNvSpPr>
            </cdr:nvSpPr>
            <cdr:spPr bwMode="auto">
              <a:xfrm xmlns:a="http://schemas.openxmlformats.org/drawingml/2006/main">
                <a:off x="53003" y="52696"/>
                <a:ext cx="107" cy="0"/>
              </a:xfrm>
              <a:prstGeom xmlns:a="http://schemas.openxmlformats.org/drawingml/2006/main" prst="rect">
                <a:avLst/>
              </a:prstGeom>
              <a:pattFill xmlns:a="http://schemas.openxmlformats.org/drawingml/2006/main" prst="ltDnDiag">
                <a:fgClr>
                  <a:schemeClr val="tx1"/>
                </a:fgClr>
                <a:bgClr>
                  <a:srgbClr val="FFFFFF"/>
                </a:bgClr>
              </a:patt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2" name="Rectangle 41"/>
              <cdr:cNvSpPr>
                <a:spLocks xmlns:a="http://schemas.openxmlformats.org/drawingml/2006/main" noChangeArrowheads="1"/>
              </cdr:cNvSpPr>
            </cdr:nvSpPr>
            <cdr:spPr bwMode="auto">
              <a:xfrm xmlns:a="http://schemas.openxmlformats.org/drawingml/2006/main">
                <a:off x="53195" y="52696"/>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3" name="Rectangle 42"/>
              <cdr:cNvSpPr>
                <a:spLocks xmlns:a="http://schemas.openxmlformats.org/drawingml/2006/main" noChangeArrowheads="1"/>
              </cdr:cNvSpPr>
            </cdr:nvSpPr>
            <cdr:spPr bwMode="auto">
              <a:xfrm xmlns:a="http://schemas.openxmlformats.org/drawingml/2006/main">
                <a:off x="52810"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4" name="Rectangle 43"/>
              <cdr:cNvSpPr>
                <a:spLocks xmlns:a="http://schemas.openxmlformats.org/drawingml/2006/main" noChangeArrowheads="1"/>
              </cdr:cNvSpPr>
            </cdr:nvSpPr>
            <cdr:spPr bwMode="auto">
              <a:xfrm xmlns:a="http://schemas.openxmlformats.org/drawingml/2006/main">
                <a:off x="53002"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5" name="Rectangle 44"/>
              <cdr:cNvSpPr>
                <a:spLocks xmlns:a="http://schemas.openxmlformats.org/drawingml/2006/main" noChangeArrowheads="1"/>
              </cdr:cNvSpPr>
            </cdr:nvSpPr>
            <cdr:spPr bwMode="auto">
              <a:xfrm xmlns:a="http://schemas.openxmlformats.org/drawingml/2006/main">
                <a:off x="53194" y="52840"/>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6" name="Rectangle 45"/>
              <cdr:cNvSpPr>
                <a:spLocks xmlns:a="http://schemas.openxmlformats.org/drawingml/2006/main" noChangeArrowheads="1"/>
              </cdr:cNvSpPr>
            </cdr:nvSpPr>
            <cdr:spPr bwMode="auto">
              <a:xfrm xmlns:a="http://schemas.openxmlformats.org/drawingml/2006/main">
                <a:off x="52810" y="52984"/>
                <a:ext cx="107" cy="0"/>
              </a:xfrm>
              <a:prstGeom xmlns:a="http://schemas.openxmlformats.org/drawingml/2006/main" prst="rect">
                <a:avLst/>
              </a:prstGeom>
              <a:solidFill xmlns:a="http://schemas.openxmlformats.org/drawingml/2006/main">
                <a:srgbClr val="FFCCFF"/>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7" name="Rectangle 46"/>
              <cdr:cNvSpPr>
                <a:spLocks xmlns:a="http://schemas.openxmlformats.org/drawingml/2006/main" noChangeArrowheads="1"/>
              </cdr:cNvSpPr>
            </cdr:nvSpPr>
            <cdr:spPr bwMode="auto">
              <a:xfrm xmlns:a="http://schemas.openxmlformats.org/drawingml/2006/main">
                <a:off x="53003" y="52984"/>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sp macro="" textlink="">
            <cdr:nvSpPr>
              <cdr:cNvPr id="48" name="Rectangle 47"/>
              <cdr:cNvSpPr>
                <a:spLocks xmlns:a="http://schemas.openxmlformats.org/drawingml/2006/main" noChangeArrowheads="1"/>
              </cdr:cNvSpPr>
            </cdr:nvSpPr>
            <cdr:spPr bwMode="auto">
              <a:xfrm xmlns:a="http://schemas.openxmlformats.org/drawingml/2006/main">
                <a:off x="53195" y="52984"/>
                <a:ext cx="107" cy="0"/>
              </a:xfrm>
              <a:prstGeom xmlns:a="http://schemas.openxmlformats.org/drawingml/2006/main" prst="rect">
                <a:avLst/>
              </a:prstGeom>
              <a:solidFill xmlns:a="http://schemas.openxmlformats.org/drawingml/2006/main">
                <a:schemeClr val="bg1"/>
              </a:solidFill>
              <a:ln xmlns:a="http://schemas.openxmlformats.org/drawingml/2006/main" w="9525">
                <a:solidFill>
                  <a:schemeClr val="tx1"/>
                </a:solidFill>
                <a:miter lim="800000"/>
                <a:headEnd/>
                <a:tailEnd/>
              </a:ln>
              <a:effectLst xmlns:a="http://schemas.openxmlformats.org/drawingml/2006/main">
                <a:outerShdw dist="53882" dir="2700000" algn="ctr" rotWithShape="0">
                  <a:schemeClr val="folHlink"/>
                </a:outerShdw>
              </a:effec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grpSp>
        <cdr:sp macro="" textlink="">
          <cdr:nvSpPr>
            <cdr:cNvPr id="39" name="Rectangle 38"/>
            <cdr:cNvSpPr>
              <a:spLocks xmlns:a="http://schemas.openxmlformats.org/drawingml/2006/main" noChangeArrowheads="1"/>
            </cdr:cNvSpPr>
          </cdr:nvSpPr>
          <cdr:spPr bwMode="auto">
            <a:xfrm xmlns:a="http://schemas.openxmlformats.org/drawingml/2006/main">
              <a:off x="-551" y="-1156"/>
              <a:ext cx="0" cy="0"/>
            </a:xfrm>
            <a:prstGeom xmlns:a="http://schemas.openxmlformats.org/drawingml/2006/main" prst="rect">
              <a:avLst/>
            </a:prstGeom>
            <a:noFill xmlns:a="http://schemas.openxmlformats.org/drawingml/2006/main"/>
            <a:ln xmlns:a="http://schemas.openxmlformats.org/drawingml/2006/main" w="19050">
              <a:solidFill>
                <a:schemeClr val="tx1"/>
              </a:solidFill>
              <a:miter lim="800000"/>
              <a:headEnd/>
              <a:tailEnd/>
            </a:ln>
            <a:extLst xmlns:a="http://schemas.openxmlformats.org/drawingml/2006/main">
              <a:ext uri="{909E8E84-426E-40DD-AFC4-6F175D3DCCD1}">
                <a14:hiddenFill xmlns:a14="http://schemas.microsoft.com/office/drawing/2010/main">
                  <a:solidFill>
                    <a:srgbClr val="FFFFFF"/>
                  </a:solidFill>
                </a14:hiddenFill>
              </a:ext>
            </a:extLst>
          </cdr:spPr>
          <cdr:txBody>
            <a:bodyPr xmlns:a="http://schemas.openxmlformats.org/drawingml/2006/main" wrap="none" anchor="ct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algn="ctr" eaLnBrk="0" hangingPunct="0"/>
              <a:endParaRPr lang="en-US" dirty="0">
                <a:latin typeface="+mn-lt"/>
              </a:endParaRPr>
            </a:p>
          </cdr:txBody>
        </cdr:sp>
      </cdr:grpSp>
      <cdr:sp macro="" textlink="">
        <cdr:nvSpPr>
          <cdr:cNvPr id="37" name="Rectangle 36"/>
          <cdr:cNvSpPr>
            <a:spLocks xmlns:a="http://schemas.openxmlformats.org/drawingml/2006/main" noChangeArrowheads="1"/>
          </cdr:cNvSpPr>
        </cdr:nvSpPr>
        <cdr:spPr bwMode="auto">
          <a:xfrm xmlns:a="http://schemas.openxmlformats.org/drawingml/2006/main">
            <a:off x="2141381" y="2991465"/>
            <a:ext cx="955797" cy="53650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cdr:spPr>
        <cdr:txBody>
          <a:bodyPr xmlns:a="http://schemas.openxmlformats.org/drawingml/2006/main" wrap="square" lIns="90488" tIns="44450" rIns="90488" bIns="44450">
            <a:spAutoFit/>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eaLnBrk="0" hangingPunct="0"/>
            <a:r>
              <a:rPr lang="en-US" sz="1800" b="0" dirty="0" smtClean="0">
                <a:latin typeface="+mn-lt"/>
              </a:rPr>
              <a:t>Buffer</a:t>
            </a:r>
          </a:p>
          <a:p xmlns:a="http://schemas.openxmlformats.org/drawingml/2006/main">
            <a:pPr eaLnBrk="0" hangingPunct="0"/>
            <a:r>
              <a:rPr lang="en-US" sz="1800" b="0" dirty="0" smtClean="0">
                <a:latin typeface="+mn-lt"/>
              </a:rPr>
              <a:t>Cache</a:t>
            </a:r>
            <a:endParaRPr lang="en-US" sz="1800" b="0" dirty="0">
              <a:latin typeface="+mn-lt"/>
            </a:endParaRPr>
          </a:p>
        </cdr:txBody>
      </cdr:sp>
    </cdr:grpSp>
  </cdr:relSizeAnchor>
  <cdr:relSizeAnchor xmlns:cdr="http://schemas.openxmlformats.org/drawingml/2006/chartDrawing">
    <cdr:from>
      <cdr:x>0.46595</cdr:x>
      <cdr:y>0.51595</cdr:y>
    </cdr:from>
    <cdr:to>
      <cdr:x>0.58722</cdr:x>
      <cdr:y>0.60983</cdr:y>
    </cdr:to>
    <cdr:sp macro="" textlink="">
      <cdr:nvSpPr>
        <cdr:cNvPr id="69" name="Right Arrow 68"/>
        <cdr:cNvSpPr/>
      </cdr:nvSpPr>
      <cdr:spPr bwMode="auto">
        <a:xfrm xmlns:a="http://schemas.openxmlformats.org/drawingml/2006/main">
          <a:off x="5562600" y="2931248"/>
          <a:ext cx="1447800" cy="53340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dr:relSizeAnchor xmlns:cdr="http://schemas.openxmlformats.org/drawingml/2006/chartDrawing">
    <cdr:from>
      <cdr:x>0.31276</cdr:x>
      <cdr:y>0.60328</cdr:y>
    </cdr:from>
    <cdr:to>
      <cdr:x>0.37579</cdr:x>
      <cdr:y>0.64793</cdr:y>
    </cdr:to>
    <cdr:sp macro="" textlink="">
      <cdr:nvSpPr>
        <cdr:cNvPr id="21" name="Right Arrow 20"/>
        <cdr:cNvSpPr/>
      </cdr:nvSpPr>
      <cdr:spPr bwMode="auto">
        <a:xfrm xmlns:a="http://schemas.openxmlformats.org/drawingml/2006/main">
          <a:off x="3733800" y="3427413"/>
          <a:ext cx="752465" cy="253670"/>
        </a:xfrm>
        <a:prstGeom xmlns:a="http://schemas.openxmlformats.org/drawingml/2006/main" prst="rightArrow">
          <a:avLst/>
        </a:prstGeom>
        <a:solidFill xmlns:a="http://schemas.openxmlformats.org/drawingml/2006/main">
          <a:schemeClr val="accent2"/>
        </a:solidFill>
        <a:ln xmlns:a="http://schemas.openxmlformats.org/drawingml/2006/main" w="9525" cap="flat" cmpd="sng" algn="ctr">
          <a:solidFill>
            <a:schemeClr val="accent2"/>
          </a:solidFill>
          <a:prstDash val="solid"/>
          <a:round/>
          <a:headEnd type="none" w="med" len="med"/>
          <a:tailEnd type="none" w="med" len="med"/>
        </a:ln>
        <a:effectLst xmlns:a="http://schemas.openxmlformats.org/drawingml/2006/main"/>
      </cdr:spPr>
      <cdr:txBody>
        <a:bodyPr xmlns:a="http://schemas.openxmlformats.org/drawingml/2006/main" vert="horz" wrap="square" lIns="182880" tIns="45720" rIns="182880" bIns="45720" numCol="1" rtlCol="0" anchor="ctr" anchorCtr="0" compatLnSpc="1">
          <a:prstTxWarp prst="textNoShape">
            <a:avLst/>
          </a:prstTxWarp>
        </a:bodyPr>
        <a:lstStyle xmlns:a="http://schemas.openxmlformats.org/drawingml/2006/main">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xmlns:a="http://schemas.openxmlformats.org/drawingml/2006/main">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Verdana"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83871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98267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11911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63214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08116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81764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14761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F938CB1-DBAF-4074-B400-994678688B5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107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74147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6228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124738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83415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6352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1982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1613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09129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6366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99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0581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262463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918081"/>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1214543"/>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00265123"/>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26417484"/>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3992731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13822986"/>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258403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48029352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5411441"/>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2722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670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16388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4995399"/>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951303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7506276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6330857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156729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41884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595030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63043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988734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860648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17065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14578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86326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44141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07547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2295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77702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21887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17293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8911475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0808488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30476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7848818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7826775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0621202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7592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4185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4963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623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388202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5" y="3100829"/>
            <a:ext cx="3681991" cy="633985"/>
          </a:xfrm>
          <a:prstGeom prst="rect">
            <a:avLst/>
          </a:prstGeom>
        </p:spPr>
      </p:pic>
    </p:spTree>
    <p:extLst>
      <p:ext uri="{BB962C8B-B14F-4D97-AF65-F5344CB8AC3E}">
        <p14:creationId xmlns:p14="http://schemas.microsoft.com/office/powerpoint/2010/main" val="17303509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24279561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767302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92870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535474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182510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526630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132734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13647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06997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06034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93447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15821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30369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96219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32047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7541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9579494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4309893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1357892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241357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3413205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291578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342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6330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83104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794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696348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701762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6716627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53594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721345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25567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311126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222550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8951987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339184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253085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0791320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804760"/>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147574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0842381"/>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1470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theme" Target="../theme/theme3.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26" Type="http://schemas.openxmlformats.org/officeDocument/2006/relationships/slideLayout" Target="../slideLayouts/slideLayout110.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5" Type="http://schemas.openxmlformats.org/officeDocument/2006/relationships/slideLayout" Target="../slideLayouts/slideLayout109.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29" Type="http://schemas.openxmlformats.org/officeDocument/2006/relationships/slideLayout" Target="../slideLayouts/slideLayout113.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24" Type="http://schemas.openxmlformats.org/officeDocument/2006/relationships/slideLayout" Target="../slideLayouts/slideLayout108.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slideLayout" Target="../slideLayouts/slideLayout107.xml"/><Relationship Id="rId28" Type="http://schemas.openxmlformats.org/officeDocument/2006/relationships/slideLayout" Target="../slideLayouts/slideLayout112.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31" Type="http://schemas.openxmlformats.org/officeDocument/2006/relationships/image" Target="../media/image1.png"/><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 Id="rId27" Type="http://schemas.openxmlformats.org/officeDocument/2006/relationships/slideLayout" Target="../slideLayouts/slideLayout111.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1458465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87">
          <p15:clr>
            <a:srgbClr val="5ACBF0"/>
          </p15:clr>
        </p15:guide>
        <p15:guide id="4294967295" pos="173">
          <p15:clr>
            <a:srgbClr val="5ACBF0"/>
          </p15:clr>
        </p15:guide>
        <p15:guide id="4294967295" pos="7661">
          <p15:clr>
            <a:srgbClr val="5ACBF0"/>
          </p15:clr>
        </p15:guide>
        <p15:guide id="4294967295" orient="horz" pos="4219">
          <p15:clr>
            <a:srgbClr val="5ACBF0"/>
          </p15:clr>
        </p15:guide>
        <p15:guide id="4294967295" pos="749">
          <p15:clr>
            <a:srgbClr val="5ACBF0"/>
          </p15:clr>
        </p15:guide>
        <p15:guide id="4294967295" pos="1325">
          <p15:clr>
            <a:srgbClr val="5ACBF0"/>
          </p15:clr>
        </p15:guide>
        <p15:guide id="4294967295" pos="1901">
          <p15:clr>
            <a:srgbClr val="5ACBF0"/>
          </p15:clr>
        </p15:guide>
        <p15:guide id="4294967295" pos="2477">
          <p15:clr>
            <a:srgbClr val="5ACBF0"/>
          </p15:clr>
        </p15:guide>
        <p15:guide id="4294967295" pos="3053">
          <p15:clr>
            <a:srgbClr val="5ACBF0"/>
          </p15:clr>
        </p15:guide>
        <p15:guide id="4294967295" pos="3629">
          <p15:clr>
            <a:srgbClr val="5ACBF0"/>
          </p15:clr>
        </p15:guide>
        <p15:guide id="4294967295" pos="4205">
          <p15:clr>
            <a:srgbClr val="5ACBF0"/>
          </p15:clr>
        </p15:guide>
        <p15:guide id="4294967295" pos="4781">
          <p15:clr>
            <a:srgbClr val="5ACBF0"/>
          </p15:clr>
        </p15:guide>
        <p15:guide id="4294967295" pos="5357">
          <p15:clr>
            <a:srgbClr val="5ACBF0"/>
          </p15:clr>
        </p15:guide>
        <p15:guide id="4294967295" pos="5933">
          <p15:clr>
            <a:srgbClr val="5ACBF0"/>
          </p15:clr>
        </p15:guide>
        <p15:guide id="4294967295" pos="6509">
          <p15:clr>
            <a:srgbClr val="5ACBF0"/>
          </p15:clr>
        </p15:guide>
        <p15:guide id="4294967295" pos="7085">
          <p15:clr>
            <a:srgbClr val="5ACBF0"/>
          </p15:clr>
        </p15:guide>
        <p15:guide id="4294967295" orient="horz" pos="763">
          <p15:clr>
            <a:srgbClr val="5ACBF0"/>
          </p15:clr>
        </p15:guide>
        <p15:guide id="4294967295" orient="horz" pos="1339">
          <p15:clr>
            <a:srgbClr val="5ACBF0"/>
          </p15:clr>
        </p15:guide>
        <p15:guide id="4294967295" orient="horz" pos="1915">
          <p15:clr>
            <a:srgbClr val="5ACBF0"/>
          </p15:clr>
        </p15:guide>
        <p15:guide id="4294967295" orient="horz" pos="2491">
          <p15:clr>
            <a:srgbClr val="5ACBF0"/>
          </p15:clr>
        </p15:guide>
        <p15:guide id="4294967295" orient="horz" pos="3067">
          <p15:clr>
            <a:srgbClr val="5ACBF0"/>
          </p15:clr>
        </p15:guide>
        <p15:guide id="4294967295" orient="horz" pos="3643">
          <p15:clr>
            <a:srgbClr val="5ACBF0"/>
          </p15:clr>
        </p15:guide>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4011024215"/>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87">
          <p15:clr>
            <a:srgbClr val="5ACBF0"/>
          </p15:clr>
        </p15:guide>
        <p15:guide id="4294967295" pos="173">
          <p15:clr>
            <a:srgbClr val="5ACBF0"/>
          </p15:clr>
        </p15:guide>
        <p15:guide id="4294967295" pos="7661">
          <p15:clr>
            <a:srgbClr val="5ACBF0"/>
          </p15:clr>
        </p15:guide>
        <p15:guide id="4294967295" orient="horz" pos="4219">
          <p15:clr>
            <a:srgbClr val="5ACBF0"/>
          </p15:clr>
        </p15:guide>
        <p15:guide id="4294967295" pos="749">
          <p15:clr>
            <a:srgbClr val="5ACBF0"/>
          </p15:clr>
        </p15:guide>
        <p15:guide id="4294967295" pos="1325">
          <p15:clr>
            <a:srgbClr val="5ACBF0"/>
          </p15:clr>
        </p15:guide>
        <p15:guide id="4294967295" pos="1901">
          <p15:clr>
            <a:srgbClr val="5ACBF0"/>
          </p15:clr>
        </p15:guide>
        <p15:guide id="4294967295" pos="2477">
          <p15:clr>
            <a:srgbClr val="5ACBF0"/>
          </p15:clr>
        </p15:guide>
        <p15:guide id="4294967295" pos="3053">
          <p15:clr>
            <a:srgbClr val="5ACBF0"/>
          </p15:clr>
        </p15:guide>
        <p15:guide id="4294967295" pos="3629">
          <p15:clr>
            <a:srgbClr val="5ACBF0"/>
          </p15:clr>
        </p15:guide>
        <p15:guide id="4294967295" pos="4205">
          <p15:clr>
            <a:srgbClr val="5ACBF0"/>
          </p15:clr>
        </p15:guide>
        <p15:guide id="4294967295" pos="4781">
          <p15:clr>
            <a:srgbClr val="5ACBF0"/>
          </p15:clr>
        </p15:guide>
        <p15:guide id="4294967295" pos="5357">
          <p15:clr>
            <a:srgbClr val="5ACBF0"/>
          </p15:clr>
        </p15:guide>
        <p15:guide id="4294967295" pos="5933">
          <p15:clr>
            <a:srgbClr val="5ACBF0"/>
          </p15:clr>
        </p15:guide>
        <p15:guide id="4294967295" pos="6509">
          <p15:clr>
            <a:srgbClr val="5ACBF0"/>
          </p15:clr>
        </p15:guide>
        <p15:guide id="4294967295" pos="7085">
          <p15:clr>
            <a:srgbClr val="5ACBF0"/>
          </p15:clr>
        </p15:guide>
        <p15:guide id="4294967295" orient="horz" pos="763">
          <p15:clr>
            <a:srgbClr val="5ACBF0"/>
          </p15:clr>
        </p15:guide>
        <p15:guide id="4294967295" orient="horz" pos="1339">
          <p15:clr>
            <a:srgbClr val="5ACBF0"/>
          </p15:clr>
        </p15:guide>
        <p15:guide id="4294967295" orient="horz" pos="1915">
          <p15:clr>
            <a:srgbClr val="5ACBF0"/>
          </p15:clr>
        </p15:guide>
        <p15:guide id="4294967295" orient="horz" pos="2491">
          <p15:clr>
            <a:srgbClr val="5ACBF0"/>
          </p15:clr>
        </p15:guide>
        <p15:guide id="4294967295" orient="horz" pos="3067">
          <p15:clr>
            <a:srgbClr val="5ACBF0"/>
          </p15:clr>
        </p15:guide>
        <p15:guide id="4294967295" orient="horz" pos="3643">
          <p15:clr>
            <a:srgbClr val="5ACBF0"/>
          </p15:clr>
        </p15:guide>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29296364"/>
      </p:ext>
    </p:extLst>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 id="2147484287" r:id="rId12"/>
    <p:sldLayoutId id="2147484288" r:id="rId13"/>
    <p:sldLayoutId id="2147484289" r:id="rId14"/>
    <p:sldLayoutId id="2147484290" r:id="rId15"/>
    <p:sldLayoutId id="2147484291" r:id="rId16"/>
    <p:sldLayoutId id="2147484292" r:id="rId17"/>
    <p:sldLayoutId id="2147484293" r:id="rId18"/>
    <p:sldLayoutId id="2147484294" r:id="rId19"/>
    <p:sldLayoutId id="2147484295" r:id="rId20"/>
    <p:sldLayoutId id="2147484296" r:id="rId21"/>
    <p:sldLayoutId id="2147484297" r:id="rId22"/>
    <p:sldLayoutId id="2147484298" r:id="rId23"/>
    <p:sldLayoutId id="2147484299" r:id="rId24"/>
    <p:sldLayoutId id="2147484300" r:id="rId25"/>
    <p:sldLayoutId id="2147484301" r:id="rId26"/>
    <p:sldLayoutId id="2147484302" r:id="rId27"/>
    <p:sldLayoutId id="2147484303" r:id="rId28"/>
    <p:sldLayoutId id="2147484304"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87">
          <p15:clr>
            <a:srgbClr val="5ACBF0"/>
          </p15:clr>
        </p15:guide>
        <p15:guide id="4294967295" pos="173">
          <p15:clr>
            <a:srgbClr val="5ACBF0"/>
          </p15:clr>
        </p15:guide>
        <p15:guide id="4294967295" pos="7661">
          <p15:clr>
            <a:srgbClr val="5ACBF0"/>
          </p15:clr>
        </p15:guide>
        <p15:guide id="4294967295" orient="horz" pos="4219">
          <p15:clr>
            <a:srgbClr val="5ACBF0"/>
          </p15:clr>
        </p15:guide>
        <p15:guide id="4294967295" pos="749">
          <p15:clr>
            <a:srgbClr val="5ACBF0"/>
          </p15:clr>
        </p15:guide>
        <p15:guide id="4294967295" pos="1325">
          <p15:clr>
            <a:srgbClr val="5ACBF0"/>
          </p15:clr>
        </p15:guide>
        <p15:guide id="4294967295" pos="1901">
          <p15:clr>
            <a:srgbClr val="5ACBF0"/>
          </p15:clr>
        </p15:guide>
        <p15:guide id="4294967295" pos="2477">
          <p15:clr>
            <a:srgbClr val="5ACBF0"/>
          </p15:clr>
        </p15:guide>
        <p15:guide id="4294967295" pos="3053">
          <p15:clr>
            <a:srgbClr val="5ACBF0"/>
          </p15:clr>
        </p15:guide>
        <p15:guide id="4294967295" pos="3629">
          <p15:clr>
            <a:srgbClr val="5ACBF0"/>
          </p15:clr>
        </p15:guide>
        <p15:guide id="4294967295" pos="4205">
          <p15:clr>
            <a:srgbClr val="5ACBF0"/>
          </p15:clr>
        </p15:guide>
        <p15:guide id="4294967295" pos="4781">
          <p15:clr>
            <a:srgbClr val="5ACBF0"/>
          </p15:clr>
        </p15:guide>
        <p15:guide id="4294967295" pos="5357">
          <p15:clr>
            <a:srgbClr val="5ACBF0"/>
          </p15:clr>
        </p15:guide>
        <p15:guide id="4294967295" pos="5933">
          <p15:clr>
            <a:srgbClr val="5ACBF0"/>
          </p15:clr>
        </p15:guide>
        <p15:guide id="4294967295" pos="6509">
          <p15:clr>
            <a:srgbClr val="5ACBF0"/>
          </p15:clr>
        </p15:guide>
        <p15:guide id="4294967295" pos="7085">
          <p15:clr>
            <a:srgbClr val="5ACBF0"/>
          </p15:clr>
        </p15:guide>
        <p15:guide id="4294967295" orient="horz" pos="763">
          <p15:clr>
            <a:srgbClr val="5ACBF0"/>
          </p15:clr>
        </p15:guide>
        <p15:guide id="4294967295" orient="horz" pos="1339">
          <p15:clr>
            <a:srgbClr val="5ACBF0"/>
          </p15:clr>
        </p15:guide>
        <p15:guide id="4294967295" orient="horz" pos="1915">
          <p15:clr>
            <a:srgbClr val="5ACBF0"/>
          </p15:clr>
        </p15:guide>
        <p15:guide id="4294967295" orient="horz" pos="2491">
          <p15:clr>
            <a:srgbClr val="5ACBF0"/>
          </p15:clr>
        </p15:guide>
        <p15:guide id="4294967295" orient="horz" pos="3067">
          <p15:clr>
            <a:srgbClr val="5ACBF0"/>
          </p15:clr>
        </p15:guide>
        <p15:guide id="4294967295" orient="horz" pos="3643">
          <p15:clr>
            <a:srgbClr val="5ACBF0"/>
          </p15:clr>
        </p15:guide>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6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5.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hyperlink" Target="http://www.microtechpoint.com/" TargetMode="External"/><Relationship Id="rId2" Type="http://schemas.openxmlformats.org/officeDocument/2006/relationships/notesSlide" Target="../notesSlides/notesSlide20.xml"/><Relationship Id="rId1" Type="http://schemas.openxmlformats.org/officeDocument/2006/relationships/slideLayout" Target="../slideLayouts/slideLayout38.xml"/><Relationship Id="rId4" Type="http://schemas.openxmlformats.org/officeDocument/2006/relationships/hyperlink" Target="mailto:brian@microtechpoint.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microtechpoint.com/" TargetMode="External"/><Relationship Id="rId2" Type="http://schemas.openxmlformats.org/officeDocument/2006/relationships/notesSlide" Target="../notesSlides/notesSlide3.xml"/><Relationship Id="rId1" Type="http://schemas.openxmlformats.org/officeDocument/2006/relationships/slideLayout" Target="../slideLayouts/slideLayout66.xml"/><Relationship Id="rId4" Type="http://schemas.openxmlformats.org/officeDocument/2006/relationships/hyperlink" Target="mailto:brian@microtechpoint.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9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SQL Server Introduction</a:t>
            </a:r>
            <a:endParaRPr lang="en-US" dirty="0"/>
          </a:p>
        </p:txBody>
      </p:sp>
      <p:sp>
        <p:nvSpPr>
          <p:cNvPr id="6" name="Text Placeholder 5"/>
          <p:cNvSpPr>
            <a:spLocks noGrp="1"/>
          </p:cNvSpPr>
          <p:nvPr>
            <p:ph type="body" sz="quarter" idx="11"/>
          </p:nvPr>
        </p:nvSpPr>
        <p:spPr>
          <a:xfrm>
            <a:off x="274639" y="1212849"/>
            <a:ext cx="11889564" cy="5478423"/>
          </a:xfrm>
        </p:spPr>
        <p:txBody>
          <a:bodyPr/>
          <a:lstStyle/>
          <a:p>
            <a:r>
              <a:rPr lang="en-US" dirty="0" smtClean="0"/>
              <a:t>Multiple Instances of SQL Server on One Server</a:t>
            </a:r>
          </a:p>
          <a:p>
            <a:r>
              <a:rPr lang="en-US" dirty="0" smtClean="0"/>
              <a:t>One Default Instance with Multiple Name Instances</a:t>
            </a:r>
          </a:p>
          <a:p>
            <a:r>
              <a:rPr lang="en-US" dirty="0" smtClean="0"/>
              <a:t>Each Instance Managed Individually </a:t>
            </a:r>
          </a:p>
          <a:p>
            <a:pPr lvl="1"/>
            <a:r>
              <a:rPr lang="en-US" dirty="0" smtClean="0"/>
              <a:t>    Share SQL Server Management Tools</a:t>
            </a:r>
          </a:p>
          <a:p>
            <a:r>
              <a:rPr lang="en-US" dirty="0" smtClean="0"/>
              <a:t>Each Instance Shares Windows Server Resources</a:t>
            </a:r>
          </a:p>
          <a:p>
            <a:r>
              <a:rPr lang="en-US" dirty="0" smtClean="0"/>
              <a:t>Two Types of Databases: System and User</a:t>
            </a:r>
          </a:p>
          <a:p>
            <a:r>
              <a:rPr lang="en-US" dirty="0" smtClean="0"/>
              <a:t>Minimum of Two Files Created Per Database</a:t>
            </a:r>
            <a:endParaRPr lang="en-US" dirty="0"/>
          </a:p>
          <a:p>
            <a:pPr lvl="1"/>
            <a:r>
              <a:rPr lang="en-US" i="1" dirty="0" smtClean="0"/>
              <a:t>    MDF (Master Data File) </a:t>
            </a:r>
          </a:p>
          <a:p>
            <a:pPr lvl="1"/>
            <a:r>
              <a:rPr lang="en-US" i="1" dirty="0" smtClean="0"/>
              <a:t>    LDF (Transaction Log File)</a:t>
            </a:r>
          </a:p>
          <a:p>
            <a:pPr lvl="1"/>
            <a:r>
              <a:rPr lang="en-US" dirty="0" smtClean="0"/>
              <a:t>    NDF (Optional for Extending Database)</a:t>
            </a:r>
            <a:endParaRPr lang="en-US" dirty="0"/>
          </a:p>
        </p:txBody>
      </p:sp>
    </p:spTree>
    <p:extLst>
      <p:ext uri="{BB962C8B-B14F-4D97-AF65-F5344CB8AC3E}">
        <p14:creationId xmlns:p14="http://schemas.microsoft.com/office/powerpoint/2010/main" val="198374391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837" y="135442"/>
            <a:ext cx="11889564" cy="917575"/>
          </a:xfrm>
        </p:spPr>
        <p:txBody>
          <a:bodyPr/>
          <a:lstStyle/>
          <a:p>
            <a:r>
              <a:rPr lang="en-US" dirty="0" smtClean="0"/>
              <a:t>SQL Server Transaction Log Process</a:t>
            </a:r>
            <a:endParaRPr lang="en-US" dirty="0"/>
          </a:p>
        </p:txBody>
      </p:sp>
      <p:sp>
        <p:nvSpPr>
          <p:cNvPr id="6" name="Right Arrow 5"/>
          <p:cNvSpPr/>
          <p:nvPr/>
        </p:nvSpPr>
        <p:spPr bwMode="auto">
          <a:xfrm rot="2106128">
            <a:off x="2222335" y="2921158"/>
            <a:ext cx="752475" cy="253666"/>
          </a:xfrm>
          <a:prstGeom prst="rightArrow">
            <a:avLst/>
          </a:prstGeom>
          <a:solidFill>
            <a:srgbClr val="C0504D"/>
          </a:solidFill>
          <a:ln w="9525" cap="flat" cmpd="sng" algn="ctr">
            <a:solidFill>
              <a:srgbClr val="C0504D"/>
            </a:solid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algn="ctr" defTabSz="914400" eaLnBrk="0" fontAlgn="base" hangingPunct="0">
              <a:spcBef>
                <a:spcPct val="0"/>
              </a:spcBef>
              <a:spcAft>
                <a:spcPct val="0"/>
              </a:spcAft>
              <a:defRPr/>
            </a:pPr>
            <a:endParaRPr lang="en-US" b="1" kern="0" smtClean="0">
              <a:solidFill>
                <a:prstClr val="black"/>
              </a:solidFill>
              <a:latin typeface="Verdana" pitchFamily="34" charset="0"/>
              <a:cs typeface="Arial" charset="0"/>
            </a:endParaRPr>
          </a:p>
        </p:txBody>
      </p:sp>
      <p:pic>
        <p:nvPicPr>
          <p:cNvPr id="7" name="Picture 4" descr="D:\work\standard assets\newest off ftp assets\12_23_13\reworked\hp_server_expor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6270" y="2794612"/>
            <a:ext cx="1147041" cy="154794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8" name="Picture 4" descr="E:\contract\stormwind\=all_assets\laptop_generic.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6613" y="1882748"/>
            <a:ext cx="1779148" cy="1185051"/>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2035361" y="1702045"/>
            <a:ext cx="2785982" cy="514350"/>
            <a:chOff x="1287661" y="1355203"/>
            <a:chExt cx="2785982" cy="514350"/>
          </a:xfrm>
        </p:grpSpPr>
        <p:sp>
          <p:nvSpPr>
            <p:cNvPr id="10" name="AutoShape 34"/>
            <p:cNvSpPr>
              <a:spLocks noChangeArrowheads="1"/>
            </p:cNvSpPr>
            <p:nvPr/>
          </p:nvSpPr>
          <p:spPr bwMode="auto">
            <a:xfrm>
              <a:off x="1515387" y="1355203"/>
              <a:ext cx="2558256" cy="514350"/>
            </a:xfrm>
            <a:prstGeom prst="roundRect">
              <a:avLst>
                <a:gd name="adj" fmla="val 4167"/>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45720" tIns="44450" rIns="90488" bIns="44450" anchor="ctr"/>
            <a:lstStyle/>
            <a:p>
              <a:pPr marL="228600" defTabSz="914400" eaLnBrk="0" fontAlgn="base" hangingPunct="0">
                <a:spcBef>
                  <a:spcPct val="0"/>
                </a:spcBef>
                <a:spcAft>
                  <a:spcPct val="0"/>
                </a:spcAft>
                <a:defRPr/>
              </a:pPr>
              <a:r>
                <a:rPr lang="en-US" sz="1400" kern="0" dirty="0" smtClean="0">
                  <a:solidFill>
                    <a:prstClr val="black"/>
                  </a:solidFill>
                  <a:latin typeface="Century Gothic"/>
                </a:rPr>
                <a:t>Modification is sent by</a:t>
              </a:r>
            </a:p>
            <a:p>
              <a:pPr marL="228600" defTabSz="914400" eaLnBrk="0" fontAlgn="base" hangingPunct="0">
                <a:spcBef>
                  <a:spcPct val="0"/>
                </a:spcBef>
                <a:spcAft>
                  <a:spcPct val="0"/>
                </a:spcAft>
                <a:defRPr/>
              </a:pPr>
              <a:r>
                <a:rPr lang="en-US" sz="1400" kern="0" dirty="0" smtClean="0">
                  <a:solidFill>
                    <a:prstClr val="black"/>
                  </a:solidFill>
                  <a:latin typeface="Century Gothic"/>
                </a:rPr>
                <a:t>application to SQL Server</a:t>
              </a:r>
              <a:endParaRPr lang="en-US" sz="1400" kern="0" dirty="0">
                <a:solidFill>
                  <a:prstClr val="black"/>
                </a:solidFill>
                <a:latin typeface="Century Gothic"/>
              </a:endParaRPr>
            </a:p>
          </p:txBody>
        </p:sp>
        <p:grpSp>
          <p:nvGrpSpPr>
            <p:cNvPr id="11" name="Group 10"/>
            <p:cNvGrpSpPr/>
            <p:nvPr/>
          </p:nvGrpSpPr>
          <p:grpSpPr>
            <a:xfrm>
              <a:off x="1287661" y="1387331"/>
              <a:ext cx="455452" cy="455452"/>
              <a:chOff x="459966" y="3683582"/>
              <a:chExt cx="455452" cy="455452"/>
            </a:xfrm>
          </p:grpSpPr>
          <p:pic>
            <p:nvPicPr>
              <p:cNvPr id="12" name="Picture 3" descr="E:\contract\stormwind\=assets_in_folders\mine\packet_big_sr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966" y="3683582"/>
                <a:ext cx="455452" cy="455452"/>
              </a:xfrm>
              <a:prstGeom prst="rect">
                <a:avLst/>
              </a:prstGeom>
              <a:noFill/>
              <a:extLst>
                <a:ext uri="{909E8E84-426E-40DD-AFC4-6F175D3DCCD1}">
                  <a14:hiddenFill xmlns:a14="http://schemas.microsoft.com/office/drawing/2010/main">
                    <a:solidFill>
                      <a:srgbClr val="FFFFFF"/>
                    </a:solidFill>
                  </a14:hiddenFill>
                </a:ext>
              </a:extLst>
            </p:spPr>
          </p:pic>
          <p:sp>
            <p:nvSpPr>
              <p:cNvPr id="13" name="AutoShape 22"/>
              <p:cNvSpPr>
                <a:spLocks noChangeArrowheads="1"/>
              </p:cNvSpPr>
              <p:nvPr/>
            </p:nvSpPr>
            <p:spPr bwMode="auto">
              <a:xfrm>
                <a:off x="522192" y="3750695"/>
                <a:ext cx="317817" cy="295275"/>
              </a:xfrm>
              <a:prstGeom prst="roundRect">
                <a:avLst>
                  <a:gd name="adj" fmla="val 0"/>
                </a:avLst>
              </a:prstGeom>
              <a:noFill/>
              <a:ln w="9525" cap="flat" cmpd="sng" algn="ctr">
                <a:noFill/>
                <a:prstDash val="solid"/>
                <a:headEnd/>
                <a:tailEnd/>
              </a:ln>
              <a:effectLst/>
            </p:spPr>
            <p:txBody>
              <a:bodyPr wrap="none" anchor="ctr"/>
              <a:lstStyle/>
              <a:p>
                <a:pPr algn="ctr" defTabSz="914400" eaLnBrk="0" fontAlgn="base" hangingPunct="0">
                  <a:spcBef>
                    <a:spcPct val="0"/>
                  </a:spcBef>
                  <a:spcAft>
                    <a:spcPct val="0"/>
                  </a:spcAft>
                  <a:defRPr/>
                </a:pPr>
                <a:r>
                  <a:rPr lang="en-US" sz="2000" b="1" kern="0" dirty="0" smtClean="0">
                    <a:solidFill>
                      <a:prstClr val="white"/>
                    </a:solidFill>
                    <a:latin typeface="Century Gothic"/>
                  </a:rPr>
                  <a:t>1</a:t>
                </a:r>
              </a:p>
            </p:txBody>
          </p:sp>
        </p:grpSp>
      </p:grpSp>
      <p:grpSp>
        <p:nvGrpSpPr>
          <p:cNvPr id="14" name="Group 13"/>
          <p:cNvGrpSpPr/>
          <p:nvPr/>
        </p:nvGrpSpPr>
        <p:grpSpPr>
          <a:xfrm>
            <a:off x="2113397" y="4417571"/>
            <a:ext cx="3233272" cy="710803"/>
            <a:chOff x="492285" y="4016251"/>
            <a:chExt cx="3233272" cy="710803"/>
          </a:xfrm>
        </p:grpSpPr>
        <p:sp>
          <p:nvSpPr>
            <p:cNvPr id="15" name="AutoShape 21"/>
            <p:cNvSpPr>
              <a:spLocks noChangeArrowheads="1"/>
            </p:cNvSpPr>
            <p:nvPr/>
          </p:nvSpPr>
          <p:spPr bwMode="auto">
            <a:xfrm>
              <a:off x="707041" y="4016251"/>
              <a:ext cx="3018516" cy="710803"/>
            </a:xfrm>
            <a:prstGeom prst="roundRect">
              <a:avLst>
                <a:gd name="adj" fmla="val 6199"/>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45720" tIns="44450" rIns="90488" bIns="44450" anchor="ctr"/>
            <a:lstStyle/>
            <a:p>
              <a:pPr marL="228600" defTabSz="914400" eaLnBrk="0" fontAlgn="base" hangingPunct="0">
                <a:spcBef>
                  <a:spcPct val="0"/>
                </a:spcBef>
                <a:spcAft>
                  <a:spcPct val="0"/>
                </a:spcAft>
                <a:defRPr/>
              </a:pPr>
              <a:r>
                <a:rPr lang="en-US" sz="1400" kern="0" dirty="0" smtClean="0">
                  <a:solidFill>
                    <a:prstClr val="black"/>
                  </a:solidFill>
                  <a:latin typeface="Century Gothic"/>
                </a:rPr>
                <a:t>Data pages are located in, </a:t>
              </a:r>
              <a:br>
                <a:rPr lang="en-US" sz="1400" kern="0" dirty="0" smtClean="0">
                  <a:solidFill>
                    <a:prstClr val="black"/>
                  </a:solidFill>
                  <a:latin typeface="Century Gothic"/>
                </a:rPr>
              </a:br>
              <a:r>
                <a:rPr lang="en-US" sz="1400" kern="0" dirty="0" smtClean="0">
                  <a:solidFill>
                    <a:prstClr val="black"/>
                  </a:solidFill>
                  <a:latin typeface="Century Gothic"/>
                </a:rPr>
                <a:t>or read into the buffer cache </a:t>
              </a:r>
            </a:p>
            <a:p>
              <a:pPr marL="228600" defTabSz="914400" eaLnBrk="0" fontAlgn="base" hangingPunct="0">
                <a:spcBef>
                  <a:spcPct val="0"/>
                </a:spcBef>
                <a:spcAft>
                  <a:spcPct val="0"/>
                </a:spcAft>
                <a:defRPr/>
              </a:pPr>
              <a:r>
                <a:rPr lang="en-US" sz="1400" kern="0" dirty="0" smtClean="0">
                  <a:solidFill>
                    <a:prstClr val="black"/>
                  </a:solidFill>
                  <a:latin typeface="Century Gothic"/>
                </a:rPr>
                <a:t>and then modified</a:t>
              </a:r>
            </a:p>
          </p:txBody>
        </p:sp>
        <p:grpSp>
          <p:nvGrpSpPr>
            <p:cNvPr id="16" name="Group 15"/>
            <p:cNvGrpSpPr/>
            <p:nvPr/>
          </p:nvGrpSpPr>
          <p:grpSpPr>
            <a:xfrm>
              <a:off x="492285" y="4158808"/>
              <a:ext cx="455452" cy="455452"/>
              <a:chOff x="459966" y="3683582"/>
              <a:chExt cx="455452" cy="455452"/>
            </a:xfrm>
          </p:grpSpPr>
          <p:pic>
            <p:nvPicPr>
              <p:cNvPr id="17" name="Picture 3" descr="E:\contract\stormwind\=assets_in_folders\mine\packet_big_sr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966" y="3683582"/>
                <a:ext cx="455452" cy="455452"/>
              </a:xfrm>
              <a:prstGeom prst="rect">
                <a:avLst/>
              </a:prstGeom>
              <a:noFill/>
              <a:extLst>
                <a:ext uri="{909E8E84-426E-40DD-AFC4-6F175D3DCCD1}">
                  <a14:hiddenFill xmlns:a14="http://schemas.microsoft.com/office/drawing/2010/main">
                    <a:solidFill>
                      <a:srgbClr val="FFFFFF"/>
                    </a:solidFill>
                  </a14:hiddenFill>
                </a:ext>
              </a:extLst>
            </p:spPr>
          </p:pic>
          <p:sp>
            <p:nvSpPr>
              <p:cNvPr id="18" name="AutoShape 22"/>
              <p:cNvSpPr>
                <a:spLocks noChangeArrowheads="1"/>
              </p:cNvSpPr>
              <p:nvPr/>
            </p:nvSpPr>
            <p:spPr bwMode="auto">
              <a:xfrm>
                <a:off x="522192" y="3750695"/>
                <a:ext cx="317817" cy="295275"/>
              </a:xfrm>
              <a:prstGeom prst="roundRect">
                <a:avLst>
                  <a:gd name="adj" fmla="val 0"/>
                </a:avLst>
              </a:prstGeom>
              <a:noFill/>
              <a:ln w="9525" cap="flat" cmpd="sng" algn="ctr">
                <a:noFill/>
                <a:prstDash val="solid"/>
                <a:headEnd/>
                <a:tailEnd/>
              </a:ln>
              <a:effectLst/>
            </p:spPr>
            <p:txBody>
              <a:bodyPr wrap="none" anchor="ctr"/>
              <a:lstStyle/>
              <a:p>
                <a:pPr algn="ctr" defTabSz="914400" eaLnBrk="0" fontAlgn="base" hangingPunct="0">
                  <a:spcBef>
                    <a:spcPct val="0"/>
                  </a:spcBef>
                  <a:spcAft>
                    <a:spcPct val="0"/>
                  </a:spcAft>
                  <a:defRPr/>
                </a:pPr>
                <a:r>
                  <a:rPr lang="en-US" sz="2000" b="1" kern="0" dirty="0" smtClean="0">
                    <a:solidFill>
                      <a:prstClr val="white"/>
                    </a:solidFill>
                    <a:latin typeface="Century Gothic"/>
                  </a:rPr>
                  <a:t>2</a:t>
                </a:r>
              </a:p>
            </p:txBody>
          </p:sp>
        </p:grpSp>
      </p:grpSp>
      <p:grpSp>
        <p:nvGrpSpPr>
          <p:cNvPr id="19" name="Group 18"/>
          <p:cNvGrpSpPr/>
          <p:nvPr/>
        </p:nvGrpSpPr>
        <p:grpSpPr>
          <a:xfrm>
            <a:off x="3547170" y="2302039"/>
            <a:ext cx="1799499" cy="1960061"/>
            <a:chOff x="2248626" y="2055159"/>
            <a:chExt cx="1799499" cy="1960061"/>
          </a:xfrm>
        </p:grpSpPr>
        <p:pic>
          <p:nvPicPr>
            <p:cNvPr id="20" name="Picture 5" descr="E:\contract\stormwind\=all_assets\certificat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8626" y="2678826"/>
              <a:ext cx="1274173" cy="1336394"/>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8"/>
            <p:cNvGrpSpPr>
              <a:grpSpLocks/>
            </p:cNvGrpSpPr>
            <p:nvPr/>
          </p:nvGrpSpPr>
          <p:grpSpPr bwMode="auto">
            <a:xfrm>
              <a:off x="2629813" y="3013984"/>
              <a:ext cx="600781" cy="436721"/>
              <a:chOff x="1968" y="1824"/>
              <a:chExt cx="576" cy="432"/>
            </a:xfrm>
          </p:grpSpPr>
          <p:grpSp>
            <p:nvGrpSpPr>
              <p:cNvPr id="23" name="Group 9"/>
              <p:cNvGrpSpPr>
                <a:grpSpLocks/>
              </p:cNvGrpSpPr>
              <p:nvPr/>
            </p:nvGrpSpPr>
            <p:grpSpPr bwMode="auto">
              <a:xfrm>
                <a:off x="1968" y="1824"/>
                <a:ext cx="576" cy="432"/>
                <a:chOff x="1968" y="1824"/>
                <a:chExt cx="576" cy="432"/>
              </a:xfrm>
            </p:grpSpPr>
            <p:sp>
              <p:nvSpPr>
                <p:cNvPr id="25" name="Rectangle 24"/>
                <p:cNvSpPr>
                  <a:spLocks noChangeArrowheads="1"/>
                </p:cNvSpPr>
                <p:nvPr/>
              </p:nvSpPr>
              <p:spPr bwMode="auto">
                <a:xfrm>
                  <a:off x="1968" y="1824"/>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26" name="Rectangle 25" descr="Light downward diagonal"/>
                <p:cNvSpPr>
                  <a:spLocks noChangeArrowheads="1"/>
                </p:cNvSpPr>
                <p:nvPr/>
              </p:nvSpPr>
              <p:spPr bwMode="auto">
                <a:xfrm>
                  <a:off x="2160" y="1824"/>
                  <a:ext cx="192" cy="144"/>
                </a:xfrm>
                <a:prstGeom prst="rect">
                  <a:avLst/>
                </a:prstGeom>
                <a:pattFill prst="ltDnDiag">
                  <a:fgClr>
                    <a:sysClr val="windowText" lastClr="000000"/>
                  </a:fgClr>
                  <a:bgClr>
                    <a:srgbClr val="FFFFFF"/>
                  </a:bgClr>
                </a:patt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27" name="Rectangle 26"/>
                <p:cNvSpPr>
                  <a:spLocks noChangeArrowheads="1"/>
                </p:cNvSpPr>
                <p:nvPr/>
              </p:nvSpPr>
              <p:spPr bwMode="auto">
                <a:xfrm>
                  <a:off x="2352" y="1824"/>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28" name="Rectangle 27"/>
                <p:cNvSpPr>
                  <a:spLocks noChangeArrowheads="1"/>
                </p:cNvSpPr>
                <p:nvPr/>
              </p:nvSpPr>
              <p:spPr bwMode="auto">
                <a:xfrm>
                  <a:off x="1968" y="1968"/>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29" name="Rectangle 28"/>
                <p:cNvSpPr>
                  <a:spLocks noChangeArrowheads="1"/>
                </p:cNvSpPr>
                <p:nvPr/>
              </p:nvSpPr>
              <p:spPr bwMode="auto">
                <a:xfrm>
                  <a:off x="2160" y="1968"/>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30" name="Rectangle 29"/>
                <p:cNvSpPr>
                  <a:spLocks noChangeArrowheads="1"/>
                </p:cNvSpPr>
                <p:nvPr/>
              </p:nvSpPr>
              <p:spPr bwMode="auto">
                <a:xfrm>
                  <a:off x="2352" y="1968"/>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31" name="Rectangle 30"/>
                <p:cNvSpPr>
                  <a:spLocks noChangeArrowheads="1"/>
                </p:cNvSpPr>
                <p:nvPr/>
              </p:nvSpPr>
              <p:spPr bwMode="auto">
                <a:xfrm>
                  <a:off x="1968" y="2112"/>
                  <a:ext cx="192" cy="144"/>
                </a:xfrm>
                <a:prstGeom prst="rect">
                  <a:avLst/>
                </a:prstGeom>
                <a:solidFill>
                  <a:srgbClr val="FFCC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32" name="Rectangle 31"/>
                <p:cNvSpPr>
                  <a:spLocks noChangeArrowheads="1"/>
                </p:cNvSpPr>
                <p:nvPr/>
              </p:nvSpPr>
              <p:spPr bwMode="auto">
                <a:xfrm>
                  <a:off x="2160" y="2112"/>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sp>
              <p:nvSpPr>
                <p:cNvPr id="33" name="Rectangle 32"/>
                <p:cNvSpPr>
                  <a:spLocks noChangeArrowheads="1"/>
                </p:cNvSpPr>
                <p:nvPr/>
              </p:nvSpPr>
              <p:spPr bwMode="auto">
                <a:xfrm>
                  <a:off x="2352" y="2112"/>
                  <a:ext cx="192" cy="144"/>
                </a:xfrm>
                <a:prstGeom prst="rect">
                  <a:avLst/>
                </a:prstGeom>
                <a:solidFill>
                  <a:sysClr val="window" lastClr="FFFFFF"/>
                </a:solidFill>
                <a:ln w="9525">
                  <a:solidFill>
                    <a:sysClr val="windowText" lastClr="000000"/>
                  </a:solidFill>
                  <a:miter lim="800000"/>
                  <a:headEnd/>
                  <a:tailEnd/>
                </a:ln>
                <a:effectLst>
                  <a:outerShdw dist="53882" dir="2700000" algn="ctr" rotWithShape="0">
                    <a:srgbClr val="800080"/>
                  </a:outerShdw>
                </a:effec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grpSp>
          <p:sp>
            <p:nvSpPr>
              <p:cNvPr id="24" name="Rectangle 19"/>
              <p:cNvSpPr>
                <a:spLocks noChangeArrowheads="1"/>
              </p:cNvSpPr>
              <p:nvPr/>
            </p:nvSpPr>
            <p:spPr bwMode="auto">
              <a:xfrm>
                <a:off x="2160" y="1824"/>
                <a:ext cx="192" cy="144"/>
              </a:xfrm>
              <a:prstGeom prst="rect">
                <a:avLst/>
              </a:prstGeom>
              <a:noFill/>
              <a:ln w="19050">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914400" eaLnBrk="0" fontAlgn="base" hangingPunct="0">
                  <a:spcBef>
                    <a:spcPct val="0"/>
                  </a:spcBef>
                  <a:spcAft>
                    <a:spcPct val="0"/>
                  </a:spcAft>
                  <a:defRPr/>
                </a:pPr>
                <a:endParaRPr lang="en-US" b="1" kern="0" dirty="0" smtClean="0">
                  <a:solidFill>
                    <a:prstClr val="black"/>
                  </a:solidFill>
                  <a:latin typeface="Century Gothic"/>
                  <a:cs typeface="Arial" charset="0"/>
                </a:endParaRPr>
              </a:p>
            </p:txBody>
          </p:sp>
        </p:grpSp>
        <p:sp>
          <p:nvSpPr>
            <p:cNvPr id="22" name="Rectangle 7"/>
            <p:cNvSpPr>
              <a:spLocks noChangeArrowheads="1"/>
            </p:cNvSpPr>
            <p:nvPr/>
          </p:nvSpPr>
          <p:spPr bwMode="auto">
            <a:xfrm>
              <a:off x="2672793" y="2055159"/>
              <a:ext cx="1375332"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p>
              <a:pPr algn="ctr" defTabSz="914400" eaLnBrk="0" fontAlgn="base" hangingPunct="0">
                <a:spcBef>
                  <a:spcPct val="0"/>
                </a:spcBef>
                <a:spcAft>
                  <a:spcPct val="0"/>
                </a:spcAft>
                <a:defRPr/>
              </a:pPr>
              <a:r>
                <a:rPr lang="en-US" kern="0" dirty="0" smtClean="0">
                  <a:solidFill>
                    <a:prstClr val="black"/>
                  </a:solidFill>
                  <a:latin typeface="Century Gothic"/>
                  <a:cs typeface="Arial" charset="0"/>
                </a:rPr>
                <a:t>Buffer Cache</a:t>
              </a:r>
            </a:p>
          </p:txBody>
        </p:sp>
      </p:grpSp>
      <p:sp>
        <p:nvSpPr>
          <p:cNvPr id="34" name="Right Arrow 33"/>
          <p:cNvSpPr/>
          <p:nvPr/>
        </p:nvSpPr>
        <p:spPr bwMode="auto">
          <a:xfrm>
            <a:off x="4669428" y="3029693"/>
            <a:ext cx="1338877" cy="345659"/>
          </a:xfrm>
          <a:prstGeom prst="rightArrow">
            <a:avLst/>
          </a:prstGeom>
          <a:solidFill>
            <a:srgbClr val="C0504D"/>
          </a:solidFill>
          <a:ln w="9525" cap="flat" cmpd="sng" algn="ctr">
            <a:solidFill>
              <a:srgbClr val="C0504D"/>
            </a:solid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algn="ctr" defTabSz="914400" eaLnBrk="0" fontAlgn="base" hangingPunct="0">
              <a:spcBef>
                <a:spcPct val="0"/>
              </a:spcBef>
              <a:spcAft>
                <a:spcPct val="0"/>
              </a:spcAft>
              <a:defRPr/>
            </a:pPr>
            <a:endParaRPr lang="en-US" b="1" kern="0" smtClean="0">
              <a:solidFill>
                <a:prstClr val="black"/>
              </a:solidFill>
              <a:latin typeface="Verdana" pitchFamily="34" charset="0"/>
              <a:cs typeface="Arial" charset="0"/>
            </a:endParaRPr>
          </a:p>
        </p:txBody>
      </p:sp>
      <p:grpSp>
        <p:nvGrpSpPr>
          <p:cNvPr id="35" name="Group 34"/>
          <p:cNvGrpSpPr/>
          <p:nvPr/>
        </p:nvGrpSpPr>
        <p:grpSpPr>
          <a:xfrm>
            <a:off x="5982786" y="2137169"/>
            <a:ext cx="1867963" cy="1342056"/>
            <a:chOff x="2171528" y="728861"/>
            <a:chExt cx="1394362" cy="1308101"/>
          </a:xfrm>
        </p:grpSpPr>
        <p:pic>
          <p:nvPicPr>
            <p:cNvPr id="36" name="Picture 2" descr="E:\contract\stormwind\=assets_in_folders\2013_CLEAN_images\iStock_000019426351Small_CLEA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525606" y="728861"/>
              <a:ext cx="1040284" cy="130810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E:\contract\stormwind\=assets_in_folders\2013_CLEAN_images\iStock_000022761490Small_CLEA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2171528" y="1384404"/>
              <a:ext cx="816120" cy="611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p:cNvGrpSpPr/>
          <p:nvPr/>
        </p:nvGrpSpPr>
        <p:grpSpPr>
          <a:xfrm>
            <a:off x="7566576" y="1732280"/>
            <a:ext cx="2789263" cy="514350"/>
            <a:chOff x="4887435" y="2300559"/>
            <a:chExt cx="2789263" cy="514350"/>
          </a:xfrm>
        </p:grpSpPr>
        <p:sp>
          <p:nvSpPr>
            <p:cNvPr id="41" name="AutoShape 24"/>
            <p:cNvSpPr>
              <a:spLocks noChangeArrowheads="1"/>
            </p:cNvSpPr>
            <p:nvPr/>
          </p:nvSpPr>
          <p:spPr bwMode="auto">
            <a:xfrm>
              <a:off x="5107900" y="2300559"/>
              <a:ext cx="2568798" cy="514350"/>
            </a:xfrm>
            <a:prstGeom prst="roundRect">
              <a:avLst>
                <a:gd name="adj" fmla="val 2315"/>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45720" tIns="44450" rIns="90488" bIns="44450" anchor="ctr"/>
            <a:lstStyle/>
            <a:p>
              <a:pPr marL="228600" defTabSz="914400" eaLnBrk="0" fontAlgn="base" hangingPunct="0">
                <a:spcBef>
                  <a:spcPct val="0"/>
                </a:spcBef>
                <a:spcAft>
                  <a:spcPct val="0"/>
                </a:spcAft>
                <a:defRPr/>
              </a:pPr>
              <a:r>
                <a:rPr lang="en-US" sz="1400" kern="0" dirty="0" smtClean="0">
                  <a:solidFill>
                    <a:prstClr val="black"/>
                  </a:solidFill>
                  <a:latin typeface="Century Gothic"/>
                </a:rPr>
                <a:t>Modification is recorded </a:t>
              </a:r>
              <a:br>
                <a:rPr lang="en-US" sz="1400" kern="0" dirty="0" smtClean="0">
                  <a:solidFill>
                    <a:prstClr val="black"/>
                  </a:solidFill>
                  <a:latin typeface="Century Gothic"/>
                </a:rPr>
              </a:br>
              <a:r>
                <a:rPr lang="en-US" sz="1400" kern="0" dirty="0" smtClean="0">
                  <a:solidFill>
                    <a:prstClr val="black"/>
                  </a:solidFill>
                  <a:latin typeface="Century Gothic"/>
                </a:rPr>
                <a:t>in transaction log on disk</a:t>
              </a:r>
            </a:p>
          </p:txBody>
        </p:sp>
        <p:grpSp>
          <p:nvGrpSpPr>
            <p:cNvPr id="42" name="Group 41"/>
            <p:cNvGrpSpPr/>
            <p:nvPr/>
          </p:nvGrpSpPr>
          <p:grpSpPr>
            <a:xfrm>
              <a:off x="4887435" y="2333517"/>
              <a:ext cx="455452" cy="455452"/>
              <a:chOff x="459966" y="3677097"/>
              <a:chExt cx="455452" cy="455452"/>
            </a:xfrm>
          </p:grpSpPr>
          <p:pic>
            <p:nvPicPr>
              <p:cNvPr id="43" name="Picture 3" descr="E:\contract\stormwind\=assets_in_folders\mine\packet_big_sr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966" y="3677097"/>
                <a:ext cx="455452" cy="455452"/>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22"/>
              <p:cNvSpPr>
                <a:spLocks noChangeArrowheads="1"/>
              </p:cNvSpPr>
              <p:nvPr/>
            </p:nvSpPr>
            <p:spPr bwMode="auto">
              <a:xfrm>
                <a:off x="528677" y="3757180"/>
                <a:ext cx="317817" cy="295275"/>
              </a:xfrm>
              <a:prstGeom prst="roundRect">
                <a:avLst>
                  <a:gd name="adj" fmla="val 0"/>
                </a:avLst>
              </a:prstGeom>
              <a:noFill/>
              <a:ln w="9525" cap="flat" cmpd="sng" algn="ctr">
                <a:noFill/>
                <a:prstDash val="solid"/>
                <a:headEnd/>
                <a:tailEnd/>
              </a:ln>
              <a:effectLst/>
            </p:spPr>
            <p:txBody>
              <a:bodyPr wrap="none" anchor="ctr"/>
              <a:lstStyle/>
              <a:p>
                <a:pPr algn="ctr" defTabSz="914400" eaLnBrk="0" fontAlgn="base" hangingPunct="0">
                  <a:spcBef>
                    <a:spcPct val="0"/>
                  </a:spcBef>
                  <a:spcAft>
                    <a:spcPct val="0"/>
                  </a:spcAft>
                  <a:defRPr/>
                </a:pPr>
                <a:r>
                  <a:rPr lang="en-US" sz="2000" b="1" kern="0" dirty="0" smtClean="0">
                    <a:solidFill>
                      <a:prstClr val="white"/>
                    </a:solidFill>
                    <a:latin typeface="Century Gothic"/>
                  </a:rPr>
                  <a:t>3</a:t>
                </a:r>
              </a:p>
            </p:txBody>
          </p:sp>
        </p:grpSp>
      </p:grpSp>
      <p:grpSp>
        <p:nvGrpSpPr>
          <p:cNvPr id="48" name="Group 47"/>
          <p:cNvGrpSpPr/>
          <p:nvPr/>
        </p:nvGrpSpPr>
        <p:grpSpPr>
          <a:xfrm>
            <a:off x="7744059" y="4550981"/>
            <a:ext cx="2780619" cy="591909"/>
            <a:chOff x="5626165" y="4196034"/>
            <a:chExt cx="2752591" cy="512064"/>
          </a:xfrm>
        </p:grpSpPr>
        <p:sp>
          <p:nvSpPr>
            <p:cNvPr id="49" name="AutoShape 27"/>
            <p:cNvSpPr>
              <a:spLocks noChangeArrowheads="1"/>
            </p:cNvSpPr>
            <p:nvPr/>
          </p:nvSpPr>
          <p:spPr bwMode="auto">
            <a:xfrm>
              <a:off x="5860375" y="4196034"/>
              <a:ext cx="2518381" cy="512064"/>
            </a:xfrm>
            <a:prstGeom prst="roundRect">
              <a:avLst>
                <a:gd name="adj" fmla="val 4009"/>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45720" tIns="44450" rIns="90488" bIns="44450" anchor="ctr"/>
            <a:lstStyle/>
            <a:p>
              <a:pPr marL="228600" defTabSz="914400" eaLnBrk="0" fontAlgn="base" hangingPunct="0">
                <a:spcBef>
                  <a:spcPct val="0"/>
                </a:spcBef>
                <a:spcAft>
                  <a:spcPct val="0"/>
                </a:spcAft>
                <a:defRPr/>
              </a:pPr>
              <a:r>
                <a:rPr lang="en-US" sz="1400" kern="0" dirty="0" smtClean="0">
                  <a:solidFill>
                    <a:prstClr val="black"/>
                  </a:solidFill>
                  <a:latin typeface="Century Gothic"/>
                </a:rPr>
                <a:t>Later, checkpoint writes</a:t>
              </a:r>
            </a:p>
            <a:p>
              <a:pPr marL="228600" defTabSz="914400" eaLnBrk="0" fontAlgn="base" hangingPunct="0">
                <a:spcBef>
                  <a:spcPct val="0"/>
                </a:spcBef>
                <a:spcAft>
                  <a:spcPct val="0"/>
                </a:spcAft>
                <a:defRPr/>
              </a:pPr>
              <a:r>
                <a:rPr lang="en-US" sz="1400" kern="0" dirty="0" smtClean="0">
                  <a:solidFill>
                    <a:prstClr val="black"/>
                  </a:solidFill>
                  <a:latin typeface="Century Gothic"/>
                </a:rPr>
                <a:t>dirty pages to database</a:t>
              </a:r>
            </a:p>
          </p:txBody>
        </p:sp>
        <p:grpSp>
          <p:nvGrpSpPr>
            <p:cNvPr id="50" name="Group 49"/>
            <p:cNvGrpSpPr/>
            <p:nvPr/>
          </p:nvGrpSpPr>
          <p:grpSpPr>
            <a:xfrm>
              <a:off x="5626165" y="4233350"/>
              <a:ext cx="455452" cy="455452"/>
              <a:chOff x="459966" y="3683582"/>
              <a:chExt cx="455452" cy="455452"/>
            </a:xfrm>
          </p:grpSpPr>
          <p:pic>
            <p:nvPicPr>
              <p:cNvPr id="51" name="Picture 3" descr="E:\contract\stormwind\=assets_in_folders\mine\packet_big_sr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966" y="3683582"/>
                <a:ext cx="455452" cy="455452"/>
              </a:xfrm>
              <a:prstGeom prst="rect">
                <a:avLst/>
              </a:prstGeom>
              <a:noFill/>
              <a:extLst>
                <a:ext uri="{909E8E84-426E-40DD-AFC4-6F175D3DCCD1}">
                  <a14:hiddenFill xmlns:a14="http://schemas.microsoft.com/office/drawing/2010/main">
                    <a:solidFill>
                      <a:srgbClr val="FFFFFF"/>
                    </a:solidFill>
                  </a14:hiddenFill>
                </a:ext>
              </a:extLst>
            </p:spPr>
          </p:pic>
          <p:sp>
            <p:nvSpPr>
              <p:cNvPr id="52" name="AutoShape 22"/>
              <p:cNvSpPr>
                <a:spLocks noChangeArrowheads="1"/>
              </p:cNvSpPr>
              <p:nvPr/>
            </p:nvSpPr>
            <p:spPr bwMode="auto">
              <a:xfrm>
                <a:off x="522192" y="3750695"/>
                <a:ext cx="317817" cy="295275"/>
              </a:xfrm>
              <a:prstGeom prst="roundRect">
                <a:avLst>
                  <a:gd name="adj" fmla="val 0"/>
                </a:avLst>
              </a:prstGeom>
              <a:noFill/>
              <a:ln w="9525" cap="flat" cmpd="sng" algn="ctr">
                <a:noFill/>
                <a:prstDash val="solid"/>
                <a:headEnd/>
                <a:tailEnd/>
              </a:ln>
              <a:effectLst/>
            </p:spPr>
            <p:txBody>
              <a:bodyPr wrap="none" anchor="ctr"/>
              <a:lstStyle/>
              <a:p>
                <a:pPr algn="ctr" defTabSz="914400" eaLnBrk="0" fontAlgn="base" hangingPunct="0">
                  <a:spcBef>
                    <a:spcPct val="0"/>
                  </a:spcBef>
                  <a:spcAft>
                    <a:spcPct val="0"/>
                  </a:spcAft>
                  <a:defRPr/>
                </a:pPr>
                <a:r>
                  <a:rPr lang="en-US" sz="2000" b="1" kern="0" smtClean="0">
                    <a:solidFill>
                      <a:prstClr val="white"/>
                    </a:solidFill>
                    <a:latin typeface="Century Gothic"/>
                  </a:rPr>
                  <a:t>4</a:t>
                </a:r>
                <a:endParaRPr lang="en-US" sz="2000" b="1" kern="0" dirty="0" smtClean="0">
                  <a:solidFill>
                    <a:prstClr val="white"/>
                  </a:solidFill>
                  <a:latin typeface="Century Gothic"/>
                </a:endParaRPr>
              </a:p>
            </p:txBody>
          </p:sp>
        </p:grpSp>
      </p:grpSp>
      <p:grpSp>
        <p:nvGrpSpPr>
          <p:cNvPr id="53" name="Group 52"/>
          <p:cNvGrpSpPr/>
          <p:nvPr/>
        </p:nvGrpSpPr>
        <p:grpSpPr>
          <a:xfrm>
            <a:off x="7982225" y="3202522"/>
            <a:ext cx="1867963" cy="1342056"/>
            <a:chOff x="2171528" y="728861"/>
            <a:chExt cx="1394362" cy="1308101"/>
          </a:xfrm>
        </p:grpSpPr>
        <p:pic>
          <p:nvPicPr>
            <p:cNvPr id="54" name="Picture 2" descr="E:\contract\stormwind\=assets_in_folders\2013_CLEAN_images\iStock_000019426351Small_CLEA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525606" y="728861"/>
              <a:ext cx="1040284" cy="1308101"/>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E:\contract\stormwind\=assets_in_folders\2013_CLEAN_images\iStock_000022761490Small_CLEA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2171528" y="1384404"/>
              <a:ext cx="816120" cy="611521"/>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Right Arrow 55"/>
          <p:cNvSpPr/>
          <p:nvPr/>
        </p:nvSpPr>
        <p:spPr bwMode="auto">
          <a:xfrm rot="2106128">
            <a:off x="7623426" y="2945175"/>
            <a:ext cx="1012707" cy="347241"/>
          </a:xfrm>
          <a:prstGeom prst="rightArrow">
            <a:avLst/>
          </a:prstGeom>
          <a:solidFill>
            <a:srgbClr val="C0504D"/>
          </a:solidFill>
          <a:ln w="9525" cap="flat" cmpd="sng" algn="ctr">
            <a:solidFill>
              <a:srgbClr val="C0504D"/>
            </a:solid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p>
            <a:pPr algn="ctr" defTabSz="914400" eaLnBrk="0" fontAlgn="base" hangingPunct="0">
              <a:spcBef>
                <a:spcPct val="0"/>
              </a:spcBef>
              <a:spcAft>
                <a:spcPct val="0"/>
              </a:spcAft>
              <a:defRPr/>
            </a:pPr>
            <a:endParaRPr lang="en-US" b="1" kern="0" smtClean="0">
              <a:solidFill>
                <a:prstClr val="black"/>
              </a:solidFill>
              <a:latin typeface="Verdana" pitchFamily="34" charset="0"/>
              <a:cs typeface="Arial" charset="0"/>
            </a:endParaRPr>
          </a:p>
        </p:txBody>
      </p:sp>
      <p:sp>
        <p:nvSpPr>
          <p:cNvPr id="3" name="TextBox 2"/>
          <p:cNvSpPr txBox="1"/>
          <p:nvPr/>
        </p:nvSpPr>
        <p:spPr>
          <a:xfrm>
            <a:off x="6016783" y="2851361"/>
            <a:ext cx="8806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LDF</a:t>
            </a:r>
          </a:p>
        </p:txBody>
      </p:sp>
      <p:sp>
        <p:nvSpPr>
          <p:cNvPr id="57" name="TextBox 56"/>
          <p:cNvSpPr txBox="1"/>
          <p:nvPr/>
        </p:nvSpPr>
        <p:spPr>
          <a:xfrm>
            <a:off x="7926832" y="3881015"/>
            <a:ext cx="10121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MDF</a:t>
            </a:r>
          </a:p>
        </p:txBody>
      </p:sp>
      <p:sp>
        <p:nvSpPr>
          <p:cNvPr id="4" name="TextBox 3"/>
          <p:cNvSpPr txBox="1"/>
          <p:nvPr/>
        </p:nvSpPr>
        <p:spPr>
          <a:xfrm>
            <a:off x="8092913" y="2690288"/>
            <a:ext cx="190661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Checkpoint</a:t>
            </a:r>
          </a:p>
        </p:txBody>
      </p:sp>
    </p:spTree>
    <p:extLst>
      <p:ext uri="{BB962C8B-B14F-4D97-AF65-F5344CB8AC3E}">
        <p14:creationId xmlns:p14="http://schemas.microsoft.com/office/powerpoint/2010/main" val="31001102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par>
                                <p:cTn id="8" presetID="22" presetClass="entr" presetSubtype="8" fill="hold" grpId="0" nodeType="withEffect">
                                  <p:stCondLst>
                                    <p:cond delay="35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par>
                                <p:cTn id="11" presetID="22" presetClass="entr" presetSubtype="8" fill="hold" nodeType="withEffect">
                                  <p:stCondLst>
                                    <p:cond delay="350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000"/>
                                        <p:tgtEl>
                                          <p:spTgt spid="9"/>
                                        </p:tgtEl>
                                      </p:cBhvr>
                                    </p:animEffect>
                                  </p:childTnLst>
                                </p:cTn>
                              </p:par>
                              <p:par>
                                <p:cTn id="14" presetID="10" presetClass="entr" presetSubtype="0" fill="hold" nodeType="withEffect">
                                  <p:stCondLst>
                                    <p:cond delay="4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1000" fill="hold"/>
                                        <p:tgtEl>
                                          <p:spTgt spid="19"/>
                                        </p:tgtEl>
                                        <p:attrNameLst>
                                          <p:attrName>ppt_x</p:attrName>
                                        </p:attrNameLst>
                                      </p:cBhvr>
                                      <p:tavLst>
                                        <p:tav tm="0">
                                          <p:val>
                                            <p:strVal val="#ppt_x"/>
                                          </p:val>
                                        </p:tav>
                                        <p:tav tm="100000">
                                          <p:val>
                                            <p:strVal val="#ppt_x"/>
                                          </p:val>
                                        </p:tav>
                                      </p:tavLst>
                                    </p:anim>
                                    <p:anim calcmode="lin" valueType="num">
                                      <p:cBhvr additive="base">
                                        <p:cTn id="22" dur="100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1000" fill="hold"/>
                                        <p:tgtEl>
                                          <p:spTgt spid="34"/>
                                        </p:tgtEl>
                                        <p:attrNameLst>
                                          <p:attrName>ppt_x</p:attrName>
                                        </p:attrNameLst>
                                      </p:cBhvr>
                                      <p:tavLst>
                                        <p:tav tm="0">
                                          <p:val>
                                            <p:strVal val="0-#ppt_w/2"/>
                                          </p:val>
                                        </p:tav>
                                        <p:tav tm="100000">
                                          <p:val>
                                            <p:strVal val="#ppt_x"/>
                                          </p:val>
                                        </p:tav>
                                      </p:tavLst>
                                    </p:anim>
                                    <p:anim calcmode="lin" valueType="num">
                                      <p:cBhvr additive="base">
                                        <p:cTn id="33" dur="1000" fill="hold"/>
                                        <p:tgtEl>
                                          <p:spTgt spid="3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1000" fill="hold"/>
                                        <p:tgtEl>
                                          <p:spTgt spid="35"/>
                                        </p:tgtEl>
                                        <p:attrNameLst>
                                          <p:attrName>ppt_x</p:attrName>
                                        </p:attrNameLst>
                                      </p:cBhvr>
                                      <p:tavLst>
                                        <p:tav tm="0">
                                          <p:val>
                                            <p:strVal val="0-#ppt_w/2"/>
                                          </p:val>
                                        </p:tav>
                                        <p:tav tm="100000">
                                          <p:val>
                                            <p:strVal val="#ppt_x"/>
                                          </p:val>
                                        </p:tav>
                                      </p:tavLst>
                                    </p:anim>
                                    <p:anim calcmode="lin" valueType="num">
                                      <p:cBhvr additive="base">
                                        <p:cTn id="37" dur="100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1000" fill="hold"/>
                                        <p:tgtEl>
                                          <p:spTgt spid="40"/>
                                        </p:tgtEl>
                                        <p:attrNameLst>
                                          <p:attrName>ppt_x</p:attrName>
                                        </p:attrNameLst>
                                      </p:cBhvr>
                                      <p:tavLst>
                                        <p:tav tm="0">
                                          <p:val>
                                            <p:strVal val="0-#ppt_w/2"/>
                                          </p:val>
                                        </p:tav>
                                        <p:tav tm="100000">
                                          <p:val>
                                            <p:strVal val="#ppt_x"/>
                                          </p:val>
                                        </p:tav>
                                      </p:tavLst>
                                    </p:anim>
                                    <p:anim calcmode="lin" valueType="num">
                                      <p:cBhvr additive="base">
                                        <p:cTn id="41" dur="1000" fill="hold"/>
                                        <p:tgtEl>
                                          <p:spTgt spid="4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1000" fill="hold"/>
                                        <p:tgtEl>
                                          <p:spTgt spid="3"/>
                                        </p:tgtEl>
                                        <p:attrNameLst>
                                          <p:attrName>ppt_x</p:attrName>
                                        </p:attrNameLst>
                                      </p:cBhvr>
                                      <p:tavLst>
                                        <p:tav tm="0">
                                          <p:val>
                                            <p:strVal val="0-#ppt_w/2"/>
                                          </p:val>
                                        </p:tav>
                                        <p:tav tm="100000">
                                          <p:val>
                                            <p:strVal val="#ppt_x"/>
                                          </p:val>
                                        </p:tav>
                                      </p:tavLst>
                                    </p:anim>
                                    <p:anim calcmode="lin" valueType="num">
                                      <p:cBhvr additive="base">
                                        <p:cTn id="45"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1000" fill="hold"/>
                                        <p:tgtEl>
                                          <p:spTgt spid="48"/>
                                        </p:tgtEl>
                                        <p:attrNameLst>
                                          <p:attrName>ppt_x</p:attrName>
                                        </p:attrNameLst>
                                      </p:cBhvr>
                                      <p:tavLst>
                                        <p:tav tm="0">
                                          <p:val>
                                            <p:strVal val="#ppt_x"/>
                                          </p:val>
                                        </p:tav>
                                        <p:tav tm="100000">
                                          <p:val>
                                            <p:strVal val="#ppt_x"/>
                                          </p:val>
                                        </p:tav>
                                      </p:tavLst>
                                    </p:anim>
                                    <p:anim calcmode="lin" valueType="num">
                                      <p:cBhvr additive="base">
                                        <p:cTn id="51" dur="10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1000" fill="hold"/>
                                        <p:tgtEl>
                                          <p:spTgt spid="53"/>
                                        </p:tgtEl>
                                        <p:attrNameLst>
                                          <p:attrName>ppt_x</p:attrName>
                                        </p:attrNameLst>
                                      </p:cBhvr>
                                      <p:tavLst>
                                        <p:tav tm="0">
                                          <p:val>
                                            <p:strVal val="#ppt_x"/>
                                          </p:val>
                                        </p:tav>
                                        <p:tav tm="100000">
                                          <p:val>
                                            <p:strVal val="#ppt_x"/>
                                          </p:val>
                                        </p:tav>
                                      </p:tavLst>
                                    </p:anim>
                                    <p:anim calcmode="lin" valueType="num">
                                      <p:cBhvr additive="base">
                                        <p:cTn id="55" dur="1000" fill="hold"/>
                                        <p:tgtEl>
                                          <p:spTgt spid="53"/>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1000" fill="hold"/>
                                        <p:tgtEl>
                                          <p:spTgt spid="56"/>
                                        </p:tgtEl>
                                        <p:attrNameLst>
                                          <p:attrName>ppt_x</p:attrName>
                                        </p:attrNameLst>
                                      </p:cBhvr>
                                      <p:tavLst>
                                        <p:tav tm="0">
                                          <p:val>
                                            <p:strVal val="#ppt_x"/>
                                          </p:val>
                                        </p:tav>
                                        <p:tav tm="100000">
                                          <p:val>
                                            <p:strVal val="#ppt_x"/>
                                          </p:val>
                                        </p:tav>
                                      </p:tavLst>
                                    </p:anim>
                                    <p:anim calcmode="lin" valueType="num">
                                      <p:cBhvr additive="base">
                                        <p:cTn id="59" dur="1000" fill="hold"/>
                                        <p:tgtEl>
                                          <p:spTgt spid="5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1000" fill="hold"/>
                                        <p:tgtEl>
                                          <p:spTgt spid="57"/>
                                        </p:tgtEl>
                                        <p:attrNameLst>
                                          <p:attrName>ppt_x</p:attrName>
                                        </p:attrNameLst>
                                      </p:cBhvr>
                                      <p:tavLst>
                                        <p:tav tm="0">
                                          <p:val>
                                            <p:strVal val="#ppt_x"/>
                                          </p:val>
                                        </p:tav>
                                        <p:tav tm="100000">
                                          <p:val>
                                            <p:strVal val="#ppt_x"/>
                                          </p:val>
                                        </p:tav>
                                      </p:tavLst>
                                    </p:anim>
                                    <p:anim calcmode="lin" valueType="num">
                                      <p:cBhvr additive="base">
                                        <p:cTn id="63" dur="1000" fill="hold"/>
                                        <p:tgtEl>
                                          <p:spTgt spid="5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1000" fill="hold"/>
                                        <p:tgtEl>
                                          <p:spTgt spid="4"/>
                                        </p:tgtEl>
                                        <p:attrNameLst>
                                          <p:attrName>ppt_x</p:attrName>
                                        </p:attrNameLst>
                                      </p:cBhvr>
                                      <p:tavLst>
                                        <p:tav tm="0">
                                          <p:val>
                                            <p:strVal val="#ppt_x"/>
                                          </p:val>
                                        </p:tav>
                                        <p:tav tm="100000">
                                          <p:val>
                                            <p:strVal val="#ppt_x"/>
                                          </p:val>
                                        </p:tav>
                                      </p:tavLst>
                                    </p:anim>
                                    <p:anim calcmode="lin" valueType="num">
                                      <p:cBhvr additive="base">
                                        <p:cTn id="6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4" grpId="0" animBg="1"/>
      <p:bldP spid="56" grpId="0" animBg="1"/>
      <p:bldP spid="3" grpId="0"/>
      <p:bldP spid="57"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with Recovery Models</a:t>
            </a:r>
            <a:endParaRPr lang="en-US" dirty="0"/>
          </a:p>
        </p:txBody>
      </p:sp>
      <p:graphicFrame>
        <p:nvGraphicFramePr>
          <p:cNvPr id="5" name="Table 4"/>
          <p:cNvGraphicFramePr>
            <a:graphicFrameLocks noGrp="1"/>
          </p:cNvGraphicFramePr>
          <p:nvPr>
            <p:extLst/>
          </p:nvPr>
        </p:nvGraphicFramePr>
        <p:xfrm>
          <a:off x="1646237" y="1439862"/>
          <a:ext cx="8991600" cy="4495800"/>
        </p:xfrm>
        <a:graphic>
          <a:graphicData uri="http://schemas.openxmlformats.org/drawingml/2006/table">
            <a:tbl>
              <a:tblPr firstRow="1" bandRow="1">
                <a:tableStyleId>{5C22544A-7EE6-4342-B048-85BDC9FD1C3A}</a:tableStyleId>
              </a:tblPr>
              <a:tblGrid>
                <a:gridCol w="4495800"/>
                <a:gridCol w="4495800"/>
              </a:tblGrid>
              <a:tr h="423475">
                <a:tc>
                  <a:txBody>
                    <a:bodyPr/>
                    <a:lstStyle/>
                    <a:p>
                      <a:r>
                        <a:rPr lang="en-US" dirty="0" smtClean="0"/>
                        <a:t>Recovery Model</a:t>
                      </a:r>
                      <a:endParaRPr lang="en-US" dirty="0"/>
                    </a:p>
                  </a:txBody>
                  <a:tcPr/>
                </a:tc>
                <a:tc>
                  <a:txBody>
                    <a:bodyPr/>
                    <a:lstStyle/>
                    <a:p>
                      <a:r>
                        <a:rPr lang="en-US" dirty="0" smtClean="0"/>
                        <a:t>Description</a:t>
                      </a:r>
                      <a:endParaRPr lang="en-US" dirty="0"/>
                    </a:p>
                  </a:txBody>
                  <a:tcPr/>
                </a:tc>
              </a:tr>
              <a:tr h="1044186">
                <a:tc>
                  <a:txBody>
                    <a:bodyPr/>
                    <a:lstStyle/>
                    <a:p>
                      <a:r>
                        <a:rPr lang="en-US" dirty="0" smtClean="0"/>
                        <a:t>Simple</a:t>
                      </a:r>
                      <a:endParaRPr lang="en-US" dirty="0"/>
                    </a:p>
                  </a:txBody>
                  <a:tcPr/>
                </a:tc>
                <a:tc>
                  <a:txBody>
                    <a:bodyPr/>
                    <a:lstStyle/>
                    <a:p>
                      <a:r>
                        <a:rPr lang="en-US" dirty="0" smtClean="0"/>
                        <a:t>Does </a:t>
                      </a:r>
                      <a:r>
                        <a:rPr lang="en-US" b="1" dirty="0" smtClean="0"/>
                        <a:t>NOT</a:t>
                      </a:r>
                      <a:r>
                        <a:rPr lang="en-US" dirty="0" smtClean="0"/>
                        <a:t> permit</a:t>
                      </a:r>
                      <a:r>
                        <a:rPr lang="en-US" baseline="0" dirty="0" smtClean="0"/>
                        <a:t> transaction log (t-log) backups. Automatically truncates log to reduce space requirements</a:t>
                      </a:r>
                      <a:endParaRPr lang="en-US" dirty="0"/>
                    </a:p>
                  </a:txBody>
                  <a:tcPr/>
                </a:tc>
              </a:tr>
              <a:tr h="1357442">
                <a:tc>
                  <a:txBody>
                    <a:bodyPr/>
                    <a:lstStyle/>
                    <a:p>
                      <a:r>
                        <a:rPr lang="en-US" dirty="0" smtClean="0"/>
                        <a:t>Full</a:t>
                      </a:r>
                      <a:endParaRPr lang="en-US" dirty="0"/>
                    </a:p>
                  </a:txBody>
                  <a:tcPr/>
                </a:tc>
                <a:tc>
                  <a:txBody>
                    <a:bodyPr/>
                    <a:lstStyle/>
                    <a:p>
                      <a:r>
                        <a:rPr lang="en-US" dirty="0" smtClean="0"/>
                        <a:t>Requires</a:t>
                      </a:r>
                      <a:r>
                        <a:rPr lang="en-US" baseline="0" dirty="0" smtClean="0"/>
                        <a:t> </a:t>
                      </a:r>
                      <a:r>
                        <a:rPr lang="en-US" b="1" baseline="0" dirty="0" smtClean="0"/>
                        <a:t>LOG</a:t>
                      </a:r>
                      <a:r>
                        <a:rPr lang="en-US" baseline="0" dirty="0" smtClean="0"/>
                        <a:t> </a:t>
                      </a:r>
                      <a:r>
                        <a:rPr lang="en-US" b="1" baseline="0" dirty="0" smtClean="0"/>
                        <a:t>BACKUPS</a:t>
                      </a:r>
                      <a:r>
                        <a:rPr lang="en-US" baseline="0" dirty="0" smtClean="0"/>
                        <a:t> to manage t-log space requirements. Avoids data loss if damaged or missing database file occurs. Permits point-in-time recovery.</a:t>
                      </a:r>
                      <a:endParaRPr lang="en-US" dirty="0"/>
                    </a:p>
                  </a:txBody>
                  <a:tcPr/>
                </a:tc>
              </a:tr>
              <a:tr h="1670697">
                <a:tc>
                  <a:txBody>
                    <a:bodyPr/>
                    <a:lstStyle/>
                    <a:p>
                      <a:r>
                        <a:rPr lang="en-US" dirty="0" smtClean="0"/>
                        <a:t>Bulk</a:t>
                      </a:r>
                      <a:r>
                        <a:rPr lang="en-US" baseline="0" dirty="0" smtClean="0"/>
                        <a:t> Logged</a:t>
                      </a:r>
                      <a:endParaRPr lang="en-US" dirty="0"/>
                    </a:p>
                  </a:txBody>
                  <a:tcPr/>
                </a:tc>
                <a:tc>
                  <a:txBody>
                    <a:bodyPr/>
                    <a:lstStyle/>
                    <a:p>
                      <a:r>
                        <a:rPr lang="en-US" dirty="0" smtClean="0"/>
                        <a:t>Requires</a:t>
                      </a:r>
                      <a:r>
                        <a:rPr lang="en-US" baseline="0" dirty="0" smtClean="0"/>
                        <a:t> log backups to manage t-log space requirements. Improves performance during bulk copy operations. Reduces t-log space usage by using minimal logging of operations.</a:t>
                      </a:r>
                      <a:endParaRPr lang="en-US" dirty="0"/>
                    </a:p>
                  </a:txBody>
                  <a:tcPr/>
                </a:tc>
              </a:tr>
            </a:tbl>
          </a:graphicData>
        </a:graphic>
      </p:graphicFrame>
    </p:spTree>
    <p:extLst>
      <p:ext uri="{BB962C8B-B14F-4D97-AF65-F5344CB8AC3E}">
        <p14:creationId xmlns:p14="http://schemas.microsoft.com/office/powerpoint/2010/main" val="6210968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SQL Server Instance System Databases</a:t>
            </a:r>
            <a:endParaRPr lang="en-US" dirty="0"/>
          </a:p>
        </p:txBody>
      </p:sp>
      <p:sp>
        <p:nvSpPr>
          <p:cNvPr id="6" name="Text Placeholder 5"/>
          <p:cNvSpPr>
            <a:spLocks noGrp="1"/>
          </p:cNvSpPr>
          <p:nvPr>
            <p:ph type="body" sz="quarter" idx="11"/>
          </p:nvPr>
        </p:nvSpPr>
        <p:spPr>
          <a:xfrm>
            <a:off x="275482" y="1213173"/>
            <a:ext cx="11887878" cy="5586830"/>
          </a:xfrm>
        </p:spPr>
        <p:txBody>
          <a:bodyPr/>
          <a:lstStyle/>
          <a:p>
            <a:r>
              <a:rPr lang="en-US" dirty="0" smtClean="0"/>
              <a:t>Master </a:t>
            </a:r>
          </a:p>
          <a:p>
            <a:pPr lvl="1"/>
            <a:r>
              <a:rPr lang="en-US" dirty="0" smtClean="0"/>
              <a:t>Configuration Database of SQL Server Instance</a:t>
            </a:r>
          </a:p>
          <a:p>
            <a:r>
              <a:rPr lang="en-US" dirty="0" err="1" smtClean="0"/>
              <a:t>Msdb</a:t>
            </a:r>
            <a:endParaRPr lang="en-US" dirty="0" smtClean="0"/>
          </a:p>
          <a:p>
            <a:pPr lvl="1"/>
            <a:r>
              <a:rPr lang="en-US" dirty="0" smtClean="0"/>
              <a:t>Storage of SQL Server Automation Configuration Information</a:t>
            </a:r>
          </a:p>
          <a:p>
            <a:r>
              <a:rPr lang="en-US" dirty="0" smtClean="0"/>
              <a:t>Resource (Hidden)</a:t>
            </a:r>
            <a:endParaRPr lang="en-US" dirty="0"/>
          </a:p>
          <a:p>
            <a:pPr lvl="1"/>
            <a:r>
              <a:rPr lang="en-US" dirty="0" smtClean="0"/>
              <a:t>Read-Only Database Containing All SQL Server System Objects </a:t>
            </a:r>
          </a:p>
          <a:p>
            <a:pPr lvl="1"/>
            <a:r>
              <a:rPr lang="en-US" sz="3999" dirty="0" err="1">
                <a:solidFill>
                  <a:schemeClr val="accent1"/>
                </a:solidFill>
                <a:latin typeface="+mj-lt"/>
              </a:rPr>
              <a:t>Tempdb</a:t>
            </a:r>
            <a:endParaRPr lang="en-US" sz="3999" dirty="0">
              <a:solidFill>
                <a:schemeClr val="accent1"/>
              </a:solidFill>
              <a:latin typeface="+mj-lt"/>
            </a:endParaRPr>
          </a:p>
          <a:p>
            <a:pPr lvl="1"/>
            <a:r>
              <a:rPr lang="en-US" dirty="0" smtClean="0"/>
              <a:t>Temporary Work Storage Area</a:t>
            </a:r>
          </a:p>
          <a:p>
            <a:r>
              <a:rPr lang="en-US" dirty="0" smtClean="0">
                <a:solidFill>
                  <a:schemeClr val="accent1"/>
                </a:solidFill>
              </a:rPr>
              <a:t>Model</a:t>
            </a:r>
            <a:endParaRPr lang="en-US" dirty="0">
              <a:solidFill>
                <a:schemeClr val="accent1"/>
              </a:solidFill>
            </a:endParaRPr>
          </a:p>
          <a:p>
            <a:pPr lvl="1"/>
            <a:r>
              <a:rPr lang="en-US" dirty="0" smtClean="0"/>
              <a:t>Template Used to Create All New Databases</a:t>
            </a:r>
            <a:endParaRPr lang="en-US" dirty="0"/>
          </a:p>
          <a:p>
            <a:pPr lvl="1"/>
            <a:endParaRPr lang="en-US" dirty="0"/>
          </a:p>
        </p:txBody>
      </p:sp>
    </p:spTree>
    <p:extLst>
      <p:ext uri="{BB962C8B-B14F-4D97-AF65-F5344CB8AC3E}">
        <p14:creationId xmlns:p14="http://schemas.microsoft.com/office/powerpoint/2010/main" val="405818976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anim calcmode="lin" valueType="num">
                                      <p:cBhvr>
                                        <p:cTn id="1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1000"/>
                                        <p:tgtEl>
                                          <p:spTgt spid="6">
                                            <p:txEl>
                                              <p:pRg st="4" end="4"/>
                                            </p:txEl>
                                          </p:spTgt>
                                        </p:tgtEl>
                                      </p:cBhvr>
                                    </p:animEffect>
                                    <p:anim calcmode="lin" valueType="num">
                                      <p:cBhvr>
                                        <p:cTn id="2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1000"/>
                                        <p:tgtEl>
                                          <p:spTgt spid="6">
                                            <p:txEl>
                                              <p:pRg st="5" end="5"/>
                                            </p:txEl>
                                          </p:spTgt>
                                        </p:tgtEl>
                                      </p:cBhvr>
                                    </p:animEffect>
                                    <p:anim calcmode="lin" valueType="num">
                                      <p:cBhvr>
                                        <p:cTn id="3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fade">
                                      <p:cBhvr>
                                        <p:cTn id="39" dur="1000"/>
                                        <p:tgtEl>
                                          <p:spTgt spid="6">
                                            <p:txEl>
                                              <p:pRg st="6" end="6"/>
                                            </p:txEl>
                                          </p:spTgt>
                                        </p:tgtEl>
                                      </p:cBhvr>
                                    </p:animEffect>
                                    <p:anim calcmode="lin" valueType="num">
                                      <p:cBhvr>
                                        <p:cTn id="4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Effect transition="in" filter="fade">
                                      <p:cBhvr>
                                        <p:cTn id="44" dur="1000"/>
                                        <p:tgtEl>
                                          <p:spTgt spid="6">
                                            <p:txEl>
                                              <p:pRg st="7" end="7"/>
                                            </p:txEl>
                                          </p:spTgt>
                                        </p:tgtEl>
                                      </p:cBhvr>
                                    </p:animEffect>
                                    <p:anim calcmode="lin" valueType="num">
                                      <p:cBhvr>
                                        <p:cTn id="4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Effect transition="in" filter="fade">
                                      <p:cBhvr>
                                        <p:cTn id="49" dur="1000"/>
                                        <p:tgtEl>
                                          <p:spTgt spid="6">
                                            <p:txEl>
                                              <p:pRg st="8" end="8"/>
                                            </p:txEl>
                                          </p:spTgt>
                                        </p:tgtEl>
                                      </p:cBhvr>
                                    </p:animEffect>
                                    <p:anim calcmode="lin" valueType="num">
                                      <p:cBhvr>
                                        <p:cTn id="5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8" end="8"/>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6">
                                            <p:txEl>
                                              <p:pRg st="9" end="9"/>
                                            </p:txEl>
                                          </p:spTgt>
                                        </p:tgtEl>
                                        <p:attrNameLst>
                                          <p:attrName>style.visibility</p:attrName>
                                        </p:attrNameLst>
                                      </p:cBhvr>
                                      <p:to>
                                        <p:strVal val="visible"/>
                                      </p:to>
                                    </p:set>
                                    <p:animEffect transition="in" filter="fade">
                                      <p:cBhvr>
                                        <p:cTn id="54" dur="1000"/>
                                        <p:tgtEl>
                                          <p:spTgt spid="6">
                                            <p:txEl>
                                              <p:pRg st="9" end="9"/>
                                            </p:txEl>
                                          </p:spTgt>
                                        </p:tgtEl>
                                      </p:cBhvr>
                                    </p:animEffect>
                                    <p:anim calcmode="lin" valueType="num">
                                      <p:cBhvr>
                                        <p:cTn id="55"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and SQL Server Integration</a:t>
            </a:r>
            <a:endParaRPr lang="en-US" dirty="0"/>
          </a:p>
        </p:txBody>
      </p:sp>
    </p:spTree>
    <p:extLst>
      <p:ext uri="{BB962C8B-B14F-4D97-AF65-F5344CB8AC3E}">
        <p14:creationId xmlns:p14="http://schemas.microsoft.com/office/powerpoint/2010/main" val="130938474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SharePoint and SQL Server Integration</a:t>
            </a:r>
            <a:endParaRPr lang="en-US" dirty="0"/>
          </a:p>
        </p:txBody>
      </p:sp>
      <p:sp>
        <p:nvSpPr>
          <p:cNvPr id="6" name="Text Placeholder 5"/>
          <p:cNvSpPr>
            <a:spLocks noGrp="1"/>
          </p:cNvSpPr>
          <p:nvPr>
            <p:ph type="body" sz="quarter" idx="11"/>
          </p:nvPr>
        </p:nvSpPr>
        <p:spPr>
          <a:xfrm>
            <a:off x="274639" y="1212849"/>
            <a:ext cx="12039598" cy="5786199"/>
          </a:xfrm>
        </p:spPr>
        <p:txBody>
          <a:bodyPr/>
          <a:lstStyle/>
          <a:p>
            <a:r>
              <a:rPr lang="en-US" dirty="0" smtClean="0"/>
              <a:t>All SQL Server Versions and SharePoint Versions</a:t>
            </a:r>
          </a:p>
          <a:p>
            <a:r>
              <a:rPr lang="en-US" dirty="0" smtClean="0"/>
              <a:t>Large Majority of SharePoint Data Stored in SQL Server</a:t>
            </a:r>
          </a:p>
          <a:p>
            <a:r>
              <a:rPr lang="en-US" dirty="0" smtClean="0"/>
              <a:t>Farm Configuration Information Stored in SharePoint Configuration Database in SQL Server</a:t>
            </a:r>
          </a:p>
          <a:p>
            <a:r>
              <a:rPr lang="en-US" dirty="0" smtClean="0"/>
              <a:t>Central Administration Content Stored in Own Content Database in SQL Server (Blog on how to rename)</a:t>
            </a:r>
          </a:p>
          <a:p>
            <a:r>
              <a:rPr lang="en-US" dirty="0" smtClean="0"/>
              <a:t>Every Web Application Minimum of One Content Database </a:t>
            </a:r>
            <a:endParaRPr lang="en-US" dirty="0"/>
          </a:p>
          <a:p>
            <a:r>
              <a:rPr lang="en-US" dirty="0" smtClean="0"/>
              <a:t>Most Service Applications Have at Least One Database</a:t>
            </a:r>
          </a:p>
        </p:txBody>
      </p:sp>
    </p:spTree>
    <p:extLst>
      <p:ext uri="{BB962C8B-B14F-4D97-AF65-F5344CB8AC3E}">
        <p14:creationId xmlns:p14="http://schemas.microsoft.com/office/powerpoint/2010/main" val="3126813452"/>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SharePoint Content Databases</a:t>
            </a:r>
            <a:endParaRPr lang="en-US" dirty="0"/>
          </a:p>
        </p:txBody>
      </p:sp>
      <p:sp>
        <p:nvSpPr>
          <p:cNvPr id="6" name="Text Placeholder 5"/>
          <p:cNvSpPr>
            <a:spLocks noGrp="1"/>
          </p:cNvSpPr>
          <p:nvPr>
            <p:ph type="body" sz="quarter" idx="11"/>
          </p:nvPr>
        </p:nvSpPr>
        <p:spPr>
          <a:xfrm>
            <a:off x="274639" y="1212849"/>
            <a:ext cx="11889564" cy="6032421"/>
          </a:xfrm>
        </p:spPr>
        <p:txBody>
          <a:bodyPr/>
          <a:lstStyle/>
          <a:p>
            <a:r>
              <a:rPr lang="en-US" dirty="0"/>
              <a:t>SharePoint Farm Creates Several Databases </a:t>
            </a:r>
            <a:r>
              <a:rPr lang="en-US" dirty="0" smtClean="0"/>
              <a:t>(&gt;20 DB’s </a:t>
            </a:r>
            <a:r>
              <a:rPr lang="en-US" dirty="0"/>
              <a:t>if Spousal Installation and Run Configuration Wizard) </a:t>
            </a:r>
          </a:p>
          <a:p>
            <a:r>
              <a:rPr lang="en-US" dirty="0"/>
              <a:t>Content Database </a:t>
            </a:r>
            <a:r>
              <a:rPr lang="en-US" dirty="0" smtClean="0"/>
              <a:t>Contains </a:t>
            </a:r>
            <a:r>
              <a:rPr lang="en-US" dirty="0"/>
              <a:t>Several Site Collections</a:t>
            </a:r>
          </a:p>
          <a:p>
            <a:r>
              <a:rPr lang="en-US" dirty="0"/>
              <a:t>Site Collection </a:t>
            </a:r>
            <a:r>
              <a:rPr lang="en-US" dirty="0" smtClean="0"/>
              <a:t>Resides </a:t>
            </a:r>
            <a:r>
              <a:rPr lang="en-US" dirty="0"/>
              <a:t>in Only One Content </a:t>
            </a:r>
            <a:r>
              <a:rPr lang="en-US" dirty="0" smtClean="0"/>
              <a:t>Database</a:t>
            </a:r>
          </a:p>
          <a:p>
            <a:r>
              <a:rPr lang="en-US" dirty="0" smtClean="0"/>
              <a:t>Prevent RPE’s</a:t>
            </a:r>
          </a:p>
          <a:p>
            <a:r>
              <a:rPr lang="en-US" dirty="0"/>
              <a:t> </a:t>
            </a:r>
            <a:r>
              <a:rPr lang="en-US" dirty="0" smtClean="0"/>
              <a:t>   Use Full Recovery Model on Production Databases</a:t>
            </a:r>
            <a:endParaRPr lang="en-US" dirty="0"/>
          </a:p>
          <a:p>
            <a:r>
              <a:rPr lang="en-US" dirty="0" smtClean="0"/>
              <a:t>    Control </a:t>
            </a:r>
            <a:r>
              <a:rPr lang="en-US" dirty="0"/>
              <a:t>Size of Database (Recommended 200GB) </a:t>
            </a:r>
          </a:p>
          <a:p>
            <a:pPr lvl="1"/>
            <a:r>
              <a:rPr lang="en-US" dirty="0" smtClean="0"/>
              <a:t>            Site Collection Quota Templates </a:t>
            </a:r>
          </a:p>
          <a:p>
            <a:pPr lvl="1"/>
            <a:r>
              <a:rPr lang="en-US" dirty="0" smtClean="0"/>
              <a:t>            Maximum Number of Site Collections per Database</a:t>
            </a:r>
          </a:p>
          <a:p>
            <a:pPr lvl="1"/>
            <a:endParaRPr lang="en-US" dirty="0"/>
          </a:p>
          <a:p>
            <a:pPr lvl="1"/>
            <a:endParaRPr lang="en-US" dirty="0" smtClean="0"/>
          </a:p>
        </p:txBody>
      </p:sp>
    </p:spTree>
    <p:extLst>
      <p:ext uri="{BB962C8B-B14F-4D97-AF65-F5344CB8AC3E}">
        <p14:creationId xmlns:p14="http://schemas.microsoft.com/office/powerpoint/2010/main" val="208081137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576" y="59970"/>
            <a:ext cx="11889564" cy="917575"/>
          </a:xfrm>
        </p:spPr>
        <p:txBody>
          <a:bodyPr/>
          <a:lstStyle/>
          <a:p>
            <a:r>
              <a:rPr lang="en-US" dirty="0"/>
              <a:t>Controlling Size of Content Databases</a:t>
            </a:r>
          </a:p>
        </p:txBody>
      </p:sp>
      <p:sp>
        <p:nvSpPr>
          <p:cNvPr id="3" name="Rounded Rectangle 2"/>
          <p:cNvSpPr/>
          <p:nvPr/>
        </p:nvSpPr>
        <p:spPr bwMode="auto">
          <a:xfrm>
            <a:off x="3154461" y="1668462"/>
            <a:ext cx="6127553" cy="533418"/>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3200" dirty="0" smtClean="0">
                <a:solidFill>
                  <a:srgbClr val="505050"/>
                </a:solidFill>
                <a:latin typeface="Segoe" pitchFamily="2" charset="0"/>
              </a:rPr>
              <a:t>Web Application</a:t>
            </a:r>
          </a:p>
        </p:txBody>
      </p:sp>
      <p:sp>
        <p:nvSpPr>
          <p:cNvPr id="4" name="Flowchart: Magnetic Disk 3"/>
          <p:cNvSpPr/>
          <p:nvPr/>
        </p:nvSpPr>
        <p:spPr bwMode="auto">
          <a:xfrm>
            <a:off x="2347368" y="2781750"/>
            <a:ext cx="603920" cy="675874"/>
          </a:xfrm>
          <a:prstGeom prst="flowChartMagneticDisk">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endParaRPr lang="en-GB" sz="2800" dirty="0" smtClean="0">
              <a:solidFill>
                <a:srgbClr val="000000"/>
              </a:solidFill>
              <a:latin typeface="Segoe" pitchFamily="2" charset="0"/>
            </a:endParaRPr>
          </a:p>
        </p:txBody>
      </p:sp>
      <p:sp>
        <p:nvSpPr>
          <p:cNvPr id="8" name="TextBox 31"/>
          <p:cNvSpPr txBox="1"/>
          <p:nvPr/>
        </p:nvSpPr>
        <p:spPr>
          <a:xfrm>
            <a:off x="2214564" y="2318939"/>
            <a:ext cx="939897" cy="3385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GB" sz="1600" dirty="0" smtClean="0">
                <a:solidFill>
                  <a:srgbClr val="000000"/>
                </a:solidFill>
              </a:rPr>
              <a:t>200GB </a:t>
            </a:r>
            <a:endParaRPr lang="en-GB" sz="1600" dirty="0">
              <a:solidFill>
                <a:srgbClr val="000000"/>
              </a:solidFill>
            </a:endParaRPr>
          </a:p>
        </p:txBody>
      </p:sp>
      <p:sp>
        <p:nvSpPr>
          <p:cNvPr id="9" name="TextBox 32"/>
          <p:cNvSpPr txBox="1"/>
          <p:nvPr/>
        </p:nvSpPr>
        <p:spPr>
          <a:xfrm>
            <a:off x="4492079" y="2318939"/>
            <a:ext cx="927650" cy="3385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GB" sz="1600" dirty="0" smtClean="0">
                <a:solidFill>
                  <a:srgbClr val="000000"/>
                </a:solidFill>
              </a:rPr>
              <a:t>200GB </a:t>
            </a:r>
            <a:endParaRPr lang="en-GB" sz="1600" dirty="0">
              <a:solidFill>
                <a:srgbClr val="000000"/>
              </a:solidFill>
            </a:endParaRPr>
          </a:p>
        </p:txBody>
      </p:sp>
      <p:sp>
        <p:nvSpPr>
          <p:cNvPr id="10" name="TextBox 33"/>
          <p:cNvSpPr txBox="1"/>
          <p:nvPr/>
        </p:nvSpPr>
        <p:spPr>
          <a:xfrm>
            <a:off x="6852648" y="2318939"/>
            <a:ext cx="886139" cy="3385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GB" sz="1600" dirty="0">
                <a:solidFill>
                  <a:srgbClr val="000000"/>
                </a:solidFill>
              </a:rPr>
              <a:t>2</a:t>
            </a:r>
            <a:r>
              <a:rPr lang="en-GB" sz="1600" dirty="0" smtClean="0">
                <a:solidFill>
                  <a:srgbClr val="000000"/>
                </a:solidFill>
              </a:rPr>
              <a:t>00GB </a:t>
            </a:r>
            <a:endParaRPr lang="en-GB" sz="1600" dirty="0">
              <a:solidFill>
                <a:srgbClr val="000000"/>
              </a:solidFill>
            </a:endParaRPr>
          </a:p>
        </p:txBody>
      </p:sp>
      <p:sp>
        <p:nvSpPr>
          <p:cNvPr id="11" name="TextBox 34"/>
          <p:cNvSpPr txBox="1"/>
          <p:nvPr/>
        </p:nvSpPr>
        <p:spPr>
          <a:xfrm>
            <a:off x="9246373" y="2318939"/>
            <a:ext cx="941085" cy="3385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GB" sz="1600" dirty="0" smtClean="0">
                <a:solidFill>
                  <a:srgbClr val="000000"/>
                </a:solidFill>
              </a:rPr>
              <a:t>200GB</a:t>
            </a:r>
            <a:endParaRPr lang="en-GB" sz="1600" dirty="0">
              <a:solidFill>
                <a:srgbClr val="000000"/>
              </a:solidFill>
            </a:endParaRPr>
          </a:p>
        </p:txBody>
      </p:sp>
      <p:sp>
        <p:nvSpPr>
          <p:cNvPr id="12" name="Flowchart: Magnetic Disk 11"/>
          <p:cNvSpPr/>
          <p:nvPr/>
        </p:nvSpPr>
        <p:spPr bwMode="auto">
          <a:xfrm>
            <a:off x="4666594" y="2774552"/>
            <a:ext cx="603920" cy="683072"/>
          </a:xfrm>
          <a:prstGeom prst="flowChartMagneticDisk">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endParaRPr lang="en-GB" sz="2400" dirty="0" smtClean="0">
              <a:solidFill>
                <a:srgbClr val="FFFFFF"/>
              </a:solidFill>
              <a:latin typeface="Segoe" pitchFamily="2" charset="0"/>
            </a:endParaRPr>
          </a:p>
        </p:txBody>
      </p:sp>
      <p:sp>
        <p:nvSpPr>
          <p:cNvPr id="13" name="Flowchart: Magnetic Disk 12"/>
          <p:cNvSpPr/>
          <p:nvPr/>
        </p:nvSpPr>
        <p:spPr bwMode="auto">
          <a:xfrm>
            <a:off x="7016822" y="2775474"/>
            <a:ext cx="603920" cy="683072"/>
          </a:xfrm>
          <a:prstGeom prst="flowChartMagneticDisk">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endParaRPr lang="en-GB" sz="2400" dirty="0" smtClean="0">
              <a:solidFill>
                <a:srgbClr val="FFFFFF"/>
              </a:solidFill>
              <a:latin typeface="Segoe" pitchFamily="2" charset="0"/>
            </a:endParaRPr>
          </a:p>
        </p:txBody>
      </p:sp>
      <p:sp>
        <p:nvSpPr>
          <p:cNvPr id="14" name="Flowchart: Magnetic Disk 13"/>
          <p:cNvSpPr/>
          <p:nvPr/>
        </p:nvSpPr>
        <p:spPr bwMode="auto">
          <a:xfrm>
            <a:off x="9365011" y="2775474"/>
            <a:ext cx="603920" cy="683072"/>
          </a:xfrm>
          <a:prstGeom prst="flowChartMagneticDisk">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endParaRPr lang="en-GB" sz="2400" dirty="0" smtClean="0">
              <a:solidFill>
                <a:srgbClr val="FFFFFF"/>
              </a:solidFill>
              <a:latin typeface="Segoe" pitchFamily="2" charset="0"/>
            </a:endParaRPr>
          </a:p>
        </p:txBody>
      </p:sp>
      <p:sp>
        <p:nvSpPr>
          <p:cNvPr id="15" name="Up Arrow Callout 14"/>
          <p:cNvSpPr/>
          <p:nvPr/>
        </p:nvSpPr>
        <p:spPr bwMode="auto">
          <a:xfrm>
            <a:off x="1797318" y="3583143"/>
            <a:ext cx="1774388" cy="1099318"/>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Site Collections</a:t>
            </a:r>
          </a:p>
        </p:txBody>
      </p:sp>
      <p:sp>
        <p:nvSpPr>
          <p:cNvPr id="16" name="Up Arrow Callout 15"/>
          <p:cNvSpPr/>
          <p:nvPr/>
        </p:nvSpPr>
        <p:spPr bwMode="auto">
          <a:xfrm>
            <a:off x="4068710" y="3583143"/>
            <a:ext cx="1774388" cy="1099318"/>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Site Collections</a:t>
            </a:r>
          </a:p>
        </p:txBody>
      </p:sp>
      <p:sp>
        <p:nvSpPr>
          <p:cNvPr id="17" name="Up Arrow Callout 16"/>
          <p:cNvSpPr/>
          <p:nvPr/>
        </p:nvSpPr>
        <p:spPr bwMode="auto">
          <a:xfrm>
            <a:off x="6472779" y="3583143"/>
            <a:ext cx="1774388" cy="1099318"/>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Site Collections</a:t>
            </a:r>
          </a:p>
        </p:txBody>
      </p:sp>
      <p:sp>
        <p:nvSpPr>
          <p:cNvPr id="18" name="Up Arrow Callout 17"/>
          <p:cNvSpPr/>
          <p:nvPr/>
        </p:nvSpPr>
        <p:spPr bwMode="auto">
          <a:xfrm>
            <a:off x="8779777" y="3583713"/>
            <a:ext cx="1774388" cy="1099318"/>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Site Collections</a:t>
            </a:r>
          </a:p>
        </p:txBody>
      </p:sp>
      <p:sp>
        <p:nvSpPr>
          <p:cNvPr id="19" name="Up Arrow Callout 18"/>
          <p:cNvSpPr/>
          <p:nvPr/>
        </p:nvSpPr>
        <p:spPr bwMode="auto">
          <a:xfrm>
            <a:off x="2128841" y="4862596"/>
            <a:ext cx="1040974" cy="1248740"/>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Project</a:t>
            </a:r>
          </a:p>
          <a:p>
            <a:pPr algn="ctr" defTabSz="914400" fontAlgn="base">
              <a:spcBef>
                <a:spcPct val="0"/>
              </a:spcBef>
              <a:spcAft>
                <a:spcPct val="0"/>
              </a:spcAft>
            </a:pPr>
            <a:r>
              <a:rPr lang="en-GB" sz="2000" dirty="0" smtClean="0">
                <a:solidFill>
                  <a:srgbClr val="505050"/>
                </a:solidFill>
                <a:latin typeface="Segoe" pitchFamily="2" charset="0"/>
              </a:rPr>
              <a:t>Sites</a:t>
            </a:r>
          </a:p>
        </p:txBody>
      </p:sp>
      <p:sp>
        <p:nvSpPr>
          <p:cNvPr id="20" name="Up Arrow Callout 19"/>
          <p:cNvSpPr/>
          <p:nvPr/>
        </p:nvSpPr>
        <p:spPr bwMode="auto">
          <a:xfrm>
            <a:off x="4448067" y="4838887"/>
            <a:ext cx="1040974" cy="1248740"/>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Department</a:t>
            </a:r>
          </a:p>
          <a:p>
            <a:pPr algn="ctr" defTabSz="914400" fontAlgn="base">
              <a:spcBef>
                <a:spcPct val="0"/>
              </a:spcBef>
              <a:spcAft>
                <a:spcPct val="0"/>
              </a:spcAft>
            </a:pPr>
            <a:r>
              <a:rPr lang="en-GB" sz="2000" dirty="0" smtClean="0">
                <a:solidFill>
                  <a:srgbClr val="505050"/>
                </a:solidFill>
                <a:latin typeface="Segoe" pitchFamily="2" charset="0"/>
              </a:rPr>
              <a:t>Sites</a:t>
            </a:r>
          </a:p>
        </p:txBody>
      </p:sp>
      <p:sp>
        <p:nvSpPr>
          <p:cNvPr id="21" name="Up Arrow Callout 20"/>
          <p:cNvSpPr/>
          <p:nvPr/>
        </p:nvSpPr>
        <p:spPr bwMode="auto">
          <a:xfrm>
            <a:off x="6775230" y="4838887"/>
            <a:ext cx="1040974" cy="1248740"/>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HR</a:t>
            </a:r>
          </a:p>
          <a:p>
            <a:pPr algn="ctr" defTabSz="914400" fontAlgn="base">
              <a:spcBef>
                <a:spcPct val="0"/>
              </a:spcBef>
              <a:spcAft>
                <a:spcPct val="0"/>
              </a:spcAft>
            </a:pPr>
            <a:r>
              <a:rPr lang="en-GB" sz="2000" dirty="0" smtClean="0">
                <a:solidFill>
                  <a:srgbClr val="505050"/>
                </a:solidFill>
                <a:latin typeface="Segoe" pitchFamily="2" charset="0"/>
              </a:rPr>
              <a:t>Sites</a:t>
            </a:r>
          </a:p>
        </p:txBody>
      </p:sp>
      <p:sp>
        <p:nvSpPr>
          <p:cNvPr id="22" name="Up Arrow Callout 21"/>
          <p:cNvSpPr/>
          <p:nvPr/>
        </p:nvSpPr>
        <p:spPr bwMode="auto">
          <a:xfrm>
            <a:off x="9146484" y="4862596"/>
            <a:ext cx="1040974" cy="1248740"/>
          </a:xfrm>
          <a:prstGeom prst="upArrowCallou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fontAlgn="base">
              <a:spcBef>
                <a:spcPct val="0"/>
              </a:spcBef>
              <a:spcAft>
                <a:spcPct val="0"/>
              </a:spcAft>
            </a:pPr>
            <a:r>
              <a:rPr lang="en-GB" sz="2000" dirty="0" smtClean="0">
                <a:solidFill>
                  <a:srgbClr val="505050"/>
                </a:solidFill>
                <a:latin typeface="Segoe" pitchFamily="2" charset="0"/>
              </a:rPr>
              <a:t>Marketing</a:t>
            </a:r>
          </a:p>
          <a:p>
            <a:pPr algn="ctr" defTabSz="914400" fontAlgn="base">
              <a:spcBef>
                <a:spcPct val="0"/>
              </a:spcBef>
              <a:spcAft>
                <a:spcPct val="0"/>
              </a:spcAft>
            </a:pPr>
            <a:r>
              <a:rPr lang="en-GB" sz="2000" dirty="0" smtClean="0">
                <a:solidFill>
                  <a:srgbClr val="505050"/>
                </a:solidFill>
                <a:latin typeface="Segoe" pitchFamily="2" charset="0"/>
              </a:rPr>
              <a:t>Sites</a:t>
            </a:r>
          </a:p>
        </p:txBody>
      </p:sp>
      <p:sp>
        <p:nvSpPr>
          <p:cNvPr id="23" name="TextBox 22"/>
          <p:cNvSpPr txBox="1"/>
          <p:nvPr/>
        </p:nvSpPr>
        <p:spPr>
          <a:xfrm>
            <a:off x="2794527" y="897200"/>
            <a:ext cx="6865662" cy="627864"/>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Require 800 Site Collections with 500 MB Quota</a:t>
            </a:r>
          </a:p>
        </p:txBody>
      </p:sp>
      <p:sp>
        <p:nvSpPr>
          <p:cNvPr id="24" name="TextBox 23"/>
          <p:cNvSpPr txBox="1"/>
          <p:nvPr/>
        </p:nvSpPr>
        <p:spPr>
          <a:xfrm>
            <a:off x="1518304" y="6244053"/>
            <a:ext cx="9908949" cy="664797"/>
          </a:xfrm>
          <a:prstGeom prst="rect">
            <a:avLst/>
          </a:prstGeom>
          <a:noFill/>
        </p:spPr>
        <p:txBody>
          <a:bodyPr wrap="square" lIns="182880" tIns="146304" rIns="182880" bIns="146304" rtlCol="0">
            <a:spAutoFit/>
          </a:bodyPr>
          <a:lstStyle/>
          <a:p>
            <a:pPr algn="ctr"/>
            <a:r>
              <a:rPr lang="en-US" sz="2400" dirty="0">
                <a:solidFill>
                  <a:srgbClr val="000000"/>
                </a:solidFill>
              </a:rPr>
              <a:t>750mb X 250 = 187,500mb / 1024 = 183gb </a:t>
            </a:r>
          </a:p>
        </p:txBody>
      </p:sp>
      <p:sp>
        <p:nvSpPr>
          <p:cNvPr id="25" name="TextBox 24"/>
          <p:cNvSpPr txBox="1"/>
          <p:nvPr/>
        </p:nvSpPr>
        <p:spPr>
          <a:xfrm>
            <a:off x="2214564" y="2896119"/>
            <a:ext cx="86946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0000"/>
                </a:solidFill>
              </a:rPr>
              <a:t>250</a:t>
            </a:r>
          </a:p>
        </p:txBody>
      </p:sp>
      <p:sp>
        <p:nvSpPr>
          <p:cNvPr id="26" name="TextBox 25"/>
          <p:cNvSpPr txBox="1"/>
          <p:nvPr/>
        </p:nvSpPr>
        <p:spPr>
          <a:xfrm>
            <a:off x="4541575" y="2888921"/>
            <a:ext cx="86946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0000"/>
                </a:solidFill>
              </a:rPr>
              <a:t>250</a:t>
            </a:r>
          </a:p>
        </p:txBody>
      </p:sp>
      <p:sp>
        <p:nvSpPr>
          <p:cNvPr id="27" name="TextBox 26"/>
          <p:cNvSpPr txBox="1"/>
          <p:nvPr/>
        </p:nvSpPr>
        <p:spPr>
          <a:xfrm>
            <a:off x="6883028" y="2908895"/>
            <a:ext cx="86946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0000"/>
                </a:solidFill>
              </a:rPr>
              <a:t>250</a:t>
            </a:r>
          </a:p>
        </p:txBody>
      </p:sp>
      <p:sp>
        <p:nvSpPr>
          <p:cNvPr id="28" name="TextBox 27"/>
          <p:cNvSpPr txBox="1"/>
          <p:nvPr/>
        </p:nvSpPr>
        <p:spPr>
          <a:xfrm>
            <a:off x="9253984" y="2915410"/>
            <a:ext cx="86946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0000"/>
                </a:solidFill>
              </a:rPr>
              <a:t>250</a:t>
            </a:r>
          </a:p>
        </p:txBody>
      </p:sp>
    </p:spTree>
    <p:extLst>
      <p:ext uri="{BB962C8B-B14F-4D97-AF65-F5344CB8AC3E}">
        <p14:creationId xmlns:p14="http://schemas.microsoft.com/office/powerpoint/2010/main" val="3623739381"/>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additive="base">
                                        <p:cTn id="84" dur="500" fill="hold"/>
                                        <p:tgtEl>
                                          <p:spTgt spid="24"/>
                                        </p:tgtEl>
                                        <p:attrNameLst>
                                          <p:attrName>ppt_x</p:attrName>
                                        </p:attrNameLst>
                                      </p:cBhvr>
                                      <p:tavLst>
                                        <p:tav tm="0">
                                          <p:val>
                                            <p:strVal val="#ppt_x"/>
                                          </p:val>
                                        </p:tav>
                                        <p:tav tm="100000">
                                          <p:val>
                                            <p:strVal val="#ppt_x"/>
                                          </p:val>
                                        </p:tav>
                                      </p:tavLst>
                                    </p:anim>
                                    <p:anim calcmode="lin" valueType="num">
                                      <p:cBhvr additive="base">
                                        <p:cTn id="8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1000"/>
                                        <p:tgtEl>
                                          <p:spTgt spid="28"/>
                                        </p:tgtEl>
                                      </p:cBhvr>
                                    </p:animEffect>
                                    <p:anim calcmode="lin" valueType="num">
                                      <p:cBhvr>
                                        <p:cTn id="91" dur="1000" fill="hold"/>
                                        <p:tgtEl>
                                          <p:spTgt spid="28"/>
                                        </p:tgtEl>
                                        <p:attrNameLst>
                                          <p:attrName>ppt_x</p:attrName>
                                        </p:attrNameLst>
                                      </p:cBhvr>
                                      <p:tavLst>
                                        <p:tav tm="0">
                                          <p:val>
                                            <p:strVal val="#ppt_x"/>
                                          </p:val>
                                        </p:tav>
                                        <p:tav tm="100000">
                                          <p:val>
                                            <p:strVal val="#ppt_x"/>
                                          </p:val>
                                        </p:tav>
                                      </p:tavLst>
                                    </p:anim>
                                    <p:anim calcmode="lin" valueType="num">
                                      <p:cBhvr>
                                        <p:cTn id="92" dur="100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1000"/>
                                        <p:tgtEl>
                                          <p:spTgt spid="27"/>
                                        </p:tgtEl>
                                      </p:cBhvr>
                                    </p:animEffect>
                                    <p:anim calcmode="lin" valueType="num">
                                      <p:cBhvr>
                                        <p:cTn id="96" dur="1000" fill="hold"/>
                                        <p:tgtEl>
                                          <p:spTgt spid="27"/>
                                        </p:tgtEl>
                                        <p:attrNameLst>
                                          <p:attrName>ppt_x</p:attrName>
                                        </p:attrNameLst>
                                      </p:cBhvr>
                                      <p:tavLst>
                                        <p:tav tm="0">
                                          <p:val>
                                            <p:strVal val="#ppt_x"/>
                                          </p:val>
                                        </p:tav>
                                        <p:tav tm="100000">
                                          <p:val>
                                            <p:strVal val="#ppt_x"/>
                                          </p:val>
                                        </p:tav>
                                      </p:tavLst>
                                    </p:anim>
                                    <p:anim calcmode="lin" valueType="num">
                                      <p:cBhvr>
                                        <p:cTn id="97" dur="1000" fill="hold"/>
                                        <p:tgtEl>
                                          <p:spTgt spid="2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1000"/>
                                        <p:tgtEl>
                                          <p:spTgt spid="26"/>
                                        </p:tgtEl>
                                      </p:cBhvr>
                                    </p:animEffect>
                                    <p:anim calcmode="lin" valueType="num">
                                      <p:cBhvr>
                                        <p:cTn id="101" dur="1000" fill="hold"/>
                                        <p:tgtEl>
                                          <p:spTgt spid="26"/>
                                        </p:tgtEl>
                                        <p:attrNameLst>
                                          <p:attrName>ppt_x</p:attrName>
                                        </p:attrNameLst>
                                      </p:cBhvr>
                                      <p:tavLst>
                                        <p:tav tm="0">
                                          <p:val>
                                            <p:strVal val="#ppt_x"/>
                                          </p:val>
                                        </p:tav>
                                        <p:tav tm="100000">
                                          <p:val>
                                            <p:strVal val="#ppt_x"/>
                                          </p:val>
                                        </p:tav>
                                      </p:tavLst>
                                    </p:anim>
                                    <p:anim calcmode="lin" valueType="num">
                                      <p:cBhvr>
                                        <p:cTn id="102" dur="1000" fill="hold"/>
                                        <p:tgtEl>
                                          <p:spTgt spid="2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SQL Server Instance Configuration</a:t>
            </a:r>
            <a:endParaRPr lang="en-US" dirty="0"/>
          </a:p>
        </p:txBody>
      </p:sp>
      <p:sp>
        <p:nvSpPr>
          <p:cNvPr id="6" name="Text Placeholder 5"/>
          <p:cNvSpPr>
            <a:spLocks noGrp="1"/>
          </p:cNvSpPr>
          <p:nvPr>
            <p:ph type="body" sz="quarter" idx="11"/>
          </p:nvPr>
        </p:nvSpPr>
        <p:spPr>
          <a:xfrm>
            <a:off x="274639" y="1212849"/>
            <a:ext cx="11889564" cy="3447098"/>
          </a:xfrm>
        </p:spPr>
        <p:txBody>
          <a:bodyPr/>
          <a:lstStyle/>
          <a:p>
            <a:r>
              <a:rPr lang="en-US" dirty="0" smtClean="0"/>
              <a:t>Default File Locations (Move off C:\ Drive)</a:t>
            </a:r>
            <a:endParaRPr lang="en-US" dirty="0"/>
          </a:p>
          <a:p>
            <a:r>
              <a:rPr lang="en-US" dirty="0" smtClean="0"/>
              <a:t>Minimum and Maximum Memory Settings</a:t>
            </a:r>
          </a:p>
          <a:p>
            <a:r>
              <a:rPr lang="en-US" dirty="0" smtClean="0"/>
              <a:t>Max Degree of Parallelism (MAXDOP) Set to 1 </a:t>
            </a:r>
            <a:endParaRPr lang="en-US" dirty="0"/>
          </a:p>
          <a:p>
            <a:r>
              <a:rPr lang="en-US" dirty="0" smtClean="0"/>
              <a:t>SharePoint </a:t>
            </a:r>
            <a:r>
              <a:rPr lang="en-US" dirty="0"/>
              <a:t>Collation – Latin1_General_CI_AS_KS_WS</a:t>
            </a:r>
          </a:p>
          <a:p>
            <a:pPr lvl="1"/>
            <a:r>
              <a:rPr lang="en-US" dirty="0" smtClean="0"/>
              <a:t>    During Installation of SQL Server Hosting SharePoint Content</a:t>
            </a:r>
          </a:p>
          <a:p>
            <a:pPr lvl="1"/>
            <a:r>
              <a:rPr lang="en-US" smtClean="0"/>
              <a:t>    During </a:t>
            </a:r>
            <a:r>
              <a:rPr lang="en-US" dirty="0" smtClean="0"/>
              <a:t>Creation of Content Database in SQL Server</a:t>
            </a:r>
          </a:p>
        </p:txBody>
      </p:sp>
    </p:spTree>
    <p:extLst>
      <p:ext uri="{BB962C8B-B14F-4D97-AF65-F5344CB8AC3E}">
        <p14:creationId xmlns:p14="http://schemas.microsoft.com/office/powerpoint/2010/main" val="3953979438"/>
      </p:ext>
    </p:extLst>
  </p:cSld>
  <p:clrMapOvr>
    <a:masterClrMapping/>
  </p:clrMapOvr>
  <mc:AlternateContent xmlns:mc="http://schemas.openxmlformats.org/markup-compatibility/2006">
    <mc:Choice xmlns:p14="http://schemas.microsoft.com/office/powerpoint/2010/main"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SQL Server Database Configurations</a:t>
            </a:r>
            <a:endParaRPr lang="en-US" dirty="0"/>
          </a:p>
        </p:txBody>
      </p:sp>
      <p:sp>
        <p:nvSpPr>
          <p:cNvPr id="6" name="Text Placeholder 5"/>
          <p:cNvSpPr>
            <a:spLocks noGrp="1"/>
          </p:cNvSpPr>
          <p:nvPr>
            <p:ph type="body" sz="quarter" idx="11"/>
          </p:nvPr>
        </p:nvSpPr>
        <p:spPr>
          <a:xfrm>
            <a:off x="274639" y="1212849"/>
            <a:ext cx="11889564" cy="3447098"/>
          </a:xfrm>
        </p:spPr>
        <p:txBody>
          <a:bodyPr/>
          <a:lstStyle/>
          <a:p>
            <a:r>
              <a:rPr lang="en-US" dirty="0" smtClean="0"/>
              <a:t>Model Database File Settings</a:t>
            </a:r>
            <a:endParaRPr lang="en-US" dirty="0"/>
          </a:p>
          <a:p>
            <a:pPr lvl="1"/>
            <a:r>
              <a:rPr lang="en-US" dirty="0" smtClean="0"/>
              <a:t>Increase Initial Size of Data and Log Files</a:t>
            </a:r>
          </a:p>
          <a:p>
            <a:pPr lvl="1"/>
            <a:r>
              <a:rPr lang="en-US" dirty="0" smtClean="0"/>
              <a:t>Increase </a:t>
            </a:r>
            <a:r>
              <a:rPr lang="en-US" dirty="0" err="1" smtClean="0"/>
              <a:t>Autogrowth</a:t>
            </a:r>
            <a:r>
              <a:rPr lang="en-US" dirty="0" smtClean="0"/>
              <a:t> Settings (Use MB not %) </a:t>
            </a:r>
          </a:p>
          <a:p>
            <a:r>
              <a:rPr lang="en-US" dirty="0" err="1" smtClean="0"/>
              <a:t>Tempdb</a:t>
            </a:r>
            <a:r>
              <a:rPr lang="en-US" dirty="0" smtClean="0"/>
              <a:t> Database File Settings </a:t>
            </a:r>
            <a:endParaRPr lang="en-US" dirty="0"/>
          </a:p>
          <a:p>
            <a:pPr lvl="1"/>
            <a:r>
              <a:rPr lang="en-US" dirty="0"/>
              <a:t>Increase Initial Size of Data and Log Files</a:t>
            </a:r>
          </a:p>
          <a:p>
            <a:pPr lvl="1"/>
            <a:r>
              <a:rPr lang="en-US" dirty="0"/>
              <a:t>Increase </a:t>
            </a:r>
            <a:r>
              <a:rPr lang="en-US" dirty="0" err="1"/>
              <a:t>Autogrowth</a:t>
            </a:r>
            <a:r>
              <a:rPr lang="en-US" dirty="0"/>
              <a:t> Settings (Use MB not %) </a:t>
            </a:r>
          </a:p>
          <a:p>
            <a:pPr lvl="1"/>
            <a:r>
              <a:rPr lang="en-US" dirty="0" smtClean="0"/>
              <a:t>Use Simple Recovery Model </a:t>
            </a:r>
          </a:p>
          <a:p>
            <a:pPr lvl="1"/>
            <a:r>
              <a:rPr lang="en-US" dirty="0" smtClean="0"/>
              <a:t>Place Files on Different Drive from Content Databases</a:t>
            </a:r>
          </a:p>
        </p:txBody>
      </p:sp>
    </p:spTree>
    <p:extLst>
      <p:ext uri="{BB962C8B-B14F-4D97-AF65-F5344CB8AC3E}">
        <p14:creationId xmlns:p14="http://schemas.microsoft.com/office/powerpoint/2010/main" val="16758038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Optimizing SQL Server 2012 </a:t>
            </a:r>
            <a:r>
              <a:rPr lang="en-US" dirty="0" smtClean="0"/>
              <a:t/>
            </a:r>
            <a:br>
              <a:rPr lang="en-US" dirty="0" smtClean="0"/>
            </a:br>
            <a:r>
              <a:rPr lang="en-US" dirty="0" smtClean="0"/>
              <a:t>for </a:t>
            </a:r>
            <a:r>
              <a:rPr lang="en-US" dirty="0"/>
              <a:t>SharePoint 2013</a:t>
            </a:r>
            <a:endParaRPr lang="en-US" dirty="0"/>
          </a:p>
        </p:txBody>
      </p:sp>
      <p:sp>
        <p:nvSpPr>
          <p:cNvPr id="5" name="Text Placeholder 4"/>
          <p:cNvSpPr>
            <a:spLocks noGrp="1"/>
          </p:cNvSpPr>
          <p:nvPr>
            <p:ph type="body" sz="quarter" idx="14"/>
          </p:nvPr>
        </p:nvSpPr>
        <p:spPr/>
        <p:txBody>
          <a:bodyPr/>
          <a:lstStyle/>
          <a:p>
            <a:r>
              <a:rPr lang="en-US" dirty="0"/>
              <a:t>Brian Alderman</a:t>
            </a:r>
          </a:p>
          <a:p>
            <a:r>
              <a:rPr lang="en-US" dirty="0"/>
              <a:t>MCT / Consultant</a:t>
            </a:r>
          </a:p>
          <a:p>
            <a:r>
              <a:rPr lang="en-US" dirty="0" err="1"/>
              <a:t>MicroTechPoint</a:t>
            </a:r>
            <a:r>
              <a:rPr lang="en-US" dirty="0"/>
              <a:t> </a:t>
            </a:r>
            <a:endParaRPr lang="en-US" dirty="0"/>
          </a:p>
        </p:txBody>
      </p:sp>
      <p:sp>
        <p:nvSpPr>
          <p:cNvPr id="2" name="Text Placeholder 1"/>
          <p:cNvSpPr>
            <a:spLocks noGrp="1"/>
          </p:cNvSpPr>
          <p:nvPr>
            <p:ph type="body" sz="quarter" idx="15"/>
          </p:nvPr>
        </p:nvSpPr>
        <p:spPr/>
        <p:txBody>
          <a:bodyPr/>
          <a:lstStyle/>
          <a:p>
            <a:r>
              <a:rPr lang="en-US" dirty="0" smtClean="0"/>
              <a:t>SPC311</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SQL Server Configurations</a:t>
            </a:r>
            <a:endParaRPr lang="en-US" dirty="0"/>
          </a:p>
        </p:txBody>
      </p:sp>
    </p:spTree>
    <p:extLst>
      <p:ext uri="{BB962C8B-B14F-4D97-AF65-F5344CB8AC3E}">
        <p14:creationId xmlns:p14="http://schemas.microsoft.com/office/powerpoint/2010/main" val="230912941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Avoiding Ginormous Transaction Logs</a:t>
            </a:r>
            <a:endParaRPr lang="en-US" dirty="0"/>
          </a:p>
        </p:txBody>
      </p:sp>
    </p:spTree>
    <p:extLst>
      <p:ext uri="{BB962C8B-B14F-4D97-AF65-F5344CB8AC3E}">
        <p14:creationId xmlns:p14="http://schemas.microsoft.com/office/powerpoint/2010/main" val="4106287805"/>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Simple Recovery Model </a:t>
            </a:r>
            <a:endParaRPr lang="en-US" dirty="0"/>
          </a:p>
        </p:txBody>
      </p:sp>
      <p:graphicFrame>
        <p:nvGraphicFramePr>
          <p:cNvPr id="7" name="Chart 6"/>
          <p:cNvGraphicFramePr/>
          <p:nvPr>
            <p:extLst/>
          </p:nvPr>
        </p:nvGraphicFramePr>
        <p:xfrm>
          <a:off x="1112837" y="1212849"/>
          <a:ext cx="11938212" cy="56813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0920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Full Recovery Model </a:t>
            </a:r>
            <a:endParaRPr lang="en-US" dirty="0"/>
          </a:p>
        </p:txBody>
      </p:sp>
      <p:graphicFrame>
        <p:nvGraphicFramePr>
          <p:cNvPr id="7" name="Chart 6"/>
          <p:cNvGraphicFramePr/>
          <p:nvPr>
            <p:extLst/>
          </p:nvPr>
        </p:nvGraphicFramePr>
        <p:xfrm>
          <a:off x="1112837" y="1212849"/>
          <a:ext cx="11938212" cy="56813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1532046"/>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975" y="104719"/>
            <a:ext cx="11889564" cy="917575"/>
          </a:xfrm>
        </p:spPr>
        <p:txBody>
          <a:bodyPr/>
          <a:lstStyle/>
          <a:p>
            <a:r>
              <a:rPr lang="en-US" dirty="0" smtClean="0"/>
              <a:t>Avoiding </a:t>
            </a:r>
            <a:r>
              <a:rPr lang="en-US" dirty="0"/>
              <a:t>Ginormous Transaction Logs</a:t>
            </a:r>
          </a:p>
        </p:txBody>
      </p:sp>
      <p:pic>
        <p:nvPicPr>
          <p:cNvPr id="4" name="chart"/>
          <p:cNvPicPr>
            <a:picLocks noChangeAspect="1"/>
          </p:cNvPicPr>
          <p:nvPr/>
        </p:nvPicPr>
        <p:blipFill>
          <a:blip r:embed="rId2"/>
          <a:stretch>
            <a:fillRect/>
          </a:stretch>
        </p:blipFill>
        <p:spPr>
          <a:xfrm>
            <a:off x="2550483" y="1455632"/>
            <a:ext cx="1066799" cy="1316700"/>
          </a:xfrm>
          <a:prstGeom prst="rect">
            <a:avLst/>
          </a:prstGeom>
        </p:spPr>
      </p:pic>
      <p:pic>
        <p:nvPicPr>
          <p:cNvPr id="5" name="chart"/>
          <p:cNvPicPr>
            <a:picLocks noChangeAspect="1"/>
          </p:cNvPicPr>
          <p:nvPr/>
        </p:nvPicPr>
        <p:blipFill>
          <a:blip r:embed="rId3"/>
          <a:stretch>
            <a:fillRect/>
          </a:stretch>
        </p:blipFill>
        <p:spPr>
          <a:xfrm>
            <a:off x="1636016" y="1455632"/>
            <a:ext cx="1066798" cy="1312951"/>
          </a:xfrm>
          <a:prstGeom prst="rect">
            <a:avLst/>
          </a:prstGeom>
        </p:spPr>
      </p:pic>
      <p:sp>
        <p:nvSpPr>
          <p:cNvPr id="6" name="TextBox 8"/>
          <p:cNvSpPr txBox="1"/>
          <p:nvPr/>
        </p:nvSpPr>
        <p:spPr>
          <a:xfrm>
            <a:off x="1559850" y="2065237"/>
            <a:ext cx="582227"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r>
              <a:rPr lang="en-US" sz="1400" dirty="0" err="1" smtClean="0">
                <a:solidFill>
                  <a:prstClr val="black"/>
                </a:solidFill>
              </a:rPr>
              <a:t>mdf</a:t>
            </a:r>
            <a:endParaRPr lang="en-US" sz="1400" dirty="0">
              <a:solidFill>
                <a:prstClr val="black"/>
              </a:solidFill>
            </a:endParaRPr>
          </a:p>
        </p:txBody>
      </p:sp>
      <p:sp>
        <p:nvSpPr>
          <p:cNvPr id="7" name="TextBox 9"/>
          <p:cNvSpPr txBox="1"/>
          <p:nvPr/>
        </p:nvSpPr>
        <p:spPr>
          <a:xfrm>
            <a:off x="2626649" y="2065237"/>
            <a:ext cx="399452"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err="1" smtClean="0">
                <a:solidFill>
                  <a:prstClr val="black"/>
                </a:solidFill>
              </a:rPr>
              <a:t>ldf</a:t>
            </a:r>
            <a:endParaRPr lang="en-US" sz="1400" dirty="0">
              <a:solidFill>
                <a:prstClr val="black"/>
              </a:solidFill>
            </a:endParaRPr>
          </a:p>
        </p:txBody>
      </p:sp>
      <p:cxnSp>
        <p:nvCxnSpPr>
          <p:cNvPr id="8" name="Straight Arrow Connector 7"/>
          <p:cNvCxnSpPr/>
          <p:nvPr/>
        </p:nvCxnSpPr>
        <p:spPr bwMode="auto">
          <a:xfrm flipH="1">
            <a:off x="2245581" y="2217609"/>
            <a:ext cx="457233" cy="0"/>
          </a:xfrm>
          <a:prstGeom prst="straightConnector1">
            <a:avLst/>
          </a:prstGeom>
          <a:solidFill>
            <a:srgbClr val="0080FF"/>
          </a:solidFill>
          <a:ln w="9525" cap="flat" cmpd="sng" algn="ctr">
            <a:solidFill>
              <a:schemeClr val="tx1"/>
            </a:solidFill>
            <a:prstDash val="solid"/>
            <a:round/>
            <a:headEnd type="none" w="med" len="med"/>
            <a:tailEnd type="arrow"/>
          </a:ln>
          <a:effectLst/>
        </p:spPr>
      </p:cxnSp>
      <p:sp>
        <p:nvSpPr>
          <p:cNvPr id="9" name="TextBox 8"/>
          <p:cNvSpPr txBox="1"/>
          <p:nvPr/>
        </p:nvSpPr>
        <p:spPr>
          <a:xfrm>
            <a:off x="2042113" y="1033928"/>
            <a:ext cx="111793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Sunday</a:t>
            </a:r>
          </a:p>
        </p:txBody>
      </p:sp>
      <p:sp>
        <p:nvSpPr>
          <p:cNvPr id="10" name="TextBox 9"/>
          <p:cNvSpPr txBox="1"/>
          <p:nvPr/>
        </p:nvSpPr>
        <p:spPr>
          <a:xfrm>
            <a:off x="1787934" y="2719742"/>
            <a:ext cx="152509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Full Backup</a:t>
            </a:r>
          </a:p>
        </p:txBody>
      </p:sp>
      <p:sp>
        <p:nvSpPr>
          <p:cNvPr id="15" name="TextBox 8"/>
          <p:cNvSpPr txBox="1"/>
          <p:nvPr/>
        </p:nvSpPr>
        <p:spPr>
          <a:xfrm>
            <a:off x="3759196" y="2065237"/>
            <a:ext cx="234360"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p>
        </p:txBody>
      </p:sp>
      <p:sp>
        <p:nvSpPr>
          <p:cNvPr id="22" name="TextBox 8"/>
          <p:cNvSpPr txBox="1"/>
          <p:nvPr/>
        </p:nvSpPr>
        <p:spPr>
          <a:xfrm>
            <a:off x="5926843" y="2061488"/>
            <a:ext cx="234360"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p>
        </p:txBody>
      </p:sp>
      <p:sp>
        <p:nvSpPr>
          <p:cNvPr id="36" name="TextBox 8"/>
          <p:cNvSpPr txBox="1"/>
          <p:nvPr/>
        </p:nvSpPr>
        <p:spPr>
          <a:xfrm>
            <a:off x="3815249" y="2065237"/>
            <a:ext cx="234360"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p>
        </p:txBody>
      </p:sp>
      <p:pic>
        <p:nvPicPr>
          <p:cNvPr id="49" name="chart"/>
          <p:cNvPicPr>
            <a:picLocks noChangeAspect="1"/>
          </p:cNvPicPr>
          <p:nvPr/>
        </p:nvPicPr>
        <p:blipFill>
          <a:blip r:embed="rId2"/>
          <a:stretch>
            <a:fillRect/>
          </a:stretch>
        </p:blipFill>
        <p:spPr>
          <a:xfrm>
            <a:off x="5023324" y="1446705"/>
            <a:ext cx="1066799" cy="1316700"/>
          </a:xfrm>
          <a:prstGeom prst="rect">
            <a:avLst/>
          </a:prstGeom>
        </p:spPr>
      </p:pic>
      <p:pic>
        <p:nvPicPr>
          <p:cNvPr id="50" name="chart"/>
          <p:cNvPicPr>
            <a:picLocks noChangeAspect="1"/>
          </p:cNvPicPr>
          <p:nvPr/>
        </p:nvPicPr>
        <p:blipFill>
          <a:blip r:embed="rId3"/>
          <a:stretch>
            <a:fillRect/>
          </a:stretch>
        </p:blipFill>
        <p:spPr>
          <a:xfrm>
            <a:off x="4108857" y="1446705"/>
            <a:ext cx="1066798" cy="1312951"/>
          </a:xfrm>
          <a:prstGeom prst="rect">
            <a:avLst/>
          </a:prstGeom>
        </p:spPr>
      </p:pic>
      <p:sp>
        <p:nvSpPr>
          <p:cNvPr id="51" name="TextBox 8"/>
          <p:cNvSpPr txBox="1"/>
          <p:nvPr/>
        </p:nvSpPr>
        <p:spPr>
          <a:xfrm>
            <a:off x="4032691" y="2056310"/>
            <a:ext cx="582227"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r>
              <a:rPr lang="en-US" sz="1400" dirty="0" err="1" smtClean="0">
                <a:solidFill>
                  <a:prstClr val="black"/>
                </a:solidFill>
              </a:rPr>
              <a:t>mdf</a:t>
            </a:r>
            <a:endParaRPr lang="en-US" sz="1400" dirty="0">
              <a:solidFill>
                <a:prstClr val="black"/>
              </a:solidFill>
            </a:endParaRPr>
          </a:p>
        </p:txBody>
      </p:sp>
      <p:sp>
        <p:nvSpPr>
          <p:cNvPr id="52" name="TextBox 9"/>
          <p:cNvSpPr txBox="1"/>
          <p:nvPr/>
        </p:nvSpPr>
        <p:spPr>
          <a:xfrm>
            <a:off x="5099490" y="2056310"/>
            <a:ext cx="399452"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err="1" smtClean="0">
                <a:solidFill>
                  <a:prstClr val="black"/>
                </a:solidFill>
              </a:rPr>
              <a:t>ldf</a:t>
            </a:r>
            <a:endParaRPr lang="en-US" sz="1400" dirty="0">
              <a:solidFill>
                <a:prstClr val="black"/>
              </a:solidFill>
            </a:endParaRPr>
          </a:p>
        </p:txBody>
      </p:sp>
      <p:cxnSp>
        <p:nvCxnSpPr>
          <p:cNvPr id="53" name="Straight Arrow Connector 52"/>
          <p:cNvCxnSpPr/>
          <p:nvPr/>
        </p:nvCxnSpPr>
        <p:spPr bwMode="auto">
          <a:xfrm flipH="1">
            <a:off x="4718422" y="2208682"/>
            <a:ext cx="457233" cy="0"/>
          </a:xfrm>
          <a:prstGeom prst="straightConnector1">
            <a:avLst/>
          </a:prstGeom>
          <a:solidFill>
            <a:srgbClr val="0080FF"/>
          </a:solidFill>
          <a:ln w="9525" cap="flat" cmpd="sng" algn="ctr">
            <a:solidFill>
              <a:schemeClr val="tx1"/>
            </a:solidFill>
            <a:prstDash val="solid"/>
            <a:round/>
            <a:headEnd type="none" w="med" len="med"/>
            <a:tailEnd type="arrow"/>
          </a:ln>
          <a:effectLst/>
        </p:spPr>
      </p:cxnSp>
      <p:sp>
        <p:nvSpPr>
          <p:cNvPr id="54" name="TextBox 53"/>
          <p:cNvSpPr txBox="1"/>
          <p:nvPr/>
        </p:nvSpPr>
        <p:spPr>
          <a:xfrm>
            <a:off x="6787920" y="983541"/>
            <a:ext cx="118282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Tuesday</a:t>
            </a:r>
          </a:p>
        </p:txBody>
      </p:sp>
      <p:sp>
        <p:nvSpPr>
          <p:cNvPr id="55" name="TextBox 54"/>
          <p:cNvSpPr txBox="1"/>
          <p:nvPr/>
        </p:nvSpPr>
        <p:spPr>
          <a:xfrm>
            <a:off x="4336941" y="2759656"/>
            <a:ext cx="148681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Differential</a:t>
            </a:r>
          </a:p>
        </p:txBody>
      </p:sp>
      <p:pic>
        <p:nvPicPr>
          <p:cNvPr id="57" name="chart"/>
          <p:cNvPicPr>
            <a:picLocks noChangeAspect="1"/>
          </p:cNvPicPr>
          <p:nvPr/>
        </p:nvPicPr>
        <p:blipFill>
          <a:blip r:embed="rId2"/>
          <a:stretch>
            <a:fillRect/>
          </a:stretch>
        </p:blipFill>
        <p:spPr>
          <a:xfrm>
            <a:off x="7380080" y="1459549"/>
            <a:ext cx="1066799" cy="1316700"/>
          </a:xfrm>
          <a:prstGeom prst="rect">
            <a:avLst/>
          </a:prstGeom>
        </p:spPr>
      </p:pic>
      <p:pic>
        <p:nvPicPr>
          <p:cNvPr id="58" name="chart"/>
          <p:cNvPicPr>
            <a:picLocks noChangeAspect="1"/>
          </p:cNvPicPr>
          <p:nvPr/>
        </p:nvPicPr>
        <p:blipFill>
          <a:blip r:embed="rId3"/>
          <a:stretch>
            <a:fillRect/>
          </a:stretch>
        </p:blipFill>
        <p:spPr>
          <a:xfrm>
            <a:off x="6465613" y="1459549"/>
            <a:ext cx="1066798" cy="1312951"/>
          </a:xfrm>
          <a:prstGeom prst="rect">
            <a:avLst/>
          </a:prstGeom>
        </p:spPr>
      </p:pic>
      <p:sp>
        <p:nvSpPr>
          <p:cNvPr id="59" name="TextBox 8"/>
          <p:cNvSpPr txBox="1"/>
          <p:nvPr/>
        </p:nvSpPr>
        <p:spPr>
          <a:xfrm>
            <a:off x="6389447" y="2069154"/>
            <a:ext cx="582227"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r>
              <a:rPr lang="en-US" sz="1400" dirty="0" err="1" smtClean="0">
                <a:solidFill>
                  <a:prstClr val="black"/>
                </a:solidFill>
              </a:rPr>
              <a:t>mdf</a:t>
            </a:r>
            <a:endParaRPr lang="en-US" sz="1400" dirty="0">
              <a:solidFill>
                <a:prstClr val="black"/>
              </a:solidFill>
            </a:endParaRPr>
          </a:p>
        </p:txBody>
      </p:sp>
      <p:sp>
        <p:nvSpPr>
          <p:cNvPr id="60" name="TextBox 9"/>
          <p:cNvSpPr txBox="1"/>
          <p:nvPr/>
        </p:nvSpPr>
        <p:spPr>
          <a:xfrm>
            <a:off x="7456246" y="2069154"/>
            <a:ext cx="399452"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err="1" smtClean="0">
                <a:solidFill>
                  <a:prstClr val="black"/>
                </a:solidFill>
              </a:rPr>
              <a:t>ldf</a:t>
            </a:r>
            <a:endParaRPr lang="en-US" sz="1400" dirty="0">
              <a:solidFill>
                <a:prstClr val="black"/>
              </a:solidFill>
            </a:endParaRPr>
          </a:p>
        </p:txBody>
      </p:sp>
      <p:cxnSp>
        <p:nvCxnSpPr>
          <p:cNvPr id="61" name="Straight Arrow Connector 60"/>
          <p:cNvCxnSpPr/>
          <p:nvPr/>
        </p:nvCxnSpPr>
        <p:spPr bwMode="auto">
          <a:xfrm flipH="1">
            <a:off x="7075178" y="2221526"/>
            <a:ext cx="457233" cy="0"/>
          </a:xfrm>
          <a:prstGeom prst="straightConnector1">
            <a:avLst/>
          </a:prstGeom>
          <a:solidFill>
            <a:srgbClr val="0080FF"/>
          </a:solidFill>
          <a:ln w="9525" cap="flat" cmpd="sng" algn="ctr">
            <a:solidFill>
              <a:schemeClr val="tx1"/>
            </a:solidFill>
            <a:prstDash val="solid"/>
            <a:round/>
            <a:headEnd type="none" w="med" len="med"/>
            <a:tailEnd type="arrow"/>
          </a:ln>
          <a:effectLst/>
        </p:spPr>
      </p:cxnSp>
      <p:sp>
        <p:nvSpPr>
          <p:cNvPr id="62" name="TextBox 61"/>
          <p:cNvSpPr txBox="1"/>
          <p:nvPr/>
        </p:nvSpPr>
        <p:spPr>
          <a:xfrm>
            <a:off x="6712837" y="2772332"/>
            <a:ext cx="148681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Differential</a:t>
            </a:r>
          </a:p>
        </p:txBody>
      </p:sp>
      <p:sp>
        <p:nvSpPr>
          <p:cNvPr id="63" name="TextBox 62"/>
          <p:cNvSpPr txBox="1"/>
          <p:nvPr/>
        </p:nvSpPr>
        <p:spPr>
          <a:xfrm>
            <a:off x="4504014" y="947707"/>
            <a:ext cx="120609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Monday</a:t>
            </a:r>
          </a:p>
        </p:txBody>
      </p:sp>
      <p:pic>
        <p:nvPicPr>
          <p:cNvPr id="65" name="chart"/>
          <p:cNvPicPr>
            <a:picLocks noChangeAspect="1"/>
          </p:cNvPicPr>
          <p:nvPr/>
        </p:nvPicPr>
        <p:blipFill>
          <a:blip r:embed="rId2"/>
          <a:stretch>
            <a:fillRect/>
          </a:stretch>
        </p:blipFill>
        <p:spPr>
          <a:xfrm>
            <a:off x="9860241" y="1455800"/>
            <a:ext cx="1066799" cy="1316700"/>
          </a:xfrm>
          <a:prstGeom prst="rect">
            <a:avLst/>
          </a:prstGeom>
        </p:spPr>
      </p:pic>
      <p:pic>
        <p:nvPicPr>
          <p:cNvPr id="66" name="chart"/>
          <p:cNvPicPr>
            <a:picLocks noChangeAspect="1"/>
          </p:cNvPicPr>
          <p:nvPr/>
        </p:nvPicPr>
        <p:blipFill>
          <a:blip r:embed="rId3"/>
          <a:stretch>
            <a:fillRect/>
          </a:stretch>
        </p:blipFill>
        <p:spPr>
          <a:xfrm>
            <a:off x="8945774" y="1455800"/>
            <a:ext cx="1066798" cy="1312951"/>
          </a:xfrm>
          <a:prstGeom prst="rect">
            <a:avLst/>
          </a:prstGeom>
        </p:spPr>
      </p:pic>
      <p:sp>
        <p:nvSpPr>
          <p:cNvPr id="67" name="TextBox 8"/>
          <p:cNvSpPr txBox="1"/>
          <p:nvPr/>
        </p:nvSpPr>
        <p:spPr>
          <a:xfrm>
            <a:off x="8869608" y="2065405"/>
            <a:ext cx="582227"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solidFill>
                  <a:prstClr val="black"/>
                </a:solidFill>
              </a:rPr>
              <a:t> </a:t>
            </a:r>
            <a:r>
              <a:rPr lang="en-US" sz="1400" dirty="0" err="1" smtClean="0">
                <a:solidFill>
                  <a:prstClr val="black"/>
                </a:solidFill>
              </a:rPr>
              <a:t>mdf</a:t>
            </a:r>
            <a:endParaRPr lang="en-US" sz="1400" dirty="0">
              <a:solidFill>
                <a:prstClr val="black"/>
              </a:solidFill>
            </a:endParaRPr>
          </a:p>
        </p:txBody>
      </p:sp>
      <p:sp>
        <p:nvSpPr>
          <p:cNvPr id="68" name="TextBox 9"/>
          <p:cNvSpPr txBox="1"/>
          <p:nvPr/>
        </p:nvSpPr>
        <p:spPr>
          <a:xfrm>
            <a:off x="9936407" y="2065405"/>
            <a:ext cx="399452" cy="307756"/>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err="1" smtClean="0">
                <a:solidFill>
                  <a:prstClr val="black"/>
                </a:solidFill>
              </a:rPr>
              <a:t>ldf</a:t>
            </a:r>
            <a:endParaRPr lang="en-US" sz="1400" dirty="0">
              <a:solidFill>
                <a:prstClr val="black"/>
              </a:solidFill>
            </a:endParaRPr>
          </a:p>
        </p:txBody>
      </p:sp>
      <p:cxnSp>
        <p:nvCxnSpPr>
          <p:cNvPr id="69" name="Straight Arrow Connector 68"/>
          <p:cNvCxnSpPr/>
          <p:nvPr/>
        </p:nvCxnSpPr>
        <p:spPr bwMode="auto">
          <a:xfrm flipH="1">
            <a:off x="9555339" y="2217777"/>
            <a:ext cx="457233" cy="0"/>
          </a:xfrm>
          <a:prstGeom prst="straightConnector1">
            <a:avLst/>
          </a:prstGeom>
          <a:solidFill>
            <a:srgbClr val="0080FF"/>
          </a:solidFill>
          <a:ln w="9525" cap="flat" cmpd="sng" algn="ctr">
            <a:solidFill>
              <a:schemeClr val="tx1"/>
            </a:solidFill>
            <a:prstDash val="solid"/>
            <a:round/>
            <a:headEnd type="none" w="med" len="med"/>
            <a:tailEnd type="arrow"/>
          </a:ln>
          <a:effectLst/>
        </p:spPr>
      </p:cxnSp>
      <p:sp>
        <p:nvSpPr>
          <p:cNvPr id="70" name="TextBox 69"/>
          <p:cNvSpPr txBox="1"/>
          <p:nvPr/>
        </p:nvSpPr>
        <p:spPr>
          <a:xfrm>
            <a:off x="9151777" y="2739850"/>
            <a:ext cx="148681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Differential</a:t>
            </a:r>
          </a:p>
        </p:txBody>
      </p:sp>
      <p:sp>
        <p:nvSpPr>
          <p:cNvPr id="71" name="TextBox 70"/>
          <p:cNvSpPr txBox="1"/>
          <p:nvPr/>
        </p:nvSpPr>
        <p:spPr>
          <a:xfrm>
            <a:off x="9195037" y="947707"/>
            <a:ext cx="155004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0000"/>
                </a:solidFill>
              </a:rPr>
              <a:t>Wednesday</a:t>
            </a:r>
          </a:p>
        </p:txBody>
      </p:sp>
      <p:pic>
        <p:nvPicPr>
          <p:cNvPr id="72" name="chart"/>
          <p:cNvPicPr>
            <a:picLocks noChangeAspect="1"/>
          </p:cNvPicPr>
          <p:nvPr/>
        </p:nvPicPr>
        <p:blipFill>
          <a:blip r:embed="rId4"/>
          <a:stretch>
            <a:fillRect/>
          </a:stretch>
        </p:blipFill>
        <p:spPr>
          <a:xfrm>
            <a:off x="1562716" y="4335883"/>
            <a:ext cx="2054566" cy="1322950"/>
          </a:xfrm>
          <a:prstGeom prst="rect">
            <a:avLst/>
          </a:prstGeom>
        </p:spPr>
      </p:pic>
      <p:sp>
        <p:nvSpPr>
          <p:cNvPr id="74" name="Multiply 73"/>
          <p:cNvSpPr/>
          <p:nvPr/>
        </p:nvSpPr>
        <p:spPr bwMode="auto">
          <a:xfrm>
            <a:off x="1713394" y="4692979"/>
            <a:ext cx="914347" cy="838220"/>
          </a:xfrm>
          <a:prstGeom prst="mathMultiply">
            <a:avLst/>
          </a:prstGeom>
          <a:solidFill>
            <a:srgbClr val="FF00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fontAlgn="base" hangingPunct="0">
              <a:spcBef>
                <a:spcPct val="0"/>
              </a:spcBef>
              <a:spcAft>
                <a:spcPct val="0"/>
              </a:spcAft>
            </a:pPr>
            <a:endParaRPr lang="en-US" sz="1200" smtClean="0">
              <a:solidFill>
                <a:srgbClr val="FF0000"/>
              </a:solidFill>
              <a:latin typeface="Capitals" pitchFamily="8" charset="0"/>
              <a:ea typeface="ＭＳ Ｐゴシック" pitchFamily="8" charset="-128"/>
            </a:endParaRPr>
          </a:p>
        </p:txBody>
      </p:sp>
      <p:sp>
        <p:nvSpPr>
          <p:cNvPr id="75" name="TextBox 74"/>
          <p:cNvSpPr txBox="1"/>
          <p:nvPr/>
        </p:nvSpPr>
        <p:spPr>
          <a:xfrm>
            <a:off x="3475988" y="4597398"/>
            <a:ext cx="75611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prstClr val="black"/>
                </a:solidFill>
              </a:rPr>
              <a:t>You Lose </a:t>
            </a:r>
            <a:r>
              <a:rPr lang="en-US" sz="2400" dirty="0" err="1">
                <a:solidFill>
                  <a:prstClr val="black"/>
                </a:solidFill>
              </a:rPr>
              <a:t>mdf</a:t>
            </a:r>
            <a:r>
              <a:rPr lang="en-US" sz="2400" dirty="0">
                <a:solidFill>
                  <a:prstClr val="black"/>
                </a:solidFill>
              </a:rPr>
              <a:t> file of database on Thursday at </a:t>
            </a:r>
            <a:r>
              <a:rPr lang="en-US" sz="2400" dirty="0" smtClean="0">
                <a:solidFill>
                  <a:prstClr val="black"/>
                </a:solidFill>
              </a:rPr>
              <a:t>4:00pm</a:t>
            </a:r>
            <a:endParaRPr lang="en-US" sz="2400" dirty="0">
              <a:solidFill>
                <a:prstClr val="black"/>
              </a:solidFill>
            </a:endParaRPr>
          </a:p>
        </p:txBody>
      </p:sp>
      <p:sp>
        <p:nvSpPr>
          <p:cNvPr id="76" name="TextBox 75"/>
          <p:cNvSpPr txBox="1"/>
          <p:nvPr/>
        </p:nvSpPr>
        <p:spPr>
          <a:xfrm>
            <a:off x="1502529" y="5730253"/>
            <a:ext cx="10945945" cy="572464"/>
          </a:xfrm>
          <a:prstGeom prst="rect">
            <a:avLst/>
          </a:prstGeom>
          <a:noFill/>
        </p:spPr>
        <p:txBody>
          <a:bodyPr wrap="none" lIns="182880" tIns="146304" rIns="182880" bIns="146304" rtlCol="0">
            <a:spAutoFit/>
          </a:bodyPr>
          <a:lstStyle/>
          <a:p>
            <a:pPr>
              <a:lnSpc>
                <a:spcPct val="90000"/>
              </a:lnSpc>
              <a:spcAft>
                <a:spcPts val="600"/>
              </a:spcAft>
            </a:pPr>
            <a:r>
              <a:rPr lang="en-US" sz="2000" kern="0" dirty="0" smtClean="0">
                <a:solidFill>
                  <a:srgbClr val="0072C6"/>
                </a:solidFill>
                <a:latin typeface="Century Gothic"/>
              </a:rPr>
              <a:t>(1) </a:t>
            </a:r>
            <a:r>
              <a:rPr lang="en-US" sz="2000" kern="0" dirty="0" smtClean="0">
                <a:solidFill>
                  <a:prstClr val="black"/>
                </a:solidFill>
                <a:latin typeface="Century Gothic"/>
              </a:rPr>
              <a:t>BACKUP </a:t>
            </a:r>
            <a:r>
              <a:rPr lang="en-US" sz="2000" kern="0" dirty="0">
                <a:solidFill>
                  <a:prstClr val="black"/>
                </a:solidFill>
                <a:latin typeface="Century Gothic"/>
              </a:rPr>
              <a:t>LOG </a:t>
            </a:r>
            <a:r>
              <a:rPr lang="en-US" sz="2000" kern="0" dirty="0" err="1">
                <a:solidFill>
                  <a:prstClr val="black"/>
                </a:solidFill>
                <a:latin typeface="Century Gothic"/>
              </a:rPr>
              <a:t>DB_Name</a:t>
            </a:r>
            <a:r>
              <a:rPr lang="en-US" sz="2000" kern="0" dirty="0">
                <a:solidFill>
                  <a:prstClr val="black"/>
                </a:solidFill>
                <a:latin typeface="Century Gothic"/>
              </a:rPr>
              <a:t> TO D:\SQLBackups\TempBackup.Bak WITH </a:t>
            </a:r>
            <a:r>
              <a:rPr lang="en-US" sz="2000" kern="0" dirty="0" smtClean="0">
                <a:solidFill>
                  <a:prstClr val="black"/>
                </a:solidFill>
                <a:latin typeface="Century Gothic"/>
              </a:rPr>
              <a:t>NORECOVERY</a:t>
            </a:r>
            <a:endParaRPr lang="en-US" sz="2000" dirty="0" smtClean="0">
              <a:gradFill>
                <a:gsLst>
                  <a:gs pos="2917">
                    <a:srgbClr val="505050"/>
                  </a:gs>
                  <a:gs pos="30000">
                    <a:srgbClr val="505050"/>
                  </a:gs>
                </a:gsLst>
                <a:lin ang="5400000" scaled="0"/>
              </a:gradFill>
            </a:endParaRPr>
          </a:p>
        </p:txBody>
      </p:sp>
      <p:sp>
        <p:nvSpPr>
          <p:cNvPr id="77" name="TextBox 76"/>
          <p:cNvSpPr txBox="1"/>
          <p:nvPr/>
        </p:nvSpPr>
        <p:spPr>
          <a:xfrm>
            <a:off x="963169" y="3160997"/>
            <a:ext cx="480003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0072C6"/>
                </a:solidFill>
                <a:latin typeface="Century Gothic" panose="020B0502020202020204" pitchFamily="34" charset="0"/>
              </a:rPr>
              <a:t>(2) </a:t>
            </a:r>
            <a:r>
              <a:rPr lang="en-US" sz="2000" dirty="0" smtClean="0">
                <a:gradFill>
                  <a:gsLst>
                    <a:gs pos="2917">
                      <a:srgbClr val="505050"/>
                    </a:gs>
                    <a:gs pos="30000">
                      <a:srgbClr val="505050"/>
                    </a:gs>
                  </a:gsLst>
                  <a:lin ang="5400000" scaled="0"/>
                </a:gradFill>
                <a:latin typeface="Century Gothic" panose="020B0502020202020204" pitchFamily="34" charset="0"/>
              </a:rPr>
              <a:t>Restore Full Backup from Sunday</a:t>
            </a:r>
          </a:p>
        </p:txBody>
      </p:sp>
      <p:sp>
        <p:nvSpPr>
          <p:cNvPr id="78" name="TextBox 77"/>
          <p:cNvSpPr txBox="1"/>
          <p:nvPr/>
        </p:nvSpPr>
        <p:spPr>
          <a:xfrm>
            <a:off x="5915119" y="3130094"/>
            <a:ext cx="632288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0072C6"/>
                </a:solidFill>
                <a:latin typeface="Century Gothic" panose="020B0502020202020204" pitchFamily="34" charset="0"/>
              </a:rPr>
              <a:t>(3) </a:t>
            </a:r>
            <a:r>
              <a:rPr lang="en-US" sz="2000" dirty="0">
                <a:gradFill>
                  <a:gsLst>
                    <a:gs pos="2917">
                      <a:srgbClr val="505050"/>
                    </a:gs>
                    <a:gs pos="30000">
                      <a:srgbClr val="505050"/>
                    </a:gs>
                  </a:gsLst>
                  <a:lin ang="5400000" scaled="0"/>
                </a:gradFill>
                <a:latin typeface="Century Gothic" panose="020B0502020202020204" pitchFamily="34" charset="0"/>
              </a:rPr>
              <a:t>Restore </a:t>
            </a:r>
            <a:r>
              <a:rPr lang="en-US" sz="2000" dirty="0" smtClean="0">
                <a:gradFill>
                  <a:gsLst>
                    <a:gs pos="2917">
                      <a:srgbClr val="505050"/>
                    </a:gs>
                    <a:gs pos="30000">
                      <a:srgbClr val="505050"/>
                    </a:gs>
                  </a:gsLst>
                  <a:lin ang="5400000" scaled="0"/>
                </a:gradFill>
                <a:latin typeface="Century Gothic" panose="020B0502020202020204" pitchFamily="34" charset="0"/>
              </a:rPr>
              <a:t>Differential </a:t>
            </a:r>
            <a:r>
              <a:rPr lang="en-US" sz="2000" dirty="0">
                <a:gradFill>
                  <a:gsLst>
                    <a:gs pos="2917">
                      <a:srgbClr val="505050"/>
                    </a:gs>
                    <a:gs pos="30000">
                      <a:srgbClr val="505050"/>
                    </a:gs>
                  </a:gsLst>
                  <a:lin ang="5400000" scaled="0"/>
                </a:gradFill>
                <a:latin typeface="Century Gothic" panose="020B0502020202020204" pitchFamily="34" charset="0"/>
              </a:rPr>
              <a:t>Backup from </a:t>
            </a:r>
            <a:r>
              <a:rPr lang="en-US" sz="2000" dirty="0" smtClean="0">
                <a:gradFill>
                  <a:gsLst>
                    <a:gs pos="2917">
                      <a:srgbClr val="505050"/>
                    </a:gs>
                    <a:gs pos="30000">
                      <a:srgbClr val="505050"/>
                    </a:gs>
                  </a:gsLst>
                  <a:lin ang="5400000" scaled="0"/>
                </a:gradFill>
                <a:latin typeface="Century Gothic" panose="020B0502020202020204" pitchFamily="34" charset="0"/>
              </a:rPr>
              <a:t>Wednesday</a:t>
            </a:r>
            <a:endParaRPr lang="en-US" sz="2000" dirty="0" smtClean="0">
              <a:gradFill>
                <a:gsLst>
                  <a:gs pos="2917">
                    <a:srgbClr val="505050"/>
                  </a:gs>
                  <a:gs pos="30000">
                    <a:srgbClr val="505050"/>
                  </a:gs>
                </a:gsLst>
                <a:lin ang="5400000" scaled="0"/>
              </a:gradFill>
            </a:endParaRPr>
          </a:p>
        </p:txBody>
      </p:sp>
      <p:sp>
        <p:nvSpPr>
          <p:cNvPr id="79" name="TextBox 78"/>
          <p:cNvSpPr txBox="1"/>
          <p:nvPr/>
        </p:nvSpPr>
        <p:spPr>
          <a:xfrm>
            <a:off x="1493401" y="6060205"/>
            <a:ext cx="761009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0072C6"/>
                </a:solidFill>
                <a:latin typeface="Century Gothic" panose="020B0502020202020204" pitchFamily="34" charset="0"/>
              </a:rPr>
              <a:t>(4) </a:t>
            </a:r>
            <a:r>
              <a:rPr lang="en-US" sz="2000" dirty="0" smtClean="0">
                <a:solidFill>
                  <a:srgbClr val="000000"/>
                </a:solidFill>
                <a:latin typeface="Century Gothic" panose="020B0502020202020204" pitchFamily="34" charset="0"/>
              </a:rPr>
              <a:t>RESTORE LOG FROM D:\SQLBackups\TempBackup.Bak</a:t>
            </a:r>
          </a:p>
        </p:txBody>
      </p:sp>
      <p:sp>
        <p:nvSpPr>
          <p:cNvPr id="80" name="TextBox 79"/>
          <p:cNvSpPr txBox="1"/>
          <p:nvPr/>
        </p:nvSpPr>
        <p:spPr>
          <a:xfrm>
            <a:off x="1351969" y="3673280"/>
            <a:ext cx="10227287" cy="627864"/>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0072C6">
                    <a:lumMod val="75000"/>
                  </a:srgbClr>
                </a:solidFill>
              </a:rPr>
              <a:t>BACKUP LOG </a:t>
            </a:r>
            <a:r>
              <a:rPr lang="en-US" sz="2400" dirty="0" err="1">
                <a:solidFill>
                  <a:srgbClr val="0072C6">
                    <a:lumMod val="75000"/>
                  </a:srgbClr>
                </a:solidFill>
              </a:rPr>
              <a:t>DB_Name</a:t>
            </a:r>
            <a:r>
              <a:rPr lang="en-US" sz="2400" dirty="0">
                <a:solidFill>
                  <a:srgbClr val="0072C6">
                    <a:lumMod val="75000"/>
                  </a:srgbClr>
                </a:solidFill>
              </a:rPr>
              <a:t> TO D:\SQLBackups\Weekly_T_Log.Bak WITH INIT</a:t>
            </a:r>
            <a:endParaRPr lang="en-US" sz="2400" dirty="0" smtClean="0">
              <a:solidFill>
                <a:srgbClr val="0072C6">
                  <a:lumMod val="75000"/>
                </a:srgbClr>
              </a:solidFill>
            </a:endParaRPr>
          </a:p>
        </p:txBody>
      </p:sp>
      <p:sp>
        <p:nvSpPr>
          <p:cNvPr id="82" name="TextBox 81"/>
          <p:cNvSpPr txBox="1"/>
          <p:nvPr/>
        </p:nvSpPr>
        <p:spPr>
          <a:xfrm>
            <a:off x="963169" y="3160997"/>
            <a:ext cx="11274835" cy="627864"/>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sp>
        <p:nvSpPr>
          <p:cNvPr id="83" name="TextBox 82"/>
          <p:cNvSpPr txBox="1"/>
          <p:nvPr/>
        </p:nvSpPr>
        <p:spPr>
          <a:xfrm>
            <a:off x="1351969" y="5730253"/>
            <a:ext cx="10886035" cy="902416"/>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sp>
        <p:nvSpPr>
          <p:cNvPr id="84" name="TextBox 83"/>
          <p:cNvSpPr txBox="1"/>
          <p:nvPr/>
        </p:nvSpPr>
        <p:spPr>
          <a:xfrm>
            <a:off x="1493401" y="4177526"/>
            <a:ext cx="9543695" cy="1552727"/>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48036424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0-#ppt_w/2"/>
                                          </p:val>
                                        </p:tav>
                                        <p:tav tm="100000">
                                          <p:val>
                                            <p:strVal val="#ppt_x"/>
                                          </p:val>
                                        </p:tav>
                                      </p:tavLst>
                                    </p:anim>
                                    <p:anim calcmode="lin" valueType="num">
                                      <p:cBhvr additive="base">
                                        <p:cTn id="54" dur="500" fill="hold"/>
                                        <p:tgtEl>
                                          <p:spTgt spid="50"/>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0-#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0-#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0-#ppt_w/2"/>
                                          </p:val>
                                        </p:tav>
                                        <p:tav tm="100000">
                                          <p:val>
                                            <p:strVal val="#ppt_x"/>
                                          </p:val>
                                        </p:tav>
                                      </p:tavLst>
                                    </p:anim>
                                    <p:anim calcmode="lin" valueType="num">
                                      <p:cBhvr additive="base">
                                        <p:cTn id="66" dur="500" fill="hold"/>
                                        <p:tgtEl>
                                          <p:spTgt spid="51"/>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fill="hold"/>
                                        <p:tgtEl>
                                          <p:spTgt spid="53"/>
                                        </p:tgtEl>
                                        <p:attrNameLst>
                                          <p:attrName>ppt_x</p:attrName>
                                        </p:attrNameLst>
                                      </p:cBhvr>
                                      <p:tavLst>
                                        <p:tav tm="0">
                                          <p:val>
                                            <p:strVal val="0-#ppt_w/2"/>
                                          </p:val>
                                        </p:tav>
                                        <p:tav tm="100000">
                                          <p:val>
                                            <p:strVal val="#ppt_x"/>
                                          </p:val>
                                        </p:tav>
                                      </p:tavLst>
                                    </p:anim>
                                    <p:anim calcmode="lin" valueType="num">
                                      <p:cBhvr additive="base">
                                        <p:cTn id="70" dur="500" fill="hold"/>
                                        <p:tgtEl>
                                          <p:spTgt spid="53"/>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additive="base">
                                        <p:cTn id="73" dur="500" fill="hold"/>
                                        <p:tgtEl>
                                          <p:spTgt spid="55"/>
                                        </p:tgtEl>
                                        <p:attrNameLst>
                                          <p:attrName>ppt_x</p:attrName>
                                        </p:attrNameLst>
                                      </p:cBhvr>
                                      <p:tavLst>
                                        <p:tav tm="0">
                                          <p:val>
                                            <p:strVal val="0-#ppt_w/2"/>
                                          </p:val>
                                        </p:tav>
                                        <p:tav tm="100000">
                                          <p:val>
                                            <p:strVal val="#ppt_x"/>
                                          </p:val>
                                        </p:tav>
                                      </p:tavLst>
                                    </p:anim>
                                    <p:anim calcmode="lin" valueType="num">
                                      <p:cBhvr additive="base">
                                        <p:cTn id="74" dur="500" fill="hold"/>
                                        <p:tgtEl>
                                          <p:spTgt spid="5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fill="hold"/>
                                        <p:tgtEl>
                                          <p:spTgt spid="63"/>
                                        </p:tgtEl>
                                        <p:attrNameLst>
                                          <p:attrName>ppt_x</p:attrName>
                                        </p:attrNameLst>
                                      </p:cBhvr>
                                      <p:tavLst>
                                        <p:tav tm="0">
                                          <p:val>
                                            <p:strVal val="0-#ppt_w/2"/>
                                          </p:val>
                                        </p:tav>
                                        <p:tav tm="100000">
                                          <p:val>
                                            <p:strVal val="#ppt_x"/>
                                          </p:val>
                                        </p:tav>
                                      </p:tavLst>
                                    </p:anim>
                                    <p:anim calcmode="lin" valueType="num">
                                      <p:cBhvr additive="base">
                                        <p:cTn id="78" dur="5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4"/>
                                        </p:tgtEl>
                                        <p:attrNameLst>
                                          <p:attrName>style.visibility</p:attrName>
                                        </p:attrNameLst>
                                      </p:cBhvr>
                                      <p:to>
                                        <p:strVal val="visible"/>
                                      </p:to>
                                    </p:set>
                                    <p:anim calcmode="lin" valueType="num">
                                      <p:cBhvr additive="base">
                                        <p:cTn id="83" dur="500" fill="hold"/>
                                        <p:tgtEl>
                                          <p:spTgt spid="54"/>
                                        </p:tgtEl>
                                        <p:attrNameLst>
                                          <p:attrName>ppt_x</p:attrName>
                                        </p:attrNameLst>
                                      </p:cBhvr>
                                      <p:tavLst>
                                        <p:tav tm="0">
                                          <p:val>
                                            <p:strVal val="0-#ppt_w/2"/>
                                          </p:val>
                                        </p:tav>
                                        <p:tav tm="100000">
                                          <p:val>
                                            <p:strVal val="#ppt_x"/>
                                          </p:val>
                                        </p:tav>
                                      </p:tavLst>
                                    </p:anim>
                                    <p:anim calcmode="lin" valueType="num">
                                      <p:cBhvr additive="base">
                                        <p:cTn id="84" dur="500" fill="hold"/>
                                        <p:tgtEl>
                                          <p:spTgt spid="54"/>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500" fill="hold"/>
                                        <p:tgtEl>
                                          <p:spTgt spid="60"/>
                                        </p:tgtEl>
                                        <p:attrNameLst>
                                          <p:attrName>ppt_x</p:attrName>
                                        </p:attrNameLst>
                                      </p:cBhvr>
                                      <p:tavLst>
                                        <p:tav tm="0">
                                          <p:val>
                                            <p:strVal val="0-#ppt_w/2"/>
                                          </p:val>
                                        </p:tav>
                                        <p:tav tm="100000">
                                          <p:val>
                                            <p:strVal val="#ppt_x"/>
                                          </p:val>
                                        </p:tav>
                                      </p:tavLst>
                                    </p:anim>
                                    <p:anim calcmode="lin" valueType="num">
                                      <p:cBhvr additive="base">
                                        <p:cTn id="88" dur="500" fill="hold"/>
                                        <p:tgtEl>
                                          <p:spTgt spid="6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0-#ppt_w/2"/>
                                          </p:val>
                                        </p:tav>
                                        <p:tav tm="100000">
                                          <p:val>
                                            <p:strVal val="#ppt_x"/>
                                          </p:val>
                                        </p:tav>
                                      </p:tavLst>
                                    </p:anim>
                                    <p:anim calcmode="lin" valueType="num">
                                      <p:cBhvr additive="base">
                                        <p:cTn id="92" dur="500" fill="hold"/>
                                        <p:tgtEl>
                                          <p:spTgt spid="59"/>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61"/>
                                        </p:tgtEl>
                                        <p:attrNameLst>
                                          <p:attrName>style.visibility</p:attrName>
                                        </p:attrNameLst>
                                      </p:cBhvr>
                                      <p:to>
                                        <p:strVal val="visible"/>
                                      </p:to>
                                    </p:set>
                                    <p:anim calcmode="lin" valueType="num">
                                      <p:cBhvr additive="base">
                                        <p:cTn id="95" dur="500" fill="hold"/>
                                        <p:tgtEl>
                                          <p:spTgt spid="61"/>
                                        </p:tgtEl>
                                        <p:attrNameLst>
                                          <p:attrName>ppt_x</p:attrName>
                                        </p:attrNameLst>
                                      </p:cBhvr>
                                      <p:tavLst>
                                        <p:tav tm="0">
                                          <p:val>
                                            <p:strVal val="0-#ppt_w/2"/>
                                          </p:val>
                                        </p:tav>
                                        <p:tav tm="100000">
                                          <p:val>
                                            <p:strVal val="#ppt_x"/>
                                          </p:val>
                                        </p:tav>
                                      </p:tavLst>
                                    </p:anim>
                                    <p:anim calcmode="lin" valueType="num">
                                      <p:cBhvr additive="base">
                                        <p:cTn id="96" dur="500" fill="hold"/>
                                        <p:tgtEl>
                                          <p:spTgt spid="6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additive="base">
                                        <p:cTn id="99" dur="500" fill="hold"/>
                                        <p:tgtEl>
                                          <p:spTgt spid="62"/>
                                        </p:tgtEl>
                                        <p:attrNameLst>
                                          <p:attrName>ppt_x</p:attrName>
                                        </p:attrNameLst>
                                      </p:cBhvr>
                                      <p:tavLst>
                                        <p:tav tm="0">
                                          <p:val>
                                            <p:strVal val="0-#ppt_w/2"/>
                                          </p:val>
                                        </p:tav>
                                        <p:tav tm="100000">
                                          <p:val>
                                            <p:strVal val="#ppt_x"/>
                                          </p:val>
                                        </p:tav>
                                      </p:tavLst>
                                    </p:anim>
                                    <p:anim calcmode="lin" valueType="num">
                                      <p:cBhvr additive="base">
                                        <p:cTn id="100" dur="500" fill="hold"/>
                                        <p:tgtEl>
                                          <p:spTgt spid="62"/>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7"/>
                                        </p:tgtEl>
                                        <p:attrNameLst>
                                          <p:attrName>style.visibility</p:attrName>
                                        </p:attrNameLst>
                                      </p:cBhvr>
                                      <p:to>
                                        <p:strVal val="visible"/>
                                      </p:to>
                                    </p:set>
                                    <p:anim calcmode="lin" valueType="num">
                                      <p:cBhvr additive="base">
                                        <p:cTn id="103" dur="500" fill="hold"/>
                                        <p:tgtEl>
                                          <p:spTgt spid="57"/>
                                        </p:tgtEl>
                                        <p:attrNameLst>
                                          <p:attrName>ppt_x</p:attrName>
                                        </p:attrNameLst>
                                      </p:cBhvr>
                                      <p:tavLst>
                                        <p:tav tm="0">
                                          <p:val>
                                            <p:strVal val="0-#ppt_w/2"/>
                                          </p:val>
                                        </p:tav>
                                        <p:tav tm="100000">
                                          <p:val>
                                            <p:strVal val="#ppt_x"/>
                                          </p:val>
                                        </p:tav>
                                      </p:tavLst>
                                    </p:anim>
                                    <p:anim calcmode="lin" valueType="num">
                                      <p:cBhvr additive="base">
                                        <p:cTn id="104" dur="500" fill="hold"/>
                                        <p:tgtEl>
                                          <p:spTgt spid="57"/>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0-#ppt_w/2"/>
                                          </p:val>
                                        </p:tav>
                                        <p:tav tm="100000">
                                          <p:val>
                                            <p:strVal val="#ppt_x"/>
                                          </p:val>
                                        </p:tav>
                                      </p:tavLst>
                                    </p:anim>
                                    <p:anim calcmode="lin" valueType="num">
                                      <p:cBhvr additive="base">
                                        <p:cTn id="108"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grpId="1" nodeType="clickEffect">
                                  <p:stCondLst>
                                    <p:cond delay="0"/>
                                  </p:stCondLst>
                                  <p:childTnLst>
                                    <p:set>
                                      <p:cBhvr>
                                        <p:cTn id="112" dur="1" fill="hold">
                                          <p:stCondLst>
                                            <p:cond delay="0"/>
                                          </p:stCondLst>
                                        </p:cTn>
                                        <p:tgtEl>
                                          <p:spTgt spid="15"/>
                                        </p:tgtEl>
                                        <p:attrNameLst>
                                          <p:attrName>style.visibility</p:attrName>
                                        </p:attrNameLst>
                                      </p:cBhvr>
                                      <p:to>
                                        <p:strVal val="visible"/>
                                      </p:to>
                                    </p:set>
                                    <p:anim calcmode="lin" valueType="num">
                                      <p:cBhvr additive="base">
                                        <p:cTn id="113" dur="500" fill="hold"/>
                                        <p:tgtEl>
                                          <p:spTgt spid="15"/>
                                        </p:tgtEl>
                                        <p:attrNameLst>
                                          <p:attrName>ppt_x</p:attrName>
                                        </p:attrNameLst>
                                      </p:cBhvr>
                                      <p:tavLst>
                                        <p:tav tm="0">
                                          <p:val>
                                            <p:strVal val="0-#ppt_w/2"/>
                                          </p:val>
                                        </p:tav>
                                        <p:tav tm="100000">
                                          <p:val>
                                            <p:strVal val="#ppt_x"/>
                                          </p:val>
                                        </p:tav>
                                      </p:tavLst>
                                    </p:anim>
                                    <p:anim calcmode="lin" valueType="num">
                                      <p:cBhvr additive="base">
                                        <p:cTn id="114" dur="500" fill="hold"/>
                                        <p:tgtEl>
                                          <p:spTgt spid="1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additive="base">
                                        <p:cTn id="117" dur="500" fill="hold"/>
                                        <p:tgtEl>
                                          <p:spTgt spid="68"/>
                                        </p:tgtEl>
                                        <p:attrNameLst>
                                          <p:attrName>ppt_x</p:attrName>
                                        </p:attrNameLst>
                                      </p:cBhvr>
                                      <p:tavLst>
                                        <p:tav tm="0">
                                          <p:val>
                                            <p:strVal val="0-#ppt_w/2"/>
                                          </p:val>
                                        </p:tav>
                                        <p:tav tm="100000">
                                          <p:val>
                                            <p:strVal val="#ppt_x"/>
                                          </p:val>
                                        </p:tav>
                                      </p:tavLst>
                                    </p:anim>
                                    <p:anim calcmode="lin" valueType="num">
                                      <p:cBhvr additive="base">
                                        <p:cTn id="118" dur="500" fill="hold"/>
                                        <p:tgtEl>
                                          <p:spTgt spid="68"/>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67"/>
                                        </p:tgtEl>
                                        <p:attrNameLst>
                                          <p:attrName>style.visibility</p:attrName>
                                        </p:attrNameLst>
                                      </p:cBhvr>
                                      <p:to>
                                        <p:strVal val="visible"/>
                                      </p:to>
                                    </p:set>
                                    <p:anim calcmode="lin" valueType="num">
                                      <p:cBhvr additive="base">
                                        <p:cTn id="121" dur="500" fill="hold"/>
                                        <p:tgtEl>
                                          <p:spTgt spid="67"/>
                                        </p:tgtEl>
                                        <p:attrNameLst>
                                          <p:attrName>ppt_x</p:attrName>
                                        </p:attrNameLst>
                                      </p:cBhvr>
                                      <p:tavLst>
                                        <p:tav tm="0">
                                          <p:val>
                                            <p:strVal val="0-#ppt_w/2"/>
                                          </p:val>
                                        </p:tav>
                                        <p:tav tm="100000">
                                          <p:val>
                                            <p:strVal val="#ppt_x"/>
                                          </p:val>
                                        </p:tav>
                                      </p:tavLst>
                                    </p:anim>
                                    <p:anim calcmode="lin" valueType="num">
                                      <p:cBhvr additive="base">
                                        <p:cTn id="122" dur="500" fill="hold"/>
                                        <p:tgtEl>
                                          <p:spTgt spid="67"/>
                                        </p:tgtEl>
                                        <p:attrNameLst>
                                          <p:attrName>ppt_y</p:attrName>
                                        </p:attrNameLst>
                                      </p:cBhvr>
                                      <p:tavLst>
                                        <p:tav tm="0">
                                          <p:val>
                                            <p:strVal val="#ppt_y"/>
                                          </p:val>
                                        </p:tav>
                                        <p:tav tm="100000">
                                          <p:val>
                                            <p:strVal val="#ppt_y"/>
                                          </p:val>
                                        </p:tav>
                                      </p:tavLst>
                                    </p:anim>
                                  </p:childTnLst>
                                </p:cTn>
                              </p:par>
                              <p:par>
                                <p:cTn id="123" presetID="2" presetClass="entr" presetSubtype="8" fill="hold" nodeType="withEffect">
                                  <p:stCondLst>
                                    <p:cond delay="0"/>
                                  </p:stCondLst>
                                  <p:childTnLst>
                                    <p:set>
                                      <p:cBhvr>
                                        <p:cTn id="124" dur="1" fill="hold">
                                          <p:stCondLst>
                                            <p:cond delay="0"/>
                                          </p:stCondLst>
                                        </p:cTn>
                                        <p:tgtEl>
                                          <p:spTgt spid="69"/>
                                        </p:tgtEl>
                                        <p:attrNameLst>
                                          <p:attrName>style.visibility</p:attrName>
                                        </p:attrNameLst>
                                      </p:cBhvr>
                                      <p:to>
                                        <p:strVal val="visible"/>
                                      </p:to>
                                    </p:set>
                                    <p:anim calcmode="lin" valueType="num">
                                      <p:cBhvr additive="base">
                                        <p:cTn id="125" dur="500" fill="hold"/>
                                        <p:tgtEl>
                                          <p:spTgt spid="69"/>
                                        </p:tgtEl>
                                        <p:attrNameLst>
                                          <p:attrName>ppt_x</p:attrName>
                                        </p:attrNameLst>
                                      </p:cBhvr>
                                      <p:tavLst>
                                        <p:tav tm="0">
                                          <p:val>
                                            <p:strVal val="0-#ppt_w/2"/>
                                          </p:val>
                                        </p:tav>
                                        <p:tav tm="100000">
                                          <p:val>
                                            <p:strVal val="#ppt_x"/>
                                          </p:val>
                                        </p:tav>
                                      </p:tavLst>
                                    </p:anim>
                                    <p:anim calcmode="lin" valueType="num">
                                      <p:cBhvr additive="base">
                                        <p:cTn id="126" dur="500" fill="hold"/>
                                        <p:tgtEl>
                                          <p:spTgt spid="69"/>
                                        </p:tgtEl>
                                        <p:attrNameLst>
                                          <p:attrName>ppt_y</p:attrName>
                                        </p:attrNameLst>
                                      </p:cBhvr>
                                      <p:tavLst>
                                        <p:tav tm="0">
                                          <p:val>
                                            <p:strVal val="#ppt_y"/>
                                          </p:val>
                                        </p:tav>
                                        <p:tav tm="100000">
                                          <p:val>
                                            <p:strVal val="#ppt_y"/>
                                          </p:val>
                                        </p:tav>
                                      </p:tavLst>
                                    </p:anim>
                                  </p:childTnLst>
                                </p:cTn>
                              </p:par>
                              <p:par>
                                <p:cTn id="127" presetID="2" presetClass="entr" presetSubtype="8" fill="hold" nodeType="withEffect">
                                  <p:stCondLst>
                                    <p:cond delay="0"/>
                                  </p:stCondLst>
                                  <p:childTnLst>
                                    <p:set>
                                      <p:cBhvr>
                                        <p:cTn id="128" dur="1" fill="hold">
                                          <p:stCondLst>
                                            <p:cond delay="0"/>
                                          </p:stCondLst>
                                        </p:cTn>
                                        <p:tgtEl>
                                          <p:spTgt spid="65"/>
                                        </p:tgtEl>
                                        <p:attrNameLst>
                                          <p:attrName>style.visibility</p:attrName>
                                        </p:attrNameLst>
                                      </p:cBhvr>
                                      <p:to>
                                        <p:strVal val="visible"/>
                                      </p:to>
                                    </p:set>
                                    <p:anim calcmode="lin" valueType="num">
                                      <p:cBhvr additive="base">
                                        <p:cTn id="129" dur="500" fill="hold"/>
                                        <p:tgtEl>
                                          <p:spTgt spid="65"/>
                                        </p:tgtEl>
                                        <p:attrNameLst>
                                          <p:attrName>ppt_x</p:attrName>
                                        </p:attrNameLst>
                                      </p:cBhvr>
                                      <p:tavLst>
                                        <p:tav tm="0">
                                          <p:val>
                                            <p:strVal val="0-#ppt_w/2"/>
                                          </p:val>
                                        </p:tav>
                                        <p:tav tm="100000">
                                          <p:val>
                                            <p:strVal val="#ppt_x"/>
                                          </p:val>
                                        </p:tav>
                                      </p:tavLst>
                                    </p:anim>
                                    <p:anim calcmode="lin" valueType="num">
                                      <p:cBhvr additive="base">
                                        <p:cTn id="130" dur="500" fill="hold"/>
                                        <p:tgtEl>
                                          <p:spTgt spid="65"/>
                                        </p:tgtEl>
                                        <p:attrNameLst>
                                          <p:attrName>ppt_y</p:attrName>
                                        </p:attrNameLst>
                                      </p:cBhvr>
                                      <p:tavLst>
                                        <p:tav tm="0">
                                          <p:val>
                                            <p:strVal val="#ppt_y"/>
                                          </p:val>
                                        </p:tav>
                                        <p:tav tm="100000">
                                          <p:val>
                                            <p:strVal val="#ppt_y"/>
                                          </p:val>
                                        </p:tav>
                                      </p:tavLst>
                                    </p:anim>
                                  </p:childTnLst>
                                </p:cTn>
                              </p:par>
                              <p:par>
                                <p:cTn id="131" presetID="2" presetClass="entr" presetSubtype="8" fill="hold" nodeType="withEffect">
                                  <p:stCondLst>
                                    <p:cond delay="0"/>
                                  </p:stCondLst>
                                  <p:childTnLst>
                                    <p:set>
                                      <p:cBhvr>
                                        <p:cTn id="132" dur="1" fill="hold">
                                          <p:stCondLst>
                                            <p:cond delay="0"/>
                                          </p:stCondLst>
                                        </p:cTn>
                                        <p:tgtEl>
                                          <p:spTgt spid="66"/>
                                        </p:tgtEl>
                                        <p:attrNameLst>
                                          <p:attrName>style.visibility</p:attrName>
                                        </p:attrNameLst>
                                      </p:cBhvr>
                                      <p:to>
                                        <p:strVal val="visible"/>
                                      </p:to>
                                    </p:set>
                                    <p:anim calcmode="lin" valueType="num">
                                      <p:cBhvr additive="base">
                                        <p:cTn id="133" dur="500" fill="hold"/>
                                        <p:tgtEl>
                                          <p:spTgt spid="66"/>
                                        </p:tgtEl>
                                        <p:attrNameLst>
                                          <p:attrName>ppt_x</p:attrName>
                                        </p:attrNameLst>
                                      </p:cBhvr>
                                      <p:tavLst>
                                        <p:tav tm="0">
                                          <p:val>
                                            <p:strVal val="0-#ppt_w/2"/>
                                          </p:val>
                                        </p:tav>
                                        <p:tav tm="100000">
                                          <p:val>
                                            <p:strVal val="#ppt_x"/>
                                          </p:val>
                                        </p:tav>
                                      </p:tavLst>
                                    </p:anim>
                                    <p:anim calcmode="lin" valueType="num">
                                      <p:cBhvr additive="base">
                                        <p:cTn id="134" dur="500" fill="hold"/>
                                        <p:tgtEl>
                                          <p:spTgt spid="66"/>
                                        </p:tgtEl>
                                        <p:attrNameLst>
                                          <p:attrName>ppt_y</p:attrName>
                                        </p:attrNameLst>
                                      </p:cBhvr>
                                      <p:tavLst>
                                        <p:tav tm="0">
                                          <p:val>
                                            <p:strVal val="#ppt_y"/>
                                          </p:val>
                                        </p:tav>
                                        <p:tav tm="100000">
                                          <p:val>
                                            <p:strVal val="#ppt_y"/>
                                          </p:val>
                                        </p:tav>
                                      </p:tavLst>
                                    </p:anim>
                                  </p:childTnLst>
                                </p:cTn>
                              </p:par>
                              <p:par>
                                <p:cTn id="135" presetID="2" presetClass="entr" presetSubtype="8" fill="hold" grpId="0" nodeType="withEffect">
                                  <p:stCondLst>
                                    <p:cond delay="0"/>
                                  </p:stCondLst>
                                  <p:childTnLst>
                                    <p:set>
                                      <p:cBhvr>
                                        <p:cTn id="136" dur="1" fill="hold">
                                          <p:stCondLst>
                                            <p:cond delay="0"/>
                                          </p:stCondLst>
                                        </p:cTn>
                                        <p:tgtEl>
                                          <p:spTgt spid="70"/>
                                        </p:tgtEl>
                                        <p:attrNameLst>
                                          <p:attrName>style.visibility</p:attrName>
                                        </p:attrNameLst>
                                      </p:cBhvr>
                                      <p:to>
                                        <p:strVal val="visible"/>
                                      </p:to>
                                    </p:set>
                                    <p:anim calcmode="lin" valueType="num">
                                      <p:cBhvr additive="base">
                                        <p:cTn id="137" dur="500" fill="hold"/>
                                        <p:tgtEl>
                                          <p:spTgt spid="70"/>
                                        </p:tgtEl>
                                        <p:attrNameLst>
                                          <p:attrName>ppt_x</p:attrName>
                                        </p:attrNameLst>
                                      </p:cBhvr>
                                      <p:tavLst>
                                        <p:tav tm="0">
                                          <p:val>
                                            <p:strVal val="0-#ppt_w/2"/>
                                          </p:val>
                                        </p:tav>
                                        <p:tav tm="100000">
                                          <p:val>
                                            <p:strVal val="#ppt_x"/>
                                          </p:val>
                                        </p:tav>
                                      </p:tavLst>
                                    </p:anim>
                                    <p:anim calcmode="lin" valueType="num">
                                      <p:cBhvr additive="base">
                                        <p:cTn id="138" dur="500" fill="hold"/>
                                        <p:tgtEl>
                                          <p:spTgt spid="70"/>
                                        </p:tgtEl>
                                        <p:attrNameLst>
                                          <p:attrName>ppt_y</p:attrName>
                                        </p:attrNameLst>
                                      </p:cBhvr>
                                      <p:tavLst>
                                        <p:tav tm="0">
                                          <p:val>
                                            <p:strVal val="#ppt_y"/>
                                          </p:val>
                                        </p:tav>
                                        <p:tav tm="100000">
                                          <p:val>
                                            <p:strVal val="#ppt_y"/>
                                          </p:val>
                                        </p:tav>
                                      </p:tavLst>
                                    </p:anim>
                                  </p:childTnLst>
                                </p:cTn>
                              </p:par>
                              <p:par>
                                <p:cTn id="139" presetID="2" presetClass="entr" presetSubtype="8"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 calcmode="lin" valueType="num">
                                      <p:cBhvr additive="base">
                                        <p:cTn id="141" dur="500" fill="hold"/>
                                        <p:tgtEl>
                                          <p:spTgt spid="71"/>
                                        </p:tgtEl>
                                        <p:attrNameLst>
                                          <p:attrName>ppt_x</p:attrName>
                                        </p:attrNameLst>
                                      </p:cBhvr>
                                      <p:tavLst>
                                        <p:tav tm="0">
                                          <p:val>
                                            <p:strVal val="0-#ppt_w/2"/>
                                          </p:val>
                                        </p:tav>
                                        <p:tav tm="100000">
                                          <p:val>
                                            <p:strVal val="#ppt_x"/>
                                          </p:val>
                                        </p:tav>
                                      </p:tavLst>
                                    </p:anim>
                                    <p:anim calcmode="lin" valueType="num">
                                      <p:cBhvr additive="base">
                                        <p:cTn id="14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5" presetClass="entr" presetSubtype="0" fill="hold" nodeType="clickEffect">
                                  <p:stCondLst>
                                    <p:cond delay="0"/>
                                  </p:stCondLst>
                                  <p:childTnLst>
                                    <p:set>
                                      <p:cBhvr>
                                        <p:cTn id="146" dur="1" fill="hold">
                                          <p:stCondLst>
                                            <p:cond delay="0"/>
                                          </p:stCondLst>
                                        </p:cTn>
                                        <p:tgtEl>
                                          <p:spTgt spid="72"/>
                                        </p:tgtEl>
                                        <p:attrNameLst>
                                          <p:attrName>style.visibility</p:attrName>
                                        </p:attrNameLst>
                                      </p:cBhvr>
                                      <p:to>
                                        <p:strVal val="visible"/>
                                      </p:to>
                                    </p:set>
                                    <p:animEffect transition="in" filter="fade">
                                      <p:cBhvr>
                                        <p:cTn id="147" dur="2000"/>
                                        <p:tgtEl>
                                          <p:spTgt spid="72"/>
                                        </p:tgtEl>
                                      </p:cBhvr>
                                    </p:animEffect>
                                    <p:anim calcmode="lin" valueType="num">
                                      <p:cBhvr>
                                        <p:cTn id="148" dur="2000" fill="hold"/>
                                        <p:tgtEl>
                                          <p:spTgt spid="72"/>
                                        </p:tgtEl>
                                        <p:attrNameLst>
                                          <p:attrName>ppt_w</p:attrName>
                                        </p:attrNameLst>
                                      </p:cBhvr>
                                      <p:tavLst>
                                        <p:tav tm="0" fmla="#ppt_w*sin(2.5*pi*$)">
                                          <p:val>
                                            <p:fltVal val="0"/>
                                          </p:val>
                                        </p:tav>
                                        <p:tav tm="100000">
                                          <p:val>
                                            <p:fltVal val="1"/>
                                          </p:val>
                                        </p:tav>
                                      </p:tavLst>
                                    </p:anim>
                                    <p:anim calcmode="lin" valueType="num">
                                      <p:cBhvr>
                                        <p:cTn id="149" dur="2000" fill="hold"/>
                                        <p:tgtEl>
                                          <p:spTgt spid="72"/>
                                        </p:tgtEl>
                                        <p:attrNameLst>
                                          <p:attrName>ppt_h</p:attrName>
                                        </p:attrNameLst>
                                      </p:cBhvr>
                                      <p:tavLst>
                                        <p:tav tm="0">
                                          <p:val>
                                            <p:strVal val="#ppt_h"/>
                                          </p:val>
                                        </p:tav>
                                        <p:tav tm="100000">
                                          <p:val>
                                            <p:strVal val="#ppt_h"/>
                                          </p:val>
                                        </p:tav>
                                      </p:tavLst>
                                    </p:anim>
                                  </p:childTnLst>
                                </p:cTn>
                              </p:par>
                            </p:childTnLst>
                          </p:cTn>
                        </p:par>
                        <p:par>
                          <p:cTn id="150" fill="hold">
                            <p:stCondLst>
                              <p:cond delay="2000"/>
                            </p:stCondLst>
                            <p:childTnLst>
                              <p:par>
                                <p:cTn id="151" presetID="53" presetClass="entr" presetSubtype="16" fill="hold" grpId="0" nodeType="afterEffect">
                                  <p:stCondLst>
                                    <p:cond delay="0"/>
                                  </p:stCondLst>
                                  <p:childTnLst>
                                    <p:set>
                                      <p:cBhvr>
                                        <p:cTn id="152" dur="1" fill="hold">
                                          <p:stCondLst>
                                            <p:cond delay="0"/>
                                          </p:stCondLst>
                                        </p:cTn>
                                        <p:tgtEl>
                                          <p:spTgt spid="74"/>
                                        </p:tgtEl>
                                        <p:attrNameLst>
                                          <p:attrName>style.visibility</p:attrName>
                                        </p:attrNameLst>
                                      </p:cBhvr>
                                      <p:to>
                                        <p:strVal val="visible"/>
                                      </p:to>
                                    </p:set>
                                    <p:anim calcmode="lin" valueType="num">
                                      <p:cBhvr>
                                        <p:cTn id="153" dur="500" fill="hold"/>
                                        <p:tgtEl>
                                          <p:spTgt spid="74"/>
                                        </p:tgtEl>
                                        <p:attrNameLst>
                                          <p:attrName>ppt_w</p:attrName>
                                        </p:attrNameLst>
                                      </p:cBhvr>
                                      <p:tavLst>
                                        <p:tav tm="0">
                                          <p:val>
                                            <p:fltVal val="0"/>
                                          </p:val>
                                        </p:tav>
                                        <p:tav tm="100000">
                                          <p:val>
                                            <p:strVal val="#ppt_w"/>
                                          </p:val>
                                        </p:tav>
                                      </p:tavLst>
                                    </p:anim>
                                    <p:anim calcmode="lin" valueType="num">
                                      <p:cBhvr>
                                        <p:cTn id="154" dur="500" fill="hold"/>
                                        <p:tgtEl>
                                          <p:spTgt spid="74"/>
                                        </p:tgtEl>
                                        <p:attrNameLst>
                                          <p:attrName>ppt_h</p:attrName>
                                        </p:attrNameLst>
                                      </p:cBhvr>
                                      <p:tavLst>
                                        <p:tav tm="0">
                                          <p:val>
                                            <p:fltVal val="0"/>
                                          </p:val>
                                        </p:tav>
                                        <p:tav tm="100000">
                                          <p:val>
                                            <p:strVal val="#ppt_h"/>
                                          </p:val>
                                        </p:tav>
                                      </p:tavLst>
                                    </p:anim>
                                    <p:animEffect transition="in" filter="fade">
                                      <p:cBhvr>
                                        <p:cTn id="155" dur="500"/>
                                        <p:tgtEl>
                                          <p:spTgt spid="74"/>
                                        </p:tgtEl>
                                      </p:cBhvr>
                                    </p:animEffect>
                                  </p:childTnLst>
                                </p:cTn>
                              </p:par>
                            </p:childTnLst>
                          </p:cTn>
                        </p:par>
                        <p:par>
                          <p:cTn id="156" fill="hold">
                            <p:stCondLst>
                              <p:cond delay="2500"/>
                            </p:stCondLst>
                            <p:childTnLst>
                              <p:par>
                                <p:cTn id="157" presetID="2" presetClass="entr" presetSubtype="2" fill="hold" grpId="0" nodeType="afterEffect">
                                  <p:stCondLst>
                                    <p:cond delay="2000"/>
                                  </p:stCondLst>
                                  <p:childTnLst>
                                    <p:set>
                                      <p:cBhvr>
                                        <p:cTn id="158" dur="1" fill="hold">
                                          <p:stCondLst>
                                            <p:cond delay="0"/>
                                          </p:stCondLst>
                                        </p:cTn>
                                        <p:tgtEl>
                                          <p:spTgt spid="75"/>
                                        </p:tgtEl>
                                        <p:attrNameLst>
                                          <p:attrName>style.visibility</p:attrName>
                                        </p:attrNameLst>
                                      </p:cBhvr>
                                      <p:to>
                                        <p:strVal val="visible"/>
                                      </p:to>
                                    </p:set>
                                    <p:anim calcmode="lin" valueType="num">
                                      <p:cBhvr additive="base">
                                        <p:cTn id="159" dur="500" fill="hold"/>
                                        <p:tgtEl>
                                          <p:spTgt spid="75"/>
                                        </p:tgtEl>
                                        <p:attrNameLst>
                                          <p:attrName>ppt_x</p:attrName>
                                        </p:attrNameLst>
                                      </p:cBhvr>
                                      <p:tavLst>
                                        <p:tav tm="0">
                                          <p:val>
                                            <p:strVal val="1+#ppt_w/2"/>
                                          </p:val>
                                        </p:tav>
                                        <p:tav tm="100000">
                                          <p:val>
                                            <p:strVal val="#ppt_x"/>
                                          </p:val>
                                        </p:tav>
                                      </p:tavLst>
                                    </p:anim>
                                    <p:anim calcmode="lin" valueType="num">
                                      <p:cBhvr additive="base">
                                        <p:cTn id="160"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2" presetClass="entr" presetSubtype="4" fill="hold" grpId="0" nodeType="clickEffect">
                                  <p:stCondLst>
                                    <p:cond delay="0"/>
                                  </p:stCondLst>
                                  <p:childTnLst>
                                    <p:set>
                                      <p:cBhvr>
                                        <p:cTn id="164" dur="1" fill="hold">
                                          <p:stCondLst>
                                            <p:cond delay="0"/>
                                          </p:stCondLst>
                                        </p:cTn>
                                        <p:tgtEl>
                                          <p:spTgt spid="76"/>
                                        </p:tgtEl>
                                        <p:attrNameLst>
                                          <p:attrName>style.visibility</p:attrName>
                                        </p:attrNameLst>
                                      </p:cBhvr>
                                      <p:to>
                                        <p:strVal val="visible"/>
                                      </p:to>
                                    </p:set>
                                    <p:anim calcmode="lin" valueType="num">
                                      <p:cBhvr additive="base">
                                        <p:cTn id="165" dur="500" fill="hold"/>
                                        <p:tgtEl>
                                          <p:spTgt spid="76"/>
                                        </p:tgtEl>
                                        <p:attrNameLst>
                                          <p:attrName>ppt_x</p:attrName>
                                        </p:attrNameLst>
                                      </p:cBhvr>
                                      <p:tavLst>
                                        <p:tav tm="0">
                                          <p:val>
                                            <p:strVal val="#ppt_x"/>
                                          </p:val>
                                        </p:tav>
                                        <p:tav tm="100000">
                                          <p:val>
                                            <p:strVal val="#ppt_x"/>
                                          </p:val>
                                        </p:tav>
                                      </p:tavLst>
                                    </p:anim>
                                    <p:anim calcmode="lin" valueType="num">
                                      <p:cBhvr additive="base">
                                        <p:cTn id="166"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167" fill="hold">
                      <p:stCondLst>
                        <p:cond delay="indefinite"/>
                      </p:stCondLst>
                      <p:childTnLst>
                        <p:par>
                          <p:cTn id="168" fill="hold">
                            <p:stCondLst>
                              <p:cond delay="0"/>
                            </p:stCondLst>
                            <p:childTnLst>
                              <p:par>
                                <p:cTn id="169" presetID="2" presetClass="entr" presetSubtype="8" fill="hold" grpId="0" nodeType="clickEffect">
                                  <p:stCondLst>
                                    <p:cond delay="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0-#ppt_w/2"/>
                                          </p:val>
                                        </p:tav>
                                        <p:tav tm="100000">
                                          <p:val>
                                            <p:strVal val="#ppt_x"/>
                                          </p:val>
                                        </p:tav>
                                      </p:tavLst>
                                    </p:anim>
                                    <p:anim calcmode="lin" valueType="num">
                                      <p:cBhvr additive="base">
                                        <p:cTn id="172"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2" presetClass="entr" presetSubtype="2" fill="hold" grpId="0" nodeType="clickEffect">
                                  <p:stCondLst>
                                    <p:cond delay="0"/>
                                  </p:stCondLst>
                                  <p:childTnLst>
                                    <p:set>
                                      <p:cBhvr>
                                        <p:cTn id="176" dur="1" fill="hold">
                                          <p:stCondLst>
                                            <p:cond delay="0"/>
                                          </p:stCondLst>
                                        </p:cTn>
                                        <p:tgtEl>
                                          <p:spTgt spid="78"/>
                                        </p:tgtEl>
                                        <p:attrNameLst>
                                          <p:attrName>style.visibility</p:attrName>
                                        </p:attrNameLst>
                                      </p:cBhvr>
                                      <p:to>
                                        <p:strVal val="visible"/>
                                      </p:to>
                                    </p:set>
                                    <p:anim calcmode="lin" valueType="num">
                                      <p:cBhvr additive="base">
                                        <p:cTn id="177" dur="500" fill="hold"/>
                                        <p:tgtEl>
                                          <p:spTgt spid="78"/>
                                        </p:tgtEl>
                                        <p:attrNameLst>
                                          <p:attrName>ppt_x</p:attrName>
                                        </p:attrNameLst>
                                      </p:cBhvr>
                                      <p:tavLst>
                                        <p:tav tm="0">
                                          <p:val>
                                            <p:strVal val="1+#ppt_w/2"/>
                                          </p:val>
                                        </p:tav>
                                        <p:tav tm="100000">
                                          <p:val>
                                            <p:strVal val="#ppt_x"/>
                                          </p:val>
                                        </p:tav>
                                      </p:tavLst>
                                    </p:anim>
                                    <p:anim calcmode="lin" valueType="num">
                                      <p:cBhvr additive="base">
                                        <p:cTn id="178"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 presetClass="entr" presetSubtype="4" fill="hold" nodeType="clickEffect">
                                  <p:stCondLst>
                                    <p:cond delay="0"/>
                                  </p:stCondLst>
                                  <p:childTnLst>
                                    <p:set>
                                      <p:cBhvr>
                                        <p:cTn id="182" dur="1" fill="hold">
                                          <p:stCondLst>
                                            <p:cond delay="0"/>
                                          </p:stCondLst>
                                        </p:cTn>
                                        <p:tgtEl>
                                          <p:spTgt spid="79">
                                            <p:txEl>
                                              <p:pRg st="0" end="0"/>
                                            </p:txEl>
                                          </p:spTgt>
                                        </p:tgtEl>
                                        <p:attrNameLst>
                                          <p:attrName>style.visibility</p:attrName>
                                        </p:attrNameLst>
                                      </p:cBhvr>
                                      <p:to>
                                        <p:strVal val="visible"/>
                                      </p:to>
                                    </p:set>
                                    <p:anim calcmode="lin" valueType="num">
                                      <p:cBhvr additive="base">
                                        <p:cTn id="183"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84"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2" presetClass="entr" presetSubtype="8" fill="hold" nodeType="clickEffect">
                                  <p:stCondLst>
                                    <p:cond delay="0"/>
                                  </p:stCondLst>
                                  <p:childTnLst>
                                    <p:set>
                                      <p:cBhvr>
                                        <p:cTn id="188" dur="1" fill="hold">
                                          <p:stCondLst>
                                            <p:cond delay="0"/>
                                          </p:stCondLst>
                                        </p:cTn>
                                        <p:tgtEl>
                                          <p:spTgt spid="80">
                                            <p:txEl>
                                              <p:pRg st="0" end="0"/>
                                            </p:txEl>
                                          </p:spTgt>
                                        </p:tgtEl>
                                        <p:attrNameLst>
                                          <p:attrName>style.visibility</p:attrName>
                                        </p:attrNameLst>
                                      </p:cBhvr>
                                      <p:to>
                                        <p:strVal val="visible"/>
                                      </p:to>
                                    </p:set>
                                    <p:anim calcmode="lin" valueType="num">
                                      <p:cBhvr additive="base">
                                        <p:cTn id="189" dur="500" fill="hold"/>
                                        <p:tgtEl>
                                          <p:spTgt spid="80">
                                            <p:txEl>
                                              <p:pRg st="0" end="0"/>
                                            </p:txEl>
                                          </p:spTgt>
                                        </p:tgtEl>
                                        <p:attrNameLst>
                                          <p:attrName>ppt_x</p:attrName>
                                        </p:attrNameLst>
                                      </p:cBhvr>
                                      <p:tavLst>
                                        <p:tav tm="0">
                                          <p:val>
                                            <p:strVal val="0-#ppt_w/2"/>
                                          </p:val>
                                        </p:tav>
                                        <p:tav tm="100000">
                                          <p:val>
                                            <p:strVal val="#ppt_x"/>
                                          </p:val>
                                        </p:tav>
                                      </p:tavLst>
                                    </p:anim>
                                    <p:anim calcmode="lin" valueType="num">
                                      <p:cBhvr additive="base">
                                        <p:cTn id="190" dur="500" fill="hold"/>
                                        <p:tgtEl>
                                          <p:spTgt spid="80">
                                            <p:txEl>
                                              <p:pRg st="0" end="0"/>
                                            </p:txEl>
                                          </p:spTgt>
                                        </p:tgtEl>
                                        <p:attrNameLst>
                                          <p:attrName>ppt_y</p:attrName>
                                        </p:attrNameLst>
                                      </p:cBhvr>
                                      <p:tavLst>
                                        <p:tav tm="0">
                                          <p:val>
                                            <p:strVal val="#ppt_y"/>
                                          </p:val>
                                        </p:tav>
                                        <p:tav tm="100000">
                                          <p:val>
                                            <p:strVal val="#ppt_y"/>
                                          </p:val>
                                        </p:tav>
                                      </p:tavLst>
                                    </p:anim>
                                  </p:childTnLst>
                                </p:cTn>
                              </p:par>
                              <p:par>
                                <p:cTn id="191" presetID="1" presetClass="emph" presetSubtype="2" fill="hold" nodeType="withEffect">
                                  <p:stCondLst>
                                    <p:cond delay="0"/>
                                  </p:stCondLst>
                                  <p:childTnLst>
                                    <p:animClr clrSpc="rgb" dir="cw">
                                      <p:cBhvr>
                                        <p:cTn id="192" dur="2000" fill="hold"/>
                                        <p:tgtEl>
                                          <p:spTgt spid="82"/>
                                        </p:tgtEl>
                                        <p:attrNameLst>
                                          <p:attrName>fillcolor</p:attrName>
                                        </p:attrNameLst>
                                      </p:cBhvr>
                                      <p:to>
                                        <a:srgbClr val="FFFFFF"/>
                                      </p:to>
                                    </p:animClr>
                                    <p:set>
                                      <p:cBhvr>
                                        <p:cTn id="193" dur="2000" fill="hold"/>
                                        <p:tgtEl>
                                          <p:spTgt spid="82"/>
                                        </p:tgtEl>
                                        <p:attrNameLst>
                                          <p:attrName>fill.type</p:attrName>
                                        </p:attrNameLst>
                                      </p:cBhvr>
                                      <p:to>
                                        <p:strVal val="solid"/>
                                      </p:to>
                                    </p:set>
                                    <p:set>
                                      <p:cBhvr>
                                        <p:cTn id="194" dur="2000" fill="hold"/>
                                        <p:tgtEl>
                                          <p:spTgt spid="82"/>
                                        </p:tgtEl>
                                        <p:attrNameLst>
                                          <p:attrName>fill.on</p:attrName>
                                        </p:attrNameLst>
                                      </p:cBhvr>
                                      <p:to>
                                        <p:strVal val="true"/>
                                      </p:to>
                                    </p:set>
                                  </p:childTnLst>
                                </p:cTn>
                              </p:par>
                              <p:par>
                                <p:cTn id="195" presetID="1" presetClass="emph" presetSubtype="2" fill="hold" nodeType="withEffect">
                                  <p:stCondLst>
                                    <p:cond delay="0"/>
                                  </p:stCondLst>
                                  <p:childTnLst>
                                    <p:animClr clrSpc="rgb" dir="cw">
                                      <p:cBhvr>
                                        <p:cTn id="196" dur="2000" fill="hold"/>
                                        <p:tgtEl>
                                          <p:spTgt spid="83"/>
                                        </p:tgtEl>
                                        <p:attrNameLst>
                                          <p:attrName>fillcolor</p:attrName>
                                        </p:attrNameLst>
                                      </p:cBhvr>
                                      <p:to>
                                        <a:srgbClr val="FFFFFF"/>
                                      </p:to>
                                    </p:animClr>
                                    <p:set>
                                      <p:cBhvr>
                                        <p:cTn id="197" dur="2000" fill="hold"/>
                                        <p:tgtEl>
                                          <p:spTgt spid="83"/>
                                        </p:tgtEl>
                                        <p:attrNameLst>
                                          <p:attrName>fill.type</p:attrName>
                                        </p:attrNameLst>
                                      </p:cBhvr>
                                      <p:to>
                                        <p:strVal val="solid"/>
                                      </p:to>
                                    </p:set>
                                    <p:set>
                                      <p:cBhvr>
                                        <p:cTn id="198" dur="2000" fill="hold"/>
                                        <p:tgtEl>
                                          <p:spTgt spid="83"/>
                                        </p:tgtEl>
                                        <p:attrNameLst>
                                          <p:attrName>fill.on</p:attrName>
                                        </p:attrNameLst>
                                      </p:cBhvr>
                                      <p:to>
                                        <p:strVal val="true"/>
                                      </p:to>
                                    </p:set>
                                  </p:childTnLst>
                                </p:cTn>
                              </p:par>
                              <p:par>
                                <p:cTn id="199" presetID="1" presetClass="emph" presetSubtype="2" fill="hold" nodeType="withEffect">
                                  <p:stCondLst>
                                    <p:cond delay="0"/>
                                  </p:stCondLst>
                                  <p:childTnLst>
                                    <p:animClr clrSpc="rgb" dir="cw">
                                      <p:cBhvr>
                                        <p:cTn id="200" dur="2000" fill="hold"/>
                                        <p:tgtEl>
                                          <p:spTgt spid="84"/>
                                        </p:tgtEl>
                                        <p:attrNameLst>
                                          <p:attrName>fillcolor</p:attrName>
                                        </p:attrNameLst>
                                      </p:cBhvr>
                                      <p:to>
                                        <a:srgbClr val="FFFFFF"/>
                                      </p:to>
                                    </p:animClr>
                                    <p:set>
                                      <p:cBhvr>
                                        <p:cTn id="201" dur="2000" fill="hold"/>
                                        <p:tgtEl>
                                          <p:spTgt spid="84"/>
                                        </p:tgtEl>
                                        <p:attrNameLst>
                                          <p:attrName>fill.type</p:attrName>
                                        </p:attrNameLst>
                                      </p:cBhvr>
                                      <p:to>
                                        <p:strVal val="solid"/>
                                      </p:to>
                                    </p:set>
                                    <p:set>
                                      <p:cBhvr>
                                        <p:cTn id="202" dur="2000" fill="hold"/>
                                        <p:tgtEl>
                                          <p:spTgt spid="8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5" grpId="0"/>
      <p:bldP spid="15" grpId="1"/>
      <p:bldP spid="36" grpId="0"/>
      <p:bldP spid="51" grpId="0"/>
      <p:bldP spid="52" grpId="0"/>
      <p:bldP spid="54" grpId="0"/>
      <p:bldP spid="55" grpId="0"/>
      <p:bldP spid="59" grpId="0"/>
      <p:bldP spid="60" grpId="0"/>
      <p:bldP spid="62" grpId="0"/>
      <p:bldP spid="63" grpId="0"/>
      <p:bldP spid="67" grpId="0"/>
      <p:bldP spid="68" grpId="0"/>
      <p:bldP spid="70" grpId="0"/>
      <p:bldP spid="71" grpId="0"/>
      <p:bldP spid="74" grpId="0" animBg="1"/>
      <p:bldP spid="75" grpId="0"/>
      <p:bldP spid="76" grpId="0"/>
      <p:bldP spid="77" grpId="0"/>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 for Optimizing SharePoint</a:t>
            </a:r>
            <a:endParaRPr lang="en-US" dirty="0"/>
          </a:p>
        </p:txBody>
      </p:sp>
    </p:spTree>
    <p:extLst>
      <p:ext uri="{BB962C8B-B14F-4D97-AF65-F5344CB8AC3E}">
        <p14:creationId xmlns:p14="http://schemas.microsoft.com/office/powerpoint/2010/main" val="179106852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Best Practices for SharePoint’s SQL Server</a:t>
            </a:r>
            <a:endParaRPr lang="en-US" dirty="0"/>
          </a:p>
        </p:txBody>
      </p:sp>
      <p:sp>
        <p:nvSpPr>
          <p:cNvPr id="6" name="Text Placeholder 5"/>
          <p:cNvSpPr>
            <a:spLocks noGrp="1"/>
          </p:cNvSpPr>
          <p:nvPr>
            <p:ph type="body" sz="quarter" idx="11"/>
          </p:nvPr>
        </p:nvSpPr>
        <p:spPr>
          <a:xfrm>
            <a:off x="274639" y="1212849"/>
            <a:ext cx="11889564" cy="5478423"/>
          </a:xfrm>
        </p:spPr>
        <p:txBody>
          <a:bodyPr/>
          <a:lstStyle/>
          <a:p>
            <a:r>
              <a:rPr lang="en-US" dirty="0" smtClean="0"/>
              <a:t>Dedicated SQL Server Instance / Server</a:t>
            </a:r>
            <a:endParaRPr lang="en-US" dirty="0"/>
          </a:p>
          <a:p>
            <a:r>
              <a:rPr lang="en-US" dirty="0" smtClean="0"/>
              <a:t>No Spousal Installations of SQL Server or SharePoint</a:t>
            </a:r>
          </a:p>
          <a:p>
            <a:r>
              <a:rPr lang="en-US" dirty="0" smtClean="0"/>
              <a:t>Database Size Should Not Exceed 200GB</a:t>
            </a:r>
          </a:p>
          <a:p>
            <a:r>
              <a:rPr lang="en-US" dirty="0" smtClean="0"/>
              <a:t>Max Degree of Parallelism (MAXDOP) Set to 1</a:t>
            </a:r>
          </a:p>
          <a:p>
            <a:r>
              <a:rPr lang="en-US" dirty="0" smtClean="0"/>
              <a:t>Modify Model System Database Settings </a:t>
            </a:r>
          </a:p>
          <a:p>
            <a:r>
              <a:rPr lang="en-US" dirty="0" smtClean="0"/>
              <a:t>Avoid Auto-Shrinking Databases</a:t>
            </a:r>
            <a:endParaRPr lang="en-US" dirty="0"/>
          </a:p>
          <a:p>
            <a:r>
              <a:rPr lang="en-US" dirty="0"/>
              <a:t>Use Database </a:t>
            </a:r>
            <a:r>
              <a:rPr lang="en-US" dirty="0" err="1"/>
              <a:t>Autogrowth</a:t>
            </a:r>
            <a:r>
              <a:rPr lang="en-US" dirty="0"/>
              <a:t> Sparingly</a:t>
            </a:r>
          </a:p>
          <a:p>
            <a:pPr lvl="1"/>
            <a:r>
              <a:rPr lang="en-US" dirty="0"/>
              <a:t>Reduces Fragmentation</a:t>
            </a:r>
          </a:p>
          <a:p>
            <a:pPr lvl="1"/>
            <a:r>
              <a:rPr lang="en-US" dirty="0"/>
              <a:t>Improves Data Entry Performance </a:t>
            </a:r>
          </a:p>
        </p:txBody>
      </p:sp>
    </p:spTree>
    <p:extLst>
      <p:ext uri="{BB962C8B-B14F-4D97-AF65-F5344CB8AC3E}">
        <p14:creationId xmlns:p14="http://schemas.microsoft.com/office/powerpoint/2010/main" val="22951180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Best Practices for SharePoint’s SQL Server</a:t>
            </a:r>
            <a:endParaRPr lang="en-US" dirty="0"/>
          </a:p>
        </p:txBody>
      </p:sp>
      <p:sp>
        <p:nvSpPr>
          <p:cNvPr id="6" name="Text Placeholder 5"/>
          <p:cNvSpPr>
            <a:spLocks noGrp="1"/>
          </p:cNvSpPr>
          <p:nvPr>
            <p:ph type="body" sz="quarter" idx="11"/>
          </p:nvPr>
        </p:nvSpPr>
        <p:spPr>
          <a:xfrm>
            <a:off x="274639" y="1212849"/>
            <a:ext cx="11889564" cy="5355312"/>
          </a:xfrm>
        </p:spPr>
        <p:txBody>
          <a:bodyPr/>
          <a:lstStyle/>
          <a:p>
            <a:r>
              <a:rPr lang="en-US" dirty="0"/>
              <a:t>Spread Data Files and Transaction Log Files Across Multiple </a:t>
            </a:r>
            <a:r>
              <a:rPr lang="en-US" dirty="0" smtClean="0"/>
              <a:t>Drives </a:t>
            </a:r>
            <a:r>
              <a:rPr lang="en-US" dirty="0"/>
              <a:t>or </a:t>
            </a:r>
            <a:r>
              <a:rPr lang="en-US" dirty="0" smtClean="0"/>
              <a:t>Locate them </a:t>
            </a:r>
            <a:r>
              <a:rPr lang="en-US" dirty="0"/>
              <a:t>on RAID 5/10</a:t>
            </a:r>
          </a:p>
          <a:p>
            <a:r>
              <a:rPr lang="en-US" dirty="0" smtClean="0"/>
              <a:t>Create Multiple </a:t>
            </a:r>
            <a:r>
              <a:rPr lang="en-US" dirty="0" err="1"/>
              <a:t>T</a:t>
            </a:r>
            <a:r>
              <a:rPr lang="en-US" dirty="0" err="1" smtClean="0"/>
              <a:t>empdb</a:t>
            </a:r>
            <a:r>
              <a:rPr lang="en-US" dirty="0" smtClean="0"/>
              <a:t> Files on Multiple Drives</a:t>
            </a:r>
          </a:p>
          <a:p>
            <a:r>
              <a:rPr lang="en-US" dirty="0" smtClean="0"/>
              <a:t>Generate Database Maintenance Plans</a:t>
            </a:r>
          </a:p>
          <a:p>
            <a:r>
              <a:rPr lang="en-US" dirty="0" smtClean="0"/>
              <a:t>Defragment Drives Containing Content Database Files</a:t>
            </a:r>
          </a:p>
          <a:p>
            <a:r>
              <a:rPr lang="en-US" dirty="0" smtClean="0"/>
              <a:t>Perform Regular Backups of Database and T-Logs</a:t>
            </a:r>
          </a:p>
          <a:p>
            <a:r>
              <a:rPr lang="en-US" dirty="0" smtClean="0"/>
              <a:t>Perform DBCC CHECKDB Operations Regularly</a:t>
            </a:r>
          </a:p>
          <a:p>
            <a:r>
              <a:rPr lang="en-US" dirty="0" smtClean="0"/>
              <a:t>Just Say </a:t>
            </a:r>
            <a:r>
              <a:rPr lang="en-US" b="1" dirty="0" smtClean="0"/>
              <a:t>NO</a:t>
            </a:r>
            <a:r>
              <a:rPr lang="en-US" dirty="0" smtClean="0"/>
              <a:t> to Simple Recovery Model</a:t>
            </a:r>
            <a:endParaRPr lang="en-US" dirty="0"/>
          </a:p>
        </p:txBody>
      </p:sp>
    </p:spTree>
    <p:extLst>
      <p:ext uri="{BB962C8B-B14F-4D97-AF65-F5344CB8AC3E}">
        <p14:creationId xmlns:p14="http://schemas.microsoft.com/office/powerpoint/2010/main" val="4027678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600" y="906462"/>
            <a:ext cx="11887200" cy="1831975"/>
          </a:xfrm>
        </p:spPr>
        <p:txBody>
          <a:bodyPr/>
          <a:lstStyle/>
          <a:p>
            <a:pPr algn="ctr"/>
            <a:r>
              <a:rPr lang="en-US" dirty="0" smtClean="0"/>
              <a:t>Thank You for Attending! </a:t>
            </a:r>
            <a:br>
              <a:rPr lang="en-US" dirty="0" smtClean="0"/>
            </a:br>
            <a:r>
              <a:rPr lang="en-US" dirty="0"/>
              <a:t/>
            </a:r>
            <a:br>
              <a:rPr lang="en-US" dirty="0"/>
            </a:br>
            <a:r>
              <a:rPr lang="en-US" dirty="0" smtClean="0"/>
              <a:t>Please Complete the Session Evaluation </a:t>
            </a:r>
            <a:endParaRPr lang="en-US" dirty="0"/>
          </a:p>
        </p:txBody>
      </p:sp>
    </p:spTree>
    <p:extLst>
      <p:ext uri="{BB962C8B-B14F-4D97-AF65-F5344CB8AC3E}">
        <p14:creationId xmlns:p14="http://schemas.microsoft.com/office/powerpoint/2010/main" val="1665331161"/>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42326" y="0"/>
            <a:ext cx="11889564" cy="917575"/>
          </a:xfrm>
        </p:spPr>
        <p:txBody>
          <a:bodyPr/>
          <a:lstStyle/>
          <a:p>
            <a:r>
              <a:rPr lang="en-US" dirty="0" smtClean="0"/>
              <a:t>Keep in Touch…</a:t>
            </a:r>
            <a:endParaRPr lang="en-US" dirty="0"/>
          </a:p>
        </p:txBody>
      </p:sp>
      <p:sp>
        <p:nvSpPr>
          <p:cNvPr id="6" name="Text Placeholder 5"/>
          <p:cNvSpPr>
            <a:spLocks noGrp="1"/>
          </p:cNvSpPr>
          <p:nvPr>
            <p:ph type="body" sz="quarter" idx="11"/>
          </p:nvPr>
        </p:nvSpPr>
        <p:spPr>
          <a:xfrm>
            <a:off x="204414" y="923844"/>
            <a:ext cx="12160111" cy="4801314"/>
          </a:xfrm>
        </p:spPr>
        <p:txBody>
          <a:bodyPr/>
          <a:lstStyle/>
          <a:p>
            <a:r>
              <a:rPr lang="en-US" dirty="0" smtClean="0">
                <a:hlinkClick r:id="rId3"/>
              </a:rPr>
              <a:t>www.microtechpoint.com</a:t>
            </a:r>
            <a:endParaRPr lang="en-US" dirty="0" smtClean="0"/>
          </a:p>
          <a:p>
            <a:r>
              <a:rPr lang="en-US" dirty="0" smtClean="0"/>
              <a:t>    </a:t>
            </a:r>
            <a:r>
              <a:rPr lang="en-US" dirty="0" smtClean="0">
                <a:solidFill>
                  <a:schemeClr val="bg2">
                    <a:lumMod val="50000"/>
                  </a:schemeClr>
                </a:solidFill>
              </a:rPr>
              <a:t>Brian’s Blog</a:t>
            </a:r>
          </a:p>
          <a:p>
            <a:r>
              <a:rPr lang="en-US" dirty="0">
                <a:solidFill>
                  <a:schemeClr val="bg2">
                    <a:lumMod val="50000"/>
                  </a:schemeClr>
                </a:solidFill>
              </a:rPr>
              <a:t> </a:t>
            </a:r>
            <a:r>
              <a:rPr lang="en-US" dirty="0" smtClean="0">
                <a:solidFill>
                  <a:schemeClr val="bg2">
                    <a:lumMod val="50000"/>
                  </a:schemeClr>
                </a:solidFill>
              </a:rPr>
              <a:t>   </a:t>
            </a:r>
            <a:r>
              <a:rPr lang="en-US" smtClean="0">
                <a:solidFill>
                  <a:schemeClr val="bg2">
                    <a:lumMod val="50000"/>
                  </a:schemeClr>
                </a:solidFill>
              </a:rPr>
              <a:t>Speaking Events </a:t>
            </a:r>
            <a:endParaRPr lang="en-US" dirty="0" smtClean="0">
              <a:solidFill>
                <a:schemeClr val="bg2">
                  <a:lumMod val="50000"/>
                </a:schemeClr>
              </a:solidFill>
            </a:endParaRPr>
          </a:p>
          <a:p>
            <a:endParaRPr lang="en-US" dirty="0" smtClean="0">
              <a:solidFill>
                <a:schemeClr val="bg2">
                  <a:lumMod val="50000"/>
                </a:schemeClr>
              </a:solidFill>
            </a:endParaRPr>
          </a:p>
          <a:p>
            <a:r>
              <a:rPr lang="en-US" dirty="0" smtClean="0">
                <a:hlinkClick r:id="rId4"/>
              </a:rPr>
              <a:t>brian@microtechpoint.com</a:t>
            </a:r>
            <a:endParaRPr lang="en-US" dirty="0" smtClean="0"/>
          </a:p>
          <a:p>
            <a:endParaRPr lang="en-US" dirty="0" smtClean="0"/>
          </a:p>
          <a:p>
            <a:r>
              <a:rPr lang="en-US" dirty="0" smtClean="0"/>
              <a:t>@brianalderman &amp; @microtechpoint</a:t>
            </a:r>
          </a:p>
        </p:txBody>
      </p:sp>
    </p:spTree>
    <p:extLst>
      <p:ext uri="{BB962C8B-B14F-4D97-AF65-F5344CB8AC3E}">
        <p14:creationId xmlns:p14="http://schemas.microsoft.com/office/powerpoint/2010/main" val="420031604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42326" y="0"/>
            <a:ext cx="11889564" cy="917575"/>
          </a:xfrm>
        </p:spPr>
        <p:txBody>
          <a:bodyPr/>
          <a:lstStyle/>
          <a:p>
            <a:r>
              <a:rPr lang="en-US" dirty="0" smtClean="0"/>
              <a:t>About the Speaker</a:t>
            </a:r>
            <a:endParaRPr lang="en-US" dirty="0"/>
          </a:p>
        </p:txBody>
      </p:sp>
      <p:sp>
        <p:nvSpPr>
          <p:cNvPr id="6" name="Text Placeholder 5"/>
          <p:cNvSpPr>
            <a:spLocks noGrp="1"/>
          </p:cNvSpPr>
          <p:nvPr>
            <p:ph type="body" sz="quarter" idx="11"/>
          </p:nvPr>
        </p:nvSpPr>
        <p:spPr>
          <a:xfrm>
            <a:off x="204414" y="923844"/>
            <a:ext cx="12160111" cy="6154377"/>
          </a:xfrm>
        </p:spPr>
        <p:txBody>
          <a:bodyPr/>
          <a:lstStyle/>
          <a:p>
            <a:r>
              <a:rPr lang="en-US" dirty="0" smtClean="0"/>
              <a:t>Brian Alderman (CEO / Founder / MCT / Consultant)</a:t>
            </a:r>
          </a:p>
          <a:p>
            <a:r>
              <a:rPr lang="en-US" dirty="0" smtClean="0"/>
              <a:t>MicroTechPoint (MTP)</a:t>
            </a:r>
          </a:p>
          <a:p>
            <a:r>
              <a:rPr lang="en-US" dirty="0" smtClean="0">
                <a:hlinkClick r:id="rId3"/>
              </a:rPr>
              <a:t>www.microtechpoint.com</a:t>
            </a:r>
            <a:endParaRPr lang="en-US" dirty="0" smtClean="0"/>
          </a:p>
          <a:p>
            <a:r>
              <a:rPr lang="en-US" dirty="0" smtClean="0"/>
              <a:t>    </a:t>
            </a:r>
            <a:r>
              <a:rPr lang="en-US" dirty="0" smtClean="0">
                <a:solidFill>
                  <a:schemeClr val="bg2">
                    <a:lumMod val="50000"/>
                  </a:schemeClr>
                </a:solidFill>
              </a:rPr>
              <a:t>Brian’s Blog </a:t>
            </a:r>
          </a:p>
          <a:p>
            <a:r>
              <a:rPr lang="en-US" dirty="0" smtClean="0">
                <a:hlinkClick r:id="rId4"/>
              </a:rPr>
              <a:t>brian@microtechpoint.com</a:t>
            </a:r>
            <a:endParaRPr lang="en-US" dirty="0" smtClean="0"/>
          </a:p>
          <a:p>
            <a:r>
              <a:rPr lang="en-US" dirty="0" smtClean="0"/>
              <a:t>@brianalderman &amp; @microtechpoint</a:t>
            </a:r>
          </a:p>
          <a:p>
            <a:r>
              <a:rPr lang="en-US" dirty="0" smtClean="0"/>
              <a:t>Co-Author SharePoint 2010 Administrator’s Companion</a:t>
            </a:r>
          </a:p>
          <a:p>
            <a:r>
              <a:rPr lang="en-US" dirty="0" smtClean="0"/>
              <a:t>Co-Author SharePoint 2013 Administration Inside Out</a:t>
            </a:r>
          </a:p>
          <a:p>
            <a:r>
              <a:rPr lang="en-US" dirty="0" smtClean="0"/>
              <a:t>Enjoy Travel and Golf</a:t>
            </a:r>
            <a:endParaRPr lang="en-US" dirty="0"/>
          </a:p>
        </p:txBody>
      </p:sp>
    </p:spTree>
    <p:extLst>
      <p:ext uri="{BB962C8B-B14F-4D97-AF65-F5344CB8AC3E}">
        <p14:creationId xmlns:p14="http://schemas.microsoft.com/office/powerpoint/2010/main" val="1784940059"/>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4911400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7738588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endParaRPr lang="en-US" dirty="0"/>
          </a:p>
        </p:txBody>
      </p:sp>
      <p:sp>
        <p:nvSpPr>
          <p:cNvPr id="6" name="Text Placeholder 5"/>
          <p:cNvSpPr>
            <a:spLocks noGrp="1"/>
          </p:cNvSpPr>
          <p:nvPr>
            <p:ph type="body" sz="quarter" idx="11"/>
          </p:nvPr>
        </p:nvSpPr>
        <p:spPr>
          <a:xfrm>
            <a:off x="275482" y="1213173"/>
            <a:ext cx="11887878" cy="738536"/>
          </a:xfrm>
        </p:spPr>
        <p:txBody>
          <a:bodyPr/>
          <a:lstStyle/>
          <a:p>
            <a:endParaRPr lang="en-US" dirty="0" smtClean="0"/>
          </a:p>
        </p:txBody>
      </p:sp>
      <p:pic>
        <p:nvPicPr>
          <p:cNvPr id="4" name="Content Placeholder 5"/>
          <p:cNvPicPr>
            <a:picLocks noGrp="1" noChangeAspect="1"/>
          </p:cNvPicPr>
          <p:nvPr>
            <p:ph idx="4294967295"/>
          </p:nvPr>
        </p:nvPicPr>
        <p:blipFill>
          <a:blip r:embed="rId3"/>
          <a:stretch>
            <a:fillRect/>
          </a:stretch>
        </p:blipFill>
        <p:spPr>
          <a:xfrm>
            <a:off x="2017332" y="641347"/>
            <a:ext cx="8404177" cy="5332089"/>
          </a:xfrm>
          <a:prstGeom prst="rect">
            <a:avLst/>
          </a:prstGeom>
        </p:spPr>
      </p:pic>
      <p:sp>
        <p:nvSpPr>
          <p:cNvPr id="2" name="Down Arrow 1"/>
          <p:cNvSpPr/>
          <p:nvPr/>
        </p:nvSpPr>
        <p:spPr bwMode="auto">
          <a:xfrm>
            <a:off x="9362643" y="1343064"/>
            <a:ext cx="304800" cy="478753"/>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Down Arrow 6"/>
          <p:cNvSpPr/>
          <p:nvPr/>
        </p:nvSpPr>
        <p:spPr bwMode="auto">
          <a:xfrm>
            <a:off x="4999037" y="2505584"/>
            <a:ext cx="304800" cy="478753"/>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Down Arrow 7"/>
          <p:cNvSpPr/>
          <p:nvPr/>
        </p:nvSpPr>
        <p:spPr bwMode="auto">
          <a:xfrm>
            <a:off x="3984732" y="3068015"/>
            <a:ext cx="304800" cy="478753"/>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8807558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err="1" smtClean="0"/>
              <a:t>Mulletville</a:t>
            </a:r>
            <a:r>
              <a:rPr lang="en-US" dirty="0" smtClean="0"/>
              <a:t>, Vermont</a:t>
            </a:r>
            <a:endParaRPr lang="en-US" dirty="0"/>
          </a:p>
        </p:txBody>
      </p:sp>
      <p:pic>
        <p:nvPicPr>
          <p:cNvPr id="10" name="Content Placeholder 3"/>
          <p:cNvPicPr>
            <a:picLocks noChangeAspect="1"/>
          </p:cNvPicPr>
          <p:nvPr/>
        </p:nvPicPr>
        <p:blipFill>
          <a:blip r:embed="rId3"/>
          <a:stretch>
            <a:fillRect/>
          </a:stretch>
        </p:blipFill>
        <p:spPr>
          <a:xfrm>
            <a:off x="4562325" y="1516062"/>
            <a:ext cx="3314191" cy="4525962"/>
          </a:xfrm>
          <a:prstGeom prst="rect">
            <a:avLst/>
          </a:prstGeom>
        </p:spPr>
      </p:pic>
    </p:spTree>
    <p:extLst>
      <p:ext uri="{BB962C8B-B14F-4D97-AF65-F5344CB8AC3E}">
        <p14:creationId xmlns:p14="http://schemas.microsoft.com/office/powerpoint/2010/main" val="261279080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Arizona Golf</a:t>
            </a:r>
            <a:endParaRPr lang="en-US" dirty="0"/>
          </a:p>
        </p:txBody>
      </p:sp>
      <p:sp>
        <p:nvSpPr>
          <p:cNvPr id="6" name="Text Placeholder 5"/>
          <p:cNvSpPr>
            <a:spLocks noGrp="1"/>
          </p:cNvSpPr>
          <p:nvPr>
            <p:ph type="body" sz="quarter" idx="11"/>
          </p:nvPr>
        </p:nvSpPr>
        <p:spPr>
          <a:xfrm>
            <a:off x="275482" y="1213173"/>
            <a:ext cx="11887878" cy="738536"/>
          </a:xfrm>
        </p:spPr>
        <p:txBody>
          <a:bodyPr/>
          <a:lstStyle/>
          <a:p>
            <a:endParaRPr lang="en-US" dirty="0" smtClean="0"/>
          </a:p>
        </p:txBody>
      </p:sp>
      <p:pic>
        <p:nvPicPr>
          <p:cNvPr id="9" name="Content Placeholder 3"/>
          <p:cNvPicPr>
            <a:picLocks noChangeAspect="1"/>
          </p:cNvPicPr>
          <p:nvPr/>
        </p:nvPicPr>
        <p:blipFill>
          <a:blip r:embed="rId3"/>
          <a:stretch>
            <a:fillRect/>
          </a:stretch>
        </p:blipFill>
        <p:spPr>
          <a:xfrm>
            <a:off x="2830196" y="1582441"/>
            <a:ext cx="6778450" cy="4974065"/>
          </a:xfrm>
          <a:prstGeom prst="rect">
            <a:avLst/>
          </a:prstGeom>
        </p:spPr>
      </p:pic>
    </p:spTree>
    <p:extLst>
      <p:ext uri="{BB962C8B-B14F-4D97-AF65-F5344CB8AC3E}">
        <p14:creationId xmlns:p14="http://schemas.microsoft.com/office/powerpoint/2010/main" val="372586224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19</a:t>
            </a:r>
            <a:r>
              <a:rPr lang="en-US" baseline="30000" dirty="0" smtClean="0"/>
              <a:t>th</a:t>
            </a:r>
            <a:r>
              <a:rPr lang="en-US" dirty="0" smtClean="0"/>
              <a:t> Hole</a:t>
            </a:r>
            <a:endParaRPr lang="en-US" dirty="0"/>
          </a:p>
        </p:txBody>
      </p:sp>
      <p:sp>
        <p:nvSpPr>
          <p:cNvPr id="6" name="Text Placeholder 5"/>
          <p:cNvSpPr>
            <a:spLocks noGrp="1"/>
          </p:cNvSpPr>
          <p:nvPr>
            <p:ph type="body" sz="quarter" idx="11"/>
          </p:nvPr>
        </p:nvSpPr>
        <p:spPr>
          <a:xfrm>
            <a:off x="275482" y="1213173"/>
            <a:ext cx="11887878" cy="738536"/>
          </a:xfrm>
        </p:spPr>
        <p:txBody>
          <a:bodyPr/>
          <a:lstStyle/>
          <a:p>
            <a:endParaRPr lang="en-US" dirty="0" smtClean="0"/>
          </a:p>
        </p:txBody>
      </p:sp>
      <p:pic>
        <p:nvPicPr>
          <p:cNvPr id="5" name="Content Placeholder 3"/>
          <p:cNvPicPr>
            <a:picLocks noChangeAspect="1"/>
          </p:cNvPicPr>
          <p:nvPr/>
        </p:nvPicPr>
        <p:blipFill>
          <a:blip r:embed="rId3"/>
          <a:stretch>
            <a:fillRect/>
          </a:stretch>
        </p:blipFill>
        <p:spPr>
          <a:xfrm>
            <a:off x="2930591" y="1380567"/>
            <a:ext cx="6778737" cy="4555095"/>
          </a:xfrm>
          <a:prstGeom prst="rect">
            <a:avLst/>
          </a:prstGeom>
        </p:spPr>
      </p:pic>
    </p:spTree>
    <p:extLst>
      <p:ext uri="{BB962C8B-B14F-4D97-AF65-F5344CB8AC3E}">
        <p14:creationId xmlns:p14="http://schemas.microsoft.com/office/powerpoint/2010/main" val="72196308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Session Agenda</a:t>
            </a:r>
            <a:endParaRPr lang="en-US" dirty="0"/>
          </a:p>
        </p:txBody>
      </p:sp>
      <p:sp>
        <p:nvSpPr>
          <p:cNvPr id="6" name="Text Placeholder 5"/>
          <p:cNvSpPr>
            <a:spLocks noGrp="1"/>
          </p:cNvSpPr>
          <p:nvPr>
            <p:ph type="body" sz="quarter" idx="11"/>
          </p:nvPr>
        </p:nvSpPr>
        <p:spPr>
          <a:xfrm>
            <a:off x="275482" y="1213173"/>
            <a:ext cx="11887878" cy="4677540"/>
          </a:xfrm>
        </p:spPr>
        <p:txBody>
          <a:bodyPr/>
          <a:lstStyle/>
          <a:p>
            <a:r>
              <a:rPr lang="en-US" dirty="0" smtClean="0"/>
              <a:t>SQL Server Introduction</a:t>
            </a:r>
          </a:p>
          <a:p>
            <a:r>
              <a:rPr lang="en-US" dirty="0" smtClean="0"/>
              <a:t>SharePoint and SQL Server Integration</a:t>
            </a:r>
          </a:p>
          <a:p>
            <a:r>
              <a:rPr lang="en-US" dirty="0" smtClean="0"/>
              <a:t>Demo: SQL Server Configurations to Optimize SharePoint</a:t>
            </a:r>
          </a:p>
          <a:p>
            <a:pPr lvl="1"/>
            <a:r>
              <a:rPr lang="en-US" dirty="0" smtClean="0"/>
              <a:t>    SQL Server Instance Configurations</a:t>
            </a:r>
          </a:p>
          <a:p>
            <a:pPr lvl="1"/>
            <a:r>
              <a:rPr lang="en-US" dirty="0" smtClean="0"/>
              <a:t>    Database Configurations</a:t>
            </a:r>
          </a:p>
          <a:p>
            <a:r>
              <a:rPr lang="en-US" dirty="0" smtClean="0"/>
              <a:t>Avoiding </a:t>
            </a:r>
            <a:r>
              <a:rPr lang="en-US" dirty="0"/>
              <a:t>Ginormous Transaction Logs</a:t>
            </a:r>
          </a:p>
          <a:p>
            <a:r>
              <a:rPr lang="en-US" dirty="0" smtClean="0"/>
              <a:t>SQL Server Best Practices for Optimizing SharePoint</a:t>
            </a:r>
          </a:p>
        </p:txBody>
      </p:sp>
    </p:spTree>
    <p:extLst>
      <p:ext uri="{BB962C8B-B14F-4D97-AF65-F5344CB8AC3E}">
        <p14:creationId xmlns:p14="http://schemas.microsoft.com/office/powerpoint/2010/main" val="343699646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Introduction</a:t>
            </a:r>
            <a:endParaRPr lang="en-US" dirty="0"/>
          </a:p>
        </p:txBody>
      </p:sp>
    </p:spTree>
    <p:extLst>
      <p:ext uri="{BB962C8B-B14F-4D97-AF65-F5344CB8AC3E}">
        <p14:creationId xmlns:p14="http://schemas.microsoft.com/office/powerpoint/2010/main" val="2005119032"/>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2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BE55ECF9-BF38-4B3A-A02F-7D614A1FC92F}"/>
</file>

<file path=docProps/app.xml><?xml version="1.0" encoding="utf-8"?>
<Properties xmlns="http://schemas.openxmlformats.org/officeDocument/2006/extended-properties" xmlns:vt="http://schemas.openxmlformats.org/officeDocument/2006/docPropsVTypes">
  <Template>SharePoint_Conference_2014_ITPro_Template</Template>
  <TotalTime>3</TotalTime>
  <Words>3687</Words>
  <Application>Microsoft Office PowerPoint</Application>
  <PresentationFormat>Custom</PresentationFormat>
  <Paragraphs>295</Paragraphs>
  <Slides>31</Slides>
  <Notes>22</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31</vt:i4>
      </vt:variant>
    </vt:vector>
  </HeadingPairs>
  <TitlesOfParts>
    <vt:vector size="46" baseType="lpstr">
      <vt:lpstr>ＭＳ Ｐゴシック</vt:lpstr>
      <vt:lpstr>Arial</vt:lpstr>
      <vt:lpstr>Calibri</vt:lpstr>
      <vt:lpstr>Capitals</vt:lpstr>
      <vt:lpstr>Century Gothic</vt:lpstr>
      <vt:lpstr>Consolas</vt:lpstr>
      <vt:lpstr>Segoe</vt:lpstr>
      <vt:lpstr>Segoe UI</vt:lpstr>
      <vt:lpstr>Segoe UI Light</vt:lpstr>
      <vt:lpstr>Verdana</vt:lpstr>
      <vt:lpstr>Wingdings</vt:lpstr>
      <vt:lpstr>5-30499_SPC_2014_ITPro_Template_16x9</vt:lpstr>
      <vt:lpstr>1_5-30499_SPC_2014_ITPro_Template_16x9</vt:lpstr>
      <vt:lpstr>2_5-30499_SPC_2014_ITPro_Template_16x9</vt:lpstr>
      <vt:lpstr>5-30499_SPC_2014_Dev_Template_16x9</vt:lpstr>
      <vt:lpstr>PowerPoint Presentation</vt:lpstr>
      <vt:lpstr>Optimizing SQL Server 2012  for SharePoint 2013</vt:lpstr>
      <vt:lpstr>About the Speaker</vt:lpstr>
      <vt:lpstr>PowerPoint Presentation</vt:lpstr>
      <vt:lpstr>Mulletville, Vermont</vt:lpstr>
      <vt:lpstr>Arizona Golf</vt:lpstr>
      <vt:lpstr>19th Hole</vt:lpstr>
      <vt:lpstr>Session Agenda</vt:lpstr>
      <vt:lpstr>SQL Server Introduction</vt:lpstr>
      <vt:lpstr>SQL Server Introduction</vt:lpstr>
      <vt:lpstr>SQL Server Transaction Log Process</vt:lpstr>
      <vt:lpstr>Working with Recovery Models</vt:lpstr>
      <vt:lpstr>SQL Server Instance System Databases</vt:lpstr>
      <vt:lpstr>SharePoint and SQL Server Integration</vt:lpstr>
      <vt:lpstr>SharePoint and SQL Server Integration</vt:lpstr>
      <vt:lpstr>SharePoint Content Databases</vt:lpstr>
      <vt:lpstr>Controlling Size of Content Databases</vt:lpstr>
      <vt:lpstr>SQL Server Instance Configuration</vt:lpstr>
      <vt:lpstr>SQL Server Database Configurations</vt:lpstr>
      <vt:lpstr>Demo</vt:lpstr>
      <vt:lpstr>Avoiding Ginormous Transaction Logs</vt:lpstr>
      <vt:lpstr>Simple Recovery Model </vt:lpstr>
      <vt:lpstr>Full Recovery Model </vt:lpstr>
      <vt:lpstr>Avoiding Ginormous Transaction Logs</vt:lpstr>
      <vt:lpstr>Best Practices for Optimizing SharePoint</vt:lpstr>
      <vt:lpstr>Best Practices for SharePoint’s SQL Server</vt:lpstr>
      <vt:lpstr>Best Practices for SharePoint’s SQL Server</vt:lpstr>
      <vt:lpstr>Thank You for Attending!   Please Complete the Session Evaluation </vt:lpstr>
      <vt:lpstr>Keep in Touch…</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Optimizing SQL Server 2012 for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2</cp:revision>
  <dcterms:created xsi:type="dcterms:W3CDTF">2014-03-05T23:04:23Z</dcterms:created>
  <dcterms:modified xsi:type="dcterms:W3CDTF">2014-03-05T23:07:49Z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