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2"/>
  </p:notesMasterIdLst>
  <p:handoutMasterIdLst>
    <p:handoutMasterId r:id="rId53"/>
  </p:handoutMasterIdLst>
  <p:sldIdLst>
    <p:sldId id="256" r:id="rId6"/>
    <p:sldId id="257" r:id="rId7"/>
    <p:sldId id="258" r:id="rId8"/>
    <p:sldId id="259" r:id="rId9"/>
    <p:sldId id="260" r:id="rId10"/>
    <p:sldId id="262" r:id="rId11"/>
    <p:sldId id="261" r:id="rId12"/>
    <p:sldId id="263" r:id="rId13"/>
    <p:sldId id="264" r:id="rId14"/>
    <p:sldId id="265" r:id="rId15"/>
    <p:sldId id="266"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302" r:id="rId46"/>
    <p:sldId id="297" r:id="rId47"/>
    <p:sldId id="298" r:id="rId48"/>
    <p:sldId id="299" r:id="rId49"/>
    <p:sldId id="300" r:id="rId50"/>
    <p:sldId id="301"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3"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18168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43344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411785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D83C6F-F310-4146-B885-19AA1BC6F1C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777461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E4E246-BFFE-47BB-8B14-23EA013C6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642902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8975A4-0245-4591-8AB0-D5FFD7DA51D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872419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573327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99026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47493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857790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6638" y="866775"/>
            <a:ext cx="3182937" cy="17907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8" name="Date Placeholder 7"/>
          <p:cNvSpPr>
            <a:spLocks noGrp="1"/>
          </p:cNvSpPr>
          <p:nvPr>
            <p:ph type="dt" idx="10"/>
          </p:nvPr>
        </p:nvSpPr>
        <p:spPr/>
        <p:txBody>
          <a:bodyPr/>
          <a:lstStyle/>
          <a:p>
            <a:fld id="{4E4A36E4-EFEE-43A5-BC3C-B310E83B3B8E}" type="datetime1">
              <a:rPr lang="en-US" smtClean="0">
                <a:solidFill>
                  <a:prstClr val="black"/>
                </a:solidFill>
              </a:rPr>
              <a:pPr/>
              <a:t>3/5/2014</a:t>
            </a:fld>
            <a:endParaRPr lang="en-US" dirty="0">
              <a:solidFill>
                <a:prstClr val="black"/>
              </a:solidFill>
            </a:endParaRPr>
          </a:p>
        </p:txBody>
      </p:sp>
      <p:sp>
        <p:nvSpPr>
          <p:cNvPr id="9" name="Slide Number Placeholder 8"/>
          <p:cNvSpPr>
            <a:spLocks noGrp="1"/>
          </p:cNvSpPr>
          <p:nvPr>
            <p:ph type="sldNum" sz="quarter" idx="11"/>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smtClean="0">
                <a:solidFill>
                  <a:prstClr val="black"/>
                </a:solidFill>
              </a:rPr>
              <a:t>SMSG Readiness</a:t>
            </a:r>
            <a:endParaRPr lang="en-US" dirty="0">
              <a:solidFill>
                <a:prstClr val="black"/>
              </a:solidFill>
            </a:endParaRPr>
          </a:p>
        </p:txBody>
      </p:sp>
      <p:sp>
        <p:nvSpPr>
          <p:cNvPr id="12" name="Footer Placeholder 9"/>
          <p:cNvSpPr>
            <a:spLocks noGrp="1"/>
          </p:cNvSpPr>
          <p:nvPr>
            <p:ph type="ftr" sz="quarter" idx="4"/>
          </p:nvPr>
        </p:nvSpPr>
        <p:spPr>
          <a:xfrm>
            <a:off x="400050" y="8705850"/>
            <a:ext cx="5920740" cy="355964"/>
          </a:xfrm>
        </p:spPr>
        <p:txBody>
          <a:bodyPr/>
          <a:lstStyle/>
          <a:p>
            <a:pPr marL="119063"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119063"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7711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41953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148678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C63514-A3B3-4D79-8F5C-71E69B52547B}"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756935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073029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4097759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4038" y="795338"/>
            <a:ext cx="3902075" cy="2195512"/>
          </a:xfrm>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SMSG Readiness</a:t>
            </a:r>
            <a:endParaRPr lang="en-US" dirty="0">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68586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577841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362546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73475" y="850900"/>
            <a:ext cx="2995613" cy="1684338"/>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Date Placeholder 4"/>
          <p:cNvSpPr>
            <a:spLocks noGrp="1"/>
          </p:cNvSpPr>
          <p:nvPr>
            <p:ph type="dt" idx="11"/>
          </p:nvPr>
        </p:nvSpPr>
        <p:spPr/>
        <p:txBody>
          <a:bodyPr/>
          <a:lstStyle/>
          <a:p>
            <a:pPr>
              <a:defRPr/>
            </a:pPr>
            <a:fld id="{7B45F466-CDBF-43CE-91D8-794A8891DEFB}" type="datetimeFigureOut">
              <a:rPr lang="en-US" smtClean="0">
                <a:solidFill>
                  <a:prstClr val="black"/>
                </a:solidFill>
              </a:rPr>
              <a:pPr>
                <a:defRPr/>
              </a:pPr>
              <a:t>3/5/2014</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2008 Microsoft Corporation. All rights reserved. Microsoft, Windows, Windows Vista and other product names are or may be registered trademarks and/or trademarks in the U.S. and/or other countries.</a:t>
            </a:r>
          </a:p>
          <a:p>
            <a:pPr>
              <a:defRPr/>
            </a:pPr>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6852057F-10AC-44BD-AE24-5AED5404D78B}" type="slidenum">
              <a:rPr lang="en-US" smtClean="0">
                <a:solidFill>
                  <a:prstClr val="black"/>
                </a:solidFill>
              </a:rPr>
              <a:pPr>
                <a:defRPr/>
              </a:pPr>
              <a:t>39</a:t>
            </a:fld>
            <a:endParaRPr lang="en-US" dirty="0">
              <a:solidFill>
                <a:prstClr val="black"/>
              </a:solidFill>
            </a:endParaRPr>
          </a:p>
        </p:txBody>
      </p:sp>
    </p:spTree>
    <p:extLst>
      <p:ext uri="{BB962C8B-B14F-4D97-AF65-F5344CB8AC3E}">
        <p14:creationId xmlns:p14="http://schemas.microsoft.com/office/powerpoint/2010/main" val="32720042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82803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9213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626851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568871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141718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47998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54741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a:defRPr/>
            </a:pPr>
            <a:fld id="{3749C423-6068-44D6-A94A-909B1056679E}" type="datetime1">
              <a:rPr lang="en-US" smtClean="0">
                <a:solidFill>
                  <a:prstClr val="black"/>
                </a:solidFill>
              </a:rPr>
              <a:pPr>
                <a:def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pPr>
              <a:defRPr/>
            </a:pPr>
            <a:fld id="{B4008EB6-D09E-4580-8CD6-DDB14511944F}" type="slidenum">
              <a:rPr lang="en-US" smtClean="0">
                <a:solidFill>
                  <a:prstClr val="black"/>
                </a:solidFill>
              </a:rPr>
              <a:pPr>
                <a:def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10578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384155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91344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847429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804193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8332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492452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124876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54491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875629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342788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865807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757359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715816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9298215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893772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152585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44211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287170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921383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5904600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3113199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5689723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01355755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7479763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05311159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07967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3498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6062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063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279261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283853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2"/>
            <a:ext cx="11887200" cy="2228302"/>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178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19_Title Slide 4 for internal audiences">
    <p:spTree>
      <p:nvGrpSpPr>
        <p:cNvPr id="1" name=""/>
        <p:cNvGrpSpPr/>
        <p:nvPr/>
      </p:nvGrpSpPr>
      <p:grpSpPr>
        <a:xfrm>
          <a:off x="0" y="0"/>
          <a:ext cx="0" cy="0"/>
          <a:chOff x="0" y="0"/>
          <a:chExt cx="0" cy="0"/>
        </a:xfrm>
      </p:grpSpPr>
      <p:sp>
        <p:nvSpPr>
          <p:cNvPr id="20" name="Rectangle 19"/>
          <p:cNvSpPr/>
          <p:nvPr/>
        </p:nvSpPr>
        <p:spPr bwMode="gray">
          <a:xfrm>
            <a:off x="1" y="0"/>
            <a:ext cx="6949749" cy="700310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00" tIns="122879" rIns="153600" bIns="122879" numCol="1" spcCol="0" rtlCol="0" fromWordArt="0" anchor="t" anchorCtr="0" forceAA="0" compatLnSpc="1">
            <a:prstTxWarp prst="textNoShape">
              <a:avLst/>
            </a:prstTxWarp>
            <a:noAutofit/>
          </a:bodyPr>
          <a:lstStyle/>
          <a:p>
            <a:pPr algn="ctr" defTabSz="783172" fontAlgn="base">
              <a:lnSpc>
                <a:spcPct val="90000"/>
              </a:lnSpc>
              <a:spcBef>
                <a:spcPct val="0"/>
              </a:spcBef>
              <a:spcAft>
                <a:spcPct val="0"/>
              </a:spcAft>
            </a:pPr>
            <a:endParaRPr lang="en-US" sz="2040" dirty="0" smtClean="0">
              <a:solidFill>
                <a:srgbClr val="FFFFFF"/>
              </a:soli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4"/>
            <a:ext cx="6402382" cy="1828800"/>
          </a:xfrm>
          <a:noFill/>
        </p:spPr>
        <p:txBody>
          <a:bodyPr lIns="120481" tIns="75301" rIns="120481" bIns="75301" anchor="t" anchorCtr="0"/>
          <a:lstStyle>
            <a:lvl1pPr>
              <a:defRPr sz="4998" spc="-84" baseline="0">
                <a:gradFill>
                  <a:gsLst>
                    <a:gs pos="5833">
                      <a:srgbClr val="FFFFFF"/>
                    </a:gs>
                    <a:gs pos="18000">
                      <a:srgbClr val="FFFFFF"/>
                    </a:gs>
                  </a:gsLst>
                  <a:lin ang="5400000" scaled="0"/>
                </a:gradFill>
              </a:defRPr>
            </a:lvl1pPr>
          </a:lstStyle>
          <a:p>
            <a:r>
              <a:rPr lang="en-US" dirty="0" smtClean="0"/>
              <a:t>Title</a:t>
            </a:r>
            <a:endParaRPr lang="en-US" dirty="0"/>
          </a:p>
        </p:txBody>
      </p:sp>
      <p:sp>
        <p:nvSpPr>
          <p:cNvPr id="3" name="Text Placeholder 2"/>
          <p:cNvSpPr>
            <a:spLocks noGrp="1"/>
          </p:cNvSpPr>
          <p:nvPr>
            <p:ph type="body" sz="quarter" idx="14" hasCustomPrompt="1"/>
          </p:nvPr>
        </p:nvSpPr>
        <p:spPr bwMode="ltGray">
          <a:xfrm>
            <a:off x="273051" y="3957640"/>
            <a:ext cx="6402382" cy="1825625"/>
          </a:xfrm>
          <a:noFill/>
        </p:spPr>
        <p:txBody>
          <a:bodyPr tIns="90361" bIns="90361">
            <a:noAutofit/>
          </a:bodyPr>
          <a:lstStyle>
            <a:lvl1pPr marL="0" indent="0">
              <a:spcBef>
                <a:spcPts val="0"/>
              </a:spcBef>
              <a:buNone/>
              <a:defRPr sz="2652">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47911" t="18095" r="-2"/>
          <a:stretch/>
        </p:blipFill>
        <p:spPr>
          <a:xfrm>
            <a:off x="6948482" y="0"/>
            <a:ext cx="5486726" cy="5715766"/>
          </a:xfrm>
          <a:prstGeom prst="rect">
            <a:avLst/>
          </a:prstGeom>
        </p:spPr>
      </p:pic>
      <p:pic>
        <p:nvPicPr>
          <p:cNvPr id="6" name="Picture 5"/>
          <p:cNvPicPr>
            <a:picLocks noChangeAspect="1"/>
          </p:cNvPicPr>
          <p:nvPr userDrawn="1"/>
        </p:nvPicPr>
        <p:blipFill rotWithShape="1">
          <a:blip r:embed="rId3">
            <a:extLst>
              <a:ext uri="{28A0092B-C50C-407E-A947-70E740481C1C}">
                <a14:useLocalDpi xmlns:a14="http://schemas.microsoft.com/office/drawing/2010/main" val="0"/>
              </a:ext>
            </a:extLst>
          </a:blip>
          <a:srcRect l="35115" t="27905" b="51234"/>
          <a:stretch/>
        </p:blipFill>
        <p:spPr>
          <a:xfrm>
            <a:off x="6948483" y="5715765"/>
            <a:ext cx="5487992" cy="1287339"/>
          </a:xfrm>
          <a:prstGeom prst="rect">
            <a:avLst/>
          </a:prstGeom>
        </p:spPr>
      </p:pic>
    </p:spTree>
    <p:extLst>
      <p:ext uri="{BB962C8B-B14F-4D97-AF65-F5344CB8AC3E}">
        <p14:creationId xmlns:p14="http://schemas.microsoft.com/office/powerpoint/2010/main" val="192708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22_Title Slide 4 for internal audiences">
    <p:spTree>
      <p:nvGrpSpPr>
        <p:cNvPr id="1" name=""/>
        <p:cNvGrpSpPr/>
        <p:nvPr/>
      </p:nvGrpSpPr>
      <p:grpSpPr>
        <a:xfrm>
          <a:off x="0" y="0"/>
          <a:ext cx="0" cy="0"/>
          <a:chOff x="0" y="0"/>
          <a:chExt cx="0" cy="0"/>
        </a:xfrm>
      </p:grpSpPr>
      <p:sp>
        <p:nvSpPr>
          <p:cNvPr id="20" name="Rectangle 19"/>
          <p:cNvSpPr/>
          <p:nvPr/>
        </p:nvSpPr>
        <p:spPr bwMode="gray">
          <a:xfrm>
            <a:off x="2" y="0"/>
            <a:ext cx="6949748" cy="70031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smtClean="0">
              <a:solidFill>
                <a:srgbClr val="FFFFFF"/>
              </a:soli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5"/>
            <a:ext cx="6402384" cy="1828800"/>
          </a:xfrm>
          <a:noFill/>
        </p:spPr>
        <p:txBody>
          <a:bodyPr lIns="146304" tIns="91440" rIns="146304" bIns="91440" anchor="t" anchorCtr="0"/>
          <a:lstStyle>
            <a:lvl1pPr>
              <a:defRPr sz="6119" spc="-102" baseline="0">
                <a:gradFill>
                  <a:gsLst>
                    <a:gs pos="5833">
                      <a:srgbClr val="FFFFFF"/>
                    </a:gs>
                    <a:gs pos="18000">
                      <a:srgbClr val="FFFFFF"/>
                    </a:gs>
                  </a:gsLst>
                  <a:lin ang="5400000" scaled="0"/>
                </a:gradFill>
              </a:defRPr>
            </a:lvl1pPr>
          </a:lstStyle>
          <a:p>
            <a:r>
              <a:rPr lang="en-US" dirty="0" smtClean="0"/>
              <a:t>Title</a:t>
            </a:r>
            <a:endParaRPr lang="en-US" dirty="0"/>
          </a:p>
        </p:txBody>
      </p:sp>
      <p:sp>
        <p:nvSpPr>
          <p:cNvPr id="3" name="Text Placeholder 2"/>
          <p:cNvSpPr>
            <a:spLocks noGrp="1"/>
          </p:cNvSpPr>
          <p:nvPr>
            <p:ph type="body" sz="quarter" idx="14" hasCustomPrompt="1"/>
          </p:nvPr>
        </p:nvSpPr>
        <p:spPr bwMode="ltGray">
          <a:xfrm>
            <a:off x="273050" y="3957640"/>
            <a:ext cx="6402384" cy="1825625"/>
          </a:xfrm>
          <a:noFill/>
        </p:spPr>
        <p:txBody>
          <a:bodyPr tIns="109728" bIns="109728">
            <a:noAutofit/>
          </a:bodyPr>
          <a:lstStyle>
            <a:lvl1pPr marL="0" indent="0">
              <a:spcBef>
                <a:spcPts val="0"/>
              </a:spcBef>
              <a:buNone/>
              <a:defRPr sz="3264">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3890" t="819" r="17938" b="4230"/>
          <a:stretch/>
        </p:blipFill>
        <p:spPr>
          <a:xfrm>
            <a:off x="6892925" y="1"/>
            <a:ext cx="5543551" cy="7003104"/>
          </a:xfrm>
          <a:prstGeom prst="rect">
            <a:avLst/>
          </a:prstGeom>
        </p:spPr>
      </p:pic>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l="23735" r="23735"/>
          <a:stretch/>
        </p:blipFill>
        <p:spPr>
          <a:xfrm>
            <a:off x="6892925" y="0"/>
            <a:ext cx="5543551" cy="7035270"/>
          </a:xfrm>
          <a:prstGeom prst="rect">
            <a:avLst/>
          </a:prstGeom>
        </p:spPr>
      </p:pic>
    </p:spTree>
    <p:extLst>
      <p:ext uri="{BB962C8B-B14F-4D97-AF65-F5344CB8AC3E}">
        <p14:creationId xmlns:p14="http://schemas.microsoft.com/office/powerpoint/2010/main" val="1921908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10" name="Rectangle 2"/>
          <p:cNvSpPr>
            <a:spLocks noGrp="1"/>
          </p:cNvSpPr>
          <p:nvPr>
            <p:ph type="title"/>
          </p:nvPr>
        </p:nvSpPr>
        <p:spPr/>
        <p:txBody>
          <a:bodyPr anchor="ctr"/>
          <a:lstStyle/>
          <a:p>
            <a:r>
              <a:rPr lang="en-US"/>
              <a:t>Click to edit Master title style</a:t>
            </a:r>
          </a:p>
        </p:txBody>
      </p:sp>
      <p:sp>
        <p:nvSpPr>
          <p:cNvPr id="9" name="Rectangle 3"/>
          <p:cNvSpPr>
            <a:spLocks noGrp="1"/>
          </p:cNvSpPr>
          <p:nvPr>
            <p:ph type="body" idx="1"/>
          </p:nvPr>
        </p:nvSpPr>
        <p:spPr>
          <a:xfrm>
            <a:off x="274642" y="1212852"/>
            <a:ext cx="11887198" cy="2228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6509944"/>
      </p:ext>
    </p:extLst>
  </p:cSld>
  <p:clrMapOvr>
    <a:masterClrMapping/>
  </p:clrMapOvr>
  <p:transition>
    <p:strips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image" Target="../media/image1.png"/><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85901596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 id="2147484250"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5.xml"/><Relationship Id="rId1" Type="http://schemas.openxmlformats.org/officeDocument/2006/relationships/tags" Target="../tags/tag1.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hyperlink" Target="http://officeams.codeplex.com/" TargetMode="External"/><Relationship Id="rId2" Type="http://schemas.openxmlformats.org/officeDocument/2006/relationships/hyperlink" Target="https://xml2sql.codeplex.com/" TargetMode="Externa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3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hyperlink" Target="https://xml2sql.codeplex.com/" TargetMode="Externa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31013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Find Dormant Site Collections and Site Sizes</a:t>
            </a:r>
            <a:endParaRPr lang="en-US" sz="4800" dirty="0"/>
          </a:p>
        </p:txBody>
      </p:sp>
      <p:sp>
        <p:nvSpPr>
          <p:cNvPr id="3" name="Text Placeholder 2"/>
          <p:cNvSpPr>
            <a:spLocks noGrp="1"/>
          </p:cNvSpPr>
          <p:nvPr>
            <p:ph type="body" sz="quarter" idx="10"/>
          </p:nvPr>
        </p:nvSpPr>
        <p:spPr>
          <a:xfrm>
            <a:off x="274638" y="1216152"/>
            <a:ext cx="11887199" cy="5650778"/>
          </a:xfrm>
        </p:spPr>
        <p:txBody>
          <a:bodyPr/>
          <a:lstStyle/>
          <a:p>
            <a:r>
              <a:rPr lang="en-US" sz="2400" dirty="0" smtClean="0"/>
              <a:t>…</a:t>
            </a:r>
            <a:endParaRPr lang="en-US" sz="2400" dirty="0"/>
          </a:p>
          <a:p>
            <a:r>
              <a:rPr lang="en-US" sz="2400" dirty="0"/>
              <a:t>"Web Apps, Site Collection, Owner, Owner Email, Size (MB), Last Modified" &gt; $file</a:t>
            </a:r>
          </a:p>
          <a:p>
            <a:r>
              <a:rPr lang="en-US" sz="2400" dirty="0" err="1"/>
              <a:t>foreach</a:t>
            </a:r>
            <a:r>
              <a:rPr lang="en-US" sz="2400" dirty="0"/>
              <a:t> ($</a:t>
            </a:r>
            <a:r>
              <a:rPr lang="en-US" sz="2400" dirty="0" err="1"/>
              <a:t>websvc</a:t>
            </a:r>
            <a:r>
              <a:rPr lang="en-US" sz="2400" dirty="0"/>
              <a:t> in $</a:t>
            </a:r>
            <a:r>
              <a:rPr lang="en-US" sz="2400" dirty="0" err="1"/>
              <a:t>websvcs</a:t>
            </a:r>
            <a:r>
              <a:rPr lang="en-US" sz="2400" dirty="0"/>
              <a:t>) { </a:t>
            </a:r>
          </a:p>
          <a:p>
            <a:r>
              <a:rPr lang="en-US" sz="2400" dirty="0"/>
              <a:t>    </a:t>
            </a:r>
            <a:r>
              <a:rPr lang="en-US" sz="2400" dirty="0" err="1"/>
              <a:t>foreach</a:t>
            </a:r>
            <a:r>
              <a:rPr lang="en-US" sz="2400" dirty="0"/>
              <a:t> ($</a:t>
            </a:r>
            <a:r>
              <a:rPr lang="en-US" sz="2400" dirty="0" err="1"/>
              <a:t>webapp</a:t>
            </a:r>
            <a:r>
              <a:rPr lang="en-US" sz="2400" dirty="0"/>
              <a:t> in $</a:t>
            </a:r>
            <a:r>
              <a:rPr lang="en-US" sz="2400" dirty="0" err="1"/>
              <a:t>websvc.WebApplications</a:t>
            </a:r>
            <a:r>
              <a:rPr lang="en-US" sz="2400" dirty="0"/>
              <a:t>) { </a:t>
            </a:r>
          </a:p>
          <a:p>
            <a:r>
              <a:rPr lang="en-US" sz="2400" dirty="0"/>
              <a:t>        </a:t>
            </a:r>
            <a:r>
              <a:rPr lang="en-US" sz="2400" dirty="0" err="1"/>
              <a:t>foreach</a:t>
            </a:r>
            <a:r>
              <a:rPr lang="en-US" sz="2400" dirty="0"/>
              <a:t> ($site in $</a:t>
            </a:r>
            <a:r>
              <a:rPr lang="en-US" sz="2400" dirty="0" err="1"/>
              <a:t>webapp.Sites</a:t>
            </a:r>
            <a:r>
              <a:rPr lang="en-US" sz="2400" dirty="0"/>
              <a:t>) { </a:t>
            </a:r>
          </a:p>
          <a:p>
            <a:r>
              <a:rPr lang="en-US" sz="2400" dirty="0"/>
              <a:t>           </a:t>
            </a:r>
            <a:r>
              <a:rPr lang="en-US" sz="2400" dirty="0" smtClean="0"/>
              <a:t>$</a:t>
            </a:r>
            <a:r>
              <a:rPr lang="en-US" sz="2400" dirty="0"/>
              <a:t>u = $</a:t>
            </a:r>
            <a:r>
              <a:rPr lang="en-US" sz="2400" dirty="0" err="1"/>
              <a:t>site.usage</a:t>
            </a:r>
            <a:endParaRPr lang="en-US" sz="2400" dirty="0"/>
          </a:p>
          <a:p>
            <a:r>
              <a:rPr lang="en-US" sz="2400" dirty="0"/>
              <a:t>           </a:t>
            </a:r>
            <a:r>
              <a:rPr lang="en-US" sz="2400" dirty="0" smtClean="0"/>
              <a:t>$</a:t>
            </a:r>
            <a:r>
              <a:rPr lang="en-US" sz="2400" dirty="0"/>
              <a:t>s = $</a:t>
            </a:r>
            <a:r>
              <a:rPr lang="en-US" sz="2400" dirty="0" err="1"/>
              <a:t>u.Storage</a:t>
            </a:r>
            <a:r>
              <a:rPr lang="en-US" sz="2400" dirty="0"/>
              <a:t> / 1048576</a:t>
            </a:r>
          </a:p>
          <a:p>
            <a:r>
              <a:rPr lang="en-US" sz="2400" dirty="0"/>
              <a:t>		</a:t>
            </a:r>
            <a:r>
              <a:rPr lang="en-US" sz="2400" dirty="0" smtClean="0"/>
              <a:t>$</a:t>
            </a:r>
            <a:r>
              <a:rPr lang="en-US" sz="2400" dirty="0" err="1"/>
              <a:t>webapp.Name</a:t>
            </a:r>
            <a:r>
              <a:rPr lang="en-US" sz="2400" dirty="0"/>
              <a:t> + "," + $site.URL + "," + $</a:t>
            </a:r>
            <a:r>
              <a:rPr lang="en-US" sz="2400" dirty="0" err="1"/>
              <a:t>site.Owner.Name</a:t>
            </a:r>
            <a:r>
              <a:rPr lang="en-US" sz="2400" dirty="0"/>
              <a:t> + </a:t>
            </a:r>
            <a:r>
              <a:rPr lang="en-US" sz="2400" dirty="0" smtClean="0"/>
              <a:t>		"," </a:t>
            </a:r>
            <a:r>
              <a:rPr lang="en-US" sz="2400" dirty="0"/>
              <a:t>+ $</a:t>
            </a:r>
            <a:r>
              <a:rPr lang="en-US" sz="2400" dirty="0" err="1"/>
              <a:t>site.Owner.Email</a:t>
            </a:r>
            <a:r>
              <a:rPr lang="en-US" sz="2400" dirty="0"/>
              <a:t> + "," + $s + "," </a:t>
            </a:r>
            <a:r>
              <a:rPr lang="en-US" sz="2400" dirty="0" smtClean="0"/>
              <a:t>+</a:t>
            </a:r>
          </a:p>
          <a:p>
            <a:r>
              <a:rPr lang="en-US" sz="2400" dirty="0"/>
              <a:t>	</a:t>
            </a:r>
            <a:r>
              <a:rPr lang="en-US" sz="2400" dirty="0" smtClean="0"/>
              <a:t>	$</a:t>
            </a:r>
            <a:r>
              <a:rPr lang="en-US" sz="2400" dirty="0" err="1"/>
              <a:t>site.LastContentModifiedDate</a:t>
            </a:r>
            <a:r>
              <a:rPr lang="en-US" sz="2400" dirty="0"/>
              <a:t> &gt;&gt; scLast.csv</a:t>
            </a:r>
          </a:p>
          <a:p>
            <a:r>
              <a:rPr lang="en-US" sz="2400" dirty="0"/>
              <a:t>	 </a:t>
            </a:r>
            <a:r>
              <a:rPr lang="en-US" sz="2400" dirty="0" smtClean="0"/>
              <a:t>  } </a:t>
            </a:r>
            <a:endParaRPr lang="en-US" sz="2400" dirty="0"/>
          </a:p>
          <a:p>
            <a:r>
              <a:rPr lang="en-US" sz="2400" dirty="0"/>
              <a:t>	} </a:t>
            </a:r>
          </a:p>
          <a:p>
            <a:r>
              <a:rPr lang="en-US" sz="2400" dirty="0"/>
              <a:t>}</a:t>
            </a:r>
          </a:p>
        </p:txBody>
      </p:sp>
    </p:spTree>
    <p:extLst>
      <p:ext uri="{BB962C8B-B14F-4D97-AF65-F5344CB8AC3E}">
        <p14:creationId xmlns:p14="http://schemas.microsoft.com/office/powerpoint/2010/main" val="34045638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pPr>
              <a:defRPr/>
            </a:pPr>
            <a:endParaRPr sz="9000">
              <a:gradFill>
                <a:gsLst>
                  <a:gs pos="96667">
                    <a:srgbClr val="FFFFFF"/>
                  </a:gs>
                  <a:gs pos="90000">
                    <a:srgbClr val="FFFFFF"/>
                  </a:gs>
                </a:gsLst>
                <a:lin ang="5400000" scaled="0"/>
              </a:gradFill>
              <a:cs typeface="Segoe UI" pitchFamily="34" charset="0"/>
            </a:endParaRPr>
          </a:p>
        </p:txBody>
      </p:sp>
      <p:sp>
        <p:nvSpPr>
          <p:cNvPr id="6" name="Title 1"/>
          <p:cNvSpPr>
            <a:spLocks noGrp="1"/>
          </p:cNvSpPr>
          <p:nvPr>
            <p:ph type="title"/>
          </p:nvPr>
        </p:nvSpPr>
        <p:spPr>
          <a:xfrm>
            <a:off x="274639" y="295274"/>
            <a:ext cx="11889564" cy="917575"/>
          </a:xfrm>
        </p:spPr>
        <p:txBody>
          <a:bodyPr/>
          <a:lstStyle/>
          <a:p>
            <a:r>
              <a:rPr lang="en-US" sz="4800" dirty="0" smtClean="0">
                <a:solidFill>
                  <a:schemeClr val="bg1"/>
                </a:solidFill>
              </a:rPr>
              <a:t>Sample Output</a:t>
            </a:r>
            <a:endParaRPr lang="en-US" sz="4800" dirty="0">
              <a:solidFill>
                <a:schemeClr val="bg1"/>
              </a:solidFill>
            </a:endParaRPr>
          </a:p>
        </p:txBody>
      </p:sp>
      <p:pic>
        <p:nvPicPr>
          <p:cNvPr id="3" name="Picture 2"/>
          <p:cNvPicPr>
            <a:picLocks noChangeAspect="1"/>
          </p:cNvPicPr>
          <p:nvPr/>
        </p:nvPicPr>
        <p:blipFill>
          <a:blip r:embed="rId3"/>
          <a:stretch>
            <a:fillRect/>
          </a:stretch>
        </p:blipFill>
        <p:spPr>
          <a:xfrm>
            <a:off x="81964" y="2430462"/>
            <a:ext cx="12272546" cy="2133600"/>
          </a:xfrm>
          <a:prstGeom prst="rect">
            <a:avLst/>
          </a:prstGeom>
          <a:solidFill>
            <a:schemeClr val="bg2"/>
          </a:solidFill>
        </p:spPr>
      </p:pic>
    </p:spTree>
    <p:extLst>
      <p:ext uri="{BB962C8B-B14F-4D97-AF65-F5344CB8AC3E}">
        <p14:creationId xmlns:p14="http://schemas.microsoft.com/office/powerpoint/2010/main" val="213403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323987"/>
          </a:xfrm>
        </p:spPr>
        <p:txBody>
          <a:bodyPr/>
          <a:lstStyle/>
          <a:p>
            <a:r>
              <a:rPr lang="en-US" dirty="0" smtClean="0"/>
              <a:t>Farm solutions are not supported in Office 365</a:t>
            </a:r>
          </a:p>
          <a:p>
            <a:r>
              <a:rPr lang="en-US" dirty="0" smtClean="0"/>
              <a:t>Need to know what is in the farm, and where they are being used, to create a remediation plan</a:t>
            </a:r>
          </a:p>
          <a:p>
            <a:pPr marL="0" indent="0">
              <a:buNone/>
            </a:pPr>
            <a:endParaRPr lang="en-US" dirty="0" smtClean="0"/>
          </a:p>
          <a:p>
            <a:endParaRPr lang="en-US" dirty="0"/>
          </a:p>
        </p:txBody>
      </p:sp>
      <p:sp>
        <p:nvSpPr>
          <p:cNvPr id="3" name="Title 2"/>
          <p:cNvSpPr>
            <a:spLocks noGrp="1"/>
          </p:cNvSpPr>
          <p:nvPr>
            <p:ph type="title"/>
          </p:nvPr>
        </p:nvSpPr>
        <p:spPr/>
        <p:txBody>
          <a:bodyPr/>
          <a:lstStyle/>
          <a:p>
            <a:r>
              <a:rPr lang="en-US" dirty="0" smtClean="0"/>
              <a:t>Customizations and Features</a:t>
            </a:r>
            <a:endParaRPr lang="en-US" dirty="0"/>
          </a:p>
        </p:txBody>
      </p:sp>
    </p:spTree>
    <p:extLst>
      <p:ext uri="{BB962C8B-B14F-4D97-AF65-F5344CB8AC3E}">
        <p14:creationId xmlns:p14="http://schemas.microsoft.com/office/powerpoint/2010/main" val="41460612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STSADM</a:t>
            </a:r>
            <a:endParaRPr lang="en-US" dirty="0"/>
          </a:p>
        </p:txBody>
      </p:sp>
      <p:sp>
        <p:nvSpPr>
          <p:cNvPr id="3" name="Title 2"/>
          <p:cNvSpPr>
            <a:spLocks noGrp="1"/>
          </p:cNvSpPr>
          <p:nvPr>
            <p:ph type="title"/>
          </p:nvPr>
        </p:nvSpPr>
        <p:spPr/>
        <p:txBody>
          <a:bodyPr/>
          <a:lstStyle/>
          <a:p>
            <a:r>
              <a:rPr lang="en-US" dirty="0" smtClean="0"/>
              <a:t>One way to find customizations</a:t>
            </a:r>
            <a:endParaRPr lang="en-US" dirty="0"/>
          </a:p>
        </p:txBody>
      </p:sp>
      <p:sp>
        <p:nvSpPr>
          <p:cNvPr id="6" name="Text Placeholder 2"/>
          <p:cNvSpPr txBox="1">
            <a:spLocks/>
          </p:cNvSpPr>
          <p:nvPr/>
        </p:nvSpPr>
        <p:spPr>
          <a:xfrm>
            <a:off x="274638" y="2049462"/>
            <a:ext cx="11887199" cy="206825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Clr>
                <a:srgbClr val="505050"/>
              </a:buClr>
              <a:buFont typeface="Wingdings" panose="05000000000000000000" pitchFamily="2" charset="2"/>
              <a:buNone/>
            </a:pP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Stsadm</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-o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enumsites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url</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&lt;</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url</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&gt; &gt;</a:t>
            </a:r>
            <a:r>
              <a:rPr lang="en-US" dirty="0" smtClean="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enumsites.txt</a:t>
            </a:r>
          </a:p>
          <a:p>
            <a:pPr marL="0" indent="0">
              <a:buClr>
                <a:srgbClr val="0072C6"/>
              </a:buClr>
              <a:buFont typeface="Wingdings" panose="05000000000000000000" pitchFamily="2" charset="2"/>
              <a:buNone/>
            </a:pPr>
            <a:endParaRPr lang="en-US" sz="2400" dirty="0">
              <a:gradFill>
                <a:gsLst>
                  <a:gs pos="13869">
                    <a:srgbClr val="0072C6"/>
                  </a:gs>
                  <a:gs pos="42000">
                    <a:srgbClr val="0072C6"/>
                  </a:gs>
                </a:gsLst>
                <a:lin ang="5400000" scaled="0"/>
              </a:gradFill>
            </a:endParaRPr>
          </a:p>
          <a:p>
            <a:pPr marL="0" lvl="1" indent="0">
              <a:buClr>
                <a:srgbClr val="505050"/>
              </a:buClr>
              <a:buFont typeface="Wingdings" panose="05000000000000000000" pitchFamily="2" charset="2"/>
              <a:buNone/>
            </a:pP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stsadm</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-o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enumallwebs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includefeatures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includesetupfiles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includewebparts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a:t>
            </a:r>
            <a:r>
              <a:rPr lang="en-US"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includeeventreceivers</a:t>
            </a:r>
            <a:r>
              <a:rPr lang="en-US"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 &gt;enumwebs.txt</a:t>
            </a:r>
          </a:p>
          <a:p>
            <a:pPr marL="0" indent="0">
              <a:buClr>
                <a:srgbClr val="0072C6"/>
              </a:buClr>
              <a:buFont typeface="Wingdings" panose="05000000000000000000" pitchFamily="2" charset="2"/>
              <a:buNone/>
            </a:pPr>
            <a:endParaRPr lang="en-US" sz="2400" dirty="0" smtClean="0">
              <a:gradFill>
                <a:gsLst>
                  <a:gs pos="13869">
                    <a:srgbClr val="0072C6"/>
                  </a:gs>
                  <a:gs pos="42000">
                    <a:srgbClr val="0072C6"/>
                  </a:gs>
                </a:gsLst>
                <a:lin ang="5400000" scaled="0"/>
              </a:gradFill>
            </a:endParaRPr>
          </a:p>
        </p:txBody>
      </p:sp>
      <p:sp>
        <p:nvSpPr>
          <p:cNvPr id="7" name="Text Placeholder 1"/>
          <p:cNvSpPr txBox="1">
            <a:spLocks/>
          </p:cNvSpPr>
          <p:nvPr/>
        </p:nvSpPr>
        <p:spPr>
          <a:xfrm>
            <a:off x="274637" y="4489315"/>
            <a:ext cx="11887200" cy="205594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0072C6"/>
              </a:buClr>
            </a:pPr>
            <a:r>
              <a:rPr lang="en-US" sz="3200" dirty="0">
                <a:gradFill>
                  <a:gsLst>
                    <a:gs pos="13869">
                      <a:srgbClr val="0072C6"/>
                    </a:gs>
                    <a:gs pos="42000">
                      <a:srgbClr val="0072C6"/>
                    </a:gs>
                  </a:gsLst>
                  <a:lin ang="5400000" scaled="0"/>
                </a:gradFill>
              </a:rPr>
              <a:t>Note that the </a:t>
            </a:r>
            <a:r>
              <a:rPr lang="en-US" sz="3200" dirty="0" err="1">
                <a:gradFill>
                  <a:gsLst>
                    <a:gs pos="13869">
                      <a:srgbClr val="0072C6"/>
                    </a:gs>
                    <a:gs pos="42000">
                      <a:srgbClr val="0072C6"/>
                    </a:gs>
                  </a:gsLst>
                  <a:lin ang="5400000" scaled="0"/>
                </a:gradFill>
              </a:rPr>
              <a:t>enumallwebs</a:t>
            </a:r>
            <a:r>
              <a:rPr lang="en-US" sz="3200" dirty="0">
                <a:gradFill>
                  <a:gsLst>
                    <a:gs pos="13869">
                      <a:srgbClr val="0072C6"/>
                    </a:gs>
                    <a:gs pos="42000">
                      <a:srgbClr val="0072C6"/>
                    </a:gs>
                  </a:gsLst>
                  <a:lin ang="5400000" scaled="0"/>
                </a:gradFill>
              </a:rPr>
              <a:t> will produce a </a:t>
            </a:r>
            <a:r>
              <a:rPr lang="en-US" sz="3200" dirty="0" smtClean="0">
                <a:gradFill>
                  <a:gsLst>
                    <a:gs pos="13869">
                      <a:srgbClr val="0072C6"/>
                    </a:gs>
                    <a:gs pos="42000">
                      <a:srgbClr val="0072C6"/>
                    </a:gs>
                  </a:gsLst>
                  <a:lin ang="5400000" scaled="0"/>
                </a:gradFill>
              </a:rPr>
              <a:t>large, can be multiple GBs, </a:t>
            </a:r>
            <a:r>
              <a:rPr lang="en-US" sz="3200" dirty="0">
                <a:gradFill>
                  <a:gsLst>
                    <a:gs pos="13869">
                      <a:srgbClr val="0072C6"/>
                    </a:gs>
                    <a:gs pos="42000">
                      <a:srgbClr val="0072C6"/>
                    </a:gs>
                  </a:gsLst>
                  <a:lin ang="5400000" scaled="0"/>
                </a:gradFill>
              </a:rPr>
              <a:t>XML </a:t>
            </a:r>
            <a:r>
              <a:rPr lang="en-US" sz="3200" dirty="0" smtClean="0">
                <a:gradFill>
                  <a:gsLst>
                    <a:gs pos="13869">
                      <a:srgbClr val="0072C6"/>
                    </a:gs>
                    <a:gs pos="42000">
                      <a:srgbClr val="0072C6"/>
                    </a:gs>
                  </a:gsLst>
                  <a:lin ang="5400000" scaled="0"/>
                </a:gradFill>
              </a:rPr>
              <a:t>document</a:t>
            </a:r>
          </a:p>
          <a:p>
            <a:pPr>
              <a:buClr>
                <a:srgbClr val="0072C6"/>
              </a:buClr>
            </a:pPr>
            <a:r>
              <a:rPr lang="en-US" sz="3200" dirty="0" smtClean="0">
                <a:gradFill>
                  <a:gsLst>
                    <a:gs pos="13869">
                      <a:srgbClr val="0072C6"/>
                    </a:gs>
                    <a:gs pos="42000">
                      <a:srgbClr val="0072C6"/>
                    </a:gs>
                  </a:gsLst>
                  <a:lin ang="5400000" scaled="0"/>
                </a:gradFill>
              </a:rPr>
              <a:t>Run when </a:t>
            </a:r>
            <a:r>
              <a:rPr lang="en-US" sz="3200" dirty="0">
                <a:gradFill>
                  <a:gsLst>
                    <a:gs pos="13869">
                      <a:srgbClr val="0072C6"/>
                    </a:gs>
                    <a:gs pos="42000">
                      <a:srgbClr val="0072C6"/>
                    </a:gs>
                  </a:gsLst>
                  <a:lin ang="5400000" scaled="0"/>
                </a:gradFill>
              </a:rPr>
              <a:t>farm utilization is low as the command </a:t>
            </a:r>
            <a:r>
              <a:rPr lang="en-US" sz="3200" dirty="0" err="1">
                <a:gradFill>
                  <a:gsLst>
                    <a:gs pos="13869">
                      <a:srgbClr val="0072C6"/>
                    </a:gs>
                    <a:gs pos="42000">
                      <a:srgbClr val="0072C6"/>
                    </a:gs>
                  </a:gsLst>
                  <a:lin ang="5400000" scaled="0"/>
                </a:gradFill>
              </a:rPr>
              <a:t>recurses</a:t>
            </a:r>
            <a:r>
              <a:rPr lang="en-US" sz="3200" dirty="0">
                <a:gradFill>
                  <a:gsLst>
                    <a:gs pos="13869">
                      <a:srgbClr val="0072C6"/>
                    </a:gs>
                    <a:gs pos="42000">
                      <a:srgbClr val="0072C6"/>
                    </a:gs>
                  </a:gsLst>
                  <a:lin ang="5400000" scaled="0"/>
                </a:gradFill>
              </a:rPr>
              <a:t> through the </a:t>
            </a:r>
            <a:r>
              <a:rPr lang="en-US" sz="3200" dirty="0" smtClean="0">
                <a:gradFill>
                  <a:gsLst>
                    <a:gs pos="13869">
                      <a:srgbClr val="0072C6"/>
                    </a:gs>
                    <a:gs pos="42000">
                      <a:srgbClr val="0072C6"/>
                    </a:gs>
                  </a:gsLst>
                  <a:lin ang="5400000" scaled="0"/>
                </a:gradFill>
              </a:rPr>
              <a:t>farm</a:t>
            </a:r>
            <a:endParaRPr lang="en-US" sz="3200" dirty="0">
              <a:gradFill>
                <a:gsLst>
                  <a:gs pos="13869">
                    <a:srgbClr val="0072C6"/>
                  </a:gs>
                  <a:gs pos="42000">
                    <a:srgbClr val="0072C6"/>
                  </a:gs>
                </a:gsLst>
                <a:lin ang="5400000" scaled="0"/>
              </a:gradFill>
            </a:endParaRPr>
          </a:p>
        </p:txBody>
      </p:sp>
    </p:spTree>
    <p:extLst>
      <p:ext uri="{BB962C8B-B14F-4D97-AF65-F5344CB8AC3E}">
        <p14:creationId xmlns:p14="http://schemas.microsoft.com/office/powerpoint/2010/main" val="21215441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err="1" smtClean="0"/>
              <a:t>NotePad</a:t>
            </a:r>
            <a:r>
              <a:rPr lang="en-US" dirty="0" smtClean="0"/>
              <a:t>!</a:t>
            </a:r>
          </a:p>
        </p:txBody>
      </p:sp>
      <p:sp>
        <p:nvSpPr>
          <p:cNvPr id="3" name="Title 2"/>
          <p:cNvSpPr>
            <a:spLocks noGrp="1"/>
          </p:cNvSpPr>
          <p:nvPr>
            <p:ph type="title"/>
          </p:nvPr>
        </p:nvSpPr>
        <p:spPr/>
        <p:txBody>
          <a:bodyPr/>
          <a:lstStyle/>
          <a:p>
            <a:r>
              <a:rPr lang="en-US" dirty="0" smtClean="0"/>
              <a:t>So I have this 1GB+ XML file, what now?</a:t>
            </a:r>
            <a:endParaRPr lang="en-US" dirty="0"/>
          </a:p>
        </p:txBody>
      </p:sp>
      <p:sp>
        <p:nvSpPr>
          <p:cNvPr id="4" name="Text Placeholder 1"/>
          <p:cNvSpPr txBox="1">
            <a:spLocks/>
          </p:cNvSpPr>
          <p:nvPr/>
        </p:nvSpPr>
        <p:spPr>
          <a:xfrm>
            <a:off x="274637" y="2301398"/>
            <a:ext cx="11887200" cy="398878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0072C6"/>
              </a:buClr>
            </a:pPr>
            <a:r>
              <a:rPr lang="en-US" dirty="0" smtClean="0">
                <a:gradFill>
                  <a:gsLst>
                    <a:gs pos="13869">
                      <a:srgbClr val="0072C6"/>
                    </a:gs>
                    <a:gs pos="42000">
                      <a:srgbClr val="0072C6"/>
                    </a:gs>
                  </a:gsLst>
                  <a:lin ang="5400000" scaled="0"/>
                </a:gradFill>
              </a:rPr>
              <a:t>Sorry, should be !</a:t>
            </a:r>
            <a:r>
              <a:rPr lang="en-US" dirty="0" err="1" smtClean="0">
                <a:gradFill>
                  <a:gsLst>
                    <a:gs pos="13869">
                      <a:srgbClr val="0072C6"/>
                    </a:gs>
                    <a:gs pos="42000">
                      <a:srgbClr val="0072C6"/>
                    </a:gs>
                  </a:gsLst>
                  <a:lin ang="5400000" scaled="0"/>
                </a:gradFill>
              </a:rPr>
              <a:t>NotePad</a:t>
            </a:r>
            <a:endParaRPr lang="en-US" dirty="0" smtClean="0">
              <a:gradFill>
                <a:gsLst>
                  <a:gs pos="13869">
                    <a:srgbClr val="0072C6"/>
                  </a:gs>
                  <a:gs pos="42000">
                    <a:srgbClr val="0072C6"/>
                  </a:gs>
                </a:gsLst>
                <a:lin ang="5400000" scaled="0"/>
              </a:gradFill>
            </a:endParaRPr>
          </a:p>
          <a:p>
            <a:pPr>
              <a:buClr>
                <a:srgbClr val="0072C6"/>
              </a:buClr>
            </a:pPr>
            <a:r>
              <a:rPr lang="en-US" dirty="0" smtClean="0">
                <a:gradFill>
                  <a:gsLst>
                    <a:gs pos="13869">
                      <a:srgbClr val="0072C6"/>
                    </a:gs>
                    <a:gs pos="42000">
                      <a:srgbClr val="0072C6"/>
                    </a:gs>
                  </a:gsLst>
                  <a:lin ang="5400000" scaled="0"/>
                </a:gradFill>
              </a:rPr>
              <a:t>We want to make it easy to query and analyze</a:t>
            </a:r>
          </a:p>
          <a:p>
            <a:pPr lvl="1">
              <a:buClr>
                <a:srgbClr val="505050"/>
              </a:buClr>
            </a:pPr>
            <a:r>
              <a:rPr lang="en-US" dirty="0" smtClean="0">
                <a:gradFill>
                  <a:gsLst>
                    <a:gs pos="1250">
                      <a:srgbClr val="505050"/>
                    </a:gs>
                    <a:gs pos="100000">
                      <a:srgbClr val="505050"/>
                    </a:gs>
                  </a:gsLst>
                  <a:lin ang="5400000" scaled="0"/>
                </a:gradFill>
              </a:rPr>
              <a:t>Shred the XML</a:t>
            </a:r>
          </a:p>
          <a:p>
            <a:pPr lvl="1">
              <a:buClr>
                <a:srgbClr val="505050"/>
              </a:buClr>
            </a:pPr>
            <a:r>
              <a:rPr lang="en-US" dirty="0" smtClean="0">
                <a:gradFill>
                  <a:gsLst>
                    <a:gs pos="1250">
                      <a:srgbClr val="505050"/>
                    </a:gs>
                    <a:gs pos="100000">
                      <a:srgbClr val="505050"/>
                    </a:gs>
                  </a:gsLst>
                  <a:lin ang="5400000" scaled="0"/>
                </a:gradFill>
              </a:rPr>
              <a:t>Persist to a database</a:t>
            </a:r>
          </a:p>
          <a:p>
            <a:pPr lvl="1">
              <a:buClr>
                <a:srgbClr val="505050"/>
              </a:buClr>
            </a:pPr>
            <a:r>
              <a:rPr lang="en-US" dirty="0" smtClean="0">
                <a:gradFill>
                  <a:gsLst>
                    <a:gs pos="1250">
                      <a:srgbClr val="505050"/>
                    </a:gs>
                    <a:gs pos="100000">
                      <a:srgbClr val="505050"/>
                    </a:gs>
                  </a:gsLst>
                  <a:lin ang="5400000" scaled="0"/>
                </a:gradFill>
              </a:rPr>
              <a:t>Analyze with Excel</a:t>
            </a:r>
          </a:p>
          <a:p>
            <a:pPr>
              <a:buClr>
                <a:srgbClr val="0072C6"/>
              </a:buClr>
            </a:pPr>
            <a:r>
              <a:rPr lang="en-US" dirty="0" smtClean="0">
                <a:gradFill>
                  <a:gsLst>
                    <a:gs pos="13869">
                      <a:srgbClr val="0072C6"/>
                    </a:gs>
                    <a:gs pos="42000">
                      <a:srgbClr val="0072C6"/>
                    </a:gs>
                  </a:gsLst>
                  <a:lin ang="5400000" scaled="0"/>
                </a:gradFill>
              </a:rPr>
              <a:t>Use SQL Server Integration Services</a:t>
            </a:r>
          </a:p>
          <a:p>
            <a:pPr>
              <a:buClr>
                <a:srgbClr val="0072C6"/>
              </a:buClr>
            </a:pPr>
            <a:r>
              <a:rPr lang="en-US" dirty="0" smtClean="0">
                <a:gradFill>
                  <a:gsLst>
                    <a:gs pos="13869">
                      <a:srgbClr val="0072C6"/>
                    </a:gs>
                    <a:gs pos="42000">
                      <a:srgbClr val="0072C6"/>
                    </a:gs>
                  </a:gsLst>
                  <a:lin ang="5400000" scaled="0"/>
                </a:gradFill>
              </a:rPr>
              <a:t>Use the Xml2Sql </a:t>
            </a:r>
            <a:r>
              <a:rPr lang="en-US" dirty="0" err="1" smtClean="0">
                <a:gradFill>
                  <a:gsLst>
                    <a:gs pos="13869">
                      <a:srgbClr val="0072C6"/>
                    </a:gs>
                    <a:gs pos="42000">
                      <a:srgbClr val="0072C6"/>
                    </a:gs>
                  </a:gsLst>
                  <a:lin ang="5400000" scaled="0"/>
                </a:gradFill>
              </a:rPr>
              <a:t>CodePlex</a:t>
            </a:r>
            <a:r>
              <a:rPr lang="en-US" dirty="0" smtClean="0">
                <a:gradFill>
                  <a:gsLst>
                    <a:gs pos="13869">
                      <a:srgbClr val="0072C6"/>
                    </a:gs>
                    <a:gs pos="42000">
                      <a:srgbClr val="0072C6"/>
                    </a:gs>
                  </a:gsLst>
                  <a:lin ang="5400000" scaled="0"/>
                </a:gradFill>
              </a:rPr>
              <a:t> application</a:t>
            </a:r>
          </a:p>
        </p:txBody>
      </p:sp>
    </p:spTree>
    <p:extLst>
      <p:ext uri="{BB962C8B-B14F-4D97-AF65-F5344CB8AC3E}">
        <p14:creationId xmlns:p14="http://schemas.microsoft.com/office/powerpoint/2010/main" val="197348539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Analyzing a farm</a:t>
            </a:r>
            <a:endParaRPr lang="en-US" dirty="0"/>
          </a:p>
        </p:txBody>
      </p:sp>
    </p:spTree>
    <p:extLst>
      <p:ext uri="{BB962C8B-B14F-4D97-AF65-F5344CB8AC3E}">
        <p14:creationId xmlns:p14="http://schemas.microsoft.com/office/powerpoint/2010/main" val="331998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339102"/>
          </a:xfrm>
        </p:spPr>
        <p:txBody>
          <a:bodyPr/>
          <a:lstStyle/>
          <a:p>
            <a:pPr>
              <a:lnSpc>
                <a:spcPct val="100000"/>
              </a:lnSpc>
              <a:spcBef>
                <a:spcPts val="1200"/>
              </a:spcBef>
            </a:pPr>
            <a:r>
              <a:rPr lang="en-US" dirty="0"/>
              <a:t>Why is remediation required?</a:t>
            </a:r>
          </a:p>
          <a:p>
            <a:pPr>
              <a:lnSpc>
                <a:spcPct val="100000"/>
              </a:lnSpc>
              <a:spcBef>
                <a:spcPts val="1200"/>
              </a:spcBef>
            </a:pPr>
            <a:r>
              <a:rPr lang="en-US" dirty="0"/>
              <a:t>What to remediate?</a:t>
            </a:r>
          </a:p>
          <a:p>
            <a:pPr>
              <a:lnSpc>
                <a:spcPct val="100000"/>
              </a:lnSpc>
              <a:spcBef>
                <a:spcPts val="1200"/>
              </a:spcBef>
            </a:pPr>
            <a:r>
              <a:rPr lang="en-US" dirty="0"/>
              <a:t>How to remediate</a:t>
            </a:r>
            <a:r>
              <a:rPr lang="en-US" dirty="0" smtClean="0"/>
              <a:t>?</a:t>
            </a:r>
            <a:endParaRPr lang="en-US" dirty="0"/>
          </a:p>
        </p:txBody>
      </p:sp>
      <p:sp>
        <p:nvSpPr>
          <p:cNvPr id="3" name="Title 2"/>
          <p:cNvSpPr>
            <a:spLocks noGrp="1"/>
          </p:cNvSpPr>
          <p:nvPr>
            <p:ph type="title"/>
          </p:nvPr>
        </p:nvSpPr>
        <p:spPr/>
        <p:txBody>
          <a:bodyPr/>
          <a:lstStyle/>
          <a:p>
            <a:r>
              <a:rPr lang="en-US" dirty="0" smtClean="0"/>
              <a:t>Remediation</a:t>
            </a:r>
            <a:endParaRPr lang="en-US" dirty="0"/>
          </a:p>
        </p:txBody>
      </p:sp>
    </p:spTree>
    <p:extLst>
      <p:ext uri="{BB962C8B-B14F-4D97-AF65-F5344CB8AC3E}">
        <p14:creationId xmlns:p14="http://schemas.microsoft.com/office/powerpoint/2010/main" val="35766710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5962"/>
          <a:stretch/>
        </p:blipFill>
        <p:spPr>
          <a:xfrm>
            <a:off x="882" y="-1"/>
            <a:ext cx="12484568" cy="6994526"/>
          </a:xfrm>
          <a:prstGeom prst="rect">
            <a:avLst/>
          </a:prstGeom>
        </p:spPr>
      </p:pic>
      <p:sp>
        <p:nvSpPr>
          <p:cNvPr id="5" name="Rectangle 4"/>
          <p:cNvSpPr/>
          <p:nvPr/>
        </p:nvSpPr>
        <p:spPr bwMode="auto">
          <a:xfrm>
            <a:off x="219526" y="276623"/>
            <a:ext cx="12052678" cy="6475425"/>
          </a:xfrm>
          <a:prstGeom prst="rect">
            <a:avLst/>
          </a:prstGeom>
          <a:solidFill>
            <a:schemeClr val="bg1">
              <a:alpha val="78000"/>
            </a:schemeClr>
          </a:solidFill>
          <a:ln>
            <a:noFill/>
            <a:headEnd type="none" w="med" len="med"/>
            <a:tailEnd type="none" w="med" len="med"/>
          </a:ln>
          <a:effectLst>
            <a:softEdge rad="635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74640" y="1212852"/>
            <a:ext cx="11887200" cy="3311676"/>
          </a:xfrm>
        </p:spPr>
        <p:txBody>
          <a:bodyPr/>
          <a:lstStyle/>
          <a:p>
            <a:pPr marL="0" indent="0">
              <a:buNone/>
            </a:pPr>
            <a:r>
              <a:rPr lang="en-GB" dirty="0" smtClean="0"/>
              <a:t>Some customizations:</a:t>
            </a:r>
          </a:p>
          <a:p>
            <a:pPr marL="342900" lvl="1" indent="0">
              <a:buNone/>
            </a:pPr>
            <a:r>
              <a:rPr lang="en-GB" dirty="0"/>
              <a:t>Cannot be migrated as is</a:t>
            </a:r>
          </a:p>
          <a:p>
            <a:endParaRPr lang="en-GB" dirty="0" smtClean="0"/>
          </a:p>
          <a:p>
            <a:pPr marL="0" indent="0">
              <a:buNone/>
            </a:pPr>
            <a:r>
              <a:rPr lang="en-GB" dirty="0" smtClean="0"/>
              <a:t>Some content:</a:t>
            </a:r>
          </a:p>
          <a:p>
            <a:pPr marL="342900" lvl="1" indent="0">
              <a:buNone/>
            </a:pPr>
            <a:r>
              <a:rPr lang="en-GB" dirty="0"/>
              <a:t>Cannot be migrated</a:t>
            </a:r>
          </a:p>
          <a:p>
            <a:pPr marL="342900" lvl="1" indent="0">
              <a:buNone/>
            </a:pPr>
            <a:r>
              <a:rPr lang="en-GB" dirty="0" smtClean="0"/>
              <a:t>Should not be migrated</a:t>
            </a:r>
            <a:endParaRPr lang="en-GB" dirty="0"/>
          </a:p>
        </p:txBody>
      </p:sp>
      <p:sp>
        <p:nvSpPr>
          <p:cNvPr id="3" name="Title 2"/>
          <p:cNvSpPr>
            <a:spLocks noGrp="1"/>
          </p:cNvSpPr>
          <p:nvPr>
            <p:ph type="title"/>
          </p:nvPr>
        </p:nvSpPr>
        <p:spPr/>
        <p:txBody>
          <a:bodyPr/>
          <a:lstStyle/>
          <a:p>
            <a:r>
              <a:rPr lang="en-GB" smtClean="0"/>
              <a:t>Why remediation is required</a:t>
            </a:r>
            <a:endParaRPr lang="en-GB" dirty="0"/>
          </a:p>
        </p:txBody>
      </p:sp>
    </p:spTree>
    <p:extLst>
      <p:ext uri="{BB962C8B-B14F-4D97-AF65-F5344CB8AC3E}">
        <p14:creationId xmlns:p14="http://schemas.microsoft.com/office/powerpoint/2010/main" val="1592904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956" y="-1"/>
            <a:ext cx="10258637" cy="6994525"/>
          </a:xfrm>
          <a:prstGeom prst="rect">
            <a:avLst/>
          </a:prstGeom>
        </p:spPr>
      </p:pic>
      <p:sp>
        <p:nvSpPr>
          <p:cNvPr id="4" name="Rectangle 3"/>
          <p:cNvSpPr/>
          <p:nvPr>
            <p:custDataLst>
              <p:tags r:id="rId1"/>
            </p:custDataLst>
          </p:nvPr>
        </p:nvSpPr>
        <p:spPr bwMode="auto">
          <a:xfrm>
            <a:off x="449049" y="1508126"/>
            <a:ext cx="4662499" cy="457291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69945" bIns="46630" numCol="1" spcCol="0" rtlCol="0" fromWordArt="0" anchor="ctr" anchorCtr="0" forceAA="0" compatLnSpc="1">
            <a:prstTxWarp prst="textNoShape">
              <a:avLst/>
            </a:prstTxWarp>
            <a:noAutofit/>
          </a:bodyPr>
          <a:lstStyle/>
          <a:p>
            <a:pPr defTabSz="951028" fontAlgn="base">
              <a:lnSpc>
                <a:spcPct val="90000"/>
              </a:lnSpc>
              <a:spcBef>
                <a:spcPct val="0"/>
              </a:spcBef>
              <a:spcAft>
                <a:spcPct val="0"/>
              </a:spcAft>
            </a:pPr>
            <a:r>
              <a:rPr lang="en-US" sz="4080" dirty="0">
                <a:gradFill flip="none" rotWithShape="1">
                  <a:gsLst>
                    <a:gs pos="0">
                      <a:srgbClr val="FFFFFF"/>
                    </a:gs>
                    <a:gs pos="100000">
                      <a:srgbClr val="FFFFFF"/>
                    </a:gs>
                  </a:gsLst>
                  <a:lin ang="5400000" scaled="0"/>
                  <a:tileRect/>
                </a:gradFill>
                <a:latin typeface="Segoe UI Light"/>
                <a:ea typeface="Segoe UI" pitchFamily="34" charset="0"/>
                <a:cs typeface="Segoe UI" pitchFamily="34" charset="0"/>
              </a:rPr>
              <a:t>Reduce content  volume</a:t>
            </a:r>
          </a:p>
          <a:p>
            <a:pPr defTabSz="951028" fontAlgn="base">
              <a:lnSpc>
                <a:spcPct val="90000"/>
              </a:lnSpc>
              <a:spcBef>
                <a:spcPct val="0"/>
              </a:spcBef>
              <a:spcAft>
                <a:spcPct val="0"/>
              </a:spcAft>
            </a:pPr>
            <a:endParaRPr lang="en-US" sz="4080" dirty="0">
              <a:gradFill flip="none" rotWithShape="1">
                <a:gsLst>
                  <a:gs pos="0">
                    <a:srgbClr val="FFFFFF"/>
                  </a:gs>
                  <a:gs pos="100000">
                    <a:srgbClr val="FFFFFF"/>
                  </a:gs>
                </a:gsLst>
                <a:lin ang="5400000" scaled="0"/>
                <a:tileRect/>
              </a:gradFill>
              <a:latin typeface="Segoe UI Light"/>
              <a:ea typeface="Segoe UI" pitchFamily="34" charset="0"/>
              <a:cs typeface="Segoe UI" pitchFamily="34" charset="0"/>
            </a:endParaRPr>
          </a:p>
          <a:p>
            <a:pPr defTabSz="951028" fontAlgn="base">
              <a:lnSpc>
                <a:spcPct val="90000"/>
              </a:lnSpc>
              <a:spcBef>
                <a:spcPct val="0"/>
              </a:spcBef>
              <a:spcAft>
                <a:spcPct val="0"/>
              </a:spcAft>
            </a:pPr>
            <a:r>
              <a:rPr lang="en-US" sz="4080" dirty="0">
                <a:gradFill flip="none" rotWithShape="1">
                  <a:gsLst>
                    <a:gs pos="0">
                      <a:srgbClr val="FFFFFF"/>
                    </a:gs>
                    <a:gs pos="100000">
                      <a:srgbClr val="FFFFFF"/>
                    </a:gs>
                  </a:gsLst>
                  <a:lin ang="5400000" scaled="0"/>
                  <a:tileRect/>
                </a:gradFill>
                <a:latin typeface="Segoe UI Light"/>
                <a:ea typeface="Segoe UI" pitchFamily="34" charset="0"/>
                <a:cs typeface="Segoe UI" pitchFamily="34" charset="0"/>
              </a:rPr>
              <a:t>Rearrange </a:t>
            </a:r>
            <a:br>
              <a:rPr lang="en-US" sz="4080" dirty="0">
                <a:gradFill flip="none" rotWithShape="1">
                  <a:gsLst>
                    <a:gs pos="0">
                      <a:srgbClr val="FFFFFF"/>
                    </a:gs>
                    <a:gs pos="100000">
                      <a:srgbClr val="FFFFFF"/>
                    </a:gs>
                  </a:gsLst>
                  <a:lin ang="5400000" scaled="0"/>
                  <a:tileRect/>
                </a:gradFill>
                <a:latin typeface="Segoe UI Light"/>
                <a:ea typeface="Segoe UI" pitchFamily="34" charset="0"/>
                <a:cs typeface="Segoe UI" pitchFamily="34" charset="0"/>
              </a:rPr>
            </a:br>
            <a:r>
              <a:rPr lang="en-US" sz="4080" dirty="0">
                <a:gradFill flip="none" rotWithShape="1">
                  <a:gsLst>
                    <a:gs pos="0">
                      <a:srgbClr val="FFFFFF"/>
                    </a:gs>
                    <a:gs pos="100000">
                      <a:srgbClr val="FFFFFF"/>
                    </a:gs>
                  </a:gsLst>
                  <a:lin ang="5400000" scaled="0"/>
                  <a:tileRect/>
                </a:gradFill>
                <a:latin typeface="Segoe UI Light"/>
                <a:ea typeface="Segoe UI" pitchFamily="34" charset="0"/>
                <a:cs typeface="Segoe UI" pitchFamily="34" charset="0"/>
              </a:rPr>
              <a:t>data</a:t>
            </a:r>
          </a:p>
        </p:txBody>
      </p:sp>
      <p:sp>
        <p:nvSpPr>
          <p:cNvPr id="2" name="Title 1"/>
          <p:cNvSpPr>
            <a:spLocks noGrp="1"/>
          </p:cNvSpPr>
          <p:nvPr>
            <p:ph type="title"/>
          </p:nvPr>
        </p:nvSpPr>
        <p:spPr/>
        <p:txBody>
          <a:bodyPr/>
          <a:lstStyle/>
          <a:p>
            <a:r>
              <a:rPr lang="en-GB" smtClean="0"/>
              <a:t>Content remediation</a:t>
            </a:r>
            <a:endParaRPr lang="en-GB" dirty="0"/>
          </a:p>
        </p:txBody>
      </p:sp>
    </p:spTree>
    <p:extLst>
      <p:ext uri="{BB962C8B-B14F-4D97-AF65-F5344CB8AC3E}">
        <p14:creationId xmlns:p14="http://schemas.microsoft.com/office/powerpoint/2010/main" val="327192139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8491" y="1212850"/>
            <a:ext cx="3381006" cy="5070794"/>
          </a:xfrm>
          <a:prstGeom prst="rect">
            <a:avLst/>
          </a:prstGeom>
        </p:spPr>
      </p:pic>
      <p:sp>
        <p:nvSpPr>
          <p:cNvPr id="2" name="Title 1"/>
          <p:cNvSpPr>
            <a:spLocks noGrp="1"/>
          </p:cNvSpPr>
          <p:nvPr>
            <p:ph type="title"/>
          </p:nvPr>
        </p:nvSpPr>
        <p:spPr/>
        <p:txBody>
          <a:bodyPr/>
          <a:lstStyle/>
          <a:p>
            <a:r>
              <a:rPr lang="en-GB" smtClean="0"/>
              <a:t>Customization remediation</a:t>
            </a:r>
            <a:endParaRPr lang="en-GB" dirty="0"/>
          </a:p>
        </p:txBody>
      </p:sp>
      <p:sp>
        <p:nvSpPr>
          <p:cNvPr id="21" name="Rectangle 20"/>
          <p:cNvSpPr/>
          <p:nvPr/>
        </p:nvSpPr>
        <p:spPr bwMode="auto">
          <a:xfrm>
            <a:off x="740400" y="1501259"/>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Branding </a:t>
            </a:r>
            <a:br>
              <a:rPr lang="en-GB" sz="2856" dirty="0">
                <a:solidFill>
                  <a:srgbClr val="FFFFFF"/>
                </a:solidFill>
                <a:latin typeface="Segoe UI Light"/>
              </a:rPr>
            </a:br>
            <a:r>
              <a:rPr lang="en-GB" sz="2856" dirty="0">
                <a:solidFill>
                  <a:srgbClr val="FFFFFF"/>
                </a:solidFill>
                <a:latin typeface="Segoe UI Light"/>
              </a:rPr>
              <a:t>Solutions</a:t>
            </a:r>
            <a:endParaRPr lang="en-US" sz="2856" dirty="0">
              <a:solidFill>
                <a:srgbClr val="FFFFFF"/>
              </a:solidFill>
              <a:latin typeface="Segoe UI Light"/>
            </a:endParaRPr>
          </a:p>
        </p:txBody>
      </p:sp>
      <p:sp>
        <p:nvSpPr>
          <p:cNvPr id="22" name="Rectangle 21"/>
          <p:cNvSpPr/>
          <p:nvPr/>
        </p:nvSpPr>
        <p:spPr bwMode="auto">
          <a:xfrm>
            <a:off x="740400" y="3269445"/>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Provisioning</a:t>
            </a:r>
            <a:br>
              <a:rPr lang="en-GB" sz="2856" dirty="0">
                <a:solidFill>
                  <a:srgbClr val="FFFFFF"/>
                </a:solidFill>
                <a:latin typeface="Segoe UI Light"/>
              </a:rPr>
            </a:br>
            <a:r>
              <a:rPr lang="en-GB" sz="2856" dirty="0">
                <a:solidFill>
                  <a:srgbClr val="FFFFFF"/>
                </a:solidFill>
                <a:latin typeface="Segoe UI Light"/>
              </a:rPr>
              <a:t>Solutions</a:t>
            </a:r>
            <a:endParaRPr lang="en-US" sz="2856" dirty="0">
              <a:solidFill>
                <a:srgbClr val="FFFFFF"/>
              </a:solidFill>
              <a:latin typeface="Segoe UI Light"/>
            </a:endParaRPr>
          </a:p>
        </p:txBody>
      </p:sp>
      <p:sp>
        <p:nvSpPr>
          <p:cNvPr id="23" name="Rectangle 22"/>
          <p:cNvSpPr/>
          <p:nvPr/>
        </p:nvSpPr>
        <p:spPr bwMode="auto">
          <a:xfrm>
            <a:off x="740400" y="5034583"/>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Content Types and</a:t>
            </a:r>
            <a:br>
              <a:rPr lang="en-GB" sz="2856" dirty="0">
                <a:solidFill>
                  <a:srgbClr val="FFFFFF"/>
                </a:solidFill>
                <a:latin typeface="Segoe UI Light"/>
              </a:rPr>
            </a:br>
            <a:r>
              <a:rPr lang="en-GB" sz="2856" dirty="0">
                <a:solidFill>
                  <a:srgbClr val="FFFFFF"/>
                </a:solidFill>
                <a:latin typeface="Segoe UI Light"/>
              </a:rPr>
              <a:t>Site Columns</a:t>
            </a:r>
            <a:endParaRPr lang="en-US" sz="2856" dirty="0">
              <a:solidFill>
                <a:srgbClr val="FFFFFF"/>
              </a:solidFill>
              <a:latin typeface="Segoe UI Light"/>
            </a:endParaRPr>
          </a:p>
        </p:txBody>
      </p:sp>
      <p:sp>
        <p:nvSpPr>
          <p:cNvPr id="24" name="Rectangle 23"/>
          <p:cNvSpPr/>
          <p:nvPr/>
        </p:nvSpPr>
        <p:spPr bwMode="auto">
          <a:xfrm>
            <a:off x="8009496" y="1470889"/>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User Interface</a:t>
            </a:r>
            <a:br>
              <a:rPr lang="en-GB" sz="2856" dirty="0">
                <a:solidFill>
                  <a:srgbClr val="FFFFFF"/>
                </a:solidFill>
                <a:latin typeface="Segoe UI Light"/>
              </a:rPr>
            </a:br>
            <a:r>
              <a:rPr lang="en-GB" sz="2856" dirty="0">
                <a:solidFill>
                  <a:srgbClr val="FFFFFF"/>
                </a:solidFill>
                <a:latin typeface="Segoe UI Light"/>
              </a:rPr>
              <a:t>Components</a:t>
            </a:r>
            <a:endParaRPr lang="en-US" sz="2856" dirty="0">
              <a:solidFill>
                <a:srgbClr val="FFFFFF"/>
              </a:solidFill>
              <a:latin typeface="Segoe UI Light"/>
            </a:endParaRPr>
          </a:p>
        </p:txBody>
      </p:sp>
      <p:sp>
        <p:nvSpPr>
          <p:cNvPr id="25" name="Rectangle 24"/>
          <p:cNvSpPr/>
          <p:nvPr/>
        </p:nvSpPr>
        <p:spPr bwMode="auto">
          <a:xfrm>
            <a:off x="8009496" y="3239075"/>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Other Built-in</a:t>
            </a:r>
            <a:br>
              <a:rPr lang="en-GB" sz="2856" dirty="0">
                <a:solidFill>
                  <a:srgbClr val="FFFFFF"/>
                </a:solidFill>
                <a:latin typeface="Segoe UI Light"/>
              </a:rPr>
            </a:br>
            <a:r>
              <a:rPr lang="en-GB" sz="2856" dirty="0">
                <a:solidFill>
                  <a:srgbClr val="FFFFFF"/>
                </a:solidFill>
                <a:latin typeface="Segoe UI Light"/>
              </a:rPr>
              <a:t>Functionalities</a:t>
            </a:r>
            <a:endParaRPr lang="en-US" sz="2856" dirty="0">
              <a:solidFill>
                <a:srgbClr val="FFFFFF"/>
              </a:solidFill>
              <a:latin typeface="Segoe UI Light"/>
            </a:endParaRPr>
          </a:p>
        </p:txBody>
      </p:sp>
      <p:sp>
        <p:nvSpPr>
          <p:cNvPr id="26" name="Rectangle 25"/>
          <p:cNvSpPr/>
          <p:nvPr/>
        </p:nvSpPr>
        <p:spPr bwMode="auto">
          <a:xfrm>
            <a:off x="8009496" y="5004213"/>
            <a:ext cx="3536219" cy="15071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453346">
              <a:lnSpc>
                <a:spcPct val="90000"/>
              </a:lnSpc>
              <a:spcBef>
                <a:spcPct val="0"/>
              </a:spcBef>
              <a:spcAft>
                <a:spcPct val="35000"/>
              </a:spcAft>
            </a:pPr>
            <a:r>
              <a:rPr lang="en-GB" sz="2856" dirty="0">
                <a:solidFill>
                  <a:srgbClr val="FFFFFF"/>
                </a:solidFill>
                <a:latin typeface="Segoe UI Light"/>
              </a:rPr>
              <a:t>Integration/</a:t>
            </a:r>
            <a:br>
              <a:rPr lang="en-GB" sz="2856" dirty="0">
                <a:solidFill>
                  <a:srgbClr val="FFFFFF"/>
                </a:solidFill>
                <a:latin typeface="Segoe UI Light"/>
              </a:rPr>
            </a:br>
            <a:r>
              <a:rPr lang="en-GB" sz="2856" dirty="0">
                <a:solidFill>
                  <a:srgbClr val="FFFFFF"/>
                </a:solidFill>
                <a:latin typeface="Segoe UI Light"/>
              </a:rPr>
              <a:t>Maintenance </a:t>
            </a:r>
            <a:br>
              <a:rPr lang="en-GB" sz="2856" dirty="0">
                <a:solidFill>
                  <a:srgbClr val="FFFFFF"/>
                </a:solidFill>
                <a:latin typeface="Segoe UI Light"/>
              </a:rPr>
            </a:br>
            <a:r>
              <a:rPr lang="en-GB" sz="2856" dirty="0">
                <a:solidFill>
                  <a:srgbClr val="FFFFFF"/>
                </a:solidFill>
                <a:latin typeface="Segoe UI Light"/>
              </a:rPr>
              <a:t>Solutions</a:t>
            </a:r>
            <a:endParaRPr lang="en-US" sz="2856" dirty="0">
              <a:solidFill>
                <a:srgbClr val="FFFFFF"/>
              </a:solidFill>
              <a:latin typeface="Segoe UI Light"/>
            </a:endParaRPr>
          </a:p>
        </p:txBody>
      </p:sp>
    </p:spTree>
    <p:extLst>
      <p:ext uri="{BB962C8B-B14F-4D97-AF65-F5344CB8AC3E}">
        <p14:creationId xmlns:p14="http://schemas.microsoft.com/office/powerpoint/2010/main" val="1838026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t>Migrate your data and documents efficiently to SharePoint Online and SkyDrive Pro </a:t>
            </a:r>
            <a:endParaRPr lang="en-US" sz="3600" dirty="0"/>
          </a:p>
        </p:txBody>
      </p:sp>
      <p:sp>
        <p:nvSpPr>
          <p:cNvPr id="5" name="Text Placeholder 4"/>
          <p:cNvSpPr>
            <a:spLocks noGrp="1"/>
          </p:cNvSpPr>
          <p:nvPr>
            <p:ph type="body" sz="quarter" idx="14"/>
          </p:nvPr>
        </p:nvSpPr>
        <p:spPr/>
        <p:txBody>
          <a:bodyPr/>
          <a:lstStyle/>
          <a:p>
            <a:r>
              <a:rPr lang="en-US" dirty="0" smtClean="0"/>
              <a:t>Kimmo Forss</a:t>
            </a:r>
          </a:p>
          <a:p>
            <a:r>
              <a:rPr lang="en-US" dirty="0" smtClean="0"/>
              <a:t>Community Director</a:t>
            </a:r>
          </a:p>
          <a:p>
            <a:r>
              <a:rPr lang="en-US" dirty="0" smtClean="0"/>
              <a:t>Microsoft Services</a:t>
            </a:r>
            <a:endParaRPr lang="en-US" dirty="0"/>
          </a:p>
        </p:txBody>
      </p:sp>
      <p:sp>
        <p:nvSpPr>
          <p:cNvPr id="2" name="Text Placeholder 1"/>
          <p:cNvSpPr>
            <a:spLocks noGrp="1"/>
          </p:cNvSpPr>
          <p:nvPr>
            <p:ph type="body" sz="quarter" idx="15"/>
          </p:nvPr>
        </p:nvSpPr>
        <p:spPr/>
        <p:txBody>
          <a:bodyPr/>
          <a:lstStyle/>
          <a:p>
            <a:r>
              <a:rPr lang="en-US" dirty="0" smtClean="0"/>
              <a:t>SPC329</a:t>
            </a:r>
            <a:endParaRPr lang="en-US" dirty="0"/>
          </a:p>
        </p:txBody>
      </p:sp>
      <p:sp>
        <p:nvSpPr>
          <p:cNvPr id="6" name="Text Placeholder 4"/>
          <p:cNvSpPr txBox="1">
            <a:spLocks/>
          </p:cNvSpPr>
          <p:nvPr/>
        </p:nvSpPr>
        <p:spPr bwMode="ltGray">
          <a:xfrm>
            <a:off x="6142037" y="4432501"/>
            <a:ext cx="4362551"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smtClean="0">
                <a:gradFill>
                  <a:gsLst>
                    <a:gs pos="0">
                      <a:srgbClr val="E6E6E6">
                        <a:lumMod val="10000"/>
                      </a:srgbClr>
                    </a:gs>
                    <a:gs pos="100000">
                      <a:srgbClr val="E6E6E6">
                        <a:lumMod val="10000"/>
                      </a:srgbClr>
                    </a:gs>
                  </a:gsLst>
                  <a:lin ang="5400000" scaled="0"/>
                </a:gradFill>
              </a:rPr>
              <a:t>Phil Cohen</a:t>
            </a:r>
          </a:p>
          <a:p>
            <a:pPr>
              <a:buClr>
                <a:srgbClr val="505050"/>
              </a:buClr>
            </a:pPr>
            <a:r>
              <a:rPr smtClean="0">
                <a:gradFill>
                  <a:gsLst>
                    <a:gs pos="0">
                      <a:srgbClr val="E6E6E6">
                        <a:lumMod val="10000"/>
                      </a:srgbClr>
                    </a:gs>
                    <a:gs pos="100000">
                      <a:srgbClr val="E6E6E6">
                        <a:lumMod val="10000"/>
                      </a:srgbClr>
                    </a:gs>
                  </a:gsLst>
                  <a:lin ang="5400000" scaled="0"/>
                </a:gradFill>
              </a:rPr>
              <a:t>Principal Service Engineer</a:t>
            </a:r>
          </a:p>
          <a:p>
            <a:pPr>
              <a:buClr>
                <a:srgbClr val="505050"/>
              </a:buClr>
            </a:pPr>
            <a:r>
              <a:rPr smtClean="0">
                <a:gradFill>
                  <a:gsLst>
                    <a:gs pos="0">
                      <a:srgbClr val="E6E6E6">
                        <a:lumMod val="10000"/>
                      </a:srgbClr>
                    </a:gs>
                    <a:gs pos="100000">
                      <a:srgbClr val="E6E6E6">
                        <a:lumMod val="10000"/>
                      </a:srgbClr>
                    </a:gs>
                  </a:gsLst>
                  <a:lin ang="5400000" scaled="0"/>
                </a:gradFill>
              </a:rPr>
              <a:t>Microsoft</a:t>
            </a:r>
            <a:endParaRPr>
              <a:gradFill>
                <a:gsLst>
                  <a:gs pos="0">
                    <a:srgbClr val="E6E6E6">
                      <a:lumMod val="10000"/>
                    </a:srgbClr>
                  </a:gs>
                  <a:gs pos="100000">
                    <a:srgbClr val="E6E6E6">
                      <a:lumMod val="10000"/>
                    </a:srgbClr>
                  </a:gs>
                </a:gsLst>
                <a:lin ang="5400000" scaled="0"/>
              </a:gradFill>
            </a:endParaRPr>
          </a:p>
        </p:txBody>
      </p:sp>
    </p:spTree>
    <p:extLst>
      <p:ext uri="{BB962C8B-B14F-4D97-AF65-F5344CB8AC3E}">
        <p14:creationId xmlns:p14="http://schemas.microsoft.com/office/powerpoint/2010/main" val="235272203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OneDrive</a:t>
            </a:r>
            <a:r>
              <a:rPr lang="en-US" dirty="0" smtClean="0"/>
              <a:t> Considerations</a:t>
            </a:r>
            <a:endParaRPr lang="en-US" dirty="0"/>
          </a:p>
        </p:txBody>
      </p:sp>
    </p:spTree>
    <p:extLst>
      <p:ext uri="{BB962C8B-B14F-4D97-AF65-F5344CB8AC3E}">
        <p14:creationId xmlns:p14="http://schemas.microsoft.com/office/powerpoint/2010/main" val="68649965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5482" y="1212851"/>
            <a:ext cx="11885514" cy="3607141"/>
          </a:xfrm>
        </p:spPr>
        <p:txBody>
          <a:bodyPr/>
          <a:lstStyle/>
          <a:p>
            <a:r>
              <a:rPr lang="en-US" dirty="0" smtClean="0"/>
              <a:t>Requires that personal sites are created before migration</a:t>
            </a:r>
          </a:p>
          <a:p>
            <a:pPr lvl="1"/>
            <a:r>
              <a:rPr lang="en-US" dirty="0" smtClean="0"/>
              <a:t>SP1 supports batch creation of Personal Sites</a:t>
            </a:r>
          </a:p>
          <a:p>
            <a:r>
              <a:rPr lang="en-US" dirty="0" smtClean="0"/>
              <a:t>Bulk site migrations require a migration account to be added to the personal sites</a:t>
            </a:r>
          </a:p>
          <a:p>
            <a:endParaRPr lang="en-US" dirty="0"/>
          </a:p>
        </p:txBody>
      </p:sp>
      <p:sp>
        <p:nvSpPr>
          <p:cNvPr id="4" name="Title 3"/>
          <p:cNvSpPr>
            <a:spLocks noGrp="1"/>
          </p:cNvSpPr>
          <p:nvPr>
            <p:ph type="title"/>
          </p:nvPr>
        </p:nvSpPr>
        <p:spPr/>
        <p:txBody>
          <a:bodyPr/>
          <a:lstStyle/>
          <a:p>
            <a:r>
              <a:rPr lang="en-US" sz="4896" dirty="0"/>
              <a:t>Migration of personal content (personal sites)</a:t>
            </a:r>
          </a:p>
        </p:txBody>
      </p:sp>
    </p:spTree>
    <p:extLst>
      <p:ext uri="{BB962C8B-B14F-4D97-AF65-F5344CB8AC3E}">
        <p14:creationId xmlns:p14="http://schemas.microsoft.com/office/powerpoint/2010/main" val="143314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00151" y="1878011"/>
            <a:ext cx="8766086" cy="628791"/>
          </a:xfrm>
          <a:prstGeom prst="rect">
            <a:avLst/>
          </a:prstGeom>
        </p:spPr>
      </p:pic>
      <p:sp>
        <p:nvSpPr>
          <p:cNvPr id="2" name="Text Placeholder 1"/>
          <p:cNvSpPr>
            <a:spLocks noGrp="1"/>
          </p:cNvSpPr>
          <p:nvPr>
            <p:ph type="body" sz="quarter" idx="10"/>
          </p:nvPr>
        </p:nvSpPr>
        <p:spPr>
          <a:xfrm>
            <a:off x="275481" y="1213174"/>
            <a:ext cx="11885514" cy="3040832"/>
          </a:xfrm>
        </p:spPr>
        <p:txBody>
          <a:bodyPr/>
          <a:lstStyle/>
          <a:p>
            <a:r>
              <a:rPr lang="en-US" dirty="0"/>
              <a:t>Normal interaction with Office 365</a:t>
            </a:r>
          </a:p>
          <a:p>
            <a:pPr lvl="1"/>
            <a:endParaRPr lang="en-US" dirty="0"/>
          </a:p>
          <a:p>
            <a:pPr lvl="1"/>
            <a:endParaRPr lang="en-US" dirty="0"/>
          </a:p>
          <a:p>
            <a:r>
              <a:rPr lang="en-US" dirty="0"/>
              <a:t>Normal interaction with Office apps</a:t>
            </a:r>
          </a:p>
          <a:p>
            <a:pPr lvl="1"/>
            <a:r>
              <a:rPr lang="en-US" dirty="0"/>
              <a:t>Sign in to desktop apps</a:t>
            </a:r>
          </a:p>
          <a:p>
            <a:pPr lvl="1"/>
            <a:r>
              <a:rPr lang="en-US" dirty="0"/>
              <a:t>Run </a:t>
            </a:r>
            <a:r>
              <a:rPr lang="en-US" dirty="0" err="1"/>
              <a:t>OneDrive</a:t>
            </a:r>
            <a:r>
              <a:rPr lang="en-US" dirty="0"/>
              <a:t> </a:t>
            </a:r>
            <a:r>
              <a:rPr lang="en-US" dirty="0" smtClean="0"/>
              <a:t>sync client</a:t>
            </a:r>
            <a:endParaRPr lang="en-US" dirty="0"/>
          </a:p>
        </p:txBody>
      </p:sp>
      <p:sp>
        <p:nvSpPr>
          <p:cNvPr id="3" name="Title 2"/>
          <p:cNvSpPr>
            <a:spLocks noGrp="1"/>
          </p:cNvSpPr>
          <p:nvPr>
            <p:ph type="title"/>
          </p:nvPr>
        </p:nvSpPr>
        <p:spPr/>
        <p:txBody>
          <a:bodyPr/>
          <a:lstStyle/>
          <a:p>
            <a:r>
              <a:rPr lang="en-US" dirty="0" smtClean="0"/>
              <a:t>How Do Users Get Personal Sites?</a:t>
            </a:r>
            <a:endParaRPr lang="en-US" dirty="0"/>
          </a:p>
        </p:txBody>
      </p:sp>
      <p:sp>
        <p:nvSpPr>
          <p:cNvPr id="5" name="Oval 4"/>
          <p:cNvSpPr/>
          <p:nvPr/>
        </p:nvSpPr>
        <p:spPr bwMode="auto">
          <a:xfrm>
            <a:off x="4694572" y="1897062"/>
            <a:ext cx="2361865" cy="586950"/>
          </a:xfrm>
          <a:prstGeom prst="ellipse">
            <a:avLst/>
          </a:prstGeom>
          <a:noFill/>
          <a:ln w="381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067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Coming Soon: Bulk </a:t>
            </a:r>
            <a:r>
              <a:rPr lang="en-US" dirty="0"/>
              <a:t>s</a:t>
            </a:r>
            <a:r>
              <a:rPr lang="en-US" dirty="0" smtClean="0"/>
              <a:t>ite </a:t>
            </a:r>
            <a:r>
              <a:rPr lang="en-US" dirty="0"/>
              <a:t>c</a:t>
            </a:r>
            <a:r>
              <a:rPr lang="en-US" dirty="0" smtClean="0"/>
              <a:t>reation with a  new CSOM API!</a:t>
            </a:r>
            <a:endParaRPr lang="en-US" dirty="0"/>
          </a:p>
        </p:txBody>
      </p:sp>
      <p:sp>
        <p:nvSpPr>
          <p:cNvPr id="2" name="Text Placeholder 1"/>
          <p:cNvSpPr>
            <a:spLocks noGrp="1"/>
          </p:cNvSpPr>
          <p:nvPr>
            <p:ph type="body" sz="quarter" idx="10"/>
          </p:nvPr>
        </p:nvSpPr>
        <p:spPr>
          <a:xfrm>
            <a:off x="275482" y="1988090"/>
            <a:ext cx="11885513" cy="2956972"/>
          </a:xfrm>
        </p:spPr>
        <p:txBody>
          <a:bodyPr/>
          <a:lstStyle/>
          <a:p>
            <a:pPr>
              <a:spcBef>
                <a:spcPts val="0"/>
              </a:spcBef>
            </a:pPr>
            <a:r>
              <a:rPr lang="en-US" sz="2800" dirty="0">
                <a:solidFill>
                  <a:srgbClr val="0000FF"/>
                </a:solidFill>
                <a:ea typeface="Calibri" panose="020F0502020204030204" pitchFamily="34" charset="0"/>
              </a:rPr>
              <a:t>public</a:t>
            </a:r>
            <a:r>
              <a:rPr lang="en-US" sz="2800" dirty="0">
                <a:solidFill>
                  <a:srgbClr val="000000"/>
                </a:solidFill>
                <a:ea typeface="Calibri" panose="020F0502020204030204" pitchFamily="34" charset="0"/>
              </a:rPr>
              <a:t> </a:t>
            </a:r>
            <a:r>
              <a:rPr lang="en-US" sz="2800" dirty="0" err="1">
                <a:solidFill>
                  <a:srgbClr val="2B91AF"/>
                </a:solidFill>
                <a:ea typeface="Calibri" panose="020F0502020204030204" pitchFamily="34" charset="0"/>
              </a:rPr>
              <a:t>IEnumerable</a:t>
            </a:r>
            <a:r>
              <a:rPr lang="en-US" sz="2800" dirty="0">
                <a:solidFill>
                  <a:srgbClr val="000000"/>
                </a:solidFill>
                <a:ea typeface="Calibri" panose="020F0502020204030204" pitchFamily="34" charset="0"/>
              </a:rPr>
              <a:t>&lt;</a:t>
            </a:r>
            <a:r>
              <a:rPr lang="en-US" sz="2800" dirty="0">
                <a:solidFill>
                  <a:srgbClr val="0000FF"/>
                </a:solidFill>
                <a:ea typeface="Calibri" panose="020F0502020204030204" pitchFamily="34" charset="0"/>
              </a:rPr>
              <a:t>string</a:t>
            </a:r>
            <a:r>
              <a:rPr lang="en-US" sz="2800" dirty="0">
                <a:solidFill>
                  <a:srgbClr val="000000"/>
                </a:solidFill>
                <a:ea typeface="Calibri" panose="020F0502020204030204" pitchFamily="34" charset="0"/>
              </a:rPr>
              <a:t>&gt; </a:t>
            </a:r>
            <a:r>
              <a:rPr lang="en-US" sz="2800" dirty="0" err="1">
                <a:solidFill>
                  <a:srgbClr val="000000"/>
                </a:solidFill>
                <a:ea typeface="Calibri" panose="020F0502020204030204" pitchFamily="34" charset="0"/>
              </a:rPr>
              <a:t>CreatePersonalSiteEnqueueBulk</a:t>
            </a:r>
            <a:r>
              <a:rPr lang="en-US" sz="2800" dirty="0">
                <a:solidFill>
                  <a:srgbClr val="000000"/>
                </a:solidFill>
                <a:ea typeface="Calibri" panose="020F0502020204030204" pitchFamily="34" charset="0"/>
              </a:rPr>
              <a:t>(</a:t>
            </a:r>
            <a:endParaRPr lang="en-US" sz="3999" dirty="0">
              <a:latin typeface="Times New Roman" panose="02020603050405020304" pitchFamily="18" charset="0"/>
              <a:ea typeface="Calibri" panose="020F0502020204030204" pitchFamily="34" charset="0"/>
            </a:endParaRPr>
          </a:p>
          <a:p>
            <a:pPr>
              <a:spcBef>
                <a:spcPts val="0"/>
              </a:spcBef>
            </a:pPr>
            <a:r>
              <a:rPr lang="en-US" sz="2800" dirty="0">
                <a:solidFill>
                  <a:srgbClr val="000000"/>
                </a:solidFill>
                <a:ea typeface="Calibri" panose="020F0502020204030204" pitchFamily="34" charset="0"/>
              </a:rPr>
              <a:t>[</a:t>
            </a:r>
            <a:r>
              <a:rPr lang="en-US" sz="2800" dirty="0" err="1">
                <a:solidFill>
                  <a:srgbClr val="000000"/>
                </a:solidFill>
                <a:ea typeface="Calibri" panose="020F0502020204030204" pitchFamily="34" charset="0"/>
              </a:rPr>
              <a:t>Microsoft.SharePoint.Client.</a:t>
            </a:r>
            <a:r>
              <a:rPr lang="en-US" sz="2800" dirty="0" err="1">
                <a:solidFill>
                  <a:srgbClr val="2B91AF"/>
                </a:solidFill>
                <a:ea typeface="Calibri" panose="020F0502020204030204" pitchFamily="34" charset="0"/>
              </a:rPr>
              <a:t>ClientCallableConstraint</a:t>
            </a:r>
            <a:r>
              <a:rPr lang="en-US" sz="2800" dirty="0">
                <a:solidFill>
                  <a:srgbClr val="000000"/>
                </a:solidFill>
                <a:ea typeface="Calibri" panose="020F0502020204030204" pitchFamily="34" charset="0"/>
              </a:rPr>
              <a:t>(Type = Microsoft.SharePoint.Client.</a:t>
            </a:r>
            <a:r>
              <a:rPr lang="en-US" sz="2800" dirty="0">
                <a:solidFill>
                  <a:srgbClr val="2B91AF"/>
                </a:solidFill>
                <a:ea typeface="Calibri" panose="020F0502020204030204" pitchFamily="34" charset="0"/>
              </a:rPr>
              <a:t>ClientCallableConstraintType</a:t>
            </a:r>
            <a:r>
              <a:rPr lang="en-US" sz="2800" dirty="0">
                <a:solidFill>
                  <a:srgbClr val="000000"/>
                </a:solidFill>
                <a:ea typeface="Calibri" panose="020F0502020204030204" pitchFamily="34" charset="0"/>
              </a:rPr>
              <a:t>.MaxLength, Value = 200)]</a:t>
            </a:r>
            <a:endParaRPr lang="en-US" sz="3999" dirty="0">
              <a:latin typeface="Times New Roman" panose="02020603050405020304" pitchFamily="18" charset="0"/>
              <a:ea typeface="Calibri" panose="020F0502020204030204" pitchFamily="34" charset="0"/>
            </a:endParaRPr>
          </a:p>
          <a:p>
            <a:pPr>
              <a:spcBef>
                <a:spcPts val="0"/>
              </a:spcBef>
            </a:pPr>
            <a:r>
              <a:rPr lang="en-US" sz="2800" dirty="0">
                <a:solidFill>
                  <a:srgbClr val="0000FF"/>
                </a:solidFill>
                <a:ea typeface="Calibri" panose="020F0502020204030204" pitchFamily="34" charset="0"/>
              </a:rPr>
              <a:t>string</a:t>
            </a:r>
            <a:r>
              <a:rPr lang="en-US" sz="2800" dirty="0">
                <a:solidFill>
                  <a:srgbClr val="000000"/>
                </a:solidFill>
                <a:ea typeface="Calibri" panose="020F0502020204030204" pitchFamily="34" charset="0"/>
              </a:rPr>
              <a:t>[] </a:t>
            </a:r>
            <a:r>
              <a:rPr lang="en-US" sz="2800" dirty="0" err="1">
                <a:solidFill>
                  <a:srgbClr val="000000"/>
                </a:solidFill>
                <a:ea typeface="Calibri" panose="020F0502020204030204" pitchFamily="34" charset="0"/>
              </a:rPr>
              <a:t>emailIDs</a:t>
            </a:r>
            <a:endParaRPr lang="en-US" sz="3999" dirty="0">
              <a:latin typeface="Times New Roman" panose="02020603050405020304" pitchFamily="18" charset="0"/>
              <a:ea typeface="Calibri" panose="020F0502020204030204" pitchFamily="34" charset="0"/>
            </a:endParaRPr>
          </a:p>
          <a:p>
            <a:pPr>
              <a:spcBef>
                <a:spcPts val="0"/>
              </a:spcBef>
            </a:pPr>
            <a:r>
              <a:rPr lang="en-US" sz="2800" dirty="0">
                <a:solidFill>
                  <a:srgbClr val="000000"/>
                </a:solidFill>
                <a:ea typeface="Calibri" panose="020F0502020204030204" pitchFamily="34" charset="0"/>
              </a:rPr>
              <a:t>)</a:t>
            </a:r>
            <a:endParaRPr lang="en-US" sz="3999"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35750357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Calling from REST</a:t>
            </a:r>
            <a:endParaRPr lang="en-US" dirty="0"/>
          </a:p>
        </p:txBody>
      </p:sp>
      <p:sp>
        <p:nvSpPr>
          <p:cNvPr id="3" name="Text Placeholder 2"/>
          <p:cNvSpPr>
            <a:spLocks noGrp="1"/>
          </p:cNvSpPr>
          <p:nvPr>
            <p:ph type="body" sz="quarter" idx="10"/>
          </p:nvPr>
        </p:nvSpPr>
        <p:spPr>
          <a:xfrm>
            <a:off x="275482" y="2251666"/>
            <a:ext cx="11885513" cy="2769596"/>
          </a:xfrm>
        </p:spPr>
        <p:txBody>
          <a:bodyPr>
            <a:normAutofit fontScale="92500" lnSpcReduction="10000"/>
          </a:bodyPr>
          <a:lstStyle/>
          <a:p>
            <a:r>
              <a:rPr lang="en-US" sz="2800" dirty="0"/>
              <a:t> </a:t>
            </a:r>
            <a:r>
              <a:rPr lang="en-US" sz="2800" dirty="0" err="1"/>
              <a:t>const</a:t>
            </a:r>
            <a:r>
              <a:rPr lang="en-US" sz="2800" dirty="0"/>
              <a:t> string </a:t>
            </a:r>
            <a:r>
              <a:rPr lang="en-US" sz="2800" dirty="0" err="1"/>
              <a:t>postSiteUri</a:t>
            </a:r>
            <a:r>
              <a:rPr lang="en-US" sz="2800" dirty="0"/>
              <a:t> = "_</a:t>
            </a:r>
            <a:r>
              <a:rPr lang="en-US" sz="2800" dirty="0" err="1"/>
              <a:t>api</a:t>
            </a:r>
            <a:r>
              <a:rPr lang="en-US" sz="2800" dirty="0"/>
              <a:t>/</a:t>
            </a:r>
            <a:r>
              <a:rPr lang="en-US" sz="2800" dirty="0" err="1"/>
              <a:t>sp.userprofiles.profileloader.getprofileloader</a:t>
            </a:r>
            <a:r>
              <a:rPr lang="en-US" sz="2800" dirty="0"/>
              <a:t>/</a:t>
            </a:r>
            <a:r>
              <a:rPr lang="en-US" sz="2800" dirty="0" err="1"/>
              <a:t>CreatePersonalSiteEnqueueBulk</a:t>
            </a:r>
            <a:r>
              <a:rPr lang="en-US" sz="2800" dirty="0"/>
              <a:t>";</a:t>
            </a:r>
          </a:p>
          <a:p>
            <a:r>
              <a:rPr lang="en-US" sz="2800" dirty="0"/>
              <a:t> string </a:t>
            </a:r>
            <a:r>
              <a:rPr lang="en-US" sz="2800" dirty="0" err="1"/>
              <a:t>postData</a:t>
            </a:r>
            <a:r>
              <a:rPr lang="en-US" sz="2800" dirty="0"/>
              <a:t> = "{ '</a:t>
            </a:r>
            <a:r>
              <a:rPr lang="en-US" sz="2800" dirty="0" err="1"/>
              <a:t>emailIDs</a:t>
            </a:r>
            <a:r>
              <a:rPr lang="en-US" sz="2800" dirty="0"/>
              <a:t>':[‘user1@TestTechReady.com’]}" ;</a:t>
            </a:r>
          </a:p>
          <a:p>
            <a:endParaRPr lang="en-US" sz="2800" dirty="0"/>
          </a:p>
          <a:p>
            <a:r>
              <a:rPr lang="en-US" sz="2800" dirty="0"/>
              <a:t>//be sure to bind to the –admin URL, </a:t>
            </a:r>
            <a:r>
              <a:rPr lang="en-US" sz="2800" dirty="0" err="1"/>
              <a:t>eg</a:t>
            </a:r>
            <a:r>
              <a:rPr lang="en-US" sz="2800" dirty="0"/>
              <a:t>: contoso-admin.sharepoint.com</a:t>
            </a:r>
          </a:p>
        </p:txBody>
      </p:sp>
    </p:spTree>
    <p:extLst>
      <p:ext uri="{BB962C8B-B14F-4D97-AF65-F5344CB8AC3E}">
        <p14:creationId xmlns:p14="http://schemas.microsoft.com/office/powerpoint/2010/main" val="311034006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5482" y="1212851"/>
            <a:ext cx="11885514" cy="3988784"/>
          </a:xfrm>
        </p:spPr>
        <p:txBody>
          <a:bodyPr/>
          <a:lstStyle/>
          <a:p>
            <a:r>
              <a:rPr lang="en-US" dirty="0" smtClean="0"/>
              <a:t>Limited to 200 in a batch for the queue</a:t>
            </a:r>
          </a:p>
          <a:p>
            <a:r>
              <a:rPr lang="en-US" dirty="0" smtClean="0"/>
              <a:t>The queue is shared by tenants</a:t>
            </a:r>
          </a:p>
          <a:p>
            <a:pPr lvl="1"/>
            <a:r>
              <a:rPr lang="en-US" dirty="0" smtClean="0"/>
              <a:t>Throttling is possible if a single tenant is keeping the queue saturated</a:t>
            </a:r>
          </a:p>
          <a:p>
            <a:r>
              <a:rPr lang="en-US" dirty="0" smtClean="0"/>
              <a:t>Provisioning speed varies based on farm activities</a:t>
            </a:r>
          </a:p>
          <a:p>
            <a:pPr lvl="1"/>
            <a:r>
              <a:rPr lang="en-US" dirty="0" smtClean="0"/>
              <a:t>Improvements have been made in provisioning speed</a:t>
            </a:r>
          </a:p>
          <a:p>
            <a:pPr lvl="1"/>
            <a:r>
              <a:rPr lang="en-US" dirty="0" smtClean="0"/>
              <a:t>Effort is underway to improve further</a:t>
            </a:r>
          </a:p>
          <a:p>
            <a:endParaRPr lang="en-US" dirty="0"/>
          </a:p>
        </p:txBody>
      </p:sp>
      <p:sp>
        <p:nvSpPr>
          <p:cNvPr id="4" name="Title 3"/>
          <p:cNvSpPr>
            <a:spLocks noGrp="1"/>
          </p:cNvSpPr>
          <p:nvPr>
            <p:ph type="title"/>
          </p:nvPr>
        </p:nvSpPr>
        <p:spPr/>
        <p:txBody>
          <a:bodyPr/>
          <a:lstStyle/>
          <a:p>
            <a:r>
              <a:rPr lang="en-US" sz="4896" dirty="0" smtClean="0"/>
              <a:t>Bulk provisioning considerations</a:t>
            </a:r>
            <a:endParaRPr lang="en-US" sz="4896" dirty="0"/>
          </a:p>
        </p:txBody>
      </p:sp>
    </p:spTree>
    <p:extLst>
      <p:ext uri="{BB962C8B-B14F-4D97-AF65-F5344CB8AC3E}">
        <p14:creationId xmlns:p14="http://schemas.microsoft.com/office/powerpoint/2010/main" val="105225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5482" y="1212851"/>
            <a:ext cx="11885514" cy="2646878"/>
          </a:xfrm>
        </p:spPr>
        <p:txBody>
          <a:bodyPr/>
          <a:lstStyle/>
          <a:p>
            <a:r>
              <a:rPr lang="en-US" dirty="0" smtClean="0"/>
              <a:t>Use PowerShell to add a migration account to the admin group for individual personal sites</a:t>
            </a:r>
          </a:p>
          <a:p>
            <a:r>
              <a:rPr lang="en-US" dirty="0" smtClean="0"/>
              <a:t>Remove when done with migration</a:t>
            </a:r>
          </a:p>
          <a:p>
            <a:endParaRPr lang="en-US" dirty="0"/>
          </a:p>
        </p:txBody>
      </p:sp>
      <p:sp>
        <p:nvSpPr>
          <p:cNvPr id="4" name="Title 3"/>
          <p:cNvSpPr>
            <a:spLocks noGrp="1"/>
          </p:cNvSpPr>
          <p:nvPr>
            <p:ph type="title"/>
          </p:nvPr>
        </p:nvSpPr>
        <p:spPr/>
        <p:txBody>
          <a:bodyPr/>
          <a:lstStyle/>
          <a:p>
            <a:r>
              <a:rPr lang="en-US" sz="4896" dirty="0" smtClean="0"/>
              <a:t>Adding migration accounts</a:t>
            </a:r>
            <a:endParaRPr lang="en-US" sz="4896" dirty="0"/>
          </a:p>
        </p:txBody>
      </p:sp>
    </p:spTree>
    <p:extLst>
      <p:ext uri="{BB962C8B-B14F-4D97-AF65-F5344CB8AC3E}">
        <p14:creationId xmlns:p14="http://schemas.microsoft.com/office/powerpoint/2010/main" val="2758916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8262"/>
            <a:ext cx="11889564" cy="917575"/>
          </a:xfrm>
        </p:spPr>
        <p:txBody>
          <a:bodyPr/>
          <a:lstStyle/>
          <a:p>
            <a:r>
              <a:rPr lang="en-US" sz="4000" dirty="0" smtClean="0"/>
              <a:t>PowerShell to add a migration account to Personal sites</a:t>
            </a:r>
            <a:endParaRPr lang="en-US" sz="4800" dirty="0"/>
          </a:p>
        </p:txBody>
      </p:sp>
      <p:sp>
        <p:nvSpPr>
          <p:cNvPr id="3" name="Text Placeholder 2"/>
          <p:cNvSpPr>
            <a:spLocks noGrp="1"/>
          </p:cNvSpPr>
          <p:nvPr>
            <p:ph type="body" sz="quarter" idx="10"/>
          </p:nvPr>
        </p:nvSpPr>
        <p:spPr>
          <a:xfrm>
            <a:off x="0" y="830262"/>
            <a:ext cx="12436476" cy="5816977"/>
          </a:xfrm>
        </p:spPr>
        <p:txBody>
          <a:bodyPr/>
          <a:lstStyle/>
          <a:p>
            <a:r>
              <a:rPr lang="en-US" sz="2000" dirty="0"/>
              <a:t>$</a:t>
            </a:r>
            <a:r>
              <a:rPr lang="en-US" sz="2000" dirty="0" smtClean="0"/>
              <a:t>cred= </a:t>
            </a:r>
            <a:r>
              <a:rPr lang="en-US" sz="2000" dirty="0"/>
              <a:t>Get-Credential</a:t>
            </a:r>
          </a:p>
          <a:p>
            <a:r>
              <a:rPr lang="en-US" sz="2000" dirty="0"/>
              <a:t>Connect-</a:t>
            </a:r>
            <a:r>
              <a:rPr lang="en-US" sz="2000" dirty="0" err="1"/>
              <a:t>SPOService</a:t>
            </a:r>
            <a:r>
              <a:rPr lang="en-US" sz="2000" dirty="0"/>
              <a:t> -</a:t>
            </a:r>
            <a:r>
              <a:rPr lang="en-US" sz="2000" dirty="0" err="1"/>
              <a:t>Url</a:t>
            </a:r>
            <a:r>
              <a:rPr lang="en-US" sz="2000" dirty="0"/>
              <a:t> https://contoso-admin.sharepoint.com -credential $</a:t>
            </a:r>
            <a:r>
              <a:rPr lang="en-US" sz="2000" dirty="0" smtClean="0"/>
              <a:t>cred</a:t>
            </a:r>
            <a:endParaRPr lang="en-US" sz="2000" dirty="0"/>
          </a:p>
          <a:p>
            <a:r>
              <a:rPr lang="en-US" sz="2000" dirty="0"/>
              <a:t>Connect-</a:t>
            </a:r>
            <a:r>
              <a:rPr lang="en-US" sz="2000" dirty="0" err="1"/>
              <a:t>MSOLService</a:t>
            </a:r>
            <a:r>
              <a:rPr lang="en-US" sz="2000" dirty="0"/>
              <a:t> -credential $</a:t>
            </a:r>
            <a:r>
              <a:rPr lang="en-US" sz="2000" dirty="0" smtClean="0"/>
              <a:t>cred</a:t>
            </a:r>
            <a:endParaRPr lang="en-US" sz="2000" dirty="0"/>
          </a:p>
          <a:p>
            <a:r>
              <a:rPr lang="en-US" sz="2000" dirty="0"/>
              <a:t>$</a:t>
            </a:r>
            <a:r>
              <a:rPr lang="en-US" sz="2000" dirty="0" err="1" smtClean="0"/>
              <a:t>AdminAccount</a:t>
            </a:r>
            <a:r>
              <a:rPr lang="en-US" sz="2000" dirty="0" smtClean="0"/>
              <a:t>= </a:t>
            </a:r>
            <a:r>
              <a:rPr lang="en-US" sz="2000" dirty="0"/>
              <a:t>“migrationaccount@contoso.onmicrosoft.com"</a:t>
            </a:r>
          </a:p>
          <a:p>
            <a:r>
              <a:rPr lang="en-US" sz="2000" dirty="0"/>
              <a:t>$</a:t>
            </a:r>
            <a:r>
              <a:rPr lang="en-US" sz="2000" dirty="0" smtClean="0"/>
              <a:t>Users= </a:t>
            </a:r>
            <a:r>
              <a:rPr lang="en-US" sz="2000" dirty="0"/>
              <a:t>Get-</a:t>
            </a:r>
            <a:r>
              <a:rPr lang="en-US" sz="2000" dirty="0" err="1"/>
              <a:t>MSOLUser</a:t>
            </a:r>
            <a:r>
              <a:rPr lang="en-US" sz="2000" dirty="0"/>
              <a:t> -All | Select </a:t>
            </a:r>
            <a:r>
              <a:rPr lang="en-US" sz="2000" dirty="0" err="1"/>
              <a:t>UserPrincipalName</a:t>
            </a:r>
            <a:r>
              <a:rPr lang="en-US" sz="2000" dirty="0"/>
              <a:t> </a:t>
            </a:r>
          </a:p>
          <a:p>
            <a:r>
              <a:rPr lang="en-US" sz="2000" dirty="0" err="1"/>
              <a:t>foreach</a:t>
            </a:r>
            <a:r>
              <a:rPr lang="en-US" sz="2000" dirty="0"/>
              <a:t> ($User </a:t>
            </a:r>
            <a:r>
              <a:rPr lang="en-US" sz="2000" dirty="0" smtClean="0"/>
              <a:t>in </a:t>
            </a:r>
            <a:r>
              <a:rPr lang="en-US" sz="2000" dirty="0"/>
              <a:t>$</a:t>
            </a:r>
            <a:r>
              <a:rPr lang="en-US" sz="2000" dirty="0" smtClean="0"/>
              <a:t>Users)</a:t>
            </a:r>
            <a:endParaRPr lang="en-US" sz="2000" dirty="0"/>
          </a:p>
          <a:p>
            <a:r>
              <a:rPr lang="en-US" sz="2000" dirty="0"/>
              <a:t>{ </a:t>
            </a:r>
          </a:p>
          <a:p>
            <a:r>
              <a:rPr lang="en-US" sz="2000" dirty="0"/>
              <a:t>	$</a:t>
            </a:r>
            <a:r>
              <a:rPr lang="en-US" sz="2000" dirty="0" err="1"/>
              <a:t>strUser</a:t>
            </a:r>
            <a:r>
              <a:rPr lang="en-US" sz="2000" dirty="0"/>
              <a:t> = $</a:t>
            </a:r>
            <a:r>
              <a:rPr lang="en-US" sz="2000" dirty="0" err="1" smtClean="0"/>
              <a:t>User.userprincipalname</a:t>
            </a:r>
            <a:endParaRPr lang="en-US" sz="2000" dirty="0"/>
          </a:p>
          <a:p>
            <a:r>
              <a:rPr lang="en-US" sz="2000" dirty="0"/>
              <a:t>	$</a:t>
            </a:r>
            <a:r>
              <a:rPr lang="en-US" sz="2000" dirty="0" err="1" smtClean="0"/>
              <a:t>pos</a:t>
            </a:r>
            <a:r>
              <a:rPr lang="en-US" sz="2000" dirty="0" smtClean="0"/>
              <a:t>= </a:t>
            </a:r>
            <a:r>
              <a:rPr lang="en-US" sz="2000" dirty="0"/>
              <a:t>$</a:t>
            </a:r>
            <a:r>
              <a:rPr lang="en-US" sz="2000" dirty="0" err="1"/>
              <a:t>strUser.IndexOf</a:t>
            </a:r>
            <a:r>
              <a:rPr lang="en-US" sz="2000" dirty="0"/>
              <a:t>("@") </a:t>
            </a:r>
          </a:p>
          <a:p>
            <a:r>
              <a:rPr lang="en-US" sz="2000" dirty="0"/>
              <a:t>	$</a:t>
            </a:r>
            <a:r>
              <a:rPr lang="en-US" sz="2000" dirty="0" err="1"/>
              <a:t>strUser</a:t>
            </a:r>
            <a:r>
              <a:rPr lang="en-US" sz="2000" dirty="0"/>
              <a:t> = $</a:t>
            </a:r>
            <a:r>
              <a:rPr lang="en-US" sz="2000" dirty="0" err="1"/>
              <a:t>strUser.SubString</a:t>
            </a:r>
            <a:r>
              <a:rPr lang="en-US" sz="2000" dirty="0"/>
              <a:t>(0, $</a:t>
            </a:r>
            <a:r>
              <a:rPr lang="en-US" sz="2000" dirty="0" err="1" smtClean="0"/>
              <a:t>pos</a:t>
            </a:r>
            <a:r>
              <a:rPr lang="en-US" sz="2000" dirty="0" smtClean="0"/>
              <a:t>) </a:t>
            </a:r>
            <a:endParaRPr lang="en-US" sz="2000" dirty="0"/>
          </a:p>
          <a:p>
            <a:r>
              <a:rPr lang="en-US" sz="2000" dirty="0"/>
              <a:t>	$</a:t>
            </a:r>
            <a:r>
              <a:rPr lang="en-US" sz="2000" dirty="0" err="1" smtClean="0"/>
              <a:t>SiteUrl</a:t>
            </a:r>
            <a:r>
              <a:rPr lang="en-US" sz="2000" dirty="0" smtClean="0"/>
              <a:t>= </a:t>
            </a:r>
            <a:r>
              <a:rPr lang="en-US" sz="2000" dirty="0"/>
              <a:t>"https://contoso-my.sharepoint.com/personal/" + $</a:t>
            </a:r>
            <a:r>
              <a:rPr lang="en-US" sz="2000" dirty="0" err="1"/>
              <a:t>strUser</a:t>
            </a:r>
            <a:r>
              <a:rPr lang="en-US" sz="2000" dirty="0"/>
              <a:t> </a:t>
            </a:r>
          </a:p>
          <a:p>
            <a:r>
              <a:rPr lang="en-US" sz="2000" dirty="0"/>
              <a:t>	$</a:t>
            </a:r>
            <a:r>
              <a:rPr lang="en-US" sz="2000" dirty="0" err="1" smtClean="0"/>
              <a:t>SiteUrl</a:t>
            </a:r>
            <a:r>
              <a:rPr lang="en-US" sz="2000" dirty="0" smtClean="0"/>
              <a:t>= </a:t>
            </a:r>
            <a:r>
              <a:rPr lang="en-US" sz="2000" dirty="0"/>
              <a:t>$</a:t>
            </a:r>
            <a:r>
              <a:rPr lang="en-US" sz="2000" dirty="0" err="1" smtClean="0"/>
              <a:t>SiteUrl</a:t>
            </a:r>
            <a:r>
              <a:rPr lang="en-US" sz="2000" dirty="0" smtClean="0"/>
              <a:t>+ </a:t>
            </a:r>
            <a:r>
              <a:rPr lang="en-US" sz="2000" dirty="0"/>
              <a:t>"_</a:t>
            </a:r>
            <a:r>
              <a:rPr lang="en-US" sz="2000" dirty="0" err="1"/>
              <a:t>contoso_onmicrosoft_com</a:t>
            </a:r>
            <a:r>
              <a:rPr lang="en-US" sz="2000" dirty="0"/>
              <a:t>" </a:t>
            </a:r>
          </a:p>
          <a:p>
            <a:r>
              <a:rPr lang="en-US" sz="2000" dirty="0"/>
              <a:t>	</a:t>
            </a:r>
            <a:r>
              <a:rPr lang="en-US" sz="2000" dirty="0" smtClean="0"/>
              <a:t>Set-</a:t>
            </a:r>
            <a:r>
              <a:rPr lang="en-US" sz="2000" dirty="0" err="1" smtClean="0"/>
              <a:t>SPOUser</a:t>
            </a:r>
            <a:r>
              <a:rPr lang="en-US" sz="2000" dirty="0" smtClean="0"/>
              <a:t> </a:t>
            </a:r>
            <a:r>
              <a:rPr lang="en-US" sz="2000" dirty="0"/>
              <a:t>-Site $</a:t>
            </a:r>
            <a:r>
              <a:rPr lang="en-US" sz="2000" dirty="0" err="1"/>
              <a:t>SiteUrl</a:t>
            </a:r>
            <a:r>
              <a:rPr lang="en-US" sz="2000" dirty="0"/>
              <a:t> </a:t>
            </a:r>
            <a:r>
              <a:rPr lang="en-US" sz="2000" dirty="0" smtClean="0"/>
              <a:t>-</a:t>
            </a:r>
            <a:r>
              <a:rPr lang="en-US" sz="2000" dirty="0" err="1" smtClean="0"/>
              <a:t>LoginName</a:t>
            </a:r>
            <a:r>
              <a:rPr lang="en-US" sz="2000" dirty="0" smtClean="0"/>
              <a:t> </a:t>
            </a:r>
            <a:r>
              <a:rPr lang="en-US" sz="2000" dirty="0"/>
              <a:t>$</a:t>
            </a:r>
            <a:r>
              <a:rPr lang="en-US" sz="2000" dirty="0" err="1"/>
              <a:t>AdminAccount</a:t>
            </a:r>
            <a:r>
              <a:rPr lang="en-US" sz="2000" dirty="0"/>
              <a:t> </a:t>
            </a:r>
            <a:r>
              <a:rPr lang="en-US" sz="2000" dirty="0" smtClean="0"/>
              <a:t>-</a:t>
            </a:r>
            <a:r>
              <a:rPr lang="en-US" sz="2000" dirty="0" err="1" smtClean="0"/>
              <a:t>IsSiteCollectionAdmin</a:t>
            </a:r>
            <a:r>
              <a:rPr lang="en-US" sz="2000" dirty="0" smtClean="0"/>
              <a:t> </a:t>
            </a:r>
            <a:r>
              <a:rPr lang="en-US" sz="2000" dirty="0"/>
              <a:t>$true –</a:t>
            </a:r>
            <a:r>
              <a:rPr lang="en-US" sz="2000" dirty="0" err="1"/>
              <a:t>ErrorAction</a:t>
            </a:r>
            <a:r>
              <a:rPr lang="en-US" sz="2000" dirty="0"/>
              <a:t> Continue</a:t>
            </a:r>
          </a:p>
          <a:p>
            <a:r>
              <a:rPr lang="en-US" sz="2000" dirty="0"/>
              <a:t>} </a:t>
            </a:r>
          </a:p>
          <a:p>
            <a:r>
              <a:rPr lang="en-US" sz="2000" dirty="0"/>
              <a:t>Write-Host "Press any key to continue ..." </a:t>
            </a:r>
          </a:p>
          <a:p>
            <a:r>
              <a:rPr lang="en-US" sz="2000" dirty="0"/>
              <a:t>$x = $</a:t>
            </a:r>
            <a:r>
              <a:rPr lang="en-US" sz="2000" dirty="0" err="1"/>
              <a:t>host.UI.RawUI.ReadKey</a:t>
            </a:r>
            <a:r>
              <a:rPr lang="en-US" sz="2000" dirty="0"/>
              <a:t>("</a:t>
            </a:r>
            <a:r>
              <a:rPr lang="en-US" sz="2000" dirty="0" err="1"/>
              <a:t>NoEcho,IncludeKeyDown</a:t>
            </a:r>
            <a:r>
              <a:rPr lang="en-US" sz="2000" dirty="0"/>
              <a:t>") </a:t>
            </a:r>
          </a:p>
        </p:txBody>
      </p:sp>
    </p:spTree>
    <p:extLst>
      <p:ext uri="{BB962C8B-B14F-4D97-AF65-F5344CB8AC3E}">
        <p14:creationId xmlns:p14="http://schemas.microsoft.com/office/powerpoint/2010/main" val="183996016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Provisioning</a:t>
            </a:r>
          </a:p>
          <a:p>
            <a:r>
              <a:rPr lang="en-US" dirty="0" smtClean="0"/>
              <a:t>Admins</a:t>
            </a:r>
          </a:p>
        </p:txBody>
      </p:sp>
    </p:spTree>
    <p:extLst>
      <p:ext uri="{BB962C8B-B14F-4D97-AF65-F5344CB8AC3E}">
        <p14:creationId xmlns:p14="http://schemas.microsoft.com/office/powerpoint/2010/main" val="420293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we moving it?</a:t>
            </a:r>
            <a:endParaRPr lang="en-US" dirty="0"/>
          </a:p>
        </p:txBody>
      </p:sp>
    </p:spTree>
    <p:extLst>
      <p:ext uri="{BB962C8B-B14F-4D97-AF65-F5344CB8AC3E}">
        <p14:creationId xmlns:p14="http://schemas.microsoft.com/office/powerpoint/2010/main" val="31008472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7483" t="8999" r="603" b="22021"/>
          <a:stretch/>
        </p:blipFill>
        <p:spPr>
          <a:xfrm>
            <a:off x="-30163" y="-7938"/>
            <a:ext cx="12496800" cy="7010400"/>
          </a:xfrm>
          <a:prstGeom prst="rect">
            <a:avLst/>
          </a:prstGeom>
        </p:spPr>
      </p:pic>
      <p:sp>
        <p:nvSpPr>
          <p:cNvPr id="5" name="Title 4"/>
          <p:cNvSpPr>
            <a:spLocks noGrp="1"/>
          </p:cNvSpPr>
          <p:nvPr>
            <p:ph type="title"/>
          </p:nvPr>
        </p:nvSpPr>
        <p:spPr>
          <a:xfrm>
            <a:off x="1340255" y="293687"/>
            <a:ext cx="11096220" cy="917575"/>
          </a:xfrm>
        </p:spPr>
        <p:txBody>
          <a:bodyPr/>
          <a:lstStyle/>
          <a:p>
            <a:r>
              <a:rPr lang="en-US" dirty="0" smtClean="0"/>
              <a:t>Conceptual approaches to migrations</a:t>
            </a:r>
            <a:endParaRPr lang="en-US" dirty="0"/>
          </a:p>
        </p:txBody>
      </p:sp>
      <p:sp>
        <p:nvSpPr>
          <p:cNvPr id="8" name="Right Arrow 7"/>
          <p:cNvSpPr/>
          <p:nvPr/>
        </p:nvSpPr>
        <p:spPr bwMode="auto">
          <a:xfrm>
            <a:off x="7132637" y="1058862"/>
            <a:ext cx="5273674" cy="4572000"/>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0" bIns="46637" numCol="1" rtlCol="0" anchor="ctr" anchorCtr="0" compatLnSpc="1">
            <a:prstTxWarp prst="textNoShape">
              <a:avLst/>
            </a:prstTxWarp>
          </a:bodyPr>
          <a:lstStyle/>
          <a:p>
            <a:r>
              <a:rPr lang="en-US" sz="2400" dirty="0">
                <a:solidFill>
                  <a:srgbClr val="FFFFFF"/>
                </a:solidFill>
              </a:rPr>
              <a:t>It is only through labor and painful effort, by grim energy and resolute courage, that we move on to better things.</a:t>
            </a:r>
            <a:br>
              <a:rPr lang="en-US" sz="2400" dirty="0">
                <a:solidFill>
                  <a:srgbClr val="FFFFFF"/>
                </a:solidFill>
              </a:rPr>
            </a:br>
            <a:r>
              <a:rPr lang="en-US" sz="2400" b="1" dirty="0">
                <a:solidFill>
                  <a:srgbClr val="FFFFFF"/>
                </a:solidFill>
              </a:rPr>
              <a:t>Theodore Roosevelt</a:t>
            </a:r>
            <a:endParaRPr lang="en-US" sz="2400" dirty="0">
              <a:solidFill>
                <a:srgbClr val="FFFFFF"/>
              </a:solidFill>
            </a:endParaRPr>
          </a:p>
        </p:txBody>
      </p:sp>
      <p:sp>
        <p:nvSpPr>
          <p:cNvPr id="9" name="Left Arrow 8"/>
          <p:cNvSpPr/>
          <p:nvPr/>
        </p:nvSpPr>
        <p:spPr bwMode="auto">
          <a:xfrm>
            <a:off x="30163" y="1058862"/>
            <a:ext cx="5273674" cy="45720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r>
              <a:rPr lang="en-US" sz="2400" dirty="0">
                <a:solidFill>
                  <a:srgbClr val="FFFFFF"/>
                </a:solidFill>
              </a:rPr>
              <a:t>Don’t worry,</a:t>
            </a:r>
          </a:p>
          <a:p>
            <a:r>
              <a:rPr lang="en-US" sz="2400" dirty="0">
                <a:solidFill>
                  <a:srgbClr val="FFFFFF"/>
                </a:solidFill>
              </a:rPr>
              <a:t>Be happy</a:t>
            </a:r>
          </a:p>
          <a:p>
            <a:r>
              <a:rPr lang="en-US" sz="2400" b="1" dirty="0">
                <a:solidFill>
                  <a:srgbClr val="FFFFFF"/>
                </a:solidFill>
              </a:rPr>
              <a:t>Bobby McFerrin</a:t>
            </a:r>
          </a:p>
        </p:txBody>
      </p:sp>
    </p:spTree>
    <p:extLst>
      <p:ext uri="{BB962C8B-B14F-4D97-AF65-F5344CB8AC3E}">
        <p14:creationId xmlns:p14="http://schemas.microsoft.com/office/powerpoint/2010/main" val="1939276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934" y="1213824"/>
            <a:ext cx="5790199" cy="1828800"/>
          </a:xfrm>
        </p:spPr>
        <p:txBody>
          <a:bodyPr/>
          <a:lstStyle/>
          <a:p>
            <a:r>
              <a:rPr lang="en-US" dirty="0" smtClean="0">
                <a:cs typeface="Arial" pitchFamily="34" charset="0"/>
              </a:rPr>
              <a:t>Migration</a:t>
            </a:r>
            <a:endParaRPr lang="en-US" dirty="0">
              <a:cs typeface="Arial" pitchFamily="34" charset="0"/>
            </a:endParaRPr>
          </a:p>
        </p:txBody>
      </p:sp>
      <p:sp>
        <p:nvSpPr>
          <p:cNvPr id="4" name="Text Placeholder 3"/>
          <p:cNvSpPr>
            <a:spLocks noGrp="1"/>
          </p:cNvSpPr>
          <p:nvPr>
            <p:ph type="body" sz="quarter" idx="14"/>
          </p:nvPr>
        </p:nvSpPr>
        <p:spPr>
          <a:xfrm>
            <a:off x="181934" y="2749959"/>
            <a:ext cx="6766613" cy="3247198"/>
          </a:xfrm>
        </p:spPr>
        <p:txBody>
          <a:bodyPr/>
          <a:lstStyle/>
          <a:p>
            <a:pPr>
              <a:lnSpc>
                <a:spcPct val="100000"/>
              </a:lnSpc>
              <a:spcBef>
                <a:spcPts val="1224"/>
              </a:spcBef>
            </a:pPr>
            <a:r>
              <a:rPr lang="en-US" sz="2448" dirty="0" smtClean="0">
                <a:latin typeface="+mn-lt"/>
                <a:cs typeface="Arial" pitchFamily="34" charset="0"/>
              </a:rPr>
              <a:t>Migration planning</a:t>
            </a:r>
          </a:p>
          <a:p>
            <a:pPr>
              <a:lnSpc>
                <a:spcPct val="100000"/>
              </a:lnSpc>
              <a:spcBef>
                <a:spcPts val="1224"/>
              </a:spcBef>
            </a:pPr>
            <a:r>
              <a:rPr lang="en-US" sz="2448" dirty="0" smtClean="0">
                <a:cs typeface="Arial" pitchFamily="34" charset="0"/>
              </a:rPr>
              <a:t>Migration options</a:t>
            </a:r>
          </a:p>
          <a:p>
            <a:pPr>
              <a:lnSpc>
                <a:spcPct val="100000"/>
              </a:lnSpc>
              <a:spcBef>
                <a:spcPts val="1224"/>
              </a:spcBef>
            </a:pPr>
            <a:r>
              <a:rPr lang="en-US" sz="2448" dirty="0" smtClean="0">
                <a:latin typeface="+mn-lt"/>
                <a:cs typeface="Arial" pitchFamily="34" charset="0"/>
              </a:rPr>
              <a:t>Metadata migration and synchronization</a:t>
            </a:r>
          </a:p>
          <a:p>
            <a:pPr>
              <a:lnSpc>
                <a:spcPct val="100000"/>
              </a:lnSpc>
              <a:spcBef>
                <a:spcPts val="1224"/>
              </a:spcBef>
            </a:pPr>
            <a:r>
              <a:rPr lang="en-US" sz="2448" dirty="0" smtClean="0">
                <a:cs typeface="Arial" pitchFamily="34" charset="0"/>
              </a:rPr>
              <a:t>User profile data migration and synchronization</a:t>
            </a:r>
          </a:p>
          <a:p>
            <a:pPr>
              <a:lnSpc>
                <a:spcPct val="100000"/>
              </a:lnSpc>
              <a:spcBef>
                <a:spcPts val="1224"/>
              </a:spcBef>
            </a:pPr>
            <a:r>
              <a:rPr lang="en-US" sz="2448" dirty="0" smtClean="0">
                <a:latin typeface="+mn-lt"/>
                <a:cs typeface="Arial" pitchFamily="34" charset="0"/>
              </a:rPr>
              <a:t>Migration of personal content (personal sites)</a:t>
            </a:r>
          </a:p>
          <a:p>
            <a:pPr>
              <a:lnSpc>
                <a:spcPct val="100000"/>
              </a:lnSpc>
              <a:spcBef>
                <a:spcPts val="1224"/>
              </a:spcBef>
            </a:pPr>
            <a:r>
              <a:rPr lang="en-US" sz="2448" dirty="0" smtClean="0">
                <a:cs typeface="Arial" pitchFamily="34" charset="0"/>
              </a:rPr>
              <a:t>Self-service migration</a:t>
            </a:r>
          </a:p>
          <a:p>
            <a:pPr>
              <a:lnSpc>
                <a:spcPct val="100000"/>
              </a:lnSpc>
              <a:spcBef>
                <a:spcPts val="1224"/>
              </a:spcBef>
            </a:pPr>
            <a:r>
              <a:rPr lang="en-US" sz="2448" dirty="0" smtClean="0">
                <a:cs typeface="Arial" pitchFamily="34" charset="0"/>
              </a:rPr>
              <a:t>Tools-based migration</a:t>
            </a:r>
          </a:p>
          <a:p>
            <a:pPr>
              <a:lnSpc>
                <a:spcPct val="150000"/>
              </a:lnSpc>
            </a:pPr>
            <a:endParaRPr lang="en-US" sz="2448" dirty="0">
              <a:latin typeface="+mn-lt"/>
              <a:cs typeface="Arial" pitchFamily="34" charset="0"/>
            </a:endParaRPr>
          </a:p>
        </p:txBody>
      </p:sp>
    </p:spTree>
    <p:extLst>
      <p:ext uri="{BB962C8B-B14F-4D97-AF65-F5344CB8AC3E}">
        <p14:creationId xmlns:p14="http://schemas.microsoft.com/office/powerpoint/2010/main" val="30567505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Migration planning</a:t>
            </a:r>
            <a:endParaRPr lang="en-US" dirty="0"/>
          </a:p>
        </p:txBody>
      </p:sp>
      <p:sp>
        <p:nvSpPr>
          <p:cNvPr id="5" name="Rounded Rectangle 4"/>
          <p:cNvSpPr/>
          <p:nvPr/>
        </p:nvSpPr>
        <p:spPr bwMode="auto">
          <a:xfrm>
            <a:off x="7946184" y="1481324"/>
            <a:ext cx="2083490" cy="1076920"/>
          </a:xfrm>
          <a:prstGeom prst="roundRect">
            <a:avLst/>
          </a:prstGeom>
          <a:solidFill>
            <a:schemeClr val="accent2">
              <a:lumMod val="75000"/>
            </a:schemeClr>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448" dirty="0">
                <a:solidFill>
                  <a:srgbClr val="FFFFFF"/>
                </a:solidFill>
              </a:rPr>
              <a:t>Information Architecture</a:t>
            </a:r>
          </a:p>
        </p:txBody>
      </p:sp>
      <p:sp>
        <p:nvSpPr>
          <p:cNvPr id="8" name="Oval 7"/>
          <p:cNvSpPr/>
          <p:nvPr/>
        </p:nvSpPr>
        <p:spPr bwMode="auto">
          <a:xfrm>
            <a:off x="8101597" y="2558245"/>
            <a:ext cx="1666792" cy="1076920"/>
          </a:xfrm>
          <a:prstGeom prst="ellipse">
            <a:avLst/>
          </a:prstGeom>
          <a:solidFill>
            <a:schemeClr val="accent3"/>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040" dirty="0">
                <a:solidFill>
                  <a:srgbClr val="505050"/>
                </a:solidFill>
              </a:rPr>
              <a:t>Where</a:t>
            </a:r>
          </a:p>
        </p:txBody>
      </p:sp>
      <p:sp>
        <p:nvSpPr>
          <p:cNvPr id="12" name="TextBox 11"/>
          <p:cNvSpPr txBox="1"/>
          <p:nvPr/>
        </p:nvSpPr>
        <p:spPr>
          <a:xfrm flipH="1">
            <a:off x="7946186" y="3893842"/>
            <a:ext cx="2253405" cy="992459"/>
          </a:xfrm>
          <a:prstGeom prst="rect">
            <a:avLst/>
          </a:prstGeom>
          <a:noFill/>
        </p:spPr>
        <p:txBody>
          <a:bodyPr wrap="square" lIns="0" tIns="0" rIns="0" bIns="0" rtlCol="0">
            <a:spAutoFit/>
          </a:bodyPr>
          <a:lstStyle/>
          <a:p>
            <a:pPr marL="276812" indent="-276812" defTabSz="932380">
              <a:lnSpc>
                <a:spcPct val="90000"/>
              </a:lnSpc>
              <a:spcBef>
                <a:spcPct val="20000"/>
              </a:spcBef>
              <a:buSzPct val="90000"/>
              <a:buFont typeface="Arial" pitchFamily="34" charset="0"/>
              <a:buChar char="•"/>
            </a:pPr>
            <a:r>
              <a:rPr lang="en-US" sz="2040" dirty="0">
                <a:solidFill>
                  <a:srgbClr val="505050"/>
                </a:solidFill>
              </a:rPr>
              <a:t>Site collections</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Sites</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Content types</a:t>
            </a:r>
          </a:p>
        </p:txBody>
      </p:sp>
      <p:sp>
        <p:nvSpPr>
          <p:cNvPr id="6" name="Rounded Rectangle 5"/>
          <p:cNvSpPr/>
          <p:nvPr/>
        </p:nvSpPr>
        <p:spPr bwMode="auto">
          <a:xfrm>
            <a:off x="1809290" y="1454218"/>
            <a:ext cx="1942648" cy="1076920"/>
          </a:xfrm>
          <a:prstGeom prst="roundRect">
            <a:avLst/>
          </a:prstGeom>
          <a:solidFill>
            <a:schemeClr val="accent2"/>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448" dirty="0">
                <a:solidFill>
                  <a:srgbClr val="505050"/>
                </a:solidFill>
              </a:rPr>
              <a:t>Content Cleanup</a:t>
            </a:r>
          </a:p>
        </p:txBody>
      </p:sp>
      <p:sp>
        <p:nvSpPr>
          <p:cNvPr id="10" name="Oval 9"/>
          <p:cNvSpPr/>
          <p:nvPr/>
        </p:nvSpPr>
        <p:spPr bwMode="auto">
          <a:xfrm>
            <a:off x="2042407" y="2514442"/>
            <a:ext cx="1554119" cy="1076920"/>
          </a:xfrm>
          <a:prstGeom prst="ellipse">
            <a:avLst/>
          </a:prstGeom>
          <a:solidFill>
            <a:schemeClr val="accent4"/>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040" dirty="0">
                <a:solidFill>
                  <a:srgbClr val="505050"/>
                </a:solidFill>
              </a:rPr>
              <a:t>What</a:t>
            </a:r>
          </a:p>
        </p:txBody>
      </p:sp>
      <p:sp>
        <p:nvSpPr>
          <p:cNvPr id="13" name="TextBox 12"/>
          <p:cNvSpPr txBox="1"/>
          <p:nvPr/>
        </p:nvSpPr>
        <p:spPr>
          <a:xfrm flipH="1">
            <a:off x="1809291" y="3881345"/>
            <a:ext cx="2253405" cy="1280596"/>
          </a:xfrm>
          <a:prstGeom prst="rect">
            <a:avLst/>
          </a:prstGeom>
          <a:noFill/>
        </p:spPr>
        <p:txBody>
          <a:bodyPr wrap="square" lIns="0" tIns="0" rIns="0" bIns="0" rtlCol="0">
            <a:spAutoFit/>
          </a:bodyPr>
          <a:lstStyle/>
          <a:p>
            <a:pPr marL="276812" indent="-276812" defTabSz="932380">
              <a:lnSpc>
                <a:spcPct val="90000"/>
              </a:lnSpc>
              <a:spcBef>
                <a:spcPct val="20000"/>
              </a:spcBef>
              <a:buSzPct val="90000"/>
              <a:buFont typeface="Arial" pitchFamily="34" charset="0"/>
              <a:buChar char="•"/>
            </a:pPr>
            <a:r>
              <a:rPr lang="en-US" sz="2040" dirty="0">
                <a:solidFill>
                  <a:srgbClr val="505050"/>
                </a:solidFill>
              </a:rPr>
              <a:t>Exclusion criteria</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Inclusion criteria</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Everything in between</a:t>
            </a:r>
          </a:p>
        </p:txBody>
      </p:sp>
      <p:grpSp>
        <p:nvGrpSpPr>
          <p:cNvPr id="16" name="Group 15"/>
          <p:cNvGrpSpPr/>
          <p:nvPr/>
        </p:nvGrpSpPr>
        <p:grpSpPr>
          <a:xfrm>
            <a:off x="4557729" y="1454218"/>
            <a:ext cx="2893420" cy="5210398"/>
            <a:chOff x="5714999" y="1600200"/>
            <a:chExt cx="3102937" cy="4424085"/>
          </a:xfrm>
        </p:grpSpPr>
        <p:sp>
          <p:nvSpPr>
            <p:cNvPr id="7" name="Rounded Rectangle 6"/>
            <p:cNvSpPr/>
            <p:nvPr/>
          </p:nvSpPr>
          <p:spPr bwMode="auto">
            <a:xfrm>
              <a:off x="5996251" y="1600200"/>
              <a:ext cx="2059172" cy="914400"/>
            </a:xfrm>
            <a:prstGeom prst="roundRect">
              <a:avLst/>
            </a:prstGeom>
            <a:solidFill>
              <a:schemeClr val="accent5"/>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448" dirty="0">
                  <a:solidFill>
                    <a:srgbClr val="505050"/>
                  </a:solidFill>
                </a:rPr>
                <a:t>Migration Tools</a:t>
              </a:r>
            </a:p>
          </p:txBody>
        </p:sp>
        <p:sp>
          <p:nvSpPr>
            <p:cNvPr id="11" name="Oval 10"/>
            <p:cNvSpPr/>
            <p:nvPr/>
          </p:nvSpPr>
          <p:spPr bwMode="auto">
            <a:xfrm>
              <a:off x="6263837" y="2502196"/>
              <a:ext cx="1524000" cy="914400"/>
            </a:xfrm>
            <a:prstGeom prst="ellipse">
              <a:avLst/>
            </a:prstGeom>
            <a:solidFill>
              <a:schemeClr val="accent2"/>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r>
                <a:rPr lang="en-US" sz="2040" dirty="0">
                  <a:solidFill>
                    <a:srgbClr val="505050"/>
                  </a:solidFill>
                </a:rPr>
                <a:t>How</a:t>
              </a:r>
            </a:p>
          </p:txBody>
        </p:sp>
        <p:sp>
          <p:nvSpPr>
            <p:cNvPr id="14" name="TextBox 13"/>
            <p:cNvSpPr txBox="1"/>
            <p:nvPr/>
          </p:nvSpPr>
          <p:spPr>
            <a:xfrm flipH="1">
              <a:off x="5714999" y="3675221"/>
              <a:ext cx="3102936" cy="842685"/>
            </a:xfrm>
            <a:prstGeom prst="rect">
              <a:avLst/>
            </a:prstGeom>
            <a:noFill/>
          </p:spPr>
          <p:txBody>
            <a:bodyPr wrap="square" lIns="0" tIns="0" rIns="0" bIns="0" rtlCol="0">
              <a:spAutoFit/>
            </a:bodyPr>
            <a:lstStyle/>
            <a:p>
              <a:pPr defTabSz="932380">
                <a:lnSpc>
                  <a:spcPct val="90000"/>
                </a:lnSpc>
                <a:spcBef>
                  <a:spcPct val="20000"/>
                </a:spcBef>
                <a:buSzPct val="90000"/>
              </a:pPr>
              <a:r>
                <a:rPr lang="en-US" sz="2040" b="1" dirty="0">
                  <a:solidFill>
                    <a:srgbClr val="505050"/>
                  </a:solidFill>
                </a:rPr>
                <a:t>Small-midsize content</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File Explorer</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Manual upload</a:t>
              </a:r>
            </a:p>
          </p:txBody>
        </p:sp>
        <p:sp>
          <p:nvSpPr>
            <p:cNvPr id="15" name="TextBox 14"/>
            <p:cNvSpPr txBox="1"/>
            <p:nvPr/>
          </p:nvSpPr>
          <p:spPr>
            <a:xfrm flipH="1">
              <a:off x="5714999" y="5181600"/>
              <a:ext cx="3102937" cy="842685"/>
            </a:xfrm>
            <a:prstGeom prst="rect">
              <a:avLst/>
            </a:prstGeom>
            <a:noFill/>
          </p:spPr>
          <p:txBody>
            <a:bodyPr wrap="square" lIns="0" tIns="0" rIns="0" bIns="0" rtlCol="0">
              <a:spAutoFit/>
            </a:bodyPr>
            <a:lstStyle/>
            <a:p>
              <a:pPr defTabSz="932380">
                <a:lnSpc>
                  <a:spcPct val="90000"/>
                </a:lnSpc>
                <a:spcBef>
                  <a:spcPct val="20000"/>
                </a:spcBef>
                <a:buSzPct val="90000"/>
              </a:pPr>
              <a:r>
                <a:rPr lang="en-US" sz="2040" b="1" dirty="0">
                  <a:solidFill>
                    <a:srgbClr val="505050"/>
                  </a:solidFill>
                </a:rPr>
                <a:t>Large-scale content</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Staging environment</a:t>
              </a:r>
            </a:p>
            <a:p>
              <a:pPr marL="276812" indent="-276812" defTabSz="932380">
                <a:lnSpc>
                  <a:spcPct val="90000"/>
                </a:lnSpc>
                <a:spcBef>
                  <a:spcPct val="20000"/>
                </a:spcBef>
                <a:buSzPct val="90000"/>
                <a:buFont typeface="Arial" pitchFamily="34" charset="0"/>
                <a:buChar char="•"/>
              </a:pPr>
              <a:r>
                <a:rPr lang="en-US" sz="2040" dirty="0">
                  <a:solidFill>
                    <a:srgbClr val="505050"/>
                  </a:solidFill>
                </a:rPr>
                <a:t>Third-party tools</a:t>
              </a:r>
            </a:p>
          </p:txBody>
        </p:sp>
      </p:grpSp>
    </p:spTree>
    <p:extLst>
      <p:ext uri="{BB962C8B-B14F-4D97-AF65-F5344CB8AC3E}">
        <p14:creationId xmlns:p14="http://schemas.microsoft.com/office/powerpoint/2010/main" val="403857630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797" t="3517" r="47189" b="-3517"/>
          <a:stretch/>
        </p:blipFill>
        <p:spPr>
          <a:xfrm>
            <a:off x="5686754" y="0"/>
            <a:ext cx="6748840" cy="7308309"/>
          </a:xfrm>
          <a:prstGeom prst="rect">
            <a:avLst/>
          </a:prstGeom>
        </p:spPr>
      </p:pic>
      <p:sp>
        <p:nvSpPr>
          <p:cNvPr id="7" name="Title 6"/>
          <p:cNvSpPr>
            <a:spLocks noGrp="1"/>
          </p:cNvSpPr>
          <p:nvPr>
            <p:ph type="title"/>
          </p:nvPr>
        </p:nvSpPr>
        <p:spPr>
          <a:xfrm>
            <a:off x="273893" y="395835"/>
            <a:ext cx="6401476" cy="1828800"/>
          </a:xfrm>
        </p:spPr>
        <p:txBody>
          <a:bodyPr/>
          <a:lstStyle/>
          <a:p>
            <a:r>
              <a:rPr lang="en-GB" dirty="0" err="1" smtClean="0"/>
              <a:t>Preflight</a:t>
            </a:r>
            <a:r>
              <a:rPr lang="en-GB" dirty="0" smtClean="0"/>
              <a:t> checks</a:t>
            </a:r>
            <a:endParaRPr lang="en-GB" dirty="0"/>
          </a:p>
        </p:txBody>
      </p:sp>
      <p:sp>
        <p:nvSpPr>
          <p:cNvPr id="8" name="Text Placeholder 7"/>
          <p:cNvSpPr>
            <a:spLocks noGrp="1"/>
          </p:cNvSpPr>
          <p:nvPr>
            <p:ph type="body" sz="quarter" idx="14"/>
          </p:nvPr>
        </p:nvSpPr>
        <p:spPr>
          <a:xfrm>
            <a:off x="454396" y="1707658"/>
            <a:ext cx="6401476" cy="1825625"/>
          </a:xfrm>
        </p:spPr>
        <p:txBody>
          <a:bodyPr/>
          <a:lstStyle/>
          <a:p>
            <a:r>
              <a:rPr lang="en-GB" dirty="0" smtClean="0"/>
              <a:t>User License Assignment</a:t>
            </a:r>
          </a:p>
          <a:p>
            <a:r>
              <a:rPr lang="en-GB" dirty="0" smtClean="0"/>
              <a:t>Managed Metadata</a:t>
            </a:r>
          </a:p>
          <a:p>
            <a:r>
              <a:rPr lang="en-GB" dirty="0" smtClean="0"/>
              <a:t>User Profile information</a:t>
            </a:r>
          </a:p>
          <a:p>
            <a:endParaRPr lang="en-GB" dirty="0"/>
          </a:p>
          <a:p>
            <a:r>
              <a:rPr lang="en-GB" dirty="0" smtClean="0"/>
              <a:t>(Sandboxed solutions)</a:t>
            </a:r>
            <a:endParaRPr lang="en-GB" dirty="0"/>
          </a:p>
        </p:txBody>
      </p:sp>
    </p:spTree>
    <p:extLst>
      <p:ext uri="{BB962C8B-B14F-4D97-AF65-F5344CB8AC3E}">
        <p14:creationId xmlns:p14="http://schemas.microsoft.com/office/powerpoint/2010/main" val="268472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Choosing the </a:t>
            </a:r>
            <a:r>
              <a:rPr lang="en-US" dirty="0" smtClean="0"/>
              <a:t>Migration</a:t>
            </a:r>
            <a:r>
              <a:rPr lang="fi-FI" dirty="0" smtClean="0"/>
              <a:t> </a:t>
            </a:r>
            <a:r>
              <a:rPr lang="en-US" dirty="0" smtClean="0"/>
              <a:t>Approach</a:t>
            </a:r>
            <a:endParaRPr lang="en-US" dirty="0"/>
          </a:p>
        </p:txBody>
      </p:sp>
      <p:pic>
        <p:nvPicPr>
          <p:cNvPr id="2050" name="Picture 2" descr="C:\Users\Public\Documents\MS Graphics\WINDOWS VISTA ICONS\Shared Task users sha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528" y="1574743"/>
            <a:ext cx="2486589" cy="2486589"/>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897004" y="1609374"/>
            <a:ext cx="602221" cy="2243759"/>
            <a:chOff x="-1525587" y="2227127"/>
            <a:chExt cx="590550" cy="2200275"/>
          </a:xfrm>
        </p:grpSpPr>
        <p:pic>
          <p:nvPicPr>
            <p:cNvPr id="2051" name="Picture 3" descr="C:\Users\Public\Documents\MS Graphics\WINDOWS SERVER ICONS\Wrench tool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400000">
              <a:off x="-1525587" y="2227127"/>
              <a:ext cx="590550" cy="220027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52" name="Picture 4" descr="C:\Users\Public\Documents\MS Graphics\WINDOWS SERVER ICONS\Screw Driver screwdriver tool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400000">
              <a:off x="-1358899" y="2260464"/>
              <a:ext cx="257175" cy="21336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2053" name="Picture 5" descr="C:\Users\Public\Documents\MS Graphics\WINDOWS VISTA ICONS\Search Document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0452" y="1488569"/>
            <a:ext cx="2485365" cy="24853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34218" y="4423225"/>
            <a:ext cx="2893547" cy="958583"/>
          </a:xfrm>
          <a:prstGeom prst="rect">
            <a:avLst/>
          </a:prstGeom>
          <a:noFill/>
          <a:ln>
            <a:noFill/>
          </a:ln>
        </p:spPr>
        <p:txBody>
          <a:bodyPr wrap="square" rtlCol="0">
            <a:spAutoFit/>
          </a:bodyPr>
          <a:lstStyle/>
          <a:p>
            <a:pPr>
              <a:lnSpc>
                <a:spcPct val="90000"/>
              </a:lnSpc>
            </a:pPr>
            <a:r>
              <a:rPr lang="en-US" sz="2040" dirty="0">
                <a:solidFill>
                  <a:srgbClr val="505050"/>
                </a:solidFill>
              </a:rPr>
              <a:t>Self-service migration</a:t>
            </a:r>
            <a:br>
              <a:rPr lang="en-US" sz="2040" dirty="0">
                <a:solidFill>
                  <a:srgbClr val="505050"/>
                </a:solidFill>
              </a:rPr>
            </a:br>
            <a:endParaRPr lang="en-US" sz="2040" dirty="0">
              <a:solidFill>
                <a:srgbClr val="505050"/>
              </a:solidFill>
            </a:endParaRPr>
          </a:p>
          <a:p>
            <a:pPr marL="466209" indent="-466209">
              <a:lnSpc>
                <a:spcPct val="90000"/>
              </a:lnSpc>
              <a:buFont typeface="Arial" pitchFamily="34" charset="0"/>
              <a:buChar char="•"/>
            </a:pPr>
            <a:r>
              <a:rPr lang="en-US" sz="2040" dirty="0">
                <a:solidFill>
                  <a:srgbClr val="505050"/>
                </a:solidFill>
              </a:rPr>
              <a:t>Manual</a:t>
            </a:r>
          </a:p>
        </p:txBody>
      </p:sp>
      <p:sp>
        <p:nvSpPr>
          <p:cNvPr id="14" name="TextBox 13"/>
          <p:cNvSpPr txBox="1"/>
          <p:nvPr/>
        </p:nvSpPr>
        <p:spPr>
          <a:xfrm>
            <a:off x="5106877" y="4423225"/>
            <a:ext cx="2893547" cy="958583"/>
          </a:xfrm>
          <a:prstGeom prst="rect">
            <a:avLst/>
          </a:prstGeom>
          <a:noFill/>
          <a:ln>
            <a:noFill/>
          </a:ln>
        </p:spPr>
        <p:txBody>
          <a:bodyPr wrap="square" rtlCol="0">
            <a:spAutoFit/>
          </a:bodyPr>
          <a:lstStyle/>
          <a:p>
            <a:pPr>
              <a:lnSpc>
                <a:spcPct val="90000"/>
              </a:lnSpc>
            </a:pPr>
            <a:r>
              <a:rPr lang="en-US" sz="2040" dirty="0">
                <a:solidFill>
                  <a:srgbClr val="505050"/>
                </a:solidFill>
              </a:rPr>
              <a:t>Tools-based migration</a:t>
            </a:r>
            <a:br>
              <a:rPr lang="en-US" sz="2040" dirty="0">
                <a:solidFill>
                  <a:srgbClr val="505050"/>
                </a:solidFill>
              </a:rPr>
            </a:br>
            <a:endParaRPr lang="en-US" sz="2040" dirty="0">
              <a:solidFill>
                <a:srgbClr val="505050"/>
              </a:solidFill>
            </a:endParaRPr>
          </a:p>
          <a:p>
            <a:pPr marL="466209" indent="-466209">
              <a:lnSpc>
                <a:spcPct val="90000"/>
              </a:lnSpc>
              <a:buFont typeface="Arial" pitchFamily="34" charset="0"/>
              <a:buChar char="•"/>
            </a:pPr>
            <a:r>
              <a:rPr lang="en-US" sz="2040" dirty="0">
                <a:solidFill>
                  <a:srgbClr val="505050"/>
                </a:solidFill>
              </a:rPr>
              <a:t>Manual using tools</a:t>
            </a:r>
          </a:p>
        </p:txBody>
      </p:sp>
      <p:sp>
        <p:nvSpPr>
          <p:cNvPr id="15" name="TextBox 14"/>
          <p:cNvSpPr txBox="1"/>
          <p:nvPr/>
        </p:nvSpPr>
        <p:spPr>
          <a:xfrm>
            <a:off x="8560049" y="4423225"/>
            <a:ext cx="2893547" cy="1534858"/>
          </a:xfrm>
          <a:prstGeom prst="rect">
            <a:avLst/>
          </a:prstGeom>
          <a:noFill/>
          <a:ln>
            <a:noFill/>
          </a:ln>
        </p:spPr>
        <p:txBody>
          <a:bodyPr wrap="square" rtlCol="0">
            <a:spAutoFit/>
          </a:bodyPr>
          <a:lstStyle/>
          <a:p>
            <a:pPr>
              <a:lnSpc>
                <a:spcPct val="90000"/>
              </a:lnSpc>
            </a:pPr>
            <a:r>
              <a:rPr lang="en-US" sz="2040" dirty="0">
                <a:solidFill>
                  <a:srgbClr val="505050"/>
                </a:solidFill>
              </a:rPr>
              <a:t>Complex migration </a:t>
            </a:r>
            <a:br>
              <a:rPr lang="en-US" sz="2040" dirty="0">
                <a:solidFill>
                  <a:srgbClr val="505050"/>
                </a:solidFill>
              </a:rPr>
            </a:br>
            <a:endParaRPr lang="en-US" sz="2040" dirty="0">
              <a:solidFill>
                <a:srgbClr val="505050"/>
              </a:solidFill>
            </a:endParaRPr>
          </a:p>
          <a:p>
            <a:pPr marL="466209" indent="-466209">
              <a:lnSpc>
                <a:spcPct val="90000"/>
              </a:lnSpc>
              <a:buFont typeface="Arial" pitchFamily="34" charset="0"/>
              <a:buChar char="•"/>
            </a:pPr>
            <a:r>
              <a:rPr lang="en-US" sz="2040" dirty="0">
                <a:solidFill>
                  <a:srgbClr val="505050"/>
                </a:solidFill>
              </a:rPr>
              <a:t>Includes custom code</a:t>
            </a:r>
          </a:p>
          <a:p>
            <a:pPr marL="466209" indent="-466209">
              <a:lnSpc>
                <a:spcPct val="90000"/>
              </a:lnSpc>
              <a:buFont typeface="Arial" pitchFamily="34" charset="0"/>
              <a:buChar char="•"/>
            </a:pPr>
            <a:r>
              <a:rPr lang="en-GB" sz="2040" dirty="0">
                <a:solidFill>
                  <a:srgbClr val="505050"/>
                </a:solidFill>
              </a:rPr>
              <a:t>Involve experts</a:t>
            </a:r>
            <a:endParaRPr lang="en-US" sz="2040" dirty="0">
              <a:solidFill>
                <a:srgbClr val="505050"/>
              </a:solidFill>
            </a:endParaRPr>
          </a:p>
        </p:txBody>
      </p:sp>
    </p:spTree>
    <p:extLst>
      <p:ext uri="{BB962C8B-B14F-4D97-AF65-F5344CB8AC3E}">
        <p14:creationId xmlns:p14="http://schemas.microsoft.com/office/powerpoint/2010/main" val="155997949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Choosing the Tools</a:t>
            </a:r>
            <a:endParaRPr lang="en-US" dirty="0"/>
          </a:p>
        </p:txBody>
      </p:sp>
      <p:sp>
        <p:nvSpPr>
          <p:cNvPr id="2" name="Content Placeholder 1"/>
          <p:cNvSpPr>
            <a:spLocks noGrp="1"/>
          </p:cNvSpPr>
          <p:nvPr>
            <p:ph type="body" sz="quarter" idx="10"/>
          </p:nvPr>
        </p:nvSpPr>
        <p:spPr>
          <a:xfrm>
            <a:off x="277846" y="1320455"/>
            <a:ext cx="4957649" cy="4025683"/>
          </a:xfrm>
          <a:prstGeom prst="rect">
            <a:avLst/>
          </a:prstGeom>
        </p:spPr>
        <p:txBody>
          <a:bodyPr/>
          <a:lstStyle/>
          <a:p>
            <a:r>
              <a:rPr dirty="0" smtClean="0">
                <a:latin typeface="+mj-lt"/>
              </a:rPr>
              <a:t>Things to look for</a:t>
            </a:r>
            <a:r>
              <a:rPr lang="en-GB" dirty="0" smtClean="0">
                <a:latin typeface="+mj-lt"/>
              </a:rPr>
              <a:t>:</a:t>
            </a:r>
            <a:endParaRPr dirty="0" smtClean="0">
              <a:latin typeface="+mj-lt"/>
            </a:endParaRPr>
          </a:p>
          <a:p>
            <a:pPr marL="699447" lvl="1" indent="-349724">
              <a:buFont typeface="Arial" panose="020B0604020202020204" pitchFamily="34" charset="0"/>
              <a:buChar char="•"/>
            </a:pPr>
            <a:r>
              <a:rPr sz="2856" dirty="0">
                <a:latin typeface="+mj-lt"/>
              </a:rPr>
              <a:t>Feature set</a:t>
            </a:r>
          </a:p>
          <a:p>
            <a:pPr marL="699447" lvl="1" indent="-349724">
              <a:buFont typeface="Arial" panose="020B0604020202020204" pitchFamily="34" charset="0"/>
              <a:buChar char="•"/>
            </a:pPr>
            <a:r>
              <a:rPr sz="2856" dirty="0">
                <a:latin typeface="+mj-lt"/>
              </a:rPr>
              <a:t>Server footprint</a:t>
            </a:r>
          </a:p>
          <a:p>
            <a:pPr marL="699447" lvl="1" indent="-349724">
              <a:buFont typeface="Arial" panose="020B0604020202020204" pitchFamily="34" charset="0"/>
              <a:buChar char="•"/>
            </a:pPr>
            <a:r>
              <a:rPr sz="2856" dirty="0">
                <a:latin typeface="+mj-lt"/>
              </a:rPr>
              <a:t>Licensing costs</a:t>
            </a:r>
          </a:p>
          <a:p>
            <a:pPr marL="699447" lvl="1" indent="-349724">
              <a:buFont typeface="Arial" panose="020B0604020202020204" pitchFamily="34" charset="0"/>
              <a:buChar char="•"/>
            </a:pPr>
            <a:r>
              <a:rPr sz="2856" dirty="0">
                <a:latin typeface="+mj-lt"/>
              </a:rPr>
              <a:t>Stand</a:t>
            </a:r>
            <a:r>
              <a:rPr lang="en-GB" sz="2856" dirty="0">
                <a:latin typeface="+mj-lt"/>
              </a:rPr>
              <a:t>-</a:t>
            </a:r>
            <a:r>
              <a:rPr sz="2856" dirty="0">
                <a:latin typeface="+mj-lt"/>
              </a:rPr>
              <a:t>alone tool </a:t>
            </a:r>
            <a:r>
              <a:rPr lang="fi-FI" sz="2856" dirty="0">
                <a:latin typeface="+mj-lt"/>
              </a:rPr>
              <a:t>or</a:t>
            </a:r>
            <a:r>
              <a:rPr sz="2856" dirty="0">
                <a:latin typeface="+mj-lt"/>
              </a:rPr>
              <a:t> tool and consulting</a:t>
            </a:r>
            <a:endParaRPr lang="en-US" sz="2856" dirty="0">
              <a:latin typeface="+mj-lt"/>
            </a:endParaRPr>
          </a:p>
          <a:p>
            <a:pPr marL="699447" lvl="1" indent="-349724">
              <a:buFont typeface="Arial" panose="020B0604020202020204" pitchFamily="34" charset="0"/>
              <a:buChar char="•"/>
            </a:pPr>
            <a:r>
              <a:rPr lang="en-US" sz="2856" dirty="0">
                <a:latin typeface="+mj-lt"/>
              </a:rPr>
              <a:t>Large scale migrations – automation is key.</a:t>
            </a:r>
            <a:endParaRPr sz="2856" dirty="0">
              <a:latin typeface="+mj-lt"/>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1402" r="5988"/>
          <a:stretch/>
        </p:blipFill>
        <p:spPr>
          <a:xfrm>
            <a:off x="6149155" y="-1"/>
            <a:ext cx="6286437" cy="6994525"/>
          </a:xfrm>
          <a:prstGeom prst="rect">
            <a:avLst/>
          </a:prstGeom>
        </p:spPr>
      </p:pic>
    </p:spTree>
    <p:extLst>
      <p:ext uri="{BB962C8B-B14F-4D97-AF65-F5344CB8AC3E}">
        <p14:creationId xmlns:p14="http://schemas.microsoft.com/office/powerpoint/2010/main" val="163474030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667948" y="2577539"/>
            <a:ext cx="6495412" cy="1823513"/>
          </a:xfrm>
        </p:spPr>
        <p:txBody>
          <a:bodyPr/>
          <a:lstStyle/>
          <a:p>
            <a:pPr marL="582873" indent="-582873">
              <a:buFont typeface="Arial" panose="020B0604020202020204" pitchFamily="34" charset="0"/>
              <a:buChar char="•"/>
            </a:pPr>
            <a:r>
              <a:rPr lang="en-US" sz="3672" dirty="0"/>
              <a:t>The migration to the cloud must be performed remotely</a:t>
            </a:r>
          </a:p>
          <a:p>
            <a:pPr marL="582873" indent="-582873">
              <a:buFont typeface="Arial" panose="020B0604020202020204" pitchFamily="34" charset="0"/>
              <a:buChar char="•"/>
            </a:pPr>
            <a:r>
              <a:rPr lang="en-US" sz="3672" dirty="0"/>
              <a:t>User identities are different</a:t>
            </a:r>
          </a:p>
        </p:txBody>
      </p:sp>
      <p:sp>
        <p:nvSpPr>
          <p:cNvPr id="2" name="Title 1"/>
          <p:cNvSpPr>
            <a:spLocks noGrp="1"/>
          </p:cNvSpPr>
          <p:nvPr>
            <p:ph type="title"/>
          </p:nvPr>
        </p:nvSpPr>
        <p:spPr>
          <a:xfrm>
            <a:off x="5667947" y="295275"/>
            <a:ext cx="6495412" cy="917575"/>
          </a:xfrm>
        </p:spPr>
        <p:txBody>
          <a:bodyPr/>
          <a:lstStyle/>
          <a:p>
            <a:r>
              <a:rPr lang="en-US" dirty="0" smtClean="0"/>
              <a:t>Migration </a:t>
            </a:r>
            <a:br>
              <a:rPr lang="en-US" dirty="0" smtClean="0"/>
            </a:br>
            <a:r>
              <a:rPr lang="en-US" dirty="0" smtClean="0"/>
              <a:t>considerations</a:t>
            </a: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46041"/>
          <a:stretch/>
        </p:blipFill>
        <p:spPr>
          <a:xfrm>
            <a:off x="-33659" y="-1"/>
            <a:ext cx="5535472" cy="6994525"/>
          </a:xfrm>
          <a:prstGeom prst="rect">
            <a:avLst/>
          </a:prstGeom>
        </p:spPr>
      </p:pic>
    </p:spTree>
    <p:extLst>
      <p:ext uri="{BB962C8B-B14F-4D97-AF65-F5344CB8AC3E}">
        <p14:creationId xmlns:p14="http://schemas.microsoft.com/office/powerpoint/2010/main" val="150380454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Loading files</a:t>
            </a:r>
            <a:endParaRPr lang="en-US" dirty="0"/>
          </a:p>
        </p:txBody>
      </p:sp>
    </p:spTree>
    <p:extLst>
      <p:ext uri="{BB962C8B-B14F-4D97-AF65-F5344CB8AC3E}">
        <p14:creationId xmlns:p14="http://schemas.microsoft.com/office/powerpoint/2010/main" val="108650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Closing</a:t>
            </a:r>
            <a:endParaRPr lang="en-US" dirty="0"/>
          </a:p>
        </p:txBody>
      </p:sp>
    </p:spTree>
    <p:extLst>
      <p:ext uri="{BB962C8B-B14F-4D97-AF65-F5344CB8AC3E}">
        <p14:creationId xmlns:p14="http://schemas.microsoft.com/office/powerpoint/2010/main" val="123779364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smtClean="0"/>
              <a:t>Triage the content</a:t>
            </a:r>
          </a:p>
          <a:p>
            <a:r>
              <a:rPr lang="en-US" dirty="0"/>
              <a:t>Plan</a:t>
            </a:r>
          </a:p>
          <a:p>
            <a:pPr lvl="1"/>
            <a:r>
              <a:rPr lang="en-US" dirty="0"/>
              <a:t>Schedule</a:t>
            </a:r>
          </a:p>
          <a:p>
            <a:pPr lvl="1"/>
            <a:r>
              <a:rPr lang="en-US" dirty="0"/>
              <a:t>Communications</a:t>
            </a:r>
          </a:p>
          <a:p>
            <a:pPr lvl="1"/>
            <a:r>
              <a:rPr lang="en-US" dirty="0"/>
              <a:t>Hybrid strategy</a:t>
            </a:r>
          </a:p>
          <a:p>
            <a:r>
              <a:rPr lang="en-US" dirty="0" smtClean="0"/>
              <a:t>Remediate</a:t>
            </a:r>
          </a:p>
          <a:p>
            <a:r>
              <a:rPr lang="en-US" dirty="0" smtClean="0"/>
              <a:t>Migrate</a:t>
            </a:r>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smtClean="0"/>
              <a:t>Recap</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791" y="1897062"/>
            <a:ext cx="7630684" cy="5118428"/>
          </a:xfrm>
          <a:prstGeom prst="rect">
            <a:avLst/>
          </a:prstGeom>
        </p:spPr>
      </p:pic>
    </p:spTree>
    <p:extLst>
      <p:ext uri="{BB962C8B-B14F-4D97-AF65-F5344CB8AC3E}">
        <p14:creationId xmlns:p14="http://schemas.microsoft.com/office/powerpoint/2010/main" val="99462259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imforss\AppData\Local\Microsoft\Windows\Temporary Internet Files\Content.IE5\ZJCUNNFY\MP91022093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2900" y="1005979"/>
            <a:ext cx="4932693" cy="434785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4"/>
          <p:cNvSpPr>
            <a:spLocks noGrp="1" noChangeArrowheads="1"/>
          </p:cNvSpPr>
          <p:nvPr>
            <p:ph type="title"/>
          </p:nvPr>
        </p:nvSpPr>
        <p:spPr/>
        <p:txBody>
          <a:bodyPr/>
          <a:lstStyle/>
          <a:p>
            <a:pPr>
              <a:defRPr/>
            </a:pPr>
            <a:r>
              <a:rPr lang="en-US" dirty="0" smtClean="0"/>
              <a:t>Keys to success</a:t>
            </a:r>
          </a:p>
        </p:txBody>
      </p:sp>
      <p:sp>
        <p:nvSpPr>
          <p:cNvPr id="22" name="Rectangle 5"/>
          <p:cNvSpPr>
            <a:spLocks noGrp="1" noChangeArrowheads="1"/>
          </p:cNvSpPr>
          <p:nvPr>
            <p:ph type="body" idx="1"/>
          </p:nvPr>
        </p:nvSpPr>
        <p:spPr>
          <a:xfrm>
            <a:off x="437752" y="1337982"/>
            <a:ext cx="7714773" cy="5601726"/>
          </a:xfrm>
        </p:spPr>
        <p:txBody>
          <a:bodyPr/>
          <a:lstStyle/>
          <a:p>
            <a:pPr>
              <a:defRPr/>
            </a:pPr>
            <a:r>
              <a:rPr lang="en-US" dirty="0" smtClean="0">
                <a:latin typeface="+mj-lt"/>
              </a:rPr>
              <a:t>People</a:t>
            </a:r>
          </a:p>
          <a:p>
            <a:pPr lvl="1">
              <a:defRPr/>
            </a:pPr>
            <a:r>
              <a:rPr lang="en-US" sz="2856" dirty="0">
                <a:latin typeface="+mj-lt"/>
              </a:rPr>
              <a:t>Source system knowledge (System X)</a:t>
            </a:r>
          </a:p>
          <a:p>
            <a:pPr lvl="1">
              <a:defRPr/>
            </a:pPr>
            <a:r>
              <a:rPr lang="en-US" sz="2856" dirty="0">
                <a:latin typeface="+mj-lt"/>
              </a:rPr>
              <a:t>Target system knowledge (SharePoint Online)</a:t>
            </a:r>
          </a:p>
          <a:p>
            <a:pPr>
              <a:defRPr/>
            </a:pPr>
            <a:r>
              <a:rPr lang="en-US" dirty="0" smtClean="0">
                <a:latin typeface="+mj-lt"/>
              </a:rPr>
              <a:t>Knowledge</a:t>
            </a:r>
          </a:p>
          <a:p>
            <a:pPr lvl="1">
              <a:defRPr/>
            </a:pPr>
            <a:r>
              <a:rPr lang="en-US" sz="2856" dirty="0">
                <a:latin typeface="+mj-lt"/>
              </a:rPr>
              <a:t>Development</a:t>
            </a:r>
          </a:p>
          <a:p>
            <a:pPr lvl="1">
              <a:defRPr/>
            </a:pPr>
            <a:r>
              <a:rPr lang="en-US" sz="2856" dirty="0">
                <a:latin typeface="+mj-lt"/>
              </a:rPr>
              <a:t>Knowledge management</a:t>
            </a:r>
          </a:p>
          <a:p>
            <a:pPr lvl="2">
              <a:defRPr/>
            </a:pPr>
            <a:r>
              <a:rPr lang="en-US" sz="2448" dirty="0">
                <a:latin typeface="+mj-lt"/>
              </a:rPr>
              <a:t>How to structure the data</a:t>
            </a:r>
            <a:endParaRPr lang="en-US" dirty="0" smtClean="0">
              <a:latin typeface="+mj-lt"/>
            </a:endParaRPr>
          </a:p>
          <a:p>
            <a:pPr>
              <a:defRPr/>
            </a:pPr>
            <a:r>
              <a:rPr lang="en-US" dirty="0" smtClean="0">
                <a:latin typeface="+mj-lt"/>
              </a:rPr>
              <a:t>Realistic timelines</a:t>
            </a:r>
          </a:p>
          <a:p>
            <a:pPr>
              <a:defRPr/>
            </a:pPr>
            <a:r>
              <a:rPr lang="en-US" dirty="0" smtClean="0">
                <a:latin typeface="+mj-lt"/>
              </a:rPr>
              <a:t>Commitment</a:t>
            </a:r>
          </a:p>
          <a:p>
            <a:pPr lvl="1">
              <a:defRPr/>
            </a:pPr>
            <a:r>
              <a:rPr lang="en-US" sz="2856" dirty="0">
                <a:latin typeface="+mj-lt"/>
              </a:rPr>
              <a:t>Strong steering committee</a:t>
            </a:r>
          </a:p>
        </p:txBody>
      </p:sp>
    </p:spTree>
    <p:extLst>
      <p:ext uri="{BB962C8B-B14F-4D97-AF65-F5344CB8AC3E}">
        <p14:creationId xmlns:p14="http://schemas.microsoft.com/office/powerpoint/2010/main" val="959165363"/>
      </p:ext>
    </p:extLst>
  </p:cSld>
  <p:clrMapOvr>
    <a:masterClrMapping/>
  </p:clrMapOvr>
  <p:transition advTm="201343">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49266"/>
          </a:xfrm>
        </p:spPr>
        <p:txBody>
          <a:bodyPr/>
          <a:lstStyle/>
          <a:p>
            <a:r>
              <a:rPr lang="en-US" dirty="0" smtClean="0"/>
              <a:t>What do we have?</a:t>
            </a:r>
          </a:p>
          <a:p>
            <a:pPr lvl="1"/>
            <a:r>
              <a:rPr lang="en-US" dirty="0" smtClean="0"/>
              <a:t>Assessment</a:t>
            </a:r>
          </a:p>
          <a:p>
            <a:pPr lvl="1"/>
            <a:r>
              <a:rPr lang="en-US" dirty="0" smtClean="0"/>
              <a:t>Demo</a:t>
            </a:r>
          </a:p>
          <a:p>
            <a:pPr lvl="1"/>
            <a:r>
              <a:rPr lang="en-US" dirty="0" smtClean="0"/>
              <a:t>Other things to watch for</a:t>
            </a:r>
          </a:p>
          <a:p>
            <a:r>
              <a:rPr lang="en-US" dirty="0" err="1" smtClean="0"/>
              <a:t>OneDrive</a:t>
            </a:r>
            <a:r>
              <a:rPr lang="en-US" dirty="0" smtClean="0"/>
              <a:t> considerations</a:t>
            </a:r>
          </a:p>
          <a:p>
            <a:pPr lvl="1"/>
            <a:r>
              <a:rPr lang="en-US" dirty="0" err="1"/>
              <a:t>OneDrive</a:t>
            </a:r>
            <a:r>
              <a:rPr lang="en-US" dirty="0"/>
              <a:t> </a:t>
            </a:r>
            <a:r>
              <a:rPr lang="en-US" dirty="0" smtClean="0"/>
              <a:t>provisioning</a:t>
            </a:r>
          </a:p>
          <a:p>
            <a:pPr lvl="1"/>
            <a:r>
              <a:rPr lang="en-US" dirty="0" smtClean="0"/>
              <a:t>Permissions</a:t>
            </a:r>
          </a:p>
          <a:p>
            <a:pPr lvl="1"/>
            <a:r>
              <a:rPr lang="en-US" dirty="0" smtClean="0"/>
              <a:t>Demo</a:t>
            </a:r>
          </a:p>
          <a:p>
            <a:r>
              <a:rPr lang="en-US" dirty="0" smtClean="0"/>
              <a:t>Migration</a:t>
            </a:r>
          </a:p>
          <a:p>
            <a:pPr lvl="1"/>
            <a:r>
              <a:rPr lang="en-US" dirty="0" smtClean="0"/>
              <a:t>How </a:t>
            </a:r>
            <a:r>
              <a:rPr lang="en-US" dirty="0"/>
              <a:t>are we moving it?</a:t>
            </a:r>
          </a:p>
          <a:p>
            <a:pPr lvl="1"/>
            <a:r>
              <a:rPr lang="en-US" dirty="0"/>
              <a:t>Tools and </a:t>
            </a:r>
            <a:r>
              <a:rPr lang="en-US" dirty="0" smtClean="0"/>
              <a:t>approaches</a:t>
            </a:r>
          </a:p>
          <a:p>
            <a:pPr lvl="1"/>
            <a:r>
              <a:rPr lang="en-US" dirty="0" smtClean="0"/>
              <a:t>Demo</a:t>
            </a:r>
            <a:endParaRPr lang="en-US" dirty="0"/>
          </a:p>
        </p:txBody>
      </p:sp>
      <p:sp>
        <p:nvSpPr>
          <p:cNvPr id="3" name="Title 2"/>
          <p:cNvSpPr>
            <a:spLocks noGrp="1"/>
          </p:cNvSpPr>
          <p:nvPr>
            <p:ph type="title"/>
          </p:nvPr>
        </p:nvSpPr>
        <p:spPr/>
        <p:txBody>
          <a:bodyPr/>
          <a:lstStyle/>
          <a:p>
            <a:r>
              <a:rPr lang="en-US" dirty="0" smtClean="0"/>
              <a:t>Agenda</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44733"/>
          <a:stretch/>
        </p:blipFill>
        <p:spPr>
          <a:xfrm>
            <a:off x="6675436" y="14191"/>
            <a:ext cx="5791201" cy="6980333"/>
          </a:xfrm>
          <a:prstGeom prst="rect">
            <a:avLst/>
          </a:prstGeom>
        </p:spPr>
      </p:pic>
    </p:spTree>
    <p:extLst>
      <p:ext uri="{BB962C8B-B14F-4D97-AF65-F5344CB8AC3E}">
        <p14:creationId xmlns:p14="http://schemas.microsoft.com/office/powerpoint/2010/main" val="300126567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en-US" dirty="0" smtClean="0"/>
              <a:t>XML to SQL: </a:t>
            </a:r>
            <a:r>
              <a:rPr lang="en-US" dirty="0" smtClean="0">
                <a:hlinkClick r:id="rId2"/>
              </a:rPr>
              <a:t>http://</a:t>
            </a:r>
            <a:r>
              <a:rPr lang="en-US" dirty="0">
                <a:hlinkClick r:id="rId2"/>
              </a:rPr>
              <a:t>xml2sql.codeplex.com</a:t>
            </a:r>
            <a:r>
              <a:rPr lang="en-US" dirty="0" smtClean="0">
                <a:hlinkClick r:id="rId2"/>
              </a:rPr>
              <a:t>/</a:t>
            </a:r>
            <a:r>
              <a:rPr lang="en-US" dirty="0" smtClean="0"/>
              <a:t> </a:t>
            </a:r>
          </a:p>
          <a:p>
            <a:r>
              <a:rPr lang="en-US" dirty="0" smtClean="0"/>
              <a:t>App Model Sample: </a:t>
            </a:r>
            <a:r>
              <a:rPr lang="en-US" dirty="0" smtClean="0">
                <a:hlinkClick r:id="rId3"/>
              </a:rPr>
              <a:t>http://officeams.codeplex.com</a:t>
            </a:r>
            <a:r>
              <a:rPr lang="en-US" dirty="0" smtClean="0"/>
              <a:t> </a:t>
            </a:r>
          </a:p>
          <a:p>
            <a:r>
              <a:rPr lang="en-US" dirty="0" smtClean="0"/>
              <a:t>Download this deck – full PowerShell samples in Appendix</a:t>
            </a:r>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409571427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48351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6657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194439748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en-US" dirty="0">
                <a:hlinkClick r:id="rId2"/>
              </a:rPr>
              <a:t>https://xml2sql.codeplex.com</a:t>
            </a:r>
            <a:r>
              <a:rPr lang="en-US" dirty="0" smtClean="0">
                <a:hlinkClick r:id="rId2"/>
              </a:rPr>
              <a:t>/</a:t>
            </a:r>
            <a:endParaRPr lang="en-US" dirty="0" smtClean="0"/>
          </a:p>
          <a:p>
            <a:r>
              <a:rPr lang="en-US" dirty="0" smtClean="0"/>
              <a:t>Parses the XML file produced by </a:t>
            </a:r>
            <a:r>
              <a:rPr lang="en-US" dirty="0" err="1" smtClean="0"/>
              <a:t>EnumAllWebs</a:t>
            </a:r>
            <a:r>
              <a:rPr lang="en-US" dirty="0" smtClean="0"/>
              <a:t> (or other XML files)</a:t>
            </a:r>
          </a:p>
          <a:p>
            <a:r>
              <a:rPr lang="en-US" dirty="0" smtClean="0"/>
              <a:t>Creates a SQL database</a:t>
            </a:r>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smtClean="0"/>
              <a:t>XML to SQL</a:t>
            </a:r>
            <a:endParaRPr lang="en-US" dirty="0"/>
          </a:p>
        </p:txBody>
      </p:sp>
    </p:spTree>
    <p:extLst>
      <p:ext uri="{BB962C8B-B14F-4D97-AF65-F5344CB8AC3E}">
        <p14:creationId xmlns:p14="http://schemas.microsoft.com/office/powerpoint/2010/main" val="147065450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55422"/>
          </a:xfrm>
        </p:spPr>
        <p:txBody>
          <a:bodyPr/>
          <a:lstStyle/>
          <a:p>
            <a:pPr marL="0" indent="0">
              <a:buNone/>
            </a:pPr>
            <a:r>
              <a:rPr lang="en-US" sz="2000" dirty="0">
                <a:solidFill>
                  <a:schemeClr val="tx1"/>
                </a:solidFill>
              </a:rPr>
              <a:t>[</a:t>
            </a:r>
            <a:r>
              <a:rPr lang="en-US" sz="2000" dirty="0" err="1">
                <a:solidFill>
                  <a:schemeClr val="tx1"/>
                </a:solidFill>
              </a:rPr>
              <a:t>System.Reflection.Assembly</a:t>
            </a:r>
            <a:r>
              <a:rPr lang="en-US" sz="2000" dirty="0">
                <a:solidFill>
                  <a:schemeClr val="tx1"/>
                </a:solidFill>
              </a:rPr>
              <a:t>]::</a:t>
            </a:r>
            <a:r>
              <a:rPr lang="en-US" sz="2000" dirty="0" err="1">
                <a:solidFill>
                  <a:schemeClr val="tx1"/>
                </a:solidFill>
              </a:rPr>
              <a:t>LoadWithPartialName</a:t>
            </a:r>
            <a:r>
              <a:rPr lang="en-US" sz="2000" dirty="0">
                <a:solidFill>
                  <a:schemeClr val="tx1"/>
                </a:solidFill>
              </a:rPr>
              <a:t>("</a:t>
            </a:r>
            <a:r>
              <a:rPr lang="en-US" sz="2000" dirty="0" err="1">
                <a:solidFill>
                  <a:schemeClr val="tx1"/>
                </a:solidFill>
              </a:rPr>
              <a:t>Microsoft.SharePoint</a:t>
            </a:r>
            <a:r>
              <a:rPr lang="en-US" sz="2000" dirty="0">
                <a:solidFill>
                  <a:schemeClr val="tx1"/>
                </a:solidFill>
              </a:rPr>
              <a:t>") &gt; $null </a:t>
            </a:r>
          </a:p>
          <a:p>
            <a:pPr marL="0" indent="0">
              <a:buNone/>
            </a:pPr>
            <a:r>
              <a:rPr lang="en-US" sz="2000" dirty="0">
                <a:solidFill>
                  <a:schemeClr val="tx1"/>
                </a:solidFill>
              </a:rPr>
              <a:t>$farm = [</a:t>
            </a:r>
            <a:r>
              <a:rPr lang="en-US" sz="2000" dirty="0" err="1">
                <a:solidFill>
                  <a:schemeClr val="tx1"/>
                </a:solidFill>
              </a:rPr>
              <a:t>Microsoft.SharePoint.Administration.SPFarm</a:t>
            </a:r>
            <a:r>
              <a:rPr lang="en-US" sz="2000" dirty="0">
                <a:solidFill>
                  <a:schemeClr val="tx1"/>
                </a:solidFill>
              </a:rPr>
              <a:t>]::Local </a:t>
            </a:r>
          </a:p>
          <a:p>
            <a:pPr marL="0" indent="0">
              <a:buNone/>
            </a:pPr>
            <a:r>
              <a:rPr lang="en-US" sz="2000" dirty="0">
                <a:solidFill>
                  <a:schemeClr val="tx1"/>
                </a:solidFill>
              </a:rPr>
              <a:t>$file = "scLast.csv"</a:t>
            </a:r>
          </a:p>
          <a:p>
            <a:pPr marL="0" indent="0">
              <a:buNone/>
            </a:pPr>
            <a:r>
              <a:rPr lang="en-US" sz="2000" dirty="0">
                <a:solidFill>
                  <a:schemeClr val="tx1"/>
                </a:solidFill>
              </a:rPr>
              <a:t>$</a:t>
            </a:r>
            <a:r>
              <a:rPr lang="en-US" sz="2000" dirty="0" err="1">
                <a:solidFill>
                  <a:schemeClr val="tx1"/>
                </a:solidFill>
              </a:rPr>
              <a:t>websvcs</a:t>
            </a:r>
            <a:r>
              <a:rPr lang="en-US" sz="2000" dirty="0">
                <a:solidFill>
                  <a:schemeClr val="tx1"/>
                </a:solidFill>
              </a:rPr>
              <a:t> = $</a:t>
            </a:r>
            <a:r>
              <a:rPr lang="en-US" sz="2000" dirty="0" err="1">
                <a:solidFill>
                  <a:schemeClr val="tx1"/>
                </a:solidFill>
              </a:rPr>
              <a:t>farm.Services</a:t>
            </a:r>
            <a:r>
              <a:rPr lang="en-US" sz="2000" dirty="0">
                <a:solidFill>
                  <a:schemeClr val="tx1"/>
                </a:solidFill>
              </a:rPr>
              <a:t> | where -</a:t>
            </a:r>
            <a:r>
              <a:rPr lang="en-US" sz="2000" dirty="0" err="1">
                <a:solidFill>
                  <a:schemeClr val="tx1"/>
                </a:solidFill>
              </a:rPr>
              <a:t>FilterScript</a:t>
            </a:r>
            <a:r>
              <a:rPr lang="en-US" sz="2000" dirty="0">
                <a:solidFill>
                  <a:schemeClr val="tx1"/>
                </a:solidFill>
              </a:rPr>
              <a:t> {$_.</a:t>
            </a:r>
            <a:r>
              <a:rPr lang="en-US" sz="2000" dirty="0" err="1">
                <a:solidFill>
                  <a:schemeClr val="tx1"/>
                </a:solidFill>
              </a:rPr>
              <a:t>GetType</a:t>
            </a:r>
            <a:r>
              <a:rPr lang="en-US" sz="2000" dirty="0">
                <a:solidFill>
                  <a:schemeClr val="tx1"/>
                </a:solidFill>
              </a:rPr>
              <a:t>() -</a:t>
            </a:r>
            <a:r>
              <a:rPr lang="en-US" sz="2000" dirty="0" err="1">
                <a:solidFill>
                  <a:schemeClr val="tx1"/>
                </a:solidFill>
              </a:rPr>
              <a:t>eq</a:t>
            </a:r>
            <a:r>
              <a:rPr lang="en-US" sz="2000" dirty="0">
                <a:solidFill>
                  <a:schemeClr val="tx1"/>
                </a:solidFill>
              </a:rPr>
              <a:t> [</a:t>
            </a:r>
            <a:r>
              <a:rPr lang="en-US" sz="2000" dirty="0" err="1">
                <a:solidFill>
                  <a:schemeClr val="tx1"/>
                </a:solidFill>
              </a:rPr>
              <a:t>Microsoft.SharePoint.Administration.SPWebService</a:t>
            </a:r>
            <a:r>
              <a:rPr lang="en-US" sz="2000" dirty="0">
                <a:solidFill>
                  <a:schemeClr val="tx1"/>
                </a:solidFill>
              </a:rPr>
              <a:t>]} </a:t>
            </a:r>
          </a:p>
          <a:p>
            <a:pPr marL="0" indent="0">
              <a:buNone/>
            </a:pPr>
            <a:r>
              <a:rPr lang="en-US" sz="2000" dirty="0">
                <a:solidFill>
                  <a:schemeClr val="tx1"/>
                </a:solidFill>
              </a:rPr>
              <a:t>$</a:t>
            </a:r>
            <a:r>
              <a:rPr lang="en-US" sz="2000" dirty="0" err="1">
                <a:solidFill>
                  <a:schemeClr val="tx1"/>
                </a:solidFill>
              </a:rPr>
              <a:t>webapps</a:t>
            </a:r>
            <a:r>
              <a:rPr lang="en-US" sz="2000" dirty="0">
                <a:solidFill>
                  <a:schemeClr val="tx1"/>
                </a:solidFill>
              </a:rPr>
              <a:t> = @() </a:t>
            </a:r>
          </a:p>
          <a:p>
            <a:pPr marL="0" indent="0">
              <a:buNone/>
            </a:pPr>
            <a:r>
              <a:rPr lang="en-US" sz="2000" dirty="0">
                <a:solidFill>
                  <a:schemeClr val="tx1"/>
                </a:solidFill>
              </a:rPr>
              <a:t>"Web Apps, Site Collection, Owner, Owner Email, Size (MB), Last Modified" &gt; $file</a:t>
            </a:r>
          </a:p>
          <a:p>
            <a:pPr marL="0" indent="0">
              <a:buNone/>
            </a:pPr>
            <a:r>
              <a:rPr lang="en-US" sz="2000" dirty="0" err="1">
                <a:solidFill>
                  <a:schemeClr val="tx1"/>
                </a:solidFill>
              </a:rPr>
              <a:t>foreach</a:t>
            </a:r>
            <a:r>
              <a:rPr lang="en-US" sz="2000" dirty="0">
                <a:solidFill>
                  <a:schemeClr val="tx1"/>
                </a:solidFill>
              </a:rPr>
              <a:t> ($</a:t>
            </a:r>
            <a:r>
              <a:rPr lang="en-US" sz="2000" dirty="0" err="1">
                <a:solidFill>
                  <a:schemeClr val="tx1"/>
                </a:solidFill>
              </a:rPr>
              <a:t>websvc</a:t>
            </a:r>
            <a:r>
              <a:rPr lang="en-US" sz="2000" dirty="0">
                <a:solidFill>
                  <a:schemeClr val="tx1"/>
                </a:solidFill>
              </a:rPr>
              <a:t> in $</a:t>
            </a:r>
            <a:r>
              <a:rPr lang="en-US" sz="2000" dirty="0" err="1">
                <a:solidFill>
                  <a:schemeClr val="tx1"/>
                </a:solidFill>
              </a:rPr>
              <a:t>websvcs</a:t>
            </a:r>
            <a:r>
              <a:rPr lang="en-US" sz="2000" dirty="0">
                <a:solidFill>
                  <a:schemeClr val="tx1"/>
                </a:solidFill>
              </a:rPr>
              <a:t>) { </a:t>
            </a:r>
          </a:p>
          <a:p>
            <a:pPr marL="0" indent="0">
              <a:buNone/>
            </a:pPr>
            <a:r>
              <a:rPr lang="en-US" sz="2000" dirty="0">
                <a:solidFill>
                  <a:schemeClr val="tx1"/>
                </a:solidFill>
              </a:rPr>
              <a:t>    </a:t>
            </a:r>
            <a:r>
              <a:rPr lang="en-US" sz="2000" dirty="0" err="1">
                <a:solidFill>
                  <a:schemeClr val="tx1"/>
                </a:solidFill>
              </a:rPr>
              <a:t>foreach</a:t>
            </a:r>
            <a:r>
              <a:rPr lang="en-US" sz="2000" dirty="0">
                <a:solidFill>
                  <a:schemeClr val="tx1"/>
                </a:solidFill>
              </a:rPr>
              <a:t> ($</a:t>
            </a:r>
            <a:r>
              <a:rPr lang="en-US" sz="2000" dirty="0" err="1">
                <a:solidFill>
                  <a:schemeClr val="tx1"/>
                </a:solidFill>
              </a:rPr>
              <a:t>webapp</a:t>
            </a:r>
            <a:r>
              <a:rPr lang="en-US" sz="2000" dirty="0">
                <a:solidFill>
                  <a:schemeClr val="tx1"/>
                </a:solidFill>
              </a:rPr>
              <a:t> in $</a:t>
            </a:r>
            <a:r>
              <a:rPr lang="en-US" sz="2000" dirty="0" err="1">
                <a:solidFill>
                  <a:schemeClr val="tx1"/>
                </a:solidFill>
              </a:rPr>
              <a:t>websvc.WebApplications</a:t>
            </a:r>
            <a:r>
              <a:rPr lang="en-US" sz="2000" dirty="0">
                <a:solidFill>
                  <a:schemeClr val="tx1"/>
                </a:solidFill>
              </a:rPr>
              <a:t>) { </a:t>
            </a:r>
          </a:p>
          <a:p>
            <a:pPr marL="0" indent="0">
              <a:buNone/>
            </a:pPr>
            <a:r>
              <a:rPr lang="en-US" sz="2000" dirty="0">
                <a:solidFill>
                  <a:schemeClr val="tx1"/>
                </a:solidFill>
              </a:rPr>
              <a:t>        </a:t>
            </a:r>
            <a:r>
              <a:rPr lang="en-US" sz="2000" dirty="0" err="1">
                <a:solidFill>
                  <a:schemeClr val="tx1"/>
                </a:solidFill>
              </a:rPr>
              <a:t>foreach</a:t>
            </a:r>
            <a:r>
              <a:rPr lang="en-US" sz="2000" dirty="0">
                <a:solidFill>
                  <a:schemeClr val="tx1"/>
                </a:solidFill>
              </a:rPr>
              <a:t> ($site in $</a:t>
            </a:r>
            <a:r>
              <a:rPr lang="en-US" sz="2000" dirty="0" err="1">
                <a:solidFill>
                  <a:schemeClr val="tx1"/>
                </a:solidFill>
              </a:rPr>
              <a:t>webapp.Sites</a:t>
            </a:r>
            <a:r>
              <a:rPr lang="en-US" sz="2000" dirty="0">
                <a:solidFill>
                  <a:schemeClr val="tx1"/>
                </a:solidFill>
              </a:rPr>
              <a:t>) { </a:t>
            </a:r>
          </a:p>
          <a:p>
            <a:pPr marL="0" indent="0">
              <a:buNone/>
            </a:pPr>
            <a:r>
              <a:rPr lang="en-US" sz="2000" dirty="0">
                <a:solidFill>
                  <a:schemeClr val="tx1"/>
                </a:solidFill>
              </a:rPr>
              <a:t>            $u = $</a:t>
            </a:r>
            <a:r>
              <a:rPr lang="en-US" sz="2000" dirty="0" err="1">
                <a:solidFill>
                  <a:schemeClr val="tx1"/>
                </a:solidFill>
              </a:rPr>
              <a:t>site.usage</a:t>
            </a:r>
            <a:endParaRPr lang="en-US" sz="2000" dirty="0">
              <a:solidFill>
                <a:schemeClr val="tx1"/>
              </a:solidFill>
            </a:endParaRPr>
          </a:p>
          <a:p>
            <a:pPr marL="0" indent="0">
              <a:buNone/>
            </a:pPr>
            <a:r>
              <a:rPr lang="en-US" sz="2000" dirty="0">
                <a:solidFill>
                  <a:schemeClr val="tx1"/>
                </a:solidFill>
              </a:rPr>
              <a:t>            $s = $</a:t>
            </a:r>
            <a:r>
              <a:rPr lang="en-US" sz="2000" dirty="0" err="1">
                <a:solidFill>
                  <a:schemeClr val="tx1"/>
                </a:solidFill>
              </a:rPr>
              <a:t>u.Storage</a:t>
            </a:r>
            <a:r>
              <a:rPr lang="en-US" sz="2000" dirty="0">
                <a:solidFill>
                  <a:schemeClr val="tx1"/>
                </a:solidFill>
              </a:rPr>
              <a:t> / 1048576</a:t>
            </a:r>
          </a:p>
          <a:p>
            <a:pPr marL="0" indent="0">
              <a:buNone/>
            </a:pPr>
            <a:r>
              <a:rPr lang="en-US" sz="2000" dirty="0">
                <a:solidFill>
                  <a:schemeClr val="tx1"/>
                </a:solidFill>
              </a:rPr>
              <a:t>			$</a:t>
            </a:r>
            <a:r>
              <a:rPr lang="en-US" sz="2000" dirty="0" err="1">
                <a:solidFill>
                  <a:schemeClr val="tx1"/>
                </a:solidFill>
              </a:rPr>
              <a:t>webapp.Name</a:t>
            </a:r>
            <a:r>
              <a:rPr lang="en-US" sz="2000" dirty="0">
                <a:solidFill>
                  <a:schemeClr val="tx1"/>
                </a:solidFill>
              </a:rPr>
              <a:t> + "," + $site.URL + "," + $</a:t>
            </a:r>
            <a:r>
              <a:rPr lang="en-US" sz="2000" dirty="0" err="1">
                <a:solidFill>
                  <a:schemeClr val="tx1"/>
                </a:solidFill>
              </a:rPr>
              <a:t>site.Owner.Name</a:t>
            </a:r>
            <a:r>
              <a:rPr lang="en-US" sz="2000" dirty="0">
                <a:solidFill>
                  <a:schemeClr val="tx1"/>
                </a:solidFill>
              </a:rPr>
              <a:t> + "," + $</a:t>
            </a:r>
            <a:r>
              <a:rPr lang="en-US" sz="2000" dirty="0" err="1">
                <a:solidFill>
                  <a:schemeClr val="tx1"/>
                </a:solidFill>
              </a:rPr>
              <a:t>site.Owner.Email</a:t>
            </a:r>
            <a:r>
              <a:rPr lang="en-US" sz="2000" dirty="0">
                <a:solidFill>
                  <a:schemeClr val="tx1"/>
                </a:solidFill>
              </a:rPr>
              <a:t> + "," + $s + "," + $</a:t>
            </a:r>
            <a:r>
              <a:rPr lang="en-US" sz="2000" dirty="0" err="1">
                <a:solidFill>
                  <a:schemeClr val="tx1"/>
                </a:solidFill>
              </a:rPr>
              <a:t>site.LastContentModifiedDate</a:t>
            </a:r>
            <a:r>
              <a:rPr lang="en-US" sz="2000" dirty="0">
                <a:solidFill>
                  <a:schemeClr val="tx1"/>
                </a:solidFill>
              </a:rPr>
              <a:t> &gt;&gt; scLast.csv</a:t>
            </a:r>
          </a:p>
          <a:p>
            <a:pPr marL="0" indent="0">
              <a:buNone/>
            </a:pPr>
            <a:r>
              <a:rPr lang="en-US" sz="2000" dirty="0">
                <a:solidFill>
                  <a:schemeClr val="tx1"/>
                </a:solidFill>
              </a:rPr>
              <a:t>		} </a:t>
            </a:r>
          </a:p>
          <a:p>
            <a:pPr marL="0" indent="0">
              <a:buNone/>
            </a:pPr>
            <a:r>
              <a:rPr lang="en-US" sz="2000" dirty="0">
                <a:solidFill>
                  <a:schemeClr val="tx1"/>
                </a:solidFill>
              </a:rPr>
              <a:t>	} </a:t>
            </a:r>
          </a:p>
          <a:p>
            <a:pPr marL="0" indent="0">
              <a:buNone/>
            </a:pPr>
            <a:r>
              <a:rPr lang="en-US" sz="2000" dirty="0">
                <a:solidFill>
                  <a:schemeClr val="tx1"/>
                </a:solidFill>
              </a:rPr>
              <a:t>}</a:t>
            </a:r>
          </a:p>
        </p:txBody>
      </p:sp>
      <p:sp>
        <p:nvSpPr>
          <p:cNvPr id="3" name="Title 2"/>
          <p:cNvSpPr>
            <a:spLocks noGrp="1"/>
          </p:cNvSpPr>
          <p:nvPr>
            <p:ph type="title"/>
          </p:nvPr>
        </p:nvSpPr>
        <p:spPr/>
        <p:txBody>
          <a:bodyPr/>
          <a:lstStyle/>
          <a:p>
            <a:r>
              <a:rPr lang="en-US" dirty="0" smtClean="0"/>
              <a:t>PowerShell – Site Collections</a:t>
            </a:r>
            <a:endParaRPr lang="en-US" dirty="0"/>
          </a:p>
        </p:txBody>
      </p:sp>
    </p:spTree>
    <p:extLst>
      <p:ext uri="{BB962C8B-B14F-4D97-AF65-F5344CB8AC3E}">
        <p14:creationId xmlns:p14="http://schemas.microsoft.com/office/powerpoint/2010/main" val="127956208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8262"/>
            <a:ext cx="11889564" cy="917575"/>
          </a:xfrm>
        </p:spPr>
        <p:txBody>
          <a:bodyPr/>
          <a:lstStyle/>
          <a:p>
            <a:r>
              <a:rPr lang="en-US" sz="4000" dirty="0" smtClean="0"/>
              <a:t>PowerShell to add a migration account to Personal sites</a:t>
            </a:r>
            <a:endParaRPr lang="en-US" sz="4800" dirty="0"/>
          </a:p>
        </p:txBody>
      </p:sp>
      <p:sp>
        <p:nvSpPr>
          <p:cNvPr id="3" name="Text Placeholder 2"/>
          <p:cNvSpPr>
            <a:spLocks noGrp="1"/>
          </p:cNvSpPr>
          <p:nvPr>
            <p:ph type="body" sz="quarter" idx="10"/>
          </p:nvPr>
        </p:nvSpPr>
        <p:spPr>
          <a:xfrm>
            <a:off x="0" y="830262"/>
            <a:ext cx="12436476" cy="5816977"/>
          </a:xfrm>
        </p:spPr>
        <p:txBody>
          <a:bodyPr/>
          <a:lstStyle/>
          <a:p>
            <a:r>
              <a:rPr lang="en-US" sz="2000" dirty="0"/>
              <a:t>$</a:t>
            </a:r>
            <a:r>
              <a:rPr lang="en-US" sz="2000" dirty="0" smtClean="0"/>
              <a:t>cred= </a:t>
            </a:r>
            <a:r>
              <a:rPr lang="en-US" sz="2000" dirty="0"/>
              <a:t>Get-Credential</a:t>
            </a:r>
          </a:p>
          <a:p>
            <a:r>
              <a:rPr lang="en-US" sz="2000" dirty="0"/>
              <a:t>Connect-</a:t>
            </a:r>
            <a:r>
              <a:rPr lang="en-US" sz="2000" dirty="0" err="1"/>
              <a:t>SPOService</a:t>
            </a:r>
            <a:r>
              <a:rPr lang="en-US" sz="2000" dirty="0"/>
              <a:t> -</a:t>
            </a:r>
            <a:r>
              <a:rPr lang="en-US" sz="2000" dirty="0" err="1"/>
              <a:t>Url</a:t>
            </a:r>
            <a:r>
              <a:rPr lang="en-US" sz="2000" dirty="0"/>
              <a:t> https://contoso-admin.sharepoint.com -credential $</a:t>
            </a:r>
            <a:r>
              <a:rPr lang="en-US" sz="2000" dirty="0" smtClean="0"/>
              <a:t>cred</a:t>
            </a:r>
            <a:endParaRPr lang="en-US" sz="2000" dirty="0"/>
          </a:p>
          <a:p>
            <a:r>
              <a:rPr lang="en-US" sz="2000" dirty="0"/>
              <a:t>Connect-</a:t>
            </a:r>
            <a:r>
              <a:rPr lang="en-US" sz="2000" dirty="0" err="1"/>
              <a:t>MSOLService</a:t>
            </a:r>
            <a:r>
              <a:rPr lang="en-US" sz="2000" dirty="0"/>
              <a:t> -credential $</a:t>
            </a:r>
            <a:r>
              <a:rPr lang="en-US" sz="2000" dirty="0" smtClean="0"/>
              <a:t>cred</a:t>
            </a:r>
            <a:endParaRPr lang="en-US" sz="2000" dirty="0"/>
          </a:p>
          <a:p>
            <a:r>
              <a:rPr lang="en-US" sz="2000" dirty="0"/>
              <a:t>$</a:t>
            </a:r>
            <a:r>
              <a:rPr lang="en-US" sz="2000" dirty="0" err="1" smtClean="0"/>
              <a:t>AdminAccount</a:t>
            </a:r>
            <a:r>
              <a:rPr lang="en-US" sz="2000" dirty="0" smtClean="0"/>
              <a:t>= </a:t>
            </a:r>
            <a:r>
              <a:rPr lang="en-US" sz="2000" dirty="0"/>
              <a:t>“migrationaccount@contoso.onmicrosoft.com"</a:t>
            </a:r>
          </a:p>
          <a:p>
            <a:r>
              <a:rPr lang="en-US" sz="2000" dirty="0"/>
              <a:t>$</a:t>
            </a:r>
            <a:r>
              <a:rPr lang="en-US" sz="2000" dirty="0" smtClean="0"/>
              <a:t>Users= </a:t>
            </a:r>
            <a:r>
              <a:rPr lang="en-US" sz="2000" dirty="0"/>
              <a:t>Get-</a:t>
            </a:r>
            <a:r>
              <a:rPr lang="en-US" sz="2000" dirty="0" err="1"/>
              <a:t>MSOLUser</a:t>
            </a:r>
            <a:r>
              <a:rPr lang="en-US" sz="2000" dirty="0"/>
              <a:t> -All | Select </a:t>
            </a:r>
            <a:r>
              <a:rPr lang="en-US" sz="2000" dirty="0" err="1"/>
              <a:t>UserPrincipalName</a:t>
            </a:r>
            <a:r>
              <a:rPr lang="en-US" sz="2000" dirty="0"/>
              <a:t> </a:t>
            </a:r>
          </a:p>
          <a:p>
            <a:r>
              <a:rPr lang="en-US" sz="2000" dirty="0" err="1"/>
              <a:t>foreach</a:t>
            </a:r>
            <a:r>
              <a:rPr lang="en-US" sz="2000" dirty="0"/>
              <a:t> ($User </a:t>
            </a:r>
            <a:r>
              <a:rPr lang="en-US" sz="2000" dirty="0" smtClean="0"/>
              <a:t>in </a:t>
            </a:r>
            <a:r>
              <a:rPr lang="en-US" sz="2000" dirty="0"/>
              <a:t>$</a:t>
            </a:r>
            <a:r>
              <a:rPr lang="en-US" sz="2000" dirty="0" smtClean="0"/>
              <a:t>Users)</a:t>
            </a:r>
            <a:endParaRPr lang="en-US" sz="2000" dirty="0"/>
          </a:p>
          <a:p>
            <a:r>
              <a:rPr lang="en-US" sz="2000" dirty="0"/>
              <a:t>{ </a:t>
            </a:r>
          </a:p>
          <a:p>
            <a:r>
              <a:rPr lang="en-US" sz="2000" dirty="0"/>
              <a:t>	$</a:t>
            </a:r>
            <a:r>
              <a:rPr lang="en-US" sz="2000" dirty="0" err="1"/>
              <a:t>strUser</a:t>
            </a:r>
            <a:r>
              <a:rPr lang="en-US" sz="2000" dirty="0"/>
              <a:t> = $</a:t>
            </a:r>
            <a:r>
              <a:rPr lang="en-US" sz="2000" dirty="0" err="1" smtClean="0"/>
              <a:t>User.userprincipalname</a:t>
            </a:r>
            <a:endParaRPr lang="en-US" sz="2000" dirty="0"/>
          </a:p>
          <a:p>
            <a:r>
              <a:rPr lang="en-US" sz="2000" dirty="0"/>
              <a:t>	$</a:t>
            </a:r>
            <a:r>
              <a:rPr lang="en-US" sz="2000" dirty="0" err="1" smtClean="0"/>
              <a:t>pos</a:t>
            </a:r>
            <a:r>
              <a:rPr lang="en-US" sz="2000" dirty="0" smtClean="0"/>
              <a:t>= </a:t>
            </a:r>
            <a:r>
              <a:rPr lang="en-US" sz="2000" dirty="0"/>
              <a:t>$</a:t>
            </a:r>
            <a:r>
              <a:rPr lang="en-US" sz="2000" dirty="0" err="1"/>
              <a:t>strUser.IndexOf</a:t>
            </a:r>
            <a:r>
              <a:rPr lang="en-US" sz="2000" dirty="0"/>
              <a:t>("@") </a:t>
            </a:r>
          </a:p>
          <a:p>
            <a:r>
              <a:rPr lang="en-US" sz="2000" dirty="0"/>
              <a:t>	$</a:t>
            </a:r>
            <a:r>
              <a:rPr lang="en-US" sz="2000" dirty="0" err="1"/>
              <a:t>strUser</a:t>
            </a:r>
            <a:r>
              <a:rPr lang="en-US" sz="2000" dirty="0"/>
              <a:t> = $</a:t>
            </a:r>
            <a:r>
              <a:rPr lang="en-US" sz="2000" dirty="0" err="1"/>
              <a:t>strUser.SubString</a:t>
            </a:r>
            <a:r>
              <a:rPr lang="en-US" sz="2000" dirty="0"/>
              <a:t>(0, $</a:t>
            </a:r>
            <a:r>
              <a:rPr lang="en-US" sz="2000" dirty="0" err="1" smtClean="0"/>
              <a:t>pos</a:t>
            </a:r>
            <a:r>
              <a:rPr lang="en-US" sz="2000" dirty="0" smtClean="0"/>
              <a:t>) </a:t>
            </a:r>
            <a:endParaRPr lang="en-US" sz="2000" dirty="0"/>
          </a:p>
          <a:p>
            <a:r>
              <a:rPr lang="en-US" sz="2000" dirty="0"/>
              <a:t>	$</a:t>
            </a:r>
            <a:r>
              <a:rPr lang="en-US" sz="2000" dirty="0" err="1" smtClean="0"/>
              <a:t>SiteUrl</a:t>
            </a:r>
            <a:r>
              <a:rPr lang="en-US" sz="2000" dirty="0" smtClean="0"/>
              <a:t>= </a:t>
            </a:r>
            <a:r>
              <a:rPr lang="en-US" sz="2000" dirty="0"/>
              <a:t>"https://contoso-my.sharepoint.com/personal/" + $</a:t>
            </a:r>
            <a:r>
              <a:rPr lang="en-US" sz="2000" dirty="0" err="1"/>
              <a:t>strUser</a:t>
            </a:r>
            <a:r>
              <a:rPr lang="en-US" sz="2000" dirty="0"/>
              <a:t> </a:t>
            </a:r>
          </a:p>
          <a:p>
            <a:r>
              <a:rPr lang="en-US" sz="2000" dirty="0"/>
              <a:t>	$</a:t>
            </a:r>
            <a:r>
              <a:rPr lang="en-US" sz="2000" dirty="0" err="1" smtClean="0"/>
              <a:t>SiteUrl</a:t>
            </a:r>
            <a:r>
              <a:rPr lang="en-US" sz="2000" dirty="0" smtClean="0"/>
              <a:t>= </a:t>
            </a:r>
            <a:r>
              <a:rPr lang="en-US" sz="2000" dirty="0"/>
              <a:t>$</a:t>
            </a:r>
            <a:r>
              <a:rPr lang="en-US" sz="2000" dirty="0" err="1" smtClean="0"/>
              <a:t>SiteUrl</a:t>
            </a:r>
            <a:r>
              <a:rPr lang="en-US" sz="2000" dirty="0" smtClean="0"/>
              <a:t>+ </a:t>
            </a:r>
            <a:r>
              <a:rPr lang="en-US" sz="2000" dirty="0"/>
              <a:t>"_</a:t>
            </a:r>
            <a:r>
              <a:rPr lang="en-US" sz="2000" dirty="0" err="1"/>
              <a:t>contoso_onmicrosoft_com</a:t>
            </a:r>
            <a:r>
              <a:rPr lang="en-US" sz="2000" dirty="0"/>
              <a:t>" </a:t>
            </a:r>
          </a:p>
          <a:p>
            <a:r>
              <a:rPr lang="en-US" sz="2000" dirty="0"/>
              <a:t>	</a:t>
            </a:r>
            <a:r>
              <a:rPr lang="en-US" sz="2000" dirty="0" smtClean="0"/>
              <a:t>Set-</a:t>
            </a:r>
            <a:r>
              <a:rPr lang="en-US" sz="2000" dirty="0" err="1" smtClean="0"/>
              <a:t>SPOUser</a:t>
            </a:r>
            <a:r>
              <a:rPr lang="en-US" sz="2000" dirty="0" smtClean="0"/>
              <a:t> </a:t>
            </a:r>
            <a:r>
              <a:rPr lang="en-US" sz="2000" dirty="0"/>
              <a:t>-Site $</a:t>
            </a:r>
            <a:r>
              <a:rPr lang="en-US" sz="2000" dirty="0" err="1"/>
              <a:t>SiteUrl</a:t>
            </a:r>
            <a:r>
              <a:rPr lang="en-US" sz="2000" dirty="0"/>
              <a:t> </a:t>
            </a:r>
            <a:r>
              <a:rPr lang="en-US" sz="2000" dirty="0" smtClean="0"/>
              <a:t>-</a:t>
            </a:r>
            <a:r>
              <a:rPr lang="en-US" sz="2000" dirty="0" err="1" smtClean="0"/>
              <a:t>LoginName</a:t>
            </a:r>
            <a:r>
              <a:rPr lang="en-US" sz="2000" dirty="0" smtClean="0"/>
              <a:t> </a:t>
            </a:r>
            <a:r>
              <a:rPr lang="en-US" sz="2000" dirty="0"/>
              <a:t>$</a:t>
            </a:r>
            <a:r>
              <a:rPr lang="en-US" sz="2000" dirty="0" err="1"/>
              <a:t>AdminAccount</a:t>
            </a:r>
            <a:r>
              <a:rPr lang="en-US" sz="2000" dirty="0"/>
              <a:t> </a:t>
            </a:r>
            <a:r>
              <a:rPr lang="en-US" sz="2000" dirty="0" smtClean="0"/>
              <a:t>-</a:t>
            </a:r>
            <a:r>
              <a:rPr lang="en-US" sz="2000" dirty="0" err="1" smtClean="0"/>
              <a:t>IsSiteCollectionAdmin</a:t>
            </a:r>
            <a:r>
              <a:rPr lang="en-US" sz="2000" dirty="0" smtClean="0"/>
              <a:t> </a:t>
            </a:r>
            <a:r>
              <a:rPr lang="en-US" sz="2000" dirty="0"/>
              <a:t>$true –</a:t>
            </a:r>
            <a:r>
              <a:rPr lang="en-US" sz="2000" dirty="0" err="1"/>
              <a:t>ErrorAction</a:t>
            </a:r>
            <a:r>
              <a:rPr lang="en-US" sz="2000" dirty="0"/>
              <a:t> Continue</a:t>
            </a:r>
          </a:p>
          <a:p>
            <a:r>
              <a:rPr lang="en-US" sz="2000" dirty="0"/>
              <a:t>} </a:t>
            </a:r>
          </a:p>
          <a:p>
            <a:r>
              <a:rPr lang="en-US" sz="2000" dirty="0"/>
              <a:t>Write-Host "Press any key to continue ..." </a:t>
            </a:r>
          </a:p>
          <a:p>
            <a:r>
              <a:rPr lang="en-US" sz="2000" dirty="0"/>
              <a:t>$x = $</a:t>
            </a:r>
            <a:r>
              <a:rPr lang="en-US" sz="2000" dirty="0" err="1"/>
              <a:t>host.UI.RawUI.ReadKey</a:t>
            </a:r>
            <a:r>
              <a:rPr lang="en-US" sz="2000" dirty="0"/>
              <a:t>("</a:t>
            </a:r>
            <a:r>
              <a:rPr lang="en-US" sz="2000" dirty="0" err="1"/>
              <a:t>NoEcho,IncludeKeyDown</a:t>
            </a:r>
            <a:r>
              <a:rPr lang="en-US" sz="2000" dirty="0"/>
              <a:t>") </a:t>
            </a:r>
          </a:p>
        </p:txBody>
      </p:sp>
    </p:spTree>
    <p:extLst>
      <p:ext uri="{BB962C8B-B14F-4D97-AF65-F5344CB8AC3E}">
        <p14:creationId xmlns:p14="http://schemas.microsoft.com/office/powerpoint/2010/main" val="297582925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have?</a:t>
            </a:r>
            <a:endParaRPr lang="en-US" dirty="0"/>
          </a:p>
        </p:txBody>
      </p:sp>
    </p:spTree>
    <p:extLst>
      <p:ext uri="{BB962C8B-B14F-4D97-AF65-F5344CB8AC3E}">
        <p14:creationId xmlns:p14="http://schemas.microsoft.com/office/powerpoint/2010/main" val="356061520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7315200" cy="4813625"/>
          </a:xfrm>
        </p:spPr>
        <p:txBody>
          <a:bodyPr/>
          <a:lstStyle/>
          <a:p>
            <a:r>
              <a:rPr lang="en-US" dirty="0" smtClean="0"/>
              <a:t>Most companies have content that is:</a:t>
            </a:r>
          </a:p>
          <a:p>
            <a:pPr lvl="1"/>
            <a:r>
              <a:rPr lang="en-US" dirty="0" smtClean="0"/>
              <a:t>Out of date</a:t>
            </a:r>
          </a:p>
          <a:p>
            <a:pPr lvl="1"/>
            <a:r>
              <a:rPr lang="en-US" dirty="0" smtClean="0"/>
              <a:t>Duplicated</a:t>
            </a:r>
          </a:p>
          <a:p>
            <a:pPr lvl="1"/>
            <a:r>
              <a:rPr lang="en-US" dirty="0" smtClean="0"/>
              <a:t>Difficult to find</a:t>
            </a:r>
          </a:p>
          <a:p>
            <a:r>
              <a:rPr lang="en-US" dirty="0" smtClean="0"/>
              <a:t>Would benefit from:</a:t>
            </a:r>
          </a:p>
          <a:p>
            <a:pPr lvl="1"/>
            <a:r>
              <a:rPr lang="en-US" dirty="0" smtClean="0"/>
              <a:t>delete/archive/migrate triage</a:t>
            </a:r>
          </a:p>
          <a:p>
            <a:pPr lvl="1"/>
            <a:r>
              <a:rPr lang="en-US" dirty="0" smtClean="0"/>
              <a:t>reorganization</a:t>
            </a:r>
          </a:p>
          <a:p>
            <a:pPr lvl="1"/>
            <a:r>
              <a:rPr lang="en-US" dirty="0"/>
              <a:t>t</a:t>
            </a:r>
            <a:r>
              <a:rPr lang="en-US" dirty="0" smtClean="0"/>
              <a:t>agging with metadata</a:t>
            </a:r>
          </a:p>
          <a:p>
            <a:pPr lvl="2"/>
            <a:endParaRPr lang="en-US" dirty="0"/>
          </a:p>
        </p:txBody>
      </p:sp>
      <p:sp>
        <p:nvSpPr>
          <p:cNvPr id="3" name="Title 2"/>
          <p:cNvSpPr>
            <a:spLocks noGrp="1"/>
          </p:cNvSpPr>
          <p:nvPr>
            <p:ph type="title"/>
          </p:nvPr>
        </p:nvSpPr>
        <p:spPr/>
        <p:txBody>
          <a:bodyPr/>
          <a:lstStyle/>
          <a:p>
            <a:r>
              <a:rPr lang="en-US" dirty="0" smtClean="0"/>
              <a:t>Real world content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9838" y="-398849"/>
            <a:ext cx="4932089" cy="7403830"/>
          </a:xfrm>
          <a:prstGeom prst="rect">
            <a:avLst/>
          </a:prstGeom>
        </p:spPr>
      </p:pic>
    </p:spTree>
    <p:extLst>
      <p:ext uri="{BB962C8B-B14F-4D97-AF65-F5344CB8AC3E}">
        <p14:creationId xmlns:p14="http://schemas.microsoft.com/office/powerpoint/2010/main" val="383703424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12850"/>
            <a:ext cx="11704637" cy="3960812"/>
          </a:xfrm>
        </p:spPr>
        <p:txBody>
          <a:bodyPr/>
          <a:lstStyle/>
          <a:p>
            <a:r>
              <a:rPr lang="en-US" dirty="0" smtClean="0"/>
              <a:t>“Lift and shift”</a:t>
            </a:r>
          </a:p>
          <a:p>
            <a:pPr lvl="1"/>
            <a:r>
              <a:rPr lang="en-US" dirty="0" smtClean="0"/>
              <a:t>Great approach if you already have effective governance and retention policies</a:t>
            </a:r>
          </a:p>
          <a:p>
            <a:pPr lvl="1"/>
            <a:r>
              <a:rPr lang="en-US" dirty="0" smtClean="0"/>
              <a:t>Least end user effort</a:t>
            </a:r>
          </a:p>
          <a:p>
            <a:pPr lvl="1"/>
            <a:r>
              <a:rPr lang="en-US" dirty="0" smtClean="0"/>
              <a:t>Least complexity</a:t>
            </a:r>
          </a:p>
          <a:p>
            <a:pPr lvl="2"/>
            <a:endParaRPr lang="en-US" dirty="0"/>
          </a:p>
        </p:txBody>
      </p:sp>
      <p:sp>
        <p:nvSpPr>
          <p:cNvPr id="3" name="Title 2"/>
          <p:cNvSpPr>
            <a:spLocks noGrp="1"/>
          </p:cNvSpPr>
          <p:nvPr>
            <p:ph type="title"/>
          </p:nvPr>
        </p:nvSpPr>
        <p:spPr/>
        <p:txBody>
          <a:bodyPr/>
          <a:lstStyle/>
          <a:p>
            <a:r>
              <a:rPr lang="en-US" dirty="0" smtClean="0"/>
              <a:t>Content</a:t>
            </a:r>
            <a:endParaRPr lang="en-US" dirty="0"/>
          </a:p>
        </p:txBody>
      </p:sp>
    </p:spTree>
    <p:extLst>
      <p:ext uri="{BB962C8B-B14F-4D97-AF65-F5344CB8AC3E}">
        <p14:creationId xmlns:p14="http://schemas.microsoft.com/office/powerpoint/2010/main" val="416629850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7010399" cy="1822037"/>
          </a:xfrm>
        </p:spPr>
        <p:txBody>
          <a:bodyPr/>
          <a:lstStyle/>
          <a:p>
            <a:r>
              <a:rPr lang="en-US" dirty="0" smtClean="0"/>
              <a:t>Congratulations!</a:t>
            </a:r>
          </a:p>
          <a:p>
            <a:r>
              <a:rPr lang="en-US" dirty="0" smtClean="0"/>
              <a:t>Take a quick nap while we mortals catch up</a:t>
            </a:r>
          </a:p>
          <a:p>
            <a:pPr lvl="1"/>
            <a:r>
              <a:rPr lang="en-US" dirty="0" smtClean="0"/>
              <a:t>We are going to take a look at how to do some ‘pragmatic triaging’</a:t>
            </a:r>
            <a:endParaRPr lang="en-US" dirty="0"/>
          </a:p>
        </p:txBody>
      </p:sp>
      <p:sp>
        <p:nvSpPr>
          <p:cNvPr id="3" name="Title 2"/>
          <p:cNvSpPr>
            <a:spLocks noGrp="1"/>
          </p:cNvSpPr>
          <p:nvPr>
            <p:ph type="title"/>
          </p:nvPr>
        </p:nvSpPr>
        <p:spPr/>
        <p:txBody>
          <a:bodyPr/>
          <a:lstStyle/>
          <a:p>
            <a:r>
              <a:rPr lang="en-US" dirty="0" smtClean="0"/>
              <a:t>You qualify for “lift and shift”?</a:t>
            </a: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7588"/>
          <a:stretch/>
        </p:blipFill>
        <p:spPr>
          <a:xfrm>
            <a:off x="7285037" y="1524961"/>
            <a:ext cx="5151438" cy="5498412"/>
          </a:xfrm>
          <a:prstGeom prst="rect">
            <a:avLst/>
          </a:prstGeom>
        </p:spPr>
      </p:pic>
    </p:spTree>
    <p:extLst>
      <p:ext uri="{BB962C8B-B14F-4D97-AF65-F5344CB8AC3E}">
        <p14:creationId xmlns:p14="http://schemas.microsoft.com/office/powerpoint/2010/main" val="406138033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56495"/>
          </a:xfrm>
        </p:spPr>
        <p:txBody>
          <a:bodyPr/>
          <a:lstStyle/>
          <a:p>
            <a:r>
              <a:rPr lang="en-US" dirty="0" smtClean="0"/>
              <a:t>Many companies want to minimize user impact</a:t>
            </a:r>
          </a:p>
          <a:p>
            <a:r>
              <a:rPr lang="en-US" dirty="0" smtClean="0"/>
              <a:t>Leverage governance tooling</a:t>
            </a:r>
          </a:p>
          <a:p>
            <a:r>
              <a:rPr lang="en-US" dirty="0" smtClean="0"/>
              <a:t>Use SharePoint scripting and/or programming</a:t>
            </a:r>
          </a:p>
          <a:p>
            <a:pPr lvl="1"/>
            <a:r>
              <a:rPr lang="en-US" dirty="0" smtClean="0"/>
              <a:t>Start with inactive site collections</a:t>
            </a:r>
          </a:p>
          <a:p>
            <a:pPr lvl="1"/>
            <a:r>
              <a:rPr lang="en-US" dirty="0" smtClean="0"/>
              <a:t>If a site collection’s content has not been modified since “xx/xx/</a:t>
            </a:r>
            <a:r>
              <a:rPr lang="en-US" dirty="0" err="1" smtClean="0"/>
              <a:t>xxxx</a:t>
            </a:r>
            <a:r>
              <a:rPr lang="en-US" dirty="0" smtClean="0"/>
              <a:t>”</a:t>
            </a:r>
          </a:p>
          <a:p>
            <a:pPr lvl="2"/>
            <a:r>
              <a:rPr lang="en-US" dirty="0" smtClean="0"/>
              <a:t>Contact site collection owner to see if it can be deleted</a:t>
            </a:r>
          </a:p>
          <a:p>
            <a:pPr lvl="3"/>
            <a:r>
              <a:rPr lang="en-US" dirty="0" smtClean="0"/>
              <a:t>Not always possible</a:t>
            </a:r>
          </a:p>
          <a:p>
            <a:pPr lvl="2"/>
            <a:r>
              <a:rPr lang="en-US" dirty="0" smtClean="0"/>
              <a:t>Freeze the site and archive</a:t>
            </a:r>
            <a:endParaRPr lang="en-US" dirty="0"/>
          </a:p>
        </p:txBody>
      </p:sp>
      <p:sp>
        <p:nvSpPr>
          <p:cNvPr id="3" name="Title 2"/>
          <p:cNvSpPr>
            <a:spLocks noGrp="1"/>
          </p:cNvSpPr>
          <p:nvPr>
            <p:ph type="title"/>
          </p:nvPr>
        </p:nvSpPr>
        <p:spPr/>
        <p:txBody>
          <a:bodyPr/>
          <a:lstStyle/>
          <a:p>
            <a:r>
              <a:rPr lang="en-US" dirty="0" smtClean="0"/>
              <a:t>Content triage in the real world</a:t>
            </a:r>
            <a:endParaRPr lang="en-US" dirty="0"/>
          </a:p>
        </p:txBody>
      </p:sp>
    </p:spTree>
    <p:extLst>
      <p:ext uri="{BB962C8B-B14F-4D97-AF65-F5344CB8AC3E}">
        <p14:creationId xmlns:p14="http://schemas.microsoft.com/office/powerpoint/2010/main" val="325395578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5A43A6-FCA0-4B38-BEE5-BEA0798047BA}"/>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137</TotalTime>
  <Words>4791</Words>
  <Application>Microsoft Office PowerPoint</Application>
  <PresentationFormat>Custom</PresentationFormat>
  <Paragraphs>391</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Calibri</vt:lpstr>
      <vt:lpstr>Consolas</vt:lpstr>
      <vt:lpstr>Segoe UI</vt:lpstr>
      <vt:lpstr>Segoe UI Light</vt:lpstr>
      <vt:lpstr>Times New Roman</vt:lpstr>
      <vt:lpstr>Wingdings</vt:lpstr>
      <vt:lpstr>5-30499_SPC_2014_ITPro_Template_16x9</vt:lpstr>
      <vt:lpstr>1_5-30499_SPC_2014_ITPro_Template_16x9</vt:lpstr>
      <vt:lpstr>PowerPoint Presentation</vt:lpstr>
      <vt:lpstr>Migrate your data and documents efficiently to SharePoint Online and SkyDrive Pro </vt:lpstr>
      <vt:lpstr>Conceptual approaches to migrations</vt:lpstr>
      <vt:lpstr>Agenda</vt:lpstr>
      <vt:lpstr>What do we have?</vt:lpstr>
      <vt:lpstr>Real world content</vt:lpstr>
      <vt:lpstr>Content</vt:lpstr>
      <vt:lpstr>You qualify for “lift and shift”?</vt:lpstr>
      <vt:lpstr>Content triage in the real world</vt:lpstr>
      <vt:lpstr>Find Dormant Site Collections and Site Sizes</vt:lpstr>
      <vt:lpstr>Sample Output</vt:lpstr>
      <vt:lpstr>Customizations and Features</vt:lpstr>
      <vt:lpstr>One way to find customizations</vt:lpstr>
      <vt:lpstr>So I have this 1GB+ XML file, what now?</vt:lpstr>
      <vt:lpstr>Demo</vt:lpstr>
      <vt:lpstr>Remediation</vt:lpstr>
      <vt:lpstr>Why remediation is required</vt:lpstr>
      <vt:lpstr>Content remediation</vt:lpstr>
      <vt:lpstr>Customization remediation</vt:lpstr>
      <vt:lpstr>OneDrive Considerations</vt:lpstr>
      <vt:lpstr>Migration of personal content (personal sites)</vt:lpstr>
      <vt:lpstr>How Do Users Get Personal Sites?</vt:lpstr>
      <vt:lpstr>Coming Soon: Bulk site creation with a  new CSOM API!</vt:lpstr>
      <vt:lpstr>Calling from REST</vt:lpstr>
      <vt:lpstr>Bulk provisioning considerations</vt:lpstr>
      <vt:lpstr>Adding migration accounts</vt:lpstr>
      <vt:lpstr>PowerShell to add a migration account to Personal sites</vt:lpstr>
      <vt:lpstr>Demo</vt:lpstr>
      <vt:lpstr>How are we moving it?</vt:lpstr>
      <vt:lpstr>Migration</vt:lpstr>
      <vt:lpstr>Migration planning</vt:lpstr>
      <vt:lpstr>Preflight checks</vt:lpstr>
      <vt:lpstr>Choosing the Migration Approach</vt:lpstr>
      <vt:lpstr>Choosing the Tools</vt:lpstr>
      <vt:lpstr>Migration  considerations</vt:lpstr>
      <vt:lpstr>Demo</vt:lpstr>
      <vt:lpstr>In Closing</vt:lpstr>
      <vt:lpstr>Recap</vt:lpstr>
      <vt:lpstr>Keys to success</vt:lpstr>
      <vt:lpstr>Resources</vt:lpstr>
      <vt:lpstr>MySPC</vt:lpstr>
      <vt:lpstr>PowerPoint Presentation</vt:lpstr>
      <vt:lpstr>Appendix</vt:lpstr>
      <vt:lpstr>XML to SQL</vt:lpstr>
      <vt:lpstr>PowerShell – Site Collections</vt:lpstr>
      <vt:lpstr>PowerShell to add a migration account to Personal sites</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Migrate your data and documents efficiently to SharePoint Online and OneDrive for Business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2014-03-05T15:06:52Z</dcterms:created>
  <dcterms:modified xsi:type="dcterms:W3CDTF">2014-03-05T21:28:28Z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