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 id="2147484247" r:id="rId6"/>
  </p:sldMasterIdLst>
  <p:notesMasterIdLst>
    <p:notesMasterId r:id="rId23"/>
  </p:notesMasterIdLst>
  <p:handoutMasterIdLst>
    <p:handoutMasterId r:id="rId24"/>
  </p:handoutMasterIdLst>
  <p:sldIdLst>
    <p:sldId id="1236" r:id="rId7"/>
    <p:sldId id="1274" r:id="rId8"/>
    <p:sldId id="1275" r:id="rId9"/>
    <p:sldId id="1276" r:id="rId10"/>
    <p:sldId id="1277" r:id="rId11"/>
    <p:sldId id="1278" r:id="rId12"/>
    <p:sldId id="1279" r:id="rId13"/>
    <p:sldId id="1280" r:id="rId14"/>
    <p:sldId id="1281" r:id="rId15"/>
    <p:sldId id="1282" r:id="rId16"/>
    <p:sldId id="1283" r:id="rId17"/>
    <p:sldId id="1284" r:id="rId18"/>
    <p:sldId id="1285" r:id="rId19"/>
    <p:sldId id="1286" r:id="rId20"/>
    <p:sldId id="1287" r:id="rId21"/>
    <p:sldId id="1288" r:id="rId22"/>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PC 2014 PowerUser Template" id="{2266D7F5-89A7-478C-8A43-C1409DDC88B9}">
          <p14:sldIdLst>
            <p14:sldId id="1236"/>
            <p14:sldId id="1274"/>
            <p14:sldId id="1275"/>
            <p14:sldId id="1276"/>
            <p14:sldId id="1277"/>
            <p14:sldId id="1278"/>
            <p14:sldId id="1279"/>
            <p14:sldId id="1280"/>
            <p14:sldId id="1281"/>
            <p14:sldId id="1282"/>
            <p14:sldId id="1283"/>
            <p14:sldId id="1284"/>
            <p14:sldId id="1285"/>
            <p14:sldId id="1286"/>
            <p14:sldId id="1287"/>
            <p14:sldId id="1288"/>
          </p14:sldIdLst>
        </p14:section>
        <p14:section name="Introduction to Guidelines" id="{97DA0E8C-FDA9-43B6-8E80-6C67B24BEC20}">
          <p14:sldIdLst/>
        </p14:section>
        <p14:section name="Section Headers &amp; Other Text Layouts" id="{5F50D998-ACFC-4905-95DF-13C869054312}">
          <p14:sldIdLst/>
        </p14:section>
        <p14:section name="Charts &amp; Tables" id="{1FC2E2F0-F752-4FDF-A55B-FE86FB6B07A7}">
          <p14:sldIdLst/>
        </p14:section>
        <p14:section name="Guidelines: Microsoft Logo for Microsoft as lead brand" id="{1265ED4C-5601-439B-952C-1BE5E1269EAF}">
          <p14:sldIdLst/>
        </p14:section>
        <p14:section name="Guidelines: Font" id="{6DAFE5EB-1B37-43B4-822B-D2CEA05D1F5B}">
          <p14:sldIdLst/>
        </p14:section>
        <p14:section name="Guidelines: Grid" id="{F79ADBA6-41C3-4910-961D-46DDFACA22D2}">
          <p14:sldIdLst/>
        </p14:section>
        <p14:section name="Guidelines: Colors" id="{E3865F22-8166-4EFA-9E05-70FEF49DF8C5}">
          <p14:sldIdLst/>
        </p14:section>
        <p14:section name="Ilustration" id="{31A37708-07ED-4100-B0F5-72833380F4D2}">
          <p14:sldIdLst/>
        </p14:section>
        <p14:section name="Photography" id="{AEEC96AC-6811-479A-8547-B61B5179E517}">
          <p14:sldIdLst/>
        </p14:section>
        <p14:section name="Icons" id="{43A60019-8B62-42D1-9C30-6C468ED1A77C}">
          <p14:sldIdLst/>
        </p14:section>
        <p14:section name="Content tiles" id="{0DF21581-47AB-4BB5-9443-F4D96EFBC540}">
          <p14:sldIdLst/>
        </p14:section>
        <p14:section name="Accessibility" id="{0C90B28B-57B5-4C4C-9C65-C45B44A17BA9}">
          <p14:sldIdLst/>
        </p14:section>
        <p14:section name="Other templates" id="{2F75313F-CC0A-445A-9CEF-DE585262EAA2}">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BDEF"/>
    <a:srgbClr val="F88608"/>
    <a:srgbClr val="F9A03E"/>
    <a:srgbClr val="E39E48"/>
    <a:srgbClr val="6E8B2D"/>
    <a:srgbClr val="87AB37"/>
    <a:srgbClr val="9FC54D"/>
    <a:srgbClr val="505050"/>
    <a:srgbClr val="785393"/>
    <a:srgbClr val="8059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232"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16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598974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413773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41367462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84E77EF-119F-48D5-B255-F6E9636C2F2A}"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20862797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12590794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23123684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9460061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A495AA6-CD70-4FD5-8BB2-7138049B9104}"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11998101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
        <p:nvSpPr>
          <p:cNvPr id="10" name="Date Placeholder 9"/>
          <p:cNvSpPr>
            <a:spLocks noGrp="1"/>
          </p:cNvSpPr>
          <p:nvPr>
            <p:ph type="dt" idx="13"/>
          </p:nvPr>
        </p:nvSpPr>
        <p:spPr/>
        <p:txBody>
          <a:bodyPr/>
          <a:lstStyle/>
          <a:p>
            <a:fld id="{F6D0C1E9-C76A-461C-8E91-17FFC972AC04}" type="datetime1">
              <a:rPr lang="en-US" smtClean="0">
                <a:solidFill>
                  <a:prstClr val="black"/>
                </a:solidFill>
              </a:rPr>
              <a:pPr/>
              <a:t>3/5/2014</a:t>
            </a:fld>
            <a:endParaRPr lang="en-US" dirty="0">
              <a:solidFill>
                <a:prstClr val="black"/>
              </a:solidFill>
            </a:endParaRPr>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108592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921299" y="3006341"/>
            <a:ext cx="3913640" cy="728473"/>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750"/>
                                        <p:tgtEl>
                                          <p:spTgt spid="12"/>
                                        </p:tgtEl>
                                      </p:cBhvr>
                                    </p:animEffect>
                                  </p:childTnLst>
                                </p:cTn>
                              </p:par>
                              <p:par>
                                <p:cTn id="20" presetID="63" presetClass="path" presetSubtype="0" decel="100000" fill="hold" nodeType="withEffect">
                                  <p:stCondLst>
                                    <p:cond delay="580"/>
                                  </p:stCondLst>
                                  <p:childTnLst>
                                    <p:animMotion origin="layout" path="M -0.02412 8.57921E-7 L -4.48813E-6 8.57921E-7 " pathEditMode="relative" rAng="0" ptsTypes="AA">
                                      <p:cBhvr>
                                        <p:cTn id="21" dur="500" fill="hold"/>
                                        <p:tgtEl>
                                          <p:spTgt spid="12"/>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599"/>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32501"/>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5.40172E-7 L 4.30431E-6 5.40172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5.40172E-7 L 4.30431E-6 5.40172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921299" y="3006341"/>
            <a:ext cx="3913640" cy="728473"/>
          </a:xfrm>
          <a:prstGeom prst="rect">
            <a:avLst/>
          </a:prstGeom>
        </p:spPr>
      </p:pic>
    </p:spTree>
    <p:extLst>
      <p:ext uri="{BB962C8B-B14F-4D97-AF65-F5344CB8AC3E}">
        <p14:creationId xmlns:p14="http://schemas.microsoft.com/office/powerpoint/2010/main" val="38908363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750"/>
                                        <p:tgtEl>
                                          <p:spTgt spid="12"/>
                                        </p:tgtEl>
                                      </p:cBhvr>
                                    </p:animEffect>
                                  </p:childTnLst>
                                </p:cTn>
                              </p:par>
                              <p:par>
                                <p:cTn id="20" presetID="63" presetClass="path" presetSubtype="0" decel="100000" fill="hold" nodeType="withEffect">
                                  <p:stCondLst>
                                    <p:cond delay="580"/>
                                  </p:stCondLst>
                                  <p:childTnLst>
                                    <p:animMotion origin="layout" path="M -0.02412 8.57921E-7 L -4.48813E-6 8.57921E-7 " pathEditMode="relative" rAng="0" ptsTypes="AA">
                                      <p:cBhvr>
                                        <p:cTn id="21" dur="500" fill="hold"/>
                                        <p:tgtEl>
                                          <p:spTgt spid="12"/>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599"/>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32501"/>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8173673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5.40172E-7 L 4.30431E-6 5.40172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5.40172E-7 L 4.30431E-6 5.40172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2902559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75734852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55494288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427111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83583682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54187594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01507022"/>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63627512"/>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89241369"/>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96279321"/>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69940937"/>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49574478"/>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96858935"/>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54662376"/>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31919222"/>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123211039"/>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90026173"/>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05094374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393757153"/>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8439885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090020083"/>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9246854"/>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620210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838557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342768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77478022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70pt Title w/photo">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3129507"/>
            <a:ext cx="12436475" cy="735512"/>
          </a:xfrm>
        </p:spPr>
        <p:txBody>
          <a:bodyPr anchor="ctr"/>
          <a:lstStyle>
            <a:lvl1pPr marL="0" indent="0">
              <a:buNone/>
              <a:defRPr baseline="0"/>
            </a:lvl1pPr>
          </a:lstStyle>
          <a:p>
            <a:r>
              <a:rPr lang="en-US" dirty="0" smtClean="0"/>
              <a:t>click icon to insert photo</a:t>
            </a:r>
            <a:endParaRPr lang="en-US" dirty="0"/>
          </a:p>
        </p:txBody>
      </p:sp>
      <p:sp>
        <p:nvSpPr>
          <p:cNvPr id="7" name="Text Placeholder 4"/>
          <p:cNvSpPr>
            <a:spLocks noGrp="1"/>
          </p:cNvSpPr>
          <p:nvPr>
            <p:ph type="body" sz="quarter" idx="12"/>
          </p:nvPr>
        </p:nvSpPr>
        <p:spPr>
          <a:xfrm>
            <a:off x="274639" y="296868"/>
            <a:ext cx="10972802" cy="1130491"/>
          </a:xfrm>
          <a:prstGeom prst="rect">
            <a:avLst/>
          </a:prstGeom>
        </p:spPr>
        <p:txBody>
          <a:bodyPr lIns="146304" tIns="91440" rIns="146304" bIns="91440">
            <a:noAutofit/>
          </a:bodyPr>
          <a:lstStyle>
            <a:lvl1pPr marL="0" indent="0">
              <a:lnSpc>
                <a:spcPct val="90000"/>
              </a:lnSpc>
              <a:spcBef>
                <a:spcPts val="1198"/>
              </a:spcBef>
              <a:spcAft>
                <a:spcPts val="2402"/>
              </a:spcAft>
              <a:buFontTx/>
              <a:buNone/>
              <a:defRPr lang="en-US" sz="7002" b="0" i="0" kern="1200" spc="0" baseline="0" dirty="0" smtClean="0">
                <a:solidFill>
                  <a:schemeClr val="bg1"/>
                </a:solidFill>
                <a:latin typeface="+mj-lt"/>
                <a:ea typeface="+mn-ea"/>
                <a:cs typeface="+mn-cs"/>
              </a:defRPr>
            </a:lvl1pPr>
          </a:lstStyle>
          <a:p>
            <a:pPr marL="0" marR="0" lvl="0" indent="0" algn="l" defTabSz="932722" rtl="0" eaLnBrk="1" fontAlgn="auto" latinLnBrk="0" hangingPunct="1">
              <a:lnSpc>
                <a:spcPct val="90000"/>
              </a:lnSpc>
              <a:spcBef>
                <a:spcPts val="1198"/>
              </a:spcBef>
              <a:spcAft>
                <a:spcPts val="2402"/>
              </a:spcAft>
              <a:buClrTx/>
              <a:buSzPct val="90000"/>
              <a:buFontTx/>
              <a:buNone/>
              <a:tabLst/>
            </a:pPr>
            <a:r>
              <a:rPr lang="en-US" dirty="0" smtClean="0"/>
              <a:t>Click to edit Master text</a:t>
            </a:r>
          </a:p>
        </p:txBody>
      </p:sp>
    </p:spTree>
    <p:extLst>
      <p:ext uri="{BB962C8B-B14F-4D97-AF65-F5344CB8AC3E}">
        <p14:creationId xmlns:p14="http://schemas.microsoft.com/office/powerpoint/2010/main" val="54533133"/>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0986694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373007241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43722445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4186033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88130789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32658856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90263861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55276078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50399562"/>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03997783"/>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14378205"/>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98859505"/>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04839649"/>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53366653"/>
      </p:ext>
    </p:extLst>
  </p:cSld>
  <p:clrMapOvr>
    <a:masterClrMapping/>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22570379"/>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02533062"/>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183424"/>
      </p:ext>
    </p:extLst>
  </p:cSld>
  <p:clrMapOvr>
    <a:masterClrMapping/>
  </p:clrMapOvr>
  <p:transition>
    <p:fade/>
  </p:transition>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832298851"/>
      </p:ext>
    </p:extLst>
  </p:cSld>
  <p:clrMapOvr>
    <a:masterClrMapping/>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2728456"/>
      </p:ext>
    </p:extLst>
  </p:cSld>
  <p:clrMapOvr>
    <a:masterClrMapping/>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81747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4284050652"/>
      </p:ext>
    </p:extLst>
  </p:cSld>
  <p:clrMapOvr>
    <a:masterClrMapping/>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17989221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533138178"/>
      </p:ext>
    </p:extLst>
  </p:cSld>
  <p:clrMapOvr>
    <a:masterClrMapping/>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34825498"/>
      </p:ext>
    </p:extLst>
  </p:cSld>
  <p:clrMapOvr>
    <a:masterClrMapping/>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298977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43714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54276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3574773"/>
      </p:ext>
    </p:extLst>
  </p:cSld>
  <p:clrMapOvr>
    <a:masterClrMapping/>
  </p:clrMapOvr>
  <p:transition>
    <p:fade/>
  </p:transition>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58770193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image" Target="../media/image1.png"/><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26" Type="http://schemas.openxmlformats.org/officeDocument/2006/relationships/slideLayout" Target="../slideLayouts/slideLayout83.xml"/><Relationship Id="rId3" Type="http://schemas.openxmlformats.org/officeDocument/2006/relationships/slideLayout" Target="../slideLayouts/slideLayout60.xml"/><Relationship Id="rId21" Type="http://schemas.openxmlformats.org/officeDocument/2006/relationships/slideLayout" Target="../slideLayouts/slideLayout78.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5" Type="http://schemas.openxmlformats.org/officeDocument/2006/relationships/slideLayout" Target="../slideLayouts/slideLayout82.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slideLayout" Target="../slideLayouts/slideLayout77.xml"/><Relationship Id="rId29" Type="http://schemas.openxmlformats.org/officeDocument/2006/relationships/slideLayout" Target="../slideLayouts/slideLayout86.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24" Type="http://schemas.openxmlformats.org/officeDocument/2006/relationships/slideLayout" Target="../slideLayouts/slideLayout81.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23" Type="http://schemas.openxmlformats.org/officeDocument/2006/relationships/slideLayout" Target="../slideLayouts/slideLayout80.xml"/><Relationship Id="rId28" Type="http://schemas.openxmlformats.org/officeDocument/2006/relationships/slideLayout" Target="../slideLayouts/slideLayout85.xml"/><Relationship Id="rId10" Type="http://schemas.openxmlformats.org/officeDocument/2006/relationships/slideLayout" Target="../slideLayouts/slideLayout67.xml"/><Relationship Id="rId19" Type="http://schemas.openxmlformats.org/officeDocument/2006/relationships/slideLayout" Target="../slideLayouts/slideLayout76.xml"/><Relationship Id="rId31" Type="http://schemas.openxmlformats.org/officeDocument/2006/relationships/image" Target="../media/image1.png"/><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 Id="rId22" Type="http://schemas.openxmlformats.org/officeDocument/2006/relationships/slideLayout" Target="../slideLayouts/slideLayout79.xml"/><Relationship Id="rId27" Type="http://schemas.openxmlformats.org/officeDocument/2006/relationships/slideLayout" Target="../slideLayouts/slideLayout84.xml"/><Relationship Id="rId30"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337227662"/>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4258529871"/>
      </p:ext>
    </p:extLst>
  </p:cSld>
  <p:clrMap bg1="lt1" tx1="dk1" bg2="lt2" tx2="dk2" accent1="accent1" accent2="accent2" accent3="accent3" accent4="accent4" accent5="accent5" accent6="accent6" hlink="hlink" folHlink="folHlink"/>
  <p:sldLayoutIdLst>
    <p:sldLayoutId id="2147484248" r:id="rId1"/>
    <p:sldLayoutId id="2147484249" r:id="rId2"/>
    <p:sldLayoutId id="2147484250" r:id="rId3"/>
    <p:sldLayoutId id="2147484251" r:id="rId4"/>
    <p:sldLayoutId id="2147484252" r:id="rId5"/>
    <p:sldLayoutId id="2147484253" r:id="rId6"/>
    <p:sldLayoutId id="2147484254" r:id="rId7"/>
    <p:sldLayoutId id="2147484255" r:id="rId8"/>
    <p:sldLayoutId id="2147484256" r:id="rId9"/>
    <p:sldLayoutId id="2147484257" r:id="rId10"/>
    <p:sldLayoutId id="2147484258" r:id="rId11"/>
    <p:sldLayoutId id="2147484259" r:id="rId12"/>
    <p:sldLayoutId id="2147484260" r:id="rId13"/>
    <p:sldLayoutId id="2147484261" r:id="rId14"/>
    <p:sldLayoutId id="2147484262" r:id="rId15"/>
    <p:sldLayoutId id="2147484263" r:id="rId16"/>
    <p:sldLayoutId id="2147484264" r:id="rId17"/>
    <p:sldLayoutId id="2147484265" r:id="rId18"/>
    <p:sldLayoutId id="2147484266" r:id="rId19"/>
    <p:sldLayoutId id="2147484267" r:id="rId20"/>
    <p:sldLayoutId id="2147484268" r:id="rId21"/>
    <p:sldLayoutId id="2147484269" r:id="rId22"/>
    <p:sldLayoutId id="2147484270" r:id="rId23"/>
    <p:sldLayoutId id="2147484271" r:id="rId24"/>
    <p:sldLayoutId id="2147484272" r:id="rId25"/>
    <p:sldLayoutId id="2147484273" r:id="rId26"/>
    <p:sldLayoutId id="2147484274" r:id="rId27"/>
    <p:sldLayoutId id="2147484275" r:id="rId28"/>
    <p:sldLayoutId id="2147484276"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38.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3" Type="http://schemas.openxmlformats.org/officeDocument/2006/relationships/hyperlink" Target="http://aka.ms/powerquery" TargetMode="External"/><Relationship Id="rId2" Type="http://schemas.openxmlformats.org/officeDocument/2006/relationships/notesSlide" Target="../notesSlides/notesSlide7.xml"/><Relationship Id="rId1" Type="http://schemas.openxmlformats.org/officeDocument/2006/relationships/slideLayout" Target="../slideLayouts/slideLayout38.xml"/><Relationship Id="rId5" Type="http://schemas.openxmlformats.org/officeDocument/2006/relationships/hyperlink" Target="http://www.microsoft.com/en-us/powerbi/sap.aspx" TargetMode="External"/><Relationship Id="rId4" Type="http://schemas.openxmlformats.org/officeDocument/2006/relationships/hyperlink" Target="http://www.powerbi.com/"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57.xml"/><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g"/><Relationship Id="rId1" Type="http://schemas.openxmlformats.org/officeDocument/2006/relationships/slideLayout" Target="../slideLayouts/slideLayout52.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66.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5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5.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7.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Credentials and Privacy Levels</a:t>
            </a:r>
            <a:endParaRPr lang="en-US" dirty="0"/>
          </a:p>
        </p:txBody>
      </p:sp>
      <p:sp>
        <p:nvSpPr>
          <p:cNvPr id="3" name="Text Placeholder 2"/>
          <p:cNvSpPr>
            <a:spLocks noGrp="1"/>
          </p:cNvSpPr>
          <p:nvPr>
            <p:ph type="body" sz="quarter" idx="11"/>
          </p:nvPr>
        </p:nvSpPr>
        <p:spPr>
          <a:xfrm>
            <a:off x="274639" y="1212849"/>
            <a:ext cx="11889564" cy="5139869"/>
          </a:xfrm>
        </p:spPr>
        <p:txBody>
          <a:bodyPr/>
          <a:lstStyle/>
          <a:p>
            <a:r>
              <a:rPr lang="en-US" dirty="0" smtClean="0"/>
              <a:t>Power Query stores credentials locally</a:t>
            </a:r>
          </a:p>
          <a:p>
            <a:pPr lvl="1"/>
            <a:r>
              <a:rPr lang="en-US" dirty="0" smtClean="0"/>
              <a:t>They aren’t included with the workbook</a:t>
            </a:r>
          </a:p>
          <a:p>
            <a:pPr lvl="1"/>
            <a:r>
              <a:rPr lang="en-US" dirty="0" smtClean="0"/>
              <a:t>You get prompted the first time you try to connect to a data source</a:t>
            </a:r>
          </a:p>
          <a:p>
            <a:pPr lvl="1"/>
            <a:r>
              <a:rPr lang="en-US" dirty="0" smtClean="0"/>
              <a:t>Edit or remove credentials using the </a:t>
            </a:r>
            <a:r>
              <a:rPr lang="en-US" b="1" dirty="0" smtClean="0"/>
              <a:t>Data Source Settings </a:t>
            </a:r>
            <a:r>
              <a:rPr lang="en-US" dirty="0" smtClean="0"/>
              <a:t>button</a:t>
            </a:r>
          </a:p>
          <a:p>
            <a:pPr lvl="1"/>
            <a:endParaRPr lang="en-US" b="1" dirty="0"/>
          </a:p>
          <a:p>
            <a:r>
              <a:rPr lang="en-US" dirty="0" smtClean="0"/>
              <a:t>Data sources have Privacy Levels</a:t>
            </a:r>
          </a:p>
          <a:p>
            <a:pPr lvl="1"/>
            <a:r>
              <a:rPr lang="en-US" dirty="0" smtClean="0"/>
              <a:t>Prevents Power Query from sending private data to public data sources</a:t>
            </a:r>
          </a:p>
          <a:p>
            <a:pPr lvl="1"/>
            <a:r>
              <a:rPr lang="en-US" dirty="0" smtClean="0"/>
              <a:t>You get prompted the first time you join/merge the data source with another</a:t>
            </a:r>
          </a:p>
          <a:p>
            <a:pPr lvl="1"/>
            <a:endParaRPr lang="en-US" dirty="0" smtClean="0"/>
          </a:p>
          <a:p>
            <a:pPr lvl="1"/>
            <a:r>
              <a:rPr lang="en-US" b="1" dirty="0" smtClean="0"/>
              <a:t>Levels</a:t>
            </a:r>
            <a:endParaRPr lang="en-US" b="1" dirty="0"/>
          </a:p>
          <a:p>
            <a:pPr marL="371475" lvl="1" indent="-342900">
              <a:buFont typeface="Arial" panose="020B0604020202020204" pitchFamily="34" charset="0"/>
              <a:buChar char="•"/>
            </a:pPr>
            <a:r>
              <a:rPr lang="en-US" dirty="0" smtClean="0"/>
              <a:t>Public</a:t>
            </a:r>
          </a:p>
          <a:p>
            <a:pPr marL="371475" lvl="1" indent="-342900">
              <a:buFont typeface="Arial" panose="020B0604020202020204" pitchFamily="34" charset="0"/>
              <a:buChar char="•"/>
            </a:pPr>
            <a:r>
              <a:rPr lang="en-US" dirty="0" smtClean="0"/>
              <a:t>Organizational</a:t>
            </a:r>
          </a:p>
          <a:p>
            <a:pPr marL="371475" lvl="1" indent="-342900">
              <a:buFont typeface="Arial" panose="020B0604020202020204" pitchFamily="34" charset="0"/>
              <a:buChar char="•"/>
            </a:pPr>
            <a:r>
              <a:rPr lang="en-US" smtClean="0"/>
              <a:t>Private</a:t>
            </a:r>
            <a:endParaRPr lang="en-US" dirty="0" smtClean="0"/>
          </a:p>
        </p:txBody>
      </p:sp>
      <p:pic>
        <p:nvPicPr>
          <p:cNvPr id="4" name="Picture 3"/>
          <p:cNvPicPr>
            <a:picLocks noChangeAspect="1"/>
          </p:cNvPicPr>
          <p:nvPr/>
        </p:nvPicPr>
        <p:blipFill>
          <a:blip r:embed="rId3"/>
          <a:stretch>
            <a:fillRect/>
          </a:stretch>
        </p:blipFill>
        <p:spPr>
          <a:xfrm>
            <a:off x="9342437" y="1214122"/>
            <a:ext cx="2799139" cy="2342664"/>
          </a:xfrm>
          <a:prstGeom prst="rect">
            <a:avLst/>
          </a:prstGeom>
          <a:ln>
            <a:solidFill>
              <a:schemeClr val="tx1"/>
            </a:solid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4"/>
          <a:stretch>
            <a:fillRect/>
          </a:stretch>
        </p:blipFill>
        <p:spPr>
          <a:xfrm>
            <a:off x="4616344" y="4792662"/>
            <a:ext cx="7523539" cy="1980334"/>
          </a:xfrm>
          <a:prstGeom prst="rect">
            <a:avLst/>
          </a:prstGeom>
          <a:ln>
            <a:solidFill>
              <a:schemeClr val="tx1"/>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390008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1" end="1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2" end="1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Demo</a:t>
            </a:r>
            <a:endParaRPr lang="en-US" dirty="0"/>
          </a:p>
        </p:txBody>
      </p:sp>
      <p:sp>
        <p:nvSpPr>
          <p:cNvPr id="2" name="Text Placeholder 1"/>
          <p:cNvSpPr>
            <a:spLocks noGrp="1"/>
          </p:cNvSpPr>
          <p:nvPr>
            <p:ph type="body" sz="quarter" idx="12"/>
          </p:nvPr>
        </p:nvSpPr>
        <p:spPr/>
        <p:txBody>
          <a:bodyPr/>
          <a:lstStyle/>
          <a:p>
            <a:r>
              <a:rPr lang="en-US" dirty="0" smtClean="0"/>
              <a:t>More Power Query for Excel</a:t>
            </a:r>
            <a:endParaRPr lang="en-US" dirty="0"/>
          </a:p>
        </p:txBody>
      </p:sp>
    </p:spTree>
    <p:extLst>
      <p:ext uri="{BB962C8B-B14F-4D97-AF65-F5344CB8AC3E}">
        <p14:creationId xmlns:p14="http://schemas.microsoft.com/office/powerpoint/2010/main" val="378072380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Text Placeholder 2"/>
          <p:cNvSpPr>
            <a:spLocks noGrp="1"/>
          </p:cNvSpPr>
          <p:nvPr>
            <p:ph type="body" sz="quarter" idx="11"/>
          </p:nvPr>
        </p:nvSpPr>
        <p:spPr>
          <a:xfrm>
            <a:off x="274639" y="1212849"/>
            <a:ext cx="11889564" cy="4124206"/>
          </a:xfrm>
        </p:spPr>
        <p:txBody>
          <a:bodyPr/>
          <a:lstStyle/>
          <a:p>
            <a:r>
              <a:rPr lang="en-US" dirty="0" smtClean="0"/>
              <a:t>Download Power Query for Excel</a:t>
            </a:r>
          </a:p>
          <a:p>
            <a:pPr lvl="1"/>
            <a:r>
              <a:rPr lang="en-US" dirty="0" smtClean="0">
                <a:hlinkClick r:id="rId3"/>
              </a:rPr>
              <a:t>http://aka.ms/powerquery</a:t>
            </a:r>
            <a:endParaRPr lang="en-US" dirty="0" smtClean="0"/>
          </a:p>
          <a:p>
            <a:pPr lvl="1"/>
            <a:endParaRPr lang="en-US" dirty="0"/>
          </a:p>
          <a:p>
            <a:r>
              <a:rPr lang="en-US" dirty="0" smtClean="0"/>
              <a:t>Find out more about Power BI</a:t>
            </a:r>
            <a:endParaRPr lang="en-US" dirty="0"/>
          </a:p>
          <a:p>
            <a:pPr lvl="1"/>
            <a:r>
              <a:rPr lang="en-US" dirty="0" smtClean="0"/>
              <a:t>Enables corporate data search and query sharing capabilities in Power Query</a:t>
            </a:r>
          </a:p>
          <a:p>
            <a:pPr lvl="1"/>
            <a:r>
              <a:rPr lang="en-US" dirty="0" smtClean="0">
                <a:hlinkClick r:id="rId4"/>
              </a:rPr>
              <a:t>http://www.powerbi.com/</a:t>
            </a:r>
            <a:r>
              <a:rPr lang="en-US" dirty="0" smtClean="0"/>
              <a:t> </a:t>
            </a:r>
          </a:p>
          <a:p>
            <a:pPr lvl="1"/>
            <a:endParaRPr lang="en-US" dirty="0"/>
          </a:p>
          <a:p>
            <a:r>
              <a:rPr lang="en-US" dirty="0" smtClean="0"/>
              <a:t>Public Preview for SAP </a:t>
            </a:r>
            <a:r>
              <a:rPr lang="en-US" dirty="0" err="1" smtClean="0"/>
              <a:t>BusinessObjects</a:t>
            </a:r>
            <a:r>
              <a:rPr lang="en-US" dirty="0" smtClean="0"/>
              <a:t> BI</a:t>
            </a:r>
          </a:p>
          <a:p>
            <a:pPr lvl="1"/>
            <a:r>
              <a:rPr lang="en-US" u="sng" dirty="0" smtClean="0">
                <a:hlinkClick r:id="rId5"/>
              </a:rPr>
              <a:t>http</a:t>
            </a:r>
            <a:r>
              <a:rPr lang="en-US" u="sng" dirty="0">
                <a:hlinkClick r:id="rId5"/>
              </a:rPr>
              <a:t>://www.microsoft.com/en-us/powerbi/sap.aspx</a:t>
            </a:r>
            <a:endParaRPr lang="en-US" dirty="0" smtClean="0"/>
          </a:p>
        </p:txBody>
      </p:sp>
    </p:spTree>
    <p:extLst>
      <p:ext uri="{BB962C8B-B14F-4D97-AF65-F5344CB8AC3E}">
        <p14:creationId xmlns:p14="http://schemas.microsoft.com/office/powerpoint/2010/main" val="3199047684"/>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882" y="496"/>
            <a:ext cx="12434711" cy="6984601"/>
          </a:xfrm>
          <a:prstGeom prst="rect">
            <a:avLst/>
          </a:prstGeom>
        </p:spPr>
      </p:pic>
      <p:sp>
        <p:nvSpPr>
          <p:cNvPr id="33" name="Rectangle 32"/>
          <p:cNvSpPr/>
          <p:nvPr/>
        </p:nvSpPr>
        <p:spPr>
          <a:xfrm>
            <a:off x="270718" y="373062"/>
            <a:ext cx="10824319" cy="5043398"/>
          </a:xfrm>
          <a:prstGeom prst="rect">
            <a:avLst/>
          </a:prstGeom>
          <a:solidFill>
            <a:schemeClr val="accent1">
              <a:alpha val="92000"/>
            </a:schemeClr>
          </a:solidFill>
          <a:ln w="25400" cap="flat" cmpd="sng" algn="ctr">
            <a:noFill/>
            <a:prstDash val="solid"/>
          </a:ln>
          <a:effectLst/>
        </p:spPr>
        <p:txBody>
          <a:bodyPr rtlCol="0" anchor="ctr"/>
          <a:lstStyle/>
          <a:p>
            <a:pPr algn="ctr" defTabSz="932563">
              <a:defRPr/>
            </a:pPr>
            <a:endParaRPr lang="en-US" kern="0">
              <a:solidFill>
                <a:srgbClr val="FFFFFF"/>
              </a:solidFill>
            </a:endParaRPr>
          </a:p>
        </p:txBody>
      </p:sp>
      <p:sp>
        <p:nvSpPr>
          <p:cNvPr id="6" name="Rectangle 5"/>
          <p:cNvSpPr/>
          <p:nvPr/>
        </p:nvSpPr>
        <p:spPr bwMode="auto">
          <a:xfrm>
            <a:off x="655637" y="754063"/>
            <a:ext cx="9982200" cy="2667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defTabSz="914102" fontAlgn="base">
              <a:lnSpc>
                <a:spcPct val="90000"/>
              </a:lnSpc>
              <a:spcBef>
                <a:spcPct val="0"/>
              </a:spcBef>
              <a:spcAft>
                <a:spcPct val="0"/>
              </a:spcAft>
            </a:pPr>
            <a:r>
              <a:rPr lang="en-US" sz="4000" dirty="0" smtClean="0">
                <a:gradFill>
                  <a:gsLst>
                    <a:gs pos="0">
                      <a:srgbClr val="FFFFFF"/>
                    </a:gs>
                    <a:gs pos="100000">
                      <a:srgbClr val="FFFFFF"/>
                    </a:gs>
                  </a:gsLst>
                  <a:lin ang="5400000" scaled="0"/>
                </a:gradFill>
                <a:latin typeface="Segoe UI Light"/>
                <a:ea typeface="Segoe UI" pitchFamily="34" charset="0"/>
                <a:cs typeface="Segoe UI" pitchFamily="34" charset="0"/>
              </a:rPr>
              <a:t>Announcing Power BI connectivity to SAP BusinessObjects BI Public Preview</a:t>
            </a:r>
          </a:p>
          <a:p>
            <a:pPr defTabSz="914102" fontAlgn="base">
              <a:lnSpc>
                <a:spcPct val="90000"/>
              </a:lnSpc>
              <a:spcBef>
                <a:spcPct val="0"/>
              </a:spcBef>
              <a:spcAft>
                <a:spcPct val="0"/>
              </a:spcAft>
            </a:pPr>
            <a:endParaRPr lang="en-US" sz="2400" dirty="0">
              <a:gradFill>
                <a:gsLst>
                  <a:gs pos="0">
                    <a:srgbClr val="FFFFFF"/>
                  </a:gs>
                  <a:gs pos="100000">
                    <a:srgbClr val="FFFFFF"/>
                  </a:gs>
                </a:gsLst>
                <a:lin ang="5400000" scaled="0"/>
              </a:gradFill>
              <a:latin typeface="Segoe UI Light"/>
              <a:ea typeface="Segoe UI" pitchFamily="34" charset="0"/>
              <a:cs typeface="Segoe UI" pitchFamily="34" charset="0"/>
            </a:endParaRPr>
          </a:p>
          <a:p>
            <a:pPr defTabSz="914102" fontAlgn="base">
              <a:lnSpc>
                <a:spcPct val="90000"/>
              </a:lnSpc>
              <a:spcBef>
                <a:spcPct val="0"/>
              </a:spcBef>
              <a:spcAft>
                <a:spcPct val="0"/>
              </a:spcAft>
            </a:pPr>
            <a:r>
              <a:rPr lang="en-US" sz="2400" dirty="0" smtClean="0">
                <a:gradFill>
                  <a:gsLst>
                    <a:gs pos="0">
                      <a:srgbClr val="FFFFFF"/>
                    </a:gs>
                    <a:gs pos="100000">
                      <a:srgbClr val="FFFFFF"/>
                    </a:gs>
                  </a:gsLst>
                  <a:lin ang="5400000" scaled="0"/>
                </a:gradFill>
                <a:latin typeface="Segoe UI Light"/>
                <a:ea typeface="Segoe UI" pitchFamily="34" charset="0"/>
                <a:cs typeface="Segoe UI" pitchFamily="34" charset="0"/>
              </a:rPr>
              <a:t>Try the Preview today at </a:t>
            </a:r>
            <a:r>
              <a:rPr lang="en-US" sz="2400" b="1" u="sng" dirty="0" smtClean="0">
                <a:gradFill>
                  <a:gsLst>
                    <a:gs pos="0">
                      <a:srgbClr val="FFFFFF"/>
                    </a:gs>
                    <a:gs pos="100000">
                      <a:srgbClr val="FFFFFF"/>
                    </a:gs>
                  </a:gsLst>
                  <a:lin ang="5400000" scaled="0"/>
                </a:gradFill>
                <a:latin typeface="Segoe UI Light"/>
                <a:ea typeface="Segoe UI" pitchFamily="34" charset="0"/>
                <a:cs typeface="Segoe UI" pitchFamily="34" charset="0"/>
              </a:rPr>
              <a:t>www.powerbi.com</a:t>
            </a:r>
            <a:r>
              <a:rPr lang="en-US" sz="2400" dirty="0" smtClean="0">
                <a:gradFill>
                  <a:gsLst>
                    <a:gs pos="0">
                      <a:srgbClr val="FFFFFF"/>
                    </a:gs>
                    <a:gs pos="100000">
                      <a:srgbClr val="FFFFFF"/>
                    </a:gs>
                  </a:gsLst>
                  <a:lin ang="5400000" scaled="0"/>
                </a:gradFill>
                <a:latin typeface="Segoe UI Light"/>
                <a:ea typeface="Segoe UI" pitchFamily="34" charset="0"/>
                <a:cs typeface="Segoe UI" pitchFamily="34" charset="0"/>
              </a:rPr>
              <a:t>!</a:t>
            </a:r>
          </a:p>
          <a:p>
            <a:pPr defTabSz="914102" fontAlgn="base">
              <a:lnSpc>
                <a:spcPct val="90000"/>
              </a:lnSpc>
              <a:spcBef>
                <a:spcPct val="0"/>
              </a:spcBef>
              <a:spcAft>
                <a:spcPct val="0"/>
              </a:spcAft>
            </a:pPr>
            <a:endParaRPr lang="en-US" sz="2400" dirty="0">
              <a:gradFill>
                <a:gsLst>
                  <a:gs pos="0">
                    <a:srgbClr val="FFFFFF"/>
                  </a:gs>
                  <a:gs pos="100000">
                    <a:srgbClr val="FFFFFF"/>
                  </a:gs>
                </a:gsLst>
                <a:lin ang="5400000" scaled="0"/>
              </a:gradFill>
              <a:latin typeface="Segoe UI Light"/>
              <a:ea typeface="Segoe UI" pitchFamily="34" charset="0"/>
              <a:cs typeface="Segoe UI" pitchFamily="34" charset="0"/>
            </a:endParaRPr>
          </a:p>
          <a:p>
            <a:pPr defTabSz="914102" fontAlgn="base">
              <a:lnSpc>
                <a:spcPct val="90000"/>
              </a:lnSpc>
              <a:spcBef>
                <a:spcPct val="0"/>
              </a:spcBef>
              <a:spcAft>
                <a:spcPct val="0"/>
              </a:spcAft>
            </a:pPr>
            <a:r>
              <a:rPr lang="en-US" sz="2400" dirty="0" smtClean="0">
                <a:gradFill>
                  <a:gsLst>
                    <a:gs pos="0">
                      <a:srgbClr val="FFFFFF"/>
                    </a:gs>
                    <a:gs pos="100000">
                      <a:srgbClr val="FFFFFF"/>
                    </a:gs>
                  </a:gsLst>
                  <a:lin ang="5400000" scaled="0"/>
                </a:gradFill>
                <a:latin typeface="Segoe UI Light"/>
                <a:ea typeface="Segoe UI" pitchFamily="34" charset="0"/>
                <a:cs typeface="Segoe UI" pitchFamily="34" charset="0"/>
              </a:rPr>
              <a:t>Learn more at </a:t>
            </a:r>
            <a:r>
              <a:rPr lang="en-US" sz="2400" b="1" u="sng" dirty="0" smtClean="0">
                <a:gradFill>
                  <a:gsLst>
                    <a:gs pos="0">
                      <a:srgbClr val="FFFFFF"/>
                    </a:gs>
                    <a:gs pos="100000">
                      <a:srgbClr val="FFFFFF"/>
                    </a:gs>
                  </a:gsLst>
                  <a:lin ang="5400000" scaled="0"/>
                </a:gradFill>
                <a:latin typeface="Segoe UI Light"/>
                <a:ea typeface="Segoe UI" pitchFamily="34" charset="0"/>
                <a:cs typeface="Segoe UI" pitchFamily="34" charset="0"/>
              </a:rPr>
              <a:t>www.sap.com/biconnector</a:t>
            </a:r>
            <a:r>
              <a:rPr lang="en-US" sz="2400" dirty="0" smtClean="0">
                <a:gradFill>
                  <a:gsLst>
                    <a:gs pos="0">
                      <a:srgbClr val="FFFFFF"/>
                    </a:gs>
                    <a:gs pos="100000">
                      <a:srgbClr val="FFFFFF"/>
                    </a:gs>
                  </a:gsLst>
                  <a:lin ang="5400000" scaled="0"/>
                </a:gradFill>
                <a:latin typeface="Segoe UI Light"/>
                <a:ea typeface="Segoe UI" pitchFamily="34" charset="0"/>
                <a:cs typeface="Segoe UI" pitchFamily="34" charset="0"/>
              </a:rPr>
              <a:t> and </a:t>
            </a:r>
            <a:r>
              <a:rPr lang="en-US" sz="2400" b="1" u="sng" dirty="0" smtClean="0">
                <a:gradFill>
                  <a:gsLst>
                    <a:gs pos="0">
                      <a:srgbClr val="FFFFFF"/>
                    </a:gs>
                    <a:gs pos="100000">
                      <a:srgbClr val="FFFFFF"/>
                    </a:gs>
                  </a:gsLst>
                  <a:lin ang="5400000" scaled="0"/>
                </a:gradFill>
                <a:latin typeface="Segoe UI Light"/>
                <a:ea typeface="Segoe UI" pitchFamily="34" charset="0"/>
                <a:cs typeface="Segoe UI" pitchFamily="34" charset="0"/>
              </a:rPr>
              <a:t>www.powerbi.com</a:t>
            </a:r>
            <a:endParaRPr lang="en-US" sz="2400"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8" name="Rectangle 7"/>
          <p:cNvSpPr/>
          <p:nvPr/>
        </p:nvSpPr>
        <p:spPr bwMode="auto">
          <a:xfrm>
            <a:off x="655637" y="3597361"/>
            <a:ext cx="9976317" cy="53874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algn="ctr" defTabSz="914102" fontAlgn="base">
              <a:lnSpc>
                <a:spcPct val="90000"/>
              </a:lnSpc>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Visit SAP booth #1724 for a demo!</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invGray">
          <a:xfrm>
            <a:off x="663574" y="4425802"/>
            <a:ext cx="3288507" cy="700960"/>
          </a:xfrm>
          <a:prstGeom prst="rect">
            <a:avLst/>
          </a:prstGeom>
        </p:spPr>
      </p:pic>
      <p:pic>
        <p:nvPicPr>
          <p:cNvPr id="10" name="Picture 2" descr="http://npcloud.org/wp-content/uploads/2012/02/SAP-Logo.png"/>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9216035" y="4425803"/>
            <a:ext cx="1415919" cy="7009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6036847"/>
      </p:ext>
    </p:extLst>
  </p:cSld>
  <p:clrMapOvr>
    <a:masterClrMapping/>
  </p:clrMapOvr>
  <mc:AlternateContent xmlns:mc="http://schemas.openxmlformats.org/markup-compatibility/2006" xmlns:p14="http://schemas.microsoft.com/office/powerpoint/2010/main">
    <mc:Choice Requires="p14">
      <p:transition spd="med" p14:dur="700">
        <p:wipe dir="r"/>
      </p:transition>
    </mc:Choice>
    <mc:Fallback xmlns="">
      <p:transition spd="med">
        <p:wipe dir="r"/>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Stock_000022544544_Medium.jpg"/>
          <p:cNvPicPr>
            <a:picLocks noChangeAspect="1"/>
          </p:cNvPicPr>
          <p:nvPr/>
        </p:nvPicPr>
        <p:blipFill rotWithShape="1">
          <a:blip r:embed="rId2">
            <a:extLst>
              <a:ext uri="{28A0092B-C50C-407E-A947-70E740481C1C}">
                <a14:useLocalDpi xmlns:a14="http://schemas.microsoft.com/office/drawing/2010/main" val="0"/>
              </a:ext>
            </a:extLst>
          </a:blip>
          <a:srcRect t="47491" b="24833"/>
          <a:stretch/>
        </p:blipFill>
        <p:spPr>
          <a:xfrm>
            <a:off x="882" y="4886129"/>
            <a:ext cx="12275984" cy="1971396"/>
          </a:xfrm>
          <a:prstGeom prst="rect">
            <a:avLst/>
          </a:prstGeom>
        </p:spPr>
      </p:pic>
      <p:sp>
        <p:nvSpPr>
          <p:cNvPr id="6" name="TextBox 5"/>
          <p:cNvSpPr txBox="1"/>
          <p:nvPr/>
        </p:nvSpPr>
        <p:spPr>
          <a:xfrm>
            <a:off x="1064533" y="3762597"/>
            <a:ext cx="8995143" cy="862581"/>
          </a:xfrm>
          <a:prstGeom prst="rect">
            <a:avLst/>
          </a:prstGeom>
          <a:noFill/>
        </p:spPr>
        <p:txBody>
          <a:bodyPr wrap="square" rtlCol="0">
            <a:spAutoFit/>
          </a:bodyPr>
          <a:lstStyle/>
          <a:p>
            <a:pPr>
              <a:lnSpc>
                <a:spcPct val="120000"/>
              </a:lnSpc>
            </a:pPr>
            <a:r>
              <a:rPr lang="en-US" sz="2040" b="1" dirty="0">
                <a:solidFill>
                  <a:srgbClr val="002060"/>
                </a:solidFill>
              </a:rPr>
              <a:t>JOIN US </a:t>
            </a:r>
            <a:r>
              <a:rPr lang="en-US" sz="2040" dirty="0">
                <a:solidFill>
                  <a:srgbClr val="002060"/>
                </a:solidFill>
              </a:rPr>
              <a:t>to stay ahead of the curve in the changing world of analytics with more than 70 sessions by the world’s top BI and BA experts.</a:t>
            </a:r>
          </a:p>
        </p:txBody>
      </p:sp>
      <p:pic>
        <p:nvPicPr>
          <p:cNvPr id="7" name="Picture 6" descr="PASS_BA_Conference_horz.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2042" y="325399"/>
            <a:ext cx="5357188" cy="1201713"/>
          </a:xfrm>
          <a:prstGeom prst="rect">
            <a:avLst/>
          </a:prstGeom>
        </p:spPr>
      </p:pic>
      <p:pic>
        <p:nvPicPr>
          <p:cNvPr id="8" name="Picture 7" descr="Untitled-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32732" y="1594680"/>
            <a:ext cx="3338976" cy="339387"/>
          </a:xfrm>
          <a:prstGeom prst="rect">
            <a:avLst/>
          </a:prstGeom>
        </p:spPr>
      </p:pic>
      <p:grpSp>
        <p:nvGrpSpPr>
          <p:cNvPr id="15" name="Group 14"/>
          <p:cNvGrpSpPr/>
          <p:nvPr/>
        </p:nvGrpSpPr>
        <p:grpSpPr>
          <a:xfrm>
            <a:off x="7680585" y="5762"/>
            <a:ext cx="4683904" cy="2373321"/>
            <a:chOff x="8201799" y="1869004"/>
            <a:chExt cx="2999430" cy="1606907"/>
          </a:xfrm>
        </p:grpSpPr>
        <p:sp>
          <p:nvSpPr>
            <p:cNvPr id="10" name="Rectangle 9"/>
            <p:cNvSpPr/>
            <p:nvPr/>
          </p:nvSpPr>
          <p:spPr>
            <a:xfrm>
              <a:off x="8465208" y="2083357"/>
              <a:ext cx="2472612" cy="11476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solidFill>
                    <a:srgbClr val="FFFFFF"/>
                  </a:solidFill>
                </a:rPr>
                <a:t>Get $300 off with discount code: </a:t>
              </a:r>
              <a:r>
                <a:rPr lang="en-US" sz="2856" b="1" dirty="0">
                  <a:solidFill>
                    <a:srgbClr val="FFFFFF"/>
                  </a:solidFill>
                </a:rPr>
                <a:t>BACSPC</a:t>
              </a:r>
            </a:p>
            <a:p>
              <a:pPr algn="ctr"/>
              <a:r>
                <a:rPr lang="en-US" sz="1836" u="sng" dirty="0">
                  <a:solidFill>
                    <a:srgbClr val="FFFFFF"/>
                  </a:solidFill>
                </a:rPr>
                <a:t>passbaconference.com</a:t>
              </a:r>
              <a:r>
                <a:rPr lang="en-US" sz="1836" dirty="0">
                  <a:solidFill>
                    <a:srgbClr val="FFFFFF"/>
                  </a:solidFill>
                </a:rPr>
                <a:t> </a:t>
              </a:r>
            </a:p>
          </p:txBody>
        </p:sp>
        <p:sp>
          <p:nvSpPr>
            <p:cNvPr id="11" name="Oval 10"/>
            <p:cNvSpPr/>
            <p:nvPr/>
          </p:nvSpPr>
          <p:spPr>
            <a:xfrm>
              <a:off x="8201799" y="1869004"/>
              <a:ext cx="526817" cy="52681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a:solidFill>
                  <a:srgbClr val="FFFFFF"/>
                </a:solidFill>
              </a:endParaRPr>
            </a:p>
          </p:txBody>
        </p:sp>
        <p:sp>
          <p:nvSpPr>
            <p:cNvPr id="12" name="Oval 11"/>
            <p:cNvSpPr/>
            <p:nvPr/>
          </p:nvSpPr>
          <p:spPr>
            <a:xfrm>
              <a:off x="8201799" y="2949094"/>
              <a:ext cx="526817" cy="52681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a:solidFill>
                  <a:srgbClr val="FFFFFF"/>
                </a:solidFill>
              </a:endParaRPr>
            </a:p>
          </p:txBody>
        </p:sp>
        <p:sp>
          <p:nvSpPr>
            <p:cNvPr id="13" name="Oval 12"/>
            <p:cNvSpPr/>
            <p:nvPr/>
          </p:nvSpPr>
          <p:spPr>
            <a:xfrm>
              <a:off x="10674412" y="2949094"/>
              <a:ext cx="526817" cy="52681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a:solidFill>
                  <a:srgbClr val="FFFFFF"/>
                </a:solidFill>
              </a:endParaRPr>
            </a:p>
          </p:txBody>
        </p:sp>
        <p:sp>
          <p:nvSpPr>
            <p:cNvPr id="14" name="Oval 13"/>
            <p:cNvSpPr/>
            <p:nvPr/>
          </p:nvSpPr>
          <p:spPr>
            <a:xfrm>
              <a:off x="10674412" y="1869004"/>
              <a:ext cx="526817" cy="52681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a:solidFill>
                  <a:srgbClr val="FFFFFF"/>
                </a:solidFill>
              </a:endParaRPr>
            </a:p>
          </p:txBody>
        </p:sp>
      </p:grpSp>
      <p:sp>
        <p:nvSpPr>
          <p:cNvPr id="17" name="TextBox 2"/>
          <p:cNvSpPr txBox="1"/>
          <p:nvPr/>
        </p:nvSpPr>
        <p:spPr>
          <a:xfrm>
            <a:off x="884677" y="2757582"/>
            <a:ext cx="10267434" cy="1079241"/>
          </a:xfrm>
          <a:prstGeom prst="rect">
            <a:avLst/>
          </a:prstGeom>
          <a:noFill/>
        </p:spPr>
        <p:txBody>
          <a:bodyPr wrap="square" lIns="186521" tIns="149217" rIns="186521" bIns="149217" rtlCol="0">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defTabSz="951304">
              <a:lnSpc>
                <a:spcPct val="90000"/>
              </a:lnSpc>
              <a:spcAft>
                <a:spcPts val="612"/>
              </a:spcAft>
              <a:defRPr/>
            </a:pPr>
            <a:r>
              <a:rPr lang="en-US" sz="5507" dirty="0">
                <a:solidFill>
                  <a:srgbClr val="00B0F0"/>
                </a:solidFill>
              </a:rPr>
              <a:t>Calling All Data Professionals:</a:t>
            </a:r>
          </a:p>
        </p:txBody>
      </p:sp>
    </p:spTree>
    <p:extLst>
      <p:ext uri="{BB962C8B-B14F-4D97-AF65-F5344CB8AC3E}">
        <p14:creationId xmlns:p14="http://schemas.microsoft.com/office/powerpoint/2010/main" val="2653143707"/>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1600">
                  <a:solidFill>
                    <a:srgbClr val="FFFFFF"/>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algn="ctr">
              <a:lnSpc>
                <a:spcPct val="90000"/>
              </a:lnSpc>
              <a:spcAft>
                <a:spcPts val="600"/>
              </a:spcAft>
              <a:defRPr/>
            </a:pPr>
            <a:r>
              <a:rPr lang="en-US" sz="2000" kern="0" dirty="0" smtClean="0">
                <a:gradFill>
                  <a:gsLst>
                    <a:gs pos="2917">
                      <a:srgbClr val="00BCF2">
                        <a:lumMod val="20000"/>
                        <a:lumOff val="80000"/>
                      </a:srgbClr>
                    </a:gs>
                    <a:gs pos="96000">
                      <a:srgbClr val="00BCF2">
                        <a:lumMod val="20000"/>
                        <a:lumOff val="80000"/>
                      </a:srgbClr>
                    </a:gs>
                  </a:gsLst>
                  <a:lin ang="5400000" scaled="0"/>
                </a:gradFill>
                <a:latin typeface="Segoe UI Light"/>
              </a:rPr>
              <a:t>connect. </a:t>
            </a:r>
            <a:r>
              <a:rPr lang="en-US" sz="2000" kern="0" dirty="0" smtClean="0">
                <a:gradFill>
                  <a:gsLst>
                    <a:gs pos="2917">
                      <a:srgbClr val="00BCF2"/>
                    </a:gs>
                    <a:gs pos="30000">
                      <a:srgbClr val="00BCF2"/>
                    </a:gs>
                  </a:gsLst>
                  <a:lin ang="5400000" scaled="0"/>
                </a:gradFill>
                <a:latin typeface="Segoe UI Light"/>
              </a:rPr>
              <a:t>reimagine. </a:t>
            </a:r>
            <a:r>
              <a:rPr lang="en-US" sz="2000" kern="0" dirty="0" smtClean="0">
                <a:gradFill>
                  <a:gsLst>
                    <a:gs pos="2917">
                      <a:srgbClr val="0072C6"/>
                    </a:gs>
                    <a:gs pos="30000">
                      <a:srgbClr val="0072C6"/>
                    </a:gs>
                  </a:gsLst>
                  <a:lin ang="5400000" scaled="0"/>
                </a:gradFill>
                <a:latin typeface="Segoe UI Ligh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1227679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726294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Deep dive on self-service data retrieval w</a:t>
            </a:r>
            <a:r>
              <a:rPr lang="en-US" dirty="0" smtClean="0"/>
              <a:t>ith </a:t>
            </a:r>
            <a:r>
              <a:rPr lang="en-US" dirty="0"/>
              <a:t>Power Query	</a:t>
            </a:r>
          </a:p>
        </p:txBody>
      </p:sp>
      <p:sp>
        <p:nvSpPr>
          <p:cNvPr id="5" name="Text Placeholder 4"/>
          <p:cNvSpPr>
            <a:spLocks noGrp="1"/>
          </p:cNvSpPr>
          <p:nvPr>
            <p:ph type="body" sz="quarter" idx="14"/>
          </p:nvPr>
        </p:nvSpPr>
        <p:spPr/>
        <p:txBody>
          <a:bodyPr/>
          <a:lstStyle/>
          <a:p>
            <a:r>
              <a:rPr lang="en-US" dirty="0" smtClean="0"/>
              <a:t>Matt Masson</a:t>
            </a:r>
          </a:p>
          <a:p>
            <a:r>
              <a:rPr lang="en-US" dirty="0" smtClean="0"/>
              <a:t>Senior Program Manager</a:t>
            </a:r>
          </a:p>
          <a:p>
            <a:r>
              <a:rPr lang="en-US" dirty="0" smtClean="0"/>
              <a:t>Microsoft</a:t>
            </a:r>
            <a:endParaRPr lang="en-US" dirty="0"/>
          </a:p>
        </p:txBody>
      </p:sp>
      <p:sp>
        <p:nvSpPr>
          <p:cNvPr id="2" name="TextBox 1"/>
          <p:cNvSpPr txBox="1"/>
          <p:nvPr/>
        </p:nvSpPr>
        <p:spPr>
          <a:xfrm>
            <a:off x="8885237" y="1689301"/>
            <a:ext cx="1524000"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SPC328</a:t>
            </a:r>
            <a:endParaRPr lang="en-US" sz="2400" dirty="0" smtClean="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1398545907"/>
      </p:ext>
    </p:extLst>
  </p:cSld>
  <p:clrMapOvr>
    <a:masterClrMapping/>
  </p:clrMapOvr>
  <p:transition spd="slow">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Getting External Data Into Excel</a:t>
            </a:r>
          </a:p>
        </p:txBody>
      </p:sp>
      <p:sp>
        <p:nvSpPr>
          <p:cNvPr id="4" name="Text Placeholder 3"/>
          <p:cNvSpPr>
            <a:spLocks noGrp="1"/>
          </p:cNvSpPr>
          <p:nvPr>
            <p:ph type="body" sz="quarter" idx="11"/>
          </p:nvPr>
        </p:nvSpPr>
        <p:spPr>
          <a:xfrm>
            <a:off x="274639" y="1212849"/>
            <a:ext cx="11889564" cy="4462760"/>
          </a:xfrm>
        </p:spPr>
        <p:txBody>
          <a:bodyPr/>
          <a:lstStyle/>
          <a:p>
            <a:r>
              <a:rPr lang="en-US" dirty="0" smtClean="0"/>
              <a:t>Fetch data from disparate sources</a:t>
            </a:r>
          </a:p>
          <a:p>
            <a:pPr lvl="1"/>
            <a:r>
              <a:rPr lang="en-US" dirty="0" smtClean="0"/>
              <a:t>Relational databases and cubes</a:t>
            </a:r>
          </a:p>
          <a:p>
            <a:pPr lvl="1"/>
            <a:r>
              <a:rPr lang="en-US" dirty="0" smtClean="0"/>
              <a:t>Text files and web pages</a:t>
            </a:r>
          </a:p>
          <a:p>
            <a:pPr lvl="1"/>
            <a:endParaRPr lang="en-US" dirty="0" smtClean="0"/>
          </a:p>
          <a:p>
            <a:r>
              <a:rPr lang="en-US" dirty="0" smtClean="0"/>
              <a:t>Filter and shape </a:t>
            </a:r>
          </a:p>
          <a:p>
            <a:pPr lvl="1"/>
            <a:r>
              <a:rPr lang="en-US" dirty="0" smtClean="0"/>
              <a:t>Select the data you want </a:t>
            </a:r>
          </a:p>
          <a:p>
            <a:pPr lvl="1"/>
            <a:r>
              <a:rPr lang="en-US" dirty="0" smtClean="0"/>
              <a:t>Split and reformat columns</a:t>
            </a:r>
          </a:p>
          <a:p>
            <a:pPr lvl="1"/>
            <a:endParaRPr lang="en-US" dirty="0" smtClean="0"/>
          </a:p>
          <a:p>
            <a:r>
              <a:rPr lang="en-US" dirty="0" smtClean="0"/>
              <a:t>Refreshable queries</a:t>
            </a:r>
          </a:p>
          <a:p>
            <a:pPr lvl="1"/>
            <a:r>
              <a:rPr lang="en-US" dirty="0" smtClean="0"/>
              <a:t>Not just a one time copy &amp; paste action</a:t>
            </a:r>
          </a:p>
        </p:txBody>
      </p:sp>
    </p:spTree>
    <p:extLst>
      <p:ext uri="{BB962C8B-B14F-4D97-AF65-F5344CB8AC3E}">
        <p14:creationId xmlns:p14="http://schemas.microsoft.com/office/powerpoint/2010/main" val="27225747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Data Import Experiences</a:t>
            </a:r>
            <a:endParaRPr lang="en-US" dirty="0"/>
          </a:p>
        </p:txBody>
      </p:sp>
      <p:pic>
        <p:nvPicPr>
          <p:cNvPr id="2" name="Picture 1"/>
          <p:cNvPicPr>
            <a:picLocks noChangeAspect="1"/>
          </p:cNvPicPr>
          <p:nvPr/>
        </p:nvPicPr>
        <p:blipFill>
          <a:blip r:embed="rId2"/>
          <a:stretch>
            <a:fillRect/>
          </a:stretch>
        </p:blipFill>
        <p:spPr>
          <a:xfrm>
            <a:off x="350837" y="1499381"/>
            <a:ext cx="7315200" cy="154068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3" name="Picture 2"/>
          <p:cNvPicPr>
            <a:picLocks noChangeAspect="1"/>
          </p:cNvPicPr>
          <p:nvPr/>
        </p:nvPicPr>
        <p:blipFill>
          <a:blip r:embed="rId3"/>
          <a:stretch>
            <a:fillRect/>
          </a:stretch>
        </p:blipFill>
        <p:spPr>
          <a:xfrm>
            <a:off x="1798637" y="3279172"/>
            <a:ext cx="7315200" cy="151349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1" name="Picture 10"/>
          <p:cNvPicPr>
            <a:picLocks noChangeAspect="1"/>
          </p:cNvPicPr>
          <p:nvPr/>
        </p:nvPicPr>
        <p:blipFill>
          <a:blip r:embed="rId4"/>
          <a:stretch>
            <a:fillRect/>
          </a:stretch>
        </p:blipFill>
        <p:spPr>
          <a:xfrm>
            <a:off x="4031865" y="4945062"/>
            <a:ext cx="7526074" cy="144987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0110691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Power Query?</a:t>
            </a:r>
            <a:endParaRPr lang="en-US" dirty="0"/>
          </a:p>
        </p:txBody>
      </p:sp>
      <p:sp>
        <p:nvSpPr>
          <p:cNvPr id="5" name="TextBox 4"/>
          <p:cNvSpPr txBox="1"/>
          <p:nvPr/>
        </p:nvSpPr>
        <p:spPr>
          <a:xfrm>
            <a:off x="591930" y="1218538"/>
            <a:ext cx="10929345" cy="400110"/>
          </a:xfrm>
          <a:prstGeom prst="rect">
            <a:avLst/>
          </a:prstGeom>
          <a:noFill/>
        </p:spPr>
        <p:txBody>
          <a:bodyPr wrap="square" rtlCol="0">
            <a:spAutoFit/>
          </a:bodyPr>
          <a:lstStyle/>
          <a:p>
            <a:r>
              <a:rPr lang="en-US" sz="2000" dirty="0" smtClean="0">
                <a:solidFill>
                  <a:srgbClr val="505050"/>
                </a:solidFill>
              </a:rPr>
              <a:t>Enables </a:t>
            </a:r>
            <a:r>
              <a:rPr lang="en-US" sz="2000" dirty="0">
                <a:solidFill>
                  <a:srgbClr val="505050"/>
                </a:solidFill>
              </a:rPr>
              <a:t>self-service data discovery, query, transformation and </a:t>
            </a:r>
            <a:r>
              <a:rPr lang="en-US" sz="2000" dirty="0" err="1">
                <a:solidFill>
                  <a:srgbClr val="505050"/>
                </a:solidFill>
              </a:rPr>
              <a:t>mashup</a:t>
            </a:r>
            <a:r>
              <a:rPr lang="en-US" sz="2000" dirty="0">
                <a:solidFill>
                  <a:srgbClr val="505050"/>
                </a:solidFill>
              </a:rPr>
              <a:t> experiences </a:t>
            </a:r>
            <a:r>
              <a:rPr lang="en-US" sz="2000" dirty="0" smtClean="0">
                <a:solidFill>
                  <a:srgbClr val="505050"/>
                </a:solidFill>
              </a:rPr>
              <a:t>in Excel</a:t>
            </a:r>
            <a:endParaRPr lang="en-US" sz="2000" dirty="0">
              <a:solidFill>
                <a:srgbClr val="505050"/>
              </a:solidFill>
            </a:endParaRPr>
          </a:p>
        </p:txBody>
      </p:sp>
      <p:grpSp>
        <p:nvGrpSpPr>
          <p:cNvPr id="6" name="Group 5"/>
          <p:cNvGrpSpPr/>
          <p:nvPr/>
        </p:nvGrpSpPr>
        <p:grpSpPr>
          <a:xfrm>
            <a:off x="727817" y="2283404"/>
            <a:ext cx="749847" cy="796973"/>
            <a:chOff x="520698" y="3753716"/>
            <a:chExt cx="950976" cy="950976"/>
          </a:xfrm>
        </p:grpSpPr>
        <p:sp>
          <p:nvSpPr>
            <p:cNvPr id="7" name="Rectangle 6"/>
            <p:cNvSpPr>
              <a:spLocks noChangeAspect="1"/>
            </p:cNvSpPr>
            <p:nvPr/>
          </p:nvSpPr>
          <p:spPr bwMode="auto">
            <a:xfrm>
              <a:off x="520698" y="3753716"/>
              <a:ext cx="950976" cy="950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4347" tIns="62174" rIns="124347" bIns="62174" numCol="1" spcCol="0" rtlCol="0" fromWordArt="0" anchor="ctr" anchorCtr="0" forceAA="0" compatLnSpc="1">
              <a:prstTxWarp prst="textNoShape">
                <a:avLst/>
              </a:prstTxWarp>
              <a:noAutofit/>
            </a:bodyPr>
            <a:lstStyle/>
            <a:p>
              <a:pPr algn="ctr"/>
              <a:endParaRPr lang="en-US" sz="1904">
                <a:solidFill>
                  <a:srgbClr val="505050"/>
                </a:solidFill>
              </a:endParaRPr>
            </a:p>
          </p:txBody>
        </p:sp>
        <p:sp>
          <p:nvSpPr>
            <p:cNvPr id="8" name="Freeform 14"/>
            <p:cNvSpPr>
              <a:spLocks noEditPoints="1"/>
            </p:cNvSpPr>
            <p:nvPr/>
          </p:nvSpPr>
          <p:spPr bwMode="black">
            <a:xfrm>
              <a:off x="672074" y="3939349"/>
              <a:ext cx="648225" cy="575737"/>
            </a:xfrm>
            <a:custGeom>
              <a:avLst/>
              <a:gdLst>
                <a:gd name="T0" fmla="*/ 195 w 300"/>
                <a:gd name="T1" fmla="*/ 217 h 266"/>
                <a:gd name="T2" fmla="*/ 196 w 300"/>
                <a:gd name="T3" fmla="*/ 227 h 266"/>
                <a:gd name="T4" fmla="*/ 149 w 300"/>
                <a:gd name="T5" fmla="*/ 266 h 266"/>
                <a:gd name="T6" fmla="*/ 8 w 300"/>
                <a:gd name="T7" fmla="*/ 116 h 266"/>
                <a:gd name="T8" fmla="*/ 0 w 300"/>
                <a:gd name="T9" fmla="*/ 78 h 266"/>
                <a:gd name="T10" fmla="*/ 78 w 300"/>
                <a:gd name="T11" fmla="*/ 0 h 266"/>
                <a:gd name="T12" fmla="*/ 150 w 300"/>
                <a:gd name="T13" fmla="*/ 48 h 266"/>
                <a:gd name="T14" fmla="*/ 222 w 300"/>
                <a:gd name="T15" fmla="*/ 0 h 266"/>
                <a:gd name="T16" fmla="*/ 300 w 300"/>
                <a:gd name="T17" fmla="*/ 78 h 266"/>
                <a:gd name="T18" fmla="*/ 292 w 300"/>
                <a:gd name="T19" fmla="*/ 116 h 266"/>
                <a:gd name="T20" fmla="*/ 262 w 300"/>
                <a:gd name="T21" fmla="*/ 162 h 266"/>
                <a:gd name="T22" fmla="*/ 251 w 300"/>
                <a:gd name="T23" fmla="*/ 161 h 266"/>
                <a:gd name="T24" fmla="*/ 195 w 300"/>
                <a:gd name="T25" fmla="*/ 217 h 266"/>
                <a:gd name="T26" fmla="*/ 257 w 300"/>
                <a:gd name="T27" fmla="*/ 211 h 266"/>
                <a:gd name="T28" fmla="*/ 275 w 300"/>
                <a:gd name="T29" fmla="*/ 211 h 266"/>
                <a:gd name="T30" fmla="*/ 275 w 300"/>
                <a:gd name="T31" fmla="*/ 223 h 266"/>
                <a:gd name="T32" fmla="*/ 257 w 300"/>
                <a:gd name="T33" fmla="*/ 223 h 266"/>
                <a:gd name="T34" fmla="*/ 257 w 300"/>
                <a:gd name="T35" fmla="*/ 241 h 266"/>
                <a:gd name="T36" fmla="*/ 245 w 300"/>
                <a:gd name="T37" fmla="*/ 241 h 266"/>
                <a:gd name="T38" fmla="*/ 245 w 300"/>
                <a:gd name="T39" fmla="*/ 223 h 266"/>
                <a:gd name="T40" fmla="*/ 227 w 300"/>
                <a:gd name="T41" fmla="*/ 223 h 266"/>
                <a:gd name="T42" fmla="*/ 227 w 300"/>
                <a:gd name="T43" fmla="*/ 211 h 266"/>
                <a:gd name="T44" fmla="*/ 245 w 300"/>
                <a:gd name="T45" fmla="*/ 211 h 266"/>
                <a:gd name="T46" fmla="*/ 245 w 300"/>
                <a:gd name="T47" fmla="*/ 193 h 266"/>
                <a:gd name="T48" fmla="*/ 257 w 300"/>
                <a:gd name="T49" fmla="*/ 193 h 266"/>
                <a:gd name="T50" fmla="*/ 257 w 300"/>
                <a:gd name="T51" fmla="*/ 211 h 266"/>
                <a:gd name="T52" fmla="*/ 251 w 300"/>
                <a:gd name="T53" fmla="*/ 258 h 266"/>
                <a:gd name="T54" fmla="*/ 210 w 300"/>
                <a:gd name="T55" fmla="*/ 217 h 266"/>
                <a:gd name="T56" fmla="*/ 251 w 300"/>
                <a:gd name="T57" fmla="*/ 176 h 266"/>
                <a:gd name="T58" fmla="*/ 293 w 300"/>
                <a:gd name="T59" fmla="*/ 217 h 266"/>
                <a:gd name="T60" fmla="*/ 251 w 300"/>
                <a:gd name="T61" fmla="*/ 258 h 266"/>
                <a:gd name="T62" fmla="*/ 251 w 300"/>
                <a:gd name="T63" fmla="*/ 168 h 266"/>
                <a:gd name="T64" fmla="*/ 203 w 300"/>
                <a:gd name="T65" fmla="*/ 217 h 266"/>
                <a:gd name="T66" fmla="*/ 251 w 300"/>
                <a:gd name="T67" fmla="*/ 266 h 266"/>
                <a:gd name="T68" fmla="*/ 300 w 300"/>
                <a:gd name="T69" fmla="*/ 217 h 266"/>
                <a:gd name="T70" fmla="*/ 251 w 300"/>
                <a:gd name="T71" fmla="*/ 168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0" h="266">
                  <a:moveTo>
                    <a:pt x="195" y="217"/>
                  </a:moveTo>
                  <a:cubicBezTo>
                    <a:pt x="195" y="221"/>
                    <a:pt x="195" y="224"/>
                    <a:pt x="196" y="227"/>
                  </a:cubicBezTo>
                  <a:cubicBezTo>
                    <a:pt x="170" y="250"/>
                    <a:pt x="149" y="266"/>
                    <a:pt x="149" y="266"/>
                  </a:cubicBezTo>
                  <a:cubicBezTo>
                    <a:pt x="149" y="266"/>
                    <a:pt x="32" y="176"/>
                    <a:pt x="8" y="116"/>
                  </a:cubicBezTo>
                  <a:cubicBezTo>
                    <a:pt x="4" y="106"/>
                    <a:pt x="0" y="90"/>
                    <a:pt x="0" y="78"/>
                  </a:cubicBezTo>
                  <a:cubicBezTo>
                    <a:pt x="0" y="35"/>
                    <a:pt x="35" y="0"/>
                    <a:pt x="78" y="0"/>
                  </a:cubicBezTo>
                  <a:cubicBezTo>
                    <a:pt x="110" y="0"/>
                    <a:pt x="138" y="20"/>
                    <a:pt x="150" y="48"/>
                  </a:cubicBezTo>
                  <a:cubicBezTo>
                    <a:pt x="162" y="20"/>
                    <a:pt x="190" y="0"/>
                    <a:pt x="222" y="0"/>
                  </a:cubicBezTo>
                  <a:cubicBezTo>
                    <a:pt x="265" y="0"/>
                    <a:pt x="300" y="35"/>
                    <a:pt x="300" y="78"/>
                  </a:cubicBezTo>
                  <a:cubicBezTo>
                    <a:pt x="300" y="91"/>
                    <a:pt x="296" y="106"/>
                    <a:pt x="292" y="116"/>
                  </a:cubicBezTo>
                  <a:cubicBezTo>
                    <a:pt x="287" y="130"/>
                    <a:pt x="275" y="146"/>
                    <a:pt x="262" y="162"/>
                  </a:cubicBezTo>
                  <a:cubicBezTo>
                    <a:pt x="258" y="161"/>
                    <a:pt x="255" y="161"/>
                    <a:pt x="251" y="161"/>
                  </a:cubicBezTo>
                  <a:cubicBezTo>
                    <a:pt x="220" y="161"/>
                    <a:pt x="195" y="186"/>
                    <a:pt x="195" y="217"/>
                  </a:cubicBezTo>
                  <a:close/>
                  <a:moveTo>
                    <a:pt x="257" y="211"/>
                  </a:moveTo>
                  <a:cubicBezTo>
                    <a:pt x="275" y="211"/>
                    <a:pt x="275" y="211"/>
                    <a:pt x="275" y="211"/>
                  </a:cubicBezTo>
                  <a:cubicBezTo>
                    <a:pt x="275" y="223"/>
                    <a:pt x="275" y="223"/>
                    <a:pt x="275" y="223"/>
                  </a:cubicBezTo>
                  <a:cubicBezTo>
                    <a:pt x="257" y="223"/>
                    <a:pt x="257" y="223"/>
                    <a:pt x="257" y="223"/>
                  </a:cubicBezTo>
                  <a:cubicBezTo>
                    <a:pt x="257" y="241"/>
                    <a:pt x="257" y="241"/>
                    <a:pt x="257" y="241"/>
                  </a:cubicBezTo>
                  <a:cubicBezTo>
                    <a:pt x="245" y="241"/>
                    <a:pt x="245" y="241"/>
                    <a:pt x="245" y="241"/>
                  </a:cubicBezTo>
                  <a:cubicBezTo>
                    <a:pt x="245" y="223"/>
                    <a:pt x="245" y="223"/>
                    <a:pt x="245" y="223"/>
                  </a:cubicBezTo>
                  <a:cubicBezTo>
                    <a:pt x="227" y="223"/>
                    <a:pt x="227" y="223"/>
                    <a:pt x="227" y="223"/>
                  </a:cubicBezTo>
                  <a:cubicBezTo>
                    <a:pt x="227" y="211"/>
                    <a:pt x="227" y="211"/>
                    <a:pt x="227" y="211"/>
                  </a:cubicBezTo>
                  <a:cubicBezTo>
                    <a:pt x="245" y="211"/>
                    <a:pt x="245" y="211"/>
                    <a:pt x="245" y="211"/>
                  </a:cubicBezTo>
                  <a:cubicBezTo>
                    <a:pt x="245" y="193"/>
                    <a:pt x="245" y="193"/>
                    <a:pt x="245" y="193"/>
                  </a:cubicBezTo>
                  <a:cubicBezTo>
                    <a:pt x="257" y="193"/>
                    <a:pt x="257" y="193"/>
                    <a:pt x="257" y="193"/>
                  </a:cubicBezTo>
                  <a:lnTo>
                    <a:pt x="257" y="211"/>
                  </a:lnTo>
                  <a:close/>
                  <a:moveTo>
                    <a:pt x="251" y="258"/>
                  </a:moveTo>
                  <a:cubicBezTo>
                    <a:pt x="229" y="258"/>
                    <a:pt x="210" y="240"/>
                    <a:pt x="210" y="217"/>
                  </a:cubicBezTo>
                  <a:cubicBezTo>
                    <a:pt x="210" y="194"/>
                    <a:pt x="229" y="176"/>
                    <a:pt x="251" y="176"/>
                  </a:cubicBezTo>
                  <a:cubicBezTo>
                    <a:pt x="274" y="176"/>
                    <a:pt x="293" y="194"/>
                    <a:pt x="293" y="217"/>
                  </a:cubicBezTo>
                  <a:cubicBezTo>
                    <a:pt x="293" y="240"/>
                    <a:pt x="274" y="258"/>
                    <a:pt x="251" y="258"/>
                  </a:cubicBezTo>
                  <a:close/>
                  <a:moveTo>
                    <a:pt x="251" y="168"/>
                  </a:moveTo>
                  <a:cubicBezTo>
                    <a:pt x="224" y="168"/>
                    <a:pt x="203" y="190"/>
                    <a:pt x="203" y="217"/>
                  </a:cubicBezTo>
                  <a:cubicBezTo>
                    <a:pt x="203" y="244"/>
                    <a:pt x="224" y="266"/>
                    <a:pt x="251" y="266"/>
                  </a:cubicBezTo>
                  <a:cubicBezTo>
                    <a:pt x="278" y="266"/>
                    <a:pt x="300" y="244"/>
                    <a:pt x="300" y="217"/>
                  </a:cubicBezTo>
                  <a:cubicBezTo>
                    <a:pt x="300" y="190"/>
                    <a:pt x="278" y="168"/>
                    <a:pt x="251" y="168"/>
                  </a:cubicBezTo>
                  <a:close/>
                </a:path>
              </a:pathLst>
            </a:custGeom>
            <a:solidFill>
              <a:srgbClr val="FFFFFF"/>
            </a:solidFill>
            <a:ln>
              <a:noFill/>
            </a:ln>
          </p:spPr>
          <p:txBody>
            <a:bodyPr vert="horz" wrap="square" lIns="111925" tIns="55963" rIns="111925" bIns="55963" numCol="1" anchor="t" anchorCtr="0" compatLnSpc="1">
              <a:prstTxWarp prst="textNoShape">
                <a:avLst/>
              </a:prstTxWarp>
            </a:bodyPr>
            <a:lstStyle/>
            <a:p>
              <a:endParaRPr lang="en-US" sz="1904">
                <a:solidFill>
                  <a:srgbClr val="505050"/>
                </a:solidFill>
              </a:endParaRPr>
            </a:p>
          </p:txBody>
        </p:sp>
      </p:grpSp>
      <p:sp>
        <p:nvSpPr>
          <p:cNvPr id="9" name="Text Placeholder 4"/>
          <p:cNvSpPr txBox="1">
            <a:spLocks/>
          </p:cNvSpPr>
          <p:nvPr/>
        </p:nvSpPr>
        <p:spPr>
          <a:xfrm>
            <a:off x="1737975" y="2281738"/>
            <a:ext cx="9783300" cy="796973"/>
          </a:xfrm>
          <a:prstGeom prst="rect">
            <a:avLst/>
          </a:prstGeom>
          <a:solidFill>
            <a:schemeClr val="accent6">
              <a:lumMod val="20000"/>
              <a:lumOff val="80000"/>
            </a:schemeClr>
          </a:solidFill>
        </p:spPr>
        <p:txBody>
          <a:bodyPr lIns="186521" tIns="0" rIns="248694" bIns="0" anchor="ctr"/>
          <a:lstStyle>
            <a:lvl1pPr marL="0" indent="0" algn="l" defTabSz="914363" rtl="0" eaLnBrk="1" latinLnBrk="0" hangingPunct="1">
              <a:lnSpc>
                <a:spcPct val="90000"/>
              </a:lnSpc>
              <a:spcBef>
                <a:spcPct val="20000"/>
              </a:spcBef>
              <a:buSzPct val="90000"/>
              <a:buFont typeface="Wingdings" pitchFamily="2" charset="2"/>
              <a:buNone/>
              <a:defRPr sz="2800" kern="1200">
                <a:gradFill>
                  <a:gsLst>
                    <a:gs pos="0">
                      <a:schemeClr val="tx1"/>
                    </a:gs>
                    <a:gs pos="86000">
                      <a:schemeClr val="tx1"/>
                    </a:gs>
                  </a:gsLst>
                  <a:lin ang="5400000" scaled="0"/>
                </a:gradFill>
                <a:latin typeface="Segoe UI Semibold" pitchFamily="34" charset="0"/>
                <a:ea typeface="+mn-ea"/>
                <a:cs typeface="+mn-cs"/>
              </a:defRPr>
            </a:lvl1pPr>
            <a:lvl2pPr marL="460375" indent="0" algn="l" defTabSz="914363" rtl="0" eaLnBrk="1" latinLnBrk="0" hangingPunct="1">
              <a:lnSpc>
                <a:spcPct val="90000"/>
              </a:lnSpc>
              <a:spcBef>
                <a:spcPct val="20000"/>
              </a:spcBef>
              <a:buSzPct val="90000"/>
              <a:buFont typeface="Wingdings" pitchFamily="2" charset="2"/>
              <a:buNone/>
              <a:defRPr sz="2400" kern="1200">
                <a:gradFill>
                  <a:gsLst>
                    <a:gs pos="0">
                      <a:schemeClr val="tx1"/>
                    </a:gs>
                    <a:gs pos="86000">
                      <a:schemeClr val="tx1"/>
                    </a:gs>
                  </a:gsLst>
                  <a:lin ang="5400000" scaled="0"/>
                </a:gradFill>
                <a:latin typeface="Segoe UI Light" pitchFamily="34" charset="0"/>
                <a:ea typeface="+mn-ea"/>
                <a:cs typeface="+mn-cs"/>
              </a:defRPr>
            </a:lvl2pPr>
            <a:lvl3pPr marL="1204913" indent="-349250" algn="l" defTabSz="914363" rtl="0" eaLnBrk="1" latinLnBrk="0" hangingPunct="1">
              <a:lnSpc>
                <a:spcPct val="90000"/>
              </a:lnSpc>
              <a:spcBef>
                <a:spcPct val="20000"/>
              </a:spcBef>
              <a:buSzPct val="90000"/>
              <a:buFont typeface="Wingdings" pitchFamily="2" charset="2"/>
              <a:buChar char="§"/>
              <a:defRPr sz="2000" kern="1200">
                <a:gradFill>
                  <a:gsLst>
                    <a:gs pos="0">
                      <a:schemeClr val="tx1"/>
                    </a:gs>
                    <a:gs pos="86000">
                      <a:schemeClr val="tx1"/>
                    </a:gs>
                  </a:gsLst>
                  <a:lin ang="5400000" scaled="0"/>
                </a:gradFill>
                <a:latin typeface="Segoe UI Light" pitchFamily="34" charset="0"/>
                <a:ea typeface="+mn-ea"/>
                <a:cs typeface="+mn-cs"/>
              </a:defRPr>
            </a:lvl3pPr>
            <a:lvl4pPr marL="1538288" indent="-279400"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4pPr>
            <a:lvl5pPr marL="1887538" indent="-282575"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904" dirty="0">
                <a:solidFill>
                  <a:srgbClr val="505050"/>
                </a:solidFill>
                <a:latin typeface="Segoe UI"/>
              </a:rPr>
              <a:t>Discovery and connectivity to a </a:t>
            </a:r>
            <a:r>
              <a:rPr lang="en-US" sz="1904" b="1" dirty="0">
                <a:solidFill>
                  <a:srgbClr val="505050"/>
                </a:solidFill>
                <a:latin typeface="Segoe UI"/>
              </a:rPr>
              <a:t>wide range of data sources</a:t>
            </a:r>
            <a:r>
              <a:rPr lang="en-US" sz="1904" dirty="0">
                <a:solidFill>
                  <a:srgbClr val="505050"/>
                </a:solidFill>
                <a:latin typeface="Segoe UI"/>
              </a:rPr>
              <a:t>, </a:t>
            </a:r>
            <a:r>
              <a:rPr lang="en-US" sz="1904" dirty="0" smtClean="0">
                <a:solidFill>
                  <a:srgbClr val="505050"/>
                </a:solidFill>
                <a:latin typeface="Segoe UI"/>
              </a:rPr>
              <a:t>including publicly available data of all sizes &amp; shapes. </a:t>
            </a:r>
            <a:endParaRPr lang="en-US" sz="1904" spc="-95" dirty="0">
              <a:solidFill>
                <a:srgbClr val="505050"/>
              </a:solidFill>
              <a:latin typeface="Segoe UI"/>
            </a:endParaRPr>
          </a:p>
        </p:txBody>
      </p:sp>
      <p:grpSp>
        <p:nvGrpSpPr>
          <p:cNvPr id="10" name="Group 9"/>
          <p:cNvGrpSpPr/>
          <p:nvPr/>
        </p:nvGrpSpPr>
        <p:grpSpPr>
          <a:xfrm>
            <a:off x="727818" y="3235949"/>
            <a:ext cx="749848" cy="796973"/>
            <a:chOff x="520698" y="2747687"/>
            <a:chExt cx="950976" cy="950976"/>
          </a:xfrm>
        </p:grpSpPr>
        <p:sp>
          <p:nvSpPr>
            <p:cNvPr id="11" name="Rectangle 10"/>
            <p:cNvSpPr>
              <a:spLocks noChangeAspect="1"/>
            </p:cNvSpPr>
            <p:nvPr/>
          </p:nvSpPr>
          <p:spPr bwMode="auto">
            <a:xfrm>
              <a:off x="520698" y="2747687"/>
              <a:ext cx="950976" cy="95097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4347" tIns="62174" rIns="124347" bIns="62174" numCol="1" spcCol="0" rtlCol="0" fromWordArt="0" anchor="ctr" anchorCtr="0" forceAA="0" compatLnSpc="1">
              <a:prstTxWarp prst="textNoShape">
                <a:avLst/>
              </a:prstTxWarp>
              <a:noAutofit/>
            </a:bodyPr>
            <a:lstStyle/>
            <a:p>
              <a:pPr algn="ctr"/>
              <a:endParaRPr lang="en-US" sz="1904">
                <a:solidFill>
                  <a:srgbClr val="505050"/>
                </a:solidFill>
              </a:endParaRPr>
            </a:p>
          </p:txBody>
        </p:sp>
        <p:sp>
          <p:nvSpPr>
            <p:cNvPr id="12" name="Freeform 10"/>
            <p:cNvSpPr>
              <a:spLocks noEditPoints="1"/>
            </p:cNvSpPr>
            <p:nvPr/>
          </p:nvSpPr>
          <p:spPr bwMode="black">
            <a:xfrm>
              <a:off x="628424" y="3003027"/>
              <a:ext cx="735525" cy="440296"/>
            </a:xfrm>
            <a:custGeom>
              <a:avLst/>
              <a:gdLst>
                <a:gd name="T0" fmla="*/ 401 w 672"/>
                <a:gd name="T1" fmla="*/ 114 h 402"/>
                <a:gd name="T2" fmla="*/ 545 w 672"/>
                <a:gd name="T3" fmla="*/ 258 h 402"/>
                <a:gd name="T4" fmla="*/ 401 w 672"/>
                <a:gd name="T5" fmla="*/ 402 h 402"/>
                <a:gd name="T6" fmla="*/ 401 w 672"/>
                <a:gd name="T7" fmla="*/ 402 h 402"/>
                <a:gd name="T8" fmla="*/ 401 w 672"/>
                <a:gd name="T9" fmla="*/ 402 h 402"/>
                <a:gd name="T10" fmla="*/ 96 w 672"/>
                <a:gd name="T11" fmla="*/ 402 h 402"/>
                <a:gd name="T12" fmla="*/ 96 w 672"/>
                <a:gd name="T13" fmla="*/ 402 h 402"/>
                <a:gd name="T14" fmla="*/ 90 w 672"/>
                <a:gd name="T15" fmla="*/ 402 h 402"/>
                <a:gd name="T16" fmla="*/ 90 w 672"/>
                <a:gd name="T17" fmla="*/ 402 h 402"/>
                <a:gd name="T18" fmla="*/ 89 w 672"/>
                <a:gd name="T19" fmla="*/ 402 h 402"/>
                <a:gd name="T20" fmla="*/ 0 w 672"/>
                <a:gd name="T21" fmla="*/ 314 h 402"/>
                <a:gd name="T22" fmla="*/ 89 w 672"/>
                <a:gd name="T23" fmla="*/ 225 h 402"/>
                <a:gd name="T24" fmla="*/ 124 w 672"/>
                <a:gd name="T25" fmla="*/ 233 h 402"/>
                <a:gd name="T26" fmla="*/ 226 w 672"/>
                <a:gd name="T27" fmla="*/ 171 h 402"/>
                <a:gd name="T28" fmla="*/ 278 w 672"/>
                <a:gd name="T29" fmla="*/ 184 h 402"/>
                <a:gd name="T30" fmla="*/ 401 w 672"/>
                <a:gd name="T31" fmla="*/ 114 h 402"/>
                <a:gd name="T32" fmla="*/ 544 w 672"/>
                <a:gd name="T33" fmla="*/ 0 h 402"/>
                <a:gd name="T34" fmla="*/ 672 w 672"/>
                <a:gd name="T35" fmla="*/ 128 h 402"/>
                <a:gd name="T36" fmla="*/ 557 w 672"/>
                <a:gd name="T37" fmla="*/ 255 h 402"/>
                <a:gd name="T38" fmla="*/ 557 w 672"/>
                <a:gd name="T39" fmla="*/ 253 h 402"/>
                <a:gd name="T40" fmla="*/ 403 w 672"/>
                <a:gd name="T41" fmla="*/ 100 h 402"/>
                <a:gd name="T42" fmla="*/ 273 w 672"/>
                <a:gd name="T43" fmla="*/ 171 h 402"/>
                <a:gd name="T44" fmla="*/ 229 w 672"/>
                <a:gd name="T45" fmla="*/ 159 h 402"/>
                <a:gd name="T46" fmla="*/ 192 w 672"/>
                <a:gd name="T47" fmla="*/ 168 h 402"/>
                <a:gd name="T48" fmla="*/ 265 w 672"/>
                <a:gd name="T49" fmla="*/ 104 h 402"/>
                <a:gd name="T50" fmla="*/ 295 w 672"/>
                <a:gd name="T51" fmla="*/ 111 h 402"/>
                <a:gd name="T52" fmla="*/ 387 w 672"/>
                <a:gd name="T53" fmla="*/ 53 h 402"/>
                <a:gd name="T54" fmla="*/ 433 w 672"/>
                <a:gd name="T55" fmla="*/ 65 h 402"/>
                <a:gd name="T56" fmla="*/ 544 w 672"/>
                <a:gd name="T57"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72" h="402">
                  <a:moveTo>
                    <a:pt x="401" y="114"/>
                  </a:moveTo>
                  <a:cubicBezTo>
                    <a:pt x="481" y="114"/>
                    <a:pt x="545" y="178"/>
                    <a:pt x="545" y="258"/>
                  </a:cubicBezTo>
                  <a:cubicBezTo>
                    <a:pt x="545" y="338"/>
                    <a:pt x="481" y="402"/>
                    <a:pt x="401" y="402"/>
                  </a:cubicBezTo>
                  <a:cubicBezTo>
                    <a:pt x="401" y="402"/>
                    <a:pt x="401" y="402"/>
                    <a:pt x="401" y="402"/>
                  </a:cubicBezTo>
                  <a:cubicBezTo>
                    <a:pt x="401" y="402"/>
                    <a:pt x="401" y="402"/>
                    <a:pt x="401" y="402"/>
                  </a:cubicBezTo>
                  <a:cubicBezTo>
                    <a:pt x="96" y="402"/>
                    <a:pt x="96" y="402"/>
                    <a:pt x="96" y="402"/>
                  </a:cubicBezTo>
                  <a:cubicBezTo>
                    <a:pt x="96" y="402"/>
                    <a:pt x="96" y="402"/>
                    <a:pt x="96" y="402"/>
                  </a:cubicBezTo>
                  <a:cubicBezTo>
                    <a:pt x="90" y="402"/>
                    <a:pt x="90" y="402"/>
                    <a:pt x="90" y="402"/>
                  </a:cubicBezTo>
                  <a:cubicBezTo>
                    <a:pt x="90" y="402"/>
                    <a:pt x="90" y="402"/>
                    <a:pt x="90" y="402"/>
                  </a:cubicBezTo>
                  <a:cubicBezTo>
                    <a:pt x="90" y="402"/>
                    <a:pt x="89" y="402"/>
                    <a:pt x="89" y="402"/>
                  </a:cubicBezTo>
                  <a:cubicBezTo>
                    <a:pt x="40" y="402"/>
                    <a:pt x="0" y="363"/>
                    <a:pt x="0" y="314"/>
                  </a:cubicBezTo>
                  <a:cubicBezTo>
                    <a:pt x="0" y="265"/>
                    <a:pt x="40" y="225"/>
                    <a:pt x="89" y="225"/>
                  </a:cubicBezTo>
                  <a:cubicBezTo>
                    <a:pt x="102" y="225"/>
                    <a:pt x="114" y="228"/>
                    <a:pt x="124" y="233"/>
                  </a:cubicBezTo>
                  <a:cubicBezTo>
                    <a:pt x="143" y="196"/>
                    <a:pt x="181" y="171"/>
                    <a:pt x="226" y="171"/>
                  </a:cubicBezTo>
                  <a:cubicBezTo>
                    <a:pt x="244" y="171"/>
                    <a:pt x="262" y="176"/>
                    <a:pt x="278" y="184"/>
                  </a:cubicBezTo>
                  <a:cubicBezTo>
                    <a:pt x="303" y="142"/>
                    <a:pt x="349" y="114"/>
                    <a:pt x="401" y="114"/>
                  </a:cubicBezTo>
                  <a:close/>
                  <a:moveTo>
                    <a:pt x="544" y="0"/>
                  </a:moveTo>
                  <a:cubicBezTo>
                    <a:pt x="615" y="0"/>
                    <a:pt x="672" y="57"/>
                    <a:pt x="672" y="128"/>
                  </a:cubicBezTo>
                  <a:cubicBezTo>
                    <a:pt x="672" y="194"/>
                    <a:pt x="622" y="249"/>
                    <a:pt x="557" y="255"/>
                  </a:cubicBezTo>
                  <a:cubicBezTo>
                    <a:pt x="557" y="253"/>
                    <a:pt x="557" y="253"/>
                    <a:pt x="557" y="253"/>
                  </a:cubicBezTo>
                  <a:cubicBezTo>
                    <a:pt x="557" y="168"/>
                    <a:pt x="488" y="100"/>
                    <a:pt x="403" y="100"/>
                  </a:cubicBezTo>
                  <a:cubicBezTo>
                    <a:pt x="348" y="100"/>
                    <a:pt x="300" y="128"/>
                    <a:pt x="273" y="171"/>
                  </a:cubicBezTo>
                  <a:cubicBezTo>
                    <a:pt x="260" y="163"/>
                    <a:pt x="245" y="159"/>
                    <a:pt x="229" y="159"/>
                  </a:cubicBezTo>
                  <a:cubicBezTo>
                    <a:pt x="216" y="159"/>
                    <a:pt x="203" y="162"/>
                    <a:pt x="192" y="168"/>
                  </a:cubicBezTo>
                  <a:cubicBezTo>
                    <a:pt x="196" y="132"/>
                    <a:pt x="227" y="104"/>
                    <a:pt x="265" y="104"/>
                  </a:cubicBezTo>
                  <a:cubicBezTo>
                    <a:pt x="275" y="104"/>
                    <a:pt x="286" y="106"/>
                    <a:pt x="295" y="111"/>
                  </a:cubicBezTo>
                  <a:cubicBezTo>
                    <a:pt x="311" y="77"/>
                    <a:pt x="346" y="53"/>
                    <a:pt x="387" y="53"/>
                  </a:cubicBezTo>
                  <a:cubicBezTo>
                    <a:pt x="403" y="53"/>
                    <a:pt x="419" y="57"/>
                    <a:pt x="433" y="65"/>
                  </a:cubicBezTo>
                  <a:cubicBezTo>
                    <a:pt x="455" y="26"/>
                    <a:pt x="496" y="0"/>
                    <a:pt x="54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47" tIns="62174" rIns="124347" bIns="62174" numCol="1" anchor="t" anchorCtr="0" compatLnSpc="1">
              <a:prstTxWarp prst="textNoShape">
                <a:avLst/>
              </a:prstTxWarp>
            </a:bodyPr>
            <a:lstStyle/>
            <a:p>
              <a:endParaRPr lang="en-US" sz="1904">
                <a:solidFill>
                  <a:srgbClr val="505050"/>
                </a:solidFill>
              </a:endParaRPr>
            </a:p>
          </p:txBody>
        </p:sp>
      </p:grpSp>
      <p:sp>
        <p:nvSpPr>
          <p:cNvPr id="13" name="Text Placeholder 4"/>
          <p:cNvSpPr txBox="1">
            <a:spLocks/>
          </p:cNvSpPr>
          <p:nvPr/>
        </p:nvSpPr>
        <p:spPr>
          <a:xfrm>
            <a:off x="1735057" y="3235947"/>
            <a:ext cx="9786218" cy="796973"/>
          </a:xfrm>
          <a:prstGeom prst="rect">
            <a:avLst/>
          </a:prstGeom>
          <a:solidFill>
            <a:schemeClr val="accent6">
              <a:lumMod val="20000"/>
              <a:lumOff val="80000"/>
            </a:schemeClr>
          </a:solidFill>
        </p:spPr>
        <p:txBody>
          <a:bodyPr lIns="186521" tIns="0" rIns="248694" bIns="0" anchor="ctr"/>
          <a:lstStyle>
            <a:lvl1pPr marL="0" indent="0" algn="l" defTabSz="914363" rtl="0" eaLnBrk="1" latinLnBrk="0" hangingPunct="1">
              <a:lnSpc>
                <a:spcPct val="90000"/>
              </a:lnSpc>
              <a:spcBef>
                <a:spcPct val="20000"/>
              </a:spcBef>
              <a:buSzPct val="90000"/>
              <a:buFont typeface="Wingdings" pitchFamily="2" charset="2"/>
              <a:buNone/>
              <a:defRPr sz="2800" kern="1200">
                <a:gradFill>
                  <a:gsLst>
                    <a:gs pos="0">
                      <a:schemeClr val="tx1"/>
                    </a:gs>
                    <a:gs pos="86000">
                      <a:schemeClr val="tx1"/>
                    </a:gs>
                  </a:gsLst>
                  <a:lin ang="5400000" scaled="0"/>
                </a:gradFill>
                <a:latin typeface="Segoe UI Semibold" pitchFamily="34" charset="0"/>
                <a:ea typeface="+mn-ea"/>
                <a:cs typeface="+mn-cs"/>
              </a:defRPr>
            </a:lvl1pPr>
            <a:lvl2pPr marL="460375" indent="0" algn="l" defTabSz="914363" rtl="0" eaLnBrk="1" latinLnBrk="0" hangingPunct="1">
              <a:lnSpc>
                <a:spcPct val="90000"/>
              </a:lnSpc>
              <a:spcBef>
                <a:spcPct val="20000"/>
              </a:spcBef>
              <a:buSzPct val="90000"/>
              <a:buFont typeface="Wingdings" pitchFamily="2" charset="2"/>
              <a:buNone/>
              <a:defRPr sz="2400" kern="1200">
                <a:gradFill>
                  <a:gsLst>
                    <a:gs pos="0">
                      <a:schemeClr val="tx1"/>
                    </a:gs>
                    <a:gs pos="86000">
                      <a:schemeClr val="tx1"/>
                    </a:gs>
                  </a:gsLst>
                  <a:lin ang="5400000" scaled="0"/>
                </a:gradFill>
                <a:latin typeface="Segoe UI Light" pitchFamily="34" charset="0"/>
                <a:ea typeface="+mn-ea"/>
                <a:cs typeface="+mn-cs"/>
              </a:defRPr>
            </a:lvl2pPr>
            <a:lvl3pPr marL="1204913" indent="-349250" algn="l" defTabSz="914363" rtl="0" eaLnBrk="1" latinLnBrk="0" hangingPunct="1">
              <a:lnSpc>
                <a:spcPct val="90000"/>
              </a:lnSpc>
              <a:spcBef>
                <a:spcPct val="20000"/>
              </a:spcBef>
              <a:buSzPct val="90000"/>
              <a:buFont typeface="Wingdings" pitchFamily="2" charset="2"/>
              <a:buChar char="§"/>
              <a:defRPr sz="2000" kern="1200">
                <a:gradFill>
                  <a:gsLst>
                    <a:gs pos="0">
                      <a:schemeClr val="tx1"/>
                    </a:gs>
                    <a:gs pos="86000">
                      <a:schemeClr val="tx1"/>
                    </a:gs>
                  </a:gsLst>
                  <a:lin ang="5400000" scaled="0"/>
                </a:gradFill>
                <a:latin typeface="Segoe UI Light" pitchFamily="34" charset="0"/>
                <a:ea typeface="+mn-ea"/>
                <a:cs typeface="+mn-cs"/>
              </a:defRPr>
            </a:lvl3pPr>
            <a:lvl4pPr marL="1538288" indent="-279400"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4pPr>
            <a:lvl5pPr marL="1887538" indent="-282575"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904" dirty="0">
                <a:solidFill>
                  <a:srgbClr val="505050"/>
                </a:solidFill>
                <a:latin typeface="Segoe UI"/>
              </a:rPr>
              <a:t>Highly interactive and intuitive experience for rapidly and iteratively building queries over </a:t>
            </a:r>
            <a:r>
              <a:rPr lang="en-US" sz="1904" b="1" dirty="0">
                <a:solidFill>
                  <a:srgbClr val="505050"/>
                </a:solidFill>
                <a:latin typeface="Segoe UI"/>
              </a:rPr>
              <a:t>any data source, any size.</a:t>
            </a:r>
          </a:p>
        </p:txBody>
      </p:sp>
      <p:sp>
        <p:nvSpPr>
          <p:cNvPr id="14" name="Rectangle 13"/>
          <p:cNvSpPr>
            <a:spLocks noChangeAspect="1"/>
          </p:cNvSpPr>
          <p:nvPr/>
        </p:nvSpPr>
        <p:spPr bwMode="auto">
          <a:xfrm>
            <a:off x="727817" y="4186145"/>
            <a:ext cx="749847" cy="7969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4347" tIns="62174" rIns="124347" bIns="62174" numCol="1" spcCol="0" rtlCol="0" fromWordArt="0" anchor="ctr" anchorCtr="0" forceAA="0" compatLnSpc="1">
            <a:prstTxWarp prst="textNoShape">
              <a:avLst/>
            </a:prstTxWarp>
            <a:noAutofit/>
          </a:bodyPr>
          <a:lstStyle/>
          <a:p>
            <a:pPr algn="ctr"/>
            <a:endParaRPr lang="en-US" sz="1904">
              <a:solidFill>
                <a:srgbClr val="505050"/>
              </a:solidFill>
            </a:endParaRPr>
          </a:p>
        </p:txBody>
      </p:sp>
      <p:sp>
        <p:nvSpPr>
          <p:cNvPr id="15" name="Text Placeholder 4"/>
          <p:cNvSpPr txBox="1">
            <a:spLocks/>
          </p:cNvSpPr>
          <p:nvPr/>
        </p:nvSpPr>
        <p:spPr>
          <a:xfrm>
            <a:off x="1737975" y="4184479"/>
            <a:ext cx="9783300" cy="796973"/>
          </a:xfrm>
          <a:prstGeom prst="rect">
            <a:avLst/>
          </a:prstGeom>
          <a:solidFill>
            <a:schemeClr val="accent6">
              <a:lumMod val="20000"/>
              <a:lumOff val="80000"/>
            </a:schemeClr>
          </a:solidFill>
        </p:spPr>
        <p:txBody>
          <a:bodyPr lIns="186521" tIns="0" rIns="248694" bIns="0" anchor="ctr"/>
          <a:lstStyle>
            <a:lvl1pPr marL="0" indent="0" algn="l" defTabSz="914363" rtl="0" eaLnBrk="1" latinLnBrk="0" hangingPunct="1">
              <a:lnSpc>
                <a:spcPct val="90000"/>
              </a:lnSpc>
              <a:spcBef>
                <a:spcPct val="20000"/>
              </a:spcBef>
              <a:buSzPct val="90000"/>
              <a:buFont typeface="Wingdings" pitchFamily="2" charset="2"/>
              <a:buNone/>
              <a:defRPr sz="2800" kern="1200">
                <a:gradFill>
                  <a:gsLst>
                    <a:gs pos="0">
                      <a:schemeClr val="tx1"/>
                    </a:gs>
                    <a:gs pos="86000">
                      <a:schemeClr val="tx1"/>
                    </a:gs>
                  </a:gsLst>
                  <a:lin ang="5400000" scaled="0"/>
                </a:gradFill>
                <a:latin typeface="Segoe UI Semibold" pitchFamily="34" charset="0"/>
                <a:ea typeface="+mn-ea"/>
                <a:cs typeface="+mn-cs"/>
              </a:defRPr>
            </a:lvl1pPr>
            <a:lvl2pPr marL="460375" indent="0" algn="l" defTabSz="914363" rtl="0" eaLnBrk="1" latinLnBrk="0" hangingPunct="1">
              <a:lnSpc>
                <a:spcPct val="90000"/>
              </a:lnSpc>
              <a:spcBef>
                <a:spcPct val="20000"/>
              </a:spcBef>
              <a:buSzPct val="90000"/>
              <a:buFont typeface="Wingdings" pitchFamily="2" charset="2"/>
              <a:buNone/>
              <a:defRPr sz="2400" kern="1200">
                <a:gradFill>
                  <a:gsLst>
                    <a:gs pos="0">
                      <a:schemeClr val="tx1"/>
                    </a:gs>
                    <a:gs pos="86000">
                      <a:schemeClr val="tx1"/>
                    </a:gs>
                  </a:gsLst>
                  <a:lin ang="5400000" scaled="0"/>
                </a:gradFill>
                <a:latin typeface="Segoe UI Light" pitchFamily="34" charset="0"/>
                <a:ea typeface="+mn-ea"/>
                <a:cs typeface="+mn-cs"/>
              </a:defRPr>
            </a:lvl2pPr>
            <a:lvl3pPr marL="1204913" indent="-349250" algn="l" defTabSz="914363" rtl="0" eaLnBrk="1" latinLnBrk="0" hangingPunct="1">
              <a:lnSpc>
                <a:spcPct val="90000"/>
              </a:lnSpc>
              <a:spcBef>
                <a:spcPct val="20000"/>
              </a:spcBef>
              <a:buSzPct val="90000"/>
              <a:buFont typeface="Wingdings" pitchFamily="2" charset="2"/>
              <a:buChar char="§"/>
              <a:defRPr sz="2000" kern="1200">
                <a:gradFill>
                  <a:gsLst>
                    <a:gs pos="0">
                      <a:schemeClr val="tx1"/>
                    </a:gs>
                    <a:gs pos="86000">
                      <a:schemeClr val="tx1"/>
                    </a:gs>
                  </a:gsLst>
                  <a:lin ang="5400000" scaled="0"/>
                </a:gradFill>
                <a:latin typeface="Segoe UI Light" pitchFamily="34" charset="0"/>
                <a:ea typeface="+mn-ea"/>
                <a:cs typeface="+mn-cs"/>
              </a:defRPr>
            </a:lvl3pPr>
            <a:lvl4pPr marL="1538288" indent="-279400"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4pPr>
            <a:lvl5pPr marL="1887538" indent="-282575"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904" b="1" dirty="0">
                <a:solidFill>
                  <a:srgbClr val="505050"/>
                </a:solidFill>
                <a:latin typeface="Segoe UI"/>
              </a:rPr>
              <a:t>Consistency</a:t>
            </a:r>
            <a:r>
              <a:rPr lang="en-US" sz="1904" dirty="0">
                <a:solidFill>
                  <a:srgbClr val="505050"/>
                </a:solidFill>
                <a:latin typeface="Segoe UI"/>
              </a:rPr>
              <a:t> of experience, and parity of query capabilities over all data sources.</a:t>
            </a:r>
          </a:p>
        </p:txBody>
      </p:sp>
      <p:sp>
        <p:nvSpPr>
          <p:cNvPr id="16" name="Rectangle 15"/>
          <p:cNvSpPr>
            <a:spLocks noChangeAspect="1"/>
          </p:cNvSpPr>
          <p:nvPr/>
        </p:nvSpPr>
        <p:spPr bwMode="auto">
          <a:xfrm>
            <a:off x="727818" y="5138689"/>
            <a:ext cx="749848" cy="7969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4347" tIns="62174" rIns="124347" bIns="62174" numCol="1" spcCol="0" rtlCol="0" fromWordArt="0" anchor="ctr" anchorCtr="0" forceAA="0" compatLnSpc="1">
            <a:prstTxWarp prst="textNoShape">
              <a:avLst/>
            </a:prstTxWarp>
            <a:noAutofit/>
          </a:bodyPr>
          <a:lstStyle/>
          <a:p>
            <a:pPr algn="ctr"/>
            <a:endParaRPr lang="en-US" sz="1904">
              <a:solidFill>
                <a:srgbClr val="505050"/>
              </a:solidFill>
            </a:endParaRPr>
          </a:p>
        </p:txBody>
      </p:sp>
      <p:sp>
        <p:nvSpPr>
          <p:cNvPr id="17" name="Text Placeholder 4"/>
          <p:cNvSpPr txBox="1">
            <a:spLocks/>
          </p:cNvSpPr>
          <p:nvPr/>
        </p:nvSpPr>
        <p:spPr>
          <a:xfrm>
            <a:off x="1735057" y="5138688"/>
            <a:ext cx="9786218" cy="796973"/>
          </a:xfrm>
          <a:prstGeom prst="rect">
            <a:avLst/>
          </a:prstGeom>
          <a:solidFill>
            <a:schemeClr val="accent6">
              <a:lumMod val="20000"/>
              <a:lumOff val="80000"/>
            </a:schemeClr>
          </a:solidFill>
        </p:spPr>
        <p:txBody>
          <a:bodyPr lIns="186521" tIns="0" rIns="248694" bIns="0" anchor="ctr"/>
          <a:lstStyle>
            <a:lvl1pPr marL="0" indent="0" algn="l" defTabSz="914363" rtl="0" eaLnBrk="1" latinLnBrk="0" hangingPunct="1">
              <a:lnSpc>
                <a:spcPct val="90000"/>
              </a:lnSpc>
              <a:spcBef>
                <a:spcPct val="20000"/>
              </a:spcBef>
              <a:buSzPct val="90000"/>
              <a:buFont typeface="Wingdings" pitchFamily="2" charset="2"/>
              <a:buNone/>
              <a:defRPr sz="2800" kern="1200">
                <a:gradFill>
                  <a:gsLst>
                    <a:gs pos="0">
                      <a:schemeClr val="tx1"/>
                    </a:gs>
                    <a:gs pos="86000">
                      <a:schemeClr val="tx1"/>
                    </a:gs>
                  </a:gsLst>
                  <a:lin ang="5400000" scaled="0"/>
                </a:gradFill>
                <a:latin typeface="Segoe UI Semibold" pitchFamily="34" charset="0"/>
                <a:ea typeface="+mn-ea"/>
                <a:cs typeface="+mn-cs"/>
              </a:defRPr>
            </a:lvl1pPr>
            <a:lvl2pPr marL="460375" indent="0" algn="l" defTabSz="914363" rtl="0" eaLnBrk="1" latinLnBrk="0" hangingPunct="1">
              <a:lnSpc>
                <a:spcPct val="90000"/>
              </a:lnSpc>
              <a:spcBef>
                <a:spcPct val="20000"/>
              </a:spcBef>
              <a:buSzPct val="90000"/>
              <a:buFont typeface="Wingdings" pitchFamily="2" charset="2"/>
              <a:buNone/>
              <a:defRPr sz="2400" kern="1200">
                <a:gradFill>
                  <a:gsLst>
                    <a:gs pos="0">
                      <a:schemeClr val="tx1"/>
                    </a:gs>
                    <a:gs pos="86000">
                      <a:schemeClr val="tx1"/>
                    </a:gs>
                  </a:gsLst>
                  <a:lin ang="5400000" scaled="0"/>
                </a:gradFill>
                <a:latin typeface="Segoe UI Light" pitchFamily="34" charset="0"/>
                <a:ea typeface="+mn-ea"/>
                <a:cs typeface="+mn-cs"/>
              </a:defRPr>
            </a:lvl2pPr>
            <a:lvl3pPr marL="1204913" indent="-349250" algn="l" defTabSz="914363" rtl="0" eaLnBrk="1" latinLnBrk="0" hangingPunct="1">
              <a:lnSpc>
                <a:spcPct val="90000"/>
              </a:lnSpc>
              <a:spcBef>
                <a:spcPct val="20000"/>
              </a:spcBef>
              <a:buSzPct val="90000"/>
              <a:buFont typeface="Wingdings" pitchFamily="2" charset="2"/>
              <a:buChar char="§"/>
              <a:defRPr sz="2000" kern="1200">
                <a:gradFill>
                  <a:gsLst>
                    <a:gs pos="0">
                      <a:schemeClr val="tx1"/>
                    </a:gs>
                    <a:gs pos="86000">
                      <a:schemeClr val="tx1"/>
                    </a:gs>
                  </a:gsLst>
                  <a:lin ang="5400000" scaled="0"/>
                </a:gradFill>
                <a:latin typeface="Segoe UI Light" pitchFamily="34" charset="0"/>
                <a:ea typeface="+mn-ea"/>
                <a:cs typeface="+mn-cs"/>
              </a:defRPr>
            </a:lvl3pPr>
            <a:lvl4pPr marL="1538288" indent="-279400"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4pPr>
            <a:lvl5pPr marL="1887538" indent="-282575"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904" b="1" dirty="0">
                <a:solidFill>
                  <a:srgbClr val="505050"/>
                </a:solidFill>
                <a:latin typeface="Segoe UI"/>
              </a:rPr>
              <a:t>Joins</a:t>
            </a:r>
            <a:r>
              <a:rPr lang="en-US" sz="1904" dirty="0">
                <a:solidFill>
                  <a:srgbClr val="505050"/>
                </a:solidFill>
                <a:latin typeface="Segoe UI"/>
              </a:rPr>
              <a:t> across different data sources; ability to create custom views over data that can then be shared with team/department.</a:t>
            </a:r>
          </a:p>
        </p:txBody>
      </p:sp>
      <p:sp>
        <p:nvSpPr>
          <p:cNvPr id="18" name="Freeform 15"/>
          <p:cNvSpPr>
            <a:spLocks noEditPoints="1"/>
          </p:cNvSpPr>
          <p:nvPr/>
        </p:nvSpPr>
        <p:spPr bwMode="black">
          <a:xfrm>
            <a:off x="842621" y="4329454"/>
            <a:ext cx="492487" cy="518014"/>
          </a:xfrm>
          <a:custGeom>
            <a:avLst/>
            <a:gdLst>
              <a:gd name="T0" fmla="*/ 455 w 708"/>
              <a:gd name="T1" fmla="*/ 121 h 709"/>
              <a:gd name="T2" fmla="*/ 392 w 708"/>
              <a:gd name="T3" fmla="*/ 121 h 709"/>
              <a:gd name="T4" fmla="*/ 392 w 708"/>
              <a:gd name="T5" fmla="*/ 206 h 709"/>
              <a:gd name="T6" fmla="*/ 316 w 708"/>
              <a:gd name="T7" fmla="*/ 206 h 709"/>
              <a:gd name="T8" fmla="*/ 316 w 708"/>
              <a:gd name="T9" fmla="*/ 121 h 709"/>
              <a:gd name="T10" fmla="*/ 250 w 708"/>
              <a:gd name="T11" fmla="*/ 121 h 709"/>
              <a:gd name="T12" fmla="*/ 354 w 708"/>
              <a:gd name="T13" fmla="*/ 0 h 709"/>
              <a:gd name="T14" fmla="*/ 455 w 708"/>
              <a:gd name="T15" fmla="*/ 121 h 709"/>
              <a:gd name="T16" fmla="*/ 205 w 708"/>
              <a:gd name="T17" fmla="*/ 371 h 709"/>
              <a:gd name="T18" fmla="*/ 139 w 708"/>
              <a:gd name="T19" fmla="*/ 371 h 709"/>
              <a:gd name="T20" fmla="*/ 139 w 708"/>
              <a:gd name="T21" fmla="*/ 456 h 709"/>
              <a:gd name="T22" fmla="*/ 63 w 708"/>
              <a:gd name="T23" fmla="*/ 456 h 709"/>
              <a:gd name="T24" fmla="*/ 63 w 708"/>
              <a:gd name="T25" fmla="*/ 371 h 709"/>
              <a:gd name="T26" fmla="*/ 0 w 708"/>
              <a:gd name="T27" fmla="*/ 371 h 709"/>
              <a:gd name="T28" fmla="*/ 101 w 708"/>
              <a:gd name="T29" fmla="*/ 251 h 709"/>
              <a:gd name="T30" fmla="*/ 205 w 708"/>
              <a:gd name="T31" fmla="*/ 371 h 709"/>
              <a:gd name="T32" fmla="*/ 205 w 708"/>
              <a:gd name="T33" fmla="*/ 503 h 709"/>
              <a:gd name="T34" fmla="*/ 0 w 708"/>
              <a:gd name="T35" fmla="*/ 503 h 709"/>
              <a:gd name="T36" fmla="*/ 0 w 708"/>
              <a:gd name="T37" fmla="*/ 709 h 709"/>
              <a:gd name="T38" fmla="*/ 205 w 708"/>
              <a:gd name="T39" fmla="*/ 709 h 709"/>
              <a:gd name="T40" fmla="*/ 205 w 708"/>
              <a:gd name="T41" fmla="*/ 503 h 709"/>
              <a:gd name="T42" fmla="*/ 708 w 708"/>
              <a:gd name="T43" fmla="*/ 503 h 709"/>
              <a:gd name="T44" fmla="*/ 503 w 708"/>
              <a:gd name="T45" fmla="*/ 503 h 709"/>
              <a:gd name="T46" fmla="*/ 503 w 708"/>
              <a:gd name="T47" fmla="*/ 709 h 709"/>
              <a:gd name="T48" fmla="*/ 708 w 708"/>
              <a:gd name="T49" fmla="*/ 709 h 709"/>
              <a:gd name="T50" fmla="*/ 708 w 708"/>
              <a:gd name="T51" fmla="*/ 503 h 709"/>
              <a:gd name="T52" fmla="*/ 708 w 708"/>
              <a:gd name="T53" fmla="*/ 0 h 709"/>
              <a:gd name="T54" fmla="*/ 503 w 708"/>
              <a:gd name="T55" fmla="*/ 0 h 709"/>
              <a:gd name="T56" fmla="*/ 503 w 708"/>
              <a:gd name="T57" fmla="*/ 206 h 709"/>
              <a:gd name="T58" fmla="*/ 708 w 708"/>
              <a:gd name="T59" fmla="*/ 206 h 709"/>
              <a:gd name="T60" fmla="*/ 708 w 708"/>
              <a:gd name="T61" fmla="*/ 0 h 709"/>
              <a:gd name="T62" fmla="*/ 708 w 708"/>
              <a:gd name="T63" fmla="*/ 251 h 709"/>
              <a:gd name="T64" fmla="*/ 503 w 708"/>
              <a:gd name="T65" fmla="*/ 251 h 709"/>
              <a:gd name="T66" fmla="*/ 503 w 708"/>
              <a:gd name="T67" fmla="*/ 456 h 709"/>
              <a:gd name="T68" fmla="*/ 708 w 708"/>
              <a:gd name="T69" fmla="*/ 456 h 709"/>
              <a:gd name="T70" fmla="*/ 708 w 708"/>
              <a:gd name="T71" fmla="*/ 251 h 709"/>
              <a:gd name="T72" fmla="*/ 455 w 708"/>
              <a:gd name="T73" fmla="*/ 251 h 709"/>
              <a:gd name="T74" fmla="*/ 250 w 708"/>
              <a:gd name="T75" fmla="*/ 251 h 709"/>
              <a:gd name="T76" fmla="*/ 250 w 708"/>
              <a:gd name="T77" fmla="*/ 456 h 709"/>
              <a:gd name="T78" fmla="*/ 455 w 708"/>
              <a:gd name="T79" fmla="*/ 456 h 709"/>
              <a:gd name="T80" fmla="*/ 455 w 708"/>
              <a:gd name="T81" fmla="*/ 251 h 709"/>
              <a:gd name="T82" fmla="*/ 455 w 708"/>
              <a:gd name="T83" fmla="*/ 503 h 709"/>
              <a:gd name="T84" fmla="*/ 250 w 708"/>
              <a:gd name="T85" fmla="*/ 503 h 709"/>
              <a:gd name="T86" fmla="*/ 250 w 708"/>
              <a:gd name="T87" fmla="*/ 709 h 709"/>
              <a:gd name="T88" fmla="*/ 455 w 708"/>
              <a:gd name="T89" fmla="*/ 709 h 709"/>
              <a:gd name="T90" fmla="*/ 455 w 708"/>
              <a:gd name="T91" fmla="*/ 503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8" h="709">
                <a:moveTo>
                  <a:pt x="455" y="121"/>
                </a:moveTo>
                <a:lnTo>
                  <a:pt x="392" y="121"/>
                </a:lnTo>
                <a:lnTo>
                  <a:pt x="392" y="206"/>
                </a:lnTo>
                <a:lnTo>
                  <a:pt x="316" y="206"/>
                </a:lnTo>
                <a:lnTo>
                  <a:pt x="316" y="121"/>
                </a:lnTo>
                <a:lnTo>
                  <a:pt x="250" y="121"/>
                </a:lnTo>
                <a:lnTo>
                  <a:pt x="354" y="0"/>
                </a:lnTo>
                <a:lnTo>
                  <a:pt x="455" y="121"/>
                </a:lnTo>
                <a:close/>
                <a:moveTo>
                  <a:pt x="205" y="371"/>
                </a:moveTo>
                <a:lnTo>
                  <a:pt x="139" y="371"/>
                </a:lnTo>
                <a:lnTo>
                  <a:pt x="139" y="456"/>
                </a:lnTo>
                <a:lnTo>
                  <a:pt x="63" y="456"/>
                </a:lnTo>
                <a:lnTo>
                  <a:pt x="63" y="371"/>
                </a:lnTo>
                <a:lnTo>
                  <a:pt x="0" y="371"/>
                </a:lnTo>
                <a:lnTo>
                  <a:pt x="101" y="251"/>
                </a:lnTo>
                <a:lnTo>
                  <a:pt x="205" y="371"/>
                </a:lnTo>
                <a:close/>
                <a:moveTo>
                  <a:pt x="205" y="503"/>
                </a:moveTo>
                <a:lnTo>
                  <a:pt x="0" y="503"/>
                </a:lnTo>
                <a:lnTo>
                  <a:pt x="0" y="709"/>
                </a:lnTo>
                <a:lnTo>
                  <a:pt x="205" y="709"/>
                </a:lnTo>
                <a:lnTo>
                  <a:pt x="205" y="503"/>
                </a:lnTo>
                <a:close/>
                <a:moveTo>
                  <a:pt x="708" y="503"/>
                </a:moveTo>
                <a:lnTo>
                  <a:pt x="503" y="503"/>
                </a:lnTo>
                <a:lnTo>
                  <a:pt x="503" y="709"/>
                </a:lnTo>
                <a:lnTo>
                  <a:pt x="708" y="709"/>
                </a:lnTo>
                <a:lnTo>
                  <a:pt x="708" y="503"/>
                </a:lnTo>
                <a:close/>
                <a:moveTo>
                  <a:pt x="708" y="0"/>
                </a:moveTo>
                <a:lnTo>
                  <a:pt x="503" y="0"/>
                </a:lnTo>
                <a:lnTo>
                  <a:pt x="503" y="206"/>
                </a:lnTo>
                <a:lnTo>
                  <a:pt x="708" y="206"/>
                </a:lnTo>
                <a:lnTo>
                  <a:pt x="708" y="0"/>
                </a:lnTo>
                <a:close/>
                <a:moveTo>
                  <a:pt x="708" y="251"/>
                </a:moveTo>
                <a:lnTo>
                  <a:pt x="503" y="251"/>
                </a:lnTo>
                <a:lnTo>
                  <a:pt x="503" y="456"/>
                </a:lnTo>
                <a:lnTo>
                  <a:pt x="708" y="456"/>
                </a:lnTo>
                <a:lnTo>
                  <a:pt x="708" y="251"/>
                </a:lnTo>
                <a:close/>
                <a:moveTo>
                  <a:pt x="455" y="251"/>
                </a:moveTo>
                <a:lnTo>
                  <a:pt x="250" y="251"/>
                </a:lnTo>
                <a:lnTo>
                  <a:pt x="250" y="456"/>
                </a:lnTo>
                <a:lnTo>
                  <a:pt x="455" y="456"/>
                </a:lnTo>
                <a:lnTo>
                  <a:pt x="455" y="251"/>
                </a:lnTo>
                <a:close/>
                <a:moveTo>
                  <a:pt x="455" y="503"/>
                </a:moveTo>
                <a:lnTo>
                  <a:pt x="250" y="503"/>
                </a:lnTo>
                <a:lnTo>
                  <a:pt x="250" y="709"/>
                </a:lnTo>
                <a:lnTo>
                  <a:pt x="455" y="709"/>
                </a:lnTo>
                <a:lnTo>
                  <a:pt x="455" y="503"/>
                </a:lnTo>
                <a:close/>
              </a:path>
            </a:pathLst>
          </a:custGeom>
          <a:solidFill>
            <a:srgbClr val="FFFFFF"/>
          </a:solidFill>
          <a:ln>
            <a:noFill/>
          </a:ln>
        </p:spPr>
        <p:txBody>
          <a:bodyPr vert="horz" wrap="square" lIns="111925" tIns="55963" rIns="111925" bIns="55963" numCol="1" anchor="t" anchorCtr="0" compatLnSpc="1">
            <a:prstTxWarp prst="textNoShape">
              <a:avLst/>
            </a:prstTxWarp>
          </a:bodyPr>
          <a:lstStyle/>
          <a:p>
            <a:endParaRPr lang="en-US" sz="1904">
              <a:solidFill>
                <a:srgbClr val="505050"/>
              </a:solidFill>
            </a:endParaRPr>
          </a:p>
        </p:txBody>
      </p:sp>
      <p:sp>
        <p:nvSpPr>
          <p:cNvPr id="19" name="Freeform 67"/>
          <p:cNvSpPr>
            <a:spLocks noChangeAspect="1" noEditPoints="1"/>
          </p:cNvSpPr>
          <p:nvPr/>
        </p:nvSpPr>
        <p:spPr bwMode="black">
          <a:xfrm>
            <a:off x="811792" y="5218524"/>
            <a:ext cx="555697" cy="637298"/>
          </a:xfrm>
          <a:custGeom>
            <a:avLst/>
            <a:gdLst>
              <a:gd name="T0" fmla="*/ 1525 w 1554"/>
              <a:gd name="T1" fmla="*/ 721 h 1554"/>
              <a:gd name="T2" fmla="*/ 832 w 1554"/>
              <a:gd name="T3" fmla="*/ 33 h 1554"/>
              <a:gd name="T4" fmla="*/ 722 w 1554"/>
              <a:gd name="T5" fmla="*/ 33 h 1554"/>
              <a:gd name="T6" fmla="*/ 34 w 1554"/>
              <a:gd name="T7" fmla="*/ 721 h 1554"/>
              <a:gd name="T8" fmla="*/ 34 w 1554"/>
              <a:gd name="T9" fmla="*/ 837 h 1554"/>
              <a:gd name="T10" fmla="*/ 722 w 1554"/>
              <a:gd name="T11" fmla="*/ 1525 h 1554"/>
              <a:gd name="T12" fmla="*/ 832 w 1554"/>
              <a:gd name="T13" fmla="*/ 1525 h 1554"/>
              <a:gd name="T14" fmla="*/ 1525 w 1554"/>
              <a:gd name="T15" fmla="*/ 837 h 1554"/>
              <a:gd name="T16" fmla="*/ 1525 w 1554"/>
              <a:gd name="T17" fmla="*/ 721 h 1554"/>
              <a:gd name="T18" fmla="*/ 1352 w 1554"/>
              <a:gd name="T19" fmla="*/ 822 h 1554"/>
              <a:gd name="T20" fmla="*/ 823 w 1554"/>
              <a:gd name="T21" fmla="*/ 1352 h 1554"/>
              <a:gd name="T22" fmla="*/ 736 w 1554"/>
              <a:gd name="T23" fmla="*/ 1352 h 1554"/>
              <a:gd name="T24" fmla="*/ 207 w 1554"/>
              <a:gd name="T25" fmla="*/ 822 h 1554"/>
              <a:gd name="T26" fmla="*/ 207 w 1554"/>
              <a:gd name="T27" fmla="*/ 736 h 1554"/>
              <a:gd name="T28" fmla="*/ 736 w 1554"/>
              <a:gd name="T29" fmla="*/ 207 h 1554"/>
              <a:gd name="T30" fmla="*/ 823 w 1554"/>
              <a:gd name="T31" fmla="*/ 207 h 1554"/>
              <a:gd name="T32" fmla="*/ 1352 w 1554"/>
              <a:gd name="T33" fmla="*/ 736 h 1554"/>
              <a:gd name="T34" fmla="*/ 1352 w 1554"/>
              <a:gd name="T35" fmla="*/ 822 h 1554"/>
              <a:gd name="T36" fmla="*/ 821 w 1554"/>
              <a:gd name="T37" fmla="*/ 910 h 1554"/>
              <a:gd name="T38" fmla="*/ 821 w 1554"/>
              <a:gd name="T39" fmla="*/ 910 h 1554"/>
              <a:gd name="T40" fmla="*/ 734 w 1554"/>
              <a:gd name="T41" fmla="*/ 910 h 1554"/>
              <a:gd name="T42" fmla="*/ 691 w 1554"/>
              <a:gd name="T43" fmla="*/ 607 h 1554"/>
              <a:gd name="T44" fmla="*/ 691 w 1554"/>
              <a:gd name="T45" fmla="*/ 424 h 1554"/>
              <a:gd name="T46" fmla="*/ 864 w 1554"/>
              <a:gd name="T47" fmla="*/ 424 h 1554"/>
              <a:gd name="T48" fmla="*/ 864 w 1554"/>
              <a:gd name="T49" fmla="*/ 607 h 1554"/>
              <a:gd name="T50" fmla="*/ 821 w 1554"/>
              <a:gd name="T51" fmla="*/ 910 h 1554"/>
              <a:gd name="T52" fmla="*/ 681 w 1554"/>
              <a:gd name="T53" fmla="*/ 963 h 1554"/>
              <a:gd name="T54" fmla="*/ 875 w 1554"/>
              <a:gd name="T55" fmla="*/ 963 h 1554"/>
              <a:gd name="T56" fmla="*/ 875 w 1554"/>
              <a:gd name="T57" fmla="*/ 1151 h 1554"/>
              <a:gd name="T58" fmla="*/ 681 w 1554"/>
              <a:gd name="T59" fmla="*/ 1151 h 1554"/>
              <a:gd name="T60" fmla="*/ 681 w 1554"/>
              <a:gd name="T61" fmla="*/ 963 h 1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554" h="1554">
                <a:moveTo>
                  <a:pt x="1525" y="721"/>
                </a:moveTo>
                <a:cubicBezTo>
                  <a:pt x="832" y="33"/>
                  <a:pt x="832" y="33"/>
                  <a:pt x="832" y="33"/>
                </a:cubicBezTo>
                <a:cubicBezTo>
                  <a:pt x="804" y="0"/>
                  <a:pt x="751" y="0"/>
                  <a:pt x="722" y="33"/>
                </a:cubicBezTo>
                <a:cubicBezTo>
                  <a:pt x="34" y="721"/>
                  <a:pt x="34" y="721"/>
                  <a:pt x="34" y="721"/>
                </a:cubicBezTo>
                <a:cubicBezTo>
                  <a:pt x="0" y="755"/>
                  <a:pt x="0" y="803"/>
                  <a:pt x="34" y="837"/>
                </a:cubicBezTo>
                <a:cubicBezTo>
                  <a:pt x="722" y="1525"/>
                  <a:pt x="722" y="1525"/>
                  <a:pt x="722" y="1525"/>
                </a:cubicBezTo>
                <a:cubicBezTo>
                  <a:pt x="751" y="1554"/>
                  <a:pt x="804" y="1554"/>
                  <a:pt x="832" y="1525"/>
                </a:cubicBezTo>
                <a:cubicBezTo>
                  <a:pt x="1525" y="837"/>
                  <a:pt x="1525" y="837"/>
                  <a:pt x="1525" y="837"/>
                </a:cubicBezTo>
                <a:cubicBezTo>
                  <a:pt x="1554" y="803"/>
                  <a:pt x="1554" y="755"/>
                  <a:pt x="1525" y="721"/>
                </a:cubicBezTo>
                <a:close/>
                <a:moveTo>
                  <a:pt x="1352" y="822"/>
                </a:moveTo>
                <a:cubicBezTo>
                  <a:pt x="823" y="1352"/>
                  <a:pt x="823" y="1352"/>
                  <a:pt x="823" y="1352"/>
                </a:cubicBezTo>
                <a:cubicBezTo>
                  <a:pt x="799" y="1376"/>
                  <a:pt x="760" y="1376"/>
                  <a:pt x="736" y="1352"/>
                </a:cubicBezTo>
                <a:cubicBezTo>
                  <a:pt x="207" y="822"/>
                  <a:pt x="207" y="822"/>
                  <a:pt x="207" y="822"/>
                </a:cubicBezTo>
                <a:cubicBezTo>
                  <a:pt x="183" y="798"/>
                  <a:pt x="183" y="760"/>
                  <a:pt x="207" y="736"/>
                </a:cubicBezTo>
                <a:cubicBezTo>
                  <a:pt x="736" y="207"/>
                  <a:pt x="736" y="207"/>
                  <a:pt x="736" y="207"/>
                </a:cubicBezTo>
                <a:cubicBezTo>
                  <a:pt x="760" y="183"/>
                  <a:pt x="799" y="183"/>
                  <a:pt x="823" y="207"/>
                </a:cubicBezTo>
                <a:cubicBezTo>
                  <a:pt x="1352" y="736"/>
                  <a:pt x="1352" y="736"/>
                  <a:pt x="1352" y="736"/>
                </a:cubicBezTo>
                <a:cubicBezTo>
                  <a:pt x="1376" y="760"/>
                  <a:pt x="1376" y="798"/>
                  <a:pt x="1352" y="822"/>
                </a:cubicBezTo>
                <a:close/>
                <a:moveTo>
                  <a:pt x="821" y="910"/>
                </a:moveTo>
                <a:cubicBezTo>
                  <a:pt x="821" y="910"/>
                  <a:pt x="821" y="910"/>
                  <a:pt x="821" y="910"/>
                </a:cubicBezTo>
                <a:cubicBezTo>
                  <a:pt x="734" y="910"/>
                  <a:pt x="734" y="910"/>
                  <a:pt x="734" y="910"/>
                </a:cubicBezTo>
                <a:cubicBezTo>
                  <a:pt x="691" y="607"/>
                  <a:pt x="691" y="607"/>
                  <a:pt x="691" y="607"/>
                </a:cubicBezTo>
                <a:cubicBezTo>
                  <a:pt x="691" y="424"/>
                  <a:pt x="691" y="424"/>
                  <a:pt x="691" y="424"/>
                </a:cubicBezTo>
                <a:cubicBezTo>
                  <a:pt x="864" y="424"/>
                  <a:pt x="864" y="424"/>
                  <a:pt x="864" y="424"/>
                </a:cubicBezTo>
                <a:cubicBezTo>
                  <a:pt x="864" y="607"/>
                  <a:pt x="864" y="607"/>
                  <a:pt x="864" y="607"/>
                </a:cubicBezTo>
                <a:cubicBezTo>
                  <a:pt x="821" y="910"/>
                  <a:pt x="821" y="910"/>
                  <a:pt x="821" y="910"/>
                </a:cubicBezTo>
                <a:close/>
                <a:moveTo>
                  <a:pt x="681" y="963"/>
                </a:moveTo>
                <a:cubicBezTo>
                  <a:pt x="875" y="963"/>
                  <a:pt x="875" y="963"/>
                  <a:pt x="875" y="963"/>
                </a:cubicBezTo>
                <a:cubicBezTo>
                  <a:pt x="875" y="1151"/>
                  <a:pt x="875" y="1151"/>
                  <a:pt x="875" y="1151"/>
                </a:cubicBezTo>
                <a:cubicBezTo>
                  <a:pt x="681" y="1151"/>
                  <a:pt x="681" y="1151"/>
                  <a:pt x="681" y="1151"/>
                </a:cubicBezTo>
                <a:cubicBezTo>
                  <a:pt x="681" y="963"/>
                  <a:pt x="681" y="963"/>
                  <a:pt x="681" y="9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47" tIns="62174" rIns="124347" bIns="62174" numCol="1" anchor="t" anchorCtr="0" compatLnSpc="1">
            <a:prstTxWarp prst="textNoShape">
              <a:avLst/>
            </a:prstTxWarp>
          </a:bodyPr>
          <a:lstStyle/>
          <a:p>
            <a:endParaRPr lang="en-US" sz="1904">
              <a:solidFill>
                <a:srgbClr val="505050"/>
              </a:solidFill>
            </a:endParaRPr>
          </a:p>
        </p:txBody>
      </p:sp>
    </p:spTree>
    <p:extLst>
      <p:ext uri="{BB962C8B-B14F-4D97-AF65-F5344CB8AC3E}">
        <p14:creationId xmlns:p14="http://schemas.microsoft.com/office/powerpoint/2010/main" val="137579002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P spid="14" grpId="0" animBg="1"/>
      <p:bldP spid="15" grpId="0" animBg="1"/>
      <p:bldP spid="16" grpId="0" animBg="1"/>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Demo</a:t>
            </a:r>
            <a:endParaRPr lang="en-US" dirty="0"/>
          </a:p>
        </p:txBody>
      </p:sp>
      <p:sp>
        <p:nvSpPr>
          <p:cNvPr id="2" name="Text Placeholder 1"/>
          <p:cNvSpPr>
            <a:spLocks noGrp="1"/>
          </p:cNvSpPr>
          <p:nvPr>
            <p:ph type="body" sz="quarter" idx="12"/>
          </p:nvPr>
        </p:nvSpPr>
        <p:spPr/>
        <p:txBody>
          <a:bodyPr/>
          <a:lstStyle/>
          <a:p>
            <a:r>
              <a:rPr lang="en-US" dirty="0"/>
              <a:t>Power Query for Excel</a:t>
            </a:r>
          </a:p>
        </p:txBody>
      </p:sp>
    </p:spTree>
    <p:extLst>
      <p:ext uri="{BB962C8B-B14F-4D97-AF65-F5344CB8AC3E}">
        <p14:creationId xmlns:p14="http://schemas.microsoft.com/office/powerpoint/2010/main" val="387547737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Tricky Topics</a:t>
            </a:r>
            <a:endParaRPr lang="en-US" dirty="0"/>
          </a:p>
        </p:txBody>
      </p:sp>
      <p:sp>
        <p:nvSpPr>
          <p:cNvPr id="4" name="Text Placeholder 3"/>
          <p:cNvSpPr>
            <a:spLocks noGrp="1"/>
          </p:cNvSpPr>
          <p:nvPr>
            <p:ph type="body" sz="quarter" idx="11"/>
          </p:nvPr>
        </p:nvSpPr>
        <p:spPr>
          <a:xfrm>
            <a:off x="274639" y="1212849"/>
            <a:ext cx="11889564" cy="2092881"/>
          </a:xfrm>
        </p:spPr>
        <p:txBody>
          <a:bodyPr/>
          <a:lstStyle/>
          <a:p>
            <a:r>
              <a:rPr lang="en-US" dirty="0"/>
              <a:t>Query Folding</a:t>
            </a:r>
          </a:p>
          <a:p>
            <a:r>
              <a:rPr lang="en-US" dirty="0" smtClean="0"/>
              <a:t>Data Source Credentials</a:t>
            </a:r>
          </a:p>
          <a:p>
            <a:r>
              <a:rPr lang="en-US" dirty="0" smtClean="0"/>
              <a:t>Privacy Levels</a:t>
            </a:r>
          </a:p>
        </p:txBody>
      </p:sp>
    </p:spTree>
    <p:extLst>
      <p:ext uri="{BB962C8B-B14F-4D97-AF65-F5344CB8AC3E}">
        <p14:creationId xmlns:p14="http://schemas.microsoft.com/office/powerpoint/2010/main" val="553049593"/>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Query Folding</a:t>
            </a:r>
            <a:endParaRPr lang="en-US" dirty="0"/>
          </a:p>
        </p:txBody>
      </p:sp>
      <p:sp>
        <p:nvSpPr>
          <p:cNvPr id="4" name="Text Placeholder 3"/>
          <p:cNvSpPr>
            <a:spLocks noGrp="1"/>
          </p:cNvSpPr>
          <p:nvPr>
            <p:ph type="body" sz="quarter" idx="11"/>
          </p:nvPr>
        </p:nvSpPr>
        <p:spPr>
          <a:xfrm>
            <a:off x="274639" y="1212849"/>
            <a:ext cx="11889564" cy="517065"/>
          </a:xfrm>
        </p:spPr>
        <p:txBody>
          <a:bodyPr/>
          <a:lstStyle/>
          <a:p>
            <a:pPr lvl="1"/>
            <a:r>
              <a:rPr lang="en-US" sz="2400" dirty="0" smtClean="0"/>
              <a:t>Power Query pushes work back to the source system whenever it can. </a:t>
            </a:r>
          </a:p>
        </p:txBody>
      </p:sp>
      <p:pic>
        <p:nvPicPr>
          <p:cNvPr id="5" name="Picture 4"/>
          <p:cNvPicPr>
            <a:picLocks noChangeAspect="1"/>
          </p:cNvPicPr>
          <p:nvPr/>
        </p:nvPicPr>
        <p:blipFill>
          <a:blip r:embed="rId2"/>
          <a:stretch>
            <a:fillRect/>
          </a:stretch>
        </p:blipFill>
        <p:spPr>
          <a:xfrm>
            <a:off x="593724" y="2154917"/>
            <a:ext cx="2409825" cy="1457325"/>
          </a:xfrm>
          <a:prstGeom prst="rect">
            <a:avLst/>
          </a:prstGeom>
          <a:ln>
            <a:solidFill>
              <a:schemeClr val="tx1"/>
            </a:solidFill>
          </a:ln>
          <a:effectLst>
            <a:outerShdw blurRad="292100" dist="139700" dir="2700000" algn="tl" rotWithShape="0">
              <a:srgbClr val="333333">
                <a:alpha val="65000"/>
              </a:srgbClr>
            </a:outerShdw>
          </a:effectLst>
        </p:spPr>
      </p:pic>
      <p:sp>
        <p:nvSpPr>
          <p:cNvPr id="6" name="Right Arrow 5"/>
          <p:cNvSpPr/>
          <p:nvPr/>
        </p:nvSpPr>
        <p:spPr bwMode="auto">
          <a:xfrm rot="7041309">
            <a:off x="8757875" y="3321359"/>
            <a:ext cx="876277" cy="380408"/>
          </a:xfrm>
          <a:prstGeom prst="rightArrow">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7" name="Rectangle 6"/>
          <p:cNvSpPr/>
          <p:nvPr/>
        </p:nvSpPr>
        <p:spPr>
          <a:xfrm>
            <a:off x="1798637" y="3894291"/>
            <a:ext cx="8686800" cy="1200329"/>
          </a:xfrm>
          <a:prstGeom prst="rect">
            <a:avLst/>
          </a:prstGeom>
        </p:spPr>
        <p:txBody>
          <a:bodyPr wrap="square">
            <a:spAutoFit/>
          </a:bodyPr>
          <a:lstStyle/>
          <a:p>
            <a:r>
              <a:rPr lang="en-US" sz="2400" b="1" dirty="0">
                <a:solidFill>
                  <a:srgbClr val="FFFFFF">
                    <a:lumMod val="50000"/>
                  </a:srgbClr>
                </a:solidFill>
                <a:latin typeface="Consolas" panose="020B0609020204030204" pitchFamily="49" charset="0"/>
                <a:cs typeface="Consolas" panose="020B0609020204030204" pitchFamily="49" charset="0"/>
              </a:rPr>
              <a:t>SELECT</a:t>
            </a:r>
            <a:r>
              <a:rPr lang="en-US" sz="2400" dirty="0">
                <a:solidFill>
                  <a:srgbClr val="FFFFFF">
                    <a:lumMod val="50000"/>
                  </a:srgbClr>
                </a:solidFill>
                <a:latin typeface="Consolas" panose="020B0609020204030204" pitchFamily="49" charset="0"/>
                <a:cs typeface="Consolas" panose="020B0609020204030204" pitchFamily="49" charset="0"/>
              </a:rPr>
              <a:t> </a:t>
            </a:r>
            <a:r>
              <a:rPr lang="en-US" sz="2400" b="1" dirty="0" err="1">
                <a:solidFill>
                  <a:srgbClr val="0072C6"/>
                </a:solidFill>
                <a:latin typeface="Consolas" panose="020B0609020204030204" pitchFamily="49" charset="0"/>
                <a:cs typeface="Consolas" panose="020B0609020204030204" pitchFamily="49" charset="0"/>
              </a:rPr>
              <a:t>ProductKey</a:t>
            </a:r>
            <a:r>
              <a:rPr lang="en-US" sz="2400" b="1" dirty="0">
                <a:solidFill>
                  <a:srgbClr val="0072C6"/>
                </a:solidFill>
                <a:latin typeface="Consolas" panose="020B0609020204030204" pitchFamily="49" charset="0"/>
                <a:cs typeface="Consolas" panose="020B0609020204030204" pitchFamily="49" charset="0"/>
              </a:rPr>
              <a:t>, </a:t>
            </a:r>
            <a:r>
              <a:rPr lang="en-US" sz="2400" b="1" dirty="0" err="1" smtClean="0">
                <a:solidFill>
                  <a:srgbClr val="0072C6"/>
                </a:solidFill>
                <a:latin typeface="Consolas" panose="020B0609020204030204" pitchFamily="49" charset="0"/>
                <a:cs typeface="Consolas" panose="020B0609020204030204" pitchFamily="49" charset="0"/>
              </a:rPr>
              <a:t>EnglishProductName</a:t>
            </a:r>
            <a:r>
              <a:rPr lang="en-US" sz="2400" b="1" dirty="0" smtClean="0">
                <a:solidFill>
                  <a:srgbClr val="0072C6"/>
                </a:solidFill>
                <a:latin typeface="Consolas" panose="020B0609020204030204" pitchFamily="49" charset="0"/>
                <a:cs typeface="Consolas" panose="020B0609020204030204" pitchFamily="49" charset="0"/>
              </a:rPr>
              <a:t> </a:t>
            </a:r>
            <a:r>
              <a:rPr lang="en-US" sz="2400" b="1" dirty="0" smtClean="0">
                <a:solidFill>
                  <a:srgbClr val="007233"/>
                </a:solidFill>
                <a:latin typeface="Consolas" panose="020B0609020204030204" pitchFamily="49" charset="0"/>
                <a:cs typeface="Consolas" panose="020B0609020204030204" pitchFamily="49" charset="0"/>
              </a:rPr>
              <a:t>as [Product]</a:t>
            </a:r>
            <a:endParaRPr lang="en-US" sz="2400" b="1" dirty="0">
              <a:solidFill>
                <a:srgbClr val="007233"/>
              </a:solidFill>
              <a:latin typeface="Consolas" panose="020B0609020204030204" pitchFamily="49" charset="0"/>
              <a:cs typeface="Consolas" panose="020B0609020204030204" pitchFamily="49" charset="0"/>
            </a:endParaRPr>
          </a:p>
          <a:p>
            <a:r>
              <a:rPr lang="en-US" sz="2400" b="1" dirty="0">
                <a:solidFill>
                  <a:srgbClr val="FFFFFF">
                    <a:lumMod val="50000"/>
                  </a:srgbClr>
                </a:solidFill>
                <a:latin typeface="Consolas" panose="020B0609020204030204" pitchFamily="49" charset="0"/>
                <a:cs typeface="Consolas" panose="020B0609020204030204" pitchFamily="49" charset="0"/>
              </a:rPr>
              <a:t>FROM</a:t>
            </a:r>
            <a:r>
              <a:rPr lang="en-US" sz="2400" dirty="0">
                <a:solidFill>
                  <a:srgbClr val="FFFFFF">
                    <a:lumMod val="50000"/>
                  </a:srgbClr>
                </a:solidFill>
                <a:latin typeface="Consolas" panose="020B0609020204030204" pitchFamily="49" charset="0"/>
                <a:cs typeface="Consolas" panose="020B0609020204030204" pitchFamily="49" charset="0"/>
              </a:rPr>
              <a:t>   </a:t>
            </a:r>
            <a:r>
              <a:rPr lang="en-US" sz="2400" dirty="0">
                <a:solidFill>
                  <a:srgbClr val="505050"/>
                </a:solidFill>
                <a:latin typeface="Consolas" panose="020B0609020204030204" pitchFamily="49" charset="0"/>
                <a:cs typeface="Consolas" panose="020B0609020204030204" pitchFamily="49" charset="0"/>
              </a:rPr>
              <a:t>[</a:t>
            </a:r>
            <a:r>
              <a:rPr lang="en-US" sz="2400" dirty="0" err="1">
                <a:solidFill>
                  <a:srgbClr val="505050"/>
                </a:solidFill>
                <a:latin typeface="Consolas" panose="020B0609020204030204" pitchFamily="49" charset="0"/>
                <a:cs typeface="Consolas" panose="020B0609020204030204" pitchFamily="49" charset="0"/>
              </a:rPr>
              <a:t>dbo</a:t>
            </a:r>
            <a:r>
              <a:rPr lang="en-US" sz="2400" dirty="0" smtClean="0">
                <a:solidFill>
                  <a:srgbClr val="505050"/>
                </a:solidFill>
                <a:latin typeface="Consolas" panose="020B0609020204030204" pitchFamily="49" charset="0"/>
                <a:cs typeface="Consolas" panose="020B0609020204030204" pitchFamily="49" charset="0"/>
              </a:rPr>
              <a:t>].[</a:t>
            </a:r>
            <a:r>
              <a:rPr lang="en-US" sz="2400" dirty="0" err="1" smtClean="0">
                <a:solidFill>
                  <a:srgbClr val="505050"/>
                </a:solidFill>
                <a:latin typeface="Consolas" panose="020B0609020204030204" pitchFamily="49" charset="0"/>
                <a:cs typeface="Consolas" panose="020B0609020204030204" pitchFamily="49" charset="0"/>
              </a:rPr>
              <a:t>DimProduct</a:t>
            </a:r>
            <a:r>
              <a:rPr lang="en-US" sz="2400" dirty="0" smtClean="0">
                <a:solidFill>
                  <a:srgbClr val="505050"/>
                </a:solidFill>
                <a:latin typeface="Consolas" panose="020B0609020204030204" pitchFamily="49" charset="0"/>
                <a:cs typeface="Consolas" panose="020B0609020204030204" pitchFamily="49" charset="0"/>
              </a:rPr>
              <a:t>]</a:t>
            </a:r>
            <a:endParaRPr lang="en-US" sz="2400" dirty="0">
              <a:solidFill>
                <a:srgbClr val="505050"/>
              </a:solidFill>
              <a:latin typeface="Consolas" panose="020B0609020204030204" pitchFamily="49" charset="0"/>
              <a:cs typeface="Consolas" panose="020B0609020204030204" pitchFamily="49" charset="0"/>
            </a:endParaRPr>
          </a:p>
          <a:p>
            <a:r>
              <a:rPr lang="en-US" sz="2400" b="1" dirty="0">
                <a:solidFill>
                  <a:srgbClr val="FFFFFF">
                    <a:lumMod val="50000"/>
                  </a:srgbClr>
                </a:solidFill>
                <a:latin typeface="Consolas" panose="020B0609020204030204" pitchFamily="49" charset="0"/>
                <a:cs typeface="Consolas" panose="020B0609020204030204" pitchFamily="49" charset="0"/>
              </a:rPr>
              <a:t>WHERE</a:t>
            </a:r>
            <a:r>
              <a:rPr lang="en-US" sz="2400" dirty="0">
                <a:solidFill>
                  <a:srgbClr val="FFFFFF">
                    <a:lumMod val="50000"/>
                  </a:srgbClr>
                </a:solidFill>
                <a:latin typeface="Consolas" panose="020B0609020204030204" pitchFamily="49" charset="0"/>
                <a:cs typeface="Consolas" panose="020B0609020204030204" pitchFamily="49" charset="0"/>
              </a:rPr>
              <a:t>  </a:t>
            </a:r>
            <a:r>
              <a:rPr lang="en-US" sz="2400" b="1" dirty="0">
                <a:solidFill>
                  <a:srgbClr val="DC3C00"/>
                </a:solidFill>
                <a:latin typeface="Consolas" panose="020B0609020204030204" pitchFamily="49" charset="0"/>
                <a:cs typeface="Consolas" panose="020B0609020204030204" pitchFamily="49" charset="0"/>
              </a:rPr>
              <a:t>[</a:t>
            </a:r>
            <a:r>
              <a:rPr lang="en-US" sz="2400" b="1" dirty="0" err="1">
                <a:solidFill>
                  <a:srgbClr val="DC3C00"/>
                </a:solidFill>
                <a:latin typeface="Consolas" panose="020B0609020204030204" pitchFamily="49" charset="0"/>
                <a:cs typeface="Consolas" panose="020B0609020204030204" pitchFamily="49" charset="0"/>
              </a:rPr>
              <a:t>ProductKey</a:t>
            </a:r>
            <a:r>
              <a:rPr lang="en-US" sz="2400" b="1" dirty="0">
                <a:solidFill>
                  <a:srgbClr val="DC3C00"/>
                </a:solidFill>
                <a:latin typeface="Consolas" panose="020B0609020204030204" pitchFamily="49" charset="0"/>
                <a:cs typeface="Consolas" panose="020B0609020204030204" pitchFamily="49" charset="0"/>
              </a:rPr>
              <a:t>] </a:t>
            </a:r>
            <a:r>
              <a:rPr lang="en-US" sz="2400" b="1" dirty="0" smtClean="0">
                <a:solidFill>
                  <a:srgbClr val="DC3C00"/>
                </a:solidFill>
                <a:latin typeface="Consolas" panose="020B0609020204030204" pitchFamily="49" charset="0"/>
                <a:cs typeface="Consolas" panose="020B0609020204030204" pitchFamily="49" charset="0"/>
              </a:rPr>
              <a:t>&lt; 10</a:t>
            </a:r>
            <a:endParaRPr lang="en-US" sz="2400" b="1" dirty="0">
              <a:solidFill>
                <a:srgbClr val="DC3C00"/>
              </a:solidFill>
              <a:latin typeface="Consolas" panose="020B0609020204030204" pitchFamily="49" charset="0"/>
              <a:cs typeface="Consolas" panose="020B0609020204030204" pitchFamily="49" charset="0"/>
            </a:endParaRPr>
          </a:p>
        </p:txBody>
      </p:sp>
      <p:pic>
        <p:nvPicPr>
          <p:cNvPr id="8" name="Picture 7"/>
          <p:cNvPicPr>
            <a:picLocks noChangeAspect="1"/>
          </p:cNvPicPr>
          <p:nvPr/>
        </p:nvPicPr>
        <p:blipFill>
          <a:blip r:embed="rId3"/>
          <a:stretch>
            <a:fillRect/>
          </a:stretch>
        </p:blipFill>
        <p:spPr>
          <a:xfrm>
            <a:off x="8580437" y="1885026"/>
            <a:ext cx="3190875" cy="1076325"/>
          </a:xfrm>
          <a:prstGeom prst="rect">
            <a:avLst/>
          </a:prstGeom>
          <a:ln>
            <a:solidFill>
              <a:schemeClr val="tx1"/>
            </a:solidFill>
          </a:ln>
          <a:effectLst>
            <a:outerShdw blurRad="292100" dist="139700" dir="2700000" algn="tl" rotWithShape="0">
              <a:srgbClr val="333333">
                <a:alpha val="65000"/>
              </a:srgbClr>
            </a:outerShdw>
          </a:effectLst>
        </p:spPr>
      </p:pic>
      <p:sp>
        <p:nvSpPr>
          <p:cNvPr id="9" name="Right Arrow 8"/>
          <p:cNvSpPr/>
          <p:nvPr/>
        </p:nvSpPr>
        <p:spPr bwMode="auto">
          <a:xfrm rot="2267475">
            <a:off x="3137240" y="3303031"/>
            <a:ext cx="1143000" cy="374591"/>
          </a:xfrm>
          <a:prstGeom prst="rightArrow">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10" name="Picture 9"/>
          <p:cNvPicPr>
            <a:picLocks noChangeAspect="1"/>
          </p:cNvPicPr>
          <p:nvPr/>
        </p:nvPicPr>
        <p:blipFill>
          <a:blip r:embed="rId4"/>
          <a:stretch>
            <a:fillRect/>
          </a:stretch>
        </p:blipFill>
        <p:spPr>
          <a:xfrm>
            <a:off x="6980237" y="4819344"/>
            <a:ext cx="4253340" cy="1802118"/>
          </a:xfrm>
          <a:prstGeom prst="rect">
            <a:avLst/>
          </a:prstGeom>
          <a:ln>
            <a:solidFill>
              <a:schemeClr val="tx1"/>
            </a:solidFill>
          </a:ln>
          <a:effectLst>
            <a:outerShdw blurRad="292100" dist="139700" dir="2700000" algn="tl" rotWithShape="0">
              <a:srgbClr val="333333">
                <a:alpha val="65000"/>
              </a:srgbClr>
            </a:outerShdw>
          </a:effectLst>
        </p:spPr>
      </p:pic>
      <p:sp>
        <p:nvSpPr>
          <p:cNvPr id="11" name="Right Arrow 10"/>
          <p:cNvSpPr/>
          <p:nvPr/>
        </p:nvSpPr>
        <p:spPr bwMode="auto">
          <a:xfrm rot="13240326">
            <a:off x="5440259" y="5447882"/>
            <a:ext cx="1143000" cy="374591"/>
          </a:xfrm>
          <a:prstGeom prst="rightArrow">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40317331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9"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Gets Folded?</a:t>
            </a:r>
            <a:endParaRPr lang="en-CA" dirty="0"/>
          </a:p>
        </p:txBody>
      </p:sp>
      <p:sp>
        <p:nvSpPr>
          <p:cNvPr id="3" name="Text Placeholder 2"/>
          <p:cNvSpPr>
            <a:spLocks noGrp="1"/>
          </p:cNvSpPr>
          <p:nvPr>
            <p:ph type="body" sz="quarter" idx="11"/>
          </p:nvPr>
        </p:nvSpPr>
        <p:spPr>
          <a:xfrm>
            <a:off x="274639" y="1212849"/>
            <a:ext cx="11889564" cy="5478423"/>
          </a:xfrm>
        </p:spPr>
        <p:txBody>
          <a:bodyPr/>
          <a:lstStyle/>
          <a:p>
            <a:r>
              <a:rPr lang="en-US" dirty="0" smtClean="0"/>
              <a:t>Lots of stuff</a:t>
            </a:r>
          </a:p>
          <a:p>
            <a:pPr lvl="1"/>
            <a:r>
              <a:rPr lang="en-US" dirty="0" smtClean="0"/>
              <a:t>Column filters, row filters, joins, group by, pivot, </a:t>
            </a:r>
            <a:r>
              <a:rPr lang="en-US" dirty="0" err="1" smtClean="0"/>
              <a:t>unpivot</a:t>
            </a:r>
            <a:endParaRPr lang="en-US" dirty="0" smtClean="0"/>
          </a:p>
          <a:p>
            <a:pPr lvl="1"/>
            <a:r>
              <a:rPr lang="en-US" dirty="0" smtClean="0"/>
              <a:t>Numeric calculations, aggregations</a:t>
            </a:r>
          </a:p>
          <a:p>
            <a:pPr lvl="1"/>
            <a:endParaRPr lang="en-US" dirty="0" smtClean="0"/>
          </a:p>
          <a:p>
            <a:r>
              <a:rPr lang="en-US" dirty="0" smtClean="0"/>
              <a:t>Functionality depends on the data source</a:t>
            </a:r>
          </a:p>
          <a:p>
            <a:pPr lvl="1"/>
            <a:r>
              <a:rPr lang="en-US" dirty="0" smtClean="0"/>
              <a:t>Relational sources (SQL Server, Oracle, </a:t>
            </a:r>
            <a:r>
              <a:rPr lang="en-US" dirty="0" err="1" smtClean="0"/>
              <a:t>etc</a:t>
            </a:r>
            <a:r>
              <a:rPr lang="en-US" dirty="0" smtClean="0"/>
              <a:t>) support the most functionality</a:t>
            </a:r>
          </a:p>
          <a:p>
            <a:pPr lvl="1"/>
            <a:r>
              <a:rPr lang="en-US" dirty="0" smtClean="0"/>
              <a:t>Also fold to OData, Active Directory, Exchange, and others</a:t>
            </a:r>
          </a:p>
          <a:p>
            <a:pPr lvl="1"/>
            <a:r>
              <a:rPr lang="en-US" dirty="0" smtClean="0"/>
              <a:t>When something can’t be folded, Power Query does the work locally</a:t>
            </a:r>
          </a:p>
          <a:p>
            <a:pPr lvl="1"/>
            <a:endParaRPr lang="en-US" dirty="0" smtClean="0"/>
          </a:p>
          <a:p>
            <a:r>
              <a:rPr lang="en-US" dirty="0" smtClean="0"/>
              <a:t>Things that affect folding</a:t>
            </a:r>
          </a:p>
          <a:p>
            <a:pPr lvl="1"/>
            <a:r>
              <a:rPr lang="en-US" dirty="0" smtClean="0"/>
              <a:t>Internal Power Query logic</a:t>
            </a:r>
          </a:p>
          <a:p>
            <a:pPr lvl="1"/>
            <a:r>
              <a:rPr lang="en-US" dirty="0" smtClean="0"/>
              <a:t>Using Native Database Query</a:t>
            </a:r>
          </a:p>
          <a:p>
            <a:pPr lvl="1"/>
            <a:r>
              <a:rPr lang="en-US" dirty="0"/>
              <a:t>Data source privacy </a:t>
            </a:r>
            <a:r>
              <a:rPr lang="en-US" dirty="0" smtClean="0"/>
              <a:t>level</a:t>
            </a:r>
            <a:endParaRPr lang="en-US" dirty="0"/>
          </a:p>
        </p:txBody>
      </p:sp>
    </p:spTree>
    <p:extLst>
      <p:ext uri="{BB962C8B-B14F-4D97-AF65-F5344CB8AC3E}">
        <p14:creationId xmlns:p14="http://schemas.microsoft.com/office/powerpoint/2010/main" val="42685272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5-30499_SPC_2014_PowerUser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3" id="{C33C87AF-1089-4586-AB31-2E82F6F54761}" vid="{19E47E40-653A-466D-B99D-80B383FB0856}"/>
    </a:ext>
  </a:extLst>
</a:theme>
</file>

<file path=ppt/theme/theme2.xml><?xml version="1.0" encoding="utf-8"?>
<a:theme xmlns:a="http://schemas.openxmlformats.org/drawingml/2006/main" name="1_5-30499_SPC_2014_PowerUser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PowerUser_Template" id="{8BBBEFC8-198F-4C46-9624-1CDB9D062CD8}" vid="{509AD355-5CF8-4C2B-A587-4F5B5D28D2D6}"/>
    </a:ext>
  </a:extLst>
</a:theme>
</file>

<file path=ppt/theme/theme3.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ySPC_Dev_v01" id="{22DB4827-4ED5-43EC-8839-CEFE06BE7DAD}" vid="{62E7F515-C1B5-46B5-84DE-B2ED7102B099}"/>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62B50D9-2441-42FB-B8CC-3D217FB5663F}"/>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F990F116-B58F-4255-B05B-DA3808E0E5C6}"/>
</file>

<file path=docProps/app.xml><?xml version="1.0" encoding="utf-8"?>
<Properties xmlns="http://schemas.openxmlformats.org/officeDocument/2006/extended-properties" xmlns:vt="http://schemas.openxmlformats.org/officeDocument/2006/docPropsVTypes">
  <Template>SharePoint_Conference_2014_PowerUser_Template</Template>
  <TotalTime>16</TotalTime>
  <Words>1800</Words>
  <Application>Microsoft Office PowerPoint</Application>
  <PresentationFormat>Custom</PresentationFormat>
  <Paragraphs>124</Paragraphs>
  <Slides>16</Slides>
  <Notes>10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16</vt:i4>
      </vt:variant>
    </vt:vector>
  </HeadingPairs>
  <TitlesOfParts>
    <vt:vector size="25" baseType="lpstr">
      <vt:lpstr>Arial</vt:lpstr>
      <vt:lpstr>Calibri</vt:lpstr>
      <vt:lpstr>Consolas</vt:lpstr>
      <vt:lpstr>Segoe UI</vt:lpstr>
      <vt:lpstr>Segoe UI Light</vt:lpstr>
      <vt:lpstr>Wingdings</vt:lpstr>
      <vt:lpstr>5-30499_SPC_2014_PowerUser_Template_16x9</vt:lpstr>
      <vt:lpstr>1_5-30499_SPC_2014_PowerUser_Template_16x9</vt:lpstr>
      <vt:lpstr>5-30499_SPC_2014_Dev_Template_16x9</vt:lpstr>
      <vt:lpstr>PowerPoint Presentation</vt:lpstr>
      <vt:lpstr>Deep dive on self-service data retrieval with Power Query </vt:lpstr>
      <vt:lpstr>Getting External Data Into Excel</vt:lpstr>
      <vt:lpstr>Data Import Experiences</vt:lpstr>
      <vt:lpstr>Why Power Query?</vt:lpstr>
      <vt:lpstr>Demo</vt:lpstr>
      <vt:lpstr>Tricky Topics</vt:lpstr>
      <vt:lpstr>Query Folding</vt:lpstr>
      <vt:lpstr>What Gets Folded?</vt:lpstr>
      <vt:lpstr>Credentials and Privacy Levels</vt:lpstr>
      <vt:lpstr>Demo</vt:lpstr>
      <vt:lpstr>Next Steps</vt:lpstr>
      <vt:lpstr>PowerPoint Presentation</vt:lpstr>
      <vt:lpstr>PowerPoint Presentation</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Deep dive on self-service data retrieval With Power Query</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3</cp:revision>
  <dcterms:created xsi:type="dcterms:W3CDTF">2014-03-05T04:42:12Z</dcterms:created>
  <dcterms:modified xsi:type="dcterms:W3CDTF">2014-03-05T19:29:34Z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103;#power users|9cd1f6ed-5631-477e-a03f-22bb249bd69c</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