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Lst>
  <p:notesMasterIdLst>
    <p:notesMasterId r:id="rId50"/>
  </p:notesMasterIdLst>
  <p:handoutMasterIdLst>
    <p:handoutMasterId r:id="rId51"/>
  </p:handoutMasterIdLst>
  <p:sldIdLst>
    <p:sldId id="1236" r:id="rId6"/>
    <p:sldId id="1273" r:id="rId7"/>
    <p:sldId id="1274" r:id="rId8"/>
    <p:sldId id="1275" r:id="rId9"/>
    <p:sldId id="1276" r:id="rId10"/>
    <p:sldId id="1277" r:id="rId11"/>
    <p:sldId id="1278" r:id="rId12"/>
    <p:sldId id="1279" r:id="rId13"/>
    <p:sldId id="1280" r:id="rId14"/>
    <p:sldId id="1281" r:id="rId15"/>
    <p:sldId id="1282" r:id="rId16"/>
    <p:sldId id="1283" r:id="rId17"/>
    <p:sldId id="1284" r:id="rId18"/>
    <p:sldId id="1285" r:id="rId19"/>
    <p:sldId id="1286" r:id="rId20"/>
    <p:sldId id="1287" r:id="rId21"/>
    <p:sldId id="1288" r:id="rId22"/>
    <p:sldId id="1289" r:id="rId23"/>
    <p:sldId id="1290" r:id="rId24"/>
    <p:sldId id="1291" r:id="rId25"/>
    <p:sldId id="1292" r:id="rId26"/>
    <p:sldId id="1293" r:id="rId27"/>
    <p:sldId id="1294" r:id="rId28"/>
    <p:sldId id="1295" r:id="rId29"/>
    <p:sldId id="1296" r:id="rId30"/>
    <p:sldId id="1297" r:id="rId31"/>
    <p:sldId id="1298" r:id="rId32"/>
    <p:sldId id="1299" r:id="rId33"/>
    <p:sldId id="1300" r:id="rId34"/>
    <p:sldId id="1301" r:id="rId35"/>
    <p:sldId id="1302" r:id="rId36"/>
    <p:sldId id="1303" r:id="rId37"/>
    <p:sldId id="1304" r:id="rId38"/>
    <p:sldId id="1305" r:id="rId39"/>
    <p:sldId id="1306" r:id="rId40"/>
    <p:sldId id="1307" r:id="rId41"/>
    <p:sldId id="1308" r:id="rId42"/>
    <p:sldId id="1309" r:id="rId43"/>
    <p:sldId id="1310" r:id="rId44"/>
    <p:sldId id="1311" r:id="rId45"/>
    <p:sldId id="1312" r:id="rId46"/>
    <p:sldId id="1313" r:id="rId47"/>
    <p:sldId id="1315" r:id="rId48"/>
    <p:sldId id="1314" r:id="rId4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8B2D"/>
    <a:srgbClr val="87AB37"/>
    <a:srgbClr val="9FC54D"/>
    <a:srgbClr val="505050"/>
    <a:srgbClr val="785393"/>
    <a:srgbClr val="80599D"/>
    <a:srgbClr val="000000"/>
    <a:srgbClr val="8E6AAA"/>
    <a:srgbClr val="8E6A78"/>
    <a:srgbClr val="9B4F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72" autoAdjust="0"/>
    <p:restoredTop sz="95202" autoAdjust="0"/>
  </p:normalViewPr>
  <p:slideViewPr>
    <p:cSldViewPr snapToObjects="1">
      <p:cViewPr varScale="1">
        <p:scale>
          <a:sx n="97" d="100"/>
          <a:sy n="97" d="100"/>
        </p:scale>
        <p:origin x="672" y="72"/>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p:scale>
        <a:sx n="50" d="100"/>
        <a:sy n="50" d="100"/>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presProps" Target="presProps.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CF5EA3E-FF65-432E-A898-A4E47DF98620}" type="doc">
      <dgm:prSet loTypeId="urn:microsoft.com/office/officeart/2005/8/layout/hProcess11" loCatId="process" qsTypeId="urn:microsoft.com/office/officeart/2005/8/quickstyle/simple1" qsCatId="simple" csTypeId="urn:microsoft.com/office/officeart/2005/8/colors/accent1_4" csCatId="accent1" phldr="1"/>
      <dgm:spPr/>
    </dgm:pt>
    <dgm:pt modelId="{9FC407B8-3A5F-41F8-BB78-E63416CEC1E5}">
      <dgm:prSet phldrT="[Text]"/>
      <dgm:spPr/>
      <dgm:t>
        <a:bodyPr/>
        <a:lstStyle/>
        <a:p>
          <a:r>
            <a:rPr lang="en-US" dirty="0" err="1" smtClean="0"/>
            <a:t>OneDrive</a:t>
          </a:r>
          <a:r>
            <a:rPr lang="en-US" dirty="0" smtClean="0"/>
            <a:t> for Business</a:t>
          </a:r>
          <a:endParaRPr lang="en-US" dirty="0"/>
        </a:p>
      </dgm:t>
    </dgm:pt>
    <dgm:pt modelId="{F5F58211-358C-4EDE-86BA-D10D27C368E8}" type="parTrans" cxnId="{BC0CFD14-564D-40EA-9497-F5BA90CFA5CE}">
      <dgm:prSet/>
      <dgm:spPr/>
      <dgm:t>
        <a:bodyPr/>
        <a:lstStyle/>
        <a:p>
          <a:endParaRPr lang="en-US"/>
        </a:p>
      </dgm:t>
    </dgm:pt>
    <dgm:pt modelId="{2FD0B741-BEFF-4061-ABE8-762AD88386A5}" type="sibTrans" cxnId="{BC0CFD14-564D-40EA-9497-F5BA90CFA5CE}">
      <dgm:prSet/>
      <dgm:spPr/>
      <dgm:t>
        <a:bodyPr/>
        <a:lstStyle/>
        <a:p>
          <a:endParaRPr lang="en-US"/>
        </a:p>
      </dgm:t>
    </dgm:pt>
    <dgm:pt modelId="{E540C3D6-D4F4-47FC-98B6-352A8E9EAF22}">
      <dgm:prSet phldrT="[Text]"/>
      <dgm:spPr/>
      <dgm:t>
        <a:bodyPr/>
        <a:lstStyle/>
        <a:p>
          <a:r>
            <a:rPr lang="en-US" dirty="0" smtClean="0"/>
            <a:t>New team sites</a:t>
          </a:r>
          <a:endParaRPr lang="en-US" dirty="0"/>
        </a:p>
      </dgm:t>
    </dgm:pt>
    <dgm:pt modelId="{CCC7332F-0134-49DE-AA68-38E743A5FC7A}" type="parTrans" cxnId="{33CE5CCD-F5A7-4897-9724-263323E46921}">
      <dgm:prSet/>
      <dgm:spPr/>
      <dgm:t>
        <a:bodyPr/>
        <a:lstStyle/>
        <a:p>
          <a:endParaRPr lang="en-US"/>
        </a:p>
      </dgm:t>
    </dgm:pt>
    <dgm:pt modelId="{AABF7301-B7A0-4BA1-843D-069AFF69BCAF}" type="sibTrans" cxnId="{33CE5CCD-F5A7-4897-9724-263323E46921}">
      <dgm:prSet/>
      <dgm:spPr/>
      <dgm:t>
        <a:bodyPr/>
        <a:lstStyle/>
        <a:p>
          <a:endParaRPr lang="en-US"/>
        </a:p>
      </dgm:t>
    </dgm:pt>
    <dgm:pt modelId="{42E96E75-2031-4CDD-AD0F-0045AAB6FD23}">
      <dgm:prSet phldrT="[Text]"/>
      <dgm:spPr/>
      <dgm:t>
        <a:bodyPr/>
        <a:lstStyle/>
        <a:p>
          <a:r>
            <a:rPr lang="en-US" dirty="0" smtClean="0"/>
            <a:t>Intranet upgrade</a:t>
          </a:r>
          <a:endParaRPr lang="en-US" dirty="0"/>
        </a:p>
      </dgm:t>
    </dgm:pt>
    <dgm:pt modelId="{BBD29D30-F8DF-451A-B27F-1E002BF0EEDA}" type="parTrans" cxnId="{82E6B7F4-72B1-4EBB-A5D4-69075172994E}">
      <dgm:prSet/>
      <dgm:spPr/>
      <dgm:t>
        <a:bodyPr/>
        <a:lstStyle/>
        <a:p>
          <a:endParaRPr lang="en-US"/>
        </a:p>
      </dgm:t>
    </dgm:pt>
    <dgm:pt modelId="{8F0837D2-7051-44D9-A7F5-16E5EC18B34D}" type="sibTrans" cxnId="{82E6B7F4-72B1-4EBB-A5D4-69075172994E}">
      <dgm:prSet/>
      <dgm:spPr/>
      <dgm:t>
        <a:bodyPr/>
        <a:lstStyle/>
        <a:p>
          <a:endParaRPr lang="en-US"/>
        </a:p>
      </dgm:t>
    </dgm:pt>
    <dgm:pt modelId="{A431F407-4D12-4CD6-8232-2ACDD20435DF}">
      <dgm:prSet phldrT="[Text]"/>
      <dgm:spPr/>
      <dgm:t>
        <a:bodyPr/>
        <a:lstStyle/>
        <a:p>
          <a:r>
            <a:rPr lang="en-US" dirty="0" smtClean="0"/>
            <a:t>Team site migration</a:t>
          </a:r>
          <a:endParaRPr lang="en-US" dirty="0"/>
        </a:p>
      </dgm:t>
    </dgm:pt>
    <dgm:pt modelId="{FD1BAEEC-EEDD-45A2-9B92-6359DAA18014}" type="parTrans" cxnId="{C2271E4D-F3FA-43D6-8548-4A58919F39E4}">
      <dgm:prSet/>
      <dgm:spPr/>
      <dgm:t>
        <a:bodyPr/>
        <a:lstStyle/>
        <a:p>
          <a:endParaRPr lang="en-US"/>
        </a:p>
      </dgm:t>
    </dgm:pt>
    <dgm:pt modelId="{10F3605F-8057-4885-B106-A5A0C28378CC}" type="sibTrans" cxnId="{C2271E4D-F3FA-43D6-8548-4A58919F39E4}">
      <dgm:prSet/>
      <dgm:spPr/>
      <dgm:t>
        <a:bodyPr/>
        <a:lstStyle/>
        <a:p>
          <a:endParaRPr lang="en-US"/>
        </a:p>
      </dgm:t>
    </dgm:pt>
    <dgm:pt modelId="{89B40623-E450-4423-A2E6-CA4E29181616}">
      <dgm:prSet phldrT="[Text]"/>
      <dgm:spPr/>
      <dgm:t>
        <a:bodyPr/>
        <a:lstStyle/>
        <a:p>
          <a:r>
            <a:rPr lang="en-US" dirty="0" smtClean="0"/>
            <a:t>December 2013</a:t>
          </a:r>
          <a:endParaRPr lang="en-US" dirty="0"/>
        </a:p>
      </dgm:t>
    </dgm:pt>
    <dgm:pt modelId="{8307C40B-4692-44F6-BAB3-3A8A99F6345A}" type="parTrans" cxnId="{9F5B323D-4EA2-488C-B7B6-77B2D3E13CEA}">
      <dgm:prSet/>
      <dgm:spPr/>
      <dgm:t>
        <a:bodyPr/>
        <a:lstStyle/>
        <a:p>
          <a:endParaRPr lang="en-US"/>
        </a:p>
      </dgm:t>
    </dgm:pt>
    <dgm:pt modelId="{E408C86F-792E-42F8-A929-9FD31F8155F7}" type="sibTrans" cxnId="{9F5B323D-4EA2-488C-B7B6-77B2D3E13CEA}">
      <dgm:prSet/>
      <dgm:spPr/>
      <dgm:t>
        <a:bodyPr/>
        <a:lstStyle/>
        <a:p>
          <a:endParaRPr lang="en-US"/>
        </a:p>
      </dgm:t>
    </dgm:pt>
    <dgm:pt modelId="{C54CA947-7854-401F-A7F1-846680B8CDDB}">
      <dgm:prSet phldrT="[Text]"/>
      <dgm:spPr/>
      <dgm:t>
        <a:bodyPr/>
        <a:lstStyle/>
        <a:p>
          <a:r>
            <a:rPr lang="en-US" dirty="0" smtClean="0"/>
            <a:t>December 2013</a:t>
          </a:r>
          <a:endParaRPr lang="en-US" dirty="0"/>
        </a:p>
      </dgm:t>
    </dgm:pt>
    <dgm:pt modelId="{3BB9A895-0114-4D19-BF85-648DBE2D73F9}" type="parTrans" cxnId="{F2C84A8B-B0D5-43BB-82EE-CA7841040CB9}">
      <dgm:prSet/>
      <dgm:spPr/>
      <dgm:t>
        <a:bodyPr/>
        <a:lstStyle/>
        <a:p>
          <a:endParaRPr lang="en-US"/>
        </a:p>
      </dgm:t>
    </dgm:pt>
    <dgm:pt modelId="{1028B243-9384-4EDF-BF06-4745CBFC8EF4}" type="sibTrans" cxnId="{F2C84A8B-B0D5-43BB-82EE-CA7841040CB9}">
      <dgm:prSet/>
      <dgm:spPr/>
      <dgm:t>
        <a:bodyPr/>
        <a:lstStyle/>
        <a:p>
          <a:endParaRPr lang="en-US"/>
        </a:p>
      </dgm:t>
    </dgm:pt>
    <dgm:pt modelId="{0DB5EB7C-CD62-4D2D-91C8-6B1CAF48C292}">
      <dgm:prSet phldrT="[Text]"/>
      <dgm:spPr/>
      <dgm:t>
        <a:bodyPr/>
        <a:lstStyle/>
        <a:p>
          <a:r>
            <a:rPr lang="en-US" dirty="0" smtClean="0"/>
            <a:t>March 2014</a:t>
          </a:r>
          <a:endParaRPr lang="en-US" dirty="0"/>
        </a:p>
      </dgm:t>
    </dgm:pt>
    <dgm:pt modelId="{37C506D3-E2C3-4D75-B52E-812BA022C6A9}" type="parTrans" cxnId="{5998A4D7-E32A-439F-98E0-ACB70B4BFA74}">
      <dgm:prSet/>
      <dgm:spPr/>
      <dgm:t>
        <a:bodyPr/>
        <a:lstStyle/>
        <a:p>
          <a:endParaRPr lang="en-US"/>
        </a:p>
      </dgm:t>
    </dgm:pt>
    <dgm:pt modelId="{903530E9-0EB9-4A7A-9209-ECD32881E175}" type="sibTrans" cxnId="{5998A4D7-E32A-439F-98E0-ACB70B4BFA74}">
      <dgm:prSet/>
      <dgm:spPr/>
      <dgm:t>
        <a:bodyPr/>
        <a:lstStyle/>
        <a:p>
          <a:endParaRPr lang="en-US"/>
        </a:p>
      </dgm:t>
    </dgm:pt>
    <dgm:pt modelId="{083088C9-9728-4DE3-AF1A-8390913F653C}">
      <dgm:prSet phldrT="[Text]"/>
      <dgm:spPr/>
      <dgm:t>
        <a:bodyPr/>
        <a:lstStyle/>
        <a:p>
          <a:r>
            <a:rPr lang="en-US" dirty="0" smtClean="0"/>
            <a:t>March 2014 – June 2014 </a:t>
          </a:r>
          <a:endParaRPr lang="en-US" dirty="0"/>
        </a:p>
      </dgm:t>
    </dgm:pt>
    <dgm:pt modelId="{99CA85B0-E447-4BFE-A0F7-B0B3991283C5}" type="parTrans" cxnId="{2E5855C7-96AE-462A-A04B-E1B4182F4355}">
      <dgm:prSet/>
      <dgm:spPr/>
      <dgm:t>
        <a:bodyPr/>
        <a:lstStyle/>
        <a:p>
          <a:endParaRPr lang="en-US"/>
        </a:p>
      </dgm:t>
    </dgm:pt>
    <dgm:pt modelId="{87772993-3586-4B93-9A0B-9002257D2585}" type="sibTrans" cxnId="{2E5855C7-96AE-462A-A04B-E1B4182F4355}">
      <dgm:prSet/>
      <dgm:spPr/>
      <dgm:t>
        <a:bodyPr/>
        <a:lstStyle/>
        <a:p>
          <a:endParaRPr lang="en-US"/>
        </a:p>
      </dgm:t>
    </dgm:pt>
    <dgm:pt modelId="{8E1ABFAD-7D73-4CD7-8ABA-3E33671192CB}" type="pres">
      <dgm:prSet presAssocID="{9CF5EA3E-FF65-432E-A898-A4E47DF98620}" presName="Name0" presStyleCnt="0">
        <dgm:presLayoutVars>
          <dgm:dir/>
          <dgm:resizeHandles val="exact"/>
        </dgm:presLayoutVars>
      </dgm:prSet>
      <dgm:spPr/>
    </dgm:pt>
    <dgm:pt modelId="{C3778EA9-679F-46BD-966D-FA197EC1F804}" type="pres">
      <dgm:prSet presAssocID="{9CF5EA3E-FF65-432E-A898-A4E47DF98620}" presName="arrow" presStyleLbl="bgShp" presStyleIdx="0" presStyleCnt="1"/>
      <dgm:spPr/>
    </dgm:pt>
    <dgm:pt modelId="{637A40A3-81BF-43C1-95A7-38DF74C38E94}" type="pres">
      <dgm:prSet presAssocID="{9CF5EA3E-FF65-432E-A898-A4E47DF98620}" presName="points" presStyleCnt="0"/>
      <dgm:spPr/>
    </dgm:pt>
    <dgm:pt modelId="{0B00B779-0C34-4861-A68C-B8334DFA27C7}" type="pres">
      <dgm:prSet presAssocID="{9FC407B8-3A5F-41F8-BB78-E63416CEC1E5}" presName="compositeA" presStyleCnt="0"/>
      <dgm:spPr/>
    </dgm:pt>
    <dgm:pt modelId="{05CCCA11-E32F-45A5-9FF7-70D3241A864A}" type="pres">
      <dgm:prSet presAssocID="{9FC407B8-3A5F-41F8-BB78-E63416CEC1E5}" presName="textA" presStyleLbl="revTx" presStyleIdx="0" presStyleCnt="4">
        <dgm:presLayoutVars>
          <dgm:bulletEnabled val="1"/>
        </dgm:presLayoutVars>
      </dgm:prSet>
      <dgm:spPr/>
      <dgm:t>
        <a:bodyPr/>
        <a:lstStyle/>
        <a:p>
          <a:endParaRPr lang="en-US"/>
        </a:p>
      </dgm:t>
    </dgm:pt>
    <dgm:pt modelId="{77A0D9A0-383A-4DBF-8E1D-872ACBB53A74}" type="pres">
      <dgm:prSet presAssocID="{9FC407B8-3A5F-41F8-BB78-E63416CEC1E5}" presName="circleA" presStyleLbl="node1" presStyleIdx="0" presStyleCnt="4"/>
      <dgm:spPr/>
    </dgm:pt>
    <dgm:pt modelId="{4972EF00-0F47-4F52-9366-A5105E65271D}" type="pres">
      <dgm:prSet presAssocID="{9FC407B8-3A5F-41F8-BB78-E63416CEC1E5}" presName="spaceA" presStyleCnt="0"/>
      <dgm:spPr/>
    </dgm:pt>
    <dgm:pt modelId="{746B90A6-3FB2-44EC-A5EB-27ED162D4859}" type="pres">
      <dgm:prSet presAssocID="{2FD0B741-BEFF-4061-ABE8-762AD88386A5}" presName="space" presStyleCnt="0"/>
      <dgm:spPr/>
    </dgm:pt>
    <dgm:pt modelId="{D63C0159-184C-4A61-9448-53BF2AB63233}" type="pres">
      <dgm:prSet presAssocID="{E540C3D6-D4F4-47FC-98B6-352A8E9EAF22}" presName="compositeB" presStyleCnt="0"/>
      <dgm:spPr/>
    </dgm:pt>
    <dgm:pt modelId="{3CB2A20F-17B3-49D5-B723-302956F38637}" type="pres">
      <dgm:prSet presAssocID="{E540C3D6-D4F4-47FC-98B6-352A8E9EAF22}" presName="textB" presStyleLbl="revTx" presStyleIdx="1" presStyleCnt="4">
        <dgm:presLayoutVars>
          <dgm:bulletEnabled val="1"/>
        </dgm:presLayoutVars>
      </dgm:prSet>
      <dgm:spPr/>
      <dgm:t>
        <a:bodyPr/>
        <a:lstStyle/>
        <a:p>
          <a:endParaRPr lang="en-US"/>
        </a:p>
      </dgm:t>
    </dgm:pt>
    <dgm:pt modelId="{D1B73C03-A27F-420B-8F39-0AAC6A6AC61A}" type="pres">
      <dgm:prSet presAssocID="{E540C3D6-D4F4-47FC-98B6-352A8E9EAF22}" presName="circleB" presStyleLbl="node1" presStyleIdx="1" presStyleCnt="4"/>
      <dgm:spPr/>
    </dgm:pt>
    <dgm:pt modelId="{3185B610-EE3E-4BF0-9182-1F0B5D95407D}" type="pres">
      <dgm:prSet presAssocID="{E540C3D6-D4F4-47FC-98B6-352A8E9EAF22}" presName="spaceB" presStyleCnt="0"/>
      <dgm:spPr/>
    </dgm:pt>
    <dgm:pt modelId="{4D9D89C8-1CC9-41E8-8990-A92C06C5815A}" type="pres">
      <dgm:prSet presAssocID="{AABF7301-B7A0-4BA1-843D-069AFF69BCAF}" presName="space" presStyleCnt="0"/>
      <dgm:spPr/>
    </dgm:pt>
    <dgm:pt modelId="{5EDEE99F-E9BE-4305-9400-9FAA66ADEC1B}" type="pres">
      <dgm:prSet presAssocID="{42E96E75-2031-4CDD-AD0F-0045AAB6FD23}" presName="compositeA" presStyleCnt="0"/>
      <dgm:spPr/>
    </dgm:pt>
    <dgm:pt modelId="{6DE7D02F-FE6A-4FF6-82EE-BFC248B411FD}" type="pres">
      <dgm:prSet presAssocID="{42E96E75-2031-4CDD-AD0F-0045AAB6FD23}" presName="textA" presStyleLbl="revTx" presStyleIdx="2" presStyleCnt="4">
        <dgm:presLayoutVars>
          <dgm:bulletEnabled val="1"/>
        </dgm:presLayoutVars>
      </dgm:prSet>
      <dgm:spPr/>
      <dgm:t>
        <a:bodyPr/>
        <a:lstStyle/>
        <a:p>
          <a:endParaRPr lang="en-US"/>
        </a:p>
      </dgm:t>
    </dgm:pt>
    <dgm:pt modelId="{377626E1-3516-494E-9A32-673C5C6F45EA}" type="pres">
      <dgm:prSet presAssocID="{42E96E75-2031-4CDD-AD0F-0045AAB6FD23}" presName="circleA" presStyleLbl="node1" presStyleIdx="2" presStyleCnt="4"/>
      <dgm:spPr/>
    </dgm:pt>
    <dgm:pt modelId="{59A41827-74E0-45AF-82E0-8B7F074D8751}" type="pres">
      <dgm:prSet presAssocID="{42E96E75-2031-4CDD-AD0F-0045AAB6FD23}" presName="spaceA" presStyleCnt="0"/>
      <dgm:spPr/>
    </dgm:pt>
    <dgm:pt modelId="{000F0D9D-CE5F-4269-985F-962D03D3C5D4}" type="pres">
      <dgm:prSet presAssocID="{8F0837D2-7051-44D9-A7F5-16E5EC18B34D}" presName="space" presStyleCnt="0"/>
      <dgm:spPr/>
    </dgm:pt>
    <dgm:pt modelId="{42A8EA09-36F2-4ED7-9959-906E1FCB2FDD}" type="pres">
      <dgm:prSet presAssocID="{A431F407-4D12-4CD6-8232-2ACDD20435DF}" presName="compositeB" presStyleCnt="0"/>
      <dgm:spPr/>
    </dgm:pt>
    <dgm:pt modelId="{FE61EAA3-45E8-4E7D-90B1-34BF9E325752}" type="pres">
      <dgm:prSet presAssocID="{A431F407-4D12-4CD6-8232-2ACDD20435DF}" presName="textB" presStyleLbl="revTx" presStyleIdx="3" presStyleCnt="4">
        <dgm:presLayoutVars>
          <dgm:bulletEnabled val="1"/>
        </dgm:presLayoutVars>
      </dgm:prSet>
      <dgm:spPr/>
      <dgm:t>
        <a:bodyPr/>
        <a:lstStyle/>
        <a:p>
          <a:endParaRPr lang="en-US"/>
        </a:p>
      </dgm:t>
    </dgm:pt>
    <dgm:pt modelId="{5A26067B-B4D9-4105-8966-6C2DB0147940}" type="pres">
      <dgm:prSet presAssocID="{A431F407-4D12-4CD6-8232-2ACDD20435DF}" presName="circleB" presStyleLbl="node1" presStyleIdx="3" presStyleCnt="4"/>
      <dgm:spPr/>
    </dgm:pt>
    <dgm:pt modelId="{690001AC-DB05-44E6-A9C4-05F492445085}" type="pres">
      <dgm:prSet presAssocID="{A431F407-4D12-4CD6-8232-2ACDD20435DF}" presName="spaceB" presStyleCnt="0"/>
      <dgm:spPr/>
    </dgm:pt>
  </dgm:ptLst>
  <dgm:cxnLst>
    <dgm:cxn modelId="{3D232F8D-2A9A-474E-99DC-574320F08000}" type="presOf" srcId="{A431F407-4D12-4CD6-8232-2ACDD20435DF}" destId="{FE61EAA3-45E8-4E7D-90B1-34BF9E325752}" srcOrd="0" destOrd="0" presId="urn:microsoft.com/office/officeart/2005/8/layout/hProcess11"/>
    <dgm:cxn modelId="{C553422B-240E-44D6-A46D-74713171E696}" type="presOf" srcId="{89B40623-E450-4423-A2E6-CA4E29181616}" destId="{05CCCA11-E32F-45A5-9FF7-70D3241A864A}" srcOrd="0" destOrd="1" presId="urn:microsoft.com/office/officeart/2005/8/layout/hProcess11"/>
    <dgm:cxn modelId="{B5592F46-AAB0-4741-BEB6-8D78A2EA4706}" type="presOf" srcId="{9FC407B8-3A5F-41F8-BB78-E63416CEC1E5}" destId="{05CCCA11-E32F-45A5-9FF7-70D3241A864A}" srcOrd="0" destOrd="0" presId="urn:microsoft.com/office/officeart/2005/8/layout/hProcess11"/>
    <dgm:cxn modelId="{D538829B-4187-4181-B9C4-BA9FBB18E7F6}" type="presOf" srcId="{0DB5EB7C-CD62-4D2D-91C8-6B1CAF48C292}" destId="{6DE7D02F-FE6A-4FF6-82EE-BFC248B411FD}" srcOrd="0" destOrd="1" presId="urn:microsoft.com/office/officeart/2005/8/layout/hProcess11"/>
    <dgm:cxn modelId="{33CE5CCD-F5A7-4897-9724-263323E46921}" srcId="{9CF5EA3E-FF65-432E-A898-A4E47DF98620}" destId="{E540C3D6-D4F4-47FC-98B6-352A8E9EAF22}" srcOrd="1" destOrd="0" parTransId="{CCC7332F-0134-49DE-AA68-38E743A5FC7A}" sibTransId="{AABF7301-B7A0-4BA1-843D-069AFF69BCAF}"/>
    <dgm:cxn modelId="{2E5855C7-96AE-462A-A04B-E1B4182F4355}" srcId="{A431F407-4D12-4CD6-8232-2ACDD20435DF}" destId="{083088C9-9728-4DE3-AF1A-8390913F653C}" srcOrd="0" destOrd="0" parTransId="{99CA85B0-E447-4BFE-A0F7-B0B3991283C5}" sibTransId="{87772993-3586-4B93-9A0B-9002257D2585}"/>
    <dgm:cxn modelId="{95964A43-17A7-4FBA-898C-F93308BC2D74}" type="presOf" srcId="{E540C3D6-D4F4-47FC-98B6-352A8E9EAF22}" destId="{3CB2A20F-17B3-49D5-B723-302956F38637}" srcOrd="0" destOrd="0" presId="urn:microsoft.com/office/officeart/2005/8/layout/hProcess11"/>
    <dgm:cxn modelId="{F2C84A8B-B0D5-43BB-82EE-CA7841040CB9}" srcId="{E540C3D6-D4F4-47FC-98B6-352A8E9EAF22}" destId="{C54CA947-7854-401F-A7F1-846680B8CDDB}" srcOrd="0" destOrd="0" parTransId="{3BB9A895-0114-4D19-BF85-648DBE2D73F9}" sibTransId="{1028B243-9384-4EDF-BF06-4745CBFC8EF4}"/>
    <dgm:cxn modelId="{82E6B7F4-72B1-4EBB-A5D4-69075172994E}" srcId="{9CF5EA3E-FF65-432E-A898-A4E47DF98620}" destId="{42E96E75-2031-4CDD-AD0F-0045AAB6FD23}" srcOrd="2" destOrd="0" parTransId="{BBD29D30-F8DF-451A-B27F-1E002BF0EEDA}" sibTransId="{8F0837D2-7051-44D9-A7F5-16E5EC18B34D}"/>
    <dgm:cxn modelId="{BC0CFD14-564D-40EA-9497-F5BA90CFA5CE}" srcId="{9CF5EA3E-FF65-432E-A898-A4E47DF98620}" destId="{9FC407B8-3A5F-41F8-BB78-E63416CEC1E5}" srcOrd="0" destOrd="0" parTransId="{F5F58211-358C-4EDE-86BA-D10D27C368E8}" sibTransId="{2FD0B741-BEFF-4061-ABE8-762AD88386A5}"/>
    <dgm:cxn modelId="{88460856-EF66-4BA3-A33C-24AAE9426813}" type="presOf" srcId="{083088C9-9728-4DE3-AF1A-8390913F653C}" destId="{FE61EAA3-45E8-4E7D-90B1-34BF9E325752}" srcOrd="0" destOrd="1" presId="urn:microsoft.com/office/officeart/2005/8/layout/hProcess11"/>
    <dgm:cxn modelId="{6A3D5930-874F-48B1-9A1A-43B2A84EDA4F}" type="presOf" srcId="{C54CA947-7854-401F-A7F1-846680B8CDDB}" destId="{3CB2A20F-17B3-49D5-B723-302956F38637}" srcOrd="0" destOrd="1" presId="urn:microsoft.com/office/officeart/2005/8/layout/hProcess11"/>
    <dgm:cxn modelId="{C2271E4D-F3FA-43D6-8548-4A58919F39E4}" srcId="{9CF5EA3E-FF65-432E-A898-A4E47DF98620}" destId="{A431F407-4D12-4CD6-8232-2ACDD20435DF}" srcOrd="3" destOrd="0" parTransId="{FD1BAEEC-EEDD-45A2-9B92-6359DAA18014}" sibTransId="{10F3605F-8057-4885-B106-A5A0C28378CC}"/>
    <dgm:cxn modelId="{1774471F-38C8-4DAE-A6DD-10EF968B8D71}" type="presOf" srcId="{9CF5EA3E-FF65-432E-A898-A4E47DF98620}" destId="{8E1ABFAD-7D73-4CD7-8ABA-3E33671192CB}" srcOrd="0" destOrd="0" presId="urn:microsoft.com/office/officeart/2005/8/layout/hProcess11"/>
    <dgm:cxn modelId="{92E91DF9-1715-4A04-91C1-6C94E2719B71}" type="presOf" srcId="{42E96E75-2031-4CDD-AD0F-0045AAB6FD23}" destId="{6DE7D02F-FE6A-4FF6-82EE-BFC248B411FD}" srcOrd="0" destOrd="0" presId="urn:microsoft.com/office/officeart/2005/8/layout/hProcess11"/>
    <dgm:cxn modelId="{5998A4D7-E32A-439F-98E0-ACB70B4BFA74}" srcId="{42E96E75-2031-4CDD-AD0F-0045AAB6FD23}" destId="{0DB5EB7C-CD62-4D2D-91C8-6B1CAF48C292}" srcOrd="0" destOrd="0" parTransId="{37C506D3-E2C3-4D75-B52E-812BA022C6A9}" sibTransId="{903530E9-0EB9-4A7A-9209-ECD32881E175}"/>
    <dgm:cxn modelId="{9F5B323D-4EA2-488C-B7B6-77B2D3E13CEA}" srcId="{9FC407B8-3A5F-41F8-BB78-E63416CEC1E5}" destId="{89B40623-E450-4423-A2E6-CA4E29181616}" srcOrd="0" destOrd="0" parTransId="{8307C40B-4692-44F6-BAB3-3A8A99F6345A}" sibTransId="{E408C86F-792E-42F8-A929-9FD31F8155F7}"/>
    <dgm:cxn modelId="{63D6491E-0203-4A63-9231-DDEE15D010C7}" type="presParOf" srcId="{8E1ABFAD-7D73-4CD7-8ABA-3E33671192CB}" destId="{C3778EA9-679F-46BD-966D-FA197EC1F804}" srcOrd="0" destOrd="0" presId="urn:microsoft.com/office/officeart/2005/8/layout/hProcess11"/>
    <dgm:cxn modelId="{66A6164B-4610-41DE-847E-BFF9D2285632}" type="presParOf" srcId="{8E1ABFAD-7D73-4CD7-8ABA-3E33671192CB}" destId="{637A40A3-81BF-43C1-95A7-38DF74C38E94}" srcOrd="1" destOrd="0" presId="urn:microsoft.com/office/officeart/2005/8/layout/hProcess11"/>
    <dgm:cxn modelId="{BC4AF6F8-9D68-4F42-84CD-8CB961243AFC}" type="presParOf" srcId="{637A40A3-81BF-43C1-95A7-38DF74C38E94}" destId="{0B00B779-0C34-4861-A68C-B8334DFA27C7}" srcOrd="0" destOrd="0" presId="urn:microsoft.com/office/officeart/2005/8/layout/hProcess11"/>
    <dgm:cxn modelId="{9FA8FED0-80DD-4D1E-BA25-D76AB7047A3F}" type="presParOf" srcId="{0B00B779-0C34-4861-A68C-B8334DFA27C7}" destId="{05CCCA11-E32F-45A5-9FF7-70D3241A864A}" srcOrd="0" destOrd="0" presId="urn:microsoft.com/office/officeart/2005/8/layout/hProcess11"/>
    <dgm:cxn modelId="{ADFA11E8-72A6-412C-B39A-A7F791F36251}" type="presParOf" srcId="{0B00B779-0C34-4861-A68C-B8334DFA27C7}" destId="{77A0D9A0-383A-4DBF-8E1D-872ACBB53A74}" srcOrd="1" destOrd="0" presId="urn:microsoft.com/office/officeart/2005/8/layout/hProcess11"/>
    <dgm:cxn modelId="{A512B396-F130-4252-8DD1-B641C6AB666C}" type="presParOf" srcId="{0B00B779-0C34-4861-A68C-B8334DFA27C7}" destId="{4972EF00-0F47-4F52-9366-A5105E65271D}" srcOrd="2" destOrd="0" presId="urn:microsoft.com/office/officeart/2005/8/layout/hProcess11"/>
    <dgm:cxn modelId="{63322D0D-65AC-4D1B-B3D5-D8F2395A47F5}" type="presParOf" srcId="{637A40A3-81BF-43C1-95A7-38DF74C38E94}" destId="{746B90A6-3FB2-44EC-A5EB-27ED162D4859}" srcOrd="1" destOrd="0" presId="urn:microsoft.com/office/officeart/2005/8/layout/hProcess11"/>
    <dgm:cxn modelId="{4D800B3A-ABF8-4939-B787-76DA0DD8F1DC}" type="presParOf" srcId="{637A40A3-81BF-43C1-95A7-38DF74C38E94}" destId="{D63C0159-184C-4A61-9448-53BF2AB63233}" srcOrd="2" destOrd="0" presId="urn:microsoft.com/office/officeart/2005/8/layout/hProcess11"/>
    <dgm:cxn modelId="{1F706F54-6FA7-4706-9071-FA377F6FB68B}" type="presParOf" srcId="{D63C0159-184C-4A61-9448-53BF2AB63233}" destId="{3CB2A20F-17B3-49D5-B723-302956F38637}" srcOrd="0" destOrd="0" presId="urn:microsoft.com/office/officeart/2005/8/layout/hProcess11"/>
    <dgm:cxn modelId="{86796EC1-03FD-442D-A2D1-5513E2A340BF}" type="presParOf" srcId="{D63C0159-184C-4A61-9448-53BF2AB63233}" destId="{D1B73C03-A27F-420B-8F39-0AAC6A6AC61A}" srcOrd="1" destOrd="0" presId="urn:microsoft.com/office/officeart/2005/8/layout/hProcess11"/>
    <dgm:cxn modelId="{BA23561B-917D-4444-B1F5-8BF77EED0040}" type="presParOf" srcId="{D63C0159-184C-4A61-9448-53BF2AB63233}" destId="{3185B610-EE3E-4BF0-9182-1F0B5D95407D}" srcOrd="2" destOrd="0" presId="urn:microsoft.com/office/officeart/2005/8/layout/hProcess11"/>
    <dgm:cxn modelId="{B15BC492-EAC3-42DE-A1BC-6C4779319DF8}" type="presParOf" srcId="{637A40A3-81BF-43C1-95A7-38DF74C38E94}" destId="{4D9D89C8-1CC9-41E8-8990-A92C06C5815A}" srcOrd="3" destOrd="0" presId="urn:microsoft.com/office/officeart/2005/8/layout/hProcess11"/>
    <dgm:cxn modelId="{745C901C-01D0-44EF-8BB1-CAD14DB99D78}" type="presParOf" srcId="{637A40A3-81BF-43C1-95A7-38DF74C38E94}" destId="{5EDEE99F-E9BE-4305-9400-9FAA66ADEC1B}" srcOrd="4" destOrd="0" presId="urn:microsoft.com/office/officeart/2005/8/layout/hProcess11"/>
    <dgm:cxn modelId="{54D2D5C3-4706-4261-A092-C5A974AEACE1}" type="presParOf" srcId="{5EDEE99F-E9BE-4305-9400-9FAA66ADEC1B}" destId="{6DE7D02F-FE6A-4FF6-82EE-BFC248B411FD}" srcOrd="0" destOrd="0" presId="urn:microsoft.com/office/officeart/2005/8/layout/hProcess11"/>
    <dgm:cxn modelId="{26864942-0FF3-4DC9-994C-158319161020}" type="presParOf" srcId="{5EDEE99F-E9BE-4305-9400-9FAA66ADEC1B}" destId="{377626E1-3516-494E-9A32-673C5C6F45EA}" srcOrd="1" destOrd="0" presId="urn:microsoft.com/office/officeart/2005/8/layout/hProcess11"/>
    <dgm:cxn modelId="{655E46C2-34C1-4FBB-8148-374116963DAB}" type="presParOf" srcId="{5EDEE99F-E9BE-4305-9400-9FAA66ADEC1B}" destId="{59A41827-74E0-45AF-82E0-8B7F074D8751}" srcOrd="2" destOrd="0" presId="urn:microsoft.com/office/officeart/2005/8/layout/hProcess11"/>
    <dgm:cxn modelId="{C3B5407A-95DE-4C6E-B98B-90344CA63C4F}" type="presParOf" srcId="{637A40A3-81BF-43C1-95A7-38DF74C38E94}" destId="{000F0D9D-CE5F-4269-985F-962D03D3C5D4}" srcOrd="5" destOrd="0" presId="urn:microsoft.com/office/officeart/2005/8/layout/hProcess11"/>
    <dgm:cxn modelId="{CB308E1F-D99A-4BB9-BACE-68A6B5E9625A}" type="presParOf" srcId="{637A40A3-81BF-43C1-95A7-38DF74C38E94}" destId="{42A8EA09-36F2-4ED7-9959-906E1FCB2FDD}" srcOrd="6" destOrd="0" presId="urn:microsoft.com/office/officeart/2005/8/layout/hProcess11"/>
    <dgm:cxn modelId="{057203A5-E78A-4EAC-A290-991B5762C953}" type="presParOf" srcId="{42A8EA09-36F2-4ED7-9959-906E1FCB2FDD}" destId="{FE61EAA3-45E8-4E7D-90B1-34BF9E325752}" srcOrd="0" destOrd="0" presId="urn:microsoft.com/office/officeart/2005/8/layout/hProcess11"/>
    <dgm:cxn modelId="{B09F1A39-DB09-4915-AEC7-98F0EE00E954}" type="presParOf" srcId="{42A8EA09-36F2-4ED7-9959-906E1FCB2FDD}" destId="{5A26067B-B4D9-4105-8966-6C2DB0147940}" srcOrd="1" destOrd="0" presId="urn:microsoft.com/office/officeart/2005/8/layout/hProcess11"/>
    <dgm:cxn modelId="{57EA14D0-D335-439B-8710-6857FE8B4DFA}" type="presParOf" srcId="{42A8EA09-36F2-4ED7-9959-906E1FCB2FDD}" destId="{690001AC-DB05-44E6-A9C4-05F492445085}"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1D3CE7B-6A41-4170-A4C1-D6467F96D816}" type="doc">
      <dgm:prSet loTypeId="urn:microsoft.com/office/officeart/2005/8/layout/hProcess9" loCatId="process" qsTypeId="urn:microsoft.com/office/officeart/2005/8/quickstyle/simple1" qsCatId="simple" csTypeId="urn:microsoft.com/office/officeart/2005/8/colors/colorful5" csCatId="colorful" phldr="1"/>
      <dgm:spPr/>
    </dgm:pt>
    <dgm:pt modelId="{F751FE10-9092-4FFD-BFDB-A18B5A4CBBCD}">
      <dgm:prSet phldrT="[Text]"/>
      <dgm:spPr/>
      <dgm:t>
        <a:bodyPr/>
        <a:lstStyle/>
        <a:p>
          <a:r>
            <a:rPr lang="en-US" dirty="0" smtClean="0"/>
            <a:t>Export data</a:t>
          </a:r>
          <a:endParaRPr lang="en-US" dirty="0"/>
        </a:p>
      </dgm:t>
    </dgm:pt>
    <dgm:pt modelId="{1DD1C806-94D8-452D-8D03-BA8A710760CC}" type="parTrans" cxnId="{91293BDB-EAC4-4BD8-9CC4-7AB980D22722}">
      <dgm:prSet/>
      <dgm:spPr/>
      <dgm:t>
        <a:bodyPr/>
        <a:lstStyle/>
        <a:p>
          <a:endParaRPr lang="en-US"/>
        </a:p>
      </dgm:t>
    </dgm:pt>
    <dgm:pt modelId="{F376273E-C439-4568-AB57-8D7B300D0EB6}" type="sibTrans" cxnId="{91293BDB-EAC4-4BD8-9CC4-7AB980D22722}">
      <dgm:prSet/>
      <dgm:spPr/>
      <dgm:t>
        <a:bodyPr/>
        <a:lstStyle/>
        <a:p>
          <a:endParaRPr lang="en-US"/>
        </a:p>
      </dgm:t>
    </dgm:pt>
    <dgm:pt modelId="{0A014B81-5A1B-4690-B739-4A95F631011F}">
      <dgm:prSet phldrT="[Text]"/>
      <dgm:spPr/>
      <dgm:t>
        <a:bodyPr/>
        <a:lstStyle/>
        <a:p>
          <a:r>
            <a:rPr lang="en-US" smtClean="0"/>
            <a:t>“Massage</a:t>
          </a:r>
          <a:r>
            <a:rPr lang="en-US" dirty="0" smtClean="0"/>
            <a:t>” data</a:t>
          </a:r>
          <a:endParaRPr lang="en-US" dirty="0"/>
        </a:p>
      </dgm:t>
    </dgm:pt>
    <dgm:pt modelId="{44FAE2BB-3C9F-4606-87FB-71587E2EE0F0}" type="parTrans" cxnId="{4D1F8B12-A9FC-4D01-BDCA-39FD09623BB9}">
      <dgm:prSet/>
      <dgm:spPr/>
      <dgm:t>
        <a:bodyPr/>
        <a:lstStyle/>
        <a:p>
          <a:endParaRPr lang="en-US"/>
        </a:p>
      </dgm:t>
    </dgm:pt>
    <dgm:pt modelId="{D201A808-3037-4104-862A-A4440F8AC35E}" type="sibTrans" cxnId="{4D1F8B12-A9FC-4D01-BDCA-39FD09623BB9}">
      <dgm:prSet/>
      <dgm:spPr/>
      <dgm:t>
        <a:bodyPr/>
        <a:lstStyle/>
        <a:p>
          <a:endParaRPr lang="en-US"/>
        </a:p>
      </dgm:t>
    </dgm:pt>
    <dgm:pt modelId="{88E37A4A-AB33-49B9-82CC-8DBB15BD5770}">
      <dgm:prSet phldrT="[Text]"/>
      <dgm:spPr/>
      <dgm:t>
        <a:bodyPr/>
        <a:lstStyle/>
        <a:p>
          <a:r>
            <a:rPr lang="en-US" dirty="0" smtClean="0"/>
            <a:t>Import data</a:t>
          </a:r>
          <a:endParaRPr lang="en-US" dirty="0"/>
        </a:p>
      </dgm:t>
    </dgm:pt>
    <dgm:pt modelId="{2A862B1E-A3F3-42B9-ABCB-D0C911B7B698}" type="parTrans" cxnId="{75323A09-44A5-4818-9FBB-AB75DE5B38E2}">
      <dgm:prSet/>
      <dgm:spPr/>
      <dgm:t>
        <a:bodyPr/>
        <a:lstStyle/>
        <a:p>
          <a:endParaRPr lang="en-US"/>
        </a:p>
      </dgm:t>
    </dgm:pt>
    <dgm:pt modelId="{258DFD17-3255-48E5-972E-ECEE4056A27C}" type="sibTrans" cxnId="{75323A09-44A5-4818-9FBB-AB75DE5B38E2}">
      <dgm:prSet/>
      <dgm:spPr/>
      <dgm:t>
        <a:bodyPr/>
        <a:lstStyle/>
        <a:p>
          <a:endParaRPr lang="en-US"/>
        </a:p>
      </dgm:t>
    </dgm:pt>
    <dgm:pt modelId="{48502CED-1085-44DF-8593-F44FBB8301FC}" type="pres">
      <dgm:prSet presAssocID="{E1D3CE7B-6A41-4170-A4C1-D6467F96D816}" presName="CompostProcess" presStyleCnt="0">
        <dgm:presLayoutVars>
          <dgm:dir/>
          <dgm:resizeHandles val="exact"/>
        </dgm:presLayoutVars>
      </dgm:prSet>
      <dgm:spPr/>
    </dgm:pt>
    <dgm:pt modelId="{7D26E3F8-8FFB-464B-BA5F-A2DA09B134C8}" type="pres">
      <dgm:prSet presAssocID="{E1D3CE7B-6A41-4170-A4C1-D6467F96D816}" presName="arrow" presStyleLbl="bgShp" presStyleIdx="0" presStyleCnt="1"/>
      <dgm:spPr/>
    </dgm:pt>
    <dgm:pt modelId="{C212E1A6-1BE9-4DE0-BFDD-2C86071ACCB9}" type="pres">
      <dgm:prSet presAssocID="{E1D3CE7B-6A41-4170-A4C1-D6467F96D816}" presName="linearProcess" presStyleCnt="0"/>
      <dgm:spPr/>
    </dgm:pt>
    <dgm:pt modelId="{C1AABD28-3F76-4999-A6A4-DF3676B65B6C}" type="pres">
      <dgm:prSet presAssocID="{F751FE10-9092-4FFD-BFDB-A18B5A4CBBCD}" presName="textNode" presStyleLbl="node1" presStyleIdx="0" presStyleCnt="3">
        <dgm:presLayoutVars>
          <dgm:bulletEnabled val="1"/>
        </dgm:presLayoutVars>
      </dgm:prSet>
      <dgm:spPr/>
      <dgm:t>
        <a:bodyPr/>
        <a:lstStyle/>
        <a:p>
          <a:endParaRPr lang="en-US"/>
        </a:p>
      </dgm:t>
    </dgm:pt>
    <dgm:pt modelId="{3E9329A7-C69C-4B07-AFC7-1C8622D55AA3}" type="pres">
      <dgm:prSet presAssocID="{F376273E-C439-4568-AB57-8D7B300D0EB6}" presName="sibTrans" presStyleCnt="0"/>
      <dgm:spPr/>
    </dgm:pt>
    <dgm:pt modelId="{485CDAB1-01E8-4652-80F5-F83F076707E1}" type="pres">
      <dgm:prSet presAssocID="{0A014B81-5A1B-4690-B739-4A95F631011F}" presName="textNode" presStyleLbl="node1" presStyleIdx="1" presStyleCnt="3">
        <dgm:presLayoutVars>
          <dgm:bulletEnabled val="1"/>
        </dgm:presLayoutVars>
      </dgm:prSet>
      <dgm:spPr/>
      <dgm:t>
        <a:bodyPr/>
        <a:lstStyle/>
        <a:p>
          <a:endParaRPr lang="en-US"/>
        </a:p>
      </dgm:t>
    </dgm:pt>
    <dgm:pt modelId="{EC265175-064D-4FCE-9770-3779B9EE749F}" type="pres">
      <dgm:prSet presAssocID="{D201A808-3037-4104-862A-A4440F8AC35E}" presName="sibTrans" presStyleCnt="0"/>
      <dgm:spPr/>
    </dgm:pt>
    <dgm:pt modelId="{95916210-6B6E-4DCE-8493-03E383EE53D5}" type="pres">
      <dgm:prSet presAssocID="{88E37A4A-AB33-49B9-82CC-8DBB15BD5770}" presName="textNode" presStyleLbl="node1" presStyleIdx="2" presStyleCnt="3">
        <dgm:presLayoutVars>
          <dgm:bulletEnabled val="1"/>
        </dgm:presLayoutVars>
      </dgm:prSet>
      <dgm:spPr/>
      <dgm:t>
        <a:bodyPr/>
        <a:lstStyle/>
        <a:p>
          <a:endParaRPr lang="en-US"/>
        </a:p>
      </dgm:t>
    </dgm:pt>
  </dgm:ptLst>
  <dgm:cxnLst>
    <dgm:cxn modelId="{75323A09-44A5-4818-9FBB-AB75DE5B38E2}" srcId="{E1D3CE7B-6A41-4170-A4C1-D6467F96D816}" destId="{88E37A4A-AB33-49B9-82CC-8DBB15BD5770}" srcOrd="2" destOrd="0" parTransId="{2A862B1E-A3F3-42B9-ABCB-D0C911B7B698}" sibTransId="{258DFD17-3255-48E5-972E-ECEE4056A27C}"/>
    <dgm:cxn modelId="{C2E38CFE-D363-4469-AC26-7B7478F99902}" type="presOf" srcId="{0A014B81-5A1B-4690-B739-4A95F631011F}" destId="{485CDAB1-01E8-4652-80F5-F83F076707E1}" srcOrd="0" destOrd="0" presId="urn:microsoft.com/office/officeart/2005/8/layout/hProcess9"/>
    <dgm:cxn modelId="{08A1BAAC-3646-44BF-AB61-56280AC1C503}" type="presOf" srcId="{88E37A4A-AB33-49B9-82CC-8DBB15BD5770}" destId="{95916210-6B6E-4DCE-8493-03E383EE53D5}" srcOrd="0" destOrd="0" presId="urn:microsoft.com/office/officeart/2005/8/layout/hProcess9"/>
    <dgm:cxn modelId="{138E86E7-F552-45E4-9599-3D17C7417CB4}" type="presOf" srcId="{E1D3CE7B-6A41-4170-A4C1-D6467F96D816}" destId="{48502CED-1085-44DF-8593-F44FBB8301FC}" srcOrd="0" destOrd="0" presId="urn:microsoft.com/office/officeart/2005/8/layout/hProcess9"/>
    <dgm:cxn modelId="{FA6B4CC7-3617-4B82-8C6E-03C316FC9695}" type="presOf" srcId="{F751FE10-9092-4FFD-BFDB-A18B5A4CBBCD}" destId="{C1AABD28-3F76-4999-A6A4-DF3676B65B6C}" srcOrd="0" destOrd="0" presId="urn:microsoft.com/office/officeart/2005/8/layout/hProcess9"/>
    <dgm:cxn modelId="{4D1F8B12-A9FC-4D01-BDCA-39FD09623BB9}" srcId="{E1D3CE7B-6A41-4170-A4C1-D6467F96D816}" destId="{0A014B81-5A1B-4690-B739-4A95F631011F}" srcOrd="1" destOrd="0" parTransId="{44FAE2BB-3C9F-4606-87FB-71587E2EE0F0}" sibTransId="{D201A808-3037-4104-862A-A4440F8AC35E}"/>
    <dgm:cxn modelId="{91293BDB-EAC4-4BD8-9CC4-7AB980D22722}" srcId="{E1D3CE7B-6A41-4170-A4C1-D6467F96D816}" destId="{F751FE10-9092-4FFD-BFDB-A18B5A4CBBCD}" srcOrd="0" destOrd="0" parTransId="{1DD1C806-94D8-452D-8D03-BA8A710760CC}" sibTransId="{F376273E-C439-4568-AB57-8D7B300D0EB6}"/>
    <dgm:cxn modelId="{E605E224-2118-4083-892A-8E7EEEF9A679}" type="presParOf" srcId="{48502CED-1085-44DF-8593-F44FBB8301FC}" destId="{7D26E3F8-8FFB-464B-BA5F-A2DA09B134C8}" srcOrd="0" destOrd="0" presId="urn:microsoft.com/office/officeart/2005/8/layout/hProcess9"/>
    <dgm:cxn modelId="{BED9E5BD-EB96-4B6C-BF29-AF213007A415}" type="presParOf" srcId="{48502CED-1085-44DF-8593-F44FBB8301FC}" destId="{C212E1A6-1BE9-4DE0-BFDD-2C86071ACCB9}" srcOrd="1" destOrd="0" presId="urn:microsoft.com/office/officeart/2005/8/layout/hProcess9"/>
    <dgm:cxn modelId="{0144B75E-06E3-487F-A34A-25494C030619}" type="presParOf" srcId="{C212E1A6-1BE9-4DE0-BFDD-2C86071ACCB9}" destId="{C1AABD28-3F76-4999-A6A4-DF3676B65B6C}" srcOrd="0" destOrd="0" presId="urn:microsoft.com/office/officeart/2005/8/layout/hProcess9"/>
    <dgm:cxn modelId="{50B20655-AFCC-459E-8963-3E77AF1DB0AA}" type="presParOf" srcId="{C212E1A6-1BE9-4DE0-BFDD-2C86071ACCB9}" destId="{3E9329A7-C69C-4B07-AFC7-1C8622D55AA3}" srcOrd="1" destOrd="0" presId="urn:microsoft.com/office/officeart/2005/8/layout/hProcess9"/>
    <dgm:cxn modelId="{D8464690-CEC5-4613-9C42-85CBBD0F11CC}" type="presParOf" srcId="{C212E1A6-1BE9-4DE0-BFDD-2C86071ACCB9}" destId="{485CDAB1-01E8-4652-80F5-F83F076707E1}" srcOrd="2" destOrd="0" presId="urn:microsoft.com/office/officeart/2005/8/layout/hProcess9"/>
    <dgm:cxn modelId="{CD131480-319E-4D2F-BE18-C6F6E9F2610A}" type="presParOf" srcId="{C212E1A6-1BE9-4DE0-BFDD-2C86071ACCB9}" destId="{EC265175-064D-4FCE-9770-3779B9EE749F}" srcOrd="3" destOrd="0" presId="urn:microsoft.com/office/officeart/2005/8/layout/hProcess9"/>
    <dgm:cxn modelId="{771FF817-DE80-4484-8FAD-FE681F906475}" type="presParOf" srcId="{C212E1A6-1BE9-4DE0-BFDD-2C86071ACCB9}" destId="{95916210-6B6E-4DCE-8493-03E383EE53D5}"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3/5/2014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3/5/2014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t>3/5/2014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76569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C1E85BE-18AB-4D65-B34B-AF641FFE408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18406902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E873A2F-84CF-4C6F-A773-5966089872E3}"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24403334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C4288E4C-8759-4E7B-86B2-188CDEA7879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2381466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7183740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43</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3/5/2014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2606496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1967217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0257283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19538" y="74613"/>
            <a:ext cx="3216275" cy="18097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6172199" y="8685213"/>
            <a:ext cx="684213" cy="457200"/>
          </a:xfrm>
          <a:prstGeom prst="rect">
            <a:avLst/>
          </a:prstGeom>
        </p:spPr>
        <p:txBody>
          <a:bodyPr/>
          <a:lstStyle/>
          <a:p>
            <a:fld id="{79F84F64-45F0-4E0A-8DEB-31B3AB891848}"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16524116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19538" y="74613"/>
            <a:ext cx="3216275" cy="18097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6172199" y="8685213"/>
            <a:ext cx="684213" cy="457200"/>
          </a:xfrm>
          <a:prstGeom prst="rect">
            <a:avLst/>
          </a:prstGeom>
        </p:spPr>
        <p:txBody>
          <a:bodyPr/>
          <a:lstStyle/>
          <a:p>
            <a:fld id="{79F84F64-45F0-4E0A-8DEB-31B3AB891848}"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39484495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A5DC92-143E-4441-A0C9-B63B214AE454}"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8164513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B83ED1D-00AF-438B-94F3-2875E7E46D64}"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1793869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19538" y="74613"/>
            <a:ext cx="3216275" cy="18097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F84F64-45F0-4E0A-8DEB-31B3AB891848}"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34752140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19538" y="74613"/>
            <a:ext cx="3216275" cy="18097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2112597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19538" y="74613"/>
            <a:ext cx="3216275" cy="18097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F84F64-45F0-4E0A-8DEB-31B3AB891848}"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39214407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27534236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22582026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97082101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81540845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54335502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7023632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24675116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98441724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57897543"/>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23779029"/>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04960750"/>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48697106"/>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3669382"/>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93055629"/>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4316083"/>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01422828"/>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46257388"/>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168962432"/>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4278096584"/>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26954978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876538465"/>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01798132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487048817"/>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7743251"/>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812442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745956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19900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1825040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Punchy Slide Green">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0" y="2875736"/>
            <a:ext cx="11375537" cy="1243058"/>
          </a:xfrm>
          <a:prstGeom prst="rect">
            <a:avLst/>
          </a:prstGeom>
        </p:spPr>
        <p:txBody>
          <a:bodyPr anchor="b" anchorCtr="0"/>
          <a:lstStyle>
            <a:lvl1pPr>
              <a:defRPr sz="6733" spc="-229" baseline="0">
                <a:gradFill>
                  <a:gsLst>
                    <a:gs pos="100000">
                      <a:schemeClr val="tx1"/>
                    </a:gs>
                    <a:gs pos="0">
                      <a:schemeClr val="tx1"/>
                    </a:gs>
                  </a:gsLst>
                  <a:lin ang="5400000" scaled="0"/>
                </a:gradFill>
              </a:defRPr>
            </a:lvl1pPr>
          </a:lstStyle>
          <a:p>
            <a:r>
              <a:rPr lang="en-US" dirty="0" smtClean="0"/>
              <a:t>Click to edit title style</a:t>
            </a:r>
            <a:endParaRPr lang="en-US" dirty="0"/>
          </a:p>
        </p:txBody>
      </p:sp>
    </p:spTree>
    <p:extLst>
      <p:ext uri="{BB962C8B-B14F-4D97-AF65-F5344CB8AC3E}">
        <p14:creationId xmlns:p14="http://schemas.microsoft.com/office/powerpoint/2010/main" val="135995254"/>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Blank Slide Purple">
    <p:bg>
      <p:bgPr>
        <a:solidFill>
          <a:srgbClr val="7030A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233482"/>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3"/>
            <a:ext cx="5504574" cy="2695994"/>
          </a:xfrm>
        </p:spPr>
        <p:txBody>
          <a:bodyPr/>
          <a:lstStyle>
            <a:lvl1pPr marL="0" indent="0">
              <a:spcBef>
                <a:spcPts val="1224"/>
              </a:spcBef>
              <a:buNone/>
              <a:defRPr sz="4080">
                <a:gradFill>
                  <a:gsLst>
                    <a:gs pos="100000">
                      <a:schemeClr val="tx2"/>
                    </a:gs>
                    <a:gs pos="0">
                      <a:schemeClr val="tx2"/>
                    </a:gs>
                  </a:gsLst>
                  <a:lin ang="5400000" scaled="0"/>
                </a:gradFill>
                <a:latin typeface="+mj-lt"/>
              </a:defRPr>
            </a:lvl1pPr>
            <a:lvl2pPr marL="0" indent="0">
              <a:buNone/>
              <a:defRPr sz="2040"/>
            </a:lvl2pPr>
            <a:lvl3pPr marL="238007" indent="0">
              <a:buNone/>
              <a:defRPr sz="2040"/>
            </a:lvl3pPr>
            <a:lvl4pPr marL="466298" indent="0">
              <a:buNone/>
              <a:defRPr sz="2040"/>
            </a:lvl4pPr>
            <a:lvl5pPr marL="707543" indent="0">
              <a:buNone/>
              <a:defRPr sz="204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405481" y="1476622"/>
            <a:ext cx="5504574" cy="2749664"/>
          </a:xfrm>
        </p:spPr>
        <p:txBody>
          <a:bodyPr/>
          <a:lstStyle>
            <a:lvl1pPr marL="0" indent="0">
              <a:spcBef>
                <a:spcPts val="1224"/>
              </a:spcBef>
              <a:buNone/>
              <a:defRPr lang="en-US" sz="4080" kern="1200" spc="-71" baseline="0" dirty="0" smtClean="0">
                <a:gradFill>
                  <a:gsLst>
                    <a:gs pos="100000">
                      <a:schemeClr val="tx2"/>
                    </a:gs>
                    <a:gs pos="0">
                      <a:schemeClr val="tx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24304"/>
          <a:stretch/>
        </p:blipFill>
        <p:spPr bwMode="black">
          <a:xfrm>
            <a:off x="10512436" y="6264565"/>
            <a:ext cx="1632342" cy="559562"/>
          </a:xfrm>
          <a:prstGeom prst="rect">
            <a:avLst/>
          </a:prstGeom>
        </p:spPr>
      </p:pic>
    </p:spTree>
    <p:extLst>
      <p:ext uri="{BB962C8B-B14F-4D97-AF65-F5344CB8AC3E}">
        <p14:creationId xmlns:p14="http://schemas.microsoft.com/office/powerpoint/2010/main" val="3763526389"/>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1_Large &amp; Small Content 2">
    <p:spTree>
      <p:nvGrpSpPr>
        <p:cNvPr id="1" name=""/>
        <p:cNvGrpSpPr/>
        <p:nvPr/>
      </p:nvGrpSpPr>
      <p:grpSpPr>
        <a:xfrm>
          <a:off x="0" y="0"/>
          <a:ext cx="0" cy="0"/>
          <a:chOff x="0" y="0"/>
          <a:chExt cx="0" cy="0"/>
        </a:xfrm>
      </p:grpSpPr>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3154797977"/>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Q&amp;A">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0"/>
            <a:ext cx="12457228" cy="6994525"/>
          </a:xfrm>
          <a:prstGeom prst="rect">
            <a:avLst/>
          </a:prstGeom>
        </p:spPr>
      </p:pic>
      <p:pic>
        <p:nvPicPr>
          <p:cNvPr id="5" name="Picture 4"/>
          <p:cNvPicPr>
            <a:picLocks noChangeAspect="1"/>
          </p:cNvPicPr>
          <p:nvPr userDrawn="1"/>
        </p:nvPicPr>
        <p:blipFill rotWithShape="1">
          <a:blip r:embed="rId3"/>
          <a:srcRect l="15149" t="19365" r="11940" b="30854"/>
          <a:stretch/>
        </p:blipFill>
        <p:spPr>
          <a:xfrm>
            <a:off x="233244" y="207246"/>
            <a:ext cx="3900370" cy="1683867"/>
          </a:xfrm>
          <a:prstGeom prst="rect">
            <a:avLst/>
          </a:prstGeom>
        </p:spPr>
      </p:pic>
    </p:spTree>
    <p:extLst>
      <p:ext uri="{BB962C8B-B14F-4D97-AF65-F5344CB8AC3E}">
        <p14:creationId xmlns:p14="http://schemas.microsoft.com/office/powerpoint/2010/main" val="3228491249"/>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34" Type="http://schemas.openxmlformats.org/officeDocument/2006/relationships/theme" Target="../theme/theme2.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33" Type="http://schemas.openxmlformats.org/officeDocument/2006/relationships/slideLayout" Target="../slideLayouts/slideLayout61.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32" Type="http://schemas.openxmlformats.org/officeDocument/2006/relationships/slideLayout" Target="../slideLayouts/slideLayout60.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slideLayout" Target="../slideLayouts/slideLayout59.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slideLayout" Target="../slideLayouts/slideLayout58.xml"/><Relationship Id="rId35" Type="http://schemas.openxmlformats.org/officeDocument/2006/relationships/image" Target="../media/image1.png"/><Relationship Id="rId8"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5"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3831582557"/>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 id="2147484247" r:id="rId30"/>
    <p:sldLayoutId id="2147484248" r:id="rId31"/>
    <p:sldLayoutId id="2147484249" r:id="rId32"/>
    <p:sldLayoutId id="2147484250" r:id="rId3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39.xml"/><Relationship Id="rId4" Type="http://schemas.openxmlformats.org/officeDocument/2006/relationships/image" Target="../media/image39.png"/></Relationships>
</file>

<file path=ppt/slides/_rels/slide1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39.xml"/><Relationship Id="rId4" Type="http://schemas.openxmlformats.org/officeDocument/2006/relationships/image" Target="../media/image42.png"/></Relationships>
</file>

<file path=ppt/slides/_rels/slide1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39.xml"/><Relationship Id="rId4" Type="http://schemas.openxmlformats.org/officeDocument/2006/relationships/image" Target="../media/image45.png"/></Relationships>
</file>

<file path=ppt/slides/_rels/slide14.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6.png"/><Relationship Id="rId18" Type="http://schemas.openxmlformats.org/officeDocument/2006/relationships/image" Target="../media/image61.png"/><Relationship Id="rId3" Type="http://schemas.openxmlformats.org/officeDocument/2006/relationships/image" Target="../media/image46.png"/><Relationship Id="rId7" Type="http://schemas.openxmlformats.org/officeDocument/2006/relationships/image" Target="../media/image50.png"/><Relationship Id="rId12" Type="http://schemas.openxmlformats.org/officeDocument/2006/relationships/image" Target="../media/image55.png"/><Relationship Id="rId17" Type="http://schemas.openxmlformats.org/officeDocument/2006/relationships/image" Target="../media/image60.png"/><Relationship Id="rId2" Type="http://schemas.openxmlformats.org/officeDocument/2006/relationships/notesSlide" Target="../notesSlides/notesSlide7.xml"/><Relationship Id="rId16" Type="http://schemas.openxmlformats.org/officeDocument/2006/relationships/image" Target="../media/image59.png"/><Relationship Id="rId1" Type="http://schemas.openxmlformats.org/officeDocument/2006/relationships/slideLayout" Target="../slideLayouts/slideLayout45.xml"/><Relationship Id="rId6" Type="http://schemas.openxmlformats.org/officeDocument/2006/relationships/image" Target="../media/image49.png"/><Relationship Id="rId11" Type="http://schemas.openxmlformats.org/officeDocument/2006/relationships/image" Target="../media/image54.png"/><Relationship Id="rId5" Type="http://schemas.openxmlformats.org/officeDocument/2006/relationships/image" Target="../media/image48.png"/><Relationship Id="rId15" Type="http://schemas.openxmlformats.org/officeDocument/2006/relationships/image" Target="../media/image58.png"/><Relationship Id="rId10" Type="http://schemas.openxmlformats.org/officeDocument/2006/relationships/image" Target="../media/image53.png"/><Relationship Id="rId19" Type="http://schemas.openxmlformats.org/officeDocument/2006/relationships/image" Target="../media/image62.png"/><Relationship Id="rId4" Type="http://schemas.openxmlformats.org/officeDocument/2006/relationships/image" Target="../media/image47.png"/><Relationship Id="rId9" Type="http://schemas.openxmlformats.org/officeDocument/2006/relationships/image" Target="../media/image52.png"/><Relationship Id="rId14" Type="http://schemas.openxmlformats.org/officeDocument/2006/relationships/image" Target="../media/image57.png"/></Relationships>
</file>

<file path=ppt/slides/_rels/slide1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8.xml"/><Relationship Id="rId1" Type="http://schemas.openxmlformats.org/officeDocument/2006/relationships/slideLayout" Target="../slideLayouts/slideLayout3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8.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9.xml"/><Relationship Id="rId1" Type="http://schemas.openxmlformats.org/officeDocument/2006/relationships/slideLayout" Target="../slideLayouts/slideLayout52.xml"/></Relationships>
</file>

<file path=ppt/slides/_rels/slide19.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5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diagramLayout" Target="../diagrams/layout1.xml"/><Relationship Id="rId7" Type="http://schemas.openxmlformats.org/officeDocument/2006/relationships/image" Target="../media/image66.png"/><Relationship Id="rId2" Type="http://schemas.openxmlformats.org/officeDocument/2006/relationships/diagramData" Target="../diagrams/data1.xml"/><Relationship Id="rId1" Type="http://schemas.openxmlformats.org/officeDocument/2006/relationships/slideLayout" Target="../slideLayouts/slideLayout45.xml"/><Relationship Id="rId6" Type="http://schemas.microsoft.com/office/2007/relationships/diagramDrawing" Target="../diagrams/drawing1.xml"/><Relationship Id="rId5" Type="http://schemas.openxmlformats.org/officeDocument/2006/relationships/diagramColors" Target="../diagrams/colors1.xml"/><Relationship Id="rId10" Type="http://schemas.microsoft.com/office/2007/relationships/hdphoto" Target="../media/hdphoto2.wdp"/><Relationship Id="rId4" Type="http://schemas.openxmlformats.org/officeDocument/2006/relationships/diagramQuickStyle" Target="../diagrams/quickStyle1.xml"/><Relationship Id="rId9" Type="http://schemas.openxmlformats.org/officeDocument/2006/relationships/image" Target="../media/image6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3.xml.rels><?xml version="1.0" encoding="UTF-8" standalone="yes"?>
<Relationships xmlns="http://schemas.openxmlformats.org/package/2006/relationships"><Relationship Id="rId8" Type="http://schemas.openxmlformats.org/officeDocument/2006/relationships/image" Target="../media/image73.emf"/><Relationship Id="rId3" Type="http://schemas.openxmlformats.org/officeDocument/2006/relationships/image" Target="../media/image68.emf"/><Relationship Id="rId7" Type="http://schemas.openxmlformats.org/officeDocument/2006/relationships/image" Target="../media/image72.emf"/><Relationship Id="rId12" Type="http://schemas.openxmlformats.org/officeDocument/2006/relationships/image" Target="../media/image77.emf"/><Relationship Id="rId2" Type="http://schemas.openxmlformats.org/officeDocument/2006/relationships/notesSlide" Target="../notesSlides/notesSlide10.xml"/><Relationship Id="rId1" Type="http://schemas.openxmlformats.org/officeDocument/2006/relationships/slideLayout" Target="../slideLayouts/slideLayout45.xml"/><Relationship Id="rId6" Type="http://schemas.openxmlformats.org/officeDocument/2006/relationships/image" Target="../media/image71.emf"/><Relationship Id="rId11" Type="http://schemas.openxmlformats.org/officeDocument/2006/relationships/image" Target="../media/image76.emf"/><Relationship Id="rId5" Type="http://schemas.openxmlformats.org/officeDocument/2006/relationships/image" Target="../media/image70.emf"/><Relationship Id="rId10" Type="http://schemas.openxmlformats.org/officeDocument/2006/relationships/image" Target="../media/image75.emf"/><Relationship Id="rId4" Type="http://schemas.openxmlformats.org/officeDocument/2006/relationships/image" Target="../media/image69.PNG"/><Relationship Id="rId9" Type="http://schemas.openxmlformats.org/officeDocument/2006/relationships/image" Target="../media/image74.emf"/></Relationships>
</file>

<file path=ppt/slides/_rels/slide24.xml.rels><?xml version="1.0" encoding="UTF-8" standalone="yes"?>
<Relationships xmlns="http://schemas.openxmlformats.org/package/2006/relationships"><Relationship Id="rId8" Type="http://schemas.openxmlformats.org/officeDocument/2006/relationships/image" Target="../media/image82.png"/><Relationship Id="rId13" Type="http://schemas.openxmlformats.org/officeDocument/2006/relationships/image" Target="../media/image86.emf"/><Relationship Id="rId18" Type="http://schemas.openxmlformats.org/officeDocument/2006/relationships/image" Target="../media/image69.PNG"/><Relationship Id="rId3" Type="http://schemas.openxmlformats.org/officeDocument/2006/relationships/image" Target="../media/image79.png"/><Relationship Id="rId7" Type="http://schemas.openxmlformats.org/officeDocument/2006/relationships/image" Target="../media/image81.png"/><Relationship Id="rId12" Type="http://schemas.openxmlformats.org/officeDocument/2006/relationships/image" Target="../media/image85.png"/><Relationship Id="rId17" Type="http://schemas.openxmlformats.org/officeDocument/2006/relationships/image" Target="../media/image88.emf"/><Relationship Id="rId2" Type="http://schemas.openxmlformats.org/officeDocument/2006/relationships/image" Target="../media/image78.emf"/><Relationship Id="rId16" Type="http://schemas.openxmlformats.org/officeDocument/2006/relationships/image" Target="../media/image73.emf"/><Relationship Id="rId1" Type="http://schemas.openxmlformats.org/officeDocument/2006/relationships/slideLayout" Target="../slideLayouts/slideLayout45.xml"/><Relationship Id="rId6" Type="http://schemas.microsoft.com/office/2007/relationships/hdphoto" Target="../media/hdphoto3.wdp"/><Relationship Id="rId11" Type="http://schemas.openxmlformats.org/officeDocument/2006/relationships/image" Target="../media/image84.png"/><Relationship Id="rId5" Type="http://schemas.openxmlformats.org/officeDocument/2006/relationships/image" Target="../media/image80.png"/><Relationship Id="rId15" Type="http://schemas.openxmlformats.org/officeDocument/2006/relationships/image" Target="../media/image70.emf"/><Relationship Id="rId10" Type="http://schemas.openxmlformats.org/officeDocument/2006/relationships/image" Target="../media/image72.emf"/><Relationship Id="rId4" Type="http://schemas.openxmlformats.org/officeDocument/2006/relationships/image" Target="../media/image68.emf"/><Relationship Id="rId9" Type="http://schemas.openxmlformats.org/officeDocument/2006/relationships/image" Target="../media/image83.png"/><Relationship Id="rId14" Type="http://schemas.openxmlformats.org/officeDocument/2006/relationships/image" Target="../media/image87.emf"/></Relationships>
</file>

<file path=ppt/slides/_rels/slide2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45.xml"/></Relationships>
</file>

<file path=ppt/slides/_rels/slide26.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45.xml"/></Relationships>
</file>

<file path=ppt/slides/_rels/slide27.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4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3" Type="http://schemas.openxmlformats.org/officeDocument/2006/relationships/hyperlink" Target="http://blogs.msdn.com/vesku" TargetMode="External"/><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42.xml"/><Relationship Id="rId6" Type="http://schemas.openxmlformats.org/officeDocument/2006/relationships/image" Target="../media/image12.jpeg"/><Relationship Id="rId11" Type="http://schemas.openxmlformats.org/officeDocument/2006/relationships/image" Target="../media/image17.png"/><Relationship Id="rId5" Type="http://schemas.openxmlformats.org/officeDocument/2006/relationships/image" Target="../media/image11.jpe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1.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39.xml"/></Relationships>
</file>

<file path=ppt/slides/_rels/slide32.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39.xml"/></Relationships>
</file>

<file path=ppt/slides/_rels/slide33.xml.rels><?xml version="1.0" encoding="UTF-8" standalone="yes"?>
<Relationships xmlns="http://schemas.openxmlformats.org/package/2006/relationships"><Relationship Id="rId2" Type="http://schemas.openxmlformats.org/officeDocument/2006/relationships/image" Target="../media/image95.emf"/><Relationship Id="rId1" Type="http://schemas.openxmlformats.org/officeDocument/2006/relationships/slideLayout" Target="../slideLayouts/slideLayout39.xml"/></Relationships>
</file>

<file path=ppt/slides/_rels/slide34.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39.xml"/></Relationships>
</file>

<file path=ppt/slides/_rels/slide35.xml.rels><?xml version="1.0" encoding="UTF-8" standalone="yes"?>
<Relationships xmlns="http://schemas.openxmlformats.org/package/2006/relationships"><Relationship Id="rId2" Type="http://schemas.openxmlformats.org/officeDocument/2006/relationships/image" Target="../media/image97.JPG"/><Relationship Id="rId1" Type="http://schemas.openxmlformats.org/officeDocument/2006/relationships/slideLayout" Target="../slideLayouts/slideLayout3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hyperlink" Target="http://spmigration.codeplex.com/" TargetMode="External"/><Relationship Id="rId2" Type="http://schemas.openxmlformats.org/officeDocument/2006/relationships/diagramData" Target="../diagrams/data2.xml"/><Relationship Id="rId1" Type="http://schemas.openxmlformats.org/officeDocument/2006/relationships/slideLayout" Target="../slideLayouts/slideLayout39.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5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4.xml.rels><?xml version="1.0" encoding="UTF-8" standalone="yes"?>
<Relationships xmlns="http://schemas.openxmlformats.org/package/2006/relationships"><Relationship Id="rId8" Type="http://schemas.openxmlformats.org/officeDocument/2006/relationships/image" Target="../media/image22.jpg"/><Relationship Id="rId3" Type="http://schemas.openxmlformats.org/officeDocument/2006/relationships/hyperlink" Target="mailto:steve.walker@microsoft.com" TargetMode="External"/><Relationship Id="rId7"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42.xml"/><Relationship Id="rId6" Type="http://schemas.openxmlformats.org/officeDocument/2006/relationships/image" Target="../media/image20.jpg"/><Relationship Id="rId5" Type="http://schemas.openxmlformats.org/officeDocument/2006/relationships/image" Target="../media/image14.png"/><Relationship Id="rId10" Type="http://schemas.openxmlformats.org/officeDocument/2006/relationships/image" Target="../media/image24.png"/><Relationship Id="rId4" Type="http://schemas.openxmlformats.org/officeDocument/2006/relationships/image" Target="../media/image13.png"/><Relationship Id="rId9" Type="http://schemas.openxmlformats.org/officeDocument/2006/relationships/image" Target="../media/image23.png"/></Relationships>
</file>

<file path=ppt/slides/_rels/slide40.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47.xml"/></Relationships>
</file>

<file path=ppt/slides/_rels/slide41.xml.rels><?xml version="1.0" encoding="UTF-8" standalone="yes"?>
<Relationships xmlns="http://schemas.openxmlformats.org/package/2006/relationships"><Relationship Id="rId8" Type="http://schemas.openxmlformats.org/officeDocument/2006/relationships/hyperlink" Target="http://msdn.microsoft.com/en-us/library/office/dn605892.aspx" TargetMode="External"/><Relationship Id="rId13" Type="http://schemas.openxmlformats.org/officeDocument/2006/relationships/hyperlink" Target="http://aka.ms/office365apitoolspreview" TargetMode="External"/><Relationship Id="rId3" Type="http://schemas.openxmlformats.org/officeDocument/2006/relationships/image" Target="../media/image99.emf"/><Relationship Id="rId7" Type="http://schemas.openxmlformats.org/officeDocument/2006/relationships/image" Target="../media/image103.png"/><Relationship Id="rId12" Type="http://schemas.openxmlformats.org/officeDocument/2006/relationships/hyperlink" Target="http://aka.ms/officedevtoolsforvs2013" TargetMode="External"/><Relationship Id="rId2" Type="http://schemas.openxmlformats.org/officeDocument/2006/relationships/notesSlide" Target="../notesSlides/notesSlide12.xml"/><Relationship Id="rId1" Type="http://schemas.openxmlformats.org/officeDocument/2006/relationships/slideLayout" Target="../slideLayouts/slideLayout53.xml"/><Relationship Id="rId6" Type="http://schemas.openxmlformats.org/officeDocument/2006/relationships/image" Target="../media/image102.png"/><Relationship Id="rId11" Type="http://schemas.openxmlformats.org/officeDocument/2006/relationships/hyperlink" Target="http://aka.ms/asksharepoint" TargetMode="External"/><Relationship Id="rId5" Type="http://schemas.openxmlformats.org/officeDocument/2006/relationships/image" Target="../media/image101.png"/><Relationship Id="rId10" Type="http://schemas.openxmlformats.org/officeDocument/2006/relationships/hyperlink" Target="http://aka.ms/askoffice" TargetMode="External"/><Relationship Id="rId4" Type="http://schemas.openxmlformats.org/officeDocument/2006/relationships/image" Target="../media/image100.png"/><Relationship Id="rId9" Type="http://schemas.openxmlformats.org/officeDocument/2006/relationships/hyperlink" Target="http://aka.ms/officesuggestions" TargetMode="Externa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1.xml"/></Relationships>
</file>

<file path=ppt/slides/_rels/slide43.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14.xml"/><Relationship Id="rId1" Type="http://schemas.openxmlformats.org/officeDocument/2006/relationships/slideLayout" Target="../slideLayouts/slideLayout37.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105.png"/></Relationships>
</file>

<file path=ppt/slides/_rels/slide44.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5.xml"/><Relationship Id="rId1" Type="http://schemas.openxmlformats.org/officeDocument/2006/relationships/slideLayout" Target="../slideLayouts/slideLayout53.xml"/></Relationships>
</file>

<file path=ppt/slides/_rels/slide5.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60.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9" Type="http://schemas.openxmlformats.org/officeDocument/2006/relationships/image" Target="../media/image3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7.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4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5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17587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SP2010 implementation</a:t>
            </a:r>
            <a:endParaRPr lang="en-US" dirty="0"/>
          </a:p>
        </p:txBody>
      </p:sp>
      <p:sp>
        <p:nvSpPr>
          <p:cNvPr id="3" name="Title 5"/>
          <p:cNvSpPr txBox="1">
            <a:spLocks/>
          </p:cNvSpPr>
          <p:nvPr/>
        </p:nvSpPr>
        <p:spPr>
          <a:xfrm>
            <a:off x="4130005" y="3353246"/>
            <a:ext cx="8136904" cy="792088"/>
          </a:xfrm>
          <a:prstGeom prst="rect">
            <a:avLst/>
          </a:prstGeom>
        </p:spPr>
        <p:txBody>
          <a:bodyPr anchor="b" anchorCtr="0"/>
          <a:lstStyle>
            <a:lvl1pPr algn="l" defTabSz="914363" rtl="0" eaLnBrk="1" latinLnBrk="0" hangingPunct="1">
              <a:lnSpc>
                <a:spcPct val="90000"/>
              </a:lnSpc>
              <a:spcBef>
                <a:spcPct val="0"/>
              </a:spcBef>
              <a:buNone/>
              <a:defRPr lang="en-US" sz="8800" b="0" kern="1200" cap="none" spc="-300" baseline="0">
                <a:ln w="3175">
                  <a:noFill/>
                </a:ln>
                <a:gradFill>
                  <a:gsLst>
                    <a:gs pos="100000">
                      <a:schemeClr val="tx1"/>
                    </a:gs>
                    <a:gs pos="0">
                      <a:schemeClr val="tx1"/>
                    </a:gs>
                  </a:gsLst>
                  <a:lin ang="5400000" scaled="0"/>
                </a:gradFill>
                <a:effectLst/>
                <a:latin typeface="+mj-lt"/>
                <a:ea typeface="+mn-ea"/>
                <a:cs typeface="Arial" charset="0"/>
              </a:defRPr>
            </a:lvl1pPr>
          </a:lstStyle>
          <a:p>
            <a:r>
              <a:rPr sz="5400" dirty="0" smtClean="0">
                <a:gradFill>
                  <a:gsLst>
                    <a:gs pos="100000">
                      <a:srgbClr val="FFFFFF"/>
                    </a:gs>
                    <a:gs pos="0">
                      <a:srgbClr val="FFFFFF"/>
                    </a:gs>
                  </a:gsLst>
                  <a:lin ang="5400000" scaled="0"/>
                </a:gradFill>
              </a:rPr>
              <a:t>What did the customer have?</a:t>
            </a:r>
            <a:endParaRPr sz="5400" dirty="0">
              <a:gradFill>
                <a:gsLst>
                  <a:gs pos="100000">
                    <a:srgbClr val="FFFFFF"/>
                  </a:gs>
                  <a:gs pos="0">
                    <a:srgbClr val="FFFFFF"/>
                  </a:gs>
                </a:gsLst>
                <a:lin ang="5400000" scaled="0"/>
              </a:gradFill>
            </a:endParaRPr>
          </a:p>
        </p:txBody>
      </p:sp>
    </p:spTree>
    <p:extLst>
      <p:ext uri="{BB962C8B-B14F-4D97-AF65-F5344CB8AC3E}">
        <p14:creationId xmlns:p14="http://schemas.microsoft.com/office/powerpoint/2010/main" val="603214223"/>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20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274638" y="1212850"/>
            <a:ext cx="5943599" cy="5663089"/>
          </a:xfrm>
        </p:spPr>
        <p:txBody>
          <a:bodyPr/>
          <a:lstStyle/>
          <a:p>
            <a:r>
              <a:rPr lang="en-US" dirty="0" smtClean="0"/>
              <a:t>Corporate intranet</a:t>
            </a:r>
          </a:p>
          <a:p>
            <a:r>
              <a:rPr lang="en-US" dirty="0" smtClean="0"/>
              <a:t>Mainly for content sharing</a:t>
            </a:r>
          </a:p>
          <a:p>
            <a:r>
              <a:rPr lang="en-US" dirty="0" smtClean="0"/>
              <a:t>Highly customized branding</a:t>
            </a:r>
          </a:p>
          <a:p>
            <a:r>
              <a:rPr lang="en-US" dirty="0" smtClean="0"/>
              <a:t>Publishing features enabled</a:t>
            </a:r>
          </a:p>
          <a:p>
            <a:r>
              <a:rPr lang="en-US" dirty="0" smtClean="0"/>
              <a:t>2000 sites in one site collection</a:t>
            </a:r>
          </a:p>
        </p:txBody>
      </p:sp>
      <p:sp>
        <p:nvSpPr>
          <p:cNvPr id="2" name="Title 1"/>
          <p:cNvSpPr>
            <a:spLocks noGrp="1"/>
          </p:cNvSpPr>
          <p:nvPr>
            <p:ph type="title"/>
          </p:nvPr>
        </p:nvSpPr>
        <p:spPr/>
        <p:txBody>
          <a:bodyPr/>
          <a:lstStyle/>
          <a:p>
            <a:r>
              <a:rPr lang="en-US" dirty="0" smtClean="0"/>
              <a:t>Intranet</a:t>
            </a:r>
            <a:endParaRPr lang="en-US" dirty="0"/>
          </a:p>
        </p:txBody>
      </p:sp>
      <p:pic>
        <p:nvPicPr>
          <p:cNvPr id="4" name="Picture 3"/>
          <p:cNvPicPr>
            <a:picLocks noChangeAspect="1"/>
          </p:cNvPicPr>
          <p:nvPr/>
        </p:nvPicPr>
        <p:blipFill rotWithShape="1">
          <a:blip r:embed="rId2"/>
          <a:srcRect l="13142" r="13847" b="12855"/>
          <a:stretch/>
        </p:blipFill>
        <p:spPr>
          <a:xfrm>
            <a:off x="5045256" y="177525"/>
            <a:ext cx="3074242" cy="4824536"/>
          </a:xfrm>
          <a:prstGeom prst="rect">
            <a:avLst/>
          </a:prstGeom>
          <a:ln>
            <a:solidFill>
              <a:schemeClr val="bg1">
                <a:lumMod val="65000"/>
              </a:schemeClr>
            </a:solidFill>
          </a:ln>
        </p:spPr>
      </p:pic>
      <p:pic>
        <p:nvPicPr>
          <p:cNvPr id="5" name="Picture 4"/>
          <p:cNvPicPr>
            <a:picLocks noChangeAspect="1"/>
          </p:cNvPicPr>
          <p:nvPr/>
        </p:nvPicPr>
        <p:blipFill rotWithShape="1">
          <a:blip r:embed="rId3"/>
          <a:srcRect r="1256" b="12014"/>
          <a:stretch/>
        </p:blipFill>
        <p:spPr>
          <a:xfrm>
            <a:off x="7068431" y="1841078"/>
            <a:ext cx="2808312" cy="4585168"/>
          </a:xfrm>
          <a:prstGeom prst="rect">
            <a:avLst/>
          </a:prstGeom>
          <a:ln>
            <a:solidFill>
              <a:schemeClr val="bg1">
                <a:lumMod val="65000"/>
              </a:schemeClr>
            </a:solidFill>
          </a:ln>
        </p:spPr>
      </p:pic>
      <p:pic>
        <p:nvPicPr>
          <p:cNvPr id="6" name="Picture 5"/>
          <p:cNvPicPr>
            <a:picLocks noChangeAspect="1"/>
          </p:cNvPicPr>
          <p:nvPr/>
        </p:nvPicPr>
        <p:blipFill rotWithShape="1">
          <a:blip r:embed="rId4"/>
          <a:srcRect r="2420" b="9904"/>
          <a:stretch/>
        </p:blipFill>
        <p:spPr>
          <a:xfrm>
            <a:off x="9170565" y="177525"/>
            <a:ext cx="3090850" cy="6400027"/>
          </a:xfrm>
          <a:prstGeom prst="rect">
            <a:avLst/>
          </a:prstGeom>
          <a:ln>
            <a:solidFill>
              <a:schemeClr val="bg1">
                <a:lumMod val="65000"/>
              </a:schemeClr>
            </a:solidFill>
          </a:ln>
        </p:spPr>
      </p:pic>
    </p:spTree>
    <p:extLst>
      <p:ext uri="{BB962C8B-B14F-4D97-AF65-F5344CB8AC3E}">
        <p14:creationId xmlns:p14="http://schemas.microsoft.com/office/powerpoint/2010/main" val="3664213963"/>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523194" y="1226288"/>
            <a:ext cx="5162748" cy="471924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 Placeholder 2"/>
          <p:cNvSpPr>
            <a:spLocks noGrp="1"/>
          </p:cNvSpPr>
          <p:nvPr>
            <p:ph type="body" sz="quarter" idx="10"/>
          </p:nvPr>
        </p:nvSpPr>
        <p:spPr>
          <a:xfrm>
            <a:off x="274638" y="1212850"/>
            <a:ext cx="4215407" cy="5539978"/>
          </a:xfrm>
        </p:spPr>
        <p:txBody>
          <a:bodyPr/>
          <a:lstStyle/>
          <a:p>
            <a:r>
              <a:rPr lang="en-US" dirty="0"/>
              <a:t>Self service site collection creation</a:t>
            </a:r>
          </a:p>
          <a:p>
            <a:r>
              <a:rPr lang="en-US" dirty="0"/>
              <a:t>Custom branding</a:t>
            </a:r>
          </a:p>
          <a:p>
            <a:r>
              <a:rPr lang="en-US" dirty="0" smtClean="0"/>
              <a:t>Team sites use publishing </a:t>
            </a:r>
            <a:r>
              <a:rPr lang="en-US" dirty="0"/>
              <a:t>features</a:t>
            </a:r>
          </a:p>
          <a:p>
            <a:endParaRPr lang="en-US" dirty="0"/>
          </a:p>
        </p:txBody>
      </p:sp>
      <p:sp>
        <p:nvSpPr>
          <p:cNvPr id="2" name="Title 1"/>
          <p:cNvSpPr>
            <a:spLocks noGrp="1"/>
          </p:cNvSpPr>
          <p:nvPr>
            <p:ph type="title"/>
          </p:nvPr>
        </p:nvSpPr>
        <p:spPr/>
        <p:txBody>
          <a:bodyPr/>
          <a:lstStyle/>
          <a:p>
            <a:r>
              <a:rPr lang="en-US" dirty="0" smtClean="0"/>
              <a:t>Collaboration and My Sites</a:t>
            </a:r>
            <a:endParaRPr lang="en-US" dirty="0"/>
          </a:p>
        </p:txBody>
      </p:sp>
      <p:pic>
        <p:nvPicPr>
          <p:cNvPr id="5" name="Picture 4"/>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012668" y="2643249"/>
            <a:ext cx="4167188" cy="225379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p:cNvPicPr>
            <a:picLocks noChangeAspect="1"/>
          </p:cNvPicPr>
          <p:nvPr/>
        </p:nvPicPr>
        <p:blipFill rotWithShape="1">
          <a:blip r:embed="rId4"/>
          <a:srcRect r="1119"/>
          <a:stretch/>
        </p:blipFill>
        <p:spPr>
          <a:xfrm>
            <a:off x="6506269" y="3713086"/>
            <a:ext cx="5301215" cy="3160112"/>
          </a:xfrm>
          <a:prstGeom prst="rect">
            <a:avLst/>
          </a:prstGeom>
          <a:ln>
            <a:solidFill>
              <a:schemeClr val="bg1">
                <a:lumMod val="65000"/>
              </a:schemeClr>
            </a:solidFill>
          </a:ln>
        </p:spPr>
      </p:pic>
    </p:spTree>
    <p:extLst>
      <p:ext uri="{BB962C8B-B14F-4D97-AF65-F5344CB8AC3E}">
        <p14:creationId xmlns:p14="http://schemas.microsoft.com/office/powerpoint/2010/main" val="1719897560"/>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0"/>
            <a:ext cx="11887200" cy="6235553"/>
          </a:xfrm>
        </p:spPr>
        <p:txBody>
          <a:bodyPr/>
          <a:lstStyle/>
          <a:p>
            <a:r>
              <a:rPr lang="en-US" sz="3600" dirty="0" smtClean="0"/>
              <a:t>25 web templates</a:t>
            </a:r>
          </a:p>
          <a:p>
            <a:r>
              <a:rPr lang="en-US" sz="3600" dirty="0" smtClean="0"/>
              <a:t>65 features</a:t>
            </a:r>
          </a:p>
          <a:p>
            <a:r>
              <a:rPr lang="en-US" sz="3600" dirty="0" smtClean="0"/>
              <a:t>15 content types</a:t>
            </a:r>
          </a:p>
          <a:p>
            <a:r>
              <a:rPr lang="en-US" sz="3600" dirty="0" smtClean="0"/>
              <a:t>30 web parts</a:t>
            </a:r>
          </a:p>
          <a:p>
            <a:r>
              <a:rPr lang="en-US" sz="3600" dirty="0" smtClean="0"/>
              <a:t>20 web controls</a:t>
            </a:r>
          </a:p>
          <a:p>
            <a:r>
              <a:rPr lang="en-US" sz="3600" dirty="0" smtClean="0"/>
              <a:t>20 page layouts</a:t>
            </a:r>
          </a:p>
          <a:p>
            <a:r>
              <a:rPr lang="en-US" sz="3600" dirty="0" smtClean="0"/>
              <a:t>12 timer jobs</a:t>
            </a:r>
          </a:p>
          <a:p>
            <a:r>
              <a:rPr lang="en-US" sz="3600" dirty="0" smtClean="0"/>
              <a:t>Central admin customizations</a:t>
            </a:r>
          </a:p>
          <a:p>
            <a:r>
              <a:rPr lang="en-US" sz="3600" dirty="0" smtClean="0"/>
              <a:t>Hybrid Self Service site collection creation</a:t>
            </a:r>
          </a:p>
          <a:p>
            <a:endParaRPr lang="en-US" sz="3600" dirty="0"/>
          </a:p>
        </p:txBody>
      </p:sp>
      <p:sp>
        <p:nvSpPr>
          <p:cNvPr id="2" name="Title 1"/>
          <p:cNvSpPr>
            <a:spLocks noGrp="1"/>
          </p:cNvSpPr>
          <p:nvPr>
            <p:ph type="title"/>
          </p:nvPr>
        </p:nvSpPr>
        <p:spPr/>
        <p:txBody>
          <a:bodyPr/>
          <a:lstStyle/>
          <a:p>
            <a:r>
              <a:rPr lang="en-US" dirty="0" smtClean="0"/>
              <a:t>Customization statistics from 2010</a:t>
            </a:r>
            <a:endParaRPr lang="en-US" dirty="0"/>
          </a:p>
        </p:txBody>
      </p:sp>
      <p:pic>
        <p:nvPicPr>
          <p:cNvPr id="4" name="Picture 3"/>
          <p:cNvPicPr>
            <a:picLocks noChangeAspect="1"/>
          </p:cNvPicPr>
          <p:nvPr/>
        </p:nvPicPr>
        <p:blipFill rotWithShape="1">
          <a:blip r:embed="rId2"/>
          <a:srcRect r="1985" b="2695"/>
          <a:stretch/>
        </p:blipFill>
        <p:spPr>
          <a:xfrm>
            <a:off x="4490045" y="1310939"/>
            <a:ext cx="3816424" cy="2258700"/>
          </a:xfrm>
          <a:prstGeom prst="rect">
            <a:avLst/>
          </a:prstGeom>
        </p:spPr>
      </p:pic>
      <p:pic>
        <p:nvPicPr>
          <p:cNvPr id="6" name="Picture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570165" y="2440289"/>
            <a:ext cx="2968293" cy="2094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p:cNvPicPr>
          <p:nvPr/>
        </p:nvPicPr>
        <p:blipFill>
          <a:blip r:embed="rId4"/>
          <a:stretch>
            <a:fillRect/>
          </a:stretch>
        </p:blipFill>
        <p:spPr>
          <a:xfrm>
            <a:off x="8365962" y="2889780"/>
            <a:ext cx="3655077" cy="3055754"/>
          </a:xfrm>
          <a:prstGeom prst="rect">
            <a:avLst/>
          </a:prstGeom>
        </p:spPr>
      </p:pic>
    </p:spTree>
    <p:extLst>
      <p:ext uri="{BB962C8B-B14F-4D97-AF65-F5344CB8AC3E}">
        <p14:creationId xmlns:p14="http://schemas.microsoft.com/office/powerpoint/2010/main" val="2906508358"/>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3" name="Straight Arrow Connector 192"/>
          <p:cNvCxnSpPr/>
          <p:nvPr/>
        </p:nvCxnSpPr>
        <p:spPr>
          <a:xfrm flipH="1">
            <a:off x="7773361" y="2931262"/>
            <a:ext cx="687391" cy="507162"/>
          </a:xfrm>
          <a:prstGeom prst="straightConnector1">
            <a:avLst/>
          </a:prstGeom>
          <a:ln w="76200">
            <a:solidFill>
              <a:schemeClr val="tx1">
                <a:lumMod val="50000"/>
                <a:lumOff val="50000"/>
              </a:schemeClr>
            </a:solidFill>
            <a:headEnd type="stealth"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179" name="Straight Arrow Connector 178"/>
          <p:cNvCxnSpPr/>
          <p:nvPr/>
        </p:nvCxnSpPr>
        <p:spPr>
          <a:xfrm flipH="1" flipV="1">
            <a:off x="5533230" y="4691891"/>
            <a:ext cx="1316905" cy="721721"/>
          </a:xfrm>
          <a:prstGeom prst="straightConnector1">
            <a:avLst/>
          </a:prstGeom>
          <a:ln w="85725">
            <a:solidFill>
              <a:schemeClr val="tx1">
                <a:lumMod val="50000"/>
                <a:lumOff val="50000"/>
              </a:schemeClr>
            </a:solidFill>
            <a:headEnd type="none" w="med" len="med"/>
            <a:tailEnd type="stealth" w="med" len="med"/>
          </a:ln>
        </p:spPr>
        <p:style>
          <a:lnRef idx="1">
            <a:schemeClr val="accent4"/>
          </a:lnRef>
          <a:fillRef idx="0">
            <a:schemeClr val="accent4"/>
          </a:fillRef>
          <a:effectRef idx="0">
            <a:schemeClr val="accent4"/>
          </a:effectRef>
          <a:fontRef idx="minor">
            <a:schemeClr val="tx1"/>
          </a:fontRef>
        </p:style>
      </p:cxnSp>
      <p:pic>
        <p:nvPicPr>
          <p:cNvPr id="17" name="Picture 16" descr="C:\Users\vesaj\Pictures\DVD_ART36\Artwork_Imagery\Icons - Illustrations\Internet Clouds web\Istock 5118882 - clouds and sky.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589" y="1166697"/>
            <a:ext cx="11778614" cy="1468830"/>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sz="4800" dirty="0" smtClean="0"/>
              <a:t>Customer overall landscape in SP2010</a:t>
            </a:r>
            <a:endParaRPr lang="en-US" sz="4800" dirty="0"/>
          </a:p>
        </p:txBody>
      </p:sp>
      <p:cxnSp>
        <p:nvCxnSpPr>
          <p:cNvPr id="3" name="Straight Connector 2"/>
          <p:cNvCxnSpPr/>
          <p:nvPr/>
        </p:nvCxnSpPr>
        <p:spPr bwMode="auto">
          <a:xfrm>
            <a:off x="573735" y="1504404"/>
            <a:ext cx="11333134" cy="29508"/>
          </a:xfrm>
          <a:prstGeom prst="line">
            <a:avLst/>
          </a:prstGeom>
          <a:ln w="19050">
            <a:prstDash val="dashDot"/>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4" name="Straight Connector 3"/>
          <p:cNvCxnSpPr/>
          <p:nvPr/>
        </p:nvCxnSpPr>
        <p:spPr bwMode="auto">
          <a:xfrm>
            <a:off x="573735" y="1950090"/>
            <a:ext cx="11333134" cy="7044"/>
          </a:xfrm>
          <a:prstGeom prst="line">
            <a:avLst/>
          </a:prstGeom>
          <a:ln w="19050">
            <a:prstDash val="dashDot"/>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573735" y="1637877"/>
            <a:ext cx="536579" cy="286306"/>
          </a:xfrm>
          <a:prstGeom prst="rect">
            <a:avLst/>
          </a:prstGeom>
          <a:noFill/>
        </p:spPr>
        <p:txBody>
          <a:bodyPr wrap="none" rtlCol="0">
            <a:spAutoFit/>
          </a:bodyPr>
          <a:lstStyle/>
          <a:p>
            <a:r>
              <a:rPr lang="en-GB" sz="1224" dirty="0">
                <a:solidFill>
                  <a:srgbClr val="FFFFFF"/>
                </a:solidFill>
              </a:rPr>
              <a:t>DMZ</a:t>
            </a:r>
          </a:p>
        </p:txBody>
      </p:sp>
      <p:sp>
        <p:nvSpPr>
          <p:cNvPr id="10" name="TextBox 9"/>
          <p:cNvSpPr txBox="1"/>
          <p:nvPr/>
        </p:nvSpPr>
        <p:spPr>
          <a:xfrm>
            <a:off x="561523" y="2015746"/>
            <a:ext cx="898288" cy="286306"/>
          </a:xfrm>
          <a:prstGeom prst="rect">
            <a:avLst/>
          </a:prstGeom>
          <a:noFill/>
        </p:spPr>
        <p:txBody>
          <a:bodyPr wrap="none" rtlCol="0">
            <a:spAutoFit/>
          </a:bodyPr>
          <a:lstStyle/>
          <a:p>
            <a:r>
              <a:rPr lang="en-GB" sz="1224" dirty="0">
                <a:solidFill>
                  <a:srgbClr val="FFFFFF"/>
                </a:solidFill>
              </a:rPr>
              <a:t>Corporate</a:t>
            </a:r>
          </a:p>
        </p:txBody>
      </p:sp>
      <p:pic>
        <p:nvPicPr>
          <p:cNvPr id="18" name="Picture 17"/>
          <p:cNvPicPr>
            <a:picLocks noChangeAspect="1"/>
          </p:cNvPicPr>
          <p:nvPr/>
        </p:nvPicPr>
        <p:blipFill>
          <a:blip r:embed="rId4"/>
          <a:stretch>
            <a:fillRect/>
          </a:stretch>
        </p:blipFill>
        <p:spPr>
          <a:xfrm>
            <a:off x="7857047" y="2158770"/>
            <a:ext cx="3005552" cy="1504938"/>
          </a:xfrm>
          <a:prstGeom prst="rect">
            <a:avLst/>
          </a:prstGeom>
        </p:spPr>
      </p:pic>
      <p:pic>
        <p:nvPicPr>
          <p:cNvPr id="150" name="Picture 149"/>
          <p:cNvPicPr>
            <a:picLocks noChangeAspect="1"/>
          </p:cNvPicPr>
          <p:nvPr/>
        </p:nvPicPr>
        <p:blipFill>
          <a:blip r:embed="rId5"/>
          <a:stretch>
            <a:fillRect/>
          </a:stretch>
        </p:blipFill>
        <p:spPr>
          <a:xfrm>
            <a:off x="8825794" y="4005087"/>
            <a:ext cx="982391" cy="959650"/>
          </a:xfrm>
          <a:prstGeom prst="rect">
            <a:avLst/>
          </a:prstGeom>
        </p:spPr>
      </p:pic>
      <p:pic>
        <p:nvPicPr>
          <p:cNvPr id="151" name="Picture 150"/>
          <p:cNvPicPr>
            <a:picLocks noChangeAspect="1"/>
          </p:cNvPicPr>
          <p:nvPr/>
        </p:nvPicPr>
        <p:blipFill>
          <a:blip r:embed="rId6"/>
          <a:stretch>
            <a:fillRect/>
          </a:stretch>
        </p:blipFill>
        <p:spPr>
          <a:xfrm>
            <a:off x="9446524" y="5149351"/>
            <a:ext cx="1668257" cy="1365885"/>
          </a:xfrm>
          <a:prstGeom prst="rect">
            <a:avLst/>
          </a:prstGeom>
        </p:spPr>
      </p:pic>
      <p:grpSp>
        <p:nvGrpSpPr>
          <p:cNvPr id="155" name="Group 154"/>
          <p:cNvGrpSpPr/>
          <p:nvPr/>
        </p:nvGrpSpPr>
        <p:grpSpPr>
          <a:xfrm>
            <a:off x="7241794" y="3461537"/>
            <a:ext cx="1063133" cy="1023375"/>
            <a:chOff x="5460869" y="3548232"/>
            <a:chExt cx="1042382" cy="1003400"/>
          </a:xfrm>
        </p:grpSpPr>
        <p:pic>
          <p:nvPicPr>
            <p:cNvPr id="153" name="Picture 6" descr="\\MAGNUM\Projects\Microsoft\Cloud Power FY12\Design\ICONS_PNG\Professionals.png"/>
            <p:cNvPicPr>
              <a:picLocks noChangeAspect="1" noChangeArrowheads="1"/>
            </p:cNvPicPr>
            <p:nvPr/>
          </p:nvPicPr>
          <p:blipFill>
            <a:blip r:embed="rId7" cstate="print">
              <a:duotone>
                <a:prstClr val="black"/>
                <a:srgbClr val="D9C3A5">
                  <a:tint val="50000"/>
                  <a:satMod val="180000"/>
                </a:srgbClr>
              </a:duotone>
            </a:blip>
            <a:srcRect/>
            <a:stretch>
              <a:fillRect/>
            </a:stretch>
          </p:blipFill>
          <p:spPr bwMode="auto">
            <a:xfrm>
              <a:off x="5460869" y="3548232"/>
              <a:ext cx="806668" cy="806458"/>
            </a:xfrm>
            <a:prstGeom prst="rect">
              <a:avLst/>
            </a:prstGeom>
            <a:noFill/>
          </p:spPr>
        </p:pic>
        <p:pic>
          <p:nvPicPr>
            <p:cNvPr id="154" name="Picture 153"/>
            <p:cNvPicPr>
              <a:picLocks noChangeAspect="1"/>
            </p:cNvPicPr>
            <p:nvPr/>
          </p:nvPicPr>
          <p:blipFill>
            <a:blip r:embed="rId8">
              <a:duotone>
                <a:prstClr val="black"/>
                <a:srgbClr val="D9C3A5">
                  <a:tint val="50000"/>
                  <a:satMod val="180000"/>
                </a:srgbClr>
              </a:duotone>
            </a:blip>
            <a:stretch>
              <a:fillRect/>
            </a:stretch>
          </p:blipFill>
          <p:spPr>
            <a:xfrm>
              <a:off x="6031822" y="3973464"/>
              <a:ext cx="471429" cy="578168"/>
            </a:xfrm>
            <a:prstGeom prst="rect">
              <a:avLst/>
            </a:prstGeom>
          </p:spPr>
        </p:pic>
      </p:grpSp>
      <p:pic>
        <p:nvPicPr>
          <p:cNvPr id="157" name="Picture 156"/>
          <p:cNvPicPr>
            <a:picLocks noChangeAspect="1"/>
          </p:cNvPicPr>
          <p:nvPr/>
        </p:nvPicPr>
        <p:blipFill>
          <a:blip r:embed="rId9"/>
          <a:stretch>
            <a:fillRect/>
          </a:stretch>
        </p:blipFill>
        <p:spPr>
          <a:xfrm>
            <a:off x="3844074" y="1365772"/>
            <a:ext cx="997366" cy="902547"/>
          </a:xfrm>
          <a:prstGeom prst="rect">
            <a:avLst/>
          </a:prstGeom>
        </p:spPr>
      </p:pic>
      <p:pic>
        <p:nvPicPr>
          <p:cNvPr id="158" name="Picture 3" descr="\\MAGNUM\Projects\Microsoft\Cloud Power FY12\Design\ICONS_PNG\User.png"/>
          <p:cNvPicPr>
            <a:picLocks noChangeAspect="1" noChangeArrowheads="1"/>
          </p:cNvPicPr>
          <p:nvPr/>
        </p:nvPicPr>
        <p:blipFill>
          <a:blip r:embed="rId10" cstate="print">
            <a:grayscl/>
          </a:blip>
          <a:srcRect/>
          <a:stretch>
            <a:fillRect/>
          </a:stretch>
        </p:blipFill>
        <p:spPr bwMode="auto">
          <a:xfrm>
            <a:off x="3235933" y="973911"/>
            <a:ext cx="804482" cy="804271"/>
          </a:xfrm>
          <a:prstGeom prst="rect">
            <a:avLst/>
          </a:prstGeom>
          <a:noFill/>
        </p:spPr>
      </p:pic>
      <p:pic>
        <p:nvPicPr>
          <p:cNvPr id="160" name="Picture 159"/>
          <p:cNvPicPr>
            <a:picLocks noChangeAspect="1"/>
          </p:cNvPicPr>
          <p:nvPr/>
        </p:nvPicPr>
        <p:blipFill>
          <a:blip r:embed="rId11"/>
          <a:stretch>
            <a:fillRect/>
          </a:stretch>
        </p:blipFill>
        <p:spPr>
          <a:xfrm>
            <a:off x="6597733" y="5415635"/>
            <a:ext cx="1717401" cy="1468830"/>
          </a:xfrm>
          <a:prstGeom prst="rect">
            <a:avLst/>
          </a:prstGeom>
        </p:spPr>
      </p:pic>
      <p:pic>
        <p:nvPicPr>
          <p:cNvPr id="161" name="Picture 160"/>
          <p:cNvPicPr>
            <a:picLocks noChangeAspect="1"/>
          </p:cNvPicPr>
          <p:nvPr/>
        </p:nvPicPr>
        <p:blipFill>
          <a:blip r:embed="rId12"/>
          <a:stretch>
            <a:fillRect/>
          </a:stretch>
        </p:blipFill>
        <p:spPr>
          <a:xfrm>
            <a:off x="3670181" y="3866373"/>
            <a:ext cx="1999726" cy="1491447"/>
          </a:xfrm>
          <a:prstGeom prst="rect">
            <a:avLst/>
          </a:prstGeom>
        </p:spPr>
      </p:pic>
      <p:pic>
        <p:nvPicPr>
          <p:cNvPr id="162" name="Picture 161" descr="C:\Users\vesaj\Pictures\DVD_ART36\Artwork_Imagery\Icons - Illustrations\Internet Clouds web\Istock 5118882 - clouds and sky.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01256" y="5211914"/>
            <a:ext cx="4278644" cy="1702594"/>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grpSp>
        <p:nvGrpSpPr>
          <p:cNvPr id="166" name="Group 165"/>
          <p:cNvGrpSpPr>
            <a:grpSpLocks noChangeAspect="1"/>
          </p:cNvGrpSpPr>
          <p:nvPr/>
        </p:nvGrpSpPr>
        <p:grpSpPr>
          <a:xfrm>
            <a:off x="2092676" y="2424100"/>
            <a:ext cx="2239717" cy="1467228"/>
            <a:chOff x="247378" y="2134401"/>
            <a:chExt cx="2432650" cy="1593615"/>
          </a:xfrm>
        </p:grpSpPr>
        <p:pic>
          <p:nvPicPr>
            <p:cNvPr id="163" name="Picture 162"/>
            <p:cNvPicPr>
              <a:picLocks noChangeAspect="1"/>
            </p:cNvPicPr>
            <p:nvPr/>
          </p:nvPicPr>
          <p:blipFill>
            <a:blip r:embed="rId13"/>
            <a:stretch>
              <a:fillRect/>
            </a:stretch>
          </p:blipFill>
          <p:spPr>
            <a:xfrm>
              <a:off x="247378" y="2134401"/>
              <a:ext cx="1282571" cy="1101696"/>
            </a:xfrm>
            <a:prstGeom prst="rect">
              <a:avLst/>
            </a:prstGeom>
          </p:spPr>
        </p:pic>
        <p:pic>
          <p:nvPicPr>
            <p:cNvPr id="164" name="Picture 163"/>
            <p:cNvPicPr>
              <a:picLocks noChangeAspect="1"/>
            </p:cNvPicPr>
            <p:nvPr/>
          </p:nvPicPr>
          <p:blipFill>
            <a:blip r:embed="rId13"/>
            <a:stretch>
              <a:fillRect/>
            </a:stretch>
          </p:blipFill>
          <p:spPr>
            <a:xfrm>
              <a:off x="1397457" y="2280050"/>
              <a:ext cx="1282571" cy="1101696"/>
            </a:xfrm>
            <a:prstGeom prst="rect">
              <a:avLst/>
            </a:prstGeom>
          </p:spPr>
        </p:pic>
        <p:pic>
          <p:nvPicPr>
            <p:cNvPr id="165" name="Picture 164"/>
            <p:cNvPicPr>
              <a:picLocks noChangeAspect="1"/>
            </p:cNvPicPr>
            <p:nvPr/>
          </p:nvPicPr>
          <p:blipFill>
            <a:blip r:embed="rId13"/>
            <a:stretch>
              <a:fillRect/>
            </a:stretch>
          </p:blipFill>
          <p:spPr>
            <a:xfrm>
              <a:off x="678877" y="2626320"/>
              <a:ext cx="1282571" cy="1101696"/>
            </a:xfrm>
            <a:prstGeom prst="rect">
              <a:avLst/>
            </a:prstGeom>
          </p:spPr>
        </p:pic>
      </p:grpSp>
      <p:pic>
        <p:nvPicPr>
          <p:cNvPr id="167" name="Picture 166"/>
          <p:cNvPicPr>
            <a:picLocks noChangeAspect="1"/>
          </p:cNvPicPr>
          <p:nvPr/>
        </p:nvPicPr>
        <p:blipFill>
          <a:blip r:embed="rId14"/>
          <a:stretch>
            <a:fillRect/>
          </a:stretch>
        </p:blipFill>
        <p:spPr>
          <a:xfrm>
            <a:off x="4431605" y="5360462"/>
            <a:ext cx="1809187" cy="1554045"/>
          </a:xfrm>
          <a:prstGeom prst="rect">
            <a:avLst/>
          </a:prstGeom>
        </p:spPr>
      </p:pic>
      <p:pic>
        <p:nvPicPr>
          <p:cNvPr id="168" name="Picture 167"/>
          <p:cNvPicPr>
            <a:picLocks noChangeAspect="1"/>
          </p:cNvPicPr>
          <p:nvPr/>
        </p:nvPicPr>
        <p:blipFill>
          <a:blip r:embed="rId15"/>
          <a:stretch>
            <a:fillRect/>
          </a:stretch>
        </p:blipFill>
        <p:spPr>
          <a:xfrm>
            <a:off x="2301801" y="5357820"/>
            <a:ext cx="1857827" cy="1595825"/>
          </a:xfrm>
          <a:prstGeom prst="rect">
            <a:avLst/>
          </a:prstGeom>
        </p:spPr>
      </p:pic>
      <p:pic>
        <p:nvPicPr>
          <p:cNvPr id="169" name="Picture 168"/>
          <p:cNvPicPr>
            <a:picLocks noChangeAspect="1"/>
          </p:cNvPicPr>
          <p:nvPr/>
        </p:nvPicPr>
        <p:blipFill>
          <a:blip r:embed="rId16"/>
          <a:stretch>
            <a:fillRect/>
          </a:stretch>
        </p:blipFill>
        <p:spPr>
          <a:xfrm>
            <a:off x="4303193" y="2478121"/>
            <a:ext cx="3232522" cy="1321800"/>
          </a:xfrm>
          <a:prstGeom prst="rect">
            <a:avLst/>
          </a:prstGeom>
        </p:spPr>
      </p:pic>
      <p:cxnSp>
        <p:nvCxnSpPr>
          <p:cNvPr id="170" name="Straight Arrow Connector 169"/>
          <p:cNvCxnSpPr/>
          <p:nvPr/>
        </p:nvCxnSpPr>
        <p:spPr>
          <a:xfrm>
            <a:off x="8177121" y="5940394"/>
            <a:ext cx="1248505" cy="0"/>
          </a:xfrm>
          <a:prstGeom prst="straightConnector1">
            <a:avLst/>
          </a:prstGeom>
          <a:ln w="76200">
            <a:solidFill>
              <a:schemeClr val="tx1">
                <a:lumMod val="50000"/>
                <a:lumOff val="50000"/>
              </a:schemeClr>
            </a:solidFill>
            <a:headEnd type="stealth"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174" name="Straight Arrow Connector 173"/>
          <p:cNvCxnSpPr/>
          <p:nvPr/>
        </p:nvCxnSpPr>
        <p:spPr>
          <a:xfrm flipH="1">
            <a:off x="6102077" y="6462332"/>
            <a:ext cx="605560" cy="0"/>
          </a:xfrm>
          <a:prstGeom prst="straightConnector1">
            <a:avLst/>
          </a:prstGeom>
          <a:ln w="111125">
            <a:solidFill>
              <a:schemeClr val="tx1">
                <a:lumMod val="50000"/>
                <a:lumOff val="50000"/>
              </a:schemeClr>
            </a:solidFill>
            <a:headEnd type="none" w="med" len="med"/>
            <a:tailEnd type="stealth" w="med" len="med"/>
          </a:ln>
        </p:spPr>
        <p:style>
          <a:lnRef idx="1">
            <a:schemeClr val="accent4"/>
          </a:lnRef>
          <a:fillRef idx="0">
            <a:schemeClr val="accent4"/>
          </a:fillRef>
          <a:effectRef idx="0">
            <a:schemeClr val="accent4"/>
          </a:effectRef>
          <a:fontRef idx="minor">
            <a:schemeClr val="tx1"/>
          </a:fontRef>
        </p:style>
      </p:cxnSp>
      <p:cxnSp>
        <p:nvCxnSpPr>
          <p:cNvPr id="178" name="Straight Arrow Connector 177"/>
          <p:cNvCxnSpPr/>
          <p:nvPr/>
        </p:nvCxnSpPr>
        <p:spPr>
          <a:xfrm flipH="1">
            <a:off x="3844073" y="6482754"/>
            <a:ext cx="605560" cy="0"/>
          </a:xfrm>
          <a:prstGeom prst="straightConnector1">
            <a:avLst/>
          </a:prstGeom>
          <a:ln w="111125">
            <a:solidFill>
              <a:schemeClr val="tx1">
                <a:lumMod val="50000"/>
                <a:lumOff val="50000"/>
              </a:schemeClr>
            </a:solidFill>
            <a:headEnd type="none" w="med" len="med"/>
            <a:tailEnd type="stealth" w="med" len="med"/>
          </a:ln>
        </p:spPr>
        <p:style>
          <a:lnRef idx="1">
            <a:schemeClr val="accent4"/>
          </a:lnRef>
          <a:fillRef idx="0">
            <a:schemeClr val="accent4"/>
          </a:fillRef>
          <a:effectRef idx="0">
            <a:schemeClr val="accent4"/>
          </a:effectRef>
          <a:fontRef idx="minor">
            <a:schemeClr val="tx1"/>
          </a:fontRef>
        </p:style>
      </p:cxnSp>
      <p:cxnSp>
        <p:nvCxnSpPr>
          <p:cNvPr id="182" name="Straight Arrow Connector 181"/>
          <p:cNvCxnSpPr>
            <a:endCxn id="169" idx="2"/>
          </p:cNvCxnSpPr>
          <p:nvPr/>
        </p:nvCxnSpPr>
        <p:spPr>
          <a:xfrm flipH="1" flipV="1">
            <a:off x="5919454" y="3799921"/>
            <a:ext cx="3397538" cy="1920149"/>
          </a:xfrm>
          <a:prstGeom prst="straightConnector1">
            <a:avLst/>
          </a:prstGeom>
          <a:ln w="85725">
            <a:solidFill>
              <a:schemeClr val="tx1">
                <a:lumMod val="50000"/>
                <a:lumOff val="50000"/>
              </a:schemeClr>
            </a:solidFill>
            <a:headEnd type="none" w="med" len="med"/>
            <a:tailEnd type="stealth" w="med" len="med"/>
          </a:ln>
        </p:spPr>
        <p:style>
          <a:lnRef idx="1">
            <a:schemeClr val="accent4"/>
          </a:lnRef>
          <a:fillRef idx="0">
            <a:schemeClr val="accent4"/>
          </a:fillRef>
          <a:effectRef idx="0">
            <a:schemeClr val="accent4"/>
          </a:effectRef>
          <a:fontRef idx="minor">
            <a:schemeClr val="tx1"/>
          </a:fontRef>
        </p:style>
      </p:cxnSp>
      <p:cxnSp>
        <p:nvCxnSpPr>
          <p:cNvPr id="187" name="Straight Arrow Connector 186"/>
          <p:cNvCxnSpPr/>
          <p:nvPr/>
        </p:nvCxnSpPr>
        <p:spPr>
          <a:xfrm flipH="1" flipV="1">
            <a:off x="9808185" y="3572521"/>
            <a:ext cx="520867" cy="1495321"/>
          </a:xfrm>
          <a:prstGeom prst="straightConnector1">
            <a:avLst/>
          </a:prstGeom>
          <a:ln w="76200">
            <a:solidFill>
              <a:schemeClr val="tx1">
                <a:lumMod val="50000"/>
                <a:lumOff val="50000"/>
              </a:schemeClr>
            </a:solidFill>
            <a:headEnd type="stealth"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190" name="Straight Arrow Connector 189"/>
          <p:cNvCxnSpPr/>
          <p:nvPr/>
        </p:nvCxnSpPr>
        <p:spPr>
          <a:xfrm flipV="1">
            <a:off x="9278743" y="3397866"/>
            <a:ext cx="0" cy="559608"/>
          </a:xfrm>
          <a:prstGeom prst="straightConnector1">
            <a:avLst/>
          </a:prstGeom>
          <a:ln w="76200">
            <a:solidFill>
              <a:schemeClr val="tx1">
                <a:lumMod val="50000"/>
                <a:lumOff val="50000"/>
              </a:schemeClr>
            </a:solidFill>
            <a:headEnd type="stealth"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195" name="Straight Arrow Connector 194"/>
          <p:cNvCxnSpPr/>
          <p:nvPr/>
        </p:nvCxnSpPr>
        <p:spPr>
          <a:xfrm>
            <a:off x="8314068" y="4125020"/>
            <a:ext cx="482053" cy="65054"/>
          </a:xfrm>
          <a:prstGeom prst="straightConnector1">
            <a:avLst/>
          </a:prstGeom>
          <a:ln w="76200">
            <a:solidFill>
              <a:schemeClr val="tx1">
                <a:lumMod val="50000"/>
                <a:lumOff val="50000"/>
              </a:schemeClr>
            </a:solidFill>
            <a:headEnd type="stealth"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199" name="Straight Arrow Connector 198"/>
          <p:cNvCxnSpPr/>
          <p:nvPr/>
        </p:nvCxnSpPr>
        <p:spPr>
          <a:xfrm flipV="1">
            <a:off x="3844073" y="2186385"/>
            <a:ext cx="315555" cy="319444"/>
          </a:xfrm>
          <a:prstGeom prst="straightConnector1">
            <a:avLst/>
          </a:prstGeom>
          <a:ln w="76200">
            <a:solidFill>
              <a:schemeClr val="bg1">
                <a:lumMod val="65000"/>
              </a:schemeClr>
            </a:solidFill>
            <a:headEnd type="stealth"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202" name="Straight Arrow Connector 201"/>
          <p:cNvCxnSpPr/>
          <p:nvPr/>
        </p:nvCxnSpPr>
        <p:spPr>
          <a:xfrm flipH="1" flipV="1">
            <a:off x="4576838" y="2186387"/>
            <a:ext cx="300191" cy="305063"/>
          </a:xfrm>
          <a:prstGeom prst="straightConnector1">
            <a:avLst/>
          </a:prstGeom>
          <a:ln w="76200">
            <a:solidFill>
              <a:schemeClr val="bg1">
                <a:lumMod val="65000"/>
              </a:schemeClr>
            </a:solidFill>
            <a:headEnd type="stealth"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206" name="Straight Arrow Connector 205"/>
          <p:cNvCxnSpPr/>
          <p:nvPr/>
        </p:nvCxnSpPr>
        <p:spPr>
          <a:xfrm flipH="1" flipV="1">
            <a:off x="8872630" y="1549704"/>
            <a:ext cx="377335" cy="749051"/>
          </a:xfrm>
          <a:prstGeom prst="straightConnector1">
            <a:avLst/>
          </a:prstGeom>
          <a:ln w="53975">
            <a:solidFill>
              <a:schemeClr val="bg1">
                <a:lumMod val="60000"/>
                <a:lumOff val="40000"/>
              </a:schemeClr>
            </a:solidFill>
            <a:headEnd type="stealth" w="med" len="med"/>
            <a:tailEnd type="none" w="med" len="med"/>
          </a:ln>
        </p:spPr>
        <p:style>
          <a:lnRef idx="1">
            <a:schemeClr val="accent4"/>
          </a:lnRef>
          <a:fillRef idx="0">
            <a:schemeClr val="accent4"/>
          </a:fillRef>
          <a:effectRef idx="0">
            <a:schemeClr val="accent4"/>
          </a:effectRef>
          <a:fontRef idx="minor">
            <a:schemeClr val="tx1"/>
          </a:fontRef>
        </p:style>
      </p:cxnSp>
      <p:pic>
        <p:nvPicPr>
          <p:cNvPr id="156" name="Picture 6" descr="\\MAGNUM\Projects\Microsoft\Cloud Power FY12\Design\Icons\PNGs\Firewall.png"/>
          <p:cNvPicPr>
            <a:picLocks noChangeAspect="1" noChangeArrowheads="1"/>
          </p:cNvPicPr>
          <p:nvPr/>
        </p:nvPicPr>
        <p:blipFill>
          <a:blip r:embed="rId17" cstate="print">
            <a:duotone>
              <a:prstClr val="black"/>
              <a:srgbClr val="D9C3A5">
                <a:tint val="50000"/>
                <a:satMod val="180000"/>
              </a:srgbClr>
            </a:duotone>
          </a:blip>
          <a:srcRect/>
          <a:stretch>
            <a:fillRect/>
          </a:stretch>
        </p:blipFill>
        <p:spPr bwMode="auto">
          <a:xfrm>
            <a:off x="8538320" y="1603497"/>
            <a:ext cx="660900" cy="660900"/>
          </a:xfrm>
          <a:prstGeom prst="rect">
            <a:avLst/>
          </a:prstGeom>
          <a:noFill/>
        </p:spPr>
      </p:pic>
      <p:grpSp>
        <p:nvGrpSpPr>
          <p:cNvPr id="21" name="Group 20"/>
          <p:cNvGrpSpPr/>
          <p:nvPr/>
        </p:nvGrpSpPr>
        <p:grpSpPr>
          <a:xfrm>
            <a:off x="8555014" y="865724"/>
            <a:ext cx="1268202" cy="737221"/>
            <a:chOff x="6158049" y="762533"/>
            <a:chExt cx="1243448" cy="722831"/>
          </a:xfrm>
        </p:grpSpPr>
        <p:pic>
          <p:nvPicPr>
            <p:cNvPr id="19" name="Picture 18"/>
            <p:cNvPicPr>
              <a:picLocks noChangeAspect="1"/>
            </p:cNvPicPr>
            <p:nvPr/>
          </p:nvPicPr>
          <p:blipFill>
            <a:blip r:embed="rId18"/>
            <a:stretch>
              <a:fillRect/>
            </a:stretch>
          </p:blipFill>
          <p:spPr>
            <a:xfrm>
              <a:off x="6158049" y="871524"/>
              <a:ext cx="738830" cy="613840"/>
            </a:xfrm>
            <a:prstGeom prst="rect">
              <a:avLst/>
            </a:prstGeom>
          </p:spPr>
        </p:pic>
        <p:pic>
          <p:nvPicPr>
            <p:cNvPr id="20" name="Picture 19" descr="\\MAGNUM\Projects\Microsoft\Cloud Power FY12\Design\ICONS_PNG\Laptop.png"/>
            <p:cNvPicPr>
              <a:picLocks noChangeAspect="1" noChangeArrowheads="1"/>
            </p:cNvPicPr>
            <p:nvPr/>
          </p:nvPicPr>
          <p:blipFill>
            <a:blip r:embed="rId19" cstate="print">
              <a:duotone>
                <a:prstClr val="black"/>
                <a:srgbClr val="D9C3A5">
                  <a:tint val="50000"/>
                  <a:satMod val="180000"/>
                </a:srgbClr>
              </a:duotone>
            </a:blip>
            <a:srcRect/>
            <a:stretch>
              <a:fillRect/>
            </a:stretch>
          </p:blipFill>
          <p:spPr bwMode="auto">
            <a:xfrm>
              <a:off x="6731564" y="762533"/>
              <a:ext cx="669933" cy="669759"/>
            </a:xfrm>
            <a:prstGeom prst="rect">
              <a:avLst/>
            </a:prstGeom>
            <a:noFill/>
          </p:spPr>
        </p:pic>
      </p:grpSp>
      <p:grpSp>
        <p:nvGrpSpPr>
          <p:cNvPr id="210" name="Group 209"/>
          <p:cNvGrpSpPr/>
          <p:nvPr/>
        </p:nvGrpSpPr>
        <p:grpSpPr>
          <a:xfrm>
            <a:off x="7492877" y="4177552"/>
            <a:ext cx="412926" cy="383188"/>
            <a:chOff x="7829497" y="5452520"/>
            <a:chExt cx="404866" cy="375709"/>
          </a:xfrm>
        </p:grpSpPr>
        <p:sp>
          <p:nvSpPr>
            <p:cNvPr id="211" name="Oval 210"/>
            <p:cNvSpPr/>
            <p:nvPr/>
          </p:nvSpPr>
          <p:spPr>
            <a:xfrm>
              <a:off x="7829497" y="5452520"/>
              <a:ext cx="404866" cy="375709"/>
            </a:xfrm>
            <a:prstGeom prst="ellipse">
              <a:avLst/>
            </a:prstGeom>
          </p:spPr>
          <p:style>
            <a:lnRef idx="2">
              <a:schemeClr val="accent1">
                <a:shade val="50000"/>
              </a:schemeClr>
            </a:lnRef>
            <a:fillRef idx="1">
              <a:schemeClr val="accent1"/>
            </a:fillRef>
            <a:effectRef idx="0">
              <a:schemeClr val="accent1"/>
            </a:effectRef>
            <a:fontRef idx="minor">
              <a:schemeClr val="lt1"/>
            </a:fontRef>
          </p:style>
        </p:sp>
        <p:sp>
          <p:nvSpPr>
            <p:cNvPr id="212" name="Oval 4"/>
            <p:cNvSpPr/>
            <p:nvPr/>
          </p:nvSpPr>
          <p:spPr>
            <a:xfrm>
              <a:off x="7888789" y="5517232"/>
              <a:ext cx="286283" cy="2656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0" tIns="0" rIns="0" bIns="0" numCol="1" spcCol="1270" anchor="ctr" anchorCtr="0">
              <a:noAutofit/>
            </a:bodyPr>
            <a:lstStyle/>
            <a:p>
              <a:pPr algn="ctr" defTabSz="1224359">
                <a:lnSpc>
                  <a:spcPct val="90000"/>
                </a:lnSpc>
                <a:spcBef>
                  <a:spcPct val="0"/>
                </a:spcBef>
                <a:spcAft>
                  <a:spcPct val="35000"/>
                </a:spcAft>
              </a:pPr>
              <a:r>
                <a:rPr lang="fi-FI" sz="1632" dirty="0">
                  <a:solidFill>
                    <a:srgbClr val="FFFFFF"/>
                  </a:solidFill>
                </a:rPr>
                <a:t>1</a:t>
              </a:r>
              <a:endParaRPr lang="en-US" sz="1632" dirty="0">
                <a:solidFill>
                  <a:srgbClr val="FFFFFF"/>
                </a:solidFill>
              </a:endParaRPr>
            </a:p>
          </p:txBody>
        </p:sp>
      </p:grpSp>
      <p:grpSp>
        <p:nvGrpSpPr>
          <p:cNvPr id="213" name="Group 212"/>
          <p:cNvGrpSpPr/>
          <p:nvPr/>
        </p:nvGrpSpPr>
        <p:grpSpPr>
          <a:xfrm>
            <a:off x="10329052" y="2040912"/>
            <a:ext cx="412926" cy="383188"/>
            <a:chOff x="7829497" y="5452520"/>
            <a:chExt cx="404866" cy="375709"/>
          </a:xfrm>
        </p:grpSpPr>
        <p:sp>
          <p:nvSpPr>
            <p:cNvPr id="214" name="Oval 213"/>
            <p:cNvSpPr/>
            <p:nvPr/>
          </p:nvSpPr>
          <p:spPr>
            <a:xfrm>
              <a:off x="7829497" y="5452520"/>
              <a:ext cx="404866" cy="375709"/>
            </a:xfrm>
            <a:prstGeom prst="ellipse">
              <a:avLst/>
            </a:prstGeom>
          </p:spPr>
          <p:style>
            <a:lnRef idx="2">
              <a:schemeClr val="accent1">
                <a:shade val="50000"/>
              </a:schemeClr>
            </a:lnRef>
            <a:fillRef idx="1">
              <a:schemeClr val="accent1"/>
            </a:fillRef>
            <a:effectRef idx="0">
              <a:schemeClr val="accent1"/>
            </a:effectRef>
            <a:fontRef idx="minor">
              <a:schemeClr val="lt1"/>
            </a:fontRef>
          </p:style>
        </p:sp>
        <p:sp>
          <p:nvSpPr>
            <p:cNvPr id="215" name="Oval 4"/>
            <p:cNvSpPr/>
            <p:nvPr/>
          </p:nvSpPr>
          <p:spPr>
            <a:xfrm>
              <a:off x="7888789" y="5517232"/>
              <a:ext cx="286283" cy="2656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0" tIns="0" rIns="0" bIns="0" numCol="1" spcCol="1270" anchor="ctr" anchorCtr="0">
              <a:noAutofit/>
            </a:bodyPr>
            <a:lstStyle/>
            <a:p>
              <a:pPr algn="ctr" defTabSz="1224359">
                <a:lnSpc>
                  <a:spcPct val="90000"/>
                </a:lnSpc>
                <a:spcBef>
                  <a:spcPct val="0"/>
                </a:spcBef>
                <a:spcAft>
                  <a:spcPct val="35000"/>
                </a:spcAft>
              </a:pPr>
              <a:r>
                <a:rPr lang="fi-FI" sz="1632" dirty="0">
                  <a:solidFill>
                    <a:srgbClr val="FFFFFF"/>
                  </a:solidFill>
                </a:rPr>
                <a:t>2</a:t>
              </a:r>
              <a:endParaRPr lang="en-US" sz="1632" dirty="0">
                <a:solidFill>
                  <a:srgbClr val="FFFFFF"/>
                </a:solidFill>
              </a:endParaRPr>
            </a:p>
          </p:txBody>
        </p:sp>
      </p:grpSp>
      <p:grpSp>
        <p:nvGrpSpPr>
          <p:cNvPr id="216" name="Group 215"/>
          <p:cNvGrpSpPr/>
          <p:nvPr/>
        </p:nvGrpSpPr>
        <p:grpSpPr>
          <a:xfrm>
            <a:off x="9670498" y="758353"/>
            <a:ext cx="412926" cy="383188"/>
            <a:chOff x="7829497" y="5452520"/>
            <a:chExt cx="404866" cy="375709"/>
          </a:xfrm>
        </p:grpSpPr>
        <p:sp>
          <p:nvSpPr>
            <p:cNvPr id="217" name="Oval 216"/>
            <p:cNvSpPr/>
            <p:nvPr/>
          </p:nvSpPr>
          <p:spPr>
            <a:xfrm>
              <a:off x="7829497" y="5452520"/>
              <a:ext cx="404866" cy="375709"/>
            </a:xfrm>
            <a:prstGeom prst="ellipse">
              <a:avLst/>
            </a:prstGeom>
          </p:spPr>
          <p:style>
            <a:lnRef idx="2">
              <a:schemeClr val="accent1">
                <a:shade val="50000"/>
              </a:schemeClr>
            </a:lnRef>
            <a:fillRef idx="1">
              <a:schemeClr val="accent1"/>
            </a:fillRef>
            <a:effectRef idx="0">
              <a:schemeClr val="accent1"/>
            </a:effectRef>
            <a:fontRef idx="minor">
              <a:schemeClr val="lt1"/>
            </a:fontRef>
          </p:style>
        </p:sp>
        <p:sp>
          <p:nvSpPr>
            <p:cNvPr id="218" name="Oval 4"/>
            <p:cNvSpPr/>
            <p:nvPr/>
          </p:nvSpPr>
          <p:spPr>
            <a:xfrm>
              <a:off x="7888789" y="5517232"/>
              <a:ext cx="286283" cy="2656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0" tIns="0" rIns="0" bIns="0" numCol="1" spcCol="1270" anchor="ctr" anchorCtr="0">
              <a:noAutofit/>
            </a:bodyPr>
            <a:lstStyle/>
            <a:p>
              <a:pPr algn="ctr" defTabSz="1224359">
                <a:lnSpc>
                  <a:spcPct val="90000"/>
                </a:lnSpc>
                <a:spcBef>
                  <a:spcPct val="0"/>
                </a:spcBef>
                <a:spcAft>
                  <a:spcPct val="35000"/>
                </a:spcAft>
              </a:pPr>
              <a:r>
                <a:rPr lang="fi-FI" sz="1632" dirty="0">
                  <a:solidFill>
                    <a:srgbClr val="FFFFFF"/>
                  </a:solidFill>
                </a:rPr>
                <a:t>3</a:t>
              </a:r>
              <a:endParaRPr lang="en-US" sz="1632" dirty="0">
                <a:solidFill>
                  <a:srgbClr val="FFFFFF"/>
                </a:solidFill>
              </a:endParaRPr>
            </a:p>
          </p:txBody>
        </p:sp>
      </p:grpSp>
      <p:grpSp>
        <p:nvGrpSpPr>
          <p:cNvPr id="219" name="Group 218"/>
          <p:cNvGrpSpPr/>
          <p:nvPr/>
        </p:nvGrpSpPr>
        <p:grpSpPr>
          <a:xfrm>
            <a:off x="8471979" y="4441508"/>
            <a:ext cx="412926" cy="383188"/>
            <a:chOff x="7829497" y="5452520"/>
            <a:chExt cx="404866" cy="375709"/>
          </a:xfrm>
        </p:grpSpPr>
        <p:sp>
          <p:nvSpPr>
            <p:cNvPr id="220" name="Oval 219"/>
            <p:cNvSpPr/>
            <p:nvPr/>
          </p:nvSpPr>
          <p:spPr>
            <a:xfrm>
              <a:off x="7829497" y="5452520"/>
              <a:ext cx="404866" cy="375709"/>
            </a:xfrm>
            <a:prstGeom prst="ellipse">
              <a:avLst/>
            </a:prstGeom>
          </p:spPr>
          <p:style>
            <a:lnRef idx="2">
              <a:schemeClr val="accent1">
                <a:shade val="50000"/>
              </a:schemeClr>
            </a:lnRef>
            <a:fillRef idx="1">
              <a:schemeClr val="accent1"/>
            </a:fillRef>
            <a:effectRef idx="0">
              <a:schemeClr val="accent1"/>
            </a:effectRef>
            <a:fontRef idx="minor">
              <a:schemeClr val="lt1"/>
            </a:fontRef>
          </p:style>
        </p:sp>
        <p:sp>
          <p:nvSpPr>
            <p:cNvPr id="221" name="Oval 4"/>
            <p:cNvSpPr/>
            <p:nvPr/>
          </p:nvSpPr>
          <p:spPr>
            <a:xfrm>
              <a:off x="7888789" y="5517232"/>
              <a:ext cx="286283" cy="2656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0" tIns="0" rIns="0" bIns="0" numCol="1" spcCol="1270" anchor="ctr" anchorCtr="0">
              <a:noAutofit/>
            </a:bodyPr>
            <a:lstStyle/>
            <a:p>
              <a:pPr algn="ctr" defTabSz="1224359">
                <a:lnSpc>
                  <a:spcPct val="90000"/>
                </a:lnSpc>
                <a:spcBef>
                  <a:spcPct val="0"/>
                </a:spcBef>
                <a:spcAft>
                  <a:spcPct val="35000"/>
                </a:spcAft>
              </a:pPr>
              <a:r>
                <a:rPr lang="fi-FI" sz="1632" dirty="0">
                  <a:solidFill>
                    <a:srgbClr val="FFFFFF"/>
                  </a:solidFill>
                </a:rPr>
                <a:t>4</a:t>
              </a:r>
              <a:endParaRPr lang="en-US" sz="1632" dirty="0">
                <a:solidFill>
                  <a:srgbClr val="FFFFFF"/>
                </a:solidFill>
              </a:endParaRPr>
            </a:p>
          </p:txBody>
        </p:sp>
      </p:grpSp>
      <p:grpSp>
        <p:nvGrpSpPr>
          <p:cNvPr id="222" name="Group 221"/>
          <p:cNvGrpSpPr/>
          <p:nvPr/>
        </p:nvGrpSpPr>
        <p:grpSpPr>
          <a:xfrm>
            <a:off x="10640207" y="6080748"/>
            <a:ext cx="412926" cy="383188"/>
            <a:chOff x="7829497" y="5452520"/>
            <a:chExt cx="404866" cy="375709"/>
          </a:xfrm>
        </p:grpSpPr>
        <p:sp>
          <p:nvSpPr>
            <p:cNvPr id="223" name="Oval 222"/>
            <p:cNvSpPr/>
            <p:nvPr/>
          </p:nvSpPr>
          <p:spPr>
            <a:xfrm>
              <a:off x="7829497" y="5452520"/>
              <a:ext cx="404866" cy="375709"/>
            </a:xfrm>
            <a:prstGeom prst="ellipse">
              <a:avLst/>
            </a:prstGeom>
          </p:spPr>
          <p:style>
            <a:lnRef idx="2">
              <a:schemeClr val="accent1">
                <a:shade val="50000"/>
              </a:schemeClr>
            </a:lnRef>
            <a:fillRef idx="1">
              <a:schemeClr val="accent1"/>
            </a:fillRef>
            <a:effectRef idx="0">
              <a:schemeClr val="accent1"/>
            </a:effectRef>
            <a:fontRef idx="minor">
              <a:schemeClr val="lt1"/>
            </a:fontRef>
          </p:style>
        </p:sp>
        <p:sp>
          <p:nvSpPr>
            <p:cNvPr id="224" name="Oval 4"/>
            <p:cNvSpPr/>
            <p:nvPr/>
          </p:nvSpPr>
          <p:spPr>
            <a:xfrm>
              <a:off x="7888789" y="5517232"/>
              <a:ext cx="286283" cy="2656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0" tIns="0" rIns="0" bIns="0" numCol="1" spcCol="1270" anchor="ctr" anchorCtr="0">
              <a:noAutofit/>
            </a:bodyPr>
            <a:lstStyle/>
            <a:p>
              <a:pPr algn="ctr" defTabSz="1224359">
                <a:lnSpc>
                  <a:spcPct val="90000"/>
                </a:lnSpc>
                <a:spcBef>
                  <a:spcPct val="0"/>
                </a:spcBef>
                <a:spcAft>
                  <a:spcPct val="35000"/>
                </a:spcAft>
              </a:pPr>
              <a:r>
                <a:rPr lang="fi-FI" sz="1632" dirty="0">
                  <a:solidFill>
                    <a:srgbClr val="FFFFFF"/>
                  </a:solidFill>
                </a:rPr>
                <a:t>5</a:t>
              </a:r>
              <a:endParaRPr lang="en-US" sz="1632" dirty="0">
                <a:solidFill>
                  <a:srgbClr val="FFFFFF"/>
                </a:solidFill>
              </a:endParaRPr>
            </a:p>
          </p:txBody>
        </p:sp>
      </p:grpSp>
      <p:grpSp>
        <p:nvGrpSpPr>
          <p:cNvPr id="225" name="Group 224"/>
          <p:cNvGrpSpPr/>
          <p:nvPr/>
        </p:nvGrpSpPr>
        <p:grpSpPr>
          <a:xfrm>
            <a:off x="8019901" y="6504133"/>
            <a:ext cx="412926" cy="383188"/>
            <a:chOff x="7829497" y="5452520"/>
            <a:chExt cx="404866" cy="375709"/>
          </a:xfrm>
        </p:grpSpPr>
        <p:sp>
          <p:nvSpPr>
            <p:cNvPr id="226" name="Oval 225"/>
            <p:cNvSpPr/>
            <p:nvPr/>
          </p:nvSpPr>
          <p:spPr>
            <a:xfrm>
              <a:off x="7829497" y="5452520"/>
              <a:ext cx="404866" cy="375709"/>
            </a:xfrm>
            <a:prstGeom prst="ellipse">
              <a:avLst/>
            </a:prstGeom>
          </p:spPr>
          <p:style>
            <a:lnRef idx="2">
              <a:schemeClr val="accent1">
                <a:shade val="50000"/>
              </a:schemeClr>
            </a:lnRef>
            <a:fillRef idx="1">
              <a:schemeClr val="accent1"/>
            </a:fillRef>
            <a:effectRef idx="0">
              <a:schemeClr val="accent1"/>
            </a:effectRef>
            <a:fontRef idx="minor">
              <a:schemeClr val="lt1"/>
            </a:fontRef>
          </p:style>
        </p:sp>
        <p:sp>
          <p:nvSpPr>
            <p:cNvPr id="227" name="Oval 4"/>
            <p:cNvSpPr/>
            <p:nvPr/>
          </p:nvSpPr>
          <p:spPr>
            <a:xfrm>
              <a:off x="7888789" y="5517232"/>
              <a:ext cx="286283" cy="2656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0" tIns="0" rIns="0" bIns="0" numCol="1" spcCol="1270" anchor="ctr" anchorCtr="0">
              <a:noAutofit/>
            </a:bodyPr>
            <a:lstStyle/>
            <a:p>
              <a:pPr algn="ctr" defTabSz="1224359">
                <a:lnSpc>
                  <a:spcPct val="90000"/>
                </a:lnSpc>
                <a:spcBef>
                  <a:spcPct val="0"/>
                </a:spcBef>
                <a:spcAft>
                  <a:spcPct val="35000"/>
                </a:spcAft>
              </a:pPr>
              <a:r>
                <a:rPr lang="fi-FI" sz="1632" dirty="0">
                  <a:solidFill>
                    <a:srgbClr val="FFFFFF"/>
                  </a:solidFill>
                </a:rPr>
                <a:t>6</a:t>
              </a:r>
              <a:endParaRPr lang="en-US" sz="1632" dirty="0">
                <a:solidFill>
                  <a:srgbClr val="FFFFFF"/>
                </a:solidFill>
              </a:endParaRPr>
            </a:p>
          </p:txBody>
        </p:sp>
      </p:grpSp>
      <p:grpSp>
        <p:nvGrpSpPr>
          <p:cNvPr id="228" name="Group 227"/>
          <p:cNvGrpSpPr/>
          <p:nvPr/>
        </p:nvGrpSpPr>
        <p:grpSpPr>
          <a:xfrm>
            <a:off x="5656189" y="6570458"/>
            <a:ext cx="412926" cy="383188"/>
            <a:chOff x="7829497" y="5452520"/>
            <a:chExt cx="404866" cy="375709"/>
          </a:xfrm>
        </p:grpSpPr>
        <p:sp>
          <p:nvSpPr>
            <p:cNvPr id="229" name="Oval 228"/>
            <p:cNvSpPr/>
            <p:nvPr/>
          </p:nvSpPr>
          <p:spPr>
            <a:xfrm>
              <a:off x="7829497" y="5452520"/>
              <a:ext cx="404866" cy="375709"/>
            </a:xfrm>
            <a:prstGeom prst="ellipse">
              <a:avLst/>
            </a:prstGeom>
          </p:spPr>
          <p:style>
            <a:lnRef idx="2">
              <a:schemeClr val="accent1">
                <a:shade val="50000"/>
              </a:schemeClr>
            </a:lnRef>
            <a:fillRef idx="1">
              <a:schemeClr val="accent1"/>
            </a:fillRef>
            <a:effectRef idx="0">
              <a:schemeClr val="accent1"/>
            </a:effectRef>
            <a:fontRef idx="minor">
              <a:schemeClr val="lt1"/>
            </a:fontRef>
          </p:style>
        </p:sp>
        <p:sp>
          <p:nvSpPr>
            <p:cNvPr id="230" name="Oval 4"/>
            <p:cNvSpPr/>
            <p:nvPr/>
          </p:nvSpPr>
          <p:spPr>
            <a:xfrm>
              <a:off x="7888789" y="5517232"/>
              <a:ext cx="286283" cy="2656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0" tIns="0" rIns="0" bIns="0" numCol="1" spcCol="1270" anchor="ctr" anchorCtr="0">
              <a:noAutofit/>
            </a:bodyPr>
            <a:lstStyle/>
            <a:p>
              <a:pPr algn="ctr" defTabSz="1224359">
                <a:lnSpc>
                  <a:spcPct val="90000"/>
                </a:lnSpc>
                <a:spcBef>
                  <a:spcPct val="0"/>
                </a:spcBef>
                <a:spcAft>
                  <a:spcPct val="35000"/>
                </a:spcAft>
              </a:pPr>
              <a:r>
                <a:rPr lang="fi-FI" sz="1632" dirty="0">
                  <a:solidFill>
                    <a:srgbClr val="FFFFFF"/>
                  </a:solidFill>
                </a:rPr>
                <a:t>8</a:t>
              </a:r>
              <a:endParaRPr lang="en-US" sz="1632" dirty="0">
                <a:solidFill>
                  <a:srgbClr val="FFFFFF"/>
                </a:solidFill>
              </a:endParaRPr>
            </a:p>
          </p:txBody>
        </p:sp>
      </p:grpSp>
      <p:grpSp>
        <p:nvGrpSpPr>
          <p:cNvPr id="231" name="Group 230"/>
          <p:cNvGrpSpPr/>
          <p:nvPr/>
        </p:nvGrpSpPr>
        <p:grpSpPr>
          <a:xfrm>
            <a:off x="3535505" y="6559026"/>
            <a:ext cx="412926" cy="383188"/>
            <a:chOff x="7829497" y="5452520"/>
            <a:chExt cx="404866" cy="375709"/>
          </a:xfrm>
        </p:grpSpPr>
        <p:sp>
          <p:nvSpPr>
            <p:cNvPr id="232" name="Oval 231"/>
            <p:cNvSpPr/>
            <p:nvPr/>
          </p:nvSpPr>
          <p:spPr>
            <a:xfrm>
              <a:off x="7829497" y="5452520"/>
              <a:ext cx="404866" cy="375709"/>
            </a:xfrm>
            <a:prstGeom prst="ellipse">
              <a:avLst/>
            </a:prstGeom>
          </p:spPr>
          <p:style>
            <a:lnRef idx="2">
              <a:schemeClr val="accent1">
                <a:shade val="50000"/>
              </a:schemeClr>
            </a:lnRef>
            <a:fillRef idx="1">
              <a:schemeClr val="accent1"/>
            </a:fillRef>
            <a:effectRef idx="0">
              <a:schemeClr val="accent1"/>
            </a:effectRef>
            <a:fontRef idx="minor">
              <a:schemeClr val="lt1"/>
            </a:fontRef>
          </p:style>
        </p:sp>
        <p:sp>
          <p:nvSpPr>
            <p:cNvPr id="233" name="Oval 4"/>
            <p:cNvSpPr/>
            <p:nvPr/>
          </p:nvSpPr>
          <p:spPr>
            <a:xfrm>
              <a:off x="7888789" y="5517232"/>
              <a:ext cx="286283" cy="2656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0" tIns="0" rIns="0" bIns="0" numCol="1" spcCol="1270" anchor="ctr" anchorCtr="0">
              <a:noAutofit/>
            </a:bodyPr>
            <a:lstStyle/>
            <a:p>
              <a:pPr algn="ctr" defTabSz="1224359">
                <a:lnSpc>
                  <a:spcPct val="90000"/>
                </a:lnSpc>
                <a:spcBef>
                  <a:spcPct val="0"/>
                </a:spcBef>
                <a:spcAft>
                  <a:spcPct val="35000"/>
                </a:spcAft>
              </a:pPr>
              <a:r>
                <a:rPr lang="fi-FI" sz="1632" dirty="0">
                  <a:solidFill>
                    <a:srgbClr val="FFFFFF"/>
                  </a:solidFill>
                </a:rPr>
                <a:t>9</a:t>
              </a:r>
              <a:endParaRPr lang="en-US" sz="1632" dirty="0">
                <a:solidFill>
                  <a:srgbClr val="FFFFFF"/>
                </a:solidFill>
              </a:endParaRPr>
            </a:p>
          </p:txBody>
        </p:sp>
      </p:grpSp>
      <p:grpSp>
        <p:nvGrpSpPr>
          <p:cNvPr id="234" name="Group 233"/>
          <p:cNvGrpSpPr/>
          <p:nvPr/>
        </p:nvGrpSpPr>
        <p:grpSpPr>
          <a:xfrm>
            <a:off x="3505081" y="4777525"/>
            <a:ext cx="412926" cy="383188"/>
            <a:chOff x="7829497" y="5452520"/>
            <a:chExt cx="404866" cy="375709"/>
          </a:xfrm>
        </p:grpSpPr>
        <p:sp>
          <p:nvSpPr>
            <p:cNvPr id="235" name="Oval 234"/>
            <p:cNvSpPr/>
            <p:nvPr/>
          </p:nvSpPr>
          <p:spPr>
            <a:xfrm>
              <a:off x="7829497" y="5452520"/>
              <a:ext cx="404866" cy="375709"/>
            </a:xfrm>
            <a:prstGeom prst="ellipse">
              <a:avLst/>
            </a:prstGeom>
          </p:spPr>
          <p:style>
            <a:lnRef idx="2">
              <a:schemeClr val="accent1">
                <a:shade val="50000"/>
              </a:schemeClr>
            </a:lnRef>
            <a:fillRef idx="1">
              <a:schemeClr val="accent1"/>
            </a:fillRef>
            <a:effectRef idx="0">
              <a:schemeClr val="accent1"/>
            </a:effectRef>
            <a:fontRef idx="minor">
              <a:schemeClr val="lt1"/>
            </a:fontRef>
          </p:style>
        </p:sp>
        <p:sp>
          <p:nvSpPr>
            <p:cNvPr id="236" name="Oval 4"/>
            <p:cNvSpPr/>
            <p:nvPr/>
          </p:nvSpPr>
          <p:spPr>
            <a:xfrm>
              <a:off x="7888789" y="5517232"/>
              <a:ext cx="286283" cy="2656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0" tIns="0" rIns="0" bIns="0" numCol="1" spcCol="1270" anchor="ctr" anchorCtr="0">
              <a:noAutofit/>
            </a:bodyPr>
            <a:lstStyle/>
            <a:p>
              <a:pPr algn="ctr" defTabSz="1224359">
                <a:lnSpc>
                  <a:spcPct val="90000"/>
                </a:lnSpc>
                <a:spcBef>
                  <a:spcPct val="0"/>
                </a:spcBef>
                <a:spcAft>
                  <a:spcPct val="35000"/>
                </a:spcAft>
              </a:pPr>
              <a:r>
                <a:rPr lang="en-US" sz="1632" dirty="0">
                  <a:solidFill>
                    <a:srgbClr val="FFFFFF"/>
                  </a:solidFill>
                </a:rPr>
                <a:t>7</a:t>
              </a:r>
            </a:p>
          </p:txBody>
        </p:sp>
      </p:grpSp>
      <p:grpSp>
        <p:nvGrpSpPr>
          <p:cNvPr id="237" name="Group 236"/>
          <p:cNvGrpSpPr/>
          <p:nvPr/>
        </p:nvGrpSpPr>
        <p:grpSpPr>
          <a:xfrm>
            <a:off x="2216466" y="3610366"/>
            <a:ext cx="412926" cy="383188"/>
            <a:chOff x="7829497" y="5452520"/>
            <a:chExt cx="404866" cy="375709"/>
          </a:xfrm>
        </p:grpSpPr>
        <p:sp>
          <p:nvSpPr>
            <p:cNvPr id="238" name="Oval 237"/>
            <p:cNvSpPr/>
            <p:nvPr/>
          </p:nvSpPr>
          <p:spPr>
            <a:xfrm>
              <a:off x="7829497" y="5452520"/>
              <a:ext cx="404866" cy="375709"/>
            </a:xfrm>
            <a:prstGeom prst="ellipse">
              <a:avLst/>
            </a:prstGeom>
          </p:spPr>
          <p:style>
            <a:lnRef idx="2">
              <a:schemeClr val="accent1">
                <a:shade val="50000"/>
              </a:schemeClr>
            </a:lnRef>
            <a:fillRef idx="1">
              <a:schemeClr val="accent1"/>
            </a:fillRef>
            <a:effectRef idx="0">
              <a:schemeClr val="accent1"/>
            </a:effectRef>
            <a:fontRef idx="minor">
              <a:schemeClr val="lt1"/>
            </a:fontRef>
          </p:style>
        </p:sp>
        <p:sp>
          <p:nvSpPr>
            <p:cNvPr id="239" name="Oval 4"/>
            <p:cNvSpPr/>
            <p:nvPr/>
          </p:nvSpPr>
          <p:spPr>
            <a:xfrm>
              <a:off x="7888789" y="5517232"/>
              <a:ext cx="286283" cy="2656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0" tIns="0" rIns="0" bIns="0" numCol="1" spcCol="1270" anchor="ctr" anchorCtr="0">
              <a:noAutofit/>
            </a:bodyPr>
            <a:lstStyle/>
            <a:p>
              <a:pPr algn="ctr" defTabSz="1224359">
                <a:lnSpc>
                  <a:spcPct val="90000"/>
                </a:lnSpc>
                <a:spcBef>
                  <a:spcPct val="0"/>
                </a:spcBef>
                <a:spcAft>
                  <a:spcPct val="35000"/>
                </a:spcAft>
              </a:pPr>
              <a:r>
                <a:rPr lang="fi-FI" sz="1632" dirty="0">
                  <a:solidFill>
                    <a:srgbClr val="FFFFFF"/>
                  </a:solidFill>
                </a:rPr>
                <a:t>12</a:t>
              </a:r>
              <a:endParaRPr lang="en-US" sz="1632" dirty="0">
                <a:solidFill>
                  <a:srgbClr val="FFFFFF"/>
                </a:solidFill>
              </a:endParaRPr>
            </a:p>
          </p:txBody>
        </p:sp>
      </p:grpSp>
      <p:grpSp>
        <p:nvGrpSpPr>
          <p:cNvPr id="240" name="Group 239"/>
          <p:cNvGrpSpPr/>
          <p:nvPr/>
        </p:nvGrpSpPr>
        <p:grpSpPr>
          <a:xfrm>
            <a:off x="5862652" y="2149574"/>
            <a:ext cx="412926" cy="383188"/>
            <a:chOff x="7829497" y="5452520"/>
            <a:chExt cx="404866" cy="375709"/>
          </a:xfrm>
        </p:grpSpPr>
        <p:sp>
          <p:nvSpPr>
            <p:cNvPr id="241" name="Oval 240"/>
            <p:cNvSpPr/>
            <p:nvPr/>
          </p:nvSpPr>
          <p:spPr>
            <a:xfrm>
              <a:off x="7829497" y="5452520"/>
              <a:ext cx="404866" cy="375709"/>
            </a:xfrm>
            <a:prstGeom prst="ellipse">
              <a:avLst/>
            </a:prstGeom>
          </p:spPr>
          <p:style>
            <a:lnRef idx="2">
              <a:schemeClr val="accent1">
                <a:shade val="50000"/>
              </a:schemeClr>
            </a:lnRef>
            <a:fillRef idx="1">
              <a:schemeClr val="accent1"/>
            </a:fillRef>
            <a:effectRef idx="0">
              <a:schemeClr val="accent1"/>
            </a:effectRef>
            <a:fontRef idx="minor">
              <a:schemeClr val="lt1"/>
            </a:fontRef>
          </p:style>
        </p:sp>
        <p:sp>
          <p:nvSpPr>
            <p:cNvPr id="242" name="Oval 4"/>
            <p:cNvSpPr/>
            <p:nvPr/>
          </p:nvSpPr>
          <p:spPr>
            <a:xfrm>
              <a:off x="7888789" y="5517232"/>
              <a:ext cx="286283" cy="2656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0" tIns="0" rIns="0" bIns="0" numCol="1" spcCol="1270" anchor="ctr" anchorCtr="0">
              <a:noAutofit/>
            </a:bodyPr>
            <a:lstStyle/>
            <a:p>
              <a:pPr algn="ctr" defTabSz="1224359">
                <a:lnSpc>
                  <a:spcPct val="90000"/>
                </a:lnSpc>
                <a:spcBef>
                  <a:spcPct val="0"/>
                </a:spcBef>
                <a:spcAft>
                  <a:spcPct val="35000"/>
                </a:spcAft>
              </a:pPr>
              <a:r>
                <a:rPr lang="fi-FI" sz="1632" dirty="0">
                  <a:solidFill>
                    <a:srgbClr val="FFFFFF"/>
                  </a:solidFill>
                </a:rPr>
                <a:t>11</a:t>
              </a:r>
              <a:endParaRPr lang="en-US" sz="1632" dirty="0">
                <a:solidFill>
                  <a:srgbClr val="FFFFFF"/>
                </a:solidFill>
              </a:endParaRPr>
            </a:p>
          </p:txBody>
        </p:sp>
      </p:grpSp>
      <p:grpSp>
        <p:nvGrpSpPr>
          <p:cNvPr id="243" name="Group 242"/>
          <p:cNvGrpSpPr/>
          <p:nvPr/>
        </p:nvGrpSpPr>
        <p:grpSpPr>
          <a:xfrm>
            <a:off x="4647460" y="1073603"/>
            <a:ext cx="412926" cy="383188"/>
            <a:chOff x="7829497" y="5452520"/>
            <a:chExt cx="404866" cy="375709"/>
          </a:xfrm>
        </p:grpSpPr>
        <p:sp>
          <p:nvSpPr>
            <p:cNvPr id="244" name="Oval 243"/>
            <p:cNvSpPr/>
            <p:nvPr/>
          </p:nvSpPr>
          <p:spPr>
            <a:xfrm>
              <a:off x="7829497" y="5452520"/>
              <a:ext cx="404866" cy="375709"/>
            </a:xfrm>
            <a:prstGeom prst="ellipse">
              <a:avLst/>
            </a:prstGeom>
          </p:spPr>
          <p:style>
            <a:lnRef idx="2">
              <a:schemeClr val="accent1">
                <a:shade val="50000"/>
              </a:schemeClr>
            </a:lnRef>
            <a:fillRef idx="1">
              <a:schemeClr val="accent1"/>
            </a:fillRef>
            <a:effectRef idx="0">
              <a:schemeClr val="accent1"/>
            </a:effectRef>
            <a:fontRef idx="minor">
              <a:schemeClr val="lt1"/>
            </a:fontRef>
          </p:style>
        </p:sp>
        <p:sp>
          <p:nvSpPr>
            <p:cNvPr id="245" name="Oval 4"/>
            <p:cNvSpPr/>
            <p:nvPr/>
          </p:nvSpPr>
          <p:spPr>
            <a:xfrm>
              <a:off x="7888789" y="5517232"/>
              <a:ext cx="286283" cy="2656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0" tIns="0" rIns="0" bIns="0" numCol="1" spcCol="1270" anchor="ctr" anchorCtr="0">
              <a:noAutofit/>
            </a:bodyPr>
            <a:lstStyle/>
            <a:p>
              <a:pPr algn="ctr" defTabSz="1224359">
                <a:lnSpc>
                  <a:spcPct val="90000"/>
                </a:lnSpc>
                <a:spcBef>
                  <a:spcPct val="0"/>
                </a:spcBef>
                <a:spcAft>
                  <a:spcPct val="35000"/>
                </a:spcAft>
              </a:pPr>
              <a:r>
                <a:rPr lang="fi-FI" sz="1632" dirty="0">
                  <a:solidFill>
                    <a:srgbClr val="FFFFFF"/>
                  </a:solidFill>
                </a:rPr>
                <a:t>10</a:t>
              </a:r>
              <a:endParaRPr lang="en-US" sz="1632" dirty="0">
                <a:solidFill>
                  <a:srgbClr val="FFFFFF"/>
                </a:solidFill>
              </a:endParaRPr>
            </a:p>
          </p:txBody>
        </p:sp>
      </p:grpSp>
    </p:spTree>
    <p:extLst>
      <p:ext uri="{BB962C8B-B14F-4D97-AF65-F5344CB8AC3E}">
        <p14:creationId xmlns:p14="http://schemas.microsoft.com/office/powerpoint/2010/main" val="417049711"/>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74638" y="1769070"/>
            <a:ext cx="11887200" cy="1831975"/>
          </a:xfrm>
        </p:spPr>
        <p:txBody>
          <a:bodyPr/>
          <a:lstStyle/>
          <a:p>
            <a:r>
              <a:rPr lang="en-US" sz="5400" dirty="0" smtClean="0"/>
              <a:t>”It takes us 6 weeks to get something updated due our release model with FTC”</a:t>
            </a:r>
            <a:endParaRPr lang="en-US" sz="5400" dirty="0"/>
          </a:p>
        </p:txBody>
      </p:sp>
      <p:sp>
        <p:nvSpPr>
          <p:cNvPr id="33" name="Title 5"/>
          <p:cNvSpPr txBox="1">
            <a:spLocks/>
          </p:cNvSpPr>
          <p:nvPr/>
        </p:nvSpPr>
        <p:spPr>
          <a:xfrm>
            <a:off x="2531256" y="3976325"/>
            <a:ext cx="3975013" cy="1321137"/>
          </a:xfrm>
          <a:prstGeom prst="rect">
            <a:avLst/>
          </a:prstGeom>
        </p:spPr>
        <p:txBody>
          <a:bodyPr anchor="b" anchorCtr="0"/>
          <a:lstStyle>
            <a:lvl1pPr algn="l" defTabSz="914363" rtl="0" eaLnBrk="1" latinLnBrk="0" hangingPunct="1">
              <a:lnSpc>
                <a:spcPct val="90000"/>
              </a:lnSpc>
              <a:spcBef>
                <a:spcPct val="0"/>
              </a:spcBef>
              <a:buNone/>
              <a:defRPr lang="en-US" sz="8800" b="0" kern="1200" cap="none" spc="-300" baseline="0">
                <a:ln w="3175">
                  <a:noFill/>
                </a:ln>
                <a:gradFill>
                  <a:gsLst>
                    <a:gs pos="100000">
                      <a:schemeClr val="tx1"/>
                    </a:gs>
                    <a:gs pos="0">
                      <a:schemeClr val="tx1"/>
                    </a:gs>
                  </a:gsLst>
                  <a:lin ang="5400000" scaled="0"/>
                </a:gradFill>
                <a:effectLst/>
                <a:latin typeface="+mj-lt"/>
                <a:ea typeface="+mn-ea"/>
                <a:cs typeface="Arial" charset="0"/>
              </a:defRPr>
            </a:lvl1pPr>
          </a:lstStyle>
          <a:p>
            <a:r>
              <a:rPr sz="7345" dirty="0">
                <a:gradFill>
                  <a:gsLst>
                    <a:gs pos="100000">
                      <a:srgbClr val="FFFFFF"/>
                    </a:gs>
                    <a:gs pos="0">
                      <a:srgbClr val="FFFFFF"/>
                    </a:gs>
                  </a:gsLst>
                  <a:lin ang="5400000" scaled="0"/>
                </a:gradFill>
              </a:rPr>
              <a:t>Change it!</a:t>
            </a:r>
          </a:p>
        </p:txBody>
      </p:sp>
      <p:sp>
        <p:nvSpPr>
          <p:cNvPr id="34" name="TextBox 33"/>
          <p:cNvSpPr txBox="1"/>
          <p:nvPr/>
        </p:nvSpPr>
        <p:spPr>
          <a:xfrm>
            <a:off x="1840963" y="3226034"/>
            <a:ext cx="4667425" cy="1153203"/>
          </a:xfrm>
          <a:prstGeom prst="rect">
            <a:avLst/>
          </a:prstGeom>
          <a:noFill/>
        </p:spPr>
        <p:txBody>
          <a:bodyPr wrap="square" lIns="0" tIns="0" rIns="0" bIns="0" rtlCol="0">
            <a:spAutoFit/>
          </a:bodyPr>
          <a:lstStyle/>
          <a:p>
            <a:r>
              <a:rPr lang="fi-FI" sz="2449" spc="-54" dirty="0">
                <a:solidFill>
                  <a:srgbClr val="FFFFFF"/>
                </a:solidFill>
                <a:latin typeface="Segoe UI Light"/>
              </a:rPr>
              <a:t>If this is not what you’re looking for, change the model – the product doesn’t require it</a:t>
            </a:r>
            <a:endParaRPr lang="en-US" sz="2449" spc="-54" dirty="0">
              <a:solidFill>
                <a:srgbClr val="FFFFFF"/>
              </a:solidFill>
              <a:latin typeface="Segoe UI Light"/>
            </a:endParaRPr>
          </a:p>
        </p:txBody>
      </p:sp>
      <p:pic>
        <p:nvPicPr>
          <p:cNvPr id="2" name="Picture 1"/>
          <p:cNvPicPr>
            <a:picLocks noChangeAspect="1"/>
          </p:cNvPicPr>
          <p:nvPr/>
        </p:nvPicPr>
        <p:blipFill>
          <a:blip r:embed="rId3"/>
          <a:stretch>
            <a:fillRect/>
          </a:stretch>
        </p:blipFill>
        <p:spPr>
          <a:xfrm>
            <a:off x="6650285" y="3216655"/>
            <a:ext cx="4833772" cy="3331338"/>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262892916"/>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200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3000"/>
                            </p:stCondLst>
                            <p:childTnLst>
                              <p:par>
                                <p:cTn id="11" presetID="42" presetClass="entr" presetSubtype="0" fill="hold" grpId="0" nodeType="afterEffect">
                                  <p:stCondLst>
                                    <p:cond delay="200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1000"/>
                                        <p:tgtEl>
                                          <p:spTgt spid="33"/>
                                        </p:tgtEl>
                                      </p:cBhvr>
                                    </p:animEffect>
                                    <p:anim calcmode="lin" valueType="num">
                                      <p:cBhvr>
                                        <p:cTn id="14" dur="1000" fill="hold"/>
                                        <p:tgtEl>
                                          <p:spTgt spid="33"/>
                                        </p:tgtEl>
                                        <p:attrNameLst>
                                          <p:attrName>ppt_x</p:attrName>
                                        </p:attrNameLst>
                                      </p:cBhvr>
                                      <p:tavLst>
                                        <p:tav tm="0">
                                          <p:val>
                                            <p:strVal val="#ppt_x"/>
                                          </p:val>
                                        </p:tav>
                                        <p:tav tm="100000">
                                          <p:val>
                                            <p:strVal val="#ppt_x"/>
                                          </p:val>
                                        </p:tav>
                                      </p:tavLst>
                                    </p:anim>
                                    <p:anim calcmode="lin" valueType="num">
                                      <p:cBhvr>
                                        <p:cTn id="15"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Approach</a:t>
            </a:r>
            <a:endParaRPr lang="en-US" dirty="0"/>
          </a:p>
        </p:txBody>
      </p:sp>
      <p:sp>
        <p:nvSpPr>
          <p:cNvPr id="3" name="Title 1"/>
          <p:cNvSpPr txBox="1">
            <a:spLocks/>
          </p:cNvSpPr>
          <p:nvPr/>
        </p:nvSpPr>
        <p:spPr>
          <a:xfrm>
            <a:off x="2185789" y="3209230"/>
            <a:ext cx="9760025" cy="1008112"/>
          </a:xfrm>
          <a:prstGeom prst="rect">
            <a:avLst/>
          </a:prstGeom>
          <a:noFill/>
        </p:spPr>
        <p:txBody>
          <a:bodyPr vert="horz" wrap="square" lIns="146304" tIns="91440" rIns="146304" bIns="91440" rtlCol="0" anchor="t" anchorCtr="0">
            <a:noAutofit/>
          </a:bodyPr>
          <a:lstStyle>
            <a:lvl1pPr algn="l" defTabSz="932742" rtl="0" eaLnBrk="1" latinLnBrk="0" hangingPunct="1">
              <a:lnSpc>
                <a:spcPct val="90000"/>
              </a:lnSpc>
              <a:spcBef>
                <a:spcPct val="0"/>
              </a:spcBef>
              <a:buNone/>
              <a:defRPr lang="en-US" sz="8800" b="0" kern="1200" cap="none" spc="-100" baseline="0">
                <a:ln w="3175">
                  <a:noFill/>
                </a:ln>
                <a:gradFill>
                  <a:gsLst>
                    <a:gs pos="100000">
                      <a:schemeClr val="tx1"/>
                    </a:gs>
                    <a:gs pos="0">
                      <a:schemeClr val="tx1"/>
                    </a:gs>
                  </a:gsLst>
                  <a:lin ang="5400000" scaled="0"/>
                </a:gradFill>
                <a:effectLst/>
                <a:latin typeface="+mj-lt"/>
                <a:ea typeface="+mn-ea"/>
                <a:cs typeface="Segoe UI" pitchFamily="34" charset="0"/>
              </a:defRPr>
            </a:lvl1pPr>
          </a:lstStyle>
          <a:p>
            <a:r>
              <a:rPr sz="4400" dirty="0" smtClean="0">
                <a:gradFill>
                  <a:gsLst>
                    <a:gs pos="100000">
                      <a:srgbClr val="FFFFFF"/>
                    </a:gs>
                    <a:gs pos="0">
                      <a:srgbClr val="FFFFFF"/>
                    </a:gs>
                  </a:gsLst>
                  <a:lin ang="5400000" scaled="0"/>
                </a:gradFill>
              </a:rPr>
              <a:t>How the transformation was approached?</a:t>
            </a:r>
            <a:endParaRPr sz="4400" dirty="0">
              <a:gradFill>
                <a:gsLst>
                  <a:gs pos="100000">
                    <a:srgbClr val="FFFFFF"/>
                  </a:gs>
                  <a:gs pos="0">
                    <a:srgbClr val="FFFFFF"/>
                  </a:gs>
                </a:gsLst>
                <a:lin ang="5400000" scaled="0"/>
              </a:gradFill>
            </a:endParaRPr>
          </a:p>
        </p:txBody>
      </p:sp>
      <p:sp>
        <p:nvSpPr>
          <p:cNvPr id="4" name="TextBox 3"/>
          <p:cNvSpPr txBox="1"/>
          <p:nvPr/>
        </p:nvSpPr>
        <p:spPr>
          <a:xfrm>
            <a:off x="5066109" y="4189823"/>
            <a:ext cx="7929094" cy="3605602"/>
          </a:xfrm>
          <a:prstGeom prst="rect">
            <a:avLst/>
          </a:prstGeom>
          <a:noFill/>
        </p:spPr>
        <p:txBody>
          <a:bodyPr wrap="none" lIns="182880" tIns="146304" rIns="182880" bIns="146304" rtlCol="0">
            <a:spAutoFit/>
          </a:bodyPr>
          <a:lstStyle/>
          <a:p>
            <a:pPr>
              <a:lnSpc>
                <a:spcPct val="90000"/>
              </a:lnSpc>
              <a:spcAft>
                <a:spcPts val="600"/>
              </a:spcAft>
            </a:pPr>
            <a:r>
              <a:rPr lang="en-US" sz="23900" dirty="0" smtClean="0">
                <a:gradFill>
                  <a:gsLst>
                    <a:gs pos="2917">
                      <a:srgbClr val="FFFFFF"/>
                    </a:gs>
                    <a:gs pos="30000">
                      <a:srgbClr val="FFFFFF"/>
                    </a:gs>
                  </a:gsLst>
                  <a:lin ang="5400000" scaled="0"/>
                </a:gradFill>
              </a:rPr>
              <a:t>How?</a:t>
            </a:r>
          </a:p>
        </p:txBody>
      </p:sp>
    </p:spTree>
    <p:extLst>
      <p:ext uri="{BB962C8B-B14F-4D97-AF65-F5344CB8AC3E}">
        <p14:creationId xmlns:p14="http://schemas.microsoft.com/office/powerpoint/2010/main" val="3658345571"/>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20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3000"/>
                            </p:stCondLst>
                            <p:childTnLst>
                              <p:par>
                                <p:cTn id="11" presetID="42" presetClass="entr" presetSubtype="0" fill="hold" grpId="0" nodeType="afterEffect">
                                  <p:stCondLst>
                                    <p:cond delay="20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There is no 1-to-1 match</a:t>
            </a:r>
            <a:endParaRPr lang="en-US" dirty="0"/>
          </a:p>
        </p:txBody>
      </p:sp>
      <p:sp>
        <p:nvSpPr>
          <p:cNvPr id="3" name="Title 1"/>
          <p:cNvSpPr txBox="1">
            <a:spLocks/>
          </p:cNvSpPr>
          <p:nvPr/>
        </p:nvSpPr>
        <p:spPr>
          <a:xfrm>
            <a:off x="3265909" y="3137222"/>
            <a:ext cx="9098558" cy="1831975"/>
          </a:xfrm>
          <a:prstGeom prst="rect">
            <a:avLst/>
          </a:prstGeom>
          <a:noFill/>
        </p:spPr>
        <p:txBody>
          <a:bodyPr vert="horz" wrap="square" lIns="146304" tIns="91440" rIns="146304" bIns="91440" rtlCol="0" anchor="t" anchorCtr="0">
            <a:noAutofit/>
          </a:bodyPr>
          <a:lstStyle>
            <a:lvl1pPr algn="l" defTabSz="932742" rtl="0" eaLnBrk="1" latinLnBrk="0" hangingPunct="1">
              <a:lnSpc>
                <a:spcPct val="90000"/>
              </a:lnSpc>
              <a:spcBef>
                <a:spcPct val="0"/>
              </a:spcBef>
              <a:buNone/>
              <a:defRPr lang="en-US" sz="8800" b="0" kern="1200" cap="none" spc="-100" baseline="0">
                <a:ln w="3175">
                  <a:noFill/>
                </a:ln>
                <a:gradFill>
                  <a:gsLst>
                    <a:gs pos="100000">
                      <a:schemeClr val="tx1"/>
                    </a:gs>
                    <a:gs pos="0">
                      <a:schemeClr val="tx1"/>
                    </a:gs>
                  </a:gsLst>
                  <a:lin ang="5400000" scaled="0"/>
                </a:gradFill>
                <a:effectLst/>
                <a:latin typeface="+mj-lt"/>
                <a:ea typeface="+mn-ea"/>
                <a:cs typeface="Segoe UI" pitchFamily="34" charset="0"/>
              </a:defRPr>
            </a:lvl1pPr>
          </a:lstStyle>
          <a:p>
            <a:r>
              <a:rPr sz="4400" dirty="0" smtClean="0">
                <a:gradFill>
                  <a:gsLst>
                    <a:gs pos="100000">
                      <a:srgbClr val="FFFFFF"/>
                    </a:gs>
                    <a:gs pos="0">
                      <a:srgbClr val="FFFFFF"/>
                    </a:gs>
                  </a:gsLst>
                  <a:lin ang="5400000" scaled="0"/>
                </a:gradFill>
              </a:rPr>
              <a:t>Concentrate on business requirement, not how it’s technically achieved…</a:t>
            </a:r>
            <a:endParaRPr sz="4400" dirty="0">
              <a:gradFill>
                <a:gsLst>
                  <a:gs pos="100000">
                    <a:srgbClr val="FFFFFF"/>
                  </a:gs>
                  <a:gs pos="0">
                    <a:srgbClr val="FFFFFF"/>
                  </a:gs>
                </a:gsLst>
                <a:lin ang="5400000" scaled="0"/>
              </a:gradFill>
            </a:endParaRPr>
          </a:p>
        </p:txBody>
      </p:sp>
    </p:spTree>
    <p:extLst>
      <p:ext uri="{BB962C8B-B14F-4D97-AF65-F5344CB8AC3E}">
        <p14:creationId xmlns:p14="http://schemas.microsoft.com/office/powerpoint/2010/main" val="2426184327"/>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20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4294967295"/>
          </p:nvPr>
        </p:nvPicPr>
        <p:blipFill rotWithShape="1">
          <a:blip r:embed="rId3">
            <a:extLst>
              <a:ext uri="{28A0092B-C50C-407E-A947-70E740481C1C}">
                <a14:useLocalDpi xmlns:a14="http://schemas.microsoft.com/office/drawing/2010/main" val="0"/>
              </a:ext>
            </a:extLst>
          </a:blip>
          <a:srcRect t="17246" b="26275"/>
          <a:stretch/>
        </p:blipFill>
        <p:spPr>
          <a:xfrm>
            <a:off x="0" y="-31130"/>
            <a:ext cx="12439513" cy="7025655"/>
          </a:xfrm>
        </p:spPr>
      </p:pic>
      <p:sp>
        <p:nvSpPr>
          <p:cNvPr id="6" name="TextBox 5"/>
          <p:cNvSpPr txBox="1"/>
          <p:nvPr/>
        </p:nvSpPr>
        <p:spPr>
          <a:xfrm>
            <a:off x="2689845" y="112886"/>
            <a:ext cx="9142948" cy="1502945"/>
          </a:xfrm>
          <a:prstGeom prst="rect">
            <a:avLst/>
          </a:prstGeom>
          <a:noFill/>
        </p:spPr>
        <p:txBody>
          <a:bodyPr wrap="square" rtlCol="0">
            <a:spAutoFit/>
          </a:bodyPr>
          <a:lstStyle/>
          <a:p>
            <a:pPr algn="r"/>
            <a:r>
              <a:rPr lang="en-US" sz="4488" dirty="0">
                <a:solidFill>
                  <a:srgbClr val="505050"/>
                </a:solidFill>
                <a:latin typeface="Segoe UI Light" panose="020B0502040204020203" pitchFamily="34" charset="0"/>
                <a:cs typeface="Segoe UI Light" panose="020B0502040204020203" pitchFamily="34" charset="0"/>
              </a:rPr>
              <a:t>“I really cannot help you if you don’t have the requirements collected”</a:t>
            </a:r>
          </a:p>
        </p:txBody>
      </p:sp>
      <p:sp>
        <p:nvSpPr>
          <p:cNvPr id="7" name="TextBox 6"/>
          <p:cNvSpPr txBox="1"/>
          <p:nvPr/>
        </p:nvSpPr>
        <p:spPr>
          <a:xfrm>
            <a:off x="7565158" y="1481038"/>
            <a:ext cx="4267635" cy="1222451"/>
          </a:xfrm>
          <a:prstGeom prst="rect">
            <a:avLst/>
          </a:prstGeom>
          <a:noFill/>
        </p:spPr>
        <p:txBody>
          <a:bodyPr wrap="square" rtlCol="0">
            <a:spAutoFit/>
          </a:bodyPr>
          <a:lstStyle/>
          <a:p>
            <a:pPr algn="r"/>
            <a:r>
              <a:rPr lang="en-US" sz="2448" dirty="0">
                <a:solidFill>
                  <a:srgbClr val="505050"/>
                </a:solidFill>
                <a:latin typeface="Segoe UI Light" panose="020B0502040204020203" pitchFamily="34" charset="0"/>
                <a:cs typeface="Segoe UI Light" panose="020B0502040204020203" pitchFamily="34" charset="0"/>
              </a:rPr>
              <a:t>It’s pointless to concentrate on servers and code, if we don’t know what they are for…</a:t>
            </a:r>
          </a:p>
        </p:txBody>
      </p:sp>
    </p:spTree>
    <p:extLst>
      <p:ext uri="{BB962C8B-B14F-4D97-AF65-F5344CB8AC3E}">
        <p14:creationId xmlns:p14="http://schemas.microsoft.com/office/powerpoint/2010/main" val="333250524"/>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40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5" y="-895226"/>
            <a:ext cx="12436475" cy="8871354"/>
          </a:xfrm>
          <a:prstGeom prst="rect">
            <a:avLst/>
          </a:prstGeom>
        </p:spPr>
      </p:pic>
      <p:sp>
        <p:nvSpPr>
          <p:cNvPr id="3" name="Title 2"/>
          <p:cNvSpPr>
            <a:spLocks noGrp="1"/>
          </p:cNvSpPr>
          <p:nvPr>
            <p:ph type="title" idx="4294967295"/>
          </p:nvPr>
        </p:nvSpPr>
        <p:spPr>
          <a:xfrm>
            <a:off x="1922428" y="2175315"/>
            <a:ext cx="4857309" cy="932603"/>
          </a:xfrm>
          <a:prstGeom prst="rect">
            <a:avLst/>
          </a:prstGeom>
          <a:noFill/>
          <a:ln w="9525">
            <a:noFill/>
            <a:miter lim="800000"/>
            <a:headEnd/>
            <a:tailEnd/>
          </a:ln>
        </p:spPr>
        <p:txBody>
          <a:bodyPr vert="horz" wrap="square" lIns="0" tIns="46630" rIns="93260" bIns="46630" numCol="1" rtlCol="0" anchor="ctr" anchorCtr="0" compatLnSpc="1">
            <a:prstTxWarp prst="textNoShape">
              <a:avLst/>
            </a:prstTxWarp>
            <a:noAutofit/>
          </a:bodyPr>
          <a:lstStyle/>
          <a:p>
            <a:r>
              <a:rPr lang="en-US" sz="6731" dirty="0">
                <a:solidFill>
                  <a:schemeClr val="bg1"/>
                </a:solidFill>
              </a:rPr>
              <a:t>Cost vs. </a:t>
            </a:r>
            <a:r>
              <a:rPr lang="en-US" sz="6731" dirty="0" smtClean="0">
                <a:solidFill>
                  <a:schemeClr val="bg1"/>
                </a:solidFill>
              </a:rPr>
              <a:t>Gain</a:t>
            </a:r>
            <a:endParaRPr lang="en-US" sz="6731" dirty="0">
              <a:solidFill>
                <a:schemeClr val="bg1"/>
              </a:solidFill>
            </a:endParaRPr>
          </a:p>
        </p:txBody>
      </p:sp>
      <p:sp>
        <p:nvSpPr>
          <p:cNvPr id="6" name="Title 2"/>
          <p:cNvSpPr txBox="1">
            <a:spLocks/>
          </p:cNvSpPr>
          <p:nvPr/>
        </p:nvSpPr>
        <p:spPr>
          <a:xfrm>
            <a:off x="6585444" y="2175315"/>
            <a:ext cx="3672075" cy="932603"/>
          </a:xfrm>
          <a:prstGeom prst="rect">
            <a:avLst/>
          </a:prstGeom>
          <a:noFill/>
          <a:ln w="9525">
            <a:noFill/>
            <a:miter lim="800000"/>
            <a:headEnd/>
            <a:tailEnd/>
          </a:ln>
        </p:spPr>
        <p:txBody>
          <a:bodyPr vert="horz" wrap="square" lIns="0" tIns="46630" rIns="93260" bIns="46630" numCol="1" anchor="ctr" anchorCtr="0" compatLnSpc="1">
            <a:prstTxWarp prst="textNoShape">
              <a:avLst/>
            </a:prstTxWarp>
          </a:bodyPr>
          <a:lstStyle>
            <a:lvl1pPr fontAlgn="base">
              <a:lnSpc>
                <a:spcPct val="85000"/>
              </a:lnSpc>
              <a:spcBef>
                <a:spcPct val="0"/>
              </a:spcBef>
              <a:spcAft>
                <a:spcPct val="0"/>
              </a:spcAft>
              <a:buClr>
                <a:srgbClr val="DC0081"/>
              </a:buClr>
              <a:buFont typeface="Wingdings" pitchFamily="2" charset="2"/>
              <a:defRPr sz="6600">
                <a:solidFill>
                  <a:schemeClr val="bg1"/>
                </a:solidFill>
                <a:latin typeface="Segoe UI" pitchFamily="34" charset="0"/>
                <a:ea typeface="Segoe UI" pitchFamily="34" charset="0"/>
                <a:cs typeface="Segoe UI" pitchFamily="34" charset="0"/>
              </a:defRPr>
            </a:lvl1pPr>
            <a:lvl2pPr fontAlgn="base">
              <a:lnSpc>
                <a:spcPct val="85000"/>
              </a:lnSpc>
              <a:spcBef>
                <a:spcPct val="0"/>
              </a:spcBef>
              <a:spcAft>
                <a:spcPct val="0"/>
              </a:spcAft>
              <a:buClr>
                <a:srgbClr val="DC0081"/>
              </a:buClr>
              <a:buFont typeface="Wingdings" pitchFamily="2" charset="2"/>
              <a:defRPr sz="2400">
                <a:latin typeface="Verdana" pitchFamily="34" charset="0"/>
              </a:defRPr>
            </a:lvl2pPr>
            <a:lvl3pPr fontAlgn="base">
              <a:lnSpc>
                <a:spcPct val="85000"/>
              </a:lnSpc>
              <a:spcBef>
                <a:spcPct val="0"/>
              </a:spcBef>
              <a:spcAft>
                <a:spcPct val="0"/>
              </a:spcAft>
              <a:buClr>
                <a:srgbClr val="DC0081"/>
              </a:buClr>
              <a:buFont typeface="Wingdings" pitchFamily="2" charset="2"/>
              <a:defRPr sz="2400">
                <a:latin typeface="Verdana" pitchFamily="34" charset="0"/>
              </a:defRPr>
            </a:lvl3pPr>
            <a:lvl4pPr fontAlgn="base">
              <a:lnSpc>
                <a:spcPct val="85000"/>
              </a:lnSpc>
              <a:spcBef>
                <a:spcPct val="0"/>
              </a:spcBef>
              <a:spcAft>
                <a:spcPct val="0"/>
              </a:spcAft>
              <a:buClr>
                <a:srgbClr val="DC0081"/>
              </a:buClr>
              <a:buFont typeface="Wingdings" pitchFamily="2" charset="2"/>
              <a:defRPr sz="2400">
                <a:latin typeface="Verdana" pitchFamily="34" charset="0"/>
              </a:defRPr>
            </a:lvl4pPr>
            <a:lvl5pPr fontAlgn="base">
              <a:lnSpc>
                <a:spcPct val="85000"/>
              </a:lnSpc>
              <a:spcBef>
                <a:spcPct val="0"/>
              </a:spcBef>
              <a:spcAft>
                <a:spcPct val="0"/>
              </a:spcAft>
              <a:buClr>
                <a:srgbClr val="DC0081"/>
              </a:buClr>
              <a:buFont typeface="Wingdings" pitchFamily="2" charset="2"/>
              <a:defRPr sz="2400">
                <a:latin typeface="Verdana" pitchFamily="34" charset="0"/>
              </a:defRPr>
            </a:lvl5pPr>
            <a:lvl6pPr marL="457200" fontAlgn="base">
              <a:lnSpc>
                <a:spcPct val="85000"/>
              </a:lnSpc>
              <a:spcBef>
                <a:spcPct val="0"/>
              </a:spcBef>
              <a:spcAft>
                <a:spcPct val="0"/>
              </a:spcAft>
              <a:buClr>
                <a:srgbClr val="DC0081"/>
              </a:buClr>
              <a:buFont typeface="Wingdings" pitchFamily="2" charset="2"/>
              <a:defRPr sz="2400">
                <a:latin typeface="Verdana" pitchFamily="34" charset="0"/>
              </a:defRPr>
            </a:lvl6pPr>
            <a:lvl7pPr marL="914400" fontAlgn="base">
              <a:lnSpc>
                <a:spcPct val="85000"/>
              </a:lnSpc>
              <a:spcBef>
                <a:spcPct val="0"/>
              </a:spcBef>
              <a:spcAft>
                <a:spcPct val="0"/>
              </a:spcAft>
              <a:buClr>
                <a:srgbClr val="DC0081"/>
              </a:buClr>
              <a:buFont typeface="Wingdings" pitchFamily="2" charset="2"/>
              <a:defRPr sz="2400">
                <a:latin typeface="Verdana" pitchFamily="34" charset="0"/>
              </a:defRPr>
            </a:lvl7pPr>
            <a:lvl8pPr marL="1371600" fontAlgn="base">
              <a:lnSpc>
                <a:spcPct val="85000"/>
              </a:lnSpc>
              <a:spcBef>
                <a:spcPct val="0"/>
              </a:spcBef>
              <a:spcAft>
                <a:spcPct val="0"/>
              </a:spcAft>
              <a:buClr>
                <a:srgbClr val="DC0081"/>
              </a:buClr>
              <a:buFont typeface="Wingdings" pitchFamily="2" charset="2"/>
              <a:defRPr sz="2400">
                <a:latin typeface="Verdana" pitchFamily="34" charset="0"/>
              </a:defRPr>
            </a:lvl8pPr>
            <a:lvl9pPr marL="1828800" fontAlgn="base">
              <a:lnSpc>
                <a:spcPct val="85000"/>
              </a:lnSpc>
              <a:spcBef>
                <a:spcPct val="0"/>
              </a:spcBef>
              <a:spcAft>
                <a:spcPct val="0"/>
              </a:spcAft>
              <a:buClr>
                <a:srgbClr val="DC0081"/>
              </a:buClr>
              <a:buFont typeface="Wingdings" pitchFamily="2" charset="2"/>
              <a:defRPr sz="2400">
                <a:latin typeface="Verdana" pitchFamily="34" charset="0"/>
              </a:defRPr>
            </a:lvl9pPr>
          </a:lstStyle>
          <a:p>
            <a:r>
              <a:rPr lang="en-US" sz="6731" dirty="0">
                <a:solidFill>
                  <a:srgbClr val="FFFFFF"/>
                </a:solidFill>
                <a:latin typeface="Segoe UI Light" panose="020B0502040204020203" pitchFamily="34" charset="0"/>
                <a:cs typeface="Segoe UI Light" panose="020B0502040204020203" pitchFamily="34" charset="0"/>
              </a:rPr>
              <a:t>vs. </a:t>
            </a:r>
            <a:r>
              <a:rPr lang="en-US" sz="6731" dirty="0" smtClean="0">
                <a:solidFill>
                  <a:srgbClr val="FFFFFF"/>
                </a:solidFill>
                <a:latin typeface="Segoe UI Light" panose="020B0502040204020203" pitchFamily="34" charset="0"/>
                <a:cs typeface="Segoe UI Light" panose="020B0502040204020203" pitchFamily="34" charset="0"/>
              </a:rPr>
              <a:t>Pain</a:t>
            </a:r>
            <a:endParaRPr lang="en-US" sz="6731" dirty="0">
              <a:solidFill>
                <a:srgbClr val="FFFFFF"/>
              </a:soli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2784329433"/>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3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a:t>Real-world examples of FTC to CAM transformations</a:t>
            </a:r>
            <a:endParaRPr lang="en-US" dirty="0"/>
          </a:p>
        </p:txBody>
      </p:sp>
      <p:sp>
        <p:nvSpPr>
          <p:cNvPr id="5" name="Text Placeholder 4"/>
          <p:cNvSpPr>
            <a:spLocks noGrp="1"/>
          </p:cNvSpPr>
          <p:nvPr>
            <p:ph type="body" sz="quarter" idx="14"/>
          </p:nvPr>
        </p:nvSpPr>
        <p:spPr>
          <a:xfrm>
            <a:off x="1931886" y="4457378"/>
            <a:ext cx="8102775" cy="1632171"/>
          </a:xfrm>
        </p:spPr>
        <p:txBody>
          <a:bodyPr numCol="2" spcCol="540000"/>
          <a:lstStyle/>
          <a:p>
            <a:r>
              <a:rPr lang="en-US" dirty="0"/>
              <a:t>Vesa Juvonen</a:t>
            </a:r>
          </a:p>
          <a:p>
            <a:r>
              <a:rPr lang="en-US" dirty="0"/>
              <a:t>Principal Consultant</a:t>
            </a:r>
          </a:p>
          <a:p>
            <a:r>
              <a:rPr lang="en-US" dirty="0"/>
              <a:t>Microsoft</a:t>
            </a:r>
          </a:p>
          <a:p>
            <a:r>
              <a:rPr lang="en-US" dirty="0" smtClean="0"/>
              <a:t>Steve Walker</a:t>
            </a:r>
          </a:p>
          <a:p>
            <a:r>
              <a:rPr lang="en-US" dirty="0" smtClean="0"/>
              <a:t>SR. Program Manager</a:t>
            </a:r>
          </a:p>
          <a:p>
            <a:r>
              <a:rPr lang="en-US" dirty="0" smtClean="0"/>
              <a:t>Microsoft</a:t>
            </a:r>
          </a:p>
        </p:txBody>
      </p:sp>
    </p:spTree>
    <p:extLst>
      <p:ext uri="{BB962C8B-B14F-4D97-AF65-F5344CB8AC3E}">
        <p14:creationId xmlns:p14="http://schemas.microsoft.com/office/powerpoint/2010/main" val="3097298207"/>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p:cNvSpPr txBox="1">
            <a:spLocks/>
          </p:cNvSpPr>
          <p:nvPr/>
        </p:nvSpPr>
        <p:spPr>
          <a:xfrm>
            <a:off x="274638" y="2125662"/>
            <a:ext cx="11887200" cy="183197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800">
                <a:solidFill>
                  <a:srgbClr val="FFFFFF"/>
                </a:solidFill>
              </a:rPr>
              <a:t>Simplicity first…</a:t>
            </a:r>
          </a:p>
        </p:txBody>
      </p:sp>
      <p:sp>
        <p:nvSpPr>
          <p:cNvPr id="3" name="Title 5"/>
          <p:cNvSpPr txBox="1">
            <a:spLocks/>
          </p:cNvSpPr>
          <p:nvPr/>
        </p:nvSpPr>
        <p:spPr>
          <a:xfrm>
            <a:off x="1681733" y="3957637"/>
            <a:ext cx="10225135" cy="792088"/>
          </a:xfrm>
          <a:prstGeom prst="rect">
            <a:avLst/>
          </a:prstGeom>
        </p:spPr>
        <p:txBody>
          <a:bodyPr anchor="b" anchorCtr="0"/>
          <a:lstStyle>
            <a:lvl1pPr algn="l" defTabSz="914363" rtl="0" eaLnBrk="1" latinLnBrk="0" hangingPunct="1">
              <a:lnSpc>
                <a:spcPct val="90000"/>
              </a:lnSpc>
              <a:spcBef>
                <a:spcPct val="0"/>
              </a:spcBef>
              <a:buNone/>
              <a:defRPr lang="en-US" sz="8800" b="0" kern="1200" cap="none" spc="-300" baseline="0">
                <a:ln w="3175">
                  <a:noFill/>
                </a:ln>
                <a:gradFill>
                  <a:gsLst>
                    <a:gs pos="100000">
                      <a:schemeClr val="tx1"/>
                    </a:gs>
                    <a:gs pos="0">
                      <a:schemeClr val="tx1"/>
                    </a:gs>
                  </a:gsLst>
                  <a:lin ang="5400000" scaled="0"/>
                </a:gradFill>
                <a:effectLst/>
                <a:latin typeface="+mj-lt"/>
                <a:ea typeface="+mn-ea"/>
                <a:cs typeface="Arial" charset="0"/>
              </a:defRPr>
            </a:lvl1pPr>
          </a:lstStyle>
          <a:p>
            <a:r>
              <a:rPr sz="5400" dirty="0" smtClean="0">
                <a:solidFill>
                  <a:srgbClr val="FFFFFF"/>
                </a:solidFill>
              </a:rPr>
              <a:t>Gradually add new capabilities after initial CAM release…</a:t>
            </a:r>
            <a:endParaRPr sz="5400" dirty="0">
              <a:solidFill>
                <a:srgbClr val="FFFFFF"/>
              </a:solidFill>
            </a:endParaRPr>
          </a:p>
        </p:txBody>
      </p:sp>
      <p:sp>
        <p:nvSpPr>
          <p:cNvPr id="4" name="Title 5"/>
          <p:cNvSpPr txBox="1">
            <a:spLocks/>
          </p:cNvSpPr>
          <p:nvPr/>
        </p:nvSpPr>
        <p:spPr>
          <a:xfrm>
            <a:off x="3625949" y="4748137"/>
            <a:ext cx="7992888" cy="924198"/>
          </a:xfrm>
          <a:prstGeom prst="rect">
            <a:avLst/>
          </a:prstGeom>
        </p:spPr>
        <p:txBody>
          <a:bodyPr anchor="b" anchorCtr="0"/>
          <a:lstStyle>
            <a:lvl1pPr algn="l" defTabSz="914363" rtl="0" eaLnBrk="1" latinLnBrk="0" hangingPunct="1">
              <a:lnSpc>
                <a:spcPct val="90000"/>
              </a:lnSpc>
              <a:spcBef>
                <a:spcPct val="0"/>
              </a:spcBef>
              <a:buNone/>
              <a:defRPr lang="en-US" sz="8800" b="0" kern="1200" cap="none" spc="-300" baseline="0">
                <a:ln w="3175">
                  <a:noFill/>
                </a:ln>
                <a:gradFill>
                  <a:gsLst>
                    <a:gs pos="100000">
                      <a:schemeClr val="tx1"/>
                    </a:gs>
                    <a:gs pos="0">
                      <a:schemeClr val="tx1"/>
                    </a:gs>
                  </a:gsLst>
                  <a:lin ang="5400000" scaled="0"/>
                </a:gradFill>
                <a:effectLst/>
                <a:latin typeface="+mj-lt"/>
                <a:ea typeface="+mn-ea"/>
                <a:cs typeface="Arial" charset="0"/>
              </a:defRPr>
            </a:lvl1pPr>
          </a:lstStyle>
          <a:p>
            <a:r>
              <a:rPr sz="3600" dirty="0" smtClean="0">
                <a:solidFill>
                  <a:srgbClr val="FFFFFF"/>
                </a:solidFill>
              </a:rPr>
              <a:t>Understand the long term impact of the customizations to the platform…</a:t>
            </a:r>
            <a:endParaRPr sz="3600" dirty="0">
              <a:solidFill>
                <a:srgbClr val="FFFFFF"/>
              </a:solidFill>
            </a:endParaRPr>
          </a:p>
        </p:txBody>
      </p:sp>
    </p:spTree>
    <p:extLst>
      <p:ext uri="{BB962C8B-B14F-4D97-AF65-F5344CB8AC3E}">
        <p14:creationId xmlns:p14="http://schemas.microsoft.com/office/powerpoint/2010/main" val="582810278"/>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20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3000"/>
                            </p:stCondLst>
                            <p:childTnLst>
                              <p:par>
                                <p:cTn id="11" presetID="42" presetClass="entr" presetSubtype="0" fill="hold" grpId="0" nodeType="afterEffect">
                                  <p:stCondLst>
                                    <p:cond delay="20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Project phases – gradual change management</a:t>
            </a:r>
            <a:endParaRPr lang="en-US" sz="4800" dirty="0"/>
          </a:p>
        </p:txBody>
      </p:sp>
      <p:graphicFrame>
        <p:nvGraphicFramePr>
          <p:cNvPr id="3" name="Diagram 2"/>
          <p:cNvGraphicFramePr/>
          <p:nvPr>
            <p:extLst/>
          </p:nvPr>
        </p:nvGraphicFramePr>
        <p:xfrm>
          <a:off x="673621" y="1553046"/>
          <a:ext cx="11233248" cy="46085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4" name="Group 3"/>
          <p:cNvGrpSpPr/>
          <p:nvPr/>
        </p:nvGrpSpPr>
        <p:grpSpPr>
          <a:xfrm>
            <a:off x="10802969" y="5657502"/>
            <a:ext cx="1371391" cy="1132120"/>
            <a:chOff x="9552267" y="375353"/>
            <a:chExt cx="1371391" cy="1132120"/>
          </a:xfrm>
        </p:grpSpPr>
        <p:pic>
          <p:nvPicPr>
            <p:cNvPr id="5" name="Picture 47" descr="C:\Users\sakuu\Documents\Ballmer MGX 2011\Tile Icons\Calendar.png"/>
            <p:cNvPicPr>
              <a:picLocks noChangeAspect="1" noChangeArrowheads="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rcRect/>
            <a:stretch>
              <a:fillRect/>
            </a:stretch>
          </p:blipFill>
          <p:spPr bwMode="black">
            <a:xfrm>
              <a:off x="9983265" y="375353"/>
              <a:ext cx="940393" cy="8605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9">
              <a:biLevel thresh="25000"/>
              <a:extLst>
                <a:ext uri="{BEBA8EAE-BF5A-486C-A8C5-ECC9F3942E4B}">
                  <a14:imgProps xmlns:a14="http://schemas.microsoft.com/office/drawing/2010/main">
                    <a14:imgLayer r:embed="rId10">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9552267" y="704973"/>
              <a:ext cx="526229" cy="802500"/>
            </a:xfrm>
            <a:prstGeom prst="rect">
              <a:avLst/>
            </a:prstGeom>
          </p:spPr>
        </p:pic>
      </p:grpSp>
    </p:spTree>
    <p:extLst>
      <p:ext uri="{BB962C8B-B14F-4D97-AF65-F5344CB8AC3E}">
        <p14:creationId xmlns:p14="http://schemas.microsoft.com/office/powerpoint/2010/main" val="885536625"/>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Solutions</a:t>
            </a:r>
            <a:endParaRPr lang="en-US" dirty="0"/>
          </a:p>
        </p:txBody>
      </p:sp>
      <p:sp>
        <p:nvSpPr>
          <p:cNvPr id="4" name="Title 5"/>
          <p:cNvSpPr txBox="1">
            <a:spLocks/>
          </p:cNvSpPr>
          <p:nvPr/>
        </p:nvSpPr>
        <p:spPr>
          <a:xfrm>
            <a:off x="1825750" y="3929310"/>
            <a:ext cx="10225135" cy="792088"/>
          </a:xfrm>
          <a:prstGeom prst="rect">
            <a:avLst/>
          </a:prstGeom>
        </p:spPr>
        <p:txBody>
          <a:bodyPr anchor="b" anchorCtr="0"/>
          <a:lstStyle>
            <a:lvl1pPr algn="l" defTabSz="914363" rtl="0" eaLnBrk="1" latinLnBrk="0" hangingPunct="1">
              <a:lnSpc>
                <a:spcPct val="90000"/>
              </a:lnSpc>
              <a:spcBef>
                <a:spcPct val="0"/>
              </a:spcBef>
              <a:buNone/>
              <a:defRPr lang="en-US" sz="8800" b="0" kern="1200" cap="none" spc="-300" baseline="0">
                <a:ln w="3175">
                  <a:noFill/>
                </a:ln>
                <a:gradFill>
                  <a:gsLst>
                    <a:gs pos="100000">
                      <a:schemeClr val="tx1"/>
                    </a:gs>
                    <a:gs pos="0">
                      <a:schemeClr val="tx1"/>
                    </a:gs>
                  </a:gsLst>
                  <a:lin ang="5400000" scaled="0"/>
                </a:gradFill>
                <a:effectLst/>
                <a:latin typeface="+mj-lt"/>
                <a:ea typeface="+mn-ea"/>
                <a:cs typeface="Arial" charset="0"/>
              </a:defRPr>
            </a:lvl1pPr>
          </a:lstStyle>
          <a:p>
            <a:r>
              <a:rPr sz="5400" dirty="0" smtClean="0">
                <a:gradFill>
                  <a:gsLst>
                    <a:gs pos="100000">
                      <a:srgbClr val="FFFFFF"/>
                    </a:gs>
                    <a:gs pos="0">
                      <a:srgbClr val="FFFFFF"/>
                    </a:gs>
                  </a:gsLst>
                  <a:lin ang="5400000" scaled="0"/>
                </a:gradFill>
              </a:rPr>
              <a:t>How things were implemented in SharePoint 2013 ?</a:t>
            </a:r>
            <a:endParaRPr sz="5400" dirty="0">
              <a:gradFill>
                <a:gsLst>
                  <a:gs pos="100000">
                    <a:srgbClr val="FFFFFF"/>
                  </a:gs>
                  <a:gs pos="0">
                    <a:srgbClr val="FFFFFF"/>
                  </a:gs>
                </a:gsLst>
                <a:lin ang="5400000" scaled="0"/>
              </a:gradFill>
            </a:endParaRPr>
          </a:p>
        </p:txBody>
      </p:sp>
    </p:spTree>
    <p:extLst>
      <p:ext uri="{BB962C8B-B14F-4D97-AF65-F5344CB8AC3E}">
        <p14:creationId xmlns:p14="http://schemas.microsoft.com/office/powerpoint/2010/main" val="3642150275"/>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2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4" name="Straight Arrow Connector 103"/>
          <p:cNvCxnSpPr/>
          <p:nvPr/>
        </p:nvCxnSpPr>
        <p:spPr>
          <a:xfrm flipH="1">
            <a:off x="6034554" y="1388824"/>
            <a:ext cx="59752" cy="5089630"/>
          </a:xfrm>
          <a:prstGeom prst="straightConnector1">
            <a:avLst/>
          </a:prstGeom>
          <a:ln w="53975">
            <a:solidFill>
              <a:schemeClr val="tx1">
                <a:lumMod val="75000"/>
              </a:schemeClr>
            </a:solidFill>
            <a:prstDash val="lgDash"/>
            <a:tailEnd type="none"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sp>
        <p:nvSpPr>
          <p:cNvPr id="211" name="Title 210"/>
          <p:cNvSpPr>
            <a:spLocks noGrp="1"/>
          </p:cNvSpPr>
          <p:nvPr>
            <p:ph type="title"/>
          </p:nvPr>
        </p:nvSpPr>
        <p:spPr/>
        <p:txBody>
          <a:bodyPr/>
          <a:lstStyle/>
          <a:p>
            <a:r>
              <a:rPr lang="en-US" dirty="0" smtClean="0"/>
              <a:t>App usage with Office365-D</a:t>
            </a:r>
            <a:endParaRPr lang="en-US" dirty="0"/>
          </a:p>
        </p:txBody>
      </p:sp>
      <p:grpSp>
        <p:nvGrpSpPr>
          <p:cNvPr id="215" name="Group 214"/>
          <p:cNvGrpSpPr/>
          <p:nvPr/>
        </p:nvGrpSpPr>
        <p:grpSpPr>
          <a:xfrm>
            <a:off x="8708506" y="4712550"/>
            <a:ext cx="2093943" cy="1722421"/>
            <a:chOff x="9617374" y="4188001"/>
            <a:chExt cx="2414946" cy="1859424"/>
          </a:xfrm>
        </p:grpSpPr>
        <p:sp>
          <p:nvSpPr>
            <p:cNvPr id="210" name="Arc 209"/>
            <p:cNvSpPr/>
            <p:nvPr/>
          </p:nvSpPr>
          <p:spPr>
            <a:xfrm rot="7278327">
              <a:off x="9617374" y="5255425"/>
              <a:ext cx="792000" cy="792000"/>
            </a:xfrm>
            <a:prstGeom prst="arc">
              <a:avLst>
                <a:gd name="adj1" fmla="val 2097834"/>
                <a:gd name="adj2" fmla="val 366333"/>
              </a:avLst>
            </a:prstGeom>
            <a:ln w="57150">
              <a:solidFill>
                <a:schemeClr val="tx1"/>
              </a:solidFill>
              <a:headEnd type="diamond" w="sm" len="med"/>
              <a:tailEnd type="stealth" w="lg" len="lg"/>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a:solidFill>
                  <a:srgbClr val="505050"/>
                </a:solidFill>
                <a:latin typeface="Segoe UI Light" panose="020B0502040204020203" pitchFamily="34" charset="0"/>
                <a:cs typeface="Segoe UI Light" panose="020B0502040204020203" pitchFamily="34" charset="0"/>
              </a:endParaRPr>
            </a:p>
          </p:txBody>
        </p:sp>
        <p:pic>
          <p:nvPicPr>
            <p:cNvPr id="169" name="Picture 168"/>
            <p:cNvPicPr>
              <a:picLocks noChangeAspect="1"/>
            </p:cNvPicPr>
            <p:nvPr/>
          </p:nvPicPr>
          <p:blipFill>
            <a:blip r:embed="rId3"/>
            <a:stretch>
              <a:fillRect/>
            </a:stretch>
          </p:blipFill>
          <p:spPr>
            <a:xfrm>
              <a:off x="9856187" y="4188001"/>
              <a:ext cx="2176133" cy="1691280"/>
            </a:xfrm>
            <a:prstGeom prst="rect">
              <a:avLst/>
            </a:prstGeom>
          </p:spPr>
        </p:pic>
      </p:grpSp>
      <p:sp>
        <p:nvSpPr>
          <p:cNvPr id="260" name="TextBox 259"/>
          <p:cNvSpPr txBox="1"/>
          <p:nvPr/>
        </p:nvSpPr>
        <p:spPr>
          <a:xfrm>
            <a:off x="6159315" y="5788640"/>
            <a:ext cx="2387401" cy="646331"/>
          </a:xfrm>
          <a:prstGeom prst="rect">
            <a:avLst/>
          </a:prstGeom>
          <a:noFill/>
        </p:spPr>
        <p:txBody>
          <a:bodyPr wrap="square" rtlCol="0">
            <a:spAutoFit/>
          </a:bodyPr>
          <a:lstStyle/>
          <a:p>
            <a:pPr algn="ctr"/>
            <a:r>
              <a:rPr lang="en-US" i="1" dirty="0" smtClean="0">
                <a:solidFill>
                  <a:srgbClr val="505050"/>
                </a:solidFill>
                <a:latin typeface="Segoe UI Light" panose="020B0502040204020203" pitchFamily="34" charset="0"/>
                <a:cs typeface="Segoe UI Light" panose="020B0502040204020203" pitchFamily="34" charset="0"/>
              </a:rPr>
              <a:t>Remote </a:t>
            </a:r>
            <a:br>
              <a:rPr lang="en-US" i="1" dirty="0" smtClean="0">
                <a:solidFill>
                  <a:srgbClr val="505050"/>
                </a:solidFill>
                <a:latin typeface="Segoe UI Light" panose="020B0502040204020203" pitchFamily="34" charset="0"/>
                <a:cs typeface="Segoe UI Light" panose="020B0502040204020203" pitchFamily="34" charset="0"/>
              </a:rPr>
            </a:br>
            <a:r>
              <a:rPr lang="en-US" i="1" dirty="0" smtClean="0">
                <a:solidFill>
                  <a:srgbClr val="505050"/>
                </a:solidFill>
                <a:latin typeface="Segoe UI Light" panose="020B0502040204020203" pitchFamily="34" charset="0"/>
                <a:cs typeface="Segoe UI Light" panose="020B0502040204020203" pitchFamily="34" charset="0"/>
              </a:rPr>
              <a:t>connectivity</a:t>
            </a:r>
            <a:endParaRPr lang="en-US" i="1" dirty="0">
              <a:solidFill>
                <a:srgbClr val="505050"/>
              </a:solidFill>
              <a:latin typeface="Segoe UI Light" panose="020B0502040204020203" pitchFamily="34" charset="0"/>
              <a:cs typeface="Segoe UI Light" panose="020B0502040204020203" pitchFamily="34" charset="0"/>
            </a:endParaRPr>
          </a:p>
        </p:txBody>
      </p:sp>
      <p:cxnSp>
        <p:nvCxnSpPr>
          <p:cNvPr id="60" name="Straight Arrow Connector 59"/>
          <p:cNvCxnSpPr/>
          <p:nvPr/>
        </p:nvCxnSpPr>
        <p:spPr>
          <a:xfrm>
            <a:off x="9621012" y="4220494"/>
            <a:ext cx="403188" cy="418466"/>
          </a:xfrm>
          <a:prstGeom prst="straightConnector1">
            <a:avLst/>
          </a:prstGeom>
          <a:ln w="53975">
            <a:solidFill>
              <a:schemeClr val="tx1"/>
            </a:solidFill>
            <a:prstDash val="solid"/>
            <a:tailEnd type="stealth"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cxnSp>
        <p:nvCxnSpPr>
          <p:cNvPr id="67" name="Straight Arrow Connector 66"/>
          <p:cNvCxnSpPr/>
          <p:nvPr/>
        </p:nvCxnSpPr>
        <p:spPr>
          <a:xfrm flipH="1">
            <a:off x="3381500" y="3886168"/>
            <a:ext cx="5016603" cy="1165325"/>
          </a:xfrm>
          <a:prstGeom prst="straightConnector1">
            <a:avLst/>
          </a:prstGeom>
          <a:ln w="53975">
            <a:solidFill>
              <a:schemeClr val="tx1"/>
            </a:solidFill>
            <a:prstDash val="solid"/>
            <a:tailEnd type="stealth"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pic>
        <p:nvPicPr>
          <p:cNvPr id="89" name="Picture 8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608998" y="119299"/>
            <a:ext cx="667103" cy="667103"/>
          </a:xfrm>
          <a:prstGeom prst="rect">
            <a:avLst/>
          </a:prstGeom>
        </p:spPr>
      </p:pic>
      <p:grpSp>
        <p:nvGrpSpPr>
          <p:cNvPr id="2" name="Group 1"/>
          <p:cNvGrpSpPr/>
          <p:nvPr/>
        </p:nvGrpSpPr>
        <p:grpSpPr>
          <a:xfrm>
            <a:off x="1892487" y="1865251"/>
            <a:ext cx="1809067" cy="1912877"/>
            <a:chOff x="1537968" y="1536984"/>
            <a:chExt cx="1809067" cy="1912877"/>
          </a:xfrm>
        </p:grpSpPr>
        <p:grpSp>
          <p:nvGrpSpPr>
            <p:cNvPr id="70" name="Group 69"/>
            <p:cNvGrpSpPr/>
            <p:nvPr/>
          </p:nvGrpSpPr>
          <p:grpSpPr>
            <a:xfrm>
              <a:off x="2411485" y="2075609"/>
              <a:ext cx="935550" cy="1374252"/>
              <a:chOff x="9146726" y="1577443"/>
              <a:chExt cx="935550" cy="1374252"/>
            </a:xfrm>
          </p:grpSpPr>
          <p:pic>
            <p:nvPicPr>
              <p:cNvPr id="90" name="Picture 89"/>
              <p:cNvPicPr>
                <a:picLocks noChangeAspect="1"/>
              </p:cNvPicPr>
              <p:nvPr/>
            </p:nvPicPr>
            <p:blipFill>
              <a:blip r:embed="rId5"/>
              <a:stretch>
                <a:fillRect/>
              </a:stretch>
            </p:blipFill>
            <p:spPr>
              <a:xfrm>
                <a:off x="9146726" y="1577443"/>
                <a:ext cx="935550" cy="1050465"/>
              </a:xfrm>
              <a:prstGeom prst="rect">
                <a:avLst/>
              </a:prstGeom>
            </p:spPr>
          </p:pic>
          <p:sp>
            <p:nvSpPr>
              <p:cNvPr id="91" name="TextBox 90"/>
              <p:cNvSpPr txBox="1"/>
              <p:nvPr/>
            </p:nvSpPr>
            <p:spPr>
              <a:xfrm>
                <a:off x="9171815" y="2674696"/>
                <a:ext cx="776723" cy="276999"/>
              </a:xfrm>
              <a:prstGeom prst="rect">
                <a:avLst/>
              </a:prstGeom>
              <a:noFill/>
              <a:ln>
                <a:noFill/>
              </a:ln>
            </p:spPr>
            <p:txBody>
              <a:bodyPr wrap="square" lIns="0" tIns="0" rIns="0" bIns="0" rtlCol="0">
                <a:spAutoFit/>
              </a:bodyPr>
              <a:lstStyle/>
              <a:p>
                <a:pPr algn="ctr"/>
                <a:r>
                  <a:rPr lang="en-US" spc="-53" dirty="0" smtClean="0">
                    <a:solidFill>
                      <a:srgbClr val="505050"/>
                    </a:solidFill>
                    <a:latin typeface="Segoe UI Light" panose="020B0502040204020203" pitchFamily="34" charset="0"/>
                    <a:cs typeface="Segoe UI Light" panose="020B0502040204020203" pitchFamily="34" charset="0"/>
                  </a:rPr>
                  <a:t>ACS</a:t>
                </a:r>
                <a:endParaRPr lang="en-US" spc="-53" dirty="0">
                  <a:solidFill>
                    <a:srgbClr val="505050"/>
                  </a:solidFill>
                  <a:latin typeface="Segoe UI Light" panose="020B0502040204020203" pitchFamily="34" charset="0"/>
                  <a:cs typeface="Segoe UI Light" panose="020B0502040204020203" pitchFamily="34" charset="0"/>
                </a:endParaRPr>
              </a:p>
            </p:txBody>
          </p:sp>
        </p:grpSp>
        <p:pic>
          <p:nvPicPr>
            <p:cNvPr id="92" name="Picture 91"/>
            <p:cNvPicPr>
              <a:picLocks noChangeAspect="1"/>
            </p:cNvPicPr>
            <p:nvPr/>
          </p:nvPicPr>
          <p:blipFill>
            <a:blip r:embed="rId6"/>
            <a:stretch>
              <a:fillRect/>
            </a:stretch>
          </p:blipFill>
          <p:spPr>
            <a:xfrm>
              <a:off x="1537968" y="1536984"/>
              <a:ext cx="1070685" cy="918720"/>
            </a:xfrm>
            <a:prstGeom prst="rect">
              <a:avLst/>
            </a:prstGeom>
          </p:spPr>
        </p:pic>
      </p:grpSp>
      <p:pic>
        <p:nvPicPr>
          <p:cNvPr id="170" name="Picture 169"/>
          <p:cNvPicPr>
            <a:picLocks noChangeAspect="1"/>
          </p:cNvPicPr>
          <p:nvPr/>
        </p:nvPicPr>
        <p:blipFill>
          <a:blip r:embed="rId7"/>
          <a:stretch>
            <a:fillRect/>
          </a:stretch>
        </p:blipFill>
        <p:spPr>
          <a:xfrm>
            <a:off x="1772649" y="4722788"/>
            <a:ext cx="1747743" cy="1785127"/>
          </a:xfrm>
          <a:prstGeom prst="rect">
            <a:avLst/>
          </a:prstGeom>
        </p:spPr>
      </p:pic>
      <p:pic>
        <p:nvPicPr>
          <p:cNvPr id="94" name="Picture 93"/>
          <p:cNvPicPr>
            <a:picLocks noChangeAspect="1"/>
          </p:cNvPicPr>
          <p:nvPr/>
        </p:nvPicPr>
        <p:blipFill>
          <a:blip r:embed="rId8"/>
          <a:stretch>
            <a:fillRect/>
          </a:stretch>
        </p:blipFill>
        <p:spPr>
          <a:xfrm>
            <a:off x="8613965" y="3232748"/>
            <a:ext cx="1077638" cy="1023120"/>
          </a:xfrm>
          <a:prstGeom prst="rect">
            <a:avLst/>
          </a:prstGeom>
        </p:spPr>
      </p:pic>
      <p:cxnSp>
        <p:nvCxnSpPr>
          <p:cNvPr id="96" name="Straight Arrow Connector 95"/>
          <p:cNvCxnSpPr/>
          <p:nvPr/>
        </p:nvCxnSpPr>
        <p:spPr>
          <a:xfrm flipH="1">
            <a:off x="3404585" y="2622766"/>
            <a:ext cx="6000565" cy="2083090"/>
          </a:xfrm>
          <a:prstGeom prst="straightConnector1">
            <a:avLst/>
          </a:prstGeom>
          <a:ln w="31750">
            <a:solidFill>
              <a:schemeClr val="tx1"/>
            </a:solidFill>
            <a:prstDash val="dash"/>
            <a:tailEnd type="stealth"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cxnSp>
        <p:nvCxnSpPr>
          <p:cNvPr id="97" name="Straight Arrow Connector 96"/>
          <p:cNvCxnSpPr/>
          <p:nvPr/>
        </p:nvCxnSpPr>
        <p:spPr>
          <a:xfrm flipH="1">
            <a:off x="3567816" y="5615352"/>
            <a:ext cx="5386726" cy="50144"/>
          </a:xfrm>
          <a:prstGeom prst="straightConnector1">
            <a:avLst/>
          </a:prstGeom>
          <a:ln w="31750">
            <a:solidFill>
              <a:schemeClr val="tx1"/>
            </a:solidFill>
            <a:prstDash val="dash"/>
            <a:tailEnd type="stealth"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cxnSp>
        <p:nvCxnSpPr>
          <p:cNvPr id="98" name="Straight Arrow Connector 97"/>
          <p:cNvCxnSpPr/>
          <p:nvPr/>
        </p:nvCxnSpPr>
        <p:spPr>
          <a:xfrm>
            <a:off x="2505182" y="2821690"/>
            <a:ext cx="15247" cy="1852644"/>
          </a:xfrm>
          <a:prstGeom prst="straightConnector1">
            <a:avLst/>
          </a:prstGeom>
          <a:ln w="31750">
            <a:solidFill>
              <a:schemeClr val="tx1"/>
            </a:solidFill>
            <a:prstDash val="dash"/>
            <a:headEnd type="stealth" w="lg" len="lg"/>
            <a:tailEnd type="stealth"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cxnSp>
        <p:nvCxnSpPr>
          <p:cNvPr id="99" name="Straight Arrow Connector 98"/>
          <p:cNvCxnSpPr/>
          <p:nvPr/>
        </p:nvCxnSpPr>
        <p:spPr>
          <a:xfrm flipH="1">
            <a:off x="3407920" y="2522765"/>
            <a:ext cx="6050677" cy="3288"/>
          </a:xfrm>
          <a:prstGeom prst="straightConnector1">
            <a:avLst/>
          </a:prstGeom>
          <a:ln w="31750">
            <a:solidFill>
              <a:schemeClr val="tx1"/>
            </a:solidFill>
            <a:prstDash val="dash"/>
            <a:tailEnd type="stealth"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grpSp>
        <p:nvGrpSpPr>
          <p:cNvPr id="23" name="Group 22"/>
          <p:cNvGrpSpPr/>
          <p:nvPr/>
        </p:nvGrpSpPr>
        <p:grpSpPr>
          <a:xfrm>
            <a:off x="9137105" y="1727268"/>
            <a:ext cx="1715291" cy="1316604"/>
            <a:chOff x="7842402" y="1388824"/>
            <a:chExt cx="1715291" cy="1316604"/>
          </a:xfrm>
        </p:grpSpPr>
        <p:pic>
          <p:nvPicPr>
            <p:cNvPr id="8" name="Picture 7"/>
            <p:cNvPicPr>
              <a:picLocks noChangeAspect="1"/>
            </p:cNvPicPr>
            <p:nvPr/>
          </p:nvPicPr>
          <p:blipFill>
            <a:blip r:embed="rId9"/>
            <a:stretch>
              <a:fillRect/>
            </a:stretch>
          </p:blipFill>
          <p:spPr>
            <a:xfrm>
              <a:off x="8239905" y="1388824"/>
              <a:ext cx="920286" cy="921278"/>
            </a:xfrm>
            <a:prstGeom prst="rect">
              <a:avLst/>
            </a:prstGeom>
          </p:spPr>
        </p:pic>
        <p:sp>
          <p:nvSpPr>
            <p:cNvPr id="100" name="TextBox 99"/>
            <p:cNvSpPr txBox="1"/>
            <p:nvPr/>
          </p:nvSpPr>
          <p:spPr>
            <a:xfrm>
              <a:off x="7842402" y="2336096"/>
              <a:ext cx="1715291" cy="369332"/>
            </a:xfrm>
            <a:prstGeom prst="rect">
              <a:avLst/>
            </a:prstGeom>
            <a:noFill/>
          </p:spPr>
          <p:txBody>
            <a:bodyPr wrap="square" rtlCol="0">
              <a:spAutoFit/>
            </a:bodyPr>
            <a:lstStyle/>
            <a:p>
              <a:pPr algn="ctr"/>
              <a:r>
                <a:rPr lang="en-US" b="1" dirty="0" smtClean="0">
                  <a:solidFill>
                    <a:srgbClr val="505050"/>
                  </a:solidFill>
                  <a:latin typeface="Segoe UI Light" panose="020B0502040204020203" pitchFamily="34" charset="0"/>
                  <a:cs typeface="Segoe UI Light" panose="020B0502040204020203" pitchFamily="34" charset="0"/>
                </a:rPr>
                <a:t>App Admin</a:t>
              </a:r>
              <a:endParaRPr lang="en-US" b="1" dirty="0">
                <a:solidFill>
                  <a:srgbClr val="505050"/>
                </a:solidFill>
                <a:latin typeface="Segoe UI Light" panose="020B0502040204020203" pitchFamily="34" charset="0"/>
                <a:cs typeface="Segoe UI Light" panose="020B0502040204020203" pitchFamily="34" charset="0"/>
              </a:endParaRPr>
            </a:p>
          </p:txBody>
        </p:sp>
      </p:grpSp>
      <p:pic>
        <p:nvPicPr>
          <p:cNvPr id="95" name="Picture 94"/>
          <p:cNvPicPr>
            <a:picLocks noChangeAspect="1"/>
          </p:cNvPicPr>
          <p:nvPr/>
        </p:nvPicPr>
        <p:blipFill>
          <a:blip r:embed="rId10"/>
          <a:stretch>
            <a:fillRect/>
          </a:stretch>
        </p:blipFill>
        <p:spPr>
          <a:xfrm>
            <a:off x="2231249" y="3692529"/>
            <a:ext cx="451913" cy="382800"/>
          </a:xfrm>
          <a:prstGeom prst="rect">
            <a:avLst/>
          </a:prstGeom>
        </p:spPr>
      </p:pic>
      <p:pic>
        <p:nvPicPr>
          <p:cNvPr id="101" name="Picture 100"/>
          <p:cNvPicPr>
            <a:picLocks noChangeAspect="1"/>
          </p:cNvPicPr>
          <p:nvPr/>
        </p:nvPicPr>
        <p:blipFill>
          <a:blip r:embed="rId10"/>
          <a:stretch>
            <a:fillRect/>
          </a:stretch>
        </p:blipFill>
        <p:spPr>
          <a:xfrm>
            <a:off x="4281820" y="2351881"/>
            <a:ext cx="451913" cy="382800"/>
          </a:xfrm>
          <a:prstGeom prst="rect">
            <a:avLst/>
          </a:prstGeom>
        </p:spPr>
      </p:pic>
      <p:pic>
        <p:nvPicPr>
          <p:cNvPr id="102" name="Picture 101"/>
          <p:cNvPicPr>
            <a:picLocks noChangeAspect="1"/>
          </p:cNvPicPr>
          <p:nvPr/>
        </p:nvPicPr>
        <p:blipFill>
          <a:blip r:embed="rId10"/>
          <a:stretch>
            <a:fillRect/>
          </a:stretch>
        </p:blipFill>
        <p:spPr>
          <a:xfrm>
            <a:off x="6602669" y="3309729"/>
            <a:ext cx="451913" cy="382800"/>
          </a:xfrm>
          <a:prstGeom prst="rect">
            <a:avLst/>
          </a:prstGeom>
        </p:spPr>
      </p:pic>
      <p:pic>
        <p:nvPicPr>
          <p:cNvPr id="103" name="Picture 102"/>
          <p:cNvPicPr>
            <a:picLocks noChangeAspect="1"/>
          </p:cNvPicPr>
          <p:nvPr/>
        </p:nvPicPr>
        <p:blipFill>
          <a:blip r:embed="rId10"/>
          <a:stretch>
            <a:fillRect/>
          </a:stretch>
        </p:blipFill>
        <p:spPr>
          <a:xfrm>
            <a:off x="7127060" y="5479176"/>
            <a:ext cx="451913" cy="382800"/>
          </a:xfrm>
          <a:prstGeom prst="rect">
            <a:avLst/>
          </a:prstGeom>
        </p:spPr>
      </p:pic>
      <p:sp>
        <p:nvSpPr>
          <p:cNvPr id="105" name="TextBox 104"/>
          <p:cNvSpPr txBox="1"/>
          <p:nvPr/>
        </p:nvSpPr>
        <p:spPr>
          <a:xfrm>
            <a:off x="6402731" y="2165677"/>
            <a:ext cx="2387401" cy="369332"/>
          </a:xfrm>
          <a:prstGeom prst="rect">
            <a:avLst/>
          </a:prstGeom>
          <a:noFill/>
        </p:spPr>
        <p:txBody>
          <a:bodyPr wrap="square" rtlCol="0">
            <a:spAutoFit/>
          </a:bodyPr>
          <a:lstStyle/>
          <a:p>
            <a:pPr algn="ctr"/>
            <a:r>
              <a:rPr lang="en-US" i="1" dirty="0" smtClean="0">
                <a:solidFill>
                  <a:srgbClr val="505050"/>
                </a:solidFill>
                <a:latin typeface="Segoe UI Light" panose="020B0502040204020203" pitchFamily="34" charset="0"/>
                <a:cs typeface="Segoe UI Light" panose="020B0502040204020203" pitchFamily="34" charset="0"/>
              </a:rPr>
              <a:t>Registration of apps</a:t>
            </a:r>
            <a:endParaRPr lang="en-US" i="1" dirty="0">
              <a:solidFill>
                <a:srgbClr val="505050"/>
              </a:solidFill>
              <a:latin typeface="Segoe UI Light" panose="020B0502040204020203" pitchFamily="34" charset="0"/>
              <a:cs typeface="Segoe UI Light" panose="020B0502040204020203" pitchFamily="34" charset="0"/>
            </a:endParaRPr>
          </a:p>
        </p:txBody>
      </p:sp>
      <p:sp>
        <p:nvSpPr>
          <p:cNvPr id="106" name="TextBox 105"/>
          <p:cNvSpPr txBox="1"/>
          <p:nvPr/>
        </p:nvSpPr>
        <p:spPr>
          <a:xfrm>
            <a:off x="3790126" y="3468791"/>
            <a:ext cx="1834991" cy="646331"/>
          </a:xfrm>
          <a:prstGeom prst="rect">
            <a:avLst/>
          </a:prstGeom>
          <a:noFill/>
        </p:spPr>
        <p:txBody>
          <a:bodyPr wrap="square" rtlCol="0">
            <a:spAutoFit/>
          </a:bodyPr>
          <a:lstStyle/>
          <a:p>
            <a:pPr algn="ctr"/>
            <a:r>
              <a:rPr lang="en-US" i="1" dirty="0" smtClean="0">
                <a:solidFill>
                  <a:srgbClr val="505050"/>
                </a:solidFill>
                <a:latin typeface="Segoe UI Light" panose="020B0502040204020203" pitchFamily="34" charset="0"/>
                <a:cs typeface="Segoe UI Light" panose="020B0502040204020203" pitchFamily="34" charset="0"/>
              </a:rPr>
              <a:t>Approve and </a:t>
            </a:r>
            <a:br>
              <a:rPr lang="en-US" i="1" dirty="0" smtClean="0">
                <a:solidFill>
                  <a:srgbClr val="505050"/>
                </a:solidFill>
                <a:latin typeface="Segoe UI Light" panose="020B0502040204020203" pitchFamily="34" charset="0"/>
                <a:cs typeface="Segoe UI Light" panose="020B0502040204020203" pitchFamily="34" charset="0"/>
              </a:rPr>
            </a:br>
            <a:r>
              <a:rPr lang="en-US" i="1" dirty="0" smtClean="0">
                <a:solidFill>
                  <a:srgbClr val="505050"/>
                </a:solidFill>
                <a:latin typeface="Segoe UI Light" panose="020B0502040204020203" pitchFamily="34" charset="0"/>
                <a:cs typeface="Segoe UI Light" panose="020B0502040204020203" pitchFamily="34" charset="0"/>
              </a:rPr>
              <a:t>publish apps</a:t>
            </a:r>
            <a:endParaRPr lang="en-US" i="1" dirty="0">
              <a:solidFill>
                <a:srgbClr val="505050"/>
              </a:solidFill>
              <a:latin typeface="Segoe UI Light" panose="020B0502040204020203" pitchFamily="34" charset="0"/>
              <a:cs typeface="Segoe UI Light" panose="020B0502040204020203" pitchFamily="34" charset="0"/>
            </a:endParaRPr>
          </a:p>
        </p:txBody>
      </p:sp>
      <p:pic>
        <p:nvPicPr>
          <p:cNvPr id="107" name="Picture 106"/>
          <p:cNvPicPr>
            <a:picLocks noChangeAspect="1"/>
          </p:cNvPicPr>
          <p:nvPr/>
        </p:nvPicPr>
        <p:blipFill>
          <a:blip r:embed="rId11"/>
          <a:stretch>
            <a:fillRect/>
          </a:stretch>
        </p:blipFill>
        <p:spPr>
          <a:xfrm>
            <a:off x="216659" y="1250959"/>
            <a:ext cx="1471110" cy="914718"/>
          </a:xfrm>
          <a:prstGeom prst="rect">
            <a:avLst/>
          </a:prstGeom>
        </p:spPr>
      </p:pic>
      <p:pic>
        <p:nvPicPr>
          <p:cNvPr id="233" name="Picture 232"/>
          <p:cNvPicPr>
            <a:picLocks noChangeAspect="1"/>
          </p:cNvPicPr>
          <p:nvPr/>
        </p:nvPicPr>
        <p:blipFill>
          <a:blip r:embed="rId12"/>
          <a:stretch>
            <a:fillRect/>
          </a:stretch>
        </p:blipFill>
        <p:spPr>
          <a:xfrm>
            <a:off x="11091762" y="1248085"/>
            <a:ext cx="1034472" cy="1239443"/>
          </a:xfrm>
          <a:prstGeom prst="rect">
            <a:avLst/>
          </a:prstGeom>
        </p:spPr>
      </p:pic>
      <p:sp>
        <p:nvSpPr>
          <p:cNvPr id="117" name="TextBox 116"/>
          <p:cNvSpPr txBox="1"/>
          <p:nvPr/>
        </p:nvSpPr>
        <p:spPr>
          <a:xfrm>
            <a:off x="8298651" y="4242594"/>
            <a:ext cx="1715291" cy="369332"/>
          </a:xfrm>
          <a:prstGeom prst="rect">
            <a:avLst/>
          </a:prstGeom>
          <a:noFill/>
        </p:spPr>
        <p:txBody>
          <a:bodyPr wrap="square" rtlCol="0">
            <a:spAutoFit/>
          </a:bodyPr>
          <a:lstStyle/>
          <a:p>
            <a:pPr algn="ctr"/>
            <a:r>
              <a:rPr lang="en-US" b="1" dirty="0" smtClean="0">
                <a:solidFill>
                  <a:srgbClr val="505050"/>
                </a:solidFill>
                <a:latin typeface="Segoe UI Light" panose="020B0502040204020203" pitchFamily="34" charset="0"/>
                <a:cs typeface="Segoe UI Light" panose="020B0502040204020203" pitchFamily="34" charset="0"/>
              </a:rPr>
              <a:t>Users</a:t>
            </a:r>
            <a:endParaRPr lang="en-US" b="1" dirty="0">
              <a:solidFill>
                <a:srgbClr val="505050"/>
              </a:solidFill>
              <a:latin typeface="Segoe UI Light" panose="020B0502040204020203" pitchFamily="34" charset="0"/>
              <a:cs typeface="Segoe UI Light" panose="020B0502040204020203" pitchFamily="34" charset="0"/>
            </a:endParaRPr>
          </a:p>
        </p:txBody>
      </p:sp>
      <p:sp>
        <p:nvSpPr>
          <p:cNvPr id="3" name="TextBox 2"/>
          <p:cNvSpPr txBox="1"/>
          <p:nvPr/>
        </p:nvSpPr>
        <p:spPr>
          <a:xfrm>
            <a:off x="9250814" y="6167547"/>
            <a:ext cx="2387320" cy="572464"/>
          </a:xfrm>
          <a:prstGeom prst="rect">
            <a:avLst/>
          </a:prstGeom>
          <a:noFill/>
        </p:spPr>
        <p:txBody>
          <a:bodyPr wrap="none" lIns="182880" tIns="146304" rIns="182880" bIns="146304" rtlCol="0">
            <a:spAutoFit/>
          </a:bodyPr>
          <a:lstStyle/>
          <a:p>
            <a:pPr>
              <a:lnSpc>
                <a:spcPct val="90000"/>
              </a:lnSpc>
              <a:spcAft>
                <a:spcPts val="600"/>
              </a:spcAft>
            </a:pPr>
            <a:r>
              <a:rPr lang="en-US" sz="2000" dirty="0">
                <a:gradFill>
                  <a:gsLst>
                    <a:gs pos="2917">
                      <a:srgbClr val="505050"/>
                    </a:gs>
                    <a:gs pos="30000">
                      <a:srgbClr val="505050"/>
                    </a:gs>
                  </a:gsLst>
                  <a:lin ang="5400000" scaled="0"/>
                </a:gradFill>
              </a:rPr>
              <a:t>s</a:t>
            </a:r>
            <a:r>
              <a:rPr lang="en-US" sz="2000" dirty="0" smtClean="0">
                <a:gradFill>
                  <a:gsLst>
                    <a:gs pos="2917">
                      <a:srgbClr val="505050"/>
                    </a:gs>
                    <a:gs pos="30000">
                      <a:srgbClr val="505050"/>
                    </a:gs>
                  </a:gsLst>
                  <a:lin ang="5400000" scaled="0"/>
                </a:gradFill>
              </a:rPr>
              <a:t>papp-*.upm.com</a:t>
            </a:r>
          </a:p>
        </p:txBody>
      </p:sp>
    </p:spTree>
    <p:extLst>
      <p:ext uri="{BB962C8B-B14F-4D97-AF65-F5344CB8AC3E}">
        <p14:creationId xmlns:p14="http://schemas.microsoft.com/office/powerpoint/2010/main" val="150347398"/>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10610725" y="5184682"/>
            <a:ext cx="823291" cy="940260"/>
            <a:chOff x="9499402" y="4642624"/>
            <a:chExt cx="823291" cy="940260"/>
          </a:xfrm>
        </p:grpSpPr>
        <p:sp>
          <p:nvSpPr>
            <p:cNvPr id="10" name="Rounded Rectangle 9"/>
            <p:cNvSpPr/>
            <p:nvPr/>
          </p:nvSpPr>
          <p:spPr bwMode="auto">
            <a:xfrm>
              <a:off x="10082276" y="5197516"/>
              <a:ext cx="216000" cy="216000"/>
            </a:xfrm>
            <a:prstGeom prst="round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9" name="Picture 8"/>
            <p:cNvPicPr>
              <a:picLocks noChangeAspect="1"/>
            </p:cNvPicPr>
            <p:nvPr/>
          </p:nvPicPr>
          <p:blipFill>
            <a:blip r:embed="rId2"/>
            <a:stretch>
              <a:fillRect/>
            </a:stretch>
          </p:blipFill>
          <p:spPr>
            <a:xfrm>
              <a:off x="9499402" y="4642624"/>
              <a:ext cx="823291" cy="940260"/>
            </a:xfrm>
            <a:prstGeom prst="rect">
              <a:avLst/>
            </a:prstGeom>
          </p:spPr>
        </p:pic>
      </p:grpSp>
      <p:sp>
        <p:nvSpPr>
          <p:cNvPr id="211" name="Title 210"/>
          <p:cNvSpPr>
            <a:spLocks noGrp="1"/>
          </p:cNvSpPr>
          <p:nvPr>
            <p:ph type="title"/>
          </p:nvPr>
        </p:nvSpPr>
        <p:spPr/>
        <p:txBody>
          <a:bodyPr/>
          <a:lstStyle/>
          <a:p>
            <a:r>
              <a:rPr lang="en-US" dirty="0" smtClean="0"/>
              <a:t>Self service site collection creation</a:t>
            </a:r>
            <a:endParaRPr lang="en-US" dirty="0"/>
          </a:p>
        </p:txBody>
      </p:sp>
      <p:pic>
        <p:nvPicPr>
          <p:cNvPr id="212" name="Picture 211"/>
          <p:cNvPicPr>
            <a:picLocks noChangeAspect="1"/>
          </p:cNvPicPr>
          <p:nvPr/>
        </p:nvPicPr>
        <p:blipFill rotWithShape="1">
          <a:blip r:embed="rId3"/>
          <a:srcRect r="16754" b="19034"/>
          <a:stretch/>
        </p:blipFill>
        <p:spPr>
          <a:xfrm>
            <a:off x="4621157" y="1321315"/>
            <a:ext cx="3549675" cy="1434844"/>
          </a:xfrm>
          <a:prstGeom prst="rect">
            <a:avLst/>
          </a:prstGeom>
          <a:ln>
            <a:solidFill>
              <a:schemeClr val="bg1">
                <a:lumMod val="75000"/>
              </a:schemeClr>
            </a:solidFill>
          </a:ln>
        </p:spPr>
      </p:pic>
      <p:grpSp>
        <p:nvGrpSpPr>
          <p:cNvPr id="4" name="Group 3"/>
          <p:cNvGrpSpPr/>
          <p:nvPr/>
        </p:nvGrpSpPr>
        <p:grpSpPr>
          <a:xfrm>
            <a:off x="6485678" y="3421044"/>
            <a:ext cx="2326219" cy="2911273"/>
            <a:chOff x="8668271" y="3324055"/>
            <a:chExt cx="2682830" cy="3142838"/>
          </a:xfrm>
        </p:grpSpPr>
        <p:grpSp>
          <p:nvGrpSpPr>
            <p:cNvPr id="215" name="Group 214"/>
            <p:cNvGrpSpPr/>
            <p:nvPr/>
          </p:nvGrpSpPr>
          <p:grpSpPr>
            <a:xfrm>
              <a:off x="8668271" y="3324055"/>
              <a:ext cx="2414946" cy="1859424"/>
              <a:chOff x="9617374" y="4188001"/>
              <a:chExt cx="2414946" cy="1859424"/>
            </a:xfrm>
          </p:grpSpPr>
          <p:sp>
            <p:nvSpPr>
              <p:cNvPr id="210" name="Arc 209"/>
              <p:cNvSpPr/>
              <p:nvPr/>
            </p:nvSpPr>
            <p:spPr>
              <a:xfrm rot="7278327">
                <a:off x="9617374" y="5255425"/>
                <a:ext cx="792000" cy="792000"/>
              </a:xfrm>
              <a:prstGeom prst="arc">
                <a:avLst>
                  <a:gd name="adj1" fmla="val 2097834"/>
                  <a:gd name="adj2" fmla="val 366333"/>
                </a:avLst>
              </a:prstGeom>
              <a:ln w="57150">
                <a:solidFill>
                  <a:schemeClr val="tx1"/>
                </a:solidFill>
                <a:headEnd type="diamond" w="sm" len="med"/>
                <a:tailEnd type="stealth" w="lg" len="lg"/>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a:solidFill>
                    <a:srgbClr val="505050"/>
                  </a:solidFill>
                  <a:latin typeface="Segoe UI Light" panose="020B0502040204020203" pitchFamily="34" charset="0"/>
                  <a:cs typeface="Segoe UI Light" panose="020B0502040204020203" pitchFamily="34" charset="0"/>
                </a:endParaRPr>
              </a:p>
            </p:txBody>
          </p:sp>
          <p:pic>
            <p:nvPicPr>
              <p:cNvPr id="169" name="Picture 168"/>
              <p:cNvPicPr>
                <a:picLocks noChangeAspect="1"/>
              </p:cNvPicPr>
              <p:nvPr/>
            </p:nvPicPr>
            <p:blipFill>
              <a:blip r:embed="rId4"/>
              <a:stretch>
                <a:fillRect/>
              </a:stretch>
            </p:blipFill>
            <p:spPr>
              <a:xfrm>
                <a:off x="9856187" y="4188001"/>
                <a:ext cx="2176133" cy="1691280"/>
              </a:xfrm>
              <a:prstGeom prst="rect">
                <a:avLst/>
              </a:prstGeom>
            </p:spPr>
          </p:pic>
        </p:grpSp>
        <p:grpSp>
          <p:nvGrpSpPr>
            <p:cNvPr id="229" name="Group 228"/>
            <p:cNvGrpSpPr/>
            <p:nvPr/>
          </p:nvGrpSpPr>
          <p:grpSpPr>
            <a:xfrm>
              <a:off x="8910078" y="5378128"/>
              <a:ext cx="2441023" cy="1088765"/>
              <a:chOff x="9556388" y="4856769"/>
              <a:chExt cx="2441023" cy="1088765"/>
            </a:xfrm>
          </p:grpSpPr>
          <p:pic>
            <p:nvPicPr>
              <p:cNvPr id="225" name="Picture 224"/>
              <p:cNvPicPr>
                <a:picLocks noChangeAspect="1"/>
              </p:cNvPicPr>
              <p:nvPr/>
            </p:nvPicPr>
            <p:blipFill>
              <a:blip r:embed="rId5">
                <a:extLst>
                  <a:ext uri="{BEBA8EAE-BF5A-486C-A8C5-ECC9F3942E4B}">
                    <a14:imgProps xmlns:a14="http://schemas.microsoft.com/office/drawing/2010/main">
                      <a14:imgLayer r:embed="rId6">
                        <a14:imgEffect>
                          <a14:sharpenSoften amount="8000"/>
                        </a14:imgEffect>
                        <a14:imgEffect>
                          <a14:brightnessContrast bright="-40000" contrast="-40000"/>
                        </a14:imgEffect>
                      </a14:imgLayer>
                    </a14:imgProps>
                  </a:ext>
                </a:extLst>
              </a:blip>
              <a:stretch>
                <a:fillRect/>
              </a:stretch>
            </p:blipFill>
            <p:spPr>
              <a:xfrm>
                <a:off x="9556388" y="4856769"/>
                <a:ext cx="551983" cy="617473"/>
              </a:xfrm>
              <a:prstGeom prst="rect">
                <a:avLst/>
              </a:prstGeom>
            </p:spPr>
          </p:pic>
          <p:sp>
            <p:nvSpPr>
              <p:cNvPr id="226" name="TextBox 225"/>
              <p:cNvSpPr txBox="1"/>
              <p:nvPr/>
            </p:nvSpPr>
            <p:spPr>
              <a:xfrm>
                <a:off x="10135658" y="4906387"/>
                <a:ext cx="1861753" cy="553998"/>
              </a:xfrm>
              <a:prstGeom prst="rect">
                <a:avLst/>
              </a:prstGeom>
              <a:noFill/>
              <a:ln>
                <a:noFill/>
              </a:ln>
            </p:spPr>
            <p:txBody>
              <a:bodyPr wrap="square" lIns="0" tIns="0" rIns="0" bIns="0" rtlCol="0">
                <a:spAutoFit/>
              </a:bodyPr>
              <a:lstStyle/>
              <a:p>
                <a:r>
                  <a:rPr lang="en-US" spc="-53" dirty="0" smtClean="0">
                    <a:solidFill>
                      <a:srgbClr val="505050"/>
                    </a:solidFill>
                    <a:latin typeface="Segoe UI Light" panose="020B0502040204020203" pitchFamily="34" charset="0"/>
                    <a:cs typeface="Segoe UI Light" panose="020B0502040204020203" pitchFamily="34" charset="0"/>
                  </a:rPr>
                  <a:t>Own app specific configuration</a:t>
                </a:r>
                <a:endParaRPr lang="en-US" spc="-53" dirty="0">
                  <a:solidFill>
                    <a:srgbClr val="505050"/>
                  </a:solidFill>
                  <a:latin typeface="Segoe UI Light" panose="020B0502040204020203" pitchFamily="34" charset="0"/>
                  <a:cs typeface="Segoe UI Light" panose="020B0502040204020203" pitchFamily="34" charset="0"/>
                </a:endParaRPr>
              </a:p>
            </p:txBody>
          </p:sp>
          <p:sp>
            <p:nvSpPr>
              <p:cNvPr id="227" name="Freeform 128"/>
              <p:cNvSpPr>
                <a:spLocks noChangeAspect="1" noEditPoints="1"/>
              </p:cNvSpPr>
              <p:nvPr/>
            </p:nvSpPr>
            <p:spPr bwMode="black">
              <a:xfrm>
                <a:off x="9658449" y="5585534"/>
                <a:ext cx="409042" cy="360000"/>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chemeClr val="tx1"/>
              </a:solidFill>
              <a:ln>
                <a:noFill/>
              </a:ln>
              <a:extLst/>
            </p:spPr>
            <p:txBody>
              <a:bodyPr vert="horz" wrap="square" lIns="68589" tIns="34295" rIns="68589" bIns="34295" numCol="1" anchor="t" anchorCtr="0" compatLnSpc="1">
                <a:prstTxWarp prst="textNoShape">
                  <a:avLst/>
                </a:prstTxWarp>
              </a:bodyPr>
              <a:lstStyle/>
              <a:p>
                <a:endParaRPr lang="en-US" dirty="0">
                  <a:solidFill>
                    <a:srgbClr val="505050"/>
                  </a:solidFill>
                </a:endParaRPr>
              </a:p>
            </p:txBody>
          </p:sp>
          <p:sp>
            <p:nvSpPr>
              <p:cNvPr id="228" name="TextBox 227"/>
              <p:cNvSpPr txBox="1"/>
              <p:nvPr/>
            </p:nvSpPr>
            <p:spPr>
              <a:xfrm>
                <a:off x="10135657" y="5627034"/>
                <a:ext cx="943509" cy="276999"/>
              </a:xfrm>
              <a:prstGeom prst="rect">
                <a:avLst/>
              </a:prstGeom>
              <a:noFill/>
              <a:ln>
                <a:noFill/>
              </a:ln>
            </p:spPr>
            <p:txBody>
              <a:bodyPr wrap="square" lIns="0" tIns="0" rIns="0" bIns="0" rtlCol="0">
                <a:spAutoFit/>
              </a:bodyPr>
              <a:lstStyle/>
              <a:p>
                <a:r>
                  <a:rPr lang="en-US" spc="-53" dirty="0" smtClean="0">
                    <a:solidFill>
                      <a:srgbClr val="505050"/>
                    </a:solidFill>
                    <a:latin typeface="Segoe UI Light" panose="020B0502040204020203" pitchFamily="34" charset="0"/>
                    <a:cs typeface="Segoe UI Light" panose="020B0502040204020203" pitchFamily="34" charset="0"/>
                  </a:rPr>
                  <a:t>Artefacts</a:t>
                </a:r>
                <a:endParaRPr lang="en-US" spc="-53" dirty="0">
                  <a:solidFill>
                    <a:srgbClr val="505050"/>
                  </a:solidFill>
                  <a:latin typeface="Segoe UI Light" panose="020B0502040204020203" pitchFamily="34" charset="0"/>
                  <a:cs typeface="Segoe UI Light" panose="020B0502040204020203" pitchFamily="34" charset="0"/>
                </a:endParaRPr>
              </a:p>
            </p:txBody>
          </p:sp>
        </p:grpSp>
      </p:grpSp>
      <p:sp>
        <p:nvSpPr>
          <p:cNvPr id="260" name="TextBox 259"/>
          <p:cNvSpPr txBox="1"/>
          <p:nvPr/>
        </p:nvSpPr>
        <p:spPr>
          <a:xfrm rot="20347716">
            <a:off x="4821208" y="4728021"/>
            <a:ext cx="1715291" cy="369332"/>
          </a:xfrm>
          <a:prstGeom prst="rect">
            <a:avLst/>
          </a:prstGeom>
          <a:noFill/>
        </p:spPr>
        <p:txBody>
          <a:bodyPr wrap="square" rtlCol="0">
            <a:spAutoFit/>
          </a:bodyPr>
          <a:lstStyle/>
          <a:p>
            <a:r>
              <a:rPr lang="en-US" i="1" dirty="0" smtClean="0">
                <a:solidFill>
                  <a:srgbClr val="505050"/>
                </a:solidFill>
                <a:latin typeface="Segoe UI Light" panose="020B0502040204020203" pitchFamily="34" charset="0"/>
                <a:cs typeface="Segoe UI Light" panose="020B0502040204020203" pitchFamily="34" charset="0"/>
              </a:rPr>
              <a:t>CSOM / REST</a:t>
            </a:r>
            <a:endParaRPr lang="en-US" i="1" dirty="0">
              <a:solidFill>
                <a:srgbClr val="505050"/>
              </a:solidFill>
              <a:latin typeface="Segoe UI Light" panose="020B0502040204020203" pitchFamily="34" charset="0"/>
              <a:cs typeface="Segoe UI Light" panose="020B0502040204020203" pitchFamily="34" charset="0"/>
            </a:endParaRPr>
          </a:p>
        </p:txBody>
      </p:sp>
      <p:pic>
        <p:nvPicPr>
          <p:cNvPr id="171" name="Picture 170"/>
          <p:cNvPicPr>
            <a:picLocks noChangeAspect="1"/>
          </p:cNvPicPr>
          <p:nvPr/>
        </p:nvPicPr>
        <p:blipFill>
          <a:blip r:embed="rId7"/>
          <a:stretch>
            <a:fillRect/>
          </a:stretch>
        </p:blipFill>
        <p:spPr>
          <a:xfrm>
            <a:off x="3090226" y="5123058"/>
            <a:ext cx="1692861" cy="925621"/>
          </a:xfrm>
          <a:prstGeom prst="rect">
            <a:avLst/>
          </a:prstGeom>
        </p:spPr>
      </p:pic>
      <p:grpSp>
        <p:nvGrpSpPr>
          <p:cNvPr id="179" name="Group 178"/>
          <p:cNvGrpSpPr>
            <a:grpSpLocks noChangeAspect="1"/>
          </p:cNvGrpSpPr>
          <p:nvPr/>
        </p:nvGrpSpPr>
        <p:grpSpPr>
          <a:xfrm>
            <a:off x="616952" y="4099366"/>
            <a:ext cx="2513765" cy="1879857"/>
            <a:chOff x="228958" y="3947862"/>
            <a:chExt cx="3963957" cy="2651376"/>
          </a:xfrm>
        </p:grpSpPr>
        <p:pic>
          <p:nvPicPr>
            <p:cNvPr id="180" name="Picture 179"/>
            <p:cNvPicPr>
              <a:picLocks noChangeAspect="1"/>
            </p:cNvPicPr>
            <p:nvPr/>
          </p:nvPicPr>
          <p:blipFill>
            <a:blip r:embed="rId8"/>
            <a:stretch>
              <a:fillRect/>
            </a:stretch>
          </p:blipFill>
          <p:spPr>
            <a:xfrm>
              <a:off x="228958" y="3947862"/>
              <a:ext cx="3562410" cy="1651084"/>
            </a:xfrm>
            <a:prstGeom prst="rect">
              <a:avLst/>
            </a:prstGeom>
            <a:ln>
              <a:noFill/>
            </a:ln>
            <a:effectLst>
              <a:softEdge rad="12700"/>
            </a:effectLst>
          </p:spPr>
        </p:pic>
        <p:pic>
          <p:nvPicPr>
            <p:cNvPr id="181" name="Picture 180"/>
            <p:cNvPicPr>
              <a:picLocks noChangeAspect="1"/>
            </p:cNvPicPr>
            <p:nvPr/>
          </p:nvPicPr>
          <p:blipFill>
            <a:blip r:embed="rId9"/>
            <a:stretch>
              <a:fillRect/>
            </a:stretch>
          </p:blipFill>
          <p:spPr>
            <a:xfrm>
              <a:off x="2470865" y="4979238"/>
              <a:ext cx="1722050" cy="1620000"/>
            </a:xfrm>
            <a:prstGeom prst="rect">
              <a:avLst/>
            </a:prstGeom>
            <a:ln>
              <a:noFill/>
            </a:ln>
            <a:effectLst>
              <a:softEdge rad="12700"/>
            </a:effectLst>
          </p:spPr>
        </p:pic>
      </p:grpSp>
      <p:pic>
        <p:nvPicPr>
          <p:cNvPr id="170" name="Picture 169"/>
          <p:cNvPicPr>
            <a:picLocks noChangeAspect="1"/>
          </p:cNvPicPr>
          <p:nvPr/>
        </p:nvPicPr>
        <p:blipFill>
          <a:blip r:embed="rId10"/>
          <a:stretch>
            <a:fillRect/>
          </a:stretch>
        </p:blipFill>
        <p:spPr>
          <a:xfrm>
            <a:off x="2197370" y="2723613"/>
            <a:ext cx="1747743" cy="1785127"/>
          </a:xfrm>
          <a:prstGeom prst="rect">
            <a:avLst/>
          </a:prstGeom>
        </p:spPr>
      </p:pic>
      <p:grpSp>
        <p:nvGrpSpPr>
          <p:cNvPr id="172" name="Group 171"/>
          <p:cNvGrpSpPr/>
          <p:nvPr/>
        </p:nvGrpSpPr>
        <p:grpSpPr>
          <a:xfrm>
            <a:off x="3042810" y="4612824"/>
            <a:ext cx="658014" cy="584692"/>
            <a:chOff x="7956376" y="6096598"/>
            <a:chExt cx="958031" cy="761402"/>
          </a:xfrm>
        </p:grpSpPr>
        <p:sp>
          <p:nvSpPr>
            <p:cNvPr id="173" name="Arc 172"/>
            <p:cNvSpPr/>
            <p:nvPr/>
          </p:nvSpPr>
          <p:spPr>
            <a:xfrm rot="16200000">
              <a:off x="8018335" y="6034639"/>
              <a:ext cx="761402" cy="885320"/>
            </a:xfrm>
            <a:prstGeom prst="arc">
              <a:avLst>
                <a:gd name="adj1" fmla="val 2097834"/>
                <a:gd name="adj2" fmla="val 366333"/>
              </a:avLst>
            </a:prstGeom>
            <a:ln w="41275">
              <a:solidFill>
                <a:schemeClr val="tx1">
                  <a:alpha val="80000"/>
                </a:schemeClr>
              </a:solidFill>
              <a:headEnd type="diamond" w="sm" len="med"/>
              <a:tailEnd type="stealth" w="lg" len="lg"/>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a:solidFill>
                  <a:srgbClr val="505050"/>
                </a:solidFill>
                <a:latin typeface="Segoe UI Light" panose="020B0502040204020203" pitchFamily="34" charset="0"/>
                <a:cs typeface="Segoe UI Light" panose="020B0502040204020203" pitchFamily="34" charset="0"/>
              </a:endParaRPr>
            </a:p>
          </p:txBody>
        </p:sp>
        <p:grpSp>
          <p:nvGrpSpPr>
            <p:cNvPr id="174" name="Group 173"/>
            <p:cNvGrpSpPr/>
            <p:nvPr/>
          </p:nvGrpSpPr>
          <p:grpSpPr>
            <a:xfrm>
              <a:off x="8025411" y="6179038"/>
              <a:ext cx="888996" cy="539522"/>
              <a:chOff x="6424150" y="1672006"/>
              <a:chExt cx="1358959" cy="885085"/>
            </a:xfrm>
          </p:grpSpPr>
          <p:grpSp>
            <p:nvGrpSpPr>
              <p:cNvPr id="175" name="Group 174"/>
              <p:cNvGrpSpPr/>
              <p:nvPr/>
            </p:nvGrpSpPr>
            <p:grpSpPr>
              <a:xfrm>
                <a:off x="6858521" y="1788756"/>
                <a:ext cx="924588" cy="768335"/>
                <a:chOff x="6948264" y="1076489"/>
                <a:chExt cx="924588" cy="768335"/>
              </a:xfrm>
            </p:grpSpPr>
            <p:pic>
              <p:nvPicPr>
                <p:cNvPr id="177" name="Picture 176"/>
                <p:cNvPicPr>
                  <a:picLocks noChangeAspect="1"/>
                </p:cNvPicPr>
                <p:nvPr/>
              </p:nvPicPr>
              <p:blipFill>
                <a:blip r:embed="rId11"/>
                <a:stretch>
                  <a:fillRect/>
                </a:stretch>
              </p:blipFill>
              <p:spPr>
                <a:xfrm>
                  <a:off x="6948264" y="1076489"/>
                  <a:ext cx="676503" cy="768335"/>
                </a:xfrm>
                <a:prstGeom prst="rect">
                  <a:avLst/>
                </a:prstGeom>
                <a:effectLst>
                  <a:softEdge rad="31750"/>
                </a:effectLst>
              </p:spPr>
            </p:pic>
            <p:sp>
              <p:nvSpPr>
                <p:cNvPr id="178" name="TextBox 177"/>
                <p:cNvSpPr txBox="1"/>
                <p:nvPr/>
              </p:nvSpPr>
              <p:spPr>
                <a:xfrm>
                  <a:off x="7117254" y="1388174"/>
                  <a:ext cx="755598" cy="302944"/>
                </a:xfrm>
                <a:prstGeom prst="rect">
                  <a:avLst/>
                </a:prstGeom>
                <a:solidFill>
                  <a:schemeClr val="bg1">
                    <a:alpha val="50000"/>
                  </a:schemeClr>
                </a:solidFill>
                <a:effectLst>
                  <a:softEdge rad="63500"/>
                </a:effectLst>
              </p:spPr>
              <p:txBody>
                <a:bodyPr wrap="none" lIns="36000" tIns="0" rIns="36000" bIns="0" rtlCol="0" anchor="ctr" anchorCtr="0">
                  <a:spAutoFit/>
                </a:bodyPr>
                <a:lstStyle/>
                <a:p>
                  <a:pPr algn="ctr"/>
                  <a:r>
                    <a:rPr lang="en-US" sz="1200" b="1" dirty="0" smtClean="0">
                      <a:solidFill>
                        <a:srgbClr val="505050"/>
                      </a:solidFill>
                      <a:latin typeface="Segoe UI Light" panose="020B0502040204020203" pitchFamily="34" charset="0"/>
                      <a:cs typeface="Segoe UI Light" panose="020B0502040204020203" pitchFamily="34" charset="0"/>
                    </a:rPr>
                    <a:t>&lt;xml&gt;</a:t>
                  </a:r>
                </a:p>
              </p:txBody>
            </p:sp>
          </p:grpSp>
          <p:pic>
            <p:nvPicPr>
              <p:cNvPr id="176" name="Picture 175"/>
              <p:cNvPicPr>
                <a:picLocks noChangeAspect="1"/>
              </p:cNvPicPr>
              <p:nvPr/>
            </p:nvPicPr>
            <p:blipFill>
              <a:blip r:embed="rId12"/>
              <a:stretch>
                <a:fillRect/>
              </a:stretch>
            </p:blipFill>
            <p:spPr>
              <a:xfrm>
                <a:off x="6424150" y="1672006"/>
                <a:ext cx="676503" cy="647343"/>
              </a:xfrm>
              <a:prstGeom prst="rect">
                <a:avLst/>
              </a:prstGeom>
            </p:spPr>
          </p:pic>
        </p:grpSp>
      </p:grpSp>
      <p:grpSp>
        <p:nvGrpSpPr>
          <p:cNvPr id="3" name="Group 2"/>
          <p:cNvGrpSpPr/>
          <p:nvPr/>
        </p:nvGrpSpPr>
        <p:grpSpPr>
          <a:xfrm>
            <a:off x="3634327" y="3898382"/>
            <a:ext cx="1220768" cy="993245"/>
            <a:chOff x="4709580" y="3116146"/>
            <a:chExt cx="1777369" cy="1293430"/>
          </a:xfrm>
        </p:grpSpPr>
        <p:pic>
          <p:nvPicPr>
            <p:cNvPr id="45" name="Picture 44"/>
            <p:cNvPicPr>
              <a:picLocks noChangeAspect="1"/>
            </p:cNvPicPr>
            <p:nvPr/>
          </p:nvPicPr>
          <p:blipFill>
            <a:blip r:embed="rId13"/>
            <a:stretch>
              <a:fillRect/>
            </a:stretch>
          </p:blipFill>
          <p:spPr>
            <a:xfrm>
              <a:off x="5188852" y="3116146"/>
              <a:ext cx="597915" cy="598560"/>
            </a:xfrm>
            <a:prstGeom prst="rect">
              <a:avLst/>
            </a:prstGeom>
          </p:spPr>
        </p:pic>
        <p:sp>
          <p:nvSpPr>
            <p:cNvPr id="46" name="TextBox 45"/>
            <p:cNvSpPr txBox="1"/>
            <p:nvPr/>
          </p:nvSpPr>
          <p:spPr>
            <a:xfrm>
              <a:off x="4709580" y="3688145"/>
              <a:ext cx="1777369" cy="721431"/>
            </a:xfrm>
            <a:prstGeom prst="rect">
              <a:avLst/>
            </a:prstGeom>
            <a:noFill/>
            <a:ln>
              <a:noFill/>
            </a:ln>
          </p:spPr>
          <p:txBody>
            <a:bodyPr wrap="square" lIns="0" tIns="0" rIns="0" bIns="0" rtlCol="0">
              <a:spAutoFit/>
            </a:bodyPr>
            <a:lstStyle/>
            <a:p>
              <a:pPr algn="ctr"/>
              <a:r>
                <a:rPr lang="en-US" spc="-53" dirty="0" smtClean="0">
                  <a:solidFill>
                    <a:srgbClr val="505050"/>
                  </a:solidFill>
                  <a:latin typeface="Segoe UI Light" panose="020B0502040204020203" pitchFamily="34" charset="0"/>
                  <a:cs typeface="Segoe UI Light" panose="020B0502040204020203" pitchFamily="34" charset="0"/>
                </a:rPr>
                <a:t>Custom WCF service</a:t>
              </a:r>
              <a:endParaRPr lang="en-US" spc="-53" dirty="0">
                <a:solidFill>
                  <a:srgbClr val="505050"/>
                </a:solidFill>
                <a:latin typeface="Segoe UI Light" panose="020B0502040204020203" pitchFamily="34" charset="0"/>
                <a:cs typeface="Segoe UI Light" panose="020B0502040204020203" pitchFamily="34" charset="0"/>
              </a:endParaRPr>
            </a:p>
          </p:txBody>
        </p:sp>
      </p:grpSp>
      <p:grpSp>
        <p:nvGrpSpPr>
          <p:cNvPr id="6" name="Group 5"/>
          <p:cNvGrpSpPr/>
          <p:nvPr/>
        </p:nvGrpSpPr>
        <p:grpSpPr>
          <a:xfrm>
            <a:off x="10858151" y="3348210"/>
            <a:ext cx="809163" cy="1301097"/>
            <a:chOff x="10823798" y="2844758"/>
            <a:chExt cx="809163" cy="1301097"/>
          </a:xfrm>
        </p:grpSpPr>
        <p:pic>
          <p:nvPicPr>
            <p:cNvPr id="5" name="Picture 4"/>
            <p:cNvPicPr>
              <a:picLocks noChangeAspect="1"/>
            </p:cNvPicPr>
            <p:nvPr/>
          </p:nvPicPr>
          <p:blipFill>
            <a:blip r:embed="rId14"/>
            <a:stretch>
              <a:fillRect/>
            </a:stretch>
          </p:blipFill>
          <p:spPr>
            <a:xfrm>
              <a:off x="10823798" y="2844758"/>
              <a:ext cx="809163" cy="1012544"/>
            </a:xfrm>
            <a:prstGeom prst="rect">
              <a:avLst/>
            </a:prstGeom>
          </p:spPr>
        </p:pic>
        <p:sp>
          <p:nvSpPr>
            <p:cNvPr id="44" name="TextBox 43"/>
            <p:cNvSpPr txBox="1"/>
            <p:nvPr/>
          </p:nvSpPr>
          <p:spPr>
            <a:xfrm>
              <a:off x="10834711" y="3868856"/>
              <a:ext cx="776723" cy="276999"/>
            </a:xfrm>
            <a:prstGeom prst="rect">
              <a:avLst/>
            </a:prstGeom>
            <a:noFill/>
            <a:ln>
              <a:noFill/>
            </a:ln>
          </p:spPr>
          <p:txBody>
            <a:bodyPr wrap="square" lIns="0" tIns="0" rIns="0" bIns="0" rtlCol="0">
              <a:spAutoFit/>
            </a:bodyPr>
            <a:lstStyle/>
            <a:p>
              <a:pPr algn="ctr"/>
              <a:r>
                <a:rPr lang="en-US" spc="-53" dirty="0" smtClean="0">
                  <a:solidFill>
                    <a:srgbClr val="505050"/>
                  </a:solidFill>
                  <a:latin typeface="Segoe UI Light" panose="020B0502040204020203" pitchFamily="34" charset="0"/>
                  <a:cs typeface="Segoe UI Light" panose="020B0502040204020203" pitchFamily="34" charset="0"/>
                </a:rPr>
                <a:t>FIM</a:t>
              </a:r>
              <a:endParaRPr lang="en-US" spc="-53" dirty="0">
                <a:solidFill>
                  <a:srgbClr val="505050"/>
                </a:solidFill>
                <a:latin typeface="Segoe UI Light" panose="020B0502040204020203" pitchFamily="34" charset="0"/>
                <a:cs typeface="Segoe UI Light" panose="020B0502040204020203" pitchFamily="34" charset="0"/>
              </a:endParaRPr>
            </a:p>
          </p:txBody>
        </p:sp>
      </p:grpSp>
      <p:grpSp>
        <p:nvGrpSpPr>
          <p:cNvPr id="7" name="Group 6"/>
          <p:cNvGrpSpPr/>
          <p:nvPr/>
        </p:nvGrpSpPr>
        <p:grpSpPr>
          <a:xfrm>
            <a:off x="9321249" y="1727062"/>
            <a:ext cx="935550" cy="1374252"/>
            <a:chOff x="9146726" y="1577443"/>
            <a:chExt cx="935550" cy="1374252"/>
          </a:xfrm>
        </p:grpSpPr>
        <p:pic>
          <p:nvPicPr>
            <p:cNvPr id="42" name="Picture 41"/>
            <p:cNvPicPr>
              <a:picLocks noChangeAspect="1"/>
            </p:cNvPicPr>
            <p:nvPr/>
          </p:nvPicPr>
          <p:blipFill>
            <a:blip r:embed="rId15"/>
            <a:stretch>
              <a:fillRect/>
            </a:stretch>
          </p:blipFill>
          <p:spPr>
            <a:xfrm>
              <a:off x="9146726" y="1577443"/>
              <a:ext cx="935550" cy="1050465"/>
            </a:xfrm>
            <a:prstGeom prst="rect">
              <a:avLst/>
            </a:prstGeom>
          </p:spPr>
        </p:pic>
        <p:sp>
          <p:nvSpPr>
            <p:cNvPr id="47" name="TextBox 46"/>
            <p:cNvSpPr txBox="1"/>
            <p:nvPr/>
          </p:nvSpPr>
          <p:spPr>
            <a:xfrm>
              <a:off x="9171815" y="2674696"/>
              <a:ext cx="776723" cy="276999"/>
            </a:xfrm>
            <a:prstGeom prst="rect">
              <a:avLst/>
            </a:prstGeom>
            <a:noFill/>
            <a:ln>
              <a:noFill/>
            </a:ln>
          </p:spPr>
          <p:txBody>
            <a:bodyPr wrap="square" lIns="0" tIns="0" rIns="0" bIns="0" rtlCol="0">
              <a:spAutoFit/>
            </a:bodyPr>
            <a:lstStyle/>
            <a:p>
              <a:pPr algn="ctr"/>
              <a:r>
                <a:rPr lang="en-US" spc="-53" dirty="0" smtClean="0">
                  <a:solidFill>
                    <a:srgbClr val="505050"/>
                  </a:solidFill>
                  <a:latin typeface="Segoe UI Light" panose="020B0502040204020203" pitchFamily="34" charset="0"/>
                  <a:cs typeface="Segoe UI Light" panose="020B0502040204020203" pitchFamily="34" charset="0"/>
                </a:rPr>
                <a:t>AD/DC</a:t>
              </a:r>
              <a:endParaRPr lang="en-US" spc="-53" dirty="0">
                <a:solidFill>
                  <a:srgbClr val="505050"/>
                </a:solidFill>
                <a:latin typeface="Segoe UI Light" panose="020B0502040204020203" pitchFamily="34" charset="0"/>
                <a:cs typeface="Segoe UI Light" panose="020B0502040204020203" pitchFamily="34" charset="0"/>
              </a:endParaRPr>
            </a:p>
          </p:txBody>
        </p:sp>
      </p:grpSp>
      <p:pic>
        <p:nvPicPr>
          <p:cNvPr id="59" name="Picture 58"/>
          <p:cNvPicPr>
            <a:picLocks noChangeAspect="1"/>
          </p:cNvPicPr>
          <p:nvPr/>
        </p:nvPicPr>
        <p:blipFill>
          <a:blip r:embed="rId16"/>
          <a:stretch>
            <a:fillRect/>
          </a:stretch>
        </p:blipFill>
        <p:spPr>
          <a:xfrm>
            <a:off x="4080418" y="1525403"/>
            <a:ext cx="1077638" cy="1023120"/>
          </a:xfrm>
          <a:prstGeom prst="rect">
            <a:avLst/>
          </a:prstGeom>
        </p:spPr>
      </p:pic>
      <p:cxnSp>
        <p:nvCxnSpPr>
          <p:cNvPr id="60" name="Straight Arrow Connector 59"/>
          <p:cNvCxnSpPr/>
          <p:nvPr/>
        </p:nvCxnSpPr>
        <p:spPr>
          <a:xfrm>
            <a:off x="6783838" y="2824315"/>
            <a:ext cx="506722" cy="556411"/>
          </a:xfrm>
          <a:prstGeom prst="straightConnector1">
            <a:avLst/>
          </a:prstGeom>
          <a:ln w="53975">
            <a:solidFill>
              <a:schemeClr val="tx1"/>
            </a:solidFill>
            <a:prstDash val="sysDash"/>
            <a:tailEnd type="stealth"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cxnSp>
        <p:nvCxnSpPr>
          <p:cNvPr id="61" name="Straight Arrow Connector 60"/>
          <p:cNvCxnSpPr/>
          <p:nvPr/>
        </p:nvCxnSpPr>
        <p:spPr>
          <a:xfrm flipV="1">
            <a:off x="8279249" y="2354679"/>
            <a:ext cx="924093" cy="1066365"/>
          </a:xfrm>
          <a:prstGeom prst="straightConnector1">
            <a:avLst/>
          </a:prstGeom>
          <a:ln w="53975">
            <a:solidFill>
              <a:schemeClr val="tx1"/>
            </a:solidFill>
            <a:prstDash val="sysDash"/>
            <a:tailEnd type="stealth"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cxnSp>
        <p:nvCxnSpPr>
          <p:cNvPr id="62" name="Straight Arrow Connector 61"/>
          <p:cNvCxnSpPr/>
          <p:nvPr/>
        </p:nvCxnSpPr>
        <p:spPr>
          <a:xfrm>
            <a:off x="10148678" y="2365338"/>
            <a:ext cx="966103" cy="926402"/>
          </a:xfrm>
          <a:prstGeom prst="straightConnector1">
            <a:avLst/>
          </a:prstGeom>
          <a:ln w="53975">
            <a:solidFill>
              <a:schemeClr val="tx1"/>
            </a:solidFill>
            <a:prstDash val="sysDash"/>
            <a:tailEnd type="stealth"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cxnSp>
        <p:nvCxnSpPr>
          <p:cNvPr id="63" name="Straight Arrow Connector 62"/>
          <p:cNvCxnSpPr>
            <a:endCxn id="9" idx="1"/>
          </p:cNvCxnSpPr>
          <p:nvPr/>
        </p:nvCxnSpPr>
        <p:spPr>
          <a:xfrm>
            <a:off x="8652809" y="4627237"/>
            <a:ext cx="1957916" cy="1027575"/>
          </a:xfrm>
          <a:prstGeom prst="straightConnector1">
            <a:avLst/>
          </a:prstGeom>
          <a:ln w="53975">
            <a:solidFill>
              <a:schemeClr val="tx1"/>
            </a:solidFill>
            <a:prstDash val="sysDash"/>
            <a:tailEnd type="stealth"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pic>
        <p:nvPicPr>
          <p:cNvPr id="12" name="Picture 11"/>
          <p:cNvPicPr>
            <a:picLocks noChangeAspect="1"/>
          </p:cNvPicPr>
          <p:nvPr/>
        </p:nvPicPr>
        <p:blipFill>
          <a:blip r:embed="rId17"/>
          <a:stretch>
            <a:fillRect/>
          </a:stretch>
        </p:blipFill>
        <p:spPr>
          <a:xfrm>
            <a:off x="9426304" y="4876681"/>
            <a:ext cx="608512" cy="388345"/>
          </a:xfrm>
          <a:prstGeom prst="rect">
            <a:avLst/>
          </a:prstGeom>
        </p:spPr>
      </p:pic>
      <p:cxnSp>
        <p:nvCxnSpPr>
          <p:cNvPr id="64" name="Straight Arrow Connector 63"/>
          <p:cNvCxnSpPr/>
          <p:nvPr/>
        </p:nvCxnSpPr>
        <p:spPr>
          <a:xfrm flipH="1" flipV="1">
            <a:off x="8472885" y="3956419"/>
            <a:ext cx="2317764" cy="31144"/>
          </a:xfrm>
          <a:prstGeom prst="straightConnector1">
            <a:avLst/>
          </a:prstGeom>
          <a:ln w="53975">
            <a:solidFill>
              <a:schemeClr val="tx1"/>
            </a:solidFill>
            <a:prstDash val="sysDash"/>
            <a:headEnd type="stealth" w="lg" len="lg"/>
            <a:tailEnd type="stealth"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cxnSp>
        <p:nvCxnSpPr>
          <p:cNvPr id="67" name="Straight Arrow Connector 66"/>
          <p:cNvCxnSpPr/>
          <p:nvPr/>
        </p:nvCxnSpPr>
        <p:spPr>
          <a:xfrm flipH="1">
            <a:off x="4503037" y="4181722"/>
            <a:ext cx="2121680" cy="0"/>
          </a:xfrm>
          <a:prstGeom prst="straightConnector1">
            <a:avLst/>
          </a:prstGeom>
          <a:ln w="53975">
            <a:solidFill>
              <a:schemeClr val="tx1"/>
            </a:solidFill>
            <a:prstDash val="sysDash"/>
            <a:tailEnd type="stealth"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cxnSp>
        <p:nvCxnSpPr>
          <p:cNvPr id="69" name="Straight Arrow Connector 68"/>
          <p:cNvCxnSpPr/>
          <p:nvPr/>
        </p:nvCxnSpPr>
        <p:spPr>
          <a:xfrm flipH="1">
            <a:off x="4274314" y="4372308"/>
            <a:ext cx="2350403" cy="794789"/>
          </a:xfrm>
          <a:prstGeom prst="straightConnector1">
            <a:avLst/>
          </a:prstGeom>
          <a:ln w="53975">
            <a:solidFill>
              <a:schemeClr val="tx1"/>
            </a:solidFill>
            <a:prstDash val="sysDash"/>
            <a:tailEnd type="stealth"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grpSp>
        <p:nvGrpSpPr>
          <p:cNvPr id="248" name="Group 247"/>
          <p:cNvGrpSpPr/>
          <p:nvPr/>
        </p:nvGrpSpPr>
        <p:grpSpPr>
          <a:xfrm>
            <a:off x="6340012" y="2615712"/>
            <a:ext cx="524853" cy="524853"/>
            <a:chOff x="492" y="17985"/>
            <a:chExt cx="524853" cy="524853"/>
          </a:xfrm>
        </p:grpSpPr>
        <p:sp>
          <p:nvSpPr>
            <p:cNvPr id="249" name="Oval 248"/>
            <p:cNvSpPr/>
            <p:nvPr/>
          </p:nvSpPr>
          <p:spPr>
            <a:xfrm>
              <a:off x="492" y="17985"/>
              <a:ext cx="524853" cy="524853"/>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50" name="Oval 4"/>
            <p:cNvSpPr/>
            <p:nvPr/>
          </p:nvSpPr>
          <p:spPr>
            <a:xfrm>
              <a:off x="77355" y="94848"/>
              <a:ext cx="371127" cy="37112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1066800">
                <a:lnSpc>
                  <a:spcPct val="90000"/>
                </a:lnSpc>
                <a:spcBef>
                  <a:spcPct val="0"/>
                </a:spcBef>
                <a:spcAft>
                  <a:spcPct val="35000"/>
                </a:spcAft>
              </a:pPr>
              <a:r>
                <a:rPr lang="en-US" sz="2400" dirty="0" smtClean="0">
                  <a:solidFill>
                    <a:srgbClr val="FFFFFF"/>
                  </a:solidFill>
                </a:rPr>
                <a:t>1</a:t>
              </a:r>
              <a:endParaRPr lang="en-US" sz="2400" dirty="0">
                <a:solidFill>
                  <a:srgbClr val="FFFFFF"/>
                </a:solidFill>
              </a:endParaRPr>
            </a:p>
          </p:txBody>
        </p:sp>
      </p:grpSp>
      <p:grpSp>
        <p:nvGrpSpPr>
          <p:cNvPr id="71" name="Group 70"/>
          <p:cNvGrpSpPr/>
          <p:nvPr/>
        </p:nvGrpSpPr>
        <p:grpSpPr>
          <a:xfrm>
            <a:off x="8274825" y="2586392"/>
            <a:ext cx="524853" cy="524853"/>
            <a:chOff x="492" y="17985"/>
            <a:chExt cx="524853" cy="524853"/>
          </a:xfrm>
        </p:grpSpPr>
        <p:sp>
          <p:nvSpPr>
            <p:cNvPr id="72" name="Oval 71"/>
            <p:cNvSpPr/>
            <p:nvPr/>
          </p:nvSpPr>
          <p:spPr>
            <a:xfrm>
              <a:off x="492" y="17985"/>
              <a:ext cx="524853" cy="524853"/>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3" name="Oval 4"/>
            <p:cNvSpPr/>
            <p:nvPr/>
          </p:nvSpPr>
          <p:spPr>
            <a:xfrm>
              <a:off x="77355" y="94848"/>
              <a:ext cx="371127" cy="37112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1066800">
                <a:lnSpc>
                  <a:spcPct val="90000"/>
                </a:lnSpc>
                <a:spcBef>
                  <a:spcPct val="0"/>
                </a:spcBef>
                <a:spcAft>
                  <a:spcPct val="35000"/>
                </a:spcAft>
              </a:pPr>
              <a:r>
                <a:rPr lang="en-US" sz="2400" dirty="0" smtClean="0">
                  <a:solidFill>
                    <a:srgbClr val="FFFFFF"/>
                  </a:solidFill>
                </a:rPr>
                <a:t>2</a:t>
              </a:r>
              <a:endParaRPr lang="en-US" sz="2400" dirty="0">
                <a:solidFill>
                  <a:srgbClr val="FFFFFF"/>
                </a:solidFill>
              </a:endParaRPr>
            </a:p>
          </p:txBody>
        </p:sp>
      </p:grpSp>
      <p:grpSp>
        <p:nvGrpSpPr>
          <p:cNvPr id="74" name="Group 73"/>
          <p:cNvGrpSpPr/>
          <p:nvPr/>
        </p:nvGrpSpPr>
        <p:grpSpPr>
          <a:xfrm>
            <a:off x="10399795" y="2293243"/>
            <a:ext cx="524853" cy="524853"/>
            <a:chOff x="492" y="17985"/>
            <a:chExt cx="524853" cy="524853"/>
          </a:xfrm>
        </p:grpSpPr>
        <p:sp>
          <p:nvSpPr>
            <p:cNvPr id="75" name="Oval 74"/>
            <p:cNvSpPr/>
            <p:nvPr/>
          </p:nvSpPr>
          <p:spPr>
            <a:xfrm>
              <a:off x="492" y="17985"/>
              <a:ext cx="524853" cy="524853"/>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6" name="Oval 4"/>
            <p:cNvSpPr/>
            <p:nvPr/>
          </p:nvSpPr>
          <p:spPr>
            <a:xfrm>
              <a:off x="77355" y="94848"/>
              <a:ext cx="371127" cy="37112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1066800">
                <a:lnSpc>
                  <a:spcPct val="90000"/>
                </a:lnSpc>
                <a:spcBef>
                  <a:spcPct val="0"/>
                </a:spcBef>
                <a:spcAft>
                  <a:spcPct val="35000"/>
                </a:spcAft>
              </a:pPr>
              <a:r>
                <a:rPr lang="fi-FI" sz="2400" dirty="0">
                  <a:solidFill>
                    <a:srgbClr val="FFFFFF"/>
                  </a:solidFill>
                </a:rPr>
                <a:t>3</a:t>
              </a:r>
              <a:endParaRPr lang="en-US" sz="2400" dirty="0">
                <a:solidFill>
                  <a:srgbClr val="FFFFFF"/>
                </a:solidFill>
              </a:endParaRPr>
            </a:p>
          </p:txBody>
        </p:sp>
      </p:grpSp>
      <p:grpSp>
        <p:nvGrpSpPr>
          <p:cNvPr id="77" name="Group 76"/>
          <p:cNvGrpSpPr/>
          <p:nvPr/>
        </p:nvGrpSpPr>
        <p:grpSpPr>
          <a:xfrm>
            <a:off x="9476617" y="3520121"/>
            <a:ext cx="524853" cy="524853"/>
            <a:chOff x="492" y="17985"/>
            <a:chExt cx="524853" cy="524853"/>
          </a:xfrm>
        </p:grpSpPr>
        <p:sp>
          <p:nvSpPr>
            <p:cNvPr id="78" name="Oval 77"/>
            <p:cNvSpPr/>
            <p:nvPr/>
          </p:nvSpPr>
          <p:spPr>
            <a:xfrm>
              <a:off x="492" y="17985"/>
              <a:ext cx="524853" cy="524853"/>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9" name="Oval 4"/>
            <p:cNvSpPr/>
            <p:nvPr/>
          </p:nvSpPr>
          <p:spPr>
            <a:xfrm>
              <a:off x="77355" y="94848"/>
              <a:ext cx="371127" cy="37112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1066800">
                <a:lnSpc>
                  <a:spcPct val="90000"/>
                </a:lnSpc>
                <a:spcBef>
                  <a:spcPct val="0"/>
                </a:spcBef>
                <a:spcAft>
                  <a:spcPct val="35000"/>
                </a:spcAft>
              </a:pPr>
              <a:r>
                <a:rPr lang="en-US" sz="2400" dirty="0" smtClean="0">
                  <a:solidFill>
                    <a:srgbClr val="FFFFFF"/>
                  </a:solidFill>
                </a:rPr>
                <a:t>4</a:t>
              </a:r>
              <a:endParaRPr lang="en-US" sz="2400" dirty="0">
                <a:solidFill>
                  <a:srgbClr val="FFFFFF"/>
                </a:solidFill>
              </a:endParaRPr>
            </a:p>
          </p:txBody>
        </p:sp>
      </p:grpSp>
      <p:grpSp>
        <p:nvGrpSpPr>
          <p:cNvPr id="80" name="Group 79"/>
          <p:cNvGrpSpPr/>
          <p:nvPr/>
        </p:nvGrpSpPr>
        <p:grpSpPr>
          <a:xfrm>
            <a:off x="8715290" y="4716724"/>
            <a:ext cx="524853" cy="524853"/>
            <a:chOff x="492" y="17985"/>
            <a:chExt cx="524853" cy="524853"/>
          </a:xfrm>
        </p:grpSpPr>
        <p:sp>
          <p:nvSpPr>
            <p:cNvPr id="81" name="Oval 80"/>
            <p:cNvSpPr/>
            <p:nvPr/>
          </p:nvSpPr>
          <p:spPr>
            <a:xfrm>
              <a:off x="492" y="17985"/>
              <a:ext cx="524853" cy="524853"/>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2" name="Oval 4"/>
            <p:cNvSpPr/>
            <p:nvPr/>
          </p:nvSpPr>
          <p:spPr>
            <a:xfrm>
              <a:off x="77355" y="94848"/>
              <a:ext cx="371127" cy="37112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1066800">
                <a:lnSpc>
                  <a:spcPct val="90000"/>
                </a:lnSpc>
                <a:spcBef>
                  <a:spcPct val="0"/>
                </a:spcBef>
                <a:spcAft>
                  <a:spcPct val="35000"/>
                </a:spcAft>
              </a:pPr>
              <a:r>
                <a:rPr lang="en-US" sz="2400" dirty="0" smtClean="0">
                  <a:solidFill>
                    <a:srgbClr val="FFFFFF"/>
                  </a:solidFill>
                </a:rPr>
                <a:t>7</a:t>
              </a:r>
              <a:endParaRPr lang="en-US" sz="2400" dirty="0">
                <a:solidFill>
                  <a:srgbClr val="FFFFFF"/>
                </a:solidFill>
              </a:endParaRPr>
            </a:p>
          </p:txBody>
        </p:sp>
      </p:grpSp>
      <p:grpSp>
        <p:nvGrpSpPr>
          <p:cNvPr id="83" name="Group 82"/>
          <p:cNvGrpSpPr/>
          <p:nvPr/>
        </p:nvGrpSpPr>
        <p:grpSpPr>
          <a:xfrm>
            <a:off x="5230863" y="3725136"/>
            <a:ext cx="524853" cy="524853"/>
            <a:chOff x="492" y="17985"/>
            <a:chExt cx="524853" cy="524853"/>
          </a:xfrm>
        </p:grpSpPr>
        <p:sp>
          <p:nvSpPr>
            <p:cNvPr id="84" name="Oval 83"/>
            <p:cNvSpPr/>
            <p:nvPr/>
          </p:nvSpPr>
          <p:spPr>
            <a:xfrm>
              <a:off x="492" y="17985"/>
              <a:ext cx="524853" cy="524853"/>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5" name="Oval 4"/>
            <p:cNvSpPr/>
            <p:nvPr/>
          </p:nvSpPr>
          <p:spPr>
            <a:xfrm>
              <a:off x="77355" y="94848"/>
              <a:ext cx="371127" cy="37112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1066800">
                <a:lnSpc>
                  <a:spcPct val="90000"/>
                </a:lnSpc>
                <a:spcBef>
                  <a:spcPct val="0"/>
                </a:spcBef>
                <a:spcAft>
                  <a:spcPct val="35000"/>
                </a:spcAft>
              </a:pPr>
              <a:r>
                <a:rPr lang="en-US" sz="2400" dirty="0" smtClean="0">
                  <a:solidFill>
                    <a:srgbClr val="FFFFFF"/>
                  </a:solidFill>
                </a:rPr>
                <a:t>5</a:t>
              </a:r>
              <a:endParaRPr lang="en-US" sz="2400" dirty="0">
                <a:solidFill>
                  <a:srgbClr val="FFFFFF"/>
                </a:solidFill>
              </a:endParaRPr>
            </a:p>
          </p:txBody>
        </p:sp>
      </p:grpSp>
      <p:grpSp>
        <p:nvGrpSpPr>
          <p:cNvPr id="86" name="Group 85"/>
          <p:cNvGrpSpPr/>
          <p:nvPr/>
        </p:nvGrpSpPr>
        <p:grpSpPr>
          <a:xfrm>
            <a:off x="5315954" y="5081438"/>
            <a:ext cx="524853" cy="524853"/>
            <a:chOff x="492" y="17985"/>
            <a:chExt cx="524853" cy="524853"/>
          </a:xfrm>
        </p:grpSpPr>
        <p:sp>
          <p:nvSpPr>
            <p:cNvPr id="87" name="Oval 86"/>
            <p:cNvSpPr/>
            <p:nvPr/>
          </p:nvSpPr>
          <p:spPr>
            <a:xfrm>
              <a:off x="492" y="17985"/>
              <a:ext cx="524853" cy="524853"/>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8" name="Oval 4"/>
            <p:cNvSpPr/>
            <p:nvPr/>
          </p:nvSpPr>
          <p:spPr>
            <a:xfrm>
              <a:off x="77355" y="94848"/>
              <a:ext cx="371127" cy="37112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1066800">
                <a:lnSpc>
                  <a:spcPct val="90000"/>
                </a:lnSpc>
                <a:spcBef>
                  <a:spcPct val="0"/>
                </a:spcBef>
                <a:spcAft>
                  <a:spcPct val="35000"/>
                </a:spcAft>
              </a:pPr>
              <a:r>
                <a:rPr lang="fi-FI" sz="2400" dirty="0" smtClean="0">
                  <a:solidFill>
                    <a:srgbClr val="FFFFFF"/>
                  </a:solidFill>
                </a:rPr>
                <a:t>6</a:t>
              </a:r>
              <a:endParaRPr lang="en-US" sz="2400" dirty="0">
                <a:solidFill>
                  <a:srgbClr val="FFFFFF"/>
                </a:solidFill>
              </a:endParaRPr>
            </a:p>
          </p:txBody>
        </p:sp>
      </p:grpSp>
      <p:pic>
        <p:nvPicPr>
          <p:cNvPr id="89" name="Picture 88"/>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1608998" y="119299"/>
            <a:ext cx="667103" cy="667103"/>
          </a:xfrm>
          <a:prstGeom prst="rect">
            <a:avLst/>
          </a:prstGeom>
        </p:spPr>
      </p:pic>
    </p:spTree>
    <p:extLst>
      <p:ext uri="{BB962C8B-B14F-4D97-AF65-F5344CB8AC3E}">
        <p14:creationId xmlns:p14="http://schemas.microsoft.com/office/powerpoint/2010/main" val="1837157157"/>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48"/>
                                        </p:tgtEl>
                                        <p:attrNameLst>
                                          <p:attrName>style.visibility</p:attrName>
                                        </p:attrNameLst>
                                      </p:cBhvr>
                                      <p:to>
                                        <p:strVal val="visible"/>
                                      </p:to>
                                    </p:set>
                                    <p:animEffect transition="in" filter="fade">
                                      <p:cBhvr>
                                        <p:cTn id="7" dur="1000"/>
                                        <p:tgtEl>
                                          <p:spTgt spid="248"/>
                                        </p:tgtEl>
                                      </p:cBhvr>
                                    </p:animEffect>
                                    <p:anim calcmode="lin" valueType="num">
                                      <p:cBhvr>
                                        <p:cTn id="8" dur="1000" fill="hold"/>
                                        <p:tgtEl>
                                          <p:spTgt spid="248"/>
                                        </p:tgtEl>
                                        <p:attrNameLst>
                                          <p:attrName>ppt_x</p:attrName>
                                        </p:attrNameLst>
                                      </p:cBhvr>
                                      <p:tavLst>
                                        <p:tav tm="0">
                                          <p:val>
                                            <p:strVal val="#ppt_x"/>
                                          </p:val>
                                        </p:tav>
                                        <p:tav tm="100000">
                                          <p:val>
                                            <p:strVal val="#ppt_x"/>
                                          </p:val>
                                        </p:tav>
                                      </p:tavLst>
                                    </p:anim>
                                    <p:anim calcmode="lin" valueType="num">
                                      <p:cBhvr>
                                        <p:cTn id="9" dur="1000" fill="hold"/>
                                        <p:tgtEl>
                                          <p:spTgt spid="24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fade">
                                      <p:cBhvr>
                                        <p:cTn id="12" dur="1000"/>
                                        <p:tgtEl>
                                          <p:spTgt spid="60"/>
                                        </p:tgtEl>
                                      </p:cBhvr>
                                    </p:animEffect>
                                    <p:anim calcmode="lin" valueType="num">
                                      <p:cBhvr>
                                        <p:cTn id="13" dur="1000" fill="hold"/>
                                        <p:tgtEl>
                                          <p:spTgt spid="60"/>
                                        </p:tgtEl>
                                        <p:attrNameLst>
                                          <p:attrName>ppt_x</p:attrName>
                                        </p:attrNameLst>
                                      </p:cBhvr>
                                      <p:tavLst>
                                        <p:tav tm="0">
                                          <p:val>
                                            <p:strVal val="#ppt_x"/>
                                          </p:val>
                                        </p:tav>
                                        <p:tav tm="100000">
                                          <p:val>
                                            <p:strVal val="#ppt_x"/>
                                          </p:val>
                                        </p:tav>
                                      </p:tavLst>
                                    </p:anim>
                                    <p:anim calcmode="lin" valueType="num">
                                      <p:cBhvr>
                                        <p:cTn id="14" dur="1000" fill="hold"/>
                                        <p:tgtEl>
                                          <p:spTgt spid="6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fade">
                                      <p:cBhvr>
                                        <p:cTn id="24" dur="1000"/>
                                        <p:tgtEl>
                                          <p:spTgt spid="61"/>
                                        </p:tgtEl>
                                      </p:cBhvr>
                                    </p:animEffect>
                                    <p:anim calcmode="lin" valueType="num">
                                      <p:cBhvr>
                                        <p:cTn id="25" dur="1000" fill="hold"/>
                                        <p:tgtEl>
                                          <p:spTgt spid="61"/>
                                        </p:tgtEl>
                                        <p:attrNameLst>
                                          <p:attrName>ppt_x</p:attrName>
                                        </p:attrNameLst>
                                      </p:cBhvr>
                                      <p:tavLst>
                                        <p:tav tm="0">
                                          <p:val>
                                            <p:strVal val="#ppt_x"/>
                                          </p:val>
                                        </p:tav>
                                        <p:tav tm="100000">
                                          <p:val>
                                            <p:strVal val="#ppt_x"/>
                                          </p:val>
                                        </p:tav>
                                      </p:tavLst>
                                    </p:anim>
                                    <p:anim calcmode="lin" valueType="num">
                                      <p:cBhvr>
                                        <p:cTn id="26" dur="1000" fill="hold"/>
                                        <p:tgtEl>
                                          <p:spTgt spid="61"/>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fade">
                                      <p:cBhvr>
                                        <p:cTn id="29" dur="1000"/>
                                        <p:tgtEl>
                                          <p:spTgt spid="71"/>
                                        </p:tgtEl>
                                      </p:cBhvr>
                                    </p:animEffect>
                                    <p:anim calcmode="lin" valueType="num">
                                      <p:cBhvr>
                                        <p:cTn id="30" dur="1000" fill="hold"/>
                                        <p:tgtEl>
                                          <p:spTgt spid="71"/>
                                        </p:tgtEl>
                                        <p:attrNameLst>
                                          <p:attrName>ppt_x</p:attrName>
                                        </p:attrNameLst>
                                      </p:cBhvr>
                                      <p:tavLst>
                                        <p:tav tm="0">
                                          <p:val>
                                            <p:strVal val="#ppt_x"/>
                                          </p:val>
                                        </p:tav>
                                        <p:tav tm="100000">
                                          <p:val>
                                            <p:strVal val="#ppt_x"/>
                                          </p:val>
                                        </p:tav>
                                      </p:tavLst>
                                    </p:anim>
                                    <p:anim calcmode="lin" valueType="num">
                                      <p:cBhvr>
                                        <p:cTn id="31" dur="1000" fill="hold"/>
                                        <p:tgtEl>
                                          <p:spTgt spid="71"/>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anim calcmode="lin" valueType="num">
                                      <p:cBhvr>
                                        <p:cTn id="35" dur="1000" fill="hold"/>
                                        <p:tgtEl>
                                          <p:spTgt spid="7"/>
                                        </p:tgtEl>
                                        <p:attrNameLst>
                                          <p:attrName>ppt_x</p:attrName>
                                        </p:attrNameLst>
                                      </p:cBhvr>
                                      <p:tavLst>
                                        <p:tav tm="0">
                                          <p:val>
                                            <p:strVal val="#ppt_x"/>
                                          </p:val>
                                        </p:tav>
                                        <p:tav tm="100000">
                                          <p:val>
                                            <p:strVal val="#ppt_x"/>
                                          </p:val>
                                        </p:tav>
                                      </p:tavLst>
                                    </p:anim>
                                    <p:anim calcmode="lin" valueType="num">
                                      <p:cBhvr>
                                        <p:cTn id="3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74"/>
                                        </p:tgtEl>
                                        <p:attrNameLst>
                                          <p:attrName>style.visibility</p:attrName>
                                        </p:attrNameLst>
                                      </p:cBhvr>
                                      <p:to>
                                        <p:strVal val="visible"/>
                                      </p:to>
                                    </p:set>
                                    <p:animEffect transition="in" filter="fade">
                                      <p:cBhvr>
                                        <p:cTn id="41" dur="1000"/>
                                        <p:tgtEl>
                                          <p:spTgt spid="74"/>
                                        </p:tgtEl>
                                      </p:cBhvr>
                                    </p:animEffect>
                                    <p:anim calcmode="lin" valueType="num">
                                      <p:cBhvr>
                                        <p:cTn id="42" dur="1000" fill="hold"/>
                                        <p:tgtEl>
                                          <p:spTgt spid="74"/>
                                        </p:tgtEl>
                                        <p:attrNameLst>
                                          <p:attrName>ppt_x</p:attrName>
                                        </p:attrNameLst>
                                      </p:cBhvr>
                                      <p:tavLst>
                                        <p:tav tm="0">
                                          <p:val>
                                            <p:strVal val="#ppt_x"/>
                                          </p:val>
                                        </p:tav>
                                        <p:tav tm="100000">
                                          <p:val>
                                            <p:strVal val="#ppt_x"/>
                                          </p:val>
                                        </p:tav>
                                      </p:tavLst>
                                    </p:anim>
                                    <p:anim calcmode="lin" valueType="num">
                                      <p:cBhvr>
                                        <p:cTn id="43" dur="1000" fill="hold"/>
                                        <p:tgtEl>
                                          <p:spTgt spid="74"/>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62"/>
                                        </p:tgtEl>
                                        <p:attrNameLst>
                                          <p:attrName>style.visibility</p:attrName>
                                        </p:attrNameLst>
                                      </p:cBhvr>
                                      <p:to>
                                        <p:strVal val="visible"/>
                                      </p:to>
                                    </p:set>
                                    <p:animEffect transition="in" filter="fade">
                                      <p:cBhvr>
                                        <p:cTn id="46" dur="1000"/>
                                        <p:tgtEl>
                                          <p:spTgt spid="62"/>
                                        </p:tgtEl>
                                      </p:cBhvr>
                                    </p:animEffect>
                                    <p:anim calcmode="lin" valueType="num">
                                      <p:cBhvr>
                                        <p:cTn id="47" dur="1000" fill="hold"/>
                                        <p:tgtEl>
                                          <p:spTgt spid="62"/>
                                        </p:tgtEl>
                                        <p:attrNameLst>
                                          <p:attrName>ppt_x</p:attrName>
                                        </p:attrNameLst>
                                      </p:cBhvr>
                                      <p:tavLst>
                                        <p:tav tm="0">
                                          <p:val>
                                            <p:strVal val="#ppt_x"/>
                                          </p:val>
                                        </p:tav>
                                        <p:tav tm="100000">
                                          <p:val>
                                            <p:strVal val="#ppt_x"/>
                                          </p:val>
                                        </p:tav>
                                      </p:tavLst>
                                    </p:anim>
                                    <p:anim calcmode="lin" valueType="num">
                                      <p:cBhvr>
                                        <p:cTn id="48" dur="1000" fill="hold"/>
                                        <p:tgtEl>
                                          <p:spTgt spid="62"/>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1000"/>
                                        <p:tgtEl>
                                          <p:spTgt spid="6"/>
                                        </p:tgtEl>
                                      </p:cBhvr>
                                    </p:animEffect>
                                    <p:anim calcmode="lin" valueType="num">
                                      <p:cBhvr>
                                        <p:cTn id="52" dur="1000" fill="hold"/>
                                        <p:tgtEl>
                                          <p:spTgt spid="6"/>
                                        </p:tgtEl>
                                        <p:attrNameLst>
                                          <p:attrName>ppt_x</p:attrName>
                                        </p:attrNameLst>
                                      </p:cBhvr>
                                      <p:tavLst>
                                        <p:tav tm="0">
                                          <p:val>
                                            <p:strVal val="#ppt_x"/>
                                          </p:val>
                                        </p:tav>
                                        <p:tav tm="100000">
                                          <p:val>
                                            <p:strVal val="#ppt_x"/>
                                          </p:val>
                                        </p:tav>
                                      </p:tavLst>
                                    </p:anim>
                                    <p:anim calcmode="lin" valueType="num">
                                      <p:cBhvr>
                                        <p:cTn id="53" dur="1000" fill="hold"/>
                                        <p:tgtEl>
                                          <p:spTgt spid="6"/>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64"/>
                                        </p:tgtEl>
                                        <p:attrNameLst>
                                          <p:attrName>style.visibility</p:attrName>
                                        </p:attrNameLst>
                                      </p:cBhvr>
                                      <p:to>
                                        <p:strVal val="visible"/>
                                      </p:to>
                                    </p:set>
                                    <p:animEffect transition="in" filter="fade">
                                      <p:cBhvr>
                                        <p:cTn id="56" dur="1000"/>
                                        <p:tgtEl>
                                          <p:spTgt spid="64"/>
                                        </p:tgtEl>
                                      </p:cBhvr>
                                    </p:animEffect>
                                    <p:anim calcmode="lin" valueType="num">
                                      <p:cBhvr>
                                        <p:cTn id="57" dur="1000" fill="hold"/>
                                        <p:tgtEl>
                                          <p:spTgt spid="64"/>
                                        </p:tgtEl>
                                        <p:attrNameLst>
                                          <p:attrName>ppt_x</p:attrName>
                                        </p:attrNameLst>
                                      </p:cBhvr>
                                      <p:tavLst>
                                        <p:tav tm="0">
                                          <p:val>
                                            <p:strVal val="#ppt_x"/>
                                          </p:val>
                                        </p:tav>
                                        <p:tav tm="100000">
                                          <p:val>
                                            <p:strVal val="#ppt_x"/>
                                          </p:val>
                                        </p:tav>
                                      </p:tavLst>
                                    </p:anim>
                                    <p:anim calcmode="lin" valueType="num">
                                      <p:cBhvr>
                                        <p:cTn id="58" dur="1000" fill="hold"/>
                                        <p:tgtEl>
                                          <p:spTgt spid="64"/>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77"/>
                                        </p:tgtEl>
                                        <p:attrNameLst>
                                          <p:attrName>style.visibility</p:attrName>
                                        </p:attrNameLst>
                                      </p:cBhvr>
                                      <p:to>
                                        <p:strVal val="visible"/>
                                      </p:to>
                                    </p:set>
                                    <p:animEffect transition="in" filter="fade">
                                      <p:cBhvr>
                                        <p:cTn id="61" dur="1000"/>
                                        <p:tgtEl>
                                          <p:spTgt spid="77"/>
                                        </p:tgtEl>
                                      </p:cBhvr>
                                    </p:animEffect>
                                    <p:anim calcmode="lin" valueType="num">
                                      <p:cBhvr>
                                        <p:cTn id="62" dur="1000" fill="hold"/>
                                        <p:tgtEl>
                                          <p:spTgt spid="77"/>
                                        </p:tgtEl>
                                        <p:attrNameLst>
                                          <p:attrName>ppt_x</p:attrName>
                                        </p:attrNameLst>
                                      </p:cBhvr>
                                      <p:tavLst>
                                        <p:tav tm="0">
                                          <p:val>
                                            <p:strVal val="#ppt_x"/>
                                          </p:val>
                                        </p:tav>
                                        <p:tav tm="100000">
                                          <p:val>
                                            <p:strVal val="#ppt_x"/>
                                          </p:val>
                                        </p:tav>
                                      </p:tavLst>
                                    </p:anim>
                                    <p:anim calcmode="lin" valueType="num">
                                      <p:cBhvr>
                                        <p:cTn id="63"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nodeType="clickEffect">
                                  <p:stCondLst>
                                    <p:cond delay="0"/>
                                  </p:stCondLst>
                                  <p:childTnLst>
                                    <p:set>
                                      <p:cBhvr>
                                        <p:cTn id="67" dur="1" fill="hold">
                                          <p:stCondLst>
                                            <p:cond delay="0"/>
                                          </p:stCondLst>
                                        </p:cTn>
                                        <p:tgtEl>
                                          <p:spTgt spid="67"/>
                                        </p:tgtEl>
                                        <p:attrNameLst>
                                          <p:attrName>style.visibility</p:attrName>
                                        </p:attrNameLst>
                                      </p:cBhvr>
                                      <p:to>
                                        <p:strVal val="visible"/>
                                      </p:to>
                                    </p:set>
                                    <p:animEffect transition="in" filter="fade">
                                      <p:cBhvr>
                                        <p:cTn id="68" dur="1000"/>
                                        <p:tgtEl>
                                          <p:spTgt spid="67"/>
                                        </p:tgtEl>
                                      </p:cBhvr>
                                    </p:animEffect>
                                    <p:anim calcmode="lin" valueType="num">
                                      <p:cBhvr>
                                        <p:cTn id="69" dur="1000" fill="hold"/>
                                        <p:tgtEl>
                                          <p:spTgt spid="67"/>
                                        </p:tgtEl>
                                        <p:attrNameLst>
                                          <p:attrName>ppt_x</p:attrName>
                                        </p:attrNameLst>
                                      </p:cBhvr>
                                      <p:tavLst>
                                        <p:tav tm="0">
                                          <p:val>
                                            <p:strVal val="#ppt_x"/>
                                          </p:val>
                                        </p:tav>
                                        <p:tav tm="100000">
                                          <p:val>
                                            <p:strVal val="#ppt_x"/>
                                          </p:val>
                                        </p:tav>
                                      </p:tavLst>
                                    </p:anim>
                                    <p:anim calcmode="lin" valueType="num">
                                      <p:cBhvr>
                                        <p:cTn id="70" dur="1000" fill="hold"/>
                                        <p:tgtEl>
                                          <p:spTgt spid="67"/>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83"/>
                                        </p:tgtEl>
                                        <p:attrNameLst>
                                          <p:attrName>style.visibility</p:attrName>
                                        </p:attrNameLst>
                                      </p:cBhvr>
                                      <p:to>
                                        <p:strVal val="visible"/>
                                      </p:to>
                                    </p:set>
                                    <p:animEffect transition="in" filter="fade">
                                      <p:cBhvr>
                                        <p:cTn id="73" dur="1000"/>
                                        <p:tgtEl>
                                          <p:spTgt spid="83"/>
                                        </p:tgtEl>
                                      </p:cBhvr>
                                    </p:animEffect>
                                    <p:anim calcmode="lin" valueType="num">
                                      <p:cBhvr>
                                        <p:cTn id="74" dur="1000" fill="hold"/>
                                        <p:tgtEl>
                                          <p:spTgt spid="83"/>
                                        </p:tgtEl>
                                        <p:attrNameLst>
                                          <p:attrName>ppt_x</p:attrName>
                                        </p:attrNameLst>
                                      </p:cBhvr>
                                      <p:tavLst>
                                        <p:tav tm="0">
                                          <p:val>
                                            <p:strVal val="#ppt_x"/>
                                          </p:val>
                                        </p:tav>
                                        <p:tav tm="100000">
                                          <p:val>
                                            <p:strVal val="#ppt_x"/>
                                          </p:val>
                                        </p:tav>
                                      </p:tavLst>
                                    </p:anim>
                                    <p:anim calcmode="lin" valueType="num">
                                      <p:cBhvr>
                                        <p:cTn id="75" dur="1000" fill="hold"/>
                                        <p:tgtEl>
                                          <p:spTgt spid="83"/>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0"/>
                                  </p:stCondLst>
                                  <p:childTnLst>
                                    <p:set>
                                      <p:cBhvr>
                                        <p:cTn id="77" dur="1" fill="hold">
                                          <p:stCondLst>
                                            <p:cond delay="0"/>
                                          </p:stCondLst>
                                        </p:cTn>
                                        <p:tgtEl>
                                          <p:spTgt spid="3"/>
                                        </p:tgtEl>
                                        <p:attrNameLst>
                                          <p:attrName>style.visibility</p:attrName>
                                        </p:attrNameLst>
                                      </p:cBhvr>
                                      <p:to>
                                        <p:strVal val="visible"/>
                                      </p:to>
                                    </p:set>
                                    <p:animEffect transition="in" filter="fade">
                                      <p:cBhvr>
                                        <p:cTn id="78" dur="1000"/>
                                        <p:tgtEl>
                                          <p:spTgt spid="3"/>
                                        </p:tgtEl>
                                      </p:cBhvr>
                                    </p:animEffect>
                                    <p:anim calcmode="lin" valueType="num">
                                      <p:cBhvr>
                                        <p:cTn id="79" dur="1000" fill="hold"/>
                                        <p:tgtEl>
                                          <p:spTgt spid="3"/>
                                        </p:tgtEl>
                                        <p:attrNameLst>
                                          <p:attrName>ppt_x</p:attrName>
                                        </p:attrNameLst>
                                      </p:cBhvr>
                                      <p:tavLst>
                                        <p:tav tm="0">
                                          <p:val>
                                            <p:strVal val="#ppt_x"/>
                                          </p:val>
                                        </p:tav>
                                        <p:tav tm="100000">
                                          <p:val>
                                            <p:strVal val="#ppt_x"/>
                                          </p:val>
                                        </p:tav>
                                      </p:tavLst>
                                    </p:anim>
                                    <p:anim calcmode="lin" valueType="num">
                                      <p:cBhvr>
                                        <p:cTn id="80" dur="1000" fill="hold"/>
                                        <p:tgtEl>
                                          <p:spTgt spid="3"/>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2000"/>
                                  </p:stCondLst>
                                  <p:childTnLst>
                                    <p:set>
                                      <p:cBhvr>
                                        <p:cTn id="82" dur="1" fill="hold">
                                          <p:stCondLst>
                                            <p:cond delay="0"/>
                                          </p:stCondLst>
                                        </p:cTn>
                                        <p:tgtEl>
                                          <p:spTgt spid="179"/>
                                        </p:tgtEl>
                                        <p:attrNameLst>
                                          <p:attrName>style.visibility</p:attrName>
                                        </p:attrNameLst>
                                      </p:cBhvr>
                                      <p:to>
                                        <p:strVal val="visible"/>
                                      </p:to>
                                    </p:set>
                                    <p:animEffect transition="in" filter="fade">
                                      <p:cBhvr>
                                        <p:cTn id="83" dur="1000"/>
                                        <p:tgtEl>
                                          <p:spTgt spid="179"/>
                                        </p:tgtEl>
                                      </p:cBhvr>
                                    </p:animEffect>
                                    <p:anim calcmode="lin" valueType="num">
                                      <p:cBhvr>
                                        <p:cTn id="84" dur="1000" fill="hold"/>
                                        <p:tgtEl>
                                          <p:spTgt spid="179"/>
                                        </p:tgtEl>
                                        <p:attrNameLst>
                                          <p:attrName>ppt_x</p:attrName>
                                        </p:attrNameLst>
                                      </p:cBhvr>
                                      <p:tavLst>
                                        <p:tav tm="0">
                                          <p:val>
                                            <p:strVal val="#ppt_x"/>
                                          </p:val>
                                        </p:tav>
                                        <p:tav tm="100000">
                                          <p:val>
                                            <p:strVal val="#ppt_x"/>
                                          </p:val>
                                        </p:tav>
                                      </p:tavLst>
                                    </p:anim>
                                    <p:anim calcmode="lin" valueType="num">
                                      <p:cBhvr>
                                        <p:cTn id="85" dur="1000" fill="hold"/>
                                        <p:tgtEl>
                                          <p:spTgt spid="179"/>
                                        </p:tgtEl>
                                        <p:attrNameLst>
                                          <p:attrName>ppt_y</p:attrName>
                                        </p:attrNameLst>
                                      </p:cBhvr>
                                      <p:tavLst>
                                        <p:tav tm="0">
                                          <p:val>
                                            <p:strVal val="#ppt_y+.1"/>
                                          </p:val>
                                        </p:tav>
                                        <p:tav tm="100000">
                                          <p:val>
                                            <p:strVal val="#ppt_y"/>
                                          </p:val>
                                        </p:tav>
                                      </p:tavLst>
                                    </p:anim>
                                  </p:childTnLst>
                                </p:cTn>
                              </p:par>
                              <p:par>
                                <p:cTn id="86" presetID="42" presetClass="entr" presetSubtype="0" fill="hold" nodeType="withEffect">
                                  <p:stCondLst>
                                    <p:cond delay="2000"/>
                                  </p:stCondLst>
                                  <p:childTnLst>
                                    <p:set>
                                      <p:cBhvr>
                                        <p:cTn id="87" dur="1" fill="hold">
                                          <p:stCondLst>
                                            <p:cond delay="0"/>
                                          </p:stCondLst>
                                        </p:cTn>
                                        <p:tgtEl>
                                          <p:spTgt spid="172"/>
                                        </p:tgtEl>
                                        <p:attrNameLst>
                                          <p:attrName>style.visibility</p:attrName>
                                        </p:attrNameLst>
                                      </p:cBhvr>
                                      <p:to>
                                        <p:strVal val="visible"/>
                                      </p:to>
                                    </p:set>
                                    <p:animEffect transition="in" filter="fade">
                                      <p:cBhvr>
                                        <p:cTn id="88" dur="1000"/>
                                        <p:tgtEl>
                                          <p:spTgt spid="172"/>
                                        </p:tgtEl>
                                      </p:cBhvr>
                                    </p:animEffect>
                                    <p:anim calcmode="lin" valueType="num">
                                      <p:cBhvr>
                                        <p:cTn id="89" dur="1000" fill="hold"/>
                                        <p:tgtEl>
                                          <p:spTgt spid="172"/>
                                        </p:tgtEl>
                                        <p:attrNameLst>
                                          <p:attrName>ppt_x</p:attrName>
                                        </p:attrNameLst>
                                      </p:cBhvr>
                                      <p:tavLst>
                                        <p:tav tm="0">
                                          <p:val>
                                            <p:strVal val="#ppt_x"/>
                                          </p:val>
                                        </p:tav>
                                        <p:tav tm="100000">
                                          <p:val>
                                            <p:strVal val="#ppt_x"/>
                                          </p:val>
                                        </p:tav>
                                      </p:tavLst>
                                    </p:anim>
                                    <p:anim calcmode="lin" valueType="num">
                                      <p:cBhvr>
                                        <p:cTn id="90" dur="1000" fill="hold"/>
                                        <p:tgtEl>
                                          <p:spTgt spid="172"/>
                                        </p:tgtEl>
                                        <p:attrNameLst>
                                          <p:attrName>ppt_y</p:attrName>
                                        </p:attrNameLst>
                                      </p:cBhvr>
                                      <p:tavLst>
                                        <p:tav tm="0">
                                          <p:val>
                                            <p:strVal val="#ppt_y+.1"/>
                                          </p:val>
                                        </p:tav>
                                        <p:tav tm="100000">
                                          <p:val>
                                            <p:strVal val="#ppt_y"/>
                                          </p:val>
                                        </p:tav>
                                      </p:tavLst>
                                    </p:anim>
                                  </p:childTnLst>
                                </p:cTn>
                              </p:par>
                              <p:par>
                                <p:cTn id="91" presetID="42" presetClass="entr" presetSubtype="0" fill="hold" nodeType="withEffect">
                                  <p:stCondLst>
                                    <p:cond delay="2000"/>
                                  </p:stCondLst>
                                  <p:childTnLst>
                                    <p:set>
                                      <p:cBhvr>
                                        <p:cTn id="92" dur="1" fill="hold">
                                          <p:stCondLst>
                                            <p:cond delay="0"/>
                                          </p:stCondLst>
                                        </p:cTn>
                                        <p:tgtEl>
                                          <p:spTgt spid="171"/>
                                        </p:tgtEl>
                                        <p:attrNameLst>
                                          <p:attrName>style.visibility</p:attrName>
                                        </p:attrNameLst>
                                      </p:cBhvr>
                                      <p:to>
                                        <p:strVal val="visible"/>
                                      </p:to>
                                    </p:set>
                                    <p:animEffect transition="in" filter="fade">
                                      <p:cBhvr>
                                        <p:cTn id="93" dur="1000"/>
                                        <p:tgtEl>
                                          <p:spTgt spid="171"/>
                                        </p:tgtEl>
                                      </p:cBhvr>
                                    </p:animEffect>
                                    <p:anim calcmode="lin" valueType="num">
                                      <p:cBhvr>
                                        <p:cTn id="94" dur="1000" fill="hold"/>
                                        <p:tgtEl>
                                          <p:spTgt spid="171"/>
                                        </p:tgtEl>
                                        <p:attrNameLst>
                                          <p:attrName>ppt_x</p:attrName>
                                        </p:attrNameLst>
                                      </p:cBhvr>
                                      <p:tavLst>
                                        <p:tav tm="0">
                                          <p:val>
                                            <p:strVal val="#ppt_x"/>
                                          </p:val>
                                        </p:tav>
                                        <p:tav tm="100000">
                                          <p:val>
                                            <p:strVal val="#ppt_x"/>
                                          </p:val>
                                        </p:tav>
                                      </p:tavLst>
                                    </p:anim>
                                    <p:anim calcmode="lin" valueType="num">
                                      <p:cBhvr>
                                        <p:cTn id="95" dur="1000" fill="hold"/>
                                        <p:tgtEl>
                                          <p:spTgt spid="171"/>
                                        </p:tgtEl>
                                        <p:attrNameLst>
                                          <p:attrName>ppt_y</p:attrName>
                                        </p:attrNameLst>
                                      </p:cBhvr>
                                      <p:tavLst>
                                        <p:tav tm="0">
                                          <p:val>
                                            <p:strVal val="#ppt_y+.1"/>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42" presetClass="entr" presetSubtype="0" fill="hold" nodeType="clickEffect">
                                  <p:stCondLst>
                                    <p:cond delay="0"/>
                                  </p:stCondLst>
                                  <p:childTnLst>
                                    <p:set>
                                      <p:cBhvr>
                                        <p:cTn id="99" dur="1" fill="hold">
                                          <p:stCondLst>
                                            <p:cond delay="0"/>
                                          </p:stCondLst>
                                        </p:cTn>
                                        <p:tgtEl>
                                          <p:spTgt spid="86"/>
                                        </p:tgtEl>
                                        <p:attrNameLst>
                                          <p:attrName>style.visibility</p:attrName>
                                        </p:attrNameLst>
                                      </p:cBhvr>
                                      <p:to>
                                        <p:strVal val="visible"/>
                                      </p:to>
                                    </p:set>
                                    <p:animEffect transition="in" filter="fade">
                                      <p:cBhvr>
                                        <p:cTn id="100" dur="1000"/>
                                        <p:tgtEl>
                                          <p:spTgt spid="86"/>
                                        </p:tgtEl>
                                      </p:cBhvr>
                                    </p:animEffect>
                                    <p:anim calcmode="lin" valueType="num">
                                      <p:cBhvr>
                                        <p:cTn id="101" dur="1000" fill="hold"/>
                                        <p:tgtEl>
                                          <p:spTgt spid="86"/>
                                        </p:tgtEl>
                                        <p:attrNameLst>
                                          <p:attrName>ppt_x</p:attrName>
                                        </p:attrNameLst>
                                      </p:cBhvr>
                                      <p:tavLst>
                                        <p:tav tm="0">
                                          <p:val>
                                            <p:strVal val="#ppt_x"/>
                                          </p:val>
                                        </p:tav>
                                        <p:tav tm="100000">
                                          <p:val>
                                            <p:strVal val="#ppt_x"/>
                                          </p:val>
                                        </p:tav>
                                      </p:tavLst>
                                    </p:anim>
                                    <p:anim calcmode="lin" valueType="num">
                                      <p:cBhvr>
                                        <p:cTn id="102" dur="1000" fill="hold"/>
                                        <p:tgtEl>
                                          <p:spTgt spid="86"/>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69"/>
                                        </p:tgtEl>
                                        <p:attrNameLst>
                                          <p:attrName>style.visibility</p:attrName>
                                        </p:attrNameLst>
                                      </p:cBhvr>
                                      <p:to>
                                        <p:strVal val="visible"/>
                                      </p:to>
                                    </p:set>
                                    <p:animEffect transition="in" filter="fade">
                                      <p:cBhvr>
                                        <p:cTn id="105" dur="1000"/>
                                        <p:tgtEl>
                                          <p:spTgt spid="69"/>
                                        </p:tgtEl>
                                      </p:cBhvr>
                                    </p:animEffect>
                                    <p:anim calcmode="lin" valueType="num">
                                      <p:cBhvr>
                                        <p:cTn id="106" dur="1000" fill="hold"/>
                                        <p:tgtEl>
                                          <p:spTgt spid="69"/>
                                        </p:tgtEl>
                                        <p:attrNameLst>
                                          <p:attrName>ppt_x</p:attrName>
                                        </p:attrNameLst>
                                      </p:cBhvr>
                                      <p:tavLst>
                                        <p:tav tm="0">
                                          <p:val>
                                            <p:strVal val="#ppt_x"/>
                                          </p:val>
                                        </p:tav>
                                        <p:tav tm="100000">
                                          <p:val>
                                            <p:strVal val="#ppt_x"/>
                                          </p:val>
                                        </p:tav>
                                      </p:tavLst>
                                    </p:anim>
                                    <p:anim calcmode="lin" valueType="num">
                                      <p:cBhvr>
                                        <p:cTn id="107" dur="1000" fill="hold"/>
                                        <p:tgtEl>
                                          <p:spTgt spid="69"/>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260"/>
                                        </p:tgtEl>
                                        <p:attrNameLst>
                                          <p:attrName>style.visibility</p:attrName>
                                        </p:attrNameLst>
                                      </p:cBhvr>
                                      <p:to>
                                        <p:strVal val="visible"/>
                                      </p:to>
                                    </p:set>
                                    <p:animEffect transition="in" filter="fade">
                                      <p:cBhvr>
                                        <p:cTn id="110" dur="1000"/>
                                        <p:tgtEl>
                                          <p:spTgt spid="260"/>
                                        </p:tgtEl>
                                      </p:cBhvr>
                                    </p:animEffect>
                                    <p:anim calcmode="lin" valueType="num">
                                      <p:cBhvr>
                                        <p:cTn id="111" dur="1000" fill="hold"/>
                                        <p:tgtEl>
                                          <p:spTgt spid="260"/>
                                        </p:tgtEl>
                                        <p:attrNameLst>
                                          <p:attrName>ppt_x</p:attrName>
                                        </p:attrNameLst>
                                      </p:cBhvr>
                                      <p:tavLst>
                                        <p:tav tm="0">
                                          <p:val>
                                            <p:strVal val="#ppt_x"/>
                                          </p:val>
                                        </p:tav>
                                        <p:tav tm="100000">
                                          <p:val>
                                            <p:strVal val="#ppt_x"/>
                                          </p:val>
                                        </p:tav>
                                      </p:tavLst>
                                    </p:anim>
                                    <p:anim calcmode="lin" valueType="num">
                                      <p:cBhvr>
                                        <p:cTn id="112" dur="1000" fill="hold"/>
                                        <p:tgtEl>
                                          <p:spTgt spid="260"/>
                                        </p:tgtEl>
                                        <p:attrNameLst>
                                          <p:attrName>ppt_y</p:attrName>
                                        </p:attrNameLst>
                                      </p:cBhvr>
                                      <p:tavLst>
                                        <p:tav tm="0">
                                          <p:val>
                                            <p:strVal val="#ppt_y+.1"/>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42" presetClass="entr" presetSubtype="0" fill="hold" nodeType="clickEffect">
                                  <p:stCondLst>
                                    <p:cond delay="0"/>
                                  </p:stCondLst>
                                  <p:childTnLst>
                                    <p:set>
                                      <p:cBhvr>
                                        <p:cTn id="116" dur="1" fill="hold">
                                          <p:stCondLst>
                                            <p:cond delay="0"/>
                                          </p:stCondLst>
                                        </p:cTn>
                                        <p:tgtEl>
                                          <p:spTgt spid="80"/>
                                        </p:tgtEl>
                                        <p:attrNameLst>
                                          <p:attrName>style.visibility</p:attrName>
                                        </p:attrNameLst>
                                      </p:cBhvr>
                                      <p:to>
                                        <p:strVal val="visible"/>
                                      </p:to>
                                    </p:set>
                                    <p:animEffect transition="in" filter="fade">
                                      <p:cBhvr>
                                        <p:cTn id="117" dur="1000"/>
                                        <p:tgtEl>
                                          <p:spTgt spid="80"/>
                                        </p:tgtEl>
                                      </p:cBhvr>
                                    </p:animEffect>
                                    <p:anim calcmode="lin" valueType="num">
                                      <p:cBhvr>
                                        <p:cTn id="118" dur="1000" fill="hold"/>
                                        <p:tgtEl>
                                          <p:spTgt spid="80"/>
                                        </p:tgtEl>
                                        <p:attrNameLst>
                                          <p:attrName>ppt_x</p:attrName>
                                        </p:attrNameLst>
                                      </p:cBhvr>
                                      <p:tavLst>
                                        <p:tav tm="0">
                                          <p:val>
                                            <p:strVal val="#ppt_x"/>
                                          </p:val>
                                        </p:tav>
                                        <p:tav tm="100000">
                                          <p:val>
                                            <p:strVal val="#ppt_x"/>
                                          </p:val>
                                        </p:tav>
                                      </p:tavLst>
                                    </p:anim>
                                    <p:anim calcmode="lin" valueType="num">
                                      <p:cBhvr>
                                        <p:cTn id="119" dur="1000" fill="hold"/>
                                        <p:tgtEl>
                                          <p:spTgt spid="80"/>
                                        </p:tgtEl>
                                        <p:attrNameLst>
                                          <p:attrName>ppt_y</p:attrName>
                                        </p:attrNameLst>
                                      </p:cBhvr>
                                      <p:tavLst>
                                        <p:tav tm="0">
                                          <p:val>
                                            <p:strVal val="#ppt_y+.1"/>
                                          </p:val>
                                        </p:tav>
                                        <p:tav tm="100000">
                                          <p:val>
                                            <p:strVal val="#ppt_y"/>
                                          </p:val>
                                        </p:tav>
                                      </p:tavLst>
                                    </p:anim>
                                  </p:childTnLst>
                                </p:cTn>
                              </p:par>
                              <p:par>
                                <p:cTn id="120" presetID="42" presetClass="entr" presetSubtype="0" fill="hold" nodeType="withEffect">
                                  <p:stCondLst>
                                    <p:cond delay="0"/>
                                  </p:stCondLst>
                                  <p:childTnLst>
                                    <p:set>
                                      <p:cBhvr>
                                        <p:cTn id="121" dur="1" fill="hold">
                                          <p:stCondLst>
                                            <p:cond delay="0"/>
                                          </p:stCondLst>
                                        </p:cTn>
                                        <p:tgtEl>
                                          <p:spTgt spid="12"/>
                                        </p:tgtEl>
                                        <p:attrNameLst>
                                          <p:attrName>style.visibility</p:attrName>
                                        </p:attrNameLst>
                                      </p:cBhvr>
                                      <p:to>
                                        <p:strVal val="visible"/>
                                      </p:to>
                                    </p:set>
                                    <p:animEffect transition="in" filter="fade">
                                      <p:cBhvr>
                                        <p:cTn id="122" dur="1000"/>
                                        <p:tgtEl>
                                          <p:spTgt spid="12"/>
                                        </p:tgtEl>
                                      </p:cBhvr>
                                    </p:animEffect>
                                    <p:anim calcmode="lin" valueType="num">
                                      <p:cBhvr>
                                        <p:cTn id="123" dur="1000" fill="hold"/>
                                        <p:tgtEl>
                                          <p:spTgt spid="12"/>
                                        </p:tgtEl>
                                        <p:attrNameLst>
                                          <p:attrName>ppt_x</p:attrName>
                                        </p:attrNameLst>
                                      </p:cBhvr>
                                      <p:tavLst>
                                        <p:tav tm="0">
                                          <p:val>
                                            <p:strVal val="#ppt_x"/>
                                          </p:val>
                                        </p:tav>
                                        <p:tav tm="100000">
                                          <p:val>
                                            <p:strVal val="#ppt_x"/>
                                          </p:val>
                                        </p:tav>
                                      </p:tavLst>
                                    </p:anim>
                                    <p:anim calcmode="lin" valueType="num">
                                      <p:cBhvr>
                                        <p:cTn id="124" dur="1000" fill="hold"/>
                                        <p:tgtEl>
                                          <p:spTgt spid="12"/>
                                        </p:tgtEl>
                                        <p:attrNameLst>
                                          <p:attrName>ppt_y</p:attrName>
                                        </p:attrNameLst>
                                      </p:cBhvr>
                                      <p:tavLst>
                                        <p:tav tm="0">
                                          <p:val>
                                            <p:strVal val="#ppt_y+.1"/>
                                          </p:val>
                                        </p:tav>
                                        <p:tav tm="100000">
                                          <p:val>
                                            <p:strVal val="#ppt_y"/>
                                          </p:val>
                                        </p:tav>
                                      </p:tavLst>
                                    </p:anim>
                                  </p:childTnLst>
                                </p:cTn>
                              </p:par>
                              <p:par>
                                <p:cTn id="125" presetID="42" presetClass="entr" presetSubtype="0" fill="hold" nodeType="withEffect">
                                  <p:stCondLst>
                                    <p:cond delay="0"/>
                                  </p:stCondLst>
                                  <p:childTnLst>
                                    <p:set>
                                      <p:cBhvr>
                                        <p:cTn id="126" dur="1" fill="hold">
                                          <p:stCondLst>
                                            <p:cond delay="0"/>
                                          </p:stCondLst>
                                        </p:cTn>
                                        <p:tgtEl>
                                          <p:spTgt spid="63"/>
                                        </p:tgtEl>
                                        <p:attrNameLst>
                                          <p:attrName>style.visibility</p:attrName>
                                        </p:attrNameLst>
                                      </p:cBhvr>
                                      <p:to>
                                        <p:strVal val="visible"/>
                                      </p:to>
                                    </p:set>
                                    <p:animEffect transition="in" filter="fade">
                                      <p:cBhvr>
                                        <p:cTn id="127" dur="1000"/>
                                        <p:tgtEl>
                                          <p:spTgt spid="63"/>
                                        </p:tgtEl>
                                      </p:cBhvr>
                                    </p:animEffect>
                                    <p:anim calcmode="lin" valueType="num">
                                      <p:cBhvr>
                                        <p:cTn id="128" dur="1000" fill="hold"/>
                                        <p:tgtEl>
                                          <p:spTgt spid="63"/>
                                        </p:tgtEl>
                                        <p:attrNameLst>
                                          <p:attrName>ppt_x</p:attrName>
                                        </p:attrNameLst>
                                      </p:cBhvr>
                                      <p:tavLst>
                                        <p:tav tm="0">
                                          <p:val>
                                            <p:strVal val="#ppt_x"/>
                                          </p:val>
                                        </p:tav>
                                        <p:tav tm="100000">
                                          <p:val>
                                            <p:strVal val="#ppt_x"/>
                                          </p:val>
                                        </p:tav>
                                      </p:tavLst>
                                    </p:anim>
                                    <p:anim calcmode="lin" valueType="num">
                                      <p:cBhvr>
                                        <p:cTn id="129" dur="1000" fill="hold"/>
                                        <p:tgtEl>
                                          <p:spTgt spid="63"/>
                                        </p:tgtEl>
                                        <p:attrNameLst>
                                          <p:attrName>ppt_y</p:attrName>
                                        </p:attrNameLst>
                                      </p:cBhvr>
                                      <p:tavLst>
                                        <p:tav tm="0">
                                          <p:val>
                                            <p:strVal val="#ppt_y+.1"/>
                                          </p:val>
                                        </p:tav>
                                        <p:tav tm="100000">
                                          <p:val>
                                            <p:strVal val="#ppt_y"/>
                                          </p:val>
                                        </p:tav>
                                      </p:tavLst>
                                    </p:anim>
                                  </p:childTnLst>
                                </p:cTn>
                              </p:par>
                              <p:par>
                                <p:cTn id="130" presetID="42" presetClass="entr" presetSubtype="0" fill="hold" nodeType="withEffect">
                                  <p:stCondLst>
                                    <p:cond delay="0"/>
                                  </p:stCondLst>
                                  <p:childTnLst>
                                    <p:set>
                                      <p:cBhvr>
                                        <p:cTn id="131" dur="1" fill="hold">
                                          <p:stCondLst>
                                            <p:cond delay="0"/>
                                          </p:stCondLst>
                                        </p:cTn>
                                        <p:tgtEl>
                                          <p:spTgt spid="11"/>
                                        </p:tgtEl>
                                        <p:attrNameLst>
                                          <p:attrName>style.visibility</p:attrName>
                                        </p:attrNameLst>
                                      </p:cBhvr>
                                      <p:to>
                                        <p:strVal val="visible"/>
                                      </p:to>
                                    </p:set>
                                    <p:animEffect transition="in" filter="fade">
                                      <p:cBhvr>
                                        <p:cTn id="132" dur="1000"/>
                                        <p:tgtEl>
                                          <p:spTgt spid="11"/>
                                        </p:tgtEl>
                                      </p:cBhvr>
                                    </p:animEffect>
                                    <p:anim calcmode="lin" valueType="num">
                                      <p:cBhvr>
                                        <p:cTn id="133" dur="1000" fill="hold"/>
                                        <p:tgtEl>
                                          <p:spTgt spid="11"/>
                                        </p:tgtEl>
                                        <p:attrNameLst>
                                          <p:attrName>ppt_x</p:attrName>
                                        </p:attrNameLst>
                                      </p:cBhvr>
                                      <p:tavLst>
                                        <p:tav tm="0">
                                          <p:val>
                                            <p:strVal val="#ppt_x"/>
                                          </p:val>
                                        </p:tav>
                                        <p:tav tm="100000">
                                          <p:val>
                                            <p:strVal val="#ppt_x"/>
                                          </p:val>
                                        </p:tav>
                                      </p:tavLst>
                                    </p:anim>
                                    <p:anim calcmode="lin" valueType="num">
                                      <p:cBhvr>
                                        <p:cTn id="13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Consistent cleaned branding experience</a:t>
            </a:r>
            <a:endParaRPr lang="en-US" dirty="0"/>
          </a:p>
        </p:txBody>
      </p:sp>
      <p:pic>
        <p:nvPicPr>
          <p:cNvPr id="3" name="Picture 2"/>
          <p:cNvPicPr>
            <a:picLocks noChangeAspect="1"/>
          </p:cNvPicPr>
          <p:nvPr/>
        </p:nvPicPr>
        <p:blipFill>
          <a:blip r:embed="rId2"/>
          <a:stretch>
            <a:fillRect/>
          </a:stretch>
        </p:blipFill>
        <p:spPr>
          <a:xfrm>
            <a:off x="601613" y="1441528"/>
            <a:ext cx="7307281" cy="3628683"/>
          </a:xfrm>
          <a:prstGeom prst="rect">
            <a:avLst/>
          </a:prstGeom>
        </p:spPr>
      </p:pic>
      <p:pic>
        <p:nvPicPr>
          <p:cNvPr id="6" name="Picture 5"/>
          <p:cNvPicPr>
            <a:picLocks noChangeAspect="1"/>
          </p:cNvPicPr>
          <p:nvPr/>
        </p:nvPicPr>
        <p:blipFill>
          <a:blip r:embed="rId3"/>
          <a:stretch>
            <a:fillRect/>
          </a:stretch>
        </p:blipFill>
        <p:spPr>
          <a:xfrm>
            <a:off x="4922093" y="3255870"/>
            <a:ext cx="6822015" cy="3395766"/>
          </a:xfrm>
          <a:prstGeom prst="rect">
            <a:avLst/>
          </a:prstGeom>
        </p:spPr>
      </p:pic>
    </p:spTree>
    <p:extLst>
      <p:ext uri="{BB962C8B-B14F-4D97-AF65-F5344CB8AC3E}">
        <p14:creationId xmlns:p14="http://schemas.microsoft.com/office/powerpoint/2010/main" val="1474552119"/>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OneDrive</a:t>
            </a:r>
            <a:r>
              <a:rPr lang="en-US" dirty="0" smtClean="0"/>
              <a:t> for Business branding</a:t>
            </a:r>
            <a:endParaRPr lang="en-US" dirty="0"/>
          </a:p>
        </p:txBody>
      </p:sp>
      <p:pic>
        <p:nvPicPr>
          <p:cNvPr id="27" name="Picture 26"/>
          <p:cNvPicPr>
            <a:picLocks noChangeAspect="1"/>
          </p:cNvPicPr>
          <p:nvPr/>
        </p:nvPicPr>
        <p:blipFill>
          <a:blip r:embed="rId2"/>
          <a:stretch>
            <a:fillRect/>
          </a:stretch>
        </p:blipFill>
        <p:spPr>
          <a:xfrm>
            <a:off x="673621" y="1235391"/>
            <a:ext cx="7667009" cy="3796581"/>
          </a:xfrm>
          <a:prstGeom prst="rect">
            <a:avLst/>
          </a:prstGeom>
        </p:spPr>
      </p:pic>
      <p:pic>
        <p:nvPicPr>
          <p:cNvPr id="4" name="Picture 3"/>
          <p:cNvPicPr>
            <a:picLocks noChangeAspect="1"/>
          </p:cNvPicPr>
          <p:nvPr/>
        </p:nvPicPr>
        <p:blipFill>
          <a:blip r:embed="rId3"/>
          <a:stretch>
            <a:fillRect/>
          </a:stretch>
        </p:blipFill>
        <p:spPr>
          <a:xfrm>
            <a:off x="4864561" y="3231772"/>
            <a:ext cx="6952138" cy="3452325"/>
          </a:xfrm>
          <a:prstGeom prst="rect">
            <a:avLst/>
          </a:prstGeom>
        </p:spPr>
      </p:pic>
    </p:spTree>
    <p:extLst>
      <p:ext uri="{BB962C8B-B14F-4D97-AF65-F5344CB8AC3E}">
        <p14:creationId xmlns:p14="http://schemas.microsoft.com/office/powerpoint/2010/main" val="876146331"/>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Intranet front page </a:t>
            </a:r>
            <a:r>
              <a:rPr lang="en-US" sz="3600" dirty="0" smtClean="0"/>
              <a:t>(mock up)</a:t>
            </a:r>
            <a:endParaRPr lang="en-US" sz="3600" dirty="0"/>
          </a:p>
        </p:txBody>
      </p:sp>
      <p:sp>
        <p:nvSpPr>
          <p:cNvPr id="5" name="Text Placeholder 4"/>
          <p:cNvSpPr>
            <a:spLocks noGrp="1"/>
          </p:cNvSpPr>
          <p:nvPr>
            <p:ph type="body" sz="quarter" idx="10"/>
          </p:nvPr>
        </p:nvSpPr>
        <p:spPr>
          <a:xfrm>
            <a:off x="274639" y="1212849"/>
            <a:ext cx="6807694" cy="6432530"/>
          </a:xfrm>
        </p:spPr>
        <p:txBody>
          <a:bodyPr/>
          <a:lstStyle/>
          <a:p>
            <a:r>
              <a:rPr lang="en-US" dirty="0"/>
              <a:t>Specific </a:t>
            </a:r>
            <a:r>
              <a:rPr lang="en-US" dirty="0" smtClean="0"/>
              <a:t>capabilities</a:t>
            </a:r>
          </a:p>
          <a:p>
            <a:pPr lvl="1"/>
            <a:r>
              <a:rPr lang="en-US" dirty="0" smtClean="0"/>
              <a:t>Fully personalized front page experience based on organization and location information in user profile</a:t>
            </a:r>
          </a:p>
          <a:p>
            <a:r>
              <a:rPr lang="en-US" dirty="0" smtClean="0"/>
              <a:t>JavaScript as driving technology to provide personalized experiences</a:t>
            </a:r>
          </a:p>
          <a:p>
            <a:pPr lvl="1"/>
            <a:r>
              <a:rPr lang="en-US" dirty="0" smtClean="0"/>
              <a:t>Provide same personalized capabilities as with server side code, but by using alternative approaches</a:t>
            </a:r>
          </a:p>
          <a:p>
            <a:r>
              <a:rPr lang="en-US" dirty="0" smtClean="0"/>
              <a:t>Page layout based design</a:t>
            </a:r>
          </a:p>
          <a:p>
            <a:endParaRPr lang="en-US" dirty="0" smtClean="0"/>
          </a:p>
          <a:p>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23795" y="184894"/>
            <a:ext cx="3598946" cy="6705759"/>
          </a:xfrm>
          <a:prstGeom prst="rect">
            <a:avLst/>
          </a:prstGeom>
          <a:ln>
            <a:solidFill>
              <a:schemeClr val="bg1">
                <a:lumMod val="65000"/>
              </a:schemeClr>
            </a:solidFill>
          </a:ln>
        </p:spPr>
      </p:pic>
    </p:spTree>
    <p:extLst>
      <p:ext uri="{BB962C8B-B14F-4D97-AF65-F5344CB8AC3E}">
        <p14:creationId xmlns:p14="http://schemas.microsoft.com/office/powerpoint/2010/main" val="4058717578"/>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i-FI" dirty="0" smtClean="0"/>
              <a:t>Demo</a:t>
            </a:r>
            <a:endParaRPr lang="en-US" dirty="0"/>
          </a:p>
        </p:txBody>
      </p:sp>
      <p:sp>
        <p:nvSpPr>
          <p:cNvPr id="4" name="Text Placeholder 3"/>
          <p:cNvSpPr>
            <a:spLocks noGrp="1"/>
          </p:cNvSpPr>
          <p:nvPr>
            <p:ph type="body" sz="quarter" idx="12"/>
          </p:nvPr>
        </p:nvSpPr>
        <p:spPr/>
        <p:txBody>
          <a:bodyPr/>
          <a:lstStyle/>
          <a:p>
            <a:r>
              <a:rPr lang="en-US" dirty="0" smtClean="0"/>
              <a:t>Walking through the functionalities and approaches for “</a:t>
            </a:r>
            <a:r>
              <a:rPr lang="en-US" dirty="0" err="1" smtClean="0"/>
              <a:t>Camification</a:t>
            </a:r>
            <a:r>
              <a:rPr lang="en-US" dirty="0" smtClean="0"/>
              <a:t>”</a:t>
            </a:r>
            <a:endParaRPr lang="en-US" dirty="0"/>
          </a:p>
        </p:txBody>
      </p:sp>
    </p:spTree>
    <p:extLst>
      <p:ext uri="{BB962C8B-B14F-4D97-AF65-F5344CB8AC3E}">
        <p14:creationId xmlns:p14="http://schemas.microsoft.com/office/powerpoint/2010/main" val="4210737819"/>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Migration</a:t>
            </a:r>
            <a:endParaRPr lang="en-US" dirty="0"/>
          </a:p>
        </p:txBody>
      </p:sp>
      <p:sp>
        <p:nvSpPr>
          <p:cNvPr id="4" name="Title 5"/>
          <p:cNvSpPr txBox="1">
            <a:spLocks/>
          </p:cNvSpPr>
          <p:nvPr/>
        </p:nvSpPr>
        <p:spPr>
          <a:xfrm>
            <a:off x="2041773" y="3664648"/>
            <a:ext cx="10225135" cy="792088"/>
          </a:xfrm>
          <a:prstGeom prst="rect">
            <a:avLst/>
          </a:prstGeom>
        </p:spPr>
        <p:txBody>
          <a:bodyPr anchor="b" anchorCtr="0"/>
          <a:lstStyle>
            <a:lvl1pPr algn="l" defTabSz="914363" rtl="0" eaLnBrk="1" latinLnBrk="0" hangingPunct="1">
              <a:lnSpc>
                <a:spcPct val="90000"/>
              </a:lnSpc>
              <a:spcBef>
                <a:spcPct val="0"/>
              </a:spcBef>
              <a:buNone/>
              <a:defRPr lang="en-US" sz="8800" b="0" kern="1200" cap="none" spc="-300" baseline="0">
                <a:ln w="3175">
                  <a:noFill/>
                </a:ln>
                <a:gradFill>
                  <a:gsLst>
                    <a:gs pos="100000">
                      <a:schemeClr val="tx1"/>
                    </a:gs>
                    <a:gs pos="0">
                      <a:schemeClr val="tx1"/>
                    </a:gs>
                  </a:gsLst>
                  <a:lin ang="5400000" scaled="0"/>
                </a:gradFill>
                <a:effectLst/>
                <a:latin typeface="+mj-lt"/>
                <a:ea typeface="+mn-ea"/>
                <a:cs typeface="Arial" charset="0"/>
              </a:defRPr>
            </a:lvl1pPr>
          </a:lstStyle>
          <a:p>
            <a:r>
              <a:rPr sz="4400" dirty="0" smtClean="0">
                <a:gradFill>
                  <a:gsLst>
                    <a:gs pos="100000">
                      <a:srgbClr val="FFFFFF"/>
                    </a:gs>
                    <a:gs pos="0">
                      <a:srgbClr val="FFFFFF"/>
                    </a:gs>
                  </a:gsLst>
                  <a:lin ang="5400000" scaled="0"/>
                </a:gradFill>
              </a:rPr>
              <a:t>Often overlooked, but important and time consuming phase…</a:t>
            </a:r>
            <a:endParaRPr sz="4400" dirty="0">
              <a:gradFill>
                <a:gsLst>
                  <a:gs pos="100000">
                    <a:srgbClr val="FFFFFF"/>
                  </a:gs>
                  <a:gs pos="0">
                    <a:srgbClr val="FFFFFF"/>
                  </a:gs>
                </a:gsLst>
                <a:lin ang="5400000" scaled="0"/>
              </a:gradFill>
            </a:endParaRPr>
          </a:p>
        </p:txBody>
      </p:sp>
      <p:sp>
        <p:nvSpPr>
          <p:cNvPr id="5" name="Title 5"/>
          <p:cNvSpPr txBox="1">
            <a:spLocks/>
          </p:cNvSpPr>
          <p:nvPr/>
        </p:nvSpPr>
        <p:spPr>
          <a:xfrm>
            <a:off x="2833860" y="4145334"/>
            <a:ext cx="9433048" cy="792088"/>
          </a:xfrm>
          <a:prstGeom prst="rect">
            <a:avLst/>
          </a:prstGeom>
        </p:spPr>
        <p:txBody>
          <a:bodyPr anchor="b" anchorCtr="0"/>
          <a:lstStyle>
            <a:lvl1pPr algn="l" defTabSz="914363" rtl="0" eaLnBrk="1" latinLnBrk="0" hangingPunct="1">
              <a:lnSpc>
                <a:spcPct val="90000"/>
              </a:lnSpc>
              <a:spcBef>
                <a:spcPct val="0"/>
              </a:spcBef>
              <a:buNone/>
              <a:defRPr lang="en-US" sz="8800" b="0" kern="1200" cap="none" spc="-300" baseline="0">
                <a:ln w="3175">
                  <a:noFill/>
                </a:ln>
                <a:gradFill>
                  <a:gsLst>
                    <a:gs pos="100000">
                      <a:schemeClr val="tx1"/>
                    </a:gs>
                    <a:gs pos="0">
                      <a:schemeClr val="tx1"/>
                    </a:gs>
                  </a:gsLst>
                  <a:lin ang="5400000" scaled="0"/>
                </a:gradFill>
                <a:effectLst/>
                <a:latin typeface="+mj-lt"/>
                <a:ea typeface="+mn-ea"/>
                <a:cs typeface="Arial" charset="0"/>
              </a:defRPr>
            </a:lvl1pPr>
          </a:lstStyle>
          <a:p>
            <a:r>
              <a:rPr sz="4400" dirty="0" smtClean="0">
                <a:gradFill>
                  <a:gsLst>
                    <a:gs pos="100000">
                      <a:srgbClr val="FFFFFF"/>
                    </a:gs>
                    <a:gs pos="0">
                      <a:srgbClr val="FFFFFF"/>
                    </a:gs>
                  </a:gsLst>
                  <a:lin ang="5400000" scaled="0"/>
                </a:gradFill>
              </a:rPr>
              <a:t>How do we convert existing sites and content?</a:t>
            </a:r>
            <a:endParaRPr sz="4400" dirty="0">
              <a:gradFill>
                <a:gsLst>
                  <a:gs pos="100000">
                    <a:srgbClr val="FFFFFF"/>
                  </a:gs>
                  <a:gs pos="0">
                    <a:srgbClr val="FFFFFF"/>
                  </a:gs>
                </a:gsLst>
                <a:lin ang="5400000" scaled="0"/>
              </a:gradFill>
            </a:endParaRPr>
          </a:p>
        </p:txBody>
      </p:sp>
    </p:spTree>
    <p:extLst>
      <p:ext uri="{BB962C8B-B14F-4D97-AF65-F5344CB8AC3E}">
        <p14:creationId xmlns:p14="http://schemas.microsoft.com/office/powerpoint/2010/main" val="3285724958"/>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2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3000"/>
                            </p:stCondLst>
                            <p:childTnLst>
                              <p:par>
                                <p:cTn id="11" presetID="42" presetClass="entr" presetSubtype="0" fill="hold" grpId="0" nodeType="afterEffect">
                                  <p:stCondLst>
                                    <p:cond delay="20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lstStyle/>
          <a:p>
            <a:r>
              <a:rPr lang="fi-FI" dirty="0" smtClean="0"/>
              <a:t>Vesa Juvonen</a:t>
            </a:r>
            <a:endParaRPr lang="en-US" dirty="0"/>
          </a:p>
        </p:txBody>
      </p:sp>
      <p:sp>
        <p:nvSpPr>
          <p:cNvPr id="12" name="Text Placeholder 11"/>
          <p:cNvSpPr>
            <a:spLocks noGrp="1"/>
          </p:cNvSpPr>
          <p:nvPr>
            <p:ph type="body" sz="quarter" idx="10"/>
          </p:nvPr>
        </p:nvSpPr>
        <p:spPr>
          <a:xfrm>
            <a:off x="274639" y="1212849"/>
            <a:ext cx="5486399" cy="5329729"/>
          </a:xfrm>
        </p:spPr>
        <p:txBody>
          <a:bodyPr/>
          <a:lstStyle/>
          <a:p>
            <a:r>
              <a:rPr lang="en-US" sz="2448" dirty="0"/>
              <a:t>Pre-Microsoft</a:t>
            </a:r>
          </a:p>
          <a:p>
            <a:pPr lvl="1"/>
            <a:r>
              <a:rPr lang="en-US" sz="1836" dirty="0"/>
              <a:t>Entrepreneur, ICL, Fujitsu, </a:t>
            </a:r>
            <a:r>
              <a:rPr lang="en-US" sz="1836" dirty="0" err="1"/>
              <a:t>Basware</a:t>
            </a:r>
            <a:endParaRPr lang="en-US" sz="1836" dirty="0"/>
          </a:p>
          <a:p>
            <a:pPr lvl="1"/>
            <a:r>
              <a:rPr lang="en-US" sz="1632" dirty="0"/>
              <a:t>Software Architect, Project manager, program manager, Developer, Casino dealer and middle manager, substitute teacher in high school, Hamburger joint worker</a:t>
            </a:r>
            <a:endParaRPr lang="en-US" dirty="0" smtClean="0"/>
          </a:p>
          <a:p>
            <a:r>
              <a:rPr lang="en-US" sz="2448" dirty="0"/>
              <a:t>Microsoft (2006-)</a:t>
            </a:r>
          </a:p>
          <a:p>
            <a:pPr lvl="1"/>
            <a:r>
              <a:rPr lang="en-US" sz="1836" dirty="0"/>
              <a:t>Principal Consultant</a:t>
            </a:r>
          </a:p>
          <a:p>
            <a:pPr lvl="1"/>
            <a:r>
              <a:rPr lang="en-US" sz="1836" dirty="0"/>
              <a:t>SharePoint 2013 Ignite Program Manager</a:t>
            </a:r>
          </a:p>
          <a:p>
            <a:pPr lvl="2"/>
            <a:r>
              <a:rPr lang="en-US" sz="1122" dirty="0"/>
              <a:t>Instructor in SharePoint 2013 and 2010 Ignite programs</a:t>
            </a:r>
          </a:p>
          <a:p>
            <a:pPr lvl="1"/>
            <a:r>
              <a:rPr lang="en-US" sz="1836" dirty="0"/>
              <a:t>WW </a:t>
            </a:r>
            <a:r>
              <a:rPr lang="en-US" sz="1836" dirty="0" err="1"/>
              <a:t>CoE</a:t>
            </a:r>
            <a:r>
              <a:rPr lang="en-US" sz="1836" dirty="0"/>
              <a:t> SharePoint – Ranger</a:t>
            </a:r>
          </a:p>
          <a:p>
            <a:pPr lvl="1"/>
            <a:r>
              <a:rPr lang="en-US" sz="1836" dirty="0"/>
              <a:t>MCM/MCSM Instructor &amp; Content Owner</a:t>
            </a:r>
          </a:p>
          <a:p>
            <a:pPr lvl="2"/>
            <a:r>
              <a:rPr lang="en-US" sz="1122" dirty="0" smtClean="0"/>
              <a:t>Instruction cross 18 rotations from start to finish of the program</a:t>
            </a:r>
            <a:endParaRPr lang="en-US" dirty="0" smtClean="0"/>
          </a:p>
          <a:p>
            <a:r>
              <a:rPr lang="en-US" sz="2448" dirty="0"/>
              <a:t>Contact</a:t>
            </a:r>
          </a:p>
          <a:p>
            <a:pPr lvl="1"/>
            <a:r>
              <a:rPr lang="en-US" sz="1836" dirty="0"/>
              <a:t>Email – vesa.juvonen@microsoft.com</a:t>
            </a:r>
          </a:p>
          <a:p>
            <a:pPr lvl="1"/>
            <a:r>
              <a:rPr lang="en-US" sz="1836" dirty="0"/>
              <a:t>Blog – </a:t>
            </a:r>
            <a:r>
              <a:rPr lang="en-US" sz="1836" dirty="0">
                <a:hlinkClick r:id="rId3"/>
              </a:rPr>
              <a:t>http://</a:t>
            </a:r>
            <a:r>
              <a:rPr lang="en-US" sz="1836" dirty="0" smtClean="0">
                <a:hlinkClick r:id="rId3"/>
              </a:rPr>
              <a:t>blogs.msdn.com/vesku</a:t>
            </a:r>
            <a:endParaRPr lang="en-US" sz="1836" dirty="0" smtClean="0"/>
          </a:p>
          <a:p>
            <a:pPr lvl="1"/>
            <a:r>
              <a:rPr lang="en-US" sz="1836" dirty="0"/>
              <a:t>Twitter - </a:t>
            </a:r>
            <a:r>
              <a:rPr lang="en-US" sz="1836" dirty="0" smtClean="0"/>
              <a:t>@</a:t>
            </a:r>
            <a:r>
              <a:rPr lang="en-US" sz="1836" dirty="0" err="1" smtClean="0"/>
              <a:t>vesajuvonen</a:t>
            </a:r>
            <a:endParaRPr lang="en-US" sz="1836" dirty="0"/>
          </a:p>
        </p:txBody>
      </p:sp>
      <p:sp>
        <p:nvSpPr>
          <p:cNvPr id="4" name="Content Placeholder 2"/>
          <p:cNvSpPr txBox="1">
            <a:spLocks/>
          </p:cNvSpPr>
          <p:nvPr/>
        </p:nvSpPr>
        <p:spPr>
          <a:xfrm>
            <a:off x="2916638" y="2128940"/>
            <a:ext cx="2956852" cy="3054037"/>
          </a:xfrm>
          <a:prstGeom prst="rect">
            <a:avLst/>
          </a:prstGeom>
        </p:spPr>
        <p:txBody>
          <a:bodyPr vert="horz" lIns="69964" tIns="34982" rIns="69964" bIns="34982" rtlCol="0" anchor="ctr"/>
          <a:lstStyle>
            <a:defPPr>
              <a:defRPr lang="en-US"/>
            </a:defPPr>
            <a:lvl1pPr marL="0" algn="l" defTabSz="914400" rtl="0" eaLnBrk="1" latinLnBrk="0" hangingPunct="1">
              <a:defRPr sz="1000" kern="1200">
                <a:solidFill>
                  <a:schemeClr val="tx2">
                    <a:lumMod val="40000"/>
                    <a:lumOff val="6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1"/>
            <a:endParaRPr lang="en-US" sz="1377" dirty="0">
              <a:solidFill>
                <a:srgbClr val="0072C6"/>
              </a:solidFill>
              <a:ea typeface="Segoe UI" pitchFamily="34" charset="0"/>
              <a:cs typeface="Segoe UI" pitchFamily="34" charset="0"/>
            </a:endParaRPr>
          </a:p>
        </p:txBody>
      </p:sp>
      <p:pic>
        <p:nvPicPr>
          <p:cNvPr id="19" name="Picture 6" title="Vesa Juvonen - Presenting"/>
          <p:cNvPicPr>
            <a:picLocks noChangeAspect="1" noChangeArrowheads="1"/>
          </p:cNvPicPr>
          <p:nvPr/>
        </p:nvPicPr>
        <p:blipFill rotWithShape="1">
          <a:blip r:embed="rId4">
            <a:extLst>
              <a:ext uri="{28A0092B-C50C-407E-A947-70E740481C1C}">
                <a14:useLocalDpi xmlns:a14="http://schemas.microsoft.com/office/drawing/2010/main" val="0"/>
              </a:ext>
            </a:extLst>
          </a:blip>
          <a:srcRect l="30495" t="20777" r="11780" b="23421"/>
          <a:stretch/>
        </p:blipFill>
        <p:spPr bwMode="auto">
          <a:xfrm>
            <a:off x="10085503" y="1476621"/>
            <a:ext cx="1734514" cy="1734514"/>
          </a:xfrm>
          <a:prstGeom prst="rect">
            <a:avLst/>
          </a:prstGeom>
          <a:noFill/>
          <a:ln>
            <a:solidFill>
              <a:schemeClr val="tx2"/>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20" name="Picture 19" title="Vesa Juvonen"/>
          <p:cNvPicPr preferRelativeResize="0">
            <a:picLocks noChangeAspect="1"/>
          </p:cNvPicPr>
          <p:nvPr/>
        </p:nvPicPr>
        <p:blipFill rotWithShape="1">
          <a:blip r:embed="rId5" cstate="print">
            <a:extLst>
              <a:ext uri="{28A0092B-C50C-407E-A947-70E740481C1C}">
                <a14:useLocalDpi xmlns:a14="http://schemas.microsoft.com/office/drawing/2010/main" val="0"/>
              </a:ext>
            </a:extLst>
          </a:blip>
          <a:srcRect t="4714" b="22298"/>
          <a:stretch/>
        </p:blipFill>
        <p:spPr>
          <a:xfrm>
            <a:off x="6359908" y="1487179"/>
            <a:ext cx="1735139" cy="1734514"/>
          </a:xfrm>
          <a:prstGeom prst="rect">
            <a:avLst/>
          </a:prstGeom>
          <a:noFill/>
          <a:ln>
            <a:solidFill>
              <a:schemeClr val="tx2"/>
            </a:solidFill>
          </a:ln>
          <a:effectLst>
            <a:outerShdw blurRad="50800" dist="38100" dir="2700000" algn="tl" rotWithShape="0">
              <a:prstClr val="black">
                <a:alpha val="40000"/>
              </a:prstClr>
            </a:outerShdw>
          </a:effectLst>
        </p:spPr>
      </p:pic>
      <p:pic>
        <p:nvPicPr>
          <p:cNvPr id="21" name="Picture 4" title="Vesa's son Joona"/>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l="14928" r="25905" b="11111"/>
          <a:stretch/>
        </p:blipFill>
        <p:spPr bwMode="auto">
          <a:xfrm>
            <a:off x="8205037" y="3382356"/>
            <a:ext cx="1734514" cy="1734514"/>
          </a:xfrm>
          <a:prstGeom prst="rect">
            <a:avLst/>
          </a:prstGeom>
          <a:noFill/>
          <a:ln>
            <a:solidFill>
              <a:schemeClr val="tx2"/>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9" name="Group 28" title="Expertice - SharePoint"/>
          <p:cNvGrpSpPr>
            <a:grpSpLocks noChangeAspect="1"/>
          </p:cNvGrpSpPr>
          <p:nvPr/>
        </p:nvGrpSpPr>
        <p:grpSpPr>
          <a:xfrm>
            <a:off x="8223482" y="1476621"/>
            <a:ext cx="1734514" cy="1734514"/>
            <a:chOff x="5644966" y="2087386"/>
            <a:chExt cx="1577211" cy="1577211"/>
          </a:xfrm>
        </p:grpSpPr>
        <p:sp>
          <p:nvSpPr>
            <p:cNvPr id="7" name="Rectangle 6"/>
            <p:cNvSpPr/>
            <p:nvPr/>
          </p:nvSpPr>
          <p:spPr bwMode="auto">
            <a:xfrm>
              <a:off x="5644966" y="2087386"/>
              <a:ext cx="1577211" cy="1577211"/>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52494" tIns="26247" rIns="26247" bIns="52494" numCol="1" spcCol="0" rtlCol="0" fromWordArt="0" anchor="b" anchorCtr="0" forceAA="0" compatLnSpc="1">
              <a:prstTxWarp prst="textNoShape">
                <a:avLst/>
              </a:prstTxWarp>
              <a:noAutofit/>
            </a:bodyPr>
            <a:lstStyle/>
            <a:p>
              <a:pPr defTabSz="524762" fontAlgn="base">
                <a:spcBef>
                  <a:spcPct val="0"/>
                </a:spcBef>
                <a:spcAft>
                  <a:spcPct val="0"/>
                </a:spcAft>
              </a:pPr>
              <a:r>
                <a:rPr lang="en-US" sz="1428" spc="-30" dirty="0">
                  <a:gradFill>
                    <a:gsLst>
                      <a:gs pos="0">
                        <a:srgbClr val="FFFFFF"/>
                      </a:gs>
                      <a:gs pos="100000">
                        <a:srgbClr val="FFFFFF"/>
                      </a:gs>
                    </a:gsLst>
                    <a:lin ang="5400000" scaled="0"/>
                  </a:gradFill>
                  <a:ea typeface="Segoe UI" pitchFamily="34" charset="0"/>
                  <a:cs typeface="Segoe UI" pitchFamily="34" charset="0"/>
                </a:rPr>
                <a:t>Expertise</a:t>
              </a:r>
            </a:p>
          </p:txBody>
        </p:sp>
        <p:pic>
          <p:nvPicPr>
            <p:cNvPr id="25"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829911" y="2664603"/>
              <a:ext cx="1207322" cy="403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0" name="Group 29" title="24/7 Hands-On technical dude"/>
          <p:cNvGrpSpPr>
            <a:grpSpLocks noChangeAspect="1"/>
          </p:cNvGrpSpPr>
          <p:nvPr/>
        </p:nvGrpSpPr>
        <p:grpSpPr>
          <a:xfrm>
            <a:off x="6360532" y="3382356"/>
            <a:ext cx="1734514" cy="1734514"/>
            <a:chOff x="3946350" y="3779659"/>
            <a:chExt cx="1577211" cy="1577211"/>
          </a:xfrm>
        </p:grpSpPr>
        <p:sp>
          <p:nvSpPr>
            <p:cNvPr id="6" name="Rectangle 5"/>
            <p:cNvSpPr/>
            <p:nvPr/>
          </p:nvSpPr>
          <p:spPr bwMode="auto">
            <a:xfrm>
              <a:off x="3946350" y="3779659"/>
              <a:ext cx="1577211" cy="1577211"/>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52494" tIns="26247" rIns="26247" bIns="52494" numCol="1" spcCol="0" rtlCol="0" fromWordArt="0" anchor="b" anchorCtr="0" forceAA="0" compatLnSpc="1">
              <a:prstTxWarp prst="textNoShape">
                <a:avLst/>
              </a:prstTxWarp>
              <a:noAutofit/>
            </a:bodyPr>
            <a:lstStyle/>
            <a:p>
              <a:pPr defTabSz="524762" fontAlgn="base">
                <a:spcBef>
                  <a:spcPct val="0"/>
                </a:spcBef>
                <a:spcAft>
                  <a:spcPct val="0"/>
                </a:spcAft>
              </a:pPr>
              <a:r>
                <a:rPr lang="en-US" sz="1600" spc="-30" dirty="0" smtClean="0">
                  <a:gradFill>
                    <a:gsLst>
                      <a:gs pos="0">
                        <a:srgbClr val="FFFFFF"/>
                      </a:gs>
                      <a:gs pos="100000">
                        <a:srgbClr val="FFFFFF"/>
                      </a:gs>
                    </a:gsLst>
                    <a:lin ang="5400000" scaled="0"/>
                  </a:gradFill>
                  <a:ea typeface="Segoe UI" pitchFamily="34" charset="0"/>
                  <a:cs typeface="Segoe UI" pitchFamily="34" charset="0"/>
                </a:rPr>
                <a:t>It’s </a:t>
              </a:r>
              <a:r>
                <a:rPr lang="en-US" sz="1600" spc="-30" dirty="0" err="1" smtClean="0">
                  <a:gradFill>
                    <a:gsLst>
                      <a:gs pos="0">
                        <a:srgbClr val="FFFFFF"/>
                      </a:gs>
                      <a:gs pos="100000">
                        <a:srgbClr val="FFFFFF"/>
                      </a:gs>
                    </a:gsLst>
                    <a:lin ang="5400000" scaled="0"/>
                  </a:gradFill>
                  <a:ea typeface="Segoe UI" pitchFamily="34" charset="0"/>
                  <a:cs typeface="Segoe UI" pitchFamily="34" charset="0"/>
                </a:rPr>
                <a:t>Finglish</a:t>
              </a:r>
              <a:r>
                <a:rPr lang="en-US" sz="1600" spc="-30" dirty="0" smtClean="0">
                  <a:gradFill>
                    <a:gsLst>
                      <a:gs pos="0">
                        <a:srgbClr val="FFFFFF"/>
                      </a:gs>
                      <a:gs pos="100000">
                        <a:srgbClr val="FFFFFF"/>
                      </a:gs>
                    </a:gsLst>
                    <a:lin ang="5400000" scaled="0"/>
                  </a:gradFill>
                  <a:ea typeface="Segoe UI" pitchFamily="34" charset="0"/>
                  <a:cs typeface="Segoe UI" pitchFamily="34" charset="0"/>
                </a:rPr>
                <a:t>…</a:t>
              </a:r>
              <a:endParaRPr lang="en-US" sz="1600" spc="-30" dirty="0">
                <a:gradFill>
                  <a:gsLst>
                    <a:gs pos="0">
                      <a:srgbClr val="FFFFFF"/>
                    </a:gs>
                    <a:gs pos="100000">
                      <a:srgbClr val="FFFFFF"/>
                    </a:gs>
                  </a:gsLst>
                  <a:lin ang="5400000" scaled="0"/>
                </a:gradFill>
                <a:ea typeface="Segoe UI" pitchFamily="34" charset="0"/>
                <a:cs typeface="Segoe UI" pitchFamily="34" charset="0"/>
              </a:endParaRPr>
            </a:p>
          </p:txBody>
        </p:sp>
        <p:pic>
          <p:nvPicPr>
            <p:cNvPr id="26" name="Picture 2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316687" y="4047984"/>
              <a:ext cx="849124" cy="817480"/>
            </a:xfrm>
            <a:prstGeom prst="rect">
              <a:avLst/>
            </a:prstGeom>
          </p:spPr>
        </p:pic>
      </p:grpSp>
      <p:grpSp>
        <p:nvGrpSpPr>
          <p:cNvPr id="24" name="Group 23"/>
          <p:cNvGrpSpPr>
            <a:grpSpLocks noChangeAspect="1"/>
          </p:cNvGrpSpPr>
          <p:nvPr/>
        </p:nvGrpSpPr>
        <p:grpSpPr>
          <a:xfrm>
            <a:off x="10085503" y="3345168"/>
            <a:ext cx="1734514" cy="1734514"/>
            <a:chOff x="7343582" y="3779659"/>
            <a:chExt cx="1577211" cy="1577211"/>
          </a:xfrm>
        </p:grpSpPr>
        <p:sp>
          <p:nvSpPr>
            <p:cNvPr id="9" name="Rectangle 8" title="Passion for delivery"/>
            <p:cNvSpPr/>
            <p:nvPr/>
          </p:nvSpPr>
          <p:spPr bwMode="auto">
            <a:xfrm>
              <a:off x="7343582" y="3779659"/>
              <a:ext cx="1577211" cy="1577211"/>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52494" tIns="26247" rIns="26247" bIns="52494" numCol="1" spcCol="0" rtlCol="0" fromWordArt="0" anchor="b" anchorCtr="0" forceAA="0" compatLnSpc="1">
              <a:prstTxWarp prst="textNoShape">
                <a:avLst/>
              </a:prstTxWarp>
              <a:noAutofit/>
            </a:bodyPr>
            <a:lstStyle/>
            <a:p>
              <a:pPr defTabSz="524762" fontAlgn="base">
                <a:spcBef>
                  <a:spcPct val="0"/>
                </a:spcBef>
                <a:spcAft>
                  <a:spcPct val="0"/>
                </a:spcAft>
              </a:pPr>
              <a:r>
                <a:rPr lang="en-US" sz="1600" spc="-30" dirty="0" smtClean="0">
                  <a:gradFill>
                    <a:gsLst>
                      <a:gs pos="0">
                        <a:srgbClr val="FFFFFF"/>
                      </a:gs>
                      <a:gs pos="100000">
                        <a:srgbClr val="FFFFFF"/>
                      </a:gs>
                    </a:gsLst>
                    <a:lin ang="5400000" scaled="0"/>
                  </a:gradFill>
                  <a:ea typeface="Segoe UI" pitchFamily="34" charset="0"/>
                  <a:cs typeface="Segoe UI" pitchFamily="34" charset="0"/>
                </a:rPr>
                <a:t>Passion for the cloud</a:t>
              </a:r>
              <a:endParaRPr lang="en-US" sz="1600" spc="-30" dirty="0">
                <a:gradFill>
                  <a:gsLst>
                    <a:gs pos="0">
                      <a:srgbClr val="FFFFFF"/>
                    </a:gs>
                    <a:gs pos="100000">
                      <a:srgbClr val="FFFFFF"/>
                    </a:gs>
                  </a:gsLst>
                  <a:lin ang="5400000" scaled="0"/>
                </a:gradFill>
                <a:ea typeface="Segoe UI" pitchFamily="34" charset="0"/>
                <a:cs typeface="Segoe UI" pitchFamily="34" charset="0"/>
              </a:endParaRPr>
            </a:p>
          </p:txBody>
        </p:sp>
        <p:pic>
          <p:nvPicPr>
            <p:cNvPr id="22" name="Picture 2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745600" y="4083602"/>
              <a:ext cx="773175" cy="781862"/>
            </a:xfrm>
            <a:prstGeom prst="rect">
              <a:avLst/>
            </a:prstGeom>
          </p:spPr>
        </p:pic>
      </p:grpSp>
      <p:pic>
        <p:nvPicPr>
          <p:cNvPr id="5" name="Picture 4"/>
          <p:cNvPicPr>
            <a:picLocks noChangeAspect="1"/>
          </p:cNvPicPr>
          <p:nvPr/>
        </p:nvPicPr>
        <p:blipFill>
          <a:blip r:embed="rId10"/>
          <a:stretch>
            <a:fillRect/>
          </a:stretch>
        </p:blipFill>
        <p:spPr>
          <a:xfrm>
            <a:off x="7027909" y="5213715"/>
            <a:ext cx="4125659" cy="1044526"/>
          </a:xfrm>
          <a:prstGeom prst="rect">
            <a:avLst/>
          </a:prstGeom>
        </p:spPr>
      </p:pic>
      <p:pic>
        <p:nvPicPr>
          <p:cNvPr id="10" name="Picture 9"/>
          <p:cNvPicPr>
            <a:picLocks noChangeAspect="1"/>
          </p:cNvPicPr>
          <p:nvPr/>
        </p:nvPicPr>
        <p:blipFill>
          <a:blip r:embed="rId11"/>
          <a:stretch>
            <a:fillRect/>
          </a:stretch>
        </p:blipFill>
        <p:spPr>
          <a:xfrm>
            <a:off x="8297509" y="6079064"/>
            <a:ext cx="1549570" cy="861493"/>
          </a:xfrm>
          <a:prstGeom prst="rect">
            <a:avLst/>
          </a:prstGeom>
        </p:spPr>
      </p:pic>
      <p:pic>
        <p:nvPicPr>
          <p:cNvPr id="11" name="Picture 10"/>
          <p:cNvPicPr>
            <a:picLocks noChangeAspect="1"/>
          </p:cNvPicPr>
          <p:nvPr/>
        </p:nvPicPr>
        <p:blipFill>
          <a:blip r:embed="rId12"/>
          <a:stretch>
            <a:fillRect/>
          </a:stretch>
        </p:blipFill>
        <p:spPr>
          <a:xfrm>
            <a:off x="6359908" y="6071984"/>
            <a:ext cx="1511746" cy="709484"/>
          </a:xfrm>
          <a:prstGeom prst="rect">
            <a:avLst/>
          </a:prstGeom>
        </p:spPr>
      </p:pic>
      <p:pic>
        <p:nvPicPr>
          <p:cNvPr id="13" name="Picture 12"/>
          <p:cNvPicPr>
            <a:picLocks noChangeAspect="1"/>
          </p:cNvPicPr>
          <p:nvPr/>
        </p:nvPicPr>
        <p:blipFill>
          <a:blip r:embed="rId13"/>
          <a:stretch>
            <a:fillRect/>
          </a:stretch>
        </p:blipFill>
        <p:spPr>
          <a:xfrm>
            <a:off x="10308073" y="6079064"/>
            <a:ext cx="1511944" cy="817849"/>
          </a:xfrm>
          <a:prstGeom prst="rect">
            <a:avLst/>
          </a:prstGeom>
        </p:spPr>
      </p:pic>
    </p:spTree>
    <p:extLst>
      <p:ext uri="{BB962C8B-B14F-4D97-AF65-F5344CB8AC3E}">
        <p14:creationId xmlns:p14="http://schemas.microsoft.com/office/powerpoint/2010/main" val="1372566212"/>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Challenge?</a:t>
            </a:r>
            <a:endParaRPr lang="en-US" dirty="0"/>
          </a:p>
        </p:txBody>
      </p:sp>
      <p:sp>
        <p:nvSpPr>
          <p:cNvPr id="7" name="Title 5"/>
          <p:cNvSpPr txBox="1">
            <a:spLocks/>
          </p:cNvSpPr>
          <p:nvPr/>
        </p:nvSpPr>
        <p:spPr>
          <a:xfrm>
            <a:off x="2211340" y="3153859"/>
            <a:ext cx="10225135" cy="792088"/>
          </a:xfrm>
          <a:prstGeom prst="rect">
            <a:avLst/>
          </a:prstGeom>
        </p:spPr>
        <p:txBody>
          <a:bodyPr anchor="b" anchorCtr="0"/>
          <a:lstStyle>
            <a:lvl1pPr algn="l" defTabSz="914363" rtl="0" eaLnBrk="1" latinLnBrk="0" hangingPunct="1">
              <a:lnSpc>
                <a:spcPct val="90000"/>
              </a:lnSpc>
              <a:spcBef>
                <a:spcPct val="0"/>
              </a:spcBef>
              <a:buNone/>
              <a:defRPr lang="en-US" sz="8800" b="0" kern="1200" cap="none" spc="-300" baseline="0">
                <a:ln w="3175">
                  <a:noFill/>
                </a:ln>
                <a:gradFill>
                  <a:gsLst>
                    <a:gs pos="100000">
                      <a:schemeClr val="tx1"/>
                    </a:gs>
                    <a:gs pos="0">
                      <a:schemeClr val="tx1"/>
                    </a:gs>
                  </a:gsLst>
                  <a:lin ang="5400000" scaled="0"/>
                </a:gradFill>
                <a:effectLst/>
                <a:latin typeface="+mj-lt"/>
                <a:ea typeface="+mn-ea"/>
                <a:cs typeface="Arial" charset="0"/>
              </a:defRPr>
            </a:lvl1pPr>
          </a:lstStyle>
          <a:p>
            <a:r>
              <a:rPr sz="4000" dirty="0" smtClean="0">
                <a:gradFill>
                  <a:gsLst>
                    <a:gs pos="100000">
                      <a:srgbClr val="FFFFFF"/>
                    </a:gs>
                    <a:gs pos="0">
                      <a:srgbClr val="FFFFFF"/>
                    </a:gs>
                  </a:gsLst>
                  <a:lin ang="5400000" scaled="0"/>
                </a:gradFill>
              </a:rPr>
              <a:t>Existing sites are dependent on full trust code…</a:t>
            </a:r>
            <a:endParaRPr sz="4000" dirty="0">
              <a:gradFill>
                <a:gsLst>
                  <a:gs pos="100000">
                    <a:srgbClr val="FFFFFF"/>
                  </a:gs>
                  <a:gs pos="0">
                    <a:srgbClr val="FFFFFF"/>
                  </a:gs>
                </a:gsLst>
                <a:lin ang="5400000" scaled="0"/>
              </a:gradFill>
            </a:endParaRPr>
          </a:p>
        </p:txBody>
      </p:sp>
    </p:spTree>
    <p:extLst>
      <p:ext uri="{BB962C8B-B14F-4D97-AF65-F5344CB8AC3E}">
        <p14:creationId xmlns:p14="http://schemas.microsoft.com/office/powerpoint/2010/main" val="436387848"/>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30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9039943" cy="2523768"/>
          </a:xfrm>
        </p:spPr>
        <p:txBody>
          <a:bodyPr/>
          <a:lstStyle/>
          <a:p>
            <a:r>
              <a:rPr lang="en-US" dirty="0" smtClean="0"/>
              <a:t>Gradual reduction to FTC dependency from page layouts and master pages</a:t>
            </a:r>
          </a:p>
          <a:p>
            <a:r>
              <a:rPr lang="en-US" dirty="0" smtClean="0"/>
              <a:t>Implemented as remote operation to control the used elements on sites</a:t>
            </a:r>
            <a:endParaRPr lang="en-US" dirty="0"/>
          </a:p>
        </p:txBody>
      </p:sp>
      <p:sp>
        <p:nvSpPr>
          <p:cNvPr id="3" name="Title 2"/>
          <p:cNvSpPr>
            <a:spLocks noGrp="1"/>
          </p:cNvSpPr>
          <p:nvPr>
            <p:ph type="title"/>
          </p:nvPr>
        </p:nvSpPr>
        <p:spPr/>
        <p:txBody>
          <a:bodyPr/>
          <a:lstStyle/>
          <a:p>
            <a:r>
              <a:rPr lang="en-US" dirty="0" smtClean="0"/>
              <a:t>Replace page layouts and master pages</a:t>
            </a:r>
            <a:endParaRPr lang="en-US" dirty="0"/>
          </a:p>
        </p:txBody>
      </p:sp>
      <p:pic>
        <p:nvPicPr>
          <p:cNvPr id="2" name="Picture 1"/>
          <p:cNvPicPr>
            <a:picLocks noChangeAspect="1"/>
          </p:cNvPicPr>
          <p:nvPr/>
        </p:nvPicPr>
        <p:blipFill>
          <a:blip r:embed="rId2"/>
          <a:stretch>
            <a:fillRect/>
          </a:stretch>
        </p:blipFill>
        <p:spPr>
          <a:xfrm>
            <a:off x="3789331" y="2561158"/>
            <a:ext cx="8536361" cy="4433367"/>
          </a:xfrm>
          <a:prstGeom prst="rect">
            <a:avLst/>
          </a:prstGeom>
        </p:spPr>
      </p:pic>
    </p:spTree>
    <p:extLst>
      <p:ext uri="{BB962C8B-B14F-4D97-AF65-F5344CB8AC3E}">
        <p14:creationId xmlns:p14="http://schemas.microsoft.com/office/powerpoint/2010/main" val="3534961352"/>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9255967" cy="4481227"/>
          </a:xfrm>
        </p:spPr>
        <p:txBody>
          <a:bodyPr/>
          <a:lstStyle/>
          <a:p>
            <a:r>
              <a:rPr lang="en-US" dirty="0" smtClean="0"/>
              <a:t>Remote operation to replace web parts on page</a:t>
            </a:r>
          </a:p>
          <a:p>
            <a:pPr lvl="1"/>
            <a:r>
              <a:rPr lang="en-US" dirty="0" smtClean="0"/>
              <a:t>Replace with pre-configured out of the box web parts</a:t>
            </a:r>
          </a:p>
          <a:p>
            <a:pPr lvl="1"/>
            <a:r>
              <a:rPr lang="en-US" dirty="0" smtClean="0"/>
              <a:t>Replace with App part instances</a:t>
            </a:r>
          </a:p>
          <a:p>
            <a:pPr lvl="1"/>
            <a:r>
              <a:rPr lang="en-US" dirty="0" smtClean="0"/>
              <a:t>Embedded JavaScript</a:t>
            </a:r>
          </a:p>
          <a:p>
            <a:r>
              <a:rPr lang="en-US" dirty="0" smtClean="0"/>
              <a:t>App part installation requires enabling of app side loading in the site</a:t>
            </a:r>
          </a:p>
          <a:p>
            <a:pPr lvl="1"/>
            <a:r>
              <a:rPr lang="en-US" dirty="0" smtClean="0"/>
              <a:t>Can be enabled only on the needed time by using CSOM with feature activations</a:t>
            </a:r>
            <a:endParaRPr lang="en-US" dirty="0"/>
          </a:p>
        </p:txBody>
      </p:sp>
      <p:sp>
        <p:nvSpPr>
          <p:cNvPr id="3" name="Title 2"/>
          <p:cNvSpPr>
            <a:spLocks noGrp="1"/>
          </p:cNvSpPr>
          <p:nvPr>
            <p:ph type="title"/>
          </p:nvPr>
        </p:nvSpPr>
        <p:spPr/>
        <p:txBody>
          <a:bodyPr/>
          <a:lstStyle/>
          <a:p>
            <a:r>
              <a:rPr lang="en-US" dirty="0" smtClean="0"/>
              <a:t>Replacement of web parts and controls</a:t>
            </a:r>
            <a:endParaRPr lang="en-US" dirty="0"/>
          </a:p>
        </p:txBody>
      </p:sp>
      <p:pic>
        <p:nvPicPr>
          <p:cNvPr id="26" name="Picture 25"/>
          <p:cNvPicPr>
            <a:picLocks noChangeAspect="1"/>
          </p:cNvPicPr>
          <p:nvPr/>
        </p:nvPicPr>
        <p:blipFill>
          <a:blip r:embed="rId2"/>
          <a:stretch>
            <a:fillRect/>
          </a:stretch>
        </p:blipFill>
        <p:spPr>
          <a:xfrm>
            <a:off x="7667024" y="4515574"/>
            <a:ext cx="4745712" cy="2464689"/>
          </a:xfrm>
          <a:prstGeom prst="rect">
            <a:avLst/>
          </a:prstGeom>
        </p:spPr>
      </p:pic>
    </p:spTree>
    <p:extLst>
      <p:ext uri="{BB962C8B-B14F-4D97-AF65-F5344CB8AC3E}">
        <p14:creationId xmlns:p14="http://schemas.microsoft.com/office/powerpoint/2010/main" val="2920086890"/>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5325834" cy="5176802"/>
          </a:xfrm>
        </p:spPr>
        <p:txBody>
          <a:bodyPr/>
          <a:lstStyle/>
          <a:p>
            <a:r>
              <a:rPr lang="en-US" sz="3600" dirty="0" smtClean="0"/>
              <a:t>If created declaratively using feature framework, no known solution currently</a:t>
            </a:r>
          </a:p>
          <a:p>
            <a:pPr lvl="1"/>
            <a:r>
              <a:rPr lang="en-US" sz="2000" dirty="0" smtClean="0"/>
              <a:t>If created using code, no actual dependencies on FTC code or farm solutions</a:t>
            </a:r>
          </a:p>
          <a:p>
            <a:r>
              <a:rPr lang="en-US" sz="3600" dirty="0" smtClean="0"/>
              <a:t>There is work being done on providing a solution to remove the dependency</a:t>
            </a:r>
            <a:endParaRPr lang="en-US" sz="3600" dirty="0"/>
          </a:p>
        </p:txBody>
      </p:sp>
      <p:sp>
        <p:nvSpPr>
          <p:cNvPr id="3" name="Title 2"/>
          <p:cNvSpPr>
            <a:spLocks noGrp="1"/>
          </p:cNvSpPr>
          <p:nvPr>
            <p:ph type="title"/>
          </p:nvPr>
        </p:nvSpPr>
        <p:spPr/>
        <p:txBody>
          <a:bodyPr/>
          <a:lstStyle/>
          <a:p>
            <a:r>
              <a:rPr lang="en-US" dirty="0" smtClean="0"/>
              <a:t>Site columns and content types</a:t>
            </a:r>
            <a:endParaRPr lang="en-US" dirty="0"/>
          </a:p>
        </p:txBody>
      </p:sp>
      <p:pic>
        <p:nvPicPr>
          <p:cNvPr id="2" name="Picture 1"/>
          <p:cNvPicPr>
            <a:picLocks noChangeAspect="1"/>
          </p:cNvPicPr>
          <p:nvPr/>
        </p:nvPicPr>
        <p:blipFill>
          <a:blip r:embed="rId2"/>
          <a:stretch>
            <a:fillRect/>
          </a:stretch>
        </p:blipFill>
        <p:spPr>
          <a:xfrm>
            <a:off x="5347004" y="1212850"/>
            <a:ext cx="6725995" cy="4670115"/>
          </a:xfrm>
          <a:prstGeom prst="rect">
            <a:avLst/>
          </a:prstGeom>
        </p:spPr>
      </p:pic>
    </p:spTree>
    <p:extLst>
      <p:ext uri="{BB962C8B-B14F-4D97-AF65-F5344CB8AC3E}">
        <p14:creationId xmlns:p14="http://schemas.microsoft.com/office/powerpoint/2010/main" val="3574115186"/>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lstStyle/>
          <a:p>
            <a:r>
              <a:rPr lang="en-US" dirty="0" smtClean="0"/>
              <a:t>No matching solution as such in CAM side</a:t>
            </a:r>
          </a:p>
          <a:p>
            <a:r>
              <a:rPr lang="en-US" dirty="0" smtClean="0"/>
              <a:t>Scheduling can be done using any external platform</a:t>
            </a:r>
          </a:p>
          <a:p>
            <a:pPr lvl="1"/>
            <a:r>
              <a:rPr lang="en-US" dirty="0" smtClean="0"/>
              <a:t>Access to SP as using CSOM/REST</a:t>
            </a:r>
          </a:p>
          <a:p>
            <a:pPr marL="342900" lvl="1" indent="0">
              <a:buNone/>
            </a:pPr>
            <a:endParaRPr lang="en-US" dirty="0"/>
          </a:p>
        </p:txBody>
      </p:sp>
      <p:sp>
        <p:nvSpPr>
          <p:cNvPr id="3" name="Title 2"/>
          <p:cNvSpPr>
            <a:spLocks noGrp="1"/>
          </p:cNvSpPr>
          <p:nvPr>
            <p:ph type="title"/>
          </p:nvPr>
        </p:nvSpPr>
        <p:spPr/>
        <p:txBody>
          <a:bodyPr/>
          <a:lstStyle/>
          <a:p>
            <a:r>
              <a:rPr lang="en-US" dirty="0" smtClean="0"/>
              <a:t>Timer jobs</a:t>
            </a:r>
            <a:endParaRPr lang="en-US" dirty="0"/>
          </a:p>
        </p:txBody>
      </p:sp>
      <p:pic>
        <p:nvPicPr>
          <p:cNvPr id="2" name="Picture 1"/>
          <p:cNvPicPr>
            <a:picLocks noChangeAspect="1"/>
          </p:cNvPicPr>
          <p:nvPr/>
        </p:nvPicPr>
        <p:blipFill>
          <a:blip r:embed="rId2"/>
          <a:stretch>
            <a:fillRect/>
          </a:stretch>
        </p:blipFill>
        <p:spPr>
          <a:xfrm>
            <a:off x="3121893" y="2966837"/>
            <a:ext cx="6926575" cy="3832105"/>
          </a:xfrm>
          <a:prstGeom prst="rect">
            <a:avLst/>
          </a:prstGeom>
        </p:spPr>
      </p:pic>
    </p:spTree>
    <p:extLst>
      <p:ext uri="{BB962C8B-B14F-4D97-AF65-F5344CB8AC3E}">
        <p14:creationId xmlns:p14="http://schemas.microsoft.com/office/powerpoint/2010/main" val="3440188071"/>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7167735" cy="3323987"/>
          </a:xfrm>
        </p:spPr>
        <p:txBody>
          <a:bodyPr/>
          <a:lstStyle/>
          <a:p>
            <a:r>
              <a:rPr lang="en-US" dirty="0" smtClean="0"/>
              <a:t>Custom fields types</a:t>
            </a:r>
          </a:p>
          <a:p>
            <a:r>
              <a:rPr lang="en-US" dirty="0" smtClean="0"/>
              <a:t>Custom site definitions</a:t>
            </a:r>
          </a:p>
          <a:p>
            <a:r>
              <a:rPr lang="en-US" dirty="0" smtClean="0"/>
              <a:t>Moving from publishing to non-publishing sites</a:t>
            </a:r>
          </a:p>
          <a:p>
            <a:endParaRPr lang="en-US" dirty="0"/>
          </a:p>
        </p:txBody>
      </p:sp>
      <p:sp>
        <p:nvSpPr>
          <p:cNvPr id="3" name="Title 2"/>
          <p:cNvSpPr>
            <a:spLocks noGrp="1"/>
          </p:cNvSpPr>
          <p:nvPr>
            <p:ph type="title"/>
          </p:nvPr>
        </p:nvSpPr>
        <p:spPr/>
        <p:txBody>
          <a:bodyPr/>
          <a:lstStyle/>
          <a:p>
            <a:r>
              <a:rPr lang="en-US" dirty="0" smtClean="0"/>
              <a:t>Case of a bad headache?</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773458" y="0"/>
            <a:ext cx="4663017" cy="6994525"/>
          </a:xfrm>
          <a:prstGeom prst="rect">
            <a:avLst/>
          </a:prstGeom>
        </p:spPr>
      </p:pic>
      <p:sp>
        <p:nvSpPr>
          <p:cNvPr id="5" name="TextBox 4"/>
          <p:cNvSpPr txBox="1"/>
          <p:nvPr/>
        </p:nvSpPr>
        <p:spPr>
          <a:xfrm>
            <a:off x="494904" y="4073326"/>
            <a:ext cx="7449861" cy="2123658"/>
          </a:xfrm>
          <a:prstGeom prst="rect">
            <a:avLst/>
          </a:prstGeom>
          <a:noFill/>
        </p:spPr>
        <p:txBody>
          <a:bodyPr wrap="none" lIns="182880" tIns="146304" rIns="182880" bIns="146304" rtlCol="0">
            <a:spAutoFit/>
          </a:bodyPr>
          <a:lstStyle/>
          <a:p>
            <a:pPr algn="ctr">
              <a:lnSpc>
                <a:spcPct val="90000"/>
              </a:lnSpc>
              <a:spcAft>
                <a:spcPts val="600"/>
              </a:spcAft>
            </a:pPr>
            <a:r>
              <a:rPr lang="en-US" sz="6600" dirty="0" smtClean="0">
                <a:gradFill>
                  <a:gsLst>
                    <a:gs pos="2917">
                      <a:srgbClr val="505050"/>
                    </a:gs>
                    <a:gs pos="30000">
                      <a:srgbClr val="505050"/>
                    </a:gs>
                  </a:gsLst>
                  <a:lin ang="5400000" scaled="0"/>
                </a:gradFill>
              </a:rPr>
              <a:t>Will require full </a:t>
            </a:r>
            <a:br>
              <a:rPr lang="en-US" sz="6600" dirty="0" smtClean="0">
                <a:gradFill>
                  <a:gsLst>
                    <a:gs pos="2917">
                      <a:srgbClr val="505050"/>
                    </a:gs>
                    <a:gs pos="30000">
                      <a:srgbClr val="505050"/>
                    </a:gs>
                  </a:gsLst>
                  <a:lin ang="5400000" scaled="0"/>
                </a:gradFill>
              </a:rPr>
            </a:br>
            <a:r>
              <a:rPr lang="en-US" sz="6600" dirty="0" smtClean="0">
                <a:gradFill>
                  <a:gsLst>
                    <a:gs pos="2917">
                      <a:srgbClr val="505050"/>
                    </a:gs>
                    <a:gs pos="30000">
                      <a:srgbClr val="505050"/>
                    </a:gs>
                  </a:gsLst>
                  <a:lin ang="5400000" scaled="0"/>
                </a:gradFill>
              </a:rPr>
              <a:t>migration project…</a:t>
            </a:r>
          </a:p>
        </p:txBody>
      </p:sp>
    </p:spTree>
    <p:extLst>
      <p:ext uri="{BB962C8B-B14F-4D97-AF65-F5344CB8AC3E}">
        <p14:creationId xmlns:p14="http://schemas.microsoft.com/office/powerpoint/2010/main" val="2085897078"/>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20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8000" dirty="0" smtClean="0"/>
              <a:t>How to always succeed in migration?</a:t>
            </a:r>
            <a:endParaRPr lang="en-US" sz="8000" dirty="0"/>
          </a:p>
        </p:txBody>
      </p:sp>
      <p:sp>
        <p:nvSpPr>
          <p:cNvPr id="5" name="Title 3"/>
          <p:cNvSpPr txBox="1">
            <a:spLocks/>
          </p:cNvSpPr>
          <p:nvPr/>
        </p:nvSpPr>
        <p:spPr>
          <a:xfrm>
            <a:off x="3985989" y="4145334"/>
            <a:ext cx="7992888" cy="1368152"/>
          </a:xfrm>
          <a:prstGeom prst="rect">
            <a:avLst/>
          </a:prstGeom>
          <a:noFill/>
        </p:spPr>
        <p:txBody>
          <a:bodyPr vert="horz" wrap="square" lIns="146304" tIns="91440" rIns="146304" bIns="91440" rtlCol="0" anchor="t" anchorCtr="0">
            <a:noAutofit/>
          </a:bodyPr>
          <a:lstStyle>
            <a:lvl1pPr algn="l" defTabSz="932742" rtl="0" eaLnBrk="1" latinLnBrk="0" hangingPunct="1">
              <a:lnSpc>
                <a:spcPct val="90000"/>
              </a:lnSpc>
              <a:spcBef>
                <a:spcPct val="0"/>
              </a:spcBef>
              <a:buNone/>
              <a:defRPr lang="en-US" sz="8800" b="0" kern="1200" cap="none" spc="-100" baseline="0">
                <a:ln w="3175">
                  <a:noFill/>
                </a:ln>
                <a:gradFill>
                  <a:gsLst>
                    <a:gs pos="100000">
                      <a:schemeClr val="tx1"/>
                    </a:gs>
                    <a:gs pos="0">
                      <a:schemeClr val="tx1"/>
                    </a:gs>
                  </a:gsLst>
                  <a:lin ang="5400000" scaled="0"/>
                </a:gradFill>
                <a:effectLst/>
                <a:latin typeface="+mj-lt"/>
                <a:ea typeface="+mn-ea"/>
                <a:cs typeface="Segoe UI" pitchFamily="34" charset="0"/>
              </a:defRPr>
            </a:lvl1pPr>
          </a:lstStyle>
          <a:p>
            <a:r>
              <a:rPr sz="6600" dirty="0" smtClean="0">
                <a:gradFill>
                  <a:gsLst>
                    <a:gs pos="100000">
                      <a:srgbClr val="FFFFFF"/>
                    </a:gs>
                    <a:gs pos="0">
                      <a:srgbClr val="FFFFFF"/>
                    </a:gs>
                  </a:gsLst>
                  <a:lin ang="5400000" scaled="0"/>
                </a:gradFill>
              </a:rPr>
              <a:t>Perform it manually…</a:t>
            </a:r>
            <a:endParaRPr sz="6600" dirty="0">
              <a:gradFill>
                <a:gsLst>
                  <a:gs pos="100000">
                    <a:srgbClr val="FFFFFF"/>
                  </a:gs>
                  <a:gs pos="0">
                    <a:srgbClr val="FFFFFF"/>
                  </a:gs>
                </a:gsLst>
                <a:lin ang="5400000" scaled="0"/>
              </a:gradFill>
            </a:endParaRPr>
          </a:p>
        </p:txBody>
      </p:sp>
    </p:spTree>
    <p:extLst>
      <p:ext uri="{BB962C8B-B14F-4D97-AF65-F5344CB8AC3E}">
        <p14:creationId xmlns:p14="http://schemas.microsoft.com/office/powerpoint/2010/main" val="753604749"/>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How to automate full migration?</a:t>
            </a:r>
            <a:endParaRPr lang="en-US" dirty="0"/>
          </a:p>
        </p:txBody>
      </p:sp>
      <p:graphicFrame>
        <p:nvGraphicFramePr>
          <p:cNvPr id="6" name="Diagram 5"/>
          <p:cNvGraphicFramePr/>
          <p:nvPr>
            <p:extLst/>
          </p:nvPr>
        </p:nvGraphicFramePr>
        <p:xfrm>
          <a:off x="2041773" y="1985094"/>
          <a:ext cx="8290983" cy="35283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p:nvPr/>
        </p:nvSpPr>
        <p:spPr>
          <a:xfrm>
            <a:off x="14705" y="6397790"/>
            <a:ext cx="7918643" cy="627864"/>
          </a:xfrm>
          <a:prstGeom prst="rect">
            <a:avLst/>
          </a:prstGeom>
          <a:noFill/>
        </p:spPr>
        <p:txBody>
          <a:bodyPr wrap="none" lIns="182880" tIns="146304" rIns="182880" bIns="146304" rtlCol="0">
            <a:spAutoFit/>
          </a:bodyPr>
          <a:lstStyle/>
          <a:p>
            <a:pPr>
              <a:lnSpc>
                <a:spcPct val="90000"/>
              </a:lnSpc>
              <a:spcAft>
                <a:spcPts val="600"/>
              </a:spcAft>
            </a:pPr>
            <a:r>
              <a:rPr lang="en-US" sz="2400" dirty="0">
                <a:gradFill>
                  <a:gsLst>
                    <a:gs pos="2917">
                      <a:srgbClr val="505050"/>
                    </a:gs>
                    <a:gs pos="30000">
                      <a:srgbClr val="505050"/>
                    </a:gs>
                  </a:gsLst>
                  <a:lin ang="5400000" scaled="0"/>
                </a:gradFill>
              </a:rPr>
              <a:t>Community </a:t>
            </a:r>
            <a:r>
              <a:rPr lang="en-US" sz="2400" dirty="0" smtClean="0">
                <a:gradFill>
                  <a:gsLst>
                    <a:gs pos="2917">
                      <a:srgbClr val="505050"/>
                    </a:gs>
                    <a:gs pos="30000">
                      <a:srgbClr val="505050"/>
                    </a:gs>
                  </a:gsLst>
                  <a:lin ang="5400000" scaled="0"/>
                </a:gradFill>
              </a:rPr>
              <a:t>tooling: </a:t>
            </a:r>
            <a:r>
              <a:rPr lang="en-US" sz="2400" dirty="0">
                <a:gradFill>
                  <a:gsLst>
                    <a:gs pos="2917">
                      <a:srgbClr val="505050"/>
                    </a:gs>
                    <a:gs pos="30000">
                      <a:srgbClr val="505050"/>
                    </a:gs>
                  </a:gsLst>
                  <a:lin ang="5400000" scaled="0"/>
                </a:gradFill>
                <a:hlinkClick r:id="rId7"/>
              </a:rPr>
              <a:t>http://</a:t>
            </a:r>
            <a:r>
              <a:rPr lang="en-US" sz="2400" dirty="0" smtClean="0">
                <a:gradFill>
                  <a:gsLst>
                    <a:gs pos="2917">
                      <a:srgbClr val="505050"/>
                    </a:gs>
                    <a:gs pos="30000">
                      <a:srgbClr val="505050"/>
                    </a:gs>
                  </a:gsLst>
                  <a:lin ang="5400000" scaled="0"/>
                </a:gradFill>
                <a:hlinkClick r:id="rId7"/>
              </a:rPr>
              <a:t>spmigration.codeplex.com</a:t>
            </a:r>
            <a:r>
              <a:rPr lang="en-US" sz="2400" dirty="0" smtClean="0">
                <a:gradFill>
                  <a:gsLst>
                    <a:gs pos="2917">
                      <a:srgbClr val="505050"/>
                    </a:gs>
                    <a:gs pos="30000">
                      <a:srgbClr val="505050"/>
                    </a:gs>
                  </a:gsLst>
                  <a:lin ang="5400000" scaled="0"/>
                </a:gradFill>
              </a:rPr>
              <a:t>  </a:t>
            </a:r>
          </a:p>
        </p:txBody>
      </p:sp>
    </p:spTree>
    <p:extLst>
      <p:ext uri="{BB962C8B-B14F-4D97-AF65-F5344CB8AC3E}">
        <p14:creationId xmlns:p14="http://schemas.microsoft.com/office/powerpoint/2010/main" val="4212568593"/>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47688" y="295275"/>
            <a:ext cx="11503197" cy="917575"/>
          </a:xfrm>
        </p:spPr>
        <p:txBody>
          <a:bodyPr/>
          <a:lstStyle/>
          <a:p>
            <a:r>
              <a:rPr lang="en-US" dirty="0" smtClean="0"/>
              <a:t>Recap – Business value for customer</a:t>
            </a:r>
            <a:endParaRPr lang="en-US" dirty="0"/>
          </a:p>
        </p:txBody>
      </p:sp>
      <p:grpSp>
        <p:nvGrpSpPr>
          <p:cNvPr id="13" name="Group 12"/>
          <p:cNvGrpSpPr/>
          <p:nvPr/>
        </p:nvGrpSpPr>
        <p:grpSpPr>
          <a:xfrm>
            <a:off x="1609725" y="2561158"/>
            <a:ext cx="1980000" cy="1980000"/>
            <a:chOff x="1938878" y="2705174"/>
            <a:chExt cx="1781639" cy="1782464"/>
          </a:xfrm>
        </p:grpSpPr>
        <p:sp>
          <p:nvSpPr>
            <p:cNvPr id="4" name="Rectangle 3"/>
            <p:cNvSpPr/>
            <p:nvPr/>
          </p:nvSpPr>
          <p:spPr bwMode="auto">
            <a:xfrm>
              <a:off x="1938878" y="2705174"/>
              <a:ext cx="1781639" cy="178246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54014" tIns="54014" rIns="54014" bIns="54014"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defTabSz="685757"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Cloud Ready</a:t>
              </a: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04758" y="2906929"/>
              <a:ext cx="930237" cy="940689"/>
            </a:xfrm>
            <a:prstGeom prst="rect">
              <a:avLst/>
            </a:prstGeom>
          </p:spPr>
        </p:pic>
      </p:grpSp>
      <p:grpSp>
        <p:nvGrpSpPr>
          <p:cNvPr id="14" name="Group 13"/>
          <p:cNvGrpSpPr/>
          <p:nvPr/>
        </p:nvGrpSpPr>
        <p:grpSpPr>
          <a:xfrm>
            <a:off x="3973202" y="2579116"/>
            <a:ext cx="1980000" cy="1980000"/>
            <a:chOff x="3917393" y="2705174"/>
            <a:chExt cx="1781639" cy="1782464"/>
          </a:xfrm>
        </p:grpSpPr>
        <p:sp>
          <p:nvSpPr>
            <p:cNvPr id="5" name="Rectangle 4"/>
            <p:cNvSpPr/>
            <p:nvPr/>
          </p:nvSpPr>
          <p:spPr bwMode="auto">
            <a:xfrm>
              <a:off x="3917393" y="2705174"/>
              <a:ext cx="1781639" cy="178246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54014" tIns="54014" rIns="54014" bIns="54014"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defTabSz="685757"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Agility for business</a:t>
              </a:r>
            </a:p>
          </p:txBody>
        </p:sp>
        <p:pic>
          <p:nvPicPr>
            <p:cNvPr id="9" name="Picture 8" descr="C:\Users\sigurdg\Desktop\Agility.png"/>
            <p:cNvPicPr>
              <a:picLocks noChangeAspect="1" noChangeArrowheads="1"/>
            </p:cNvPicPr>
            <p:nvPr/>
          </p:nvPicPr>
          <p:blipFill>
            <a:blip r:embed="rId4" cstate="print"/>
            <a:srcRect/>
            <a:stretch>
              <a:fillRect/>
            </a:stretch>
          </p:blipFill>
          <p:spPr bwMode="auto">
            <a:xfrm>
              <a:off x="4465568" y="3031968"/>
              <a:ext cx="691508" cy="707342"/>
            </a:xfrm>
            <a:prstGeom prst="rect">
              <a:avLst/>
            </a:prstGeom>
            <a:noFill/>
          </p:spPr>
        </p:pic>
      </p:grpSp>
      <p:grpSp>
        <p:nvGrpSpPr>
          <p:cNvPr id="15" name="Group 14"/>
          <p:cNvGrpSpPr/>
          <p:nvPr/>
        </p:nvGrpSpPr>
        <p:grpSpPr>
          <a:xfrm>
            <a:off x="6336679" y="2579116"/>
            <a:ext cx="1980000" cy="1980000"/>
            <a:chOff x="5895907" y="2705174"/>
            <a:chExt cx="1781639" cy="1782464"/>
          </a:xfrm>
        </p:grpSpPr>
        <p:sp>
          <p:nvSpPr>
            <p:cNvPr id="6" name="Rectangle 5"/>
            <p:cNvSpPr/>
            <p:nvPr/>
          </p:nvSpPr>
          <p:spPr bwMode="auto">
            <a:xfrm>
              <a:off x="5895907" y="2705174"/>
              <a:ext cx="1781639" cy="178246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54014" tIns="54014" rIns="54014" bIns="54014"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defTabSz="685757"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Cost efficiency</a:t>
              </a:r>
            </a:p>
          </p:txBody>
        </p:sp>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47213" y="3031968"/>
              <a:ext cx="980610" cy="815649"/>
            </a:xfrm>
            <a:prstGeom prst="rect">
              <a:avLst/>
            </a:prstGeom>
          </p:spPr>
        </p:pic>
      </p:grpSp>
      <p:grpSp>
        <p:nvGrpSpPr>
          <p:cNvPr id="16" name="Group 15"/>
          <p:cNvGrpSpPr/>
          <p:nvPr/>
        </p:nvGrpSpPr>
        <p:grpSpPr>
          <a:xfrm>
            <a:off x="8704289" y="2585680"/>
            <a:ext cx="1980000" cy="1980000"/>
            <a:chOff x="7874421" y="2705174"/>
            <a:chExt cx="1781639" cy="1782464"/>
          </a:xfrm>
        </p:grpSpPr>
        <p:sp>
          <p:nvSpPr>
            <p:cNvPr id="7" name="Rectangle 6"/>
            <p:cNvSpPr/>
            <p:nvPr/>
          </p:nvSpPr>
          <p:spPr bwMode="auto">
            <a:xfrm>
              <a:off x="7874421" y="2705174"/>
              <a:ext cx="1781639" cy="178246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54014" tIns="54014" rIns="54014" bIns="54014"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defTabSz="685757"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Customize for business value</a:t>
              </a: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419513" y="3071060"/>
              <a:ext cx="776032" cy="668250"/>
            </a:xfrm>
            <a:prstGeom prst="rect">
              <a:avLst/>
            </a:prstGeom>
          </p:spPr>
        </p:pic>
      </p:grpSp>
    </p:spTree>
    <p:extLst>
      <p:ext uri="{BB962C8B-B14F-4D97-AF65-F5344CB8AC3E}">
        <p14:creationId xmlns:p14="http://schemas.microsoft.com/office/powerpoint/2010/main" val="2208248079"/>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Key takeaways</a:t>
            </a:r>
            <a:endParaRPr lang="en-US" dirty="0"/>
          </a:p>
        </p:txBody>
      </p:sp>
      <p:sp>
        <p:nvSpPr>
          <p:cNvPr id="3" name="TextBox 2"/>
          <p:cNvSpPr txBox="1"/>
          <p:nvPr/>
        </p:nvSpPr>
        <p:spPr>
          <a:xfrm>
            <a:off x="1393701" y="4937422"/>
            <a:ext cx="8405213" cy="1354217"/>
          </a:xfrm>
          <a:prstGeom prst="rect">
            <a:avLst/>
          </a:prstGeom>
          <a:noFill/>
        </p:spPr>
        <p:txBody>
          <a:bodyPr wrap="square" lIns="0" tIns="0" rIns="0" bIns="0" rtlCol="0">
            <a:spAutoFit/>
          </a:bodyPr>
          <a:lstStyle/>
          <a:p>
            <a:r>
              <a:rPr lang="en-US" sz="4400" spc="-54" dirty="0" smtClean="0">
                <a:gradFill>
                  <a:gsLst>
                    <a:gs pos="2917">
                      <a:srgbClr val="FFFFFF"/>
                    </a:gs>
                    <a:gs pos="30000">
                      <a:srgbClr val="FFFFFF"/>
                    </a:gs>
                  </a:gsLst>
                  <a:lin ang="5400000" scaled="0"/>
                </a:gradFill>
                <a:latin typeface="Segoe UI Light"/>
              </a:rPr>
              <a:t>Remember to consider content, not just the functionality…</a:t>
            </a:r>
            <a:endParaRPr lang="en-US" sz="4400" spc="-54" dirty="0">
              <a:gradFill>
                <a:gsLst>
                  <a:gs pos="2917">
                    <a:srgbClr val="FFFFFF"/>
                  </a:gs>
                  <a:gs pos="30000">
                    <a:srgbClr val="FFFFFF"/>
                  </a:gs>
                </a:gsLst>
                <a:lin ang="5400000" scaled="0"/>
              </a:gradFill>
              <a:latin typeface="Segoe UI Light"/>
            </a:endParaRPr>
          </a:p>
        </p:txBody>
      </p:sp>
      <p:sp>
        <p:nvSpPr>
          <p:cNvPr id="2" name="Rectangle 1"/>
          <p:cNvSpPr/>
          <p:nvPr/>
        </p:nvSpPr>
        <p:spPr>
          <a:xfrm>
            <a:off x="4057997" y="607268"/>
            <a:ext cx="7200800" cy="1077218"/>
          </a:xfrm>
          <a:prstGeom prst="rect">
            <a:avLst/>
          </a:prstGeom>
        </p:spPr>
        <p:txBody>
          <a:bodyPr wrap="square">
            <a:spAutoFit/>
          </a:bodyPr>
          <a:lstStyle/>
          <a:p>
            <a:r>
              <a:rPr lang="en-US" sz="3200" spc="-54" dirty="0" smtClean="0">
                <a:gradFill>
                  <a:gsLst>
                    <a:gs pos="2917">
                      <a:srgbClr val="FFFFFF"/>
                    </a:gs>
                    <a:gs pos="30000">
                      <a:srgbClr val="FFFFFF"/>
                    </a:gs>
                  </a:gsLst>
                  <a:lin ang="5400000" scaled="0"/>
                </a:gradFill>
                <a:latin typeface="Segoe UI Light"/>
              </a:rPr>
              <a:t>Lot of proven patterns, it’s not just web part to app part discussions…</a:t>
            </a:r>
            <a:endParaRPr lang="en-US" sz="3200" spc="-54" dirty="0">
              <a:gradFill>
                <a:gsLst>
                  <a:gs pos="2917">
                    <a:srgbClr val="FFFFFF"/>
                  </a:gs>
                  <a:gs pos="30000">
                    <a:srgbClr val="FFFFFF"/>
                  </a:gs>
                </a:gsLst>
                <a:lin ang="5400000" scaled="0"/>
              </a:gradFill>
              <a:latin typeface="Segoe UI Light"/>
            </a:endParaRPr>
          </a:p>
        </p:txBody>
      </p:sp>
      <p:sp>
        <p:nvSpPr>
          <p:cNvPr id="5" name="Rectangle 4"/>
          <p:cNvSpPr/>
          <p:nvPr/>
        </p:nvSpPr>
        <p:spPr>
          <a:xfrm>
            <a:off x="4634061" y="3195866"/>
            <a:ext cx="7200800" cy="1077218"/>
          </a:xfrm>
          <a:prstGeom prst="rect">
            <a:avLst/>
          </a:prstGeom>
        </p:spPr>
        <p:txBody>
          <a:bodyPr wrap="square">
            <a:spAutoFit/>
          </a:bodyPr>
          <a:lstStyle/>
          <a:p>
            <a:r>
              <a:rPr lang="en-US" sz="3200" dirty="0">
                <a:solidFill>
                  <a:srgbClr val="FFFFFF"/>
                </a:solidFill>
                <a:latin typeface="Segoe UI Light"/>
              </a:rPr>
              <a:t>You should not compare FTC and CAM as one to one…</a:t>
            </a:r>
            <a:endParaRPr lang="en-US" sz="3200" spc="-54" dirty="0">
              <a:gradFill>
                <a:gsLst>
                  <a:gs pos="2917">
                    <a:srgbClr val="FFFFFF"/>
                  </a:gs>
                  <a:gs pos="30000">
                    <a:srgbClr val="FFFFFF"/>
                  </a:gs>
                </a:gsLst>
                <a:lin ang="5400000" scaled="0"/>
              </a:gradFill>
              <a:latin typeface="Segoe UI Light"/>
            </a:endParaRPr>
          </a:p>
        </p:txBody>
      </p:sp>
    </p:spTree>
    <p:extLst>
      <p:ext uri="{BB962C8B-B14F-4D97-AF65-F5344CB8AC3E}">
        <p14:creationId xmlns:p14="http://schemas.microsoft.com/office/powerpoint/2010/main" val="34147320"/>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20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3000"/>
                            </p:stCondLst>
                            <p:childTnLst>
                              <p:par>
                                <p:cTn id="11" presetID="42" presetClass="entr" presetSubtype="0" fill="hold" grpId="0" nodeType="afterEffect">
                                  <p:stCondLst>
                                    <p:cond delay="20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6000"/>
                            </p:stCondLst>
                            <p:childTnLst>
                              <p:par>
                                <p:cTn id="17" presetID="42" presetClass="entr" presetSubtype="0" fill="hold" grpId="0" nodeType="afterEffect">
                                  <p:stCondLst>
                                    <p:cond delay="200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lstStyle/>
          <a:p>
            <a:r>
              <a:rPr lang="fi-FI" dirty="0" smtClean="0"/>
              <a:t>Steve Walker</a:t>
            </a:r>
            <a:endParaRPr lang="en-US" dirty="0"/>
          </a:p>
        </p:txBody>
      </p:sp>
      <p:sp>
        <p:nvSpPr>
          <p:cNvPr id="12" name="Text Placeholder 11"/>
          <p:cNvSpPr>
            <a:spLocks noGrp="1"/>
          </p:cNvSpPr>
          <p:nvPr>
            <p:ph type="body" sz="quarter" idx="10"/>
          </p:nvPr>
        </p:nvSpPr>
        <p:spPr>
          <a:xfrm>
            <a:off x="274639" y="1212849"/>
            <a:ext cx="5486399" cy="5461175"/>
          </a:xfrm>
        </p:spPr>
        <p:txBody>
          <a:bodyPr/>
          <a:lstStyle/>
          <a:p>
            <a:r>
              <a:rPr lang="en-US" sz="2448" dirty="0"/>
              <a:t>Pre-Microsoft</a:t>
            </a:r>
          </a:p>
          <a:p>
            <a:pPr lvl="1"/>
            <a:r>
              <a:rPr lang="en-US" sz="1836" dirty="0" smtClean="0"/>
              <a:t>Twisting and bending SharePoint in ways that I may or may not should have done. Learned a LOT about what works and what doesn’t end well. </a:t>
            </a:r>
          </a:p>
          <a:p>
            <a:endParaRPr lang="en-US" sz="2448" dirty="0" smtClean="0"/>
          </a:p>
          <a:p>
            <a:r>
              <a:rPr lang="en-US" sz="2448" dirty="0" smtClean="0"/>
              <a:t>Microsoft </a:t>
            </a:r>
            <a:r>
              <a:rPr lang="en-US" sz="2448" dirty="0"/>
              <a:t>(</a:t>
            </a:r>
            <a:r>
              <a:rPr lang="en-US" sz="2448" dirty="0" smtClean="0"/>
              <a:t>2007-2011)</a:t>
            </a:r>
            <a:endParaRPr lang="en-US" sz="2448" dirty="0"/>
          </a:p>
          <a:p>
            <a:pPr lvl="1"/>
            <a:r>
              <a:rPr lang="en-US" sz="1836" dirty="0" smtClean="0"/>
              <a:t>Microsoft Consulting Services</a:t>
            </a:r>
          </a:p>
          <a:p>
            <a:pPr lvl="1"/>
            <a:endParaRPr lang="en-US" sz="1836" dirty="0"/>
          </a:p>
          <a:p>
            <a:r>
              <a:rPr lang="en-US" sz="2448" dirty="0"/>
              <a:t>Microsoft (</a:t>
            </a:r>
            <a:r>
              <a:rPr lang="en-US" sz="2448" dirty="0" smtClean="0"/>
              <a:t>2011-2014)</a:t>
            </a:r>
            <a:endParaRPr lang="en-US" sz="2448" dirty="0"/>
          </a:p>
          <a:p>
            <a:pPr lvl="1"/>
            <a:r>
              <a:rPr lang="en-US" sz="1836" dirty="0" smtClean="0"/>
              <a:t>SharePoint Customer Advisory Team</a:t>
            </a:r>
            <a:br>
              <a:rPr lang="en-US" sz="1836" dirty="0" smtClean="0"/>
            </a:br>
            <a:r>
              <a:rPr lang="en-US" sz="1836" dirty="0" smtClean="0"/>
              <a:t>O365 Customer Advisory Team - APPS </a:t>
            </a:r>
            <a:endParaRPr lang="en-US" sz="1836" dirty="0"/>
          </a:p>
          <a:p>
            <a:pPr lvl="1"/>
            <a:endParaRPr lang="en-US" dirty="0" smtClean="0"/>
          </a:p>
          <a:p>
            <a:r>
              <a:rPr lang="en-US" sz="2448" dirty="0"/>
              <a:t>Contact</a:t>
            </a:r>
          </a:p>
          <a:p>
            <a:pPr lvl="1"/>
            <a:r>
              <a:rPr lang="en-US" sz="1836" dirty="0"/>
              <a:t>Email – </a:t>
            </a:r>
            <a:r>
              <a:rPr lang="en-US" sz="1836" dirty="0" smtClean="0">
                <a:hlinkClick r:id="rId3"/>
              </a:rPr>
              <a:t>steve.walker@microsoft.com</a:t>
            </a:r>
            <a:endParaRPr lang="en-US" sz="1836" dirty="0" smtClean="0"/>
          </a:p>
          <a:p>
            <a:pPr lvl="1"/>
            <a:r>
              <a:rPr lang="en-US" sz="1836" dirty="0" smtClean="0"/>
              <a:t>Twitter - @SharePointing </a:t>
            </a:r>
            <a:endParaRPr lang="en-US" sz="1836" dirty="0"/>
          </a:p>
        </p:txBody>
      </p:sp>
      <p:sp>
        <p:nvSpPr>
          <p:cNvPr id="4" name="Content Placeholder 2"/>
          <p:cNvSpPr txBox="1">
            <a:spLocks/>
          </p:cNvSpPr>
          <p:nvPr/>
        </p:nvSpPr>
        <p:spPr>
          <a:xfrm>
            <a:off x="2916638" y="2128940"/>
            <a:ext cx="2956852" cy="3054037"/>
          </a:xfrm>
          <a:prstGeom prst="rect">
            <a:avLst/>
          </a:prstGeom>
        </p:spPr>
        <p:txBody>
          <a:bodyPr vert="horz" lIns="69964" tIns="34982" rIns="69964" bIns="34982" rtlCol="0" anchor="ctr"/>
          <a:lstStyle>
            <a:defPPr>
              <a:defRPr lang="en-US"/>
            </a:defPPr>
            <a:lvl1pPr marL="0" algn="l" defTabSz="914400" rtl="0" eaLnBrk="1" latinLnBrk="0" hangingPunct="1">
              <a:defRPr sz="1000" kern="1200">
                <a:solidFill>
                  <a:schemeClr val="tx2">
                    <a:lumMod val="40000"/>
                    <a:lumOff val="6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1"/>
            <a:endParaRPr lang="en-US" sz="1377" dirty="0">
              <a:solidFill>
                <a:srgbClr val="0072C6"/>
              </a:solidFill>
              <a:ea typeface="Segoe UI" pitchFamily="34" charset="0"/>
              <a:cs typeface="Segoe UI" pitchFamily="34" charset="0"/>
            </a:endParaRPr>
          </a:p>
        </p:txBody>
      </p:sp>
      <p:grpSp>
        <p:nvGrpSpPr>
          <p:cNvPr id="29" name="Group 28" title="Expertice - SharePoint"/>
          <p:cNvGrpSpPr>
            <a:grpSpLocks noChangeAspect="1"/>
          </p:cNvGrpSpPr>
          <p:nvPr/>
        </p:nvGrpSpPr>
        <p:grpSpPr>
          <a:xfrm>
            <a:off x="8223482" y="1476621"/>
            <a:ext cx="1734514" cy="1734514"/>
            <a:chOff x="5644966" y="2087386"/>
            <a:chExt cx="1577211" cy="1577211"/>
          </a:xfrm>
        </p:grpSpPr>
        <p:sp>
          <p:nvSpPr>
            <p:cNvPr id="7" name="Rectangle 6"/>
            <p:cNvSpPr/>
            <p:nvPr/>
          </p:nvSpPr>
          <p:spPr bwMode="auto">
            <a:xfrm>
              <a:off x="5644966" y="2087386"/>
              <a:ext cx="1577211" cy="1577211"/>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52494" tIns="26247" rIns="26247" bIns="52494" numCol="1" spcCol="0" rtlCol="0" fromWordArt="0" anchor="b" anchorCtr="0" forceAA="0" compatLnSpc="1">
              <a:prstTxWarp prst="textNoShape">
                <a:avLst/>
              </a:prstTxWarp>
              <a:noAutofit/>
            </a:bodyPr>
            <a:lstStyle/>
            <a:p>
              <a:pPr defTabSz="524762" fontAlgn="base">
                <a:spcBef>
                  <a:spcPct val="0"/>
                </a:spcBef>
                <a:spcAft>
                  <a:spcPct val="0"/>
                </a:spcAft>
              </a:pPr>
              <a:r>
                <a:rPr lang="en-US" sz="1428" spc="-30" dirty="0">
                  <a:gradFill>
                    <a:gsLst>
                      <a:gs pos="0">
                        <a:srgbClr val="FFFFFF"/>
                      </a:gs>
                      <a:gs pos="100000">
                        <a:srgbClr val="FFFFFF"/>
                      </a:gs>
                    </a:gsLst>
                    <a:lin ang="5400000" scaled="0"/>
                  </a:gradFill>
                  <a:ea typeface="Segoe UI" pitchFamily="34" charset="0"/>
                  <a:cs typeface="Segoe UI" pitchFamily="34" charset="0"/>
                </a:rPr>
                <a:t>Expertise</a:t>
              </a:r>
            </a:p>
          </p:txBody>
        </p:sp>
        <p:pic>
          <p:nvPicPr>
            <p:cNvPr id="2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29911" y="2664603"/>
              <a:ext cx="1207322" cy="403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0" name="Group 29" title="24/7 Hands-On technical dude"/>
          <p:cNvGrpSpPr>
            <a:grpSpLocks noChangeAspect="1"/>
          </p:cNvGrpSpPr>
          <p:nvPr/>
        </p:nvGrpSpPr>
        <p:grpSpPr>
          <a:xfrm>
            <a:off x="6360532" y="3382356"/>
            <a:ext cx="1734514" cy="1734514"/>
            <a:chOff x="3946350" y="3779659"/>
            <a:chExt cx="1577211" cy="1577211"/>
          </a:xfrm>
        </p:grpSpPr>
        <p:sp>
          <p:nvSpPr>
            <p:cNvPr id="6" name="Rectangle 5"/>
            <p:cNvSpPr/>
            <p:nvPr/>
          </p:nvSpPr>
          <p:spPr bwMode="auto">
            <a:xfrm>
              <a:off x="3946350" y="3779659"/>
              <a:ext cx="1577211" cy="1577211"/>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52494" tIns="26247" rIns="26247" bIns="52494" numCol="1" spcCol="0" rtlCol="0" fromWordArt="0" anchor="b" anchorCtr="0" forceAA="0" compatLnSpc="1">
              <a:prstTxWarp prst="textNoShape">
                <a:avLst/>
              </a:prstTxWarp>
              <a:noAutofit/>
            </a:bodyPr>
            <a:lstStyle/>
            <a:p>
              <a:pPr defTabSz="524762" fontAlgn="base">
                <a:spcBef>
                  <a:spcPct val="0"/>
                </a:spcBef>
                <a:spcAft>
                  <a:spcPct val="0"/>
                </a:spcAft>
              </a:pPr>
              <a:r>
                <a:rPr lang="en-US" sz="1600" spc="-30" dirty="0" smtClean="0">
                  <a:gradFill>
                    <a:gsLst>
                      <a:gs pos="0">
                        <a:srgbClr val="FFFFFF"/>
                      </a:gs>
                      <a:gs pos="100000">
                        <a:srgbClr val="FFFFFF"/>
                      </a:gs>
                    </a:gsLst>
                    <a:lin ang="5400000" scaled="0"/>
                  </a:gradFill>
                  <a:ea typeface="Segoe UI" pitchFamily="34" charset="0"/>
                  <a:cs typeface="Segoe UI" pitchFamily="34" charset="0"/>
                </a:rPr>
                <a:t>Lot of talking and hand waving…</a:t>
              </a:r>
              <a:endParaRPr lang="en-US" sz="1600" spc="-30" dirty="0">
                <a:gradFill>
                  <a:gsLst>
                    <a:gs pos="0">
                      <a:srgbClr val="FFFFFF"/>
                    </a:gs>
                    <a:gs pos="100000">
                      <a:srgbClr val="FFFFFF"/>
                    </a:gs>
                  </a:gsLst>
                  <a:lin ang="5400000" scaled="0"/>
                </a:gradFill>
                <a:ea typeface="Segoe UI" pitchFamily="34" charset="0"/>
                <a:cs typeface="Segoe UI" pitchFamily="34" charset="0"/>
              </a:endParaRPr>
            </a:p>
          </p:txBody>
        </p:sp>
        <p:pic>
          <p:nvPicPr>
            <p:cNvPr id="26" name="Picture 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16687" y="4047984"/>
              <a:ext cx="849124" cy="817480"/>
            </a:xfrm>
            <a:prstGeom prst="rect">
              <a:avLst/>
            </a:prstGeom>
          </p:spPr>
        </p:pic>
      </p:grpSp>
      <p:sp>
        <p:nvSpPr>
          <p:cNvPr id="9" name="Rectangle 8" title="Passion for delivery"/>
          <p:cNvSpPr/>
          <p:nvPr/>
        </p:nvSpPr>
        <p:spPr bwMode="auto">
          <a:xfrm>
            <a:off x="10085503" y="3345168"/>
            <a:ext cx="1734514" cy="1734514"/>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52494" tIns="26247" rIns="26247" bIns="52494" numCol="1" spcCol="0" rtlCol="0" fromWordArt="0" anchor="b" anchorCtr="0" forceAA="0" compatLnSpc="1">
            <a:prstTxWarp prst="textNoShape">
              <a:avLst/>
            </a:prstTxWarp>
            <a:noAutofit/>
          </a:bodyPr>
          <a:lstStyle/>
          <a:p>
            <a:pPr defTabSz="524762" fontAlgn="base">
              <a:spcBef>
                <a:spcPct val="0"/>
              </a:spcBef>
              <a:spcAft>
                <a:spcPct val="0"/>
              </a:spcAft>
            </a:pPr>
            <a:r>
              <a:rPr lang="en-US" sz="1600" spc="-30" dirty="0" smtClean="0">
                <a:gradFill>
                  <a:gsLst>
                    <a:gs pos="0">
                      <a:srgbClr val="FFFFFF"/>
                    </a:gs>
                    <a:gs pos="100000">
                      <a:srgbClr val="FFFFFF"/>
                    </a:gs>
                  </a:gsLst>
                  <a:lin ang="5400000" scaled="0"/>
                </a:gradFill>
                <a:ea typeface="Segoe UI" pitchFamily="34" charset="0"/>
                <a:cs typeface="Segoe UI" pitchFamily="34" charset="0"/>
              </a:rPr>
              <a:t>Doing the heavy lifting…</a:t>
            </a:r>
            <a:endParaRPr lang="en-US" sz="1600" spc="-30" dirty="0">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60532" y="1476621"/>
            <a:ext cx="1734514" cy="1734514"/>
          </a:xfrm>
          <a:prstGeom prst="rect">
            <a:avLst/>
          </a:prstGeom>
        </p:spPr>
      </p:pic>
      <p:pic>
        <p:nvPicPr>
          <p:cNvPr id="10" name="Picture 9"/>
          <p:cNvPicPr>
            <a:picLocks noChangeAspect="1"/>
          </p:cNvPicPr>
          <p:nvPr/>
        </p:nvPicPr>
        <p:blipFill rotWithShape="1">
          <a:blip r:embed="rId7"/>
          <a:srcRect t="14203" r="20320" b="9377"/>
          <a:stretch/>
        </p:blipFill>
        <p:spPr>
          <a:xfrm>
            <a:off x="10085503" y="1491838"/>
            <a:ext cx="1734514" cy="1719297"/>
          </a:xfrm>
          <a:prstGeom prst="rect">
            <a:avLst/>
          </a:prstGeom>
        </p:spPr>
      </p:pic>
      <p:grpSp>
        <p:nvGrpSpPr>
          <p:cNvPr id="33" name="Group 32"/>
          <p:cNvGrpSpPr>
            <a:grpSpLocks noChangeAspect="1"/>
          </p:cNvGrpSpPr>
          <p:nvPr/>
        </p:nvGrpSpPr>
        <p:grpSpPr bwMode="black">
          <a:xfrm>
            <a:off x="10609894" y="3809678"/>
            <a:ext cx="685732" cy="684000"/>
            <a:chOff x="2576513" y="555625"/>
            <a:chExt cx="700088" cy="698500"/>
          </a:xfrm>
          <a:solidFill>
            <a:srgbClr val="FFFFFF"/>
          </a:solidFill>
        </p:grpSpPr>
        <p:sp>
          <p:nvSpPr>
            <p:cNvPr id="34" name="Freeform 20"/>
            <p:cNvSpPr>
              <a:spLocks noEditPoints="1"/>
            </p:cNvSpPr>
            <p:nvPr/>
          </p:nvSpPr>
          <p:spPr bwMode="black">
            <a:xfrm>
              <a:off x="2576513" y="555625"/>
              <a:ext cx="700088" cy="698500"/>
            </a:xfrm>
            <a:custGeom>
              <a:avLst/>
              <a:gdLst>
                <a:gd name="T0" fmla="*/ 333 w 394"/>
                <a:gd name="T1" fmla="*/ 0 h 393"/>
                <a:gd name="T2" fmla="*/ 61 w 394"/>
                <a:gd name="T3" fmla="*/ 0 h 393"/>
                <a:gd name="T4" fmla="*/ 0 w 394"/>
                <a:gd name="T5" fmla="*/ 60 h 393"/>
                <a:gd name="T6" fmla="*/ 0 w 394"/>
                <a:gd name="T7" fmla="*/ 333 h 393"/>
                <a:gd name="T8" fmla="*/ 61 w 394"/>
                <a:gd name="T9" fmla="*/ 393 h 393"/>
                <a:gd name="T10" fmla="*/ 333 w 394"/>
                <a:gd name="T11" fmla="*/ 393 h 393"/>
                <a:gd name="T12" fmla="*/ 394 w 394"/>
                <a:gd name="T13" fmla="*/ 333 h 393"/>
                <a:gd name="T14" fmla="*/ 394 w 394"/>
                <a:gd name="T15" fmla="*/ 60 h 393"/>
                <a:gd name="T16" fmla="*/ 333 w 394"/>
                <a:gd name="T17" fmla="*/ 0 h 393"/>
                <a:gd name="T18" fmla="*/ 376 w 394"/>
                <a:gd name="T19" fmla="*/ 333 h 393"/>
                <a:gd name="T20" fmla="*/ 333 w 394"/>
                <a:gd name="T21" fmla="*/ 376 h 393"/>
                <a:gd name="T22" fmla="*/ 61 w 394"/>
                <a:gd name="T23" fmla="*/ 376 h 393"/>
                <a:gd name="T24" fmla="*/ 18 w 394"/>
                <a:gd name="T25" fmla="*/ 333 h 393"/>
                <a:gd name="T26" fmla="*/ 18 w 394"/>
                <a:gd name="T27" fmla="*/ 60 h 393"/>
                <a:gd name="T28" fmla="*/ 61 w 394"/>
                <a:gd name="T29" fmla="*/ 17 h 393"/>
                <a:gd name="T30" fmla="*/ 333 w 394"/>
                <a:gd name="T31" fmla="*/ 17 h 393"/>
                <a:gd name="T32" fmla="*/ 376 w 394"/>
                <a:gd name="T33" fmla="*/ 60 h 393"/>
                <a:gd name="T34" fmla="*/ 376 w 394"/>
                <a:gd name="T35" fmla="*/ 333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4" h="393">
                  <a:moveTo>
                    <a:pt x="333" y="0"/>
                  </a:moveTo>
                  <a:cubicBezTo>
                    <a:pt x="61" y="0"/>
                    <a:pt x="61" y="0"/>
                    <a:pt x="61" y="0"/>
                  </a:cubicBezTo>
                  <a:cubicBezTo>
                    <a:pt x="28" y="0"/>
                    <a:pt x="0" y="27"/>
                    <a:pt x="0" y="60"/>
                  </a:cubicBezTo>
                  <a:cubicBezTo>
                    <a:pt x="0" y="333"/>
                    <a:pt x="0" y="333"/>
                    <a:pt x="0" y="333"/>
                  </a:cubicBezTo>
                  <a:cubicBezTo>
                    <a:pt x="0" y="366"/>
                    <a:pt x="28" y="393"/>
                    <a:pt x="61" y="393"/>
                  </a:cubicBezTo>
                  <a:cubicBezTo>
                    <a:pt x="333" y="393"/>
                    <a:pt x="333" y="393"/>
                    <a:pt x="333" y="393"/>
                  </a:cubicBezTo>
                  <a:cubicBezTo>
                    <a:pt x="366" y="393"/>
                    <a:pt x="394" y="366"/>
                    <a:pt x="394" y="333"/>
                  </a:cubicBezTo>
                  <a:cubicBezTo>
                    <a:pt x="394" y="60"/>
                    <a:pt x="394" y="60"/>
                    <a:pt x="394" y="60"/>
                  </a:cubicBezTo>
                  <a:cubicBezTo>
                    <a:pt x="394" y="27"/>
                    <a:pt x="366" y="0"/>
                    <a:pt x="333" y="0"/>
                  </a:cubicBezTo>
                  <a:close/>
                  <a:moveTo>
                    <a:pt x="376" y="333"/>
                  </a:moveTo>
                  <a:cubicBezTo>
                    <a:pt x="376" y="356"/>
                    <a:pt x="357" y="376"/>
                    <a:pt x="333" y="376"/>
                  </a:cubicBezTo>
                  <a:cubicBezTo>
                    <a:pt x="61" y="376"/>
                    <a:pt x="61" y="376"/>
                    <a:pt x="61" y="376"/>
                  </a:cubicBezTo>
                  <a:cubicBezTo>
                    <a:pt x="37" y="376"/>
                    <a:pt x="18" y="356"/>
                    <a:pt x="18" y="333"/>
                  </a:cubicBezTo>
                  <a:cubicBezTo>
                    <a:pt x="18" y="60"/>
                    <a:pt x="18" y="60"/>
                    <a:pt x="18" y="60"/>
                  </a:cubicBezTo>
                  <a:cubicBezTo>
                    <a:pt x="18" y="37"/>
                    <a:pt x="37" y="17"/>
                    <a:pt x="61" y="17"/>
                  </a:cubicBezTo>
                  <a:cubicBezTo>
                    <a:pt x="333" y="17"/>
                    <a:pt x="333" y="17"/>
                    <a:pt x="333" y="17"/>
                  </a:cubicBezTo>
                  <a:cubicBezTo>
                    <a:pt x="357" y="17"/>
                    <a:pt x="376" y="37"/>
                    <a:pt x="376" y="60"/>
                  </a:cubicBezTo>
                  <a:lnTo>
                    <a:pt x="376" y="333"/>
                  </a:lnTo>
                  <a:close/>
                </a:path>
              </a:pathLst>
            </a:custGeom>
            <a:grpFill/>
            <a:ln>
              <a:noFill/>
            </a:ln>
          </p:spPr>
          <p:txBody>
            <a:bodyPr vert="horz" wrap="square" lIns="91440" tIns="45720" rIns="91440" bIns="45720" numCol="1" anchor="t" anchorCtr="0" compatLnSpc="1">
              <a:prstTxWarp prst="textNoShape">
                <a:avLst/>
              </a:prstTxWarp>
            </a:bodyPr>
            <a:lstStyle/>
            <a:p>
              <a:endParaRPr lang="en-US" sz="900">
                <a:solidFill>
                  <a:srgbClr val="505050"/>
                </a:solidFill>
              </a:endParaRPr>
            </a:p>
          </p:txBody>
        </p:sp>
        <p:sp>
          <p:nvSpPr>
            <p:cNvPr id="35" name="Freeform 21"/>
            <p:cNvSpPr>
              <a:spLocks/>
            </p:cNvSpPr>
            <p:nvPr/>
          </p:nvSpPr>
          <p:spPr bwMode="black">
            <a:xfrm>
              <a:off x="2867025" y="833438"/>
              <a:ext cx="30163" cy="76200"/>
            </a:xfrm>
            <a:custGeom>
              <a:avLst/>
              <a:gdLst>
                <a:gd name="T0" fmla="*/ 17 w 17"/>
                <a:gd name="T1" fmla="*/ 43 h 43"/>
                <a:gd name="T2" fmla="*/ 17 w 17"/>
                <a:gd name="T3" fmla="*/ 0 h 43"/>
                <a:gd name="T4" fmla="*/ 0 w 17"/>
                <a:gd name="T5" fmla="*/ 25 h 43"/>
                <a:gd name="T6" fmla="*/ 17 w 17"/>
                <a:gd name="T7" fmla="*/ 43 h 43"/>
              </a:gdLst>
              <a:ahLst/>
              <a:cxnLst>
                <a:cxn ang="0">
                  <a:pos x="T0" y="T1"/>
                </a:cxn>
                <a:cxn ang="0">
                  <a:pos x="T2" y="T3"/>
                </a:cxn>
                <a:cxn ang="0">
                  <a:pos x="T4" y="T5"/>
                </a:cxn>
                <a:cxn ang="0">
                  <a:pos x="T6" y="T7"/>
                </a:cxn>
              </a:cxnLst>
              <a:rect l="0" t="0" r="r" b="b"/>
              <a:pathLst>
                <a:path w="17" h="43">
                  <a:moveTo>
                    <a:pt x="17" y="43"/>
                  </a:moveTo>
                  <a:cubicBezTo>
                    <a:pt x="17" y="0"/>
                    <a:pt x="17" y="0"/>
                    <a:pt x="17" y="0"/>
                  </a:cubicBezTo>
                  <a:cubicBezTo>
                    <a:pt x="17" y="0"/>
                    <a:pt x="5" y="16"/>
                    <a:pt x="0" y="25"/>
                  </a:cubicBezTo>
                  <a:lnTo>
                    <a:pt x="17" y="43"/>
                  </a:lnTo>
                  <a:close/>
                </a:path>
              </a:pathLst>
            </a:custGeom>
            <a:grpFill/>
            <a:ln>
              <a:noFill/>
            </a:ln>
          </p:spPr>
          <p:txBody>
            <a:bodyPr vert="horz" wrap="square" lIns="91440" tIns="45720" rIns="91440" bIns="45720" numCol="1" anchor="t" anchorCtr="0" compatLnSpc="1">
              <a:prstTxWarp prst="textNoShape">
                <a:avLst/>
              </a:prstTxWarp>
            </a:bodyPr>
            <a:lstStyle/>
            <a:p>
              <a:endParaRPr lang="en-US" sz="900">
                <a:solidFill>
                  <a:srgbClr val="505050"/>
                </a:solidFill>
              </a:endParaRPr>
            </a:p>
          </p:txBody>
        </p:sp>
        <p:sp>
          <p:nvSpPr>
            <p:cNvPr id="36" name="Freeform 22"/>
            <p:cNvSpPr>
              <a:spLocks noEditPoints="1"/>
            </p:cNvSpPr>
            <p:nvPr/>
          </p:nvSpPr>
          <p:spPr bwMode="black">
            <a:xfrm>
              <a:off x="2638425" y="615950"/>
              <a:ext cx="576263" cy="574675"/>
            </a:xfrm>
            <a:custGeom>
              <a:avLst/>
              <a:gdLst>
                <a:gd name="T0" fmla="*/ 298 w 324"/>
                <a:gd name="T1" fmla="*/ 0 h 324"/>
                <a:gd name="T2" fmla="*/ 26 w 324"/>
                <a:gd name="T3" fmla="*/ 0 h 324"/>
                <a:gd name="T4" fmla="*/ 0 w 324"/>
                <a:gd name="T5" fmla="*/ 26 h 324"/>
                <a:gd name="T6" fmla="*/ 0 w 324"/>
                <a:gd name="T7" fmla="*/ 299 h 324"/>
                <a:gd name="T8" fmla="*/ 26 w 324"/>
                <a:gd name="T9" fmla="*/ 324 h 324"/>
                <a:gd name="T10" fmla="*/ 298 w 324"/>
                <a:gd name="T11" fmla="*/ 324 h 324"/>
                <a:gd name="T12" fmla="*/ 324 w 324"/>
                <a:gd name="T13" fmla="*/ 299 h 324"/>
                <a:gd name="T14" fmla="*/ 324 w 324"/>
                <a:gd name="T15" fmla="*/ 26 h 324"/>
                <a:gd name="T16" fmla="*/ 298 w 324"/>
                <a:gd name="T17" fmla="*/ 0 h 324"/>
                <a:gd name="T18" fmla="*/ 236 w 324"/>
                <a:gd name="T19" fmla="*/ 268 h 324"/>
                <a:gd name="T20" fmla="*/ 171 w 324"/>
                <a:gd name="T21" fmla="*/ 268 h 324"/>
                <a:gd name="T22" fmla="*/ 203 w 324"/>
                <a:gd name="T23" fmla="*/ 237 h 324"/>
                <a:gd name="T24" fmla="*/ 130 w 324"/>
                <a:gd name="T25" fmla="*/ 166 h 324"/>
                <a:gd name="T26" fmla="*/ 142 w 324"/>
                <a:gd name="T27" fmla="*/ 210 h 324"/>
                <a:gd name="T28" fmla="*/ 142 w 324"/>
                <a:gd name="T29" fmla="*/ 271 h 324"/>
                <a:gd name="T30" fmla="*/ 125 w 324"/>
                <a:gd name="T31" fmla="*/ 271 h 324"/>
                <a:gd name="T32" fmla="*/ 125 w 324"/>
                <a:gd name="T33" fmla="*/ 219 h 324"/>
                <a:gd name="T34" fmla="*/ 113 w 324"/>
                <a:gd name="T35" fmla="*/ 185 h 324"/>
                <a:gd name="T36" fmla="*/ 101 w 324"/>
                <a:gd name="T37" fmla="*/ 198 h 324"/>
                <a:gd name="T38" fmla="*/ 95 w 324"/>
                <a:gd name="T39" fmla="*/ 269 h 324"/>
                <a:gd name="T40" fmla="*/ 80 w 324"/>
                <a:gd name="T41" fmla="*/ 269 h 324"/>
                <a:gd name="T42" fmla="*/ 79 w 324"/>
                <a:gd name="T43" fmla="*/ 187 h 324"/>
                <a:gd name="T44" fmla="*/ 84 w 324"/>
                <a:gd name="T45" fmla="*/ 136 h 324"/>
                <a:gd name="T46" fmla="*/ 66 w 324"/>
                <a:gd name="T47" fmla="*/ 99 h 324"/>
                <a:gd name="T48" fmla="*/ 123 w 324"/>
                <a:gd name="T49" fmla="*/ 72 h 324"/>
                <a:gd name="T50" fmla="*/ 145 w 324"/>
                <a:gd name="T51" fmla="*/ 67 h 324"/>
                <a:gd name="T52" fmla="*/ 137 w 324"/>
                <a:gd name="T53" fmla="*/ 50 h 324"/>
                <a:gd name="T54" fmla="*/ 161 w 324"/>
                <a:gd name="T55" fmla="*/ 26 h 324"/>
                <a:gd name="T56" fmla="*/ 185 w 324"/>
                <a:gd name="T57" fmla="*/ 50 h 324"/>
                <a:gd name="T58" fmla="*/ 161 w 324"/>
                <a:gd name="T59" fmla="*/ 74 h 324"/>
                <a:gd name="T60" fmla="*/ 152 w 324"/>
                <a:gd name="T61" fmla="*/ 72 h 324"/>
                <a:gd name="T62" fmla="*/ 164 w 324"/>
                <a:gd name="T63" fmla="*/ 101 h 324"/>
                <a:gd name="T64" fmla="*/ 157 w 324"/>
                <a:gd name="T65" fmla="*/ 122 h 324"/>
                <a:gd name="T66" fmla="*/ 158 w 324"/>
                <a:gd name="T67" fmla="*/ 177 h 324"/>
                <a:gd name="T68" fmla="*/ 207 w 324"/>
                <a:gd name="T69" fmla="*/ 225 h 324"/>
                <a:gd name="T70" fmla="*/ 208 w 324"/>
                <a:gd name="T71" fmla="*/ 222 h 324"/>
                <a:gd name="T72" fmla="*/ 290 w 324"/>
                <a:gd name="T73" fmla="*/ 210 h 324"/>
                <a:gd name="T74" fmla="*/ 236 w 324"/>
                <a:gd name="T75" fmla="*/ 268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4" h="324">
                  <a:moveTo>
                    <a:pt x="298" y="0"/>
                  </a:moveTo>
                  <a:cubicBezTo>
                    <a:pt x="26" y="0"/>
                    <a:pt x="26" y="0"/>
                    <a:pt x="26" y="0"/>
                  </a:cubicBezTo>
                  <a:cubicBezTo>
                    <a:pt x="12" y="0"/>
                    <a:pt x="0" y="12"/>
                    <a:pt x="0" y="26"/>
                  </a:cubicBezTo>
                  <a:cubicBezTo>
                    <a:pt x="0" y="299"/>
                    <a:pt x="0" y="299"/>
                    <a:pt x="0" y="299"/>
                  </a:cubicBezTo>
                  <a:cubicBezTo>
                    <a:pt x="0" y="313"/>
                    <a:pt x="12" y="324"/>
                    <a:pt x="26" y="324"/>
                  </a:cubicBezTo>
                  <a:cubicBezTo>
                    <a:pt x="298" y="324"/>
                    <a:pt x="298" y="324"/>
                    <a:pt x="298" y="324"/>
                  </a:cubicBezTo>
                  <a:cubicBezTo>
                    <a:pt x="312" y="324"/>
                    <a:pt x="324" y="313"/>
                    <a:pt x="324" y="299"/>
                  </a:cubicBezTo>
                  <a:cubicBezTo>
                    <a:pt x="324" y="26"/>
                    <a:pt x="324" y="26"/>
                    <a:pt x="324" y="26"/>
                  </a:cubicBezTo>
                  <a:cubicBezTo>
                    <a:pt x="324" y="12"/>
                    <a:pt x="312" y="0"/>
                    <a:pt x="298" y="0"/>
                  </a:cubicBezTo>
                  <a:close/>
                  <a:moveTo>
                    <a:pt x="236" y="268"/>
                  </a:moveTo>
                  <a:cubicBezTo>
                    <a:pt x="171" y="268"/>
                    <a:pt x="171" y="268"/>
                    <a:pt x="171" y="268"/>
                  </a:cubicBezTo>
                  <a:cubicBezTo>
                    <a:pt x="179" y="250"/>
                    <a:pt x="200" y="239"/>
                    <a:pt x="203" y="237"/>
                  </a:cubicBezTo>
                  <a:cubicBezTo>
                    <a:pt x="130" y="166"/>
                    <a:pt x="130" y="166"/>
                    <a:pt x="130" y="166"/>
                  </a:cubicBezTo>
                  <a:cubicBezTo>
                    <a:pt x="134" y="176"/>
                    <a:pt x="141" y="191"/>
                    <a:pt x="142" y="210"/>
                  </a:cubicBezTo>
                  <a:cubicBezTo>
                    <a:pt x="142" y="271"/>
                    <a:pt x="142" y="271"/>
                    <a:pt x="142" y="271"/>
                  </a:cubicBezTo>
                  <a:cubicBezTo>
                    <a:pt x="125" y="271"/>
                    <a:pt x="125" y="271"/>
                    <a:pt x="125" y="271"/>
                  </a:cubicBezTo>
                  <a:cubicBezTo>
                    <a:pt x="125" y="219"/>
                    <a:pt x="125" y="219"/>
                    <a:pt x="125" y="219"/>
                  </a:cubicBezTo>
                  <a:cubicBezTo>
                    <a:pt x="125" y="219"/>
                    <a:pt x="121" y="193"/>
                    <a:pt x="113" y="185"/>
                  </a:cubicBezTo>
                  <a:cubicBezTo>
                    <a:pt x="105" y="177"/>
                    <a:pt x="101" y="192"/>
                    <a:pt x="101" y="198"/>
                  </a:cubicBezTo>
                  <a:cubicBezTo>
                    <a:pt x="101" y="204"/>
                    <a:pt x="100" y="262"/>
                    <a:pt x="95" y="269"/>
                  </a:cubicBezTo>
                  <a:cubicBezTo>
                    <a:pt x="80" y="269"/>
                    <a:pt x="80" y="269"/>
                    <a:pt x="80" y="269"/>
                  </a:cubicBezTo>
                  <a:cubicBezTo>
                    <a:pt x="79" y="187"/>
                    <a:pt x="79" y="187"/>
                    <a:pt x="79" y="187"/>
                  </a:cubicBezTo>
                  <a:cubicBezTo>
                    <a:pt x="79" y="187"/>
                    <a:pt x="66" y="154"/>
                    <a:pt x="84" y="136"/>
                  </a:cubicBezTo>
                  <a:cubicBezTo>
                    <a:pt x="84" y="136"/>
                    <a:pt x="62" y="108"/>
                    <a:pt x="66" y="99"/>
                  </a:cubicBezTo>
                  <a:cubicBezTo>
                    <a:pt x="70" y="90"/>
                    <a:pt x="116" y="76"/>
                    <a:pt x="123" y="72"/>
                  </a:cubicBezTo>
                  <a:cubicBezTo>
                    <a:pt x="128" y="69"/>
                    <a:pt x="138" y="67"/>
                    <a:pt x="145" y="67"/>
                  </a:cubicBezTo>
                  <a:cubicBezTo>
                    <a:pt x="140" y="63"/>
                    <a:pt x="137" y="57"/>
                    <a:pt x="137" y="50"/>
                  </a:cubicBezTo>
                  <a:cubicBezTo>
                    <a:pt x="137" y="37"/>
                    <a:pt x="148" y="26"/>
                    <a:pt x="161" y="26"/>
                  </a:cubicBezTo>
                  <a:cubicBezTo>
                    <a:pt x="174" y="26"/>
                    <a:pt x="185" y="37"/>
                    <a:pt x="185" y="50"/>
                  </a:cubicBezTo>
                  <a:cubicBezTo>
                    <a:pt x="185" y="63"/>
                    <a:pt x="174" y="74"/>
                    <a:pt x="161" y="74"/>
                  </a:cubicBezTo>
                  <a:cubicBezTo>
                    <a:pt x="158" y="74"/>
                    <a:pt x="155" y="73"/>
                    <a:pt x="152" y="72"/>
                  </a:cubicBezTo>
                  <a:cubicBezTo>
                    <a:pt x="155" y="80"/>
                    <a:pt x="166" y="94"/>
                    <a:pt x="164" y="101"/>
                  </a:cubicBezTo>
                  <a:cubicBezTo>
                    <a:pt x="162" y="108"/>
                    <a:pt x="157" y="122"/>
                    <a:pt x="157" y="122"/>
                  </a:cubicBezTo>
                  <a:cubicBezTo>
                    <a:pt x="158" y="177"/>
                    <a:pt x="158" y="177"/>
                    <a:pt x="158" y="177"/>
                  </a:cubicBezTo>
                  <a:cubicBezTo>
                    <a:pt x="207" y="225"/>
                    <a:pt x="207" y="225"/>
                    <a:pt x="207" y="225"/>
                  </a:cubicBezTo>
                  <a:cubicBezTo>
                    <a:pt x="208" y="222"/>
                    <a:pt x="208" y="222"/>
                    <a:pt x="208" y="222"/>
                  </a:cubicBezTo>
                  <a:cubicBezTo>
                    <a:pt x="224" y="171"/>
                    <a:pt x="290" y="210"/>
                    <a:pt x="290" y="210"/>
                  </a:cubicBezTo>
                  <a:lnTo>
                    <a:pt x="236" y="268"/>
                  </a:lnTo>
                  <a:close/>
                </a:path>
              </a:pathLst>
            </a:custGeom>
            <a:grpFill/>
            <a:ln>
              <a:noFill/>
            </a:ln>
          </p:spPr>
          <p:txBody>
            <a:bodyPr vert="horz" wrap="square" lIns="91440" tIns="45720" rIns="91440" bIns="45720" numCol="1" anchor="t" anchorCtr="0" compatLnSpc="1">
              <a:prstTxWarp prst="textNoShape">
                <a:avLst/>
              </a:prstTxWarp>
            </a:bodyPr>
            <a:lstStyle/>
            <a:p>
              <a:endParaRPr lang="en-US" sz="900">
                <a:solidFill>
                  <a:srgbClr val="505050"/>
                </a:solidFill>
              </a:endParaRPr>
            </a:p>
          </p:txBody>
        </p:sp>
      </p:grpSp>
      <p:pic>
        <p:nvPicPr>
          <p:cNvPr id="11" name="Picture 10"/>
          <p:cNvPicPr>
            <a:picLocks noChangeAspect="1"/>
          </p:cNvPicPr>
          <p:nvPr/>
        </p:nvPicPr>
        <p:blipFill rotWithShape="1">
          <a:blip r:embed="rId8">
            <a:extLst>
              <a:ext uri="{28A0092B-C50C-407E-A947-70E740481C1C}">
                <a14:useLocalDpi xmlns:a14="http://schemas.microsoft.com/office/drawing/2010/main" val="0"/>
              </a:ext>
            </a:extLst>
          </a:blip>
          <a:srcRect t="1236" b="15894"/>
          <a:stretch/>
        </p:blipFill>
        <p:spPr>
          <a:xfrm>
            <a:off x="8219502" y="3373083"/>
            <a:ext cx="1738494" cy="1738494"/>
          </a:xfrm>
          <a:prstGeom prst="rect">
            <a:avLst/>
          </a:prstGeom>
        </p:spPr>
      </p:pic>
      <p:pic>
        <p:nvPicPr>
          <p:cNvPr id="14" name="Picture 13"/>
          <p:cNvPicPr>
            <a:picLocks noChangeAspect="1"/>
          </p:cNvPicPr>
          <p:nvPr/>
        </p:nvPicPr>
        <p:blipFill>
          <a:blip r:embed="rId9"/>
          <a:stretch>
            <a:fillRect/>
          </a:stretch>
        </p:blipFill>
        <p:spPr>
          <a:xfrm>
            <a:off x="7082333" y="5513486"/>
            <a:ext cx="1737511" cy="926672"/>
          </a:xfrm>
          <a:prstGeom prst="rect">
            <a:avLst/>
          </a:prstGeom>
        </p:spPr>
      </p:pic>
      <p:pic>
        <p:nvPicPr>
          <p:cNvPr id="15" name="Picture 14"/>
          <p:cNvPicPr>
            <a:picLocks noChangeAspect="1"/>
          </p:cNvPicPr>
          <p:nvPr/>
        </p:nvPicPr>
        <p:blipFill>
          <a:blip r:embed="rId10"/>
          <a:stretch>
            <a:fillRect/>
          </a:stretch>
        </p:blipFill>
        <p:spPr>
          <a:xfrm>
            <a:off x="9110058" y="5513486"/>
            <a:ext cx="1950889" cy="926672"/>
          </a:xfrm>
          <a:prstGeom prst="rect">
            <a:avLst/>
          </a:prstGeom>
        </p:spPr>
      </p:pic>
    </p:spTree>
    <p:extLst>
      <p:ext uri="{BB962C8B-B14F-4D97-AF65-F5344CB8AC3E}">
        <p14:creationId xmlns:p14="http://schemas.microsoft.com/office/powerpoint/2010/main" val="3262026810"/>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18680" y="2828395"/>
            <a:ext cx="8219813" cy="889249"/>
          </a:xfrm>
        </p:spPr>
        <p:txBody>
          <a:bodyPr/>
          <a:lstStyle/>
          <a:p>
            <a:pPr algn="ctr"/>
            <a:r>
              <a:rPr lang="fi-FI" sz="4800" dirty="0" smtClean="0"/>
              <a:t>http://officeams.codeplex.com</a:t>
            </a:r>
            <a:endParaRPr lang="en-US" sz="48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12253" y="1244219"/>
            <a:ext cx="6032667" cy="1584176"/>
          </a:xfrm>
          <a:prstGeom prst="rect">
            <a:avLst/>
          </a:prstGeom>
        </p:spPr>
      </p:pic>
      <p:sp>
        <p:nvSpPr>
          <p:cNvPr id="6" name="TextBox 5"/>
          <p:cNvSpPr txBox="1"/>
          <p:nvPr/>
        </p:nvSpPr>
        <p:spPr>
          <a:xfrm>
            <a:off x="1321693" y="4289350"/>
            <a:ext cx="9613786" cy="1646605"/>
          </a:xfrm>
          <a:prstGeom prst="rect">
            <a:avLst/>
          </a:prstGeom>
          <a:noFill/>
        </p:spPr>
        <p:txBody>
          <a:bodyPr wrap="none" lIns="182880" tIns="146304" rIns="182880" bIns="146304" rtlCol="0">
            <a:spAutoFit/>
          </a:bodyPr>
          <a:lstStyle/>
          <a:p>
            <a:pPr algn="ctr">
              <a:lnSpc>
                <a:spcPct val="90000"/>
              </a:lnSpc>
              <a:spcAft>
                <a:spcPts val="600"/>
              </a:spcAft>
            </a:pPr>
            <a:r>
              <a:rPr lang="en-US" sz="3600" b="1" dirty="0" smtClean="0">
                <a:gradFill>
                  <a:gsLst>
                    <a:gs pos="2917">
                      <a:srgbClr val="505050"/>
                    </a:gs>
                    <a:gs pos="30000">
                      <a:srgbClr val="505050"/>
                    </a:gs>
                  </a:gsLst>
                  <a:lin ang="5400000" scaled="0"/>
                </a:gradFill>
                <a:latin typeface="Segoe UI Light"/>
              </a:rPr>
              <a:t>Source for great reference app implementations</a:t>
            </a:r>
          </a:p>
          <a:p>
            <a:pPr algn="ctr">
              <a:lnSpc>
                <a:spcPct val="90000"/>
              </a:lnSpc>
              <a:spcAft>
                <a:spcPts val="600"/>
              </a:spcAft>
            </a:pPr>
            <a:r>
              <a:rPr lang="en-US" sz="2800" dirty="0" smtClean="0">
                <a:gradFill>
                  <a:gsLst>
                    <a:gs pos="2917">
                      <a:srgbClr val="505050"/>
                    </a:gs>
                    <a:gs pos="30000">
                      <a:srgbClr val="505050"/>
                    </a:gs>
                  </a:gsLst>
                  <a:lin ang="5400000" scaled="0"/>
                </a:gradFill>
                <a:latin typeface="Segoe UI Light"/>
              </a:rPr>
              <a:t>Publishing channel for ready to use examples on apps,</a:t>
            </a:r>
            <a:br>
              <a:rPr lang="en-US" sz="2800" dirty="0" smtClean="0">
                <a:gradFill>
                  <a:gsLst>
                    <a:gs pos="2917">
                      <a:srgbClr val="505050"/>
                    </a:gs>
                    <a:gs pos="30000">
                      <a:srgbClr val="505050"/>
                    </a:gs>
                  </a:gsLst>
                  <a:lin ang="5400000" scaled="0"/>
                </a:gradFill>
                <a:latin typeface="Segoe UI Light"/>
              </a:rPr>
            </a:br>
            <a:r>
              <a:rPr lang="en-US" sz="2800" dirty="0" smtClean="0">
                <a:gradFill>
                  <a:gsLst>
                    <a:gs pos="2917">
                      <a:srgbClr val="505050"/>
                    </a:gs>
                    <a:gs pos="30000">
                      <a:srgbClr val="505050"/>
                    </a:gs>
                  </a:gsLst>
                  <a:lin ang="5400000" scaled="0"/>
                </a:gradFill>
                <a:latin typeface="Segoe UI Light"/>
              </a:rPr>
              <a:t>which you can use in </a:t>
            </a:r>
            <a:r>
              <a:rPr lang="en-US" sz="2800" smtClean="0">
                <a:gradFill>
                  <a:gsLst>
                    <a:gs pos="2917">
                      <a:srgbClr val="505050"/>
                    </a:gs>
                    <a:gs pos="30000">
                      <a:srgbClr val="505050"/>
                    </a:gs>
                  </a:gsLst>
                  <a:lin ang="5400000" scaled="0"/>
                </a:gradFill>
                <a:latin typeface="Segoe UI Light"/>
              </a:rPr>
              <a:t>your own projects</a:t>
            </a:r>
            <a:endParaRPr lang="en-US" sz="2800" dirty="0" smtClean="0">
              <a:gradFill>
                <a:gsLst>
                  <a:gs pos="2917">
                    <a:srgbClr val="505050"/>
                  </a:gs>
                  <a:gs pos="30000">
                    <a:srgbClr val="505050"/>
                  </a:gs>
                </a:gsLst>
                <a:lin ang="5400000" scaled="0"/>
              </a:gradFill>
              <a:latin typeface="Segoe UI Light"/>
            </a:endParaRPr>
          </a:p>
        </p:txBody>
      </p:sp>
    </p:spTree>
    <p:extLst>
      <p:ext uri="{BB962C8B-B14F-4D97-AF65-F5344CB8AC3E}">
        <p14:creationId xmlns:p14="http://schemas.microsoft.com/office/powerpoint/2010/main" val="1349749460"/>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bwMode="gray">
          <a:xfrm>
            <a:off x="1148233" y="553408"/>
            <a:ext cx="2115629" cy="2115629"/>
            <a:chOff x="2659018" y="0"/>
            <a:chExt cx="6669132" cy="6669132"/>
          </a:xfrm>
        </p:grpSpPr>
        <p:grpSp>
          <p:nvGrpSpPr>
            <p:cNvPr id="15" name="Group 14"/>
            <p:cNvGrpSpPr/>
            <p:nvPr/>
          </p:nvGrpSpPr>
          <p:grpSpPr bwMode="gray">
            <a:xfrm>
              <a:off x="2659018" y="0"/>
              <a:ext cx="6669132" cy="6669132"/>
              <a:chOff x="1353639" y="994954"/>
              <a:chExt cx="3657273" cy="3657273"/>
            </a:xfrm>
          </p:grpSpPr>
          <p:sp>
            <p:nvSpPr>
              <p:cNvPr id="17" name="Oval 16"/>
              <p:cNvSpPr/>
              <p:nvPr/>
            </p:nvSpPr>
            <p:spPr bwMode="gray">
              <a:xfrm>
                <a:off x="1353639" y="994954"/>
                <a:ext cx="3657273" cy="3657273"/>
              </a:xfrm>
              <a:prstGeom prst="ellipse">
                <a:avLst/>
              </a:prstGeom>
              <a:solidFill>
                <a:srgbClr val="375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818"/>
                <a:endParaRPr lang="en-US" sz="1770" dirty="0">
                  <a:solidFill>
                    <a:srgbClr val="FFFFFF"/>
                  </a:solidFill>
                </a:endParaRPr>
              </a:p>
            </p:txBody>
          </p:sp>
          <p:sp>
            <p:nvSpPr>
              <p:cNvPr id="18" name="Oval 17"/>
              <p:cNvSpPr/>
              <p:nvPr/>
            </p:nvSpPr>
            <p:spPr bwMode="gray">
              <a:xfrm>
                <a:off x="1985971" y="1627286"/>
                <a:ext cx="2392609" cy="2392609"/>
              </a:xfrm>
              <a:prstGeom prst="ellipse">
                <a:avLst/>
              </a:prstGeom>
              <a:solidFill>
                <a:srgbClr val="3E6B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818"/>
                <a:endParaRPr lang="en-US" sz="1770" dirty="0">
                  <a:solidFill>
                    <a:srgbClr val="FFFFFF"/>
                  </a:solidFill>
                </a:endParaRPr>
              </a:p>
            </p:txBody>
          </p:sp>
        </p:grpSp>
        <p:pic>
          <p:nvPicPr>
            <p:cNvPr id="16" name="Picture 15"/>
            <p:cNvPicPr>
              <a:picLocks noChangeAspect="1"/>
            </p:cNvPicPr>
            <p:nvPr/>
          </p:nvPicPr>
          <p:blipFill>
            <a:blip r:embed="rId3"/>
            <a:stretch>
              <a:fillRect/>
            </a:stretch>
          </p:blipFill>
          <p:spPr bwMode="gray">
            <a:xfrm>
              <a:off x="4265829" y="2127822"/>
              <a:ext cx="3421147" cy="2132019"/>
            </a:xfrm>
            <a:prstGeom prst="rect">
              <a:avLst/>
            </a:prstGeom>
          </p:spPr>
        </p:pic>
      </p:grpSp>
      <p:pic>
        <p:nvPicPr>
          <p:cNvPr id="2" name="Picture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gray">
          <a:xfrm>
            <a:off x="2321" y="2669038"/>
            <a:ext cx="4231818" cy="3221150"/>
          </a:xfrm>
          <a:prstGeom prst="rect">
            <a:avLst/>
          </a:prstGeom>
        </p:spPr>
      </p:pic>
      <p:pic>
        <p:nvPicPr>
          <p:cNvPr id="4" name="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bwMode="gray">
          <a:xfrm>
            <a:off x="74934" y="3109936"/>
            <a:ext cx="4159205" cy="1513451"/>
          </a:xfrm>
          <a:prstGeom prst="rect">
            <a:avLst/>
          </a:prstGeom>
        </p:spPr>
      </p:pic>
      <p:pic>
        <p:nvPicPr>
          <p:cNvPr id="5" name="Picture 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bwMode="gray">
          <a:xfrm>
            <a:off x="136070" y="2746004"/>
            <a:ext cx="3636220" cy="1008812"/>
          </a:xfrm>
          <a:prstGeom prst="rect">
            <a:avLst/>
          </a:prstGeom>
        </p:spPr>
      </p:pic>
      <p:pic>
        <p:nvPicPr>
          <p:cNvPr id="6" name="Picture 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bwMode="gray">
          <a:xfrm>
            <a:off x="136069" y="1909992"/>
            <a:ext cx="4118929" cy="1779854"/>
          </a:xfrm>
          <a:prstGeom prst="rect">
            <a:avLst/>
          </a:prstGeom>
        </p:spPr>
      </p:pic>
      <p:sp>
        <p:nvSpPr>
          <p:cNvPr id="23" name="TextBox 22"/>
          <p:cNvSpPr txBox="1"/>
          <p:nvPr/>
        </p:nvSpPr>
        <p:spPr>
          <a:xfrm>
            <a:off x="4846832" y="1257064"/>
            <a:ext cx="7299504" cy="5059199"/>
          </a:xfrm>
          <a:prstGeom prst="rect">
            <a:avLst/>
          </a:prstGeom>
          <a:noFill/>
        </p:spPr>
        <p:txBody>
          <a:bodyPr wrap="square" lIns="182854" tIns="146283" rIns="182854" bIns="182854" rtlCol="0" anchor="t">
            <a:noAutofit/>
          </a:bodyPr>
          <a:lstStyle/>
          <a:p>
            <a:pPr defTabSz="577881"/>
            <a:r>
              <a:rPr lang="en-US" sz="3999" dirty="0">
                <a:solidFill>
                  <a:srgbClr val="99CA53"/>
                </a:solidFill>
                <a:latin typeface="Segoe UI Light" panose="020B0502040204020203" pitchFamily="34" charset="0"/>
                <a:cs typeface="Segoe UI Light" panose="020B0502040204020203" pitchFamily="34" charset="0"/>
              </a:rPr>
              <a:t>Explore</a:t>
            </a:r>
            <a:r>
              <a:rPr lang="en-US" sz="3999"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 our new Preview APIs</a:t>
            </a:r>
          </a:p>
          <a:p>
            <a:pPr marL="466281" lvl="1" defTabSz="577881"/>
            <a:r>
              <a:rPr lang="en-US" sz="2000" dirty="0">
                <a:gradFill>
                  <a:gsLst>
                    <a:gs pos="0">
                      <a:srgbClr val="FFFFFF"/>
                    </a:gs>
                    <a:gs pos="100000">
                      <a:srgbClr val="FFFFFF"/>
                    </a:gs>
                  </a:gsLst>
                  <a:lin ang="5400000" scaled="0"/>
                </a:gradFill>
                <a:cs typeface="Segoe UI" panose="020B0502040204020203" pitchFamily="34" charset="0"/>
              </a:rPr>
              <a:t>In-depth </a:t>
            </a:r>
            <a:r>
              <a:rPr lang="en-US" sz="2000" dirty="0">
                <a:gradFill>
                  <a:gsLst>
                    <a:gs pos="0">
                      <a:srgbClr val="FFFFFF"/>
                    </a:gs>
                    <a:gs pos="100000">
                      <a:srgbClr val="FFFFFF"/>
                    </a:gs>
                  </a:gsLst>
                  <a:lin ang="5400000" scaled="0"/>
                </a:gradFill>
                <a:cs typeface="Segoe UI" panose="020B0502040204020203" pitchFamily="34" charset="0"/>
                <a:hlinkClick r:id="rId8"/>
              </a:rPr>
              <a:t>articles</a:t>
            </a:r>
            <a:r>
              <a:rPr lang="en-US" sz="2000" dirty="0">
                <a:gradFill>
                  <a:gsLst>
                    <a:gs pos="0">
                      <a:srgbClr val="FFFFFF"/>
                    </a:gs>
                    <a:gs pos="100000">
                      <a:srgbClr val="FFFFFF"/>
                    </a:gs>
                  </a:gsLst>
                  <a:lin ang="5400000" scaled="0"/>
                </a:gradFill>
                <a:cs typeface="Segoe UI" panose="020B0502040204020203" pitchFamily="34" charset="0"/>
              </a:rPr>
              <a:t> on MSDN</a:t>
            </a:r>
          </a:p>
          <a:p>
            <a:pPr marL="466281" lvl="1" defTabSz="577881"/>
            <a:r>
              <a:rPr lang="en-US" sz="2000" dirty="0">
                <a:gradFill>
                  <a:gsLst>
                    <a:gs pos="0">
                      <a:srgbClr val="FFFFFF"/>
                    </a:gs>
                    <a:gs pos="100000">
                      <a:srgbClr val="FFFFFF"/>
                    </a:gs>
                  </a:gsLst>
                  <a:lin ang="5400000" scaled="0"/>
                </a:gradFill>
                <a:cs typeface="Segoe UI" panose="020B0502040204020203" pitchFamily="34" charset="0"/>
              </a:rPr>
              <a:t>Subject to change; not for production use</a:t>
            </a:r>
            <a:endParaRPr lang="en-US" sz="3999" dirty="0">
              <a:gradFill>
                <a:gsLst>
                  <a:gs pos="0">
                    <a:srgbClr val="FFFFFF"/>
                  </a:gs>
                  <a:gs pos="100000">
                    <a:srgbClr val="FFFFFF"/>
                  </a:gs>
                </a:gsLst>
                <a:lin ang="5400000" scaled="0"/>
              </a:gradFill>
              <a:cs typeface="Segoe UI" panose="020B0502040204020203" pitchFamily="34" charset="0"/>
            </a:endParaRPr>
          </a:p>
          <a:p>
            <a:pPr defTabSz="577881"/>
            <a:endParaRPr lang="en-US" sz="3999" dirty="0">
              <a:solidFill>
                <a:srgbClr val="99CA53"/>
              </a:solidFill>
              <a:latin typeface="Segoe UI Light" panose="020B0502040204020203" pitchFamily="34" charset="0"/>
              <a:cs typeface="Segoe UI Light" panose="020B0502040204020203" pitchFamily="34" charset="0"/>
            </a:endParaRPr>
          </a:p>
          <a:p>
            <a:pPr defTabSz="577881"/>
            <a:r>
              <a:rPr lang="en-US" sz="3999" dirty="0">
                <a:solidFill>
                  <a:srgbClr val="99CA53"/>
                </a:solidFill>
                <a:latin typeface="Segoe UI Light" panose="020B0502040204020203" pitchFamily="34" charset="0"/>
                <a:cs typeface="Segoe UI Light" panose="020B0502040204020203" pitchFamily="34" charset="0"/>
              </a:rPr>
              <a:t>Connect</a:t>
            </a:r>
            <a:r>
              <a:rPr lang="en-US" sz="3999"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 with the community</a:t>
            </a:r>
          </a:p>
          <a:p>
            <a:pPr marL="457112" defTabSz="577881"/>
            <a:r>
              <a:rPr lang="en-US" sz="2000" dirty="0">
                <a:gradFill>
                  <a:gsLst>
                    <a:gs pos="0">
                      <a:srgbClr val="FFFFFF"/>
                    </a:gs>
                    <a:gs pos="100000">
                      <a:srgbClr val="FFFFFF"/>
                    </a:gs>
                  </a:gsLst>
                  <a:lin ang="5400000" scaled="0"/>
                </a:gradFill>
                <a:cs typeface="Segoe UI" panose="020B0502040204020203" pitchFamily="34" charset="0"/>
              </a:rPr>
              <a:t>Speak your </a:t>
            </a:r>
            <a:r>
              <a:rPr lang="en-US" sz="2000" dirty="0">
                <a:gradFill>
                  <a:gsLst>
                    <a:gs pos="0">
                      <a:srgbClr val="FFFFFF"/>
                    </a:gs>
                    <a:gs pos="100000">
                      <a:srgbClr val="FFFFFF"/>
                    </a:gs>
                  </a:gsLst>
                  <a:lin ang="5400000" scaled="0"/>
                </a:gradFill>
                <a:cs typeface="Segoe UI Light" panose="020B0502040204020203" pitchFamily="34" charset="0"/>
              </a:rPr>
              <a:t>mind at </a:t>
            </a:r>
            <a:r>
              <a:rPr lang="en-US" sz="2040" dirty="0">
                <a:solidFill>
                  <a:srgbClr val="99CA53"/>
                </a:solidFill>
                <a:ea typeface="PMingLiU-ExtB" panose="02020500000000000000" pitchFamily="18" charset="-120"/>
                <a:cs typeface="Segoe UI Light" panose="020B0502040204020203" pitchFamily="34" charset="0"/>
                <a:hlinkClick r:id="rId9"/>
              </a:rPr>
              <a:t>OfficeSPDev.UserVoice.Com</a:t>
            </a:r>
            <a:endParaRPr lang="en-US" sz="2040" dirty="0">
              <a:solidFill>
                <a:srgbClr val="99CA53"/>
              </a:solidFill>
              <a:ea typeface="PMingLiU-ExtB" panose="02020500000000000000" pitchFamily="18" charset="-120"/>
              <a:cs typeface="Segoe UI Light" panose="020B0502040204020203" pitchFamily="34" charset="0"/>
            </a:endParaRPr>
          </a:p>
          <a:p>
            <a:pPr lvl="1" defTabSz="577881"/>
            <a:r>
              <a:rPr lang="en-US" sz="2000" dirty="0">
                <a:solidFill>
                  <a:srgbClr val="FFFFFF"/>
                </a:solidFill>
                <a:cs typeface="Segoe UI" panose="020B0502040204020203" pitchFamily="34" charset="0"/>
              </a:rPr>
              <a:t>Solve your roadblocks on </a:t>
            </a:r>
            <a:r>
              <a:rPr lang="en-US" sz="2040" dirty="0" err="1">
                <a:solidFill>
                  <a:srgbClr val="FFFFFF"/>
                </a:solidFill>
                <a:cs typeface="Segoe UI" panose="020B0502040204020203" pitchFamily="34" charset="0"/>
              </a:rPr>
              <a:t>StackOverflow</a:t>
            </a:r>
            <a:endParaRPr lang="en-US" sz="2040" dirty="0">
              <a:solidFill>
                <a:srgbClr val="FFFFFF"/>
              </a:solidFill>
              <a:cs typeface="Segoe UI" panose="020B0502040204020203" pitchFamily="34" charset="0"/>
            </a:endParaRPr>
          </a:p>
          <a:p>
            <a:pPr lvl="1" defTabSz="577881"/>
            <a:r>
              <a:rPr lang="en-US" sz="2040" dirty="0">
                <a:solidFill>
                  <a:srgbClr val="FFFFFF"/>
                </a:solidFill>
                <a:cs typeface="Segoe UI" panose="020B0502040204020203" pitchFamily="34" charset="0"/>
              </a:rPr>
              <a:t>		</a:t>
            </a:r>
            <a:r>
              <a:rPr lang="en-US" sz="2040" dirty="0">
                <a:solidFill>
                  <a:srgbClr val="FFFFFF"/>
                </a:solidFill>
                <a:cs typeface="Segoe UI" panose="020B0502040204020203" pitchFamily="34" charset="0"/>
                <a:hlinkClick r:id="rId10"/>
              </a:rPr>
              <a:t>[Office]</a:t>
            </a:r>
            <a:r>
              <a:rPr lang="en-US" sz="2040" dirty="0">
                <a:solidFill>
                  <a:srgbClr val="FFFFFF"/>
                </a:solidFill>
                <a:cs typeface="Segoe UI" panose="020B0502040204020203" pitchFamily="34" charset="0"/>
              </a:rPr>
              <a:t> and </a:t>
            </a:r>
            <a:r>
              <a:rPr lang="en-US" sz="2040" dirty="0">
                <a:solidFill>
                  <a:srgbClr val="FFFFFF"/>
                </a:solidFill>
                <a:cs typeface="Segoe UI" panose="020B0502040204020203" pitchFamily="34" charset="0"/>
                <a:hlinkClick r:id="rId11"/>
              </a:rPr>
              <a:t>[SharePoint]</a:t>
            </a:r>
            <a:endParaRPr lang="en-US" sz="2040" dirty="0">
              <a:solidFill>
                <a:srgbClr val="FFFFFF"/>
              </a:solidFill>
              <a:cs typeface="Segoe UI" panose="020B0502040204020203" pitchFamily="34" charset="0"/>
            </a:endParaRPr>
          </a:p>
          <a:p>
            <a:pPr defTabSz="577881"/>
            <a:endParaRPr lang="en-US" sz="3999" dirty="0">
              <a:solidFill>
                <a:srgbClr val="99CA53"/>
              </a:solidFill>
              <a:latin typeface="Segoe UI Light" panose="020B0502040204020203" pitchFamily="34" charset="0"/>
              <a:cs typeface="Segoe UI Light" panose="020B0502040204020203" pitchFamily="34" charset="0"/>
            </a:endParaRPr>
          </a:p>
          <a:p>
            <a:pPr defTabSz="577881"/>
            <a:r>
              <a:rPr lang="en-US" sz="3999">
                <a:solidFill>
                  <a:srgbClr val="99CA53"/>
                </a:solidFill>
                <a:latin typeface="Segoe UI Light" panose="020B0502040204020203" pitchFamily="34" charset="0"/>
                <a:cs typeface="Segoe UI Light" panose="020B0502040204020203" pitchFamily="34" charset="0"/>
              </a:rPr>
              <a:t>Build </a:t>
            </a:r>
            <a:r>
              <a:rPr lang="en-US" sz="3999">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using </a:t>
            </a:r>
            <a:r>
              <a:rPr lang="en-US" sz="3999"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our tools</a:t>
            </a:r>
          </a:p>
          <a:p>
            <a:pPr marL="457112" defTabSz="577881"/>
            <a:r>
              <a:rPr lang="en-US" sz="2000" dirty="0">
                <a:gradFill>
                  <a:gsLst>
                    <a:gs pos="0">
                      <a:srgbClr val="FFFFFF"/>
                    </a:gs>
                    <a:gs pos="100000">
                      <a:srgbClr val="FFFFFF"/>
                    </a:gs>
                  </a:gsLst>
                  <a:lin ang="5400000" scaled="0"/>
                </a:gradFill>
                <a:cs typeface="Segoe UI" panose="020B0502040204020203" pitchFamily="34" charset="0"/>
              </a:rPr>
              <a:t>Unleash your development skills with </a:t>
            </a:r>
            <a:r>
              <a:rPr lang="en-US" sz="2040" dirty="0">
                <a:solidFill>
                  <a:srgbClr val="99CA53"/>
                </a:solidFill>
                <a:cs typeface="Segoe UI" panose="020B0502040204020203" pitchFamily="34" charset="0"/>
                <a:hlinkClick r:id="rId12"/>
              </a:rPr>
              <a:t>Office Dev Tools for Visual Studio 2013</a:t>
            </a:r>
            <a:r>
              <a:rPr lang="en-US" sz="2000" dirty="0">
                <a:solidFill>
                  <a:srgbClr val="99CA53"/>
                </a:solidFill>
                <a:latin typeface="Segoe UI Light" panose="020B0502040204020203" pitchFamily="34" charset="0"/>
                <a:cs typeface="Segoe UI Light" panose="020B0502040204020203" pitchFamily="34" charset="0"/>
              </a:rPr>
              <a:t> </a:t>
            </a:r>
            <a:r>
              <a:rPr lang="en-US" sz="2040" dirty="0">
                <a:solidFill>
                  <a:srgbClr val="FFFFFF"/>
                </a:solidFill>
                <a:cs typeface="Segoe UI" panose="020B0502040204020203" pitchFamily="34" charset="0"/>
              </a:rPr>
              <a:t>and </a:t>
            </a:r>
            <a:r>
              <a:rPr lang="en-US" sz="2040" dirty="0">
                <a:solidFill>
                  <a:srgbClr val="FFFFFF"/>
                </a:solidFill>
                <a:cs typeface="Segoe UI" panose="020B0502040204020203" pitchFamily="34" charset="0"/>
                <a:hlinkClick r:id="rId13"/>
              </a:rPr>
              <a:t>Office 365 API Tools for Visual Studio 2013</a:t>
            </a:r>
            <a:endParaRPr lang="en-US" sz="2040" dirty="0">
              <a:solidFill>
                <a:srgbClr val="FFFFFF"/>
              </a:solidFill>
              <a:cs typeface="Segoe UI" panose="020B0502040204020203" pitchFamily="34" charset="0"/>
            </a:endParaRPr>
          </a:p>
        </p:txBody>
      </p:sp>
      <p:sp>
        <p:nvSpPr>
          <p:cNvPr id="3" name="TextBox 2"/>
          <p:cNvSpPr txBox="1"/>
          <p:nvPr/>
        </p:nvSpPr>
        <p:spPr>
          <a:xfrm>
            <a:off x="4846832" y="453120"/>
            <a:ext cx="4520132" cy="1001707"/>
          </a:xfrm>
          <a:prstGeom prst="rect">
            <a:avLst/>
          </a:prstGeom>
          <a:noFill/>
        </p:spPr>
        <p:txBody>
          <a:bodyPr wrap="none" lIns="182854" tIns="146283" rIns="182854" bIns="146283" rtlCol="0">
            <a:spAutoFit/>
          </a:bodyPr>
          <a:lstStyle/>
          <a:p>
            <a:pPr defTabSz="932563">
              <a:lnSpc>
                <a:spcPct val="90000"/>
              </a:lnSpc>
              <a:spcAft>
                <a:spcPts val="600"/>
              </a:spcAft>
            </a:pPr>
            <a:r>
              <a:rPr lang="en-US" sz="5000" dirty="0">
                <a:gradFill>
                  <a:gsLst>
                    <a:gs pos="2917">
                      <a:srgbClr val="FFFFFF"/>
                    </a:gs>
                    <a:gs pos="30000">
                      <a:srgbClr val="FFFFFF"/>
                    </a:gs>
                  </a:gsLst>
                  <a:lin ang="5400000" scaled="0"/>
                </a:gradFill>
              </a:rPr>
              <a:t>Calls to Action</a:t>
            </a:r>
          </a:p>
        </p:txBody>
      </p:sp>
    </p:spTree>
    <p:extLst>
      <p:ext uri="{BB962C8B-B14F-4D97-AF65-F5344CB8AC3E}">
        <p14:creationId xmlns:p14="http://schemas.microsoft.com/office/powerpoint/2010/main" val="2036937366"/>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27175"/>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9FC54D"/>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dirty="0" err="1"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286989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3378047"/>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Rectangle 251"/>
          <p:cNvSpPr/>
          <p:nvPr/>
        </p:nvSpPr>
        <p:spPr bwMode="auto">
          <a:xfrm>
            <a:off x="882" y="-1"/>
            <a:ext cx="12434711" cy="5478084"/>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080" dirty="0">
                <a:solidFill>
                  <a:schemeClr val="accent5"/>
                </a:solidFill>
              </a:rPr>
              <a:t>Office 365 Platform </a:t>
            </a:r>
          </a:p>
        </p:txBody>
      </p:sp>
      <p:grpSp>
        <p:nvGrpSpPr>
          <p:cNvPr id="122" name="Group 121"/>
          <p:cNvGrpSpPr/>
          <p:nvPr/>
        </p:nvGrpSpPr>
        <p:grpSpPr>
          <a:xfrm>
            <a:off x="153591" y="1039687"/>
            <a:ext cx="12126568" cy="2898280"/>
            <a:chOff x="149729" y="1019393"/>
            <a:chExt cx="11889871" cy="2916363"/>
          </a:xfrm>
        </p:grpSpPr>
        <p:sp>
          <p:nvSpPr>
            <p:cNvPr id="123" name="Rectangle 122"/>
            <p:cNvSpPr/>
            <p:nvPr/>
          </p:nvSpPr>
          <p:spPr bwMode="auto">
            <a:xfrm>
              <a:off x="152400" y="1019393"/>
              <a:ext cx="11887200" cy="2916363"/>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24" name="Rectangle 123"/>
            <p:cNvSpPr/>
            <p:nvPr/>
          </p:nvSpPr>
          <p:spPr bwMode="auto">
            <a:xfrm>
              <a:off x="149729" y="1019395"/>
              <a:ext cx="5058379" cy="767216"/>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spAutoFit/>
            </a:bodyPr>
            <a:lstStyle/>
            <a:p>
              <a:pPr defTabSz="932290" fontAlgn="base">
                <a:lnSpc>
                  <a:spcPct val="90000"/>
                </a:lnSpc>
                <a:spcBef>
                  <a:spcPct val="0"/>
                </a:spcBef>
                <a:spcAft>
                  <a:spcPct val="0"/>
                </a:spcAft>
                <a:defRPr/>
              </a:pPr>
              <a:r>
                <a:rPr lang="en-US" sz="3264" spc="-51" dirty="0">
                  <a:gradFill>
                    <a:gsLst>
                      <a:gs pos="85430">
                        <a:srgbClr val="FFFFFF"/>
                      </a:gs>
                      <a:gs pos="44000">
                        <a:srgbClr val="FFFFFF"/>
                      </a:gs>
                    </a:gsLst>
                    <a:lin ang="5400000" scaled="0"/>
                  </a:gradFill>
                  <a:latin typeface="Segoe UI Light"/>
                </a:rPr>
                <a:t>Contextual Apps</a:t>
              </a:r>
            </a:p>
          </p:txBody>
        </p:sp>
      </p:grpSp>
      <p:sp>
        <p:nvSpPr>
          <p:cNvPr id="125" name="Rectangle 124"/>
          <p:cNvSpPr/>
          <p:nvPr/>
        </p:nvSpPr>
        <p:spPr bwMode="auto">
          <a:xfrm>
            <a:off x="153592" y="3914704"/>
            <a:ext cx="12126566" cy="2808408"/>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26" name="Rectangle 125"/>
          <p:cNvSpPr/>
          <p:nvPr/>
        </p:nvSpPr>
        <p:spPr bwMode="auto">
          <a:xfrm>
            <a:off x="170564" y="3847002"/>
            <a:ext cx="5572665" cy="76245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spAutoFit/>
          </a:bodyPr>
          <a:lstStyle/>
          <a:p>
            <a:pPr defTabSz="932290" fontAlgn="base">
              <a:lnSpc>
                <a:spcPct val="90000"/>
              </a:lnSpc>
              <a:spcBef>
                <a:spcPct val="0"/>
              </a:spcBef>
              <a:spcAft>
                <a:spcPct val="0"/>
              </a:spcAft>
              <a:defRPr/>
            </a:pPr>
            <a:r>
              <a:rPr lang="en-US" sz="3264" spc="-51" dirty="0">
                <a:gradFill>
                  <a:gsLst>
                    <a:gs pos="85430">
                      <a:srgbClr val="FFFFFF"/>
                    </a:gs>
                    <a:gs pos="44000">
                      <a:srgbClr val="FFFFFF"/>
                    </a:gs>
                  </a:gsLst>
                  <a:lin ang="5400000" scaled="0"/>
                </a:gradFill>
                <a:latin typeface="Segoe UI Light"/>
              </a:rPr>
              <a:t>Robust O365 API’s</a:t>
            </a:r>
          </a:p>
        </p:txBody>
      </p:sp>
      <p:sp>
        <p:nvSpPr>
          <p:cNvPr id="155" name="Rectangle 154"/>
          <p:cNvSpPr/>
          <p:nvPr/>
        </p:nvSpPr>
        <p:spPr bwMode="auto">
          <a:xfrm>
            <a:off x="8669033" y="3847002"/>
            <a:ext cx="2872815" cy="76245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spAutoFit/>
          </a:bodyPr>
          <a:lstStyle/>
          <a:p>
            <a:pPr defTabSz="932290" fontAlgn="base">
              <a:lnSpc>
                <a:spcPct val="90000"/>
              </a:lnSpc>
              <a:spcBef>
                <a:spcPct val="0"/>
              </a:spcBef>
              <a:spcAft>
                <a:spcPct val="0"/>
              </a:spcAft>
              <a:defRPr/>
            </a:pPr>
            <a:r>
              <a:rPr lang="en-US" sz="3264" spc="-51" dirty="0">
                <a:solidFill>
                  <a:srgbClr val="FFFFFF"/>
                </a:solidFill>
                <a:latin typeface="Segoe UI Light"/>
              </a:rPr>
              <a:t>Flexible Tools</a:t>
            </a:r>
          </a:p>
        </p:txBody>
      </p:sp>
      <p:sp>
        <p:nvSpPr>
          <p:cNvPr id="240" name="Rectangle 239"/>
          <p:cNvSpPr/>
          <p:nvPr/>
        </p:nvSpPr>
        <p:spPr bwMode="auto">
          <a:xfrm>
            <a:off x="8905604" y="4782700"/>
            <a:ext cx="2384115" cy="1303030"/>
          </a:xfrm>
          <a:prstGeom prst="rect">
            <a:avLst/>
          </a:prstGeom>
          <a:solidFill>
            <a:schemeClr val="bg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39" name="Freeform 44"/>
          <p:cNvSpPr>
            <a:spLocks noEditPoints="1"/>
          </p:cNvSpPr>
          <p:nvPr/>
        </p:nvSpPr>
        <p:spPr bwMode="auto">
          <a:xfrm>
            <a:off x="8842558" y="4702873"/>
            <a:ext cx="2535846" cy="1702221"/>
          </a:xfrm>
          <a:custGeom>
            <a:avLst/>
            <a:gdLst>
              <a:gd name="T0" fmla="*/ 943 w 974"/>
              <a:gd name="T1" fmla="*/ 0 h 835"/>
              <a:gd name="T2" fmla="*/ 33 w 974"/>
              <a:gd name="T3" fmla="*/ 0 h 835"/>
              <a:gd name="T4" fmla="*/ 0 w 974"/>
              <a:gd name="T5" fmla="*/ 30 h 835"/>
              <a:gd name="T6" fmla="*/ 0 w 974"/>
              <a:gd name="T7" fmla="*/ 683 h 835"/>
              <a:gd name="T8" fmla="*/ 33 w 974"/>
              <a:gd name="T9" fmla="*/ 714 h 835"/>
              <a:gd name="T10" fmla="*/ 332 w 974"/>
              <a:gd name="T11" fmla="*/ 714 h 835"/>
              <a:gd name="T12" fmla="*/ 323 w 974"/>
              <a:gd name="T13" fmla="*/ 761 h 835"/>
              <a:gd name="T14" fmla="*/ 272 w 974"/>
              <a:gd name="T15" fmla="*/ 779 h 835"/>
              <a:gd name="T16" fmla="*/ 267 w 974"/>
              <a:gd name="T17" fmla="*/ 779 h 835"/>
              <a:gd name="T18" fmla="*/ 246 w 974"/>
              <a:gd name="T19" fmla="*/ 801 h 835"/>
              <a:gd name="T20" fmla="*/ 246 w 974"/>
              <a:gd name="T21" fmla="*/ 813 h 835"/>
              <a:gd name="T22" fmla="*/ 267 w 974"/>
              <a:gd name="T23" fmla="*/ 835 h 835"/>
              <a:gd name="T24" fmla="*/ 719 w 974"/>
              <a:gd name="T25" fmla="*/ 835 h 835"/>
              <a:gd name="T26" fmla="*/ 740 w 974"/>
              <a:gd name="T27" fmla="*/ 813 h 835"/>
              <a:gd name="T28" fmla="*/ 740 w 974"/>
              <a:gd name="T29" fmla="*/ 801 h 835"/>
              <a:gd name="T30" fmla="*/ 719 w 974"/>
              <a:gd name="T31" fmla="*/ 779 h 835"/>
              <a:gd name="T32" fmla="*/ 717 w 974"/>
              <a:gd name="T33" fmla="*/ 779 h 835"/>
              <a:gd name="T34" fmla="*/ 669 w 974"/>
              <a:gd name="T35" fmla="*/ 761 h 835"/>
              <a:gd name="T36" fmla="*/ 661 w 974"/>
              <a:gd name="T37" fmla="*/ 714 h 835"/>
              <a:gd name="T38" fmla="*/ 943 w 974"/>
              <a:gd name="T39" fmla="*/ 714 h 835"/>
              <a:gd name="T40" fmla="*/ 974 w 974"/>
              <a:gd name="T41" fmla="*/ 683 h 835"/>
              <a:gd name="T42" fmla="*/ 974 w 974"/>
              <a:gd name="T43" fmla="*/ 30 h 835"/>
              <a:gd name="T44" fmla="*/ 943 w 974"/>
              <a:gd name="T45" fmla="*/ 0 h 835"/>
              <a:gd name="T46" fmla="*/ 918 w 974"/>
              <a:gd name="T47" fmla="*/ 634 h 835"/>
              <a:gd name="T48" fmla="*/ 892 w 974"/>
              <a:gd name="T49" fmla="*/ 660 h 835"/>
              <a:gd name="T50" fmla="*/ 84 w 974"/>
              <a:gd name="T51" fmla="*/ 660 h 835"/>
              <a:gd name="T52" fmla="*/ 57 w 974"/>
              <a:gd name="T53" fmla="*/ 634 h 835"/>
              <a:gd name="T54" fmla="*/ 57 w 974"/>
              <a:gd name="T55" fmla="*/ 79 h 835"/>
              <a:gd name="T56" fmla="*/ 84 w 974"/>
              <a:gd name="T57" fmla="*/ 53 h 835"/>
              <a:gd name="T58" fmla="*/ 892 w 974"/>
              <a:gd name="T59" fmla="*/ 53 h 835"/>
              <a:gd name="T60" fmla="*/ 918 w 974"/>
              <a:gd name="T61" fmla="*/ 79 h 835"/>
              <a:gd name="T62" fmla="*/ 918 w 974"/>
              <a:gd name="T63" fmla="*/ 634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74" h="835">
                <a:moveTo>
                  <a:pt x="943" y="0"/>
                </a:moveTo>
                <a:cubicBezTo>
                  <a:pt x="33" y="0"/>
                  <a:pt x="33" y="0"/>
                  <a:pt x="33" y="0"/>
                </a:cubicBezTo>
                <a:cubicBezTo>
                  <a:pt x="15" y="0"/>
                  <a:pt x="0" y="13"/>
                  <a:pt x="0" y="30"/>
                </a:cubicBezTo>
                <a:cubicBezTo>
                  <a:pt x="0" y="683"/>
                  <a:pt x="0" y="683"/>
                  <a:pt x="0" y="683"/>
                </a:cubicBezTo>
                <a:cubicBezTo>
                  <a:pt x="0" y="700"/>
                  <a:pt x="15" y="714"/>
                  <a:pt x="33" y="714"/>
                </a:cubicBezTo>
                <a:cubicBezTo>
                  <a:pt x="332" y="714"/>
                  <a:pt x="332" y="714"/>
                  <a:pt x="332" y="714"/>
                </a:cubicBezTo>
                <a:cubicBezTo>
                  <a:pt x="332" y="714"/>
                  <a:pt x="330" y="751"/>
                  <a:pt x="323" y="761"/>
                </a:cubicBezTo>
                <a:cubicBezTo>
                  <a:pt x="311" y="779"/>
                  <a:pt x="288" y="774"/>
                  <a:pt x="272" y="779"/>
                </a:cubicBezTo>
                <a:cubicBezTo>
                  <a:pt x="267" y="779"/>
                  <a:pt x="267" y="779"/>
                  <a:pt x="267" y="779"/>
                </a:cubicBezTo>
                <a:cubicBezTo>
                  <a:pt x="255" y="779"/>
                  <a:pt x="246" y="789"/>
                  <a:pt x="246" y="801"/>
                </a:cubicBezTo>
                <a:cubicBezTo>
                  <a:pt x="246" y="813"/>
                  <a:pt x="246" y="813"/>
                  <a:pt x="246" y="813"/>
                </a:cubicBezTo>
                <a:cubicBezTo>
                  <a:pt x="246" y="825"/>
                  <a:pt x="255" y="835"/>
                  <a:pt x="267" y="835"/>
                </a:cubicBezTo>
                <a:cubicBezTo>
                  <a:pt x="719" y="835"/>
                  <a:pt x="719" y="835"/>
                  <a:pt x="719" y="835"/>
                </a:cubicBezTo>
                <a:cubicBezTo>
                  <a:pt x="730" y="835"/>
                  <a:pt x="740" y="825"/>
                  <a:pt x="740" y="813"/>
                </a:cubicBezTo>
                <a:cubicBezTo>
                  <a:pt x="740" y="801"/>
                  <a:pt x="740" y="801"/>
                  <a:pt x="740" y="801"/>
                </a:cubicBezTo>
                <a:cubicBezTo>
                  <a:pt x="740" y="789"/>
                  <a:pt x="730" y="779"/>
                  <a:pt x="719" y="779"/>
                </a:cubicBezTo>
                <a:cubicBezTo>
                  <a:pt x="717" y="779"/>
                  <a:pt x="717" y="779"/>
                  <a:pt x="717" y="779"/>
                </a:cubicBezTo>
                <a:cubicBezTo>
                  <a:pt x="708" y="778"/>
                  <a:pt x="681" y="780"/>
                  <a:pt x="669" y="761"/>
                </a:cubicBezTo>
                <a:cubicBezTo>
                  <a:pt x="663" y="751"/>
                  <a:pt x="661" y="714"/>
                  <a:pt x="661" y="714"/>
                </a:cubicBezTo>
                <a:cubicBezTo>
                  <a:pt x="943" y="714"/>
                  <a:pt x="943" y="714"/>
                  <a:pt x="943" y="714"/>
                </a:cubicBezTo>
                <a:cubicBezTo>
                  <a:pt x="960" y="714"/>
                  <a:pt x="974" y="700"/>
                  <a:pt x="974" y="683"/>
                </a:cubicBezTo>
                <a:cubicBezTo>
                  <a:pt x="974" y="30"/>
                  <a:pt x="974" y="30"/>
                  <a:pt x="974" y="30"/>
                </a:cubicBezTo>
                <a:cubicBezTo>
                  <a:pt x="974" y="13"/>
                  <a:pt x="960" y="0"/>
                  <a:pt x="943" y="0"/>
                </a:cubicBezTo>
                <a:close/>
                <a:moveTo>
                  <a:pt x="918" y="634"/>
                </a:moveTo>
                <a:cubicBezTo>
                  <a:pt x="918" y="649"/>
                  <a:pt x="906" y="660"/>
                  <a:pt x="892" y="660"/>
                </a:cubicBezTo>
                <a:cubicBezTo>
                  <a:pt x="84" y="660"/>
                  <a:pt x="84" y="660"/>
                  <a:pt x="84" y="660"/>
                </a:cubicBezTo>
                <a:cubicBezTo>
                  <a:pt x="69" y="660"/>
                  <a:pt x="57" y="649"/>
                  <a:pt x="57" y="634"/>
                </a:cubicBezTo>
                <a:cubicBezTo>
                  <a:pt x="57" y="79"/>
                  <a:pt x="57" y="79"/>
                  <a:pt x="57" y="79"/>
                </a:cubicBezTo>
                <a:cubicBezTo>
                  <a:pt x="57" y="64"/>
                  <a:pt x="69" y="53"/>
                  <a:pt x="84" y="53"/>
                </a:cubicBezTo>
                <a:cubicBezTo>
                  <a:pt x="892" y="53"/>
                  <a:pt x="892" y="53"/>
                  <a:pt x="892" y="53"/>
                </a:cubicBezTo>
                <a:cubicBezTo>
                  <a:pt x="906" y="53"/>
                  <a:pt x="918" y="64"/>
                  <a:pt x="918" y="79"/>
                </a:cubicBezTo>
                <a:cubicBezTo>
                  <a:pt x="918" y="634"/>
                  <a:pt x="918" y="634"/>
                  <a:pt x="918" y="634"/>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505050"/>
              </a:solidFill>
            </a:endParaRPr>
          </a:p>
        </p:txBody>
      </p:sp>
      <p:sp>
        <p:nvSpPr>
          <p:cNvPr id="226" name="Freeform 21"/>
          <p:cNvSpPr>
            <a:spLocks noEditPoints="1"/>
          </p:cNvSpPr>
          <p:nvPr/>
        </p:nvSpPr>
        <p:spPr bwMode="auto">
          <a:xfrm>
            <a:off x="9106165" y="4886557"/>
            <a:ext cx="2006223" cy="298028"/>
          </a:xfrm>
          <a:custGeom>
            <a:avLst/>
            <a:gdLst>
              <a:gd name="T0" fmla="*/ 129 w 1973"/>
              <a:gd name="T1" fmla="*/ 26 h 290"/>
              <a:gd name="T2" fmla="*/ 285 w 1973"/>
              <a:gd name="T3" fmla="*/ 0 h 290"/>
              <a:gd name="T4" fmla="*/ 120 w 1973"/>
              <a:gd name="T5" fmla="*/ 266 h 290"/>
              <a:gd name="T6" fmla="*/ 0 w 1973"/>
              <a:gd name="T7" fmla="*/ 142 h 290"/>
              <a:gd name="T8" fmla="*/ 124 w 1973"/>
              <a:gd name="T9" fmla="*/ 23 h 290"/>
              <a:gd name="T10" fmla="*/ 290 w 1973"/>
              <a:gd name="T11" fmla="*/ 150 h 290"/>
              <a:gd name="T12" fmla="*/ 194 w 1973"/>
              <a:gd name="T13" fmla="*/ 277 h 290"/>
              <a:gd name="T14" fmla="*/ 507 w 1973"/>
              <a:gd name="T15" fmla="*/ 148 h 290"/>
              <a:gd name="T16" fmla="*/ 585 w 1973"/>
              <a:gd name="T17" fmla="*/ 58 h 290"/>
              <a:gd name="T18" fmla="*/ 499 w 1973"/>
              <a:gd name="T19" fmla="*/ 58 h 290"/>
              <a:gd name="T20" fmla="*/ 401 w 1973"/>
              <a:gd name="T21" fmla="*/ 61 h 290"/>
              <a:gd name="T22" fmla="*/ 432 w 1973"/>
              <a:gd name="T23" fmla="*/ 232 h 290"/>
              <a:gd name="T24" fmla="*/ 1400 w 1973"/>
              <a:gd name="T25" fmla="*/ 232 h 290"/>
              <a:gd name="T26" fmla="*/ 1493 w 1973"/>
              <a:gd name="T27" fmla="*/ 183 h 290"/>
              <a:gd name="T28" fmla="*/ 1534 w 1973"/>
              <a:gd name="T29" fmla="*/ 229 h 290"/>
              <a:gd name="T30" fmla="*/ 1384 w 1973"/>
              <a:gd name="T31" fmla="*/ 222 h 290"/>
              <a:gd name="T32" fmla="*/ 1487 w 1973"/>
              <a:gd name="T33" fmla="*/ 165 h 290"/>
              <a:gd name="T34" fmla="*/ 911 w 1973"/>
              <a:gd name="T35" fmla="*/ 50 h 290"/>
              <a:gd name="T36" fmla="*/ 881 w 1973"/>
              <a:gd name="T37" fmla="*/ 113 h 290"/>
              <a:gd name="T38" fmla="*/ 860 w 1973"/>
              <a:gd name="T39" fmla="*/ 234 h 290"/>
              <a:gd name="T40" fmla="*/ 817 w 1973"/>
              <a:gd name="T41" fmla="*/ 168 h 290"/>
              <a:gd name="T42" fmla="*/ 1067 w 1973"/>
              <a:gd name="T43" fmla="*/ 111 h 290"/>
              <a:gd name="T44" fmla="*/ 1153 w 1973"/>
              <a:gd name="T45" fmla="*/ 139 h 290"/>
              <a:gd name="T46" fmla="*/ 1204 w 1973"/>
              <a:gd name="T47" fmla="*/ 229 h 290"/>
              <a:gd name="T48" fmla="*/ 1194 w 1973"/>
              <a:gd name="T49" fmla="*/ 205 h 290"/>
              <a:gd name="T50" fmla="*/ 1145 w 1973"/>
              <a:gd name="T51" fmla="*/ 111 h 290"/>
              <a:gd name="T52" fmla="*/ 1085 w 1973"/>
              <a:gd name="T53" fmla="*/ 107 h 290"/>
              <a:gd name="T54" fmla="*/ 1889 w 1973"/>
              <a:gd name="T55" fmla="*/ 175 h 290"/>
              <a:gd name="T56" fmla="*/ 1925 w 1973"/>
              <a:gd name="T57" fmla="*/ 105 h 290"/>
              <a:gd name="T58" fmla="*/ 1964 w 1973"/>
              <a:gd name="T59" fmla="*/ 222 h 290"/>
              <a:gd name="T60" fmla="*/ 1952 w 1973"/>
              <a:gd name="T61" fmla="*/ 158 h 290"/>
              <a:gd name="T62" fmla="*/ 1054 w 1973"/>
              <a:gd name="T63" fmla="*/ 197 h 290"/>
              <a:gd name="T64" fmla="*/ 1011 w 1973"/>
              <a:gd name="T65" fmla="*/ 123 h 290"/>
              <a:gd name="T66" fmla="*/ 958 w 1973"/>
              <a:gd name="T67" fmla="*/ 182 h 290"/>
              <a:gd name="T68" fmla="*/ 670 w 1973"/>
              <a:gd name="T69" fmla="*/ 110 h 290"/>
              <a:gd name="T70" fmla="*/ 690 w 1973"/>
              <a:gd name="T71" fmla="*/ 163 h 290"/>
              <a:gd name="T72" fmla="*/ 756 w 1973"/>
              <a:gd name="T73" fmla="*/ 232 h 290"/>
              <a:gd name="T74" fmla="*/ 746 w 1973"/>
              <a:gd name="T75" fmla="*/ 106 h 290"/>
              <a:gd name="T76" fmla="*/ 1746 w 1973"/>
              <a:gd name="T77" fmla="*/ 232 h 290"/>
              <a:gd name="T78" fmla="*/ 1744 w 1973"/>
              <a:gd name="T79" fmla="*/ 111 h 290"/>
              <a:gd name="T80" fmla="*/ 1680 w 1973"/>
              <a:gd name="T81" fmla="*/ 109 h 290"/>
              <a:gd name="T82" fmla="*/ 1707 w 1973"/>
              <a:gd name="T83" fmla="*/ 235 h 290"/>
              <a:gd name="T84" fmla="*/ 1545 w 1973"/>
              <a:gd name="T85" fmla="*/ 232 h 290"/>
              <a:gd name="T86" fmla="*/ 1571 w 1973"/>
              <a:gd name="T87" fmla="*/ 215 h 290"/>
              <a:gd name="T88" fmla="*/ 1548 w 1973"/>
              <a:gd name="T89" fmla="*/ 109 h 290"/>
              <a:gd name="T90" fmla="*/ 1319 w 1973"/>
              <a:gd name="T91" fmla="*/ 114 h 290"/>
              <a:gd name="T92" fmla="*/ 1304 w 1973"/>
              <a:gd name="T93" fmla="*/ 204 h 290"/>
              <a:gd name="T94" fmla="*/ 1255 w 1973"/>
              <a:gd name="T95" fmla="*/ 231 h 290"/>
              <a:gd name="T96" fmla="*/ 1269 w 1973"/>
              <a:gd name="T97" fmla="*/ 137 h 290"/>
              <a:gd name="T98" fmla="*/ 1816 w 1973"/>
              <a:gd name="T99" fmla="*/ 110 h 290"/>
              <a:gd name="T100" fmla="*/ 1815 w 1973"/>
              <a:gd name="T101" fmla="*/ 232 h 290"/>
              <a:gd name="T102" fmla="*/ 1861 w 1973"/>
              <a:gd name="T103" fmla="*/ 127 h 290"/>
              <a:gd name="T104" fmla="*/ 620 w 1973"/>
              <a:gd name="T105" fmla="*/ 229 h 290"/>
              <a:gd name="T106" fmla="*/ 622 w 1973"/>
              <a:gd name="T107" fmla="*/ 107 h 290"/>
              <a:gd name="T108" fmla="*/ 617 w 1973"/>
              <a:gd name="T109" fmla="*/ 67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73" h="290">
                <a:moveTo>
                  <a:pt x="291" y="0"/>
                </a:moveTo>
                <a:cubicBezTo>
                  <a:pt x="291" y="3"/>
                  <a:pt x="291" y="6"/>
                  <a:pt x="291" y="10"/>
                </a:cubicBezTo>
                <a:cubicBezTo>
                  <a:pt x="291" y="53"/>
                  <a:pt x="291" y="96"/>
                  <a:pt x="290" y="139"/>
                </a:cubicBezTo>
                <a:cubicBezTo>
                  <a:pt x="290" y="143"/>
                  <a:pt x="291" y="143"/>
                  <a:pt x="287" y="143"/>
                </a:cubicBezTo>
                <a:cubicBezTo>
                  <a:pt x="235" y="143"/>
                  <a:pt x="184" y="143"/>
                  <a:pt x="133" y="143"/>
                </a:cubicBezTo>
                <a:cubicBezTo>
                  <a:pt x="128" y="143"/>
                  <a:pt x="129" y="143"/>
                  <a:pt x="129" y="139"/>
                </a:cubicBezTo>
                <a:cubicBezTo>
                  <a:pt x="129" y="101"/>
                  <a:pt x="129" y="64"/>
                  <a:pt x="129" y="26"/>
                </a:cubicBezTo>
                <a:cubicBezTo>
                  <a:pt x="129" y="26"/>
                  <a:pt x="129" y="25"/>
                  <a:pt x="129" y="25"/>
                </a:cubicBezTo>
                <a:cubicBezTo>
                  <a:pt x="129" y="22"/>
                  <a:pt x="129" y="22"/>
                  <a:pt x="131" y="22"/>
                </a:cubicBezTo>
                <a:cubicBezTo>
                  <a:pt x="136" y="21"/>
                  <a:pt x="142" y="20"/>
                  <a:pt x="147" y="20"/>
                </a:cubicBezTo>
                <a:cubicBezTo>
                  <a:pt x="161" y="18"/>
                  <a:pt x="174" y="16"/>
                  <a:pt x="187" y="14"/>
                </a:cubicBezTo>
                <a:cubicBezTo>
                  <a:pt x="200" y="12"/>
                  <a:pt x="213" y="11"/>
                  <a:pt x="226" y="9"/>
                </a:cubicBezTo>
                <a:cubicBezTo>
                  <a:pt x="239" y="7"/>
                  <a:pt x="252" y="5"/>
                  <a:pt x="266" y="3"/>
                </a:cubicBezTo>
                <a:cubicBezTo>
                  <a:pt x="272" y="2"/>
                  <a:pt x="279" y="1"/>
                  <a:pt x="285" y="0"/>
                </a:cubicBezTo>
                <a:cubicBezTo>
                  <a:pt x="286" y="0"/>
                  <a:pt x="286" y="1"/>
                  <a:pt x="287" y="0"/>
                </a:cubicBezTo>
                <a:cubicBezTo>
                  <a:pt x="288" y="0"/>
                  <a:pt x="289" y="0"/>
                  <a:pt x="291" y="0"/>
                </a:cubicBezTo>
                <a:close/>
                <a:moveTo>
                  <a:pt x="0" y="249"/>
                </a:moveTo>
                <a:cubicBezTo>
                  <a:pt x="0" y="250"/>
                  <a:pt x="1" y="250"/>
                  <a:pt x="2" y="250"/>
                </a:cubicBezTo>
                <a:cubicBezTo>
                  <a:pt x="15" y="252"/>
                  <a:pt x="29" y="254"/>
                  <a:pt x="42" y="255"/>
                </a:cubicBezTo>
                <a:cubicBezTo>
                  <a:pt x="55" y="257"/>
                  <a:pt x="68" y="259"/>
                  <a:pt x="82" y="261"/>
                </a:cubicBezTo>
                <a:cubicBezTo>
                  <a:pt x="95" y="263"/>
                  <a:pt x="108" y="265"/>
                  <a:pt x="120" y="266"/>
                </a:cubicBezTo>
                <a:cubicBezTo>
                  <a:pt x="124" y="267"/>
                  <a:pt x="124" y="267"/>
                  <a:pt x="124" y="263"/>
                </a:cubicBezTo>
                <a:cubicBezTo>
                  <a:pt x="124" y="226"/>
                  <a:pt x="124" y="188"/>
                  <a:pt x="124" y="151"/>
                </a:cubicBezTo>
                <a:cubicBezTo>
                  <a:pt x="124" y="147"/>
                  <a:pt x="125" y="147"/>
                  <a:pt x="120" y="147"/>
                </a:cubicBezTo>
                <a:cubicBezTo>
                  <a:pt x="89" y="147"/>
                  <a:pt x="57" y="147"/>
                  <a:pt x="25" y="147"/>
                </a:cubicBezTo>
                <a:cubicBezTo>
                  <a:pt x="17" y="147"/>
                  <a:pt x="8" y="147"/>
                  <a:pt x="0" y="147"/>
                </a:cubicBezTo>
                <a:cubicBezTo>
                  <a:pt x="0" y="181"/>
                  <a:pt x="0" y="215"/>
                  <a:pt x="0" y="249"/>
                </a:cubicBezTo>
                <a:close/>
                <a:moveTo>
                  <a:pt x="0" y="142"/>
                </a:moveTo>
                <a:cubicBezTo>
                  <a:pt x="1" y="143"/>
                  <a:pt x="2" y="143"/>
                  <a:pt x="3" y="143"/>
                </a:cubicBezTo>
                <a:cubicBezTo>
                  <a:pt x="42" y="143"/>
                  <a:pt x="81" y="143"/>
                  <a:pt x="120" y="143"/>
                </a:cubicBezTo>
                <a:cubicBezTo>
                  <a:pt x="120" y="143"/>
                  <a:pt x="121" y="143"/>
                  <a:pt x="122" y="143"/>
                </a:cubicBezTo>
                <a:cubicBezTo>
                  <a:pt x="124" y="143"/>
                  <a:pt x="124" y="143"/>
                  <a:pt x="124" y="140"/>
                </a:cubicBezTo>
                <a:cubicBezTo>
                  <a:pt x="124" y="140"/>
                  <a:pt x="124" y="140"/>
                  <a:pt x="124" y="139"/>
                </a:cubicBezTo>
                <a:cubicBezTo>
                  <a:pt x="124" y="102"/>
                  <a:pt x="124" y="64"/>
                  <a:pt x="124" y="26"/>
                </a:cubicBezTo>
                <a:cubicBezTo>
                  <a:pt x="124" y="25"/>
                  <a:pt x="124" y="24"/>
                  <a:pt x="124" y="23"/>
                </a:cubicBezTo>
                <a:cubicBezTo>
                  <a:pt x="123" y="23"/>
                  <a:pt x="123" y="23"/>
                  <a:pt x="122" y="23"/>
                </a:cubicBezTo>
                <a:cubicBezTo>
                  <a:pt x="109" y="25"/>
                  <a:pt x="95" y="27"/>
                  <a:pt x="82" y="29"/>
                </a:cubicBezTo>
                <a:cubicBezTo>
                  <a:pt x="69" y="31"/>
                  <a:pt x="57" y="32"/>
                  <a:pt x="44" y="34"/>
                </a:cubicBezTo>
                <a:cubicBezTo>
                  <a:pt x="29" y="36"/>
                  <a:pt x="14" y="38"/>
                  <a:pt x="0" y="40"/>
                </a:cubicBezTo>
                <a:cubicBezTo>
                  <a:pt x="0" y="74"/>
                  <a:pt x="0" y="108"/>
                  <a:pt x="0" y="142"/>
                </a:cubicBezTo>
                <a:close/>
                <a:moveTo>
                  <a:pt x="290" y="289"/>
                </a:moveTo>
                <a:cubicBezTo>
                  <a:pt x="291" y="242"/>
                  <a:pt x="291" y="196"/>
                  <a:pt x="290" y="150"/>
                </a:cubicBezTo>
                <a:cubicBezTo>
                  <a:pt x="290" y="147"/>
                  <a:pt x="290" y="147"/>
                  <a:pt x="288" y="147"/>
                </a:cubicBezTo>
                <a:cubicBezTo>
                  <a:pt x="236" y="147"/>
                  <a:pt x="184" y="147"/>
                  <a:pt x="132" y="147"/>
                </a:cubicBezTo>
                <a:cubicBezTo>
                  <a:pt x="129" y="147"/>
                  <a:pt x="129" y="147"/>
                  <a:pt x="129" y="150"/>
                </a:cubicBezTo>
                <a:cubicBezTo>
                  <a:pt x="129" y="188"/>
                  <a:pt x="129" y="227"/>
                  <a:pt x="129" y="265"/>
                </a:cubicBezTo>
                <a:cubicBezTo>
                  <a:pt x="129" y="268"/>
                  <a:pt x="129" y="268"/>
                  <a:pt x="131" y="268"/>
                </a:cubicBezTo>
                <a:cubicBezTo>
                  <a:pt x="139" y="269"/>
                  <a:pt x="148" y="270"/>
                  <a:pt x="156" y="271"/>
                </a:cubicBezTo>
                <a:cubicBezTo>
                  <a:pt x="169" y="273"/>
                  <a:pt x="182" y="275"/>
                  <a:pt x="194" y="277"/>
                </a:cubicBezTo>
                <a:cubicBezTo>
                  <a:pt x="208" y="279"/>
                  <a:pt x="221" y="280"/>
                  <a:pt x="234" y="282"/>
                </a:cubicBezTo>
                <a:cubicBezTo>
                  <a:pt x="247" y="284"/>
                  <a:pt x="260" y="286"/>
                  <a:pt x="274" y="288"/>
                </a:cubicBezTo>
                <a:cubicBezTo>
                  <a:pt x="279" y="289"/>
                  <a:pt x="285" y="289"/>
                  <a:pt x="290" y="290"/>
                </a:cubicBezTo>
                <a:cubicBezTo>
                  <a:pt x="290" y="289"/>
                  <a:pt x="290" y="289"/>
                  <a:pt x="290" y="289"/>
                </a:cubicBezTo>
                <a:close/>
                <a:moveTo>
                  <a:pt x="492" y="95"/>
                </a:moveTo>
                <a:cubicBezTo>
                  <a:pt x="492" y="95"/>
                  <a:pt x="492" y="96"/>
                  <a:pt x="492" y="97"/>
                </a:cubicBezTo>
                <a:cubicBezTo>
                  <a:pt x="497" y="114"/>
                  <a:pt x="502" y="131"/>
                  <a:pt x="507" y="148"/>
                </a:cubicBezTo>
                <a:cubicBezTo>
                  <a:pt x="514" y="175"/>
                  <a:pt x="522" y="202"/>
                  <a:pt x="530" y="230"/>
                </a:cubicBezTo>
                <a:cubicBezTo>
                  <a:pt x="531" y="232"/>
                  <a:pt x="531" y="232"/>
                  <a:pt x="533" y="232"/>
                </a:cubicBezTo>
                <a:cubicBezTo>
                  <a:pt x="539" y="232"/>
                  <a:pt x="546" y="232"/>
                  <a:pt x="552" y="232"/>
                </a:cubicBezTo>
                <a:cubicBezTo>
                  <a:pt x="555" y="232"/>
                  <a:pt x="555" y="232"/>
                  <a:pt x="555" y="229"/>
                </a:cubicBezTo>
                <a:cubicBezTo>
                  <a:pt x="571" y="173"/>
                  <a:pt x="587" y="117"/>
                  <a:pt x="603" y="61"/>
                </a:cubicBezTo>
                <a:cubicBezTo>
                  <a:pt x="603" y="60"/>
                  <a:pt x="604" y="59"/>
                  <a:pt x="603" y="58"/>
                </a:cubicBezTo>
                <a:cubicBezTo>
                  <a:pt x="597" y="58"/>
                  <a:pt x="591" y="58"/>
                  <a:pt x="585" y="58"/>
                </a:cubicBezTo>
                <a:cubicBezTo>
                  <a:pt x="582" y="58"/>
                  <a:pt x="582" y="58"/>
                  <a:pt x="581" y="61"/>
                </a:cubicBezTo>
                <a:cubicBezTo>
                  <a:pt x="569" y="107"/>
                  <a:pt x="556" y="153"/>
                  <a:pt x="544" y="199"/>
                </a:cubicBezTo>
                <a:cubicBezTo>
                  <a:pt x="544" y="201"/>
                  <a:pt x="544" y="202"/>
                  <a:pt x="542" y="203"/>
                </a:cubicBezTo>
                <a:cubicBezTo>
                  <a:pt x="542" y="203"/>
                  <a:pt x="542" y="202"/>
                  <a:pt x="542" y="201"/>
                </a:cubicBezTo>
                <a:cubicBezTo>
                  <a:pt x="532" y="165"/>
                  <a:pt x="522" y="130"/>
                  <a:pt x="512" y="94"/>
                </a:cubicBezTo>
                <a:cubicBezTo>
                  <a:pt x="509" y="83"/>
                  <a:pt x="506" y="72"/>
                  <a:pt x="503" y="61"/>
                </a:cubicBezTo>
                <a:cubicBezTo>
                  <a:pt x="503" y="58"/>
                  <a:pt x="503" y="58"/>
                  <a:pt x="499" y="58"/>
                </a:cubicBezTo>
                <a:cubicBezTo>
                  <a:pt x="495" y="58"/>
                  <a:pt x="491" y="58"/>
                  <a:pt x="487" y="58"/>
                </a:cubicBezTo>
                <a:cubicBezTo>
                  <a:pt x="483" y="58"/>
                  <a:pt x="483" y="58"/>
                  <a:pt x="482" y="62"/>
                </a:cubicBezTo>
                <a:cubicBezTo>
                  <a:pt x="468" y="108"/>
                  <a:pt x="455" y="154"/>
                  <a:pt x="442" y="200"/>
                </a:cubicBezTo>
                <a:cubicBezTo>
                  <a:pt x="441" y="201"/>
                  <a:pt x="441" y="202"/>
                  <a:pt x="441" y="203"/>
                </a:cubicBezTo>
                <a:cubicBezTo>
                  <a:pt x="440" y="202"/>
                  <a:pt x="440" y="201"/>
                  <a:pt x="440" y="201"/>
                </a:cubicBezTo>
                <a:cubicBezTo>
                  <a:pt x="432" y="174"/>
                  <a:pt x="425" y="148"/>
                  <a:pt x="418" y="122"/>
                </a:cubicBezTo>
                <a:cubicBezTo>
                  <a:pt x="412" y="101"/>
                  <a:pt x="406" y="81"/>
                  <a:pt x="401" y="61"/>
                </a:cubicBezTo>
                <a:cubicBezTo>
                  <a:pt x="400" y="58"/>
                  <a:pt x="400" y="58"/>
                  <a:pt x="397" y="58"/>
                </a:cubicBezTo>
                <a:cubicBezTo>
                  <a:pt x="391" y="58"/>
                  <a:pt x="386" y="58"/>
                  <a:pt x="380" y="58"/>
                </a:cubicBezTo>
                <a:cubicBezTo>
                  <a:pt x="379" y="58"/>
                  <a:pt x="378" y="57"/>
                  <a:pt x="378" y="58"/>
                </a:cubicBezTo>
                <a:cubicBezTo>
                  <a:pt x="378" y="59"/>
                  <a:pt x="378" y="60"/>
                  <a:pt x="378" y="61"/>
                </a:cubicBezTo>
                <a:cubicBezTo>
                  <a:pt x="388" y="94"/>
                  <a:pt x="398" y="128"/>
                  <a:pt x="408" y="161"/>
                </a:cubicBezTo>
                <a:cubicBezTo>
                  <a:pt x="414" y="184"/>
                  <a:pt x="421" y="206"/>
                  <a:pt x="427" y="229"/>
                </a:cubicBezTo>
                <a:cubicBezTo>
                  <a:pt x="428" y="232"/>
                  <a:pt x="428" y="232"/>
                  <a:pt x="432" y="232"/>
                </a:cubicBezTo>
                <a:cubicBezTo>
                  <a:pt x="437" y="232"/>
                  <a:pt x="443" y="232"/>
                  <a:pt x="449" y="232"/>
                </a:cubicBezTo>
                <a:cubicBezTo>
                  <a:pt x="452" y="232"/>
                  <a:pt x="452" y="232"/>
                  <a:pt x="453" y="229"/>
                </a:cubicBezTo>
                <a:cubicBezTo>
                  <a:pt x="465" y="186"/>
                  <a:pt x="477" y="143"/>
                  <a:pt x="489" y="100"/>
                </a:cubicBezTo>
                <a:cubicBezTo>
                  <a:pt x="490" y="99"/>
                  <a:pt x="491" y="97"/>
                  <a:pt x="491" y="95"/>
                </a:cubicBezTo>
                <a:cubicBezTo>
                  <a:pt x="491" y="95"/>
                  <a:pt x="491" y="95"/>
                  <a:pt x="492" y="95"/>
                </a:cubicBezTo>
                <a:close/>
                <a:moveTo>
                  <a:pt x="1382" y="232"/>
                </a:moveTo>
                <a:cubicBezTo>
                  <a:pt x="1388" y="232"/>
                  <a:pt x="1394" y="232"/>
                  <a:pt x="1400" y="232"/>
                </a:cubicBezTo>
                <a:cubicBezTo>
                  <a:pt x="1402" y="232"/>
                  <a:pt x="1403" y="231"/>
                  <a:pt x="1403" y="230"/>
                </a:cubicBezTo>
                <a:cubicBezTo>
                  <a:pt x="1407" y="220"/>
                  <a:pt x="1410" y="211"/>
                  <a:pt x="1413" y="202"/>
                </a:cubicBezTo>
                <a:cubicBezTo>
                  <a:pt x="1415" y="196"/>
                  <a:pt x="1417" y="191"/>
                  <a:pt x="1419" y="186"/>
                </a:cubicBezTo>
                <a:cubicBezTo>
                  <a:pt x="1420" y="184"/>
                  <a:pt x="1420" y="183"/>
                  <a:pt x="1422" y="183"/>
                </a:cubicBezTo>
                <a:cubicBezTo>
                  <a:pt x="1423" y="184"/>
                  <a:pt x="1423" y="183"/>
                  <a:pt x="1423" y="183"/>
                </a:cubicBezTo>
                <a:cubicBezTo>
                  <a:pt x="1446" y="183"/>
                  <a:pt x="1468" y="183"/>
                  <a:pt x="1491" y="183"/>
                </a:cubicBezTo>
                <a:cubicBezTo>
                  <a:pt x="1491" y="183"/>
                  <a:pt x="1492" y="183"/>
                  <a:pt x="1493" y="183"/>
                </a:cubicBezTo>
                <a:cubicBezTo>
                  <a:pt x="1493" y="183"/>
                  <a:pt x="1494" y="184"/>
                  <a:pt x="1494" y="185"/>
                </a:cubicBezTo>
                <a:cubicBezTo>
                  <a:pt x="1495" y="185"/>
                  <a:pt x="1495" y="186"/>
                  <a:pt x="1495" y="187"/>
                </a:cubicBezTo>
                <a:cubicBezTo>
                  <a:pt x="1501" y="201"/>
                  <a:pt x="1506" y="216"/>
                  <a:pt x="1511" y="230"/>
                </a:cubicBezTo>
                <a:cubicBezTo>
                  <a:pt x="1512" y="231"/>
                  <a:pt x="1513" y="232"/>
                  <a:pt x="1514" y="232"/>
                </a:cubicBezTo>
                <a:cubicBezTo>
                  <a:pt x="1521" y="232"/>
                  <a:pt x="1527" y="232"/>
                  <a:pt x="1533" y="232"/>
                </a:cubicBezTo>
                <a:cubicBezTo>
                  <a:pt x="1533" y="232"/>
                  <a:pt x="1534" y="232"/>
                  <a:pt x="1535" y="231"/>
                </a:cubicBezTo>
                <a:cubicBezTo>
                  <a:pt x="1534" y="231"/>
                  <a:pt x="1534" y="230"/>
                  <a:pt x="1534" y="229"/>
                </a:cubicBezTo>
                <a:cubicBezTo>
                  <a:pt x="1515" y="180"/>
                  <a:pt x="1496" y="132"/>
                  <a:pt x="1478" y="83"/>
                </a:cubicBezTo>
                <a:cubicBezTo>
                  <a:pt x="1475" y="76"/>
                  <a:pt x="1472" y="68"/>
                  <a:pt x="1469" y="60"/>
                </a:cubicBezTo>
                <a:cubicBezTo>
                  <a:pt x="1468" y="59"/>
                  <a:pt x="1468" y="58"/>
                  <a:pt x="1466" y="58"/>
                </a:cubicBezTo>
                <a:cubicBezTo>
                  <a:pt x="1460" y="58"/>
                  <a:pt x="1454" y="58"/>
                  <a:pt x="1448" y="58"/>
                </a:cubicBezTo>
                <a:cubicBezTo>
                  <a:pt x="1447" y="58"/>
                  <a:pt x="1446" y="58"/>
                  <a:pt x="1446" y="59"/>
                </a:cubicBezTo>
                <a:cubicBezTo>
                  <a:pt x="1446" y="60"/>
                  <a:pt x="1445" y="60"/>
                  <a:pt x="1445" y="61"/>
                </a:cubicBezTo>
                <a:cubicBezTo>
                  <a:pt x="1425" y="115"/>
                  <a:pt x="1404" y="168"/>
                  <a:pt x="1384" y="222"/>
                </a:cubicBezTo>
                <a:cubicBezTo>
                  <a:pt x="1382" y="225"/>
                  <a:pt x="1381" y="228"/>
                  <a:pt x="1380" y="232"/>
                </a:cubicBezTo>
                <a:cubicBezTo>
                  <a:pt x="1381" y="232"/>
                  <a:pt x="1381" y="232"/>
                  <a:pt x="1382" y="232"/>
                </a:cubicBezTo>
                <a:close/>
                <a:moveTo>
                  <a:pt x="1487" y="165"/>
                </a:moveTo>
                <a:cubicBezTo>
                  <a:pt x="1467" y="165"/>
                  <a:pt x="1447" y="165"/>
                  <a:pt x="1427" y="165"/>
                </a:cubicBezTo>
                <a:cubicBezTo>
                  <a:pt x="1437" y="138"/>
                  <a:pt x="1446" y="111"/>
                  <a:pt x="1456" y="84"/>
                </a:cubicBezTo>
                <a:cubicBezTo>
                  <a:pt x="1457" y="84"/>
                  <a:pt x="1457" y="84"/>
                  <a:pt x="1457" y="84"/>
                </a:cubicBezTo>
                <a:cubicBezTo>
                  <a:pt x="1467" y="111"/>
                  <a:pt x="1477" y="138"/>
                  <a:pt x="1487" y="165"/>
                </a:cubicBezTo>
                <a:close/>
                <a:moveTo>
                  <a:pt x="891" y="215"/>
                </a:moveTo>
                <a:cubicBezTo>
                  <a:pt x="891" y="220"/>
                  <a:pt x="891" y="225"/>
                  <a:pt x="891" y="230"/>
                </a:cubicBezTo>
                <a:cubicBezTo>
                  <a:pt x="891" y="232"/>
                  <a:pt x="891" y="232"/>
                  <a:pt x="893" y="232"/>
                </a:cubicBezTo>
                <a:cubicBezTo>
                  <a:pt x="898" y="232"/>
                  <a:pt x="902" y="232"/>
                  <a:pt x="907" y="232"/>
                </a:cubicBezTo>
                <a:cubicBezTo>
                  <a:pt x="912" y="232"/>
                  <a:pt x="911" y="233"/>
                  <a:pt x="911" y="228"/>
                </a:cubicBezTo>
                <a:cubicBezTo>
                  <a:pt x="911" y="169"/>
                  <a:pt x="911" y="110"/>
                  <a:pt x="911" y="52"/>
                </a:cubicBezTo>
                <a:cubicBezTo>
                  <a:pt x="911" y="51"/>
                  <a:pt x="911" y="50"/>
                  <a:pt x="911" y="50"/>
                </a:cubicBezTo>
                <a:cubicBezTo>
                  <a:pt x="911" y="48"/>
                  <a:pt x="910" y="48"/>
                  <a:pt x="909" y="48"/>
                </a:cubicBezTo>
                <a:cubicBezTo>
                  <a:pt x="904" y="48"/>
                  <a:pt x="900" y="48"/>
                  <a:pt x="895" y="48"/>
                </a:cubicBezTo>
                <a:cubicBezTo>
                  <a:pt x="890" y="48"/>
                  <a:pt x="891" y="47"/>
                  <a:pt x="891" y="52"/>
                </a:cubicBezTo>
                <a:cubicBezTo>
                  <a:pt x="891" y="75"/>
                  <a:pt x="891" y="98"/>
                  <a:pt x="891" y="121"/>
                </a:cubicBezTo>
                <a:cubicBezTo>
                  <a:pt x="891" y="122"/>
                  <a:pt x="891" y="123"/>
                  <a:pt x="890" y="124"/>
                </a:cubicBezTo>
                <a:cubicBezTo>
                  <a:pt x="889" y="122"/>
                  <a:pt x="888" y="120"/>
                  <a:pt x="886" y="118"/>
                </a:cubicBezTo>
                <a:cubicBezTo>
                  <a:pt x="885" y="117"/>
                  <a:pt x="883" y="115"/>
                  <a:pt x="881" y="113"/>
                </a:cubicBezTo>
                <a:cubicBezTo>
                  <a:pt x="874" y="107"/>
                  <a:pt x="865" y="105"/>
                  <a:pt x="856" y="105"/>
                </a:cubicBezTo>
                <a:cubicBezTo>
                  <a:pt x="840" y="104"/>
                  <a:pt x="825" y="109"/>
                  <a:pt x="814" y="121"/>
                </a:cubicBezTo>
                <a:cubicBezTo>
                  <a:pt x="807" y="128"/>
                  <a:pt x="803" y="136"/>
                  <a:pt x="800" y="146"/>
                </a:cubicBezTo>
                <a:cubicBezTo>
                  <a:pt x="796" y="158"/>
                  <a:pt x="795" y="171"/>
                  <a:pt x="797" y="183"/>
                </a:cubicBezTo>
                <a:cubicBezTo>
                  <a:pt x="798" y="193"/>
                  <a:pt x="800" y="203"/>
                  <a:pt x="805" y="211"/>
                </a:cubicBezTo>
                <a:cubicBezTo>
                  <a:pt x="812" y="223"/>
                  <a:pt x="821" y="230"/>
                  <a:pt x="834" y="234"/>
                </a:cubicBezTo>
                <a:cubicBezTo>
                  <a:pt x="843" y="236"/>
                  <a:pt x="851" y="236"/>
                  <a:pt x="860" y="234"/>
                </a:cubicBezTo>
                <a:cubicBezTo>
                  <a:pt x="870" y="232"/>
                  <a:pt x="879" y="226"/>
                  <a:pt x="886" y="218"/>
                </a:cubicBezTo>
                <a:cubicBezTo>
                  <a:pt x="887" y="216"/>
                  <a:pt x="889" y="214"/>
                  <a:pt x="891" y="211"/>
                </a:cubicBezTo>
                <a:cubicBezTo>
                  <a:pt x="891" y="213"/>
                  <a:pt x="891" y="214"/>
                  <a:pt x="891" y="215"/>
                </a:cubicBezTo>
                <a:close/>
                <a:moveTo>
                  <a:pt x="890" y="186"/>
                </a:moveTo>
                <a:cubicBezTo>
                  <a:pt x="887" y="200"/>
                  <a:pt x="880" y="210"/>
                  <a:pt x="867" y="215"/>
                </a:cubicBezTo>
                <a:cubicBezTo>
                  <a:pt x="853" y="221"/>
                  <a:pt x="831" y="219"/>
                  <a:pt x="822" y="197"/>
                </a:cubicBezTo>
                <a:cubicBezTo>
                  <a:pt x="817" y="188"/>
                  <a:pt x="816" y="178"/>
                  <a:pt x="817" y="168"/>
                </a:cubicBezTo>
                <a:cubicBezTo>
                  <a:pt x="817" y="161"/>
                  <a:pt x="818" y="154"/>
                  <a:pt x="820" y="147"/>
                </a:cubicBezTo>
                <a:cubicBezTo>
                  <a:pt x="824" y="137"/>
                  <a:pt x="830" y="129"/>
                  <a:pt x="840" y="125"/>
                </a:cubicBezTo>
                <a:cubicBezTo>
                  <a:pt x="861" y="116"/>
                  <a:pt x="882" y="126"/>
                  <a:pt x="889" y="145"/>
                </a:cubicBezTo>
                <a:cubicBezTo>
                  <a:pt x="890" y="149"/>
                  <a:pt x="891" y="153"/>
                  <a:pt x="891" y="157"/>
                </a:cubicBezTo>
                <a:cubicBezTo>
                  <a:pt x="891" y="161"/>
                  <a:pt x="891" y="164"/>
                  <a:pt x="891" y="168"/>
                </a:cubicBezTo>
                <a:cubicBezTo>
                  <a:pt x="891" y="174"/>
                  <a:pt x="891" y="180"/>
                  <a:pt x="890" y="186"/>
                </a:cubicBezTo>
                <a:close/>
                <a:moveTo>
                  <a:pt x="1067" y="111"/>
                </a:moveTo>
                <a:cubicBezTo>
                  <a:pt x="1076" y="142"/>
                  <a:pt x="1086" y="174"/>
                  <a:pt x="1096" y="206"/>
                </a:cubicBezTo>
                <a:cubicBezTo>
                  <a:pt x="1098" y="214"/>
                  <a:pt x="1100" y="222"/>
                  <a:pt x="1103" y="230"/>
                </a:cubicBezTo>
                <a:cubicBezTo>
                  <a:pt x="1103" y="231"/>
                  <a:pt x="1103" y="232"/>
                  <a:pt x="1105" y="232"/>
                </a:cubicBezTo>
                <a:cubicBezTo>
                  <a:pt x="1111" y="232"/>
                  <a:pt x="1116" y="232"/>
                  <a:pt x="1122" y="232"/>
                </a:cubicBezTo>
                <a:cubicBezTo>
                  <a:pt x="1123" y="232"/>
                  <a:pt x="1124" y="232"/>
                  <a:pt x="1124" y="231"/>
                </a:cubicBezTo>
                <a:cubicBezTo>
                  <a:pt x="1124" y="230"/>
                  <a:pt x="1125" y="229"/>
                  <a:pt x="1125" y="228"/>
                </a:cubicBezTo>
                <a:cubicBezTo>
                  <a:pt x="1134" y="198"/>
                  <a:pt x="1143" y="168"/>
                  <a:pt x="1153" y="139"/>
                </a:cubicBezTo>
                <a:cubicBezTo>
                  <a:pt x="1153" y="138"/>
                  <a:pt x="1153" y="137"/>
                  <a:pt x="1154" y="136"/>
                </a:cubicBezTo>
                <a:cubicBezTo>
                  <a:pt x="1154" y="137"/>
                  <a:pt x="1155" y="137"/>
                  <a:pt x="1155" y="138"/>
                </a:cubicBezTo>
                <a:cubicBezTo>
                  <a:pt x="1159" y="153"/>
                  <a:pt x="1164" y="169"/>
                  <a:pt x="1168" y="184"/>
                </a:cubicBezTo>
                <a:cubicBezTo>
                  <a:pt x="1173" y="199"/>
                  <a:pt x="1177" y="214"/>
                  <a:pt x="1181" y="230"/>
                </a:cubicBezTo>
                <a:cubicBezTo>
                  <a:pt x="1182" y="232"/>
                  <a:pt x="1182" y="232"/>
                  <a:pt x="1184" y="232"/>
                </a:cubicBezTo>
                <a:cubicBezTo>
                  <a:pt x="1190" y="232"/>
                  <a:pt x="1195" y="232"/>
                  <a:pt x="1200" y="232"/>
                </a:cubicBezTo>
                <a:cubicBezTo>
                  <a:pt x="1203" y="232"/>
                  <a:pt x="1203" y="233"/>
                  <a:pt x="1204" y="229"/>
                </a:cubicBezTo>
                <a:cubicBezTo>
                  <a:pt x="1215" y="190"/>
                  <a:pt x="1227" y="151"/>
                  <a:pt x="1239" y="111"/>
                </a:cubicBezTo>
                <a:cubicBezTo>
                  <a:pt x="1239" y="110"/>
                  <a:pt x="1240" y="109"/>
                  <a:pt x="1240" y="108"/>
                </a:cubicBezTo>
                <a:cubicBezTo>
                  <a:pt x="1239" y="107"/>
                  <a:pt x="1239" y="107"/>
                  <a:pt x="1238" y="107"/>
                </a:cubicBezTo>
                <a:cubicBezTo>
                  <a:pt x="1233" y="107"/>
                  <a:pt x="1228" y="108"/>
                  <a:pt x="1223" y="107"/>
                </a:cubicBezTo>
                <a:cubicBezTo>
                  <a:pt x="1221" y="107"/>
                  <a:pt x="1220" y="108"/>
                  <a:pt x="1220" y="110"/>
                </a:cubicBezTo>
                <a:cubicBezTo>
                  <a:pt x="1217" y="122"/>
                  <a:pt x="1213" y="133"/>
                  <a:pt x="1210" y="145"/>
                </a:cubicBezTo>
                <a:cubicBezTo>
                  <a:pt x="1205" y="165"/>
                  <a:pt x="1199" y="185"/>
                  <a:pt x="1194" y="205"/>
                </a:cubicBezTo>
                <a:cubicBezTo>
                  <a:pt x="1194" y="206"/>
                  <a:pt x="1194" y="207"/>
                  <a:pt x="1192" y="208"/>
                </a:cubicBezTo>
                <a:cubicBezTo>
                  <a:pt x="1192" y="207"/>
                  <a:pt x="1192" y="206"/>
                  <a:pt x="1191" y="205"/>
                </a:cubicBezTo>
                <a:cubicBezTo>
                  <a:pt x="1187" y="189"/>
                  <a:pt x="1182" y="172"/>
                  <a:pt x="1178" y="156"/>
                </a:cubicBezTo>
                <a:cubicBezTo>
                  <a:pt x="1174" y="140"/>
                  <a:pt x="1169" y="125"/>
                  <a:pt x="1165" y="110"/>
                </a:cubicBezTo>
                <a:cubicBezTo>
                  <a:pt x="1164" y="108"/>
                  <a:pt x="1164" y="107"/>
                  <a:pt x="1162" y="107"/>
                </a:cubicBezTo>
                <a:cubicBezTo>
                  <a:pt x="1158" y="107"/>
                  <a:pt x="1153" y="107"/>
                  <a:pt x="1149" y="107"/>
                </a:cubicBezTo>
                <a:cubicBezTo>
                  <a:pt x="1146" y="108"/>
                  <a:pt x="1146" y="107"/>
                  <a:pt x="1145" y="111"/>
                </a:cubicBezTo>
                <a:cubicBezTo>
                  <a:pt x="1145" y="111"/>
                  <a:pt x="1145" y="111"/>
                  <a:pt x="1145" y="111"/>
                </a:cubicBezTo>
                <a:cubicBezTo>
                  <a:pt x="1135" y="143"/>
                  <a:pt x="1126" y="174"/>
                  <a:pt x="1116" y="205"/>
                </a:cubicBezTo>
                <a:cubicBezTo>
                  <a:pt x="1116" y="206"/>
                  <a:pt x="1116" y="207"/>
                  <a:pt x="1115" y="208"/>
                </a:cubicBezTo>
                <a:cubicBezTo>
                  <a:pt x="1114" y="207"/>
                  <a:pt x="1114" y="206"/>
                  <a:pt x="1114" y="205"/>
                </a:cubicBezTo>
                <a:cubicBezTo>
                  <a:pt x="1108" y="183"/>
                  <a:pt x="1102" y="162"/>
                  <a:pt x="1096" y="140"/>
                </a:cubicBezTo>
                <a:cubicBezTo>
                  <a:pt x="1093" y="130"/>
                  <a:pt x="1090" y="120"/>
                  <a:pt x="1088" y="110"/>
                </a:cubicBezTo>
                <a:cubicBezTo>
                  <a:pt x="1087" y="108"/>
                  <a:pt x="1087" y="107"/>
                  <a:pt x="1085" y="107"/>
                </a:cubicBezTo>
                <a:cubicBezTo>
                  <a:pt x="1079" y="108"/>
                  <a:pt x="1073" y="107"/>
                  <a:pt x="1066" y="107"/>
                </a:cubicBezTo>
                <a:cubicBezTo>
                  <a:pt x="1066" y="109"/>
                  <a:pt x="1067" y="110"/>
                  <a:pt x="1067" y="111"/>
                </a:cubicBezTo>
                <a:close/>
                <a:moveTo>
                  <a:pt x="1962" y="206"/>
                </a:moveTo>
                <a:cubicBezTo>
                  <a:pt x="1949" y="215"/>
                  <a:pt x="1935" y="219"/>
                  <a:pt x="1920" y="218"/>
                </a:cubicBezTo>
                <a:cubicBezTo>
                  <a:pt x="1905" y="216"/>
                  <a:pt x="1894" y="209"/>
                  <a:pt x="1888" y="195"/>
                </a:cubicBezTo>
                <a:cubicBezTo>
                  <a:pt x="1886" y="189"/>
                  <a:pt x="1886" y="184"/>
                  <a:pt x="1885" y="179"/>
                </a:cubicBezTo>
                <a:cubicBezTo>
                  <a:pt x="1885" y="174"/>
                  <a:pt x="1885" y="175"/>
                  <a:pt x="1889" y="175"/>
                </a:cubicBezTo>
                <a:cubicBezTo>
                  <a:pt x="1915" y="175"/>
                  <a:pt x="1942" y="175"/>
                  <a:pt x="1968" y="175"/>
                </a:cubicBezTo>
                <a:cubicBezTo>
                  <a:pt x="1969" y="175"/>
                  <a:pt x="1969" y="175"/>
                  <a:pt x="1970" y="175"/>
                </a:cubicBezTo>
                <a:cubicBezTo>
                  <a:pt x="1973" y="175"/>
                  <a:pt x="1973" y="175"/>
                  <a:pt x="1973" y="172"/>
                </a:cubicBezTo>
                <a:cubicBezTo>
                  <a:pt x="1973" y="168"/>
                  <a:pt x="1973" y="164"/>
                  <a:pt x="1973" y="160"/>
                </a:cubicBezTo>
                <a:cubicBezTo>
                  <a:pt x="1973" y="153"/>
                  <a:pt x="1972" y="146"/>
                  <a:pt x="1969" y="139"/>
                </a:cubicBezTo>
                <a:cubicBezTo>
                  <a:pt x="1964" y="123"/>
                  <a:pt x="1954" y="111"/>
                  <a:pt x="1937" y="106"/>
                </a:cubicBezTo>
                <a:cubicBezTo>
                  <a:pt x="1933" y="105"/>
                  <a:pt x="1929" y="105"/>
                  <a:pt x="1925" y="105"/>
                </a:cubicBezTo>
                <a:cubicBezTo>
                  <a:pt x="1906" y="104"/>
                  <a:pt x="1890" y="111"/>
                  <a:pt x="1878" y="126"/>
                </a:cubicBezTo>
                <a:cubicBezTo>
                  <a:pt x="1870" y="137"/>
                  <a:pt x="1866" y="149"/>
                  <a:pt x="1865" y="163"/>
                </a:cubicBezTo>
                <a:cubicBezTo>
                  <a:pt x="1864" y="176"/>
                  <a:pt x="1865" y="189"/>
                  <a:pt x="1870" y="202"/>
                </a:cubicBezTo>
                <a:cubicBezTo>
                  <a:pt x="1877" y="219"/>
                  <a:pt x="1889" y="231"/>
                  <a:pt x="1908" y="234"/>
                </a:cubicBezTo>
                <a:cubicBezTo>
                  <a:pt x="1920" y="236"/>
                  <a:pt x="1931" y="235"/>
                  <a:pt x="1943" y="233"/>
                </a:cubicBezTo>
                <a:cubicBezTo>
                  <a:pt x="1949" y="231"/>
                  <a:pt x="1956" y="229"/>
                  <a:pt x="1962" y="225"/>
                </a:cubicBezTo>
                <a:cubicBezTo>
                  <a:pt x="1963" y="224"/>
                  <a:pt x="1964" y="224"/>
                  <a:pt x="1964" y="222"/>
                </a:cubicBezTo>
                <a:cubicBezTo>
                  <a:pt x="1964" y="216"/>
                  <a:pt x="1964" y="211"/>
                  <a:pt x="1964" y="205"/>
                </a:cubicBezTo>
                <a:cubicBezTo>
                  <a:pt x="1963" y="205"/>
                  <a:pt x="1962" y="206"/>
                  <a:pt x="1962" y="206"/>
                </a:cubicBezTo>
                <a:close/>
                <a:moveTo>
                  <a:pt x="1886" y="158"/>
                </a:moveTo>
                <a:cubicBezTo>
                  <a:pt x="1887" y="142"/>
                  <a:pt x="1898" y="126"/>
                  <a:pt x="1913" y="123"/>
                </a:cubicBezTo>
                <a:cubicBezTo>
                  <a:pt x="1919" y="121"/>
                  <a:pt x="1926" y="121"/>
                  <a:pt x="1932" y="123"/>
                </a:cubicBezTo>
                <a:cubicBezTo>
                  <a:pt x="1939" y="125"/>
                  <a:pt x="1943" y="129"/>
                  <a:pt x="1947" y="135"/>
                </a:cubicBezTo>
                <a:cubicBezTo>
                  <a:pt x="1951" y="142"/>
                  <a:pt x="1952" y="150"/>
                  <a:pt x="1952" y="158"/>
                </a:cubicBezTo>
                <a:cubicBezTo>
                  <a:pt x="1930" y="158"/>
                  <a:pt x="1908" y="158"/>
                  <a:pt x="1886" y="158"/>
                </a:cubicBezTo>
                <a:close/>
                <a:moveTo>
                  <a:pt x="986" y="106"/>
                </a:moveTo>
                <a:cubicBezTo>
                  <a:pt x="966" y="109"/>
                  <a:pt x="951" y="120"/>
                  <a:pt x="943" y="139"/>
                </a:cubicBezTo>
                <a:cubicBezTo>
                  <a:pt x="934" y="159"/>
                  <a:pt x="934" y="179"/>
                  <a:pt x="941" y="199"/>
                </a:cubicBezTo>
                <a:cubicBezTo>
                  <a:pt x="948" y="216"/>
                  <a:pt x="960" y="228"/>
                  <a:pt x="979" y="233"/>
                </a:cubicBezTo>
                <a:cubicBezTo>
                  <a:pt x="988" y="235"/>
                  <a:pt x="997" y="236"/>
                  <a:pt x="1006" y="235"/>
                </a:cubicBezTo>
                <a:cubicBezTo>
                  <a:pt x="1030" y="232"/>
                  <a:pt x="1046" y="219"/>
                  <a:pt x="1054" y="197"/>
                </a:cubicBezTo>
                <a:cubicBezTo>
                  <a:pt x="1061" y="178"/>
                  <a:pt x="1061" y="159"/>
                  <a:pt x="1054" y="140"/>
                </a:cubicBezTo>
                <a:cubicBezTo>
                  <a:pt x="1049" y="125"/>
                  <a:pt x="1039" y="114"/>
                  <a:pt x="1023" y="108"/>
                </a:cubicBezTo>
                <a:cubicBezTo>
                  <a:pt x="1016" y="105"/>
                  <a:pt x="1008" y="105"/>
                  <a:pt x="999" y="105"/>
                </a:cubicBezTo>
                <a:cubicBezTo>
                  <a:pt x="995" y="105"/>
                  <a:pt x="991" y="105"/>
                  <a:pt x="986" y="106"/>
                </a:cubicBezTo>
                <a:close/>
                <a:moveTo>
                  <a:pt x="961" y="146"/>
                </a:moveTo>
                <a:cubicBezTo>
                  <a:pt x="967" y="131"/>
                  <a:pt x="980" y="122"/>
                  <a:pt x="996" y="122"/>
                </a:cubicBezTo>
                <a:cubicBezTo>
                  <a:pt x="1001" y="122"/>
                  <a:pt x="1006" y="122"/>
                  <a:pt x="1011" y="123"/>
                </a:cubicBezTo>
                <a:cubicBezTo>
                  <a:pt x="1023" y="127"/>
                  <a:pt x="1030" y="134"/>
                  <a:pt x="1035" y="145"/>
                </a:cubicBezTo>
                <a:cubicBezTo>
                  <a:pt x="1037" y="150"/>
                  <a:pt x="1038" y="156"/>
                  <a:pt x="1038" y="161"/>
                </a:cubicBezTo>
                <a:cubicBezTo>
                  <a:pt x="1039" y="172"/>
                  <a:pt x="1039" y="182"/>
                  <a:pt x="1035" y="193"/>
                </a:cubicBezTo>
                <a:cubicBezTo>
                  <a:pt x="1030" y="208"/>
                  <a:pt x="1019" y="217"/>
                  <a:pt x="1002" y="218"/>
                </a:cubicBezTo>
                <a:cubicBezTo>
                  <a:pt x="996" y="218"/>
                  <a:pt x="991" y="218"/>
                  <a:pt x="985" y="216"/>
                </a:cubicBezTo>
                <a:cubicBezTo>
                  <a:pt x="971" y="212"/>
                  <a:pt x="963" y="202"/>
                  <a:pt x="959" y="189"/>
                </a:cubicBezTo>
                <a:cubicBezTo>
                  <a:pt x="959" y="186"/>
                  <a:pt x="958" y="184"/>
                  <a:pt x="958" y="182"/>
                </a:cubicBezTo>
                <a:cubicBezTo>
                  <a:pt x="957" y="178"/>
                  <a:pt x="957" y="174"/>
                  <a:pt x="957" y="171"/>
                </a:cubicBezTo>
                <a:cubicBezTo>
                  <a:pt x="957" y="162"/>
                  <a:pt x="958" y="154"/>
                  <a:pt x="961" y="146"/>
                </a:cubicBezTo>
                <a:close/>
                <a:moveTo>
                  <a:pt x="690" y="125"/>
                </a:moveTo>
                <a:cubicBezTo>
                  <a:pt x="690" y="120"/>
                  <a:pt x="690" y="115"/>
                  <a:pt x="690" y="109"/>
                </a:cubicBezTo>
                <a:cubicBezTo>
                  <a:pt x="690" y="108"/>
                  <a:pt x="690" y="107"/>
                  <a:pt x="688" y="107"/>
                </a:cubicBezTo>
                <a:cubicBezTo>
                  <a:pt x="683" y="108"/>
                  <a:pt x="678" y="108"/>
                  <a:pt x="672" y="107"/>
                </a:cubicBezTo>
                <a:cubicBezTo>
                  <a:pt x="671" y="107"/>
                  <a:pt x="670" y="108"/>
                  <a:pt x="670" y="110"/>
                </a:cubicBezTo>
                <a:cubicBezTo>
                  <a:pt x="670" y="110"/>
                  <a:pt x="670" y="111"/>
                  <a:pt x="670" y="112"/>
                </a:cubicBezTo>
                <a:cubicBezTo>
                  <a:pt x="670" y="150"/>
                  <a:pt x="670" y="189"/>
                  <a:pt x="670" y="228"/>
                </a:cubicBezTo>
                <a:cubicBezTo>
                  <a:pt x="670" y="229"/>
                  <a:pt x="670" y="229"/>
                  <a:pt x="670" y="230"/>
                </a:cubicBezTo>
                <a:cubicBezTo>
                  <a:pt x="670" y="232"/>
                  <a:pt x="671" y="232"/>
                  <a:pt x="672" y="232"/>
                </a:cubicBezTo>
                <a:cubicBezTo>
                  <a:pt x="677" y="232"/>
                  <a:pt x="681" y="232"/>
                  <a:pt x="686" y="232"/>
                </a:cubicBezTo>
                <a:cubicBezTo>
                  <a:pt x="690" y="232"/>
                  <a:pt x="690" y="232"/>
                  <a:pt x="690" y="228"/>
                </a:cubicBezTo>
                <a:cubicBezTo>
                  <a:pt x="690" y="206"/>
                  <a:pt x="690" y="185"/>
                  <a:pt x="690" y="163"/>
                </a:cubicBezTo>
                <a:cubicBezTo>
                  <a:pt x="690" y="158"/>
                  <a:pt x="691" y="153"/>
                  <a:pt x="692" y="148"/>
                </a:cubicBezTo>
                <a:cubicBezTo>
                  <a:pt x="697" y="131"/>
                  <a:pt x="710" y="121"/>
                  <a:pt x="727" y="122"/>
                </a:cubicBezTo>
                <a:cubicBezTo>
                  <a:pt x="738" y="122"/>
                  <a:pt x="745" y="127"/>
                  <a:pt x="750" y="137"/>
                </a:cubicBezTo>
                <a:cubicBezTo>
                  <a:pt x="752" y="143"/>
                  <a:pt x="753" y="148"/>
                  <a:pt x="753" y="153"/>
                </a:cubicBezTo>
                <a:cubicBezTo>
                  <a:pt x="754" y="163"/>
                  <a:pt x="753" y="172"/>
                  <a:pt x="754" y="182"/>
                </a:cubicBezTo>
                <a:cubicBezTo>
                  <a:pt x="754" y="198"/>
                  <a:pt x="754" y="214"/>
                  <a:pt x="754" y="230"/>
                </a:cubicBezTo>
                <a:cubicBezTo>
                  <a:pt x="754" y="232"/>
                  <a:pt x="754" y="232"/>
                  <a:pt x="756" y="232"/>
                </a:cubicBezTo>
                <a:cubicBezTo>
                  <a:pt x="761" y="232"/>
                  <a:pt x="766" y="232"/>
                  <a:pt x="771" y="232"/>
                </a:cubicBezTo>
                <a:cubicBezTo>
                  <a:pt x="774" y="232"/>
                  <a:pt x="774" y="232"/>
                  <a:pt x="774" y="230"/>
                </a:cubicBezTo>
                <a:cubicBezTo>
                  <a:pt x="774" y="229"/>
                  <a:pt x="774" y="228"/>
                  <a:pt x="774" y="228"/>
                </a:cubicBezTo>
                <a:cubicBezTo>
                  <a:pt x="774" y="205"/>
                  <a:pt x="774" y="182"/>
                  <a:pt x="774" y="159"/>
                </a:cubicBezTo>
                <a:cubicBezTo>
                  <a:pt x="774" y="155"/>
                  <a:pt x="774" y="150"/>
                  <a:pt x="773" y="146"/>
                </a:cubicBezTo>
                <a:cubicBezTo>
                  <a:pt x="772" y="139"/>
                  <a:pt x="771" y="132"/>
                  <a:pt x="767" y="125"/>
                </a:cubicBezTo>
                <a:cubicBezTo>
                  <a:pt x="763" y="116"/>
                  <a:pt x="756" y="109"/>
                  <a:pt x="746" y="106"/>
                </a:cubicBezTo>
                <a:cubicBezTo>
                  <a:pt x="738" y="104"/>
                  <a:pt x="731" y="104"/>
                  <a:pt x="723" y="105"/>
                </a:cubicBezTo>
                <a:cubicBezTo>
                  <a:pt x="710" y="107"/>
                  <a:pt x="700" y="114"/>
                  <a:pt x="693" y="125"/>
                </a:cubicBezTo>
                <a:cubicBezTo>
                  <a:pt x="692" y="126"/>
                  <a:pt x="692" y="127"/>
                  <a:pt x="690" y="128"/>
                </a:cubicBezTo>
                <a:cubicBezTo>
                  <a:pt x="690" y="127"/>
                  <a:pt x="690" y="126"/>
                  <a:pt x="690" y="125"/>
                </a:cubicBezTo>
                <a:close/>
                <a:moveTo>
                  <a:pt x="1744" y="213"/>
                </a:moveTo>
                <a:cubicBezTo>
                  <a:pt x="1744" y="219"/>
                  <a:pt x="1744" y="224"/>
                  <a:pt x="1744" y="230"/>
                </a:cubicBezTo>
                <a:cubicBezTo>
                  <a:pt x="1744" y="232"/>
                  <a:pt x="1744" y="232"/>
                  <a:pt x="1746" y="232"/>
                </a:cubicBezTo>
                <a:cubicBezTo>
                  <a:pt x="1751" y="232"/>
                  <a:pt x="1755" y="232"/>
                  <a:pt x="1760" y="232"/>
                </a:cubicBezTo>
                <a:cubicBezTo>
                  <a:pt x="1764" y="232"/>
                  <a:pt x="1764" y="233"/>
                  <a:pt x="1764" y="229"/>
                </a:cubicBezTo>
                <a:cubicBezTo>
                  <a:pt x="1764" y="189"/>
                  <a:pt x="1764" y="150"/>
                  <a:pt x="1764" y="111"/>
                </a:cubicBezTo>
                <a:cubicBezTo>
                  <a:pt x="1764" y="111"/>
                  <a:pt x="1764" y="110"/>
                  <a:pt x="1764" y="109"/>
                </a:cubicBezTo>
                <a:cubicBezTo>
                  <a:pt x="1764" y="108"/>
                  <a:pt x="1763" y="107"/>
                  <a:pt x="1762" y="107"/>
                </a:cubicBezTo>
                <a:cubicBezTo>
                  <a:pt x="1757" y="108"/>
                  <a:pt x="1752" y="107"/>
                  <a:pt x="1747" y="107"/>
                </a:cubicBezTo>
                <a:cubicBezTo>
                  <a:pt x="1743" y="108"/>
                  <a:pt x="1744" y="107"/>
                  <a:pt x="1744" y="111"/>
                </a:cubicBezTo>
                <a:cubicBezTo>
                  <a:pt x="1744" y="134"/>
                  <a:pt x="1744" y="156"/>
                  <a:pt x="1744" y="179"/>
                </a:cubicBezTo>
                <a:cubicBezTo>
                  <a:pt x="1744" y="184"/>
                  <a:pt x="1743" y="188"/>
                  <a:pt x="1742" y="192"/>
                </a:cubicBezTo>
                <a:cubicBezTo>
                  <a:pt x="1739" y="205"/>
                  <a:pt x="1729" y="218"/>
                  <a:pt x="1712" y="218"/>
                </a:cubicBezTo>
                <a:cubicBezTo>
                  <a:pt x="1697" y="218"/>
                  <a:pt x="1687" y="212"/>
                  <a:pt x="1683" y="198"/>
                </a:cubicBezTo>
                <a:cubicBezTo>
                  <a:pt x="1681" y="191"/>
                  <a:pt x="1680" y="185"/>
                  <a:pt x="1680" y="179"/>
                </a:cubicBezTo>
                <a:cubicBezTo>
                  <a:pt x="1680" y="156"/>
                  <a:pt x="1680" y="134"/>
                  <a:pt x="1680" y="112"/>
                </a:cubicBezTo>
                <a:cubicBezTo>
                  <a:pt x="1680" y="111"/>
                  <a:pt x="1680" y="110"/>
                  <a:pt x="1680" y="109"/>
                </a:cubicBezTo>
                <a:cubicBezTo>
                  <a:pt x="1681" y="108"/>
                  <a:pt x="1680" y="107"/>
                  <a:pt x="1678" y="107"/>
                </a:cubicBezTo>
                <a:cubicBezTo>
                  <a:pt x="1673" y="108"/>
                  <a:pt x="1668" y="107"/>
                  <a:pt x="1663" y="107"/>
                </a:cubicBezTo>
                <a:cubicBezTo>
                  <a:pt x="1660" y="107"/>
                  <a:pt x="1660" y="107"/>
                  <a:pt x="1660" y="110"/>
                </a:cubicBezTo>
                <a:cubicBezTo>
                  <a:pt x="1660" y="135"/>
                  <a:pt x="1660" y="160"/>
                  <a:pt x="1660" y="184"/>
                </a:cubicBezTo>
                <a:cubicBezTo>
                  <a:pt x="1661" y="193"/>
                  <a:pt x="1662" y="202"/>
                  <a:pt x="1665" y="211"/>
                </a:cubicBezTo>
                <a:cubicBezTo>
                  <a:pt x="1670" y="223"/>
                  <a:pt x="1678" y="231"/>
                  <a:pt x="1691" y="234"/>
                </a:cubicBezTo>
                <a:cubicBezTo>
                  <a:pt x="1696" y="235"/>
                  <a:pt x="1702" y="235"/>
                  <a:pt x="1707" y="235"/>
                </a:cubicBezTo>
                <a:cubicBezTo>
                  <a:pt x="1722" y="235"/>
                  <a:pt x="1734" y="228"/>
                  <a:pt x="1742" y="216"/>
                </a:cubicBezTo>
                <a:cubicBezTo>
                  <a:pt x="1742" y="215"/>
                  <a:pt x="1743" y="214"/>
                  <a:pt x="1743" y="213"/>
                </a:cubicBezTo>
                <a:cubicBezTo>
                  <a:pt x="1743" y="213"/>
                  <a:pt x="1744" y="213"/>
                  <a:pt x="1744" y="213"/>
                </a:cubicBezTo>
                <a:close/>
                <a:moveTo>
                  <a:pt x="1612" y="129"/>
                </a:moveTo>
                <a:cubicBezTo>
                  <a:pt x="1589" y="160"/>
                  <a:pt x="1566" y="192"/>
                  <a:pt x="1543" y="223"/>
                </a:cubicBezTo>
                <a:cubicBezTo>
                  <a:pt x="1542" y="225"/>
                  <a:pt x="1541" y="226"/>
                  <a:pt x="1541" y="228"/>
                </a:cubicBezTo>
                <a:cubicBezTo>
                  <a:pt x="1541" y="233"/>
                  <a:pt x="1541" y="232"/>
                  <a:pt x="1545" y="232"/>
                </a:cubicBezTo>
                <a:cubicBezTo>
                  <a:pt x="1577" y="232"/>
                  <a:pt x="1608" y="232"/>
                  <a:pt x="1640" y="232"/>
                </a:cubicBezTo>
                <a:cubicBezTo>
                  <a:pt x="1640" y="232"/>
                  <a:pt x="1641" y="232"/>
                  <a:pt x="1642" y="232"/>
                </a:cubicBezTo>
                <a:cubicBezTo>
                  <a:pt x="1643" y="232"/>
                  <a:pt x="1644" y="232"/>
                  <a:pt x="1644" y="230"/>
                </a:cubicBezTo>
                <a:cubicBezTo>
                  <a:pt x="1644" y="226"/>
                  <a:pt x="1644" y="222"/>
                  <a:pt x="1644" y="219"/>
                </a:cubicBezTo>
                <a:cubicBezTo>
                  <a:pt x="1644" y="215"/>
                  <a:pt x="1644" y="215"/>
                  <a:pt x="1640" y="215"/>
                </a:cubicBezTo>
                <a:cubicBezTo>
                  <a:pt x="1618" y="215"/>
                  <a:pt x="1596" y="215"/>
                  <a:pt x="1575" y="215"/>
                </a:cubicBezTo>
                <a:cubicBezTo>
                  <a:pt x="1573" y="215"/>
                  <a:pt x="1572" y="215"/>
                  <a:pt x="1571" y="215"/>
                </a:cubicBezTo>
                <a:cubicBezTo>
                  <a:pt x="1571" y="214"/>
                  <a:pt x="1572" y="213"/>
                  <a:pt x="1573" y="212"/>
                </a:cubicBezTo>
                <a:cubicBezTo>
                  <a:pt x="1596" y="180"/>
                  <a:pt x="1619" y="148"/>
                  <a:pt x="1642" y="116"/>
                </a:cubicBezTo>
                <a:cubicBezTo>
                  <a:pt x="1643" y="115"/>
                  <a:pt x="1644" y="113"/>
                  <a:pt x="1644" y="111"/>
                </a:cubicBezTo>
                <a:cubicBezTo>
                  <a:pt x="1644" y="107"/>
                  <a:pt x="1645" y="107"/>
                  <a:pt x="1641" y="107"/>
                </a:cubicBezTo>
                <a:cubicBezTo>
                  <a:pt x="1611" y="107"/>
                  <a:pt x="1581" y="107"/>
                  <a:pt x="1552" y="107"/>
                </a:cubicBezTo>
                <a:cubicBezTo>
                  <a:pt x="1551" y="107"/>
                  <a:pt x="1551" y="108"/>
                  <a:pt x="1550" y="107"/>
                </a:cubicBezTo>
                <a:cubicBezTo>
                  <a:pt x="1549" y="107"/>
                  <a:pt x="1548" y="108"/>
                  <a:pt x="1548" y="109"/>
                </a:cubicBezTo>
                <a:cubicBezTo>
                  <a:pt x="1548" y="114"/>
                  <a:pt x="1548" y="118"/>
                  <a:pt x="1548" y="122"/>
                </a:cubicBezTo>
                <a:cubicBezTo>
                  <a:pt x="1548" y="125"/>
                  <a:pt x="1548" y="125"/>
                  <a:pt x="1551" y="125"/>
                </a:cubicBezTo>
                <a:cubicBezTo>
                  <a:pt x="1551" y="125"/>
                  <a:pt x="1552" y="125"/>
                  <a:pt x="1553" y="125"/>
                </a:cubicBezTo>
                <a:cubicBezTo>
                  <a:pt x="1572" y="125"/>
                  <a:pt x="1591" y="125"/>
                  <a:pt x="1611" y="125"/>
                </a:cubicBezTo>
                <a:cubicBezTo>
                  <a:pt x="1612" y="125"/>
                  <a:pt x="1613" y="124"/>
                  <a:pt x="1614" y="125"/>
                </a:cubicBezTo>
                <a:cubicBezTo>
                  <a:pt x="1614" y="126"/>
                  <a:pt x="1613" y="128"/>
                  <a:pt x="1612" y="129"/>
                </a:cubicBezTo>
                <a:close/>
                <a:moveTo>
                  <a:pt x="1319" y="114"/>
                </a:moveTo>
                <a:cubicBezTo>
                  <a:pt x="1319" y="110"/>
                  <a:pt x="1319" y="110"/>
                  <a:pt x="1316" y="109"/>
                </a:cubicBezTo>
                <a:cubicBezTo>
                  <a:pt x="1306" y="105"/>
                  <a:pt x="1295" y="104"/>
                  <a:pt x="1284" y="105"/>
                </a:cubicBezTo>
                <a:cubicBezTo>
                  <a:pt x="1274" y="106"/>
                  <a:pt x="1266" y="110"/>
                  <a:pt x="1258" y="117"/>
                </a:cubicBezTo>
                <a:cubicBezTo>
                  <a:pt x="1244" y="130"/>
                  <a:pt x="1244" y="157"/>
                  <a:pt x="1262" y="169"/>
                </a:cubicBezTo>
                <a:cubicBezTo>
                  <a:pt x="1267" y="172"/>
                  <a:pt x="1272" y="175"/>
                  <a:pt x="1278" y="177"/>
                </a:cubicBezTo>
                <a:cubicBezTo>
                  <a:pt x="1284" y="180"/>
                  <a:pt x="1291" y="183"/>
                  <a:pt x="1297" y="187"/>
                </a:cubicBezTo>
                <a:cubicBezTo>
                  <a:pt x="1303" y="191"/>
                  <a:pt x="1305" y="197"/>
                  <a:pt x="1304" y="204"/>
                </a:cubicBezTo>
                <a:cubicBezTo>
                  <a:pt x="1303" y="211"/>
                  <a:pt x="1299" y="214"/>
                  <a:pt x="1293" y="216"/>
                </a:cubicBezTo>
                <a:cubicBezTo>
                  <a:pt x="1292" y="217"/>
                  <a:pt x="1291" y="217"/>
                  <a:pt x="1290" y="217"/>
                </a:cubicBezTo>
                <a:cubicBezTo>
                  <a:pt x="1276" y="220"/>
                  <a:pt x="1263" y="217"/>
                  <a:pt x="1251" y="209"/>
                </a:cubicBezTo>
                <a:cubicBezTo>
                  <a:pt x="1250" y="208"/>
                  <a:pt x="1250" y="207"/>
                  <a:pt x="1248" y="207"/>
                </a:cubicBezTo>
                <a:cubicBezTo>
                  <a:pt x="1248" y="212"/>
                  <a:pt x="1248" y="216"/>
                  <a:pt x="1248" y="221"/>
                </a:cubicBezTo>
                <a:cubicBezTo>
                  <a:pt x="1248" y="223"/>
                  <a:pt x="1247" y="226"/>
                  <a:pt x="1248" y="228"/>
                </a:cubicBezTo>
                <a:cubicBezTo>
                  <a:pt x="1250" y="229"/>
                  <a:pt x="1252" y="230"/>
                  <a:pt x="1255" y="231"/>
                </a:cubicBezTo>
                <a:cubicBezTo>
                  <a:pt x="1266" y="235"/>
                  <a:pt x="1279" y="236"/>
                  <a:pt x="1291" y="234"/>
                </a:cubicBezTo>
                <a:cubicBezTo>
                  <a:pt x="1298" y="233"/>
                  <a:pt x="1304" y="231"/>
                  <a:pt x="1310" y="227"/>
                </a:cubicBezTo>
                <a:cubicBezTo>
                  <a:pt x="1329" y="214"/>
                  <a:pt x="1330" y="184"/>
                  <a:pt x="1310" y="172"/>
                </a:cubicBezTo>
                <a:cubicBezTo>
                  <a:pt x="1308" y="170"/>
                  <a:pt x="1306" y="169"/>
                  <a:pt x="1304" y="168"/>
                </a:cubicBezTo>
                <a:cubicBezTo>
                  <a:pt x="1300" y="166"/>
                  <a:pt x="1296" y="164"/>
                  <a:pt x="1291" y="162"/>
                </a:cubicBezTo>
                <a:cubicBezTo>
                  <a:pt x="1286" y="159"/>
                  <a:pt x="1281" y="157"/>
                  <a:pt x="1276" y="154"/>
                </a:cubicBezTo>
                <a:cubicBezTo>
                  <a:pt x="1270" y="150"/>
                  <a:pt x="1268" y="144"/>
                  <a:pt x="1269" y="137"/>
                </a:cubicBezTo>
                <a:cubicBezTo>
                  <a:pt x="1269" y="131"/>
                  <a:pt x="1273" y="127"/>
                  <a:pt x="1279" y="124"/>
                </a:cubicBezTo>
                <a:cubicBezTo>
                  <a:pt x="1281" y="123"/>
                  <a:pt x="1282" y="123"/>
                  <a:pt x="1284" y="122"/>
                </a:cubicBezTo>
                <a:cubicBezTo>
                  <a:pt x="1295" y="120"/>
                  <a:pt x="1306" y="123"/>
                  <a:pt x="1316" y="128"/>
                </a:cubicBezTo>
                <a:cubicBezTo>
                  <a:pt x="1317" y="129"/>
                  <a:pt x="1317" y="130"/>
                  <a:pt x="1319" y="130"/>
                </a:cubicBezTo>
                <a:cubicBezTo>
                  <a:pt x="1319" y="124"/>
                  <a:pt x="1319" y="119"/>
                  <a:pt x="1319" y="114"/>
                </a:cubicBezTo>
                <a:close/>
                <a:moveTo>
                  <a:pt x="1816" y="130"/>
                </a:moveTo>
                <a:cubicBezTo>
                  <a:pt x="1816" y="123"/>
                  <a:pt x="1816" y="116"/>
                  <a:pt x="1816" y="110"/>
                </a:cubicBezTo>
                <a:cubicBezTo>
                  <a:pt x="1816" y="108"/>
                  <a:pt x="1816" y="107"/>
                  <a:pt x="1814" y="107"/>
                </a:cubicBezTo>
                <a:cubicBezTo>
                  <a:pt x="1809" y="107"/>
                  <a:pt x="1804" y="107"/>
                  <a:pt x="1800" y="107"/>
                </a:cubicBezTo>
                <a:cubicBezTo>
                  <a:pt x="1796" y="108"/>
                  <a:pt x="1796" y="107"/>
                  <a:pt x="1796" y="111"/>
                </a:cubicBezTo>
                <a:cubicBezTo>
                  <a:pt x="1796" y="150"/>
                  <a:pt x="1796" y="189"/>
                  <a:pt x="1796" y="228"/>
                </a:cubicBezTo>
                <a:cubicBezTo>
                  <a:pt x="1796" y="229"/>
                  <a:pt x="1796" y="230"/>
                  <a:pt x="1796" y="230"/>
                </a:cubicBezTo>
                <a:cubicBezTo>
                  <a:pt x="1796" y="232"/>
                  <a:pt x="1797" y="232"/>
                  <a:pt x="1798" y="232"/>
                </a:cubicBezTo>
                <a:cubicBezTo>
                  <a:pt x="1803" y="232"/>
                  <a:pt x="1809" y="232"/>
                  <a:pt x="1815" y="232"/>
                </a:cubicBezTo>
                <a:cubicBezTo>
                  <a:pt x="1816" y="232"/>
                  <a:pt x="1816" y="232"/>
                  <a:pt x="1816" y="230"/>
                </a:cubicBezTo>
                <a:cubicBezTo>
                  <a:pt x="1816" y="230"/>
                  <a:pt x="1816" y="229"/>
                  <a:pt x="1816" y="228"/>
                </a:cubicBezTo>
                <a:cubicBezTo>
                  <a:pt x="1816" y="208"/>
                  <a:pt x="1816" y="189"/>
                  <a:pt x="1816" y="169"/>
                </a:cubicBezTo>
                <a:cubicBezTo>
                  <a:pt x="1816" y="165"/>
                  <a:pt x="1817" y="160"/>
                  <a:pt x="1817" y="156"/>
                </a:cubicBezTo>
                <a:cubicBezTo>
                  <a:pt x="1819" y="148"/>
                  <a:pt x="1821" y="140"/>
                  <a:pt x="1826" y="134"/>
                </a:cubicBezTo>
                <a:cubicBezTo>
                  <a:pt x="1835" y="122"/>
                  <a:pt x="1849" y="122"/>
                  <a:pt x="1859" y="127"/>
                </a:cubicBezTo>
                <a:cubicBezTo>
                  <a:pt x="1860" y="127"/>
                  <a:pt x="1860" y="128"/>
                  <a:pt x="1861" y="127"/>
                </a:cubicBezTo>
                <a:cubicBezTo>
                  <a:pt x="1861" y="121"/>
                  <a:pt x="1861" y="115"/>
                  <a:pt x="1861" y="109"/>
                </a:cubicBezTo>
                <a:cubicBezTo>
                  <a:pt x="1861" y="107"/>
                  <a:pt x="1860" y="107"/>
                  <a:pt x="1859" y="106"/>
                </a:cubicBezTo>
                <a:cubicBezTo>
                  <a:pt x="1848" y="104"/>
                  <a:pt x="1838" y="105"/>
                  <a:pt x="1830" y="113"/>
                </a:cubicBezTo>
                <a:cubicBezTo>
                  <a:pt x="1825" y="117"/>
                  <a:pt x="1821" y="122"/>
                  <a:pt x="1818" y="128"/>
                </a:cubicBezTo>
                <a:cubicBezTo>
                  <a:pt x="1818" y="130"/>
                  <a:pt x="1818" y="131"/>
                  <a:pt x="1816" y="132"/>
                </a:cubicBezTo>
                <a:cubicBezTo>
                  <a:pt x="1816" y="131"/>
                  <a:pt x="1816" y="130"/>
                  <a:pt x="1816" y="130"/>
                </a:cubicBezTo>
                <a:close/>
                <a:moveTo>
                  <a:pt x="620" y="229"/>
                </a:moveTo>
                <a:cubicBezTo>
                  <a:pt x="620" y="232"/>
                  <a:pt x="620" y="232"/>
                  <a:pt x="623" y="232"/>
                </a:cubicBezTo>
                <a:cubicBezTo>
                  <a:pt x="628" y="232"/>
                  <a:pt x="632" y="232"/>
                  <a:pt x="637" y="232"/>
                </a:cubicBezTo>
                <a:cubicBezTo>
                  <a:pt x="641" y="232"/>
                  <a:pt x="640" y="232"/>
                  <a:pt x="640" y="228"/>
                </a:cubicBezTo>
                <a:cubicBezTo>
                  <a:pt x="640" y="189"/>
                  <a:pt x="640" y="150"/>
                  <a:pt x="640" y="111"/>
                </a:cubicBezTo>
                <a:cubicBezTo>
                  <a:pt x="640" y="111"/>
                  <a:pt x="640" y="110"/>
                  <a:pt x="640" y="109"/>
                </a:cubicBezTo>
                <a:cubicBezTo>
                  <a:pt x="640" y="108"/>
                  <a:pt x="640" y="107"/>
                  <a:pt x="639" y="107"/>
                </a:cubicBezTo>
                <a:cubicBezTo>
                  <a:pt x="633" y="108"/>
                  <a:pt x="628" y="108"/>
                  <a:pt x="622" y="107"/>
                </a:cubicBezTo>
                <a:cubicBezTo>
                  <a:pt x="621" y="107"/>
                  <a:pt x="620" y="108"/>
                  <a:pt x="620" y="109"/>
                </a:cubicBezTo>
                <a:cubicBezTo>
                  <a:pt x="620" y="110"/>
                  <a:pt x="620" y="111"/>
                  <a:pt x="620" y="111"/>
                </a:cubicBezTo>
                <a:cubicBezTo>
                  <a:pt x="620" y="131"/>
                  <a:pt x="620" y="150"/>
                  <a:pt x="620" y="170"/>
                </a:cubicBezTo>
                <a:cubicBezTo>
                  <a:pt x="620" y="190"/>
                  <a:pt x="620" y="209"/>
                  <a:pt x="620" y="229"/>
                </a:cubicBezTo>
                <a:close/>
                <a:moveTo>
                  <a:pt x="643" y="67"/>
                </a:moveTo>
                <a:cubicBezTo>
                  <a:pt x="643" y="60"/>
                  <a:pt x="638" y="54"/>
                  <a:pt x="630" y="54"/>
                </a:cubicBezTo>
                <a:cubicBezTo>
                  <a:pt x="623" y="54"/>
                  <a:pt x="617" y="59"/>
                  <a:pt x="617" y="67"/>
                </a:cubicBezTo>
                <a:cubicBezTo>
                  <a:pt x="617" y="74"/>
                  <a:pt x="622" y="80"/>
                  <a:pt x="630" y="80"/>
                </a:cubicBezTo>
                <a:cubicBezTo>
                  <a:pt x="637" y="80"/>
                  <a:pt x="643" y="74"/>
                  <a:pt x="643" y="67"/>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prstClr val="black"/>
              </a:solidFill>
            </a:endParaRPr>
          </a:p>
        </p:txBody>
      </p:sp>
      <p:sp>
        <p:nvSpPr>
          <p:cNvPr id="227" name="Freeform 10"/>
          <p:cNvSpPr>
            <a:spLocks noEditPoints="1"/>
          </p:cNvSpPr>
          <p:nvPr/>
        </p:nvSpPr>
        <p:spPr bwMode="auto">
          <a:xfrm>
            <a:off x="10250004" y="5273731"/>
            <a:ext cx="666494" cy="666494"/>
          </a:xfrm>
          <a:custGeom>
            <a:avLst/>
            <a:gdLst>
              <a:gd name="T0" fmla="*/ 306 w 865"/>
              <a:gd name="T1" fmla="*/ 521 h 864"/>
              <a:gd name="T2" fmla="*/ 244 w 865"/>
              <a:gd name="T3" fmla="*/ 569 h 864"/>
              <a:gd name="T4" fmla="*/ 91 w 865"/>
              <a:gd name="T5" fmla="*/ 688 h 864"/>
              <a:gd name="T6" fmla="*/ 83 w 865"/>
              <a:gd name="T7" fmla="*/ 689 h 864"/>
              <a:gd name="T8" fmla="*/ 4 w 865"/>
              <a:gd name="T9" fmla="*/ 650 h 864"/>
              <a:gd name="T10" fmla="*/ 0 w 865"/>
              <a:gd name="T11" fmla="*/ 643 h 864"/>
              <a:gd name="T12" fmla="*/ 0 w 865"/>
              <a:gd name="T13" fmla="*/ 220 h 864"/>
              <a:gd name="T14" fmla="*/ 4 w 865"/>
              <a:gd name="T15" fmla="*/ 213 h 864"/>
              <a:gd name="T16" fmla="*/ 83 w 865"/>
              <a:gd name="T17" fmla="*/ 174 h 864"/>
              <a:gd name="T18" fmla="*/ 91 w 865"/>
              <a:gd name="T19" fmla="*/ 175 h 864"/>
              <a:gd name="T20" fmla="*/ 302 w 865"/>
              <a:gd name="T21" fmla="*/ 340 h 864"/>
              <a:gd name="T22" fmla="*/ 307 w 865"/>
              <a:gd name="T23" fmla="*/ 343 h 864"/>
              <a:gd name="T24" fmla="*/ 310 w 865"/>
              <a:gd name="T25" fmla="*/ 338 h 864"/>
              <a:gd name="T26" fmla="*/ 645 w 865"/>
              <a:gd name="T27" fmla="*/ 3 h 864"/>
              <a:gd name="T28" fmla="*/ 654 w 865"/>
              <a:gd name="T29" fmla="*/ 1 h 864"/>
              <a:gd name="T30" fmla="*/ 861 w 865"/>
              <a:gd name="T31" fmla="*/ 84 h 864"/>
              <a:gd name="T32" fmla="*/ 865 w 865"/>
              <a:gd name="T33" fmla="*/ 90 h 864"/>
              <a:gd name="T34" fmla="*/ 865 w 865"/>
              <a:gd name="T35" fmla="*/ 773 h 864"/>
              <a:gd name="T36" fmla="*/ 861 w 865"/>
              <a:gd name="T37" fmla="*/ 779 h 864"/>
              <a:gd name="T38" fmla="*/ 654 w 865"/>
              <a:gd name="T39" fmla="*/ 862 h 864"/>
              <a:gd name="T40" fmla="*/ 645 w 865"/>
              <a:gd name="T41" fmla="*/ 860 h 864"/>
              <a:gd name="T42" fmla="*/ 310 w 865"/>
              <a:gd name="T43" fmla="*/ 525 h 864"/>
              <a:gd name="T44" fmla="*/ 306 w 865"/>
              <a:gd name="T45" fmla="*/ 521 h 864"/>
              <a:gd name="T46" fmla="*/ 649 w 865"/>
              <a:gd name="T47" fmla="*/ 609 h 864"/>
              <a:gd name="T48" fmla="*/ 649 w 865"/>
              <a:gd name="T49" fmla="*/ 254 h 864"/>
              <a:gd name="T50" fmla="*/ 421 w 865"/>
              <a:gd name="T51" fmla="*/ 432 h 864"/>
              <a:gd name="T52" fmla="*/ 649 w 865"/>
              <a:gd name="T53" fmla="*/ 609 h 864"/>
              <a:gd name="T54" fmla="*/ 87 w 865"/>
              <a:gd name="T55" fmla="*/ 559 h 864"/>
              <a:gd name="T56" fmla="*/ 214 w 865"/>
              <a:gd name="T57" fmla="*/ 431 h 864"/>
              <a:gd name="T58" fmla="*/ 87 w 865"/>
              <a:gd name="T59" fmla="*/ 304 h 864"/>
              <a:gd name="T60" fmla="*/ 87 w 865"/>
              <a:gd name="T61" fmla="*/ 559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65" h="864">
                <a:moveTo>
                  <a:pt x="306" y="521"/>
                </a:moveTo>
                <a:cubicBezTo>
                  <a:pt x="285" y="537"/>
                  <a:pt x="264" y="553"/>
                  <a:pt x="244" y="569"/>
                </a:cubicBezTo>
                <a:cubicBezTo>
                  <a:pt x="193" y="609"/>
                  <a:pt x="142" y="649"/>
                  <a:pt x="91" y="688"/>
                </a:cubicBezTo>
                <a:cubicBezTo>
                  <a:pt x="88" y="690"/>
                  <a:pt x="86" y="691"/>
                  <a:pt x="83" y="689"/>
                </a:cubicBezTo>
                <a:cubicBezTo>
                  <a:pt x="57" y="676"/>
                  <a:pt x="30" y="663"/>
                  <a:pt x="4" y="650"/>
                </a:cubicBezTo>
                <a:cubicBezTo>
                  <a:pt x="1" y="648"/>
                  <a:pt x="0" y="647"/>
                  <a:pt x="0" y="643"/>
                </a:cubicBezTo>
                <a:cubicBezTo>
                  <a:pt x="0" y="502"/>
                  <a:pt x="0" y="361"/>
                  <a:pt x="0" y="220"/>
                </a:cubicBezTo>
                <a:cubicBezTo>
                  <a:pt x="0" y="217"/>
                  <a:pt x="1" y="215"/>
                  <a:pt x="4" y="213"/>
                </a:cubicBezTo>
                <a:cubicBezTo>
                  <a:pt x="30" y="200"/>
                  <a:pt x="57" y="187"/>
                  <a:pt x="83" y="174"/>
                </a:cubicBezTo>
                <a:cubicBezTo>
                  <a:pt x="86" y="172"/>
                  <a:pt x="88" y="173"/>
                  <a:pt x="91" y="175"/>
                </a:cubicBezTo>
                <a:cubicBezTo>
                  <a:pt x="161" y="230"/>
                  <a:pt x="232" y="285"/>
                  <a:pt x="302" y="340"/>
                </a:cubicBezTo>
                <a:cubicBezTo>
                  <a:pt x="303" y="340"/>
                  <a:pt x="304" y="341"/>
                  <a:pt x="307" y="343"/>
                </a:cubicBezTo>
                <a:cubicBezTo>
                  <a:pt x="308" y="341"/>
                  <a:pt x="309" y="339"/>
                  <a:pt x="310" y="338"/>
                </a:cubicBezTo>
                <a:cubicBezTo>
                  <a:pt x="422" y="226"/>
                  <a:pt x="533" y="115"/>
                  <a:pt x="645" y="3"/>
                </a:cubicBezTo>
                <a:cubicBezTo>
                  <a:pt x="648" y="0"/>
                  <a:pt x="650" y="0"/>
                  <a:pt x="654" y="1"/>
                </a:cubicBezTo>
                <a:cubicBezTo>
                  <a:pt x="723" y="29"/>
                  <a:pt x="792" y="56"/>
                  <a:pt x="861" y="84"/>
                </a:cubicBezTo>
                <a:cubicBezTo>
                  <a:pt x="864" y="85"/>
                  <a:pt x="865" y="87"/>
                  <a:pt x="865" y="90"/>
                </a:cubicBezTo>
                <a:cubicBezTo>
                  <a:pt x="865" y="318"/>
                  <a:pt x="865" y="545"/>
                  <a:pt x="865" y="773"/>
                </a:cubicBezTo>
                <a:cubicBezTo>
                  <a:pt x="865" y="776"/>
                  <a:pt x="864" y="778"/>
                  <a:pt x="861" y="779"/>
                </a:cubicBezTo>
                <a:cubicBezTo>
                  <a:pt x="792" y="807"/>
                  <a:pt x="723" y="834"/>
                  <a:pt x="654" y="862"/>
                </a:cubicBezTo>
                <a:cubicBezTo>
                  <a:pt x="650" y="864"/>
                  <a:pt x="648" y="863"/>
                  <a:pt x="645" y="860"/>
                </a:cubicBezTo>
                <a:cubicBezTo>
                  <a:pt x="533" y="749"/>
                  <a:pt x="422" y="637"/>
                  <a:pt x="310" y="525"/>
                </a:cubicBezTo>
                <a:cubicBezTo>
                  <a:pt x="309" y="524"/>
                  <a:pt x="307" y="522"/>
                  <a:pt x="306" y="521"/>
                </a:cubicBezTo>
                <a:close/>
                <a:moveTo>
                  <a:pt x="649" y="609"/>
                </a:moveTo>
                <a:cubicBezTo>
                  <a:pt x="649" y="490"/>
                  <a:pt x="649" y="373"/>
                  <a:pt x="649" y="254"/>
                </a:cubicBezTo>
                <a:cubicBezTo>
                  <a:pt x="572" y="314"/>
                  <a:pt x="497" y="372"/>
                  <a:pt x="421" y="432"/>
                </a:cubicBezTo>
                <a:cubicBezTo>
                  <a:pt x="497" y="491"/>
                  <a:pt x="572" y="549"/>
                  <a:pt x="649" y="609"/>
                </a:cubicBezTo>
                <a:close/>
                <a:moveTo>
                  <a:pt x="87" y="559"/>
                </a:moveTo>
                <a:cubicBezTo>
                  <a:pt x="130" y="516"/>
                  <a:pt x="172" y="474"/>
                  <a:pt x="214" y="431"/>
                </a:cubicBezTo>
                <a:cubicBezTo>
                  <a:pt x="173" y="390"/>
                  <a:pt x="130" y="347"/>
                  <a:pt x="87" y="304"/>
                </a:cubicBezTo>
                <a:cubicBezTo>
                  <a:pt x="87" y="389"/>
                  <a:pt x="87" y="474"/>
                  <a:pt x="87" y="559"/>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grpSp>
        <p:nvGrpSpPr>
          <p:cNvPr id="228" name="Group 227"/>
          <p:cNvGrpSpPr/>
          <p:nvPr/>
        </p:nvGrpSpPr>
        <p:grpSpPr>
          <a:xfrm>
            <a:off x="9252195" y="5287652"/>
            <a:ext cx="470829" cy="663953"/>
            <a:chOff x="10662147" y="6848694"/>
            <a:chExt cx="615459" cy="867907"/>
          </a:xfrm>
        </p:grpSpPr>
        <p:sp>
          <p:nvSpPr>
            <p:cNvPr id="229" name="Freeform 70"/>
            <p:cNvSpPr>
              <a:spLocks/>
            </p:cNvSpPr>
            <p:nvPr/>
          </p:nvSpPr>
          <p:spPr bwMode="auto">
            <a:xfrm>
              <a:off x="10662147" y="7018125"/>
              <a:ext cx="615459" cy="698476"/>
            </a:xfrm>
            <a:custGeom>
              <a:avLst/>
              <a:gdLst>
                <a:gd name="T0" fmla="*/ 714 w 1452"/>
                <a:gd name="T1" fmla="*/ 1648 h 1648"/>
                <a:gd name="T2" fmla="*/ 655 w 1452"/>
                <a:gd name="T3" fmla="*/ 1629 h 1648"/>
                <a:gd name="T4" fmla="*/ 373 w 1452"/>
                <a:gd name="T5" fmla="*/ 1551 h 1648"/>
                <a:gd name="T6" fmla="*/ 146 w 1452"/>
                <a:gd name="T7" fmla="*/ 1488 h 1648"/>
                <a:gd name="T8" fmla="*/ 132 w 1452"/>
                <a:gd name="T9" fmla="*/ 1482 h 1648"/>
                <a:gd name="T10" fmla="*/ 127 w 1452"/>
                <a:gd name="T11" fmla="*/ 1434 h 1648"/>
                <a:gd name="T12" fmla="*/ 114 w 1452"/>
                <a:gd name="T13" fmla="*/ 1273 h 1648"/>
                <a:gd name="T14" fmla="*/ 98 w 1452"/>
                <a:gd name="T15" fmla="*/ 1092 h 1648"/>
                <a:gd name="T16" fmla="*/ 86 w 1452"/>
                <a:gd name="T17" fmla="*/ 958 h 1648"/>
                <a:gd name="T18" fmla="*/ 69 w 1452"/>
                <a:gd name="T19" fmla="*/ 775 h 1648"/>
                <a:gd name="T20" fmla="*/ 58 w 1452"/>
                <a:gd name="T21" fmla="*/ 646 h 1648"/>
                <a:gd name="T22" fmla="*/ 43 w 1452"/>
                <a:gd name="T23" fmla="*/ 492 h 1648"/>
                <a:gd name="T24" fmla="*/ 34 w 1452"/>
                <a:gd name="T25" fmla="*/ 377 h 1648"/>
                <a:gd name="T26" fmla="*/ 19 w 1452"/>
                <a:gd name="T27" fmla="*/ 226 h 1648"/>
                <a:gd name="T28" fmla="*/ 10 w 1452"/>
                <a:gd name="T29" fmla="*/ 115 h 1648"/>
                <a:gd name="T30" fmla="*/ 0 w 1452"/>
                <a:gd name="T31" fmla="*/ 4 h 1648"/>
                <a:gd name="T32" fmla="*/ 1452 w 1452"/>
                <a:gd name="T33" fmla="*/ 4 h 1648"/>
                <a:gd name="T34" fmla="*/ 1439 w 1452"/>
                <a:gd name="T35" fmla="*/ 146 h 1648"/>
                <a:gd name="T36" fmla="*/ 1430 w 1452"/>
                <a:gd name="T37" fmla="*/ 257 h 1648"/>
                <a:gd name="T38" fmla="*/ 1419 w 1452"/>
                <a:gd name="T39" fmla="*/ 368 h 1648"/>
                <a:gd name="T40" fmla="*/ 1415 w 1452"/>
                <a:gd name="T41" fmla="*/ 422 h 1648"/>
                <a:gd name="T42" fmla="*/ 1401 w 1452"/>
                <a:gd name="T43" fmla="*/ 578 h 1648"/>
                <a:gd name="T44" fmla="*/ 1389 w 1452"/>
                <a:gd name="T45" fmla="*/ 713 h 1648"/>
                <a:gd name="T46" fmla="*/ 1373 w 1452"/>
                <a:gd name="T47" fmla="*/ 894 h 1648"/>
                <a:gd name="T48" fmla="*/ 1357 w 1452"/>
                <a:gd name="T49" fmla="*/ 1074 h 1648"/>
                <a:gd name="T50" fmla="*/ 1341 w 1452"/>
                <a:gd name="T51" fmla="*/ 1251 h 1648"/>
                <a:gd name="T52" fmla="*/ 1329 w 1452"/>
                <a:gd name="T53" fmla="*/ 1385 h 1648"/>
                <a:gd name="T54" fmla="*/ 1321 w 1452"/>
                <a:gd name="T55" fmla="*/ 1480 h 1648"/>
                <a:gd name="T56" fmla="*/ 1305 w 1452"/>
                <a:gd name="T57" fmla="*/ 1488 h 1648"/>
                <a:gd name="T58" fmla="*/ 909 w 1452"/>
                <a:gd name="T59" fmla="*/ 1598 h 1648"/>
                <a:gd name="T60" fmla="*/ 738 w 1452"/>
                <a:gd name="T61" fmla="*/ 1645 h 1648"/>
                <a:gd name="T62" fmla="*/ 734 w 1452"/>
                <a:gd name="T63" fmla="*/ 1648 h 1648"/>
                <a:gd name="T64" fmla="*/ 714 w 1452"/>
                <a:gd name="T6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52" h="1648">
                  <a:moveTo>
                    <a:pt x="714" y="1648"/>
                  </a:moveTo>
                  <a:cubicBezTo>
                    <a:pt x="696" y="1637"/>
                    <a:pt x="674" y="1635"/>
                    <a:pt x="655" y="1629"/>
                  </a:cubicBezTo>
                  <a:cubicBezTo>
                    <a:pt x="561" y="1602"/>
                    <a:pt x="467" y="1577"/>
                    <a:pt x="373" y="1551"/>
                  </a:cubicBezTo>
                  <a:cubicBezTo>
                    <a:pt x="297" y="1530"/>
                    <a:pt x="221" y="1509"/>
                    <a:pt x="146" y="1488"/>
                  </a:cubicBezTo>
                  <a:cubicBezTo>
                    <a:pt x="141" y="1487"/>
                    <a:pt x="137" y="1485"/>
                    <a:pt x="132" y="1482"/>
                  </a:cubicBezTo>
                  <a:cubicBezTo>
                    <a:pt x="129" y="1467"/>
                    <a:pt x="129" y="1450"/>
                    <a:pt x="127" y="1434"/>
                  </a:cubicBezTo>
                  <a:cubicBezTo>
                    <a:pt x="122" y="1380"/>
                    <a:pt x="118" y="1326"/>
                    <a:pt x="114" y="1273"/>
                  </a:cubicBezTo>
                  <a:cubicBezTo>
                    <a:pt x="108" y="1213"/>
                    <a:pt x="103" y="1153"/>
                    <a:pt x="98" y="1092"/>
                  </a:cubicBezTo>
                  <a:cubicBezTo>
                    <a:pt x="94" y="1047"/>
                    <a:pt x="90" y="1002"/>
                    <a:pt x="86" y="958"/>
                  </a:cubicBezTo>
                  <a:cubicBezTo>
                    <a:pt x="80" y="897"/>
                    <a:pt x="74" y="836"/>
                    <a:pt x="69" y="775"/>
                  </a:cubicBezTo>
                  <a:cubicBezTo>
                    <a:pt x="66" y="732"/>
                    <a:pt x="62" y="689"/>
                    <a:pt x="58" y="646"/>
                  </a:cubicBezTo>
                  <a:cubicBezTo>
                    <a:pt x="53" y="595"/>
                    <a:pt x="48" y="543"/>
                    <a:pt x="43" y="492"/>
                  </a:cubicBezTo>
                  <a:cubicBezTo>
                    <a:pt x="39" y="453"/>
                    <a:pt x="37" y="415"/>
                    <a:pt x="34" y="377"/>
                  </a:cubicBezTo>
                  <a:cubicBezTo>
                    <a:pt x="29" y="326"/>
                    <a:pt x="24" y="276"/>
                    <a:pt x="19" y="226"/>
                  </a:cubicBezTo>
                  <a:cubicBezTo>
                    <a:pt x="16" y="189"/>
                    <a:pt x="13" y="152"/>
                    <a:pt x="10" y="115"/>
                  </a:cubicBezTo>
                  <a:cubicBezTo>
                    <a:pt x="7" y="78"/>
                    <a:pt x="3" y="41"/>
                    <a:pt x="0" y="4"/>
                  </a:cubicBezTo>
                  <a:cubicBezTo>
                    <a:pt x="15" y="0"/>
                    <a:pt x="1434" y="0"/>
                    <a:pt x="1452" y="4"/>
                  </a:cubicBezTo>
                  <a:cubicBezTo>
                    <a:pt x="1448" y="51"/>
                    <a:pt x="1444" y="99"/>
                    <a:pt x="1439" y="146"/>
                  </a:cubicBezTo>
                  <a:cubicBezTo>
                    <a:pt x="1435" y="183"/>
                    <a:pt x="1433" y="220"/>
                    <a:pt x="1430" y="257"/>
                  </a:cubicBezTo>
                  <a:cubicBezTo>
                    <a:pt x="1426" y="294"/>
                    <a:pt x="1422" y="331"/>
                    <a:pt x="1419" y="368"/>
                  </a:cubicBezTo>
                  <a:cubicBezTo>
                    <a:pt x="1417" y="386"/>
                    <a:pt x="1416" y="404"/>
                    <a:pt x="1415" y="422"/>
                  </a:cubicBezTo>
                  <a:cubicBezTo>
                    <a:pt x="1409" y="474"/>
                    <a:pt x="1406" y="526"/>
                    <a:pt x="1401" y="578"/>
                  </a:cubicBezTo>
                  <a:cubicBezTo>
                    <a:pt x="1397" y="623"/>
                    <a:pt x="1393" y="668"/>
                    <a:pt x="1389" y="713"/>
                  </a:cubicBezTo>
                  <a:cubicBezTo>
                    <a:pt x="1384" y="773"/>
                    <a:pt x="1379" y="834"/>
                    <a:pt x="1373" y="894"/>
                  </a:cubicBezTo>
                  <a:cubicBezTo>
                    <a:pt x="1368" y="954"/>
                    <a:pt x="1362" y="1014"/>
                    <a:pt x="1357" y="1074"/>
                  </a:cubicBezTo>
                  <a:cubicBezTo>
                    <a:pt x="1352" y="1133"/>
                    <a:pt x="1347" y="1192"/>
                    <a:pt x="1341" y="1251"/>
                  </a:cubicBezTo>
                  <a:cubicBezTo>
                    <a:pt x="1337" y="1296"/>
                    <a:pt x="1334" y="1341"/>
                    <a:pt x="1329" y="1385"/>
                  </a:cubicBezTo>
                  <a:cubicBezTo>
                    <a:pt x="1326" y="1417"/>
                    <a:pt x="1322" y="1449"/>
                    <a:pt x="1321" y="1480"/>
                  </a:cubicBezTo>
                  <a:cubicBezTo>
                    <a:pt x="1316" y="1485"/>
                    <a:pt x="1311" y="1486"/>
                    <a:pt x="1305" y="1488"/>
                  </a:cubicBezTo>
                  <a:cubicBezTo>
                    <a:pt x="1173" y="1525"/>
                    <a:pt x="1041" y="1561"/>
                    <a:pt x="909" y="1598"/>
                  </a:cubicBezTo>
                  <a:cubicBezTo>
                    <a:pt x="852" y="1614"/>
                    <a:pt x="795" y="1629"/>
                    <a:pt x="738" y="1645"/>
                  </a:cubicBezTo>
                  <a:cubicBezTo>
                    <a:pt x="737" y="1645"/>
                    <a:pt x="735" y="1647"/>
                    <a:pt x="734" y="1648"/>
                  </a:cubicBezTo>
                  <a:cubicBezTo>
                    <a:pt x="727" y="1648"/>
                    <a:pt x="721" y="1648"/>
                    <a:pt x="714" y="1648"/>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0" name="Freeform 71"/>
            <p:cNvSpPr>
              <a:spLocks/>
            </p:cNvSpPr>
            <p:nvPr/>
          </p:nvSpPr>
          <p:spPr bwMode="auto">
            <a:xfrm>
              <a:off x="10974971" y="6848694"/>
              <a:ext cx="132827" cy="116979"/>
            </a:xfrm>
            <a:custGeom>
              <a:avLst/>
              <a:gdLst>
                <a:gd name="T0" fmla="*/ 312 w 313"/>
                <a:gd name="T1" fmla="*/ 0 h 276"/>
                <a:gd name="T2" fmla="*/ 313 w 313"/>
                <a:gd name="T3" fmla="*/ 170 h 276"/>
                <a:gd name="T4" fmla="*/ 313 w 313"/>
                <a:gd name="T5" fmla="*/ 260 h 276"/>
                <a:gd name="T6" fmla="*/ 313 w 313"/>
                <a:gd name="T7" fmla="*/ 276 h 276"/>
                <a:gd name="T8" fmla="*/ 222 w 313"/>
                <a:gd name="T9" fmla="*/ 276 h 276"/>
                <a:gd name="T10" fmla="*/ 222 w 313"/>
                <a:gd name="T11" fmla="*/ 147 h 276"/>
                <a:gd name="T12" fmla="*/ 218 w 313"/>
                <a:gd name="T13" fmla="*/ 146 h 276"/>
                <a:gd name="T14" fmla="*/ 157 w 313"/>
                <a:gd name="T15" fmla="*/ 240 h 276"/>
                <a:gd name="T16" fmla="*/ 93 w 313"/>
                <a:gd name="T17" fmla="*/ 141 h 276"/>
                <a:gd name="T18" fmla="*/ 93 w 313"/>
                <a:gd name="T19" fmla="*/ 275 h 276"/>
                <a:gd name="T20" fmla="*/ 3 w 313"/>
                <a:gd name="T21" fmla="*/ 275 h 276"/>
                <a:gd name="T22" fmla="*/ 2 w 313"/>
                <a:gd name="T23" fmla="*/ 256 h 276"/>
                <a:gd name="T24" fmla="*/ 2 w 313"/>
                <a:gd name="T25" fmla="*/ 22 h 276"/>
                <a:gd name="T26" fmla="*/ 0 w 313"/>
                <a:gd name="T27" fmla="*/ 0 h 276"/>
                <a:gd name="T28" fmla="*/ 100 w 313"/>
                <a:gd name="T29" fmla="*/ 0 h 276"/>
                <a:gd name="T30" fmla="*/ 131 w 313"/>
                <a:gd name="T31" fmla="*/ 43 h 276"/>
                <a:gd name="T32" fmla="*/ 158 w 313"/>
                <a:gd name="T33" fmla="*/ 86 h 276"/>
                <a:gd name="T34" fmla="*/ 201 w 313"/>
                <a:gd name="T35" fmla="*/ 15 h 276"/>
                <a:gd name="T36" fmla="*/ 216 w 313"/>
                <a:gd name="T37" fmla="*/ 0 h 276"/>
                <a:gd name="T38" fmla="*/ 312 w 313"/>
                <a:gd name="T39"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3" h="276">
                  <a:moveTo>
                    <a:pt x="312" y="0"/>
                  </a:moveTo>
                  <a:cubicBezTo>
                    <a:pt x="312" y="57"/>
                    <a:pt x="312" y="113"/>
                    <a:pt x="313" y="170"/>
                  </a:cubicBezTo>
                  <a:cubicBezTo>
                    <a:pt x="313" y="200"/>
                    <a:pt x="313" y="230"/>
                    <a:pt x="313" y="260"/>
                  </a:cubicBezTo>
                  <a:cubicBezTo>
                    <a:pt x="313" y="265"/>
                    <a:pt x="313" y="270"/>
                    <a:pt x="313" y="276"/>
                  </a:cubicBezTo>
                  <a:cubicBezTo>
                    <a:pt x="282" y="276"/>
                    <a:pt x="253" y="276"/>
                    <a:pt x="222" y="276"/>
                  </a:cubicBezTo>
                  <a:cubicBezTo>
                    <a:pt x="222" y="233"/>
                    <a:pt x="222" y="190"/>
                    <a:pt x="222" y="147"/>
                  </a:cubicBezTo>
                  <a:cubicBezTo>
                    <a:pt x="220" y="147"/>
                    <a:pt x="219" y="146"/>
                    <a:pt x="218" y="146"/>
                  </a:cubicBezTo>
                  <a:cubicBezTo>
                    <a:pt x="198" y="176"/>
                    <a:pt x="178" y="207"/>
                    <a:pt x="157" y="240"/>
                  </a:cubicBezTo>
                  <a:cubicBezTo>
                    <a:pt x="135" y="207"/>
                    <a:pt x="115" y="176"/>
                    <a:pt x="93" y="141"/>
                  </a:cubicBezTo>
                  <a:cubicBezTo>
                    <a:pt x="93" y="189"/>
                    <a:pt x="93" y="231"/>
                    <a:pt x="93" y="275"/>
                  </a:cubicBezTo>
                  <a:cubicBezTo>
                    <a:pt x="63" y="275"/>
                    <a:pt x="33" y="275"/>
                    <a:pt x="3" y="275"/>
                  </a:cubicBezTo>
                  <a:cubicBezTo>
                    <a:pt x="0" y="269"/>
                    <a:pt x="2" y="262"/>
                    <a:pt x="2" y="256"/>
                  </a:cubicBezTo>
                  <a:cubicBezTo>
                    <a:pt x="2" y="178"/>
                    <a:pt x="2" y="100"/>
                    <a:pt x="2" y="22"/>
                  </a:cubicBezTo>
                  <a:cubicBezTo>
                    <a:pt x="2" y="14"/>
                    <a:pt x="3" y="7"/>
                    <a:pt x="0" y="0"/>
                  </a:cubicBezTo>
                  <a:cubicBezTo>
                    <a:pt x="33" y="0"/>
                    <a:pt x="67" y="0"/>
                    <a:pt x="100" y="0"/>
                  </a:cubicBezTo>
                  <a:cubicBezTo>
                    <a:pt x="116" y="10"/>
                    <a:pt x="121" y="29"/>
                    <a:pt x="131" y="43"/>
                  </a:cubicBezTo>
                  <a:cubicBezTo>
                    <a:pt x="140" y="57"/>
                    <a:pt x="149" y="71"/>
                    <a:pt x="158" y="86"/>
                  </a:cubicBezTo>
                  <a:cubicBezTo>
                    <a:pt x="172" y="62"/>
                    <a:pt x="187" y="39"/>
                    <a:pt x="201" y="15"/>
                  </a:cubicBezTo>
                  <a:cubicBezTo>
                    <a:pt x="205" y="9"/>
                    <a:pt x="209" y="4"/>
                    <a:pt x="216" y="0"/>
                  </a:cubicBezTo>
                  <a:cubicBezTo>
                    <a:pt x="248" y="0"/>
                    <a:pt x="280" y="0"/>
                    <a:pt x="312"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1" name="Freeform 72"/>
            <p:cNvSpPr>
              <a:spLocks/>
            </p:cNvSpPr>
            <p:nvPr/>
          </p:nvSpPr>
          <p:spPr bwMode="auto">
            <a:xfrm>
              <a:off x="10718372" y="6848694"/>
              <a:ext cx="115847" cy="118111"/>
            </a:xfrm>
            <a:custGeom>
              <a:avLst/>
              <a:gdLst>
                <a:gd name="T0" fmla="*/ 273 w 273"/>
                <a:gd name="T1" fmla="*/ 0 h 279"/>
                <a:gd name="T2" fmla="*/ 272 w 273"/>
                <a:gd name="T3" fmla="*/ 158 h 279"/>
                <a:gd name="T4" fmla="*/ 272 w 273"/>
                <a:gd name="T5" fmla="*/ 275 h 279"/>
                <a:gd name="T6" fmla="*/ 227 w 273"/>
                <a:gd name="T7" fmla="*/ 277 h 279"/>
                <a:gd name="T8" fmla="*/ 180 w 273"/>
                <a:gd name="T9" fmla="*/ 277 h 279"/>
                <a:gd name="T10" fmla="*/ 180 w 273"/>
                <a:gd name="T11" fmla="*/ 185 h 279"/>
                <a:gd name="T12" fmla="*/ 96 w 273"/>
                <a:gd name="T13" fmla="*/ 185 h 279"/>
                <a:gd name="T14" fmla="*/ 96 w 273"/>
                <a:gd name="T15" fmla="*/ 275 h 279"/>
                <a:gd name="T16" fmla="*/ 4 w 273"/>
                <a:gd name="T17" fmla="*/ 275 h 279"/>
                <a:gd name="T18" fmla="*/ 2 w 273"/>
                <a:gd name="T19" fmla="*/ 258 h 279"/>
                <a:gd name="T20" fmla="*/ 2 w 273"/>
                <a:gd name="T21" fmla="*/ 20 h 279"/>
                <a:gd name="T22" fmla="*/ 1 w 273"/>
                <a:gd name="T23" fmla="*/ 0 h 279"/>
                <a:gd name="T24" fmla="*/ 93 w 273"/>
                <a:gd name="T25" fmla="*/ 0 h 279"/>
                <a:gd name="T26" fmla="*/ 99 w 273"/>
                <a:gd name="T27" fmla="*/ 28 h 279"/>
                <a:gd name="T28" fmla="*/ 99 w 273"/>
                <a:gd name="T29" fmla="*/ 66 h 279"/>
                <a:gd name="T30" fmla="*/ 118 w 273"/>
                <a:gd name="T31" fmla="*/ 86 h 279"/>
                <a:gd name="T32" fmla="*/ 156 w 273"/>
                <a:gd name="T33" fmla="*/ 86 h 279"/>
                <a:gd name="T34" fmla="*/ 175 w 273"/>
                <a:gd name="T35" fmla="*/ 66 h 279"/>
                <a:gd name="T36" fmla="*/ 175 w 273"/>
                <a:gd name="T37" fmla="*/ 25 h 279"/>
                <a:gd name="T38" fmla="*/ 181 w 273"/>
                <a:gd name="T39" fmla="*/ 0 h 279"/>
                <a:gd name="T40" fmla="*/ 273 w 273"/>
                <a:gd name="T41" fmla="*/ 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3" h="279">
                  <a:moveTo>
                    <a:pt x="273" y="0"/>
                  </a:moveTo>
                  <a:cubicBezTo>
                    <a:pt x="273" y="53"/>
                    <a:pt x="273" y="105"/>
                    <a:pt x="272" y="158"/>
                  </a:cubicBezTo>
                  <a:cubicBezTo>
                    <a:pt x="272" y="196"/>
                    <a:pt x="272" y="235"/>
                    <a:pt x="272" y="275"/>
                  </a:cubicBezTo>
                  <a:cubicBezTo>
                    <a:pt x="257" y="279"/>
                    <a:pt x="242" y="276"/>
                    <a:pt x="227" y="277"/>
                  </a:cubicBezTo>
                  <a:cubicBezTo>
                    <a:pt x="212" y="277"/>
                    <a:pt x="196" y="277"/>
                    <a:pt x="180" y="277"/>
                  </a:cubicBezTo>
                  <a:cubicBezTo>
                    <a:pt x="180" y="246"/>
                    <a:pt x="180" y="216"/>
                    <a:pt x="180" y="185"/>
                  </a:cubicBezTo>
                  <a:cubicBezTo>
                    <a:pt x="151" y="185"/>
                    <a:pt x="124" y="185"/>
                    <a:pt x="96" y="185"/>
                  </a:cubicBezTo>
                  <a:cubicBezTo>
                    <a:pt x="96" y="215"/>
                    <a:pt x="96" y="244"/>
                    <a:pt x="96" y="275"/>
                  </a:cubicBezTo>
                  <a:cubicBezTo>
                    <a:pt x="64" y="275"/>
                    <a:pt x="34" y="275"/>
                    <a:pt x="4" y="275"/>
                  </a:cubicBezTo>
                  <a:cubicBezTo>
                    <a:pt x="0" y="270"/>
                    <a:pt x="2" y="263"/>
                    <a:pt x="2" y="258"/>
                  </a:cubicBezTo>
                  <a:cubicBezTo>
                    <a:pt x="2" y="178"/>
                    <a:pt x="2" y="99"/>
                    <a:pt x="2" y="20"/>
                  </a:cubicBezTo>
                  <a:cubicBezTo>
                    <a:pt x="2" y="13"/>
                    <a:pt x="1" y="7"/>
                    <a:pt x="1" y="0"/>
                  </a:cubicBezTo>
                  <a:cubicBezTo>
                    <a:pt x="32" y="0"/>
                    <a:pt x="62" y="0"/>
                    <a:pt x="93" y="0"/>
                  </a:cubicBezTo>
                  <a:cubicBezTo>
                    <a:pt x="100" y="8"/>
                    <a:pt x="99" y="19"/>
                    <a:pt x="99" y="28"/>
                  </a:cubicBezTo>
                  <a:cubicBezTo>
                    <a:pt x="99" y="41"/>
                    <a:pt x="99" y="54"/>
                    <a:pt x="99" y="66"/>
                  </a:cubicBezTo>
                  <a:cubicBezTo>
                    <a:pt x="99" y="79"/>
                    <a:pt x="104" y="86"/>
                    <a:pt x="118" y="86"/>
                  </a:cubicBezTo>
                  <a:cubicBezTo>
                    <a:pt x="131" y="86"/>
                    <a:pt x="143" y="86"/>
                    <a:pt x="156" y="86"/>
                  </a:cubicBezTo>
                  <a:cubicBezTo>
                    <a:pt x="170" y="86"/>
                    <a:pt x="175" y="79"/>
                    <a:pt x="175" y="66"/>
                  </a:cubicBezTo>
                  <a:cubicBezTo>
                    <a:pt x="175" y="52"/>
                    <a:pt x="175" y="38"/>
                    <a:pt x="175" y="25"/>
                  </a:cubicBezTo>
                  <a:cubicBezTo>
                    <a:pt x="175" y="16"/>
                    <a:pt x="175" y="7"/>
                    <a:pt x="181" y="0"/>
                  </a:cubicBezTo>
                  <a:cubicBezTo>
                    <a:pt x="212" y="0"/>
                    <a:pt x="242" y="0"/>
                    <a:pt x="273"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2" name="Freeform 73"/>
            <p:cNvSpPr>
              <a:spLocks/>
            </p:cNvSpPr>
            <p:nvPr/>
          </p:nvSpPr>
          <p:spPr bwMode="auto">
            <a:xfrm>
              <a:off x="10849690" y="6848694"/>
              <a:ext cx="110186" cy="116602"/>
            </a:xfrm>
            <a:custGeom>
              <a:avLst/>
              <a:gdLst>
                <a:gd name="T0" fmla="*/ 260 w 260"/>
                <a:gd name="T1" fmla="*/ 0 h 275"/>
                <a:gd name="T2" fmla="*/ 258 w 260"/>
                <a:gd name="T3" fmla="*/ 60 h 275"/>
                <a:gd name="T4" fmla="*/ 258 w 260"/>
                <a:gd name="T5" fmla="*/ 91 h 275"/>
                <a:gd name="T6" fmla="*/ 177 w 260"/>
                <a:gd name="T7" fmla="*/ 91 h 275"/>
                <a:gd name="T8" fmla="*/ 177 w 260"/>
                <a:gd name="T9" fmla="*/ 275 h 275"/>
                <a:gd name="T10" fmla="*/ 84 w 260"/>
                <a:gd name="T11" fmla="*/ 275 h 275"/>
                <a:gd name="T12" fmla="*/ 84 w 260"/>
                <a:gd name="T13" fmla="*/ 93 h 275"/>
                <a:gd name="T14" fmla="*/ 3 w 260"/>
                <a:gd name="T15" fmla="*/ 93 h 275"/>
                <a:gd name="T16" fmla="*/ 2 w 260"/>
                <a:gd name="T17" fmla="*/ 46 h 275"/>
                <a:gd name="T18" fmla="*/ 0 w 260"/>
                <a:gd name="T19" fmla="*/ 0 h 275"/>
                <a:gd name="T20" fmla="*/ 260 w 260"/>
                <a:gd name="T21"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0" h="275">
                  <a:moveTo>
                    <a:pt x="260" y="0"/>
                  </a:moveTo>
                  <a:cubicBezTo>
                    <a:pt x="256" y="20"/>
                    <a:pt x="259" y="40"/>
                    <a:pt x="258" y="60"/>
                  </a:cubicBezTo>
                  <a:cubicBezTo>
                    <a:pt x="258" y="70"/>
                    <a:pt x="258" y="79"/>
                    <a:pt x="258" y="91"/>
                  </a:cubicBezTo>
                  <a:cubicBezTo>
                    <a:pt x="231" y="91"/>
                    <a:pt x="205" y="91"/>
                    <a:pt x="177" y="91"/>
                  </a:cubicBezTo>
                  <a:cubicBezTo>
                    <a:pt x="177" y="153"/>
                    <a:pt x="177" y="214"/>
                    <a:pt x="177" y="275"/>
                  </a:cubicBezTo>
                  <a:cubicBezTo>
                    <a:pt x="146" y="275"/>
                    <a:pt x="116" y="275"/>
                    <a:pt x="84" y="275"/>
                  </a:cubicBezTo>
                  <a:cubicBezTo>
                    <a:pt x="84" y="215"/>
                    <a:pt x="84" y="155"/>
                    <a:pt x="84" y="93"/>
                  </a:cubicBezTo>
                  <a:cubicBezTo>
                    <a:pt x="56" y="93"/>
                    <a:pt x="30" y="93"/>
                    <a:pt x="3" y="93"/>
                  </a:cubicBezTo>
                  <a:cubicBezTo>
                    <a:pt x="0" y="76"/>
                    <a:pt x="2" y="61"/>
                    <a:pt x="2" y="46"/>
                  </a:cubicBezTo>
                  <a:cubicBezTo>
                    <a:pt x="1" y="30"/>
                    <a:pt x="4" y="15"/>
                    <a:pt x="0" y="0"/>
                  </a:cubicBezTo>
                  <a:cubicBezTo>
                    <a:pt x="87" y="0"/>
                    <a:pt x="173" y="0"/>
                    <a:pt x="260"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3" name="Freeform 74"/>
            <p:cNvSpPr>
              <a:spLocks/>
            </p:cNvSpPr>
            <p:nvPr/>
          </p:nvSpPr>
          <p:spPr bwMode="auto">
            <a:xfrm>
              <a:off x="11125911" y="6848694"/>
              <a:ext cx="95470" cy="116979"/>
            </a:xfrm>
            <a:custGeom>
              <a:avLst/>
              <a:gdLst>
                <a:gd name="T0" fmla="*/ 96 w 225"/>
                <a:gd name="T1" fmla="*/ 0 h 276"/>
                <a:gd name="T2" fmla="*/ 96 w 225"/>
                <a:gd name="T3" fmla="*/ 183 h 276"/>
                <a:gd name="T4" fmla="*/ 225 w 225"/>
                <a:gd name="T5" fmla="*/ 183 h 276"/>
                <a:gd name="T6" fmla="*/ 225 w 225"/>
                <a:gd name="T7" fmla="*/ 276 h 276"/>
                <a:gd name="T8" fmla="*/ 4 w 225"/>
                <a:gd name="T9" fmla="*/ 276 h 276"/>
                <a:gd name="T10" fmla="*/ 2 w 225"/>
                <a:gd name="T11" fmla="*/ 255 h 276"/>
                <a:gd name="T12" fmla="*/ 2 w 225"/>
                <a:gd name="T13" fmla="*/ 22 h 276"/>
                <a:gd name="T14" fmla="*/ 0 w 225"/>
                <a:gd name="T15" fmla="*/ 0 h 276"/>
                <a:gd name="T16" fmla="*/ 96 w 225"/>
                <a:gd name="T1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5" h="276">
                  <a:moveTo>
                    <a:pt x="96" y="0"/>
                  </a:moveTo>
                  <a:cubicBezTo>
                    <a:pt x="96" y="61"/>
                    <a:pt x="96" y="121"/>
                    <a:pt x="96" y="183"/>
                  </a:cubicBezTo>
                  <a:cubicBezTo>
                    <a:pt x="139" y="183"/>
                    <a:pt x="181" y="183"/>
                    <a:pt x="225" y="183"/>
                  </a:cubicBezTo>
                  <a:cubicBezTo>
                    <a:pt x="225" y="215"/>
                    <a:pt x="225" y="245"/>
                    <a:pt x="225" y="276"/>
                  </a:cubicBezTo>
                  <a:cubicBezTo>
                    <a:pt x="151" y="276"/>
                    <a:pt x="77" y="276"/>
                    <a:pt x="4" y="276"/>
                  </a:cubicBezTo>
                  <a:cubicBezTo>
                    <a:pt x="0" y="269"/>
                    <a:pt x="2" y="262"/>
                    <a:pt x="2" y="255"/>
                  </a:cubicBezTo>
                  <a:cubicBezTo>
                    <a:pt x="2" y="178"/>
                    <a:pt x="2" y="100"/>
                    <a:pt x="2" y="22"/>
                  </a:cubicBezTo>
                  <a:cubicBezTo>
                    <a:pt x="2" y="14"/>
                    <a:pt x="3" y="7"/>
                    <a:pt x="0" y="0"/>
                  </a:cubicBezTo>
                  <a:cubicBezTo>
                    <a:pt x="32" y="0"/>
                    <a:pt x="64" y="0"/>
                    <a:pt x="96"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4" name="Freeform 75"/>
            <p:cNvSpPr>
              <a:spLocks/>
            </p:cNvSpPr>
            <p:nvPr/>
          </p:nvSpPr>
          <p:spPr bwMode="auto">
            <a:xfrm>
              <a:off x="10965914" y="7071331"/>
              <a:ext cx="255844" cy="592441"/>
            </a:xfrm>
            <a:custGeom>
              <a:avLst/>
              <a:gdLst>
                <a:gd name="T0" fmla="*/ 9 w 603"/>
                <a:gd name="T1" fmla="*/ 179 h 1398"/>
                <a:gd name="T2" fmla="*/ 9 w 603"/>
                <a:gd name="T3" fmla="*/ 0 h 1398"/>
                <a:gd name="T4" fmla="*/ 600 w 603"/>
                <a:gd name="T5" fmla="*/ 0 h 1398"/>
                <a:gd name="T6" fmla="*/ 598 w 603"/>
                <a:gd name="T7" fmla="*/ 47 h 1398"/>
                <a:gd name="T8" fmla="*/ 594 w 603"/>
                <a:gd name="T9" fmla="*/ 86 h 1398"/>
                <a:gd name="T10" fmla="*/ 589 w 603"/>
                <a:gd name="T11" fmla="*/ 153 h 1398"/>
                <a:gd name="T12" fmla="*/ 581 w 603"/>
                <a:gd name="T13" fmla="*/ 227 h 1398"/>
                <a:gd name="T14" fmla="*/ 581 w 603"/>
                <a:gd name="T15" fmla="*/ 237 h 1398"/>
                <a:gd name="T16" fmla="*/ 573 w 603"/>
                <a:gd name="T17" fmla="*/ 308 h 1398"/>
                <a:gd name="T18" fmla="*/ 573 w 603"/>
                <a:gd name="T19" fmla="*/ 310 h 1398"/>
                <a:gd name="T20" fmla="*/ 568 w 603"/>
                <a:gd name="T21" fmla="*/ 381 h 1398"/>
                <a:gd name="T22" fmla="*/ 561 w 603"/>
                <a:gd name="T23" fmla="*/ 451 h 1398"/>
                <a:gd name="T24" fmla="*/ 561 w 603"/>
                <a:gd name="T25" fmla="*/ 463 h 1398"/>
                <a:gd name="T26" fmla="*/ 553 w 603"/>
                <a:gd name="T27" fmla="*/ 531 h 1398"/>
                <a:gd name="T28" fmla="*/ 553 w 603"/>
                <a:gd name="T29" fmla="*/ 535 h 1398"/>
                <a:gd name="T30" fmla="*/ 548 w 603"/>
                <a:gd name="T31" fmla="*/ 612 h 1398"/>
                <a:gd name="T32" fmla="*/ 541 w 603"/>
                <a:gd name="T33" fmla="*/ 675 h 1398"/>
                <a:gd name="T34" fmla="*/ 541 w 603"/>
                <a:gd name="T35" fmla="*/ 682 h 1398"/>
                <a:gd name="T36" fmla="*/ 533 w 603"/>
                <a:gd name="T37" fmla="*/ 757 h 1398"/>
                <a:gd name="T38" fmla="*/ 533 w 603"/>
                <a:gd name="T39" fmla="*/ 761 h 1398"/>
                <a:gd name="T40" fmla="*/ 528 w 603"/>
                <a:gd name="T41" fmla="*/ 840 h 1398"/>
                <a:gd name="T42" fmla="*/ 520 w 603"/>
                <a:gd name="T43" fmla="*/ 932 h 1398"/>
                <a:gd name="T44" fmla="*/ 512 w 603"/>
                <a:gd name="T45" fmla="*/ 1020 h 1398"/>
                <a:gd name="T46" fmla="*/ 506 w 603"/>
                <a:gd name="T47" fmla="*/ 1081 h 1398"/>
                <a:gd name="T48" fmla="*/ 502 w 603"/>
                <a:gd name="T49" fmla="*/ 1130 h 1398"/>
                <a:gd name="T50" fmla="*/ 493 w 603"/>
                <a:gd name="T51" fmla="*/ 1246 h 1398"/>
                <a:gd name="T52" fmla="*/ 488 w 603"/>
                <a:gd name="T53" fmla="*/ 1265 h 1398"/>
                <a:gd name="T54" fmla="*/ 9 w 603"/>
                <a:gd name="T55" fmla="*/ 1398 h 1398"/>
                <a:gd name="T56" fmla="*/ 9 w 603"/>
                <a:gd name="T57" fmla="*/ 1358 h 1398"/>
                <a:gd name="T58" fmla="*/ 9 w 603"/>
                <a:gd name="T59" fmla="*/ 1226 h 1398"/>
                <a:gd name="T60" fmla="*/ 1 w 603"/>
                <a:gd name="T61" fmla="*/ 1208 h 1398"/>
                <a:gd name="T62" fmla="*/ 10 w 603"/>
                <a:gd name="T63" fmla="*/ 1202 h 1398"/>
                <a:gd name="T64" fmla="*/ 353 w 603"/>
                <a:gd name="T65" fmla="*/ 1108 h 1398"/>
                <a:gd name="T66" fmla="*/ 379 w 603"/>
                <a:gd name="T67" fmla="*/ 1075 h 1398"/>
                <a:gd name="T68" fmla="*/ 418 w 603"/>
                <a:gd name="T69" fmla="*/ 632 h 1398"/>
                <a:gd name="T70" fmla="*/ 423 w 603"/>
                <a:gd name="T71" fmla="*/ 578 h 1398"/>
                <a:gd name="T72" fmla="*/ 400 w 603"/>
                <a:gd name="T73" fmla="*/ 553 h 1398"/>
                <a:gd name="T74" fmla="*/ 272 w 603"/>
                <a:gd name="T75" fmla="*/ 553 h 1398"/>
                <a:gd name="T76" fmla="*/ 40 w 603"/>
                <a:gd name="T77" fmla="*/ 553 h 1398"/>
                <a:gd name="T78" fmla="*/ 10 w 603"/>
                <a:gd name="T79" fmla="*/ 550 h 1398"/>
                <a:gd name="T80" fmla="*/ 5 w 603"/>
                <a:gd name="T81" fmla="*/ 544 h 1398"/>
                <a:gd name="T82" fmla="*/ 3 w 603"/>
                <a:gd name="T83" fmla="*/ 477 h 1398"/>
                <a:gd name="T84" fmla="*/ 3 w 603"/>
                <a:gd name="T85" fmla="*/ 387 h 1398"/>
                <a:gd name="T86" fmla="*/ 8 w 603"/>
                <a:gd name="T87" fmla="*/ 362 h 1398"/>
                <a:gd name="T88" fmla="*/ 39 w 603"/>
                <a:gd name="T89" fmla="*/ 357 h 1398"/>
                <a:gd name="T90" fmla="*/ 414 w 603"/>
                <a:gd name="T91" fmla="*/ 357 h 1398"/>
                <a:gd name="T92" fmla="*/ 441 w 603"/>
                <a:gd name="T93" fmla="*/ 349 h 1398"/>
                <a:gd name="T94" fmla="*/ 455 w 603"/>
                <a:gd name="T95" fmla="*/ 195 h 1398"/>
                <a:gd name="T96" fmla="*/ 433 w 603"/>
                <a:gd name="T97" fmla="*/ 185 h 1398"/>
                <a:gd name="T98" fmla="*/ 235 w 603"/>
                <a:gd name="T99" fmla="*/ 185 h 1398"/>
                <a:gd name="T100" fmla="*/ 35 w 603"/>
                <a:gd name="T101" fmla="*/ 185 h 1398"/>
                <a:gd name="T102" fmla="*/ 9 w 603"/>
                <a:gd name="T103" fmla="*/ 179 h 1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03" h="1398">
                  <a:moveTo>
                    <a:pt x="9" y="179"/>
                  </a:moveTo>
                  <a:cubicBezTo>
                    <a:pt x="9" y="120"/>
                    <a:pt x="9" y="60"/>
                    <a:pt x="9" y="0"/>
                  </a:cubicBezTo>
                  <a:cubicBezTo>
                    <a:pt x="207" y="0"/>
                    <a:pt x="403" y="0"/>
                    <a:pt x="600" y="0"/>
                  </a:cubicBezTo>
                  <a:cubicBezTo>
                    <a:pt x="600" y="16"/>
                    <a:pt x="603" y="31"/>
                    <a:pt x="598" y="47"/>
                  </a:cubicBezTo>
                  <a:cubicBezTo>
                    <a:pt x="594" y="59"/>
                    <a:pt x="595" y="73"/>
                    <a:pt x="594" y="86"/>
                  </a:cubicBezTo>
                  <a:cubicBezTo>
                    <a:pt x="593" y="109"/>
                    <a:pt x="589" y="131"/>
                    <a:pt x="589" y="153"/>
                  </a:cubicBezTo>
                  <a:cubicBezTo>
                    <a:pt x="588" y="178"/>
                    <a:pt x="587" y="203"/>
                    <a:pt x="581" y="227"/>
                  </a:cubicBezTo>
                  <a:cubicBezTo>
                    <a:pt x="581" y="231"/>
                    <a:pt x="581" y="234"/>
                    <a:pt x="581" y="237"/>
                  </a:cubicBezTo>
                  <a:cubicBezTo>
                    <a:pt x="581" y="261"/>
                    <a:pt x="578" y="284"/>
                    <a:pt x="573" y="308"/>
                  </a:cubicBezTo>
                  <a:cubicBezTo>
                    <a:pt x="573" y="308"/>
                    <a:pt x="573" y="309"/>
                    <a:pt x="573" y="310"/>
                  </a:cubicBezTo>
                  <a:cubicBezTo>
                    <a:pt x="576" y="334"/>
                    <a:pt x="569" y="357"/>
                    <a:pt x="568" y="381"/>
                  </a:cubicBezTo>
                  <a:cubicBezTo>
                    <a:pt x="568" y="404"/>
                    <a:pt x="567" y="428"/>
                    <a:pt x="561" y="451"/>
                  </a:cubicBezTo>
                  <a:cubicBezTo>
                    <a:pt x="560" y="455"/>
                    <a:pt x="561" y="459"/>
                    <a:pt x="561" y="463"/>
                  </a:cubicBezTo>
                  <a:cubicBezTo>
                    <a:pt x="561" y="486"/>
                    <a:pt x="558" y="509"/>
                    <a:pt x="553" y="531"/>
                  </a:cubicBezTo>
                  <a:cubicBezTo>
                    <a:pt x="553" y="532"/>
                    <a:pt x="553" y="534"/>
                    <a:pt x="553" y="535"/>
                  </a:cubicBezTo>
                  <a:cubicBezTo>
                    <a:pt x="555" y="561"/>
                    <a:pt x="550" y="587"/>
                    <a:pt x="548" y="612"/>
                  </a:cubicBezTo>
                  <a:cubicBezTo>
                    <a:pt x="546" y="633"/>
                    <a:pt x="549" y="654"/>
                    <a:pt x="541" y="675"/>
                  </a:cubicBezTo>
                  <a:cubicBezTo>
                    <a:pt x="540" y="677"/>
                    <a:pt x="541" y="680"/>
                    <a:pt x="541" y="682"/>
                  </a:cubicBezTo>
                  <a:cubicBezTo>
                    <a:pt x="541" y="708"/>
                    <a:pt x="538" y="732"/>
                    <a:pt x="533" y="757"/>
                  </a:cubicBezTo>
                  <a:cubicBezTo>
                    <a:pt x="533" y="758"/>
                    <a:pt x="533" y="759"/>
                    <a:pt x="533" y="761"/>
                  </a:cubicBezTo>
                  <a:cubicBezTo>
                    <a:pt x="536" y="787"/>
                    <a:pt x="530" y="813"/>
                    <a:pt x="528" y="840"/>
                  </a:cubicBezTo>
                  <a:cubicBezTo>
                    <a:pt x="527" y="871"/>
                    <a:pt x="523" y="901"/>
                    <a:pt x="520" y="932"/>
                  </a:cubicBezTo>
                  <a:cubicBezTo>
                    <a:pt x="518" y="961"/>
                    <a:pt x="516" y="991"/>
                    <a:pt x="512" y="1020"/>
                  </a:cubicBezTo>
                  <a:cubicBezTo>
                    <a:pt x="509" y="1040"/>
                    <a:pt x="511" y="1061"/>
                    <a:pt x="506" y="1081"/>
                  </a:cubicBezTo>
                  <a:cubicBezTo>
                    <a:pt x="502" y="1096"/>
                    <a:pt x="502" y="1113"/>
                    <a:pt x="502" y="1130"/>
                  </a:cubicBezTo>
                  <a:cubicBezTo>
                    <a:pt x="500" y="1169"/>
                    <a:pt x="490" y="1207"/>
                    <a:pt x="493" y="1246"/>
                  </a:cubicBezTo>
                  <a:cubicBezTo>
                    <a:pt x="494" y="1253"/>
                    <a:pt x="488" y="1258"/>
                    <a:pt x="488" y="1265"/>
                  </a:cubicBezTo>
                  <a:cubicBezTo>
                    <a:pt x="329" y="1309"/>
                    <a:pt x="170" y="1353"/>
                    <a:pt x="9" y="1398"/>
                  </a:cubicBezTo>
                  <a:cubicBezTo>
                    <a:pt x="9" y="1384"/>
                    <a:pt x="9" y="1371"/>
                    <a:pt x="9" y="1358"/>
                  </a:cubicBezTo>
                  <a:cubicBezTo>
                    <a:pt x="9" y="1314"/>
                    <a:pt x="9" y="1270"/>
                    <a:pt x="9" y="1226"/>
                  </a:cubicBezTo>
                  <a:cubicBezTo>
                    <a:pt x="9" y="1218"/>
                    <a:pt x="8" y="1212"/>
                    <a:pt x="1" y="1208"/>
                  </a:cubicBezTo>
                  <a:cubicBezTo>
                    <a:pt x="3" y="1204"/>
                    <a:pt x="6" y="1203"/>
                    <a:pt x="10" y="1202"/>
                  </a:cubicBezTo>
                  <a:cubicBezTo>
                    <a:pt x="125" y="1172"/>
                    <a:pt x="238" y="1139"/>
                    <a:pt x="353" y="1108"/>
                  </a:cubicBezTo>
                  <a:cubicBezTo>
                    <a:pt x="370" y="1103"/>
                    <a:pt x="378" y="1093"/>
                    <a:pt x="379" y="1075"/>
                  </a:cubicBezTo>
                  <a:cubicBezTo>
                    <a:pt x="391" y="927"/>
                    <a:pt x="404" y="780"/>
                    <a:pt x="418" y="632"/>
                  </a:cubicBezTo>
                  <a:cubicBezTo>
                    <a:pt x="420" y="614"/>
                    <a:pt x="422" y="596"/>
                    <a:pt x="423" y="578"/>
                  </a:cubicBezTo>
                  <a:cubicBezTo>
                    <a:pt x="424" y="554"/>
                    <a:pt x="424" y="553"/>
                    <a:pt x="400" y="553"/>
                  </a:cubicBezTo>
                  <a:cubicBezTo>
                    <a:pt x="357" y="553"/>
                    <a:pt x="314" y="553"/>
                    <a:pt x="272" y="553"/>
                  </a:cubicBezTo>
                  <a:cubicBezTo>
                    <a:pt x="195" y="553"/>
                    <a:pt x="117" y="553"/>
                    <a:pt x="40" y="553"/>
                  </a:cubicBezTo>
                  <a:cubicBezTo>
                    <a:pt x="30" y="553"/>
                    <a:pt x="20" y="554"/>
                    <a:pt x="10" y="550"/>
                  </a:cubicBezTo>
                  <a:cubicBezTo>
                    <a:pt x="8" y="548"/>
                    <a:pt x="7" y="546"/>
                    <a:pt x="5" y="544"/>
                  </a:cubicBezTo>
                  <a:cubicBezTo>
                    <a:pt x="0" y="522"/>
                    <a:pt x="3" y="499"/>
                    <a:pt x="3" y="477"/>
                  </a:cubicBezTo>
                  <a:cubicBezTo>
                    <a:pt x="2" y="447"/>
                    <a:pt x="2" y="417"/>
                    <a:pt x="3" y="387"/>
                  </a:cubicBezTo>
                  <a:cubicBezTo>
                    <a:pt x="3" y="378"/>
                    <a:pt x="2" y="370"/>
                    <a:pt x="8" y="362"/>
                  </a:cubicBezTo>
                  <a:cubicBezTo>
                    <a:pt x="17" y="355"/>
                    <a:pt x="28" y="357"/>
                    <a:pt x="39" y="357"/>
                  </a:cubicBezTo>
                  <a:cubicBezTo>
                    <a:pt x="164" y="357"/>
                    <a:pt x="289" y="357"/>
                    <a:pt x="414" y="357"/>
                  </a:cubicBezTo>
                  <a:cubicBezTo>
                    <a:pt x="424" y="357"/>
                    <a:pt x="434" y="360"/>
                    <a:pt x="441" y="349"/>
                  </a:cubicBezTo>
                  <a:cubicBezTo>
                    <a:pt x="449" y="298"/>
                    <a:pt x="453" y="247"/>
                    <a:pt x="455" y="195"/>
                  </a:cubicBezTo>
                  <a:cubicBezTo>
                    <a:pt x="452" y="182"/>
                    <a:pt x="442" y="185"/>
                    <a:pt x="433" y="185"/>
                  </a:cubicBezTo>
                  <a:cubicBezTo>
                    <a:pt x="367" y="185"/>
                    <a:pt x="301" y="185"/>
                    <a:pt x="235" y="185"/>
                  </a:cubicBezTo>
                  <a:cubicBezTo>
                    <a:pt x="168" y="185"/>
                    <a:pt x="102" y="185"/>
                    <a:pt x="35" y="185"/>
                  </a:cubicBezTo>
                  <a:cubicBezTo>
                    <a:pt x="26" y="184"/>
                    <a:pt x="16" y="187"/>
                    <a:pt x="9" y="179"/>
                  </a:cubicBezTo>
                  <a:close/>
                </a:path>
              </a:pathLst>
            </a:custGeom>
            <a:solidFill>
              <a:srgbClr val="0070C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5" name="Freeform 76"/>
            <p:cNvSpPr>
              <a:spLocks/>
            </p:cNvSpPr>
            <p:nvPr/>
          </p:nvSpPr>
          <p:spPr bwMode="auto">
            <a:xfrm>
              <a:off x="10776107" y="7146801"/>
              <a:ext cx="387539" cy="243014"/>
            </a:xfrm>
            <a:custGeom>
              <a:avLst/>
              <a:gdLst>
                <a:gd name="T0" fmla="*/ 896 w 914"/>
                <a:gd name="T1" fmla="*/ 173 h 574"/>
                <a:gd name="T2" fmla="*/ 895 w 914"/>
                <a:gd name="T3" fmla="*/ 183 h 574"/>
                <a:gd name="T4" fmla="*/ 874 w 914"/>
                <a:gd name="T5" fmla="*/ 185 h 574"/>
                <a:gd name="T6" fmla="*/ 479 w 914"/>
                <a:gd name="T7" fmla="*/ 185 h 574"/>
                <a:gd name="T8" fmla="*/ 457 w 914"/>
                <a:gd name="T9" fmla="*/ 185 h 574"/>
                <a:gd name="T10" fmla="*/ 426 w 914"/>
                <a:gd name="T11" fmla="*/ 191 h 574"/>
                <a:gd name="T12" fmla="*/ 235 w 914"/>
                <a:gd name="T13" fmla="*/ 191 h 574"/>
                <a:gd name="T14" fmla="*/ 211 w 914"/>
                <a:gd name="T15" fmla="*/ 217 h 574"/>
                <a:gd name="T16" fmla="*/ 221 w 914"/>
                <a:gd name="T17" fmla="*/ 338 h 574"/>
                <a:gd name="T18" fmla="*/ 249 w 914"/>
                <a:gd name="T19" fmla="*/ 363 h 574"/>
                <a:gd name="T20" fmla="*/ 428 w 914"/>
                <a:gd name="T21" fmla="*/ 363 h 574"/>
                <a:gd name="T22" fmla="*/ 457 w 914"/>
                <a:gd name="T23" fmla="*/ 368 h 574"/>
                <a:gd name="T24" fmla="*/ 457 w 914"/>
                <a:gd name="T25" fmla="*/ 370 h 574"/>
                <a:gd name="T26" fmla="*/ 463 w 914"/>
                <a:gd name="T27" fmla="*/ 398 h 574"/>
                <a:gd name="T28" fmla="*/ 463 w 914"/>
                <a:gd name="T29" fmla="*/ 518 h 574"/>
                <a:gd name="T30" fmla="*/ 489 w 914"/>
                <a:gd name="T31" fmla="*/ 543 h 574"/>
                <a:gd name="T32" fmla="*/ 646 w 914"/>
                <a:gd name="T33" fmla="*/ 543 h 574"/>
                <a:gd name="T34" fmla="*/ 670 w 914"/>
                <a:gd name="T35" fmla="*/ 544 h 574"/>
                <a:gd name="T36" fmla="*/ 678 w 914"/>
                <a:gd name="T37" fmla="*/ 574 h 574"/>
                <a:gd name="T38" fmla="*/ 641 w 914"/>
                <a:gd name="T39" fmla="*/ 559 h 574"/>
                <a:gd name="T40" fmla="*/ 486 w 914"/>
                <a:gd name="T41" fmla="*/ 559 h 574"/>
                <a:gd name="T42" fmla="*/ 457 w 914"/>
                <a:gd name="T43" fmla="*/ 553 h 574"/>
                <a:gd name="T44" fmla="*/ 435 w 914"/>
                <a:gd name="T45" fmla="*/ 553 h 574"/>
                <a:gd name="T46" fmla="*/ 73 w 914"/>
                <a:gd name="T47" fmla="*/ 553 h 574"/>
                <a:gd name="T48" fmla="*/ 51 w 914"/>
                <a:gd name="T49" fmla="*/ 553 h 574"/>
                <a:gd name="T50" fmla="*/ 46 w 914"/>
                <a:gd name="T51" fmla="*/ 510 h 574"/>
                <a:gd name="T52" fmla="*/ 37 w 914"/>
                <a:gd name="T53" fmla="*/ 399 h 574"/>
                <a:gd name="T54" fmla="*/ 26 w 914"/>
                <a:gd name="T55" fmla="*/ 291 h 574"/>
                <a:gd name="T56" fmla="*/ 21 w 914"/>
                <a:gd name="T57" fmla="*/ 229 h 574"/>
                <a:gd name="T58" fmla="*/ 10 w 914"/>
                <a:gd name="T59" fmla="*/ 113 h 574"/>
                <a:gd name="T60" fmla="*/ 6 w 914"/>
                <a:gd name="T61" fmla="*/ 57 h 574"/>
                <a:gd name="T62" fmla="*/ 2 w 914"/>
                <a:gd name="T63" fmla="*/ 3 h 574"/>
                <a:gd name="T64" fmla="*/ 23 w 914"/>
                <a:gd name="T65" fmla="*/ 2 h 574"/>
                <a:gd name="T66" fmla="*/ 435 w 914"/>
                <a:gd name="T67" fmla="*/ 1 h 574"/>
                <a:gd name="T68" fmla="*/ 457 w 914"/>
                <a:gd name="T69" fmla="*/ 1 h 574"/>
                <a:gd name="T70" fmla="*/ 503 w 914"/>
                <a:gd name="T71" fmla="*/ 1 h 574"/>
                <a:gd name="T72" fmla="*/ 890 w 914"/>
                <a:gd name="T73" fmla="*/ 1 h 574"/>
                <a:gd name="T74" fmla="*/ 910 w 914"/>
                <a:gd name="T75" fmla="*/ 1 h 574"/>
                <a:gd name="T76" fmla="*/ 909 w 914"/>
                <a:gd name="T77" fmla="*/ 18 h 574"/>
                <a:gd name="T78" fmla="*/ 874 w 914"/>
                <a:gd name="T79" fmla="*/ 11 h 574"/>
                <a:gd name="T80" fmla="*/ 493 w 914"/>
                <a:gd name="T81" fmla="*/ 11 h 574"/>
                <a:gd name="T82" fmla="*/ 463 w 914"/>
                <a:gd name="T83" fmla="*/ 40 h 574"/>
                <a:gd name="T84" fmla="*/ 463 w 914"/>
                <a:gd name="T85" fmla="*/ 152 h 574"/>
                <a:gd name="T86" fmla="*/ 485 w 914"/>
                <a:gd name="T87" fmla="*/ 175 h 574"/>
                <a:gd name="T88" fmla="*/ 873 w 914"/>
                <a:gd name="T89" fmla="*/ 174 h 574"/>
                <a:gd name="T90" fmla="*/ 896 w 914"/>
                <a:gd name="T91" fmla="*/ 173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14" h="574">
                  <a:moveTo>
                    <a:pt x="896" y="173"/>
                  </a:moveTo>
                  <a:cubicBezTo>
                    <a:pt x="897" y="176"/>
                    <a:pt x="897" y="180"/>
                    <a:pt x="895" y="183"/>
                  </a:cubicBezTo>
                  <a:cubicBezTo>
                    <a:pt x="889" y="186"/>
                    <a:pt x="881" y="185"/>
                    <a:pt x="874" y="185"/>
                  </a:cubicBezTo>
                  <a:cubicBezTo>
                    <a:pt x="742" y="185"/>
                    <a:pt x="611" y="185"/>
                    <a:pt x="479" y="185"/>
                  </a:cubicBezTo>
                  <a:cubicBezTo>
                    <a:pt x="472" y="185"/>
                    <a:pt x="464" y="185"/>
                    <a:pt x="457" y="185"/>
                  </a:cubicBezTo>
                  <a:cubicBezTo>
                    <a:pt x="448" y="193"/>
                    <a:pt x="437" y="191"/>
                    <a:pt x="426" y="191"/>
                  </a:cubicBezTo>
                  <a:cubicBezTo>
                    <a:pt x="362" y="191"/>
                    <a:pt x="299" y="191"/>
                    <a:pt x="235" y="191"/>
                  </a:cubicBezTo>
                  <a:cubicBezTo>
                    <a:pt x="209" y="191"/>
                    <a:pt x="210" y="192"/>
                    <a:pt x="211" y="217"/>
                  </a:cubicBezTo>
                  <a:cubicBezTo>
                    <a:pt x="213" y="258"/>
                    <a:pt x="217" y="298"/>
                    <a:pt x="221" y="338"/>
                  </a:cubicBezTo>
                  <a:cubicBezTo>
                    <a:pt x="223" y="361"/>
                    <a:pt x="226" y="363"/>
                    <a:pt x="249" y="363"/>
                  </a:cubicBezTo>
                  <a:cubicBezTo>
                    <a:pt x="309" y="363"/>
                    <a:pt x="369" y="363"/>
                    <a:pt x="428" y="363"/>
                  </a:cubicBezTo>
                  <a:cubicBezTo>
                    <a:pt x="438" y="363"/>
                    <a:pt x="448" y="362"/>
                    <a:pt x="457" y="368"/>
                  </a:cubicBezTo>
                  <a:cubicBezTo>
                    <a:pt x="457" y="370"/>
                    <a:pt x="457" y="370"/>
                    <a:pt x="457" y="370"/>
                  </a:cubicBezTo>
                  <a:cubicBezTo>
                    <a:pt x="465" y="378"/>
                    <a:pt x="463" y="388"/>
                    <a:pt x="463" y="398"/>
                  </a:cubicBezTo>
                  <a:cubicBezTo>
                    <a:pt x="464" y="438"/>
                    <a:pt x="463" y="478"/>
                    <a:pt x="463" y="518"/>
                  </a:cubicBezTo>
                  <a:cubicBezTo>
                    <a:pt x="464" y="541"/>
                    <a:pt x="465" y="542"/>
                    <a:pt x="489" y="543"/>
                  </a:cubicBezTo>
                  <a:cubicBezTo>
                    <a:pt x="541" y="543"/>
                    <a:pt x="594" y="543"/>
                    <a:pt x="646" y="543"/>
                  </a:cubicBezTo>
                  <a:cubicBezTo>
                    <a:pt x="654" y="543"/>
                    <a:pt x="662" y="542"/>
                    <a:pt x="670" y="544"/>
                  </a:cubicBezTo>
                  <a:cubicBezTo>
                    <a:pt x="687" y="548"/>
                    <a:pt x="690" y="559"/>
                    <a:pt x="678" y="574"/>
                  </a:cubicBezTo>
                  <a:cubicBezTo>
                    <a:pt x="669" y="561"/>
                    <a:pt x="656" y="559"/>
                    <a:pt x="641" y="559"/>
                  </a:cubicBezTo>
                  <a:cubicBezTo>
                    <a:pt x="589" y="560"/>
                    <a:pt x="537" y="559"/>
                    <a:pt x="486" y="559"/>
                  </a:cubicBezTo>
                  <a:cubicBezTo>
                    <a:pt x="476" y="559"/>
                    <a:pt x="465" y="560"/>
                    <a:pt x="457" y="553"/>
                  </a:cubicBezTo>
                  <a:cubicBezTo>
                    <a:pt x="450" y="553"/>
                    <a:pt x="442" y="553"/>
                    <a:pt x="435" y="553"/>
                  </a:cubicBezTo>
                  <a:cubicBezTo>
                    <a:pt x="314" y="553"/>
                    <a:pt x="194" y="553"/>
                    <a:pt x="73" y="553"/>
                  </a:cubicBezTo>
                  <a:cubicBezTo>
                    <a:pt x="66" y="553"/>
                    <a:pt x="59" y="553"/>
                    <a:pt x="51" y="553"/>
                  </a:cubicBezTo>
                  <a:cubicBezTo>
                    <a:pt x="49" y="538"/>
                    <a:pt x="47" y="524"/>
                    <a:pt x="46" y="510"/>
                  </a:cubicBezTo>
                  <a:cubicBezTo>
                    <a:pt x="42" y="474"/>
                    <a:pt x="40" y="436"/>
                    <a:pt x="37" y="399"/>
                  </a:cubicBezTo>
                  <a:cubicBezTo>
                    <a:pt x="33" y="363"/>
                    <a:pt x="29" y="327"/>
                    <a:pt x="26" y="291"/>
                  </a:cubicBezTo>
                  <a:cubicBezTo>
                    <a:pt x="24" y="270"/>
                    <a:pt x="23" y="250"/>
                    <a:pt x="21" y="229"/>
                  </a:cubicBezTo>
                  <a:cubicBezTo>
                    <a:pt x="17" y="190"/>
                    <a:pt x="14" y="151"/>
                    <a:pt x="10" y="113"/>
                  </a:cubicBezTo>
                  <a:cubicBezTo>
                    <a:pt x="8" y="94"/>
                    <a:pt x="6" y="76"/>
                    <a:pt x="6" y="57"/>
                  </a:cubicBezTo>
                  <a:cubicBezTo>
                    <a:pt x="5" y="39"/>
                    <a:pt x="0" y="22"/>
                    <a:pt x="2" y="3"/>
                  </a:cubicBezTo>
                  <a:cubicBezTo>
                    <a:pt x="9" y="0"/>
                    <a:pt x="16" y="2"/>
                    <a:pt x="23" y="2"/>
                  </a:cubicBezTo>
                  <a:cubicBezTo>
                    <a:pt x="161" y="1"/>
                    <a:pt x="298" y="1"/>
                    <a:pt x="435" y="1"/>
                  </a:cubicBezTo>
                  <a:cubicBezTo>
                    <a:pt x="442" y="1"/>
                    <a:pt x="450" y="1"/>
                    <a:pt x="457" y="1"/>
                  </a:cubicBezTo>
                  <a:cubicBezTo>
                    <a:pt x="472" y="1"/>
                    <a:pt x="488" y="1"/>
                    <a:pt x="503" y="1"/>
                  </a:cubicBezTo>
                  <a:cubicBezTo>
                    <a:pt x="632" y="1"/>
                    <a:pt x="761" y="1"/>
                    <a:pt x="890" y="1"/>
                  </a:cubicBezTo>
                  <a:cubicBezTo>
                    <a:pt x="896" y="1"/>
                    <a:pt x="903" y="1"/>
                    <a:pt x="910" y="1"/>
                  </a:cubicBezTo>
                  <a:cubicBezTo>
                    <a:pt x="914" y="7"/>
                    <a:pt x="914" y="12"/>
                    <a:pt x="909" y="18"/>
                  </a:cubicBezTo>
                  <a:cubicBezTo>
                    <a:pt x="898" y="13"/>
                    <a:pt x="886" y="11"/>
                    <a:pt x="874" y="11"/>
                  </a:cubicBezTo>
                  <a:cubicBezTo>
                    <a:pt x="747" y="11"/>
                    <a:pt x="620" y="11"/>
                    <a:pt x="493" y="11"/>
                  </a:cubicBezTo>
                  <a:cubicBezTo>
                    <a:pt x="464" y="11"/>
                    <a:pt x="463" y="12"/>
                    <a:pt x="463" y="40"/>
                  </a:cubicBezTo>
                  <a:cubicBezTo>
                    <a:pt x="463" y="77"/>
                    <a:pt x="464" y="115"/>
                    <a:pt x="463" y="152"/>
                  </a:cubicBezTo>
                  <a:cubicBezTo>
                    <a:pt x="463" y="168"/>
                    <a:pt x="469" y="175"/>
                    <a:pt x="485" y="175"/>
                  </a:cubicBezTo>
                  <a:cubicBezTo>
                    <a:pt x="614" y="174"/>
                    <a:pt x="743" y="175"/>
                    <a:pt x="873" y="174"/>
                  </a:cubicBezTo>
                  <a:cubicBezTo>
                    <a:pt x="881" y="174"/>
                    <a:pt x="888" y="171"/>
                    <a:pt x="896" y="173"/>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6" name="Freeform 77"/>
            <p:cNvSpPr>
              <a:spLocks/>
            </p:cNvSpPr>
            <p:nvPr/>
          </p:nvSpPr>
          <p:spPr bwMode="auto">
            <a:xfrm>
              <a:off x="10800635" y="7418494"/>
              <a:ext cx="172072" cy="164525"/>
            </a:xfrm>
            <a:custGeom>
              <a:avLst/>
              <a:gdLst>
                <a:gd name="T0" fmla="*/ 399 w 406"/>
                <a:gd name="T1" fmla="*/ 387 h 388"/>
                <a:gd name="T2" fmla="*/ 391 w 406"/>
                <a:gd name="T3" fmla="*/ 388 h 388"/>
                <a:gd name="T4" fmla="*/ 215 w 406"/>
                <a:gd name="T5" fmla="*/ 339 h 388"/>
                <a:gd name="T6" fmla="*/ 38 w 406"/>
                <a:gd name="T7" fmla="*/ 290 h 388"/>
                <a:gd name="T8" fmla="*/ 23 w 406"/>
                <a:gd name="T9" fmla="*/ 272 h 388"/>
                <a:gd name="T10" fmla="*/ 11 w 406"/>
                <a:gd name="T11" fmla="*/ 113 h 388"/>
                <a:gd name="T12" fmla="*/ 0 w 406"/>
                <a:gd name="T13" fmla="*/ 7 h 388"/>
                <a:gd name="T14" fmla="*/ 1 w 406"/>
                <a:gd name="T15" fmla="*/ 0 h 388"/>
                <a:gd name="T16" fmla="*/ 182 w 406"/>
                <a:gd name="T17" fmla="*/ 0 h 388"/>
                <a:gd name="T18" fmla="*/ 186 w 406"/>
                <a:gd name="T19" fmla="*/ 21 h 388"/>
                <a:gd name="T20" fmla="*/ 195 w 406"/>
                <a:gd name="T21" fmla="*/ 132 h 388"/>
                <a:gd name="T22" fmla="*/ 208 w 406"/>
                <a:gd name="T23" fmla="*/ 148 h 388"/>
                <a:gd name="T24" fmla="*/ 397 w 406"/>
                <a:gd name="T25" fmla="*/ 198 h 388"/>
                <a:gd name="T26" fmla="*/ 399 w 406"/>
                <a:gd name="T27" fmla="*/ 198 h 388"/>
                <a:gd name="T28" fmla="*/ 402 w 406"/>
                <a:gd name="T29" fmla="*/ 201 h 388"/>
                <a:gd name="T30" fmla="*/ 405 w 406"/>
                <a:gd name="T31" fmla="*/ 224 h 388"/>
                <a:gd name="T32" fmla="*/ 405 w 406"/>
                <a:gd name="T33" fmla="*/ 361 h 388"/>
                <a:gd name="T34" fmla="*/ 399 w 406"/>
                <a:gd name="T35" fmla="*/ 387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6" h="388">
                  <a:moveTo>
                    <a:pt x="399" y="387"/>
                  </a:moveTo>
                  <a:cubicBezTo>
                    <a:pt x="396" y="388"/>
                    <a:pt x="394" y="388"/>
                    <a:pt x="391" y="388"/>
                  </a:cubicBezTo>
                  <a:cubicBezTo>
                    <a:pt x="332" y="372"/>
                    <a:pt x="274" y="355"/>
                    <a:pt x="215" y="339"/>
                  </a:cubicBezTo>
                  <a:cubicBezTo>
                    <a:pt x="156" y="323"/>
                    <a:pt x="97" y="306"/>
                    <a:pt x="38" y="290"/>
                  </a:cubicBezTo>
                  <a:cubicBezTo>
                    <a:pt x="28" y="287"/>
                    <a:pt x="24" y="282"/>
                    <a:pt x="23" y="272"/>
                  </a:cubicBezTo>
                  <a:cubicBezTo>
                    <a:pt x="20" y="219"/>
                    <a:pt x="15" y="166"/>
                    <a:pt x="11" y="113"/>
                  </a:cubicBezTo>
                  <a:cubicBezTo>
                    <a:pt x="7" y="78"/>
                    <a:pt x="3" y="42"/>
                    <a:pt x="0" y="7"/>
                  </a:cubicBezTo>
                  <a:cubicBezTo>
                    <a:pt x="0" y="5"/>
                    <a:pt x="0" y="3"/>
                    <a:pt x="1" y="0"/>
                  </a:cubicBezTo>
                  <a:cubicBezTo>
                    <a:pt x="61" y="0"/>
                    <a:pt x="121" y="0"/>
                    <a:pt x="182" y="0"/>
                  </a:cubicBezTo>
                  <a:cubicBezTo>
                    <a:pt x="183" y="7"/>
                    <a:pt x="185" y="14"/>
                    <a:pt x="186" y="21"/>
                  </a:cubicBezTo>
                  <a:cubicBezTo>
                    <a:pt x="189" y="58"/>
                    <a:pt x="192" y="95"/>
                    <a:pt x="195" y="132"/>
                  </a:cubicBezTo>
                  <a:cubicBezTo>
                    <a:pt x="195" y="141"/>
                    <a:pt x="198" y="145"/>
                    <a:pt x="208" y="148"/>
                  </a:cubicBezTo>
                  <a:cubicBezTo>
                    <a:pt x="271" y="164"/>
                    <a:pt x="334" y="181"/>
                    <a:pt x="397" y="198"/>
                  </a:cubicBezTo>
                  <a:cubicBezTo>
                    <a:pt x="398" y="199"/>
                    <a:pt x="399" y="198"/>
                    <a:pt x="399" y="198"/>
                  </a:cubicBezTo>
                  <a:cubicBezTo>
                    <a:pt x="400" y="199"/>
                    <a:pt x="401" y="200"/>
                    <a:pt x="402" y="201"/>
                  </a:cubicBezTo>
                  <a:cubicBezTo>
                    <a:pt x="406" y="208"/>
                    <a:pt x="405" y="216"/>
                    <a:pt x="405" y="224"/>
                  </a:cubicBezTo>
                  <a:cubicBezTo>
                    <a:pt x="405" y="270"/>
                    <a:pt x="405" y="315"/>
                    <a:pt x="405" y="361"/>
                  </a:cubicBezTo>
                  <a:cubicBezTo>
                    <a:pt x="405" y="370"/>
                    <a:pt x="406" y="380"/>
                    <a:pt x="399" y="387"/>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7" name="Freeform 79"/>
            <p:cNvSpPr>
              <a:spLocks/>
            </p:cNvSpPr>
            <p:nvPr/>
          </p:nvSpPr>
          <p:spPr bwMode="auto">
            <a:xfrm>
              <a:off x="10969311" y="7302647"/>
              <a:ext cx="179619" cy="279994"/>
            </a:xfrm>
            <a:custGeom>
              <a:avLst/>
              <a:gdLst>
                <a:gd name="T0" fmla="*/ 1 w 423"/>
                <a:gd name="T1" fmla="*/ 474 h 661"/>
                <a:gd name="T2" fmla="*/ 163 w 423"/>
                <a:gd name="T3" fmla="*/ 429 h 661"/>
                <a:gd name="T4" fmla="*/ 186 w 423"/>
                <a:gd name="T5" fmla="*/ 423 h 661"/>
                <a:gd name="T6" fmla="*/ 205 w 423"/>
                <a:gd name="T7" fmla="*/ 401 h 661"/>
                <a:gd name="T8" fmla="*/ 216 w 423"/>
                <a:gd name="T9" fmla="*/ 274 h 661"/>
                <a:gd name="T10" fmla="*/ 222 w 423"/>
                <a:gd name="T11" fmla="*/ 205 h 661"/>
                <a:gd name="T12" fmla="*/ 224 w 423"/>
                <a:gd name="T13" fmla="*/ 182 h 661"/>
                <a:gd name="T14" fmla="*/ 1 w 423"/>
                <a:gd name="T15" fmla="*/ 182 h 661"/>
                <a:gd name="T16" fmla="*/ 1 w 423"/>
                <a:gd name="T17" fmla="*/ 2 h 661"/>
                <a:gd name="T18" fmla="*/ 13 w 423"/>
                <a:gd name="T19" fmla="*/ 1 h 661"/>
                <a:gd name="T20" fmla="*/ 408 w 423"/>
                <a:gd name="T21" fmla="*/ 1 h 661"/>
                <a:gd name="T22" fmla="*/ 423 w 423"/>
                <a:gd name="T23" fmla="*/ 3 h 661"/>
                <a:gd name="T24" fmla="*/ 373 w 423"/>
                <a:gd name="T25" fmla="*/ 560 h 661"/>
                <a:gd name="T26" fmla="*/ 207 w 423"/>
                <a:gd name="T27" fmla="*/ 606 h 661"/>
                <a:gd name="T28" fmla="*/ 13 w 423"/>
                <a:gd name="T29" fmla="*/ 660 h 661"/>
                <a:gd name="T30" fmla="*/ 1 w 423"/>
                <a:gd name="T31" fmla="*/ 661 h 661"/>
                <a:gd name="T32" fmla="*/ 1 w 423"/>
                <a:gd name="T33" fmla="*/ 474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3" h="661">
                  <a:moveTo>
                    <a:pt x="1" y="474"/>
                  </a:moveTo>
                  <a:cubicBezTo>
                    <a:pt x="55" y="459"/>
                    <a:pt x="109" y="444"/>
                    <a:pt x="163" y="429"/>
                  </a:cubicBezTo>
                  <a:cubicBezTo>
                    <a:pt x="171" y="427"/>
                    <a:pt x="179" y="425"/>
                    <a:pt x="186" y="423"/>
                  </a:cubicBezTo>
                  <a:cubicBezTo>
                    <a:pt x="204" y="418"/>
                    <a:pt x="203" y="418"/>
                    <a:pt x="205" y="401"/>
                  </a:cubicBezTo>
                  <a:cubicBezTo>
                    <a:pt x="208" y="359"/>
                    <a:pt x="212" y="316"/>
                    <a:pt x="216" y="274"/>
                  </a:cubicBezTo>
                  <a:cubicBezTo>
                    <a:pt x="218" y="251"/>
                    <a:pt x="220" y="228"/>
                    <a:pt x="222" y="205"/>
                  </a:cubicBezTo>
                  <a:cubicBezTo>
                    <a:pt x="228" y="198"/>
                    <a:pt x="224" y="190"/>
                    <a:pt x="224" y="182"/>
                  </a:cubicBezTo>
                  <a:cubicBezTo>
                    <a:pt x="150" y="182"/>
                    <a:pt x="77" y="182"/>
                    <a:pt x="1" y="182"/>
                  </a:cubicBezTo>
                  <a:cubicBezTo>
                    <a:pt x="0" y="121"/>
                    <a:pt x="1" y="61"/>
                    <a:pt x="1" y="2"/>
                  </a:cubicBezTo>
                  <a:cubicBezTo>
                    <a:pt x="5" y="1"/>
                    <a:pt x="9" y="1"/>
                    <a:pt x="13" y="1"/>
                  </a:cubicBezTo>
                  <a:cubicBezTo>
                    <a:pt x="145" y="1"/>
                    <a:pt x="276" y="1"/>
                    <a:pt x="408" y="1"/>
                  </a:cubicBezTo>
                  <a:cubicBezTo>
                    <a:pt x="413" y="1"/>
                    <a:pt x="418" y="0"/>
                    <a:pt x="423" y="3"/>
                  </a:cubicBezTo>
                  <a:cubicBezTo>
                    <a:pt x="407" y="188"/>
                    <a:pt x="390" y="374"/>
                    <a:pt x="373" y="560"/>
                  </a:cubicBezTo>
                  <a:cubicBezTo>
                    <a:pt x="317" y="576"/>
                    <a:pt x="262" y="591"/>
                    <a:pt x="207" y="606"/>
                  </a:cubicBezTo>
                  <a:cubicBezTo>
                    <a:pt x="143" y="624"/>
                    <a:pt x="78" y="642"/>
                    <a:pt x="13" y="660"/>
                  </a:cubicBezTo>
                  <a:cubicBezTo>
                    <a:pt x="9" y="661"/>
                    <a:pt x="5" y="661"/>
                    <a:pt x="1" y="661"/>
                  </a:cubicBezTo>
                  <a:cubicBezTo>
                    <a:pt x="1" y="599"/>
                    <a:pt x="1" y="536"/>
                    <a:pt x="1" y="474"/>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8" name="Freeform 80"/>
            <p:cNvSpPr>
              <a:spLocks/>
            </p:cNvSpPr>
            <p:nvPr/>
          </p:nvSpPr>
          <p:spPr bwMode="auto">
            <a:xfrm>
              <a:off x="10970443" y="7149065"/>
              <a:ext cx="191317" cy="75093"/>
            </a:xfrm>
            <a:custGeom>
              <a:avLst/>
              <a:gdLst>
                <a:gd name="T0" fmla="*/ 438 w 452"/>
                <a:gd name="T1" fmla="*/ 167 h 177"/>
                <a:gd name="T2" fmla="*/ 424 w 452"/>
                <a:gd name="T3" fmla="*/ 175 h 177"/>
                <a:gd name="T4" fmla="*/ 410 w 452"/>
                <a:gd name="T5" fmla="*/ 175 h 177"/>
                <a:gd name="T6" fmla="*/ 23 w 452"/>
                <a:gd name="T7" fmla="*/ 175 h 177"/>
                <a:gd name="T8" fmla="*/ 0 w 452"/>
                <a:gd name="T9" fmla="*/ 175 h 177"/>
                <a:gd name="T10" fmla="*/ 0 w 452"/>
                <a:gd name="T11" fmla="*/ 0 h 177"/>
                <a:gd name="T12" fmla="*/ 449 w 452"/>
                <a:gd name="T13" fmla="*/ 0 h 177"/>
                <a:gd name="T14" fmla="*/ 451 w 452"/>
                <a:gd name="T15" fmla="*/ 12 h 177"/>
                <a:gd name="T16" fmla="*/ 444 w 452"/>
                <a:gd name="T17" fmla="*/ 104 h 177"/>
                <a:gd name="T18" fmla="*/ 438 w 452"/>
                <a:gd name="T19" fmla="*/ 16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2" h="177">
                  <a:moveTo>
                    <a:pt x="438" y="167"/>
                  </a:moveTo>
                  <a:cubicBezTo>
                    <a:pt x="434" y="171"/>
                    <a:pt x="432" y="177"/>
                    <a:pt x="424" y="175"/>
                  </a:cubicBezTo>
                  <a:cubicBezTo>
                    <a:pt x="420" y="174"/>
                    <a:pt x="415" y="175"/>
                    <a:pt x="410" y="175"/>
                  </a:cubicBezTo>
                  <a:cubicBezTo>
                    <a:pt x="281" y="175"/>
                    <a:pt x="152" y="175"/>
                    <a:pt x="23" y="175"/>
                  </a:cubicBezTo>
                  <a:cubicBezTo>
                    <a:pt x="16" y="175"/>
                    <a:pt x="9" y="175"/>
                    <a:pt x="0" y="175"/>
                  </a:cubicBezTo>
                  <a:cubicBezTo>
                    <a:pt x="0" y="116"/>
                    <a:pt x="0" y="59"/>
                    <a:pt x="0" y="0"/>
                  </a:cubicBezTo>
                  <a:cubicBezTo>
                    <a:pt x="150" y="0"/>
                    <a:pt x="299" y="0"/>
                    <a:pt x="449" y="0"/>
                  </a:cubicBezTo>
                  <a:cubicBezTo>
                    <a:pt x="452" y="3"/>
                    <a:pt x="450" y="8"/>
                    <a:pt x="451" y="12"/>
                  </a:cubicBezTo>
                  <a:cubicBezTo>
                    <a:pt x="451" y="43"/>
                    <a:pt x="446" y="73"/>
                    <a:pt x="444" y="104"/>
                  </a:cubicBezTo>
                  <a:cubicBezTo>
                    <a:pt x="442" y="125"/>
                    <a:pt x="440" y="146"/>
                    <a:pt x="438" y="167"/>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grpSp>
      <p:graphicFrame>
        <p:nvGraphicFramePr>
          <p:cNvPr id="12" name="Table 11"/>
          <p:cNvGraphicFramePr>
            <a:graphicFrameLocks noGrp="1"/>
          </p:cNvGraphicFramePr>
          <p:nvPr>
            <p:extLst/>
          </p:nvPr>
        </p:nvGraphicFramePr>
        <p:xfrm>
          <a:off x="350352" y="4583652"/>
          <a:ext cx="5695182" cy="1876639"/>
        </p:xfrm>
        <a:graphic>
          <a:graphicData uri="http://schemas.openxmlformats.org/drawingml/2006/table">
            <a:tbl>
              <a:tblPr firstRow="1" bandRow="1">
                <a:tableStyleId>{5C22544A-7EE6-4342-B048-85BDC9FD1C3A}</a:tableStyleId>
              </a:tblPr>
              <a:tblGrid>
                <a:gridCol w="3012055"/>
                <a:gridCol w="2683127"/>
              </a:tblGrid>
              <a:tr h="619807">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baseline="0" dirty="0" smtClean="0">
                          <a:gradFill>
                            <a:gsLst>
                              <a:gs pos="0">
                                <a:srgbClr val="FFFFFF"/>
                              </a:gs>
                              <a:gs pos="100000">
                                <a:srgbClr val="FFFFFF"/>
                              </a:gs>
                            </a:gsLst>
                            <a:lin ang="5400000" scaled="0"/>
                          </a:gradFill>
                          <a:latin typeface="+mn-lt"/>
                        </a:rPr>
                        <a:t> </a:t>
                      </a:r>
                      <a:r>
                        <a:rPr lang="en-US" sz="1600" b="0" dirty="0" smtClean="0">
                          <a:gradFill>
                            <a:gsLst>
                              <a:gs pos="0">
                                <a:srgbClr val="FFFFFF"/>
                              </a:gs>
                              <a:gs pos="100000">
                                <a:srgbClr val="FFFFFF"/>
                              </a:gs>
                            </a:gsLst>
                            <a:lin ang="5400000" scaled="0"/>
                          </a:gradFill>
                          <a:latin typeface="+mn-lt"/>
                        </a:rPr>
                        <a:t>Documents</a:t>
                      </a:r>
                      <a:r>
                        <a:rPr lang="en-US" sz="1600" b="0" baseline="0" dirty="0" smtClean="0">
                          <a:gradFill>
                            <a:gsLst>
                              <a:gs pos="0">
                                <a:srgbClr val="FFFFFF"/>
                              </a:gs>
                              <a:gs pos="100000">
                                <a:srgbClr val="FFFFFF"/>
                              </a:gs>
                            </a:gsLst>
                            <a:lin ang="5400000" scaled="0"/>
                          </a:gradFill>
                          <a:latin typeface="+mn-lt"/>
                        </a:rPr>
                        <a:t> </a:t>
                      </a:r>
                      <a:endParaRPr lang="en-US" sz="1600" b="0" dirty="0">
                        <a:solidFill>
                          <a:schemeClr val="accent1"/>
                        </a:solidFill>
                        <a:latin typeface="+mn-lt"/>
                      </a:endParaRPr>
                    </a:p>
                  </a:txBody>
                  <a:tcPr marL="93260" marR="93260" marT="0" marB="0" anchor="ctr">
                    <a:lnL w="12700" cmpd="sng">
                      <a:noFill/>
                    </a:lnL>
                    <a:lnR w="38100" cap="flat" cmpd="sng" algn="ctr">
                      <a:solidFill>
                        <a:srgbClr val="002060"/>
                      </a:solidFill>
                      <a:prstDash val="solid"/>
                      <a:round/>
                      <a:headEnd type="none" w="med" len="med"/>
                      <a:tailEnd type="none" w="med" len="med"/>
                    </a:lnR>
                    <a:lnT w="12700" cmpd="sng">
                      <a:noFill/>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People | Groups</a:t>
                      </a:r>
                    </a:p>
                  </a:txBody>
                  <a:tcPr marL="93260" marR="93260" marT="0" marB="0" anchor="ct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12700" cmpd="sng">
                      <a:noFill/>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r>
              <a:tr h="628416">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Mail</a:t>
                      </a:r>
                    </a:p>
                  </a:txBody>
                  <a:tcPr marL="93260" marR="93260" marT="0" marB="0" anchor="ctr">
                    <a:lnL w="12700" cmpd="sng">
                      <a:noFill/>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Tasks</a:t>
                      </a:r>
                    </a:p>
                  </a:txBody>
                  <a:tcPr marL="93260" marR="93260" marT="0" marB="0" anchor="ct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r>
              <a:tr h="628416">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Calendars</a:t>
                      </a:r>
                    </a:p>
                  </a:txBody>
                  <a:tcPr marL="93260" marR="93260" marT="0" marB="0" anchor="ctr">
                    <a:lnL w="12700" cmpd="sng">
                      <a:noFill/>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B0F0">
                        <a:alpha val="22000"/>
                      </a:srgb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REST</a:t>
                      </a:r>
                      <a:r>
                        <a:rPr lang="en-US" sz="1600" b="0" baseline="0" dirty="0" smtClean="0">
                          <a:gradFill>
                            <a:gsLst>
                              <a:gs pos="0">
                                <a:srgbClr val="FFFFFF"/>
                              </a:gs>
                              <a:gs pos="100000">
                                <a:srgbClr val="FFFFFF"/>
                              </a:gs>
                            </a:gsLst>
                            <a:lin ang="5400000" scaled="0"/>
                          </a:gradFill>
                          <a:latin typeface="+mn-lt"/>
                        </a:rPr>
                        <a:t> </a:t>
                      </a:r>
                      <a:r>
                        <a:rPr lang="en-US" sz="1600" b="0" dirty="0" smtClean="0">
                          <a:gradFill>
                            <a:gsLst>
                              <a:gs pos="0">
                                <a:srgbClr val="FFFFFF"/>
                              </a:gs>
                              <a:gs pos="100000">
                                <a:srgbClr val="FFFFFF"/>
                              </a:gs>
                            </a:gsLst>
                            <a:lin ang="5400000" scaled="0"/>
                          </a:gradFill>
                          <a:latin typeface="+mn-lt"/>
                        </a:rPr>
                        <a:t>Web Services</a:t>
                      </a:r>
                    </a:p>
                  </a:txBody>
                  <a:tcPr marL="93260" marR="93260" marT="0" marB="0" anchor="ct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12700" cmpd="sng">
                      <a:noFill/>
                    </a:lnB>
                    <a:lnTlToBr w="12700" cmpd="sng">
                      <a:noFill/>
                      <a:prstDash val="solid"/>
                    </a:lnTlToBr>
                    <a:lnBlToTr w="12700" cmpd="sng">
                      <a:noFill/>
                      <a:prstDash val="solid"/>
                    </a:lnBlToTr>
                    <a:pattFill prst="wdUpDiag">
                      <a:fgClr>
                        <a:schemeClr val="accent5"/>
                      </a:fgClr>
                      <a:bgClr>
                        <a:schemeClr val="tx1">
                          <a:lumMod val="95000"/>
                          <a:lumOff val="5000"/>
                        </a:schemeClr>
                      </a:bgClr>
                    </a:pattFill>
                  </a:tcPr>
                </a:tc>
              </a:tr>
            </a:tbl>
          </a:graphicData>
        </a:graphic>
      </p:graphicFrame>
      <p:grpSp>
        <p:nvGrpSpPr>
          <p:cNvPr id="179" name="Group 740"/>
          <p:cNvGrpSpPr>
            <a:grpSpLocks noChangeAspect="1"/>
          </p:cNvGrpSpPr>
          <p:nvPr/>
        </p:nvGrpSpPr>
        <p:grpSpPr bwMode="auto">
          <a:xfrm>
            <a:off x="5373202" y="4683356"/>
            <a:ext cx="494749" cy="424390"/>
            <a:chOff x="7349" y="-2816"/>
            <a:chExt cx="661" cy="567"/>
          </a:xfrm>
          <a:solidFill>
            <a:schemeClr val="tx2"/>
          </a:solidFill>
        </p:grpSpPr>
        <p:sp>
          <p:nvSpPr>
            <p:cNvPr id="180" name="Freeform 741"/>
            <p:cNvSpPr>
              <a:spLocks/>
            </p:cNvSpPr>
            <p:nvPr/>
          </p:nvSpPr>
          <p:spPr bwMode="auto">
            <a:xfrm>
              <a:off x="7573" y="-2676"/>
              <a:ext cx="213" cy="427"/>
            </a:xfrm>
            <a:custGeom>
              <a:avLst/>
              <a:gdLst>
                <a:gd name="T0" fmla="*/ 73 w 90"/>
                <a:gd name="T1" fmla="*/ 0 h 181"/>
                <a:gd name="T2" fmla="*/ 17 w 90"/>
                <a:gd name="T3" fmla="*/ 0 h 181"/>
                <a:gd name="T4" fmla="*/ 0 w 90"/>
                <a:gd name="T5" fmla="*/ 17 h 181"/>
                <a:gd name="T6" fmla="*/ 0 w 90"/>
                <a:gd name="T7" fmla="*/ 93 h 181"/>
                <a:gd name="T8" fmla="*/ 17 w 90"/>
                <a:gd name="T9" fmla="*/ 110 h 181"/>
                <a:gd name="T10" fmla="*/ 17 w 90"/>
                <a:gd name="T11" fmla="*/ 110 h 181"/>
                <a:gd name="T12" fmla="*/ 17 w 90"/>
                <a:gd name="T13" fmla="*/ 164 h 181"/>
                <a:gd name="T14" fmla="*/ 33 w 90"/>
                <a:gd name="T15" fmla="*/ 181 h 181"/>
                <a:gd name="T16" fmla="*/ 57 w 90"/>
                <a:gd name="T17" fmla="*/ 181 h 181"/>
                <a:gd name="T18" fmla="*/ 73 w 90"/>
                <a:gd name="T19" fmla="*/ 164 h 181"/>
                <a:gd name="T20" fmla="*/ 73 w 90"/>
                <a:gd name="T21" fmla="*/ 110 h 181"/>
                <a:gd name="T22" fmla="*/ 73 w 90"/>
                <a:gd name="T23" fmla="*/ 110 h 181"/>
                <a:gd name="T24" fmla="*/ 90 w 90"/>
                <a:gd name="T25" fmla="*/ 93 h 181"/>
                <a:gd name="T26" fmla="*/ 90 w 90"/>
                <a:gd name="T27" fmla="*/ 17 h 181"/>
                <a:gd name="T28" fmla="*/ 73 w 90"/>
                <a:gd name="T2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81">
                  <a:moveTo>
                    <a:pt x="73" y="0"/>
                  </a:moveTo>
                  <a:cubicBezTo>
                    <a:pt x="17" y="0"/>
                    <a:pt x="17" y="0"/>
                    <a:pt x="17" y="0"/>
                  </a:cubicBezTo>
                  <a:cubicBezTo>
                    <a:pt x="8" y="0"/>
                    <a:pt x="0" y="8"/>
                    <a:pt x="0" y="17"/>
                  </a:cubicBezTo>
                  <a:cubicBezTo>
                    <a:pt x="0" y="93"/>
                    <a:pt x="0" y="93"/>
                    <a:pt x="0" y="93"/>
                  </a:cubicBezTo>
                  <a:cubicBezTo>
                    <a:pt x="0" y="102"/>
                    <a:pt x="8" y="110"/>
                    <a:pt x="17" y="110"/>
                  </a:cubicBezTo>
                  <a:cubicBezTo>
                    <a:pt x="17" y="110"/>
                    <a:pt x="17" y="110"/>
                    <a:pt x="17" y="110"/>
                  </a:cubicBezTo>
                  <a:cubicBezTo>
                    <a:pt x="17" y="164"/>
                    <a:pt x="17" y="164"/>
                    <a:pt x="17" y="164"/>
                  </a:cubicBezTo>
                  <a:cubicBezTo>
                    <a:pt x="17" y="173"/>
                    <a:pt x="24" y="181"/>
                    <a:pt x="33" y="181"/>
                  </a:cubicBezTo>
                  <a:cubicBezTo>
                    <a:pt x="57" y="181"/>
                    <a:pt x="57" y="181"/>
                    <a:pt x="57" y="181"/>
                  </a:cubicBezTo>
                  <a:cubicBezTo>
                    <a:pt x="66" y="181"/>
                    <a:pt x="73" y="173"/>
                    <a:pt x="73" y="164"/>
                  </a:cubicBezTo>
                  <a:cubicBezTo>
                    <a:pt x="73" y="110"/>
                    <a:pt x="73" y="110"/>
                    <a:pt x="73" y="110"/>
                  </a:cubicBezTo>
                  <a:cubicBezTo>
                    <a:pt x="73" y="110"/>
                    <a:pt x="73" y="110"/>
                    <a:pt x="73" y="110"/>
                  </a:cubicBezTo>
                  <a:cubicBezTo>
                    <a:pt x="82" y="110"/>
                    <a:pt x="90" y="102"/>
                    <a:pt x="90" y="93"/>
                  </a:cubicBezTo>
                  <a:cubicBezTo>
                    <a:pt x="90" y="17"/>
                    <a:pt x="90" y="17"/>
                    <a:pt x="90" y="17"/>
                  </a:cubicBezTo>
                  <a:cubicBezTo>
                    <a:pt x="90" y="8"/>
                    <a:pt x="82" y="0"/>
                    <a:pt x="73"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lumMod val="65000"/>
                    <a:lumOff val="35000"/>
                  </a:srgbClr>
                </a:solidFill>
              </a:endParaRPr>
            </a:p>
          </p:txBody>
        </p:sp>
        <p:sp>
          <p:nvSpPr>
            <p:cNvPr id="181" name="Oval 742"/>
            <p:cNvSpPr>
              <a:spLocks noChangeArrowheads="1"/>
            </p:cNvSpPr>
            <p:nvPr/>
          </p:nvSpPr>
          <p:spPr bwMode="auto">
            <a:xfrm>
              <a:off x="7616" y="-2816"/>
              <a:ext cx="127" cy="12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lumMod val="65000"/>
                    <a:lumOff val="35000"/>
                  </a:srgbClr>
                </a:solidFill>
              </a:endParaRPr>
            </a:p>
          </p:txBody>
        </p:sp>
        <p:sp>
          <p:nvSpPr>
            <p:cNvPr id="182" name="Freeform 743"/>
            <p:cNvSpPr>
              <a:spLocks/>
            </p:cNvSpPr>
            <p:nvPr/>
          </p:nvSpPr>
          <p:spPr bwMode="auto">
            <a:xfrm>
              <a:off x="7831" y="-2660"/>
              <a:ext cx="179" cy="364"/>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7 w 76"/>
                <a:gd name="T15" fmla="*/ 154 h 154"/>
                <a:gd name="T16" fmla="*/ 48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7" y="154"/>
                  </a:cubicBezTo>
                  <a:cubicBezTo>
                    <a:pt x="48" y="154"/>
                    <a:pt x="48" y="154"/>
                    <a:pt x="48"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lumMod val="65000"/>
                    <a:lumOff val="35000"/>
                  </a:srgbClr>
                </a:solidFill>
              </a:endParaRPr>
            </a:p>
          </p:txBody>
        </p:sp>
        <p:sp>
          <p:nvSpPr>
            <p:cNvPr id="183" name="Oval 744"/>
            <p:cNvSpPr>
              <a:spLocks noChangeArrowheads="1"/>
            </p:cNvSpPr>
            <p:nvPr/>
          </p:nvSpPr>
          <p:spPr bwMode="auto">
            <a:xfrm>
              <a:off x="7866" y="-2780"/>
              <a:ext cx="109" cy="10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lumMod val="65000"/>
                    <a:lumOff val="35000"/>
                  </a:srgbClr>
                </a:solidFill>
              </a:endParaRPr>
            </a:p>
          </p:txBody>
        </p:sp>
        <p:sp>
          <p:nvSpPr>
            <p:cNvPr id="184" name="Freeform 745"/>
            <p:cNvSpPr>
              <a:spLocks/>
            </p:cNvSpPr>
            <p:nvPr/>
          </p:nvSpPr>
          <p:spPr bwMode="auto">
            <a:xfrm>
              <a:off x="7349" y="-2660"/>
              <a:ext cx="179" cy="364"/>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lumMod val="65000"/>
                    <a:lumOff val="35000"/>
                  </a:srgbClr>
                </a:solidFill>
              </a:endParaRPr>
            </a:p>
          </p:txBody>
        </p:sp>
        <p:sp>
          <p:nvSpPr>
            <p:cNvPr id="185" name="Oval 746"/>
            <p:cNvSpPr>
              <a:spLocks noChangeArrowheads="1"/>
            </p:cNvSpPr>
            <p:nvPr/>
          </p:nvSpPr>
          <p:spPr bwMode="auto">
            <a:xfrm>
              <a:off x="7384" y="-2780"/>
              <a:ext cx="109" cy="10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lumMod val="65000"/>
                    <a:lumOff val="35000"/>
                  </a:srgbClr>
                </a:solidFill>
              </a:endParaRPr>
            </a:p>
          </p:txBody>
        </p:sp>
      </p:grpSp>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r="58971"/>
          <a:stretch/>
        </p:blipFill>
        <p:spPr>
          <a:xfrm>
            <a:off x="2833613" y="5302571"/>
            <a:ext cx="486255" cy="399039"/>
          </a:xfrm>
          <a:prstGeom prst="rect">
            <a:avLst/>
          </a:prstGeom>
        </p:spPr>
      </p:pic>
      <p:sp>
        <p:nvSpPr>
          <p:cNvPr id="178" name="Freeform 26"/>
          <p:cNvSpPr>
            <a:spLocks/>
          </p:cNvSpPr>
          <p:nvPr/>
        </p:nvSpPr>
        <p:spPr bwMode="auto">
          <a:xfrm>
            <a:off x="5451198" y="5365189"/>
            <a:ext cx="380055" cy="336422"/>
          </a:xfrm>
          <a:custGeom>
            <a:avLst/>
            <a:gdLst>
              <a:gd name="T0" fmla="*/ 1202 w 1202"/>
              <a:gd name="T1" fmla="*/ 175 h 1064"/>
              <a:gd name="T2" fmla="*/ 975 w 1202"/>
              <a:gd name="T3" fmla="*/ 0 h 1064"/>
              <a:gd name="T4" fmla="*/ 458 w 1202"/>
              <a:gd name="T5" fmla="*/ 676 h 1064"/>
              <a:gd name="T6" fmla="*/ 163 w 1202"/>
              <a:gd name="T7" fmla="*/ 449 h 1064"/>
              <a:gd name="T8" fmla="*/ 0 w 1202"/>
              <a:gd name="T9" fmla="*/ 662 h 1064"/>
              <a:gd name="T10" fmla="*/ 522 w 1202"/>
              <a:gd name="T11" fmla="*/ 1064 h 1064"/>
              <a:gd name="T12" fmla="*/ 685 w 1202"/>
              <a:gd name="T13" fmla="*/ 851 h 1064"/>
              <a:gd name="T14" fmla="*/ 685 w 1202"/>
              <a:gd name="T15" fmla="*/ 851 h 1064"/>
              <a:gd name="T16" fmla="*/ 1202 w 1202"/>
              <a:gd name="T17" fmla="*/ 175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2" h="1064">
                <a:moveTo>
                  <a:pt x="1202" y="175"/>
                </a:moveTo>
                <a:lnTo>
                  <a:pt x="975" y="0"/>
                </a:lnTo>
                <a:lnTo>
                  <a:pt x="458" y="676"/>
                </a:lnTo>
                <a:lnTo>
                  <a:pt x="163" y="449"/>
                </a:lnTo>
                <a:lnTo>
                  <a:pt x="0" y="662"/>
                </a:lnTo>
                <a:lnTo>
                  <a:pt x="522" y="1064"/>
                </a:lnTo>
                <a:lnTo>
                  <a:pt x="685" y="851"/>
                </a:lnTo>
                <a:lnTo>
                  <a:pt x="685" y="851"/>
                </a:lnTo>
                <a:lnTo>
                  <a:pt x="1202" y="175"/>
                </a:ln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505050">
                  <a:lumMod val="65000"/>
                  <a:lumOff val="35000"/>
                </a:srgbClr>
              </a:solidFill>
            </a:endParaRPr>
          </a:p>
        </p:txBody>
      </p:sp>
      <p:grpSp>
        <p:nvGrpSpPr>
          <p:cNvPr id="3" name="Group 2"/>
          <p:cNvGrpSpPr/>
          <p:nvPr/>
        </p:nvGrpSpPr>
        <p:grpSpPr>
          <a:xfrm>
            <a:off x="1969710" y="4607189"/>
            <a:ext cx="1350313" cy="577396"/>
            <a:chOff x="1418382" y="4580558"/>
            <a:chExt cx="1069222" cy="457201"/>
          </a:xfrm>
        </p:grpSpPr>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r="45370"/>
            <a:stretch/>
          </p:blipFill>
          <p:spPr>
            <a:xfrm>
              <a:off x="1692105" y="4580558"/>
              <a:ext cx="456243" cy="457201"/>
            </a:xfrm>
            <a:prstGeom prst="rect">
              <a:avLst/>
            </a:prstGeom>
          </p:spPr>
        </p:pic>
        <p:pic>
          <p:nvPicPr>
            <p:cNvPr id="10" name="Picture 9"/>
            <p:cNvPicPr>
              <a:picLocks noChangeAspect="1"/>
            </p:cNvPicPr>
            <p:nvPr/>
          </p:nvPicPr>
          <p:blipFill rotWithShape="1">
            <a:blip r:embed="rId5" cstate="print">
              <a:extLst>
                <a:ext uri="{28A0092B-C50C-407E-A947-70E740481C1C}">
                  <a14:useLocalDpi xmlns:a14="http://schemas.microsoft.com/office/drawing/2010/main" val="0"/>
                </a:ext>
              </a:extLst>
            </a:blip>
            <a:srcRect r="49189"/>
            <a:stretch/>
          </p:blipFill>
          <p:spPr>
            <a:xfrm>
              <a:off x="2033830" y="4580558"/>
              <a:ext cx="453774" cy="457201"/>
            </a:xfrm>
            <a:prstGeom prst="rect">
              <a:avLst/>
            </a:prstGeom>
          </p:spPr>
        </p:pic>
        <p:grpSp>
          <p:nvGrpSpPr>
            <p:cNvPr id="13" name="Group 12"/>
            <p:cNvGrpSpPr/>
            <p:nvPr/>
          </p:nvGrpSpPr>
          <p:grpSpPr>
            <a:xfrm>
              <a:off x="1418382" y="4653487"/>
              <a:ext cx="309846" cy="312564"/>
              <a:chOff x="1373143" y="5257773"/>
              <a:chExt cx="309846" cy="312564"/>
            </a:xfrm>
          </p:grpSpPr>
          <p:sp>
            <p:nvSpPr>
              <p:cNvPr id="6" name="Rectangle 5"/>
              <p:cNvSpPr/>
              <p:nvPr/>
            </p:nvSpPr>
            <p:spPr bwMode="auto">
              <a:xfrm>
                <a:off x="1399077" y="5321679"/>
                <a:ext cx="121547" cy="18814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13" name="Rectangle 112"/>
              <p:cNvSpPr/>
              <p:nvPr/>
            </p:nvSpPr>
            <p:spPr bwMode="auto">
              <a:xfrm>
                <a:off x="1569006" y="5321679"/>
                <a:ext cx="105394" cy="18814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11" name="Freeform 9"/>
              <p:cNvSpPr>
                <a:spLocks noChangeAspect="1" noEditPoints="1"/>
              </p:cNvSpPr>
              <p:nvPr/>
            </p:nvSpPr>
            <p:spPr bwMode="auto">
              <a:xfrm>
                <a:off x="1373143" y="5257773"/>
                <a:ext cx="309846" cy="312564"/>
              </a:xfrm>
              <a:custGeom>
                <a:avLst/>
                <a:gdLst>
                  <a:gd name="T0" fmla="*/ 92 w 96"/>
                  <a:gd name="T1" fmla="*/ 12 h 96"/>
                  <a:gd name="T2" fmla="*/ 60 w 96"/>
                  <a:gd name="T3" fmla="*/ 12 h 96"/>
                  <a:gd name="T4" fmla="*/ 60 w 96"/>
                  <a:gd name="T5" fmla="*/ 60 h 96"/>
                  <a:gd name="T6" fmla="*/ 84 w 96"/>
                  <a:gd name="T7" fmla="*/ 60 h 96"/>
                  <a:gd name="T8" fmla="*/ 84 w 96"/>
                  <a:gd name="T9" fmla="*/ 64 h 96"/>
                  <a:gd name="T10" fmla="*/ 60 w 96"/>
                  <a:gd name="T11" fmla="*/ 64 h 96"/>
                  <a:gd name="T12" fmla="*/ 60 w 96"/>
                  <a:gd name="T13" fmla="*/ 72 h 96"/>
                  <a:gd name="T14" fmla="*/ 84 w 96"/>
                  <a:gd name="T15" fmla="*/ 72 h 96"/>
                  <a:gd name="T16" fmla="*/ 84 w 96"/>
                  <a:gd name="T17" fmla="*/ 76 h 96"/>
                  <a:gd name="T18" fmla="*/ 60 w 96"/>
                  <a:gd name="T19" fmla="*/ 76 h 96"/>
                  <a:gd name="T20" fmla="*/ 60 w 96"/>
                  <a:gd name="T21" fmla="*/ 84 h 96"/>
                  <a:gd name="T22" fmla="*/ 92 w 96"/>
                  <a:gd name="T23" fmla="*/ 84 h 96"/>
                  <a:gd name="T24" fmla="*/ 96 w 96"/>
                  <a:gd name="T25" fmla="*/ 80 h 96"/>
                  <a:gd name="T26" fmla="*/ 96 w 96"/>
                  <a:gd name="T27" fmla="*/ 16 h 96"/>
                  <a:gd name="T28" fmla="*/ 92 w 96"/>
                  <a:gd name="T29" fmla="*/ 12 h 96"/>
                  <a:gd name="T30" fmla="*/ 66 w 96"/>
                  <a:gd name="T31" fmla="*/ 52 h 96"/>
                  <a:gd name="T32" fmla="*/ 60 w 96"/>
                  <a:gd name="T33" fmla="*/ 50 h 96"/>
                  <a:gd name="T34" fmla="*/ 60 w 96"/>
                  <a:gd name="T35" fmla="*/ 30 h 96"/>
                  <a:gd name="T36" fmla="*/ 68 w 96"/>
                  <a:gd name="T37" fmla="*/ 28 h 96"/>
                  <a:gd name="T38" fmla="*/ 68 w 96"/>
                  <a:gd name="T39" fmla="*/ 40 h 96"/>
                  <a:gd name="T40" fmla="*/ 79 w 96"/>
                  <a:gd name="T41" fmla="*/ 40 h 96"/>
                  <a:gd name="T42" fmla="*/ 66 w 96"/>
                  <a:gd name="T43" fmla="*/ 52 h 96"/>
                  <a:gd name="T44" fmla="*/ 72 w 96"/>
                  <a:gd name="T45" fmla="*/ 36 h 96"/>
                  <a:gd name="T46" fmla="*/ 72 w 96"/>
                  <a:gd name="T47" fmla="*/ 24 h 96"/>
                  <a:gd name="T48" fmla="*/ 84 w 96"/>
                  <a:gd name="T49" fmla="*/ 36 h 96"/>
                  <a:gd name="T50" fmla="*/ 72 w 96"/>
                  <a:gd name="T51" fmla="*/ 36 h 96"/>
                  <a:gd name="T52" fmla="*/ 32 w 96"/>
                  <a:gd name="T53" fmla="*/ 38 h 96"/>
                  <a:gd name="T54" fmla="*/ 33 w 96"/>
                  <a:gd name="T55" fmla="*/ 41 h 96"/>
                  <a:gd name="T56" fmla="*/ 32 w 96"/>
                  <a:gd name="T57" fmla="*/ 44 h 96"/>
                  <a:gd name="T58" fmla="*/ 31 w 96"/>
                  <a:gd name="T59" fmla="*/ 46 h 96"/>
                  <a:gd name="T60" fmla="*/ 29 w 96"/>
                  <a:gd name="T61" fmla="*/ 47 h 96"/>
                  <a:gd name="T62" fmla="*/ 27 w 96"/>
                  <a:gd name="T63" fmla="*/ 47 h 96"/>
                  <a:gd name="T64" fmla="*/ 24 w 96"/>
                  <a:gd name="T65" fmla="*/ 47 h 96"/>
                  <a:gd name="T66" fmla="*/ 24 w 96"/>
                  <a:gd name="T67" fmla="*/ 47 h 96"/>
                  <a:gd name="T68" fmla="*/ 24 w 96"/>
                  <a:gd name="T69" fmla="*/ 35 h 96"/>
                  <a:gd name="T70" fmla="*/ 27 w 96"/>
                  <a:gd name="T71" fmla="*/ 35 h 96"/>
                  <a:gd name="T72" fmla="*/ 29 w 96"/>
                  <a:gd name="T73" fmla="*/ 35 h 96"/>
                  <a:gd name="T74" fmla="*/ 31 w 96"/>
                  <a:gd name="T75" fmla="*/ 36 h 96"/>
                  <a:gd name="T76" fmla="*/ 32 w 96"/>
                  <a:gd name="T77" fmla="*/ 38 h 96"/>
                  <a:gd name="T78" fmla="*/ 0 w 96"/>
                  <a:gd name="T79" fmla="*/ 13 h 96"/>
                  <a:gd name="T80" fmla="*/ 0 w 96"/>
                  <a:gd name="T81" fmla="*/ 83 h 96"/>
                  <a:gd name="T82" fmla="*/ 56 w 96"/>
                  <a:gd name="T83" fmla="*/ 96 h 96"/>
                  <a:gd name="T84" fmla="*/ 56 w 96"/>
                  <a:gd name="T85" fmla="*/ 0 h 96"/>
                  <a:gd name="T86" fmla="*/ 0 w 96"/>
                  <a:gd name="T87" fmla="*/ 13 h 96"/>
                  <a:gd name="T88" fmla="*/ 41 w 96"/>
                  <a:gd name="T89" fmla="*/ 43 h 96"/>
                  <a:gd name="T90" fmla="*/ 40 w 96"/>
                  <a:gd name="T91" fmla="*/ 46 h 96"/>
                  <a:gd name="T92" fmla="*/ 39 w 96"/>
                  <a:gd name="T93" fmla="*/ 48 h 96"/>
                  <a:gd name="T94" fmla="*/ 38 w 96"/>
                  <a:gd name="T95" fmla="*/ 50 h 96"/>
                  <a:gd name="T96" fmla="*/ 35 w 96"/>
                  <a:gd name="T97" fmla="*/ 52 h 96"/>
                  <a:gd name="T98" fmla="*/ 33 w 96"/>
                  <a:gd name="T99" fmla="*/ 53 h 96"/>
                  <a:gd name="T100" fmla="*/ 30 w 96"/>
                  <a:gd name="T101" fmla="*/ 54 h 96"/>
                  <a:gd name="T102" fmla="*/ 27 w 96"/>
                  <a:gd name="T103" fmla="*/ 54 h 96"/>
                  <a:gd name="T104" fmla="*/ 24 w 96"/>
                  <a:gd name="T105" fmla="*/ 54 h 96"/>
                  <a:gd name="T106" fmla="*/ 24 w 96"/>
                  <a:gd name="T107" fmla="*/ 68 h 96"/>
                  <a:gd name="T108" fmla="*/ 16 w 96"/>
                  <a:gd name="T109" fmla="*/ 67 h 96"/>
                  <a:gd name="T110" fmla="*/ 16 w 96"/>
                  <a:gd name="T111" fmla="*/ 29 h 96"/>
                  <a:gd name="T112" fmla="*/ 28 w 96"/>
                  <a:gd name="T113" fmla="*/ 28 h 96"/>
                  <a:gd name="T114" fmla="*/ 34 w 96"/>
                  <a:gd name="T115" fmla="*/ 29 h 96"/>
                  <a:gd name="T116" fmla="*/ 38 w 96"/>
                  <a:gd name="T117" fmla="*/ 31 h 96"/>
                  <a:gd name="T118" fmla="*/ 41 w 96"/>
                  <a:gd name="T119" fmla="*/ 35 h 96"/>
                  <a:gd name="T120" fmla="*/ 41 w 96"/>
                  <a:gd name="T121" fmla="*/ 40 h 96"/>
                  <a:gd name="T122" fmla="*/ 41 w 96"/>
                  <a:gd name="T123" fmla="*/ 4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6" h="96">
                    <a:moveTo>
                      <a:pt x="92" y="12"/>
                    </a:moveTo>
                    <a:cubicBezTo>
                      <a:pt x="60" y="12"/>
                      <a:pt x="60" y="12"/>
                      <a:pt x="60" y="12"/>
                    </a:cubicBezTo>
                    <a:cubicBezTo>
                      <a:pt x="60" y="60"/>
                      <a:pt x="60" y="60"/>
                      <a:pt x="60" y="60"/>
                    </a:cubicBezTo>
                    <a:cubicBezTo>
                      <a:pt x="84" y="60"/>
                      <a:pt x="84" y="60"/>
                      <a:pt x="84" y="60"/>
                    </a:cubicBezTo>
                    <a:cubicBezTo>
                      <a:pt x="84" y="64"/>
                      <a:pt x="84" y="64"/>
                      <a:pt x="84" y="64"/>
                    </a:cubicBezTo>
                    <a:cubicBezTo>
                      <a:pt x="60" y="64"/>
                      <a:pt x="60" y="64"/>
                      <a:pt x="60" y="64"/>
                    </a:cubicBezTo>
                    <a:cubicBezTo>
                      <a:pt x="60" y="72"/>
                      <a:pt x="60" y="72"/>
                      <a:pt x="60" y="72"/>
                    </a:cubicBezTo>
                    <a:cubicBezTo>
                      <a:pt x="84" y="72"/>
                      <a:pt x="84" y="72"/>
                      <a:pt x="84" y="72"/>
                    </a:cubicBezTo>
                    <a:cubicBezTo>
                      <a:pt x="84" y="76"/>
                      <a:pt x="84" y="76"/>
                      <a:pt x="84" y="76"/>
                    </a:cubicBezTo>
                    <a:cubicBezTo>
                      <a:pt x="60" y="76"/>
                      <a:pt x="60" y="76"/>
                      <a:pt x="60" y="76"/>
                    </a:cubicBezTo>
                    <a:cubicBezTo>
                      <a:pt x="60" y="84"/>
                      <a:pt x="60" y="84"/>
                      <a:pt x="60" y="84"/>
                    </a:cubicBezTo>
                    <a:cubicBezTo>
                      <a:pt x="92" y="84"/>
                      <a:pt x="92" y="84"/>
                      <a:pt x="92" y="84"/>
                    </a:cubicBezTo>
                    <a:cubicBezTo>
                      <a:pt x="93" y="84"/>
                      <a:pt x="96" y="81"/>
                      <a:pt x="96" y="80"/>
                    </a:cubicBezTo>
                    <a:cubicBezTo>
                      <a:pt x="96" y="16"/>
                      <a:pt x="96" y="16"/>
                      <a:pt x="96" y="16"/>
                    </a:cubicBezTo>
                    <a:cubicBezTo>
                      <a:pt x="96" y="15"/>
                      <a:pt x="93" y="12"/>
                      <a:pt x="92" y="12"/>
                    </a:cubicBezTo>
                    <a:close/>
                    <a:moveTo>
                      <a:pt x="66" y="52"/>
                    </a:moveTo>
                    <a:cubicBezTo>
                      <a:pt x="64" y="52"/>
                      <a:pt x="62" y="51"/>
                      <a:pt x="60" y="50"/>
                    </a:cubicBezTo>
                    <a:cubicBezTo>
                      <a:pt x="60" y="30"/>
                      <a:pt x="60" y="30"/>
                      <a:pt x="60" y="30"/>
                    </a:cubicBezTo>
                    <a:cubicBezTo>
                      <a:pt x="62" y="29"/>
                      <a:pt x="65" y="28"/>
                      <a:pt x="68" y="28"/>
                    </a:cubicBezTo>
                    <a:cubicBezTo>
                      <a:pt x="68" y="40"/>
                      <a:pt x="68" y="40"/>
                      <a:pt x="68" y="40"/>
                    </a:cubicBezTo>
                    <a:cubicBezTo>
                      <a:pt x="79" y="40"/>
                      <a:pt x="79" y="40"/>
                      <a:pt x="79" y="40"/>
                    </a:cubicBezTo>
                    <a:cubicBezTo>
                      <a:pt x="79" y="47"/>
                      <a:pt x="74" y="52"/>
                      <a:pt x="66" y="52"/>
                    </a:cubicBezTo>
                    <a:close/>
                    <a:moveTo>
                      <a:pt x="72" y="36"/>
                    </a:moveTo>
                    <a:cubicBezTo>
                      <a:pt x="72" y="24"/>
                      <a:pt x="72" y="24"/>
                      <a:pt x="72" y="24"/>
                    </a:cubicBezTo>
                    <a:cubicBezTo>
                      <a:pt x="79" y="24"/>
                      <a:pt x="84" y="29"/>
                      <a:pt x="84" y="36"/>
                    </a:cubicBezTo>
                    <a:lnTo>
                      <a:pt x="72" y="36"/>
                    </a:lnTo>
                    <a:close/>
                    <a:moveTo>
                      <a:pt x="32" y="38"/>
                    </a:moveTo>
                    <a:cubicBezTo>
                      <a:pt x="33" y="39"/>
                      <a:pt x="33" y="40"/>
                      <a:pt x="33" y="41"/>
                    </a:cubicBezTo>
                    <a:cubicBezTo>
                      <a:pt x="33" y="42"/>
                      <a:pt x="33" y="43"/>
                      <a:pt x="32" y="44"/>
                    </a:cubicBezTo>
                    <a:cubicBezTo>
                      <a:pt x="32" y="45"/>
                      <a:pt x="32" y="45"/>
                      <a:pt x="31" y="46"/>
                    </a:cubicBezTo>
                    <a:cubicBezTo>
                      <a:pt x="31" y="46"/>
                      <a:pt x="30" y="47"/>
                      <a:pt x="29" y="47"/>
                    </a:cubicBezTo>
                    <a:cubicBezTo>
                      <a:pt x="29" y="47"/>
                      <a:pt x="28" y="47"/>
                      <a:pt x="27" y="47"/>
                    </a:cubicBezTo>
                    <a:cubicBezTo>
                      <a:pt x="24" y="47"/>
                      <a:pt x="24" y="47"/>
                      <a:pt x="24" y="47"/>
                    </a:cubicBezTo>
                    <a:cubicBezTo>
                      <a:pt x="24" y="47"/>
                      <a:pt x="24" y="47"/>
                      <a:pt x="24" y="47"/>
                    </a:cubicBezTo>
                    <a:cubicBezTo>
                      <a:pt x="24" y="35"/>
                      <a:pt x="24" y="35"/>
                      <a:pt x="24" y="35"/>
                    </a:cubicBezTo>
                    <a:cubicBezTo>
                      <a:pt x="27" y="35"/>
                      <a:pt x="27" y="35"/>
                      <a:pt x="27" y="35"/>
                    </a:cubicBezTo>
                    <a:cubicBezTo>
                      <a:pt x="28" y="35"/>
                      <a:pt x="29" y="35"/>
                      <a:pt x="29" y="35"/>
                    </a:cubicBezTo>
                    <a:cubicBezTo>
                      <a:pt x="30" y="36"/>
                      <a:pt x="31" y="36"/>
                      <a:pt x="31" y="36"/>
                    </a:cubicBezTo>
                    <a:cubicBezTo>
                      <a:pt x="32" y="37"/>
                      <a:pt x="32" y="37"/>
                      <a:pt x="32" y="38"/>
                    </a:cubicBezTo>
                    <a:close/>
                    <a:moveTo>
                      <a:pt x="0" y="13"/>
                    </a:moveTo>
                    <a:cubicBezTo>
                      <a:pt x="0" y="83"/>
                      <a:pt x="0" y="83"/>
                      <a:pt x="0" y="83"/>
                    </a:cubicBezTo>
                    <a:cubicBezTo>
                      <a:pt x="56" y="96"/>
                      <a:pt x="56" y="96"/>
                      <a:pt x="56" y="96"/>
                    </a:cubicBezTo>
                    <a:cubicBezTo>
                      <a:pt x="56" y="0"/>
                      <a:pt x="56" y="0"/>
                      <a:pt x="56" y="0"/>
                    </a:cubicBezTo>
                    <a:lnTo>
                      <a:pt x="0" y="13"/>
                    </a:lnTo>
                    <a:close/>
                    <a:moveTo>
                      <a:pt x="41" y="43"/>
                    </a:moveTo>
                    <a:cubicBezTo>
                      <a:pt x="41" y="44"/>
                      <a:pt x="41" y="45"/>
                      <a:pt x="40" y="46"/>
                    </a:cubicBezTo>
                    <a:cubicBezTo>
                      <a:pt x="40" y="47"/>
                      <a:pt x="40" y="48"/>
                      <a:pt x="39" y="48"/>
                    </a:cubicBezTo>
                    <a:cubicBezTo>
                      <a:pt x="39" y="49"/>
                      <a:pt x="38" y="50"/>
                      <a:pt x="38" y="50"/>
                    </a:cubicBezTo>
                    <a:cubicBezTo>
                      <a:pt x="37" y="51"/>
                      <a:pt x="36" y="52"/>
                      <a:pt x="35" y="52"/>
                    </a:cubicBezTo>
                    <a:cubicBezTo>
                      <a:pt x="35" y="53"/>
                      <a:pt x="34" y="53"/>
                      <a:pt x="33" y="53"/>
                    </a:cubicBezTo>
                    <a:cubicBezTo>
                      <a:pt x="32" y="54"/>
                      <a:pt x="31" y="54"/>
                      <a:pt x="30" y="54"/>
                    </a:cubicBezTo>
                    <a:cubicBezTo>
                      <a:pt x="29" y="54"/>
                      <a:pt x="28" y="54"/>
                      <a:pt x="27" y="54"/>
                    </a:cubicBezTo>
                    <a:cubicBezTo>
                      <a:pt x="24" y="54"/>
                      <a:pt x="24" y="54"/>
                      <a:pt x="24" y="54"/>
                    </a:cubicBezTo>
                    <a:cubicBezTo>
                      <a:pt x="24" y="68"/>
                      <a:pt x="24" y="68"/>
                      <a:pt x="24" y="68"/>
                    </a:cubicBezTo>
                    <a:cubicBezTo>
                      <a:pt x="16" y="67"/>
                      <a:pt x="16" y="67"/>
                      <a:pt x="16" y="67"/>
                    </a:cubicBezTo>
                    <a:cubicBezTo>
                      <a:pt x="16" y="29"/>
                      <a:pt x="16" y="29"/>
                      <a:pt x="16" y="29"/>
                    </a:cubicBezTo>
                    <a:cubicBezTo>
                      <a:pt x="28" y="28"/>
                      <a:pt x="28" y="28"/>
                      <a:pt x="28" y="28"/>
                    </a:cubicBezTo>
                    <a:cubicBezTo>
                      <a:pt x="30" y="28"/>
                      <a:pt x="32" y="28"/>
                      <a:pt x="34" y="29"/>
                    </a:cubicBezTo>
                    <a:cubicBezTo>
                      <a:pt x="35" y="29"/>
                      <a:pt x="37" y="30"/>
                      <a:pt x="38" y="31"/>
                    </a:cubicBezTo>
                    <a:cubicBezTo>
                      <a:pt x="39" y="32"/>
                      <a:pt x="40" y="33"/>
                      <a:pt x="41" y="35"/>
                    </a:cubicBezTo>
                    <a:cubicBezTo>
                      <a:pt x="41" y="36"/>
                      <a:pt x="41" y="38"/>
                      <a:pt x="41" y="40"/>
                    </a:cubicBezTo>
                    <a:cubicBezTo>
                      <a:pt x="41" y="41"/>
                      <a:pt x="41" y="42"/>
                      <a:pt x="41" y="43"/>
                    </a:cubicBezTo>
                    <a:close/>
                  </a:path>
                </a:pathLst>
              </a:custGeom>
              <a:solidFill>
                <a:srgbClr val="E940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505050"/>
                  </a:solidFill>
                </a:endParaRPr>
              </a:p>
            </p:txBody>
          </p:sp>
        </p:grpSp>
      </p:grpSp>
      <p:sp>
        <p:nvSpPr>
          <p:cNvPr id="94" name="Freeform 91"/>
          <p:cNvSpPr>
            <a:spLocks noChangeAspect="1" noEditPoints="1"/>
          </p:cNvSpPr>
          <p:nvPr/>
        </p:nvSpPr>
        <p:spPr bwMode="auto">
          <a:xfrm>
            <a:off x="2824960" y="5940225"/>
            <a:ext cx="401599" cy="413184"/>
          </a:xfrm>
          <a:custGeom>
            <a:avLst/>
            <a:gdLst>
              <a:gd name="T0" fmla="*/ 0 w 132"/>
              <a:gd name="T1" fmla="*/ 37 h 136"/>
              <a:gd name="T2" fmla="*/ 0 w 132"/>
              <a:gd name="T3" fmla="*/ 117 h 136"/>
              <a:gd name="T4" fmla="*/ 20 w 132"/>
              <a:gd name="T5" fmla="*/ 136 h 136"/>
              <a:gd name="T6" fmla="*/ 112 w 132"/>
              <a:gd name="T7" fmla="*/ 136 h 136"/>
              <a:gd name="T8" fmla="*/ 132 w 132"/>
              <a:gd name="T9" fmla="*/ 117 h 136"/>
              <a:gd name="T10" fmla="*/ 132 w 132"/>
              <a:gd name="T11" fmla="*/ 37 h 136"/>
              <a:gd name="T12" fmla="*/ 112 w 132"/>
              <a:gd name="T13" fmla="*/ 18 h 136"/>
              <a:gd name="T14" fmla="*/ 108 w 132"/>
              <a:gd name="T15" fmla="*/ 18 h 136"/>
              <a:gd name="T16" fmla="*/ 108 w 132"/>
              <a:gd name="T17" fmla="*/ 6 h 136"/>
              <a:gd name="T18" fmla="*/ 102 w 132"/>
              <a:gd name="T19" fmla="*/ 0 h 136"/>
              <a:gd name="T20" fmla="*/ 96 w 132"/>
              <a:gd name="T21" fmla="*/ 6 h 136"/>
              <a:gd name="T22" fmla="*/ 96 w 132"/>
              <a:gd name="T23" fmla="*/ 30 h 136"/>
              <a:gd name="T24" fmla="*/ 91 w 132"/>
              <a:gd name="T25" fmla="*/ 35 h 136"/>
              <a:gd name="T26" fmla="*/ 86 w 132"/>
              <a:gd name="T27" fmla="*/ 30 h 136"/>
              <a:gd name="T28" fmla="*/ 86 w 132"/>
              <a:gd name="T29" fmla="*/ 18 h 136"/>
              <a:gd name="T30" fmla="*/ 75 w 132"/>
              <a:gd name="T31" fmla="*/ 18 h 136"/>
              <a:gd name="T32" fmla="*/ 75 w 132"/>
              <a:gd name="T33" fmla="*/ 6 h 136"/>
              <a:gd name="T34" fmla="*/ 69 w 132"/>
              <a:gd name="T35" fmla="*/ 0 h 136"/>
              <a:gd name="T36" fmla="*/ 63 w 132"/>
              <a:gd name="T37" fmla="*/ 6 h 136"/>
              <a:gd name="T38" fmla="*/ 63 w 132"/>
              <a:gd name="T39" fmla="*/ 30 h 136"/>
              <a:gd name="T40" fmla="*/ 58 w 132"/>
              <a:gd name="T41" fmla="*/ 35 h 136"/>
              <a:gd name="T42" fmla="*/ 53 w 132"/>
              <a:gd name="T43" fmla="*/ 30 h 136"/>
              <a:gd name="T44" fmla="*/ 53 w 132"/>
              <a:gd name="T45" fmla="*/ 18 h 136"/>
              <a:gd name="T46" fmla="*/ 43 w 132"/>
              <a:gd name="T47" fmla="*/ 18 h 136"/>
              <a:gd name="T48" fmla="*/ 43 w 132"/>
              <a:gd name="T49" fmla="*/ 6 h 136"/>
              <a:gd name="T50" fmla="*/ 37 w 132"/>
              <a:gd name="T51" fmla="*/ 0 h 136"/>
              <a:gd name="T52" fmla="*/ 31 w 132"/>
              <a:gd name="T53" fmla="*/ 6 h 136"/>
              <a:gd name="T54" fmla="*/ 31 w 132"/>
              <a:gd name="T55" fmla="*/ 30 h 136"/>
              <a:gd name="T56" fmla="*/ 25 w 132"/>
              <a:gd name="T57" fmla="*/ 35 h 136"/>
              <a:gd name="T58" fmla="*/ 20 w 132"/>
              <a:gd name="T59" fmla="*/ 30 h 136"/>
              <a:gd name="T60" fmla="*/ 20 w 132"/>
              <a:gd name="T61" fmla="*/ 18 h 136"/>
              <a:gd name="T62" fmla="*/ 0 w 132"/>
              <a:gd name="T63" fmla="*/ 37 h 136"/>
              <a:gd name="T64" fmla="*/ 118 w 132"/>
              <a:gd name="T65" fmla="*/ 114 h 136"/>
              <a:gd name="T66" fmla="*/ 111 w 132"/>
              <a:gd name="T67" fmla="*/ 121 h 136"/>
              <a:gd name="T68" fmla="*/ 22 w 132"/>
              <a:gd name="T69" fmla="*/ 121 h 136"/>
              <a:gd name="T70" fmla="*/ 16 w 132"/>
              <a:gd name="T71" fmla="*/ 114 h 136"/>
              <a:gd name="T72" fmla="*/ 16 w 132"/>
              <a:gd name="T73" fmla="*/ 60 h 136"/>
              <a:gd name="T74" fmla="*/ 118 w 132"/>
              <a:gd name="T75" fmla="*/ 60 h 136"/>
              <a:gd name="T76" fmla="*/ 118 w 132"/>
              <a:gd name="T77" fmla="*/ 114 h 136"/>
              <a:gd name="T78" fmla="*/ 75 w 132"/>
              <a:gd name="T79" fmla="*/ 105 h 136"/>
              <a:gd name="T80" fmla="*/ 51 w 132"/>
              <a:gd name="T81" fmla="*/ 105 h 136"/>
              <a:gd name="T82" fmla="*/ 61 w 132"/>
              <a:gd name="T83" fmla="*/ 93 h 136"/>
              <a:gd name="T84" fmla="*/ 64 w 132"/>
              <a:gd name="T85" fmla="*/ 89 h 136"/>
              <a:gd name="T86" fmla="*/ 65 w 132"/>
              <a:gd name="T87" fmla="*/ 86 h 136"/>
              <a:gd name="T88" fmla="*/ 67 w 132"/>
              <a:gd name="T89" fmla="*/ 81 h 136"/>
              <a:gd name="T90" fmla="*/ 66 w 132"/>
              <a:gd name="T91" fmla="*/ 78 h 136"/>
              <a:gd name="T92" fmla="*/ 64 w 132"/>
              <a:gd name="T93" fmla="*/ 77 h 136"/>
              <a:gd name="T94" fmla="*/ 62 w 132"/>
              <a:gd name="T95" fmla="*/ 82 h 136"/>
              <a:gd name="T96" fmla="*/ 62 w 132"/>
              <a:gd name="T97" fmla="*/ 82 h 136"/>
              <a:gd name="T98" fmla="*/ 62 w 132"/>
              <a:gd name="T99" fmla="*/ 83 h 136"/>
              <a:gd name="T100" fmla="*/ 53 w 132"/>
              <a:gd name="T101" fmla="*/ 83 h 136"/>
              <a:gd name="T102" fmla="*/ 53 w 132"/>
              <a:gd name="T103" fmla="*/ 82 h 136"/>
              <a:gd name="T104" fmla="*/ 56 w 132"/>
              <a:gd name="T105" fmla="*/ 73 h 136"/>
              <a:gd name="T106" fmla="*/ 65 w 132"/>
              <a:gd name="T107" fmla="*/ 70 h 136"/>
              <a:gd name="T108" fmla="*/ 73 w 132"/>
              <a:gd name="T109" fmla="*/ 73 h 136"/>
              <a:gd name="T110" fmla="*/ 76 w 132"/>
              <a:gd name="T111" fmla="*/ 81 h 136"/>
              <a:gd name="T112" fmla="*/ 74 w 132"/>
              <a:gd name="T113" fmla="*/ 89 h 136"/>
              <a:gd name="T114" fmla="*/ 71 w 132"/>
              <a:gd name="T115" fmla="*/ 93 h 136"/>
              <a:gd name="T116" fmla="*/ 67 w 132"/>
              <a:gd name="T117" fmla="*/ 98 h 136"/>
              <a:gd name="T118" fmla="*/ 71 w 132"/>
              <a:gd name="T119" fmla="*/ 97 h 136"/>
              <a:gd name="T120" fmla="*/ 75 w 132"/>
              <a:gd name="T121" fmla="*/ 97 h 136"/>
              <a:gd name="T122" fmla="*/ 75 w 132"/>
              <a:gd name="T123" fmla="*/ 10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2" h="136">
                <a:moveTo>
                  <a:pt x="0" y="37"/>
                </a:moveTo>
                <a:cubicBezTo>
                  <a:pt x="0" y="117"/>
                  <a:pt x="0" y="117"/>
                  <a:pt x="0" y="117"/>
                </a:cubicBezTo>
                <a:cubicBezTo>
                  <a:pt x="0" y="128"/>
                  <a:pt x="9" y="136"/>
                  <a:pt x="20" y="136"/>
                </a:cubicBezTo>
                <a:cubicBezTo>
                  <a:pt x="112" y="136"/>
                  <a:pt x="112" y="136"/>
                  <a:pt x="112" y="136"/>
                </a:cubicBezTo>
                <a:cubicBezTo>
                  <a:pt x="123" y="136"/>
                  <a:pt x="132" y="128"/>
                  <a:pt x="132" y="117"/>
                </a:cubicBezTo>
                <a:cubicBezTo>
                  <a:pt x="132" y="37"/>
                  <a:pt x="132" y="37"/>
                  <a:pt x="132" y="37"/>
                </a:cubicBezTo>
                <a:cubicBezTo>
                  <a:pt x="132" y="26"/>
                  <a:pt x="123" y="18"/>
                  <a:pt x="112" y="18"/>
                </a:cubicBezTo>
                <a:cubicBezTo>
                  <a:pt x="108" y="18"/>
                  <a:pt x="108" y="18"/>
                  <a:pt x="108" y="18"/>
                </a:cubicBezTo>
                <a:cubicBezTo>
                  <a:pt x="108" y="6"/>
                  <a:pt x="108" y="6"/>
                  <a:pt x="108" y="6"/>
                </a:cubicBezTo>
                <a:cubicBezTo>
                  <a:pt x="108" y="2"/>
                  <a:pt x="106" y="0"/>
                  <a:pt x="102" y="0"/>
                </a:cubicBezTo>
                <a:cubicBezTo>
                  <a:pt x="99" y="0"/>
                  <a:pt x="96" y="2"/>
                  <a:pt x="96" y="6"/>
                </a:cubicBezTo>
                <a:cubicBezTo>
                  <a:pt x="96" y="30"/>
                  <a:pt x="96" y="30"/>
                  <a:pt x="96" y="30"/>
                </a:cubicBezTo>
                <a:cubicBezTo>
                  <a:pt x="96" y="33"/>
                  <a:pt x="94" y="35"/>
                  <a:pt x="91" y="35"/>
                </a:cubicBezTo>
                <a:cubicBezTo>
                  <a:pt x="88" y="35"/>
                  <a:pt x="86" y="33"/>
                  <a:pt x="86" y="30"/>
                </a:cubicBezTo>
                <a:cubicBezTo>
                  <a:pt x="86" y="18"/>
                  <a:pt x="86" y="18"/>
                  <a:pt x="86" y="18"/>
                </a:cubicBezTo>
                <a:cubicBezTo>
                  <a:pt x="75" y="18"/>
                  <a:pt x="75" y="18"/>
                  <a:pt x="75" y="18"/>
                </a:cubicBezTo>
                <a:cubicBezTo>
                  <a:pt x="75" y="6"/>
                  <a:pt x="75" y="6"/>
                  <a:pt x="75" y="6"/>
                </a:cubicBezTo>
                <a:cubicBezTo>
                  <a:pt x="75" y="2"/>
                  <a:pt x="73" y="0"/>
                  <a:pt x="69" y="0"/>
                </a:cubicBezTo>
                <a:cubicBezTo>
                  <a:pt x="66" y="0"/>
                  <a:pt x="63" y="2"/>
                  <a:pt x="63" y="6"/>
                </a:cubicBezTo>
                <a:cubicBezTo>
                  <a:pt x="63" y="30"/>
                  <a:pt x="63" y="30"/>
                  <a:pt x="63" y="30"/>
                </a:cubicBezTo>
                <a:cubicBezTo>
                  <a:pt x="63" y="33"/>
                  <a:pt x="61" y="35"/>
                  <a:pt x="58" y="35"/>
                </a:cubicBezTo>
                <a:cubicBezTo>
                  <a:pt x="55" y="35"/>
                  <a:pt x="53" y="33"/>
                  <a:pt x="53" y="30"/>
                </a:cubicBezTo>
                <a:cubicBezTo>
                  <a:pt x="53" y="18"/>
                  <a:pt x="53" y="18"/>
                  <a:pt x="53" y="18"/>
                </a:cubicBezTo>
                <a:cubicBezTo>
                  <a:pt x="43" y="18"/>
                  <a:pt x="43" y="18"/>
                  <a:pt x="43" y="18"/>
                </a:cubicBezTo>
                <a:cubicBezTo>
                  <a:pt x="43" y="6"/>
                  <a:pt x="43" y="6"/>
                  <a:pt x="43" y="6"/>
                </a:cubicBezTo>
                <a:cubicBezTo>
                  <a:pt x="43" y="2"/>
                  <a:pt x="40" y="0"/>
                  <a:pt x="37" y="0"/>
                </a:cubicBezTo>
                <a:cubicBezTo>
                  <a:pt x="33" y="0"/>
                  <a:pt x="31" y="2"/>
                  <a:pt x="31" y="6"/>
                </a:cubicBezTo>
                <a:cubicBezTo>
                  <a:pt x="31" y="30"/>
                  <a:pt x="31" y="30"/>
                  <a:pt x="31" y="30"/>
                </a:cubicBezTo>
                <a:cubicBezTo>
                  <a:pt x="31" y="33"/>
                  <a:pt x="28" y="35"/>
                  <a:pt x="25" y="35"/>
                </a:cubicBezTo>
                <a:cubicBezTo>
                  <a:pt x="22" y="35"/>
                  <a:pt x="20" y="33"/>
                  <a:pt x="20" y="30"/>
                </a:cubicBezTo>
                <a:cubicBezTo>
                  <a:pt x="20" y="18"/>
                  <a:pt x="20" y="18"/>
                  <a:pt x="20" y="18"/>
                </a:cubicBezTo>
                <a:cubicBezTo>
                  <a:pt x="9" y="18"/>
                  <a:pt x="0" y="26"/>
                  <a:pt x="0" y="37"/>
                </a:cubicBezTo>
                <a:close/>
                <a:moveTo>
                  <a:pt x="118" y="114"/>
                </a:moveTo>
                <a:cubicBezTo>
                  <a:pt x="118" y="118"/>
                  <a:pt x="115" y="121"/>
                  <a:pt x="111" y="121"/>
                </a:cubicBezTo>
                <a:cubicBezTo>
                  <a:pt x="22" y="121"/>
                  <a:pt x="22" y="121"/>
                  <a:pt x="22" y="121"/>
                </a:cubicBezTo>
                <a:cubicBezTo>
                  <a:pt x="18" y="121"/>
                  <a:pt x="16" y="118"/>
                  <a:pt x="16" y="114"/>
                </a:cubicBezTo>
                <a:cubicBezTo>
                  <a:pt x="16" y="60"/>
                  <a:pt x="16" y="60"/>
                  <a:pt x="16" y="60"/>
                </a:cubicBezTo>
                <a:cubicBezTo>
                  <a:pt x="118" y="60"/>
                  <a:pt x="118" y="60"/>
                  <a:pt x="118" y="60"/>
                </a:cubicBezTo>
                <a:lnTo>
                  <a:pt x="118" y="114"/>
                </a:lnTo>
                <a:close/>
                <a:moveTo>
                  <a:pt x="75" y="105"/>
                </a:moveTo>
                <a:cubicBezTo>
                  <a:pt x="51" y="105"/>
                  <a:pt x="51" y="105"/>
                  <a:pt x="51" y="105"/>
                </a:cubicBezTo>
                <a:cubicBezTo>
                  <a:pt x="61" y="93"/>
                  <a:pt x="61" y="93"/>
                  <a:pt x="61" y="93"/>
                </a:cubicBezTo>
                <a:cubicBezTo>
                  <a:pt x="62" y="91"/>
                  <a:pt x="63" y="90"/>
                  <a:pt x="64" y="89"/>
                </a:cubicBezTo>
                <a:cubicBezTo>
                  <a:pt x="64" y="88"/>
                  <a:pt x="65" y="87"/>
                  <a:pt x="65" y="86"/>
                </a:cubicBezTo>
                <a:cubicBezTo>
                  <a:pt x="66" y="84"/>
                  <a:pt x="67" y="82"/>
                  <a:pt x="67" y="81"/>
                </a:cubicBezTo>
                <a:cubicBezTo>
                  <a:pt x="67" y="80"/>
                  <a:pt x="66" y="79"/>
                  <a:pt x="66" y="78"/>
                </a:cubicBezTo>
                <a:cubicBezTo>
                  <a:pt x="66" y="78"/>
                  <a:pt x="65" y="77"/>
                  <a:pt x="64" y="77"/>
                </a:cubicBezTo>
                <a:cubicBezTo>
                  <a:pt x="63" y="77"/>
                  <a:pt x="62" y="79"/>
                  <a:pt x="62" y="82"/>
                </a:cubicBezTo>
                <a:cubicBezTo>
                  <a:pt x="62" y="82"/>
                  <a:pt x="62" y="82"/>
                  <a:pt x="62" y="82"/>
                </a:cubicBezTo>
                <a:cubicBezTo>
                  <a:pt x="62" y="82"/>
                  <a:pt x="62" y="83"/>
                  <a:pt x="62" y="83"/>
                </a:cubicBezTo>
                <a:cubicBezTo>
                  <a:pt x="53" y="83"/>
                  <a:pt x="53" y="83"/>
                  <a:pt x="53" y="83"/>
                </a:cubicBezTo>
                <a:cubicBezTo>
                  <a:pt x="53" y="82"/>
                  <a:pt x="53" y="82"/>
                  <a:pt x="53" y="82"/>
                </a:cubicBezTo>
                <a:cubicBezTo>
                  <a:pt x="53" y="78"/>
                  <a:pt x="54" y="75"/>
                  <a:pt x="56" y="73"/>
                </a:cubicBezTo>
                <a:cubicBezTo>
                  <a:pt x="58" y="71"/>
                  <a:pt x="61" y="70"/>
                  <a:pt x="65" y="70"/>
                </a:cubicBezTo>
                <a:cubicBezTo>
                  <a:pt x="68" y="70"/>
                  <a:pt x="71" y="71"/>
                  <a:pt x="73" y="73"/>
                </a:cubicBezTo>
                <a:cubicBezTo>
                  <a:pt x="75" y="75"/>
                  <a:pt x="76" y="78"/>
                  <a:pt x="76" y="81"/>
                </a:cubicBezTo>
                <a:cubicBezTo>
                  <a:pt x="76" y="84"/>
                  <a:pt x="75" y="87"/>
                  <a:pt x="74" y="89"/>
                </a:cubicBezTo>
                <a:cubicBezTo>
                  <a:pt x="73" y="91"/>
                  <a:pt x="72" y="92"/>
                  <a:pt x="71" y="93"/>
                </a:cubicBezTo>
                <a:cubicBezTo>
                  <a:pt x="70" y="95"/>
                  <a:pt x="68" y="96"/>
                  <a:pt x="67" y="98"/>
                </a:cubicBezTo>
                <a:cubicBezTo>
                  <a:pt x="68" y="98"/>
                  <a:pt x="70" y="97"/>
                  <a:pt x="71" y="97"/>
                </a:cubicBezTo>
                <a:cubicBezTo>
                  <a:pt x="72" y="97"/>
                  <a:pt x="74" y="97"/>
                  <a:pt x="75" y="97"/>
                </a:cubicBezTo>
                <a:lnTo>
                  <a:pt x="75" y="105"/>
                </a:lnTo>
                <a:close/>
              </a:path>
            </a:pathLst>
          </a:custGeom>
          <a:solidFill>
            <a:schemeClr val="bg1"/>
          </a:solidFill>
          <a:ln>
            <a:noFill/>
          </a:ln>
          <a:extLst/>
        </p:spPr>
        <p:txBody>
          <a:bodyPr vert="horz" wrap="square" lIns="93260" tIns="46630" rIns="93260" bIns="46630" numCol="1" anchor="t" anchorCtr="0" compatLnSpc="1">
            <a:prstTxWarp prst="textNoShape">
              <a:avLst/>
            </a:prstTxWarp>
          </a:bodyPr>
          <a:lstStyle/>
          <a:p>
            <a:endParaRPr lang="en-US" sz="1836">
              <a:solidFill>
                <a:srgbClr val="505050"/>
              </a:solidFill>
            </a:endParaRPr>
          </a:p>
        </p:txBody>
      </p:sp>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8519" y="1768130"/>
            <a:ext cx="3790192" cy="2102826"/>
          </a:xfrm>
          <a:prstGeom prst="rect">
            <a:avLst/>
          </a:prstGeom>
        </p:spPr>
      </p:pic>
      <p:sp>
        <p:nvSpPr>
          <p:cNvPr id="7" name="Rectangle 6"/>
          <p:cNvSpPr/>
          <p:nvPr/>
        </p:nvSpPr>
        <p:spPr bwMode="auto">
          <a:xfrm>
            <a:off x="1788267" y="2308841"/>
            <a:ext cx="2370367" cy="903662"/>
          </a:xfrm>
          <a:prstGeom prst="rect">
            <a:avLst/>
          </a:prstGeom>
          <a:no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15" name="Group 14"/>
          <p:cNvGrpSpPr/>
          <p:nvPr/>
        </p:nvGrpSpPr>
        <p:grpSpPr>
          <a:xfrm>
            <a:off x="8528624" y="1610484"/>
            <a:ext cx="2761096" cy="2107974"/>
            <a:chOff x="8334245" y="1579049"/>
            <a:chExt cx="2871917" cy="2192581"/>
          </a:xfrm>
        </p:grpSpPr>
        <p:pic>
          <p:nvPicPr>
            <p:cNvPr id="11" name="Pictur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007309" y="1585387"/>
              <a:ext cx="1198853" cy="2179733"/>
            </a:xfrm>
            <a:prstGeom prst="rect">
              <a:avLst/>
            </a:prstGeom>
          </p:spPr>
        </p:pic>
        <p:pic>
          <p:nvPicPr>
            <p:cNvPr id="14" name="Picture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334245" y="1579049"/>
              <a:ext cx="1198132" cy="2192581"/>
            </a:xfrm>
            <a:prstGeom prst="rect">
              <a:avLst/>
            </a:prstGeom>
          </p:spPr>
        </p:pic>
      </p:grpSp>
      <p:pic>
        <p:nvPicPr>
          <p:cNvPr id="5" name="Picture 4"/>
          <p:cNvPicPr>
            <a:picLocks noChangeAspect="1"/>
          </p:cNvPicPr>
          <p:nvPr/>
        </p:nvPicPr>
        <p:blipFill rotWithShape="1">
          <a:blip r:embed="rId9" cstate="print">
            <a:extLst>
              <a:ext uri="{28A0092B-C50C-407E-A947-70E740481C1C}">
                <a14:useLocalDpi xmlns:a14="http://schemas.microsoft.com/office/drawing/2010/main" val="0"/>
              </a:ext>
            </a:extLst>
          </a:blip>
          <a:srcRect l="630" t="1" b="1024"/>
          <a:stretch/>
        </p:blipFill>
        <p:spPr>
          <a:xfrm>
            <a:off x="4418605" y="1768130"/>
            <a:ext cx="3464869" cy="2081287"/>
          </a:xfrm>
          <a:prstGeom prst="rect">
            <a:avLst/>
          </a:prstGeom>
        </p:spPr>
      </p:pic>
      <p:sp>
        <p:nvSpPr>
          <p:cNvPr id="49" name="Rectangle 48"/>
          <p:cNvSpPr/>
          <p:nvPr/>
        </p:nvSpPr>
        <p:spPr bwMode="auto">
          <a:xfrm>
            <a:off x="7115219" y="2192266"/>
            <a:ext cx="735073" cy="1577006"/>
          </a:xfrm>
          <a:prstGeom prst="rect">
            <a:avLst/>
          </a:prstGeom>
          <a:no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729793534"/>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childTnLst>
            <p:par>
              <p:cTn id="2"/>
            </p:par>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Session </a:t>
            </a:r>
            <a:r>
              <a:rPr lang="en-US" dirty="0" smtClean="0"/>
              <a:t>Objective</a:t>
            </a:r>
            <a:endParaRPr lang="en-US" dirty="0"/>
          </a:p>
        </p:txBody>
      </p:sp>
      <p:sp>
        <p:nvSpPr>
          <p:cNvPr id="3" name="TextBox 2"/>
          <p:cNvSpPr txBox="1"/>
          <p:nvPr/>
        </p:nvSpPr>
        <p:spPr>
          <a:xfrm>
            <a:off x="108133" y="5297462"/>
            <a:ext cx="11738663" cy="1769715"/>
          </a:xfrm>
          <a:prstGeom prst="rect">
            <a:avLst/>
          </a:prstGeom>
          <a:noFill/>
        </p:spPr>
        <p:txBody>
          <a:bodyPr wrap="none" lIns="0" tIns="0" rIns="0" bIns="0" rtlCol="0">
            <a:spAutoFit/>
          </a:bodyPr>
          <a:lstStyle/>
          <a:p>
            <a:r>
              <a:rPr lang="en-US" sz="11500" i="1" spc="-54" dirty="0" err="1" smtClean="0">
                <a:gradFill>
                  <a:gsLst>
                    <a:gs pos="2917">
                      <a:srgbClr val="FFFFFF"/>
                    </a:gs>
                    <a:gs pos="30000">
                      <a:srgbClr val="FFFFFF"/>
                    </a:gs>
                  </a:gsLst>
                  <a:lin ang="5400000" scaled="0"/>
                </a:gradFill>
                <a:latin typeface="Segoe UI Light"/>
              </a:rPr>
              <a:t>Appification</a:t>
            </a:r>
            <a:r>
              <a:rPr lang="en-US" sz="11500" spc="-54" dirty="0" smtClean="0">
                <a:gradFill>
                  <a:gsLst>
                    <a:gs pos="2917">
                      <a:srgbClr val="FFFFFF"/>
                    </a:gs>
                    <a:gs pos="30000">
                      <a:srgbClr val="FFFFFF"/>
                    </a:gs>
                  </a:gsLst>
                  <a:lin ang="5400000" scaled="0"/>
                </a:gradFill>
                <a:latin typeface="Segoe UI Light"/>
              </a:rPr>
              <a:t> steps…</a:t>
            </a:r>
            <a:endParaRPr lang="en-US" sz="11500" spc="-54" dirty="0">
              <a:gradFill>
                <a:gsLst>
                  <a:gs pos="2917">
                    <a:srgbClr val="FFFFFF"/>
                  </a:gs>
                  <a:gs pos="30000">
                    <a:srgbClr val="FFFFFF"/>
                  </a:gs>
                </a:gsLst>
                <a:lin ang="5400000" scaled="0"/>
              </a:gradFill>
              <a:latin typeface="Segoe UI Light"/>
            </a:endParaRPr>
          </a:p>
        </p:txBody>
      </p:sp>
      <p:sp>
        <p:nvSpPr>
          <p:cNvPr id="2" name="Rectangle 1"/>
          <p:cNvSpPr/>
          <p:nvPr/>
        </p:nvSpPr>
        <p:spPr>
          <a:xfrm>
            <a:off x="2072190" y="3233037"/>
            <a:ext cx="10122711" cy="1200329"/>
          </a:xfrm>
          <a:prstGeom prst="rect">
            <a:avLst/>
          </a:prstGeom>
        </p:spPr>
        <p:txBody>
          <a:bodyPr wrap="square">
            <a:spAutoFit/>
          </a:bodyPr>
          <a:lstStyle/>
          <a:p>
            <a:pPr marL="0" lvl="1"/>
            <a:r>
              <a:rPr lang="en-US" sz="3600" dirty="0">
                <a:solidFill>
                  <a:srgbClr val="FFFFFF"/>
                </a:solidFill>
                <a:latin typeface="Segoe UI Light"/>
              </a:rPr>
              <a:t>Understand </a:t>
            </a:r>
            <a:r>
              <a:rPr lang="en-US" sz="3600" dirty="0" smtClean="0">
                <a:solidFill>
                  <a:srgbClr val="FFFFFF"/>
                </a:solidFill>
                <a:latin typeface="Segoe UI Light"/>
              </a:rPr>
              <a:t>required steps to transfer from FTC deployments to new app model world…</a:t>
            </a:r>
            <a:endParaRPr lang="en-US" sz="3600" dirty="0">
              <a:solidFill>
                <a:srgbClr val="FFFFFF"/>
              </a:solidFill>
              <a:latin typeface="Segoe UI Light"/>
            </a:endParaRPr>
          </a:p>
        </p:txBody>
      </p:sp>
    </p:spTree>
    <p:extLst>
      <p:ext uri="{BB962C8B-B14F-4D97-AF65-F5344CB8AC3E}">
        <p14:creationId xmlns:p14="http://schemas.microsoft.com/office/powerpoint/2010/main" val="2169766226"/>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3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4000"/>
                            </p:stCondLst>
                            <p:childTnLst>
                              <p:par>
                                <p:cTn id="11" presetID="42" presetClass="entr" presetSubtype="0" fill="hold" grpId="0" nodeType="afterEffect">
                                  <p:stCondLst>
                                    <p:cond delay="20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UPM – The </a:t>
            </a:r>
            <a:r>
              <a:rPr lang="en-US" dirty="0" err="1" smtClean="0"/>
              <a:t>Biofore</a:t>
            </a:r>
            <a:r>
              <a:rPr lang="en-US" dirty="0" smtClean="0"/>
              <a:t> Company</a:t>
            </a:r>
            <a:endParaRPr lang="en-US" dirty="0"/>
          </a:p>
        </p:txBody>
      </p:sp>
      <p:sp>
        <p:nvSpPr>
          <p:cNvPr id="4" name="Text Placeholder 3"/>
          <p:cNvSpPr>
            <a:spLocks noGrp="1"/>
          </p:cNvSpPr>
          <p:nvPr>
            <p:ph type="body" sz="quarter" idx="10"/>
          </p:nvPr>
        </p:nvSpPr>
        <p:spPr>
          <a:xfrm>
            <a:off x="274639" y="1212849"/>
            <a:ext cx="5486399" cy="4942892"/>
          </a:xfrm>
        </p:spPr>
        <p:txBody>
          <a:bodyPr/>
          <a:lstStyle/>
          <a:p>
            <a:r>
              <a:rPr lang="en-US" dirty="0" smtClean="0"/>
              <a:t>Sales &gt;10 billion EUR</a:t>
            </a:r>
          </a:p>
          <a:p>
            <a:r>
              <a:rPr lang="en-US" dirty="0" smtClean="0"/>
              <a:t>Present in 65 countries</a:t>
            </a:r>
          </a:p>
          <a:p>
            <a:r>
              <a:rPr lang="en-US" dirty="0" smtClean="0"/>
              <a:t>Production plants in 15 countries</a:t>
            </a:r>
          </a:p>
          <a:p>
            <a:r>
              <a:rPr lang="en-US" dirty="0" smtClean="0"/>
              <a:t>22k employees</a:t>
            </a:r>
          </a:p>
          <a:p>
            <a:r>
              <a:rPr lang="en-US" dirty="0" smtClean="0"/>
              <a:t>Shares listed in Nasdaq OMX Helsinki</a:t>
            </a:r>
          </a:p>
          <a:p>
            <a:r>
              <a:rPr lang="en-US" dirty="0" smtClean="0"/>
              <a:t>www.upm.com </a:t>
            </a: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90642" y="1481038"/>
            <a:ext cx="3672408" cy="4403777"/>
          </a:xfrm>
          <a:prstGeom prst="rect">
            <a:avLst/>
          </a:prstGeom>
        </p:spPr>
      </p:pic>
    </p:spTree>
    <p:extLst>
      <p:ext uri="{BB962C8B-B14F-4D97-AF65-F5344CB8AC3E}">
        <p14:creationId xmlns:p14="http://schemas.microsoft.com/office/powerpoint/2010/main" val="1153164602"/>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7200" dirty="0" smtClean="0"/>
              <a:t>Why did UPM transfer from FTC to new app model?</a:t>
            </a:r>
            <a:endParaRPr lang="en-US" sz="7200" dirty="0"/>
          </a:p>
        </p:txBody>
      </p:sp>
      <p:sp>
        <p:nvSpPr>
          <p:cNvPr id="3" name="TextBox 2"/>
          <p:cNvSpPr txBox="1"/>
          <p:nvPr/>
        </p:nvSpPr>
        <p:spPr>
          <a:xfrm>
            <a:off x="5138117" y="3641278"/>
            <a:ext cx="7709546" cy="3605602"/>
          </a:xfrm>
          <a:prstGeom prst="rect">
            <a:avLst/>
          </a:prstGeom>
          <a:noFill/>
        </p:spPr>
        <p:txBody>
          <a:bodyPr wrap="none" lIns="182880" tIns="146304" rIns="182880" bIns="146304" rtlCol="0">
            <a:spAutoFit/>
          </a:bodyPr>
          <a:lstStyle/>
          <a:p>
            <a:pPr>
              <a:lnSpc>
                <a:spcPct val="90000"/>
              </a:lnSpc>
              <a:spcAft>
                <a:spcPts val="600"/>
              </a:spcAft>
            </a:pPr>
            <a:r>
              <a:rPr lang="en-US" sz="23900" dirty="0" smtClean="0">
                <a:gradFill>
                  <a:gsLst>
                    <a:gs pos="2917">
                      <a:srgbClr val="FFFFFF"/>
                    </a:gs>
                    <a:gs pos="30000">
                      <a:srgbClr val="FFFFFF"/>
                    </a:gs>
                  </a:gsLst>
                  <a:lin ang="5400000" scaled="0"/>
                </a:gradFill>
              </a:rPr>
              <a:t>Why?</a:t>
            </a:r>
          </a:p>
        </p:txBody>
      </p:sp>
    </p:spTree>
    <p:extLst>
      <p:ext uri="{BB962C8B-B14F-4D97-AF65-F5344CB8AC3E}">
        <p14:creationId xmlns:p14="http://schemas.microsoft.com/office/powerpoint/2010/main" val="136754604"/>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20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47688" y="295275"/>
            <a:ext cx="11888787" cy="917575"/>
          </a:xfrm>
        </p:spPr>
        <p:txBody>
          <a:bodyPr/>
          <a:lstStyle/>
          <a:p>
            <a:r>
              <a:rPr lang="en-US" dirty="0" smtClean="0"/>
              <a:t>What was the business case?</a:t>
            </a:r>
            <a:endParaRPr lang="en-US" dirty="0"/>
          </a:p>
        </p:txBody>
      </p:sp>
      <p:grpSp>
        <p:nvGrpSpPr>
          <p:cNvPr id="13" name="Group 12"/>
          <p:cNvGrpSpPr/>
          <p:nvPr/>
        </p:nvGrpSpPr>
        <p:grpSpPr>
          <a:xfrm>
            <a:off x="1609725" y="2561158"/>
            <a:ext cx="1980000" cy="1980000"/>
            <a:chOff x="1938878" y="2705174"/>
            <a:chExt cx="1781639" cy="1782464"/>
          </a:xfrm>
        </p:grpSpPr>
        <p:sp>
          <p:nvSpPr>
            <p:cNvPr id="4" name="Rectangle 3"/>
            <p:cNvSpPr/>
            <p:nvPr/>
          </p:nvSpPr>
          <p:spPr bwMode="auto">
            <a:xfrm>
              <a:off x="1938878" y="2705174"/>
              <a:ext cx="1781639" cy="178246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54014" tIns="54014" rIns="54014" bIns="54014"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defTabSz="685757"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Cloud Ready</a:t>
              </a: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04758" y="2906929"/>
              <a:ext cx="930237" cy="940689"/>
            </a:xfrm>
            <a:prstGeom prst="rect">
              <a:avLst/>
            </a:prstGeom>
          </p:spPr>
        </p:pic>
      </p:grpSp>
      <p:grpSp>
        <p:nvGrpSpPr>
          <p:cNvPr id="14" name="Group 13"/>
          <p:cNvGrpSpPr/>
          <p:nvPr/>
        </p:nvGrpSpPr>
        <p:grpSpPr>
          <a:xfrm>
            <a:off x="3973202" y="2579116"/>
            <a:ext cx="1980000" cy="1980000"/>
            <a:chOff x="3917393" y="2705174"/>
            <a:chExt cx="1781639" cy="1782464"/>
          </a:xfrm>
        </p:grpSpPr>
        <p:sp>
          <p:nvSpPr>
            <p:cNvPr id="5" name="Rectangle 4"/>
            <p:cNvSpPr/>
            <p:nvPr/>
          </p:nvSpPr>
          <p:spPr bwMode="auto">
            <a:xfrm>
              <a:off x="3917393" y="2705174"/>
              <a:ext cx="1781639" cy="178246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54014" tIns="54014" rIns="54014" bIns="54014"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defTabSz="685757"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Agility for business</a:t>
              </a:r>
            </a:p>
          </p:txBody>
        </p:sp>
        <p:pic>
          <p:nvPicPr>
            <p:cNvPr id="9" name="Picture 8" descr="C:\Users\sigurdg\Desktop\Agility.png"/>
            <p:cNvPicPr>
              <a:picLocks noChangeAspect="1" noChangeArrowheads="1"/>
            </p:cNvPicPr>
            <p:nvPr/>
          </p:nvPicPr>
          <p:blipFill>
            <a:blip r:embed="rId4" cstate="print"/>
            <a:srcRect/>
            <a:stretch>
              <a:fillRect/>
            </a:stretch>
          </p:blipFill>
          <p:spPr bwMode="auto">
            <a:xfrm>
              <a:off x="4465568" y="3031968"/>
              <a:ext cx="691508" cy="707342"/>
            </a:xfrm>
            <a:prstGeom prst="rect">
              <a:avLst/>
            </a:prstGeom>
            <a:noFill/>
          </p:spPr>
        </p:pic>
      </p:grpSp>
      <p:grpSp>
        <p:nvGrpSpPr>
          <p:cNvPr id="15" name="Group 14"/>
          <p:cNvGrpSpPr/>
          <p:nvPr/>
        </p:nvGrpSpPr>
        <p:grpSpPr>
          <a:xfrm>
            <a:off x="6336679" y="2579116"/>
            <a:ext cx="1980000" cy="1980000"/>
            <a:chOff x="5895907" y="2705174"/>
            <a:chExt cx="1781639" cy="1782464"/>
          </a:xfrm>
        </p:grpSpPr>
        <p:sp>
          <p:nvSpPr>
            <p:cNvPr id="6" name="Rectangle 5"/>
            <p:cNvSpPr/>
            <p:nvPr/>
          </p:nvSpPr>
          <p:spPr bwMode="auto">
            <a:xfrm>
              <a:off x="5895907" y="2705174"/>
              <a:ext cx="1781639" cy="178246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54014" tIns="54014" rIns="54014" bIns="54014"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defTabSz="685757"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Cost efficiency</a:t>
              </a:r>
            </a:p>
          </p:txBody>
        </p:sp>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47213" y="3031968"/>
              <a:ext cx="980610" cy="815649"/>
            </a:xfrm>
            <a:prstGeom prst="rect">
              <a:avLst/>
            </a:prstGeom>
          </p:spPr>
        </p:pic>
      </p:grpSp>
      <p:grpSp>
        <p:nvGrpSpPr>
          <p:cNvPr id="16" name="Group 15"/>
          <p:cNvGrpSpPr/>
          <p:nvPr/>
        </p:nvGrpSpPr>
        <p:grpSpPr>
          <a:xfrm>
            <a:off x="8704289" y="2585680"/>
            <a:ext cx="1980000" cy="1980000"/>
            <a:chOff x="7874421" y="2705174"/>
            <a:chExt cx="1781639" cy="1782464"/>
          </a:xfrm>
        </p:grpSpPr>
        <p:sp>
          <p:nvSpPr>
            <p:cNvPr id="7" name="Rectangle 6"/>
            <p:cNvSpPr/>
            <p:nvPr/>
          </p:nvSpPr>
          <p:spPr bwMode="auto">
            <a:xfrm>
              <a:off x="7874421" y="2705174"/>
              <a:ext cx="1781639" cy="178246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54014" tIns="54014" rIns="54014" bIns="54014"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defTabSz="685757"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Customize for business value</a:t>
              </a: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419513" y="3071060"/>
              <a:ext cx="776032" cy="668250"/>
            </a:xfrm>
            <a:prstGeom prst="rect">
              <a:avLst/>
            </a:prstGeom>
          </p:spPr>
        </p:pic>
      </p:grpSp>
    </p:spTree>
    <p:extLst>
      <p:ext uri="{BB962C8B-B14F-4D97-AF65-F5344CB8AC3E}">
        <p14:creationId xmlns:p14="http://schemas.microsoft.com/office/powerpoint/2010/main" val="1767437996"/>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2" id="{0585D100-4DB1-4C94-840A-C7F01FA866D2}" vid="{99564389-1B2E-4D56-88D1-053D641CBDB4}"/>
    </a:ext>
  </a:extLst>
</a:theme>
</file>

<file path=ppt/theme/theme2.xml><?xml version="1.0" encoding="utf-8"?>
<a:theme xmlns:a="http://schemas.openxmlformats.org/drawingml/2006/main" name="1_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Dev_Template" id="{3CEC72EA-3862-4FAE-8E59-14FEC61C09A5}" vid="{D22EE48B-31ED-4E29-97C6-F232FE185A9B}"/>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F086414-3764-498D-B672-FEC2020C113A}"/>
</file>

<file path=customXml/itemProps2.xml><?xml version="1.0" encoding="utf-8"?>
<ds:datastoreItem xmlns:ds="http://schemas.openxmlformats.org/officeDocument/2006/customXml" ds:itemID="{758FDAC0-319D-4A54-8D8E-1D42CB1F8004}"/>
</file>

<file path=customXml/itemProps3.xml><?xml version="1.0" encoding="utf-8"?>
<ds:datastoreItem xmlns:ds="http://schemas.openxmlformats.org/officeDocument/2006/customXml" ds:itemID="{F990F116-B58F-4255-B05B-DA3808E0E5C6}"/>
</file>

<file path=docProps/app.xml><?xml version="1.0" encoding="utf-8"?>
<Properties xmlns="http://schemas.openxmlformats.org/officeDocument/2006/extended-properties" xmlns:vt="http://schemas.openxmlformats.org/officeDocument/2006/docPropsVTypes">
  <Template>SharePoint_Conference_2014_Dev_Template</Template>
  <TotalTime>110</TotalTime>
  <Words>2079</Words>
  <Application>Microsoft Office PowerPoint</Application>
  <PresentationFormat>Custom</PresentationFormat>
  <Paragraphs>265</Paragraphs>
  <Slides>44</Slides>
  <Notes>15</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44</vt:i4>
      </vt:variant>
    </vt:vector>
  </HeadingPairs>
  <TitlesOfParts>
    <vt:vector size="52" baseType="lpstr">
      <vt:lpstr>PMingLiU-ExtB</vt:lpstr>
      <vt:lpstr>Arial</vt:lpstr>
      <vt:lpstr>Calibri</vt:lpstr>
      <vt:lpstr>Segoe UI</vt:lpstr>
      <vt:lpstr>Segoe UI Light</vt:lpstr>
      <vt:lpstr>Wingdings</vt:lpstr>
      <vt:lpstr>5-30499_SPC_2014_Dev_Template_16x9</vt:lpstr>
      <vt:lpstr>1_5-30499_SPC_2014_Dev_Template_16x9</vt:lpstr>
      <vt:lpstr>PowerPoint Presentation</vt:lpstr>
      <vt:lpstr>Real-world examples of FTC to CAM transformations</vt:lpstr>
      <vt:lpstr>Vesa Juvonen</vt:lpstr>
      <vt:lpstr>Steve Walker</vt:lpstr>
      <vt:lpstr>Office 365 Platform </vt:lpstr>
      <vt:lpstr>Session Objective</vt:lpstr>
      <vt:lpstr>UPM – The Biofore Company</vt:lpstr>
      <vt:lpstr>Why did UPM transfer from FTC to new app model?</vt:lpstr>
      <vt:lpstr>What was the business case?</vt:lpstr>
      <vt:lpstr>SP2010 implementation</vt:lpstr>
      <vt:lpstr>Intranet</vt:lpstr>
      <vt:lpstr>Collaboration and My Sites</vt:lpstr>
      <vt:lpstr>Customization statistics from 2010</vt:lpstr>
      <vt:lpstr>Customer overall landscape in SP2010</vt:lpstr>
      <vt:lpstr>”It takes us 6 weeks to get something updated due our release model with FTC”</vt:lpstr>
      <vt:lpstr>Approach</vt:lpstr>
      <vt:lpstr>There is no 1-to-1 match</vt:lpstr>
      <vt:lpstr>PowerPoint Presentation</vt:lpstr>
      <vt:lpstr>Cost vs. Gain</vt:lpstr>
      <vt:lpstr>PowerPoint Presentation</vt:lpstr>
      <vt:lpstr>Project phases – gradual change management</vt:lpstr>
      <vt:lpstr>Solutions</vt:lpstr>
      <vt:lpstr>App usage with Office365-D</vt:lpstr>
      <vt:lpstr>Self service site collection creation</vt:lpstr>
      <vt:lpstr>Consistent cleaned branding experience</vt:lpstr>
      <vt:lpstr>OneDrive for Business branding</vt:lpstr>
      <vt:lpstr>Intranet front page (mock up)</vt:lpstr>
      <vt:lpstr>Demo</vt:lpstr>
      <vt:lpstr>Migration</vt:lpstr>
      <vt:lpstr>Challenge?</vt:lpstr>
      <vt:lpstr>Replace page layouts and master pages</vt:lpstr>
      <vt:lpstr>Replacement of web parts and controls</vt:lpstr>
      <vt:lpstr>Site columns and content types</vt:lpstr>
      <vt:lpstr>Timer jobs</vt:lpstr>
      <vt:lpstr>Case of a bad headache?</vt:lpstr>
      <vt:lpstr>How to always succeed in migration?</vt:lpstr>
      <vt:lpstr>How to automate full migration?</vt:lpstr>
      <vt:lpstr>Recap – Business value for customer</vt:lpstr>
      <vt:lpstr>Key takeaways</vt:lpstr>
      <vt:lpstr>http://officeams.codeplex.com</vt:lpstr>
      <vt:lpstr>PowerPoint Presentation</vt:lpstr>
      <vt:lpstr>PowerPoint Presentation</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Real-world examples of FTC to CAM transformations</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Administrator</cp:lastModifiedBy>
  <cp:revision>4</cp:revision>
  <dcterms:created xsi:type="dcterms:W3CDTF">2014-03-05T20:50:06Z</dcterms:created>
  <dcterms:modified xsi:type="dcterms:W3CDTF">2014-03-06T02:49:19Z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9;#developers|8e4a08dc-5d95-4156-ab65-f22579a1592a</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