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Lst>
  <p:notesMasterIdLst>
    <p:notesMasterId r:id="rId39"/>
  </p:notesMasterIdLst>
  <p:handoutMasterIdLst>
    <p:handoutMasterId r:id="rId40"/>
  </p:handoutMasterIdLst>
  <p:sldIdLst>
    <p:sldId id="256" r:id="rId6"/>
    <p:sldId id="257" r:id="rId7"/>
    <p:sldId id="258" r:id="rId8"/>
    <p:sldId id="259" r:id="rId9"/>
    <p:sldId id="260"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9" r:id="rId37"/>
    <p:sldId id="288" r:id="rId3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BDEF"/>
    <a:srgbClr val="F88608"/>
    <a:srgbClr val="F9A03E"/>
    <a:srgbClr val="E39E48"/>
    <a:srgbClr val="6E8B2D"/>
    <a:srgbClr val="87AB37"/>
    <a:srgbClr val="9FC54D"/>
    <a:srgbClr val="505050"/>
    <a:srgbClr val="785393"/>
    <a:srgbClr val="8059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4232"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0" Type="http://schemas.openxmlformats.org/officeDocument/2006/relationships/slide" Target="slides/slide15.xml"/><Relationship Id="rId41" Type="http://schemas.openxmlformats.org/officeDocument/2006/relationships/commentAuthors" Target="commentAuthors.xml"/></Relationships>
</file>

<file path=ppt/diagrams/_rels/data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4.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8B5CE13-7065-4ED9-A511-5BB5E2058770}" type="doc">
      <dgm:prSet loTypeId="urn:microsoft.com/office/officeart/2005/8/layout/hProcess10" loCatId="process" qsTypeId="urn:microsoft.com/office/officeart/2005/8/quickstyle/simple1" qsCatId="simple" csTypeId="urn:microsoft.com/office/officeart/2005/8/colors/accent1_2" csCatId="accent1" phldr="1"/>
      <dgm:spPr/>
      <dgm:t>
        <a:bodyPr/>
        <a:lstStyle/>
        <a:p>
          <a:endParaRPr lang="en-US"/>
        </a:p>
      </dgm:t>
    </dgm:pt>
    <dgm:pt modelId="{393DBA1C-C18B-4D13-ADE3-5F17ADDBDDE7}">
      <dgm:prSet phldrT="[Text]"/>
      <dgm:spPr/>
      <dgm:t>
        <a:bodyPr/>
        <a:lstStyle/>
        <a:p>
          <a:r>
            <a:rPr lang="en-US" dirty="0" smtClean="0"/>
            <a:t>Map Data</a:t>
          </a:r>
          <a:endParaRPr lang="en-US" dirty="0"/>
        </a:p>
      </dgm:t>
    </dgm:pt>
    <dgm:pt modelId="{24A87B8E-17A6-4F19-9662-40BC4C619829}" type="parTrans" cxnId="{79FA2316-825D-4B09-837E-D27A1E641A40}">
      <dgm:prSet/>
      <dgm:spPr/>
      <dgm:t>
        <a:bodyPr/>
        <a:lstStyle/>
        <a:p>
          <a:endParaRPr lang="en-US"/>
        </a:p>
      </dgm:t>
    </dgm:pt>
    <dgm:pt modelId="{906FE1C5-6642-4B6E-9CA0-9C7BD92C4CAD}" type="sibTrans" cxnId="{79FA2316-825D-4B09-837E-D27A1E641A40}">
      <dgm:prSet/>
      <dgm:spPr/>
      <dgm:t>
        <a:bodyPr/>
        <a:lstStyle/>
        <a:p>
          <a:endParaRPr lang="en-US"/>
        </a:p>
      </dgm:t>
    </dgm:pt>
    <dgm:pt modelId="{685A654B-0CF1-4B7F-9562-BB7BF326EECC}">
      <dgm:prSet phldrT="[Text]" custT="1"/>
      <dgm:spPr/>
      <dgm:t>
        <a:bodyPr/>
        <a:lstStyle/>
        <a:p>
          <a:r>
            <a:rPr lang="en-US" sz="2300" dirty="0" smtClean="0"/>
            <a:t>Discover Insights</a:t>
          </a:r>
          <a:endParaRPr lang="en-US" sz="2300" dirty="0"/>
        </a:p>
      </dgm:t>
    </dgm:pt>
    <dgm:pt modelId="{DB2FD25C-76F6-49A9-9ACD-8664B76DE42C}" type="parTrans" cxnId="{5C4D4318-D674-459E-B46F-78F6F1E680E6}">
      <dgm:prSet/>
      <dgm:spPr/>
      <dgm:t>
        <a:bodyPr/>
        <a:lstStyle/>
        <a:p>
          <a:endParaRPr lang="en-US"/>
        </a:p>
      </dgm:t>
    </dgm:pt>
    <dgm:pt modelId="{E930CF8A-9D12-4C70-A4BC-97E8BFD939B3}" type="sibTrans" cxnId="{5C4D4318-D674-459E-B46F-78F6F1E680E6}">
      <dgm:prSet/>
      <dgm:spPr/>
      <dgm:t>
        <a:bodyPr/>
        <a:lstStyle/>
        <a:p>
          <a:endParaRPr lang="en-US"/>
        </a:p>
      </dgm:t>
    </dgm:pt>
    <dgm:pt modelId="{0904C4E6-8B37-43CF-BFAF-86F3257438C4}">
      <dgm:prSet phldrT="[Text]" custT="1"/>
      <dgm:spPr/>
      <dgm:t>
        <a:bodyPr/>
        <a:lstStyle/>
        <a:p>
          <a:r>
            <a:rPr lang="en-US" sz="1800" dirty="0" smtClean="0"/>
            <a:t>Play over Time</a:t>
          </a:r>
          <a:endParaRPr lang="en-US" sz="1800" dirty="0"/>
        </a:p>
      </dgm:t>
    </dgm:pt>
    <dgm:pt modelId="{32845F81-4EEE-4B5D-8BF6-A9F17C6EA634}" type="parTrans" cxnId="{6B748B14-5FE0-4B10-A0C0-9439F4ABE17A}">
      <dgm:prSet/>
      <dgm:spPr/>
      <dgm:t>
        <a:bodyPr/>
        <a:lstStyle/>
        <a:p>
          <a:endParaRPr lang="en-US"/>
        </a:p>
      </dgm:t>
    </dgm:pt>
    <dgm:pt modelId="{08D01A56-349C-4C32-ACD5-6AE6A3DDEF67}" type="sibTrans" cxnId="{6B748B14-5FE0-4B10-A0C0-9439F4ABE17A}">
      <dgm:prSet/>
      <dgm:spPr/>
      <dgm:t>
        <a:bodyPr/>
        <a:lstStyle/>
        <a:p>
          <a:endParaRPr lang="en-US"/>
        </a:p>
      </dgm:t>
    </dgm:pt>
    <dgm:pt modelId="{9AFE9902-354C-4861-BC39-25D6CDD30D84}">
      <dgm:prSet phldrT="[Text]" custT="1"/>
      <dgm:spPr/>
      <dgm:t>
        <a:bodyPr/>
        <a:lstStyle/>
        <a:p>
          <a:r>
            <a:rPr lang="en-US" sz="1800" dirty="0" smtClean="0"/>
            <a:t>Capture scenes</a:t>
          </a:r>
          <a:endParaRPr lang="en-US" sz="1800" dirty="0"/>
        </a:p>
      </dgm:t>
    </dgm:pt>
    <dgm:pt modelId="{8D923663-78CA-4CD3-9221-7558562BFF11}" type="parTrans" cxnId="{0558AA15-1505-4918-A9F7-7779BDB337D9}">
      <dgm:prSet/>
      <dgm:spPr/>
      <dgm:t>
        <a:bodyPr/>
        <a:lstStyle/>
        <a:p>
          <a:endParaRPr lang="en-US"/>
        </a:p>
      </dgm:t>
    </dgm:pt>
    <dgm:pt modelId="{2BD670C2-0372-4B09-8FB1-1755D2572F37}" type="sibTrans" cxnId="{0558AA15-1505-4918-A9F7-7779BDB337D9}">
      <dgm:prSet/>
      <dgm:spPr/>
      <dgm:t>
        <a:bodyPr/>
        <a:lstStyle/>
        <a:p>
          <a:endParaRPr lang="en-US"/>
        </a:p>
      </dgm:t>
    </dgm:pt>
    <dgm:pt modelId="{A94A5782-3680-4C5C-8E0B-8C34D093825B}">
      <dgm:prSet phldrT="[Text]"/>
      <dgm:spPr/>
      <dgm:t>
        <a:bodyPr/>
        <a:lstStyle/>
        <a:p>
          <a:r>
            <a:rPr lang="en-US" dirty="0" smtClean="0"/>
            <a:t>Share Stories</a:t>
          </a:r>
          <a:endParaRPr lang="en-US" dirty="0"/>
        </a:p>
      </dgm:t>
    </dgm:pt>
    <dgm:pt modelId="{B6B1FD03-AB98-4CB2-890C-EF1B3105ED16}" type="parTrans" cxnId="{9EF1C46A-68B9-4262-9BF1-81C4CC169D6C}">
      <dgm:prSet/>
      <dgm:spPr/>
      <dgm:t>
        <a:bodyPr/>
        <a:lstStyle/>
        <a:p>
          <a:endParaRPr lang="en-US"/>
        </a:p>
      </dgm:t>
    </dgm:pt>
    <dgm:pt modelId="{F0E63009-3068-42D7-A0AF-F5E7554233A2}" type="sibTrans" cxnId="{9EF1C46A-68B9-4262-9BF1-81C4CC169D6C}">
      <dgm:prSet/>
      <dgm:spPr/>
      <dgm:t>
        <a:bodyPr/>
        <a:lstStyle/>
        <a:p>
          <a:endParaRPr lang="en-US"/>
        </a:p>
      </dgm:t>
    </dgm:pt>
    <dgm:pt modelId="{0E7342C9-E43E-4016-A7AA-A461774C0D61}">
      <dgm:prSet phldrT="[Text]"/>
      <dgm:spPr/>
      <dgm:t>
        <a:bodyPr/>
        <a:lstStyle/>
        <a:p>
          <a:r>
            <a:rPr lang="en-US" dirty="0" smtClean="0"/>
            <a:t>Cinematic Effects</a:t>
          </a:r>
          <a:endParaRPr lang="en-US" dirty="0"/>
        </a:p>
      </dgm:t>
    </dgm:pt>
    <dgm:pt modelId="{C3E46890-00E8-47FA-B7F7-B483BDD39893}" type="parTrans" cxnId="{D89D4C85-187B-4DBE-9B68-1D63663D5A83}">
      <dgm:prSet/>
      <dgm:spPr/>
      <dgm:t>
        <a:bodyPr/>
        <a:lstStyle/>
        <a:p>
          <a:endParaRPr lang="en-US"/>
        </a:p>
      </dgm:t>
    </dgm:pt>
    <dgm:pt modelId="{06FBECCF-CE60-40F8-AD03-5BCE08BD63C1}" type="sibTrans" cxnId="{D89D4C85-187B-4DBE-9B68-1D63663D5A83}">
      <dgm:prSet/>
      <dgm:spPr/>
      <dgm:t>
        <a:bodyPr/>
        <a:lstStyle/>
        <a:p>
          <a:endParaRPr lang="en-US"/>
        </a:p>
      </dgm:t>
    </dgm:pt>
    <dgm:pt modelId="{5E2C8B91-A10F-4F20-A355-30756C98E576}">
      <dgm:prSet phldrT="[Text]"/>
      <dgm:spPr/>
      <dgm:t>
        <a:bodyPr/>
        <a:lstStyle/>
        <a:p>
          <a:r>
            <a:rPr lang="en-US" dirty="0" smtClean="0"/>
            <a:t>Data in Excel or  Power Pivot Data Model</a:t>
          </a:r>
          <a:endParaRPr lang="en-US" dirty="0"/>
        </a:p>
      </dgm:t>
    </dgm:pt>
    <dgm:pt modelId="{E999FFCB-D873-4F14-A3A6-995795D330BB}" type="parTrans" cxnId="{407466B5-DCA6-4510-81EA-E4420E78623B}">
      <dgm:prSet/>
      <dgm:spPr/>
      <dgm:t>
        <a:bodyPr/>
        <a:lstStyle/>
        <a:p>
          <a:endParaRPr lang="en-US"/>
        </a:p>
      </dgm:t>
    </dgm:pt>
    <dgm:pt modelId="{F99179F1-9312-468A-B02A-FA49B8E11AEE}" type="sibTrans" cxnId="{407466B5-DCA6-4510-81EA-E4420E78623B}">
      <dgm:prSet/>
      <dgm:spPr/>
      <dgm:t>
        <a:bodyPr/>
        <a:lstStyle/>
        <a:p>
          <a:endParaRPr lang="en-US"/>
        </a:p>
      </dgm:t>
    </dgm:pt>
    <dgm:pt modelId="{175DA79D-5AA0-4588-8B71-976980F62E90}">
      <dgm:prSet phldrT="[Text]"/>
      <dgm:spPr/>
      <dgm:t>
        <a:bodyPr/>
        <a:lstStyle/>
        <a:p>
          <a:r>
            <a:rPr lang="en-US" dirty="0" smtClean="0"/>
            <a:t>Geo-Code</a:t>
          </a:r>
          <a:endParaRPr lang="en-US" dirty="0"/>
        </a:p>
      </dgm:t>
    </dgm:pt>
    <dgm:pt modelId="{0939DBB2-DF42-4C6D-999F-4EADE52F41B1}" type="parTrans" cxnId="{3FC1DD83-A5BB-45DB-8744-E10DCF537AF7}">
      <dgm:prSet/>
      <dgm:spPr/>
      <dgm:t>
        <a:bodyPr/>
        <a:lstStyle/>
        <a:p>
          <a:endParaRPr lang="en-US"/>
        </a:p>
      </dgm:t>
    </dgm:pt>
    <dgm:pt modelId="{241BE17F-410D-4352-8370-B3E9EC5FF74A}" type="sibTrans" cxnId="{3FC1DD83-A5BB-45DB-8744-E10DCF537AF7}">
      <dgm:prSet/>
      <dgm:spPr/>
      <dgm:t>
        <a:bodyPr/>
        <a:lstStyle/>
        <a:p>
          <a:endParaRPr lang="en-US"/>
        </a:p>
      </dgm:t>
    </dgm:pt>
    <dgm:pt modelId="{D123C41A-59D0-4E32-82A8-437B82A245A5}">
      <dgm:prSet phldrT="[Text]"/>
      <dgm:spPr/>
      <dgm:t>
        <a:bodyPr/>
        <a:lstStyle/>
        <a:p>
          <a:r>
            <a:rPr lang="en-US" dirty="0" smtClean="0"/>
            <a:t>3D and 4 Visuals</a:t>
          </a:r>
          <a:endParaRPr lang="en-US" dirty="0"/>
        </a:p>
      </dgm:t>
    </dgm:pt>
    <dgm:pt modelId="{D273B734-130E-41CC-BD73-13E567FA385D}" type="parTrans" cxnId="{C130FF38-BF7D-4DF3-ACD3-6BC5A8C7FADF}">
      <dgm:prSet/>
      <dgm:spPr/>
      <dgm:t>
        <a:bodyPr/>
        <a:lstStyle/>
        <a:p>
          <a:endParaRPr lang="en-US"/>
        </a:p>
      </dgm:t>
    </dgm:pt>
    <dgm:pt modelId="{BF103CBA-47D1-4CF8-9117-5900E2400C02}" type="sibTrans" cxnId="{C130FF38-BF7D-4DF3-ACD3-6BC5A8C7FADF}">
      <dgm:prSet/>
      <dgm:spPr/>
      <dgm:t>
        <a:bodyPr/>
        <a:lstStyle/>
        <a:p>
          <a:endParaRPr lang="en-US"/>
        </a:p>
      </dgm:t>
    </dgm:pt>
    <dgm:pt modelId="{F0CADD41-ECC7-424D-8113-03CD2F68D75A}">
      <dgm:prSet phldrT="[Text]" custT="1"/>
      <dgm:spPr/>
      <dgm:t>
        <a:bodyPr/>
        <a:lstStyle/>
        <a:p>
          <a:r>
            <a:rPr lang="en-US" sz="1800" dirty="0" smtClean="0"/>
            <a:t>Annotate points</a:t>
          </a:r>
          <a:endParaRPr lang="en-US" sz="1800" dirty="0"/>
        </a:p>
      </dgm:t>
    </dgm:pt>
    <dgm:pt modelId="{80F663F9-88B1-4294-BB51-9014F41486C9}" type="parTrans" cxnId="{313217E8-68C5-4FB8-A245-5B05D6601F9B}">
      <dgm:prSet/>
      <dgm:spPr/>
      <dgm:t>
        <a:bodyPr/>
        <a:lstStyle/>
        <a:p>
          <a:endParaRPr lang="en-US"/>
        </a:p>
      </dgm:t>
    </dgm:pt>
    <dgm:pt modelId="{FEB4FFC9-1618-47E7-B2C9-4FA614B6918E}" type="sibTrans" cxnId="{313217E8-68C5-4FB8-A245-5B05D6601F9B}">
      <dgm:prSet/>
      <dgm:spPr/>
      <dgm:t>
        <a:bodyPr/>
        <a:lstStyle/>
        <a:p>
          <a:endParaRPr lang="en-US"/>
        </a:p>
      </dgm:t>
    </dgm:pt>
    <dgm:pt modelId="{32B310FC-FE8F-4C67-A775-34CABDFA6CF1}">
      <dgm:prSet phldrT="[Text]"/>
      <dgm:spPr/>
      <dgm:t>
        <a:bodyPr/>
        <a:lstStyle/>
        <a:p>
          <a:r>
            <a:rPr lang="en-US" smtClean="0"/>
            <a:t>Interactive Tours</a:t>
          </a:r>
          <a:endParaRPr lang="en-US" dirty="0"/>
        </a:p>
      </dgm:t>
    </dgm:pt>
    <dgm:pt modelId="{54C8BAA9-E1B1-4398-AE92-20D966CB61DB}" type="parTrans" cxnId="{02996CBD-BA90-4F2F-93A4-C605372943A9}">
      <dgm:prSet/>
      <dgm:spPr/>
      <dgm:t>
        <a:bodyPr/>
        <a:lstStyle/>
        <a:p>
          <a:endParaRPr lang="en-US"/>
        </a:p>
      </dgm:t>
    </dgm:pt>
    <dgm:pt modelId="{EAB4DBF4-1EEF-4954-BAB9-0EC8E701A980}" type="sibTrans" cxnId="{02996CBD-BA90-4F2F-93A4-C605372943A9}">
      <dgm:prSet/>
      <dgm:spPr/>
      <dgm:t>
        <a:bodyPr/>
        <a:lstStyle/>
        <a:p>
          <a:endParaRPr lang="en-US"/>
        </a:p>
      </dgm:t>
    </dgm:pt>
    <dgm:pt modelId="{A6AD2A51-CD77-426C-95FD-251D46EC6A6F}">
      <dgm:prSet phldrT="[Text]"/>
      <dgm:spPr/>
      <dgm:t>
        <a:bodyPr/>
        <a:lstStyle/>
        <a:p>
          <a:r>
            <a:rPr lang="en-US" dirty="0" smtClean="0"/>
            <a:t>Share Workbook or Export to Video</a:t>
          </a:r>
          <a:endParaRPr lang="en-US" dirty="0"/>
        </a:p>
      </dgm:t>
    </dgm:pt>
    <dgm:pt modelId="{C8006DC8-A75B-4E7C-A1F3-F96B7EFAC2B0}" type="parTrans" cxnId="{82B05ED5-9ECD-42F8-A126-32EEA3654CC4}">
      <dgm:prSet/>
      <dgm:spPr/>
      <dgm:t>
        <a:bodyPr/>
        <a:lstStyle/>
        <a:p>
          <a:endParaRPr lang="en-US"/>
        </a:p>
      </dgm:t>
    </dgm:pt>
    <dgm:pt modelId="{ED818624-75E5-43C1-BB60-D639133FA92E}" type="sibTrans" cxnId="{82B05ED5-9ECD-42F8-A126-32EEA3654CC4}">
      <dgm:prSet/>
      <dgm:spPr/>
      <dgm:t>
        <a:bodyPr/>
        <a:lstStyle/>
        <a:p>
          <a:endParaRPr lang="en-US"/>
        </a:p>
      </dgm:t>
    </dgm:pt>
    <dgm:pt modelId="{75A2D178-A636-4B2E-9C39-90DFC6E10FD9}" type="pres">
      <dgm:prSet presAssocID="{F8B5CE13-7065-4ED9-A511-5BB5E2058770}" presName="Name0" presStyleCnt="0">
        <dgm:presLayoutVars>
          <dgm:dir/>
          <dgm:resizeHandles val="exact"/>
        </dgm:presLayoutVars>
      </dgm:prSet>
      <dgm:spPr/>
      <dgm:t>
        <a:bodyPr/>
        <a:lstStyle/>
        <a:p>
          <a:endParaRPr lang="en-US"/>
        </a:p>
      </dgm:t>
    </dgm:pt>
    <dgm:pt modelId="{948DADA4-5922-4EDA-B957-91D767AF392A}" type="pres">
      <dgm:prSet presAssocID="{393DBA1C-C18B-4D13-ADE3-5F17ADDBDDE7}" presName="composite" presStyleCnt="0"/>
      <dgm:spPr/>
    </dgm:pt>
    <dgm:pt modelId="{900B9E05-228A-4B81-9297-E5513994672B}" type="pres">
      <dgm:prSet presAssocID="{393DBA1C-C18B-4D13-ADE3-5F17ADDBDDE7}" presName="imagSh" presStyleLbl="bgImgPlace1" presStyleIdx="0" presStyleCnt="3" custLinFactNeighborY="-12180"/>
      <dgm:spPr>
        <a:blipFill rotWithShape="1">
          <a:blip xmlns:r="http://schemas.openxmlformats.org/officeDocument/2006/relationships" r:embed="rId1"/>
          <a:stretch>
            <a:fillRect/>
          </a:stretch>
        </a:blipFill>
      </dgm:spPr>
      <dgm:t>
        <a:bodyPr/>
        <a:lstStyle/>
        <a:p>
          <a:endParaRPr lang="en-US"/>
        </a:p>
      </dgm:t>
    </dgm:pt>
    <dgm:pt modelId="{FEF500E0-5671-4564-A84F-C2A100976997}" type="pres">
      <dgm:prSet presAssocID="{393DBA1C-C18B-4D13-ADE3-5F17ADDBDDE7}" presName="txNode" presStyleLbl="node1" presStyleIdx="0" presStyleCnt="3" custScaleX="117516" custLinFactNeighborX="468">
        <dgm:presLayoutVars>
          <dgm:bulletEnabled val="1"/>
        </dgm:presLayoutVars>
      </dgm:prSet>
      <dgm:spPr/>
      <dgm:t>
        <a:bodyPr/>
        <a:lstStyle/>
        <a:p>
          <a:endParaRPr lang="en-US"/>
        </a:p>
      </dgm:t>
    </dgm:pt>
    <dgm:pt modelId="{841B7790-5354-4099-B82A-081575B0255A}" type="pres">
      <dgm:prSet presAssocID="{906FE1C5-6642-4B6E-9CA0-9C7BD92C4CAD}" presName="sibTrans" presStyleLbl="sibTrans2D1" presStyleIdx="0" presStyleCnt="2"/>
      <dgm:spPr/>
      <dgm:t>
        <a:bodyPr/>
        <a:lstStyle/>
        <a:p>
          <a:endParaRPr lang="en-US"/>
        </a:p>
      </dgm:t>
    </dgm:pt>
    <dgm:pt modelId="{E0C39A60-FCE6-44AE-89DD-59BBFCF2F999}" type="pres">
      <dgm:prSet presAssocID="{906FE1C5-6642-4B6E-9CA0-9C7BD92C4CAD}" presName="connTx" presStyleLbl="sibTrans2D1" presStyleIdx="0" presStyleCnt="2"/>
      <dgm:spPr/>
      <dgm:t>
        <a:bodyPr/>
        <a:lstStyle/>
        <a:p>
          <a:endParaRPr lang="en-US"/>
        </a:p>
      </dgm:t>
    </dgm:pt>
    <dgm:pt modelId="{F9FAFF4D-E8D6-4CA9-BBC7-364E5957223C}" type="pres">
      <dgm:prSet presAssocID="{685A654B-0CF1-4B7F-9562-BB7BF326EECC}" presName="composite" presStyleCnt="0"/>
      <dgm:spPr/>
    </dgm:pt>
    <dgm:pt modelId="{EC9D57C9-CC74-4D67-B09D-6871B84E182F}" type="pres">
      <dgm:prSet presAssocID="{685A654B-0CF1-4B7F-9562-BB7BF326EECC}" presName="imagSh" presStyleLbl="bgImgPlace1" presStyleIdx="1" presStyleCnt="3" custLinFactNeighborY="-12180"/>
      <dgm:spPr>
        <a:blipFill rotWithShape="1">
          <a:blip xmlns:r="http://schemas.openxmlformats.org/officeDocument/2006/relationships" r:embed="rId2"/>
          <a:stretch>
            <a:fillRect/>
          </a:stretch>
        </a:blipFill>
      </dgm:spPr>
      <dgm:t>
        <a:bodyPr/>
        <a:lstStyle/>
        <a:p>
          <a:endParaRPr lang="en-US"/>
        </a:p>
      </dgm:t>
    </dgm:pt>
    <dgm:pt modelId="{FB47A886-019A-4135-9134-222B442AF1A0}" type="pres">
      <dgm:prSet presAssocID="{685A654B-0CF1-4B7F-9562-BB7BF326EECC}" presName="txNode" presStyleLbl="node1" presStyleIdx="1" presStyleCnt="3" custScaleX="129495" custLinFactNeighborX="468">
        <dgm:presLayoutVars>
          <dgm:bulletEnabled val="1"/>
        </dgm:presLayoutVars>
      </dgm:prSet>
      <dgm:spPr/>
      <dgm:t>
        <a:bodyPr/>
        <a:lstStyle/>
        <a:p>
          <a:endParaRPr lang="en-US"/>
        </a:p>
      </dgm:t>
    </dgm:pt>
    <dgm:pt modelId="{E2306D85-F6E6-4D92-B97A-4A0E22A9D44F}" type="pres">
      <dgm:prSet presAssocID="{E930CF8A-9D12-4C70-A4BC-97E8BFD939B3}" presName="sibTrans" presStyleLbl="sibTrans2D1" presStyleIdx="1" presStyleCnt="2"/>
      <dgm:spPr/>
      <dgm:t>
        <a:bodyPr/>
        <a:lstStyle/>
        <a:p>
          <a:endParaRPr lang="en-US"/>
        </a:p>
      </dgm:t>
    </dgm:pt>
    <dgm:pt modelId="{2C61AEEB-F9A5-4711-8E96-A8664418FC52}" type="pres">
      <dgm:prSet presAssocID="{E930CF8A-9D12-4C70-A4BC-97E8BFD939B3}" presName="connTx" presStyleLbl="sibTrans2D1" presStyleIdx="1" presStyleCnt="2"/>
      <dgm:spPr/>
      <dgm:t>
        <a:bodyPr/>
        <a:lstStyle/>
        <a:p>
          <a:endParaRPr lang="en-US"/>
        </a:p>
      </dgm:t>
    </dgm:pt>
    <dgm:pt modelId="{E4121BE4-82B8-46D2-8B22-C94168A63079}" type="pres">
      <dgm:prSet presAssocID="{A94A5782-3680-4C5C-8E0B-8C34D093825B}" presName="composite" presStyleCnt="0"/>
      <dgm:spPr/>
    </dgm:pt>
    <dgm:pt modelId="{5DE2F2F9-48EE-4A96-903B-63404ED1A674}" type="pres">
      <dgm:prSet presAssocID="{A94A5782-3680-4C5C-8E0B-8C34D093825B}" presName="imagSh" presStyleLbl="bgImgPlace1" presStyleIdx="2" presStyleCnt="3" custLinFactNeighborY="-12180"/>
      <dgm:spPr>
        <a:blipFill rotWithShape="1">
          <a:blip xmlns:r="http://schemas.openxmlformats.org/officeDocument/2006/relationships" r:embed="rId3"/>
          <a:stretch>
            <a:fillRect/>
          </a:stretch>
        </a:blipFill>
      </dgm:spPr>
      <dgm:t>
        <a:bodyPr/>
        <a:lstStyle/>
        <a:p>
          <a:endParaRPr lang="en-US"/>
        </a:p>
      </dgm:t>
    </dgm:pt>
    <dgm:pt modelId="{FC9DBEAA-B411-45C5-88EC-24F53C222ABA}" type="pres">
      <dgm:prSet presAssocID="{A94A5782-3680-4C5C-8E0B-8C34D093825B}" presName="txNode" presStyleLbl="node1" presStyleIdx="2" presStyleCnt="3" custScaleX="120501" custScaleY="106357" custLinFactNeighborX="468">
        <dgm:presLayoutVars>
          <dgm:bulletEnabled val="1"/>
        </dgm:presLayoutVars>
      </dgm:prSet>
      <dgm:spPr/>
      <dgm:t>
        <a:bodyPr/>
        <a:lstStyle/>
        <a:p>
          <a:endParaRPr lang="en-US"/>
        </a:p>
      </dgm:t>
    </dgm:pt>
  </dgm:ptLst>
  <dgm:cxnLst>
    <dgm:cxn modelId="{449F98BE-2088-4EFE-8263-40275F19BE85}" type="presOf" srcId="{F8B5CE13-7065-4ED9-A511-5BB5E2058770}" destId="{75A2D178-A636-4B2E-9C39-90DFC6E10FD9}" srcOrd="0" destOrd="0" presId="urn:microsoft.com/office/officeart/2005/8/layout/hProcess10"/>
    <dgm:cxn modelId="{0558AA15-1505-4918-A9F7-7779BDB337D9}" srcId="{685A654B-0CF1-4B7F-9562-BB7BF326EECC}" destId="{9AFE9902-354C-4861-BC39-25D6CDD30D84}" srcOrd="2" destOrd="0" parTransId="{8D923663-78CA-4CD3-9221-7558562BFF11}" sibTransId="{2BD670C2-0372-4B09-8FB1-1755D2572F37}"/>
    <dgm:cxn modelId="{02996CBD-BA90-4F2F-93A4-C605372943A9}" srcId="{A94A5782-3680-4C5C-8E0B-8C34D093825B}" destId="{32B310FC-FE8F-4C67-A775-34CABDFA6CF1}" srcOrd="1" destOrd="0" parTransId="{54C8BAA9-E1B1-4398-AE92-20D966CB61DB}" sibTransId="{EAB4DBF4-1EEF-4954-BAB9-0EC8E701A980}"/>
    <dgm:cxn modelId="{3775F545-8DB4-40F2-A7BC-1091A4C5F7BC}" type="presOf" srcId="{5E2C8B91-A10F-4F20-A355-30756C98E576}" destId="{FEF500E0-5671-4564-A84F-C2A100976997}" srcOrd="0" destOrd="1" presId="urn:microsoft.com/office/officeart/2005/8/layout/hProcess10"/>
    <dgm:cxn modelId="{5D2B0DB7-A7C2-46FB-AE1C-4AF4803F525E}" type="presOf" srcId="{393DBA1C-C18B-4D13-ADE3-5F17ADDBDDE7}" destId="{FEF500E0-5671-4564-A84F-C2A100976997}" srcOrd="0" destOrd="0" presId="urn:microsoft.com/office/officeart/2005/8/layout/hProcess10"/>
    <dgm:cxn modelId="{05D4B7EF-0964-499F-A288-1EF35D21A01F}" type="presOf" srcId="{A94A5782-3680-4C5C-8E0B-8C34D093825B}" destId="{FC9DBEAA-B411-45C5-88EC-24F53C222ABA}" srcOrd="0" destOrd="0" presId="urn:microsoft.com/office/officeart/2005/8/layout/hProcess10"/>
    <dgm:cxn modelId="{4AA3789E-DA53-4A59-980A-6BA132B3D865}" type="presOf" srcId="{906FE1C5-6642-4B6E-9CA0-9C7BD92C4CAD}" destId="{841B7790-5354-4099-B82A-081575B0255A}" srcOrd="0" destOrd="0" presId="urn:microsoft.com/office/officeart/2005/8/layout/hProcess10"/>
    <dgm:cxn modelId="{3FC1DD83-A5BB-45DB-8744-E10DCF537AF7}" srcId="{393DBA1C-C18B-4D13-ADE3-5F17ADDBDDE7}" destId="{175DA79D-5AA0-4588-8B71-976980F62E90}" srcOrd="1" destOrd="0" parTransId="{0939DBB2-DF42-4C6D-999F-4EADE52F41B1}" sibTransId="{241BE17F-410D-4352-8370-B3E9EC5FF74A}"/>
    <dgm:cxn modelId="{5C4D4318-D674-459E-B46F-78F6F1E680E6}" srcId="{F8B5CE13-7065-4ED9-A511-5BB5E2058770}" destId="{685A654B-0CF1-4B7F-9562-BB7BF326EECC}" srcOrd="1" destOrd="0" parTransId="{DB2FD25C-76F6-49A9-9ACD-8664B76DE42C}" sibTransId="{E930CF8A-9D12-4C70-A4BC-97E8BFD939B3}"/>
    <dgm:cxn modelId="{28311A3C-50DE-446C-A8E6-170238B7293D}" type="presOf" srcId="{0904C4E6-8B37-43CF-BFAF-86F3257438C4}" destId="{FB47A886-019A-4135-9134-222B442AF1A0}" srcOrd="0" destOrd="1" presId="urn:microsoft.com/office/officeart/2005/8/layout/hProcess10"/>
    <dgm:cxn modelId="{313217E8-68C5-4FB8-A245-5B05D6601F9B}" srcId="{685A654B-0CF1-4B7F-9562-BB7BF326EECC}" destId="{F0CADD41-ECC7-424D-8113-03CD2F68D75A}" srcOrd="1" destOrd="0" parTransId="{80F663F9-88B1-4294-BB51-9014F41486C9}" sibTransId="{FEB4FFC9-1618-47E7-B2C9-4FA614B6918E}"/>
    <dgm:cxn modelId="{DD5F6CF1-A296-4530-B9A9-558E65BFDFAD}" type="presOf" srcId="{D123C41A-59D0-4E32-82A8-437B82A245A5}" destId="{FEF500E0-5671-4564-A84F-C2A100976997}" srcOrd="0" destOrd="3" presId="urn:microsoft.com/office/officeart/2005/8/layout/hProcess10"/>
    <dgm:cxn modelId="{8400DE4D-7D97-445D-8E44-DB1628EF597C}" type="presOf" srcId="{32B310FC-FE8F-4C67-A775-34CABDFA6CF1}" destId="{FC9DBEAA-B411-45C5-88EC-24F53C222ABA}" srcOrd="0" destOrd="2" presId="urn:microsoft.com/office/officeart/2005/8/layout/hProcess10"/>
    <dgm:cxn modelId="{F0B51B18-0101-45E4-BA62-0CA57B45A7E0}" type="presOf" srcId="{175DA79D-5AA0-4588-8B71-976980F62E90}" destId="{FEF500E0-5671-4564-A84F-C2A100976997}" srcOrd="0" destOrd="2" presId="urn:microsoft.com/office/officeart/2005/8/layout/hProcess10"/>
    <dgm:cxn modelId="{2E0A6C8D-5B45-405D-A18F-2B0A7E428F99}" type="presOf" srcId="{E930CF8A-9D12-4C70-A4BC-97E8BFD939B3}" destId="{2C61AEEB-F9A5-4711-8E96-A8664418FC52}" srcOrd="1" destOrd="0" presId="urn:microsoft.com/office/officeart/2005/8/layout/hProcess10"/>
    <dgm:cxn modelId="{9EF1C46A-68B9-4262-9BF1-81C4CC169D6C}" srcId="{F8B5CE13-7065-4ED9-A511-5BB5E2058770}" destId="{A94A5782-3680-4C5C-8E0B-8C34D093825B}" srcOrd="2" destOrd="0" parTransId="{B6B1FD03-AB98-4CB2-890C-EF1B3105ED16}" sibTransId="{F0E63009-3068-42D7-A0AF-F5E7554233A2}"/>
    <dgm:cxn modelId="{407466B5-DCA6-4510-81EA-E4420E78623B}" srcId="{393DBA1C-C18B-4D13-ADE3-5F17ADDBDDE7}" destId="{5E2C8B91-A10F-4F20-A355-30756C98E576}" srcOrd="0" destOrd="0" parTransId="{E999FFCB-D873-4F14-A3A6-995795D330BB}" sibTransId="{F99179F1-9312-468A-B02A-FA49B8E11AEE}"/>
    <dgm:cxn modelId="{78FC8A13-2CA5-4CAA-9FCE-C48EC50FB46C}" type="presOf" srcId="{685A654B-0CF1-4B7F-9562-BB7BF326EECC}" destId="{FB47A886-019A-4135-9134-222B442AF1A0}" srcOrd="0" destOrd="0" presId="urn:microsoft.com/office/officeart/2005/8/layout/hProcess10"/>
    <dgm:cxn modelId="{AE4FAE76-7025-424C-B817-9485DBBFF9B7}" type="presOf" srcId="{9AFE9902-354C-4861-BC39-25D6CDD30D84}" destId="{FB47A886-019A-4135-9134-222B442AF1A0}" srcOrd="0" destOrd="3" presId="urn:microsoft.com/office/officeart/2005/8/layout/hProcess10"/>
    <dgm:cxn modelId="{393CA56B-BE7B-48F6-8866-C7C48DC15FF1}" type="presOf" srcId="{A6AD2A51-CD77-426C-95FD-251D46EC6A6F}" destId="{FC9DBEAA-B411-45C5-88EC-24F53C222ABA}" srcOrd="0" destOrd="3" presId="urn:microsoft.com/office/officeart/2005/8/layout/hProcess10"/>
    <dgm:cxn modelId="{82B05ED5-9ECD-42F8-A126-32EEA3654CC4}" srcId="{A94A5782-3680-4C5C-8E0B-8C34D093825B}" destId="{A6AD2A51-CD77-426C-95FD-251D46EC6A6F}" srcOrd="2" destOrd="0" parTransId="{C8006DC8-A75B-4E7C-A1F3-F96B7EFAC2B0}" sibTransId="{ED818624-75E5-43C1-BB60-D639133FA92E}"/>
    <dgm:cxn modelId="{FBAF9C38-02A9-43D4-98B4-66EFCEE611C0}" type="presOf" srcId="{906FE1C5-6642-4B6E-9CA0-9C7BD92C4CAD}" destId="{E0C39A60-FCE6-44AE-89DD-59BBFCF2F999}" srcOrd="1" destOrd="0" presId="urn:microsoft.com/office/officeart/2005/8/layout/hProcess10"/>
    <dgm:cxn modelId="{2BDFAD63-456B-40F0-BECC-D3E01E3CF8FA}" type="presOf" srcId="{E930CF8A-9D12-4C70-A4BC-97E8BFD939B3}" destId="{E2306D85-F6E6-4D92-B97A-4A0E22A9D44F}" srcOrd="0" destOrd="0" presId="urn:microsoft.com/office/officeart/2005/8/layout/hProcess10"/>
    <dgm:cxn modelId="{6B748B14-5FE0-4B10-A0C0-9439F4ABE17A}" srcId="{685A654B-0CF1-4B7F-9562-BB7BF326EECC}" destId="{0904C4E6-8B37-43CF-BFAF-86F3257438C4}" srcOrd="0" destOrd="0" parTransId="{32845F81-4EEE-4B5D-8BF6-A9F17C6EA634}" sibTransId="{08D01A56-349C-4C32-ACD5-6AE6A3DDEF67}"/>
    <dgm:cxn modelId="{D3B2F9DE-3733-4BF4-8670-31C747271159}" type="presOf" srcId="{F0CADD41-ECC7-424D-8113-03CD2F68D75A}" destId="{FB47A886-019A-4135-9134-222B442AF1A0}" srcOrd="0" destOrd="2" presId="urn:microsoft.com/office/officeart/2005/8/layout/hProcess10"/>
    <dgm:cxn modelId="{C130FF38-BF7D-4DF3-ACD3-6BC5A8C7FADF}" srcId="{393DBA1C-C18B-4D13-ADE3-5F17ADDBDDE7}" destId="{D123C41A-59D0-4E32-82A8-437B82A245A5}" srcOrd="2" destOrd="0" parTransId="{D273B734-130E-41CC-BD73-13E567FA385D}" sibTransId="{BF103CBA-47D1-4CF8-9117-5900E2400C02}"/>
    <dgm:cxn modelId="{79FA2316-825D-4B09-837E-D27A1E641A40}" srcId="{F8B5CE13-7065-4ED9-A511-5BB5E2058770}" destId="{393DBA1C-C18B-4D13-ADE3-5F17ADDBDDE7}" srcOrd="0" destOrd="0" parTransId="{24A87B8E-17A6-4F19-9662-40BC4C619829}" sibTransId="{906FE1C5-6642-4B6E-9CA0-9C7BD92C4CAD}"/>
    <dgm:cxn modelId="{37F009F5-7331-4BD2-B6E7-41AB39FE5A2A}" type="presOf" srcId="{0E7342C9-E43E-4016-A7AA-A461774C0D61}" destId="{FC9DBEAA-B411-45C5-88EC-24F53C222ABA}" srcOrd="0" destOrd="1" presId="urn:microsoft.com/office/officeart/2005/8/layout/hProcess10"/>
    <dgm:cxn modelId="{D89D4C85-187B-4DBE-9B68-1D63663D5A83}" srcId="{A94A5782-3680-4C5C-8E0B-8C34D093825B}" destId="{0E7342C9-E43E-4016-A7AA-A461774C0D61}" srcOrd="0" destOrd="0" parTransId="{C3E46890-00E8-47FA-B7F7-B483BDD39893}" sibTransId="{06FBECCF-CE60-40F8-AD03-5BCE08BD63C1}"/>
    <dgm:cxn modelId="{7A602BE5-EECB-42E6-90F8-BB91E91421B3}" type="presParOf" srcId="{75A2D178-A636-4B2E-9C39-90DFC6E10FD9}" destId="{948DADA4-5922-4EDA-B957-91D767AF392A}" srcOrd="0" destOrd="0" presId="urn:microsoft.com/office/officeart/2005/8/layout/hProcess10"/>
    <dgm:cxn modelId="{38182A83-0F76-4AD5-BCE2-363F2264019E}" type="presParOf" srcId="{948DADA4-5922-4EDA-B957-91D767AF392A}" destId="{900B9E05-228A-4B81-9297-E5513994672B}" srcOrd="0" destOrd="0" presId="urn:microsoft.com/office/officeart/2005/8/layout/hProcess10"/>
    <dgm:cxn modelId="{1D44BFA7-6D56-469C-B599-C371EE90DE4E}" type="presParOf" srcId="{948DADA4-5922-4EDA-B957-91D767AF392A}" destId="{FEF500E0-5671-4564-A84F-C2A100976997}" srcOrd="1" destOrd="0" presId="urn:microsoft.com/office/officeart/2005/8/layout/hProcess10"/>
    <dgm:cxn modelId="{8F3BC2B5-0C43-4D02-9CF9-3C5CBF04E281}" type="presParOf" srcId="{75A2D178-A636-4B2E-9C39-90DFC6E10FD9}" destId="{841B7790-5354-4099-B82A-081575B0255A}" srcOrd="1" destOrd="0" presId="urn:microsoft.com/office/officeart/2005/8/layout/hProcess10"/>
    <dgm:cxn modelId="{5158D847-C25B-48A1-AF51-12A636C525D1}" type="presParOf" srcId="{841B7790-5354-4099-B82A-081575B0255A}" destId="{E0C39A60-FCE6-44AE-89DD-59BBFCF2F999}" srcOrd="0" destOrd="0" presId="urn:microsoft.com/office/officeart/2005/8/layout/hProcess10"/>
    <dgm:cxn modelId="{21EF0997-CB87-4D98-B992-FBD4B7C02CFE}" type="presParOf" srcId="{75A2D178-A636-4B2E-9C39-90DFC6E10FD9}" destId="{F9FAFF4D-E8D6-4CA9-BBC7-364E5957223C}" srcOrd="2" destOrd="0" presId="urn:microsoft.com/office/officeart/2005/8/layout/hProcess10"/>
    <dgm:cxn modelId="{3AB000A6-9028-45E7-8296-97DBC7AA8592}" type="presParOf" srcId="{F9FAFF4D-E8D6-4CA9-BBC7-364E5957223C}" destId="{EC9D57C9-CC74-4D67-B09D-6871B84E182F}" srcOrd="0" destOrd="0" presId="urn:microsoft.com/office/officeart/2005/8/layout/hProcess10"/>
    <dgm:cxn modelId="{6DC5EB7A-4A86-4A64-B960-0C3F93A38536}" type="presParOf" srcId="{F9FAFF4D-E8D6-4CA9-BBC7-364E5957223C}" destId="{FB47A886-019A-4135-9134-222B442AF1A0}" srcOrd="1" destOrd="0" presId="urn:microsoft.com/office/officeart/2005/8/layout/hProcess10"/>
    <dgm:cxn modelId="{5E1C8908-C761-4636-B2D0-61F39D65902F}" type="presParOf" srcId="{75A2D178-A636-4B2E-9C39-90DFC6E10FD9}" destId="{E2306D85-F6E6-4D92-B97A-4A0E22A9D44F}" srcOrd="3" destOrd="0" presId="urn:microsoft.com/office/officeart/2005/8/layout/hProcess10"/>
    <dgm:cxn modelId="{95E232B8-8C77-4DB2-B5B0-554EE32B542F}" type="presParOf" srcId="{E2306D85-F6E6-4D92-B97A-4A0E22A9D44F}" destId="{2C61AEEB-F9A5-4711-8E96-A8664418FC52}" srcOrd="0" destOrd="0" presId="urn:microsoft.com/office/officeart/2005/8/layout/hProcess10"/>
    <dgm:cxn modelId="{8BDC23B6-D766-4EDA-9851-EFBD1DC2BE53}" type="presParOf" srcId="{75A2D178-A636-4B2E-9C39-90DFC6E10FD9}" destId="{E4121BE4-82B8-46D2-8B22-C94168A63079}" srcOrd="4" destOrd="0" presId="urn:microsoft.com/office/officeart/2005/8/layout/hProcess10"/>
    <dgm:cxn modelId="{299A6DC9-D895-433D-8A94-37B292B73683}" type="presParOf" srcId="{E4121BE4-82B8-46D2-8B22-C94168A63079}" destId="{5DE2F2F9-48EE-4A96-903B-63404ED1A674}" srcOrd="0" destOrd="0" presId="urn:microsoft.com/office/officeart/2005/8/layout/hProcess10"/>
    <dgm:cxn modelId="{AEBA8002-238E-4AD0-A10E-7DDF6152BB2B}" type="presParOf" srcId="{E4121BE4-82B8-46D2-8B22-C94168A63079}" destId="{FC9DBEAA-B411-45C5-88EC-24F53C222ABA}" srcOrd="1" destOrd="0" presId="urn:microsoft.com/office/officeart/2005/8/layout/hProcess10"/>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10">
  <dgm:title val=""/>
  <dgm:desc val=""/>
  <dgm:catLst>
    <dgm:cat type="process" pri="3000"/>
    <dgm:cat type="picture" pri="30000"/>
    <dgm:cat type="pictureconvert" pri="3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begPts" val="auto"/>
            <dgm:param type="endPts" val="auto"/>
            <dgm:param type="srcNode" val="imagSh"/>
            <dgm:param type="dstNode" val="imagSh"/>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2866382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40041635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24908580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1644506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32195545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D027DBD7-D2D9-4139-9473-18B5E5AF5736}" type="datetime1">
              <a:rPr lang="en-US" smtClean="0">
                <a:solidFill>
                  <a:prstClr val="black"/>
                </a:solidFill>
              </a:rPr>
              <a:pPr/>
              <a:t>3/4/2014</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687603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CC8F112E-3083-4BFB-9773-21184FED2D97}" type="datetime1">
              <a:rPr lang="en-US" smtClean="0">
                <a:solidFill>
                  <a:prstClr val="black"/>
                </a:solidFill>
              </a:rPr>
              <a:pPr/>
              <a:t>3/4/2014</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3267717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B6FE332C-3D26-415A-B27C-373204F17D5D}" type="datetime1">
              <a:rPr lang="en-US" smtClean="0">
                <a:solidFill>
                  <a:prstClr val="black"/>
                </a:solidFill>
              </a:rPr>
              <a:pPr/>
              <a:t>3/4/2014</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1692729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32</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3/4/2014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0452571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659324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378318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003552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17</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F098D67-CF2C-48A5-9B6A-E7ADB59AF789}"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0470525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5301071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C8ACB3-6D86-4D22-A128-B7FF55A8C011}"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7902192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20E2808-2B7E-40A4-B93E-AC6F9427CB27}"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627423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0084509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4300" lvl="0" indent="0">
              <a:buNone/>
            </a:pPr>
            <a:endParaRPr lang="en-US" dirty="0"/>
          </a:p>
        </p:txBody>
      </p:sp>
      <p:sp>
        <p:nvSpPr>
          <p:cNvPr id="4" name="Slide Number Placeholder 3"/>
          <p:cNvSpPr>
            <a:spLocks noGrp="1"/>
          </p:cNvSpPr>
          <p:nvPr>
            <p:ph type="sldNum" sz="quarter" idx="10"/>
          </p:nvPr>
        </p:nvSpPr>
        <p:spPr/>
        <p:txBody>
          <a:bodyPr/>
          <a:lstStyle/>
          <a:p>
            <a:fld id="{D39D2D8C-F862-304B-958A-0ADDA1740083}"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30780757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18725755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34074933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405683719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49002009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97918044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76609053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7457169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12200091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3943037"/>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63719874"/>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02336765"/>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77085549"/>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10530383"/>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0615933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90635529"/>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17242413"/>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46513193"/>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1239119702"/>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274724896"/>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5703617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746292049"/>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76661113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707248599"/>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0655830"/>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572561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342435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464939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38505012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1132" y="305095"/>
            <a:ext cx="11192828" cy="699453"/>
          </a:xfrm>
          <a:prstGeom prst="rect">
            <a:avLst/>
          </a:prstGeom>
        </p:spPr>
        <p:txBody>
          <a:bodyPr/>
          <a:lstStyle/>
          <a:p>
            <a:r>
              <a:rPr lang="en-US" dirty="0" smtClean="0"/>
              <a:t>Title Styling</a:t>
            </a:r>
            <a:endParaRPr lang="en-US" dirty="0"/>
          </a:p>
        </p:txBody>
      </p:sp>
      <p:sp>
        <p:nvSpPr>
          <p:cNvPr id="5" name="Slide Number Placeholder 5"/>
          <p:cNvSpPr>
            <a:spLocks noGrp="1"/>
          </p:cNvSpPr>
          <p:nvPr>
            <p:ph type="sldNum" sz="quarter" idx="4"/>
          </p:nvPr>
        </p:nvSpPr>
        <p:spPr>
          <a:xfrm>
            <a:off x="591133" y="6806541"/>
            <a:ext cx="673702" cy="198560"/>
          </a:xfrm>
          <a:prstGeom prst="rect">
            <a:avLst/>
          </a:prstGeom>
        </p:spPr>
        <p:txBody>
          <a:bodyPr vert="horz" lIns="91440" tIns="0" rIns="91440" bIns="45720" rtlCol="0" anchor="ctr"/>
          <a:lstStyle>
            <a:lvl1pPr algn="l">
              <a:defRPr sz="816" b="0">
                <a:solidFill>
                  <a:schemeClr val="bg1"/>
                </a:solidFill>
              </a:defRPr>
            </a:lvl1pPr>
          </a:lstStyle>
          <a:p>
            <a:fld id="{D372AB51-BDCC-4F95-83CF-1CBB2D34E9E5}" type="slidenum">
              <a:rPr lang="en-US" smtClean="0">
                <a:solidFill>
                  <a:srgbClr val="505050"/>
                </a:solidFill>
              </a:rPr>
              <a:pPr/>
              <a:t>‹#›</a:t>
            </a:fld>
            <a:endParaRPr lang="en-US" dirty="0">
              <a:solidFill>
                <a:srgbClr val="505050"/>
              </a:solidFill>
            </a:endParaRPr>
          </a:p>
        </p:txBody>
      </p:sp>
      <p:sp>
        <p:nvSpPr>
          <p:cNvPr id="8" name="Text Placeholder 2"/>
          <p:cNvSpPr>
            <a:spLocks noGrp="1"/>
          </p:cNvSpPr>
          <p:nvPr>
            <p:ph idx="1" hasCustomPrompt="1"/>
          </p:nvPr>
        </p:nvSpPr>
        <p:spPr>
          <a:xfrm>
            <a:off x="591132" y="1434330"/>
            <a:ext cx="11192828" cy="4713410"/>
          </a:xfrm>
          <a:prstGeom prst="rect">
            <a:avLst/>
          </a:prstGeom>
        </p:spPr>
        <p:txBody>
          <a:bodyPr vert="horz" lIns="91440" tIns="45720" rIns="91440" bIns="45720" rtlCol="0">
            <a:noAutofit/>
          </a:bodyPr>
          <a:lstStyle>
            <a:lvl1pPr marL="0" indent="0">
              <a:buNone/>
              <a:defRPr>
                <a:solidFill>
                  <a:schemeClr val="tx1">
                    <a:lumMod val="75000"/>
                    <a:lumOff val="25000"/>
                  </a:schemeClr>
                </a:solidFill>
                <a:latin typeface="+mn-lt"/>
              </a:defRPr>
            </a:lvl1pPr>
            <a:lvl2pPr marL="349724" indent="-349724">
              <a:buClr>
                <a:schemeClr val="accent4"/>
              </a:buClr>
              <a:buFont typeface="Arial"/>
              <a:buChar char="•"/>
              <a:defRPr>
                <a:solidFill>
                  <a:schemeClr val="tx1">
                    <a:lumMod val="75000"/>
                    <a:lumOff val="25000"/>
                  </a:schemeClr>
                </a:solidFill>
                <a:latin typeface="+mn-lt"/>
              </a:defRPr>
            </a:lvl2pPr>
            <a:lvl3pPr marL="650875" indent="-349724">
              <a:buClr>
                <a:schemeClr val="accent4"/>
              </a:buClr>
              <a:buFont typeface="Arial"/>
              <a:buChar char="•"/>
              <a:defRPr sz="1836" b="0">
                <a:solidFill>
                  <a:schemeClr val="tx1">
                    <a:lumMod val="75000"/>
                    <a:lumOff val="25000"/>
                  </a:schemeClr>
                </a:solidFill>
                <a:latin typeface="+mn-lt"/>
              </a:defRPr>
            </a:lvl3pPr>
            <a:lvl4pPr marL="940693" indent="-349724">
              <a:buClr>
                <a:schemeClr val="accent4"/>
              </a:buClr>
              <a:buFont typeface="Arial"/>
              <a:buChar char="•"/>
              <a:defRPr>
                <a:solidFill>
                  <a:schemeClr val="tx1">
                    <a:lumMod val="75000"/>
                    <a:lumOff val="25000"/>
                  </a:schemeClr>
                </a:solidFill>
                <a:latin typeface="+mn-lt"/>
              </a:defRPr>
            </a:lvl4pPr>
            <a:lvl5pPr marL="1212700" indent="-349724">
              <a:buClr>
                <a:schemeClr val="accent4"/>
              </a:buClr>
              <a:buFont typeface="Arial"/>
              <a:buChar char="•"/>
              <a:defRPr>
                <a:solidFill>
                  <a:schemeClr val="tx1">
                    <a:lumMod val="75000"/>
                    <a:lumOff val="25000"/>
                  </a:schemeClr>
                </a:solidFill>
                <a:latin typeface="+mn-lt"/>
              </a:defRPr>
            </a:lvl5pPr>
          </a:lstStyle>
          <a:p>
            <a:pPr marL="301151" lvl="2" indent="-301151">
              <a:buNone/>
            </a:pPr>
            <a:r>
              <a:rPr lang="en-US" sz="2448" dirty="0" smtClean="0">
                <a:solidFill>
                  <a:schemeClr val="accent4"/>
                </a:solidFill>
              </a:rPr>
              <a:t>Heading One Style </a:t>
            </a:r>
          </a:p>
          <a:p>
            <a:pPr marL="301151" lvl="2" indent="-301151">
              <a:buNone/>
            </a:pPr>
            <a:r>
              <a:rPr lang="en-US" dirty="0" smtClean="0">
                <a:solidFill>
                  <a:schemeClr val="tx1">
                    <a:lumMod val="65000"/>
                    <a:lumOff val="35000"/>
                  </a:schemeClr>
                </a:solidFill>
              </a:rPr>
              <a:t>Body content, 18pt Segoe UI (gray)</a:t>
            </a:r>
          </a:p>
          <a:p>
            <a:pPr marL="301151" lvl="2" indent="-301151">
              <a:buNone/>
            </a:pPr>
            <a:endParaRPr lang="en-US" dirty="0" smtClean="0">
              <a:solidFill>
                <a:schemeClr val="tx1">
                  <a:lumMod val="65000"/>
                  <a:lumOff val="35000"/>
                </a:schemeClr>
              </a:solidFill>
            </a:endParaRPr>
          </a:p>
          <a:p>
            <a:pPr marL="301151" lvl="2" indent="-301151">
              <a:buNone/>
            </a:pPr>
            <a:r>
              <a:rPr lang="en-US" sz="2040" dirty="0" smtClean="0">
                <a:solidFill>
                  <a:schemeClr val="accent6"/>
                </a:solidFill>
              </a:rPr>
              <a:t>Heading Two Style</a:t>
            </a:r>
          </a:p>
          <a:p>
            <a:pPr marL="301151" lvl="2" indent="-301151">
              <a:buNone/>
            </a:pPr>
            <a:r>
              <a:rPr lang="en-US" dirty="0" smtClean="0">
                <a:solidFill>
                  <a:schemeClr val="tx1">
                    <a:lumMod val="65000"/>
                    <a:lumOff val="35000"/>
                  </a:schemeClr>
                </a:solidFill>
              </a:rPr>
              <a:t>Body content, 18pt Segoe UI (gray)</a:t>
            </a:r>
          </a:p>
          <a:p>
            <a:pPr marL="301151" lvl="2" indent="-301151">
              <a:buNone/>
            </a:pPr>
            <a:endParaRPr lang="en-US" sz="2040" dirty="0" smtClean="0">
              <a:solidFill>
                <a:schemeClr val="accent3"/>
              </a:solidFill>
            </a:endParaRPr>
          </a:p>
          <a:p>
            <a:pPr marL="301151" lvl="2" indent="-301151">
              <a:buNone/>
            </a:pPr>
            <a:r>
              <a:rPr lang="en-US" b="1" dirty="0" smtClean="0">
                <a:solidFill>
                  <a:schemeClr val="accent1"/>
                </a:solidFill>
              </a:rPr>
              <a:t>HEADING THREE STYLE</a:t>
            </a:r>
          </a:p>
          <a:p>
            <a:pPr marL="301151" lvl="2" indent="-301151">
              <a:buNone/>
            </a:pPr>
            <a:r>
              <a:rPr lang="en-US" dirty="0" smtClean="0">
                <a:solidFill>
                  <a:schemeClr val="tx1">
                    <a:lumMod val="65000"/>
                    <a:lumOff val="35000"/>
                  </a:schemeClr>
                </a:solidFill>
              </a:rPr>
              <a:t>Body content, 18pt Segoe UI (gray)</a:t>
            </a:r>
          </a:p>
          <a:p>
            <a:pPr marL="0" indent="0">
              <a:buNone/>
            </a:pPr>
            <a:endParaRPr lang="en-US" dirty="0"/>
          </a:p>
        </p:txBody>
      </p:sp>
    </p:spTree>
    <p:extLst>
      <p:ext uri="{BB962C8B-B14F-4D97-AF65-F5344CB8AC3E}">
        <p14:creationId xmlns:p14="http://schemas.microsoft.com/office/powerpoint/2010/main" val="18522204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image" Target="../media/image1.png"/><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4174220326"/>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4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52.xml"/></Relationships>
</file>

<file path=ppt/slides/_rels/slide2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52.xml"/></Relationships>
</file>

<file path=ppt/slides/_rels/slide2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39.xml"/></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1.xml"/><Relationship Id="rId1" Type="http://schemas.openxmlformats.org/officeDocument/2006/relationships/slideLayout" Target="../slideLayouts/slideLayout57.xml"/></Relationships>
</file>

<file path=ppt/slides/_rels/slide2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2.xml"/><Relationship Id="rId1" Type="http://schemas.openxmlformats.org/officeDocument/2006/relationships/slideLayout" Target="../slideLayouts/slideLayout57.xml"/><Relationship Id="rId4" Type="http://schemas.openxmlformats.org/officeDocument/2006/relationships/image" Target="../media/image47.png"/></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3.xml"/><Relationship Id="rId1" Type="http://schemas.openxmlformats.org/officeDocument/2006/relationships/slideLayout" Target="../slideLayouts/slideLayout57.xml"/><Relationship Id="rId4" Type="http://schemas.openxmlformats.org/officeDocument/2006/relationships/hyperlink" Target="http://www.youtube.com/user/10MinCollege"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3" Type="http://schemas.openxmlformats.org/officeDocument/2006/relationships/hyperlink" Target="http://office.microsoft.com/en-us/excel/power-bi-download-add-in-FX104087144.aspx" TargetMode="External"/><Relationship Id="rId2" Type="http://schemas.openxmlformats.org/officeDocument/2006/relationships/notesSlide" Target="../notesSlides/notesSlide15.xml"/><Relationship Id="rId1" Type="http://schemas.openxmlformats.org/officeDocument/2006/relationships/slideLayout" Target="../slideLayouts/slideLayout45.xml"/><Relationship Id="rId6" Type="http://schemas.openxmlformats.org/officeDocument/2006/relationships/hyperlink" Target="http://office.microsoft.com/en-us/business/office-365-enterprise-e3-business-software-FX103030346.aspx" TargetMode="External"/><Relationship Id="rId5" Type="http://schemas.openxmlformats.org/officeDocument/2006/relationships/hyperlink" Target="http://office.microsoft.com/en-us/business/office-365-proplus-virtual-office-online-FX103213513.aspx" TargetMode="External"/><Relationship Id="rId4" Type="http://schemas.openxmlformats.org/officeDocument/2006/relationships/hyperlink" Target="http://www.microsoft.com/en-us/download/details.aspx?id=38395"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6.xml"/><Relationship Id="rId1" Type="http://schemas.openxmlformats.org/officeDocument/2006/relationships/slideLayout" Target="../slideLayouts/slideLayout3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0.xml.rels><?xml version="1.0" encoding="UTF-8" standalone="yes"?>
<Relationships xmlns="http://schemas.openxmlformats.org/package/2006/relationships"><Relationship Id="rId3" Type="http://schemas.openxmlformats.org/officeDocument/2006/relationships/hyperlink" Target="http://myspc.sharepointconference.com/cfc/Papers/Details/12987?mySessions=True" TargetMode="External"/><Relationship Id="rId7" Type="http://schemas.openxmlformats.org/officeDocument/2006/relationships/hyperlink" Target="http://myspc.sharepointconference.com/cfc/Papers/Details/13007?mySessions=True" TargetMode="External"/><Relationship Id="rId2" Type="http://schemas.openxmlformats.org/officeDocument/2006/relationships/hyperlink" Target="http://myspc.sharepointconference.com/cfc/Papers/Details/12985?mySessions=True" TargetMode="External"/><Relationship Id="rId1" Type="http://schemas.openxmlformats.org/officeDocument/2006/relationships/slideLayout" Target="../slideLayouts/slideLayout38.xml"/><Relationship Id="rId6" Type="http://schemas.openxmlformats.org/officeDocument/2006/relationships/hyperlink" Target="http://myspc.sharepointconference.com/cfc/Papers/Details/12966?mySessions=True" TargetMode="External"/><Relationship Id="rId5" Type="http://schemas.openxmlformats.org/officeDocument/2006/relationships/hyperlink" Target="http://myspc.sharepointconference.com/cfc/Papers/Details/12971?mySessions=True" TargetMode="External"/><Relationship Id="rId4" Type="http://schemas.openxmlformats.org/officeDocument/2006/relationships/hyperlink" Target="http://myspc.sharepointconference.com/cfc/Papers/Details/13005?mySessions=True"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g"/><Relationship Id="rId1" Type="http://schemas.openxmlformats.org/officeDocument/2006/relationships/slideLayout" Target="../slideLayouts/slideLayout52.xml"/><Relationship Id="rId4" Type="http://schemas.openxmlformats.org/officeDocument/2006/relationships/image" Target="../media/image52.png"/></Relationships>
</file>

<file path=ppt/slides/_rels/slide3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7.xml"/><Relationship Id="rId1" Type="http://schemas.openxmlformats.org/officeDocument/2006/relationships/slideLayout" Target="../slideLayouts/slideLayout37.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3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8.xml"/><Relationship Id="rId1" Type="http://schemas.openxmlformats.org/officeDocument/2006/relationships/slideLayout" Target="../slideLayouts/slideLayout53.xml"/></Relationships>
</file>

<file path=ppt/slides/_rels/slide4.xml.rels><?xml version="1.0" encoding="UTF-8" standalone="yes"?>
<Relationships xmlns="http://schemas.openxmlformats.org/package/2006/relationships"><Relationship Id="rId3" Type="http://schemas.openxmlformats.org/officeDocument/2006/relationships/hyperlink" Target="http://www.youtube.com/watch?v=d2nA1g5Im-8&amp;feature=youtu.be" TargetMode="External"/><Relationship Id="rId2" Type="http://schemas.openxmlformats.org/officeDocument/2006/relationships/notesSlide" Target="../notesSlides/notesSlide3.xml"/><Relationship Id="rId1" Type="http://schemas.openxmlformats.org/officeDocument/2006/relationships/slideLayout" Target="../slideLayouts/slideLayout39.xml"/><Relationship Id="rId4" Type="http://schemas.openxmlformats.org/officeDocument/2006/relationships/image" Target="https://gallery.mailchimp.com/028de8672d5f9a229f15e9edf/images/freedom_from_spreadsheets.gif" TargetMode="Externa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10.png"/><Relationship Id="rId2" Type="http://schemas.openxmlformats.org/officeDocument/2006/relationships/slideLayout" Target="../slideLayouts/slideLayout45.xml"/><Relationship Id="rId1" Type="http://schemas.openxmlformats.org/officeDocument/2006/relationships/tags" Target="../tags/tag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microsoft.com/office/2007/relationships/hdphoto" Target="../media/hdphoto1.wdp"/><Relationship Id="rId13" Type="http://schemas.microsoft.com/office/2007/relationships/hdphoto" Target="../media/hdphoto3.wdp"/><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45.xml"/><Relationship Id="rId6" Type="http://schemas.openxmlformats.org/officeDocument/2006/relationships/image" Target="../media/image14.png"/><Relationship Id="rId11" Type="http://schemas.microsoft.com/office/2007/relationships/hdphoto" Target="../media/hdphoto2.wdp"/><Relationship Id="rId5" Type="http://schemas.openxmlformats.org/officeDocument/2006/relationships/image" Target="../media/image13.png"/><Relationship Id="rId10" Type="http://schemas.openxmlformats.org/officeDocument/2006/relationships/image" Target="../media/image17.png"/><Relationship Id="rId4" Type="http://schemas.openxmlformats.org/officeDocument/2006/relationships/image" Target="../media/image12.png"/><Relationship Id="rId9" Type="http://schemas.openxmlformats.org/officeDocument/2006/relationships/image" Target="../media/image16.png"/><Relationship Id="rId1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39.xml"/><Relationship Id="rId5" Type="http://schemas.openxmlformats.org/officeDocument/2006/relationships/image" Target="../media/image22.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jpeg"/><Relationship Id="rId1" Type="http://schemas.openxmlformats.org/officeDocument/2006/relationships/slideLayout" Target="../slideLayouts/slideLayout39.xml"/><Relationship Id="rId6" Type="http://schemas.openxmlformats.org/officeDocument/2006/relationships/image" Target="../media/image27.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s/_rels/slide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094999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436475" cy="8295129"/>
          </a:xfrm>
          <a:prstGeom prst="rect">
            <a:avLst/>
          </a:prstGeom>
        </p:spPr>
      </p:pic>
      <p:sp>
        <p:nvSpPr>
          <p:cNvPr id="4" name="Title 3"/>
          <p:cNvSpPr>
            <a:spLocks noGrp="1"/>
          </p:cNvSpPr>
          <p:nvPr>
            <p:ph type="title"/>
          </p:nvPr>
        </p:nvSpPr>
        <p:spPr>
          <a:xfrm>
            <a:off x="731837" y="144462"/>
            <a:ext cx="11887200" cy="1831975"/>
          </a:xfrm>
        </p:spPr>
        <p:txBody>
          <a:bodyPr/>
          <a:lstStyle/>
          <a:p>
            <a:r>
              <a:rPr lang="en-US" dirty="0">
                <a:solidFill>
                  <a:srgbClr val="00188F"/>
                </a:solidFill>
                <a:effectLst>
                  <a:outerShdw blurRad="38100" dist="38100" dir="2700000" algn="tl">
                    <a:srgbClr val="000000">
                      <a:alpha val="43137"/>
                    </a:srgbClr>
                  </a:outerShdw>
                </a:effectLst>
              </a:rPr>
              <a:t>Inspire people to </a:t>
            </a:r>
            <a:r>
              <a:rPr lang="en-US" dirty="0" smtClean="0">
                <a:solidFill>
                  <a:srgbClr val="FF0000"/>
                </a:solidFill>
                <a:effectLst>
                  <a:outerShdw blurRad="38100" dist="38100" dir="2700000" algn="tl">
                    <a:srgbClr val="000000">
                      <a:alpha val="43137"/>
                    </a:srgbClr>
                  </a:outerShdw>
                </a:effectLst>
              </a:rPr>
              <a:t/>
            </a:r>
            <a:br>
              <a:rPr lang="en-US" dirty="0" smtClean="0">
                <a:solidFill>
                  <a:srgbClr val="FF0000"/>
                </a:solidFill>
                <a:effectLst>
                  <a:outerShdw blurRad="38100" dist="38100" dir="2700000" algn="tl">
                    <a:srgbClr val="000000">
                      <a:alpha val="43137"/>
                    </a:srgbClr>
                  </a:outerShdw>
                </a:effectLst>
              </a:rPr>
            </a:br>
            <a:r>
              <a:rPr lang="en-US" i="1" dirty="0" smtClean="0">
                <a:solidFill>
                  <a:srgbClr val="FF0000"/>
                </a:solidFill>
                <a:effectLst>
                  <a:outerShdw blurRad="38100" dist="38100" dir="2700000" algn="tl">
                    <a:srgbClr val="000000">
                      <a:alpha val="43137"/>
                    </a:srgbClr>
                  </a:outerShdw>
                </a:effectLst>
              </a:rPr>
              <a:t>imagine…</a:t>
            </a:r>
            <a:endParaRPr lang="en-US" i="1"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15977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Business Problem</a:t>
            </a:r>
            <a:endParaRPr lang="en-US" dirty="0"/>
          </a:p>
        </p:txBody>
      </p:sp>
      <p:sp>
        <p:nvSpPr>
          <p:cNvPr id="6" name="Text Placeholder 5"/>
          <p:cNvSpPr>
            <a:spLocks noGrp="1"/>
          </p:cNvSpPr>
          <p:nvPr>
            <p:ph type="body" sz="quarter" idx="4294967295"/>
          </p:nvPr>
        </p:nvSpPr>
        <p:spPr>
          <a:xfrm>
            <a:off x="531948" y="1476621"/>
            <a:ext cx="11370961" cy="3508653"/>
          </a:xfrm>
          <a:prstGeom prst="rect">
            <a:avLst/>
          </a:prstGeom>
        </p:spPr>
        <p:txBody>
          <a:bodyPr/>
          <a:lstStyle/>
          <a:p>
            <a:r>
              <a:rPr lang="en-US" dirty="0" smtClean="0"/>
              <a:t>The director of Population Health at a local hospital needs to understand the effects of recreation, food, and access to healthcare and exercise on population health (diabetes, COPD, etc…) due to a recent change in healthcare legislation.</a:t>
            </a:r>
          </a:p>
        </p:txBody>
      </p:sp>
    </p:spTree>
    <p:extLst>
      <p:ext uri="{BB962C8B-B14F-4D97-AF65-F5344CB8AC3E}">
        <p14:creationId xmlns:p14="http://schemas.microsoft.com/office/powerpoint/2010/main" val="34475976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Power Map Demo</a:t>
            </a:r>
            <a:endParaRPr lang="en-US" dirty="0"/>
          </a:p>
        </p:txBody>
      </p:sp>
      <p:sp>
        <p:nvSpPr>
          <p:cNvPr id="5" name="Text Placeholder 4"/>
          <p:cNvSpPr>
            <a:spLocks noGrp="1"/>
          </p:cNvSpPr>
          <p:nvPr>
            <p:ph type="body" sz="quarter" idx="12"/>
          </p:nvPr>
        </p:nvSpPr>
        <p:spPr>
          <a:xfrm>
            <a:off x="274638" y="3954463"/>
            <a:ext cx="10896599" cy="1829593"/>
          </a:xfrm>
        </p:spPr>
        <p:txBody>
          <a:bodyPr/>
          <a:lstStyle/>
          <a:p>
            <a:r>
              <a:rPr lang="en-US" dirty="0" smtClean="0"/>
              <a:t>Solving Business Problem </a:t>
            </a:r>
            <a:r>
              <a:rPr lang="en-US" dirty="0" smtClean="0">
                <a:sym typeface="Wingdings" panose="05000000000000000000" pitchFamily="2" charset="2"/>
              </a:rPr>
              <a:t> </a:t>
            </a:r>
            <a:r>
              <a:rPr lang="en-US" dirty="0" smtClean="0"/>
              <a:t>Population Health Tour</a:t>
            </a:r>
          </a:p>
          <a:p>
            <a:endParaRPr lang="en-US" dirty="0"/>
          </a:p>
          <a:p>
            <a:r>
              <a:rPr lang="en-US" dirty="0"/>
              <a:t>Storytelling </a:t>
            </a:r>
            <a:r>
              <a:rPr lang="en-US" dirty="0">
                <a:sym typeface="Wingdings" panose="05000000000000000000" pitchFamily="2" charset="2"/>
              </a:rPr>
              <a:t></a:t>
            </a:r>
            <a:r>
              <a:rPr lang="en-US" dirty="0"/>
              <a:t>Napoleon's March</a:t>
            </a:r>
          </a:p>
          <a:p>
            <a:endParaRPr lang="en-US" dirty="0" smtClean="0"/>
          </a:p>
          <a:p>
            <a:r>
              <a:rPr lang="en-US" dirty="0" smtClean="0"/>
              <a:t>Visualizing Unstructured Data </a:t>
            </a:r>
            <a:r>
              <a:rPr lang="en-US" dirty="0" smtClean="0">
                <a:sym typeface="Wingdings" panose="05000000000000000000" pitchFamily="2" charset="2"/>
              </a:rPr>
              <a:t>       </a:t>
            </a:r>
            <a:r>
              <a:rPr lang="en-US" dirty="0" smtClean="0"/>
              <a:t>Nuke Testing Tour</a:t>
            </a:r>
          </a:p>
          <a:p>
            <a:endParaRPr lang="en-US" dirty="0" smtClean="0"/>
          </a:p>
        </p:txBody>
      </p:sp>
    </p:spTree>
    <p:extLst>
      <p:ext uri="{BB962C8B-B14F-4D97-AF65-F5344CB8AC3E}">
        <p14:creationId xmlns:p14="http://schemas.microsoft.com/office/powerpoint/2010/main" val="2610088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589" dirty="0">
                <a:effectLst>
                  <a:outerShdw dist="50800" dir="5400000" sx="1000" sy="1000" algn="ctr" rotWithShape="0">
                    <a:srgbClr val="FFFFFF"/>
                  </a:outerShdw>
                </a:effectLst>
              </a:rPr>
              <a:t>Power Map: </a:t>
            </a:r>
            <a:r>
              <a:rPr lang="en-US" sz="4589" dirty="0" smtClean="0">
                <a:effectLst>
                  <a:outerShdw dist="50800" dir="5400000" sx="1000" sy="1000" algn="ctr" rotWithShape="0">
                    <a:srgbClr val="FFFFFF"/>
                  </a:outerShdw>
                </a:effectLst>
              </a:rPr>
              <a:t>3D Visualization &amp; Storytelling</a:t>
            </a:r>
            <a:endParaRPr lang="en-US" dirty="0"/>
          </a:p>
        </p:txBody>
      </p:sp>
      <p:graphicFrame>
        <p:nvGraphicFramePr>
          <p:cNvPr id="4" name="Diagram 3"/>
          <p:cNvGraphicFramePr/>
          <p:nvPr>
            <p:extLst/>
          </p:nvPr>
        </p:nvGraphicFramePr>
        <p:xfrm>
          <a:off x="1667331" y="1309463"/>
          <a:ext cx="8852974" cy="46837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37744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1998507" y="6806540"/>
            <a:ext cx="505205" cy="198560"/>
          </a:xfrm>
          <a:prstGeom prst="rect">
            <a:avLst/>
          </a:prstGeom>
        </p:spPr>
        <p:txBody>
          <a:bodyPr/>
          <a:lstStyle/>
          <a:p>
            <a:fld id="{D372AB51-BDCC-4F95-83CF-1CBB2D34E9E5}" type="slidenum">
              <a:rPr lang="en-US" smtClean="0">
                <a:solidFill>
                  <a:srgbClr val="FFFFFF"/>
                </a:solidFill>
              </a:rPr>
              <a:pPr/>
              <a:t>14</a:t>
            </a:fld>
            <a:endParaRPr lang="en-US" dirty="0">
              <a:solidFill>
                <a:srgbClr val="FFFFFF"/>
              </a:solidFill>
            </a:endParaRPr>
          </a:p>
        </p:txBody>
      </p:sp>
      <p:sp>
        <p:nvSpPr>
          <p:cNvPr id="3" name="Title 2"/>
          <p:cNvSpPr>
            <a:spLocks noGrp="1"/>
          </p:cNvSpPr>
          <p:nvPr>
            <p:ph type="title"/>
          </p:nvPr>
        </p:nvSpPr>
        <p:spPr/>
        <p:txBody>
          <a:bodyPr/>
          <a:lstStyle/>
          <a:p>
            <a:r>
              <a:rPr lang="en-GB" dirty="0" smtClean="0"/>
              <a:t>Power Map – Geospatial Capabilities</a:t>
            </a:r>
            <a:endParaRPr lang="en-GB" dirty="0"/>
          </a:p>
        </p:txBody>
      </p:sp>
      <p:sp>
        <p:nvSpPr>
          <p:cNvPr id="4" name="Content Placeholder 3"/>
          <p:cNvSpPr>
            <a:spLocks noGrp="1"/>
          </p:cNvSpPr>
          <p:nvPr>
            <p:ph sz="quarter" idx="10"/>
          </p:nvPr>
        </p:nvSpPr>
        <p:spPr>
          <a:xfrm>
            <a:off x="3058491" y="1445860"/>
            <a:ext cx="7108606" cy="4265335"/>
          </a:xfrm>
        </p:spPr>
        <p:txBody>
          <a:bodyPr/>
          <a:lstStyle/>
          <a:p>
            <a:r>
              <a:rPr lang="en-US" sz="2040" b="1" u="sng" dirty="0">
                <a:solidFill>
                  <a:schemeClr val="tx1"/>
                </a:solidFill>
              </a:rPr>
              <a:t>Pros</a:t>
            </a:r>
          </a:p>
          <a:p>
            <a:pPr marL="262286" indent="-262286">
              <a:buFont typeface="Webdings" pitchFamily="18" charset="2"/>
              <a:buChar char=""/>
            </a:pPr>
            <a:r>
              <a:rPr lang="en-US" sz="2040" dirty="0">
                <a:solidFill>
                  <a:schemeClr val="tx1"/>
                </a:solidFill>
              </a:rPr>
              <a:t> Bubble Maps, Column Maps, Region Maps and HeatMaps</a:t>
            </a:r>
          </a:p>
          <a:p>
            <a:pPr marL="262286" indent="-262286">
              <a:buFont typeface="Webdings" pitchFamily="18" charset="2"/>
              <a:buChar char=""/>
            </a:pPr>
            <a:r>
              <a:rPr lang="en-US" sz="2040" dirty="0">
                <a:solidFill>
                  <a:schemeClr val="tx1"/>
                </a:solidFill>
              </a:rPr>
              <a:t> Interactive and time-play axis</a:t>
            </a:r>
          </a:p>
          <a:p>
            <a:pPr marL="262286" indent="-262286">
              <a:buFont typeface="Webdings" pitchFamily="18" charset="2"/>
              <a:buChar char=""/>
            </a:pPr>
            <a:r>
              <a:rPr lang="en-US" sz="2040" dirty="0">
                <a:solidFill>
                  <a:schemeClr val="tx1"/>
                </a:solidFill>
              </a:rPr>
              <a:t> Ability to create and share visual tours</a:t>
            </a:r>
          </a:p>
          <a:p>
            <a:pPr marL="262286" indent="-262286">
              <a:buFont typeface="Webdings" pitchFamily="18" charset="2"/>
              <a:buChar char=""/>
            </a:pPr>
            <a:r>
              <a:rPr lang="en-US" sz="2040" dirty="0">
                <a:solidFill>
                  <a:schemeClr val="tx1"/>
                </a:solidFill>
              </a:rPr>
              <a:t> Ability to add multiple </a:t>
            </a:r>
            <a:r>
              <a:rPr lang="en-US" sz="2040" dirty="0" smtClean="0">
                <a:solidFill>
                  <a:schemeClr val="tx1"/>
                </a:solidFill>
              </a:rPr>
              <a:t>layers</a:t>
            </a:r>
          </a:p>
          <a:p>
            <a:pPr marL="262286" indent="-262286">
              <a:buFont typeface="Webdings" pitchFamily="18" charset="2"/>
              <a:buChar char=""/>
            </a:pPr>
            <a:r>
              <a:rPr lang="en-US" sz="2040" dirty="0">
                <a:solidFill>
                  <a:schemeClr val="tx1"/>
                </a:solidFill>
              </a:rPr>
              <a:t> </a:t>
            </a:r>
            <a:r>
              <a:rPr lang="en-US" sz="2040" dirty="0" smtClean="0">
                <a:solidFill>
                  <a:schemeClr val="tx1"/>
                </a:solidFill>
              </a:rPr>
              <a:t>Storytelling tool, not just visualization</a:t>
            </a:r>
            <a:endParaRPr lang="en-US" sz="2040" dirty="0">
              <a:solidFill>
                <a:schemeClr val="tx1"/>
              </a:solidFill>
            </a:endParaRPr>
          </a:p>
          <a:p>
            <a:endParaRPr lang="en-GB" sz="2040" dirty="0">
              <a:solidFill>
                <a:schemeClr val="tx1"/>
              </a:solidFill>
            </a:endParaRPr>
          </a:p>
          <a:p>
            <a:r>
              <a:rPr lang="en-GB" sz="2040" b="1" u="sng" dirty="0">
                <a:solidFill>
                  <a:schemeClr val="tx1"/>
                </a:solidFill>
              </a:rPr>
              <a:t>Cons</a:t>
            </a:r>
          </a:p>
          <a:p>
            <a:pPr marL="262286" indent="-262286">
              <a:buFont typeface="Webdings" pitchFamily="18" charset="2"/>
              <a:buChar char=""/>
            </a:pPr>
            <a:r>
              <a:rPr lang="en-US" sz="2040" dirty="0">
                <a:solidFill>
                  <a:schemeClr val="tx1"/>
                </a:solidFill>
              </a:rPr>
              <a:t> Unable to filter data</a:t>
            </a:r>
          </a:p>
          <a:p>
            <a:pPr marL="262286" indent="-262286">
              <a:buFont typeface="Webdings" pitchFamily="18" charset="2"/>
              <a:buChar char=""/>
            </a:pPr>
            <a:r>
              <a:rPr lang="en-US" sz="2040" dirty="0">
                <a:solidFill>
                  <a:schemeClr val="tx1"/>
                </a:solidFill>
              </a:rPr>
              <a:t> Unable to drill-down (though can switch between layers)</a:t>
            </a:r>
          </a:p>
          <a:p>
            <a:pPr marL="262286" indent="-262286">
              <a:buFont typeface="Webdings" pitchFamily="18" charset="2"/>
              <a:buChar char=""/>
            </a:pPr>
            <a:r>
              <a:rPr lang="en-US" sz="2040" dirty="0">
                <a:solidFill>
                  <a:schemeClr val="tx1"/>
                </a:solidFill>
              </a:rPr>
              <a:t> Unable to customize or add custom </a:t>
            </a:r>
            <a:r>
              <a:rPr lang="en-US" sz="2040" dirty="0" smtClean="0">
                <a:solidFill>
                  <a:schemeClr val="tx1"/>
                </a:solidFill>
              </a:rPr>
              <a:t>shapes</a:t>
            </a:r>
          </a:p>
          <a:p>
            <a:pPr marL="262286" indent="-262286">
              <a:buFont typeface="Webdings" pitchFamily="18" charset="2"/>
              <a:buChar char=""/>
            </a:pPr>
            <a:r>
              <a:rPr lang="en-US" sz="2040" dirty="0" smtClean="0">
                <a:solidFill>
                  <a:schemeClr val="tx1"/>
                </a:solidFill>
              </a:rPr>
              <a:t> Unable to handle hierarchies</a:t>
            </a:r>
            <a:endParaRPr lang="en-GB" sz="2040" dirty="0">
              <a:solidFill>
                <a:schemeClr val="tx1"/>
              </a:solidFill>
            </a:endParaRPr>
          </a:p>
        </p:txBody>
      </p:sp>
      <p:pic>
        <p:nvPicPr>
          <p:cNvPr id="5" name="Picture 2" descr="http://blog.brainhost.com/wp-content/uploads/2012/05/HiRes.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52949" b="233"/>
          <a:stretch/>
        </p:blipFill>
        <p:spPr bwMode="auto">
          <a:xfrm>
            <a:off x="1695232" y="1466809"/>
            <a:ext cx="1308861" cy="123483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blog.brainhost.com/wp-content/uploads/2012/05/HiRes.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5200" t="4154" r="2184" b="6732"/>
          <a:stretch/>
        </p:blipFill>
        <p:spPr bwMode="auto">
          <a:xfrm>
            <a:off x="1733532" y="3985020"/>
            <a:ext cx="1232261" cy="11465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1686959"/>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Power View Demo</a:t>
            </a:r>
            <a:endParaRPr lang="en-US" dirty="0"/>
          </a:p>
        </p:txBody>
      </p:sp>
      <p:sp>
        <p:nvSpPr>
          <p:cNvPr id="5" name="Text Placeholder 4"/>
          <p:cNvSpPr>
            <a:spLocks noGrp="1"/>
          </p:cNvSpPr>
          <p:nvPr>
            <p:ph type="body" sz="quarter" idx="12"/>
          </p:nvPr>
        </p:nvSpPr>
        <p:spPr/>
        <p:txBody>
          <a:bodyPr/>
          <a:lstStyle/>
          <a:p>
            <a:r>
              <a:rPr lang="en-US" dirty="0" smtClean="0"/>
              <a:t>Filtering to identify value </a:t>
            </a:r>
            <a:r>
              <a:rPr lang="en-US" dirty="0" smtClean="0">
                <a:sym typeface="Wingdings" panose="05000000000000000000" pitchFamily="2" charset="2"/>
              </a:rPr>
              <a:t> </a:t>
            </a:r>
            <a:r>
              <a:rPr lang="en-US" dirty="0" smtClean="0"/>
              <a:t>Sentiment Analysis</a:t>
            </a:r>
          </a:p>
          <a:p>
            <a:endParaRPr lang="en-US" dirty="0"/>
          </a:p>
          <a:p>
            <a:r>
              <a:rPr lang="en-US" dirty="0" smtClean="0"/>
              <a:t>Product Sales &amp; Customers</a:t>
            </a:r>
            <a:endParaRPr lang="en-US" dirty="0"/>
          </a:p>
        </p:txBody>
      </p:sp>
    </p:spTree>
    <p:extLst>
      <p:ext uri="{BB962C8B-B14F-4D97-AF65-F5344CB8AC3E}">
        <p14:creationId xmlns:p14="http://schemas.microsoft.com/office/powerpoint/2010/main" val="37612582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Power View</a:t>
            </a:r>
            <a:endParaRPr lang="en-GB" dirty="0"/>
          </a:p>
        </p:txBody>
      </p:sp>
      <p:sp>
        <p:nvSpPr>
          <p:cNvPr id="4" name="Content Placeholder 3"/>
          <p:cNvSpPr>
            <a:spLocks noGrp="1"/>
          </p:cNvSpPr>
          <p:nvPr>
            <p:ph sz="quarter" idx="10"/>
          </p:nvPr>
        </p:nvSpPr>
        <p:spPr>
          <a:xfrm>
            <a:off x="1835326" y="1236994"/>
            <a:ext cx="12123843" cy="4206308"/>
          </a:xfrm>
        </p:spPr>
        <p:txBody>
          <a:bodyPr/>
          <a:lstStyle/>
          <a:p>
            <a:pPr marL="0" indent="0">
              <a:buNone/>
            </a:pPr>
            <a:endParaRPr lang="en-US" dirty="0" smtClean="0">
              <a:solidFill>
                <a:srgbClr val="595959"/>
              </a:solidFill>
            </a:endParaRPr>
          </a:p>
          <a:p>
            <a:pPr marL="262286" indent="-262286">
              <a:buFont typeface="Webdings" pitchFamily="18" charset="2"/>
              <a:buChar char=""/>
            </a:pPr>
            <a:r>
              <a:rPr lang="en-US" dirty="0" smtClean="0">
                <a:solidFill>
                  <a:schemeClr val="tx1"/>
                </a:solidFill>
              </a:rPr>
              <a:t> Presentation </a:t>
            </a:r>
            <a:r>
              <a:rPr lang="en-US" dirty="0">
                <a:solidFill>
                  <a:schemeClr val="tx1"/>
                </a:solidFill>
              </a:rPr>
              <a:t>ready</a:t>
            </a:r>
          </a:p>
          <a:p>
            <a:pPr marL="262286" indent="-262286">
              <a:buFont typeface="Webdings" pitchFamily="18" charset="2"/>
              <a:buChar char=""/>
            </a:pPr>
            <a:endParaRPr lang="en-US" dirty="0">
              <a:solidFill>
                <a:schemeClr val="tx1"/>
              </a:solidFill>
            </a:endParaRPr>
          </a:p>
          <a:p>
            <a:pPr marL="262286" indent="-262286">
              <a:buFont typeface="Webdings" pitchFamily="18" charset="2"/>
              <a:buChar char=""/>
            </a:pPr>
            <a:r>
              <a:rPr lang="en-US" dirty="0">
                <a:solidFill>
                  <a:schemeClr val="tx1"/>
                </a:solidFill>
              </a:rPr>
              <a:t> Interactive data exploration</a:t>
            </a:r>
          </a:p>
          <a:p>
            <a:pPr marL="262286" indent="-262286">
              <a:buFont typeface="Webdings" pitchFamily="18" charset="2"/>
              <a:buChar char=""/>
            </a:pPr>
            <a:endParaRPr lang="en-US" dirty="0">
              <a:solidFill>
                <a:schemeClr val="tx1"/>
              </a:solidFill>
            </a:endParaRPr>
          </a:p>
          <a:p>
            <a:pPr marL="262286" indent="-262286">
              <a:buFont typeface="Webdings" pitchFamily="18" charset="2"/>
              <a:buChar char=""/>
            </a:pPr>
            <a:r>
              <a:rPr lang="en-US" dirty="0">
                <a:solidFill>
                  <a:schemeClr val="tx1"/>
                </a:solidFill>
              </a:rPr>
              <a:t> Ease of </a:t>
            </a:r>
            <a:r>
              <a:rPr lang="en-US" dirty="0" smtClean="0">
                <a:solidFill>
                  <a:schemeClr val="tx1"/>
                </a:solidFill>
              </a:rPr>
              <a:t>visualization</a:t>
            </a:r>
            <a:endParaRPr lang="en-US" dirty="0">
              <a:solidFill>
                <a:schemeClr val="tx1"/>
              </a:solidFill>
            </a:endParaRPr>
          </a:p>
        </p:txBody>
      </p:sp>
      <p:grpSp>
        <p:nvGrpSpPr>
          <p:cNvPr id="5" name="Group 4"/>
          <p:cNvGrpSpPr>
            <a:grpSpLocks noChangeAspect="1"/>
          </p:cNvGrpSpPr>
          <p:nvPr/>
        </p:nvGrpSpPr>
        <p:grpSpPr>
          <a:xfrm>
            <a:off x="7208837" y="1363662"/>
            <a:ext cx="4293862" cy="3011274"/>
            <a:chOff x="3393282" y="1611235"/>
            <a:chExt cx="2912902" cy="2042810"/>
          </a:xfrm>
        </p:grpSpPr>
        <p:pic>
          <p:nvPicPr>
            <p:cNvPr id="6" name="Picture 5" descr="Earthquake Analysis - About 1000 miles radius of Portland"/>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93282" y="1611235"/>
              <a:ext cx="2104505" cy="118378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89390" y="2443559"/>
              <a:ext cx="1616794" cy="121048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spTree>
    <p:extLst>
      <p:ext uri="{BB962C8B-B14F-4D97-AF65-F5344CB8AC3E}">
        <p14:creationId xmlns:p14="http://schemas.microsoft.com/office/powerpoint/2010/main" val="245804679"/>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Power View – Geospatial Capabilities</a:t>
            </a:r>
            <a:endParaRPr lang="en-GB" dirty="0"/>
          </a:p>
        </p:txBody>
      </p:sp>
      <p:sp>
        <p:nvSpPr>
          <p:cNvPr id="4" name="Content Placeholder 3"/>
          <p:cNvSpPr>
            <a:spLocks noGrp="1"/>
          </p:cNvSpPr>
          <p:nvPr>
            <p:ph sz="quarter" idx="10"/>
          </p:nvPr>
        </p:nvSpPr>
        <p:spPr>
          <a:xfrm>
            <a:off x="3492298" y="1361719"/>
            <a:ext cx="7243035" cy="3229474"/>
          </a:xfrm>
        </p:spPr>
        <p:txBody>
          <a:bodyPr/>
          <a:lstStyle/>
          <a:p>
            <a:r>
              <a:rPr lang="en-US" sz="2040" b="1" u="sng" dirty="0">
                <a:solidFill>
                  <a:schemeClr val="tx1"/>
                </a:solidFill>
              </a:rPr>
              <a:t>Pros</a:t>
            </a:r>
          </a:p>
          <a:p>
            <a:pPr marL="262286" indent="-262286">
              <a:buFont typeface="Webdings" pitchFamily="18" charset="2"/>
              <a:buChar char=""/>
            </a:pPr>
            <a:r>
              <a:rPr lang="en-US" sz="2040" dirty="0">
                <a:solidFill>
                  <a:schemeClr val="tx1"/>
                </a:solidFill>
              </a:rPr>
              <a:t> Bubble Maps</a:t>
            </a:r>
          </a:p>
          <a:p>
            <a:pPr marL="262286" indent="-262286">
              <a:buFont typeface="Webdings" pitchFamily="18" charset="2"/>
              <a:buChar char=""/>
            </a:pPr>
            <a:r>
              <a:rPr lang="en-US" sz="2040" dirty="0">
                <a:solidFill>
                  <a:schemeClr val="tx1"/>
                </a:solidFill>
              </a:rPr>
              <a:t> Bubble Maps with Pie Charts</a:t>
            </a:r>
          </a:p>
          <a:p>
            <a:pPr marL="262286" indent="-262286">
              <a:buFont typeface="Webdings" pitchFamily="18" charset="2"/>
              <a:buChar char=""/>
            </a:pPr>
            <a:r>
              <a:rPr lang="en-US" sz="2040" dirty="0">
                <a:solidFill>
                  <a:schemeClr val="tx1"/>
                </a:solidFill>
              </a:rPr>
              <a:t> Interactive with drill down </a:t>
            </a:r>
            <a:r>
              <a:rPr lang="en-US" sz="2040" dirty="0" smtClean="0">
                <a:solidFill>
                  <a:schemeClr val="tx1"/>
                </a:solidFill>
              </a:rPr>
              <a:t>capabilities in larger dashboard</a:t>
            </a:r>
            <a:endParaRPr lang="en-US" sz="2040" dirty="0">
              <a:solidFill>
                <a:schemeClr val="tx1"/>
              </a:solidFill>
            </a:endParaRPr>
          </a:p>
          <a:p>
            <a:endParaRPr lang="en-GB" sz="2040" dirty="0">
              <a:solidFill>
                <a:schemeClr val="tx1"/>
              </a:solidFill>
            </a:endParaRPr>
          </a:p>
          <a:p>
            <a:r>
              <a:rPr lang="en-GB" sz="2040" b="1" u="sng" dirty="0">
                <a:solidFill>
                  <a:schemeClr val="tx1"/>
                </a:solidFill>
              </a:rPr>
              <a:t>Cons</a:t>
            </a:r>
          </a:p>
          <a:p>
            <a:pPr marL="262286" indent="-262286">
              <a:buFont typeface="Webdings" pitchFamily="18" charset="2"/>
              <a:buChar char=""/>
            </a:pPr>
            <a:r>
              <a:rPr lang="en-US" sz="2040" dirty="0">
                <a:solidFill>
                  <a:schemeClr val="tx1"/>
                </a:solidFill>
              </a:rPr>
              <a:t> Unable to add multiple layers or any other customizations</a:t>
            </a:r>
          </a:p>
          <a:p>
            <a:pPr marL="262286" indent="-262286">
              <a:buFont typeface="Webdings" pitchFamily="18" charset="2"/>
              <a:buChar char=""/>
            </a:pPr>
            <a:r>
              <a:rPr lang="en-US" sz="2040" dirty="0">
                <a:solidFill>
                  <a:schemeClr val="tx1"/>
                </a:solidFill>
              </a:rPr>
              <a:t> No other major type of map </a:t>
            </a:r>
            <a:r>
              <a:rPr lang="en-US" sz="2040" dirty="0" smtClean="0">
                <a:solidFill>
                  <a:schemeClr val="tx1"/>
                </a:solidFill>
              </a:rPr>
              <a:t>visualization</a:t>
            </a:r>
          </a:p>
          <a:p>
            <a:pPr marL="262286" indent="-262286">
              <a:buFont typeface="Webdings" pitchFamily="18" charset="2"/>
              <a:buChar char=""/>
            </a:pPr>
            <a:r>
              <a:rPr lang="en-US" sz="2040" dirty="0" smtClean="0">
                <a:solidFill>
                  <a:schemeClr val="tx1"/>
                </a:solidFill>
              </a:rPr>
              <a:t> No time play or storytelling capabilities</a:t>
            </a:r>
            <a:endParaRPr lang="en-GB" sz="2040" dirty="0">
              <a:solidFill>
                <a:schemeClr val="tx1"/>
              </a:solidFill>
            </a:endParaRPr>
          </a:p>
        </p:txBody>
      </p:sp>
      <p:pic>
        <p:nvPicPr>
          <p:cNvPr id="5" name="Picture 2" descr="http://blog.brainhost.com/wp-content/uploads/2012/05/HiRes.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52949" b="233"/>
          <a:stretch/>
        </p:blipFill>
        <p:spPr bwMode="auto">
          <a:xfrm>
            <a:off x="1703665" y="1445859"/>
            <a:ext cx="1556716" cy="146866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blog.brainhost.com/wp-content/uploads/2012/05/HiRes.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5200" r="1852"/>
          <a:stretch/>
        </p:blipFill>
        <p:spPr bwMode="auto">
          <a:xfrm>
            <a:off x="1836923" y="3064108"/>
            <a:ext cx="1417657" cy="14686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2224047"/>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SQL Server Reporting Services</a:t>
            </a:r>
            <a:endParaRPr lang="en-US" dirty="0"/>
          </a:p>
        </p:txBody>
      </p:sp>
      <p:sp>
        <p:nvSpPr>
          <p:cNvPr id="5" name="Text Placeholder 4"/>
          <p:cNvSpPr>
            <a:spLocks noGrp="1"/>
          </p:cNvSpPr>
          <p:nvPr>
            <p:ph type="body" sz="quarter" idx="12"/>
          </p:nvPr>
        </p:nvSpPr>
        <p:spPr/>
        <p:txBody>
          <a:bodyPr/>
          <a:lstStyle/>
          <a:p>
            <a:r>
              <a:rPr lang="en-US" dirty="0" smtClean="0"/>
              <a:t>Geospatial Intelligence </a:t>
            </a:r>
            <a:r>
              <a:rPr lang="en-US" dirty="0" smtClean="0">
                <a:sym typeface="Wingdings" panose="05000000000000000000" pitchFamily="2" charset="2"/>
              </a:rPr>
              <a:t> </a:t>
            </a:r>
            <a:r>
              <a:rPr lang="en-US" dirty="0" smtClean="0"/>
              <a:t>San Fran City Manager</a:t>
            </a:r>
            <a:endParaRPr lang="en-US" dirty="0"/>
          </a:p>
          <a:p>
            <a:endParaRPr lang="en-US" dirty="0"/>
          </a:p>
        </p:txBody>
      </p:sp>
    </p:spTree>
    <p:extLst>
      <p:ext uri="{BB962C8B-B14F-4D97-AF65-F5344CB8AC3E}">
        <p14:creationId xmlns:p14="http://schemas.microsoft.com/office/powerpoint/2010/main" val="7694672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Business Problem #1</a:t>
            </a:r>
            <a:endParaRPr lang="en-US" dirty="0"/>
          </a:p>
        </p:txBody>
      </p:sp>
      <p:sp>
        <p:nvSpPr>
          <p:cNvPr id="6" name="Text Placeholder 5"/>
          <p:cNvSpPr>
            <a:spLocks noGrp="1"/>
          </p:cNvSpPr>
          <p:nvPr>
            <p:ph type="body" sz="quarter" idx="4294967295"/>
          </p:nvPr>
        </p:nvSpPr>
        <p:spPr>
          <a:xfrm>
            <a:off x="531948" y="1476621"/>
            <a:ext cx="11370961" cy="6334042"/>
          </a:xfrm>
          <a:prstGeom prst="rect">
            <a:avLst/>
          </a:prstGeom>
        </p:spPr>
        <p:txBody>
          <a:bodyPr/>
          <a:lstStyle/>
          <a:p>
            <a:r>
              <a:rPr lang="en-US" sz="3600" dirty="0"/>
              <a:t>The </a:t>
            </a:r>
            <a:r>
              <a:rPr lang="en-US" sz="3600" dirty="0" smtClean="0"/>
              <a:t>City Manager of </a:t>
            </a:r>
            <a:r>
              <a:rPr lang="en-US" sz="3600" dirty="0"/>
              <a:t>San Francisco wants a reporting system that can track city services (aka ‘311’) incidents. She wants to </a:t>
            </a:r>
            <a:r>
              <a:rPr lang="en-US" sz="3600" dirty="0" smtClean="0"/>
              <a:t>be able to find all 311 incidents within a 200M buffer of a given road segment to include adjacent streets.</a:t>
            </a:r>
          </a:p>
          <a:p>
            <a:r>
              <a:rPr lang="en-US" sz="3600" dirty="0" smtClean="0"/>
              <a:t>Reference: Youtube.com </a:t>
            </a:r>
            <a:r>
              <a:rPr lang="en-US" sz="3600" dirty="0"/>
              <a:t>“</a:t>
            </a:r>
            <a:r>
              <a:rPr lang="en-US" sz="3600" dirty="0" err="1"/>
              <a:t>GovMSE</a:t>
            </a:r>
            <a:r>
              <a:rPr lang="en-US" sz="3600" dirty="0"/>
              <a:t> David Gollob”</a:t>
            </a:r>
          </a:p>
          <a:p>
            <a:endParaRPr lang="en-US" sz="3600" dirty="0" smtClean="0"/>
          </a:p>
          <a:p>
            <a:pPr marL="0" indent="0">
              <a:buNone/>
            </a:pPr>
            <a:endParaRPr lang="en-US" sz="3600" dirty="0" smtClean="0"/>
          </a:p>
          <a:p>
            <a:pPr marL="0" indent="0">
              <a:buNone/>
            </a:pPr>
            <a:endParaRPr lang="en-US" sz="3600" dirty="0"/>
          </a:p>
          <a:p>
            <a:endParaRPr lang="en-US" sz="3600" dirty="0" smtClean="0"/>
          </a:p>
          <a:p>
            <a:endParaRPr lang="en-US" sz="3600" dirty="0"/>
          </a:p>
        </p:txBody>
      </p:sp>
    </p:spTree>
    <p:extLst>
      <p:ext uri="{BB962C8B-B14F-4D97-AF65-F5344CB8AC3E}">
        <p14:creationId xmlns:p14="http://schemas.microsoft.com/office/powerpoint/2010/main" val="801217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Title 3"/>
          <p:cNvSpPr>
            <a:spLocks noGrp="1"/>
          </p:cNvSpPr>
          <p:nvPr>
            <p:ph type="title"/>
          </p:nvPr>
        </p:nvSpPr>
        <p:spPr>
          <a:xfrm>
            <a:off x="1931886" y="2582862"/>
            <a:ext cx="8214225" cy="1371600"/>
          </a:xfrm>
        </p:spPr>
        <p:txBody>
          <a:bodyPr/>
          <a:lstStyle/>
          <a:p>
            <a:r>
              <a:rPr lang="en-US" b="1" dirty="0">
                <a:solidFill>
                  <a:srgbClr val="00188F"/>
                </a:solidFill>
              </a:rPr>
              <a:t>Geospatial business intelligence with Power Map, Power View, and SQL Server reporting services</a:t>
            </a:r>
            <a:endParaRPr lang="en-US" dirty="0">
              <a:solidFill>
                <a:srgbClr val="00188F"/>
              </a:solidFill>
            </a:endParaRPr>
          </a:p>
        </p:txBody>
      </p:sp>
      <p:sp>
        <p:nvSpPr>
          <p:cNvPr id="5" name="Text Placeholder 4"/>
          <p:cNvSpPr>
            <a:spLocks noGrp="1"/>
          </p:cNvSpPr>
          <p:nvPr>
            <p:ph type="body" sz="quarter" idx="14"/>
          </p:nvPr>
        </p:nvSpPr>
        <p:spPr>
          <a:xfrm>
            <a:off x="5989636" y="4432501"/>
            <a:ext cx="4495801" cy="1371600"/>
          </a:xfrm>
        </p:spPr>
        <p:txBody>
          <a:bodyPr/>
          <a:lstStyle/>
          <a:p>
            <a:r>
              <a:rPr lang="en-US" dirty="0">
                <a:solidFill>
                  <a:srgbClr val="22BDEF"/>
                </a:solidFill>
              </a:rPr>
              <a:t>Michael Wilmot</a:t>
            </a:r>
          </a:p>
          <a:p>
            <a:r>
              <a:rPr lang="en-US" dirty="0"/>
              <a:t>Tech. Solution Professional</a:t>
            </a:r>
          </a:p>
          <a:p>
            <a:r>
              <a:rPr lang="en-US" dirty="0"/>
              <a:t>Microsoft</a:t>
            </a:r>
          </a:p>
        </p:txBody>
      </p:sp>
      <p:sp>
        <p:nvSpPr>
          <p:cNvPr id="2" name="Text Placeholder 1"/>
          <p:cNvSpPr>
            <a:spLocks noGrp="1"/>
          </p:cNvSpPr>
          <p:nvPr>
            <p:ph type="body" sz="quarter" idx="15"/>
          </p:nvPr>
        </p:nvSpPr>
        <p:spPr/>
        <p:txBody>
          <a:bodyPr/>
          <a:lstStyle/>
          <a:p>
            <a:r>
              <a:rPr lang="en-US" dirty="0" smtClean="0"/>
              <a:t>SPC324</a:t>
            </a:r>
            <a:endParaRPr lang="en-US" dirty="0"/>
          </a:p>
        </p:txBody>
      </p:sp>
      <p:sp>
        <p:nvSpPr>
          <p:cNvPr id="6" name="Text Placeholder 4"/>
          <p:cNvSpPr txBox="1">
            <a:spLocks/>
          </p:cNvSpPr>
          <p:nvPr/>
        </p:nvSpPr>
        <p:spPr bwMode="ltGray">
          <a:xfrm>
            <a:off x="6065837" y="4465660"/>
            <a:ext cx="4419600" cy="1371600"/>
          </a:xfrm>
          <a:prstGeom prst="rect">
            <a:avLst/>
          </a:prstGeom>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
                <a:schemeClr val="tx1"/>
              </a:buClr>
              <a:buSzPct val="90000"/>
              <a:buFont typeface="Wingdings" panose="05000000000000000000" pitchFamily="2" charset="2"/>
              <a:buNone/>
              <a:tabLst/>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505050"/>
              </a:buClr>
            </a:pPr>
            <a:endParaRPr>
              <a:gradFill>
                <a:gsLst>
                  <a:gs pos="0">
                    <a:srgbClr val="E6E6E6">
                      <a:lumMod val="10000"/>
                    </a:srgbClr>
                  </a:gs>
                  <a:gs pos="100000">
                    <a:srgbClr val="E6E6E6">
                      <a:lumMod val="10000"/>
                    </a:srgbClr>
                  </a:gs>
                </a:gsLst>
                <a:lin ang="5400000" scaled="0"/>
              </a:gradFill>
            </a:endParaRPr>
          </a:p>
        </p:txBody>
      </p:sp>
      <p:sp>
        <p:nvSpPr>
          <p:cNvPr id="7" name="Text Placeholder 4"/>
          <p:cNvSpPr txBox="1">
            <a:spLocks/>
          </p:cNvSpPr>
          <p:nvPr/>
        </p:nvSpPr>
        <p:spPr bwMode="ltGray">
          <a:xfrm>
            <a:off x="1931886" y="4432501"/>
            <a:ext cx="4057751" cy="1371600"/>
          </a:xfrm>
          <a:prstGeom prst="rect">
            <a:avLst/>
          </a:prstGeom>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
                <a:schemeClr val="tx1"/>
              </a:buClr>
              <a:buSzPct val="90000"/>
              <a:buFont typeface="Wingdings" panose="05000000000000000000" pitchFamily="2" charset="2"/>
              <a:buNone/>
              <a:tabLst/>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505050"/>
              </a:buClr>
            </a:pPr>
            <a:r>
              <a:rPr dirty="0" smtClean="0">
                <a:solidFill>
                  <a:srgbClr val="22BDEF"/>
                </a:solidFill>
              </a:rPr>
              <a:t>Ari </a:t>
            </a:r>
            <a:r>
              <a:rPr dirty="0" err="1" smtClean="0">
                <a:solidFill>
                  <a:srgbClr val="22BDEF"/>
                </a:solidFill>
              </a:rPr>
              <a:t>Schorr</a:t>
            </a:r>
            <a:endParaRPr dirty="0" smtClean="0">
              <a:solidFill>
                <a:srgbClr val="22BDEF"/>
              </a:solidFill>
            </a:endParaRPr>
          </a:p>
          <a:p>
            <a:pPr>
              <a:buClr>
                <a:srgbClr val="505050"/>
              </a:buClr>
            </a:pPr>
            <a:r>
              <a:rPr dirty="0" smtClean="0">
                <a:gradFill>
                  <a:gsLst>
                    <a:gs pos="0">
                      <a:srgbClr val="E6E6E6">
                        <a:lumMod val="10000"/>
                      </a:srgbClr>
                    </a:gs>
                    <a:gs pos="100000">
                      <a:srgbClr val="E6E6E6">
                        <a:lumMod val="10000"/>
                      </a:srgbClr>
                    </a:gs>
                  </a:gsLst>
                  <a:lin ang="5400000" scaled="0"/>
                </a:gradFill>
              </a:rPr>
              <a:t>Product Mktg. Manager</a:t>
            </a:r>
          </a:p>
          <a:p>
            <a:pPr>
              <a:buClr>
                <a:srgbClr val="505050"/>
              </a:buClr>
            </a:pPr>
            <a:r>
              <a:rPr dirty="0" smtClean="0">
                <a:gradFill>
                  <a:gsLst>
                    <a:gs pos="0">
                      <a:srgbClr val="E6E6E6">
                        <a:lumMod val="10000"/>
                      </a:srgbClr>
                    </a:gs>
                    <a:gs pos="100000">
                      <a:srgbClr val="E6E6E6">
                        <a:lumMod val="10000"/>
                      </a:srgbClr>
                    </a:gs>
                  </a:gsLst>
                  <a:lin ang="5400000" scaled="0"/>
                </a:gradFill>
              </a:rPr>
              <a:t>Microsoft</a:t>
            </a:r>
            <a:endParaRPr dirty="0">
              <a:gradFill>
                <a:gsLst>
                  <a:gs pos="0">
                    <a:srgbClr val="E6E6E6">
                      <a:lumMod val="10000"/>
                    </a:srgbClr>
                  </a:gs>
                  <a:gs pos="100000">
                    <a:srgbClr val="E6E6E6">
                      <a:lumMod val="10000"/>
                    </a:srgbClr>
                  </a:gs>
                </a:gsLst>
                <a:lin ang="5400000" scaled="0"/>
              </a:gradFill>
            </a:endParaRPr>
          </a:p>
        </p:txBody>
      </p:sp>
    </p:spTree>
    <p:extLst>
      <p:ext uri="{BB962C8B-B14F-4D97-AF65-F5344CB8AC3E}">
        <p14:creationId xmlns:p14="http://schemas.microsoft.com/office/powerpoint/2010/main" val="226297355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par>
                                <p:cTn id="8" presetID="63" presetClass="path" presetSubtype="0" decel="100000" fill="hold" grpId="1" nodeType="withEffect">
                                  <p:stCondLst>
                                    <p:cond delay="580"/>
                                  </p:stCondLst>
                                  <p:childTnLst>
                                    <p:animMotion origin="layout" path="M -0.02413 -3.22742E-6 L 4.30431E-6 -3.22742E-6 " pathEditMode="relative" rAng="0" ptsTypes="AA">
                                      <p:cBhvr>
                                        <p:cTn id="9" dur="500" fill="hold"/>
                                        <p:tgtEl>
                                          <p:spTgt spid="4"/>
                                        </p:tgtEl>
                                        <p:attrNameLst>
                                          <p:attrName>ppt_x</p:attrName>
                                          <p:attrName>ppt_y</p:attrName>
                                        </p:attrNameLst>
                                      </p:cBhvr>
                                      <p:rCtr x="1200" y="0"/>
                                    </p:animMotion>
                                  </p:childTnLst>
                                </p:cTn>
                              </p:par>
                              <p:par>
                                <p:cTn id="10" presetID="10" presetClass="entr" presetSubtype="0" fill="hold" grpId="0" nodeType="withEffect">
                                  <p:stCondLst>
                                    <p:cond delay="68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750"/>
                                        <p:tgtEl>
                                          <p:spTgt spid="5"/>
                                        </p:tgtEl>
                                      </p:cBhvr>
                                    </p:animEffect>
                                  </p:childTnLst>
                                </p:cTn>
                              </p:par>
                              <p:par>
                                <p:cTn id="13" presetID="63" presetClass="path" presetSubtype="0" decel="100000" fill="hold" grpId="1" nodeType="withEffect">
                                  <p:stCondLst>
                                    <p:cond delay="680"/>
                                  </p:stCondLst>
                                  <p:childTnLst>
                                    <p:animMotion origin="layout" path="M -0.02412 2.0699E-6 L -1.67986E-6 2.0699E-6 " pathEditMode="relative" rAng="0" ptsTypes="AA">
                                      <p:cBhvr>
                                        <p:cTn id="14" dur="500" fill="hold"/>
                                        <p:tgtEl>
                                          <p:spTgt spid="5"/>
                                        </p:tgtEl>
                                        <p:attrNameLst>
                                          <p:attrName>ppt_x</p:attrName>
                                          <p:attrName>ppt_y</p:attrName>
                                        </p:attrNameLst>
                                      </p:cBhvr>
                                      <p:rCtr x="1200" y="0"/>
                                    </p:animMotion>
                                  </p:childTnLst>
                                </p:cTn>
                              </p:par>
                              <p:par>
                                <p:cTn id="15" presetID="10" presetClass="entr" presetSubtype="0" fill="hold" grpId="0" nodeType="withEffect">
                                  <p:stCondLst>
                                    <p:cond delay="68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750"/>
                                        <p:tgtEl>
                                          <p:spTgt spid="7"/>
                                        </p:tgtEl>
                                      </p:cBhvr>
                                    </p:animEffect>
                                  </p:childTnLst>
                                </p:cTn>
                              </p:par>
                              <p:par>
                                <p:cTn id="18" presetID="63" presetClass="path" presetSubtype="0" decel="100000" fill="hold" grpId="1" nodeType="withEffect">
                                  <p:stCondLst>
                                    <p:cond delay="680"/>
                                  </p:stCondLst>
                                  <p:childTnLst>
                                    <p:animMotion origin="layout" path="M -0.02413 5.40172E-7 L 4.30431E-6 5.40172E-7 " pathEditMode="relative" rAng="0" ptsTypes="AA">
                                      <p:cBhvr>
                                        <p:cTn id="19" dur="500" fill="hold"/>
                                        <p:tgtEl>
                                          <p:spTgt spid="7"/>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7" grpId="0"/>
      <p:bldP spid="7"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1570037" y="67386"/>
            <a:ext cx="11192828" cy="699453"/>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800" err="1">
                <a:gradFill>
                  <a:gsLst>
                    <a:gs pos="1250">
                      <a:srgbClr val="FFFFFF"/>
                    </a:gs>
                    <a:gs pos="100000">
                      <a:srgbClr val="FFFFFF"/>
                    </a:gs>
                  </a:gsLst>
                  <a:lin ang="5400000" scaled="0"/>
                </a:gradFill>
              </a:rPr>
              <a:t>PowerMap</a:t>
            </a:r>
            <a:r>
              <a:rPr sz="2800">
                <a:gradFill>
                  <a:gsLst>
                    <a:gs pos="1250">
                      <a:srgbClr val="FFFFFF"/>
                    </a:gs>
                    <a:gs pos="100000">
                      <a:srgbClr val="FFFFFF"/>
                    </a:gs>
                  </a:gsLst>
                  <a:lin ang="5400000" scaled="0"/>
                </a:gradFill>
              </a:rPr>
              <a:t>…without filtering or radius support</a:t>
            </a:r>
          </a:p>
        </p:txBody>
      </p:sp>
      <p:pic>
        <p:nvPicPr>
          <p:cNvPr id="5" name="Picture 4"/>
          <p:cNvPicPr>
            <a:picLocks noChangeAspect="1"/>
          </p:cNvPicPr>
          <p:nvPr/>
        </p:nvPicPr>
        <p:blipFill>
          <a:blip r:embed="rId2"/>
          <a:stretch>
            <a:fillRect/>
          </a:stretch>
        </p:blipFill>
        <p:spPr>
          <a:xfrm>
            <a:off x="0" y="500951"/>
            <a:ext cx="12436475" cy="6493574"/>
          </a:xfrm>
          <a:prstGeom prst="rect">
            <a:avLst/>
          </a:prstGeom>
        </p:spPr>
      </p:pic>
    </p:spTree>
    <p:extLst>
      <p:ext uri="{BB962C8B-B14F-4D97-AF65-F5344CB8AC3E}">
        <p14:creationId xmlns:p14="http://schemas.microsoft.com/office/powerpoint/2010/main" val="3623919072"/>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655637" y="677862"/>
            <a:ext cx="10972800" cy="5915025"/>
          </a:xfrm>
          <a:prstGeom prst="rect">
            <a:avLst/>
          </a:prstGeom>
        </p:spPr>
      </p:pic>
      <p:sp>
        <p:nvSpPr>
          <p:cNvPr id="4" name="Title 2"/>
          <p:cNvSpPr txBox="1">
            <a:spLocks/>
          </p:cNvSpPr>
          <p:nvPr/>
        </p:nvSpPr>
        <p:spPr>
          <a:xfrm>
            <a:off x="1570037" y="67386"/>
            <a:ext cx="11192828" cy="699453"/>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800">
                <a:gradFill>
                  <a:gsLst>
                    <a:gs pos="1250">
                      <a:srgbClr val="FFFFFF"/>
                    </a:gs>
                    <a:gs pos="100000">
                      <a:srgbClr val="FFFFFF"/>
                    </a:gs>
                  </a:gsLst>
                  <a:lin ang="5400000" scaled="0"/>
                </a:gradFill>
              </a:rPr>
              <a:t>Power Map 311 Data by zip code</a:t>
            </a:r>
          </a:p>
        </p:txBody>
      </p:sp>
    </p:spTree>
    <p:extLst>
      <p:ext uri="{BB962C8B-B14F-4D97-AF65-F5344CB8AC3E}">
        <p14:creationId xmlns:p14="http://schemas.microsoft.com/office/powerpoint/2010/main" val="709321258"/>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SSRS – Geospatial Capabilities</a:t>
            </a:r>
            <a:endParaRPr lang="en-GB" dirty="0"/>
          </a:p>
        </p:txBody>
      </p:sp>
      <p:sp>
        <p:nvSpPr>
          <p:cNvPr id="4" name="Content Placeholder 3"/>
          <p:cNvSpPr>
            <a:spLocks noGrp="1"/>
          </p:cNvSpPr>
          <p:nvPr>
            <p:ph sz="quarter" idx="10"/>
          </p:nvPr>
        </p:nvSpPr>
        <p:spPr>
          <a:xfrm>
            <a:off x="3361614" y="1452179"/>
            <a:ext cx="7061434" cy="3920047"/>
          </a:xfrm>
        </p:spPr>
        <p:txBody>
          <a:bodyPr/>
          <a:lstStyle/>
          <a:p>
            <a:r>
              <a:rPr lang="en-US" sz="2040" b="1" u="sng" dirty="0">
                <a:solidFill>
                  <a:schemeClr val="tx1"/>
                </a:solidFill>
              </a:rPr>
              <a:t>Pros</a:t>
            </a:r>
          </a:p>
          <a:p>
            <a:pPr marL="262286" indent="-262286">
              <a:buFont typeface="Webdings" pitchFamily="18" charset="2"/>
              <a:buChar char=""/>
            </a:pPr>
            <a:r>
              <a:rPr lang="en-US" sz="2040" dirty="0" smtClean="0">
                <a:solidFill>
                  <a:schemeClr val="tx1"/>
                </a:solidFill>
              </a:rPr>
              <a:t> SQL Geospatial types supported – buffers, intersections… </a:t>
            </a:r>
          </a:p>
          <a:p>
            <a:pPr marL="262286" indent="-262286">
              <a:buFont typeface="Webdings" pitchFamily="18" charset="2"/>
              <a:buChar char=""/>
            </a:pPr>
            <a:r>
              <a:rPr lang="en-US" sz="2040" dirty="0" smtClean="0">
                <a:solidFill>
                  <a:schemeClr val="tx1"/>
                </a:solidFill>
              </a:rPr>
              <a:t> Leverage underlying SQL &amp; IIS portal scale and </a:t>
            </a:r>
            <a:r>
              <a:rPr lang="en-US" sz="2040" dirty="0" err="1" smtClean="0">
                <a:solidFill>
                  <a:schemeClr val="tx1"/>
                </a:solidFill>
              </a:rPr>
              <a:t>collab</a:t>
            </a:r>
            <a:r>
              <a:rPr lang="en-US" sz="2040" dirty="0" smtClean="0">
                <a:solidFill>
                  <a:schemeClr val="tx1"/>
                </a:solidFill>
              </a:rPr>
              <a:t>.</a:t>
            </a:r>
            <a:endParaRPr lang="en-US" sz="2040" dirty="0">
              <a:solidFill>
                <a:schemeClr val="tx1"/>
              </a:solidFill>
            </a:endParaRPr>
          </a:p>
          <a:p>
            <a:pPr marL="262286" indent="-262286">
              <a:buFont typeface="Webdings" pitchFamily="18" charset="2"/>
              <a:buChar char=""/>
            </a:pPr>
            <a:r>
              <a:rPr lang="en-US" sz="2040" dirty="0">
                <a:solidFill>
                  <a:schemeClr val="tx1"/>
                </a:solidFill>
              </a:rPr>
              <a:t> </a:t>
            </a:r>
            <a:r>
              <a:rPr lang="en-US" sz="2040" dirty="0" smtClean="0">
                <a:solidFill>
                  <a:schemeClr val="tx1"/>
                </a:solidFill>
              </a:rPr>
              <a:t>Ability </a:t>
            </a:r>
            <a:r>
              <a:rPr lang="en-US" sz="2040" dirty="0">
                <a:solidFill>
                  <a:schemeClr val="tx1"/>
                </a:solidFill>
              </a:rPr>
              <a:t>to add </a:t>
            </a:r>
            <a:r>
              <a:rPr lang="en-US" sz="2040" dirty="0" smtClean="0">
                <a:solidFill>
                  <a:schemeClr val="tx1"/>
                </a:solidFill>
              </a:rPr>
              <a:t>nested parameters, filtering, Bing layer, etc….</a:t>
            </a:r>
          </a:p>
          <a:p>
            <a:pPr marL="262286" indent="-262286">
              <a:buFont typeface="Webdings" pitchFamily="18" charset="2"/>
              <a:buChar char=""/>
            </a:pPr>
            <a:r>
              <a:rPr lang="en-US" sz="2040" dirty="0" smtClean="0">
                <a:solidFill>
                  <a:schemeClr val="tx1"/>
                </a:solidFill>
              </a:rPr>
              <a:t> Full SSRS capabilities to include security, scheduling, </a:t>
            </a:r>
            <a:r>
              <a:rPr lang="en-US" sz="2040" dirty="0" err="1" smtClean="0">
                <a:solidFill>
                  <a:schemeClr val="tx1"/>
                </a:solidFill>
              </a:rPr>
              <a:t>config</a:t>
            </a:r>
            <a:r>
              <a:rPr lang="en-US" sz="2040" dirty="0" smtClean="0">
                <a:solidFill>
                  <a:schemeClr val="tx1"/>
                </a:solidFill>
              </a:rPr>
              <a:t>.</a:t>
            </a:r>
            <a:endParaRPr lang="en-US" sz="2040" dirty="0">
              <a:solidFill>
                <a:schemeClr val="tx1"/>
              </a:solidFill>
            </a:endParaRPr>
          </a:p>
          <a:p>
            <a:endParaRPr lang="en-GB" sz="2040" dirty="0">
              <a:solidFill>
                <a:schemeClr val="tx1"/>
              </a:solidFill>
            </a:endParaRPr>
          </a:p>
          <a:p>
            <a:r>
              <a:rPr lang="en-GB" sz="2040" b="1" u="sng" dirty="0">
                <a:solidFill>
                  <a:schemeClr val="tx1"/>
                </a:solidFill>
              </a:rPr>
              <a:t>Cons</a:t>
            </a:r>
          </a:p>
          <a:p>
            <a:pPr marL="262286" indent="-262286">
              <a:buFont typeface="Webdings" pitchFamily="18" charset="2"/>
              <a:buChar char=""/>
            </a:pPr>
            <a:r>
              <a:rPr lang="en-US" sz="2040" dirty="0" smtClean="0">
                <a:solidFill>
                  <a:schemeClr val="tx1"/>
                </a:solidFill>
              </a:rPr>
              <a:t> Aging </a:t>
            </a:r>
            <a:r>
              <a:rPr lang="en-US" sz="2040" dirty="0">
                <a:solidFill>
                  <a:schemeClr val="tx1"/>
                </a:solidFill>
              </a:rPr>
              <a:t>platform</a:t>
            </a:r>
            <a:r>
              <a:rPr lang="en-US" sz="2040" dirty="0" smtClean="0">
                <a:solidFill>
                  <a:schemeClr val="tx1"/>
                </a:solidFill>
              </a:rPr>
              <a:t>.</a:t>
            </a:r>
          </a:p>
          <a:p>
            <a:pPr marL="262286" indent="-262286">
              <a:buFont typeface="Webdings" pitchFamily="18" charset="2"/>
              <a:buChar char=""/>
            </a:pPr>
            <a:r>
              <a:rPr lang="en-US" sz="2040" dirty="0" smtClean="0">
                <a:solidFill>
                  <a:schemeClr val="tx1"/>
                </a:solidFill>
              </a:rPr>
              <a:t> More sophisticated developer skills required.</a:t>
            </a:r>
          </a:p>
          <a:p>
            <a:pPr marL="262286" indent="-262286">
              <a:buFont typeface="Webdings" pitchFamily="18" charset="2"/>
              <a:buChar char=""/>
            </a:pPr>
            <a:r>
              <a:rPr lang="en-US" sz="2040" dirty="0">
                <a:solidFill>
                  <a:schemeClr val="tx1"/>
                </a:solidFill>
              </a:rPr>
              <a:t> </a:t>
            </a:r>
            <a:r>
              <a:rPr lang="en-US" sz="2040" dirty="0" smtClean="0">
                <a:solidFill>
                  <a:schemeClr val="tx1"/>
                </a:solidFill>
              </a:rPr>
              <a:t>More IT involvement for setup and maintenance of servers.</a:t>
            </a:r>
          </a:p>
          <a:p>
            <a:pPr marL="262286" indent="-262286">
              <a:buFont typeface="Webdings" pitchFamily="18" charset="2"/>
              <a:buChar char=""/>
            </a:pPr>
            <a:r>
              <a:rPr lang="en-US" sz="2040" dirty="0" smtClean="0">
                <a:solidFill>
                  <a:schemeClr val="tx1"/>
                </a:solidFill>
              </a:rPr>
              <a:t> Static </a:t>
            </a:r>
            <a:r>
              <a:rPr lang="en-US" sz="2040" dirty="0">
                <a:solidFill>
                  <a:schemeClr val="tx1"/>
                </a:solidFill>
              </a:rPr>
              <a:t>visualizations</a:t>
            </a:r>
            <a:endParaRPr lang="en-US" sz="2040" dirty="0" smtClean="0">
              <a:solidFill>
                <a:schemeClr val="tx1"/>
              </a:solidFill>
            </a:endParaRPr>
          </a:p>
        </p:txBody>
      </p:sp>
      <p:pic>
        <p:nvPicPr>
          <p:cNvPr id="5" name="Picture 2" descr="http://blog.brainhost.com/wp-content/uploads/2012/05/HiRes.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52949" b="233"/>
          <a:stretch/>
        </p:blipFill>
        <p:spPr bwMode="auto">
          <a:xfrm>
            <a:off x="1779251" y="1445859"/>
            <a:ext cx="1308861" cy="123483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blog.brainhost.com/wp-content/uploads/2012/05/HiRes.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5200" t="4154" r="2184" b="6732"/>
          <a:stretch/>
        </p:blipFill>
        <p:spPr bwMode="auto">
          <a:xfrm>
            <a:off x="1786738" y="3401148"/>
            <a:ext cx="1232261" cy="11465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3494799"/>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dirty="0" smtClean="0"/>
              <a:t>Microsoft Geospatial Types</a:t>
            </a:r>
            <a:endParaRPr lang="en-US" dirty="0"/>
          </a:p>
        </p:txBody>
      </p:sp>
      <p:sp>
        <p:nvSpPr>
          <p:cNvPr id="6" name="Text Placeholder 5"/>
          <p:cNvSpPr>
            <a:spLocks noGrp="1"/>
          </p:cNvSpPr>
          <p:nvPr>
            <p:ph type="body" sz="quarter" idx="4294967295"/>
          </p:nvPr>
        </p:nvSpPr>
        <p:spPr>
          <a:xfrm>
            <a:off x="531948" y="1211262"/>
            <a:ext cx="11370961" cy="3982629"/>
          </a:xfrm>
          <a:prstGeom prst="rect">
            <a:avLst/>
          </a:prstGeom>
        </p:spPr>
        <p:txBody>
          <a:bodyPr/>
          <a:lstStyle/>
          <a:p>
            <a:pPr lvl="2"/>
            <a:endParaRPr lang="en-US" dirty="0"/>
          </a:p>
          <a:p>
            <a:endParaRPr lang="en-US" dirty="0" smtClean="0"/>
          </a:p>
          <a:p>
            <a:pPr lvl="1"/>
            <a:endParaRPr lang="en-US" dirty="0" smtClean="0"/>
          </a:p>
          <a:p>
            <a:pPr lvl="1"/>
            <a:endParaRPr lang="en-US" dirty="0" smtClean="0"/>
          </a:p>
          <a:p>
            <a:endParaRPr lang="en-US" dirty="0" smtClean="0"/>
          </a:p>
          <a:p>
            <a:endParaRPr lang="en-US" dirty="0" smtClean="0"/>
          </a:p>
          <a:p>
            <a:endParaRPr lang="en-US" dirty="0"/>
          </a:p>
        </p:txBody>
      </p:sp>
      <p:pic>
        <p:nvPicPr>
          <p:cNvPr id="5" name="Picture 4"/>
          <p:cNvPicPr>
            <a:picLocks noChangeAspect="1"/>
          </p:cNvPicPr>
          <p:nvPr/>
        </p:nvPicPr>
        <p:blipFill>
          <a:blip r:embed="rId3"/>
          <a:stretch>
            <a:fillRect/>
          </a:stretch>
        </p:blipFill>
        <p:spPr>
          <a:xfrm>
            <a:off x="2140766" y="1363662"/>
            <a:ext cx="8153324" cy="5275064"/>
          </a:xfrm>
          <a:prstGeom prst="rect">
            <a:avLst/>
          </a:prstGeom>
        </p:spPr>
      </p:pic>
    </p:spTree>
    <p:extLst>
      <p:ext uri="{BB962C8B-B14F-4D97-AF65-F5344CB8AC3E}">
        <p14:creationId xmlns:p14="http://schemas.microsoft.com/office/powerpoint/2010/main" val="17335165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SQL Server Geospatial Methods</a:t>
            </a:r>
            <a:endParaRPr lang="en-US" dirty="0"/>
          </a:p>
        </p:txBody>
      </p:sp>
      <p:sp>
        <p:nvSpPr>
          <p:cNvPr id="6" name="Text Placeholder 5"/>
          <p:cNvSpPr>
            <a:spLocks noGrp="1"/>
          </p:cNvSpPr>
          <p:nvPr>
            <p:ph type="body" sz="quarter" idx="4294967295"/>
          </p:nvPr>
        </p:nvSpPr>
        <p:spPr>
          <a:xfrm>
            <a:off x="632597" y="1287462"/>
            <a:ext cx="11370961" cy="3371324"/>
          </a:xfrm>
          <a:prstGeom prst="rect">
            <a:avLst/>
          </a:prstGeom>
        </p:spPr>
        <p:txBody>
          <a:bodyPr/>
          <a:lstStyle/>
          <a:p>
            <a:r>
              <a:rPr lang="en-US" sz="2448" dirty="0"/>
              <a:t>Draw a 200 meter buffer around the </a:t>
            </a:r>
            <a:r>
              <a:rPr lang="en-US" sz="2448" u="sng" dirty="0"/>
              <a:t>National Highway Planning </a:t>
            </a:r>
            <a:r>
              <a:rPr lang="en-US" sz="2448" u="sng" dirty="0" smtClean="0"/>
              <a:t>Network </a:t>
            </a:r>
            <a:r>
              <a:rPr lang="en-US" sz="2448" dirty="0"/>
              <a:t>that intersects with our </a:t>
            </a:r>
            <a:r>
              <a:rPr lang="en-US" sz="2448" dirty="0" smtClean="0"/>
              <a:t>Customer </a:t>
            </a:r>
            <a:r>
              <a:rPr lang="en-US" sz="2448" dirty="0" err="1" smtClean="0"/>
              <a:t>Lat</a:t>
            </a:r>
            <a:r>
              <a:rPr lang="en-US" sz="2448" dirty="0" smtClean="0"/>
              <a:t>/Long </a:t>
            </a:r>
            <a:r>
              <a:rPr lang="en-US" sz="2448" dirty="0"/>
              <a:t>data. </a:t>
            </a:r>
          </a:p>
          <a:p>
            <a:endParaRPr lang="en-US" dirty="0" smtClean="0"/>
          </a:p>
          <a:p>
            <a:pPr lvl="1"/>
            <a:endParaRPr lang="en-US" dirty="0" smtClean="0"/>
          </a:p>
          <a:p>
            <a:endParaRPr lang="en-US" dirty="0" smtClean="0"/>
          </a:p>
          <a:p>
            <a:endParaRPr lang="en-US" dirty="0" smtClean="0"/>
          </a:p>
          <a:p>
            <a:endParaRPr lang="en-US" dirty="0"/>
          </a:p>
        </p:txBody>
      </p:sp>
      <p:pic>
        <p:nvPicPr>
          <p:cNvPr id="2" name="Picture 1"/>
          <p:cNvPicPr>
            <a:picLocks noChangeAspect="1"/>
          </p:cNvPicPr>
          <p:nvPr/>
        </p:nvPicPr>
        <p:blipFill>
          <a:blip r:embed="rId3"/>
          <a:stretch>
            <a:fillRect/>
          </a:stretch>
        </p:blipFill>
        <p:spPr>
          <a:xfrm>
            <a:off x="6565122" y="2113741"/>
            <a:ext cx="5229089" cy="3810530"/>
          </a:xfrm>
          <a:prstGeom prst="rect">
            <a:avLst/>
          </a:prstGeom>
        </p:spPr>
      </p:pic>
      <p:pic>
        <p:nvPicPr>
          <p:cNvPr id="7" name="Picture 6"/>
          <p:cNvPicPr>
            <a:picLocks noChangeAspect="1"/>
          </p:cNvPicPr>
          <p:nvPr/>
        </p:nvPicPr>
        <p:blipFill>
          <a:blip r:embed="rId4"/>
          <a:stretch>
            <a:fillRect/>
          </a:stretch>
        </p:blipFill>
        <p:spPr>
          <a:xfrm>
            <a:off x="737413" y="2113741"/>
            <a:ext cx="5688521" cy="3810531"/>
          </a:xfrm>
          <a:prstGeom prst="rect">
            <a:avLst/>
          </a:prstGeom>
        </p:spPr>
      </p:pic>
      <p:sp>
        <p:nvSpPr>
          <p:cNvPr id="5" name="Rectangle 4"/>
          <p:cNvSpPr/>
          <p:nvPr/>
        </p:nvSpPr>
        <p:spPr>
          <a:xfrm>
            <a:off x="103151" y="6064752"/>
            <a:ext cx="12346070" cy="446397"/>
          </a:xfrm>
          <a:prstGeom prst="rect">
            <a:avLst/>
          </a:prstGeom>
        </p:spPr>
        <p:txBody>
          <a:bodyPr wrap="square">
            <a:spAutoFit/>
          </a:bodyPr>
          <a:lstStyle/>
          <a:p>
            <a:pPr marL="469536" lvl="1"/>
            <a:r>
              <a:rPr lang="en-US" sz="2244" dirty="0">
                <a:solidFill>
                  <a:srgbClr val="FFFFFF"/>
                </a:solidFill>
              </a:rPr>
              <a:t>WHERE Report.[</a:t>
            </a:r>
            <a:r>
              <a:rPr lang="en-US" sz="2244" dirty="0" err="1">
                <a:solidFill>
                  <a:srgbClr val="FFFFFF"/>
                </a:solidFill>
              </a:rPr>
              <a:t>IncidentPoint</a:t>
            </a:r>
            <a:r>
              <a:rPr lang="en-US" sz="2244" dirty="0">
                <a:solidFill>
                  <a:srgbClr val="FFFFFF"/>
                </a:solidFill>
              </a:rPr>
              <a:t>].</a:t>
            </a:r>
            <a:r>
              <a:rPr lang="en-US" sz="2244" u="sng" dirty="0" err="1">
                <a:solidFill>
                  <a:srgbClr val="FFFFFF"/>
                </a:solidFill>
              </a:rPr>
              <a:t>STIntersects</a:t>
            </a:r>
            <a:r>
              <a:rPr lang="en-US" sz="2244" dirty="0">
                <a:solidFill>
                  <a:srgbClr val="FFFFFF"/>
                </a:solidFill>
              </a:rPr>
              <a:t>(</a:t>
            </a:r>
            <a:r>
              <a:rPr lang="en-US" sz="2244" dirty="0" err="1">
                <a:solidFill>
                  <a:srgbClr val="FFFFFF"/>
                </a:solidFill>
              </a:rPr>
              <a:t>Roads.RoadLineString.</a:t>
            </a:r>
            <a:r>
              <a:rPr lang="en-US" sz="2244" u="sng" dirty="0" err="1">
                <a:solidFill>
                  <a:srgbClr val="FFFFFF"/>
                </a:solidFill>
              </a:rPr>
              <a:t>STBuffer</a:t>
            </a:r>
            <a:r>
              <a:rPr lang="en-US" sz="2244" dirty="0">
                <a:solidFill>
                  <a:srgbClr val="FFFFFF"/>
                </a:solidFill>
              </a:rPr>
              <a:t>(200)) = 1</a:t>
            </a:r>
          </a:p>
        </p:txBody>
      </p:sp>
    </p:spTree>
    <p:extLst>
      <p:ext uri="{BB962C8B-B14F-4D97-AF65-F5344CB8AC3E}">
        <p14:creationId xmlns:p14="http://schemas.microsoft.com/office/powerpoint/2010/main" val="30106436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800" dirty="0" smtClean="0"/>
              <a:t>Final Result - SSRS</a:t>
            </a:r>
            <a:endParaRPr lang="en-US" sz="2800" dirty="0"/>
          </a:p>
        </p:txBody>
      </p:sp>
      <p:pic>
        <p:nvPicPr>
          <p:cNvPr id="4" name="Picture 3"/>
          <p:cNvPicPr>
            <a:picLocks noChangeAspect="1"/>
          </p:cNvPicPr>
          <p:nvPr/>
        </p:nvPicPr>
        <p:blipFill>
          <a:blip r:embed="rId3"/>
          <a:stretch>
            <a:fillRect/>
          </a:stretch>
        </p:blipFill>
        <p:spPr>
          <a:xfrm>
            <a:off x="731837" y="979594"/>
            <a:ext cx="11052123" cy="5518050"/>
          </a:xfrm>
          <a:prstGeom prst="rect">
            <a:avLst/>
          </a:prstGeom>
        </p:spPr>
      </p:pic>
      <p:sp>
        <p:nvSpPr>
          <p:cNvPr id="7" name="Rectangle 6"/>
          <p:cNvSpPr/>
          <p:nvPr/>
        </p:nvSpPr>
        <p:spPr>
          <a:xfrm>
            <a:off x="7204093" y="6497644"/>
            <a:ext cx="4722960" cy="369332"/>
          </a:xfrm>
          <a:prstGeom prst="rect">
            <a:avLst/>
          </a:prstGeom>
        </p:spPr>
        <p:txBody>
          <a:bodyPr wrap="none">
            <a:spAutoFit/>
          </a:bodyPr>
          <a:lstStyle/>
          <a:p>
            <a:r>
              <a:rPr lang="en-US" dirty="0">
                <a:solidFill>
                  <a:srgbClr val="FFFFFF"/>
                </a:solidFill>
                <a:hlinkClick r:id="rId4"/>
              </a:rPr>
              <a:t>http://www.youtube.com/user/10MinCollege</a:t>
            </a:r>
            <a:endParaRPr lang="en-US" dirty="0">
              <a:solidFill>
                <a:srgbClr val="FFFFFF"/>
              </a:solidFill>
            </a:endParaRPr>
          </a:p>
        </p:txBody>
      </p:sp>
    </p:spTree>
    <p:extLst>
      <p:ext uri="{BB962C8B-B14F-4D97-AF65-F5344CB8AC3E}">
        <p14:creationId xmlns:p14="http://schemas.microsoft.com/office/powerpoint/2010/main" val="31908525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Power Map team: </a:t>
            </a:r>
            <a:r>
              <a:rPr lang="en-US" i="1" dirty="0" smtClean="0"/>
              <a:t>Listening to Feedback</a:t>
            </a:r>
            <a:endParaRPr lang="en-US" i="1" dirty="0"/>
          </a:p>
        </p:txBody>
      </p:sp>
      <p:graphicFrame>
        <p:nvGraphicFramePr>
          <p:cNvPr id="6" name="Table 5"/>
          <p:cNvGraphicFramePr>
            <a:graphicFrameLocks noGrp="1"/>
          </p:cNvGraphicFramePr>
          <p:nvPr>
            <p:extLst/>
          </p:nvPr>
        </p:nvGraphicFramePr>
        <p:xfrm>
          <a:off x="256917" y="1363662"/>
          <a:ext cx="11889564" cy="4724316"/>
        </p:xfrm>
        <a:graphic>
          <a:graphicData uri="http://schemas.openxmlformats.org/drawingml/2006/table">
            <a:tbl>
              <a:tblPr firstRow="1" bandRow="1">
                <a:tableStyleId>{5C22544A-7EE6-4342-B048-85BDC9FD1C3A}</a:tableStyleId>
              </a:tblPr>
              <a:tblGrid>
                <a:gridCol w="4394685"/>
                <a:gridCol w="1541917"/>
                <a:gridCol w="2889177"/>
                <a:gridCol w="3063785"/>
              </a:tblGrid>
              <a:tr h="370787">
                <a:tc>
                  <a:txBody>
                    <a:bodyPr/>
                    <a:lstStyle/>
                    <a:p>
                      <a:r>
                        <a:rPr lang="en-US" sz="2000" b="1" dirty="0" smtClean="0"/>
                        <a:t>Customer</a:t>
                      </a:r>
                      <a:r>
                        <a:rPr lang="en-US" sz="2000" b="1" baseline="0" dirty="0" smtClean="0"/>
                        <a:t> Benefit</a:t>
                      </a:r>
                      <a:endParaRPr lang="en-US" sz="2000" b="1" dirty="0"/>
                    </a:p>
                  </a:txBody>
                  <a:tcPr marL="91427" marR="91427" marT="45713" marB="45713"/>
                </a:tc>
                <a:tc>
                  <a:txBody>
                    <a:bodyPr/>
                    <a:lstStyle/>
                    <a:p>
                      <a:pPr algn="ctr"/>
                      <a:r>
                        <a:rPr lang="en-US" sz="2000" b="1" dirty="0" smtClean="0"/>
                        <a:t>Investment</a:t>
                      </a:r>
                      <a:r>
                        <a:rPr lang="en-US" sz="2000" b="1" baseline="0" dirty="0" smtClean="0"/>
                        <a:t> Area</a:t>
                      </a:r>
                      <a:endParaRPr lang="en-US" sz="2000" b="1" dirty="0"/>
                    </a:p>
                  </a:txBody>
                  <a:tcPr marL="91427" marR="91427" marT="45713" marB="45713"/>
                </a:tc>
                <a:tc>
                  <a:txBody>
                    <a:bodyPr/>
                    <a:lstStyle/>
                    <a:p>
                      <a:pPr algn="ctr"/>
                      <a:r>
                        <a:rPr lang="en-US" sz="2000" b="1" dirty="0" smtClean="0"/>
                        <a:t>Feature</a:t>
                      </a:r>
                      <a:r>
                        <a:rPr lang="en-US" sz="2000" b="1" baseline="0" dirty="0" smtClean="0"/>
                        <a:t>s added for </a:t>
                      </a:r>
                    </a:p>
                    <a:p>
                      <a:pPr algn="ctr"/>
                      <a:r>
                        <a:rPr lang="en-US" sz="2000" b="1" baseline="0" dirty="0" smtClean="0"/>
                        <a:t>GA</a:t>
                      </a:r>
                      <a:endParaRPr lang="en-US" sz="2000" b="1" dirty="0"/>
                    </a:p>
                  </a:txBody>
                  <a:tcPr marL="91427" marR="91427" marT="45713" marB="45713"/>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1" dirty="0" smtClean="0"/>
                        <a:t>Features</a:t>
                      </a:r>
                      <a:r>
                        <a:rPr lang="en-US" sz="2000" b="1" baseline="0" dirty="0" smtClean="0"/>
                        <a:t> Requested* </a:t>
                      </a:r>
                    </a:p>
                    <a:p>
                      <a:pPr marL="0" marR="0" indent="0" algn="ctr" defTabSz="932742" rtl="0" eaLnBrk="1" fontAlgn="auto" latinLnBrk="0" hangingPunct="1">
                        <a:lnSpc>
                          <a:spcPct val="100000"/>
                        </a:lnSpc>
                        <a:spcBef>
                          <a:spcPts val="0"/>
                        </a:spcBef>
                        <a:spcAft>
                          <a:spcPts val="0"/>
                        </a:spcAft>
                        <a:buClrTx/>
                        <a:buSzTx/>
                        <a:buFontTx/>
                        <a:buNone/>
                        <a:tabLst/>
                        <a:defRPr/>
                      </a:pPr>
                      <a:r>
                        <a:rPr lang="en-US" sz="2000" b="1" baseline="0" dirty="0" smtClean="0"/>
                        <a:t>for post-GA</a:t>
                      </a:r>
                      <a:endParaRPr lang="en-US" sz="2000" b="1" dirty="0" smtClean="0"/>
                    </a:p>
                  </a:txBody>
                  <a:tcPr marL="91427" marR="91427" marT="45713" marB="45713"/>
                </a:tc>
              </a:tr>
              <a:tr h="635445">
                <a:tc>
                  <a:txBody>
                    <a:bodyPr/>
                    <a:lstStyle/>
                    <a:p>
                      <a:r>
                        <a:rPr lang="en-US" sz="1800" b="0" i="1" dirty="0" smtClean="0"/>
                        <a:t>Map Data</a:t>
                      </a:r>
                      <a:endParaRPr lang="en-US" sz="1800" b="0" i="1" kern="1200" dirty="0" smtClean="0">
                        <a:solidFill>
                          <a:schemeClr val="dk1"/>
                        </a:solidFill>
                        <a:latin typeface="+mn-lt"/>
                        <a:ea typeface="+mn-ea"/>
                        <a:cs typeface="+mn-cs"/>
                      </a:endParaRPr>
                    </a:p>
                  </a:txBody>
                  <a:tcPr marL="91427" marR="91427" marT="45713" marB="45713"/>
                </a:tc>
                <a:tc>
                  <a:txBody>
                    <a:bodyPr/>
                    <a:lstStyle/>
                    <a:p>
                      <a:pPr marL="0" indent="0" algn="ctr">
                        <a:buFont typeface="Wingdings" panose="05000000000000000000" pitchFamily="2" charset="2"/>
                        <a:buNone/>
                      </a:pPr>
                      <a:r>
                        <a:rPr lang="en-US" sz="1800" b="0" dirty="0" smtClean="0"/>
                        <a:t>Geospatial</a:t>
                      </a:r>
                    </a:p>
                  </a:txBody>
                  <a:tcPr marL="91427" marR="91427" marT="45713" marB="45713" anchor="ctr"/>
                </a:tc>
                <a:tc>
                  <a:txBody>
                    <a:bodyPr/>
                    <a:lstStyle/>
                    <a:p>
                      <a:pPr algn="ctr"/>
                      <a:r>
                        <a:rPr lang="en-US" sz="1800" b="0" dirty="0" smtClean="0"/>
                        <a:t>Automatic</a:t>
                      </a:r>
                      <a:r>
                        <a:rPr lang="en-US" sz="1800" b="0" baseline="0" dirty="0" smtClean="0"/>
                        <a:t> mapping of columns</a:t>
                      </a:r>
                      <a:endParaRPr lang="en-US" sz="1800" b="0" dirty="0"/>
                    </a:p>
                  </a:txBody>
                  <a:tcPr marL="91427" marR="91427" marT="45713" marB="45713"/>
                </a:tc>
                <a:tc>
                  <a:txBody>
                    <a:bodyPr/>
                    <a:lstStyle/>
                    <a:p>
                      <a:pPr algn="ctr"/>
                      <a:r>
                        <a:rPr lang="en-US" sz="1800" b="0" dirty="0" smtClean="0"/>
                        <a:t>1-Click Add Data to Map from Power Query</a:t>
                      </a:r>
                    </a:p>
                    <a:p>
                      <a:pPr algn="ctr"/>
                      <a:r>
                        <a:rPr lang="en-US" sz="1800" b="0" dirty="0" smtClean="0"/>
                        <a:t>Real-time</a:t>
                      </a:r>
                      <a:r>
                        <a:rPr lang="en-US" sz="1800" b="0" baseline="0" dirty="0" smtClean="0"/>
                        <a:t> Data</a:t>
                      </a:r>
                      <a:endParaRPr lang="en-US" sz="1800" b="0" dirty="0" smtClean="0"/>
                    </a:p>
                  </a:txBody>
                  <a:tcPr marL="91427" marR="91427" marT="45713" marB="45713"/>
                </a:tc>
              </a:tr>
              <a:tr h="272761">
                <a:tc>
                  <a:txBody>
                    <a:bodyPr/>
                    <a:lstStyle/>
                    <a:p>
                      <a:endParaRPr lang="en-US" sz="1800" b="0" dirty="0"/>
                    </a:p>
                  </a:txBody>
                  <a:tcPr marL="91427" marR="91427" marT="45713" marB="45713"/>
                </a:tc>
                <a:tc>
                  <a:txBody>
                    <a:bodyPr/>
                    <a:lstStyle/>
                    <a:p>
                      <a:pPr algn="ctr"/>
                      <a:endParaRPr lang="en-US" sz="1800" b="0" dirty="0"/>
                    </a:p>
                  </a:txBody>
                  <a:tcPr marL="91427" marR="91427" marT="45713" marB="45713"/>
                </a:tc>
                <a:tc>
                  <a:txBody>
                    <a:bodyPr/>
                    <a:lstStyle/>
                    <a:p>
                      <a:pPr marL="0" indent="0" algn="ctr">
                        <a:buFont typeface="Wingdings" panose="05000000000000000000" pitchFamily="2" charset="2"/>
                        <a:buNone/>
                      </a:pPr>
                      <a:endParaRPr lang="en-US" sz="1800" b="0" dirty="0"/>
                    </a:p>
                  </a:txBody>
                  <a:tcPr marL="91427" marR="91427" marT="45713" marB="45713"/>
                </a:tc>
                <a:tc>
                  <a:txBody>
                    <a:bodyPr/>
                    <a:lstStyle/>
                    <a:p>
                      <a:pPr algn="ctr"/>
                      <a:endParaRPr lang="en-US" sz="1800" b="0" dirty="0"/>
                    </a:p>
                  </a:txBody>
                  <a:tcPr marL="91427" marR="91427" marT="45713" marB="45713"/>
                </a:tc>
              </a:tr>
              <a:tr h="830960">
                <a:tc>
                  <a:txBody>
                    <a:bodyPr/>
                    <a:lstStyle/>
                    <a:p>
                      <a:pPr lvl="0" algn="l"/>
                      <a:r>
                        <a:rPr lang="en-US" sz="1800" b="0" i="1" dirty="0" smtClean="0"/>
                        <a:t>Discover</a:t>
                      </a:r>
                      <a:r>
                        <a:rPr lang="en-US" sz="1800" b="0" i="1" baseline="0" dirty="0" smtClean="0"/>
                        <a:t> Insights</a:t>
                      </a:r>
                      <a:endParaRPr lang="en-US" sz="1800" b="0" i="1" dirty="0"/>
                    </a:p>
                  </a:txBody>
                  <a:tcPr marL="91427" marR="91427" marT="45713" marB="45713"/>
                </a:tc>
                <a:tc>
                  <a:txBody>
                    <a:bodyPr/>
                    <a:lstStyle/>
                    <a:p>
                      <a:pPr algn="ctr"/>
                      <a:r>
                        <a:rPr lang="en-US" sz="1800" b="0" dirty="0" smtClean="0"/>
                        <a:t>Analysis &amp; Visualization</a:t>
                      </a:r>
                      <a:endParaRPr lang="en-US" sz="1800" b="0" dirty="0"/>
                    </a:p>
                  </a:txBody>
                  <a:tcPr marL="91427" marR="91427" marT="45713" marB="45713"/>
                </a:tc>
                <a:tc>
                  <a:txBody>
                    <a:bodyPr/>
                    <a:lstStyle/>
                    <a:p>
                      <a:pPr marL="0" indent="0" algn="ctr">
                        <a:buFont typeface="Wingdings" panose="05000000000000000000" pitchFamily="2" charset="2"/>
                        <a:buNone/>
                      </a:pPr>
                      <a:r>
                        <a:rPr lang="en-US" sz="1800" b="0" dirty="0" smtClean="0"/>
                        <a:t>Regions</a:t>
                      </a:r>
                    </a:p>
                    <a:p>
                      <a:pPr marL="0" indent="0" algn="ctr">
                        <a:buFont typeface="Wingdings" panose="05000000000000000000" pitchFamily="2" charset="2"/>
                        <a:buNone/>
                      </a:pPr>
                      <a:r>
                        <a:rPr lang="en-US" sz="1800" b="0" dirty="0" smtClean="0"/>
                        <a:t>Flat</a:t>
                      </a:r>
                      <a:r>
                        <a:rPr lang="en-US" sz="1800" b="0" baseline="0" dirty="0" smtClean="0"/>
                        <a:t> Map</a:t>
                      </a:r>
                      <a:r>
                        <a:rPr lang="en-US" sz="1800" b="0" dirty="0" smtClean="0"/>
                        <a:t> </a:t>
                      </a:r>
                      <a:endParaRPr lang="en-US" sz="1800" b="0" dirty="0"/>
                    </a:p>
                  </a:txBody>
                  <a:tcPr marL="91427" marR="91427" marT="45713" marB="45713"/>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1800" b="0" dirty="0" smtClean="0"/>
                        <a:t>Filtering</a:t>
                      </a:r>
                    </a:p>
                    <a:p>
                      <a:pPr marL="0" marR="0" indent="0" algn="ctr" defTabSz="932742" rtl="0" eaLnBrk="1" fontAlgn="auto" latinLnBrk="0" hangingPunct="1">
                        <a:lnSpc>
                          <a:spcPct val="100000"/>
                        </a:lnSpc>
                        <a:spcBef>
                          <a:spcPts val="0"/>
                        </a:spcBef>
                        <a:spcAft>
                          <a:spcPts val="0"/>
                        </a:spcAft>
                        <a:buClrTx/>
                        <a:buSzTx/>
                        <a:buFontTx/>
                        <a:buNone/>
                        <a:tabLst/>
                        <a:defRPr/>
                      </a:pPr>
                      <a:r>
                        <a:rPr lang="en-US" sz="1800" b="0" dirty="0" smtClean="0"/>
                        <a:t>Custom Regions</a:t>
                      </a:r>
                    </a:p>
                    <a:p>
                      <a:pPr marL="0" marR="0" indent="0" algn="ctr" defTabSz="932742" rtl="0" eaLnBrk="1" fontAlgn="auto" latinLnBrk="0" hangingPunct="1">
                        <a:lnSpc>
                          <a:spcPct val="100000"/>
                        </a:lnSpc>
                        <a:spcBef>
                          <a:spcPts val="0"/>
                        </a:spcBef>
                        <a:spcAft>
                          <a:spcPts val="0"/>
                        </a:spcAft>
                        <a:buClrTx/>
                        <a:buSzTx/>
                        <a:buFontTx/>
                        <a:buNone/>
                        <a:tabLst/>
                        <a:defRPr/>
                      </a:pPr>
                      <a:endParaRPr lang="en-US" sz="1800" b="0" dirty="0" smtClean="0"/>
                    </a:p>
                    <a:p>
                      <a:pPr algn="ctr"/>
                      <a:endParaRPr lang="en-US" sz="1800" b="0" dirty="0"/>
                    </a:p>
                  </a:txBody>
                  <a:tcPr marL="91427" marR="91427" marT="45713" marB="45713"/>
                </a:tc>
              </a:tr>
              <a:tr h="166109">
                <a:tc>
                  <a:txBody>
                    <a:bodyPr/>
                    <a:lstStyle/>
                    <a:p>
                      <a:r>
                        <a:rPr lang="en-US" sz="1800" b="0" dirty="0" smtClean="0"/>
                        <a:t>   </a:t>
                      </a:r>
                      <a:endParaRPr lang="en-US" sz="1800" b="0" dirty="0"/>
                    </a:p>
                  </a:txBody>
                  <a:tcPr marL="91427" marR="91427" marT="45713" marB="45713"/>
                </a:tc>
                <a:tc>
                  <a:txBody>
                    <a:bodyPr/>
                    <a:lstStyle/>
                    <a:p>
                      <a:pPr algn="ctr"/>
                      <a:endParaRPr lang="en-US" sz="1800" b="0" dirty="0"/>
                    </a:p>
                  </a:txBody>
                  <a:tcPr marL="91427" marR="91427" marT="45713" marB="45713"/>
                </a:tc>
                <a:tc>
                  <a:txBody>
                    <a:bodyPr/>
                    <a:lstStyle/>
                    <a:p>
                      <a:pPr algn="ctr"/>
                      <a:endParaRPr lang="en-US" sz="1800" b="0" dirty="0"/>
                    </a:p>
                  </a:txBody>
                  <a:tcPr marL="91427" marR="91427" marT="45713" marB="45713"/>
                </a:tc>
                <a:tc>
                  <a:txBody>
                    <a:bodyPr/>
                    <a:lstStyle/>
                    <a:p>
                      <a:endParaRPr lang="en-US" sz="1800" b="0" dirty="0"/>
                    </a:p>
                  </a:txBody>
                  <a:tcPr marL="91427" marR="91427" marT="45713" marB="45713"/>
                </a:tc>
              </a:tr>
              <a:tr h="464468">
                <a:tc>
                  <a:txBody>
                    <a:bodyPr/>
                    <a:lstStyle/>
                    <a:p>
                      <a:r>
                        <a:rPr lang="en-US" sz="1800" b="0" i="1" dirty="0" smtClean="0"/>
                        <a:t>Share</a:t>
                      </a:r>
                      <a:r>
                        <a:rPr lang="en-US" sz="1800" b="0" i="1" baseline="0" dirty="0" smtClean="0"/>
                        <a:t> Stories</a:t>
                      </a:r>
                      <a:endParaRPr lang="en-US" sz="1800" b="0" i="1" dirty="0"/>
                    </a:p>
                  </a:txBody>
                  <a:tcPr marL="91427" marR="91427" marT="45713" marB="45713"/>
                </a:tc>
                <a:tc>
                  <a:txBody>
                    <a:bodyPr/>
                    <a:lstStyle/>
                    <a:p>
                      <a:pPr algn="ctr"/>
                      <a:r>
                        <a:rPr lang="en-US" sz="1800" b="0" dirty="0" smtClean="0"/>
                        <a:t>Platform</a:t>
                      </a:r>
                      <a:endParaRPr lang="en-US" sz="1800" b="0" dirty="0"/>
                    </a:p>
                  </a:txBody>
                  <a:tcPr marL="91427" marR="91427" marT="45713" marB="45713"/>
                </a:tc>
                <a:tc>
                  <a:txBody>
                    <a:bodyPr/>
                    <a:lstStyle/>
                    <a:p>
                      <a:pPr algn="ctr"/>
                      <a:r>
                        <a:rPr lang="en-US" sz="1800" b="0" dirty="0" smtClean="0"/>
                        <a:t>Create Video</a:t>
                      </a:r>
                      <a:endParaRPr lang="en-US" sz="1800" b="0" dirty="0"/>
                    </a:p>
                  </a:txBody>
                  <a:tcPr marL="91427" marR="91427" marT="45713" marB="45713"/>
                </a:tc>
                <a:tc>
                  <a:txBody>
                    <a:bodyPr/>
                    <a:lstStyle/>
                    <a:p>
                      <a:pPr algn="ctr"/>
                      <a:r>
                        <a:rPr lang="en-US" sz="1800" b="0" dirty="0" smtClean="0"/>
                        <a:t>Power BI Site and</a:t>
                      </a:r>
                      <a:r>
                        <a:rPr lang="en-US" sz="1800" b="0" baseline="0" dirty="0" smtClean="0"/>
                        <a:t> App </a:t>
                      </a:r>
                      <a:r>
                        <a:rPr lang="en-US" sz="1800" b="0" dirty="0" smtClean="0"/>
                        <a:t>integration</a:t>
                      </a:r>
                    </a:p>
                    <a:p>
                      <a:pPr algn="ctr"/>
                      <a:r>
                        <a:rPr lang="en-US" sz="1800" b="0" dirty="0" smtClean="0"/>
                        <a:t>I</a:t>
                      </a:r>
                      <a:r>
                        <a:rPr lang="en-US" sz="1800" b="0" baseline="0" dirty="0" smtClean="0"/>
                        <a:t>nteractive</a:t>
                      </a:r>
                      <a:r>
                        <a:rPr lang="en-US" sz="1800" b="0" dirty="0" smtClean="0"/>
                        <a:t> tours in Office</a:t>
                      </a:r>
                      <a:r>
                        <a:rPr lang="en-US" sz="1800" b="0" baseline="0" dirty="0" smtClean="0"/>
                        <a:t> (i.e. </a:t>
                      </a:r>
                      <a:r>
                        <a:rPr lang="en-US" sz="1800" b="0" dirty="0" smtClean="0"/>
                        <a:t>Power View)</a:t>
                      </a:r>
                      <a:endParaRPr lang="en-US" sz="1800" b="0" dirty="0"/>
                    </a:p>
                  </a:txBody>
                  <a:tcPr marL="91427" marR="91427" marT="45713" marB="45713"/>
                </a:tc>
              </a:tr>
            </a:tbl>
          </a:graphicData>
        </a:graphic>
      </p:graphicFrame>
      <p:sp>
        <p:nvSpPr>
          <p:cNvPr id="9" name="TextBox 8"/>
          <p:cNvSpPr txBox="1"/>
          <p:nvPr/>
        </p:nvSpPr>
        <p:spPr>
          <a:xfrm>
            <a:off x="122237" y="6164262"/>
            <a:ext cx="128016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*Requested features are currently being prioritized. This is NOT disclosure of roadmap </a:t>
            </a:r>
          </a:p>
        </p:txBody>
      </p:sp>
    </p:spTree>
    <p:extLst>
      <p:ext uri="{BB962C8B-B14F-4D97-AF65-F5344CB8AC3E}">
        <p14:creationId xmlns:p14="http://schemas.microsoft.com/office/powerpoint/2010/main" val="1189182372"/>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Power Map Preview &amp; GA release plans</a:t>
            </a:r>
            <a:endParaRPr lang="en-US" dirty="0"/>
          </a:p>
        </p:txBody>
      </p:sp>
      <p:sp>
        <p:nvSpPr>
          <p:cNvPr id="3" name="Content Placeholder 2"/>
          <p:cNvSpPr>
            <a:spLocks noGrp="1"/>
          </p:cNvSpPr>
          <p:nvPr>
            <p:ph sz="half" idx="4294967295"/>
          </p:nvPr>
        </p:nvSpPr>
        <p:spPr>
          <a:xfrm>
            <a:off x="531948" y="1690020"/>
            <a:ext cx="11020289" cy="2587327"/>
          </a:xfrm>
        </p:spPr>
        <p:txBody>
          <a:bodyPr>
            <a:noAutofit/>
          </a:bodyPr>
          <a:lstStyle/>
          <a:p>
            <a:r>
              <a:rPr lang="en-US" sz="3198" dirty="0">
                <a:hlinkClick r:id="rId3"/>
              </a:rPr>
              <a:t>Power BI add-in download</a:t>
            </a:r>
            <a:r>
              <a:rPr lang="en-US" sz="3198" dirty="0"/>
              <a:t> on </a:t>
            </a:r>
            <a:r>
              <a:rPr lang="en-US" sz="3198" dirty="0">
                <a:hlinkClick r:id="rId4"/>
              </a:rPr>
              <a:t>Microsoft Download </a:t>
            </a:r>
            <a:r>
              <a:rPr lang="en-US" sz="3198" dirty="0" smtClean="0">
                <a:hlinkClick r:id="rId4"/>
              </a:rPr>
              <a:t>Center</a:t>
            </a:r>
            <a:endParaRPr lang="en-US" sz="3198" u="sng" dirty="0">
              <a:solidFill>
                <a:schemeClr val="bg1">
                  <a:lumMod val="50000"/>
                </a:schemeClr>
              </a:solidFill>
              <a:hlinkClick r:id="rId5"/>
            </a:endParaRPr>
          </a:p>
          <a:p>
            <a:pPr marL="0" indent="0">
              <a:buNone/>
            </a:pPr>
            <a:endParaRPr lang="en-US" sz="3198" b="1" dirty="0" smtClean="0">
              <a:solidFill>
                <a:schemeClr val="tx1"/>
              </a:solidFill>
            </a:endParaRPr>
          </a:p>
          <a:p>
            <a:pPr marL="0" indent="0">
              <a:buNone/>
            </a:pPr>
            <a:r>
              <a:rPr lang="en-US" sz="3198" b="1" dirty="0" smtClean="0">
                <a:solidFill>
                  <a:schemeClr val="tx1"/>
                </a:solidFill>
              </a:rPr>
              <a:t>Public </a:t>
            </a:r>
            <a:r>
              <a:rPr lang="en-US" sz="3198" b="1" dirty="0">
                <a:solidFill>
                  <a:schemeClr val="tx1"/>
                </a:solidFill>
              </a:rPr>
              <a:t>Preview</a:t>
            </a:r>
            <a:endParaRPr lang="en-US" sz="3198" b="1" dirty="0">
              <a:solidFill>
                <a:schemeClr val="tx1"/>
              </a:solidFill>
              <a:hlinkClick r:id="rId5"/>
            </a:endParaRPr>
          </a:p>
          <a:p>
            <a:r>
              <a:rPr lang="en-US" sz="3198" dirty="0">
                <a:solidFill>
                  <a:schemeClr val="tx1"/>
                </a:solidFill>
                <a:hlinkClick r:id="rId5"/>
              </a:rPr>
              <a:t>Office 365 </a:t>
            </a:r>
            <a:r>
              <a:rPr lang="en-US" sz="3198" dirty="0" err="1">
                <a:solidFill>
                  <a:schemeClr val="tx1"/>
                </a:solidFill>
                <a:hlinkClick r:id="rId5"/>
              </a:rPr>
              <a:t>ProPlus</a:t>
            </a:r>
            <a:r>
              <a:rPr lang="en-US" sz="3198" dirty="0">
                <a:solidFill>
                  <a:schemeClr val="tx1"/>
                </a:solidFill>
                <a:hlinkClick r:id="rId5"/>
              </a:rPr>
              <a:t> </a:t>
            </a:r>
            <a:r>
              <a:rPr lang="en-US" sz="3198" dirty="0">
                <a:solidFill>
                  <a:schemeClr val="tx1"/>
                </a:solidFill>
              </a:rPr>
              <a:t>(</a:t>
            </a:r>
            <a:r>
              <a:rPr lang="en-US" sz="3198" dirty="0">
                <a:solidFill>
                  <a:schemeClr val="tx1"/>
                </a:solidFill>
                <a:hlinkClick r:id="rId6"/>
              </a:rPr>
              <a:t>Office 365 Enterprise </a:t>
            </a:r>
            <a:r>
              <a:rPr lang="en-US" sz="3198" dirty="0">
                <a:solidFill>
                  <a:schemeClr val="tx1"/>
                </a:solidFill>
              </a:rPr>
              <a:t>versions)</a:t>
            </a:r>
          </a:p>
          <a:p>
            <a:r>
              <a:rPr lang="en-US" sz="3198" dirty="0">
                <a:solidFill>
                  <a:schemeClr val="tx1"/>
                </a:solidFill>
              </a:rPr>
              <a:t>Office Professional Plus 2013 (Volume licensing)</a:t>
            </a:r>
          </a:p>
          <a:p>
            <a:r>
              <a:rPr lang="en-US" sz="3198" dirty="0">
                <a:solidFill>
                  <a:schemeClr val="tx1"/>
                </a:solidFill>
              </a:rPr>
              <a:t>Excel 2013 Standalone (Volume licensing and </a:t>
            </a:r>
            <a:r>
              <a:rPr lang="en-US" sz="3198" dirty="0" smtClean="0">
                <a:solidFill>
                  <a:schemeClr val="tx1"/>
                </a:solidFill>
              </a:rPr>
              <a:t>Retail)</a:t>
            </a:r>
            <a:endParaRPr lang="en-US" sz="3198" dirty="0">
              <a:solidFill>
                <a:schemeClr val="tx1"/>
              </a:solidFill>
            </a:endParaRPr>
          </a:p>
          <a:p>
            <a:endParaRPr lang="en-US" sz="3198" dirty="0">
              <a:solidFill>
                <a:schemeClr val="tx1"/>
              </a:solidFill>
            </a:endParaRPr>
          </a:p>
          <a:p>
            <a:pPr marL="0" indent="0">
              <a:buNone/>
            </a:pPr>
            <a:r>
              <a:rPr lang="en-US" sz="3198" b="1" dirty="0">
                <a:solidFill>
                  <a:schemeClr val="tx1"/>
                </a:solidFill>
              </a:rPr>
              <a:t>General Availability </a:t>
            </a:r>
            <a:r>
              <a:rPr lang="en-US" sz="3198" b="1" dirty="0" smtClean="0">
                <a:solidFill>
                  <a:schemeClr val="tx1"/>
                </a:solidFill>
              </a:rPr>
              <a:t>(Office SP1, 2/25)</a:t>
            </a:r>
            <a:endParaRPr lang="en-US" sz="3198" b="1" dirty="0">
              <a:solidFill>
                <a:schemeClr val="tx1"/>
              </a:solidFill>
            </a:endParaRPr>
          </a:p>
          <a:p>
            <a:r>
              <a:rPr lang="en-US" sz="3198" dirty="0">
                <a:solidFill>
                  <a:schemeClr val="tx1"/>
                </a:solidFill>
              </a:rPr>
              <a:t>Native to Excel for </a:t>
            </a:r>
            <a:r>
              <a:rPr lang="en-US" sz="3198" dirty="0">
                <a:solidFill>
                  <a:schemeClr val="tx1"/>
                </a:solidFill>
                <a:hlinkClick r:id="rId5"/>
              </a:rPr>
              <a:t>Office 365 </a:t>
            </a:r>
            <a:r>
              <a:rPr lang="en-US" sz="3198" dirty="0" err="1">
                <a:solidFill>
                  <a:schemeClr val="tx1"/>
                </a:solidFill>
                <a:hlinkClick r:id="rId5"/>
              </a:rPr>
              <a:t>ProPlus</a:t>
            </a:r>
            <a:r>
              <a:rPr lang="en-US" sz="3198" dirty="0">
                <a:solidFill>
                  <a:schemeClr val="tx1"/>
                </a:solidFill>
              </a:rPr>
              <a:t> (subscription only)</a:t>
            </a:r>
          </a:p>
          <a:p>
            <a:endParaRPr lang="en-US" sz="1428" dirty="0">
              <a:solidFill>
                <a:schemeClr val="tx1"/>
              </a:solidFill>
            </a:endParaRPr>
          </a:p>
          <a:p>
            <a:pPr marL="0" indent="0">
              <a:buNone/>
            </a:pPr>
            <a:endParaRPr lang="en-US" sz="3198" dirty="0"/>
          </a:p>
        </p:txBody>
      </p:sp>
    </p:spTree>
    <p:extLst>
      <p:ext uri="{BB962C8B-B14F-4D97-AF65-F5344CB8AC3E}">
        <p14:creationId xmlns:p14="http://schemas.microsoft.com/office/powerpoint/2010/main" val="2685124000"/>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r="14401"/>
          <a:stretch/>
        </p:blipFill>
        <p:spPr>
          <a:xfrm>
            <a:off x="2502" y="1407"/>
            <a:ext cx="12431473" cy="6991712"/>
          </a:xfrm>
          <a:prstGeom prst="rect">
            <a:avLst/>
          </a:prstGeom>
        </p:spPr>
      </p:pic>
      <p:sp>
        <p:nvSpPr>
          <p:cNvPr id="6" name="Subtitle 4"/>
          <p:cNvSpPr>
            <a:spLocks noGrp="1"/>
          </p:cNvSpPr>
          <p:nvPr/>
        </p:nvSpPr>
        <p:spPr>
          <a:xfrm>
            <a:off x="1349374" y="3388457"/>
            <a:ext cx="9737729" cy="1087600"/>
          </a:xfrm>
          <a:prstGeom prst="rect">
            <a:avLst/>
          </a:prstGeom>
          <a:solidFill>
            <a:schemeClr val="tx1">
              <a:lumMod val="50000"/>
              <a:alpha val="68000"/>
            </a:schemeClr>
          </a:solidFill>
        </p:spPr>
        <p:txBody>
          <a:bodyPr vert="horz" lIns="110981" tIns="55491" rIns="110981" bIns="55491" rtlCol="0" anchor="t">
            <a:normAutofit lnSpcReduction="10000"/>
          </a:bodyPr>
          <a:lstStyle>
            <a:lvl1pPr marL="0" indent="0" algn="ctr" defTabSz="914400" rtl="0" eaLnBrk="1" latinLnBrk="0" hangingPunct="1">
              <a:spcBef>
                <a:spcPct val="20000"/>
              </a:spcBef>
              <a:buClr>
                <a:schemeClr val="accent1"/>
              </a:buClr>
              <a:buFont typeface="Arial" pitchFamily="34" charset="0"/>
              <a:buNone/>
              <a:defRPr sz="2000" kern="1200">
                <a:solidFill>
                  <a:schemeClr val="tx1">
                    <a:tint val="75000"/>
                  </a:schemeClr>
                </a:solidFill>
                <a:latin typeface="+mn-lt"/>
                <a:ea typeface="+mn-ea"/>
                <a:cs typeface="+mn-cs"/>
              </a:defRPr>
            </a:lvl1pPr>
            <a:lvl2pPr marL="457200" indent="0" algn="ctr" defTabSz="914400" rtl="0" eaLnBrk="1" latinLnBrk="0" hangingPunct="1">
              <a:spcBef>
                <a:spcPct val="20000"/>
              </a:spcBef>
              <a:buClr>
                <a:schemeClr val="accent2"/>
              </a:buClr>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3"/>
              </a:buClr>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4"/>
              </a:buClr>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5"/>
              </a:buClr>
              <a:buFont typeface="Arial" pitchFamily="34" charset="0"/>
              <a:buNone/>
              <a:defRPr sz="18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Font typeface="Arial" pitchFamily="34" charset="0"/>
              <a:buNone/>
              <a:defRPr sz="1400" kern="1200" baseline="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2"/>
              </a:buClr>
              <a:buFont typeface="Arial" pitchFamily="34" charset="0"/>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3"/>
              </a:buClr>
              <a:buFont typeface="Arial" pitchFamily="34" charset="0"/>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4"/>
              </a:buClr>
              <a:buFont typeface="Arial" pitchFamily="34" charset="0"/>
              <a:buNone/>
              <a:defRPr sz="1400" kern="1200">
                <a:solidFill>
                  <a:schemeClr val="tx1">
                    <a:tint val="75000"/>
                  </a:schemeClr>
                </a:solidFill>
                <a:latin typeface="+mn-lt"/>
                <a:ea typeface="+mn-ea"/>
                <a:cs typeface="+mn-cs"/>
              </a:defRPr>
            </a:lvl9pPr>
          </a:lstStyle>
          <a:p>
            <a:pPr>
              <a:buClr>
                <a:srgbClr val="002050"/>
              </a:buClr>
            </a:pPr>
            <a:r>
              <a:rPr lang="en-US" sz="3398" i="1" dirty="0">
                <a:solidFill>
                  <a:srgbClr val="FFFFFF"/>
                </a:solidFill>
              </a:rPr>
              <a:t>To transform data into fluid 3D stories, unlocking new insights for everyone</a:t>
            </a:r>
          </a:p>
          <a:p>
            <a:pPr>
              <a:buClr>
                <a:srgbClr val="002050"/>
              </a:buClr>
            </a:pPr>
            <a:endParaRPr lang="en-US" sz="3398" dirty="0">
              <a:solidFill>
                <a:srgbClr val="FFFFFF"/>
              </a:solidFill>
            </a:endParaRPr>
          </a:p>
        </p:txBody>
      </p:sp>
      <p:sp>
        <p:nvSpPr>
          <p:cNvPr id="7" name="Content Placeholder 2"/>
          <p:cNvSpPr txBox="1">
            <a:spLocks/>
          </p:cNvSpPr>
          <p:nvPr/>
        </p:nvSpPr>
        <p:spPr>
          <a:xfrm>
            <a:off x="1349374" y="2469385"/>
            <a:ext cx="9737729" cy="563124"/>
          </a:xfrm>
          <a:prstGeom prst="rect">
            <a:avLst/>
          </a:prstGeom>
          <a:solidFill>
            <a:schemeClr val="tx1">
              <a:lumMod val="50000"/>
              <a:alpha val="68000"/>
            </a:schemeClr>
          </a:solidFill>
        </p:spPr>
        <p:txBody>
          <a:bodyPr vert="horz" lIns="110981" tIns="55491" rIns="110981" bIns="55491" rtlCol="0" anchor="t">
            <a:normAutofit fontScale="92500" lnSpcReduction="100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38728" algn="ctr"/>
            <a:r>
              <a:rPr lang="en-US" sz="3398" b="1" dirty="0">
                <a:solidFill>
                  <a:srgbClr val="FFFFFF"/>
                </a:solidFill>
              </a:rPr>
              <a:t>Mission</a:t>
            </a:r>
          </a:p>
        </p:txBody>
      </p:sp>
    </p:spTree>
    <p:extLst>
      <p:ext uri="{BB962C8B-B14F-4D97-AF65-F5344CB8AC3E}">
        <p14:creationId xmlns:p14="http://schemas.microsoft.com/office/powerpoint/2010/main" val="2620718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8612" y="145443"/>
            <a:ext cx="11887878" cy="917444"/>
          </a:xfrm>
        </p:spPr>
        <p:txBody>
          <a:bodyPr/>
          <a:lstStyle/>
          <a:p>
            <a:r>
              <a:rPr lang="en-US" dirty="0"/>
              <a:t>S</a:t>
            </a:r>
            <a:r>
              <a:rPr lang="en-US" dirty="0" smtClean="0"/>
              <a:t>cenarios &amp; Features by BI product</a:t>
            </a:r>
            <a:endParaRPr lang="en-US" dirty="0"/>
          </a:p>
        </p:txBody>
      </p:sp>
      <p:graphicFrame>
        <p:nvGraphicFramePr>
          <p:cNvPr id="4" name="Table 3"/>
          <p:cNvGraphicFramePr>
            <a:graphicFrameLocks noGrp="1"/>
          </p:cNvGraphicFramePr>
          <p:nvPr>
            <p:extLst/>
          </p:nvPr>
        </p:nvGraphicFramePr>
        <p:xfrm>
          <a:off x="884237" y="1211262"/>
          <a:ext cx="11049000" cy="5267331"/>
        </p:xfrm>
        <a:graphic>
          <a:graphicData uri="http://schemas.openxmlformats.org/drawingml/2006/table">
            <a:tbl>
              <a:tblPr firstRow="1" bandRow="1">
                <a:tableStyleId>{5C22544A-7EE6-4342-B048-85BDC9FD1C3A}</a:tableStyleId>
              </a:tblPr>
              <a:tblGrid>
                <a:gridCol w="4038600"/>
                <a:gridCol w="1398391"/>
                <a:gridCol w="2764826"/>
                <a:gridCol w="2847183"/>
              </a:tblGrid>
              <a:tr h="1107158">
                <a:tc>
                  <a:txBody>
                    <a:bodyPr/>
                    <a:lstStyle/>
                    <a:p>
                      <a:endParaRPr lang="en-US" sz="1700" dirty="0"/>
                    </a:p>
                  </a:txBody>
                  <a:tcPr marL="91427" marR="91427" marT="45713" marB="45713"/>
                </a:tc>
                <a:tc>
                  <a:txBody>
                    <a:bodyPr/>
                    <a:lstStyle/>
                    <a:p>
                      <a:pPr algn="ctr"/>
                      <a:r>
                        <a:rPr lang="en-US" sz="1700" dirty="0" smtClean="0"/>
                        <a:t>Excel in Office 365 </a:t>
                      </a:r>
                      <a:r>
                        <a:rPr lang="en-US" sz="1700" dirty="0" err="1" smtClean="0"/>
                        <a:t>ProPlus</a:t>
                      </a:r>
                      <a:r>
                        <a:rPr lang="en-US" sz="1700" dirty="0" smtClean="0"/>
                        <a:t>/E3</a:t>
                      </a:r>
                      <a:endParaRPr lang="en-US" sz="1700" dirty="0"/>
                    </a:p>
                  </a:txBody>
                  <a:tcPr marL="91427" marR="91427" marT="45713" marB="45713"/>
                </a:tc>
                <a:tc>
                  <a:txBody>
                    <a:bodyPr/>
                    <a:lstStyle/>
                    <a:p>
                      <a:pPr algn="ctr"/>
                      <a:r>
                        <a:rPr lang="en-US" sz="1700" dirty="0" smtClean="0"/>
                        <a:t>SharePoint Online P2</a:t>
                      </a:r>
                      <a:endParaRPr lang="en-US" sz="1700" dirty="0"/>
                    </a:p>
                  </a:txBody>
                  <a:tcPr marL="91427" marR="91427" marT="45713" marB="45713"/>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1700" dirty="0" smtClean="0"/>
                        <a:t>Power</a:t>
                      </a:r>
                      <a:r>
                        <a:rPr lang="en-US" sz="1700" baseline="0" dirty="0" smtClean="0"/>
                        <a:t> BI for Office 365</a:t>
                      </a:r>
                      <a:endParaRPr lang="en-US" sz="1700" dirty="0" smtClean="0"/>
                    </a:p>
                  </a:txBody>
                  <a:tcPr marL="91427" marR="91427" marT="45713" marB="45713"/>
                </a:tc>
              </a:tr>
              <a:tr h="656990">
                <a:tc>
                  <a:txBody>
                    <a:bodyPr/>
                    <a:lstStyle/>
                    <a:p>
                      <a:r>
                        <a:rPr lang="en-US" sz="1600" b="1" dirty="0" smtClean="0"/>
                        <a:t>BI content creation</a:t>
                      </a:r>
                    </a:p>
                    <a:p>
                      <a:r>
                        <a:rPr lang="en-US" sz="1600" kern="1200" dirty="0" smtClean="0">
                          <a:solidFill>
                            <a:schemeClr val="dk1"/>
                          </a:solidFill>
                          <a:latin typeface="+mn-lt"/>
                          <a:ea typeface="+mn-ea"/>
                          <a:cs typeface="+mn-cs"/>
                        </a:rPr>
                        <a:t>   Power Query, Power</a:t>
                      </a:r>
                      <a:r>
                        <a:rPr lang="en-US" sz="1600" kern="1200" baseline="0" dirty="0" smtClean="0">
                          <a:solidFill>
                            <a:schemeClr val="dk1"/>
                          </a:solidFill>
                          <a:latin typeface="+mn-lt"/>
                          <a:ea typeface="+mn-ea"/>
                          <a:cs typeface="+mn-cs"/>
                        </a:rPr>
                        <a:t> Pivot</a:t>
                      </a:r>
                      <a:r>
                        <a:rPr lang="en-US" sz="1600" kern="1200" dirty="0" smtClean="0">
                          <a:solidFill>
                            <a:schemeClr val="dk1"/>
                          </a:solidFill>
                          <a:latin typeface="+mn-lt"/>
                          <a:ea typeface="+mn-ea"/>
                          <a:cs typeface="+mn-cs"/>
                        </a:rPr>
                        <a:t>,</a:t>
                      </a:r>
                    </a:p>
                    <a:p>
                      <a:r>
                        <a:rPr lang="en-US" sz="1600" kern="1200" dirty="0" smtClean="0">
                          <a:solidFill>
                            <a:schemeClr val="dk1"/>
                          </a:solidFill>
                          <a:latin typeface="+mn-lt"/>
                          <a:ea typeface="+mn-ea"/>
                          <a:cs typeface="+mn-cs"/>
                        </a:rPr>
                        <a:t>   Power</a:t>
                      </a:r>
                      <a:r>
                        <a:rPr lang="en-US" sz="1600" kern="1200" baseline="0" dirty="0" smtClean="0">
                          <a:solidFill>
                            <a:schemeClr val="dk1"/>
                          </a:solidFill>
                          <a:latin typeface="+mn-lt"/>
                          <a:ea typeface="+mn-ea"/>
                          <a:cs typeface="+mn-cs"/>
                        </a:rPr>
                        <a:t> View</a:t>
                      </a:r>
                      <a:r>
                        <a:rPr lang="en-US" sz="1600" kern="1200" dirty="0" smtClean="0">
                          <a:solidFill>
                            <a:schemeClr val="dk1"/>
                          </a:solidFill>
                          <a:latin typeface="+mn-lt"/>
                          <a:ea typeface="+mn-ea"/>
                          <a:cs typeface="+mn-cs"/>
                        </a:rPr>
                        <a:t>, &amp; Power</a:t>
                      </a:r>
                      <a:r>
                        <a:rPr lang="en-US" sz="1600" kern="1200" baseline="0" dirty="0" smtClean="0">
                          <a:solidFill>
                            <a:schemeClr val="dk1"/>
                          </a:solidFill>
                          <a:latin typeface="+mn-lt"/>
                          <a:ea typeface="+mn-ea"/>
                          <a:cs typeface="+mn-cs"/>
                        </a:rPr>
                        <a:t> Map</a:t>
                      </a:r>
                      <a:endParaRPr lang="en-US" sz="1600" kern="1200" dirty="0" smtClean="0">
                        <a:solidFill>
                          <a:schemeClr val="dk1"/>
                        </a:solidFill>
                        <a:latin typeface="+mn-lt"/>
                        <a:ea typeface="+mn-ea"/>
                        <a:cs typeface="+mn-cs"/>
                      </a:endParaRPr>
                    </a:p>
                  </a:txBody>
                  <a:tcPr marL="91427" marR="91427" marT="45713" marB="45713"/>
                </a:tc>
                <a:tc>
                  <a:txBody>
                    <a:bodyPr/>
                    <a:lstStyle/>
                    <a:p>
                      <a:pPr marL="342900" indent="-342900" algn="ctr">
                        <a:buFont typeface="Wingdings" panose="05000000000000000000" pitchFamily="2" charset="2"/>
                        <a:buChar char="ü"/>
                      </a:pPr>
                      <a:r>
                        <a:rPr lang="en-US" sz="1600" dirty="0" smtClean="0"/>
                        <a:t> </a:t>
                      </a:r>
                      <a:endParaRPr lang="en-US" sz="1600" dirty="0"/>
                    </a:p>
                  </a:txBody>
                  <a:tcPr marL="91427" marR="91427" marT="45713" marB="45713" anchor="ctr"/>
                </a:tc>
                <a:tc>
                  <a:txBody>
                    <a:bodyPr/>
                    <a:lstStyle/>
                    <a:p>
                      <a:pPr algn="ctr"/>
                      <a:endParaRPr lang="en-US" sz="1600" dirty="0"/>
                    </a:p>
                  </a:txBody>
                  <a:tcPr marL="91427" marR="91427" marT="45713" marB="45713"/>
                </a:tc>
                <a:tc>
                  <a:txBody>
                    <a:bodyPr/>
                    <a:lstStyle/>
                    <a:p>
                      <a:pPr algn="ctr"/>
                      <a:endParaRPr lang="en-US" sz="1600" dirty="0"/>
                    </a:p>
                  </a:txBody>
                  <a:tcPr marL="91427" marR="91427" marT="45713" marB="45713"/>
                </a:tc>
              </a:tr>
              <a:tr h="370803">
                <a:tc>
                  <a:txBody>
                    <a:bodyPr/>
                    <a:lstStyle/>
                    <a:p>
                      <a:r>
                        <a:rPr lang="en-US" sz="1600" b="1" dirty="0" smtClean="0"/>
                        <a:t>BI sharing &amp; viewing</a:t>
                      </a:r>
                      <a:endParaRPr lang="en-US" sz="1600" b="1" dirty="0"/>
                    </a:p>
                  </a:txBody>
                  <a:tcPr marL="91427" marR="91427" marT="45713" marB="45713"/>
                </a:tc>
                <a:tc>
                  <a:txBody>
                    <a:bodyPr/>
                    <a:lstStyle/>
                    <a:p>
                      <a:pPr algn="ctr"/>
                      <a:endParaRPr lang="en-US" sz="1600" dirty="0"/>
                    </a:p>
                  </a:txBody>
                  <a:tcPr marL="91427" marR="91427" marT="45713" marB="45713"/>
                </a:tc>
                <a:tc>
                  <a:txBody>
                    <a:bodyPr/>
                    <a:lstStyle/>
                    <a:p>
                      <a:pPr marL="0" indent="0" algn="ctr">
                        <a:buFont typeface="Wingdings" panose="05000000000000000000" pitchFamily="2" charset="2"/>
                        <a:buNone/>
                      </a:pPr>
                      <a:endParaRPr lang="en-US" sz="1600" dirty="0"/>
                    </a:p>
                  </a:txBody>
                  <a:tcPr marL="91427" marR="91427" marT="45713" marB="45713"/>
                </a:tc>
                <a:tc>
                  <a:txBody>
                    <a:bodyPr/>
                    <a:lstStyle/>
                    <a:p>
                      <a:pPr algn="ctr"/>
                      <a:endParaRPr lang="en-US" sz="1600" dirty="0"/>
                    </a:p>
                  </a:txBody>
                  <a:tcPr marL="91427" marR="91427" marT="45713" marB="45713"/>
                </a:tc>
              </a:tr>
              <a:tr h="370803">
                <a:tc>
                  <a:txBody>
                    <a:bodyPr/>
                    <a:lstStyle/>
                    <a:p>
                      <a:pPr lvl="0" algn="l"/>
                      <a:r>
                        <a:rPr lang="en-US" sz="1600" dirty="0" smtClean="0"/>
                        <a:t>   Viewing (HTML5):</a:t>
                      </a:r>
                      <a:r>
                        <a:rPr lang="en-US" sz="1600" baseline="0" dirty="0" smtClean="0"/>
                        <a:t> </a:t>
                      </a:r>
                      <a:r>
                        <a:rPr lang="en-US" sz="1600" dirty="0" smtClean="0"/>
                        <a:t> &lt;10MB</a:t>
                      </a:r>
                      <a:endParaRPr lang="en-US" sz="1600" dirty="0"/>
                    </a:p>
                  </a:txBody>
                  <a:tcPr marL="91427" marR="91427" marT="45713" marB="45713"/>
                </a:tc>
                <a:tc>
                  <a:txBody>
                    <a:bodyPr/>
                    <a:lstStyle/>
                    <a:p>
                      <a:pPr algn="ctr"/>
                      <a:endParaRPr lang="en-US" sz="1600" dirty="0"/>
                    </a:p>
                  </a:txBody>
                  <a:tcPr marL="91427" marR="91427" marT="45713" marB="45713"/>
                </a:tc>
                <a:tc>
                  <a:txBody>
                    <a:bodyPr/>
                    <a:lstStyle/>
                    <a:p>
                      <a:pPr marL="342900" indent="-342900" algn="ctr">
                        <a:buFont typeface="Wingdings" panose="05000000000000000000" pitchFamily="2" charset="2"/>
                        <a:buChar char="ü"/>
                      </a:pPr>
                      <a:r>
                        <a:rPr lang="en-US" sz="1600" dirty="0" smtClean="0"/>
                        <a:t> </a:t>
                      </a:r>
                      <a:endParaRPr lang="en-US" sz="1600" dirty="0"/>
                    </a:p>
                  </a:txBody>
                  <a:tcPr marL="91427" marR="91427" marT="45713" marB="45713"/>
                </a:tc>
                <a:tc>
                  <a:txBody>
                    <a:bodyPr/>
                    <a:lstStyle/>
                    <a:p>
                      <a:pPr algn="ctr"/>
                      <a:endParaRPr lang="en-US" sz="1600" dirty="0"/>
                    </a:p>
                  </a:txBody>
                  <a:tcPr marL="91427" marR="91427" marT="45713" marB="45713"/>
                </a:tc>
              </a:tr>
              <a:tr h="370803">
                <a:tc>
                  <a:txBody>
                    <a:bodyPr/>
                    <a:lstStyle/>
                    <a:p>
                      <a:r>
                        <a:rPr lang="en-US" sz="1600" dirty="0" smtClean="0"/>
                        <a:t>   Viewing (HTML5):</a:t>
                      </a:r>
                      <a:r>
                        <a:rPr lang="en-US" sz="1600" baseline="0" dirty="0" smtClean="0"/>
                        <a:t>    &lt;250MB</a:t>
                      </a:r>
                      <a:endParaRPr lang="en-US" sz="1600" dirty="0"/>
                    </a:p>
                  </a:txBody>
                  <a:tcPr marL="91427" marR="91427" marT="45713" marB="45713"/>
                </a:tc>
                <a:tc>
                  <a:txBody>
                    <a:bodyPr/>
                    <a:lstStyle/>
                    <a:p>
                      <a:pPr algn="ctr"/>
                      <a:endParaRPr lang="en-US" sz="1600" dirty="0"/>
                    </a:p>
                  </a:txBody>
                  <a:tcPr marL="91427" marR="91427" marT="45713" marB="45713"/>
                </a:tc>
                <a:tc>
                  <a:txBody>
                    <a:bodyPr/>
                    <a:lstStyle/>
                    <a:p>
                      <a:pPr algn="ctr"/>
                      <a:endParaRPr lang="en-US" sz="1600" dirty="0"/>
                    </a:p>
                  </a:txBody>
                  <a:tcPr marL="91427" marR="91427" marT="45713" marB="45713"/>
                </a:tc>
                <a:tc>
                  <a:txBody>
                    <a:bodyPr/>
                    <a:lstStyle/>
                    <a:p>
                      <a:pPr marL="342900" indent="-342900" algn="ctr">
                        <a:buFont typeface="Wingdings" panose="05000000000000000000" pitchFamily="2" charset="2"/>
                        <a:buChar char="ü"/>
                      </a:pPr>
                      <a:r>
                        <a:rPr lang="en-US" sz="1600" dirty="0" smtClean="0"/>
                        <a:t> </a:t>
                      </a:r>
                      <a:endParaRPr lang="en-US" sz="1600" dirty="0"/>
                    </a:p>
                  </a:txBody>
                  <a:tcPr marL="91427" marR="91427" marT="45713" marB="45713"/>
                </a:tc>
              </a:tr>
              <a:tr h="370803">
                <a:tc>
                  <a:txBody>
                    <a:bodyPr/>
                    <a:lstStyle/>
                    <a:p>
                      <a:r>
                        <a:rPr lang="en-US" sz="1600" dirty="0" smtClean="0"/>
                        <a:t>   BI Sites</a:t>
                      </a:r>
                      <a:r>
                        <a:rPr lang="en-US" sz="1600" baseline="0" dirty="0" smtClean="0"/>
                        <a:t> (organized report homepage)</a:t>
                      </a:r>
                      <a:endParaRPr lang="en-US" sz="1600" dirty="0"/>
                    </a:p>
                  </a:txBody>
                  <a:tcPr marL="91427" marR="91427" marT="45713" marB="45713"/>
                </a:tc>
                <a:tc>
                  <a:txBody>
                    <a:bodyPr/>
                    <a:lstStyle/>
                    <a:p>
                      <a:pPr algn="ctr"/>
                      <a:endParaRPr lang="en-US" sz="1600" dirty="0"/>
                    </a:p>
                  </a:txBody>
                  <a:tcPr marL="91427" marR="91427" marT="45713" marB="45713"/>
                </a:tc>
                <a:tc>
                  <a:txBody>
                    <a:bodyPr/>
                    <a:lstStyle/>
                    <a:p>
                      <a:pPr algn="ctr"/>
                      <a:endParaRPr lang="en-US" sz="1600" dirty="0"/>
                    </a:p>
                  </a:txBody>
                  <a:tcPr marL="91427" marR="91427" marT="45713" marB="45713"/>
                </a:tc>
                <a:tc>
                  <a:txBody>
                    <a:bodyPr/>
                    <a:lstStyle/>
                    <a:p>
                      <a:pPr marL="342900" indent="-342900" algn="ctr">
                        <a:buFont typeface="Wingdings" panose="05000000000000000000" pitchFamily="2" charset="2"/>
                        <a:buChar char="ü"/>
                      </a:pPr>
                      <a:r>
                        <a:rPr lang="en-US" sz="1600" dirty="0" smtClean="0"/>
                        <a:t> </a:t>
                      </a:r>
                      <a:endParaRPr lang="en-US" sz="1600" dirty="0"/>
                    </a:p>
                  </a:txBody>
                  <a:tcPr marL="91427" marR="91427" marT="45713" marB="45713"/>
                </a:tc>
              </a:tr>
              <a:tr h="370803">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dirty="0" smtClean="0"/>
                        <a:t>   Query Sharing &amp; Enterprise Data Search </a:t>
                      </a:r>
                    </a:p>
                  </a:txBody>
                  <a:tcPr marL="91427" marR="91427" marT="45713" marB="45713"/>
                </a:tc>
                <a:tc>
                  <a:txBody>
                    <a:bodyPr/>
                    <a:lstStyle/>
                    <a:p>
                      <a:pPr algn="ctr"/>
                      <a:endParaRPr lang="en-US" sz="1600" dirty="0"/>
                    </a:p>
                  </a:txBody>
                  <a:tcPr marL="91427" marR="91427" marT="45713" marB="45713"/>
                </a:tc>
                <a:tc>
                  <a:txBody>
                    <a:bodyPr/>
                    <a:lstStyle/>
                    <a:p>
                      <a:pPr algn="ctr"/>
                      <a:endParaRPr lang="en-US" sz="1600" dirty="0"/>
                    </a:p>
                  </a:txBody>
                  <a:tcPr marL="91427" marR="91427" marT="45713" marB="45713"/>
                </a:tc>
                <a:tc>
                  <a:txBody>
                    <a:bodyPr/>
                    <a:lstStyle/>
                    <a:p>
                      <a:pPr marL="342900" indent="-342900" algn="ctr">
                        <a:buFont typeface="Wingdings" panose="05000000000000000000" pitchFamily="2" charset="2"/>
                        <a:buChar char="ü"/>
                      </a:pPr>
                      <a:r>
                        <a:rPr lang="en-US" sz="1600" dirty="0" smtClean="0"/>
                        <a:t> </a:t>
                      </a:r>
                      <a:endParaRPr lang="en-US" sz="1600" dirty="0"/>
                    </a:p>
                  </a:txBody>
                  <a:tcPr marL="91427" marR="91427" marT="45713" marB="45713"/>
                </a:tc>
              </a:tr>
              <a:tr h="370803">
                <a:tc>
                  <a:txBody>
                    <a:bodyPr/>
                    <a:lstStyle/>
                    <a:p>
                      <a:r>
                        <a:rPr lang="en-US" sz="1600" b="1" dirty="0" smtClean="0"/>
                        <a:t>Data</a:t>
                      </a:r>
                      <a:r>
                        <a:rPr lang="en-US" sz="1600" b="1" baseline="0" dirty="0" smtClean="0"/>
                        <a:t> Management &amp; Mobility</a:t>
                      </a:r>
                      <a:endParaRPr lang="en-US" sz="1600" b="1" dirty="0"/>
                    </a:p>
                  </a:txBody>
                  <a:tcPr marL="91427" marR="91427" marT="45713" marB="45713"/>
                </a:tc>
                <a:tc>
                  <a:txBody>
                    <a:bodyPr/>
                    <a:lstStyle/>
                    <a:p>
                      <a:pPr algn="ctr"/>
                      <a:endParaRPr lang="en-US" sz="1600" dirty="0"/>
                    </a:p>
                  </a:txBody>
                  <a:tcPr marL="91427" marR="91427" marT="45713" marB="45713"/>
                </a:tc>
                <a:tc>
                  <a:txBody>
                    <a:bodyPr/>
                    <a:lstStyle/>
                    <a:p>
                      <a:pPr algn="ctr"/>
                      <a:endParaRPr lang="en-US" sz="1600" dirty="0"/>
                    </a:p>
                  </a:txBody>
                  <a:tcPr marL="91427" marR="91427" marT="45713" marB="45713"/>
                </a:tc>
                <a:tc>
                  <a:txBody>
                    <a:bodyPr/>
                    <a:lstStyle/>
                    <a:p>
                      <a:pPr marL="0" indent="0" algn="ctr">
                        <a:buFont typeface="Wingdings" panose="05000000000000000000" pitchFamily="2" charset="2"/>
                        <a:buNone/>
                      </a:pPr>
                      <a:r>
                        <a:rPr lang="en-US" sz="1600" dirty="0" smtClean="0"/>
                        <a:t> </a:t>
                      </a:r>
                      <a:endParaRPr lang="en-US" sz="1600" dirty="0"/>
                    </a:p>
                  </a:txBody>
                  <a:tcPr marL="91427" marR="91427" marT="45713" marB="45713"/>
                </a:tc>
              </a:tr>
              <a:tr h="370803">
                <a:tc>
                  <a:txBody>
                    <a:bodyPr/>
                    <a:lstStyle/>
                    <a:p>
                      <a:r>
                        <a:rPr lang="en-US" sz="1600" dirty="0" smtClean="0"/>
                        <a:t>    Data Stewardship &amp; Scheduled Refresh</a:t>
                      </a:r>
                      <a:endParaRPr lang="en-US" sz="1600" dirty="0"/>
                    </a:p>
                  </a:txBody>
                  <a:tcPr marL="91427" marR="91427" marT="45713" marB="45713"/>
                </a:tc>
                <a:tc>
                  <a:txBody>
                    <a:bodyPr/>
                    <a:lstStyle/>
                    <a:p>
                      <a:pPr algn="ctr"/>
                      <a:endParaRPr lang="en-US" sz="1600" dirty="0"/>
                    </a:p>
                  </a:txBody>
                  <a:tcPr marL="91427" marR="91427" marT="45713" marB="45713"/>
                </a:tc>
                <a:tc>
                  <a:txBody>
                    <a:bodyPr/>
                    <a:lstStyle/>
                    <a:p>
                      <a:pPr algn="ctr"/>
                      <a:endParaRPr lang="en-US" sz="1600" dirty="0"/>
                    </a:p>
                  </a:txBody>
                  <a:tcPr marL="91427" marR="91427" marT="45713" marB="45713"/>
                </a:tc>
                <a:tc>
                  <a:txBody>
                    <a:bodyPr/>
                    <a:lstStyle/>
                    <a:p>
                      <a:pPr marL="342900" indent="-342900" algn="ctr">
                        <a:buFont typeface="Wingdings" panose="05000000000000000000" pitchFamily="2" charset="2"/>
                        <a:buChar char="ü"/>
                      </a:pPr>
                      <a:r>
                        <a:rPr lang="en-US" sz="1600" dirty="0" smtClean="0"/>
                        <a:t> </a:t>
                      </a:r>
                      <a:endParaRPr lang="en-US" sz="1600" dirty="0"/>
                    </a:p>
                  </a:txBody>
                  <a:tcPr marL="91427" marR="91427" marT="45713" marB="45713"/>
                </a:tc>
              </a:tr>
              <a:tr h="370803">
                <a:tc>
                  <a:txBody>
                    <a:bodyPr/>
                    <a:lstStyle/>
                    <a:p>
                      <a:pPr lvl="0"/>
                      <a:r>
                        <a:rPr lang="en-US" sz="1600" dirty="0" smtClean="0"/>
                        <a:t>    Q&amp;A  (Natural Language Query) </a:t>
                      </a:r>
                      <a:endParaRPr lang="en-US" sz="1600" dirty="0"/>
                    </a:p>
                  </a:txBody>
                  <a:tcPr marL="91427" marR="91427" marT="45713" marB="45713"/>
                </a:tc>
                <a:tc>
                  <a:txBody>
                    <a:bodyPr/>
                    <a:lstStyle/>
                    <a:p>
                      <a:pPr algn="ctr"/>
                      <a:endParaRPr lang="en-US" sz="1600" dirty="0"/>
                    </a:p>
                  </a:txBody>
                  <a:tcPr marL="91427" marR="91427" marT="45713" marB="45713"/>
                </a:tc>
                <a:tc>
                  <a:txBody>
                    <a:bodyPr/>
                    <a:lstStyle/>
                    <a:p>
                      <a:pPr algn="ctr"/>
                      <a:endParaRPr lang="en-US" sz="1600" dirty="0"/>
                    </a:p>
                  </a:txBody>
                  <a:tcPr marL="91427" marR="91427" marT="45713" marB="45713"/>
                </a:tc>
                <a:tc>
                  <a:txBody>
                    <a:bodyPr/>
                    <a:lstStyle/>
                    <a:p>
                      <a:pPr marL="342900" indent="-342900" algn="ctr">
                        <a:buFont typeface="Wingdings" panose="05000000000000000000" pitchFamily="2" charset="2"/>
                        <a:buChar char="ü"/>
                      </a:pPr>
                      <a:r>
                        <a:rPr lang="en-US" sz="1600" dirty="0" smtClean="0"/>
                        <a:t> </a:t>
                      </a:r>
                      <a:endParaRPr lang="en-US" sz="1600" dirty="0"/>
                    </a:p>
                  </a:txBody>
                  <a:tcPr marL="91427" marR="91427" marT="45713" marB="45713"/>
                </a:tc>
              </a:tr>
              <a:tr h="370803">
                <a:tc>
                  <a:txBody>
                    <a:bodyPr/>
                    <a:lstStyle/>
                    <a:p>
                      <a:r>
                        <a:rPr lang="en-US" sz="1600" dirty="0" smtClean="0"/>
                        <a:t>   Power BI for Windows &amp; iPad (Mobile BI)</a:t>
                      </a:r>
                      <a:endParaRPr lang="en-US" sz="1600" dirty="0"/>
                    </a:p>
                  </a:txBody>
                  <a:tcPr marL="91427" marR="91427" marT="45713" marB="45713"/>
                </a:tc>
                <a:tc>
                  <a:txBody>
                    <a:bodyPr/>
                    <a:lstStyle/>
                    <a:p>
                      <a:pPr algn="ctr"/>
                      <a:endParaRPr lang="en-US" sz="1600" dirty="0"/>
                    </a:p>
                  </a:txBody>
                  <a:tcPr marL="91427" marR="91427" marT="45713" marB="45713"/>
                </a:tc>
                <a:tc>
                  <a:txBody>
                    <a:bodyPr/>
                    <a:lstStyle/>
                    <a:p>
                      <a:pPr algn="ctr"/>
                      <a:endParaRPr lang="en-US" sz="1600" dirty="0"/>
                    </a:p>
                  </a:txBody>
                  <a:tcPr marL="91427" marR="91427" marT="45713" marB="45713"/>
                </a:tc>
                <a:tc>
                  <a:txBody>
                    <a:bodyPr/>
                    <a:lstStyle/>
                    <a:p>
                      <a:pPr marL="342900" indent="-342900" algn="ctr">
                        <a:buFont typeface="Wingdings" panose="05000000000000000000" pitchFamily="2" charset="2"/>
                        <a:buChar char="ü"/>
                      </a:pPr>
                      <a:r>
                        <a:rPr lang="en-US" sz="1600" dirty="0" smtClean="0"/>
                        <a:t> </a:t>
                      </a:r>
                      <a:endParaRPr lang="en-US" sz="1600" dirty="0"/>
                    </a:p>
                  </a:txBody>
                  <a:tcPr marL="91427" marR="91427" marT="45713" marB="45713"/>
                </a:tc>
              </a:tr>
            </a:tbl>
          </a:graphicData>
        </a:graphic>
      </p:graphicFrame>
    </p:spTree>
    <p:extLst>
      <p:ext uri="{BB962C8B-B14F-4D97-AF65-F5344CB8AC3E}">
        <p14:creationId xmlns:p14="http://schemas.microsoft.com/office/powerpoint/2010/main" val="63053478"/>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Microsoft BI Maps: Tools for Geospatial</a:t>
            </a:r>
            <a:endParaRPr lang="en-US" dirty="0"/>
          </a:p>
        </p:txBody>
      </p:sp>
      <p:sp>
        <p:nvSpPr>
          <p:cNvPr id="3" name="Text Placeholder 2"/>
          <p:cNvSpPr>
            <a:spLocks noGrp="1"/>
          </p:cNvSpPr>
          <p:nvPr>
            <p:ph type="body" sz="quarter" idx="11"/>
          </p:nvPr>
        </p:nvSpPr>
        <p:spPr>
          <a:xfrm>
            <a:off x="274639" y="1212849"/>
            <a:ext cx="11889564" cy="6832640"/>
          </a:xfrm>
        </p:spPr>
        <p:txBody>
          <a:bodyPr/>
          <a:lstStyle/>
          <a:p>
            <a:r>
              <a:rPr lang="en-US" dirty="0" smtClean="0"/>
              <a:t>MSFT Geospatial </a:t>
            </a:r>
            <a:r>
              <a:rPr lang="en-US" dirty="0"/>
              <a:t>analysis </a:t>
            </a:r>
            <a:r>
              <a:rPr lang="en-US" dirty="0" smtClean="0"/>
              <a:t>tools: Different “sweet spots”</a:t>
            </a:r>
          </a:p>
          <a:p>
            <a:pPr marL="742950" indent="-742950">
              <a:buFont typeface="+mj-lt"/>
              <a:buAutoNum type="arabicPeriod"/>
            </a:pPr>
            <a:r>
              <a:rPr lang="en-US" dirty="0" smtClean="0"/>
              <a:t>Power Map for Excel</a:t>
            </a:r>
          </a:p>
          <a:p>
            <a:pPr marL="742950" indent="-742950">
              <a:buFont typeface="+mj-lt"/>
              <a:buAutoNum type="arabicPeriod"/>
            </a:pPr>
            <a:r>
              <a:rPr lang="en-US" dirty="0" smtClean="0"/>
              <a:t>Power View maps in Excel</a:t>
            </a:r>
          </a:p>
          <a:p>
            <a:pPr marL="742950" indent="-742950">
              <a:buFont typeface="+mj-lt"/>
              <a:buAutoNum type="arabicPeriod"/>
            </a:pPr>
            <a:r>
              <a:rPr lang="en-US" dirty="0" smtClean="0"/>
              <a:t>SQL Server Reporting Services</a:t>
            </a:r>
            <a:endParaRPr lang="en-US" dirty="0"/>
          </a:p>
          <a:p>
            <a:endParaRPr lang="en-US" dirty="0" smtClean="0"/>
          </a:p>
          <a:p>
            <a:r>
              <a:rPr lang="en-US" dirty="0" smtClean="0"/>
              <a:t>Power </a:t>
            </a:r>
            <a:r>
              <a:rPr lang="en-US" dirty="0"/>
              <a:t>Map has differentiators, like time-play &amp; stories</a:t>
            </a:r>
          </a:p>
          <a:p>
            <a:endParaRPr lang="en-US" dirty="0" smtClean="0"/>
          </a:p>
          <a:p>
            <a:r>
              <a:rPr lang="en-US" dirty="0" smtClean="0"/>
              <a:t>Power </a:t>
            </a:r>
            <a:r>
              <a:rPr lang="en-US" dirty="0"/>
              <a:t>Map </a:t>
            </a:r>
            <a:r>
              <a:rPr lang="en-US" dirty="0" smtClean="0"/>
              <a:t>is native </a:t>
            </a:r>
            <a:r>
              <a:rPr lang="en-US" dirty="0"/>
              <a:t>to </a:t>
            </a:r>
            <a:r>
              <a:rPr lang="en-US" dirty="0" smtClean="0"/>
              <a:t>Excel/Office 365 in Office SP1</a:t>
            </a:r>
            <a:endParaRPr lang="en-US" dirty="0"/>
          </a:p>
          <a:p>
            <a:endParaRPr lang="en-US" dirty="0"/>
          </a:p>
          <a:p>
            <a:endParaRPr lang="en-US" dirty="0"/>
          </a:p>
        </p:txBody>
      </p:sp>
    </p:spTree>
    <p:extLst>
      <p:ext uri="{BB962C8B-B14F-4D97-AF65-F5344CB8AC3E}">
        <p14:creationId xmlns:p14="http://schemas.microsoft.com/office/powerpoint/2010/main" val="3145283432"/>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Sessions on Excel and Power BI</a:t>
            </a:r>
            <a:endParaRPr lang="en-US" dirty="0"/>
          </a:p>
        </p:txBody>
      </p:sp>
      <p:graphicFrame>
        <p:nvGraphicFramePr>
          <p:cNvPr id="4" name="Table 3"/>
          <p:cNvGraphicFramePr>
            <a:graphicFrameLocks noGrp="1"/>
          </p:cNvGraphicFramePr>
          <p:nvPr>
            <p:extLst/>
          </p:nvPr>
        </p:nvGraphicFramePr>
        <p:xfrm>
          <a:off x="579437" y="1363662"/>
          <a:ext cx="11430000" cy="3402664"/>
        </p:xfrm>
        <a:graphic>
          <a:graphicData uri="http://schemas.openxmlformats.org/drawingml/2006/table">
            <a:tbl>
              <a:tblPr firstRow="1" bandRow="1">
                <a:tableStyleId>{5C22544A-7EE6-4342-B048-85BDC9FD1C3A}</a:tableStyleId>
              </a:tblPr>
              <a:tblGrid>
                <a:gridCol w="2857500"/>
                <a:gridCol w="2857500"/>
                <a:gridCol w="2857500"/>
                <a:gridCol w="2857500"/>
              </a:tblGrid>
              <a:tr h="280280">
                <a:tc>
                  <a:txBody>
                    <a:bodyPr/>
                    <a:lstStyle/>
                    <a:p>
                      <a:r>
                        <a:rPr lang="en-US" sz="1100" dirty="0" smtClean="0"/>
                        <a:t>Session Title</a:t>
                      </a:r>
                      <a:endParaRPr lang="en-US" sz="1100" dirty="0"/>
                    </a:p>
                  </a:txBody>
                  <a:tcPr/>
                </a:tc>
                <a:tc>
                  <a:txBody>
                    <a:bodyPr/>
                    <a:lstStyle/>
                    <a:p>
                      <a:r>
                        <a:rPr lang="en-US" sz="1100" dirty="0" smtClean="0"/>
                        <a:t>Session Code</a:t>
                      </a:r>
                      <a:endParaRPr lang="en-US" sz="1100" dirty="0"/>
                    </a:p>
                  </a:txBody>
                  <a:tcPr/>
                </a:tc>
                <a:tc>
                  <a:txBody>
                    <a:bodyPr/>
                    <a:lstStyle/>
                    <a:p>
                      <a:r>
                        <a:rPr lang="en-US" sz="1100" dirty="0" smtClean="0"/>
                        <a:t>Session Type</a:t>
                      </a:r>
                      <a:endParaRPr lang="en-US" sz="1100" dirty="0"/>
                    </a:p>
                  </a:txBody>
                  <a:tcPr/>
                </a:tc>
                <a:tc>
                  <a:txBody>
                    <a:bodyPr/>
                    <a:lstStyle/>
                    <a:p>
                      <a:r>
                        <a:rPr lang="en-US" sz="1100" dirty="0" smtClean="0"/>
                        <a:t>Speakers</a:t>
                      </a:r>
                      <a:endParaRPr lang="en-US" sz="1100" dirty="0"/>
                    </a:p>
                  </a:txBody>
                  <a:tcPr/>
                </a:tc>
              </a:tr>
              <a:tr h="456895">
                <a:tc>
                  <a:txBody>
                    <a:bodyPr/>
                    <a:lstStyle/>
                    <a:p>
                      <a:pPr fontAlgn="t">
                        <a:spcBef>
                          <a:spcPts val="1100"/>
                        </a:spcBef>
                        <a:spcAft>
                          <a:spcPts val="1500"/>
                        </a:spcAft>
                      </a:pPr>
                      <a:r>
                        <a:rPr lang="en-US" sz="1100" dirty="0">
                          <a:solidFill>
                            <a:schemeClr val="accent1"/>
                          </a:solidFill>
                          <a:effectLst/>
                          <a:latin typeface="Lucida Sans Unicode" panose="020B0602030504020204" pitchFamily="34" charset="0"/>
                          <a:hlinkClick r:id="rId2"/>
                        </a:rPr>
                        <a:t>Data modeling and governance with business intelligence</a:t>
                      </a:r>
                      <a:r>
                        <a:rPr lang="en-US" sz="1100" dirty="0">
                          <a:solidFill>
                            <a:schemeClr val="accent1"/>
                          </a:solidFill>
                          <a:effectLst/>
                          <a:latin typeface="Lucida Sans Unicode" panose="020B0602030504020204" pitchFamily="34" charset="0"/>
                        </a:rPr>
                        <a:t> </a:t>
                      </a:r>
                    </a:p>
                  </a:txBody>
                  <a:tcPr marL="50800" marR="50800" marT="50800" marB="50800"/>
                </a:tc>
                <a:tc>
                  <a:txBody>
                    <a:bodyPr/>
                    <a:lstStyle/>
                    <a:p>
                      <a:pPr fontAlgn="t">
                        <a:spcBef>
                          <a:spcPts val="1100"/>
                        </a:spcBef>
                        <a:spcAft>
                          <a:spcPts val="1500"/>
                        </a:spcAft>
                      </a:pPr>
                      <a:r>
                        <a:rPr lang="en-US" sz="1100" dirty="0">
                          <a:solidFill>
                            <a:srgbClr val="333333"/>
                          </a:solidFill>
                          <a:effectLst/>
                          <a:latin typeface="Lucida Sans Unicode" panose="020B0602030504020204" pitchFamily="34" charset="0"/>
                        </a:rPr>
                        <a:t>SPC327 </a:t>
                      </a:r>
                    </a:p>
                  </a:txBody>
                  <a:tcPr marL="50800" marR="50800" marT="50800" marB="50800"/>
                </a:tc>
                <a:tc>
                  <a:txBody>
                    <a:bodyPr/>
                    <a:lstStyle/>
                    <a:p>
                      <a:pPr fontAlgn="t">
                        <a:spcBef>
                          <a:spcPts val="1100"/>
                        </a:spcBef>
                        <a:spcAft>
                          <a:spcPts val="1500"/>
                        </a:spcAft>
                      </a:pPr>
                      <a:r>
                        <a:rPr lang="en-US" sz="1100" dirty="0">
                          <a:solidFill>
                            <a:srgbClr val="333333"/>
                          </a:solidFill>
                          <a:effectLst/>
                          <a:latin typeface="Lucida Sans Unicode" panose="020B0602030504020204" pitchFamily="34" charset="0"/>
                        </a:rPr>
                        <a:t>Best Practices </a:t>
                      </a:r>
                    </a:p>
                  </a:txBody>
                  <a:tcPr marL="50800" marR="50800" marT="50800" marB="50800"/>
                </a:tc>
                <a:tc>
                  <a:txBody>
                    <a:bodyPr/>
                    <a:lstStyle/>
                    <a:p>
                      <a:pPr fontAlgn="t">
                        <a:spcBef>
                          <a:spcPts val="1100"/>
                        </a:spcBef>
                        <a:spcAft>
                          <a:spcPts val="1500"/>
                        </a:spcAft>
                      </a:pPr>
                      <a:r>
                        <a:rPr lang="en-US" sz="950" dirty="0">
                          <a:solidFill>
                            <a:srgbClr val="333333"/>
                          </a:solidFill>
                          <a:effectLst/>
                          <a:latin typeface="Lucida Sans Unicode" panose="020B0602030504020204" pitchFamily="34" charset="0"/>
                        </a:rPr>
                        <a:t>Ashvini Sharma , Sanjay Soni </a:t>
                      </a:r>
                    </a:p>
                  </a:txBody>
                  <a:tcPr marL="50800" marR="50800" marT="50800" marB="50800"/>
                </a:tc>
              </a:tr>
              <a:tr h="456895">
                <a:tc>
                  <a:txBody>
                    <a:bodyPr/>
                    <a:lstStyle/>
                    <a:p>
                      <a:pPr fontAlgn="t">
                        <a:spcBef>
                          <a:spcPts val="1100"/>
                        </a:spcBef>
                        <a:spcAft>
                          <a:spcPts val="1500"/>
                        </a:spcAft>
                      </a:pPr>
                      <a:r>
                        <a:rPr lang="en-US" sz="1100">
                          <a:solidFill>
                            <a:schemeClr val="accent1"/>
                          </a:solidFill>
                          <a:effectLst/>
                          <a:latin typeface="Lucida Sans Unicode" panose="020B0602030504020204" pitchFamily="34" charset="0"/>
                          <a:hlinkClick r:id="rId3"/>
                        </a:rPr>
                        <a:t>Deep dive on self-service data retrieval With Power Query</a:t>
                      </a:r>
                      <a:r>
                        <a:rPr lang="en-US" sz="1100">
                          <a:solidFill>
                            <a:schemeClr val="accent1"/>
                          </a:solidFill>
                          <a:effectLst/>
                          <a:latin typeface="Lucida Sans Unicode" panose="020B0602030504020204" pitchFamily="34" charset="0"/>
                        </a:rPr>
                        <a:t> </a:t>
                      </a:r>
                    </a:p>
                  </a:txBody>
                  <a:tcPr marL="50800" marR="50800" marT="50800" marB="50800"/>
                </a:tc>
                <a:tc>
                  <a:txBody>
                    <a:bodyPr/>
                    <a:lstStyle/>
                    <a:p>
                      <a:pPr fontAlgn="t">
                        <a:spcBef>
                          <a:spcPts val="1100"/>
                        </a:spcBef>
                        <a:spcAft>
                          <a:spcPts val="1500"/>
                        </a:spcAft>
                      </a:pPr>
                      <a:r>
                        <a:rPr lang="en-US" sz="1100">
                          <a:solidFill>
                            <a:srgbClr val="333333"/>
                          </a:solidFill>
                          <a:effectLst/>
                          <a:latin typeface="Lucida Sans Unicode" panose="020B0602030504020204" pitchFamily="34" charset="0"/>
                        </a:rPr>
                        <a:t>SPC328 </a:t>
                      </a:r>
                    </a:p>
                  </a:txBody>
                  <a:tcPr marL="50800" marR="50800" marT="50800" marB="50800"/>
                </a:tc>
                <a:tc>
                  <a:txBody>
                    <a:bodyPr/>
                    <a:lstStyle/>
                    <a:p>
                      <a:pPr fontAlgn="t">
                        <a:spcBef>
                          <a:spcPts val="1100"/>
                        </a:spcBef>
                        <a:spcAft>
                          <a:spcPts val="1500"/>
                        </a:spcAft>
                      </a:pPr>
                      <a:r>
                        <a:rPr lang="en-US" sz="1100">
                          <a:solidFill>
                            <a:srgbClr val="333333"/>
                          </a:solidFill>
                          <a:effectLst/>
                          <a:latin typeface="Lucida Sans Unicode" panose="020B0602030504020204" pitchFamily="34" charset="0"/>
                        </a:rPr>
                        <a:t>Deep Dive </a:t>
                      </a:r>
                    </a:p>
                  </a:txBody>
                  <a:tcPr marL="50800" marR="50800" marT="50800" marB="50800"/>
                </a:tc>
                <a:tc>
                  <a:txBody>
                    <a:bodyPr/>
                    <a:lstStyle/>
                    <a:p>
                      <a:pPr fontAlgn="t">
                        <a:spcBef>
                          <a:spcPts val="1100"/>
                        </a:spcBef>
                        <a:spcAft>
                          <a:spcPts val="1500"/>
                        </a:spcAft>
                      </a:pPr>
                      <a:r>
                        <a:rPr lang="en-US" sz="950" dirty="0">
                          <a:solidFill>
                            <a:srgbClr val="333333"/>
                          </a:solidFill>
                          <a:effectLst/>
                          <a:latin typeface="Lucida Sans Unicode" panose="020B0602030504020204" pitchFamily="34" charset="0"/>
                        </a:rPr>
                        <a:t>Matt </a:t>
                      </a:r>
                      <a:r>
                        <a:rPr lang="en-US" sz="950" dirty="0" smtClean="0">
                          <a:solidFill>
                            <a:srgbClr val="333333"/>
                          </a:solidFill>
                          <a:effectLst/>
                          <a:latin typeface="Lucida Sans Unicode" panose="020B0602030504020204" pitchFamily="34" charset="0"/>
                        </a:rPr>
                        <a:t>Masson</a:t>
                      </a:r>
                      <a:endParaRPr lang="en-US" sz="950" dirty="0">
                        <a:solidFill>
                          <a:srgbClr val="333333"/>
                        </a:solidFill>
                        <a:effectLst/>
                        <a:latin typeface="Lucida Sans Unicode" panose="020B0602030504020204" pitchFamily="34" charset="0"/>
                      </a:endParaRPr>
                    </a:p>
                  </a:txBody>
                  <a:tcPr marL="50800" marR="50800" marT="50800" marB="50800"/>
                </a:tc>
              </a:tr>
              <a:tr h="710299">
                <a:tc>
                  <a:txBody>
                    <a:bodyPr/>
                    <a:lstStyle/>
                    <a:p>
                      <a:pPr fontAlgn="t">
                        <a:spcBef>
                          <a:spcPts val="1100"/>
                        </a:spcBef>
                        <a:spcAft>
                          <a:spcPts val="1500"/>
                        </a:spcAft>
                      </a:pPr>
                      <a:r>
                        <a:rPr lang="en-US" sz="1100">
                          <a:solidFill>
                            <a:schemeClr val="accent1"/>
                          </a:solidFill>
                          <a:effectLst/>
                          <a:latin typeface="Lucida Sans Unicode" panose="020B0602030504020204" pitchFamily="34" charset="0"/>
                          <a:hlinkClick r:id="rId4"/>
                        </a:rPr>
                        <a:t>Deep Dive on the Data Management Gateway in Power BI for connectivity to on premise and hybrid scenarios</a:t>
                      </a:r>
                      <a:r>
                        <a:rPr lang="en-US" sz="1100">
                          <a:solidFill>
                            <a:schemeClr val="accent1"/>
                          </a:solidFill>
                          <a:effectLst/>
                          <a:latin typeface="Lucida Sans Unicode" panose="020B0602030504020204" pitchFamily="34" charset="0"/>
                        </a:rPr>
                        <a:t> </a:t>
                      </a:r>
                    </a:p>
                  </a:txBody>
                  <a:tcPr marL="50800" marR="50800" marT="50800" marB="50800"/>
                </a:tc>
                <a:tc>
                  <a:txBody>
                    <a:bodyPr/>
                    <a:lstStyle/>
                    <a:p>
                      <a:pPr fontAlgn="t">
                        <a:spcBef>
                          <a:spcPts val="1100"/>
                        </a:spcBef>
                        <a:spcAft>
                          <a:spcPts val="1500"/>
                        </a:spcAft>
                      </a:pPr>
                      <a:r>
                        <a:rPr lang="en-US" sz="1100">
                          <a:solidFill>
                            <a:srgbClr val="333333"/>
                          </a:solidFill>
                          <a:effectLst/>
                          <a:latin typeface="Lucida Sans Unicode" panose="020B0602030504020204" pitchFamily="34" charset="0"/>
                        </a:rPr>
                        <a:t>SPC397 </a:t>
                      </a:r>
                    </a:p>
                  </a:txBody>
                  <a:tcPr marL="50800" marR="50800" marT="50800" marB="50800"/>
                </a:tc>
                <a:tc>
                  <a:txBody>
                    <a:bodyPr/>
                    <a:lstStyle/>
                    <a:p>
                      <a:pPr fontAlgn="t">
                        <a:spcBef>
                          <a:spcPts val="1100"/>
                        </a:spcBef>
                        <a:spcAft>
                          <a:spcPts val="1500"/>
                        </a:spcAft>
                      </a:pPr>
                      <a:r>
                        <a:rPr lang="en-US" sz="1100">
                          <a:solidFill>
                            <a:srgbClr val="333333"/>
                          </a:solidFill>
                          <a:effectLst/>
                          <a:latin typeface="Lucida Sans Unicode" panose="020B0602030504020204" pitchFamily="34" charset="0"/>
                        </a:rPr>
                        <a:t>Deep Dive </a:t>
                      </a:r>
                    </a:p>
                  </a:txBody>
                  <a:tcPr marL="50800" marR="50800" marT="50800" marB="50800"/>
                </a:tc>
                <a:tc>
                  <a:txBody>
                    <a:bodyPr/>
                    <a:lstStyle/>
                    <a:p>
                      <a:pPr fontAlgn="t">
                        <a:spcBef>
                          <a:spcPts val="1100"/>
                        </a:spcBef>
                        <a:spcAft>
                          <a:spcPts val="1500"/>
                        </a:spcAft>
                      </a:pPr>
                      <a:r>
                        <a:rPr lang="en-US" sz="950" dirty="0" smtClean="0">
                          <a:solidFill>
                            <a:srgbClr val="333333"/>
                          </a:solidFill>
                          <a:effectLst/>
                          <a:latin typeface="Lucida Sans Unicode" panose="020B0602030504020204" pitchFamily="34" charset="0"/>
                        </a:rPr>
                        <a:t>Matt Masson</a:t>
                      </a:r>
                      <a:endParaRPr lang="en-US" sz="950" dirty="0">
                        <a:solidFill>
                          <a:srgbClr val="333333"/>
                        </a:solidFill>
                        <a:effectLst/>
                        <a:latin typeface="Lucida Sans Unicode" panose="020B0602030504020204" pitchFamily="34" charset="0"/>
                      </a:endParaRPr>
                    </a:p>
                  </a:txBody>
                  <a:tcPr marL="50800" marR="50800" marT="50800" marB="50800"/>
                </a:tc>
              </a:tr>
              <a:tr h="456895">
                <a:tc>
                  <a:txBody>
                    <a:bodyPr/>
                    <a:lstStyle/>
                    <a:p>
                      <a:pPr fontAlgn="t">
                        <a:spcBef>
                          <a:spcPts val="1100"/>
                        </a:spcBef>
                        <a:spcAft>
                          <a:spcPts val="1500"/>
                        </a:spcAft>
                      </a:pPr>
                      <a:r>
                        <a:rPr lang="en-US" sz="1100">
                          <a:solidFill>
                            <a:schemeClr val="accent1"/>
                          </a:solidFill>
                          <a:effectLst/>
                          <a:latin typeface="Lucida Sans Unicode" panose="020B0602030504020204" pitchFamily="34" charset="0"/>
                          <a:hlinkClick r:id="rId5"/>
                        </a:rPr>
                        <a:t>Demystifying Kerberos in SP2013 and SQL 2012 for business intelligence</a:t>
                      </a:r>
                      <a:r>
                        <a:rPr lang="en-US" sz="1100">
                          <a:solidFill>
                            <a:schemeClr val="accent1"/>
                          </a:solidFill>
                          <a:effectLst/>
                          <a:latin typeface="Lucida Sans Unicode" panose="020B0602030504020204" pitchFamily="34" charset="0"/>
                        </a:rPr>
                        <a:t> </a:t>
                      </a:r>
                    </a:p>
                  </a:txBody>
                  <a:tcPr marL="50800" marR="50800" marT="50800" marB="50800"/>
                </a:tc>
                <a:tc>
                  <a:txBody>
                    <a:bodyPr/>
                    <a:lstStyle/>
                    <a:p>
                      <a:pPr fontAlgn="t">
                        <a:spcBef>
                          <a:spcPts val="1100"/>
                        </a:spcBef>
                        <a:spcAft>
                          <a:spcPts val="1500"/>
                        </a:spcAft>
                      </a:pPr>
                      <a:r>
                        <a:rPr lang="en-US" sz="1100">
                          <a:solidFill>
                            <a:srgbClr val="333333"/>
                          </a:solidFill>
                          <a:effectLst/>
                          <a:latin typeface="Lucida Sans Unicode" panose="020B0602030504020204" pitchFamily="34" charset="0"/>
                        </a:rPr>
                        <a:t>SPC422 </a:t>
                      </a:r>
                    </a:p>
                  </a:txBody>
                  <a:tcPr marL="50800" marR="50800" marT="50800" marB="50800"/>
                </a:tc>
                <a:tc>
                  <a:txBody>
                    <a:bodyPr/>
                    <a:lstStyle/>
                    <a:p>
                      <a:pPr fontAlgn="t">
                        <a:spcBef>
                          <a:spcPts val="1100"/>
                        </a:spcBef>
                        <a:spcAft>
                          <a:spcPts val="1500"/>
                        </a:spcAft>
                      </a:pPr>
                      <a:r>
                        <a:rPr lang="en-US" sz="1100">
                          <a:solidFill>
                            <a:srgbClr val="333333"/>
                          </a:solidFill>
                          <a:effectLst/>
                          <a:latin typeface="Lucida Sans Unicode" panose="020B0602030504020204" pitchFamily="34" charset="0"/>
                        </a:rPr>
                        <a:t>Best Practices </a:t>
                      </a:r>
                    </a:p>
                  </a:txBody>
                  <a:tcPr marL="50800" marR="50800" marT="50800" marB="50800"/>
                </a:tc>
                <a:tc>
                  <a:txBody>
                    <a:bodyPr/>
                    <a:lstStyle/>
                    <a:p>
                      <a:pPr fontAlgn="t">
                        <a:spcBef>
                          <a:spcPts val="1100"/>
                        </a:spcBef>
                        <a:spcAft>
                          <a:spcPts val="1500"/>
                        </a:spcAft>
                      </a:pPr>
                      <a:r>
                        <a:rPr lang="en-US" sz="950" dirty="0">
                          <a:solidFill>
                            <a:srgbClr val="333333"/>
                          </a:solidFill>
                          <a:effectLst/>
                          <a:latin typeface="Lucida Sans Unicode" panose="020B0602030504020204" pitchFamily="34" charset="0"/>
                        </a:rPr>
                        <a:t>John </a:t>
                      </a:r>
                      <a:r>
                        <a:rPr lang="en-US" sz="950" dirty="0" smtClean="0">
                          <a:solidFill>
                            <a:srgbClr val="333333"/>
                          </a:solidFill>
                          <a:effectLst/>
                          <a:latin typeface="Lucida Sans Unicode" panose="020B0602030504020204" pitchFamily="34" charset="0"/>
                        </a:rPr>
                        <a:t>Cole,</a:t>
                      </a:r>
                      <a:r>
                        <a:rPr lang="en-US" sz="950" baseline="0" dirty="0" smtClean="0">
                          <a:solidFill>
                            <a:srgbClr val="333333"/>
                          </a:solidFill>
                          <a:effectLst/>
                          <a:latin typeface="Lucida Sans Unicode" panose="020B0602030504020204" pitchFamily="34" charset="0"/>
                        </a:rPr>
                        <a:t> </a:t>
                      </a:r>
                      <a:r>
                        <a:rPr lang="en-US" sz="950" dirty="0" smtClean="0">
                          <a:solidFill>
                            <a:srgbClr val="333333"/>
                          </a:solidFill>
                          <a:effectLst/>
                          <a:latin typeface="Lucida Sans Unicode" panose="020B0602030504020204" pitchFamily="34" charset="0"/>
                        </a:rPr>
                        <a:t>Scott Stewart</a:t>
                      </a:r>
                      <a:endParaRPr lang="en-US" sz="950" dirty="0">
                        <a:solidFill>
                          <a:srgbClr val="333333"/>
                        </a:solidFill>
                        <a:effectLst/>
                        <a:latin typeface="Lucida Sans Unicode" panose="020B0602030504020204" pitchFamily="34" charset="0"/>
                      </a:endParaRPr>
                    </a:p>
                  </a:txBody>
                  <a:tcPr marL="50800" marR="50800" marT="50800" marB="50800"/>
                </a:tc>
              </a:tr>
              <a:tr h="583597">
                <a:tc>
                  <a:txBody>
                    <a:bodyPr/>
                    <a:lstStyle/>
                    <a:p>
                      <a:pPr fontAlgn="t">
                        <a:spcBef>
                          <a:spcPts val="1100"/>
                        </a:spcBef>
                        <a:spcAft>
                          <a:spcPts val="1500"/>
                        </a:spcAft>
                      </a:pPr>
                      <a:r>
                        <a:rPr lang="en-US" sz="1100" dirty="0">
                          <a:solidFill>
                            <a:schemeClr val="accent1"/>
                          </a:solidFill>
                          <a:effectLst/>
                          <a:latin typeface="Lucida Sans Unicode" panose="020B0602030504020204" pitchFamily="34" charset="0"/>
                          <a:hlinkClick r:id="rId6"/>
                        </a:rPr>
                        <a:t>Operational reporting and </a:t>
                      </a:r>
                      <a:r>
                        <a:rPr lang="en-US" sz="1100" dirty="0" err="1">
                          <a:solidFill>
                            <a:schemeClr val="accent1"/>
                          </a:solidFill>
                          <a:effectLst/>
                          <a:latin typeface="Lucida Sans Unicode" panose="020B0602030504020204" pitchFamily="34" charset="0"/>
                          <a:hlinkClick r:id="rId6"/>
                        </a:rPr>
                        <a:t>dashboarding</a:t>
                      </a:r>
                      <a:r>
                        <a:rPr lang="en-US" sz="1100" dirty="0">
                          <a:solidFill>
                            <a:schemeClr val="accent1"/>
                          </a:solidFill>
                          <a:effectLst/>
                          <a:latin typeface="Lucida Sans Unicode" panose="020B0602030504020204" pitchFamily="34" charset="0"/>
                          <a:hlinkClick r:id="rId6"/>
                        </a:rPr>
                        <a:t> using Microsoft Business Intelligence Solutions</a:t>
                      </a:r>
                      <a:r>
                        <a:rPr lang="en-US" sz="1100" dirty="0">
                          <a:solidFill>
                            <a:schemeClr val="accent1"/>
                          </a:solidFill>
                          <a:effectLst/>
                          <a:latin typeface="Lucida Sans Unicode" panose="020B0602030504020204" pitchFamily="34" charset="0"/>
                        </a:rPr>
                        <a:t> </a:t>
                      </a:r>
                    </a:p>
                  </a:txBody>
                  <a:tcPr marL="50800" marR="50800" marT="50800" marB="50800"/>
                </a:tc>
                <a:tc>
                  <a:txBody>
                    <a:bodyPr/>
                    <a:lstStyle/>
                    <a:p>
                      <a:pPr fontAlgn="t">
                        <a:spcBef>
                          <a:spcPts val="1100"/>
                        </a:spcBef>
                        <a:spcAft>
                          <a:spcPts val="1500"/>
                        </a:spcAft>
                      </a:pPr>
                      <a:r>
                        <a:rPr lang="en-US" sz="1100">
                          <a:solidFill>
                            <a:srgbClr val="333333"/>
                          </a:solidFill>
                          <a:effectLst/>
                          <a:latin typeface="Lucida Sans Unicode" panose="020B0602030504020204" pitchFamily="34" charset="0"/>
                        </a:rPr>
                        <a:t>SPC370 </a:t>
                      </a:r>
                    </a:p>
                  </a:txBody>
                  <a:tcPr marL="50800" marR="50800" marT="50800" marB="50800"/>
                </a:tc>
                <a:tc>
                  <a:txBody>
                    <a:bodyPr/>
                    <a:lstStyle/>
                    <a:p>
                      <a:pPr fontAlgn="t">
                        <a:spcBef>
                          <a:spcPts val="1100"/>
                        </a:spcBef>
                        <a:spcAft>
                          <a:spcPts val="1500"/>
                        </a:spcAft>
                      </a:pPr>
                      <a:r>
                        <a:rPr lang="en-US" sz="1100">
                          <a:solidFill>
                            <a:srgbClr val="333333"/>
                          </a:solidFill>
                          <a:effectLst/>
                          <a:latin typeface="Lucida Sans Unicode" panose="020B0602030504020204" pitchFamily="34" charset="0"/>
                        </a:rPr>
                        <a:t>Best Practices </a:t>
                      </a:r>
                    </a:p>
                  </a:txBody>
                  <a:tcPr marL="50800" marR="50800" marT="50800" marB="50800"/>
                </a:tc>
                <a:tc>
                  <a:txBody>
                    <a:bodyPr/>
                    <a:lstStyle/>
                    <a:p>
                      <a:pPr fontAlgn="t">
                        <a:spcBef>
                          <a:spcPts val="1100"/>
                        </a:spcBef>
                        <a:spcAft>
                          <a:spcPts val="1500"/>
                        </a:spcAft>
                      </a:pPr>
                      <a:r>
                        <a:rPr lang="en-US" sz="950" dirty="0">
                          <a:solidFill>
                            <a:srgbClr val="333333"/>
                          </a:solidFill>
                          <a:effectLst/>
                          <a:latin typeface="Lucida Sans Unicode" panose="020B0602030504020204" pitchFamily="34" charset="0"/>
                        </a:rPr>
                        <a:t>John </a:t>
                      </a:r>
                      <a:r>
                        <a:rPr lang="en-US" sz="950" dirty="0" smtClean="0">
                          <a:solidFill>
                            <a:srgbClr val="333333"/>
                          </a:solidFill>
                          <a:effectLst/>
                          <a:latin typeface="Lucida Sans Unicode" panose="020B0602030504020204" pitchFamily="34" charset="0"/>
                        </a:rPr>
                        <a:t>White</a:t>
                      </a:r>
                      <a:endParaRPr lang="en-US" sz="950" dirty="0">
                        <a:solidFill>
                          <a:srgbClr val="333333"/>
                        </a:solidFill>
                        <a:effectLst/>
                        <a:latin typeface="Lucida Sans Unicode" panose="020B0602030504020204" pitchFamily="34" charset="0"/>
                      </a:endParaRPr>
                    </a:p>
                  </a:txBody>
                  <a:tcPr marL="50800" marR="50800" marT="50800" marB="50800"/>
                </a:tc>
              </a:tr>
              <a:tr h="330193">
                <a:tc>
                  <a:txBody>
                    <a:bodyPr/>
                    <a:lstStyle/>
                    <a:p>
                      <a:pPr fontAlgn="t">
                        <a:spcBef>
                          <a:spcPts val="1100"/>
                        </a:spcBef>
                        <a:spcAft>
                          <a:spcPts val="1500"/>
                        </a:spcAft>
                      </a:pPr>
                      <a:r>
                        <a:rPr lang="en-US" sz="1100" dirty="0">
                          <a:solidFill>
                            <a:schemeClr val="accent1"/>
                          </a:solidFill>
                          <a:effectLst/>
                          <a:latin typeface="Lucida Sans Unicode" panose="020B0602030504020204" pitchFamily="34" charset="0"/>
                          <a:hlinkClick r:id="rId7"/>
                        </a:rPr>
                        <a:t>SharePoint BI and Power BI - Happy Together</a:t>
                      </a:r>
                      <a:r>
                        <a:rPr lang="en-US" sz="1100" dirty="0">
                          <a:solidFill>
                            <a:schemeClr val="accent1"/>
                          </a:solidFill>
                          <a:effectLst/>
                          <a:latin typeface="Lucida Sans Unicode" panose="020B0602030504020204" pitchFamily="34" charset="0"/>
                        </a:rPr>
                        <a:t> </a:t>
                      </a:r>
                    </a:p>
                  </a:txBody>
                  <a:tcPr marL="50800" marR="50800" marT="50800" marB="50800"/>
                </a:tc>
                <a:tc>
                  <a:txBody>
                    <a:bodyPr/>
                    <a:lstStyle/>
                    <a:p>
                      <a:pPr fontAlgn="t">
                        <a:spcBef>
                          <a:spcPts val="1100"/>
                        </a:spcBef>
                        <a:spcAft>
                          <a:spcPts val="1500"/>
                        </a:spcAft>
                      </a:pPr>
                      <a:r>
                        <a:rPr lang="en-US" sz="1100">
                          <a:solidFill>
                            <a:srgbClr val="333333"/>
                          </a:solidFill>
                          <a:effectLst/>
                          <a:latin typeface="Lucida Sans Unicode" panose="020B0602030504020204" pitchFamily="34" charset="0"/>
                        </a:rPr>
                        <a:t>SPC2992 </a:t>
                      </a:r>
                    </a:p>
                  </a:txBody>
                  <a:tcPr marL="50800" marR="50800" marT="50800" marB="50800"/>
                </a:tc>
                <a:tc>
                  <a:txBody>
                    <a:bodyPr/>
                    <a:lstStyle/>
                    <a:p>
                      <a:pPr fontAlgn="t">
                        <a:spcBef>
                          <a:spcPts val="1100"/>
                        </a:spcBef>
                        <a:spcAft>
                          <a:spcPts val="1500"/>
                        </a:spcAft>
                      </a:pPr>
                      <a:r>
                        <a:rPr lang="en-US" sz="1100" dirty="0">
                          <a:solidFill>
                            <a:srgbClr val="333333"/>
                          </a:solidFill>
                          <a:effectLst/>
                          <a:latin typeface="Lucida Sans Unicode" panose="020B0602030504020204" pitchFamily="34" charset="0"/>
                        </a:rPr>
                        <a:t>How to </a:t>
                      </a:r>
                    </a:p>
                  </a:txBody>
                  <a:tcPr marL="50800" marR="50800" marT="50800" marB="50800"/>
                </a:tc>
                <a:tc>
                  <a:txBody>
                    <a:bodyPr/>
                    <a:lstStyle/>
                    <a:p>
                      <a:pPr fontAlgn="t">
                        <a:spcBef>
                          <a:spcPts val="1100"/>
                        </a:spcBef>
                        <a:spcAft>
                          <a:spcPts val="1500"/>
                        </a:spcAft>
                      </a:pPr>
                      <a:r>
                        <a:rPr lang="en-US" sz="950" dirty="0">
                          <a:solidFill>
                            <a:srgbClr val="333333"/>
                          </a:solidFill>
                          <a:effectLst/>
                          <a:latin typeface="Lucida Sans Unicode" panose="020B0602030504020204" pitchFamily="34" charset="0"/>
                        </a:rPr>
                        <a:t>Dany Hoter , Yigal Edery </a:t>
                      </a:r>
                    </a:p>
                  </a:txBody>
                  <a:tcPr marL="50800" marR="50800" marT="50800" marB="50800"/>
                </a:tc>
              </a:tr>
            </a:tbl>
          </a:graphicData>
        </a:graphic>
      </p:graphicFrame>
    </p:spTree>
    <p:extLst>
      <p:ext uri="{BB962C8B-B14F-4D97-AF65-F5344CB8AC3E}">
        <p14:creationId xmlns:p14="http://schemas.microsoft.com/office/powerpoint/2010/main" val="477195172"/>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Stock_000022544544_Medium.jpg"/>
          <p:cNvPicPr>
            <a:picLocks noChangeAspect="1"/>
          </p:cNvPicPr>
          <p:nvPr/>
        </p:nvPicPr>
        <p:blipFill rotWithShape="1">
          <a:blip r:embed="rId2">
            <a:extLst>
              <a:ext uri="{28A0092B-C50C-407E-A947-70E740481C1C}">
                <a14:useLocalDpi xmlns:a14="http://schemas.microsoft.com/office/drawing/2010/main" val="0"/>
              </a:ext>
            </a:extLst>
          </a:blip>
          <a:srcRect t="47491" b="24833"/>
          <a:stretch/>
        </p:blipFill>
        <p:spPr>
          <a:xfrm>
            <a:off x="882" y="4886129"/>
            <a:ext cx="12275984" cy="1971396"/>
          </a:xfrm>
          <a:prstGeom prst="rect">
            <a:avLst/>
          </a:prstGeom>
        </p:spPr>
      </p:pic>
      <p:sp>
        <p:nvSpPr>
          <p:cNvPr id="6" name="TextBox 5"/>
          <p:cNvSpPr txBox="1"/>
          <p:nvPr/>
        </p:nvSpPr>
        <p:spPr>
          <a:xfrm>
            <a:off x="1064533" y="3762597"/>
            <a:ext cx="8995143" cy="862581"/>
          </a:xfrm>
          <a:prstGeom prst="rect">
            <a:avLst/>
          </a:prstGeom>
          <a:noFill/>
        </p:spPr>
        <p:txBody>
          <a:bodyPr wrap="square" rtlCol="0">
            <a:spAutoFit/>
          </a:bodyPr>
          <a:lstStyle/>
          <a:p>
            <a:pPr>
              <a:lnSpc>
                <a:spcPct val="120000"/>
              </a:lnSpc>
            </a:pPr>
            <a:r>
              <a:rPr lang="en-US" sz="2040" b="1" dirty="0">
                <a:solidFill>
                  <a:srgbClr val="002060"/>
                </a:solidFill>
              </a:rPr>
              <a:t>JOIN US </a:t>
            </a:r>
            <a:r>
              <a:rPr lang="en-US" sz="2040" dirty="0">
                <a:solidFill>
                  <a:srgbClr val="002060"/>
                </a:solidFill>
              </a:rPr>
              <a:t>to stay ahead of the curve in the changing world of analytics with more than 70 sessions by the world’s top BI and BA experts.</a:t>
            </a:r>
          </a:p>
        </p:txBody>
      </p:sp>
      <p:pic>
        <p:nvPicPr>
          <p:cNvPr id="7" name="Picture 6" descr="PASS_BA_Conference_horz.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2042" y="325399"/>
            <a:ext cx="5357188" cy="1201713"/>
          </a:xfrm>
          <a:prstGeom prst="rect">
            <a:avLst/>
          </a:prstGeom>
        </p:spPr>
      </p:pic>
      <p:pic>
        <p:nvPicPr>
          <p:cNvPr id="8" name="Picture 7" descr="Untitled-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32732" y="1594680"/>
            <a:ext cx="3338976" cy="339387"/>
          </a:xfrm>
          <a:prstGeom prst="rect">
            <a:avLst/>
          </a:prstGeom>
        </p:spPr>
      </p:pic>
      <p:grpSp>
        <p:nvGrpSpPr>
          <p:cNvPr id="15" name="Group 14"/>
          <p:cNvGrpSpPr/>
          <p:nvPr/>
        </p:nvGrpSpPr>
        <p:grpSpPr>
          <a:xfrm>
            <a:off x="7680585" y="5762"/>
            <a:ext cx="4683904" cy="2373321"/>
            <a:chOff x="8201799" y="1869004"/>
            <a:chExt cx="2999430" cy="1606907"/>
          </a:xfrm>
        </p:grpSpPr>
        <p:sp>
          <p:nvSpPr>
            <p:cNvPr id="10" name="Rectangle 9"/>
            <p:cNvSpPr/>
            <p:nvPr/>
          </p:nvSpPr>
          <p:spPr>
            <a:xfrm>
              <a:off x="8465208" y="2083357"/>
              <a:ext cx="2472612" cy="11476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rgbClr val="FFFFFF"/>
                  </a:solidFill>
                </a:rPr>
                <a:t>Get $300 off with discount code: </a:t>
              </a:r>
              <a:r>
                <a:rPr lang="en-US" sz="2856" b="1" dirty="0">
                  <a:solidFill>
                    <a:srgbClr val="FFFFFF"/>
                  </a:solidFill>
                </a:rPr>
                <a:t>BACSPC</a:t>
              </a:r>
            </a:p>
            <a:p>
              <a:pPr algn="ctr"/>
              <a:r>
                <a:rPr lang="en-US" sz="1836" u="sng" dirty="0">
                  <a:solidFill>
                    <a:srgbClr val="FFFFFF"/>
                  </a:solidFill>
                </a:rPr>
                <a:t>passbaconference.com</a:t>
              </a:r>
              <a:r>
                <a:rPr lang="en-US" sz="1836" dirty="0">
                  <a:solidFill>
                    <a:srgbClr val="FFFFFF"/>
                  </a:solidFill>
                </a:rPr>
                <a:t> </a:t>
              </a:r>
            </a:p>
          </p:txBody>
        </p:sp>
        <p:sp>
          <p:nvSpPr>
            <p:cNvPr id="11" name="Oval 10"/>
            <p:cNvSpPr/>
            <p:nvPr/>
          </p:nvSpPr>
          <p:spPr>
            <a:xfrm>
              <a:off x="8201799" y="1869004"/>
              <a:ext cx="526817" cy="5268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40">
                <a:solidFill>
                  <a:srgbClr val="FFFFFF"/>
                </a:solidFill>
              </a:endParaRPr>
            </a:p>
          </p:txBody>
        </p:sp>
        <p:sp>
          <p:nvSpPr>
            <p:cNvPr id="12" name="Oval 11"/>
            <p:cNvSpPr/>
            <p:nvPr/>
          </p:nvSpPr>
          <p:spPr>
            <a:xfrm>
              <a:off x="8201799" y="2949094"/>
              <a:ext cx="526817" cy="5268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40">
                <a:solidFill>
                  <a:srgbClr val="FFFFFF"/>
                </a:solidFill>
              </a:endParaRPr>
            </a:p>
          </p:txBody>
        </p:sp>
        <p:sp>
          <p:nvSpPr>
            <p:cNvPr id="13" name="Oval 12"/>
            <p:cNvSpPr/>
            <p:nvPr/>
          </p:nvSpPr>
          <p:spPr>
            <a:xfrm>
              <a:off x="10674412" y="2949094"/>
              <a:ext cx="526817" cy="5268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40">
                <a:solidFill>
                  <a:srgbClr val="FFFFFF"/>
                </a:solidFill>
              </a:endParaRPr>
            </a:p>
          </p:txBody>
        </p:sp>
        <p:sp>
          <p:nvSpPr>
            <p:cNvPr id="14" name="Oval 13"/>
            <p:cNvSpPr/>
            <p:nvPr/>
          </p:nvSpPr>
          <p:spPr>
            <a:xfrm>
              <a:off x="10674412" y="1869004"/>
              <a:ext cx="526817" cy="5268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40">
                <a:solidFill>
                  <a:srgbClr val="FFFFFF"/>
                </a:solidFill>
              </a:endParaRPr>
            </a:p>
          </p:txBody>
        </p:sp>
      </p:grpSp>
      <p:sp>
        <p:nvSpPr>
          <p:cNvPr id="17" name="TextBox 2"/>
          <p:cNvSpPr txBox="1"/>
          <p:nvPr/>
        </p:nvSpPr>
        <p:spPr>
          <a:xfrm>
            <a:off x="884677" y="2757582"/>
            <a:ext cx="10267434" cy="1079241"/>
          </a:xfrm>
          <a:prstGeom prst="rect">
            <a:avLst/>
          </a:prstGeom>
          <a:noFill/>
        </p:spPr>
        <p:txBody>
          <a:bodyPr wrap="square" lIns="186521" tIns="149217" rIns="186521" bIns="149217" rtlCol="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defTabSz="951304">
              <a:lnSpc>
                <a:spcPct val="90000"/>
              </a:lnSpc>
              <a:spcAft>
                <a:spcPts val="612"/>
              </a:spcAft>
              <a:defRPr/>
            </a:pPr>
            <a:r>
              <a:rPr lang="en-US" sz="5507" dirty="0">
                <a:solidFill>
                  <a:srgbClr val="00B0F0"/>
                </a:solidFill>
              </a:rPr>
              <a:t>Calling All Data Professionals:</a:t>
            </a:r>
          </a:p>
        </p:txBody>
      </p:sp>
    </p:spTree>
    <p:extLst>
      <p:ext uri="{BB962C8B-B14F-4D97-AF65-F5344CB8AC3E}">
        <p14:creationId xmlns:p14="http://schemas.microsoft.com/office/powerpoint/2010/main" val="2962313960"/>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3022789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89566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Ever feel like you are in “</a:t>
            </a:r>
            <a:r>
              <a:rPr lang="en-US" dirty="0" smtClean="0">
                <a:hlinkClick r:id="rId3"/>
              </a:rPr>
              <a:t>Spreadsheet Jail</a:t>
            </a:r>
            <a:r>
              <a:rPr lang="en-US" dirty="0" smtClean="0"/>
              <a:t>”?</a:t>
            </a:r>
            <a:endParaRPr lang="en-US" dirty="0"/>
          </a:p>
        </p:txBody>
      </p:sp>
      <p:pic>
        <p:nvPicPr>
          <p:cNvPr id="8" name="Picture 2" descr="https://gallery.mailchimp.com/028de8672d5f9a229f15e9edf/images/freedom_from_spreadsheets.gif"/>
          <p:cNvPicPr>
            <a:picLocks noChangeAspect="1" noChangeArrowheads="1"/>
          </p:cNvPicPr>
          <p:nvPr/>
        </p:nvPicPr>
        <p:blipFill>
          <a:blip r:link="rId4">
            <a:extLst>
              <a:ext uri="{28A0092B-C50C-407E-A947-70E740481C1C}">
                <a14:useLocalDpi xmlns:a14="http://schemas.microsoft.com/office/drawing/2010/main" val="0"/>
              </a:ext>
            </a:extLst>
          </a:blip>
          <a:srcRect/>
          <a:stretch>
            <a:fillRect/>
          </a:stretch>
        </p:blipFill>
        <p:spPr bwMode="auto">
          <a:xfrm>
            <a:off x="2979738" y="1363662"/>
            <a:ext cx="6477000" cy="51850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141994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D3420A"/>
                </a:solidFill>
              </a:rPr>
              <a:t>Business Insights with Office 365</a:t>
            </a:r>
            <a:endParaRPr lang="en-US" dirty="0">
              <a:solidFill>
                <a:srgbClr val="D3420A"/>
              </a:solidFill>
            </a:endParaRPr>
          </a:p>
        </p:txBody>
      </p:sp>
      <p:sp>
        <p:nvSpPr>
          <p:cNvPr id="17" name="Content Placeholder 5"/>
          <p:cNvSpPr txBox="1">
            <a:spLocks noChangeAspect="1"/>
          </p:cNvSpPr>
          <p:nvPr/>
        </p:nvSpPr>
        <p:spPr>
          <a:xfrm>
            <a:off x="6042008" y="1346459"/>
            <a:ext cx="6293544" cy="4757773"/>
          </a:xfrm>
          <a:prstGeom prst="rect">
            <a:avLst/>
          </a:prstGeom>
          <a:ln>
            <a:noFill/>
          </a:ln>
        </p:spPr>
        <p:txBody>
          <a:bodyPr vert="horz" lIns="0" tIns="0" rIns="0" bIns="0" rtlCol="0">
            <a:noAutofit/>
          </a:bodyPr>
          <a:lstStyle>
            <a:lvl1pPr marL="339725" marR="0" indent="-339725" algn="l" defTabSz="914363" rtl="0" eaLnBrk="1" fontAlgn="auto" latinLnBrk="0" hangingPunct="1">
              <a:lnSpc>
                <a:spcPct val="90000"/>
              </a:lnSpc>
              <a:spcBef>
                <a:spcPct val="20000"/>
              </a:spcBef>
              <a:spcAft>
                <a:spcPts val="0"/>
              </a:spcAft>
              <a:buClrTx/>
              <a:buSzPct val="80000"/>
              <a:buFont typeface="Arial" pitchFamily="34" charset="0"/>
              <a:buChar char="•"/>
              <a:tabLst/>
              <a:defRPr sz="3600" kern="1200" spc="-70" baseline="0">
                <a:gradFill>
                  <a:gsLst>
                    <a:gs pos="1250">
                      <a:schemeClr val="bg2"/>
                    </a:gs>
                    <a:gs pos="100000">
                      <a:schemeClr val="bg2"/>
                    </a:gs>
                  </a:gsLst>
                  <a:lin ang="5400000" scaled="0"/>
                </a:gra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bg2"/>
                    </a:gs>
                    <a:gs pos="100000">
                      <a:schemeClr val="bg2"/>
                    </a:gs>
                  </a:gsLst>
                  <a:lin ang="5400000" scaled="0"/>
                </a:gra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gradFill>
                  <a:gsLst>
                    <a:gs pos="1250">
                      <a:schemeClr val="bg2"/>
                    </a:gs>
                    <a:gs pos="100000">
                      <a:schemeClr val="bg2"/>
                    </a:gs>
                  </a:gsLst>
                  <a:lin ang="5400000" scaled="0"/>
                </a:gra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gradFill>
                  <a:gsLst>
                    <a:gs pos="1250">
                      <a:schemeClr val="bg2"/>
                    </a:gs>
                    <a:gs pos="100000">
                      <a:schemeClr val="bg2"/>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14187">
              <a:buFont typeface="Arial" pitchFamily="34" charset="0"/>
              <a:buNone/>
              <a:defRPr/>
            </a:pPr>
            <a:r>
              <a:rPr lang="en-US" sz="3672" spc="0" dirty="0">
                <a:gradFill>
                  <a:gsLst>
                    <a:gs pos="1250">
                      <a:srgbClr val="797A7D"/>
                    </a:gs>
                    <a:gs pos="100000">
                      <a:srgbClr val="797A7D"/>
                    </a:gs>
                  </a:gsLst>
                  <a:lin ang="5400000" scaled="0"/>
                </a:gradFill>
              </a:rPr>
              <a:t>Excel helps to  </a:t>
            </a:r>
          </a:p>
          <a:p>
            <a:pPr marL="339659" indent="-339659" defTabSz="914187">
              <a:defRPr/>
            </a:pPr>
            <a:r>
              <a:rPr lang="en-US" sz="3672" spc="0" dirty="0">
                <a:solidFill>
                  <a:srgbClr val="007233"/>
                </a:solidFill>
              </a:rPr>
              <a:t>Discover</a:t>
            </a:r>
          </a:p>
          <a:p>
            <a:pPr marL="339659" indent="-339659" defTabSz="914187">
              <a:defRPr/>
            </a:pPr>
            <a:r>
              <a:rPr lang="en-US" sz="3672" spc="0" dirty="0">
                <a:solidFill>
                  <a:srgbClr val="007233"/>
                </a:solidFill>
              </a:rPr>
              <a:t>Analyze</a:t>
            </a:r>
          </a:p>
          <a:p>
            <a:pPr marL="339659" indent="-339659" defTabSz="914187">
              <a:defRPr/>
            </a:pPr>
            <a:r>
              <a:rPr lang="en-US" sz="3672" spc="0" dirty="0">
                <a:solidFill>
                  <a:srgbClr val="007233"/>
                </a:solidFill>
              </a:rPr>
              <a:t>Visualize</a:t>
            </a:r>
          </a:p>
          <a:p>
            <a:pPr marL="0" indent="0" defTabSz="914187">
              <a:buFont typeface="Arial" pitchFamily="34" charset="0"/>
              <a:buNone/>
              <a:defRPr/>
            </a:pPr>
            <a:r>
              <a:rPr lang="en-US" sz="3672" spc="0" dirty="0">
                <a:gradFill>
                  <a:gsLst>
                    <a:gs pos="1250">
                      <a:srgbClr val="797A7D"/>
                    </a:gs>
                    <a:gs pos="100000">
                      <a:srgbClr val="797A7D"/>
                    </a:gs>
                  </a:gsLst>
                  <a:lin ang="5400000" scaled="0"/>
                </a:gradFill>
              </a:rPr>
              <a:t>data to create models &amp; reports, then</a:t>
            </a:r>
          </a:p>
          <a:p>
            <a:pPr defTabSz="914187">
              <a:defRPr/>
            </a:pPr>
            <a:r>
              <a:rPr lang="en-US" sz="3672" spc="0" dirty="0">
                <a:solidFill>
                  <a:srgbClr val="D3420A"/>
                </a:solidFill>
              </a:rPr>
              <a:t>Share &amp; Get Answers</a:t>
            </a:r>
          </a:p>
          <a:p>
            <a:pPr marL="0" indent="0" defTabSz="914187">
              <a:buFont typeface="Arial" pitchFamily="34" charset="0"/>
              <a:buNone/>
              <a:defRPr/>
            </a:pPr>
            <a:r>
              <a:rPr lang="en-US" sz="3672" spc="0" dirty="0">
                <a:gradFill>
                  <a:gsLst>
                    <a:gs pos="1250">
                      <a:srgbClr val="797A7D"/>
                    </a:gs>
                    <a:gs pos="100000">
                      <a:srgbClr val="797A7D"/>
                    </a:gs>
                  </a:gsLst>
                  <a:lin ang="5400000" scaled="0"/>
                </a:gradFill>
              </a:rPr>
              <a:t>with Office 365 and </a:t>
            </a:r>
          </a:p>
          <a:p>
            <a:pPr marL="0" indent="0" defTabSz="914187">
              <a:buFont typeface="Arial" pitchFamily="34" charset="0"/>
              <a:buNone/>
              <a:defRPr/>
            </a:pPr>
            <a:r>
              <a:rPr lang="en-US" sz="3672" spc="0" dirty="0">
                <a:gradFill>
                  <a:gsLst>
                    <a:gs pos="1250">
                      <a:srgbClr val="797A7D"/>
                    </a:gs>
                    <a:gs pos="100000">
                      <a:srgbClr val="797A7D"/>
                    </a:gs>
                  </a:gsLst>
                  <a:lin ang="5400000" scaled="0"/>
                </a:gradFill>
              </a:rPr>
              <a:t>Power BI for Office 365 </a:t>
            </a:r>
          </a:p>
          <a:p>
            <a:pPr marL="0" indent="0" defTabSz="914187">
              <a:buFont typeface="Arial" pitchFamily="34" charset="0"/>
              <a:buNone/>
              <a:defRPr/>
            </a:pPr>
            <a:endParaRPr lang="en-US" sz="3672" spc="0" dirty="0">
              <a:gradFill>
                <a:gsLst>
                  <a:gs pos="1250">
                    <a:srgbClr val="797A7D"/>
                  </a:gs>
                  <a:gs pos="100000">
                    <a:srgbClr val="797A7D"/>
                  </a:gs>
                </a:gsLst>
                <a:lin ang="5400000" scaled="0"/>
              </a:gradFill>
            </a:endParaRPr>
          </a:p>
        </p:txBody>
      </p:sp>
      <p:grpSp>
        <p:nvGrpSpPr>
          <p:cNvPr id="18" name="Group 17"/>
          <p:cNvGrpSpPr/>
          <p:nvPr/>
        </p:nvGrpSpPr>
        <p:grpSpPr>
          <a:xfrm>
            <a:off x="674960" y="1406109"/>
            <a:ext cx="4738515" cy="4757775"/>
            <a:chOff x="6707824" y="1700681"/>
            <a:chExt cx="4739187" cy="4758450"/>
          </a:xfrm>
          <a:solidFill>
            <a:srgbClr val="007233"/>
          </a:solidFill>
        </p:grpSpPr>
        <p:sp>
          <p:nvSpPr>
            <p:cNvPr id="19" name="Rectangle 18"/>
            <p:cNvSpPr/>
            <p:nvPr/>
          </p:nvSpPr>
          <p:spPr bwMode="auto">
            <a:xfrm>
              <a:off x="6707824" y="1700681"/>
              <a:ext cx="2319566" cy="2319567"/>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defTabSz="932133"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Discover</a:t>
              </a:r>
            </a:p>
          </p:txBody>
        </p:sp>
        <p:sp>
          <p:nvSpPr>
            <p:cNvPr id="20" name="Rectangle 19"/>
            <p:cNvSpPr/>
            <p:nvPr/>
          </p:nvSpPr>
          <p:spPr bwMode="auto">
            <a:xfrm>
              <a:off x="6707824" y="4139564"/>
              <a:ext cx="2319566" cy="2319567"/>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defTabSz="932133"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Visualize</a:t>
              </a:r>
            </a:p>
          </p:txBody>
        </p:sp>
        <p:sp>
          <p:nvSpPr>
            <p:cNvPr id="21" name="Rectangle 20"/>
            <p:cNvSpPr/>
            <p:nvPr/>
          </p:nvSpPr>
          <p:spPr bwMode="auto">
            <a:xfrm>
              <a:off x="9127445" y="1700681"/>
              <a:ext cx="2319566" cy="2319567"/>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defTabSz="932133"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Analyze</a:t>
              </a:r>
            </a:p>
          </p:txBody>
        </p:sp>
        <p:sp>
          <p:nvSpPr>
            <p:cNvPr id="22" name="Rectangle 21"/>
            <p:cNvSpPr/>
            <p:nvPr/>
          </p:nvSpPr>
          <p:spPr bwMode="auto">
            <a:xfrm>
              <a:off x="9127445" y="4139564"/>
              <a:ext cx="2319566" cy="2319567"/>
            </a:xfrm>
            <a:prstGeom prst="rect">
              <a:avLst/>
            </a:prstGeom>
            <a:solidFill>
              <a:srgbClr val="D3420A"/>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defTabSz="932133" fontAlgn="base">
                <a:spcBef>
                  <a:spcPct val="0"/>
                </a:spcBef>
                <a:spcAft>
                  <a:spcPct val="0"/>
                </a:spcAft>
              </a:pPr>
              <a:r>
                <a:rPr lang="en-US" sz="2000" spc="-50" dirty="0">
                  <a:gradFill>
                    <a:gsLst>
                      <a:gs pos="0">
                        <a:srgbClr val="FFFFFF"/>
                      </a:gs>
                      <a:gs pos="100000">
                        <a:srgbClr val="FFFFFF"/>
                      </a:gs>
                    </a:gsLst>
                    <a:lin ang="5400000" scaled="0"/>
                  </a:gradFill>
                  <a:ea typeface="Segoe UI" pitchFamily="34" charset="0"/>
                  <a:cs typeface="Segoe UI" pitchFamily="34" charset="0"/>
                </a:rPr>
                <a:t>Share &amp; </a:t>
              </a:r>
            </a:p>
            <a:p>
              <a:pPr defTabSz="932133" fontAlgn="base">
                <a:spcBef>
                  <a:spcPct val="0"/>
                </a:spcBef>
                <a:spcAft>
                  <a:spcPct val="0"/>
                </a:spcAft>
              </a:pPr>
              <a:r>
                <a:rPr lang="en-US" sz="2000" spc="-50" dirty="0">
                  <a:gradFill>
                    <a:gsLst>
                      <a:gs pos="0">
                        <a:srgbClr val="FFFFFF"/>
                      </a:gs>
                      <a:gs pos="100000">
                        <a:srgbClr val="FFFFFF"/>
                      </a:gs>
                    </a:gsLst>
                    <a:lin ang="5400000" scaled="0"/>
                  </a:gradFill>
                  <a:ea typeface="Segoe UI" pitchFamily="34" charset="0"/>
                  <a:cs typeface="Segoe UI" pitchFamily="34" charset="0"/>
                </a:rPr>
                <a:t>Get Answers</a:t>
              </a:r>
            </a:p>
          </p:txBody>
        </p:sp>
      </p:grpSp>
      <p:pic>
        <p:nvPicPr>
          <p:cNvPr id="14" name="Picture 13" descr="\\MAGNUM\Projects\Microsoft\Cloud Power FY12\Design\ICONS_PNG\User.png"/>
          <p:cNvPicPr>
            <a:picLocks noChangeAspect="1" noChangeArrowheads="1"/>
          </p:cNvPicPr>
          <p:nvPr/>
        </p:nvPicPr>
        <p:blipFill>
          <a:blip r:embed="rId4" cstate="print">
            <a:lum bright="100000"/>
          </a:blip>
          <a:srcRect/>
          <a:stretch>
            <a:fillRect/>
          </a:stretch>
        </p:blipFill>
        <p:spPr bwMode="auto">
          <a:xfrm>
            <a:off x="3379379" y="3941938"/>
            <a:ext cx="1692773" cy="1692773"/>
          </a:xfrm>
          <a:prstGeom prst="rect">
            <a:avLst/>
          </a:prstGeom>
          <a:noFill/>
        </p:spPr>
      </p:pic>
      <p:sp>
        <p:nvSpPr>
          <p:cNvPr id="15" name="Freeform 8"/>
          <p:cNvSpPr>
            <a:spLocks noEditPoints="1"/>
          </p:cNvSpPr>
          <p:nvPr/>
        </p:nvSpPr>
        <p:spPr bwMode="black">
          <a:xfrm>
            <a:off x="1149991" y="1823234"/>
            <a:ext cx="1369172" cy="1307842"/>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632">
              <a:solidFill>
                <a:srgbClr val="505050"/>
              </a:solidFill>
            </a:endParaRPr>
          </a:p>
        </p:txBody>
      </p:sp>
      <p:sp>
        <p:nvSpPr>
          <p:cNvPr id="28" name="Freeform 27"/>
          <p:cNvSpPr/>
          <p:nvPr>
            <p:custDataLst>
              <p:tags r:id="rId1"/>
            </p:custDataLst>
          </p:nvPr>
        </p:nvSpPr>
        <p:spPr>
          <a:xfrm>
            <a:off x="1289929" y="4246033"/>
            <a:ext cx="1229233" cy="1351034"/>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chemeClr val="bg1"/>
          </a:solidFill>
          <a:ln w="19050" cap="flat" cmpd="sng" algn="ctr">
            <a:noFill/>
            <a:prstDash val="solid"/>
          </a:ln>
          <a:effectLst/>
        </p:spPr>
        <p:txBody>
          <a:bodyPr rtlCol="0" anchor="ctr"/>
          <a:lstStyle/>
          <a:p>
            <a:pPr algn="ctr" defTabSz="914224">
              <a:defRPr/>
            </a:pPr>
            <a:endParaRPr lang="en-US" kern="0">
              <a:solidFill>
                <a:sysClr val="window" lastClr="FFFFFF"/>
              </a:solidFill>
              <a:latin typeface="Arial"/>
            </a:endParaRPr>
          </a:p>
        </p:txBody>
      </p:sp>
      <p:sp>
        <p:nvSpPr>
          <p:cNvPr id="29" name="Rectangle 24"/>
          <p:cNvSpPr/>
          <p:nvPr/>
        </p:nvSpPr>
        <p:spPr>
          <a:xfrm flipH="1">
            <a:off x="3722770" y="1755977"/>
            <a:ext cx="1015069" cy="1375098"/>
          </a:xfrm>
          <a:custGeom>
            <a:avLst/>
            <a:gdLst/>
            <a:ahLst/>
            <a:cxnLst/>
            <a:rect l="l" t="t" r="r" b="b"/>
            <a:pathLst>
              <a:path w="1518158" h="2102639">
                <a:moveTo>
                  <a:pt x="664962" y="48"/>
                </a:moveTo>
                <a:cubicBezTo>
                  <a:pt x="990735" y="4734"/>
                  <a:pt x="1250103" y="195355"/>
                  <a:pt x="1311820" y="389100"/>
                </a:cubicBezTo>
                <a:cubicBezTo>
                  <a:pt x="1373537" y="582844"/>
                  <a:pt x="1310258" y="419568"/>
                  <a:pt x="1400880" y="656280"/>
                </a:cubicBezTo>
                <a:cubicBezTo>
                  <a:pt x="1411818" y="757059"/>
                  <a:pt x="1339163" y="742996"/>
                  <a:pt x="1358694" y="815651"/>
                </a:cubicBezTo>
                <a:cubicBezTo>
                  <a:pt x="1378225" y="888305"/>
                  <a:pt x="1514158" y="1033614"/>
                  <a:pt x="1518064" y="1092206"/>
                </a:cubicBezTo>
                <a:cubicBezTo>
                  <a:pt x="1521971" y="1150798"/>
                  <a:pt x="1404005" y="1135955"/>
                  <a:pt x="1382130" y="1167204"/>
                </a:cubicBezTo>
                <a:cubicBezTo>
                  <a:pt x="1360256" y="1198453"/>
                  <a:pt x="1390724" y="1255483"/>
                  <a:pt x="1386818" y="1279701"/>
                </a:cubicBezTo>
                <a:cubicBezTo>
                  <a:pt x="1382912" y="1303919"/>
                  <a:pt x="1361038" y="1303137"/>
                  <a:pt x="1358694" y="1312512"/>
                </a:cubicBezTo>
                <a:cubicBezTo>
                  <a:pt x="1356350" y="1321887"/>
                  <a:pt x="1382912" y="1320325"/>
                  <a:pt x="1372756" y="1335949"/>
                </a:cubicBezTo>
                <a:cubicBezTo>
                  <a:pt x="1362600" y="1351574"/>
                  <a:pt x="1313382" y="1359387"/>
                  <a:pt x="1297758" y="1406260"/>
                </a:cubicBezTo>
                <a:cubicBezTo>
                  <a:pt x="1282134" y="1453134"/>
                  <a:pt x="1409474" y="1567974"/>
                  <a:pt x="1279008" y="1617192"/>
                </a:cubicBezTo>
                <a:cubicBezTo>
                  <a:pt x="1148544" y="1666410"/>
                  <a:pt x="978235" y="1565631"/>
                  <a:pt x="936830" y="1645316"/>
                </a:cubicBezTo>
                <a:cubicBezTo>
                  <a:pt x="895425" y="1725002"/>
                  <a:pt x="843864" y="1864060"/>
                  <a:pt x="1030577" y="2095304"/>
                </a:cubicBezTo>
                <a:cubicBezTo>
                  <a:pt x="762616" y="2092179"/>
                  <a:pt x="244660" y="2113272"/>
                  <a:pt x="18105" y="2095304"/>
                </a:cubicBezTo>
                <a:cubicBezTo>
                  <a:pt x="72790" y="1927340"/>
                  <a:pt x="250130" y="1765625"/>
                  <a:pt x="247786" y="1537506"/>
                </a:cubicBezTo>
                <a:cubicBezTo>
                  <a:pt x="245442" y="1309387"/>
                  <a:pt x="51697" y="1118768"/>
                  <a:pt x="4042" y="726591"/>
                </a:cubicBezTo>
                <a:cubicBezTo>
                  <a:pt x="-20283" y="526408"/>
                  <a:pt x="67548" y="340065"/>
                  <a:pt x="203379" y="206900"/>
                </a:cubicBezTo>
                <a:lnTo>
                  <a:pt x="203379" y="206708"/>
                </a:lnTo>
                <a:lnTo>
                  <a:pt x="203605" y="206708"/>
                </a:lnTo>
                <a:cubicBezTo>
                  <a:pt x="332512" y="77755"/>
                  <a:pt x="505564" y="-2246"/>
                  <a:pt x="664962" y="4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endParaRPr lang="en-US" dirty="0">
              <a:solidFill>
                <a:srgbClr val="FFFFFF"/>
              </a:solidFill>
            </a:endParaRPr>
          </a:p>
        </p:txBody>
      </p:sp>
      <p:sp>
        <p:nvSpPr>
          <p:cNvPr id="30" name="Freeform 29"/>
          <p:cNvSpPr>
            <a:spLocks noEditPoints="1"/>
          </p:cNvSpPr>
          <p:nvPr/>
        </p:nvSpPr>
        <p:spPr bwMode="black">
          <a:xfrm rot="3604394" flipH="1">
            <a:off x="4152709" y="1925267"/>
            <a:ext cx="533232" cy="428078"/>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rgbClr val="007233"/>
          </a:solidFill>
          <a:ln>
            <a:noFill/>
          </a:ln>
          <a:extLst/>
        </p:spPr>
        <p:txBody>
          <a:bodyPr vert="horz" wrap="square" lIns="91427" tIns="45713" rIns="91427" bIns="45713"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599" dirty="0">
              <a:ln>
                <a:solidFill>
                  <a:srgbClr val="505050">
                    <a:alpha val="0"/>
                  </a:srgbClr>
                </a:solidFill>
              </a:ln>
              <a:solidFill>
                <a:srgbClr val="505050"/>
              </a:solidFill>
            </a:endParaRPr>
          </a:p>
        </p:txBody>
      </p:sp>
      <p:grpSp>
        <p:nvGrpSpPr>
          <p:cNvPr id="23" name="Group 22"/>
          <p:cNvGrpSpPr>
            <a:grpSpLocks noChangeAspect="1"/>
          </p:cNvGrpSpPr>
          <p:nvPr/>
        </p:nvGrpSpPr>
        <p:grpSpPr>
          <a:xfrm>
            <a:off x="8619466" y="1976466"/>
            <a:ext cx="3543893" cy="1593165"/>
            <a:chOff x="0" y="0"/>
            <a:chExt cx="2625025" cy="1179837"/>
          </a:xfrm>
        </p:grpSpPr>
        <p:sp>
          <p:nvSpPr>
            <p:cNvPr id="24" name="Circular Arrow 23"/>
            <p:cNvSpPr/>
            <p:nvPr/>
          </p:nvSpPr>
          <p:spPr bwMode="auto">
            <a:xfrm rot="2744773">
              <a:off x="621853" y="11463"/>
              <a:ext cx="1168375" cy="1168374"/>
            </a:xfrm>
            <a:prstGeom prst="circularArrow">
              <a:avLst/>
            </a:prstGeom>
            <a:gradFill rotWithShape="1">
              <a:gsLst>
                <a:gs pos="0">
                  <a:srgbClr val="FFFFFF">
                    <a:lumMod val="75000"/>
                    <a:alpha val="0"/>
                  </a:srgbClr>
                </a:gs>
                <a:gs pos="88000">
                  <a:srgbClr val="217346"/>
                </a:gs>
              </a:gsLst>
              <a:lin ang="21000000" scaled="0"/>
            </a:gradFill>
            <a:ln w="9525" cap="flat" cmpd="sng" algn="ctr">
              <a:noFill/>
              <a:prstDash val="solid"/>
              <a:headEnd type="none" w="med" len="med"/>
              <a:tailEnd type="none" w="med" len="med"/>
            </a:ln>
            <a:effectLst/>
          </p:spPr>
          <p:txBody>
            <a:bodyPr vert="horz" wrap="square" lIns="95112" tIns="47556" rIns="95112" bIns="47556" numCol="1" rtlCol="0" anchor="ctr" anchorCtr="0" compatLnSpc="1">
              <a:prstTxWarp prst="textNoShape">
                <a:avLst/>
              </a:prstTxWarp>
            </a:bodyPr>
            <a:lstStyle/>
            <a:p>
              <a:endParaRPr lang="en-US" sz="1836">
                <a:solidFill>
                  <a:srgbClr val="505050"/>
                </a:solidFill>
              </a:endParaRPr>
            </a:p>
          </p:txBody>
        </p:sp>
        <p:sp>
          <p:nvSpPr>
            <p:cNvPr id="25" name="Circular Arrow 24"/>
            <p:cNvSpPr/>
            <p:nvPr/>
          </p:nvSpPr>
          <p:spPr bwMode="auto">
            <a:xfrm rot="14535608">
              <a:off x="637143" y="1"/>
              <a:ext cx="1168375" cy="1168373"/>
            </a:xfrm>
            <a:prstGeom prst="circularArrow">
              <a:avLst>
                <a:gd name="adj1" fmla="val 12500"/>
                <a:gd name="adj2" fmla="val 1142319"/>
                <a:gd name="adj3" fmla="val 20457681"/>
                <a:gd name="adj4" fmla="val 9032373"/>
                <a:gd name="adj5" fmla="val 12500"/>
              </a:avLst>
            </a:prstGeom>
            <a:gradFill rotWithShape="1">
              <a:gsLst>
                <a:gs pos="0">
                  <a:srgbClr val="FFFFFF">
                    <a:lumMod val="75000"/>
                    <a:alpha val="0"/>
                  </a:srgbClr>
                </a:gs>
                <a:gs pos="88000">
                  <a:srgbClr val="217346"/>
                </a:gs>
              </a:gsLst>
              <a:lin ang="21000000" scaled="0"/>
            </a:gradFill>
            <a:ln w="9525" cap="flat" cmpd="sng" algn="ctr">
              <a:noFill/>
              <a:prstDash val="solid"/>
              <a:headEnd type="none" w="med" len="med"/>
              <a:tailEnd type="none" w="med" len="med"/>
            </a:ln>
            <a:effectLst/>
          </p:spPr>
          <p:txBody>
            <a:bodyPr vert="horz" wrap="square" lIns="95112" tIns="47556" rIns="95112" bIns="47556" numCol="1" rtlCol="0" anchor="ctr" anchorCtr="0" compatLnSpc="1">
              <a:prstTxWarp prst="textNoShape">
                <a:avLst/>
              </a:prstTxWarp>
            </a:bodyPr>
            <a:lstStyle/>
            <a:p>
              <a:endParaRPr lang="en-US" sz="1836">
                <a:solidFill>
                  <a:srgbClr val="505050"/>
                </a:solidFill>
              </a:endParaRPr>
            </a:p>
          </p:txBody>
        </p:sp>
        <p:grpSp>
          <p:nvGrpSpPr>
            <p:cNvPr id="26" name="Group 25"/>
            <p:cNvGrpSpPr/>
            <p:nvPr/>
          </p:nvGrpSpPr>
          <p:grpSpPr>
            <a:xfrm>
              <a:off x="0" y="127444"/>
              <a:ext cx="2625025" cy="745293"/>
              <a:chOff x="0" y="127444"/>
              <a:chExt cx="2625025" cy="745293"/>
            </a:xfrm>
          </p:grpSpPr>
          <p:pic>
            <p:nvPicPr>
              <p:cNvPr id="27" name="Picture 26" descr="image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128049"/>
                <a:ext cx="557759" cy="54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3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51110" y="127444"/>
                <a:ext cx="548640" cy="548640"/>
              </a:xfrm>
              <a:prstGeom prst="rect">
                <a:avLst/>
              </a:prstGeom>
            </p:spPr>
          </p:pic>
          <p:sp>
            <p:nvSpPr>
              <p:cNvPr id="32" name="TextBox 51"/>
              <p:cNvSpPr txBox="1"/>
              <p:nvPr/>
            </p:nvSpPr>
            <p:spPr>
              <a:xfrm>
                <a:off x="74305" y="683035"/>
                <a:ext cx="1558925" cy="189702"/>
              </a:xfrm>
              <a:prstGeom prst="rect">
                <a:avLst/>
              </a:prstGeom>
              <a:noFill/>
            </p:spPr>
            <p:txBody>
              <a:bodyPr wrap="square" lIns="0" tIns="0" rIns="0" bIns="0" rtlCol="0">
                <a:spAutoFit/>
              </a:bodyPr>
              <a:lstStyle/>
              <a:p>
                <a:r>
                  <a:rPr lang="en-US" sz="1632" spc="-71">
                    <a:solidFill>
                      <a:srgbClr val="217346"/>
                    </a:solidFill>
                    <a:ea typeface="SimSun" panose="02010600030101010101" pitchFamily="2" charset="-122"/>
                    <a:cs typeface="Times New Roman" panose="02020603050405020304" pitchFamily="18" charset="0"/>
                  </a:rPr>
                  <a:t>Excel</a:t>
                </a:r>
                <a:endParaRPr lang="en-US" sz="1224">
                  <a:solidFill>
                    <a:srgbClr val="505050"/>
                  </a:solidFill>
                  <a:latin typeface="Times New Roman" panose="02020603050405020304" pitchFamily="18" charset="0"/>
                  <a:ea typeface="SimSun" panose="02010600030101010101" pitchFamily="2" charset="-122"/>
                </a:endParaRPr>
              </a:p>
            </p:txBody>
          </p:sp>
          <p:sp>
            <p:nvSpPr>
              <p:cNvPr id="33" name="TextBox 52"/>
              <p:cNvSpPr txBox="1"/>
              <p:nvPr/>
            </p:nvSpPr>
            <p:spPr>
              <a:xfrm>
                <a:off x="1810955" y="675619"/>
                <a:ext cx="814070" cy="189701"/>
              </a:xfrm>
              <a:prstGeom prst="rect">
                <a:avLst/>
              </a:prstGeom>
              <a:noFill/>
            </p:spPr>
            <p:txBody>
              <a:bodyPr wrap="square" lIns="0" tIns="0" rIns="0" bIns="0" rtlCol="0">
                <a:spAutoFit/>
              </a:bodyPr>
              <a:lstStyle/>
              <a:p>
                <a:r>
                  <a:rPr lang="en-US" sz="1632" spc="-71">
                    <a:solidFill>
                      <a:srgbClr val="217346"/>
                    </a:solidFill>
                    <a:ea typeface="SimSun" panose="02010600030101010101" pitchFamily="2" charset="-122"/>
                    <a:cs typeface="Times New Roman" panose="02020603050405020304" pitchFamily="18" charset="0"/>
                  </a:rPr>
                  <a:t>Power BI</a:t>
                </a:r>
                <a:endParaRPr lang="en-US" sz="1224">
                  <a:solidFill>
                    <a:srgbClr val="505050"/>
                  </a:solidFill>
                  <a:latin typeface="Times New Roman" panose="02020603050405020304" pitchFamily="18" charset="0"/>
                  <a:ea typeface="SimSun" panose="02010600030101010101" pitchFamily="2" charset="-122"/>
                </a:endParaRPr>
              </a:p>
            </p:txBody>
          </p:sp>
        </p:grpSp>
      </p:grpSp>
      <p:pic>
        <p:nvPicPr>
          <p:cNvPr id="34" name="Picture 33"/>
          <p:cNvPicPr>
            <a:picLocks noChangeAspect="1"/>
          </p:cNvPicPr>
          <p:nvPr/>
        </p:nvPicPr>
        <p:blipFill>
          <a:blip r:embed="rId7"/>
          <a:stretch>
            <a:fillRect/>
          </a:stretch>
        </p:blipFill>
        <p:spPr>
          <a:xfrm>
            <a:off x="9086165" y="1374099"/>
            <a:ext cx="2313672" cy="617241"/>
          </a:xfrm>
          <a:prstGeom prst="rect">
            <a:avLst/>
          </a:prstGeom>
        </p:spPr>
      </p:pic>
      <p:sp>
        <p:nvSpPr>
          <p:cNvPr id="35" name="Rectangle 34"/>
          <p:cNvSpPr/>
          <p:nvPr/>
        </p:nvSpPr>
        <p:spPr bwMode="auto">
          <a:xfrm>
            <a:off x="695944" y="3811216"/>
            <a:ext cx="2298253" cy="2352667"/>
          </a:xfrm>
          <a:prstGeom prst="rect">
            <a:avLst/>
          </a:prstGeom>
          <a:noFill/>
          <a:ln w="571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2926894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Parallelogram 82"/>
          <p:cNvSpPr/>
          <p:nvPr/>
        </p:nvSpPr>
        <p:spPr bwMode="auto">
          <a:xfrm>
            <a:off x="6391079" y="1548544"/>
            <a:ext cx="1351759" cy="4586983"/>
          </a:xfrm>
          <a:prstGeom prst="parallelogram">
            <a:avLst>
              <a:gd name="adj" fmla="val 0"/>
            </a:avLst>
          </a:prstGeom>
          <a:solidFill>
            <a:schemeClr val="bg1">
              <a:lumMod val="85000"/>
            </a:schemeClr>
          </a:solidFill>
          <a:ln w="9525">
            <a:solidFill>
              <a:schemeClr val="bg1">
                <a:lumMod val="75000"/>
              </a:schemeClr>
            </a:solidFill>
            <a:round/>
            <a:headEnd/>
            <a:tailEnd/>
          </a:ln>
          <a:effectLst>
            <a:innerShdw blurRad="317500">
              <a:schemeClr val="bg1">
                <a:lumMod val="50000"/>
              </a:schemeClr>
            </a:innerShdw>
            <a:softEdge rad="0"/>
          </a:effectLst>
          <a:scene3d>
            <a:camera prst="perspectiveRight" fov="4500000">
              <a:rot lat="0" lon="19200000" rev="0"/>
            </a:camera>
            <a:lightRig rig="threePt" dir="t"/>
          </a:scene3d>
        </p:spPr>
        <p:txBody>
          <a:bodyPr vert="horz" wrap="square" lIns="93247" tIns="46623" rIns="93247" bIns="46623" numCol="1" anchor="t" anchorCtr="0" compatLnSpc="1">
            <a:prstTxWarp prst="textNoShape">
              <a:avLst/>
            </a:prstTxWarp>
          </a:bodyPr>
          <a:lstStyle/>
          <a:p>
            <a:pPr defTabSz="932418" fontAlgn="base">
              <a:spcBef>
                <a:spcPct val="0"/>
              </a:spcBef>
              <a:spcAft>
                <a:spcPct val="0"/>
              </a:spcAft>
              <a:defRPr/>
            </a:pPr>
            <a:endParaRPr lang="en-US" sz="1836" kern="0" dirty="0">
              <a:solidFill>
                <a:srgbClr val="FFFFFF"/>
              </a:solidFill>
              <a:latin typeface="Segoe Condensed"/>
            </a:endParaRPr>
          </a:p>
        </p:txBody>
      </p:sp>
      <p:grpSp>
        <p:nvGrpSpPr>
          <p:cNvPr id="145" name="Group 144"/>
          <p:cNvGrpSpPr/>
          <p:nvPr/>
        </p:nvGrpSpPr>
        <p:grpSpPr>
          <a:xfrm>
            <a:off x="6551625" y="1363675"/>
            <a:ext cx="1001909" cy="4906840"/>
            <a:chOff x="6551671" y="1363372"/>
            <a:chExt cx="1002051" cy="4907536"/>
          </a:xfrm>
        </p:grpSpPr>
        <p:sp>
          <p:nvSpPr>
            <p:cNvPr id="10" name="Freeform 9"/>
            <p:cNvSpPr>
              <a:spLocks/>
            </p:cNvSpPr>
            <p:nvPr/>
          </p:nvSpPr>
          <p:spPr bwMode="auto">
            <a:xfrm rot="5400000" flipH="1" flipV="1">
              <a:off x="6876170" y="4360810"/>
              <a:ext cx="616500" cy="206260"/>
            </a:xfrm>
            <a:custGeom>
              <a:avLst/>
              <a:gdLst>
                <a:gd name="T0" fmla="*/ 0 w 703"/>
                <a:gd name="T1" fmla="*/ 150 h 150"/>
                <a:gd name="T2" fmla="*/ 201 w 703"/>
                <a:gd name="T3" fmla="*/ 0 h 150"/>
                <a:gd name="T4" fmla="*/ 673 w 703"/>
                <a:gd name="T5" fmla="*/ 66 h 150"/>
                <a:gd name="T6" fmla="*/ 703 w 703"/>
                <a:gd name="T7" fmla="*/ 150 h 150"/>
                <a:gd name="T8" fmla="*/ 0 w 703"/>
                <a:gd name="T9" fmla="*/ 150 h 150"/>
              </a:gdLst>
              <a:ahLst/>
              <a:cxnLst>
                <a:cxn ang="0">
                  <a:pos x="T0" y="T1"/>
                </a:cxn>
                <a:cxn ang="0">
                  <a:pos x="T2" y="T3"/>
                </a:cxn>
                <a:cxn ang="0">
                  <a:pos x="T4" y="T5"/>
                </a:cxn>
                <a:cxn ang="0">
                  <a:pos x="T6" y="T7"/>
                </a:cxn>
                <a:cxn ang="0">
                  <a:pos x="T8" y="T9"/>
                </a:cxn>
              </a:cxnLst>
              <a:rect l="0" t="0" r="r" b="b"/>
              <a:pathLst>
                <a:path w="703" h="150">
                  <a:moveTo>
                    <a:pt x="0" y="150"/>
                  </a:moveTo>
                  <a:lnTo>
                    <a:pt x="201" y="0"/>
                  </a:lnTo>
                  <a:lnTo>
                    <a:pt x="673" y="66"/>
                  </a:lnTo>
                  <a:lnTo>
                    <a:pt x="703" y="150"/>
                  </a:lnTo>
                  <a:lnTo>
                    <a:pt x="0" y="150"/>
                  </a:lnTo>
                  <a:close/>
                </a:path>
              </a:pathLst>
            </a:custGeom>
            <a:solidFill>
              <a:schemeClr val="bg1">
                <a:lumMod val="85000"/>
                <a:alpha val="61000"/>
              </a:schemeClr>
            </a:solidFill>
            <a:ln w="9525">
              <a:solidFill>
                <a:schemeClr val="bg1">
                  <a:lumMod val="50000"/>
                </a:schemeClr>
              </a:solidFill>
              <a:round/>
              <a:headEnd/>
              <a:tailEnd/>
            </a:ln>
          </p:spPr>
          <p:txBody>
            <a:bodyPr vert="horz" wrap="square" lIns="93247" tIns="46623" rIns="93247" bIns="46623"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fontAlgn="base">
                <a:spcBef>
                  <a:spcPct val="0"/>
                </a:spcBef>
                <a:spcAft>
                  <a:spcPct val="0"/>
                </a:spcAft>
                <a:defRPr/>
              </a:pPr>
              <a:endParaRPr lang="en-US" sz="1836">
                <a:solidFill>
                  <a:srgbClr val="FFFFFF"/>
                </a:solidFill>
                <a:latin typeface="Tw Cen MT"/>
              </a:endParaRPr>
            </a:p>
          </p:txBody>
        </p:sp>
        <p:sp>
          <p:nvSpPr>
            <p:cNvPr id="11" name="Freeform 10"/>
            <p:cNvSpPr>
              <a:spLocks/>
            </p:cNvSpPr>
            <p:nvPr/>
          </p:nvSpPr>
          <p:spPr bwMode="auto">
            <a:xfrm rot="5008932" flipH="1" flipV="1">
              <a:off x="6213513" y="1874417"/>
              <a:ext cx="1851254" cy="829164"/>
            </a:xfrm>
            <a:custGeom>
              <a:avLst/>
              <a:gdLst>
                <a:gd name="T0" fmla="*/ 804 w 2111"/>
                <a:gd name="T1" fmla="*/ 0 h 603"/>
                <a:gd name="T2" fmla="*/ 302 w 2111"/>
                <a:gd name="T3" fmla="*/ 302 h 603"/>
                <a:gd name="T4" fmla="*/ 1407 w 2111"/>
                <a:gd name="T5" fmla="*/ 151 h 603"/>
                <a:gd name="T6" fmla="*/ 0 w 2111"/>
                <a:gd name="T7" fmla="*/ 452 h 603"/>
                <a:gd name="T8" fmla="*/ 1005 w 2111"/>
                <a:gd name="T9" fmla="*/ 603 h 603"/>
                <a:gd name="T10" fmla="*/ 1508 w 2111"/>
                <a:gd name="T11" fmla="*/ 603 h 603"/>
                <a:gd name="T12" fmla="*/ 2111 w 2111"/>
                <a:gd name="T13" fmla="*/ 0 h 603"/>
                <a:gd name="T14" fmla="*/ 804 w 2111"/>
                <a:gd name="T15" fmla="*/ 0 h 6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11" h="603">
                  <a:moveTo>
                    <a:pt x="804" y="0"/>
                  </a:moveTo>
                  <a:lnTo>
                    <a:pt x="302" y="302"/>
                  </a:lnTo>
                  <a:lnTo>
                    <a:pt x="1407" y="151"/>
                  </a:lnTo>
                  <a:lnTo>
                    <a:pt x="0" y="452"/>
                  </a:lnTo>
                  <a:lnTo>
                    <a:pt x="1005" y="603"/>
                  </a:lnTo>
                  <a:lnTo>
                    <a:pt x="1508" y="603"/>
                  </a:lnTo>
                  <a:lnTo>
                    <a:pt x="2111" y="0"/>
                  </a:lnTo>
                  <a:lnTo>
                    <a:pt x="804" y="0"/>
                  </a:lnTo>
                  <a:close/>
                </a:path>
              </a:pathLst>
            </a:custGeom>
            <a:solidFill>
              <a:schemeClr val="bg1">
                <a:lumMod val="85000"/>
                <a:alpha val="61000"/>
              </a:schemeClr>
            </a:solidFill>
            <a:ln w="9525">
              <a:solidFill>
                <a:schemeClr val="bg1">
                  <a:lumMod val="50000"/>
                </a:schemeClr>
              </a:solidFill>
              <a:round/>
              <a:headEnd/>
              <a:tailEnd/>
            </a:ln>
          </p:spPr>
          <p:txBody>
            <a:bodyPr vert="horz" wrap="square" lIns="93247" tIns="46623" rIns="93247" bIns="46623"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fontAlgn="base">
                <a:spcBef>
                  <a:spcPct val="0"/>
                </a:spcBef>
                <a:spcAft>
                  <a:spcPct val="0"/>
                </a:spcAft>
                <a:defRPr/>
              </a:pPr>
              <a:endParaRPr lang="en-US" sz="1836">
                <a:solidFill>
                  <a:srgbClr val="FFFFFF"/>
                </a:solidFill>
                <a:latin typeface="Tw Cen MT"/>
              </a:endParaRPr>
            </a:p>
          </p:txBody>
        </p:sp>
        <p:sp>
          <p:nvSpPr>
            <p:cNvPr id="12" name="Freeform 11"/>
            <p:cNvSpPr>
              <a:spLocks/>
            </p:cNvSpPr>
            <p:nvPr/>
          </p:nvSpPr>
          <p:spPr bwMode="auto">
            <a:xfrm rot="5237031" flipH="1" flipV="1">
              <a:off x="6056997" y="4842565"/>
              <a:ext cx="2027522" cy="829164"/>
            </a:xfrm>
            <a:custGeom>
              <a:avLst/>
              <a:gdLst>
                <a:gd name="T0" fmla="*/ 0 w 2312"/>
                <a:gd name="T1" fmla="*/ 0 h 603"/>
                <a:gd name="T2" fmla="*/ 1508 w 2312"/>
                <a:gd name="T3" fmla="*/ 0 h 603"/>
                <a:gd name="T4" fmla="*/ 2312 w 2312"/>
                <a:gd name="T5" fmla="*/ 302 h 603"/>
                <a:gd name="T6" fmla="*/ 1307 w 2312"/>
                <a:gd name="T7" fmla="*/ 151 h 603"/>
                <a:gd name="T8" fmla="*/ 1809 w 2312"/>
                <a:gd name="T9" fmla="*/ 302 h 603"/>
                <a:gd name="T10" fmla="*/ 1608 w 2312"/>
                <a:gd name="T11" fmla="*/ 452 h 603"/>
                <a:gd name="T12" fmla="*/ 1005 w 2312"/>
                <a:gd name="T13" fmla="*/ 603 h 603"/>
                <a:gd name="T14" fmla="*/ 603 w 2312"/>
                <a:gd name="T15" fmla="*/ 603 h 603"/>
                <a:gd name="T16" fmla="*/ 0 w 2312"/>
                <a:gd name="T17" fmla="*/ 0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12" h="603">
                  <a:moveTo>
                    <a:pt x="0" y="0"/>
                  </a:moveTo>
                  <a:lnTo>
                    <a:pt x="1508" y="0"/>
                  </a:lnTo>
                  <a:lnTo>
                    <a:pt x="2312" y="302"/>
                  </a:lnTo>
                  <a:lnTo>
                    <a:pt x="1307" y="151"/>
                  </a:lnTo>
                  <a:lnTo>
                    <a:pt x="1809" y="302"/>
                  </a:lnTo>
                  <a:lnTo>
                    <a:pt x="1608" y="452"/>
                  </a:lnTo>
                  <a:lnTo>
                    <a:pt x="1005" y="603"/>
                  </a:lnTo>
                  <a:lnTo>
                    <a:pt x="603" y="603"/>
                  </a:lnTo>
                  <a:lnTo>
                    <a:pt x="0" y="0"/>
                  </a:lnTo>
                  <a:close/>
                </a:path>
              </a:pathLst>
            </a:custGeom>
            <a:solidFill>
              <a:schemeClr val="bg1">
                <a:lumMod val="85000"/>
                <a:alpha val="61000"/>
              </a:schemeClr>
            </a:solidFill>
            <a:ln w="9525">
              <a:solidFill>
                <a:schemeClr val="bg1">
                  <a:lumMod val="50000"/>
                </a:schemeClr>
              </a:solidFill>
              <a:round/>
              <a:headEnd/>
              <a:tailEnd/>
            </a:ln>
          </p:spPr>
          <p:txBody>
            <a:bodyPr vert="horz" wrap="square" lIns="93247" tIns="46623" rIns="93247" bIns="46623"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fontAlgn="base">
                <a:spcBef>
                  <a:spcPct val="0"/>
                </a:spcBef>
                <a:spcAft>
                  <a:spcPct val="0"/>
                </a:spcAft>
                <a:defRPr/>
              </a:pPr>
              <a:endParaRPr lang="en-US" sz="1836">
                <a:solidFill>
                  <a:srgbClr val="FFFFFF"/>
                </a:solidFill>
                <a:latin typeface="Tw Cen MT"/>
              </a:endParaRPr>
            </a:p>
          </p:txBody>
        </p:sp>
        <p:sp>
          <p:nvSpPr>
            <p:cNvPr id="13" name="Freeform 12"/>
            <p:cNvSpPr>
              <a:spLocks/>
            </p:cNvSpPr>
            <p:nvPr/>
          </p:nvSpPr>
          <p:spPr bwMode="auto">
            <a:xfrm rot="4964037" flipH="1" flipV="1">
              <a:off x="6362483" y="4167732"/>
              <a:ext cx="793645" cy="415270"/>
            </a:xfrm>
            <a:custGeom>
              <a:avLst/>
              <a:gdLst>
                <a:gd name="T0" fmla="*/ 0 w 905"/>
                <a:gd name="T1" fmla="*/ 0 h 302"/>
                <a:gd name="T2" fmla="*/ 603 w 905"/>
                <a:gd name="T3" fmla="*/ 302 h 302"/>
                <a:gd name="T4" fmla="*/ 704 w 905"/>
                <a:gd name="T5" fmla="*/ 151 h 302"/>
                <a:gd name="T6" fmla="*/ 905 w 905"/>
                <a:gd name="T7" fmla="*/ 0 h 302"/>
                <a:gd name="T8" fmla="*/ 0 w 905"/>
                <a:gd name="T9" fmla="*/ 0 h 302"/>
              </a:gdLst>
              <a:ahLst/>
              <a:cxnLst>
                <a:cxn ang="0">
                  <a:pos x="T0" y="T1"/>
                </a:cxn>
                <a:cxn ang="0">
                  <a:pos x="T2" y="T3"/>
                </a:cxn>
                <a:cxn ang="0">
                  <a:pos x="T4" y="T5"/>
                </a:cxn>
                <a:cxn ang="0">
                  <a:pos x="T6" y="T7"/>
                </a:cxn>
                <a:cxn ang="0">
                  <a:pos x="T8" y="T9"/>
                </a:cxn>
              </a:cxnLst>
              <a:rect l="0" t="0" r="r" b="b"/>
              <a:pathLst>
                <a:path w="905" h="302">
                  <a:moveTo>
                    <a:pt x="0" y="0"/>
                  </a:moveTo>
                  <a:lnTo>
                    <a:pt x="603" y="302"/>
                  </a:lnTo>
                  <a:lnTo>
                    <a:pt x="704" y="151"/>
                  </a:lnTo>
                  <a:lnTo>
                    <a:pt x="905" y="0"/>
                  </a:lnTo>
                  <a:lnTo>
                    <a:pt x="0" y="0"/>
                  </a:lnTo>
                  <a:close/>
                </a:path>
              </a:pathLst>
            </a:custGeom>
            <a:solidFill>
              <a:schemeClr val="bg1">
                <a:lumMod val="85000"/>
                <a:alpha val="61000"/>
              </a:schemeClr>
            </a:solidFill>
            <a:ln w="9525">
              <a:solidFill>
                <a:schemeClr val="bg1">
                  <a:lumMod val="50000"/>
                </a:schemeClr>
              </a:solidFill>
              <a:round/>
              <a:headEnd/>
              <a:tailEnd/>
            </a:ln>
          </p:spPr>
          <p:txBody>
            <a:bodyPr vert="horz" wrap="square" lIns="93247" tIns="46623" rIns="93247" bIns="46623"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fontAlgn="base">
                <a:spcBef>
                  <a:spcPct val="0"/>
                </a:spcBef>
                <a:spcAft>
                  <a:spcPct val="0"/>
                </a:spcAft>
                <a:defRPr/>
              </a:pPr>
              <a:endParaRPr lang="en-US" sz="1836">
                <a:solidFill>
                  <a:srgbClr val="FFFFFF"/>
                </a:solidFill>
                <a:latin typeface="Tw Cen MT"/>
              </a:endParaRPr>
            </a:p>
          </p:txBody>
        </p:sp>
        <p:sp>
          <p:nvSpPr>
            <p:cNvPr id="14" name="Freeform 13"/>
            <p:cNvSpPr>
              <a:spLocks/>
            </p:cNvSpPr>
            <p:nvPr/>
          </p:nvSpPr>
          <p:spPr bwMode="auto">
            <a:xfrm rot="5400000" flipH="1" flipV="1">
              <a:off x="6266002" y="3331117"/>
              <a:ext cx="1056732" cy="415270"/>
            </a:xfrm>
            <a:custGeom>
              <a:avLst/>
              <a:gdLst>
                <a:gd name="T0" fmla="*/ 0 w 1205"/>
                <a:gd name="T1" fmla="*/ 302 h 302"/>
                <a:gd name="T2" fmla="*/ 100 w 1205"/>
                <a:gd name="T3" fmla="*/ 151 h 302"/>
                <a:gd name="T4" fmla="*/ 402 w 1205"/>
                <a:gd name="T5" fmla="*/ 0 h 302"/>
                <a:gd name="T6" fmla="*/ 1205 w 1205"/>
                <a:gd name="T7" fmla="*/ 0 h 302"/>
                <a:gd name="T8" fmla="*/ 0 w 1205"/>
                <a:gd name="T9" fmla="*/ 302 h 302"/>
              </a:gdLst>
              <a:ahLst/>
              <a:cxnLst>
                <a:cxn ang="0">
                  <a:pos x="T0" y="T1"/>
                </a:cxn>
                <a:cxn ang="0">
                  <a:pos x="T2" y="T3"/>
                </a:cxn>
                <a:cxn ang="0">
                  <a:pos x="T4" y="T5"/>
                </a:cxn>
                <a:cxn ang="0">
                  <a:pos x="T6" y="T7"/>
                </a:cxn>
                <a:cxn ang="0">
                  <a:pos x="T8" y="T9"/>
                </a:cxn>
              </a:cxnLst>
              <a:rect l="0" t="0" r="r" b="b"/>
              <a:pathLst>
                <a:path w="1205" h="302">
                  <a:moveTo>
                    <a:pt x="0" y="302"/>
                  </a:moveTo>
                  <a:lnTo>
                    <a:pt x="100" y="151"/>
                  </a:lnTo>
                  <a:lnTo>
                    <a:pt x="402" y="0"/>
                  </a:lnTo>
                  <a:lnTo>
                    <a:pt x="1205" y="0"/>
                  </a:lnTo>
                  <a:lnTo>
                    <a:pt x="0" y="302"/>
                  </a:lnTo>
                  <a:close/>
                </a:path>
              </a:pathLst>
            </a:custGeom>
            <a:solidFill>
              <a:schemeClr val="bg1">
                <a:lumMod val="85000"/>
                <a:alpha val="61000"/>
              </a:schemeClr>
            </a:solidFill>
            <a:ln w="9525">
              <a:solidFill>
                <a:schemeClr val="bg1">
                  <a:lumMod val="50000"/>
                </a:schemeClr>
              </a:solidFill>
              <a:round/>
              <a:headEnd/>
              <a:tailEnd/>
            </a:ln>
          </p:spPr>
          <p:txBody>
            <a:bodyPr vert="horz" wrap="square" lIns="93247" tIns="46623" rIns="93247" bIns="46623"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fontAlgn="base">
                <a:spcBef>
                  <a:spcPct val="0"/>
                </a:spcBef>
                <a:spcAft>
                  <a:spcPct val="0"/>
                </a:spcAft>
                <a:defRPr/>
              </a:pPr>
              <a:endParaRPr lang="en-US" sz="1836">
                <a:solidFill>
                  <a:srgbClr val="FFFFFF"/>
                </a:solidFill>
                <a:latin typeface="Tw Cen MT"/>
              </a:endParaRPr>
            </a:p>
          </p:txBody>
        </p:sp>
        <p:sp>
          <p:nvSpPr>
            <p:cNvPr id="15" name="Freeform 14"/>
            <p:cNvSpPr>
              <a:spLocks/>
            </p:cNvSpPr>
            <p:nvPr/>
          </p:nvSpPr>
          <p:spPr bwMode="auto">
            <a:xfrm rot="5149843" flipH="1" flipV="1">
              <a:off x="6210846" y="3018455"/>
              <a:ext cx="1546073" cy="621529"/>
            </a:xfrm>
            <a:custGeom>
              <a:avLst/>
              <a:gdLst>
                <a:gd name="T0" fmla="*/ 0 w 1763"/>
                <a:gd name="T1" fmla="*/ 452 h 452"/>
                <a:gd name="T2" fmla="*/ 20 w 1763"/>
                <a:gd name="T3" fmla="*/ 356 h 452"/>
                <a:gd name="T4" fmla="*/ 1361 w 1763"/>
                <a:gd name="T5" fmla="*/ 0 h 452"/>
                <a:gd name="T6" fmla="*/ 1763 w 1763"/>
                <a:gd name="T7" fmla="*/ 0 h 452"/>
                <a:gd name="T8" fmla="*/ 1260 w 1763"/>
                <a:gd name="T9" fmla="*/ 302 h 452"/>
                <a:gd name="T10" fmla="*/ 1059 w 1763"/>
                <a:gd name="T11" fmla="*/ 406 h 452"/>
                <a:gd name="T12" fmla="*/ 0 w 1763"/>
                <a:gd name="T13" fmla="*/ 452 h 452"/>
              </a:gdLst>
              <a:ahLst/>
              <a:cxnLst>
                <a:cxn ang="0">
                  <a:pos x="T0" y="T1"/>
                </a:cxn>
                <a:cxn ang="0">
                  <a:pos x="T2" y="T3"/>
                </a:cxn>
                <a:cxn ang="0">
                  <a:pos x="T4" y="T5"/>
                </a:cxn>
                <a:cxn ang="0">
                  <a:pos x="T6" y="T7"/>
                </a:cxn>
                <a:cxn ang="0">
                  <a:pos x="T8" y="T9"/>
                </a:cxn>
                <a:cxn ang="0">
                  <a:pos x="T10" y="T11"/>
                </a:cxn>
                <a:cxn ang="0">
                  <a:pos x="T12" y="T13"/>
                </a:cxn>
              </a:cxnLst>
              <a:rect l="0" t="0" r="r" b="b"/>
              <a:pathLst>
                <a:path w="1763" h="452">
                  <a:moveTo>
                    <a:pt x="0" y="452"/>
                  </a:moveTo>
                  <a:lnTo>
                    <a:pt x="20" y="356"/>
                  </a:lnTo>
                  <a:lnTo>
                    <a:pt x="1361" y="0"/>
                  </a:lnTo>
                  <a:lnTo>
                    <a:pt x="1763" y="0"/>
                  </a:lnTo>
                  <a:lnTo>
                    <a:pt x="1260" y="302"/>
                  </a:lnTo>
                  <a:lnTo>
                    <a:pt x="1059" y="406"/>
                  </a:lnTo>
                  <a:lnTo>
                    <a:pt x="0" y="452"/>
                  </a:lnTo>
                  <a:close/>
                </a:path>
              </a:pathLst>
            </a:custGeom>
            <a:solidFill>
              <a:schemeClr val="bg1">
                <a:lumMod val="85000"/>
                <a:alpha val="61000"/>
              </a:schemeClr>
            </a:solidFill>
            <a:ln w="9525">
              <a:solidFill>
                <a:schemeClr val="bg1">
                  <a:lumMod val="50000"/>
                </a:schemeClr>
              </a:solidFill>
              <a:round/>
              <a:headEnd/>
              <a:tailEnd/>
            </a:ln>
          </p:spPr>
          <p:txBody>
            <a:bodyPr vert="horz" wrap="square" lIns="93247" tIns="46623" rIns="93247" bIns="46623"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fontAlgn="base">
                <a:spcBef>
                  <a:spcPct val="0"/>
                </a:spcBef>
                <a:spcAft>
                  <a:spcPct val="0"/>
                </a:spcAft>
                <a:defRPr/>
              </a:pPr>
              <a:endParaRPr lang="en-US" sz="1836">
                <a:solidFill>
                  <a:srgbClr val="FFFFFF"/>
                </a:solidFill>
                <a:latin typeface="Tw Cen MT"/>
              </a:endParaRPr>
            </a:p>
          </p:txBody>
        </p:sp>
      </p:grpSp>
      <p:sp>
        <p:nvSpPr>
          <p:cNvPr id="17" name="Rounded Rectangle 16"/>
          <p:cNvSpPr/>
          <p:nvPr/>
        </p:nvSpPr>
        <p:spPr>
          <a:xfrm>
            <a:off x="1494403" y="6371772"/>
            <a:ext cx="9353068" cy="458182"/>
          </a:xfrm>
          <a:prstGeom prst="roundRect">
            <a:avLst>
              <a:gd name="adj" fmla="val 0"/>
            </a:avLst>
          </a:prstGeom>
          <a:noFill/>
          <a:ln>
            <a:gradFill flip="none" rotWithShape="1">
              <a:gsLst>
                <a:gs pos="0">
                  <a:srgbClr val="DFE6D0">
                    <a:alpha val="0"/>
                  </a:srgbClr>
                </a:gs>
                <a:gs pos="50000">
                  <a:srgbClr val="DFE6D0"/>
                </a:gs>
                <a:gs pos="100000">
                  <a:sysClr val="windowText" lastClr="000000">
                    <a:alpha val="0"/>
                  </a:sysClr>
                </a:gs>
              </a:gsLst>
              <a:lin ang="10800000" scaled="1"/>
              <a:tileRect/>
            </a:gradFill>
            <a:headEnd type="none" w="med" len="med"/>
            <a:tailEnd type="none" w="med" len="med"/>
          </a:ln>
          <a:effectLst/>
          <a:scene3d>
            <a:camera prst="orthographicFront" fov="0">
              <a:rot lat="0" lon="0" rev="0"/>
            </a:camera>
            <a:lightRig rig="glow" dir="t">
              <a:rot lat="0" lon="0" rev="6360000"/>
            </a:lightRig>
          </a:scene3d>
          <a:sp3d prstMaterial="flat">
            <a:contourClr>
              <a:srgbClr val="CFC60D">
                <a:satMod val="300000"/>
              </a:srgbClr>
            </a:contourClr>
          </a:sp3d>
        </p:spPr>
        <p:txBody>
          <a:bodyPr vert="horz" wrap="square" lIns="93243" tIns="46621" rIns="93243" bIns="46621" numCol="1" rtlCol="0" anchor="ctr" anchorCtr="0" compatLnSpc="1">
            <a:prstTxWarp prst="textNoShape">
              <a:avLst/>
            </a:prstTxWarp>
          </a:bodyPr>
          <a:lstStyle/>
          <a:p>
            <a:pPr algn="ctr" defTabSz="932111" fontAlgn="base">
              <a:spcBef>
                <a:spcPct val="0"/>
              </a:spcBef>
              <a:spcAft>
                <a:spcPct val="0"/>
              </a:spcAft>
              <a:defRPr/>
            </a:pPr>
            <a:endParaRPr lang="en-US" sz="1836" kern="0" dirty="0">
              <a:ln w="3175">
                <a:noFill/>
              </a:ln>
              <a:gradFill>
                <a:gsLst>
                  <a:gs pos="0">
                    <a:srgbClr val="505050"/>
                  </a:gs>
                  <a:gs pos="86000">
                    <a:srgbClr val="505050"/>
                  </a:gs>
                </a:gsLst>
                <a:lin ang="5400000" scaled="0"/>
              </a:gradFill>
              <a:cs typeface="Arial" charset="0"/>
            </a:endParaRPr>
          </a:p>
          <a:p>
            <a:pPr algn="ctr" defTabSz="932111" fontAlgn="base">
              <a:spcBef>
                <a:spcPct val="0"/>
              </a:spcBef>
              <a:spcAft>
                <a:spcPct val="0"/>
              </a:spcAft>
              <a:defRPr/>
            </a:pPr>
            <a:endParaRPr lang="en-US" sz="1836" kern="0" dirty="0">
              <a:ln w="3175">
                <a:noFill/>
              </a:ln>
              <a:gradFill>
                <a:gsLst>
                  <a:gs pos="0">
                    <a:srgbClr val="505050"/>
                  </a:gs>
                  <a:gs pos="86000">
                    <a:srgbClr val="505050"/>
                  </a:gs>
                </a:gsLst>
                <a:lin ang="5400000" scaled="0"/>
              </a:gradFill>
              <a:cs typeface="Arial" charset="0"/>
            </a:endParaRPr>
          </a:p>
        </p:txBody>
      </p:sp>
      <p:sp>
        <p:nvSpPr>
          <p:cNvPr id="18" name="TextBox 17"/>
          <p:cNvSpPr txBox="1"/>
          <p:nvPr/>
        </p:nvSpPr>
        <p:spPr>
          <a:xfrm>
            <a:off x="1555884" y="6450336"/>
            <a:ext cx="9324709" cy="320182"/>
          </a:xfrm>
          <a:prstGeom prst="rect">
            <a:avLst/>
          </a:prstGeom>
          <a:noFill/>
        </p:spPr>
        <p:txBody>
          <a:bodyPr wrap="square" lIns="0" tIns="0" rIns="0" bIns="0" rtlCol="0">
            <a:spAutoFit/>
          </a:bodyPr>
          <a:lstStyle/>
          <a:p>
            <a:pPr algn="ctr" defTabSz="932380"/>
            <a:r>
              <a:rPr lang="en-US" sz="2040" dirty="0">
                <a:gradFill>
                  <a:gsLst>
                    <a:gs pos="0">
                      <a:srgbClr val="505050"/>
                    </a:gs>
                    <a:gs pos="86000">
                      <a:srgbClr val="505050"/>
                    </a:gs>
                  </a:gsLst>
                  <a:lin ang="5400000" scaled="0"/>
                </a:gradFill>
              </a:rPr>
              <a:t>IT has been busy keeping up with the growing demand for BI…</a:t>
            </a:r>
          </a:p>
        </p:txBody>
      </p:sp>
      <p:sp>
        <p:nvSpPr>
          <p:cNvPr id="19" name="Rectangle 18"/>
          <p:cNvSpPr/>
          <p:nvPr/>
        </p:nvSpPr>
        <p:spPr>
          <a:xfrm>
            <a:off x="7287491" y="1136379"/>
            <a:ext cx="4278583" cy="414295"/>
          </a:xfrm>
          <a:prstGeom prst="rect">
            <a:avLst/>
          </a:prstGeom>
          <a:noFill/>
        </p:spPr>
        <p:txBody>
          <a:bodyPr wrap="square">
            <a:spAutoFit/>
          </a:bodyPr>
          <a:lstStyle/>
          <a:p>
            <a:pPr algn="ctr" defTabSz="932380"/>
            <a:r>
              <a:rPr lang="en-US" sz="2040" b="1" dirty="0">
                <a:gradFill>
                  <a:gsLst>
                    <a:gs pos="0">
                      <a:srgbClr val="505050"/>
                    </a:gs>
                    <a:gs pos="100000">
                      <a:srgbClr val="505050"/>
                    </a:gs>
                  </a:gsLst>
                  <a:lin ang="5400000" scaled="0"/>
                </a:gradFill>
              </a:rPr>
              <a:t>Self-Service BI</a:t>
            </a:r>
          </a:p>
        </p:txBody>
      </p:sp>
      <p:sp>
        <p:nvSpPr>
          <p:cNvPr id="20" name="Freeform 10"/>
          <p:cNvSpPr>
            <a:spLocks noChangeAspect="1" noEditPoints="1"/>
          </p:cNvSpPr>
          <p:nvPr/>
        </p:nvSpPr>
        <p:spPr bwMode="auto">
          <a:xfrm>
            <a:off x="1569578" y="6233233"/>
            <a:ext cx="297312" cy="277078"/>
          </a:xfrm>
          <a:custGeom>
            <a:avLst/>
            <a:gdLst>
              <a:gd name="T0" fmla="*/ 21 w 56"/>
              <a:gd name="T1" fmla="*/ 29 h 52"/>
              <a:gd name="T2" fmla="*/ 21 w 56"/>
              <a:gd name="T3" fmla="*/ 52 h 52"/>
              <a:gd name="T4" fmla="*/ 0 w 56"/>
              <a:gd name="T5" fmla="*/ 52 h 52"/>
              <a:gd name="T6" fmla="*/ 0 w 56"/>
              <a:gd name="T7" fmla="*/ 34 h 52"/>
              <a:gd name="T8" fmla="*/ 4 w 56"/>
              <a:gd name="T9" fmla="*/ 13 h 52"/>
              <a:gd name="T10" fmla="*/ 18 w 56"/>
              <a:gd name="T11" fmla="*/ 0 h 52"/>
              <a:gd name="T12" fmla="*/ 23 w 56"/>
              <a:gd name="T13" fmla="*/ 8 h 52"/>
              <a:gd name="T14" fmla="*/ 14 w 56"/>
              <a:gd name="T15" fmla="*/ 15 h 52"/>
              <a:gd name="T16" fmla="*/ 11 w 56"/>
              <a:gd name="T17" fmla="*/ 29 h 52"/>
              <a:gd name="T18" fmla="*/ 21 w 56"/>
              <a:gd name="T19" fmla="*/ 29 h 52"/>
              <a:gd name="T20" fmla="*/ 54 w 56"/>
              <a:gd name="T21" fmla="*/ 29 h 52"/>
              <a:gd name="T22" fmla="*/ 54 w 56"/>
              <a:gd name="T23" fmla="*/ 52 h 52"/>
              <a:gd name="T24" fmla="*/ 34 w 56"/>
              <a:gd name="T25" fmla="*/ 52 h 52"/>
              <a:gd name="T26" fmla="*/ 34 w 56"/>
              <a:gd name="T27" fmla="*/ 34 h 52"/>
              <a:gd name="T28" fmla="*/ 37 w 56"/>
              <a:gd name="T29" fmla="*/ 13 h 52"/>
              <a:gd name="T30" fmla="*/ 51 w 56"/>
              <a:gd name="T31" fmla="*/ 0 h 52"/>
              <a:gd name="T32" fmla="*/ 56 w 56"/>
              <a:gd name="T33" fmla="*/ 8 h 52"/>
              <a:gd name="T34" fmla="*/ 47 w 56"/>
              <a:gd name="T35" fmla="*/ 15 h 52"/>
              <a:gd name="T36" fmla="*/ 44 w 56"/>
              <a:gd name="T37" fmla="*/ 29 h 52"/>
              <a:gd name="T38" fmla="*/ 54 w 56"/>
              <a:gd name="T39" fmla="*/ 2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6" h="52">
                <a:moveTo>
                  <a:pt x="21" y="29"/>
                </a:moveTo>
                <a:cubicBezTo>
                  <a:pt x="21" y="52"/>
                  <a:pt x="21" y="52"/>
                  <a:pt x="21" y="52"/>
                </a:cubicBezTo>
                <a:cubicBezTo>
                  <a:pt x="0" y="52"/>
                  <a:pt x="0" y="52"/>
                  <a:pt x="0" y="52"/>
                </a:cubicBezTo>
                <a:cubicBezTo>
                  <a:pt x="0" y="34"/>
                  <a:pt x="0" y="34"/>
                  <a:pt x="0" y="34"/>
                </a:cubicBezTo>
                <a:cubicBezTo>
                  <a:pt x="0" y="24"/>
                  <a:pt x="1" y="17"/>
                  <a:pt x="4" y="13"/>
                </a:cubicBezTo>
                <a:cubicBezTo>
                  <a:pt x="7" y="7"/>
                  <a:pt x="11" y="3"/>
                  <a:pt x="18" y="0"/>
                </a:cubicBezTo>
                <a:cubicBezTo>
                  <a:pt x="23" y="8"/>
                  <a:pt x="23" y="8"/>
                  <a:pt x="23" y="8"/>
                </a:cubicBezTo>
                <a:cubicBezTo>
                  <a:pt x="19" y="9"/>
                  <a:pt x="16" y="12"/>
                  <a:pt x="14" y="15"/>
                </a:cubicBezTo>
                <a:cubicBezTo>
                  <a:pt x="12" y="18"/>
                  <a:pt x="11" y="23"/>
                  <a:pt x="11" y="29"/>
                </a:cubicBezTo>
                <a:lnTo>
                  <a:pt x="21" y="29"/>
                </a:lnTo>
                <a:close/>
                <a:moveTo>
                  <a:pt x="54" y="29"/>
                </a:moveTo>
                <a:cubicBezTo>
                  <a:pt x="54" y="52"/>
                  <a:pt x="54" y="52"/>
                  <a:pt x="54" y="52"/>
                </a:cubicBezTo>
                <a:cubicBezTo>
                  <a:pt x="34" y="52"/>
                  <a:pt x="34" y="52"/>
                  <a:pt x="34" y="52"/>
                </a:cubicBezTo>
                <a:cubicBezTo>
                  <a:pt x="34" y="34"/>
                  <a:pt x="34" y="34"/>
                  <a:pt x="34" y="34"/>
                </a:cubicBezTo>
                <a:cubicBezTo>
                  <a:pt x="34" y="24"/>
                  <a:pt x="35" y="17"/>
                  <a:pt x="37" y="13"/>
                </a:cubicBezTo>
                <a:cubicBezTo>
                  <a:pt x="40" y="7"/>
                  <a:pt x="45" y="3"/>
                  <a:pt x="51" y="0"/>
                </a:cubicBezTo>
                <a:cubicBezTo>
                  <a:pt x="56" y="8"/>
                  <a:pt x="56" y="8"/>
                  <a:pt x="56" y="8"/>
                </a:cubicBezTo>
                <a:cubicBezTo>
                  <a:pt x="52" y="9"/>
                  <a:pt x="49" y="12"/>
                  <a:pt x="47" y="15"/>
                </a:cubicBezTo>
                <a:cubicBezTo>
                  <a:pt x="45" y="18"/>
                  <a:pt x="44" y="23"/>
                  <a:pt x="44" y="29"/>
                </a:cubicBezTo>
                <a:lnTo>
                  <a:pt x="54" y="29"/>
                </a:lnTo>
                <a:close/>
              </a:path>
            </a:pathLst>
          </a:custGeom>
          <a:solidFill>
            <a:schemeClr val="bg1">
              <a:lumMod val="50000"/>
            </a:schemeClr>
          </a:solidFill>
          <a:ln>
            <a:noFill/>
          </a:ln>
        </p:spPr>
        <p:txBody>
          <a:bodyPr vert="horz" wrap="square" lIns="93247" tIns="46623" rIns="93247" bIns="46623" numCol="1" anchor="t" anchorCtr="0" compatLnSpc="1">
            <a:prstTxWarp prst="textNoShape">
              <a:avLst/>
            </a:prstTxWarp>
          </a:bodyPr>
          <a:lstStyle/>
          <a:p>
            <a:pPr defTabSz="932418">
              <a:defRPr/>
            </a:pPr>
            <a:endParaRPr lang="en-US" sz="1632" kern="0">
              <a:gradFill>
                <a:gsLst>
                  <a:gs pos="0">
                    <a:srgbClr val="505050"/>
                  </a:gs>
                  <a:gs pos="86000">
                    <a:srgbClr val="505050"/>
                  </a:gs>
                </a:gsLst>
                <a:lin ang="5400000" scaled="0"/>
              </a:gradFill>
            </a:endParaRPr>
          </a:p>
        </p:txBody>
      </p:sp>
      <p:sp>
        <p:nvSpPr>
          <p:cNvPr id="21" name="Freeform 10"/>
          <p:cNvSpPr>
            <a:spLocks noChangeAspect="1" noEditPoints="1"/>
          </p:cNvSpPr>
          <p:nvPr/>
        </p:nvSpPr>
        <p:spPr bwMode="auto">
          <a:xfrm flipH="1">
            <a:off x="10609624" y="6431831"/>
            <a:ext cx="352449" cy="328463"/>
          </a:xfrm>
          <a:custGeom>
            <a:avLst/>
            <a:gdLst>
              <a:gd name="T0" fmla="*/ 21 w 56"/>
              <a:gd name="T1" fmla="*/ 29 h 52"/>
              <a:gd name="T2" fmla="*/ 21 w 56"/>
              <a:gd name="T3" fmla="*/ 52 h 52"/>
              <a:gd name="T4" fmla="*/ 0 w 56"/>
              <a:gd name="T5" fmla="*/ 52 h 52"/>
              <a:gd name="T6" fmla="*/ 0 w 56"/>
              <a:gd name="T7" fmla="*/ 34 h 52"/>
              <a:gd name="T8" fmla="*/ 4 w 56"/>
              <a:gd name="T9" fmla="*/ 13 h 52"/>
              <a:gd name="T10" fmla="*/ 18 w 56"/>
              <a:gd name="T11" fmla="*/ 0 h 52"/>
              <a:gd name="T12" fmla="*/ 23 w 56"/>
              <a:gd name="T13" fmla="*/ 8 h 52"/>
              <a:gd name="T14" fmla="*/ 14 w 56"/>
              <a:gd name="T15" fmla="*/ 15 h 52"/>
              <a:gd name="T16" fmla="*/ 11 w 56"/>
              <a:gd name="T17" fmla="*/ 29 h 52"/>
              <a:gd name="T18" fmla="*/ 21 w 56"/>
              <a:gd name="T19" fmla="*/ 29 h 52"/>
              <a:gd name="T20" fmla="*/ 54 w 56"/>
              <a:gd name="T21" fmla="*/ 29 h 52"/>
              <a:gd name="T22" fmla="*/ 54 w 56"/>
              <a:gd name="T23" fmla="*/ 52 h 52"/>
              <a:gd name="T24" fmla="*/ 34 w 56"/>
              <a:gd name="T25" fmla="*/ 52 h 52"/>
              <a:gd name="T26" fmla="*/ 34 w 56"/>
              <a:gd name="T27" fmla="*/ 34 h 52"/>
              <a:gd name="T28" fmla="*/ 37 w 56"/>
              <a:gd name="T29" fmla="*/ 13 h 52"/>
              <a:gd name="T30" fmla="*/ 51 w 56"/>
              <a:gd name="T31" fmla="*/ 0 h 52"/>
              <a:gd name="T32" fmla="*/ 56 w 56"/>
              <a:gd name="T33" fmla="*/ 8 h 52"/>
              <a:gd name="T34" fmla="*/ 47 w 56"/>
              <a:gd name="T35" fmla="*/ 15 h 52"/>
              <a:gd name="T36" fmla="*/ 44 w 56"/>
              <a:gd name="T37" fmla="*/ 29 h 52"/>
              <a:gd name="T38" fmla="*/ 54 w 56"/>
              <a:gd name="T39" fmla="*/ 2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6" h="52">
                <a:moveTo>
                  <a:pt x="21" y="29"/>
                </a:moveTo>
                <a:cubicBezTo>
                  <a:pt x="21" y="52"/>
                  <a:pt x="21" y="52"/>
                  <a:pt x="21" y="52"/>
                </a:cubicBezTo>
                <a:cubicBezTo>
                  <a:pt x="0" y="52"/>
                  <a:pt x="0" y="52"/>
                  <a:pt x="0" y="52"/>
                </a:cubicBezTo>
                <a:cubicBezTo>
                  <a:pt x="0" y="34"/>
                  <a:pt x="0" y="34"/>
                  <a:pt x="0" y="34"/>
                </a:cubicBezTo>
                <a:cubicBezTo>
                  <a:pt x="0" y="24"/>
                  <a:pt x="1" y="17"/>
                  <a:pt x="4" y="13"/>
                </a:cubicBezTo>
                <a:cubicBezTo>
                  <a:pt x="7" y="7"/>
                  <a:pt x="11" y="3"/>
                  <a:pt x="18" y="0"/>
                </a:cubicBezTo>
                <a:cubicBezTo>
                  <a:pt x="23" y="8"/>
                  <a:pt x="23" y="8"/>
                  <a:pt x="23" y="8"/>
                </a:cubicBezTo>
                <a:cubicBezTo>
                  <a:pt x="19" y="9"/>
                  <a:pt x="16" y="12"/>
                  <a:pt x="14" y="15"/>
                </a:cubicBezTo>
                <a:cubicBezTo>
                  <a:pt x="12" y="18"/>
                  <a:pt x="11" y="23"/>
                  <a:pt x="11" y="29"/>
                </a:cubicBezTo>
                <a:lnTo>
                  <a:pt x="21" y="29"/>
                </a:lnTo>
                <a:close/>
                <a:moveTo>
                  <a:pt x="54" y="29"/>
                </a:moveTo>
                <a:cubicBezTo>
                  <a:pt x="54" y="52"/>
                  <a:pt x="54" y="52"/>
                  <a:pt x="54" y="52"/>
                </a:cubicBezTo>
                <a:cubicBezTo>
                  <a:pt x="34" y="52"/>
                  <a:pt x="34" y="52"/>
                  <a:pt x="34" y="52"/>
                </a:cubicBezTo>
                <a:cubicBezTo>
                  <a:pt x="34" y="34"/>
                  <a:pt x="34" y="34"/>
                  <a:pt x="34" y="34"/>
                </a:cubicBezTo>
                <a:cubicBezTo>
                  <a:pt x="34" y="24"/>
                  <a:pt x="35" y="17"/>
                  <a:pt x="37" y="13"/>
                </a:cubicBezTo>
                <a:cubicBezTo>
                  <a:pt x="40" y="7"/>
                  <a:pt x="45" y="3"/>
                  <a:pt x="51" y="0"/>
                </a:cubicBezTo>
                <a:cubicBezTo>
                  <a:pt x="56" y="8"/>
                  <a:pt x="56" y="8"/>
                  <a:pt x="56" y="8"/>
                </a:cubicBezTo>
                <a:cubicBezTo>
                  <a:pt x="52" y="9"/>
                  <a:pt x="49" y="12"/>
                  <a:pt x="47" y="15"/>
                </a:cubicBezTo>
                <a:cubicBezTo>
                  <a:pt x="45" y="18"/>
                  <a:pt x="44" y="23"/>
                  <a:pt x="44" y="29"/>
                </a:cubicBezTo>
                <a:lnTo>
                  <a:pt x="54" y="29"/>
                </a:lnTo>
                <a:close/>
              </a:path>
            </a:pathLst>
          </a:custGeom>
          <a:solidFill>
            <a:schemeClr val="bg1">
              <a:lumMod val="50000"/>
            </a:schemeClr>
          </a:solidFill>
          <a:ln>
            <a:noFill/>
          </a:ln>
        </p:spPr>
        <p:txBody>
          <a:bodyPr vert="horz" wrap="square" lIns="93247" tIns="46623" rIns="93247" bIns="46623" numCol="1" anchor="t" anchorCtr="0" compatLnSpc="1">
            <a:prstTxWarp prst="textNoShape">
              <a:avLst/>
            </a:prstTxWarp>
          </a:bodyPr>
          <a:lstStyle/>
          <a:p>
            <a:pPr defTabSz="932418">
              <a:defRPr/>
            </a:pPr>
            <a:endParaRPr lang="en-US" sz="1632" kern="0">
              <a:gradFill>
                <a:gsLst>
                  <a:gs pos="0">
                    <a:srgbClr val="505050"/>
                  </a:gs>
                  <a:gs pos="86000">
                    <a:srgbClr val="505050"/>
                  </a:gs>
                </a:gsLst>
                <a:lin ang="5400000" scaled="0"/>
              </a:gradFill>
            </a:endParaRPr>
          </a:p>
        </p:txBody>
      </p:sp>
      <p:sp>
        <p:nvSpPr>
          <p:cNvPr id="22" name="TextBox 21"/>
          <p:cNvSpPr txBox="1"/>
          <p:nvPr/>
        </p:nvSpPr>
        <p:spPr>
          <a:xfrm>
            <a:off x="1348249" y="1182614"/>
            <a:ext cx="4256721" cy="320182"/>
          </a:xfrm>
          <a:prstGeom prst="rect">
            <a:avLst/>
          </a:prstGeom>
          <a:noFill/>
        </p:spPr>
        <p:txBody>
          <a:bodyPr wrap="square" lIns="0" tIns="0" rIns="0" bIns="0" rtlCol="0">
            <a:spAutoFit/>
          </a:bodyPr>
          <a:lstStyle/>
          <a:p>
            <a:pPr algn="ctr" defTabSz="932380"/>
            <a:r>
              <a:rPr lang="en-US" sz="2040" b="1" dirty="0">
                <a:gradFill>
                  <a:gsLst>
                    <a:gs pos="0">
                      <a:srgbClr val="505050"/>
                    </a:gs>
                    <a:gs pos="100000">
                      <a:srgbClr val="505050"/>
                    </a:gs>
                  </a:gsLst>
                  <a:lin ang="5400000" scaled="0"/>
                </a:gradFill>
              </a:rPr>
              <a:t>Corporate BI</a:t>
            </a:r>
          </a:p>
        </p:txBody>
      </p:sp>
      <p:grpSp>
        <p:nvGrpSpPr>
          <p:cNvPr id="138" name="Group 137"/>
          <p:cNvGrpSpPr/>
          <p:nvPr/>
        </p:nvGrpSpPr>
        <p:grpSpPr>
          <a:xfrm>
            <a:off x="3352111" y="5416305"/>
            <a:ext cx="864423" cy="885994"/>
            <a:chOff x="3351705" y="5511827"/>
            <a:chExt cx="864545" cy="886119"/>
          </a:xfrm>
        </p:grpSpPr>
        <p:pic>
          <p:nvPicPr>
            <p:cNvPr id="24" name="Picture 23"/>
            <p:cNvPicPr>
              <a:picLocks noChangeAspect="1"/>
            </p:cNvPicPr>
            <p:nvPr/>
          </p:nvPicPr>
          <p:blipFill>
            <a:blip r:embed="rId3" cstate="screen">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3514524" y="5511827"/>
              <a:ext cx="474188" cy="591822"/>
            </a:xfrm>
            <a:prstGeom prst="rect">
              <a:avLst/>
            </a:prstGeom>
            <a:noFill/>
          </p:spPr>
        </p:pic>
        <p:sp>
          <p:nvSpPr>
            <p:cNvPr id="25" name="TextBox 24"/>
            <p:cNvSpPr txBox="1"/>
            <p:nvPr/>
          </p:nvSpPr>
          <p:spPr>
            <a:xfrm>
              <a:off x="3351705" y="6141751"/>
              <a:ext cx="864545" cy="256195"/>
            </a:xfrm>
            <a:prstGeom prst="rect">
              <a:avLst/>
            </a:prstGeom>
            <a:noFill/>
          </p:spPr>
          <p:txBody>
            <a:bodyPr wrap="square" lIns="0" tIns="0" rIns="0" bIns="0" rtlCol="0">
              <a:spAutoFit/>
            </a:bodyPr>
            <a:lstStyle/>
            <a:p>
              <a:pPr algn="ctr" defTabSz="932380"/>
              <a:r>
                <a:rPr lang="en-US" sz="1632" b="1" dirty="0">
                  <a:gradFill>
                    <a:gsLst>
                      <a:gs pos="0">
                        <a:srgbClr val="505050"/>
                      </a:gs>
                      <a:gs pos="86000">
                        <a:srgbClr val="505050"/>
                      </a:gs>
                    </a:gsLst>
                    <a:lin ang="5400000" scaled="0"/>
                  </a:gradFill>
                </a:rPr>
                <a:t>IT Pro</a:t>
              </a:r>
            </a:p>
          </p:txBody>
        </p:sp>
      </p:grpSp>
      <p:grpSp>
        <p:nvGrpSpPr>
          <p:cNvPr id="139" name="Group 138"/>
          <p:cNvGrpSpPr/>
          <p:nvPr/>
        </p:nvGrpSpPr>
        <p:grpSpPr>
          <a:xfrm>
            <a:off x="9110292" y="1714605"/>
            <a:ext cx="1295833" cy="923192"/>
            <a:chOff x="9110701" y="1714352"/>
            <a:chExt cx="1296017" cy="923323"/>
          </a:xfrm>
        </p:grpSpPr>
        <p:sp>
          <p:nvSpPr>
            <p:cNvPr id="27" name="TextBox 26"/>
            <p:cNvSpPr txBox="1"/>
            <p:nvPr/>
          </p:nvSpPr>
          <p:spPr>
            <a:xfrm>
              <a:off x="9110701" y="2381480"/>
              <a:ext cx="1296017" cy="256195"/>
            </a:xfrm>
            <a:prstGeom prst="rect">
              <a:avLst/>
            </a:prstGeom>
            <a:noFill/>
          </p:spPr>
          <p:txBody>
            <a:bodyPr wrap="square" lIns="0" tIns="0" rIns="0" bIns="0" rtlCol="0">
              <a:spAutoFit/>
            </a:bodyPr>
            <a:lstStyle/>
            <a:p>
              <a:pPr defTabSz="932418">
                <a:defRPr/>
              </a:pPr>
              <a:r>
                <a:rPr lang="en-US" sz="1632" b="1" kern="0" dirty="0">
                  <a:gradFill>
                    <a:gsLst>
                      <a:gs pos="0">
                        <a:srgbClr val="505050"/>
                      </a:gs>
                      <a:gs pos="86000">
                        <a:srgbClr val="505050"/>
                      </a:gs>
                    </a:gsLst>
                    <a:lin ang="5400000" scaled="0"/>
                  </a:gradFill>
                </a:rPr>
                <a:t>End Users</a:t>
              </a:r>
            </a:p>
          </p:txBody>
        </p:sp>
        <p:sp>
          <p:nvSpPr>
            <p:cNvPr id="33" name="Man's Body"/>
            <p:cNvSpPr>
              <a:spLocks/>
            </p:cNvSpPr>
            <p:nvPr/>
          </p:nvSpPr>
          <p:spPr bwMode="auto">
            <a:xfrm>
              <a:off x="9219968" y="2063401"/>
              <a:ext cx="494570" cy="247170"/>
            </a:xfrm>
            <a:custGeom>
              <a:avLst/>
              <a:gdLst>
                <a:gd name="T0" fmla="*/ 1522 w 1650"/>
                <a:gd name="T1" fmla="*/ 697 h 800"/>
                <a:gd name="T2" fmla="*/ 1611 w 1650"/>
                <a:gd name="T3" fmla="*/ 342 h 800"/>
                <a:gd name="T4" fmla="*/ 1196 w 1650"/>
                <a:gd name="T5" fmla="*/ 161 h 800"/>
                <a:gd name="T6" fmla="*/ 1100 w 1650"/>
                <a:gd name="T7" fmla="*/ 7 h 800"/>
                <a:gd name="T8" fmla="*/ 815 w 1650"/>
                <a:gd name="T9" fmla="*/ 130 h 800"/>
                <a:gd name="T10" fmla="*/ 568 w 1650"/>
                <a:gd name="T11" fmla="*/ 4 h 800"/>
                <a:gd name="T12" fmla="*/ 498 w 1650"/>
                <a:gd name="T13" fmla="*/ 134 h 800"/>
                <a:gd name="T14" fmla="*/ 806 w 1650"/>
                <a:gd name="T15" fmla="*/ 275 h 800"/>
                <a:gd name="T16" fmla="*/ 1056 w 1650"/>
                <a:gd name="T17" fmla="*/ 219 h 800"/>
                <a:gd name="T18" fmla="*/ 794 w 1650"/>
                <a:gd name="T19" fmla="*/ 330 h 800"/>
                <a:gd name="T20" fmla="*/ 401 w 1650"/>
                <a:gd name="T21" fmla="*/ 179 h 800"/>
                <a:gd name="T22" fmla="*/ 42 w 1650"/>
                <a:gd name="T23" fmla="*/ 342 h 800"/>
                <a:gd name="T24" fmla="*/ 189 w 1650"/>
                <a:gd name="T25" fmla="*/ 775 h 800"/>
                <a:gd name="T26" fmla="*/ 329 w 1650"/>
                <a:gd name="T27" fmla="*/ 553 h 800"/>
                <a:gd name="T28" fmla="*/ 271 w 1650"/>
                <a:gd name="T29" fmla="*/ 781 h 800"/>
                <a:gd name="T30" fmla="*/ 826 w 1650"/>
                <a:gd name="T31" fmla="*/ 799 h 800"/>
                <a:gd name="T32" fmla="*/ 1463 w 1650"/>
                <a:gd name="T33" fmla="*/ 775 h 800"/>
                <a:gd name="T34" fmla="*/ 1464 w 1650"/>
                <a:gd name="T35" fmla="*/ 774 h 800"/>
                <a:gd name="T36" fmla="*/ 1406 w 1650"/>
                <a:gd name="T37" fmla="*/ 553 h 800"/>
                <a:gd name="T38" fmla="*/ 1522 w 1650"/>
                <a:gd name="T39" fmla="*/ 69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50" h="800">
                  <a:moveTo>
                    <a:pt x="1522" y="697"/>
                  </a:moveTo>
                  <a:cubicBezTo>
                    <a:pt x="1635" y="516"/>
                    <a:pt x="1650" y="408"/>
                    <a:pt x="1611" y="342"/>
                  </a:cubicBezTo>
                  <a:cubicBezTo>
                    <a:pt x="1571" y="277"/>
                    <a:pt x="1294" y="184"/>
                    <a:pt x="1196" y="161"/>
                  </a:cubicBezTo>
                  <a:cubicBezTo>
                    <a:pt x="1155" y="151"/>
                    <a:pt x="1119" y="12"/>
                    <a:pt x="1100" y="7"/>
                  </a:cubicBezTo>
                  <a:cubicBezTo>
                    <a:pt x="1082" y="1"/>
                    <a:pt x="998" y="123"/>
                    <a:pt x="815" y="130"/>
                  </a:cubicBezTo>
                  <a:cubicBezTo>
                    <a:pt x="747" y="132"/>
                    <a:pt x="587" y="0"/>
                    <a:pt x="568" y="4"/>
                  </a:cubicBezTo>
                  <a:cubicBezTo>
                    <a:pt x="548" y="7"/>
                    <a:pt x="495" y="110"/>
                    <a:pt x="498" y="134"/>
                  </a:cubicBezTo>
                  <a:cubicBezTo>
                    <a:pt x="501" y="157"/>
                    <a:pt x="657" y="273"/>
                    <a:pt x="806" y="275"/>
                  </a:cubicBezTo>
                  <a:cubicBezTo>
                    <a:pt x="1017" y="279"/>
                    <a:pt x="1056" y="219"/>
                    <a:pt x="1056" y="219"/>
                  </a:cubicBezTo>
                  <a:cubicBezTo>
                    <a:pt x="1056" y="219"/>
                    <a:pt x="1010" y="327"/>
                    <a:pt x="794" y="330"/>
                  </a:cubicBezTo>
                  <a:cubicBezTo>
                    <a:pt x="573" y="333"/>
                    <a:pt x="425" y="183"/>
                    <a:pt x="401" y="179"/>
                  </a:cubicBezTo>
                  <a:cubicBezTo>
                    <a:pt x="377" y="174"/>
                    <a:pt x="83" y="279"/>
                    <a:pt x="42" y="342"/>
                  </a:cubicBezTo>
                  <a:cubicBezTo>
                    <a:pt x="0" y="406"/>
                    <a:pt x="9" y="570"/>
                    <a:pt x="189" y="775"/>
                  </a:cubicBezTo>
                  <a:cubicBezTo>
                    <a:pt x="208" y="657"/>
                    <a:pt x="306" y="566"/>
                    <a:pt x="329" y="553"/>
                  </a:cubicBezTo>
                  <a:cubicBezTo>
                    <a:pt x="299" y="610"/>
                    <a:pt x="272" y="716"/>
                    <a:pt x="271" y="781"/>
                  </a:cubicBezTo>
                  <a:cubicBezTo>
                    <a:pt x="523" y="799"/>
                    <a:pt x="740" y="800"/>
                    <a:pt x="826" y="799"/>
                  </a:cubicBezTo>
                  <a:cubicBezTo>
                    <a:pt x="922" y="800"/>
                    <a:pt x="1176" y="799"/>
                    <a:pt x="1463" y="775"/>
                  </a:cubicBezTo>
                  <a:cubicBezTo>
                    <a:pt x="1463" y="775"/>
                    <a:pt x="1463" y="774"/>
                    <a:pt x="1464" y="774"/>
                  </a:cubicBezTo>
                  <a:cubicBezTo>
                    <a:pt x="1454" y="709"/>
                    <a:pt x="1436" y="608"/>
                    <a:pt x="1406" y="553"/>
                  </a:cubicBezTo>
                  <a:cubicBezTo>
                    <a:pt x="1424" y="563"/>
                    <a:pt x="1485" y="619"/>
                    <a:pt x="1522" y="697"/>
                  </a:cubicBezTo>
                  <a:close/>
                </a:path>
              </a:pathLst>
            </a:custGeom>
            <a:solidFill>
              <a:schemeClr val="tx2"/>
            </a:soli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CFC60D">
                  <a:satMod val="300000"/>
                </a:srgbClr>
              </a:contourClr>
            </a:sp3d>
            <a:extLst/>
          </p:spPr>
          <p:txBody>
            <a:bodyPr vert="horz" wrap="square" lIns="111896" tIns="55948" rIns="111896" bIns="55948" numCol="1" rtlCol="0" anchor="ctr" anchorCtr="0" compatLnSpc="1">
              <a:prstTxWarp prst="textNoShape">
                <a:avLst/>
              </a:prstTxWarp>
            </a:bodyPr>
            <a:lstStyle/>
            <a:p>
              <a:pPr algn="ctr" defTabSz="1118578" fontAlgn="base">
                <a:lnSpc>
                  <a:spcPct val="70000"/>
                </a:lnSpc>
                <a:spcBef>
                  <a:spcPct val="0"/>
                </a:spcBef>
                <a:spcAft>
                  <a:spcPct val="0"/>
                </a:spcAft>
                <a:defRPr/>
              </a:pPr>
              <a:endParaRPr lang="en-US" sz="2856" kern="0">
                <a:solidFill>
                  <a:srgbClr val="FFFFFF"/>
                </a:solidFill>
                <a:effectLst>
                  <a:outerShdw blurRad="38100" dist="38100" dir="2700000" algn="tl">
                    <a:srgbClr val="000000">
                      <a:alpha val="43137"/>
                    </a:srgbClr>
                  </a:outerShdw>
                </a:effectLst>
                <a:latin typeface="Tw Cen MT"/>
              </a:endParaRPr>
            </a:p>
          </p:txBody>
        </p:sp>
        <p:sp>
          <p:nvSpPr>
            <p:cNvPr id="34" name="Man's Face"/>
            <p:cNvSpPr>
              <a:spLocks/>
            </p:cNvSpPr>
            <p:nvPr/>
          </p:nvSpPr>
          <p:spPr bwMode="auto">
            <a:xfrm>
              <a:off x="9314698" y="1714352"/>
              <a:ext cx="286822" cy="366278"/>
            </a:xfrm>
            <a:custGeom>
              <a:avLst/>
              <a:gdLst>
                <a:gd name="T0" fmla="*/ 114 w 957"/>
                <a:gd name="T1" fmla="*/ 612 h 1185"/>
                <a:gd name="T2" fmla="*/ 82 w 957"/>
                <a:gd name="T3" fmla="*/ 660 h 1185"/>
                <a:gd name="T4" fmla="*/ 164 w 957"/>
                <a:gd name="T5" fmla="*/ 831 h 1185"/>
                <a:gd name="T6" fmla="*/ 266 w 957"/>
                <a:gd name="T7" fmla="*/ 1049 h 1185"/>
                <a:gd name="T8" fmla="*/ 499 w 957"/>
                <a:gd name="T9" fmla="*/ 1185 h 1185"/>
                <a:gd name="T10" fmla="*/ 716 w 957"/>
                <a:gd name="T11" fmla="*/ 1076 h 1185"/>
                <a:gd name="T12" fmla="*/ 834 w 957"/>
                <a:gd name="T13" fmla="*/ 841 h 1185"/>
                <a:gd name="T14" fmla="*/ 862 w 957"/>
                <a:gd name="T15" fmla="*/ 824 h 1185"/>
                <a:gd name="T16" fmla="*/ 911 w 957"/>
                <a:gd name="T17" fmla="*/ 629 h 1185"/>
                <a:gd name="T18" fmla="*/ 865 w 957"/>
                <a:gd name="T19" fmla="*/ 596 h 1185"/>
                <a:gd name="T20" fmla="*/ 865 w 957"/>
                <a:gd name="T21" fmla="*/ 507 h 1185"/>
                <a:gd name="T22" fmla="*/ 499 w 957"/>
                <a:gd name="T23" fmla="*/ 306 h 1185"/>
                <a:gd name="T24" fmla="*/ 854 w 957"/>
                <a:gd name="T25" fmla="*/ 407 h 1185"/>
                <a:gd name="T26" fmla="*/ 897 w 957"/>
                <a:gd name="T27" fmla="*/ 446 h 1185"/>
                <a:gd name="T28" fmla="*/ 954 w 957"/>
                <a:gd name="T29" fmla="*/ 391 h 1185"/>
                <a:gd name="T30" fmla="*/ 775 w 957"/>
                <a:gd name="T31" fmla="*/ 169 h 1185"/>
                <a:gd name="T32" fmla="*/ 318 w 957"/>
                <a:gd name="T33" fmla="*/ 76 h 1185"/>
                <a:gd name="T34" fmla="*/ 46 w 957"/>
                <a:gd name="T35" fmla="*/ 437 h 1185"/>
                <a:gd name="T36" fmla="*/ 114 w 957"/>
                <a:gd name="T37" fmla="*/ 612 h 1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57" h="1185">
                  <a:moveTo>
                    <a:pt x="114" y="612"/>
                  </a:moveTo>
                  <a:cubicBezTo>
                    <a:pt x="114" y="612"/>
                    <a:pt x="69" y="611"/>
                    <a:pt x="82" y="660"/>
                  </a:cubicBezTo>
                  <a:cubicBezTo>
                    <a:pt x="98" y="718"/>
                    <a:pt x="122" y="828"/>
                    <a:pt x="164" y="831"/>
                  </a:cubicBezTo>
                  <a:cubicBezTo>
                    <a:pt x="167" y="940"/>
                    <a:pt x="253" y="1029"/>
                    <a:pt x="266" y="1049"/>
                  </a:cubicBezTo>
                  <a:cubicBezTo>
                    <a:pt x="278" y="1069"/>
                    <a:pt x="435" y="1185"/>
                    <a:pt x="499" y="1185"/>
                  </a:cubicBezTo>
                  <a:cubicBezTo>
                    <a:pt x="563" y="1185"/>
                    <a:pt x="670" y="1112"/>
                    <a:pt x="716" y="1076"/>
                  </a:cubicBezTo>
                  <a:cubicBezTo>
                    <a:pt x="763" y="1039"/>
                    <a:pt x="818" y="963"/>
                    <a:pt x="834" y="841"/>
                  </a:cubicBezTo>
                  <a:cubicBezTo>
                    <a:pt x="849" y="844"/>
                    <a:pt x="862" y="824"/>
                    <a:pt x="862" y="824"/>
                  </a:cubicBezTo>
                  <a:cubicBezTo>
                    <a:pt x="862" y="824"/>
                    <a:pt x="911" y="659"/>
                    <a:pt x="911" y="629"/>
                  </a:cubicBezTo>
                  <a:cubicBezTo>
                    <a:pt x="911" y="599"/>
                    <a:pt x="865" y="596"/>
                    <a:pt x="865" y="596"/>
                  </a:cubicBezTo>
                  <a:cubicBezTo>
                    <a:pt x="865" y="596"/>
                    <a:pt x="876" y="531"/>
                    <a:pt x="865" y="507"/>
                  </a:cubicBezTo>
                  <a:cubicBezTo>
                    <a:pt x="854" y="482"/>
                    <a:pt x="713" y="324"/>
                    <a:pt x="499" y="306"/>
                  </a:cubicBezTo>
                  <a:cubicBezTo>
                    <a:pt x="554" y="289"/>
                    <a:pt x="688" y="267"/>
                    <a:pt x="854" y="407"/>
                  </a:cubicBezTo>
                  <a:cubicBezTo>
                    <a:pt x="868" y="419"/>
                    <a:pt x="871" y="441"/>
                    <a:pt x="897" y="446"/>
                  </a:cubicBezTo>
                  <a:cubicBezTo>
                    <a:pt x="922" y="451"/>
                    <a:pt x="951" y="416"/>
                    <a:pt x="954" y="391"/>
                  </a:cubicBezTo>
                  <a:cubicBezTo>
                    <a:pt x="957" y="365"/>
                    <a:pt x="917" y="298"/>
                    <a:pt x="775" y="169"/>
                  </a:cubicBezTo>
                  <a:cubicBezTo>
                    <a:pt x="633" y="40"/>
                    <a:pt x="442" y="0"/>
                    <a:pt x="318" y="76"/>
                  </a:cubicBezTo>
                  <a:cubicBezTo>
                    <a:pt x="0" y="63"/>
                    <a:pt x="42" y="417"/>
                    <a:pt x="46" y="437"/>
                  </a:cubicBezTo>
                  <a:cubicBezTo>
                    <a:pt x="51" y="458"/>
                    <a:pt x="114" y="612"/>
                    <a:pt x="114" y="612"/>
                  </a:cubicBezTo>
                  <a:close/>
                </a:path>
              </a:pathLst>
            </a:custGeom>
            <a:solidFill>
              <a:schemeClr val="tx2"/>
            </a:soli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CFC60D">
                  <a:satMod val="300000"/>
                </a:srgbClr>
              </a:contourClr>
            </a:sp3d>
          </p:spPr>
          <p:txBody>
            <a:bodyPr vert="horz" wrap="square" lIns="111896" tIns="55948" rIns="111896" bIns="55948" numCol="1" rtlCol="0" anchor="ctr" anchorCtr="0" compatLnSpc="1">
              <a:prstTxWarp prst="textNoShape">
                <a:avLst/>
              </a:prstTxWarp>
            </a:bodyPr>
            <a:lstStyle/>
            <a:p>
              <a:pPr algn="ctr" defTabSz="1118578" fontAlgn="base">
                <a:lnSpc>
                  <a:spcPct val="70000"/>
                </a:lnSpc>
                <a:spcBef>
                  <a:spcPct val="0"/>
                </a:spcBef>
                <a:spcAft>
                  <a:spcPct val="0"/>
                </a:spcAft>
                <a:defRPr/>
              </a:pPr>
              <a:endParaRPr lang="en-US" sz="2856" kern="0">
                <a:solidFill>
                  <a:srgbClr val="FFFFFF"/>
                </a:solidFill>
                <a:effectLst>
                  <a:outerShdw blurRad="38100" dist="38100" dir="2700000" algn="tl">
                    <a:srgbClr val="000000">
                      <a:alpha val="43137"/>
                    </a:srgbClr>
                  </a:outerShdw>
                </a:effectLst>
                <a:latin typeface="Tw Cen MT"/>
              </a:endParaRPr>
            </a:p>
          </p:txBody>
        </p:sp>
        <p:sp>
          <p:nvSpPr>
            <p:cNvPr id="31" name="Woman's Body"/>
            <p:cNvSpPr>
              <a:spLocks/>
            </p:cNvSpPr>
            <p:nvPr/>
          </p:nvSpPr>
          <p:spPr bwMode="auto">
            <a:xfrm>
              <a:off x="9554276" y="1719821"/>
              <a:ext cx="317609" cy="523913"/>
            </a:xfrm>
            <a:custGeom>
              <a:avLst/>
              <a:gdLst>
                <a:gd name="T0" fmla="*/ 34 w 1060"/>
                <a:gd name="T1" fmla="*/ 1066 h 1695"/>
                <a:gd name="T2" fmla="*/ 93 w 1060"/>
                <a:gd name="T3" fmla="*/ 896 h 1695"/>
                <a:gd name="T4" fmla="*/ 96 w 1060"/>
                <a:gd name="T5" fmla="*/ 886 h 1695"/>
                <a:gd name="T6" fmla="*/ 120 w 1060"/>
                <a:gd name="T7" fmla="*/ 859 h 1695"/>
                <a:gd name="T8" fmla="*/ 125 w 1060"/>
                <a:gd name="T9" fmla="*/ 850 h 1695"/>
                <a:gd name="T10" fmla="*/ 128 w 1060"/>
                <a:gd name="T11" fmla="*/ 840 h 1695"/>
                <a:gd name="T12" fmla="*/ 180 w 1060"/>
                <a:gd name="T13" fmla="*/ 623 h 1695"/>
                <a:gd name="T14" fmla="*/ 115 w 1060"/>
                <a:gd name="T15" fmla="*/ 518 h 1695"/>
                <a:gd name="T16" fmla="*/ 228 w 1060"/>
                <a:gd name="T17" fmla="*/ 408 h 1695"/>
                <a:gd name="T18" fmla="*/ 3 w 1060"/>
                <a:gd name="T19" fmla="*/ 110 h 1695"/>
                <a:gd name="T20" fmla="*/ 183 w 1060"/>
                <a:gd name="T21" fmla="*/ 67 h 1695"/>
                <a:gd name="T22" fmla="*/ 583 w 1060"/>
                <a:gd name="T23" fmla="*/ 148 h 1695"/>
                <a:gd name="T24" fmla="*/ 740 w 1060"/>
                <a:gd name="T25" fmla="*/ 342 h 1695"/>
                <a:gd name="T26" fmla="*/ 689 w 1060"/>
                <a:gd name="T27" fmla="*/ 390 h 1695"/>
                <a:gd name="T28" fmla="*/ 648 w 1060"/>
                <a:gd name="T29" fmla="*/ 353 h 1695"/>
                <a:gd name="T30" fmla="*/ 341 w 1060"/>
                <a:gd name="T31" fmla="*/ 268 h 1695"/>
                <a:gd name="T32" fmla="*/ 661 w 1060"/>
                <a:gd name="T33" fmla="*/ 443 h 1695"/>
                <a:gd name="T34" fmla="*/ 661 w 1060"/>
                <a:gd name="T35" fmla="*/ 522 h 1695"/>
                <a:gd name="T36" fmla="*/ 702 w 1060"/>
                <a:gd name="T37" fmla="*/ 551 h 1695"/>
                <a:gd name="T38" fmla="*/ 659 w 1060"/>
                <a:gd name="T39" fmla="*/ 722 h 1695"/>
                <a:gd name="T40" fmla="*/ 634 w 1060"/>
                <a:gd name="T41" fmla="*/ 736 h 1695"/>
                <a:gd name="T42" fmla="*/ 531 w 1060"/>
                <a:gd name="T43" fmla="*/ 942 h 1695"/>
                <a:gd name="T44" fmla="*/ 523 w 1060"/>
                <a:gd name="T45" fmla="*/ 948 h 1695"/>
                <a:gd name="T46" fmla="*/ 589 w 1060"/>
                <a:gd name="T47" fmla="*/ 1022 h 1695"/>
                <a:gd name="T48" fmla="*/ 675 w 1060"/>
                <a:gd name="T49" fmla="*/ 1130 h 1695"/>
                <a:gd name="T50" fmla="*/ 1038 w 1060"/>
                <a:gd name="T51" fmla="*/ 1289 h 1695"/>
                <a:gd name="T52" fmla="*/ 960 w 1060"/>
                <a:gd name="T53" fmla="*/ 1599 h 1695"/>
                <a:gd name="T54" fmla="*/ 909 w 1060"/>
                <a:gd name="T55" fmla="*/ 1667 h 1695"/>
                <a:gd name="T56" fmla="*/ 909 w 1060"/>
                <a:gd name="T57" fmla="*/ 1668 h 1695"/>
                <a:gd name="T58" fmla="*/ 541 w 1060"/>
                <a:gd name="T59" fmla="*/ 1695 h 1695"/>
                <a:gd name="T60" fmla="*/ 561 w 1060"/>
                <a:gd name="T61" fmla="*/ 1427 h 1695"/>
                <a:gd name="T62" fmla="*/ 514 w 1060"/>
                <a:gd name="T63" fmla="*/ 1398 h 1695"/>
                <a:gd name="T64" fmla="*/ 123 w 1060"/>
                <a:gd name="T65" fmla="*/ 1213 h 1695"/>
                <a:gd name="T66" fmla="*/ 73 w 1060"/>
                <a:gd name="T67" fmla="*/ 1133 h 1695"/>
                <a:gd name="T68" fmla="*/ 34 w 1060"/>
                <a:gd name="T69" fmla="*/ 1066 h 1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0" h="1695">
                  <a:moveTo>
                    <a:pt x="34" y="1066"/>
                  </a:moveTo>
                  <a:cubicBezTo>
                    <a:pt x="35" y="1039"/>
                    <a:pt x="115" y="935"/>
                    <a:pt x="93" y="896"/>
                  </a:cubicBezTo>
                  <a:cubicBezTo>
                    <a:pt x="94" y="893"/>
                    <a:pt x="95" y="890"/>
                    <a:pt x="96" y="886"/>
                  </a:cubicBezTo>
                  <a:cubicBezTo>
                    <a:pt x="106" y="878"/>
                    <a:pt x="114" y="868"/>
                    <a:pt x="120" y="859"/>
                  </a:cubicBezTo>
                  <a:cubicBezTo>
                    <a:pt x="125" y="850"/>
                    <a:pt x="125" y="850"/>
                    <a:pt x="125" y="850"/>
                  </a:cubicBezTo>
                  <a:cubicBezTo>
                    <a:pt x="128" y="840"/>
                    <a:pt x="128" y="840"/>
                    <a:pt x="128" y="840"/>
                  </a:cubicBezTo>
                  <a:cubicBezTo>
                    <a:pt x="163" y="723"/>
                    <a:pt x="180" y="650"/>
                    <a:pt x="180" y="623"/>
                  </a:cubicBezTo>
                  <a:cubicBezTo>
                    <a:pt x="185" y="570"/>
                    <a:pt x="115" y="543"/>
                    <a:pt x="115" y="518"/>
                  </a:cubicBezTo>
                  <a:cubicBezTo>
                    <a:pt x="115" y="493"/>
                    <a:pt x="226" y="421"/>
                    <a:pt x="228" y="408"/>
                  </a:cubicBezTo>
                  <a:cubicBezTo>
                    <a:pt x="244" y="348"/>
                    <a:pt x="7" y="138"/>
                    <a:pt x="3" y="110"/>
                  </a:cubicBezTo>
                  <a:cubicBezTo>
                    <a:pt x="0" y="82"/>
                    <a:pt x="160" y="40"/>
                    <a:pt x="183" y="67"/>
                  </a:cubicBezTo>
                  <a:cubicBezTo>
                    <a:pt x="291" y="0"/>
                    <a:pt x="458" y="35"/>
                    <a:pt x="583" y="148"/>
                  </a:cubicBezTo>
                  <a:cubicBezTo>
                    <a:pt x="707" y="261"/>
                    <a:pt x="743" y="325"/>
                    <a:pt x="740" y="342"/>
                  </a:cubicBezTo>
                  <a:cubicBezTo>
                    <a:pt x="737" y="359"/>
                    <a:pt x="707" y="390"/>
                    <a:pt x="689" y="390"/>
                  </a:cubicBezTo>
                  <a:cubicBezTo>
                    <a:pt x="672" y="390"/>
                    <a:pt x="661" y="364"/>
                    <a:pt x="648" y="353"/>
                  </a:cubicBezTo>
                  <a:cubicBezTo>
                    <a:pt x="504" y="234"/>
                    <a:pt x="388" y="253"/>
                    <a:pt x="341" y="268"/>
                  </a:cubicBezTo>
                  <a:cubicBezTo>
                    <a:pt x="528" y="284"/>
                    <a:pt x="653" y="421"/>
                    <a:pt x="661" y="443"/>
                  </a:cubicBezTo>
                  <a:cubicBezTo>
                    <a:pt x="670" y="466"/>
                    <a:pt x="661" y="522"/>
                    <a:pt x="661" y="522"/>
                  </a:cubicBezTo>
                  <a:cubicBezTo>
                    <a:pt x="661" y="522"/>
                    <a:pt x="702" y="525"/>
                    <a:pt x="702" y="551"/>
                  </a:cubicBezTo>
                  <a:cubicBezTo>
                    <a:pt x="702" y="577"/>
                    <a:pt x="659" y="722"/>
                    <a:pt x="659" y="722"/>
                  </a:cubicBezTo>
                  <a:cubicBezTo>
                    <a:pt x="659" y="722"/>
                    <a:pt x="648" y="739"/>
                    <a:pt x="634" y="736"/>
                  </a:cubicBezTo>
                  <a:cubicBezTo>
                    <a:pt x="621" y="843"/>
                    <a:pt x="572" y="910"/>
                    <a:pt x="531" y="942"/>
                  </a:cubicBezTo>
                  <a:cubicBezTo>
                    <a:pt x="529" y="944"/>
                    <a:pt x="526" y="946"/>
                    <a:pt x="523" y="948"/>
                  </a:cubicBezTo>
                  <a:cubicBezTo>
                    <a:pt x="538" y="1019"/>
                    <a:pt x="589" y="1022"/>
                    <a:pt x="589" y="1022"/>
                  </a:cubicBezTo>
                  <a:cubicBezTo>
                    <a:pt x="610" y="1074"/>
                    <a:pt x="639" y="1121"/>
                    <a:pt x="675" y="1130"/>
                  </a:cubicBezTo>
                  <a:cubicBezTo>
                    <a:pt x="760" y="1150"/>
                    <a:pt x="1024" y="1252"/>
                    <a:pt x="1038" y="1289"/>
                  </a:cubicBezTo>
                  <a:cubicBezTo>
                    <a:pt x="1052" y="1326"/>
                    <a:pt x="1060" y="1441"/>
                    <a:pt x="960" y="1599"/>
                  </a:cubicBezTo>
                  <a:cubicBezTo>
                    <a:pt x="934" y="1645"/>
                    <a:pt x="909" y="1667"/>
                    <a:pt x="909" y="1667"/>
                  </a:cubicBezTo>
                  <a:cubicBezTo>
                    <a:pt x="909" y="1667"/>
                    <a:pt x="909" y="1667"/>
                    <a:pt x="909" y="1668"/>
                  </a:cubicBezTo>
                  <a:cubicBezTo>
                    <a:pt x="817" y="1675"/>
                    <a:pt x="620" y="1691"/>
                    <a:pt x="541" y="1695"/>
                  </a:cubicBezTo>
                  <a:cubicBezTo>
                    <a:pt x="541" y="1695"/>
                    <a:pt x="630" y="1516"/>
                    <a:pt x="561" y="1427"/>
                  </a:cubicBezTo>
                  <a:cubicBezTo>
                    <a:pt x="553" y="1417"/>
                    <a:pt x="514" y="1398"/>
                    <a:pt x="514" y="1398"/>
                  </a:cubicBezTo>
                  <a:cubicBezTo>
                    <a:pt x="481" y="1381"/>
                    <a:pt x="225" y="1237"/>
                    <a:pt x="123" y="1213"/>
                  </a:cubicBezTo>
                  <a:cubicBezTo>
                    <a:pt x="123" y="1213"/>
                    <a:pt x="102" y="1203"/>
                    <a:pt x="73" y="1133"/>
                  </a:cubicBezTo>
                  <a:cubicBezTo>
                    <a:pt x="73" y="1133"/>
                    <a:pt x="33" y="1093"/>
                    <a:pt x="34" y="1066"/>
                  </a:cubicBezTo>
                  <a:close/>
                </a:path>
              </a:pathLst>
            </a:custGeom>
            <a:solidFill>
              <a:schemeClr val="tx2"/>
            </a:soli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CFC60D">
                  <a:satMod val="300000"/>
                </a:srgbClr>
              </a:contourClr>
            </a:sp3d>
            <a:extLst/>
          </p:spPr>
          <p:txBody>
            <a:bodyPr vert="horz" wrap="square" lIns="111896" tIns="55948" rIns="111896" bIns="55948" numCol="1" rtlCol="0" anchor="ctr" anchorCtr="0" compatLnSpc="1">
              <a:prstTxWarp prst="textNoShape">
                <a:avLst/>
              </a:prstTxWarp>
            </a:bodyPr>
            <a:lstStyle/>
            <a:p>
              <a:pPr algn="ctr" defTabSz="1118578" fontAlgn="base">
                <a:lnSpc>
                  <a:spcPct val="70000"/>
                </a:lnSpc>
                <a:spcBef>
                  <a:spcPct val="0"/>
                </a:spcBef>
                <a:spcAft>
                  <a:spcPct val="0"/>
                </a:spcAft>
                <a:defRPr/>
              </a:pPr>
              <a:endParaRPr lang="en-US" sz="2856" kern="0">
                <a:solidFill>
                  <a:srgbClr val="FFFFFF"/>
                </a:solidFill>
                <a:effectLst>
                  <a:outerShdw blurRad="38100" dist="38100" dir="2700000" algn="tl">
                    <a:srgbClr val="000000">
                      <a:alpha val="43137"/>
                    </a:srgbClr>
                  </a:outerShdw>
                </a:effectLst>
                <a:latin typeface="Tw Cen MT"/>
              </a:endParaRPr>
            </a:p>
          </p:txBody>
        </p:sp>
        <p:sp>
          <p:nvSpPr>
            <p:cNvPr id="32" name="Woman's Hair"/>
            <p:cNvSpPr>
              <a:spLocks/>
            </p:cNvSpPr>
            <p:nvPr/>
          </p:nvSpPr>
          <p:spPr bwMode="auto">
            <a:xfrm>
              <a:off x="9731369" y="1836894"/>
              <a:ext cx="90783" cy="187344"/>
            </a:xfrm>
            <a:custGeom>
              <a:avLst/>
              <a:gdLst>
                <a:gd name="T0" fmla="*/ 3 w 303"/>
                <a:gd name="T1" fmla="*/ 572 h 606"/>
                <a:gd name="T2" fmla="*/ 84 w 303"/>
                <a:gd name="T3" fmla="*/ 400 h 606"/>
                <a:gd name="T4" fmla="*/ 105 w 303"/>
                <a:gd name="T5" fmla="*/ 376 h 606"/>
                <a:gd name="T6" fmla="*/ 109 w 303"/>
                <a:gd name="T7" fmla="*/ 369 h 606"/>
                <a:gd name="T8" fmla="*/ 112 w 303"/>
                <a:gd name="T9" fmla="*/ 360 h 606"/>
                <a:gd name="T10" fmla="*/ 157 w 303"/>
                <a:gd name="T11" fmla="*/ 172 h 606"/>
                <a:gd name="T12" fmla="*/ 120 w 303"/>
                <a:gd name="T13" fmla="*/ 99 h 606"/>
                <a:gd name="T14" fmla="*/ 122 w 303"/>
                <a:gd name="T15" fmla="*/ 41 h 606"/>
                <a:gd name="T16" fmla="*/ 160 w 303"/>
                <a:gd name="T17" fmla="*/ 4 h 606"/>
                <a:gd name="T18" fmla="*/ 189 w 303"/>
                <a:gd name="T19" fmla="*/ 588 h 606"/>
                <a:gd name="T20" fmla="*/ 3 w 303"/>
                <a:gd name="T21" fmla="*/ 572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3" h="606">
                  <a:moveTo>
                    <a:pt x="3" y="572"/>
                  </a:moveTo>
                  <a:cubicBezTo>
                    <a:pt x="0" y="554"/>
                    <a:pt x="67" y="482"/>
                    <a:pt x="84" y="400"/>
                  </a:cubicBezTo>
                  <a:cubicBezTo>
                    <a:pt x="93" y="393"/>
                    <a:pt x="99" y="384"/>
                    <a:pt x="105" y="376"/>
                  </a:cubicBezTo>
                  <a:cubicBezTo>
                    <a:pt x="109" y="369"/>
                    <a:pt x="109" y="369"/>
                    <a:pt x="109" y="369"/>
                  </a:cubicBezTo>
                  <a:cubicBezTo>
                    <a:pt x="112" y="360"/>
                    <a:pt x="112" y="360"/>
                    <a:pt x="112" y="360"/>
                  </a:cubicBezTo>
                  <a:cubicBezTo>
                    <a:pt x="142" y="259"/>
                    <a:pt x="157" y="195"/>
                    <a:pt x="157" y="172"/>
                  </a:cubicBezTo>
                  <a:cubicBezTo>
                    <a:pt x="159" y="127"/>
                    <a:pt x="125" y="120"/>
                    <a:pt x="120" y="99"/>
                  </a:cubicBezTo>
                  <a:cubicBezTo>
                    <a:pt x="114" y="79"/>
                    <a:pt x="118" y="62"/>
                    <a:pt x="122" y="41"/>
                  </a:cubicBezTo>
                  <a:cubicBezTo>
                    <a:pt x="127" y="20"/>
                    <a:pt x="150" y="0"/>
                    <a:pt x="160" y="4"/>
                  </a:cubicBezTo>
                  <a:cubicBezTo>
                    <a:pt x="170" y="7"/>
                    <a:pt x="303" y="534"/>
                    <a:pt x="189" y="588"/>
                  </a:cubicBezTo>
                  <a:cubicBezTo>
                    <a:pt x="150" y="606"/>
                    <a:pt x="6" y="591"/>
                    <a:pt x="3" y="572"/>
                  </a:cubicBezTo>
                  <a:close/>
                </a:path>
              </a:pathLst>
            </a:custGeom>
            <a:solidFill>
              <a:schemeClr val="tx2"/>
            </a:soli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CFC60D">
                  <a:satMod val="300000"/>
                </a:srgbClr>
              </a:contourClr>
            </a:sp3d>
          </p:spPr>
          <p:txBody>
            <a:bodyPr vert="horz" wrap="square" lIns="111896" tIns="55948" rIns="111896" bIns="55948" numCol="1" rtlCol="0" anchor="ctr" anchorCtr="0" compatLnSpc="1">
              <a:prstTxWarp prst="textNoShape">
                <a:avLst/>
              </a:prstTxWarp>
            </a:bodyPr>
            <a:lstStyle/>
            <a:p>
              <a:pPr algn="ctr" defTabSz="1118578" fontAlgn="base">
                <a:lnSpc>
                  <a:spcPct val="70000"/>
                </a:lnSpc>
                <a:spcBef>
                  <a:spcPct val="0"/>
                </a:spcBef>
                <a:spcAft>
                  <a:spcPct val="0"/>
                </a:spcAft>
                <a:defRPr/>
              </a:pPr>
              <a:endParaRPr lang="en-US" sz="2856" kern="0">
                <a:solidFill>
                  <a:srgbClr val="FFFFFF"/>
                </a:solidFill>
                <a:effectLst>
                  <a:outerShdw blurRad="38100" dist="38100" dir="2700000" algn="tl">
                    <a:srgbClr val="000000">
                      <a:alpha val="43137"/>
                    </a:srgbClr>
                  </a:outerShdw>
                </a:effectLst>
                <a:latin typeface="Tw Cen MT"/>
              </a:endParaRPr>
            </a:p>
          </p:txBody>
        </p:sp>
      </p:grpSp>
      <p:sp>
        <p:nvSpPr>
          <p:cNvPr id="35" name="Up Arrow 34"/>
          <p:cNvSpPr/>
          <p:nvPr/>
        </p:nvSpPr>
        <p:spPr bwMode="auto">
          <a:xfrm rot="3360126">
            <a:off x="6736474" y="1689140"/>
            <a:ext cx="561085" cy="3868228"/>
          </a:xfrm>
          <a:prstGeom prst="upArrow">
            <a:avLst/>
          </a:prstGeom>
          <a:solidFill>
            <a:schemeClr val="tx2">
              <a:alpha val="43000"/>
            </a:schemeClr>
          </a:soli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CFC60D">
                <a:satMod val="300000"/>
              </a:srgbClr>
            </a:contourClr>
          </a:sp3d>
        </p:spPr>
        <p:txBody>
          <a:bodyPr vert="horz" wrap="square" lIns="93243" tIns="46621" rIns="93243" bIns="46621" numCol="1" rtlCol="0" anchor="ctr" anchorCtr="0" compatLnSpc="1">
            <a:prstTxWarp prst="textNoShape">
              <a:avLst/>
            </a:prstTxWarp>
          </a:bodyPr>
          <a:lstStyle/>
          <a:p>
            <a:pPr algn="ctr" defTabSz="932111" fontAlgn="base">
              <a:spcBef>
                <a:spcPct val="0"/>
              </a:spcBef>
              <a:spcAft>
                <a:spcPct val="0"/>
              </a:spcAft>
            </a:pPr>
            <a:endParaRPr lang="en-US" sz="2448" i="1" kern="0" dirty="0">
              <a:gradFill>
                <a:gsLst>
                  <a:gs pos="0">
                    <a:srgbClr val="FFFFFF"/>
                  </a:gs>
                  <a:gs pos="86000">
                    <a:srgbClr val="FFFFFF"/>
                  </a:gs>
                </a:gsLst>
                <a:lin ang="5400000" scaled="0"/>
              </a:gradFill>
              <a:latin typeface="Segoe" pitchFamily="34" charset="0"/>
            </a:endParaRPr>
          </a:p>
        </p:txBody>
      </p:sp>
      <p:sp>
        <p:nvSpPr>
          <p:cNvPr id="36" name="Up Arrow 35"/>
          <p:cNvSpPr/>
          <p:nvPr/>
        </p:nvSpPr>
        <p:spPr bwMode="auto">
          <a:xfrm rot="5400000">
            <a:off x="6667380" y="527912"/>
            <a:ext cx="561085" cy="3111981"/>
          </a:xfrm>
          <a:prstGeom prst="upArrow">
            <a:avLst/>
          </a:prstGeom>
          <a:solidFill>
            <a:schemeClr val="tx2">
              <a:alpha val="37000"/>
            </a:schemeClr>
          </a:soli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CFC60D">
                <a:satMod val="300000"/>
              </a:srgbClr>
            </a:contourClr>
          </a:sp3d>
        </p:spPr>
        <p:txBody>
          <a:bodyPr vert="horz" wrap="square" lIns="93243" tIns="46621" rIns="93243" bIns="46621" numCol="1" rtlCol="0" anchor="ctr" anchorCtr="0" compatLnSpc="1">
            <a:prstTxWarp prst="textNoShape">
              <a:avLst/>
            </a:prstTxWarp>
          </a:bodyPr>
          <a:lstStyle/>
          <a:p>
            <a:pPr algn="ctr" defTabSz="932111" fontAlgn="base">
              <a:spcBef>
                <a:spcPct val="0"/>
              </a:spcBef>
              <a:spcAft>
                <a:spcPct val="0"/>
              </a:spcAft>
              <a:defRPr/>
            </a:pPr>
            <a:endParaRPr lang="en-US" sz="2448" i="1" kern="0" dirty="0">
              <a:gradFill>
                <a:gsLst>
                  <a:gs pos="0">
                    <a:srgbClr val="FFFFFF"/>
                  </a:gs>
                  <a:gs pos="86000">
                    <a:srgbClr val="FFFFFF"/>
                  </a:gs>
                </a:gsLst>
                <a:lin ang="5400000" scaled="0"/>
              </a:gradFill>
              <a:latin typeface="Segoe" pitchFamily="34" charset="0"/>
            </a:endParaRPr>
          </a:p>
        </p:txBody>
      </p:sp>
      <p:pic>
        <p:nvPicPr>
          <p:cNvPr id="63" name="Picture 62"/>
          <p:cNvPicPr>
            <a:picLocks noChangeAspect="1"/>
          </p:cNvPicPr>
          <p:nvPr/>
        </p:nvPicPr>
        <p:blipFill rotWithShape="1">
          <a:blip r:embed="rId4" cstate="screen">
            <a:duotone>
              <a:prstClr val="black"/>
              <a:schemeClr val="tx2">
                <a:tint val="45000"/>
                <a:satMod val="400000"/>
              </a:schemeClr>
            </a:duotone>
            <a:extLst>
              <a:ext uri="{28A0092B-C50C-407E-A947-70E740481C1C}">
                <a14:useLocalDpi xmlns:a14="http://schemas.microsoft.com/office/drawing/2010/main"/>
              </a:ext>
            </a:extLst>
          </a:blip>
          <a:srcRect/>
          <a:stretch/>
        </p:blipFill>
        <p:spPr>
          <a:xfrm rot="2851868" flipH="1">
            <a:off x="2466840" y="3045808"/>
            <a:ext cx="1020977" cy="778172"/>
          </a:xfrm>
          <a:prstGeom prst="rect">
            <a:avLst/>
          </a:prstGeom>
          <a:noFill/>
          <a:ln>
            <a:noFill/>
          </a:ln>
        </p:spPr>
      </p:pic>
      <p:sp>
        <p:nvSpPr>
          <p:cNvPr id="64" name="TextBox 63"/>
          <p:cNvSpPr txBox="1"/>
          <p:nvPr/>
        </p:nvSpPr>
        <p:spPr>
          <a:xfrm>
            <a:off x="1185307" y="3515994"/>
            <a:ext cx="1187453" cy="512317"/>
          </a:xfrm>
          <a:prstGeom prst="rect">
            <a:avLst/>
          </a:prstGeom>
          <a:noFill/>
        </p:spPr>
        <p:txBody>
          <a:bodyPr wrap="square" lIns="0" tIns="0" rIns="0" bIns="0" rtlCol="0">
            <a:spAutoFit/>
          </a:bodyPr>
          <a:lstStyle/>
          <a:p>
            <a:pPr defTabSz="932418">
              <a:defRPr/>
            </a:pPr>
            <a:r>
              <a:rPr lang="en-US" sz="1632" kern="0" dirty="0">
                <a:gradFill>
                  <a:gsLst>
                    <a:gs pos="0">
                      <a:srgbClr val="505050"/>
                    </a:gs>
                    <a:gs pos="86000">
                      <a:srgbClr val="505050"/>
                    </a:gs>
                  </a:gsLst>
                  <a:lin ang="5400000" scaled="0"/>
                </a:gradFill>
                <a:latin typeface="Segoe UI Semibold" panose="020B0702040204020203" pitchFamily="34" charset="0"/>
                <a:cs typeface="Segoe UI Semibold" panose="020B0702040204020203" pitchFamily="34" charset="0"/>
              </a:rPr>
              <a:t>ETL/Data Quality</a:t>
            </a:r>
          </a:p>
        </p:txBody>
      </p:sp>
      <p:sp>
        <p:nvSpPr>
          <p:cNvPr id="84" name="TextBox 83"/>
          <p:cNvSpPr txBox="1"/>
          <p:nvPr/>
        </p:nvSpPr>
        <p:spPr>
          <a:xfrm>
            <a:off x="1572110" y="6450336"/>
            <a:ext cx="9324709" cy="320182"/>
          </a:xfrm>
          <a:prstGeom prst="rect">
            <a:avLst/>
          </a:prstGeom>
          <a:noFill/>
        </p:spPr>
        <p:txBody>
          <a:bodyPr wrap="square" lIns="0" tIns="0" rIns="0" bIns="0" rtlCol="0">
            <a:spAutoFit/>
          </a:bodyPr>
          <a:lstStyle/>
          <a:p>
            <a:pPr algn="ctr" defTabSz="932380"/>
            <a:r>
              <a:rPr lang="en-US" sz="2040" dirty="0">
                <a:gradFill>
                  <a:gsLst>
                    <a:gs pos="0">
                      <a:srgbClr val="505050"/>
                    </a:gs>
                    <a:gs pos="86000">
                      <a:srgbClr val="505050"/>
                    </a:gs>
                  </a:gsLst>
                  <a:lin ang="5400000" scaled="0"/>
                </a:gradFill>
              </a:rPr>
              <a:t>Harvesting existing data, cleaning it and staging it …</a:t>
            </a:r>
          </a:p>
        </p:txBody>
      </p:sp>
      <p:sp>
        <p:nvSpPr>
          <p:cNvPr id="85" name="TextBox 84"/>
          <p:cNvSpPr txBox="1"/>
          <p:nvPr/>
        </p:nvSpPr>
        <p:spPr>
          <a:xfrm>
            <a:off x="1572110" y="6450336"/>
            <a:ext cx="9324709" cy="320182"/>
          </a:xfrm>
          <a:prstGeom prst="rect">
            <a:avLst/>
          </a:prstGeom>
          <a:noFill/>
        </p:spPr>
        <p:txBody>
          <a:bodyPr wrap="square" lIns="0" tIns="0" rIns="0" bIns="0" rtlCol="0">
            <a:spAutoFit/>
          </a:bodyPr>
          <a:lstStyle/>
          <a:p>
            <a:pPr algn="ctr" defTabSz="932380"/>
            <a:r>
              <a:rPr lang="en-US" sz="2040" dirty="0">
                <a:gradFill>
                  <a:gsLst>
                    <a:gs pos="0">
                      <a:srgbClr val="505050"/>
                    </a:gs>
                    <a:gs pos="86000">
                      <a:srgbClr val="505050"/>
                    </a:gs>
                  </a:gsLst>
                  <a:lin ang="5400000" scaled="0"/>
                </a:gradFill>
              </a:rPr>
              <a:t>To provision reports, dashboards &amp; scorecards to meet End User demand.</a:t>
            </a:r>
          </a:p>
        </p:txBody>
      </p:sp>
      <p:sp>
        <p:nvSpPr>
          <p:cNvPr id="86" name="TextBox 85"/>
          <p:cNvSpPr txBox="1"/>
          <p:nvPr/>
        </p:nvSpPr>
        <p:spPr>
          <a:xfrm>
            <a:off x="1572110" y="6450336"/>
            <a:ext cx="9324709" cy="320182"/>
          </a:xfrm>
          <a:prstGeom prst="rect">
            <a:avLst/>
          </a:prstGeom>
          <a:noFill/>
        </p:spPr>
        <p:txBody>
          <a:bodyPr wrap="square" lIns="0" tIns="0" rIns="0" bIns="0" rtlCol="0">
            <a:spAutoFit/>
          </a:bodyPr>
          <a:lstStyle/>
          <a:p>
            <a:pPr algn="ctr" defTabSz="932380"/>
            <a:r>
              <a:rPr lang="en-US" sz="2040" dirty="0">
                <a:gradFill>
                  <a:gsLst>
                    <a:gs pos="0">
                      <a:srgbClr val="505050"/>
                    </a:gs>
                    <a:gs pos="86000">
                      <a:srgbClr val="505050"/>
                    </a:gs>
                  </a:gsLst>
                  <a:lin ang="5400000" scaled="0"/>
                </a:gradFill>
              </a:rPr>
              <a:t>But business is outpacing IT and End Users are demanding Agility …</a:t>
            </a:r>
          </a:p>
        </p:txBody>
      </p:sp>
      <p:sp>
        <p:nvSpPr>
          <p:cNvPr id="87" name="TextBox 86"/>
          <p:cNvSpPr txBox="1"/>
          <p:nvPr/>
        </p:nvSpPr>
        <p:spPr>
          <a:xfrm>
            <a:off x="1572110" y="6450336"/>
            <a:ext cx="9324709" cy="320182"/>
          </a:xfrm>
          <a:prstGeom prst="rect">
            <a:avLst/>
          </a:prstGeom>
          <a:noFill/>
        </p:spPr>
        <p:txBody>
          <a:bodyPr wrap="square" lIns="0" tIns="0" rIns="0" bIns="0" rtlCol="0">
            <a:spAutoFit/>
          </a:bodyPr>
          <a:lstStyle/>
          <a:p>
            <a:pPr algn="ctr" defTabSz="932380"/>
            <a:r>
              <a:rPr lang="en-US" sz="2040" dirty="0">
                <a:gradFill>
                  <a:gsLst>
                    <a:gs pos="0">
                      <a:srgbClr val="505050"/>
                    </a:gs>
                    <a:gs pos="86000">
                      <a:srgbClr val="505050"/>
                    </a:gs>
                  </a:gsLst>
                  <a:lin ang="5400000" scaled="0"/>
                </a:gradFill>
              </a:rPr>
              <a:t>Rapidly breaking down the barriers of Control with Self-Service BI!</a:t>
            </a:r>
          </a:p>
        </p:txBody>
      </p:sp>
      <p:sp>
        <p:nvSpPr>
          <p:cNvPr id="88" name="TextBox 87"/>
          <p:cNvSpPr txBox="1"/>
          <p:nvPr/>
        </p:nvSpPr>
        <p:spPr>
          <a:xfrm>
            <a:off x="1572110" y="6450336"/>
            <a:ext cx="9324709" cy="320182"/>
          </a:xfrm>
          <a:prstGeom prst="rect">
            <a:avLst/>
          </a:prstGeom>
          <a:noFill/>
        </p:spPr>
        <p:txBody>
          <a:bodyPr wrap="square" lIns="0" tIns="0" rIns="0" bIns="0" rtlCol="0">
            <a:spAutoFit/>
          </a:bodyPr>
          <a:lstStyle/>
          <a:p>
            <a:pPr algn="ctr" defTabSz="932380"/>
            <a:r>
              <a:rPr lang="en-US" sz="2040" dirty="0">
                <a:gradFill>
                  <a:gsLst>
                    <a:gs pos="0">
                      <a:srgbClr val="505050"/>
                    </a:gs>
                    <a:gs pos="86000">
                      <a:srgbClr val="505050"/>
                    </a:gs>
                  </a:gsLst>
                  <a:lin ang="5400000" scaled="0"/>
                </a:gradFill>
              </a:rPr>
              <a:t>Is it possible to balance Control with Agility?</a:t>
            </a:r>
          </a:p>
        </p:txBody>
      </p:sp>
      <p:sp>
        <p:nvSpPr>
          <p:cNvPr id="91" name="?"/>
          <p:cNvSpPr txBox="1"/>
          <p:nvPr/>
        </p:nvSpPr>
        <p:spPr>
          <a:xfrm>
            <a:off x="9438784" y="3856181"/>
            <a:ext cx="1061841" cy="2667723"/>
          </a:xfrm>
          <a:prstGeom prst="rect">
            <a:avLst/>
          </a:prstGeom>
          <a:noFill/>
        </p:spPr>
        <p:txBody>
          <a:bodyPr wrap="square" lIns="0" tIns="0" rIns="0" bIns="0" rtlCol="0">
            <a:spAutoFit/>
          </a:bodyPr>
          <a:lstStyle/>
          <a:p>
            <a:pPr defTabSz="932380"/>
            <a:r>
              <a:rPr lang="en-US" sz="16997" dirty="0">
                <a:gradFill>
                  <a:gsLst>
                    <a:gs pos="0">
                      <a:srgbClr val="D2D2D2">
                        <a:alpha val="47000"/>
                      </a:srgbClr>
                    </a:gs>
                    <a:gs pos="86000">
                      <a:srgbClr val="D2D2D2">
                        <a:alpha val="23000"/>
                      </a:srgbClr>
                    </a:gs>
                  </a:gsLst>
                  <a:lin ang="5400000" scaled="0"/>
                </a:gradFill>
              </a:rPr>
              <a:t>?</a:t>
            </a:r>
          </a:p>
        </p:txBody>
      </p:sp>
      <p:sp>
        <p:nvSpPr>
          <p:cNvPr id="94" name="Title 93"/>
          <p:cNvSpPr>
            <a:spLocks noGrp="1"/>
          </p:cNvSpPr>
          <p:nvPr>
            <p:ph type="title"/>
          </p:nvPr>
        </p:nvSpPr>
        <p:spPr/>
        <p:txBody>
          <a:bodyPr/>
          <a:lstStyle/>
          <a:p>
            <a:r>
              <a:rPr lang="en-US" dirty="0" smtClean="0"/>
              <a:t>Evolution of BI</a:t>
            </a:r>
            <a:endParaRPr lang="en-US" dirty="0"/>
          </a:p>
        </p:txBody>
      </p:sp>
      <p:grpSp>
        <p:nvGrpSpPr>
          <p:cNvPr id="144" name="Group 143"/>
          <p:cNvGrpSpPr/>
          <p:nvPr/>
        </p:nvGrpSpPr>
        <p:grpSpPr>
          <a:xfrm>
            <a:off x="8242069" y="2976040"/>
            <a:ext cx="2409498" cy="1608179"/>
            <a:chOff x="8242356" y="2975966"/>
            <a:chExt cx="2409839" cy="1608408"/>
          </a:xfrm>
        </p:grpSpPr>
        <p:pic>
          <p:nvPicPr>
            <p:cNvPr id="3" name="Picture 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501625" y="2975966"/>
              <a:ext cx="1068036" cy="800664"/>
            </a:xfrm>
            <a:prstGeom prst="rect">
              <a:avLst/>
            </a:prstGeom>
            <a:solidFill>
              <a:schemeClr val="tx2"/>
            </a:solidFill>
          </p:spPr>
        </p:pic>
        <p:sp>
          <p:nvSpPr>
            <p:cNvPr id="5" name="TextBox 4"/>
            <p:cNvSpPr txBox="1"/>
            <p:nvPr/>
          </p:nvSpPr>
          <p:spPr>
            <a:xfrm>
              <a:off x="8256410" y="4392211"/>
              <a:ext cx="1298236" cy="192163"/>
            </a:xfrm>
            <a:prstGeom prst="rect">
              <a:avLst/>
            </a:prstGeom>
            <a:noFill/>
          </p:spPr>
          <p:txBody>
            <a:bodyPr wrap="square" lIns="0" tIns="0" rIns="0" bIns="0" rtlCol="0">
              <a:spAutoFit/>
            </a:bodyPr>
            <a:lstStyle/>
            <a:p>
              <a:pPr defTabSz="932418">
                <a:defRPr/>
              </a:pPr>
              <a:r>
                <a:rPr lang="en-US" sz="1224" kern="0" dirty="0">
                  <a:gradFill>
                    <a:gsLst>
                      <a:gs pos="3000">
                        <a:srgbClr val="505050"/>
                      </a:gs>
                      <a:gs pos="86000">
                        <a:srgbClr val="505050"/>
                      </a:gs>
                    </a:gsLst>
                    <a:lin ang="5400000" scaled="0"/>
                  </a:gradFill>
                </a:rPr>
                <a:t>Spreadsheets</a:t>
              </a:r>
              <a:endParaRPr lang="en-US" sz="2040" kern="0" dirty="0">
                <a:gradFill>
                  <a:gsLst>
                    <a:gs pos="3000">
                      <a:srgbClr val="505050"/>
                    </a:gs>
                    <a:gs pos="86000">
                      <a:srgbClr val="505050"/>
                    </a:gs>
                  </a:gsLst>
                  <a:lin ang="5400000" scaled="0"/>
                </a:gradFill>
              </a:endParaRPr>
            </a:p>
          </p:txBody>
        </p:sp>
        <p:sp>
          <p:nvSpPr>
            <p:cNvPr id="6" name="TextBox 5"/>
            <p:cNvSpPr txBox="1"/>
            <p:nvPr/>
          </p:nvSpPr>
          <p:spPr>
            <a:xfrm>
              <a:off x="9527578" y="3779171"/>
              <a:ext cx="1124617" cy="384325"/>
            </a:xfrm>
            <a:prstGeom prst="rect">
              <a:avLst/>
            </a:prstGeom>
            <a:noFill/>
          </p:spPr>
          <p:txBody>
            <a:bodyPr wrap="square" lIns="0" tIns="0" rIns="0" bIns="0" rtlCol="0">
              <a:spAutoFit/>
            </a:bodyPr>
            <a:lstStyle/>
            <a:p>
              <a:pPr defTabSz="932418">
                <a:defRPr/>
              </a:pPr>
              <a:r>
                <a:rPr lang="en-US" sz="1224" kern="0" dirty="0">
                  <a:gradFill>
                    <a:gsLst>
                      <a:gs pos="0">
                        <a:srgbClr val="505050"/>
                      </a:gs>
                      <a:gs pos="86000">
                        <a:srgbClr val="505050"/>
                      </a:gs>
                    </a:gsLst>
                    <a:lin ang="5400000" scaled="0"/>
                  </a:gradFill>
                </a:rPr>
                <a:t>Specialized Tools</a:t>
              </a:r>
              <a:endParaRPr lang="en-US" sz="2040" kern="0" dirty="0">
                <a:gradFill>
                  <a:gsLst>
                    <a:gs pos="0">
                      <a:srgbClr val="505050"/>
                    </a:gs>
                    <a:gs pos="86000">
                      <a:srgbClr val="505050"/>
                    </a:gs>
                  </a:gsLst>
                  <a:lin ang="5400000" scaled="0"/>
                </a:gradFill>
              </a:endParaRPr>
            </a:p>
          </p:txBody>
        </p:sp>
        <p:grpSp>
          <p:nvGrpSpPr>
            <p:cNvPr id="37" name="Group 36"/>
            <p:cNvGrpSpPr/>
            <p:nvPr/>
          </p:nvGrpSpPr>
          <p:grpSpPr>
            <a:xfrm>
              <a:off x="8242356" y="3515392"/>
              <a:ext cx="965910" cy="849613"/>
              <a:chOff x="8324565" y="-543377"/>
              <a:chExt cx="1035966" cy="911233"/>
            </a:xfrm>
          </p:grpSpPr>
          <p:sp>
            <p:nvSpPr>
              <p:cNvPr id="16" name="Rectangle 15"/>
              <p:cNvSpPr/>
              <p:nvPr/>
            </p:nvSpPr>
            <p:spPr>
              <a:xfrm>
                <a:off x="8324565" y="-543377"/>
                <a:ext cx="1023414" cy="896487"/>
              </a:xfrm>
              <a:prstGeom prst="rect">
                <a:avLst/>
              </a:prstGeom>
              <a:solidFill>
                <a:srgbClr val="7293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95" name="Picture 3"/>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8324565" y="-543377"/>
                <a:ext cx="1035966" cy="911233"/>
              </a:xfrm>
              <a:prstGeom prst="rect">
                <a:avLst/>
              </a:prstGeom>
              <a:noFill/>
              <a:effectLst/>
              <a:extLst>
                <a:ext uri="{909E8E84-426E-40DD-AFC4-6F175D3DCCD1}">
                  <a14:hiddenFill xmlns:a14="http://schemas.microsoft.com/office/drawing/2010/main">
                    <a:solidFill>
                      <a:srgbClr val="FFFFFF"/>
                    </a:solidFill>
                  </a14:hiddenFill>
                </a:ext>
              </a:extLst>
            </p:spPr>
          </p:pic>
        </p:grpSp>
      </p:grpSp>
      <p:grpSp>
        <p:nvGrpSpPr>
          <p:cNvPr id="143" name="Group 142"/>
          <p:cNvGrpSpPr/>
          <p:nvPr/>
        </p:nvGrpSpPr>
        <p:grpSpPr>
          <a:xfrm>
            <a:off x="1149330" y="1596907"/>
            <a:ext cx="4571351" cy="1073895"/>
            <a:chOff x="1148611" y="1596638"/>
            <a:chExt cx="4572000" cy="1074048"/>
          </a:xfrm>
        </p:grpSpPr>
        <p:grpSp>
          <p:nvGrpSpPr>
            <p:cNvPr id="136" name="Group 135"/>
            <p:cNvGrpSpPr/>
            <p:nvPr/>
          </p:nvGrpSpPr>
          <p:grpSpPr>
            <a:xfrm>
              <a:off x="3341722" y="1747547"/>
              <a:ext cx="559708" cy="559562"/>
              <a:chOff x="3341722" y="1747547"/>
              <a:chExt cx="559708" cy="559562"/>
            </a:xfrm>
          </p:grpSpPr>
          <p:sp>
            <p:nvSpPr>
              <p:cNvPr id="135" name="Rectangle 134"/>
              <p:cNvSpPr/>
              <p:nvPr/>
            </p:nvSpPr>
            <p:spPr>
              <a:xfrm>
                <a:off x="3341722" y="1747547"/>
                <a:ext cx="559708" cy="55956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66" name="Picture 3" descr="\\SFP\Work\White_Whale\3-22036_Kuleen_Bharadwaj\PPT\4_SQL Server Renewal\SFP_Art\Icons\Chris Icons\report on browser.png"/>
              <p:cNvPicPr>
                <a:picLocks noChangeAspect="1" noChangeArrowheads="1"/>
              </p:cNvPicPr>
              <p:nvPr/>
            </p:nvPicPr>
            <p:blipFill>
              <a:blip r:embed="rId7" cstate="screen">
                <a:grayscl/>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rcRect/>
              <a:stretch>
                <a:fillRect/>
              </a:stretch>
            </p:blipFill>
            <p:spPr bwMode="auto">
              <a:xfrm>
                <a:off x="3341722" y="1747547"/>
                <a:ext cx="559708" cy="559562"/>
              </a:xfrm>
              <a:prstGeom prst="rect">
                <a:avLst/>
              </a:prstGeom>
              <a:noFill/>
              <a:extLst/>
            </p:spPr>
          </p:pic>
        </p:grpSp>
        <p:pic>
          <p:nvPicPr>
            <p:cNvPr id="74" name="Picture 73"/>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135353" y="1747547"/>
              <a:ext cx="559562" cy="559562"/>
            </a:xfrm>
            <a:prstGeom prst="rect">
              <a:avLst/>
            </a:prstGeom>
            <a:noFill/>
          </p:spPr>
        </p:pic>
        <p:grpSp>
          <p:nvGrpSpPr>
            <p:cNvPr id="134" name="Group 133"/>
            <p:cNvGrpSpPr/>
            <p:nvPr/>
          </p:nvGrpSpPr>
          <p:grpSpPr>
            <a:xfrm>
              <a:off x="2548237" y="1752067"/>
              <a:ext cx="559562" cy="562270"/>
              <a:chOff x="2548237" y="1752067"/>
              <a:chExt cx="559562" cy="562270"/>
            </a:xfrm>
          </p:grpSpPr>
          <p:sp>
            <p:nvSpPr>
              <p:cNvPr id="133" name="Rectangle 132"/>
              <p:cNvSpPr/>
              <p:nvPr/>
            </p:nvSpPr>
            <p:spPr>
              <a:xfrm>
                <a:off x="2550025" y="1752067"/>
                <a:ext cx="557774" cy="55777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68" name="Picture 3"/>
              <p:cNvPicPr>
                <a:picLocks noChangeAspect="1" noChangeArrowheads="1"/>
              </p:cNvPicPr>
              <p:nvPr/>
            </p:nvPicPr>
            <p:blipFill>
              <a:blip r:embed="rId10" cstate="screen">
                <a:grayscl/>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a:ext>
                </a:extLst>
              </a:blip>
              <a:stretch>
                <a:fillRect/>
              </a:stretch>
            </p:blipFill>
            <p:spPr bwMode="auto">
              <a:xfrm>
                <a:off x="2548237" y="1753020"/>
                <a:ext cx="559562" cy="561317"/>
              </a:xfrm>
              <a:prstGeom prst="rect">
                <a:avLst/>
              </a:prstGeom>
              <a:noFill/>
              <a:extLst/>
            </p:spPr>
          </p:pic>
        </p:grpSp>
        <p:sp>
          <p:nvSpPr>
            <p:cNvPr id="69" name="TextBox 68"/>
            <p:cNvSpPr txBox="1"/>
            <p:nvPr/>
          </p:nvSpPr>
          <p:spPr>
            <a:xfrm>
              <a:off x="2548237" y="2331884"/>
              <a:ext cx="746278" cy="169401"/>
            </a:xfrm>
            <a:prstGeom prst="rect">
              <a:avLst/>
            </a:prstGeom>
            <a:noFill/>
          </p:spPr>
          <p:txBody>
            <a:bodyPr wrap="square" lIns="0" tIns="0" rIns="0" bIns="0" rtlCol="0">
              <a:spAutoFit/>
            </a:bodyPr>
            <a:lstStyle>
              <a:defPPr>
                <a:defRPr lang="en-US"/>
              </a:defPPr>
              <a:lvl1pPr defTabSz="932597">
                <a:lnSpc>
                  <a:spcPct val="90000"/>
                </a:lnSpc>
                <a:defRPr sz="1200" kern="0">
                  <a:gradFill>
                    <a:gsLst>
                      <a:gs pos="0">
                        <a:schemeClr val="tx2"/>
                      </a:gs>
                      <a:gs pos="86000">
                        <a:schemeClr val="tx2"/>
                      </a:gs>
                    </a:gsLst>
                    <a:lin ang="5400000" scaled="0"/>
                  </a:gradFill>
                  <a:latin typeface="Segoe UI Semibold" panose="020B0702040204020203" pitchFamily="34" charset="0"/>
                  <a:cs typeface="Segoe UI Semibold" panose="020B0702040204020203" pitchFamily="34" charset="0"/>
                </a:defRPr>
              </a:lvl1pPr>
            </a:lstStyle>
            <a:p>
              <a:r>
                <a:rPr lang="en-US" sz="1199" dirty="0">
                  <a:gradFill>
                    <a:gsLst>
                      <a:gs pos="0">
                        <a:srgbClr val="505050"/>
                      </a:gs>
                      <a:gs pos="86000">
                        <a:srgbClr val="505050"/>
                      </a:gs>
                    </a:gsLst>
                    <a:lin ang="5400000" scaled="0"/>
                  </a:gradFill>
                </a:rPr>
                <a:t>Analysis</a:t>
              </a:r>
            </a:p>
          </p:txBody>
        </p:sp>
        <p:sp>
          <p:nvSpPr>
            <p:cNvPr id="70" name="TextBox 69"/>
            <p:cNvSpPr txBox="1"/>
            <p:nvPr/>
          </p:nvSpPr>
          <p:spPr>
            <a:xfrm>
              <a:off x="3346413" y="2331884"/>
              <a:ext cx="746278" cy="169401"/>
            </a:xfrm>
            <a:prstGeom prst="rect">
              <a:avLst/>
            </a:prstGeom>
            <a:noFill/>
          </p:spPr>
          <p:txBody>
            <a:bodyPr wrap="square" lIns="0" tIns="0" rIns="0" bIns="0" rtlCol="0">
              <a:spAutoFit/>
            </a:bodyPr>
            <a:lstStyle>
              <a:defPPr>
                <a:defRPr lang="en-US"/>
              </a:defPPr>
              <a:lvl1pPr defTabSz="932597">
                <a:lnSpc>
                  <a:spcPct val="90000"/>
                </a:lnSpc>
                <a:defRPr sz="1200" kern="0">
                  <a:gradFill>
                    <a:gsLst>
                      <a:gs pos="0">
                        <a:schemeClr val="tx2"/>
                      </a:gs>
                      <a:gs pos="86000">
                        <a:schemeClr val="tx2"/>
                      </a:gs>
                    </a:gsLst>
                    <a:lin ang="5400000" scaled="0"/>
                  </a:gradFill>
                  <a:latin typeface="Segoe UI Semibold" panose="020B0702040204020203" pitchFamily="34" charset="0"/>
                  <a:cs typeface="Segoe UI Semibold" panose="020B0702040204020203" pitchFamily="34" charset="0"/>
                </a:defRPr>
              </a:lvl1pPr>
            </a:lstStyle>
            <a:p>
              <a:r>
                <a:rPr lang="en-US" sz="1199" dirty="0">
                  <a:gradFill>
                    <a:gsLst>
                      <a:gs pos="0">
                        <a:srgbClr val="505050"/>
                      </a:gs>
                      <a:gs pos="86000">
                        <a:srgbClr val="505050"/>
                      </a:gs>
                    </a:gsLst>
                    <a:lin ang="5400000" scaled="0"/>
                  </a:gradFill>
                </a:rPr>
                <a:t>Reports</a:t>
              </a:r>
            </a:p>
          </p:txBody>
        </p:sp>
        <p:sp>
          <p:nvSpPr>
            <p:cNvPr id="71" name="TextBox 70"/>
            <p:cNvSpPr txBox="1"/>
            <p:nvPr/>
          </p:nvSpPr>
          <p:spPr>
            <a:xfrm>
              <a:off x="4131730" y="2331884"/>
              <a:ext cx="1354437" cy="338802"/>
            </a:xfrm>
            <a:prstGeom prst="rect">
              <a:avLst/>
            </a:prstGeom>
            <a:noFill/>
          </p:spPr>
          <p:txBody>
            <a:bodyPr wrap="square" lIns="0" tIns="0" rIns="0" bIns="0" rtlCol="0">
              <a:spAutoFit/>
            </a:bodyPr>
            <a:lstStyle>
              <a:defPPr>
                <a:defRPr lang="en-US"/>
              </a:defPPr>
              <a:lvl1pPr defTabSz="932597">
                <a:lnSpc>
                  <a:spcPct val="90000"/>
                </a:lnSpc>
                <a:defRPr sz="1200" kern="0">
                  <a:gradFill>
                    <a:gsLst>
                      <a:gs pos="0">
                        <a:schemeClr val="tx2"/>
                      </a:gs>
                      <a:gs pos="86000">
                        <a:schemeClr val="tx2"/>
                      </a:gs>
                    </a:gsLst>
                    <a:lin ang="5400000" scaled="0"/>
                  </a:gradFill>
                  <a:latin typeface="Segoe UI Semibold" panose="020B0702040204020203" pitchFamily="34" charset="0"/>
                  <a:cs typeface="Segoe UI Semibold" panose="020B0702040204020203" pitchFamily="34" charset="0"/>
                </a:defRPr>
              </a:lvl1pPr>
            </a:lstStyle>
            <a:p>
              <a:r>
                <a:rPr lang="en-US" sz="1199" dirty="0">
                  <a:gradFill>
                    <a:gsLst>
                      <a:gs pos="0">
                        <a:srgbClr val="505050"/>
                      </a:gs>
                      <a:gs pos="86000">
                        <a:srgbClr val="505050"/>
                      </a:gs>
                    </a:gsLst>
                    <a:lin ang="5400000" scaled="0"/>
                  </a:gradFill>
                </a:rPr>
                <a:t>Dashboards </a:t>
              </a:r>
              <a:br>
                <a:rPr lang="en-US" sz="1199" dirty="0">
                  <a:gradFill>
                    <a:gsLst>
                      <a:gs pos="0">
                        <a:srgbClr val="505050"/>
                      </a:gs>
                      <a:gs pos="86000">
                        <a:srgbClr val="505050"/>
                      </a:gs>
                    </a:gsLst>
                    <a:lin ang="5400000" scaled="0"/>
                  </a:gradFill>
                </a:rPr>
              </a:br>
              <a:r>
                <a:rPr lang="en-US" sz="1199" dirty="0">
                  <a:gradFill>
                    <a:gsLst>
                      <a:gs pos="0">
                        <a:srgbClr val="505050"/>
                      </a:gs>
                      <a:gs pos="86000">
                        <a:srgbClr val="505050"/>
                      </a:gs>
                    </a:gsLst>
                    <a:lin ang="5400000" scaled="0"/>
                  </a:gradFill>
                </a:rPr>
                <a:t>&amp; Scorecards</a:t>
              </a:r>
            </a:p>
          </p:txBody>
        </p:sp>
        <p:sp>
          <p:nvSpPr>
            <p:cNvPr id="72" name="TextBox 71"/>
            <p:cNvSpPr txBox="1"/>
            <p:nvPr/>
          </p:nvSpPr>
          <p:spPr>
            <a:xfrm>
              <a:off x="1184593" y="2105571"/>
              <a:ext cx="1030684" cy="256195"/>
            </a:xfrm>
            <a:prstGeom prst="rect">
              <a:avLst/>
            </a:prstGeom>
            <a:noFill/>
          </p:spPr>
          <p:txBody>
            <a:bodyPr wrap="square" lIns="0" tIns="0" rIns="0" bIns="0" rtlCol="0">
              <a:spAutoFit/>
            </a:bodyPr>
            <a:lstStyle/>
            <a:p>
              <a:pPr defTabSz="932418">
                <a:defRPr/>
              </a:pPr>
              <a:r>
                <a:rPr lang="en-US" sz="1632" kern="0" dirty="0">
                  <a:gradFill>
                    <a:gsLst>
                      <a:gs pos="0">
                        <a:srgbClr val="505050"/>
                      </a:gs>
                      <a:gs pos="86000">
                        <a:srgbClr val="505050"/>
                      </a:gs>
                    </a:gsLst>
                    <a:lin ang="5400000" scaled="0"/>
                  </a:gradFill>
                  <a:latin typeface="Segoe UI Semibold" panose="020B0702040204020203" pitchFamily="34" charset="0"/>
                  <a:cs typeface="Segoe UI Semibold" panose="020B0702040204020203" pitchFamily="34" charset="0"/>
                </a:rPr>
                <a:t>Provision</a:t>
              </a:r>
            </a:p>
          </p:txBody>
        </p:sp>
        <p:cxnSp>
          <p:nvCxnSpPr>
            <p:cNvPr id="46" name="Straight Connector 45"/>
            <p:cNvCxnSpPr/>
            <p:nvPr/>
          </p:nvCxnSpPr>
          <p:spPr>
            <a:xfrm>
              <a:off x="1148611" y="1596638"/>
              <a:ext cx="457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cxnSp>
        <p:nvCxnSpPr>
          <p:cNvPr id="96" name="Straight Connector 95"/>
          <p:cNvCxnSpPr/>
          <p:nvPr/>
        </p:nvCxnSpPr>
        <p:spPr>
          <a:xfrm>
            <a:off x="1149330" y="2792739"/>
            <a:ext cx="457135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82" name="Up Arrow 81"/>
          <p:cNvSpPr/>
          <p:nvPr/>
        </p:nvSpPr>
        <p:spPr bwMode="auto">
          <a:xfrm rot="19086551">
            <a:off x="3719032" y="2581839"/>
            <a:ext cx="399768" cy="393644"/>
          </a:xfrm>
          <a:prstGeom prst="upArrow">
            <a:avLst>
              <a:gd name="adj1" fmla="val 50000"/>
              <a:gd name="adj2" fmla="val 51079"/>
            </a:avLst>
          </a:prstGeom>
          <a:solidFill>
            <a:schemeClr val="tx2"/>
          </a:solidFill>
          <a:ln>
            <a:gradFill flip="none" rotWithShape="1">
              <a:gsLst>
                <a:gs pos="0">
                  <a:srgbClr val="DFE6D0"/>
                </a:gs>
                <a:gs pos="12000">
                  <a:srgbClr val="DFE6D0">
                    <a:alpha val="68000"/>
                  </a:srgbClr>
                </a:gs>
                <a:gs pos="100000">
                  <a:sysClr val="windowText" lastClr="000000">
                    <a:alpha val="0"/>
                  </a:sysClr>
                </a:gs>
              </a:gsLst>
              <a:lin ang="5400000" scaled="0"/>
              <a:tileRect/>
            </a:gradFill>
            <a:headEnd type="none" w="med" len="med"/>
            <a:tailEnd type="none" w="med" len="med"/>
          </a:ln>
          <a:effectLst/>
          <a:scene3d>
            <a:camera prst="orthographicFront" fov="0">
              <a:rot lat="0" lon="0" rev="0"/>
            </a:camera>
            <a:lightRig rig="glow" dir="t">
              <a:rot lat="0" lon="0" rev="6360000"/>
            </a:lightRig>
          </a:scene3d>
          <a:sp3d prstMaterial="flat">
            <a:contourClr>
              <a:srgbClr val="CFC60D">
                <a:satMod val="300000"/>
              </a:srgbClr>
            </a:contourClr>
          </a:sp3d>
        </p:spPr>
        <p:txBody>
          <a:bodyPr vert="horz" wrap="square" lIns="93243" tIns="46621" rIns="93243" bIns="46621" numCol="1" rtlCol="0" anchor="ctr" anchorCtr="0" compatLnSpc="1">
            <a:prstTxWarp prst="textNoShape">
              <a:avLst/>
            </a:prstTxWarp>
          </a:bodyPr>
          <a:lstStyle/>
          <a:p>
            <a:pPr algn="ctr" defTabSz="932111" fontAlgn="base">
              <a:spcBef>
                <a:spcPct val="0"/>
              </a:spcBef>
              <a:spcAft>
                <a:spcPct val="0"/>
              </a:spcAft>
              <a:defRPr/>
            </a:pPr>
            <a:endParaRPr lang="en-US" sz="2448" i="1" kern="0" dirty="0">
              <a:gradFill>
                <a:gsLst>
                  <a:gs pos="0">
                    <a:srgbClr val="FFFFFF"/>
                  </a:gs>
                  <a:gs pos="86000">
                    <a:srgbClr val="FFFFFF"/>
                  </a:gs>
                </a:gsLst>
                <a:lin ang="5400000" scaled="0"/>
              </a:gradFill>
              <a:latin typeface="Segoe" pitchFamily="34" charset="0"/>
            </a:endParaRPr>
          </a:p>
        </p:txBody>
      </p:sp>
      <p:grpSp>
        <p:nvGrpSpPr>
          <p:cNvPr id="142" name="Group 141"/>
          <p:cNvGrpSpPr/>
          <p:nvPr/>
        </p:nvGrpSpPr>
        <p:grpSpPr>
          <a:xfrm>
            <a:off x="1185308" y="2885151"/>
            <a:ext cx="4898410" cy="1032037"/>
            <a:chOff x="1184593" y="2885063"/>
            <a:chExt cx="4899105" cy="1032184"/>
          </a:xfrm>
        </p:grpSpPr>
        <p:pic>
          <p:nvPicPr>
            <p:cNvPr id="76" name="Picture 7" descr="\\SFP\Work\White_Whale\3-22036_Kuleen_Bharadwaj\PPT\4_SQL Server Renewal\SFP_Art\Icons\Chris Icons\cube_blue.png"/>
            <p:cNvPicPr>
              <a:picLocks noChangeAspect="1" noChangeArrowheads="1"/>
            </p:cNvPicPr>
            <p:nvPr/>
          </p:nvPicPr>
          <p:blipFill>
            <a:blip r:embed="rId12" cstate="screen">
              <a:duotone>
                <a:prstClr val="black"/>
                <a:schemeClr val="accent1">
                  <a:tint val="45000"/>
                  <a:satMod val="400000"/>
                </a:schemeClr>
              </a:duotone>
              <a:extLst>
                <a:ext uri="{BEBA8EAE-BF5A-486C-A8C5-ECC9F3942E4B}">
                  <a14:imgProps xmlns:a14="http://schemas.microsoft.com/office/drawing/2010/main">
                    <a14:imgLayer r:embed="rId13">
                      <a14:imgEffect>
                        <a14:saturation sat="0"/>
                      </a14:imgEffect>
                    </a14:imgLayer>
                  </a14:imgProps>
                </a:ext>
                <a:ext uri="{28A0092B-C50C-407E-A947-70E740481C1C}">
                  <a14:useLocalDpi xmlns:a14="http://schemas.microsoft.com/office/drawing/2010/main"/>
                </a:ext>
              </a:extLst>
            </a:blip>
            <a:srcRect/>
            <a:stretch>
              <a:fillRect/>
            </a:stretch>
          </p:blipFill>
          <p:spPr bwMode="auto">
            <a:xfrm>
              <a:off x="4219326" y="2980799"/>
              <a:ext cx="536228" cy="555350"/>
            </a:xfrm>
            <a:prstGeom prst="rect">
              <a:avLst/>
            </a:prstGeom>
            <a:noFill/>
            <a:extLst/>
          </p:spPr>
        </p:pic>
        <p:sp>
          <p:nvSpPr>
            <p:cNvPr id="77" name="TextBox 76"/>
            <p:cNvSpPr txBox="1"/>
            <p:nvPr/>
          </p:nvSpPr>
          <p:spPr>
            <a:xfrm>
              <a:off x="4226617" y="3568920"/>
              <a:ext cx="773094" cy="338802"/>
            </a:xfrm>
            <a:prstGeom prst="rect">
              <a:avLst/>
            </a:prstGeom>
            <a:noFill/>
          </p:spPr>
          <p:txBody>
            <a:bodyPr wrap="square" lIns="0" tIns="0" rIns="0" bIns="0" rtlCol="0">
              <a:spAutoFit/>
            </a:bodyPr>
            <a:lstStyle/>
            <a:p>
              <a:pPr defTabSz="932418">
                <a:lnSpc>
                  <a:spcPct val="90000"/>
                </a:lnSpc>
                <a:defRPr/>
              </a:pPr>
              <a:r>
                <a:rPr lang="en-US" sz="1199" kern="0" dirty="0">
                  <a:gradFill>
                    <a:gsLst>
                      <a:gs pos="0">
                        <a:srgbClr val="505050"/>
                      </a:gs>
                      <a:gs pos="86000">
                        <a:srgbClr val="505050"/>
                      </a:gs>
                    </a:gsLst>
                    <a:lin ang="5400000" scaled="0"/>
                  </a:gradFill>
                  <a:latin typeface="Segoe UI Semibold" panose="020B0702040204020203" pitchFamily="34" charset="0"/>
                  <a:cs typeface="Segoe UI Semibold" panose="020B0702040204020203" pitchFamily="34" charset="0"/>
                </a:rPr>
                <a:t>Analysis </a:t>
              </a:r>
            </a:p>
            <a:p>
              <a:pPr defTabSz="932418">
                <a:lnSpc>
                  <a:spcPct val="90000"/>
                </a:lnSpc>
                <a:defRPr/>
              </a:pPr>
              <a:r>
                <a:rPr lang="en-US" sz="1199" kern="0" dirty="0">
                  <a:gradFill>
                    <a:gsLst>
                      <a:gs pos="0">
                        <a:srgbClr val="505050"/>
                      </a:gs>
                      <a:gs pos="86000">
                        <a:srgbClr val="505050"/>
                      </a:gs>
                    </a:gsLst>
                    <a:lin ang="5400000" scaled="0"/>
                  </a:gradFill>
                  <a:latin typeface="Segoe UI Semibold" panose="020B0702040204020203" pitchFamily="34" charset="0"/>
                  <a:cs typeface="Segoe UI Semibold" panose="020B0702040204020203" pitchFamily="34" charset="0"/>
                </a:rPr>
                <a:t>Cubes</a:t>
              </a:r>
            </a:p>
          </p:txBody>
        </p:sp>
        <p:sp>
          <p:nvSpPr>
            <p:cNvPr id="79" name="TextBox 78"/>
            <p:cNvSpPr txBox="1"/>
            <p:nvPr/>
          </p:nvSpPr>
          <p:spPr>
            <a:xfrm>
              <a:off x="4993992" y="3578445"/>
              <a:ext cx="1089706" cy="338802"/>
            </a:xfrm>
            <a:prstGeom prst="rect">
              <a:avLst/>
            </a:prstGeom>
            <a:noFill/>
          </p:spPr>
          <p:txBody>
            <a:bodyPr wrap="square" lIns="0" tIns="0" rIns="0" bIns="0" rtlCol="0">
              <a:spAutoFit/>
            </a:bodyPr>
            <a:lstStyle/>
            <a:p>
              <a:pPr defTabSz="932418">
                <a:lnSpc>
                  <a:spcPct val="90000"/>
                </a:lnSpc>
                <a:defRPr/>
              </a:pPr>
              <a:r>
                <a:rPr lang="en-US" sz="1199" kern="0" dirty="0">
                  <a:gradFill>
                    <a:gsLst>
                      <a:gs pos="0">
                        <a:srgbClr val="505050"/>
                      </a:gs>
                      <a:gs pos="86000">
                        <a:srgbClr val="505050"/>
                      </a:gs>
                    </a:gsLst>
                    <a:lin ang="5400000" scaled="0"/>
                  </a:gradFill>
                  <a:latin typeface="Segoe UI Semibold" panose="020B0702040204020203" pitchFamily="34" charset="0"/>
                  <a:cs typeface="Segoe UI Semibold" panose="020B0702040204020203" pitchFamily="34" charset="0"/>
                </a:rPr>
                <a:t>Data Warehouse</a:t>
              </a:r>
            </a:p>
          </p:txBody>
        </p:sp>
        <p:sp>
          <p:nvSpPr>
            <p:cNvPr id="80" name="TextBox 79"/>
            <p:cNvSpPr txBox="1"/>
            <p:nvPr/>
          </p:nvSpPr>
          <p:spPr>
            <a:xfrm>
              <a:off x="1184593" y="2885063"/>
              <a:ext cx="996125" cy="512390"/>
            </a:xfrm>
            <a:prstGeom prst="rect">
              <a:avLst/>
            </a:prstGeom>
            <a:noFill/>
          </p:spPr>
          <p:txBody>
            <a:bodyPr wrap="square" lIns="0" tIns="0" rIns="0" bIns="0" rtlCol="0">
              <a:spAutoFit/>
            </a:bodyPr>
            <a:lstStyle/>
            <a:p>
              <a:pPr defTabSz="932418">
                <a:defRPr/>
              </a:pPr>
              <a:r>
                <a:rPr lang="en-US" sz="1632" kern="0" dirty="0">
                  <a:gradFill>
                    <a:gsLst>
                      <a:gs pos="0">
                        <a:srgbClr val="505050"/>
                      </a:gs>
                      <a:gs pos="86000">
                        <a:srgbClr val="505050"/>
                      </a:gs>
                    </a:gsLst>
                    <a:lin ang="5400000" scaled="0"/>
                  </a:gradFill>
                  <a:latin typeface="Segoe UI Semibold" panose="020B0702040204020203" pitchFamily="34" charset="0"/>
                  <a:cs typeface="Segoe UI Semibold" panose="020B0702040204020203" pitchFamily="34" charset="0"/>
                </a:rPr>
                <a:t>Data </a:t>
              </a:r>
            </a:p>
            <a:p>
              <a:pPr defTabSz="932418">
                <a:defRPr/>
              </a:pPr>
              <a:r>
                <a:rPr lang="en-US" sz="1632" kern="0" dirty="0">
                  <a:gradFill>
                    <a:gsLst>
                      <a:gs pos="0">
                        <a:srgbClr val="505050"/>
                      </a:gs>
                      <a:gs pos="86000">
                        <a:srgbClr val="505050"/>
                      </a:gs>
                    </a:gsLst>
                    <a:lin ang="5400000" scaled="0"/>
                  </a:gradFill>
                  <a:latin typeface="Segoe UI Semibold" panose="020B0702040204020203" pitchFamily="34" charset="0"/>
                  <a:cs typeface="Segoe UI Semibold" panose="020B0702040204020203" pitchFamily="34" charset="0"/>
                </a:rPr>
                <a:t>Staging</a:t>
              </a:r>
            </a:p>
          </p:txBody>
        </p:sp>
        <p:sp>
          <p:nvSpPr>
            <p:cNvPr id="81" name="Up Arrow 80"/>
            <p:cNvSpPr/>
            <p:nvPr/>
          </p:nvSpPr>
          <p:spPr bwMode="auto">
            <a:xfrm rot="4393742">
              <a:off x="3673994" y="3280710"/>
              <a:ext cx="399825" cy="405920"/>
            </a:xfrm>
            <a:prstGeom prst="upArrow">
              <a:avLst>
                <a:gd name="adj1" fmla="val 50000"/>
                <a:gd name="adj2" fmla="val 51079"/>
              </a:avLst>
            </a:prstGeom>
            <a:solidFill>
              <a:schemeClr val="tx2"/>
            </a:soli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CFC60D">
                  <a:satMod val="300000"/>
                </a:srgbClr>
              </a:contourClr>
            </a:sp3d>
          </p:spPr>
          <p:txBody>
            <a:bodyPr vert="horz" wrap="square" lIns="93243" tIns="46621" rIns="93243" bIns="46621" numCol="1" rtlCol="0" anchor="ctr" anchorCtr="0" compatLnSpc="1">
              <a:prstTxWarp prst="textNoShape">
                <a:avLst/>
              </a:prstTxWarp>
            </a:bodyPr>
            <a:lstStyle/>
            <a:p>
              <a:pPr algn="ctr" defTabSz="932111" fontAlgn="base">
                <a:spcBef>
                  <a:spcPct val="0"/>
                </a:spcBef>
                <a:spcAft>
                  <a:spcPct val="0"/>
                </a:spcAft>
                <a:defRPr/>
              </a:pPr>
              <a:endParaRPr lang="en-US" sz="2448" i="1" kern="0" dirty="0">
                <a:gradFill>
                  <a:gsLst>
                    <a:gs pos="0">
                      <a:srgbClr val="505050"/>
                    </a:gs>
                    <a:gs pos="86000">
                      <a:srgbClr val="505050"/>
                    </a:gs>
                  </a:gsLst>
                  <a:lin ang="5400000" scaled="0"/>
                </a:gradFill>
                <a:latin typeface="Segoe UI Semibold" panose="020B0702040204020203" pitchFamily="34" charset="0"/>
                <a:cs typeface="Segoe UI Semibold" panose="020B0702040204020203" pitchFamily="34" charset="0"/>
              </a:endParaRPr>
            </a:p>
          </p:txBody>
        </p:sp>
        <p:grpSp>
          <p:nvGrpSpPr>
            <p:cNvPr id="55" name="Group 54"/>
            <p:cNvGrpSpPr/>
            <p:nvPr/>
          </p:nvGrpSpPr>
          <p:grpSpPr>
            <a:xfrm>
              <a:off x="5009301" y="2982416"/>
              <a:ext cx="390488" cy="541015"/>
              <a:chOff x="-1497013" y="-1624013"/>
              <a:chExt cx="1068388" cy="1308100"/>
            </a:xfrm>
            <a:solidFill>
              <a:schemeClr val="bg2"/>
            </a:solidFill>
          </p:grpSpPr>
          <p:sp>
            <p:nvSpPr>
              <p:cNvPr id="50" name="Freeform 5"/>
              <p:cNvSpPr>
                <a:spLocks/>
              </p:cNvSpPr>
              <p:nvPr/>
            </p:nvSpPr>
            <p:spPr bwMode="auto">
              <a:xfrm>
                <a:off x="-1497013" y="-1624013"/>
                <a:ext cx="1068388" cy="382588"/>
              </a:xfrm>
              <a:custGeom>
                <a:avLst/>
                <a:gdLst>
                  <a:gd name="T0" fmla="*/ 857 w 1716"/>
                  <a:gd name="T1" fmla="*/ 0 h 617"/>
                  <a:gd name="T2" fmla="*/ 1425 w 1716"/>
                  <a:gd name="T3" fmla="*/ 80 h 617"/>
                  <a:gd name="T4" fmla="*/ 1616 w 1716"/>
                  <a:gd name="T5" fmla="*/ 172 h 617"/>
                  <a:gd name="T6" fmla="*/ 1665 w 1716"/>
                  <a:gd name="T7" fmla="*/ 216 h 617"/>
                  <a:gd name="T8" fmla="*/ 1661 w 1716"/>
                  <a:gd name="T9" fmla="*/ 401 h 617"/>
                  <a:gd name="T10" fmla="*/ 1479 w 1716"/>
                  <a:gd name="T11" fmla="*/ 512 h 617"/>
                  <a:gd name="T12" fmla="*/ 1049 w 1716"/>
                  <a:gd name="T13" fmla="*/ 603 h 617"/>
                  <a:gd name="T14" fmla="*/ 508 w 1716"/>
                  <a:gd name="T15" fmla="*/ 583 h 617"/>
                  <a:gd name="T16" fmla="*/ 152 w 1716"/>
                  <a:gd name="T17" fmla="*/ 472 h 617"/>
                  <a:gd name="T18" fmla="*/ 57 w 1716"/>
                  <a:gd name="T19" fmla="*/ 401 h 617"/>
                  <a:gd name="T20" fmla="*/ 52 w 1716"/>
                  <a:gd name="T21" fmla="*/ 215 h 617"/>
                  <a:gd name="T22" fmla="*/ 223 w 1716"/>
                  <a:gd name="T23" fmla="*/ 105 h 617"/>
                  <a:gd name="T24" fmla="*/ 660 w 1716"/>
                  <a:gd name="T25" fmla="*/ 10 h 617"/>
                  <a:gd name="T26" fmla="*/ 857 w 1716"/>
                  <a:gd name="T27" fmla="*/ 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16" h="617">
                    <a:moveTo>
                      <a:pt x="857" y="0"/>
                    </a:moveTo>
                    <a:cubicBezTo>
                      <a:pt x="1050" y="2"/>
                      <a:pt x="1240" y="21"/>
                      <a:pt x="1425" y="80"/>
                    </a:cubicBezTo>
                    <a:cubicBezTo>
                      <a:pt x="1493" y="102"/>
                      <a:pt x="1558" y="129"/>
                      <a:pt x="1616" y="172"/>
                    </a:cubicBezTo>
                    <a:cubicBezTo>
                      <a:pt x="1633" y="185"/>
                      <a:pt x="1650" y="200"/>
                      <a:pt x="1665" y="216"/>
                    </a:cubicBezTo>
                    <a:cubicBezTo>
                      <a:pt x="1716" y="275"/>
                      <a:pt x="1714" y="344"/>
                      <a:pt x="1661" y="401"/>
                    </a:cubicBezTo>
                    <a:cubicBezTo>
                      <a:pt x="1610" y="455"/>
                      <a:pt x="1546" y="486"/>
                      <a:pt x="1479" y="512"/>
                    </a:cubicBezTo>
                    <a:cubicBezTo>
                      <a:pt x="1340" y="566"/>
                      <a:pt x="1196" y="591"/>
                      <a:pt x="1049" y="603"/>
                    </a:cubicBezTo>
                    <a:cubicBezTo>
                      <a:pt x="868" y="617"/>
                      <a:pt x="687" y="613"/>
                      <a:pt x="508" y="583"/>
                    </a:cubicBezTo>
                    <a:cubicBezTo>
                      <a:pt x="384" y="562"/>
                      <a:pt x="262" y="534"/>
                      <a:pt x="152" y="472"/>
                    </a:cubicBezTo>
                    <a:cubicBezTo>
                      <a:pt x="117" y="453"/>
                      <a:pt x="85" y="428"/>
                      <a:pt x="57" y="401"/>
                    </a:cubicBezTo>
                    <a:cubicBezTo>
                      <a:pt x="0" y="346"/>
                      <a:pt x="0" y="275"/>
                      <a:pt x="52" y="215"/>
                    </a:cubicBezTo>
                    <a:cubicBezTo>
                      <a:pt x="99" y="162"/>
                      <a:pt x="160" y="131"/>
                      <a:pt x="223" y="105"/>
                    </a:cubicBezTo>
                    <a:cubicBezTo>
                      <a:pt x="363" y="48"/>
                      <a:pt x="510" y="23"/>
                      <a:pt x="660" y="10"/>
                    </a:cubicBezTo>
                    <a:cubicBezTo>
                      <a:pt x="726" y="5"/>
                      <a:pt x="792" y="3"/>
                      <a:pt x="8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a:solidFill>
                    <a:srgbClr val="000000"/>
                  </a:solidFill>
                  <a:latin typeface="Segoe UI Semibold" panose="020B0702040204020203" pitchFamily="34" charset="0"/>
                  <a:cs typeface="Segoe UI Semibold" panose="020B0702040204020203" pitchFamily="34" charset="0"/>
                </a:endParaRPr>
              </a:p>
            </p:txBody>
          </p:sp>
          <p:sp>
            <p:nvSpPr>
              <p:cNvPr id="51" name="Freeform 6"/>
              <p:cNvSpPr>
                <a:spLocks/>
              </p:cNvSpPr>
              <p:nvPr/>
            </p:nvSpPr>
            <p:spPr bwMode="auto">
              <a:xfrm>
                <a:off x="-1489075" y="-658813"/>
                <a:ext cx="1057275" cy="342900"/>
              </a:xfrm>
              <a:custGeom>
                <a:avLst/>
                <a:gdLst>
                  <a:gd name="T0" fmla="*/ 2 w 1698"/>
                  <a:gd name="T1" fmla="*/ 7 h 551"/>
                  <a:gd name="T2" fmla="*/ 196 w 1698"/>
                  <a:gd name="T3" fmla="*/ 95 h 551"/>
                  <a:gd name="T4" fmla="*/ 639 w 1698"/>
                  <a:gd name="T5" fmla="*/ 187 h 551"/>
                  <a:gd name="T6" fmla="*/ 1104 w 1698"/>
                  <a:gd name="T7" fmla="*/ 181 h 551"/>
                  <a:gd name="T8" fmla="*/ 1631 w 1698"/>
                  <a:gd name="T9" fmla="*/ 35 h 551"/>
                  <a:gd name="T10" fmla="*/ 1690 w 1698"/>
                  <a:gd name="T11" fmla="*/ 0 h 551"/>
                  <a:gd name="T12" fmla="*/ 1690 w 1698"/>
                  <a:gd name="T13" fmla="*/ 155 h 551"/>
                  <a:gd name="T14" fmla="*/ 1691 w 1698"/>
                  <a:gd name="T15" fmla="*/ 200 h 551"/>
                  <a:gd name="T16" fmla="*/ 1602 w 1698"/>
                  <a:gd name="T17" fmla="*/ 371 h 551"/>
                  <a:gd name="T18" fmla="*/ 1306 w 1698"/>
                  <a:gd name="T19" fmla="*/ 491 h 551"/>
                  <a:gd name="T20" fmla="*/ 613 w 1698"/>
                  <a:gd name="T21" fmla="*/ 528 h 551"/>
                  <a:gd name="T22" fmla="*/ 221 w 1698"/>
                  <a:gd name="T23" fmla="*/ 440 h 551"/>
                  <a:gd name="T24" fmla="*/ 58 w 1698"/>
                  <a:gd name="T25" fmla="*/ 345 h 551"/>
                  <a:gd name="T26" fmla="*/ 1 w 1698"/>
                  <a:gd name="T27" fmla="*/ 217 h 551"/>
                  <a:gd name="T28" fmla="*/ 2 w 1698"/>
                  <a:gd name="T29" fmla="*/ 7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98" h="551">
                    <a:moveTo>
                      <a:pt x="2" y="7"/>
                    </a:moveTo>
                    <a:cubicBezTo>
                      <a:pt x="67" y="37"/>
                      <a:pt x="130" y="70"/>
                      <a:pt x="196" y="95"/>
                    </a:cubicBezTo>
                    <a:cubicBezTo>
                      <a:pt x="338" y="150"/>
                      <a:pt x="488" y="173"/>
                      <a:pt x="639" y="187"/>
                    </a:cubicBezTo>
                    <a:cubicBezTo>
                      <a:pt x="794" y="200"/>
                      <a:pt x="949" y="199"/>
                      <a:pt x="1104" y="181"/>
                    </a:cubicBezTo>
                    <a:cubicBezTo>
                      <a:pt x="1288" y="161"/>
                      <a:pt x="1467" y="125"/>
                      <a:pt x="1631" y="35"/>
                    </a:cubicBezTo>
                    <a:cubicBezTo>
                      <a:pt x="1650" y="25"/>
                      <a:pt x="1668" y="13"/>
                      <a:pt x="1690" y="0"/>
                    </a:cubicBezTo>
                    <a:cubicBezTo>
                      <a:pt x="1690" y="54"/>
                      <a:pt x="1690" y="104"/>
                      <a:pt x="1690" y="155"/>
                    </a:cubicBezTo>
                    <a:cubicBezTo>
                      <a:pt x="1690" y="170"/>
                      <a:pt x="1689" y="185"/>
                      <a:pt x="1691" y="200"/>
                    </a:cubicBezTo>
                    <a:cubicBezTo>
                      <a:pt x="1698" y="277"/>
                      <a:pt x="1661" y="329"/>
                      <a:pt x="1602" y="371"/>
                    </a:cubicBezTo>
                    <a:cubicBezTo>
                      <a:pt x="1513" y="434"/>
                      <a:pt x="1411" y="467"/>
                      <a:pt x="1306" y="491"/>
                    </a:cubicBezTo>
                    <a:cubicBezTo>
                      <a:pt x="1077" y="543"/>
                      <a:pt x="846" y="551"/>
                      <a:pt x="613" y="528"/>
                    </a:cubicBezTo>
                    <a:cubicBezTo>
                      <a:pt x="479" y="515"/>
                      <a:pt x="347" y="490"/>
                      <a:pt x="221" y="440"/>
                    </a:cubicBezTo>
                    <a:cubicBezTo>
                      <a:pt x="162" y="417"/>
                      <a:pt x="105" y="389"/>
                      <a:pt x="58" y="345"/>
                    </a:cubicBezTo>
                    <a:cubicBezTo>
                      <a:pt x="21" y="310"/>
                      <a:pt x="0" y="270"/>
                      <a:pt x="1" y="217"/>
                    </a:cubicBezTo>
                    <a:cubicBezTo>
                      <a:pt x="3" y="146"/>
                      <a:pt x="2" y="75"/>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a:solidFill>
                    <a:srgbClr val="000000"/>
                  </a:solidFill>
                  <a:latin typeface="Segoe UI Semibold" panose="020B0702040204020203" pitchFamily="34" charset="0"/>
                  <a:cs typeface="Segoe UI Semibold" panose="020B0702040204020203" pitchFamily="34" charset="0"/>
                </a:endParaRPr>
              </a:p>
            </p:txBody>
          </p:sp>
          <p:sp>
            <p:nvSpPr>
              <p:cNvPr id="53" name="Freeform 7"/>
              <p:cNvSpPr>
                <a:spLocks/>
              </p:cNvSpPr>
              <p:nvPr/>
            </p:nvSpPr>
            <p:spPr bwMode="auto">
              <a:xfrm>
                <a:off x="-1490663" y="-1271588"/>
                <a:ext cx="1055688" cy="336550"/>
              </a:xfrm>
              <a:custGeom>
                <a:avLst/>
                <a:gdLst>
                  <a:gd name="T0" fmla="*/ 4 w 1694"/>
                  <a:gd name="T1" fmla="*/ 2 h 543"/>
                  <a:gd name="T2" fmla="*/ 12 w 1694"/>
                  <a:gd name="T3" fmla="*/ 4 h 543"/>
                  <a:gd name="T4" fmla="*/ 493 w 1694"/>
                  <a:gd name="T5" fmla="*/ 168 h 543"/>
                  <a:gd name="T6" fmla="*/ 1130 w 1694"/>
                  <a:gd name="T7" fmla="*/ 178 h 543"/>
                  <a:gd name="T8" fmla="*/ 1624 w 1694"/>
                  <a:gd name="T9" fmla="*/ 39 h 543"/>
                  <a:gd name="T10" fmla="*/ 1689 w 1694"/>
                  <a:gd name="T11" fmla="*/ 0 h 543"/>
                  <a:gd name="T12" fmla="*/ 1691 w 1694"/>
                  <a:gd name="T13" fmla="*/ 24 h 543"/>
                  <a:gd name="T14" fmla="*/ 1692 w 1694"/>
                  <a:gd name="T15" fmla="*/ 214 h 543"/>
                  <a:gd name="T16" fmla="*/ 1631 w 1694"/>
                  <a:gd name="T17" fmla="*/ 347 h 543"/>
                  <a:gd name="T18" fmla="*/ 1385 w 1694"/>
                  <a:gd name="T19" fmla="*/ 468 h 543"/>
                  <a:gd name="T20" fmla="*/ 933 w 1694"/>
                  <a:gd name="T21" fmla="*/ 536 h 543"/>
                  <a:gd name="T22" fmla="*/ 327 w 1694"/>
                  <a:gd name="T23" fmla="*/ 473 h 543"/>
                  <a:gd name="T24" fmla="*/ 101 w 1694"/>
                  <a:gd name="T25" fmla="*/ 375 h 543"/>
                  <a:gd name="T26" fmla="*/ 33 w 1694"/>
                  <a:gd name="T27" fmla="*/ 312 h 543"/>
                  <a:gd name="T28" fmla="*/ 4 w 1694"/>
                  <a:gd name="T29" fmla="*/ 235 h 543"/>
                  <a:gd name="T30" fmla="*/ 3 w 1694"/>
                  <a:gd name="T31" fmla="*/ 12 h 543"/>
                  <a:gd name="T32" fmla="*/ 4 w 1694"/>
                  <a:gd name="T33" fmla="*/ 2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94" h="543">
                    <a:moveTo>
                      <a:pt x="4" y="2"/>
                    </a:moveTo>
                    <a:cubicBezTo>
                      <a:pt x="8" y="3"/>
                      <a:pt x="11" y="3"/>
                      <a:pt x="12" y="4"/>
                    </a:cubicBezTo>
                    <a:cubicBezTo>
                      <a:pt x="158" y="100"/>
                      <a:pt x="323" y="142"/>
                      <a:pt x="493" y="168"/>
                    </a:cubicBezTo>
                    <a:cubicBezTo>
                      <a:pt x="704" y="201"/>
                      <a:pt x="917" y="204"/>
                      <a:pt x="1130" y="178"/>
                    </a:cubicBezTo>
                    <a:cubicBezTo>
                      <a:pt x="1301" y="157"/>
                      <a:pt x="1470" y="121"/>
                      <a:pt x="1624" y="39"/>
                    </a:cubicBezTo>
                    <a:cubicBezTo>
                      <a:pt x="1645" y="27"/>
                      <a:pt x="1666" y="14"/>
                      <a:pt x="1689" y="0"/>
                    </a:cubicBezTo>
                    <a:cubicBezTo>
                      <a:pt x="1690" y="9"/>
                      <a:pt x="1691" y="16"/>
                      <a:pt x="1691" y="24"/>
                    </a:cubicBezTo>
                    <a:cubicBezTo>
                      <a:pt x="1691" y="87"/>
                      <a:pt x="1690" y="150"/>
                      <a:pt x="1692" y="214"/>
                    </a:cubicBezTo>
                    <a:cubicBezTo>
                      <a:pt x="1694" y="269"/>
                      <a:pt x="1671" y="312"/>
                      <a:pt x="1631" y="347"/>
                    </a:cubicBezTo>
                    <a:cubicBezTo>
                      <a:pt x="1559" y="409"/>
                      <a:pt x="1473" y="441"/>
                      <a:pt x="1385" y="468"/>
                    </a:cubicBezTo>
                    <a:cubicBezTo>
                      <a:pt x="1237" y="512"/>
                      <a:pt x="1086" y="531"/>
                      <a:pt x="933" y="536"/>
                    </a:cubicBezTo>
                    <a:cubicBezTo>
                      <a:pt x="728" y="543"/>
                      <a:pt x="526" y="528"/>
                      <a:pt x="327" y="473"/>
                    </a:cubicBezTo>
                    <a:cubicBezTo>
                      <a:pt x="247" y="451"/>
                      <a:pt x="169" y="423"/>
                      <a:pt x="101" y="375"/>
                    </a:cubicBezTo>
                    <a:cubicBezTo>
                      <a:pt x="76" y="357"/>
                      <a:pt x="51" y="336"/>
                      <a:pt x="33" y="312"/>
                    </a:cubicBezTo>
                    <a:cubicBezTo>
                      <a:pt x="17" y="290"/>
                      <a:pt x="5" y="261"/>
                      <a:pt x="4" y="235"/>
                    </a:cubicBezTo>
                    <a:cubicBezTo>
                      <a:pt x="0" y="161"/>
                      <a:pt x="3" y="87"/>
                      <a:pt x="3" y="12"/>
                    </a:cubicBezTo>
                    <a:cubicBezTo>
                      <a:pt x="3" y="9"/>
                      <a:pt x="3" y="6"/>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a:solidFill>
                    <a:srgbClr val="000000"/>
                  </a:solidFill>
                  <a:latin typeface="Segoe UI Semibold" panose="020B0702040204020203" pitchFamily="34" charset="0"/>
                  <a:cs typeface="Segoe UI Semibold" panose="020B0702040204020203" pitchFamily="34" charset="0"/>
                </a:endParaRPr>
              </a:p>
            </p:txBody>
          </p:sp>
          <p:sp>
            <p:nvSpPr>
              <p:cNvPr id="54" name="Freeform 8"/>
              <p:cNvSpPr>
                <a:spLocks/>
              </p:cNvSpPr>
              <p:nvPr/>
            </p:nvSpPr>
            <p:spPr bwMode="auto">
              <a:xfrm>
                <a:off x="-1490663" y="-965201"/>
                <a:ext cx="1054100" cy="339725"/>
              </a:xfrm>
              <a:custGeom>
                <a:avLst/>
                <a:gdLst>
                  <a:gd name="T0" fmla="*/ 4 w 1693"/>
                  <a:gd name="T1" fmla="*/ 0 h 546"/>
                  <a:gd name="T2" fmla="*/ 667 w 1693"/>
                  <a:gd name="T3" fmla="*/ 189 h 546"/>
                  <a:gd name="T4" fmla="*/ 1320 w 1693"/>
                  <a:gd name="T5" fmla="*/ 148 h 546"/>
                  <a:gd name="T6" fmla="*/ 1681 w 1693"/>
                  <a:gd name="T7" fmla="*/ 6 h 546"/>
                  <a:gd name="T8" fmla="*/ 1691 w 1693"/>
                  <a:gd name="T9" fmla="*/ 1 h 546"/>
                  <a:gd name="T10" fmla="*/ 1690 w 1693"/>
                  <a:gd name="T11" fmla="*/ 249 h 546"/>
                  <a:gd name="T12" fmla="*/ 1632 w 1693"/>
                  <a:gd name="T13" fmla="*/ 347 h 546"/>
                  <a:gd name="T14" fmla="*/ 1421 w 1693"/>
                  <a:gd name="T15" fmla="*/ 458 h 546"/>
                  <a:gd name="T16" fmla="*/ 965 w 1693"/>
                  <a:gd name="T17" fmla="*/ 535 h 546"/>
                  <a:gd name="T18" fmla="*/ 288 w 1693"/>
                  <a:gd name="T19" fmla="*/ 462 h 546"/>
                  <a:gd name="T20" fmla="*/ 78 w 1693"/>
                  <a:gd name="T21" fmla="*/ 359 h 546"/>
                  <a:gd name="T22" fmla="*/ 3 w 1693"/>
                  <a:gd name="T23" fmla="*/ 206 h 546"/>
                  <a:gd name="T24" fmla="*/ 4 w 1693"/>
                  <a:gd name="T25"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3" h="546">
                    <a:moveTo>
                      <a:pt x="4" y="0"/>
                    </a:moveTo>
                    <a:cubicBezTo>
                      <a:pt x="209" y="130"/>
                      <a:pt x="435" y="170"/>
                      <a:pt x="667" y="189"/>
                    </a:cubicBezTo>
                    <a:cubicBezTo>
                      <a:pt x="886" y="206"/>
                      <a:pt x="1104" y="195"/>
                      <a:pt x="1320" y="148"/>
                    </a:cubicBezTo>
                    <a:cubicBezTo>
                      <a:pt x="1447" y="120"/>
                      <a:pt x="1571" y="80"/>
                      <a:pt x="1681" y="6"/>
                    </a:cubicBezTo>
                    <a:cubicBezTo>
                      <a:pt x="1683" y="5"/>
                      <a:pt x="1686" y="4"/>
                      <a:pt x="1691" y="1"/>
                    </a:cubicBezTo>
                    <a:cubicBezTo>
                      <a:pt x="1691" y="86"/>
                      <a:pt x="1693" y="167"/>
                      <a:pt x="1690" y="249"/>
                    </a:cubicBezTo>
                    <a:cubicBezTo>
                      <a:pt x="1689" y="289"/>
                      <a:pt x="1662" y="321"/>
                      <a:pt x="1632" y="347"/>
                    </a:cubicBezTo>
                    <a:cubicBezTo>
                      <a:pt x="1571" y="401"/>
                      <a:pt x="1497" y="432"/>
                      <a:pt x="1421" y="458"/>
                    </a:cubicBezTo>
                    <a:cubicBezTo>
                      <a:pt x="1273" y="506"/>
                      <a:pt x="1120" y="528"/>
                      <a:pt x="965" y="535"/>
                    </a:cubicBezTo>
                    <a:cubicBezTo>
                      <a:pt x="735" y="546"/>
                      <a:pt x="509" y="530"/>
                      <a:pt x="288" y="462"/>
                    </a:cubicBezTo>
                    <a:cubicBezTo>
                      <a:pt x="213" y="439"/>
                      <a:pt x="141" y="408"/>
                      <a:pt x="78" y="359"/>
                    </a:cubicBezTo>
                    <a:cubicBezTo>
                      <a:pt x="28" y="320"/>
                      <a:pt x="0" y="272"/>
                      <a:pt x="3" y="206"/>
                    </a:cubicBezTo>
                    <a:cubicBezTo>
                      <a:pt x="6" y="139"/>
                      <a:pt x="4" y="7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a:solidFill>
                    <a:srgbClr val="000000"/>
                  </a:solidFill>
                  <a:latin typeface="Segoe UI Semibold" panose="020B0702040204020203" pitchFamily="34" charset="0"/>
                  <a:cs typeface="Segoe UI Semibold" panose="020B0702040204020203" pitchFamily="34" charset="0"/>
                </a:endParaRPr>
              </a:p>
            </p:txBody>
          </p:sp>
        </p:grpSp>
      </p:grpSp>
      <p:grpSp>
        <p:nvGrpSpPr>
          <p:cNvPr id="140" name="Group 139"/>
          <p:cNvGrpSpPr/>
          <p:nvPr/>
        </p:nvGrpSpPr>
        <p:grpSpPr>
          <a:xfrm>
            <a:off x="1149330" y="4094904"/>
            <a:ext cx="4571351" cy="1254736"/>
            <a:chOff x="1148611" y="4094988"/>
            <a:chExt cx="4572000" cy="1254914"/>
          </a:xfrm>
        </p:grpSpPr>
        <p:sp>
          <p:nvSpPr>
            <p:cNvPr id="39" name="TextBox 38"/>
            <p:cNvSpPr txBox="1"/>
            <p:nvPr/>
          </p:nvSpPr>
          <p:spPr>
            <a:xfrm>
              <a:off x="1184593" y="4466287"/>
              <a:ext cx="755094" cy="512390"/>
            </a:xfrm>
            <a:prstGeom prst="rect">
              <a:avLst/>
            </a:prstGeom>
            <a:noFill/>
          </p:spPr>
          <p:txBody>
            <a:bodyPr wrap="square" lIns="0" tIns="0" rIns="0" bIns="0" rtlCol="0">
              <a:spAutoFit/>
            </a:bodyPr>
            <a:lstStyle/>
            <a:p>
              <a:pPr defTabSz="932418">
                <a:defRPr/>
              </a:pPr>
              <a:r>
                <a:rPr lang="en-US" sz="1632" kern="0" dirty="0">
                  <a:gradFill>
                    <a:gsLst>
                      <a:gs pos="0">
                        <a:srgbClr val="505050"/>
                      </a:gs>
                      <a:gs pos="86000">
                        <a:srgbClr val="505050"/>
                      </a:gs>
                    </a:gsLst>
                    <a:lin ang="5400000" scaled="0"/>
                  </a:gradFill>
                  <a:latin typeface="Segoe UI Semibold" panose="020B0702040204020203" pitchFamily="34" charset="0"/>
                  <a:cs typeface="Segoe UI Semibold" panose="020B0702040204020203" pitchFamily="34" charset="0"/>
                </a:rPr>
                <a:t>Existing Data</a:t>
              </a:r>
            </a:p>
          </p:txBody>
        </p:sp>
        <p:sp>
          <p:nvSpPr>
            <p:cNvPr id="41" name="TextBox 40"/>
            <p:cNvSpPr txBox="1"/>
            <p:nvPr/>
          </p:nvSpPr>
          <p:spPr>
            <a:xfrm>
              <a:off x="2483054" y="4947730"/>
              <a:ext cx="985747" cy="338802"/>
            </a:xfrm>
            <a:prstGeom prst="rect">
              <a:avLst/>
            </a:prstGeom>
            <a:noFill/>
          </p:spPr>
          <p:txBody>
            <a:bodyPr wrap="square" lIns="0" tIns="0" rIns="0" bIns="0" rtlCol="0">
              <a:spAutoFit/>
            </a:bodyPr>
            <a:lstStyle/>
            <a:p>
              <a:pPr defTabSz="932418">
                <a:lnSpc>
                  <a:spcPct val="90000"/>
                </a:lnSpc>
                <a:defRPr/>
              </a:pPr>
              <a:r>
                <a:rPr lang="en-US" sz="1199" kern="0" dirty="0">
                  <a:gradFill>
                    <a:gsLst>
                      <a:gs pos="0">
                        <a:srgbClr val="505050"/>
                      </a:gs>
                      <a:gs pos="86000">
                        <a:srgbClr val="505050"/>
                      </a:gs>
                    </a:gsLst>
                    <a:lin ang="5400000" scaled="0"/>
                  </a:gradFill>
                  <a:latin typeface="Segoe UI Semibold" panose="020B0702040204020203" pitchFamily="34" charset="0"/>
                  <a:cs typeface="Segoe UI Semibold" panose="020B0702040204020203" pitchFamily="34" charset="0"/>
                </a:rPr>
                <a:t>LOB Applications</a:t>
              </a:r>
              <a:endParaRPr lang="en-US" sz="2000" kern="0" dirty="0">
                <a:gradFill>
                  <a:gsLst>
                    <a:gs pos="0">
                      <a:srgbClr val="505050"/>
                    </a:gs>
                    <a:gs pos="86000">
                      <a:srgbClr val="505050"/>
                    </a:gs>
                  </a:gsLst>
                  <a:lin ang="5400000" scaled="0"/>
                </a:gradFill>
                <a:latin typeface="Segoe UI Semibold" panose="020B0702040204020203" pitchFamily="34" charset="0"/>
                <a:cs typeface="Segoe UI Semibold" panose="020B0702040204020203" pitchFamily="34" charset="0"/>
              </a:endParaRPr>
            </a:p>
          </p:txBody>
        </p:sp>
        <p:pic>
          <p:nvPicPr>
            <p:cNvPr id="42" name="Picture 41"/>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rot="16200000" flipH="1">
              <a:off x="2569541" y="4296898"/>
              <a:ext cx="461738" cy="652651"/>
            </a:xfrm>
            <a:prstGeom prst="rect">
              <a:avLst/>
            </a:prstGeom>
            <a:noFill/>
          </p:spPr>
        </p:pic>
        <p:sp>
          <p:nvSpPr>
            <p:cNvPr id="43" name="TextBox 42"/>
            <p:cNvSpPr txBox="1"/>
            <p:nvPr/>
          </p:nvSpPr>
          <p:spPr>
            <a:xfrm>
              <a:off x="4671184" y="4958719"/>
              <a:ext cx="741242" cy="169401"/>
            </a:xfrm>
            <a:prstGeom prst="rect">
              <a:avLst/>
            </a:prstGeom>
            <a:noFill/>
          </p:spPr>
          <p:txBody>
            <a:bodyPr wrap="square" lIns="0" tIns="0" rIns="0" bIns="0" rtlCol="0">
              <a:spAutoFit/>
            </a:bodyPr>
            <a:lstStyle/>
            <a:p>
              <a:pPr defTabSz="932418">
                <a:lnSpc>
                  <a:spcPct val="90000"/>
                </a:lnSpc>
                <a:defRPr/>
              </a:pPr>
              <a:r>
                <a:rPr lang="en-US" sz="1199" kern="0" dirty="0">
                  <a:gradFill>
                    <a:gsLst>
                      <a:gs pos="0">
                        <a:srgbClr val="505050"/>
                      </a:gs>
                      <a:gs pos="86000">
                        <a:srgbClr val="505050"/>
                      </a:gs>
                    </a:gsLst>
                    <a:lin ang="5400000" scaled="0"/>
                  </a:gradFill>
                  <a:latin typeface="Segoe UI Semibold" panose="020B0702040204020203" pitchFamily="34" charset="0"/>
                  <a:cs typeface="Segoe UI Semibold" panose="020B0702040204020203" pitchFamily="34" charset="0"/>
                </a:rPr>
                <a:t>Files</a:t>
              </a:r>
              <a:endParaRPr lang="en-US" sz="2000" kern="0" dirty="0">
                <a:gradFill>
                  <a:gsLst>
                    <a:gs pos="0">
                      <a:srgbClr val="505050"/>
                    </a:gs>
                    <a:gs pos="86000">
                      <a:srgbClr val="505050"/>
                    </a:gs>
                  </a:gsLst>
                  <a:lin ang="5400000" scaled="0"/>
                </a:gradFill>
                <a:latin typeface="Segoe UI Semibold" panose="020B0702040204020203" pitchFamily="34" charset="0"/>
                <a:cs typeface="Segoe UI Semibold" panose="020B0702040204020203" pitchFamily="34" charset="0"/>
              </a:endParaRPr>
            </a:p>
          </p:txBody>
        </p:sp>
        <p:sp>
          <p:nvSpPr>
            <p:cNvPr id="44" name="TextBox 43"/>
            <p:cNvSpPr txBox="1"/>
            <p:nvPr/>
          </p:nvSpPr>
          <p:spPr>
            <a:xfrm>
              <a:off x="3526545" y="4956814"/>
              <a:ext cx="941544" cy="169401"/>
            </a:xfrm>
            <a:prstGeom prst="rect">
              <a:avLst/>
            </a:prstGeom>
            <a:noFill/>
          </p:spPr>
          <p:txBody>
            <a:bodyPr wrap="square" lIns="0" tIns="0" rIns="0" bIns="0" rtlCol="0">
              <a:spAutoFit/>
            </a:bodyPr>
            <a:lstStyle/>
            <a:p>
              <a:pPr defTabSz="932418">
                <a:lnSpc>
                  <a:spcPct val="90000"/>
                </a:lnSpc>
                <a:defRPr/>
              </a:pPr>
              <a:r>
                <a:rPr lang="en-US" sz="1199" kern="0" dirty="0">
                  <a:gradFill>
                    <a:gsLst>
                      <a:gs pos="0">
                        <a:srgbClr val="505050"/>
                      </a:gs>
                      <a:gs pos="86000">
                        <a:srgbClr val="505050"/>
                      </a:gs>
                    </a:gsLst>
                    <a:lin ang="5400000" scaled="0"/>
                  </a:gradFill>
                  <a:latin typeface="Segoe UI Semibold" panose="020B0702040204020203" pitchFamily="34" charset="0"/>
                  <a:cs typeface="Segoe UI Semibold" panose="020B0702040204020203" pitchFamily="34" charset="0"/>
                </a:rPr>
                <a:t>Data Marts</a:t>
              </a:r>
              <a:endParaRPr lang="en-US" sz="2000" kern="0" dirty="0">
                <a:gradFill>
                  <a:gsLst>
                    <a:gs pos="0">
                      <a:srgbClr val="505050"/>
                    </a:gs>
                    <a:gs pos="86000">
                      <a:srgbClr val="505050"/>
                    </a:gs>
                  </a:gsLst>
                  <a:lin ang="5400000" scaled="0"/>
                </a:gradFill>
                <a:latin typeface="Segoe UI Semibold" panose="020B0702040204020203" pitchFamily="34" charset="0"/>
                <a:cs typeface="Segoe UI Semibold" panose="020B0702040204020203" pitchFamily="34" charset="0"/>
              </a:endParaRPr>
            </a:p>
          </p:txBody>
        </p:sp>
        <p:cxnSp>
          <p:nvCxnSpPr>
            <p:cNvPr id="97" name="Straight Connector 96"/>
            <p:cNvCxnSpPr/>
            <p:nvPr/>
          </p:nvCxnSpPr>
          <p:spPr>
            <a:xfrm>
              <a:off x="1148611" y="4094988"/>
              <a:ext cx="457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1148611" y="5349902"/>
              <a:ext cx="457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37" name="Group 136"/>
            <p:cNvGrpSpPr/>
            <p:nvPr/>
          </p:nvGrpSpPr>
          <p:grpSpPr>
            <a:xfrm>
              <a:off x="3497167" y="4253902"/>
              <a:ext cx="694131" cy="656252"/>
              <a:chOff x="3427685" y="4251550"/>
              <a:chExt cx="810600" cy="766365"/>
            </a:xfrm>
          </p:grpSpPr>
          <p:grpSp>
            <p:nvGrpSpPr>
              <p:cNvPr id="100" name="Group 99"/>
              <p:cNvGrpSpPr/>
              <p:nvPr/>
            </p:nvGrpSpPr>
            <p:grpSpPr>
              <a:xfrm>
                <a:off x="3427685" y="4251550"/>
                <a:ext cx="390488" cy="541015"/>
                <a:chOff x="-1497013" y="-1746211"/>
                <a:chExt cx="1068388" cy="1308100"/>
              </a:xfrm>
              <a:solidFill>
                <a:schemeClr val="bg2"/>
              </a:solidFill>
            </p:grpSpPr>
            <p:sp>
              <p:nvSpPr>
                <p:cNvPr id="101" name="Freeform 5"/>
                <p:cNvSpPr>
                  <a:spLocks/>
                </p:cNvSpPr>
                <p:nvPr/>
              </p:nvSpPr>
              <p:spPr bwMode="auto">
                <a:xfrm>
                  <a:off x="-1497013" y="-1746211"/>
                  <a:ext cx="1068388" cy="382586"/>
                </a:xfrm>
                <a:custGeom>
                  <a:avLst/>
                  <a:gdLst>
                    <a:gd name="T0" fmla="*/ 857 w 1716"/>
                    <a:gd name="T1" fmla="*/ 0 h 617"/>
                    <a:gd name="T2" fmla="*/ 1425 w 1716"/>
                    <a:gd name="T3" fmla="*/ 80 h 617"/>
                    <a:gd name="T4" fmla="*/ 1616 w 1716"/>
                    <a:gd name="T5" fmla="*/ 172 h 617"/>
                    <a:gd name="T6" fmla="*/ 1665 w 1716"/>
                    <a:gd name="T7" fmla="*/ 216 h 617"/>
                    <a:gd name="T8" fmla="*/ 1661 w 1716"/>
                    <a:gd name="T9" fmla="*/ 401 h 617"/>
                    <a:gd name="T10" fmla="*/ 1479 w 1716"/>
                    <a:gd name="T11" fmla="*/ 512 h 617"/>
                    <a:gd name="T12" fmla="*/ 1049 w 1716"/>
                    <a:gd name="T13" fmla="*/ 603 h 617"/>
                    <a:gd name="T14" fmla="*/ 508 w 1716"/>
                    <a:gd name="T15" fmla="*/ 583 h 617"/>
                    <a:gd name="T16" fmla="*/ 152 w 1716"/>
                    <a:gd name="T17" fmla="*/ 472 h 617"/>
                    <a:gd name="T18" fmla="*/ 57 w 1716"/>
                    <a:gd name="T19" fmla="*/ 401 h 617"/>
                    <a:gd name="T20" fmla="*/ 52 w 1716"/>
                    <a:gd name="T21" fmla="*/ 215 h 617"/>
                    <a:gd name="T22" fmla="*/ 223 w 1716"/>
                    <a:gd name="T23" fmla="*/ 105 h 617"/>
                    <a:gd name="T24" fmla="*/ 660 w 1716"/>
                    <a:gd name="T25" fmla="*/ 10 h 617"/>
                    <a:gd name="T26" fmla="*/ 857 w 1716"/>
                    <a:gd name="T27" fmla="*/ 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16" h="617">
                      <a:moveTo>
                        <a:pt x="857" y="0"/>
                      </a:moveTo>
                      <a:cubicBezTo>
                        <a:pt x="1050" y="2"/>
                        <a:pt x="1240" y="21"/>
                        <a:pt x="1425" y="80"/>
                      </a:cubicBezTo>
                      <a:cubicBezTo>
                        <a:pt x="1493" y="102"/>
                        <a:pt x="1558" y="129"/>
                        <a:pt x="1616" y="172"/>
                      </a:cubicBezTo>
                      <a:cubicBezTo>
                        <a:pt x="1633" y="185"/>
                        <a:pt x="1650" y="200"/>
                        <a:pt x="1665" y="216"/>
                      </a:cubicBezTo>
                      <a:cubicBezTo>
                        <a:pt x="1716" y="275"/>
                        <a:pt x="1714" y="344"/>
                        <a:pt x="1661" y="401"/>
                      </a:cubicBezTo>
                      <a:cubicBezTo>
                        <a:pt x="1610" y="455"/>
                        <a:pt x="1546" y="486"/>
                        <a:pt x="1479" y="512"/>
                      </a:cubicBezTo>
                      <a:cubicBezTo>
                        <a:pt x="1340" y="566"/>
                        <a:pt x="1196" y="591"/>
                        <a:pt x="1049" y="603"/>
                      </a:cubicBezTo>
                      <a:cubicBezTo>
                        <a:pt x="868" y="617"/>
                        <a:pt x="687" y="613"/>
                        <a:pt x="508" y="583"/>
                      </a:cubicBezTo>
                      <a:cubicBezTo>
                        <a:pt x="384" y="562"/>
                        <a:pt x="262" y="534"/>
                        <a:pt x="152" y="472"/>
                      </a:cubicBezTo>
                      <a:cubicBezTo>
                        <a:pt x="117" y="453"/>
                        <a:pt x="85" y="428"/>
                        <a:pt x="57" y="401"/>
                      </a:cubicBezTo>
                      <a:cubicBezTo>
                        <a:pt x="0" y="346"/>
                        <a:pt x="0" y="275"/>
                        <a:pt x="52" y="215"/>
                      </a:cubicBezTo>
                      <a:cubicBezTo>
                        <a:pt x="99" y="162"/>
                        <a:pt x="160" y="131"/>
                        <a:pt x="223" y="105"/>
                      </a:cubicBezTo>
                      <a:cubicBezTo>
                        <a:pt x="363" y="48"/>
                        <a:pt x="510" y="23"/>
                        <a:pt x="660" y="10"/>
                      </a:cubicBezTo>
                      <a:cubicBezTo>
                        <a:pt x="726" y="5"/>
                        <a:pt x="792" y="3"/>
                        <a:pt x="8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a:solidFill>
                      <a:srgbClr val="000000"/>
                    </a:solidFill>
                  </a:endParaRPr>
                </a:p>
              </p:txBody>
            </p:sp>
            <p:sp>
              <p:nvSpPr>
                <p:cNvPr id="102" name="Freeform 6"/>
                <p:cNvSpPr>
                  <a:spLocks/>
                </p:cNvSpPr>
                <p:nvPr/>
              </p:nvSpPr>
              <p:spPr bwMode="auto">
                <a:xfrm>
                  <a:off x="-1489076" y="-781009"/>
                  <a:ext cx="1057275" cy="342898"/>
                </a:xfrm>
                <a:custGeom>
                  <a:avLst/>
                  <a:gdLst>
                    <a:gd name="T0" fmla="*/ 2 w 1698"/>
                    <a:gd name="T1" fmla="*/ 7 h 551"/>
                    <a:gd name="T2" fmla="*/ 196 w 1698"/>
                    <a:gd name="T3" fmla="*/ 95 h 551"/>
                    <a:gd name="T4" fmla="*/ 639 w 1698"/>
                    <a:gd name="T5" fmla="*/ 187 h 551"/>
                    <a:gd name="T6" fmla="*/ 1104 w 1698"/>
                    <a:gd name="T7" fmla="*/ 181 h 551"/>
                    <a:gd name="T8" fmla="*/ 1631 w 1698"/>
                    <a:gd name="T9" fmla="*/ 35 h 551"/>
                    <a:gd name="T10" fmla="*/ 1690 w 1698"/>
                    <a:gd name="T11" fmla="*/ 0 h 551"/>
                    <a:gd name="T12" fmla="*/ 1690 w 1698"/>
                    <a:gd name="T13" fmla="*/ 155 h 551"/>
                    <a:gd name="T14" fmla="*/ 1691 w 1698"/>
                    <a:gd name="T15" fmla="*/ 200 h 551"/>
                    <a:gd name="T16" fmla="*/ 1602 w 1698"/>
                    <a:gd name="T17" fmla="*/ 371 h 551"/>
                    <a:gd name="T18" fmla="*/ 1306 w 1698"/>
                    <a:gd name="T19" fmla="*/ 491 h 551"/>
                    <a:gd name="T20" fmla="*/ 613 w 1698"/>
                    <a:gd name="T21" fmla="*/ 528 h 551"/>
                    <a:gd name="T22" fmla="*/ 221 w 1698"/>
                    <a:gd name="T23" fmla="*/ 440 h 551"/>
                    <a:gd name="T24" fmla="*/ 58 w 1698"/>
                    <a:gd name="T25" fmla="*/ 345 h 551"/>
                    <a:gd name="T26" fmla="*/ 1 w 1698"/>
                    <a:gd name="T27" fmla="*/ 217 h 551"/>
                    <a:gd name="T28" fmla="*/ 2 w 1698"/>
                    <a:gd name="T29" fmla="*/ 7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98" h="551">
                      <a:moveTo>
                        <a:pt x="2" y="7"/>
                      </a:moveTo>
                      <a:cubicBezTo>
                        <a:pt x="67" y="37"/>
                        <a:pt x="130" y="70"/>
                        <a:pt x="196" y="95"/>
                      </a:cubicBezTo>
                      <a:cubicBezTo>
                        <a:pt x="338" y="150"/>
                        <a:pt x="488" y="173"/>
                        <a:pt x="639" y="187"/>
                      </a:cubicBezTo>
                      <a:cubicBezTo>
                        <a:pt x="794" y="200"/>
                        <a:pt x="949" y="199"/>
                        <a:pt x="1104" y="181"/>
                      </a:cubicBezTo>
                      <a:cubicBezTo>
                        <a:pt x="1288" y="161"/>
                        <a:pt x="1467" y="125"/>
                        <a:pt x="1631" y="35"/>
                      </a:cubicBezTo>
                      <a:cubicBezTo>
                        <a:pt x="1650" y="25"/>
                        <a:pt x="1668" y="13"/>
                        <a:pt x="1690" y="0"/>
                      </a:cubicBezTo>
                      <a:cubicBezTo>
                        <a:pt x="1690" y="54"/>
                        <a:pt x="1690" y="104"/>
                        <a:pt x="1690" y="155"/>
                      </a:cubicBezTo>
                      <a:cubicBezTo>
                        <a:pt x="1690" y="170"/>
                        <a:pt x="1689" y="185"/>
                        <a:pt x="1691" y="200"/>
                      </a:cubicBezTo>
                      <a:cubicBezTo>
                        <a:pt x="1698" y="277"/>
                        <a:pt x="1661" y="329"/>
                        <a:pt x="1602" y="371"/>
                      </a:cubicBezTo>
                      <a:cubicBezTo>
                        <a:pt x="1513" y="434"/>
                        <a:pt x="1411" y="467"/>
                        <a:pt x="1306" y="491"/>
                      </a:cubicBezTo>
                      <a:cubicBezTo>
                        <a:pt x="1077" y="543"/>
                        <a:pt x="846" y="551"/>
                        <a:pt x="613" y="528"/>
                      </a:cubicBezTo>
                      <a:cubicBezTo>
                        <a:pt x="479" y="515"/>
                        <a:pt x="347" y="490"/>
                        <a:pt x="221" y="440"/>
                      </a:cubicBezTo>
                      <a:cubicBezTo>
                        <a:pt x="162" y="417"/>
                        <a:pt x="105" y="389"/>
                        <a:pt x="58" y="345"/>
                      </a:cubicBezTo>
                      <a:cubicBezTo>
                        <a:pt x="21" y="310"/>
                        <a:pt x="0" y="270"/>
                        <a:pt x="1" y="217"/>
                      </a:cubicBezTo>
                      <a:cubicBezTo>
                        <a:pt x="3" y="146"/>
                        <a:pt x="2" y="75"/>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a:solidFill>
                      <a:srgbClr val="000000"/>
                    </a:solidFill>
                  </a:endParaRPr>
                </a:p>
              </p:txBody>
            </p:sp>
            <p:sp>
              <p:nvSpPr>
                <p:cNvPr id="103" name="Freeform 7"/>
                <p:cNvSpPr>
                  <a:spLocks/>
                </p:cNvSpPr>
                <p:nvPr/>
              </p:nvSpPr>
              <p:spPr bwMode="auto">
                <a:xfrm>
                  <a:off x="-1490664" y="-1393786"/>
                  <a:ext cx="1055687" cy="336548"/>
                </a:xfrm>
                <a:custGeom>
                  <a:avLst/>
                  <a:gdLst>
                    <a:gd name="T0" fmla="*/ 4 w 1694"/>
                    <a:gd name="T1" fmla="*/ 2 h 543"/>
                    <a:gd name="T2" fmla="*/ 12 w 1694"/>
                    <a:gd name="T3" fmla="*/ 4 h 543"/>
                    <a:gd name="T4" fmla="*/ 493 w 1694"/>
                    <a:gd name="T5" fmla="*/ 168 h 543"/>
                    <a:gd name="T6" fmla="*/ 1130 w 1694"/>
                    <a:gd name="T7" fmla="*/ 178 h 543"/>
                    <a:gd name="T8" fmla="*/ 1624 w 1694"/>
                    <a:gd name="T9" fmla="*/ 39 h 543"/>
                    <a:gd name="T10" fmla="*/ 1689 w 1694"/>
                    <a:gd name="T11" fmla="*/ 0 h 543"/>
                    <a:gd name="T12" fmla="*/ 1691 w 1694"/>
                    <a:gd name="T13" fmla="*/ 24 h 543"/>
                    <a:gd name="T14" fmla="*/ 1692 w 1694"/>
                    <a:gd name="T15" fmla="*/ 214 h 543"/>
                    <a:gd name="T16" fmla="*/ 1631 w 1694"/>
                    <a:gd name="T17" fmla="*/ 347 h 543"/>
                    <a:gd name="T18" fmla="*/ 1385 w 1694"/>
                    <a:gd name="T19" fmla="*/ 468 h 543"/>
                    <a:gd name="T20" fmla="*/ 933 w 1694"/>
                    <a:gd name="T21" fmla="*/ 536 h 543"/>
                    <a:gd name="T22" fmla="*/ 327 w 1694"/>
                    <a:gd name="T23" fmla="*/ 473 h 543"/>
                    <a:gd name="T24" fmla="*/ 101 w 1694"/>
                    <a:gd name="T25" fmla="*/ 375 h 543"/>
                    <a:gd name="T26" fmla="*/ 33 w 1694"/>
                    <a:gd name="T27" fmla="*/ 312 h 543"/>
                    <a:gd name="T28" fmla="*/ 4 w 1694"/>
                    <a:gd name="T29" fmla="*/ 235 h 543"/>
                    <a:gd name="T30" fmla="*/ 3 w 1694"/>
                    <a:gd name="T31" fmla="*/ 12 h 543"/>
                    <a:gd name="T32" fmla="*/ 4 w 1694"/>
                    <a:gd name="T33" fmla="*/ 2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94" h="543">
                      <a:moveTo>
                        <a:pt x="4" y="2"/>
                      </a:moveTo>
                      <a:cubicBezTo>
                        <a:pt x="8" y="3"/>
                        <a:pt x="11" y="3"/>
                        <a:pt x="12" y="4"/>
                      </a:cubicBezTo>
                      <a:cubicBezTo>
                        <a:pt x="158" y="100"/>
                        <a:pt x="323" y="142"/>
                        <a:pt x="493" y="168"/>
                      </a:cubicBezTo>
                      <a:cubicBezTo>
                        <a:pt x="704" y="201"/>
                        <a:pt x="917" y="204"/>
                        <a:pt x="1130" y="178"/>
                      </a:cubicBezTo>
                      <a:cubicBezTo>
                        <a:pt x="1301" y="157"/>
                        <a:pt x="1470" y="121"/>
                        <a:pt x="1624" y="39"/>
                      </a:cubicBezTo>
                      <a:cubicBezTo>
                        <a:pt x="1645" y="27"/>
                        <a:pt x="1666" y="14"/>
                        <a:pt x="1689" y="0"/>
                      </a:cubicBezTo>
                      <a:cubicBezTo>
                        <a:pt x="1690" y="9"/>
                        <a:pt x="1691" y="16"/>
                        <a:pt x="1691" y="24"/>
                      </a:cubicBezTo>
                      <a:cubicBezTo>
                        <a:pt x="1691" y="87"/>
                        <a:pt x="1690" y="150"/>
                        <a:pt x="1692" y="214"/>
                      </a:cubicBezTo>
                      <a:cubicBezTo>
                        <a:pt x="1694" y="269"/>
                        <a:pt x="1671" y="312"/>
                        <a:pt x="1631" y="347"/>
                      </a:cubicBezTo>
                      <a:cubicBezTo>
                        <a:pt x="1559" y="409"/>
                        <a:pt x="1473" y="441"/>
                        <a:pt x="1385" y="468"/>
                      </a:cubicBezTo>
                      <a:cubicBezTo>
                        <a:pt x="1237" y="512"/>
                        <a:pt x="1086" y="531"/>
                        <a:pt x="933" y="536"/>
                      </a:cubicBezTo>
                      <a:cubicBezTo>
                        <a:pt x="728" y="543"/>
                        <a:pt x="526" y="528"/>
                        <a:pt x="327" y="473"/>
                      </a:cubicBezTo>
                      <a:cubicBezTo>
                        <a:pt x="247" y="451"/>
                        <a:pt x="169" y="423"/>
                        <a:pt x="101" y="375"/>
                      </a:cubicBezTo>
                      <a:cubicBezTo>
                        <a:pt x="76" y="357"/>
                        <a:pt x="51" y="336"/>
                        <a:pt x="33" y="312"/>
                      </a:cubicBezTo>
                      <a:cubicBezTo>
                        <a:pt x="17" y="290"/>
                        <a:pt x="5" y="261"/>
                        <a:pt x="4" y="235"/>
                      </a:cubicBezTo>
                      <a:cubicBezTo>
                        <a:pt x="0" y="161"/>
                        <a:pt x="3" y="87"/>
                        <a:pt x="3" y="12"/>
                      </a:cubicBezTo>
                      <a:cubicBezTo>
                        <a:pt x="3" y="9"/>
                        <a:pt x="3" y="6"/>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a:solidFill>
                      <a:srgbClr val="000000"/>
                    </a:solidFill>
                  </a:endParaRPr>
                </a:p>
              </p:txBody>
            </p:sp>
            <p:sp>
              <p:nvSpPr>
                <p:cNvPr id="104" name="Freeform 8"/>
                <p:cNvSpPr>
                  <a:spLocks/>
                </p:cNvSpPr>
                <p:nvPr/>
              </p:nvSpPr>
              <p:spPr bwMode="auto">
                <a:xfrm>
                  <a:off x="-1490664" y="-1087402"/>
                  <a:ext cx="1054099" cy="339725"/>
                </a:xfrm>
                <a:custGeom>
                  <a:avLst/>
                  <a:gdLst>
                    <a:gd name="T0" fmla="*/ 4 w 1693"/>
                    <a:gd name="T1" fmla="*/ 0 h 546"/>
                    <a:gd name="T2" fmla="*/ 667 w 1693"/>
                    <a:gd name="T3" fmla="*/ 189 h 546"/>
                    <a:gd name="T4" fmla="*/ 1320 w 1693"/>
                    <a:gd name="T5" fmla="*/ 148 h 546"/>
                    <a:gd name="T6" fmla="*/ 1681 w 1693"/>
                    <a:gd name="T7" fmla="*/ 6 h 546"/>
                    <a:gd name="T8" fmla="*/ 1691 w 1693"/>
                    <a:gd name="T9" fmla="*/ 1 h 546"/>
                    <a:gd name="T10" fmla="*/ 1690 w 1693"/>
                    <a:gd name="T11" fmla="*/ 249 h 546"/>
                    <a:gd name="T12" fmla="*/ 1632 w 1693"/>
                    <a:gd name="T13" fmla="*/ 347 h 546"/>
                    <a:gd name="T14" fmla="*/ 1421 w 1693"/>
                    <a:gd name="T15" fmla="*/ 458 h 546"/>
                    <a:gd name="T16" fmla="*/ 965 w 1693"/>
                    <a:gd name="T17" fmla="*/ 535 h 546"/>
                    <a:gd name="T18" fmla="*/ 288 w 1693"/>
                    <a:gd name="T19" fmla="*/ 462 h 546"/>
                    <a:gd name="T20" fmla="*/ 78 w 1693"/>
                    <a:gd name="T21" fmla="*/ 359 h 546"/>
                    <a:gd name="T22" fmla="*/ 3 w 1693"/>
                    <a:gd name="T23" fmla="*/ 206 h 546"/>
                    <a:gd name="T24" fmla="*/ 4 w 1693"/>
                    <a:gd name="T25"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3" h="546">
                      <a:moveTo>
                        <a:pt x="4" y="0"/>
                      </a:moveTo>
                      <a:cubicBezTo>
                        <a:pt x="209" y="130"/>
                        <a:pt x="435" y="170"/>
                        <a:pt x="667" y="189"/>
                      </a:cubicBezTo>
                      <a:cubicBezTo>
                        <a:pt x="886" y="206"/>
                        <a:pt x="1104" y="195"/>
                        <a:pt x="1320" y="148"/>
                      </a:cubicBezTo>
                      <a:cubicBezTo>
                        <a:pt x="1447" y="120"/>
                        <a:pt x="1571" y="80"/>
                        <a:pt x="1681" y="6"/>
                      </a:cubicBezTo>
                      <a:cubicBezTo>
                        <a:pt x="1683" y="5"/>
                        <a:pt x="1686" y="4"/>
                        <a:pt x="1691" y="1"/>
                      </a:cubicBezTo>
                      <a:cubicBezTo>
                        <a:pt x="1691" y="86"/>
                        <a:pt x="1693" y="167"/>
                        <a:pt x="1690" y="249"/>
                      </a:cubicBezTo>
                      <a:cubicBezTo>
                        <a:pt x="1689" y="289"/>
                        <a:pt x="1662" y="321"/>
                        <a:pt x="1632" y="347"/>
                      </a:cubicBezTo>
                      <a:cubicBezTo>
                        <a:pt x="1571" y="401"/>
                        <a:pt x="1497" y="432"/>
                        <a:pt x="1421" y="458"/>
                      </a:cubicBezTo>
                      <a:cubicBezTo>
                        <a:pt x="1273" y="506"/>
                        <a:pt x="1120" y="528"/>
                        <a:pt x="965" y="535"/>
                      </a:cubicBezTo>
                      <a:cubicBezTo>
                        <a:pt x="735" y="546"/>
                        <a:pt x="509" y="530"/>
                        <a:pt x="288" y="462"/>
                      </a:cubicBezTo>
                      <a:cubicBezTo>
                        <a:pt x="213" y="439"/>
                        <a:pt x="141" y="408"/>
                        <a:pt x="78" y="359"/>
                      </a:cubicBezTo>
                      <a:cubicBezTo>
                        <a:pt x="28" y="320"/>
                        <a:pt x="0" y="272"/>
                        <a:pt x="3" y="206"/>
                      </a:cubicBezTo>
                      <a:cubicBezTo>
                        <a:pt x="6" y="139"/>
                        <a:pt x="4" y="7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a:solidFill>
                      <a:srgbClr val="000000"/>
                    </a:solidFill>
                  </a:endParaRPr>
                </a:p>
              </p:txBody>
            </p:sp>
          </p:grpSp>
          <p:grpSp>
            <p:nvGrpSpPr>
              <p:cNvPr id="105" name="Group 104"/>
              <p:cNvGrpSpPr/>
              <p:nvPr/>
            </p:nvGrpSpPr>
            <p:grpSpPr>
              <a:xfrm>
                <a:off x="3847797" y="4271201"/>
                <a:ext cx="390488" cy="541015"/>
                <a:chOff x="-1497013" y="-1746221"/>
                <a:chExt cx="1068388" cy="1308103"/>
              </a:xfrm>
              <a:solidFill>
                <a:schemeClr val="bg2"/>
              </a:solidFill>
            </p:grpSpPr>
            <p:sp>
              <p:nvSpPr>
                <p:cNvPr id="106" name="Freeform 5"/>
                <p:cNvSpPr>
                  <a:spLocks/>
                </p:cNvSpPr>
                <p:nvPr/>
              </p:nvSpPr>
              <p:spPr bwMode="auto">
                <a:xfrm>
                  <a:off x="-1497013" y="-1746221"/>
                  <a:ext cx="1068388" cy="382587"/>
                </a:xfrm>
                <a:custGeom>
                  <a:avLst/>
                  <a:gdLst>
                    <a:gd name="T0" fmla="*/ 857 w 1716"/>
                    <a:gd name="T1" fmla="*/ 0 h 617"/>
                    <a:gd name="T2" fmla="*/ 1425 w 1716"/>
                    <a:gd name="T3" fmla="*/ 80 h 617"/>
                    <a:gd name="T4" fmla="*/ 1616 w 1716"/>
                    <a:gd name="T5" fmla="*/ 172 h 617"/>
                    <a:gd name="T6" fmla="*/ 1665 w 1716"/>
                    <a:gd name="T7" fmla="*/ 216 h 617"/>
                    <a:gd name="T8" fmla="*/ 1661 w 1716"/>
                    <a:gd name="T9" fmla="*/ 401 h 617"/>
                    <a:gd name="T10" fmla="*/ 1479 w 1716"/>
                    <a:gd name="T11" fmla="*/ 512 h 617"/>
                    <a:gd name="T12" fmla="*/ 1049 w 1716"/>
                    <a:gd name="T13" fmla="*/ 603 h 617"/>
                    <a:gd name="T14" fmla="*/ 508 w 1716"/>
                    <a:gd name="T15" fmla="*/ 583 h 617"/>
                    <a:gd name="T16" fmla="*/ 152 w 1716"/>
                    <a:gd name="T17" fmla="*/ 472 h 617"/>
                    <a:gd name="T18" fmla="*/ 57 w 1716"/>
                    <a:gd name="T19" fmla="*/ 401 h 617"/>
                    <a:gd name="T20" fmla="*/ 52 w 1716"/>
                    <a:gd name="T21" fmla="*/ 215 h 617"/>
                    <a:gd name="T22" fmla="*/ 223 w 1716"/>
                    <a:gd name="T23" fmla="*/ 105 h 617"/>
                    <a:gd name="T24" fmla="*/ 660 w 1716"/>
                    <a:gd name="T25" fmla="*/ 10 h 617"/>
                    <a:gd name="T26" fmla="*/ 857 w 1716"/>
                    <a:gd name="T27" fmla="*/ 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16" h="617">
                      <a:moveTo>
                        <a:pt x="857" y="0"/>
                      </a:moveTo>
                      <a:cubicBezTo>
                        <a:pt x="1050" y="2"/>
                        <a:pt x="1240" y="21"/>
                        <a:pt x="1425" y="80"/>
                      </a:cubicBezTo>
                      <a:cubicBezTo>
                        <a:pt x="1493" y="102"/>
                        <a:pt x="1558" y="129"/>
                        <a:pt x="1616" y="172"/>
                      </a:cubicBezTo>
                      <a:cubicBezTo>
                        <a:pt x="1633" y="185"/>
                        <a:pt x="1650" y="200"/>
                        <a:pt x="1665" y="216"/>
                      </a:cubicBezTo>
                      <a:cubicBezTo>
                        <a:pt x="1716" y="275"/>
                        <a:pt x="1714" y="344"/>
                        <a:pt x="1661" y="401"/>
                      </a:cubicBezTo>
                      <a:cubicBezTo>
                        <a:pt x="1610" y="455"/>
                        <a:pt x="1546" y="486"/>
                        <a:pt x="1479" y="512"/>
                      </a:cubicBezTo>
                      <a:cubicBezTo>
                        <a:pt x="1340" y="566"/>
                        <a:pt x="1196" y="591"/>
                        <a:pt x="1049" y="603"/>
                      </a:cubicBezTo>
                      <a:cubicBezTo>
                        <a:pt x="868" y="617"/>
                        <a:pt x="687" y="613"/>
                        <a:pt x="508" y="583"/>
                      </a:cubicBezTo>
                      <a:cubicBezTo>
                        <a:pt x="384" y="562"/>
                        <a:pt x="262" y="534"/>
                        <a:pt x="152" y="472"/>
                      </a:cubicBezTo>
                      <a:cubicBezTo>
                        <a:pt x="117" y="453"/>
                        <a:pt x="85" y="428"/>
                        <a:pt x="57" y="401"/>
                      </a:cubicBezTo>
                      <a:cubicBezTo>
                        <a:pt x="0" y="346"/>
                        <a:pt x="0" y="275"/>
                        <a:pt x="52" y="215"/>
                      </a:cubicBezTo>
                      <a:cubicBezTo>
                        <a:pt x="99" y="162"/>
                        <a:pt x="160" y="131"/>
                        <a:pt x="223" y="105"/>
                      </a:cubicBezTo>
                      <a:cubicBezTo>
                        <a:pt x="363" y="48"/>
                        <a:pt x="510" y="23"/>
                        <a:pt x="660" y="10"/>
                      </a:cubicBezTo>
                      <a:cubicBezTo>
                        <a:pt x="726" y="5"/>
                        <a:pt x="792" y="3"/>
                        <a:pt x="8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a:solidFill>
                      <a:srgbClr val="000000"/>
                    </a:solidFill>
                  </a:endParaRPr>
                </a:p>
              </p:txBody>
            </p:sp>
            <p:sp>
              <p:nvSpPr>
                <p:cNvPr id="107" name="Freeform 6"/>
                <p:cNvSpPr>
                  <a:spLocks/>
                </p:cNvSpPr>
                <p:nvPr/>
              </p:nvSpPr>
              <p:spPr bwMode="auto">
                <a:xfrm>
                  <a:off x="-1489076" y="-781020"/>
                  <a:ext cx="1057275" cy="342902"/>
                </a:xfrm>
                <a:custGeom>
                  <a:avLst/>
                  <a:gdLst>
                    <a:gd name="T0" fmla="*/ 2 w 1698"/>
                    <a:gd name="T1" fmla="*/ 7 h 551"/>
                    <a:gd name="T2" fmla="*/ 196 w 1698"/>
                    <a:gd name="T3" fmla="*/ 95 h 551"/>
                    <a:gd name="T4" fmla="*/ 639 w 1698"/>
                    <a:gd name="T5" fmla="*/ 187 h 551"/>
                    <a:gd name="T6" fmla="*/ 1104 w 1698"/>
                    <a:gd name="T7" fmla="*/ 181 h 551"/>
                    <a:gd name="T8" fmla="*/ 1631 w 1698"/>
                    <a:gd name="T9" fmla="*/ 35 h 551"/>
                    <a:gd name="T10" fmla="*/ 1690 w 1698"/>
                    <a:gd name="T11" fmla="*/ 0 h 551"/>
                    <a:gd name="T12" fmla="*/ 1690 w 1698"/>
                    <a:gd name="T13" fmla="*/ 155 h 551"/>
                    <a:gd name="T14" fmla="*/ 1691 w 1698"/>
                    <a:gd name="T15" fmla="*/ 200 h 551"/>
                    <a:gd name="T16" fmla="*/ 1602 w 1698"/>
                    <a:gd name="T17" fmla="*/ 371 h 551"/>
                    <a:gd name="T18" fmla="*/ 1306 w 1698"/>
                    <a:gd name="T19" fmla="*/ 491 h 551"/>
                    <a:gd name="T20" fmla="*/ 613 w 1698"/>
                    <a:gd name="T21" fmla="*/ 528 h 551"/>
                    <a:gd name="T22" fmla="*/ 221 w 1698"/>
                    <a:gd name="T23" fmla="*/ 440 h 551"/>
                    <a:gd name="T24" fmla="*/ 58 w 1698"/>
                    <a:gd name="T25" fmla="*/ 345 h 551"/>
                    <a:gd name="T26" fmla="*/ 1 w 1698"/>
                    <a:gd name="T27" fmla="*/ 217 h 551"/>
                    <a:gd name="T28" fmla="*/ 2 w 1698"/>
                    <a:gd name="T29" fmla="*/ 7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98" h="551">
                      <a:moveTo>
                        <a:pt x="2" y="7"/>
                      </a:moveTo>
                      <a:cubicBezTo>
                        <a:pt x="67" y="37"/>
                        <a:pt x="130" y="70"/>
                        <a:pt x="196" y="95"/>
                      </a:cubicBezTo>
                      <a:cubicBezTo>
                        <a:pt x="338" y="150"/>
                        <a:pt x="488" y="173"/>
                        <a:pt x="639" y="187"/>
                      </a:cubicBezTo>
                      <a:cubicBezTo>
                        <a:pt x="794" y="200"/>
                        <a:pt x="949" y="199"/>
                        <a:pt x="1104" y="181"/>
                      </a:cubicBezTo>
                      <a:cubicBezTo>
                        <a:pt x="1288" y="161"/>
                        <a:pt x="1467" y="125"/>
                        <a:pt x="1631" y="35"/>
                      </a:cubicBezTo>
                      <a:cubicBezTo>
                        <a:pt x="1650" y="25"/>
                        <a:pt x="1668" y="13"/>
                        <a:pt x="1690" y="0"/>
                      </a:cubicBezTo>
                      <a:cubicBezTo>
                        <a:pt x="1690" y="54"/>
                        <a:pt x="1690" y="104"/>
                        <a:pt x="1690" y="155"/>
                      </a:cubicBezTo>
                      <a:cubicBezTo>
                        <a:pt x="1690" y="170"/>
                        <a:pt x="1689" y="185"/>
                        <a:pt x="1691" y="200"/>
                      </a:cubicBezTo>
                      <a:cubicBezTo>
                        <a:pt x="1698" y="277"/>
                        <a:pt x="1661" y="329"/>
                        <a:pt x="1602" y="371"/>
                      </a:cubicBezTo>
                      <a:cubicBezTo>
                        <a:pt x="1513" y="434"/>
                        <a:pt x="1411" y="467"/>
                        <a:pt x="1306" y="491"/>
                      </a:cubicBezTo>
                      <a:cubicBezTo>
                        <a:pt x="1077" y="543"/>
                        <a:pt x="846" y="551"/>
                        <a:pt x="613" y="528"/>
                      </a:cubicBezTo>
                      <a:cubicBezTo>
                        <a:pt x="479" y="515"/>
                        <a:pt x="347" y="490"/>
                        <a:pt x="221" y="440"/>
                      </a:cubicBezTo>
                      <a:cubicBezTo>
                        <a:pt x="162" y="417"/>
                        <a:pt x="105" y="389"/>
                        <a:pt x="58" y="345"/>
                      </a:cubicBezTo>
                      <a:cubicBezTo>
                        <a:pt x="21" y="310"/>
                        <a:pt x="0" y="270"/>
                        <a:pt x="1" y="217"/>
                      </a:cubicBezTo>
                      <a:cubicBezTo>
                        <a:pt x="3" y="146"/>
                        <a:pt x="2" y="75"/>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a:solidFill>
                      <a:srgbClr val="000000"/>
                    </a:solidFill>
                  </a:endParaRPr>
                </a:p>
              </p:txBody>
            </p:sp>
            <p:sp>
              <p:nvSpPr>
                <p:cNvPr id="108" name="Freeform 7"/>
                <p:cNvSpPr>
                  <a:spLocks/>
                </p:cNvSpPr>
                <p:nvPr/>
              </p:nvSpPr>
              <p:spPr bwMode="auto">
                <a:xfrm>
                  <a:off x="-1490664" y="-1393787"/>
                  <a:ext cx="1055687" cy="336551"/>
                </a:xfrm>
                <a:custGeom>
                  <a:avLst/>
                  <a:gdLst>
                    <a:gd name="T0" fmla="*/ 4 w 1694"/>
                    <a:gd name="T1" fmla="*/ 2 h 543"/>
                    <a:gd name="T2" fmla="*/ 12 w 1694"/>
                    <a:gd name="T3" fmla="*/ 4 h 543"/>
                    <a:gd name="T4" fmla="*/ 493 w 1694"/>
                    <a:gd name="T5" fmla="*/ 168 h 543"/>
                    <a:gd name="T6" fmla="*/ 1130 w 1694"/>
                    <a:gd name="T7" fmla="*/ 178 h 543"/>
                    <a:gd name="T8" fmla="*/ 1624 w 1694"/>
                    <a:gd name="T9" fmla="*/ 39 h 543"/>
                    <a:gd name="T10" fmla="*/ 1689 w 1694"/>
                    <a:gd name="T11" fmla="*/ 0 h 543"/>
                    <a:gd name="T12" fmla="*/ 1691 w 1694"/>
                    <a:gd name="T13" fmla="*/ 24 h 543"/>
                    <a:gd name="T14" fmla="*/ 1692 w 1694"/>
                    <a:gd name="T15" fmla="*/ 214 h 543"/>
                    <a:gd name="T16" fmla="*/ 1631 w 1694"/>
                    <a:gd name="T17" fmla="*/ 347 h 543"/>
                    <a:gd name="T18" fmla="*/ 1385 w 1694"/>
                    <a:gd name="T19" fmla="*/ 468 h 543"/>
                    <a:gd name="T20" fmla="*/ 933 w 1694"/>
                    <a:gd name="T21" fmla="*/ 536 h 543"/>
                    <a:gd name="T22" fmla="*/ 327 w 1694"/>
                    <a:gd name="T23" fmla="*/ 473 h 543"/>
                    <a:gd name="T24" fmla="*/ 101 w 1694"/>
                    <a:gd name="T25" fmla="*/ 375 h 543"/>
                    <a:gd name="T26" fmla="*/ 33 w 1694"/>
                    <a:gd name="T27" fmla="*/ 312 h 543"/>
                    <a:gd name="T28" fmla="*/ 4 w 1694"/>
                    <a:gd name="T29" fmla="*/ 235 h 543"/>
                    <a:gd name="T30" fmla="*/ 3 w 1694"/>
                    <a:gd name="T31" fmla="*/ 12 h 543"/>
                    <a:gd name="T32" fmla="*/ 4 w 1694"/>
                    <a:gd name="T33" fmla="*/ 2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94" h="543">
                      <a:moveTo>
                        <a:pt x="4" y="2"/>
                      </a:moveTo>
                      <a:cubicBezTo>
                        <a:pt x="8" y="3"/>
                        <a:pt x="11" y="3"/>
                        <a:pt x="12" y="4"/>
                      </a:cubicBezTo>
                      <a:cubicBezTo>
                        <a:pt x="158" y="100"/>
                        <a:pt x="323" y="142"/>
                        <a:pt x="493" y="168"/>
                      </a:cubicBezTo>
                      <a:cubicBezTo>
                        <a:pt x="704" y="201"/>
                        <a:pt x="917" y="204"/>
                        <a:pt x="1130" y="178"/>
                      </a:cubicBezTo>
                      <a:cubicBezTo>
                        <a:pt x="1301" y="157"/>
                        <a:pt x="1470" y="121"/>
                        <a:pt x="1624" y="39"/>
                      </a:cubicBezTo>
                      <a:cubicBezTo>
                        <a:pt x="1645" y="27"/>
                        <a:pt x="1666" y="14"/>
                        <a:pt x="1689" y="0"/>
                      </a:cubicBezTo>
                      <a:cubicBezTo>
                        <a:pt x="1690" y="9"/>
                        <a:pt x="1691" y="16"/>
                        <a:pt x="1691" y="24"/>
                      </a:cubicBezTo>
                      <a:cubicBezTo>
                        <a:pt x="1691" y="87"/>
                        <a:pt x="1690" y="150"/>
                        <a:pt x="1692" y="214"/>
                      </a:cubicBezTo>
                      <a:cubicBezTo>
                        <a:pt x="1694" y="269"/>
                        <a:pt x="1671" y="312"/>
                        <a:pt x="1631" y="347"/>
                      </a:cubicBezTo>
                      <a:cubicBezTo>
                        <a:pt x="1559" y="409"/>
                        <a:pt x="1473" y="441"/>
                        <a:pt x="1385" y="468"/>
                      </a:cubicBezTo>
                      <a:cubicBezTo>
                        <a:pt x="1237" y="512"/>
                        <a:pt x="1086" y="531"/>
                        <a:pt x="933" y="536"/>
                      </a:cubicBezTo>
                      <a:cubicBezTo>
                        <a:pt x="728" y="543"/>
                        <a:pt x="526" y="528"/>
                        <a:pt x="327" y="473"/>
                      </a:cubicBezTo>
                      <a:cubicBezTo>
                        <a:pt x="247" y="451"/>
                        <a:pt x="169" y="423"/>
                        <a:pt x="101" y="375"/>
                      </a:cubicBezTo>
                      <a:cubicBezTo>
                        <a:pt x="76" y="357"/>
                        <a:pt x="51" y="336"/>
                        <a:pt x="33" y="312"/>
                      </a:cubicBezTo>
                      <a:cubicBezTo>
                        <a:pt x="17" y="290"/>
                        <a:pt x="5" y="261"/>
                        <a:pt x="4" y="235"/>
                      </a:cubicBezTo>
                      <a:cubicBezTo>
                        <a:pt x="0" y="161"/>
                        <a:pt x="3" y="87"/>
                        <a:pt x="3" y="12"/>
                      </a:cubicBezTo>
                      <a:cubicBezTo>
                        <a:pt x="3" y="9"/>
                        <a:pt x="3" y="6"/>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a:solidFill>
                      <a:srgbClr val="000000"/>
                    </a:solidFill>
                  </a:endParaRPr>
                </a:p>
              </p:txBody>
            </p:sp>
            <p:sp>
              <p:nvSpPr>
                <p:cNvPr id="109" name="Freeform 8"/>
                <p:cNvSpPr>
                  <a:spLocks/>
                </p:cNvSpPr>
                <p:nvPr/>
              </p:nvSpPr>
              <p:spPr bwMode="auto">
                <a:xfrm>
                  <a:off x="-1490664" y="-1087399"/>
                  <a:ext cx="1054099" cy="339725"/>
                </a:xfrm>
                <a:custGeom>
                  <a:avLst/>
                  <a:gdLst>
                    <a:gd name="T0" fmla="*/ 4 w 1693"/>
                    <a:gd name="T1" fmla="*/ 0 h 546"/>
                    <a:gd name="T2" fmla="*/ 667 w 1693"/>
                    <a:gd name="T3" fmla="*/ 189 h 546"/>
                    <a:gd name="T4" fmla="*/ 1320 w 1693"/>
                    <a:gd name="T5" fmla="*/ 148 h 546"/>
                    <a:gd name="T6" fmla="*/ 1681 w 1693"/>
                    <a:gd name="T7" fmla="*/ 6 h 546"/>
                    <a:gd name="T8" fmla="*/ 1691 w 1693"/>
                    <a:gd name="T9" fmla="*/ 1 h 546"/>
                    <a:gd name="T10" fmla="*/ 1690 w 1693"/>
                    <a:gd name="T11" fmla="*/ 249 h 546"/>
                    <a:gd name="T12" fmla="*/ 1632 w 1693"/>
                    <a:gd name="T13" fmla="*/ 347 h 546"/>
                    <a:gd name="T14" fmla="*/ 1421 w 1693"/>
                    <a:gd name="T15" fmla="*/ 458 h 546"/>
                    <a:gd name="T16" fmla="*/ 965 w 1693"/>
                    <a:gd name="T17" fmla="*/ 535 h 546"/>
                    <a:gd name="T18" fmla="*/ 288 w 1693"/>
                    <a:gd name="T19" fmla="*/ 462 h 546"/>
                    <a:gd name="T20" fmla="*/ 78 w 1693"/>
                    <a:gd name="T21" fmla="*/ 359 h 546"/>
                    <a:gd name="T22" fmla="*/ 3 w 1693"/>
                    <a:gd name="T23" fmla="*/ 206 h 546"/>
                    <a:gd name="T24" fmla="*/ 4 w 1693"/>
                    <a:gd name="T25"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3" h="546">
                      <a:moveTo>
                        <a:pt x="4" y="0"/>
                      </a:moveTo>
                      <a:cubicBezTo>
                        <a:pt x="209" y="130"/>
                        <a:pt x="435" y="170"/>
                        <a:pt x="667" y="189"/>
                      </a:cubicBezTo>
                      <a:cubicBezTo>
                        <a:pt x="886" y="206"/>
                        <a:pt x="1104" y="195"/>
                        <a:pt x="1320" y="148"/>
                      </a:cubicBezTo>
                      <a:cubicBezTo>
                        <a:pt x="1447" y="120"/>
                        <a:pt x="1571" y="80"/>
                        <a:pt x="1681" y="6"/>
                      </a:cubicBezTo>
                      <a:cubicBezTo>
                        <a:pt x="1683" y="5"/>
                        <a:pt x="1686" y="4"/>
                        <a:pt x="1691" y="1"/>
                      </a:cubicBezTo>
                      <a:cubicBezTo>
                        <a:pt x="1691" y="86"/>
                        <a:pt x="1693" y="167"/>
                        <a:pt x="1690" y="249"/>
                      </a:cubicBezTo>
                      <a:cubicBezTo>
                        <a:pt x="1689" y="289"/>
                        <a:pt x="1662" y="321"/>
                        <a:pt x="1632" y="347"/>
                      </a:cubicBezTo>
                      <a:cubicBezTo>
                        <a:pt x="1571" y="401"/>
                        <a:pt x="1497" y="432"/>
                        <a:pt x="1421" y="458"/>
                      </a:cubicBezTo>
                      <a:cubicBezTo>
                        <a:pt x="1273" y="506"/>
                        <a:pt x="1120" y="528"/>
                        <a:pt x="965" y="535"/>
                      </a:cubicBezTo>
                      <a:cubicBezTo>
                        <a:pt x="735" y="546"/>
                        <a:pt x="509" y="530"/>
                        <a:pt x="288" y="462"/>
                      </a:cubicBezTo>
                      <a:cubicBezTo>
                        <a:pt x="213" y="439"/>
                        <a:pt x="141" y="408"/>
                        <a:pt x="78" y="359"/>
                      </a:cubicBezTo>
                      <a:cubicBezTo>
                        <a:pt x="28" y="320"/>
                        <a:pt x="0" y="272"/>
                        <a:pt x="3" y="206"/>
                      </a:cubicBezTo>
                      <a:cubicBezTo>
                        <a:pt x="6" y="139"/>
                        <a:pt x="4" y="7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a:solidFill>
                      <a:srgbClr val="000000"/>
                    </a:solidFill>
                  </a:endParaRPr>
                </a:p>
              </p:txBody>
            </p:sp>
          </p:grpSp>
          <p:grpSp>
            <p:nvGrpSpPr>
              <p:cNvPr id="115" name="Group 114"/>
              <p:cNvGrpSpPr/>
              <p:nvPr/>
            </p:nvGrpSpPr>
            <p:grpSpPr>
              <a:xfrm>
                <a:off x="3611668" y="4476901"/>
                <a:ext cx="390488" cy="541014"/>
                <a:chOff x="4281504" y="4259110"/>
                <a:chExt cx="390488" cy="541014"/>
              </a:xfrm>
            </p:grpSpPr>
            <p:sp>
              <p:nvSpPr>
                <p:cNvPr id="56" name="Rectangle 55"/>
                <p:cNvSpPr/>
                <p:nvPr/>
              </p:nvSpPr>
              <p:spPr>
                <a:xfrm>
                  <a:off x="4300881" y="4329333"/>
                  <a:ext cx="367840" cy="3616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nvGrpSpPr>
                <p:cNvPr id="110" name="Group 109"/>
                <p:cNvGrpSpPr/>
                <p:nvPr/>
              </p:nvGrpSpPr>
              <p:grpSpPr>
                <a:xfrm>
                  <a:off x="4281504" y="4259110"/>
                  <a:ext cx="390488" cy="541014"/>
                  <a:chOff x="-1497013" y="-1746209"/>
                  <a:chExt cx="1068388" cy="1308096"/>
                </a:xfrm>
                <a:solidFill>
                  <a:schemeClr val="bg2"/>
                </a:solidFill>
              </p:grpSpPr>
              <p:sp>
                <p:nvSpPr>
                  <p:cNvPr id="111" name="Freeform 5"/>
                  <p:cNvSpPr>
                    <a:spLocks/>
                  </p:cNvSpPr>
                  <p:nvPr/>
                </p:nvSpPr>
                <p:spPr bwMode="auto">
                  <a:xfrm>
                    <a:off x="-1497013" y="-1746209"/>
                    <a:ext cx="1068388" cy="382586"/>
                  </a:xfrm>
                  <a:custGeom>
                    <a:avLst/>
                    <a:gdLst>
                      <a:gd name="T0" fmla="*/ 857 w 1716"/>
                      <a:gd name="T1" fmla="*/ 0 h 617"/>
                      <a:gd name="T2" fmla="*/ 1425 w 1716"/>
                      <a:gd name="T3" fmla="*/ 80 h 617"/>
                      <a:gd name="T4" fmla="*/ 1616 w 1716"/>
                      <a:gd name="T5" fmla="*/ 172 h 617"/>
                      <a:gd name="T6" fmla="*/ 1665 w 1716"/>
                      <a:gd name="T7" fmla="*/ 216 h 617"/>
                      <a:gd name="T8" fmla="*/ 1661 w 1716"/>
                      <a:gd name="T9" fmla="*/ 401 h 617"/>
                      <a:gd name="T10" fmla="*/ 1479 w 1716"/>
                      <a:gd name="T11" fmla="*/ 512 h 617"/>
                      <a:gd name="T12" fmla="*/ 1049 w 1716"/>
                      <a:gd name="T13" fmla="*/ 603 h 617"/>
                      <a:gd name="T14" fmla="*/ 508 w 1716"/>
                      <a:gd name="T15" fmla="*/ 583 h 617"/>
                      <a:gd name="T16" fmla="*/ 152 w 1716"/>
                      <a:gd name="T17" fmla="*/ 472 h 617"/>
                      <a:gd name="T18" fmla="*/ 57 w 1716"/>
                      <a:gd name="T19" fmla="*/ 401 h 617"/>
                      <a:gd name="T20" fmla="*/ 52 w 1716"/>
                      <a:gd name="T21" fmla="*/ 215 h 617"/>
                      <a:gd name="T22" fmla="*/ 223 w 1716"/>
                      <a:gd name="T23" fmla="*/ 105 h 617"/>
                      <a:gd name="T24" fmla="*/ 660 w 1716"/>
                      <a:gd name="T25" fmla="*/ 10 h 617"/>
                      <a:gd name="T26" fmla="*/ 857 w 1716"/>
                      <a:gd name="T27" fmla="*/ 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16" h="617">
                        <a:moveTo>
                          <a:pt x="857" y="0"/>
                        </a:moveTo>
                        <a:cubicBezTo>
                          <a:pt x="1050" y="2"/>
                          <a:pt x="1240" y="21"/>
                          <a:pt x="1425" y="80"/>
                        </a:cubicBezTo>
                        <a:cubicBezTo>
                          <a:pt x="1493" y="102"/>
                          <a:pt x="1558" y="129"/>
                          <a:pt x="1616" y="172"/>
                        </a:cubicBezTo>
                        <a:cubicBezTo>
                          <a:pt x="1633" y="185"/>
                          <a:pt x="1650" y="200"/>
                          <a:pt x="1665" y="216"/>
                        </a:cubicBezTo>
                        <a:cubicBezTo>
                          <a:pt x="1716" y="275"/>
                          <a:pt x="1714" y="344"/>
                          <a:pt x="1661" y="401"/>
                        </a:cubicBezTo>
                        <a:cubicBezTo>
                          <a:pt x="1610" y="455"/>
                          <a:pt x="1546" y="486"/>
                          <a:pt x="1479" y="512"/>
                        </a:cubicBezTo>
                        <a:cubicBezTo>
                          <a:pt x="1340" y="566"/>
                          <a:pt x="1196" y="591"/>
                          <a:pt x="1049" y="603"/>
                        </a:cubicBezTo>
                        <a:cubicBezTo>
                          <a:pt x="868" y="617"/>
                          <a:pt x="687" y="613"/>
                          <a:pt x="508" y="583"/>
                        </a:cubicBezTo>
                        <a:cubicBezTo>
                          <a:pt x="384" y="562"/>
                          <a:pt x="262" y="534"/>
                          <a:pt x="152" y="472"/>
                        </a:cubicBezTo>
                        <a:cubicBezTo>
                          <a:pt x="117" y="453"/>
                          <a:pt x="85" y="428"/>
                          <a:pt x="57" y="401"/>
                        </a:cubicBezTo>
                        <a:cubicBezTo>
                          <a:pt x="0" y="346"/>
                          <a:pt x="0" y="275"/>
                          <a:pt x="52" y="215"/>
                        </a:cubicBezTo>
                        <a:cubicBezTo>
                          <a:pt x="99" y="162"/>
                          <a:pt x="160" y="131"/>
                          <a:pt x="223" y="105"/>
                        </a:cubicBezTo>
                        <a:cubicBezTo>
                          <a:pt x="363" y="48"/>
                          <a:pt x="510" y="23"/>
                          <a:pt x="660" y="10"/>
                        </a:cubicBezTo>
                        <a:cubicBezTo>
                          <a:pt x="726" y="5"/>
                          <a:pt x="792" y="3"/>
                          <a:pt x="8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a:solidFill>
                        <a:srgbClr val="000000"/>
                      </a:solidFill>
                    </a:endParaRPr>
                  </a:p>
                </p:txBody>
              </p:sp>
              <p:sp>
                <p:nvSpPr>
                  <p:cNvPr id="112" name="Freeform 6"/>
                  <p:cNvSpPr>
                    <a:spLocks/>
                  </p:cNvSpPr>
                  <p:nvPr/>
                </p:nvSpPr>
                <p:spPr bwMode="auto">
                  <a:xfrm>
                    <a:off x="-1489076" y="-781011"/>
                    <a:ext cx="1057275" cy="342898"/>
                  </a:xfrm>
                  <a:custGeom>
                    <a:avLst/>
                    <a:gdLst>
                      <a:gd name="T0" fmla="*/ 2 w 1698"/>
                      <a:gd name="T1" fmla="*/ 7 h 551"/>
                      <a:gd name="T2" fmla="*/ 196 w 1698"/>
                      <a:gd name="T3" fmla="*/ 95 h 551"/>
                      <a:gd name="T4" fmla="*/ 639 w 1698"/>
                      <a:gd name="T5" fmla="*/ 187 h 551"/>
                      <a:gd name="T6" fmla="*/ 1104 w 1698"/>
                      <a:gd name="T7" fmla="*/ 181 h 551"/>
                      <a:gd name="T8" fmla="*/ 1631 w 1698"/>
                      <a:gd name="T9" fmla="*/ 35 h 551"/>
                      <a:gd name="T10" fmla="*/ 1690 w 1698"/>
                      <a:gd name="T11" fmla="*/ 0 h 551"/>
                      <a:gd name="T12" fmla="*/ 1690 w 1698"/>
                      <a:gd name="T13" fmla="*/ 155 h 551"/>
                      <a:gd name="T14" fmla="*/ 1691 w 1698"/>
                      <a:gd name="T15" fmla="*/ 200 h 551"/>
                      <a:gd name="T16" fmla="*/ 1602 w 1698"/>
                      <a:gd name="T17" fmla="*/ 371 h 551"/>
                      <a:gd name="T18" fmla="*/ 1306 w 1698"/>
                      <a:gd name="T19" fmla="*/ 491 h 551"/>
                      <a:gd name="T20" fmla="*/ 613 w 1698"/>
                      <a:gd name="T21" fmla="*/ 528 h 551"/>
                      <a:gd name="T22" fmla="*/ 221 w 1698"/>
                      <a:gd name="T23" fmla="*/ 440 h 551"/>
                      <a:gd name="T24" fmla="*/ 58 w 1698"/>
                      <a:gd name="T25" fmla="*/ 345 h 551"/>
                      <a:gd name="T26" fmla="*/ 1 w 1698"/>
                      <a:gd name="T27" fmla="*/ 217 h 551"/>
                      <a:gd name="T28" fmla="*/ 2 w 1698"/>
                      <a:gd name="T29" fmla="*/ 7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98" h="551">
                        <a:moveTo>
                          <a:pt x="2" y="7"/>
                        </a:moveTo>
                        <a:cubicBezTo>
                          <a:pt x="67" y="37"/>
                          <a:pt x="130" y="70"/>
                          <a:pt x="196" y="95"/>
                        </a:cubicBezTo>
                        <a:cubicBezTo>
                          <a:pt x="338" y="150"/>
                          <a:pt x="488" y="173"/>
                          <a:pt x="639" y="187"/>
                        </a:cubicBezTo>
                        <a:cubicBezTo>
                          <a:pt x="794" y="200"/>
                          <a:pt x="949" y="199"/>
                          <a:pt x="1104" y="181"/>
                        </a:cubicBezTo>
                        <a:cubicBezTo>
                          <a:pt x="1288" y="161"/>
                          <a:pt x="1467" y="125"/>
                          <a:pt x="1631" y="35"/>
                        </a:cubicBezTo>
                        <a:cubicBezTo>
                          <a:pt x="1650" y="25"/>
                          <a:pt x="1668" y="13"/>
                          <a:pt x="1690" y="0"/>
                        </a:cubicBezTo>
                        <a:cubicBezTo>
                          <a:pt x="1690" y="54"/>
                          <a:pt x="1690" y="104"/>
                          <a:pt x="1690" y="155"/>
                        </a:cubicBezTo>
                        <a:cubicBezTo>
                          <a:pt x="1690" y="170"/>
                          <a:pt x="1689" y="185"/>
                          <a:pt x="1691" y="200"/>
                        </a:cubicBezTo>
                        <a:cubicBezTo>
                          <a:pt x="1698" y="277"/>
                          <a:pt x="1661" y="329"/>
                          <a:pt x="1602" y="371"/>
                        </a:cubicBezTo>
                        <a:cubicBezTo>
                          <a:pt x="1513" y="434"/>
                          <a:pt x="1411" y="467"/>
                          <a:pt x="1306" y="491"/>
                        </a:cubicBezTo>
                        <a:cubicBezTo>
                          <a:pt x="1077" y="543"/>
                          <a:pt x="846" y="551"/>
                          <a:pt x="613" y="528"/>
                        </a:cubicBezTo>
                        <a:cubicBezTo>
                          <a:pt x="479" y="515"/>
                          <a:pt x="347" y="490"/>
                          <a:pt x="221" y="440"/>
                        </a:cubicBezTo>
                        <a:cubicBezTo>
                          <a:pt x="162" y="417"/>
                          <a:pt x="105" y="389"/>
                          <a:pt x="58" y="345"/>
                        </a:cubicBezTo>
                        <a:cubicBezTo>
                          <a:pt x="21" y="310"/>
                          <a:pt x="0" y="270"/>
                          <a:pt x="1" y="217"/>
                        </a:cubicBezTo>
                        <a:cubicBezTo>
                          <a:pt x="3" y="146"/>
                          <a:pt x="2" y="75"/>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a:solidFill>
                        <a:srgbClr val="000000"/>
                      </a:solidFill>
                    </a:endParaRPr>
                  </a:p>
                </p:txBody>
              </p:sp>
              <p:sp>
                <p:nvSpPr>
                  <p:cNvPr id="113" name="Freeform 7"/>
                  <p:cNvSpPr>
                    <a:spLocks/>
                  </p:cNvSpPr>
                  <p:nvPr/>
                </p:nvSpPr>
                <p:spPr bwMode="auto">
                  <a:xfrm>
                    <a:off x="-1490664" y="-1393787"/>
                    <a:ext cx="1055687" cy="336548"/>
                  </a:xfrm>
                  <a:custGeom>
                    <a:avLst/>
                    <a:gdLst>
                      <a:gd name="T0" fmla="*/ 4 w 1694"/>
                      <a:gd name="T1" fmla="*/ 2 h 543"/>
                      <a:gd name="T2" fmla="*/ 12 w 1694"/>
                      <a:gd name="T3" fmla="*/ 4 h 543"/>
                      <a:gd name="T4" fmla="*/ 493 w 1694"/>
                      <a:gd name="T5" fmla="*/ 168 h 543"/>
                      <a:gd name="T6" fmla="*/ 1130 w 1694"/>
                      <a:gd name="T7" fmla="*/ 178 h 543"/>
                      <a:gd name="T8" fmla="*/ 1624 w 1694"/>
                      <a:gd name="T9" fmla="*/ 39 h 543"/>
                      <a:gd name="T10" fmla="*/ 1689 w 1694"/>
                      <a:gd name="T11" fmla="*/ 0 h 543"/>
                      <a:gd name="T12" fmla="*/ 1691 w 1694"/>
                      <a:gd name="T13" fmla="*/ 24 h 543"/>
                      <a:gd name="T14" fmla="*/ 1692 w 1694"/>
                      <a:gd name="T15" fmla="*/ 214 h 543"/>
                      <a:gd name="T16" fmla="*/ 1631 w 1694"/>
                      <a:gd name="T17" fmla="*/ 347 h 543"/>
                      <a:gd name="T18" fmla="*/ 1385 w 1694"/>
                      <a:gd name="T19" fmla="*/ 468 h 543"/>
                      <a:gd name="T20" fmla="*/ 933 w 1694"/>
                      <a:gd name="T21" fmla="*/ 536 h 543"/>
                      <a:gd name="T22" fmla="*/ 327 w 1694"/>
                      <a:gd name="T23" fmla="*/ 473 h 543"/>
                      <a:gd name="T24" fmla="*/ 101 w 1694"/>
                      <a:gd name="T25" fmla="*/ 375 h 543"/>
                      <a:gd name="T26" fmla="*/ 33 w 1694"/>
                      <a:gd name="T27" fmla="*/ 312 h 543"/>
                      <a:gd name="T28" fmla="*/ 4 w 1694"/>
                      <a:gd name="T29" fmla="*/ 235 h 543"/>
                      <a:gd name="T30" fmla="*/ 3 w 1694"/>
                      <a:gd name="T31" fmla="*/ 12 h 543"/>
                      <a:gd name="T32" fmla="*/ 4 w 1694"/>
                      <a:gd name="T33" fmla="*/ 2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94" h="543">
                        <a:moveTo>
                          <a:pt x="4" y="2"/>
                        </a:moveTo>
                        <a:cubicBezTo>
                          <a:pt x="8" y="3"/>
                          <a:pt x="11" y="3"/>
                          <a:pt x="12" y="4"/>
                        </a:cubicBezTo>
                        <a:cubicBezTo>
                          <a:pt x="158" y="100"/>
                          <a:pt x="323" y="142"/>
                          <a:pt x="493" y="168"/>
                        </a:cubicBezTo>
                        <a:cubicBezTo>
                          <a:pt x="704" y="201"/>
                          <a:pt x="917" y="204"/>
                          <a:pt x="1130" y="178"/>
                        </a:cubicBezTo>
                        <a:cubicBezTo>
                          <a:pt x="1301" y="157"/>
                          <a:pt x="1470" y="121"/>
                          <a:pt x="1624" y="39"/>
                        </a:cubicBezTo>
                        <a:cubicBezTo>
                          <a:pt x="1645" y="27"/>
                          <a:pt x="1666" y="14"/>
                          <a:pt x="1689" y="0"/>
                        </a:cubicBezTo>
                        <a:cubicBezTo>
                          <a:pt x="1690" y="9"/>
                          <a:pt x="1691" y="16"/>
                          <a:pt x="1691" y="24"/>
                        </a:cubicBezTo>
                        <a:cubicBezTo>
                          <a:pt x="1691" y="87"/>
                          <a:pt x="1690" y="150"/>
                          <a:pt x="1692" y="214"/>
                        </a:cubicBezTo>
                        <a:cubicBezTo>
                          <a:pt x="1694" y="269"/>
                          <a:pt x="1671" y="312"/>
                          <a:pt x="1631" y="347"/>
                        </a:cubicBezTo>
                        <a:cubicBezTo>
                          <a:pt x="1559" y="409"/>
                          <a:pt x="1473" y="441"/>
                          <a:pt x="1385" y="468"/>
                        </a:cubicBezTo>
                        <a:cubicBezTo>
                          <a:pt x="1237" y="512"/>
                          <a:pt x="1086" y="531"/>
                          <a:pt x="933" y="536"/>
                        </a:cubicBezTo>
                        <a:cubicBezTo>
                          <a:pt x="728" y="543"/>
                          <a:pt x="526" y="528"/>
                          <a:pt x="327" y="473"/>
                        </a:cubicBezTo>
                        <a:cubicBezTo>
                          <a:pt x="247" y="451"/>
                          <a:pt x="169" y="423"/>
                          <a:pt x="101" y="375"/>
                        </a:cubicBezTo>
                        <a:cubicBezTo>
                          <a:pt x="76" y="357"/>
                          <a:pt x="51" y="336"/>
                          <a:pt x="33" y="312"/>
                        </a:cubicBezTo>
                        <a:cubicBezTo>
                          <a:pt x="17" y="290"/>
                          <a:pt x="5" y="261"/>
                          <a:pt x="4" y="235"/>
                        </a:cubicBezTo>
                        <a:cubicBezTo>
                          <a:pt x="0" y="161"/>
                          <a:pt x="3" y="87"/>
                          <a:pt x="3" y="12"/>
                        </a:cubicBezTo>
                        <a:cubicBezTo>
                          <a:pt x="3" y="9"/>
                          <a:pt x="3" y="6"/>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a:solidFill>
                        <a:srgbClr val="000000"/>
                      </a:solidFill>
                    </a:endParaRPr>
                  </a:p>
                </p:txBody>
              </p:sp>
              <p:sp>
                <p:nvSpPr>
                  <p:cNvPr id="114" name="Freeform 8"/>
                  <p:cNvSpPr>
                    <a:spLocks/>
                  </p:cNvSpPr>
                  <p:nvPr/>
                </p:nvSpPr>
                <p:spPr bwMode="auto">
                  <a:xfrm>
                    <a:off x="-1490664" y="-1087406"/>
                    <a:ext cx="1054099" cy="339724"/>
                  </a:xfrm>
                  <a:custGeom>
                    <a:avLst/>
                    <a:gdLst>
                      <a:gd name="T0" fmla="*/ 4 w 1693"/>
                      <a:gd name="T1" fmla="*/ 0 h 546"/>
                      <a:gd name="T2" fmla="*/ 667 w 1693"/>
                      <a:gd name="T3" fmla="*/ 189 h 546"/>
                      <a:gd name="T4" fmla="*/ 1320 w 1693"/>
                      <a:gd name="T5" fmla="*/ 148 h 546"/>
                      <a:gd name="T6" fmla="*/ 1681 w 1693"/>
                      <a:gd name="T7" fmla="*/ 6 h 546"/>
                      <a:gd name="T8" fmla="*/ 1691 w 1693"/>
                      <a:gd name="T9" fmla="*/ 1 h 546"/>
                      <a:gd name="T10" fmla="*/ 1690 w 1693"/>
                      <a:gd name="T11" fmla="*/ 249 h 546"/>
                      <a:gd name="T12" fmla="*/ 1632 w 1693"/>
                      <a:gd name="T13" fmla="*/ 347 h 546"/>
                      <a:gd name="T14" fmla="*/ 1421 w 1693"/>
                      <a:gd name="T15" fmla="*/ 458 h 546"/>
                      <a:gd name="T16" fmla="*/ 965 w 1693"/>
                      <a:gd name="T17" fmla="*/ 535 h 546"/>
                      <a:gd name="T18" fmla="*/ 288 w 1693"/>
                      <a:gd name="T19" fmla="*/ 462 h 546"/>
                      <a:gd name="T20" fmla="*/ 78 w 1693"/>
                      <a:gd name="T21" fmla="*/ 359 h 546"/>
                      <a:gd name="T22" fmla="*/ 3 w 1693"/>
                      <a:gd name="T23" fmla="*/ 206 h 546"/>
                      <a:gd name="T24" fmla="*/ 4 w 1693"/>
                      <a:gd name="T25"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3" h="546">
                        <a:moveTo>
                          <a:pt x="4" y="0"/>
                        </a:moveTo>
                        <a:cubicBezTo>
                          <a:pt x="209" y="130"/>
                          <a:pt x="435" y="170"/>
                          <a:pt x="667" y="189"/>
                        </a:cubicBezTo>
                        <a:cubicBezTo>
                          <a:pt x="886" y="206"/>
                          <a:pt x="1104" y="195"/>
                          <a:pt x="1320" y="148"/>
                        </a:cubicBezTo>
                        <a:cubicBezTo>
                          <a:pt x="1447" y="120"/>
                          <a:pt x="1571" y="80"/>
                          <a:pt x="1681" y="6"/>
                        </a:cubicBezTo>
                        <a:cubicBezTo>
                          <a:pt x="1683" y="5"/>
                          <a:pt x="1686" y="4"/>
                          <a:pt x="1691" y="1"/>
                        </a:cubicBezTo>
                        <a:cubicBezTo>
                          <a:pt x="1691" y="86"/>
                          <a:pt x="1693" y="167"/>
                          <a:pt x="1690" y="249"/>
                        </a:cubicBezTo>
                        <a:cubicBezTo>
                          <a:pt x="1689" y="289"/>
                          <a:pt x="1662" y="321"/>
                          <a:pt x="1632" y="347"/>
                        </a:cubicBezTo>
                        <a:cubicBezTo>
                          <a:pt x="1571" y="401"/>
                          <a:pt x="1497" y="432"/>
                          <a:pt x="1421" y="458"/>
                        </a:cubicBezTo>
                        <a:cubicBezTo>
                          <a:pt x="1273" y="506"/>
                          <a:pt x="1120" y="528"/>
                          <a:pt x="965" y="535"/>
                        </a:cubicBezTo>
                        <a:cubicBezTo>
                          <a:pt x="735" y="546"/>
                          <a:pt x="509" y="530"/>
                          <a:pt x="288" y="462"/>
                        </a:cubicBezTo>
                        <a:cubicBezTo>
                          <a:pt x="213" y="439"/>
                          <a:pt x="141" y="408"/>
                          <a:pt x="78" y="359"/>
                        </a:cubicBezTo>
                        <a:cubicBezTo>
                          <a:pt x="28" y="320"/>
                          <a:pt x="0" y="272"/>
                          <a:pt x="3" y="206"/>
                        </a:cubicBezTo>
                        <a:cubicBezTo>
                          <a:pt x="6" y="139"/>
                          <a:pt x="4" y="7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a:solidFill>
                        <a:srgbClr val="000000"/>
                      </a:solidFill>
                    </a:endParaRPr>
                  </a:p>
                </p:txBody>
              </p:sp>
            </p:grpSp>
          </p:grpSp>
        </p:grpSp>
        <p:grpSp>
          <p:nvGrpSpPr>
            <p:cNvPr id="132" name="Group 131"/>
            <p:cNvGrpSpPr/>
            <p:nvPr/>
          </p:nvGrpSpPr>
          <p:grpSpPr>
            <a:xfrm>
              <a:off x="4596347" y="4355219"/>
              <a:ext cx="598383" cy="458485"/>
              <a:chOff x="4593681" y="4528365"/>
              <a:chExt cx="598383" cy="458485"/>
            </a:xfrm>
          </p:grpSpPr>
          <p:grpSp>
            <p:nvGrpSpPr>
              <p:cNvPr id="126" name="Group 125"/>
              <p:cNvGrpSpPr/>
              <p:nvPr/>
            </p:nvGrpSpPr>
            <p:grpSpPr>
              <a:xfrm>
                <a:off x="4768104" y="4528365"/>
                <a:ext cx="423960" cy="322667"/>
                <a:chOff x="5743575" y="223838"/>
                <a:chExt cx="823913" cy="627062"/>
              </a:xfrm>
            </p:grpSpPr>
            <p:sp>
              <p:nvSpPr>
                <p:cNvPr id="127" name="Freeform 12"/>
                <p:cNvSpPr>
                  <a:spLocks/>
                </p:cNvSpPr>
                <p:nvPr/>
              </p:nvSpPr>
              <p:spPr bwMode="auto">
                <a:xfrm>
                  <a:off x="5743575" y="320675"/>
                  <a:ext cx="823913" cy="530225"/>
                </a:xfrm>
                <a:custGeom>
                  <a:avLst/>
                  <a:gdLst>
                    <a:gd name="T0" fmla="*/ 2107 w 2200"/>
                    <a:gd name="T1" fmla="*/ 1323 h 1417"/>
                    <a:gd name="T2" fmla="*/ 2008 w 2200"/>
                    <a:gd name="T3" fmla="*/ 1417 h 1417"/>
                    <a:gd name="T4" fmla="*/ 193 w 2200"/>
                    <a:gd name="T5" fmla="*/ 1417 h 1417"/>
                    <a:gd name="T6" fmla="*/ 94 w 2200"/>
                    <a:gd name="T7" fmla="*/ 1323 h 1417"/>
                    <a:gd name="T8" fmla="*/ 0 w 2200"/>
                    <a:gd name="T9" fmla="*/ 94 h 1417"/>
                    <a:gd name="T10" fmla="*/ 94 w 2200"/>
                    <a:gd name="T11" fmla="*/ 0 h 1417"/>
                    <a:gd name="T12" fmla="*/ 2107 w 2200"/>
                    <a:gd name="T13" fmla="*/ 0 h 1417"/>
                    <a:gd name="T14" fmla="*/ 2200 w 2200"/>
                    <a:gd name="T15" fmla="*/ 94 h 1417"/>
                    <a:gd name="T16" fmla="*/ 2107 w 2200"/>
                    <a:gd name="T17" fmla="*/ 1323 h 1417"/>
                    <a:gd name="T18" fmla="*/ 2107 w 2200"/>
                    <a:gd name="T19" fmla="*/ 1323 h 1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0" h="1417">
                      <a:moveTo>
                        <a:pt x="2107" y="1323"/>
                      </a:moveTo>
                      <a:cubicBezTo>
                        <a:pt x="2107" y="1378"/>
                        <a:pt x="2063" y="1417"/>
                        <a:pt x="2008" y="1417"/>
                      </a:cubicBezTo>
                      <a:cubicBezTo>
                        <a:pt x="193" y="1417"/>
                        <a:pt x="193" y="1417"/>
                        <a:pt x="193" y="1417"/>
                      </a:cubicBezTo>
                      <a:cubicBezTo>
                        <a:pt x="138" y="1417"/>
                        <a:pt x="94" y="1378"/>
                        <a:pt x="94" y="1323"/>
                      </a:cubicBezTo>
                      <a:cubicBezTo>
                        <a:pt x="0" y="94"/>
                        <a:pt x="0" y="94"/>
                        <a:pt x="0" y="94"/>
                      </a:cubicBezTo>
                      <a:cubicBezTo>
                        <a:pt x="0" y="39"/>
                        <a:pt x="44" y="0"/>
                        <a:pt x="94" y="0"/>
                      </a:cubicBezTo>
                      <a:cubicBezTo>
                        <a:pt x="2107" y="0"/>
                        <a:pt x="2107" y="0"/>
                        <a:pt x="2107" y="0"/>
                      </a:cubicBezTo>
                      <a:cubicBezTo>
                        <a:pt x="2156" y="0"/>
                        <a:pt x="2200" y="39"/>
                        <a:pt x="2200" y="94"/>
                      </a:cubicBezTo>
                      <a:cubicBezTo>
                        <a:pt x="2107" y="1323"/>
                        <a:pt x="2107" y="1323"/>
                        <a:pt x="2107" y="1323"/>
                      </a:cubicBezTo>
                      <a:cubicBezTo>
                        <a:pt x="2107" y="1323"/>
                        <a:pt x="2107" y="1323"/>
                        <a:pt x="2107" y="1323"/>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a:solidFill>
                      <a:srgbClr val="000000"/>
                    </a:solidFill>
                  </a:endParaRPr>
                </a:p>
              </p:txBody>
            </p:sp>
            <p:sp>
              <p:nvSpPr>
                <p:cNvPr id="128" name="Freeform 13"/>
                <p:cNvSpPr>
                  <a:spLocks/>
                </p:cNvSpPr>
                <p:nvPr/>
              </p:nvSpPr>
              <p:spPr bwMode="auto">
                <a:xfrm>
                  <a:off x="5767388" y="223838"/>
                  <a:ext cx="307975" cy="71437"/>
                </a:xfrm>
                <a:custGeom>
                  <a:avLst/>
                  <a:gdLst>
                    <a:gd name="T0" fmla="*/ 823 w 823"/>
                    <a:gd name="T1" fmla="*/ 75 h 188"/>
                    <a:gd name="T2" fmla="*/ 740 w 823"/>
                    <a:gd name="T3" fmla="*/ 0 h 188"/>
                    <a:gd name="T4" fmla="*/ 89 w 823"/>
                    <a:gd name="T5" fmla="*/ 0 h 188"/>
                    <a:gd name="T6" fmla="*/ 0 w 823"/>
                    <a:gd name="T7" fmla="*/ 75 h 188"/>
                    <a:gd name="T8" fmla="*/ 0 w 823"/>
                    <a:gd name="T9" fmla="*/ 75 h 188"/>
                    <a:gd name="T10" fmla="*/ 0 w 823"/>
                    <a:gd name="T11" fmla="*/ 188 h 188"/>
                    <a:gd name="T12" fmla="*/ 823 w 823"/>
                    <a:gd name="T13" fmla="*/ 188 h 188"/>
                    <a:gd name="T14" fmla="*/ 823 w 823"/>
                    <a:gd name="T15" fmla="*/ 75 h 1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3" h="188">
                      <a:moveTo>
                        <a:pt x="823" y="75"/>
                      </a:moveTo>
                      <a:cubicBezTo>
                        <a:pt x="823" y="32"/>
                        <a:pt x="785" y="0"/>
                        <a:pt x="740" y="0"/>
                      </a:cubicBezTo>
                      <a:cubicBezTo>
                        <a:pt x="89" y="0"/>
                        <a:pt x="89" y="0"/>
                        <a:pt x="89" y="0"/>
                      </a:cubicBezTo>
                      <a:cubicBezTo>
                        <a:pt x="39" y="0"/>
                        <a:pt x="6" y="32"/>
                        <a:pt x="0" y="75"/>
                      </a:cubicBezTo>
                      <a:cubicBezTo>
                        <a:pt x="0" y="75"/>
                        <a:pt x="0" y="75"/>
                        <a:pt x="0" y="75"/>
                      </a:cubicBezTo>
                      <a:cubicBezTo>
                        <a:pt x="0" y="188"/>
                        <a:pt x="0" y="188"/>
                        <a:pt x="0" y="188"/>
                      </a:cubicBezTo>
                      <a:cubicBezTo>
                        <a:pt x="823" y="188"/>
                        <a:pt x="823" y="188"/>
                        <a:pt x="823" y="188"/>
                      </a:cubicBezTo>
                      <a:cubicBezTo>
                        <a:pt x="823" y="75"/>
                        <a:pt x="823" y="75"/>
                        <a:pt x="823" y="75"/>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a:solidFill>
                      <a:srgbClr val="000000"/>
                    </a:solidFill>
                  </a:endParaRPr>
                </a:p>
              </p:txBody>
            </p:sp>
          </p:grpSp>
          <p:sp>
            <p:nvSpPr>
              <p:cNvPr id="131" name="Rectangle 130"/>
              <p:cNvSpPr/>
              <p:nvPr/>
            </p:nvSpPr>
            <p:spPr>
              <a:xfrm>
                <a:off x="4688925" y="4612568"/>
                <a:ext cx="165867"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nvGrpSpPr>
              <p:cNvPr id="123" name="Group 122"/>
              <p:cNvGrpSpPr/>
              <p:nvPr/>
            </p:nvGrpSpPr>
            <p:grpSpPr>
              <a:xfrm>
                <a:off x="4683643" y="4596849"/>
                <a:ext cx="423960" cy="322667"/>
                <a:chOff x="5743575" y="223838"/>
                <a:chExt cx="823913" cy="627062"/>
              </a:xfrm>
              <a:solidFill>
                <a:schemeClr val="bg1">
                  <a:lumMod val="65000"/>
                </a:schemeClr>
              </a:solidFill>
            </p:grpSpPr>
            <p:sp>
              <p:nvSpPr>
                <p:cNvPr id="124" name="Freeform 12"/>
                <p:cNvSpPr>
                  <a:spLocks/>
                </p:cNvSpPr>
                <p:nvPr/>
              </p:nvSpPr>
              <p:spPr bwMode="auto">
                <a:xfrm>
                  <a:off x="5743575" y="320675"/>
                  <a:ext cx="823913" cy="530225"/>
                </a:xfrm>
                <a:custGeom>
                  <a:avLst/>
                  <a:gdLst>
                    <a:gd name="T0" fmla="*/ 2107 w 2200"/>
                    <a:gd name="T1" fmla="*/ 1323 h 1417"/>
                    <a:gd name="T2" fmla="*/ 2008 w 2200"/>
                    <a:gd name="T3" fmla="*/ 1417 h 1417"/>
                    <a:gd name="T4" fmla="*/ 193 w 2200"/>
                    <a:gd name="T5" fmla="*/ 1417 h 1417"/>
                    <a:gd name="T6" fmla="*/ 94 w 2200"/>
                    <a:gd name="T7" fmla="*/ 1323 h 1417"/>
                    <a:gd name="T8" fmla="*/ 0 w 2200"/>
                    <a:gd name="T9" fmla="*/ 94 h 1417"/>
                    <a:gd name="T10" fmla="*/ 94 w 2200"/>
                    <a:gd name="T11" fmla="*/ 0 h 1417"/>
                    <a:gd name="T12" fmla="*/ 2107 w 2200"/>
                    <a:gd name="T13" fmla="*/ 0 h 1417"/>
                    <a:gd name="T14" fmla="*/ 2200 w 2200"/>
                    <a:gd name="T15" fmla="*/ 94 h 1417"/>
                    <a:gd name="T16" fmla="*/ 2107 w 2200"/>
                    <a:gd name="T17" fmla="*/ 1323 h 1417"/>
                    <a:gd name="T18" fmla="*/ 2107 w 2200"/>
                    <a:gd name="T19" fmla="*/ 1323 h 1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0" h="1417">
                      <a:moveTo>
                        <a:pt x="2107" y="1323"/>
                      </a:moveTo>
                      <a:cubicBezTo>
                        <a:pt x="2107" y="1378"/>
                        <a:pt x="2063" y="1417"/>
                        <a:pt x="2008" y="1417"/>
                      </a:cubicBezTo>
                      <a:cubicBezTo>
                        <a:pt x="193" y="1417"/>
                        <a:pt x="193" y="1417"/>
                        <a:pt x="193" y="1417"/>
                      </a:cubicBezTo>
                      <a:cubicBezTo>
                        <a:pt x="138" y="1417"/>
                        <a:pt x="94" y="1378"/>
                        <a:pt x="94" y="1323"/>
                      </a:cubicBezTo>
                      <a:cubicBezTo>
                        <a:pt x="0" y="94"/>
                        <a:pt x="0" y="94"/>
                        <a:pt x="0" y="94"/>
                      </a:cubicBezTo>
                      <a:cubicBezTo>
                        <a:pt x="0" y="39"/>
                        <a:pt x="44" y="0"/>
                        <a:pt x="94" y="0"/>
                      </a:cubicBezTo>
                      <a:cubicBezTo>
                        <a:pt x="2107" y="0"/>
                        <a:pt x="2107" y="0"/>
                        <a:pt x="2107" y="0"/>
                      </a:cubicBezTo>
                      <a:cubicBezTo>
                        <a:pt x="2156" y="0"/>
                        <a:pt x="2200" y="39"/>
                        <a:pt x="2200" y="94"/>
                      </a:cubicBezTo>
                      <a:cubicBezTo>
                        <a:pt x="2107" y="1323"/>
                        <a:pt x="2107" y="1323"/>
                        <a:pt x="2107" y="1323"/>
                      </a:cubicBezTo>
                      <a:cubicBezTo>
                        <a:pt x="2107" y="1323"/>
                        <a:pt x="2107" y="1323"/>
                        <a:pt x="2107" y="13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a:solidFill>
                      <a:srgbClr val="000000"/>
                    </a:solidFill>
                  </a:endParaRPr>
                </a:p>
              </p:txBody>
            </p:sp>
            <p:sp>
              <p:nvSpPr>
                <p:cNvPr id="125" name="Freeform 13"/>
                <p:cNvSpPr>
                  <a:spLocks/>
                </p:cNvSpPr>
                <p:nvPr/>
              </p:nvSpPr>
              <p:spPr bwMode="auto">
                <a:xfrm>
                  <a:off x="5767388" y="223838"/>
                  <a:ext cx="307975" cy="71437"/>
                </a:xfrm>
                <a:custGeom>
                  <a:avLst/>
                  <a:gdLst>
                    <a:gd name="T0" fmla="*/ 823 w 823"/>
                    <a:gd name="T1" fmla="*/ 75 h 188"/>
                    <a:gd name="T2" fmla="*/ 740 w 823"/>
                    <a:gd name="T3" fmla="*/ 0 h 188"/>
                    <a:gd name="T4" fmla="*/ 89 w 823"/>
                    <a:gd name="T5" fmla="*/ 0 h 188"/>
                    <a:gd name="T6" fmla="*/ 0 w 823"/>
                    <a:gd name="T7" fmla="*/ 75 h 188"/>
                    <a:gd name="T8" fmla="*/ 0 w 823"/>
                    <a:gd name="T9" fmla="*/ 75 h 188"/>
                    <a:gd name="T10" fmla="*/ 0 w 823"/>
                    <a:gd name="T11" fmla="*/ 188 h 188"/>
                    <a:gd name="T12" fmla="*/ 823 w 823"/>
                    <a:gd name="T13" fmla="*/ 188 h 188"/>
                    <a:gd name="T14" fmla="*/ 823 w 823"/>
                    <a:gd name="T15" fmla="*/ 75 h 1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3" h="188">
                      <a:moveTo>
                        <a:pt x="823" y="75"/>
                      </a:moveTo>
                      <a:cubicBezTo>
                        <a:pt x="823" y="32"/>
                        <a:pt x="785" y="0"/>
                        <a:pt x="740" y="0"/>
                      </a:cubicBezTo>
                      <a:cubicBezTo>
                        <a:pt x="89" y="0"/>
                        <a:pt x="89" y="0"/>
                        <a:pt x="89" y="0"/>
                      </a:cubicBezTo>
                      <a:cubicBezTo>
                        <a:pt x="39" y="0"/>
                        <a:pt x="6" y="32"/>
                        <a:pt x="0" y="75"/>
                      </a:cubicBezTo>
                      <a:cubicBezTo>
                        <a:pt x="0" y="75"/>
                        <a:pt x="0" y="75"/>
                        <a:pt x="0" y="75"/>
                      </a:cubicBezTo>
                      <a:cubicBezTo>
                        <a:pt x="0" y="188"/>
                        <a:pt x="0" y="188"/>
                        <a:pt x="0" y="188"/>
                      </a:cubicBezTo>
                      <a:cubicBezTo>
                        <a:pt x="823" y="188"/>
                        <a:pt x="823" y="188"/>
                        <a:pt x="823" y="188"/>
                      </a:cubicBezTo>
                      <a:cubicBezTo>
                        <a:pt x="823" y="75"/>
                        <a:pt x="823" y="75"/>
                        <a:pt x="823"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a:solidFill>
                      <a:srgbClr val="000000"/>
                    </a:solidFill>
                  </a:endParaRPr>
                </a:p>
              </p:txBody>
            </p:sp>
          </p:grpSp>
          <p:grpSp>
            <p:nvGrpSpPr>
              <p:cNvPr id="130" name="Group 129"/>
              <p:cNvGrpSpPr/>
              <p:nvPr/>
            </p:nvGrpSpPr>
            <p:grpSpPr>
              <a:xfrm>
                <a:off x="4593681" y="4664183"/>
                <a:ext cx="423960" cy="322667"/>
                <a:chOff x="4593681" y="4664183"/>
                <a:chExt cx="423960" cy="322667"/>
              </a:xfrm>
            </p:grpSpPr>
            <p:sp>
              <p:nvSpPr>
                <p:cNvPr id="129" name="Rectangle 128"/>
                <p:cNvSpPr/>
                <p:nvPr/>
              </p:nvSpPr>
              <p:spPr>
                <a:xfrm>
                  <a:off x="4596408" y="4675220"/>
                  <a:ext cx="165867"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nvGrpSpPr>
                <p:cNvPr id="122" name="Group 121"/>
                <p:cNvGrpSpPr/>
                <p:nvPr/>
              </p:nvGrpSpPr>
              <p:grpSpPr>
                <a:xfrm>
                  <a:off x="4593681" y="4664183"/>
                  <a:ext cx="423960" cy="322667"/>
                  <a:chOff x="5743575" y="223838"/>
                  <a:chExt cx="823913" cy="627062"/>
                </a:xfrm>
                <a:solidFill>
                  <a:schemeClr val="bg1">
                    <a:lumMod val="75000"/>
                  </a:schemeClr>
                </a:solidFill>
              </p:grpSpPr>
              <p:sp>
                <p:nvSpPr>
                  <p:cNvPr id="120" name="Freeform 12"/>
                  <p:cNvSpPr>
                    <a:spLocks/>
                  </p:cNvSpPr>
                  <p:nvPr/>
                </p:nvSpPr>
                <p:spPr bwMode="auto">
                  <a:xfrm>
                    <a:off x="5743575" y="320675"/>
                    <a:ext cx="823913" cy="530225"/>
                  </a:xfrm>
                  <a:custGeom>
                    <a:avLst/>
                    <a:gdLst>
                      <a:gd name="T0" fmla="*/ 2107 w 2200"/>
                      <a:gd name="T1" fmla="*/ 1323 h 1417"/>
                      <a:gd name="T2" fmla="*/ 2008 w 2200"/>
                      <a:gd name="T3" fmla="*/ 1417 h 1417"/>
                      <a:gd name="T4" fmla="*/ 193 w 2200"/>
                      <a:gd name="T5" fmla="*/ 1417 h 1417"/>
                      <a:gd name="T6" fmla="*/ 94 w 2200"/>
                      <a:gd name="T7" fmla="*/ 1323 h 1417"/>
                      <a:gd name="T8" fmla="*/ 0 w 2200"/>
                      <a:gd name="T9" fmla="*/ 94 h 1417"/>
                      <a:gd name="T10" fmla="*/ 94 w 2200"/>
                      <a:gd name="T11" fmla="*/ 0 h 1417"/>
                      <a:gd name="T12" fmla="*/ 2107 w 2200"/>
                      <a:gd name="T13" fmla="*/ 0 h 1417"/>
                      <a:gd name="T14" fmla="*/ 2200 w 2200"/>
                      <a:gd name="T15" fmla="*/ 94 h 1417"/>
                      <a:gd name="T16" fmla="*/ 2107 w 2200"/>
                      <a:gd name="T17" fmla="*/ 1323 h 1417"/>
                      <a:gd name="T18" fmla="*/ 2107 w 2200"/>
                      <a:gd name="T19" fmla="*/ 1323 h 1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0" h="1417">
                        <a:moveTo>
                          <a:pt x="2107" y="1323"/>
                        </a:moveTo>
                        <a:cubicBezTo>
                          <a:pt x="2107" y="1378"/>
                          <a:pt x="2063" y="1417"/>
                          <a:pt x="2008" y="1417"/>
                        </a:cubicBezTo>
                        <a:cubicBezTo>
                          <a:pt x="193" y="1417"/>
                          <a:pt x="193" y="1417"/>
                          <a:pt x="193" y="1417"/>
                        </a:cubicBezTo>
                        <a:cubicBezTo>
                          <a:pt x="138" y="1417"/>
                          <a:pt x="94" y="1378"/>
                          <a:pt x="94" y="1323"/>
                        </a:cubicBezTo>
                        <a:cubicBezTo>
                          <a:pt x="0" y="94"/>
                          <a:pt x="0" y="94"/>
                          <a:pt x="0" y="94"/>
                        </a:cubicBezTo>
                        <a:cubicBezTo>
                          <a:pt x="0" y="39"/>
                          <a:pt x="44" y="0"/>
                          <a:pt x="94" y="0"/>
                        </a:cubicBezTo>
                        <a:cubicBezTo>
                          <a:pt x="2107" y="0"/>
                          <a:pt x="2107" y="0"/>
                          <a:pt x="2107" y="0"/>
                        </a:cubicBezTo>
                        <a:cubicBezTo>
                          <a:pt x="2156" y="0"/>
                          <a:pt x="2200" y="39"/>
                          <a:pt x="2200" y="94"/>
                        </a:cubicBezTo>
                        <a:cubicBezTo>
                          <a:pt x="2107" y="1323"/>
                          <a:pt x="2107" y="1323"/>
                          <a:pt x="2107" y="1323"/>
                        </a:cubicBezTo>
                        <a:cubicBezTo>
                          <a:pt x="2107" y="1323"/>
                          <a:pt x="2107" y="1323"/>
                          <a:pt x="2107" y="13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a:solidFill>
                        <a:srgbClr val="000000"/>
                      </a:solidFill>
                    </a:endParaRPr>
                  </a:p>
                </p:txBody>
              </p:sp>
              <p:sp>
                <p:nvSpPr>
                  <p:cNvPr id="121" name="Freeform 13"/>
                  <p:cNvSpPr>
                    <a:spLocks/>
                  </p:cNvSpPr>
                  <p:nvPr/>
                </p:nvSpPr>
                <p:spPr bwMode="auto">
                  <a:xfrm>
                    <a:off x="5767388" y="223838"/>
                    <a:ext cx="307975" cy="71437"/>
                  </a:xfrm>
                  <a:custGeom>
                    <a:avLst/>
                    <a:gdLst>
                      <a:gd name="T0" fmla="*/ 823 w 823"/>
                      <a:gd name="T1" fmla="*/ 75 h 188"/>
                      <a:gd name="T2" fmla="*/ 740 w 823"/>
                      <a:gd name="T3" fmla="*/ 0 h 188"/>
                      <a:gd name="T4" fmla="*/ 89 w 823"/>
                      <a:gd name="T5" fmla="*/ 0 h 188"/>
                      <a:gd name="T6" fmla="*/ 0 w 823"/>
                      <a:gd name="T7" fmla="*/ 75 h 188"/>
                      <a:gd name="T8" fmla="*/ 0 w 823"/>
                      <a:gd name="T9" fmla="*/ 75 h 188"/>
                      <a:gd name="T10" fmla="*/ 0 w 823"/>
                      <a:gd name="T11" fmla="*/ 188 h 188"/>
                      <a:gd name="T12" fmla="*/ 823 w 823"/>
                      <a:gd name="T13" fmla="*/ 188 h 188"/>
                      <a:gd name="T14" fmla="*/ 823 w 823"/>
                      <a:gd name="T15" fmla="*/ 75 h 1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3" h="188">
                        <a:moveTo>
                          <a:pt x="823" y="75"/>
                        </a:moveTo>
                        <a:cubicBezTo>
                          <a:pt x="823" y="32"/>
                          <a:pt x="785" y="0"/>
                          <a:pt x="740" y="0"/>
                        </a:cubicBezTo>
                        <a:cubicBezTo>
                          <a:pt x="89" y="0"/>
                          <a:pt x="89" y="0"/>
                          <a:pt x="89" y="0"/>
                        </a:cubicBezTo>
                        <a:cubicBezTo>
                          <a:pt x="39" y="0"/>
                          <a:pt x="6" y="32"/>
                          <a:pt x="0" y="75"/>
                        </a:cubicBezTo>
                        <a:cubicBezTo>
                          <a:pt x="0" y="75"/>
                          <a:pt x="0" y="75"/>
                          <a:pt x="0" y="75"/>
                        </a:cubicBezTo>
                        <a:cubicBezTo>
                          <a:pt x="0" y="188"/>
                          <a:pt x="0" y="188"/>
                          <a:pt x="0" y="188"/>
                        </a:cubicBezTo>
                        <a:cubicBezTo>
                          <a:pt x="823" y="188"/>
                          <a:pt x="823" y="188"/>
                          <a:pt x="823" y="188"/>
                        </a:cubicBezTo>
                        <a:cubicBezTo>
                          <a:pt x="823" y="75"/>
                          <a:pt x="823" y="75"/>
                          <a:pt x="823"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a:solidFill>
                        <a:srgbClr val="000000"/>
                      </a:solidFill>
                    </a:endParaRPr>
                  </a:p>
                </p:txBody>
              </p:sp>
            </p:grpSp>
          </p:grpSp>
        </p:grpSp>
      </p:grpSp>
      <p:sp>
        <p:nvSpPr>
          <p:cNvPr id="62" name="Up Arrow 61"/>
          <p:cNvSpPr/>
          <p:nvPr/>
        </p:nvSpPr>
        <p:spPr bwMode="auto">
          <a:xfrm>
            <a:off x="2614440" y="3805324"/>
            <a:ext cx="399768" cy="374828"/>
          </a:xfrm>
          <a:prstGeom prst="upArrow">
            <a:avLst>
              <a:gd name="adj1" fmla="val 50000"/>
              <a:gd name="adj2" fmla="val 59287"/>
            </a:avLst>
          </a:prstGeom>
          <a:solidFill>
            <a:schemeClr val="tx2"/>
          </a:solidFill>
          <a:ln>
            <a:gradFill flip="none" rotWithShape="1">
              <a:gsLst>
                <a:gs pos="0">
                  <a:srgbClr val="DFE6D0"/>
                </a:gs>
                <a:gs pos="12000">
                  <a:srgbClr val="DFE6D0">
                    <a:alpha val="68000"/>
                  </a:srgbClr>
                </a:gs>
                <a:gs pos="100000">
                  <a:sysClr val="windowText" lastClr="000000">
                    <a:alpha val="0"/>
                  </a:sysClr>
                </a:gs>
              </a:gsLst>
              <a:lin ang="5400000" scaled="0"/>
              <a:tileRect/>
            </a:gradFill>
            <a:headEnd type="none" w="med" len="med"/>
            <a:tailEnd type="none" w="med" len="med"/>
          </a:ln>
          <a:effectLst/>
          <a:scene3d>
            <a:camera prst="orthographicFront" fov="0">
              <a:rot lat="0" lon="0" rev="0"/>
            </a:camera>
            <a:lightRig rig="glow" dir="t">
              <a:rot lat="0" lon="0" rev="6360000"/>
            </a:lightRig>
          </a:scene3d>
          <a:sp3d prstMaterial="flat">
            <a:contourClr>
              <a:srgbClr val="CFC60D">
                <a:satMod val="300000"/>
              </a:srgbClr>
            </a:contourClr>
          </a:sp3d>
        </p:spPr>
        <p:txBody>
          <a:bodyPr vert="horz" wrap="square" lIns="93243" tIns="46621" rIns="93243" bIns="46621" numCol="1" rtlCol="0" anchor="ctr" anchorCtr="0" compatLnSpc="1">
            <a:prstTxWarp prst="textNoShape">
              <a:avLst/>
            </a:prstTxWarp>
          </a:bodyPr>
          <a:lstStyle/>
          <a:p>
            <a:pPr algn="ctr" defTabSz="932111" fontAlgn="base">
              <a:spcBef>
                <a:spcPct val="0"/>
              </a:spcBef>
              <a:spcAft>
                <a:spcPct val="0"/>
              </a:spcAft>
              <a:defRPr/>
            </a:pPr>
            <a:endParaRPr lang="en-US" sz="2448" i="1" kern="0" dirty="0">
              <a:gradFill>
                <a:gsLst>
                  <a:gs pos="0">
                    <a:srgbClr val="505050"/>
                  </a:gs>
                  <a:gs pos="86000">
                    <a:srgbClr val="505050"/>
                  </a:gs>
                </a:gsLst>
                <a:lin ang="5400000" scaled="0"/>
              </a:gradFill>
              <a:latin typeface="Segoe" pitchFamily="34" charset="0"/>
            </a:endParaRPr>
          </a:p>
        </p:txBody>
      </p:sp>
    </p:spTree>
    <p:extLst>
      <p:ext uri="{BB962C8B-B14F-4D97-AF65-F5344CB8AC3E}">
        <p14:creationId xmlns:p14="http://schemas.microsoft.com/office/powerpoint/2010/main" val="39984415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38"/>
                                        </p:tgtEl>
                                        <p:attrNameLst>
                                          <p:attrName>style.visibility</p:attrName>
                                        </p:attrNameLst>
                                      </p:cBhvr>
                                      <p:to>
                                        <p:strVal val="visible"/>
                                      </p:to>
                                    </p:set>
                                    <p:animEffect transition="in" filter="fade">
                                      <p:cBhvr>
                                        <p:cTn id="23" dur="500"/>
                                        <p:tgtEl>
                                          <p:spTgt spid="138"/>
                                        </p:tgtEl>
                                      </p:cBhvr>
                                    </p:animEffect>
                                  </p:childTnLst>
                                </p:cTn>
                              </p:par>
                              <p:par>
                                <p:cTn id="24" presetID="10" presetClass="entr" presetSubtype="0" fill="hold" nodeType="withEffect">
                                  <p:stCondLst>
                                    <p:cond delay="0"/>
                                  </p:stCondLst>
                                  <p:childTnLst>
                                    <p:set>
                                      <p:cBhvr>
                                        <p:cTn id="25" dur="1" fill="hold">
                                          <p:stCondLst>
                                            <p:cond delay="0"/>
                                          </p:stCondLst>
                                        </p:cTn>
                                        <p:tgtEl>
                                          <p:spTgt spid="139"/>
                                        </p:tgtEl>
                                        <p:attrNameLst>
                                          <p:attrName>style.visibility</p:attrName>
                                        </p:attrNameLst>
                                      </p:cBhvr>
                                      <p:to>
                                        <p:strVal val="visible"/>
                                      </p:to>
                                    </p:set>
                                    <p:animEffect transition="in" filter="fade">
                                      <p:cBhvr>
                                        <p:cTn id="26" dur="500"/>
                                        <p:tgtEl>
                                          <p:spTgt spid="13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83"/>
                                        </p:tgtEl>
                                        <p:attrNameLst>
                                          <p:attrName>style.visibility</p:attrName>
                                        </p:attrNameLst>
                                      </p:cBhvr>
                                      <p:to>
                                        <p:strVal val="visible"/>
                                      </p:to>
                                    </p:set>
                                    <p:animEffect transition="in" filter="fade">
                                      <p:cBhvr>
                                        <p:cTn id="29" dur="2000"/>
                                        <p:tgtEl>
                                          <p:spTgt spid="83"/>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20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childTnLst>
                          </p:cTn>
                        </p:par>
                        <p:par>
                          <p:cTn id="38" fill="hold">
                            <p:stCondLst>
                              <p:cond delay="500"/>
                            </p:stCondLst>
                            <p:childTnLst>
                              <p:par>
                                <p:cTn id="39" presetID="22" presetClass="entr" presetSubtype="8" fill="hold" grpId="0" nodeType="afterEffect">
                                  <p:stCondLst>
                                    <p:cond delay="0"/>
                                  </p:stCondLst>
                                  <p:childTnLst>
                                    <p:set>
                                      <p:cBhvr>
                                        <p:cTn id="40" dur="1" fill="hold">
                                          <p:stCondLst>
                                            <p:cond delay="0"/>
                                          </p:stCondLst>
                                        </p:cTn>
                                        <p:tgtEl>
                                          <p:spTgt spid="84"/>
                                        </p:tgtEl>
                                        <p:attrNameLst>
                                          <p:attrName>style.visibility</p:attrName>
                                        </p:attrNameLst>
                                      </p:cBhvr>
                                      <p:to>
                                        <p:strVal val="visible"/>
                                      </p:to>
                                    </p:set>
                                    <p:animEffect transition="in" filter="wipe(left)">
                                      <p:cBhvr>
                                        <p:cTn id="41" dur="1000"/>
                                        <p:tgtEl>
                                          <p:spTgt spid="8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fade">
                                      <p:cBhvr>
                                        <p:cTn id="44" dur="500"/>
                                        <p:tgtEl>
                                          <p:spTgt spid="62"/>
                                        </p:tgtEl>
                                      </p:cBhvr>
                                    </p:animEffect>
                                  </p:childTnLst>
                                </p:cTn>
                              </p:par>
                              <p:par>
                                <p:cTn id="45" presetID="10" presetClass="entr" presetSubtype="0" fill="hold" nodeType="withEffect">
                                  <p:stCondLst>
                                    <p:cond delay="0"/>
                                  </p:stCondLst>
                                  <p:childTnLst>
                                    <p:set>
                                      <p:cBhvr>
                                        <p:cTn id="46" dur="1" fill="hold">
                                          <p:stCondLst>
                                            <p:cond delay="0"/>
                                          </p:stCondLst>
                                        </p:cTn>
                                        <p:tgtEl>
                                          <p:spTgt spid="140"/>
                                        </p:tgtEl>
                                        <p:attrNameLst>
                                          <p:attrName>style.visibility</p:attrName>
                                        </p:attrNameLst>
                                      </p:cBhvr>
                                      <p:to>
                                        <p:strVal val="visible"/>
                                      </p:to>
                                    </p:set>
                                    <p:animEffect transition="in" filter="fade">
                                      <p:cBhvr>
                                        <p:cTn id="47" dur="500"/>
                                        <p:tgtEl>
                                          <p:spTgt spid="14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fade">
                                      <p:cBhvr>
                                        <p:cTn id="52" dur="500"/>
                                        <p:tgtEl>
                                          <p:spTgt spid="64"/>
                                        </p:tgtEl>
                                      </p:cBhvr>
                                    </p:animEffect>
                                  </p:childTnLst>
                                </p:cTn>
                              </p:par>
                              <p:par>
                                <p:cTn id="53" presetID="10" presetClass="entr" presetSubtype="0" fill="hold" nodeType="with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fade">
                                      <p:cBhvr>
                                        <p:cTn id="55" dur="500"/>
                                        <p:tgtEl>
                                          <p:spTgt spid="63"/>
                                        </p:tgtEl>
                                      </p:cBhvr>
                                    </p:animEffect>
                                  </p:childTnLst>
                                </p:cTn>
                              </p:par>
                              <p:par>
                                <p:cTn id="56" presetID="10" presetClass="entr" presetSubtype="0" fill="hold" nodeType="withEffect">
                                  <p:stCondLst>
                                    <p:cond delay="0"/>
                                  </p:stCondLst>
                                  <p:childTnLst>
                                    <p:set>
                                      <p:cBhvr>
                                        <p:cTn id="57" dur="1" fill="hold">
                                          <p:stCondLst>
                                            <p:cond delay="0"/>
                                          </p:stCondLst>
                                        </p:cTn>
                                        <p:tgtEl>
                                          <p:spTgt spid="96"/>
                                        </p:tgtEl>
                                        <p:attrNameLst>
                                          <p:attrName>style.visibility</p:attrName>
                                        </p:attrNameLst>
                                      </p:cBhvr>
                                      <p:to>
                                        <p:strVal val="visible"/>
                                      </p:to>
                                    </p:set>
                                    <p:animEffect transition="in" filter="fade">
                                      <p:cBhvr>
                                        <p:cTn id="58" dur="500"/>
                                        <p:tgtEl>
                                          <p:spTgt spid="96"/>
                                        </p:tgtEl>
                                      </p:cBhvr>
                                    </p:animEffect>
                                  </p:childTnLst>
                                </p:cTn>
                              </p:par>
                            </p:childTnLst>
                          </p:cTn>
                        </p:par>
                        <p:par>
                          <p:cTn id="59" fill="hold">
                            <p:stCondLst>
                              <p:cond delay="500"/>
                            </p:stCondLst>
                            <p:childTnLst>
                              <p:par>
                                <p:cTn id="60" presetID="10" presetClass="entr" presetSubtype="0" fill="hold" nodeType="afterEffect">
                                  <p:stCondLst>
                                    <p:cond delay="1250"/>
                                  </p:stCondLst>
                                  <p:childTnLst>
                                    <p:set>
                                      <p:cBhvr>
                                        <p:cTn id="61" dur="1" fill="hold">
                                          <p:stCondLst>
                                            <p:cond delay="0"/>
                                          </p:stCondLst>
                                        </p:cTn>
                                        <p:tgtEl>
                                          <p:spTgt spid="142"/>
                                        </p:tgtEl>
                                        <p:attrNameLst>
                                          <p:attrName>style.visibility</p:attrName>
                                        </p:attrNameLst>
                                      </p:cBhvr>
                                      <p:to>
                                        <p:strVal val="visible"/>
                                      </p:to>
                                    </p:set>
                                    <p:animEffect transition="in" filter="fade">
                                      <p:cBhvr>
                                        <p:cTn id="62" dur="500"/>
                                        <p:tgtEl>
                                          <p:spTgt spid="142"/>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grpId="1" nodeType="clickEffect">
                                  <p:stCondLst>
                                    <p:cond delay="0"/>
                                  </p:stCondLst>
                                  <p:childTnLst>
                                    <p:animEffect transition="out" filter="fade">
                                      <p:cBhvr>
                                        <p:cTn id="66" dur="500"/>
                                        <p:tgtEl>
                                          <p:spTgt spid="84"/>
                                        </p:tgtEl>
                                      </p:cBhvr>
                                    </p:animEffect>
                                    <p:set>
                                      <p:cBhvr>
                                        <p:cTn id="67" dur="1" fill="hold">
                                          <p:stCondLst>
                                            <p:cond delay="499"/>
                                          </p:stCondLst>
                                        </p:cTn>
                                        <p:tgtEl>
                                          <p:spTgt spid="84"/>
                                        </p:tgtEl>
                                        <p:attrNameLst>
                                          <p:attrName>style.visibility</p:attrName>
                                        </p:attrNameLst>
                                      </p:cBhvr>
                                      <p:to>
                                        <p:strVal val="hidden"/>
                                      </p:to>
                                    </p:set>
                                  </p:childTnLst>
                                </p:cTn>
                              </p:par>
                            </p:childTnLst>
                          </p:cTn>
                        </p:par>
                        <p:par>
                          <p:cTn id="68" fill="hold">
                            <p:stCondLst>
                              <p:cond delay="500"/>
                            </p:stCondLst>
                            <p:childTnLst>
                              <p:par>
                                <p:cTn id="69" presetID="22" presetClass="entr" presetSubtype="8" fill="hold" grpId="0" nodeType="afterEffect">
                                  <p:stCondLst>
                                    <p:cond delay="0"/>
                                  </p:stCondLst>
                                  <p:childTnLst>
                                    <p:set>
                                      <p:cBhvr>
                                        <p:cTn id="70" dur="1" fill="hold">
                                          <p:stCondLst>
                                            <p:cond delay="0"/>
                                          </p:stCondLst>
                                        </p:cTn>
                                        <p:tgtEl>
                                          <p:spTgt spid="85"/>
                                        </p:tgtEl>
                                        <p:attrNameLst>
                                          <p:attrName>style.visibility</p:attrName>
                                        </p:attrNameLst>
                                      </p:cBhvr>
                                      <p:to>
                                        <p:strVal val="visible"/>
                                      </p:to>
                                    </p:set>
                                    <p:animEffect transition="in" filter="wipe(left)">
                                      <p:cBhvr>
                                        <p:cTn id="71" dur="1000"/>
                                        <p:tgtEl>
                                          <p:spTgt spid="85"/>
                                        </p:tgtEl>
                                      </p:cBhvr>
                                    </p:animEffect>
                                  </p:childTnLst>
                                </p:cTn>
                              </p:par>
                              <p:par>
                                <p:cTn id="72" presetID="10" presetClass="entr" presetSubtype="0" fill="hold" nodeType="withEffect">
                                  <p:stCondLst>
                                    <p:cond delay="0"/>
                                  </p:stCondLst>
                                  <p:childTnLst>
                                    <p:set>
                                      <p:cBhvr>
                                        <p:cTn id="73" dur="1" fill="hold">
                                          <p:stCondLst>
                                            <p:cond delay="0"/>
                                          </p:stCondLst>
                                        </p:cTn>
                                        <p:tgtEl>
                                          <p:spTgt spid="143"/>
                                        </p:tgtEl>
                                        <p:attrNameLst>
                                          <p:attrName>style.visibility</p:attrName>
                                        </p:attrNameLst>
                                      </p:cBhvr>
                                      <p:to>
                                        <p:strVal val="visible"/>
                                      </p:to>
                                    </p:set>
                                    <p:animEffect transition="in" filter="fade">
                                      <p:cBhvr>
                                        <p:cTn id="74" dur="500"/>
                                        <p:tgtEl>
                                          <p:spTgt spid="143"/>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82"/>
                                        </p:tgtEl>
                                        <p:attrNameLst>
                                          <p:attrName>style.visibility</p:attrName>
                                        </p:attrNameLst>
                                      </p:cBhvr>
                                      <p:to>
                                        <p:strVal val="visible"/>
                                      </p:to>
                                    </p:set>
                                    <p:animEffect transition="in" filter="fade">
                                      <p:cBhvr>
                                        <p:cTn id="77" dur="500"/>
                                        <p:tgtEl>
                                          <p:spTgt spid="82"/>
                                        </p:tgtEl>
                                      </p:cBhvr>
                                    </p:animEffect>
                                  </p:childTnLst>
                                </p:cTn>
                              </p:par>
                            </p:childTnLst>
                          </p:cTn>
                        </p:par>
                        <p:par>
                          <p:cTn id="78" fill="hold">
                            <p:stCondLst>
                              <p:cond delay="1500"/>
                            </p:stCondLst>
                            <p:childTnLst>
                              <p:par>
                                <p:cTn id="79" presetID="22" presetClass="entr" presetSubtype="8" fill="hold" grpId="0" nodeType="afterEffect">
                                  <p:stCondLst>
                                    <p:cond delay="0"/>
                                  </p:stCondLst>
                                  <p:childTnLst>
                                    <p:set>
                                      <p:cBhvr>
                                        <p:cTn id="80" dur="1" fill="hold">
                                          <p:stCondLst>
                                            <p:cond delay="0"/>
                                          </p:stCondLst>
                                        </p:cTn>
                                        <p:tgtEl>
                                          <p:spTgt spid="36"/>
                                        </p:tgtEl>
                                        <p:attrNameLst>
                                          <p:attrName>style.visibility</p:attrName>
                                        </p:attrNameLst>
                                      </p:cBhvr>
                                      <p:to>
                                        <p:strVal val="visible"/>
                                      </p:to>
                                    </p:set>
                                    <p:animEffect transition="in" filter="wipe(left)">
                                      <p:cBhvr>
                                        <p:cTn id="81" dur="1000"/>
                                        <p:tgtEl>
                                          <p:spTgt spid="36"/>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xit" presetSubtype="0" fill="hold" grpId="1" nodeType="clickEffect">
                                  <p:stCondLst>
                                    <p:cond delay="0"/>
                                  </p:stCondLst>
                                  <p:childTnLst>
                                    <p:animEffect transition="out" filter="fade">
                                      <p:cBhvr>
                                        <p:cTn id="85" dur="500"/>
                                        <p:tgtEl>
                                          <p:spTgt spid="85"/>
                                        </p:tgtEl>
                                      </p:cBhvr>
                                    </p:animEffect>
                                    <p:set>
                                      <p:cBhvr>
                                        <p:cTn id="86" dur="1" fill="hold">
                                          <p:stCondLst>
                                            <p:cond delay="499"/>
                                          </p:stCondLst>
                                        </p:cTn>
                                        <p:tgtEl>
                                          <p:spTgt spid="85"/>
                                        </p:tgtEl>
                                        <p:attrNameLst>
                                          <p:attrName>style.visibility</p:attrName>
                                        </p:attrNameLst>
                                      </p:cBhvr>
                                      <p:to>
                                        <p:strVal val="hidden"/>
                                      </p:to>
                                    </p:set>
                                  </p:childTnLst>
                                </p:cTn>
                              </p:par>
                            </p:childTnLst>
                          </p:cTn>
                        </p:par>
                        <p:par>
                          <p:cTn id="87" fill="hold">
                            <p:stCondLst>
                              <p:cond delay="500"/>
                            </p:stCondLst>
                            <p:childTnLst>
                              <p:par>
                                <p:cTn id="88" presetID="22" presetClass="entr" presetSubtype="4" fill="hold" grpId="0" nodeType="afterEffect">
                                  <p:stCondLst>
                                    <p:cond delay="0"/>
                                  </p:stCondLst>
                                  <p:childTnLst>
                                    <p:set>
                                      <p:cBhvr>
                                        <p:cTn id="89" dur="1" fill="hold">
                                          <p:stCondLst>
                                            <p:cond delay="0"/>
                                          </p:stCondLst>
                                        </p:cTn>
                                        <p:tgtEl>
                                          <p:spTgt spid="86"/>
                                        </p:tgtEl>
                                        <p:attrNameLst>
                                          <p:attrName>style.visibility</p:attrName>
                                        </p:attrNameLst>
                                      </p:cBhvr>
                                      <p:to>
                                        <p:strVal val="visible"/>
                                      </p:to>
                                    </p:set>
                                    <p:animEffect transition="in" filter="wipe(down)">
                                      <p:cBhvr>
                                        <p:cTn id="90" dur="1000"/>
                                        <p:tgtEl>
                                          <p:spTgt spid="86"/>
                                        </p:tgtEl>
                                      </p:cBhvr>
                                    </p:animEffect>
                                  </p:childTnLst>
                                </p:cTn>
                              </p:par>
                              <p:par>
                                <p:cTn id="91" presetID="10" presetClass="entr" presetSubtype="0" fill="hold" nodeType="withEffect">
                                  <p:stCondLst>
                                    <p:cond delay="0"/>
                                  </p:stCondLst>
                                  <p:childTnLst>
                                    <p:set>
                                      <p:cBhvr>
                                        <p:cTn id="92" dur="1" fill="hold">
                                          <p:stCondLst>
                                            <p:cond delay="0"/>
                                          </p:stCondLst>
                                        </p:cTn>
                                        <p:tgtEl>
                                          <p:spTgt spid="144"/>
                                        </p:tgtEl>
                                        <p:attrNameLst>
                                          <p:attrName>style.visibility</p:attrName>
                                        </p:attrNameLst>
                                      </p:cBhvr>
                                      <p:to>
                                        <p:strVal val="visible"/>
                                      </p:to>
                                    </p:set>
                                    <p:animEffect transition="in" filter="fade">
                                      <p:cBhvr>
                                        <p:cTn id="93" dur="500"/>
                                        <p:tgtEl>
                                          <p:spTgt spid="144"/>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xit" presetSubtype="0" fill="hold" grpId="1" nodeType="clickEffect">
                                  <p:stCondLst>
                                    <p:cond delay="0"/>
                                  </p:stCondLst>
                                  <p:childTnLst>
                                    <p:animEffect transition="out" filter="fade">
                                      <p:cBhvr>
                                        <p:cTn id="97" dur="500"/>
                                        <p:tgtEl>
                                          <p:spTgt spid="86"/>
                                        </p:tgtEl>
                                      </p:cBhvr>
                                    </p:animEffect>
                                    <p:set>
                                      <p:cBhvr>
                                        <p:cTn id="98" dur="1" fill="hold">
                                          <p:stCondLst>
                                            <p:cond delay="499"/>
                                          </p:stCondLst>
                                        </p:cTn>
                                        <p:tgtEl>
                                          <p:spTgt spid="86"/>
                                        </p:tgtEl>
                                        <p:attrNameLst>
                                          <p:attrName>style.visibility</p:attrName>
                                        </p:attrNameLst>
                                      </p:cBhvr>
                                      <p:to>
                                        <p:strVal val="hidden"/>
                                      </p:to>
                                    </p:set>
                                  </p:childTnLst>
                                </p:cTn>
                              </p:par>
                            </p:childTnLst>
                          </p:cTn>
                        </p:par>
                        <p:par>
                          <p:cTn id="99" fill="hold">
                            <p:stCondLst>
                              <p:cond delay="500"/>
                            </p:stCondLst>
                            <p:childTnLst>
                              <p:par>
                                <p:cTn id="100" presetID="22" presetClass="entr" presetSubtype="8" fill="hold" grpId="0" nodeType="afterEffect">
                                  <p:stCondLst>
                                    <p:cond delay="0"/>
                                  </p:stCondLst>
                                  <p:childTnLst>
                                    <p:set>
                                      <p:cBhvr>
                                        <p:cTn id="101" dur="1" fill="hold">
                                          <p:stCondLst>
                                            <p:cond delay="0"/>
                                          </p:stCondLst>
                                        </p:cTn>
                                        <p:tgtEl>
                                          <p:spTgt spid="87"/>
                                        </p:tgtEl>
                                        <p:attrNameLst>
                                          <p:attrName>style.visibility</p:attrName>
                                        </p:attrNameLst>
                                      </p:cBhvr>
                                      <p:to>
                                        <p:strVal val="visible"/>
                                      </p:to>
                                    </p:set>
                                    <p:animEffect transition="in" filter="wipe(left)">
                                      <p:cBhvr>
                                        <p:cTn id="102" dur="1000"/>
                                        <p:tgtEl>
                                          <p:spTgt spid="87"/>
                                        </p:tgtEl>
                                      </p:cBhvr>
                                    </p:animEffect>
                                  </p:childTnLst>
                                </p:cTn>
                              </p:par>
                              <p:par>
                                <p:cTn id="103" presetID="10" presetClass="entr" presetSubtype="0" fill="hold" nodeType="withEffect">
                                  <p:stCondLst>
                                    <p:cond delay="0"/>
                                  </p:stCondLst>
                                  <p:childTnLst>
                                    <p:set>
                                      <p:cBhvr>
                                        <p:cTn id="104" dur="1" fill="hold">
                                          <p:stCondLst>
                                            <p:cond delay="0"/>
                                          </p:stCondLst>
                                        </p:cTn>
                                        <p:tgtEl>
                                          <p:spTgt spid="145"/>
                                        </p:tgtEl>
                                        <p:attrNameLst>
                                          <p:attrName>style.visibility</p:attrName>
                                        </p:attrNameLst>
                                      </p:cBhvr>
                                      <p:to>
                                        <p:strVal val="visible"/>
                                      </p:to>
                                    </p:set>
                                    <p:animEffect transition="in" filter="fade">
                                      <p:cBhvr>
                                        <p:cTn id="105" dur="500"/>
                                        <p:tgtEl>
                                          <p:spTgt spid="145"/>
                                        </p:tgtEl>
                                      </p:cBhvr>
                                    </p:animEffect>
                                  </p:childTnLst>
                                </p:cTn>
                              </p:par>
                              <p:par>
                                <p:cTn id="106" presetID="10" presetClass="exit" presetSubtype="0" fill="hold" grpId="1" nodeType="withEffect">
                                  <p:stCondLst>
                                    <p:cond delay="0"/>
                                  </p:stCondLst>
                                  <p:childTnLst>
                                    <p:animEffect transition="out" filter="fade">
                                      <p:cBhvr>
                                        <p:cTn id="107" dur="500"/>
                                        <p:tgtEl>
                                          <p:spTgt spid="83"/>
                                        </p:tgtEl>
                                      </p:cBhvr>
                                    </p:animEffect>
                                    <p:set>
                                      <p:cBhvr>
                                        <p:cTn id="108" dur="1" fill="hold">
                                          <p:stCondLst>
                                            <p:cond delay="499"/>
                                          </p:stCondLst>
                                        </p:cTn>
                                        <p:tgtEl>
                                          <p:spTgt spid="83"/>
                                        </p:tgtEl>
                                        <p:attrNameLst>
                                          <p:attrName>style.visibility</p:attrName>
                                        </p:attrNameLst>
                                      </p:cBhvr>
                                      <p:to>
                                        <p:strVal val="hidden"/>
                                      </p:to>
                                    </p:set>
                                  </p:childTnLst>
                                </p:cTn>
                              </p:par>
                              <p:par>
                                <p:cTn id="109" presetID="22" presetClass="entr" presetSubtype="8" fill="hold" grpId="0" nodeType="withEffect">
                                  <p:stCondLst>
                                    <p:cond delay="0"/>
                                  </p:stCondLst>
                                  <p:childTnLst>
                                    <p:set>
                                      <p:cBhvr>
                                        <p:cTn id="110" dur="1" fill="hold">
                                          <p:stCondLst>
                                            <p:cond delay="0"/>
                                          </p:stCondLst>
                                        </p:cTn>
                                        <p:tgtEl>
                                          <p:spTgt spid="35"/>
                                        </p:tgtEl>
                                        <p:attrNameLst>
                                          <p:attrName>style.visibility</p:attrName>
                                        </p:attrNameLst>
                                      </p:cBhvr>
                                      <p:to>
                                        <p:strVal val="visible"/>
                                      </p:to>
                                    </p:set>
                                    <p:animEffect transition="in" filter="wipe(left)">
                                      <p:cBhvr>
                                        <p:cTn id="111" dur="1000"/>
                                        <p:tgtEl>
                                          <p:spTgt spid="35"/>
                                        </p:tgtEl>
                                      </p:cBhvr>
                                    </p:animEffect>
                                  </p:childTnLst>
                                </p:cTn>
                              </p:par>
                            </p:childTnLst>
                          </p:cTn>
                        </p:par>
                      </p:childTnLst>
                    </p:cTn>
                  </p:par>
                  <p:par>
                    <p:cTn id="112" fill="hold">
                      <p:stCondLst>
                        <p:cond delay="indefinite"/>
                      </p:stCondLst>
                      <p:childTnLst>
                        <p:par>
                          <p:cTn id="113" fill="hold">
                            <p:stCondLst>
                              <p:cond delay="0"/>
                            </p:stCondLst>
                            <p:childTnLst>
                              <p:par>
                                <p:cTn id="114" presetID="10" presetClass="exit" presetSubtype="0" fill="hold" grpId="1" nodeType="clickEffect">
                                  <p:stCondLst>
                                    <p:cond delay="0"/>
                                  </p:stCondLst>
                                  <p:childTnLst>
                                    <p:animEffect transition="out" filter="fade">
                                      <p:cBhvr>
                                        <p:cTn id="115" dur="500"/>
                                        <p:tgtEl>
                                          <p:spTgt spid="87"/>
                                        </p:tgtEl>
                                      </p:cBhvr>
                                    </p:animEffect>
                                    <p:set>
                                      <p:cBhvr>
                                        <p:cTn id="116" dur="1" fill="hold">
                                          <p:stCondLst>
                                            <p:cond delay="499"/>
                                          </p:stCondLst>
                                        </p:cTn>
                                        <p:tgtEl>
                                          <p:spTgt spid="87"/>
                                        </p:tgtEl>
                                        <p:attrNameLst>
                                          <p:attrName>style.visibility</p:attrName>
                                        </p:attrNameLst>
                                      </p:cBhvr>
                                      <p:to>
                                        <p:strVal val="hidden"/>
                                      </p:to>
                                    </p:set>
                                  </p:childTnLst>
                                </p:cTn>
                              </p:par>
                            </p:childTnLst>
                          </p:cTn>
                        </p:par>
                        <p:par>
                          <p:cTn id="117" fill="hold">
                            <p:stCondLst>
                              <p:cond delay="500"/>
                            </p:stCondLst>
                            <p:childTnLst>
                              <p:par>
                                <p:cTn id="118" presetID="22" presetClass="entr" presetSubtype="8" fill="hold" grpId="0" nodeType="afterEffect">
                                  <p:stCondLst>
                                    <p:cond delay="0"/>
                                  </p:stCondLst>
                                  <p:childTnLst>
                                    <p:set>
                                      <p:cBhvr>
                                        <p:cTn id="119" dur="1" fill="hold">
                                          <p:stCondLst>
                                            <p:cond delay="0"/>
                                          </p:stCondLst>
                                        </p:cTn>
                                        <p:tgtEl>
                                          <p:spTgt spid="88"/>
                                        </p:tgtEl>
                                        <p:attrNameLst>
                                          <p:attrName>style.visibility</p:attrName>
                                        </p:attrNameLst>
                                      </p:cBhvr>
                                      <p:to>
                                        <p:strVal val="visible"/>
                                      </p:to>
                                    </p:set>
                                    <p:animEffect transition="in" filter="wipe(left)">
                                      <p:cBhvr>
                                        <p:cTn id="120" dur="1000"/>
                                        <p:tgtEl>
                                          <p:spTgt spid="88"/>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91"/>
                                        </p:tgtEl>
                                        <p:attrNameLst>
                                          <p:attrName>style.visibility</p:attrName>
                                        </p:attrNameLst>
                                      </p:cBhvr>
                                      <p:to>
                                        <p:strVal val="visible"/>
                                      </p:to>
                                    </p:set>
                                    <p:animEffect transition="in" filter="fade">
                                      <p:cBhvr>
                                        <p:cTn id="123" dur="10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3" grpId="1" animBg="1"/>
      <p:bldP spid="17" grpId="0" animBg="1"/>
      <p:bldP spid="18" grpId="0"/>
      <p:bldP spid="18" grpId="1"/>
      <p:bldP spid="19" grpId="0"/>
      <p:bldP spid="20" grpId="0" animBg="1"/>
      <p:bldP spid="21" grpId="0" animBg="1"/>
      <p:bldP spid="22" grpId="0"/>
      <p:bldP spid="35" grpId="0" animBg="1"/>
      <p:bldP spid="36" grpId="0" animBg="1"/>
      <p:bldP spid="64" grpId="0"/>
      <p:bldP spid="84" grpId="0"/>
      <p:bldP spid="84" grpId="1"/>
      <p:bldP spid="85" grpId="0"/>
      <p:bldP spid="85" grpId="1"/>
      <p:bldP spid="86" grpId="0"/>
      <p:bldP spid="86" grpId="1"/>
      <p:bldP spid="87" grpId="0"/>
      <p:bldP spid="87" grpId="1"/>
      <p:bldP spid="88" grpId="0"/>
      <p:bldP spid="91" grpId="0"/>
      <p:bldP spid="82" grpId="0" animBg="1"/>
      <p:bldP spid="6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1998507" y="6806540"/>
            <a:ext cx="505205" cy="198560"/>
          </a:xfrm>
          <a:prstGeom prst="rect">
            <a:avLst/>
          </a:prstGeom>
        </p:spPr>
        <p:txBody>
          <a:bodyPr/>
          <a:lstStyle/>
          <a:p>
            <a:fld id="{D372AB51-BDCC-4F95-83CF-1CBB2D34E9E5}" type="slidenum">
              <a:rPr lang="en-US" smtClean="0">
                <a:solidFill>
                  <a:srgbClr val="FFFFFF"/>
                </a:solidFill>
              </a:rPr>
              <a:pPr/>
              <a:t>7</a:t>
            </a:fld>
            <a:endParaRPr lang="en-US" dirty="0">
              <a:solidFill>
                <a:srgbClr val="FFFFFF"/>
              </a:solidFill>
            </a:endParaRPr>
          </a:p>
        </p:txBody>
      </p:sp>
      <p:sp>
        <p:nvSpPr>
          <p:cNvPr id="3" name="Title 2"/>
          <p:cNvSpPr>
            <a:spLocks noGrp="1"/>
          </p:cNvSpPr>
          <p:nvPr>
            <p:ph type="title"/>
          </p:nvPr>
        </p:nvSpPr>
        <p:spPr/>
        <p:txBody>
          <a:bodyPr/>
          <a:lstStyle/>
          <a:p>
            <a:r>
              <a:rPr lang="en-US" dirty="0"/>
              <a:t>MSBI Tools for Geospatial Analysis</a:t>
            </a:r>
            <a:endParaRPr lang="en-GB" dirty="0"/>
          </a:p>
        </p:txBody>
      </p:sp>
      <p:sp>
        <p:nvSpPr>
          <p:cNvPr id="5" name="Rectangle 4"/>
          <p:cNvSpPr/>
          <p:nvPr/>
        </p:nvSpPr>
        <p:spPr>
          <a:xfrm>
            <a:off x="6608290" y="1533953"/>
            <a:ext cx="3669366" cy="4916553"/>
          </a:xfrm>
          <a:prstGeom prst="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GB" sz="1377">
              <a:solidFill>
                <a:srgbClr val="505050"/>
              </a:solidFill>
            </a:endParaRPr>
          </a:p>
        </p:txBody>
      </p:sp>
      <p:sp>
        <p:nvSpPr>
          <p:cNvPr id="6" name="Slide Number Placeholder 5"/>
          <p:cNvSpPr txBox="1">
            <a:spLocks/>
          </p:cNvSpPr>
          <p:nvPr/>
        </p:nvSpPr>
        <p:spPr>
          <a:xfrm>
            <a:off x="2021522" y="6540963"/>
            <a:ext cx="433868" cy="372394"/>
          </a:xfrm>
          <a:prstGeom prst="rect">
            <a:avLst/>
          </a:prstGeom>
        </p:spPr>
        <p:txBody>
          <a:bodyPr vert="horz" lIns="93260" tIns="0" rIns="93260" bIns="46630" rtlCol="0" anchor="ctr"/>
          <a:lstStyle>
            <a:defPPr>
              <a:defRPr lang="en-US"/>
            </a:defPPr>
            <a:lvl1pPr marL="0" algn="l" defTabSz="914400" rtl="0" eaLnBrk="1" latinLnBrk="0" hangingPunct="1">
              <a:defRPr sz="800" b="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11F31F-5B98-7F48-B825-7FE9FB03CF90}" type="slidenum">
              <a:rPr lang="en-US" sz="816">
                <a:solidFill>
                  <a:srgbClr val="505050"/>
                </a:solidFill>
              </a:rPr>
              <a:pPr/>
              <a:t>7</a:t>
            </a:fld>
            <a:endParaRPr lang="en-US" sz="816" dirty="0">
              <a:solidFill>
                <a:srgbClr val="505050"/>
              </a:solidFill>
            </a:endParaRPr>
          </a:p>
        </p:txBody>
      </p:sp>
      <p:sp>
        <p:nvSpPr>
          <p:cNvPr id="7" name="Rectangle 6"/>
          <p:cNvSpPr/>
          <p:nvPr/>
        </p:nvSpPr>
        <p:spPr>
          <a:xfrm>
            <a:off x="2254673" y="1533953"/>
            <a:ext cx="3669366" cy="4916553"/>
          </a:xfrm>
          <a:prstGeom prst="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sz="1377">
              <a:solidFill>
                <a:srgbClr val="505050"/>
              </a:solidFill>
            </a:endParaRPr>
          </a:p>
        </p:txBody>
      </p:sp>
      <p:grpSp>
        <p:nvGrpSpPr>
          <p:cNvPr id="8" name="Group 7"/>
          <p:cNvGrpSpPr>
            <a:grpSpLocks noChangeAspect="1"/>
          </p:cNvGrpSpPr>
          <p:nvPr/>
        </p:nvGrpSpPr>
        <p:grpSpPr>
          <a:xfrm>
            <a:off x="2341666" y="1582174"/>
            <a:ext cx="3495571" cy="2547139"/>
            <a:chOff x="2832101" y="942985"/>
            <a:chExt cx="3181350" cy="2318172"/>
          </a:xfrm>
        </p:grpSpPr>
        <p:pic>
          <p:nvPicPr>
            <p:cNvPr id="9" name="Picture 8" descr="http://lh6.ggpht.com/_TMh7Ez9bsn0/TQ3eEdWznLI/AAAAAAAACKg/0ePusFDmwpA/State%20report_thumb%5B2%5D.jpg?imgmax=8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2101" y="942985"/>
              <a:ext cx="3181350" cy="1628549"/>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2832101" y="2504860"/>
              <a:ext cx="3181350" cy="756297"/>
            </a:xfrm>
            <a:prstGeom prst="rect">
              <a:avLst/>
            </a:prstGeom>
            <a:noFill/>
          </p:spPr>
          <p:txBody>
            <a:bodyPr wrap="square" rtlCol="0">
              <a:spAutoFit/>
            </a:bodyPr>
            <a:lstStyle/>
            <a:p>
              <a:pPr algn="ctr"/>
              <a:r>
                <a:rPr lang="en-GB" sz="2400" dirty="0">
                  <a:solidFill>
                    <a:srgbClr val="FFFFFF"/>
                  </a:solidFill>
                </a:rPr>
                <a:t>SQL Server Reporting Services</a:t>
              </a:r>
            </a:p>
          </p:txBody>
        </p:sp>
      </p:grpSp>
      <p:grpSp>
        <p:nvGrpSpPr>
          <p:cNvPr id="11" name="Group 10"/>
          <p:cNvGrpSpPr>
            <a:grpSpLocks noChangeAspect="1"/>
          </p:cNvGrpSpPr>
          <p:nvPr/>
        </p:nvGrpSpPr>
        <p:grpSpPr>
          <a:xfrm>
            <a:off x="7120070" y="4074800"/>
            <a:ext cx="2645805" cy="2241862"/>
            <a:chOff x="838200" y="3025313"/>
            <a:chExt cx="2309812" cy="1958427"/>
          </a:xfrm>
        </p:grpSpPr>
        <p:pic>
          <p:nvPicPr>
            <p:cNvPr id="12" name="Picture 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8200" y="3025313"/>
              <a:ext cx="2309812" cy="162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p:cNvSpPr txBox="1"/>
            <p:nvPr/>
          </p:nvSpPr>
          <p:spPr>
            <a:xfrm>
              <a:off x="838200" y="4580443"/>
              <a:ext cx="2309812" cy="403297"/>
            </a:xfrm>
            <a:prstGeom prst="rect">
              <a:avLst/>
            </a:prstGeom>
            <a:noFill/>
          </p:spPr>
          <p:txBody>
            <a:bodyPr wrap="square" rtlCol="0">
              <a:spAutoFit/>
            </a:bodyPr>
            <a:lstStyle/>
            <a:p>
              <a:pPr algn="ctr"/>
              <a:r>
                <a:rPr lang="en-GB" sz="2400" dirty="0">
                  <a:solidFill>
                    <a:srgbClr val="FFFFFF"/>
                  </a:solidFill>
                </a:rPr>
                <a:t>Power Map</a:t>
              </a:r>
            </a:p>
          </p:txBody>
        </p:sp>
      </p:grpSp>
      <p:grpSp>
        <p:nvGrpSpPr>
          <p:cNvPr id="14" name="Group 13"/>
          <p:cNvGrpSpPr>
            <a:grpSpLocks noChangeAspect="1"/>
          </p:cNvGrpSpPr>
          <p:nvPr/>
        </p:nvGrpSpPr>
        <p:grpSpPr>
          <a:xfrm>
            <a:off x="6980237" y="1668462"/>
            <a:ext cx="2881156" cy="2302126"/>
            <a:chOff x="6013450" y="3025312"/>
            <a:chExt cx="2509120" cy="2004857"/>
          </a:xfrm>
        </p:grpSpPr>
        <p:pic>
          <p:nvPicPr>
            <p:cNvPr id="15" name="Picture 6" descr="http://blogs.msdn.com/cfs-file.ashx/__key/communityserver-blogs-components-weblogfiles/00-00-01-43-09-metablogapi/0825.clip_5F00_image001_5F00_60036F67.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13453" y="3025312"/>
              <a:ext cx="2509117" cy="1627199"/>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6013450" y="4574511"/>
              <a:ext cx="2509117" cy="455658"/>
            </a:xfrm>
            <a:prstGeom prst="rect">
              <a:avLst/>
            </a:prstGeom>
            <a:noFill/>
          </p:spPr>
          <p:txBody>
            <a:bodyPr wrap="square" rtlCol="0">
              <a:spAutoFit/>
            </a:bodyPr>
            <a:lstStyle/>
            <a:p>
              <a:pPr algn="ctr"/>
              <a:r>
                <a:rPr lang="en-GB" sz="2800" dirty="0">
                  <a:solidFill>
                    <a:srgbClr val="FFFFFF"/>
                  </a:solidFill>
                </a:rPr>
                <a:t>Power View</a:t>
              </a:r>
            </a:p>
          </p:txBody>
        </p:sp>
      </p:grpSp>
      <p:sp>
        <p:nvSpPr>
          <p:cNvPr id="17" name="Text Placeholder 7"/>
          <p:cNvSpPr txBox="1">
            <a:spLocks/>
          </p:cNvSpPr>
          <p:nvPr/>
        </p:nvSpPr>
        <p:spPr>
          <a:xfrm>
            <a:off x="2206101" y="1110720"/>
            <a:ext cx="3806661" cy="436128"/>
          </a:xfrm>
          <a:prstGeom prst="rect">
            <a:avLst/>
          </a:prstGeom>
        </p:spPr>
        <p:txBody>
          <a:bodyPr/>
          <a:lstStyle>
            <a:lvl1pPr marL="0" indent="0" algn="l" defTabSz="457200" rtl="0" eaLnBrk="1" latinLnBrk="0" hangingPunct="1">
              <a:spcBef>
                <a:spcPct val="20000"/>
              </a:spcBef>
              <a:buFont typeface="Arial"/>
              <a:buNone/>
              <a:defRPr sz="2400" b="0" i="0" kern="1200">
                <a:solidFill>
                  <a:schemeClr val="tx2"/>
                </a:solidFill>
                <a:latin typeface="Segoe"/>
                <a:ea typeface="+mn-ea"/>
                <a:cs typeface="Segoe"/>
              </a:defRPr>
            </a:lvl1pPr>
            <a:lvl2pPr marL="539750" indent="-269875" algn="l" defTabSz="457200" rtl="0" eaLnBrk="1" latinLnBrk="0" hangingPunct="1">
              <a:spcBef>
                <a:spcPct val="20000"/>
              </a:spcBef>
              <a:buClr>
                <a:schemeClr val="accent1"/>
              </a:buClr>
              <a:buFont typeface="Wingdings" charset="2"/>
              <a:buChar char="§"/>
              <a:defRPr sz="2000" b="0" i="0" kern="1200">
                <a:solidFill>
                  <a:schemeClr val="tx1">
                    <a:lumMod val="65000"/>
                    <a:lumOff val="35000"/>
                  </a:schemeClr>
                </a:solidFill>
                <a:latin typeface="Segoe"/>
                <a:ea typeface="+mn-ea"/>
                <a:cs typeface="Segoe"/>
              </a:defRPr>
            </a:lvl2pPr>
            <a:lvl3pPr marL="811213" indent="-271463" algn="l" defTabSz="457200" rtl="0" eaLnBrk="1" latinLnBrk="0" hangingPunct="1">
              <a:spcBef>
                <a:spcPct val="20000"/>
              </a:spcBef>
              <a:buClr>
                <a:schemeClr val="accent1"/>
              </a:buClr>
              <a:buFont typeface="Wingdings" charset="2"/>
              <a:buChar char="§"/>
              <a:defRPr sz="1800" b="0" i="0" kern="1200">
                <a:solidFill>
                  <a:schemeClr val="tx1">
                    <a:lumMod val="65000"/>
                    <a:lumOff val="35000"/>
                  </a:schemeClr>
                </a:solidFill>
                <a:latin typeface="Segoe"/>
                <a:ea typeface="+mn-ea"/>
                <a:cs typeface="Segoe"/>
              </a:defRPr>
            </a:lvl3pPr>
            <a:lvl4pPr marL="1071563" indent="-260350" algn="l" defTabSz="457200" rtl="0" eaLnBrk="1" latinLnBrk="0" hangingPunct="1">
              <a:spcBef>
                <a:spcPct val="20000"/>
              </a:spcBef>
              <a:buClr>
                <a:schemeClr val="accent1"/>
              </a:buClr>
              <a:buFont typeface="Wingdings" charset="2"/>
              <a:buChar char="§"/>
              <a:defRPr sz="1600" b="0" i="0" kern="1200">
                <a:solidFill>
                  <a:schemeClr val="tx1">
                    <a:lumMod val="65000"/>
                    <a:lumOff val="35000"/>
                  </a:schemeClr>
                </a:solidFill>
                <a:latin typeface="Segoe"/>
                <a:ea typeface="+mn-ea"/>
                <a:cs typeface="Segoe"/>
              </a:defRPr>
            </a:lvl4pPr>
            <a:lvl5pPr marL="1252538" indent="-180975" algn="l" defTabSz="457200" rtl="0" eaLnBrk="1" latinLnBrk="0" hangingPunct="1">
              <a:spcBef>
                <a:spcPct val="20000"/>
              </a:spcBef>
              <a:buClr>
                <a:schemeClr val="accent1"/>
              </a:buClr>
              <a:buFont typeface="Wingdings" charset="2"/>
              <a:buChar char="§"/>
              <a:defRPr sz="1400" b="0" i="0" kern="1200">
                <a:solidFill>
                  <a:schemeClr val="tx1">
                    <a:lumMod val="65000"/>
                    <a:lumOff val="35000"/>
                  </a:schemeClr>
                </a:solidFill>
                <a:latin typeface="Segoe"/>
                <a:ea typeface="+mn-ea"/>
                <a:cs typeface="Segoe"/>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800" dirty="0">
                <a:solidFill>
                  <a:srgbClr val="6DC2E9"/>
                </a:solidFill>
                <a:latin typeface="Segoe UI Light"/>
              </a:rPr>
              <a:t>CORPORATE BI</a:t>
            </a:r>
          </a:p>
        </p:txBody>
      </p:sp>
      <p:sp>
        <p:nvSpPr>
          <p:cNvPr id="18" name="Text Placeholder 7"/>
          <p:cNvSpPr txBox="1">
            <a:spLocks/>
          </p:cNvSpPr>
          <p:nvPr/>
        </p:nvSpPr>
        <p:spPr>
          <a:xfrm>
            <a:off x="6490424" y="1110720"/>
            <a:ext cx="3806661" cy="436128"/>
          </a:xfrm>
          <a:prstGeom prst="rect">
            <a:avLst/>
          </a:prstGeom>
        </p:spPr>
        <p:txBody>
          <a:bodyPr/>
          <a:lstStyle>
            <a:lvl1pPr marL="0" indent="0" algn="l" defTabSz="457200" rtl="0" eaLnBrk="1" latinLnBrk="0" hangingPunct="1">
              <a:spcBef>
                <a:spcPct val="20000"/>
              </a:spcBef>
              <a:buFont typeface="Arial"/>
              <a:buNone/>
              <a:defRPr sz="2400" b="0" i="0" kern="1200">
                <a:solidFill>
                  <a:schemeClr val="tx2"/>
                </a:solidFill>
                <a:latin typeface="Segoe"/>
                <a:ea typeface="+mn-ea"/>
                <a:cs typeface="Segoe"/>
              </a:defRPr>
            </a:lvl1pPr>
            <a:lvl2pPr marL="539750" indent="-269875" algn="l" defTabSz="457200" rtl="0" eaLnBrk="1" latinLnBrk="0" hangingPunct="1">
              <a:spcBef>
                <a:spcPct val="20000"/>
              </a:spcBef>
              <a:buClr>
                <a:schemeClr val="accent1"/>
              </a:buClr>
              <a:buFont typeface="Wingdings" charset="2"/>
              <a:buChar char="§"/>
              <a:defRPr sz="2000" b="0" i="0" kern="1200">
                <a:solidFill>
                  <a:schemeClr val="tx1">
                    <a:lumMod val="65000"/>
                    <a:lumOff val="35000"/>
                  </a:schemeClr>
                </a:solidFill>
                <a:latin typeface="Segoe"/>
                <a:ea typeface="+mn-ea"/>
                <a:cs typeface="Segoe"/>
              </a:defRPr>
            </a:lvl2pPr>
            <a:lvl3pPr marL="811213" indent="-271463" algn="l" defTabSz="457200" rtl="0" eaLnBrk="1" latinLnBrk="0" hangingPunct="1">
              <a:spcBef>
                <a:spcPct val="20000"/>
              </a:spcBef>
              <a:buClr>
                <a:schemeClr val="accent1"/>
              </a:buClr>
              <a:buFont typeface="Wingdings" charset="2"/>
              <a:buChar char="§"/>
              <a:defRPr sz="1800" b="0" i="0" kern="1200">
                <a:solidFill>
                  <a:schemeClr val="tx1">
                    <a:lumMod val="65000"/>
                    <a:lumOff val="35000"/>
                  </a:schemeClr>
                </a:solidFill>
                <a:latin typeface="Segoe"/>
                <a:ea typeface="+mn-ea"/>
                <a:cs typeface="Segoe"/>
              </a:defRPr>
            </a:lvl3pPr>
            <a:lvl4pPr marL="1071563" indent="-260350" algn="l" defTabSz="457200" rtl="0" eaLnBrk="1" latinLnBrk="0" hangingPunct="1">
              <a:spcBef>
                <a:spcPct val="20000"/>
              </a:spcBef>
              <a:buClr>
                <a:schemeClr val="accent1"/>
              </a:buClr>
              <a:buFont typeface="Wingdings" charset="2"/>
              <a:buChar char="§"/>
              <a:defRPr sz="1600" b="0" i="0" kern="1200">
                <a:solidFill>
                  <a:schemeClr val="tx1">
                    <a:lumMod val="65000"/>
                    <a:lumOff val="35000"/>
                  </a:schemeClr>
                </a:solidFill>
                <a:latin typeface="Segoe"/>
                <a:ea typeface="+mn-ea"/>
                <a:cs typeface="Segoe"/>
              </a:defRPr>
            </a:lvl4pPr>
            <a:lvl5pPr marL="1252538" indent="-180975" algn="l" defTabSz="457200" rtl="0" eaLnBrk="1" latinLnBrk="0" hangingPunct="1">
              <a:spcBef>
                <a:spcPct val="20000"/>
              </a:spcBef>
              <a:buClr>
                <a:schemeClr val="accent1"/>
              </a:buClr>
              <a:buFont typeface="Wingdings" charset="2"/>
              <a:buChar char="§"/>
              <a:defRPr sz="1400" b="0" i="0" kern="1200">
                <a:solidFill>
                  <a:schemeClr val="tx1">
                    <a:lumMod val="65000"/>
                    <a:lumOff val="35000"/>
                  </a:schemeClr>
                </a:solidFill>
                <a:latin typeface="Segoe"/>
                <a:ea typeface="+mn-ea"/>
                <a:cs typeface="Segoe"/>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dirty="0">
                <a:solidFill>
                  <a:srgbClr val="6DC2E9"/>
                </a:solidFill>
                <a:latin typeface="Segoe UI Light"/>
              </a:rPr>
              <a:t>SELF SERVICE BI</a:t>
            </a:r>
          </a:p>
        </p:txBody>
      </p:sp>
    </p:spTree>
    <p:extLst>
      <p:ext uri="{BB962C8B-B14F-4D97-AF65-F5344CB8AC3E}">
        <p14:creationId xmlns:p14="http://schemas.microsoft.com/office/powerpoint/2010/main" val="1387989915"/>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293" y="234853"/>
            <a:ext cx="11365039" cy="338927"/>
          </a:xfrm>
        </p:spPr>
        <p:txBody>
          <a:bodyPr/>
          <a:lstStyle/>
          <a:p>
            <a:r>
              <a:rPr lang="en-US" sz="2447" dirty="0"/>
              <a:t>Enterprises are embracing geospatial data, analytics and visualization a standard canvass</a:t>
            </a:r>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155818" y="854313"/>
            <a:ext cx="3123907" cy="1791549"/>
          </a:xfrm>
          <a:prstGeom prst="rect">
            <a:avLst/>
          </a:prstGeom>
          <a:ln>
            <a:solidFill>
              <a:schemeClr val="bg2">
                <a:lumMod val="25000"/>
              </a:schemeClr>
            </a:solidFill>
          </a:ln>
        </p:spPr>
      </p:pic>
      <p:pic>
        <p:nvPicPr>
          <p:cNvPr id="7" name="Picture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829212" y="2878244"/>
            <a:ext cx="3102012" cy="1864433"/>
          </a:xfrm>
          <a:prstGeom prst="rect">
            <a:avLst/>
          </a:prstGeom>
          <a:ln>
            <a:solidFill>
              <a:schemeClr val="bg2">
                <a:lumMod val="25000"/>
              </a:schemeClr>
            </a:solidFill>
          </a:ln>
        </p:spPr>
      </p:pic>
      <p:pic>
        <p:nvPicPr>
          <p:cNvPr id="3" name="Picture 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134076" y="2868524"/>
            <a:ext cx="3163549" cy="1875932"/>
          </a:xfrm>
          <a:prstGeom prst="rect">
            <a:avLst/>
          </a:prstGeom>
        </p:spPr>
      </p:pic>
      <p:sp>
        <p:nvSpPr>
          <p:cNvPr id="10" name="TextBox 9"/>
          <p:cNvSpPr txBox="1"/>
          <p:nvPr/>
        </p:nvSpPr>
        <p:spPr>
          <a:xfrm>
            <a:off x="250059" y="3584235"/>
            <a:ext cx="1880806" cy="702359"/>
          </a:xfrm>
          <a:prstGeom prst="rect">
            <a:avLst/>
          </a:prstGeom>
          <a:noFill/>
        </p:spPr>
        <p:txBody>
          <a:bodyPr wrap="none" rtlCol="0">
            <a:spAutoFit/>
          </a:bodyPr>
          <a:lstStyle/>
          <a:p>
            <a:pPr algn="ctr" defTabSz="932317"/>
            <a:r>
              <a:rPr lang="en-US" sz="2447" dirty="0">
                <a:solidFill>
                  <a:srgbClr val="F2F2F2">
                    <a:lumMod val="25000"/>
                  </a:srgbClr>
                </a:solidFill>
                <a:cs typeface="Segoe UI" panose="020B0502040204020203" pitchFamily="34" charset="0"/>
              </a:rPr>
              <a:t>TEMPORAL</a:t>
            </a:r>
          </a:p>
          <a:p>
            <a:pPr algn="ctr" defTabSz="932317"/>
            <a:r>
              <a:rPr lang="en-US" sz="1428" dirty="0">
                <a:solidFill>
                  <a:srgbClr val="F2F2F2">
                    <a:lumMod val="25000"/>
                  </a:srgbClr>
                </a:solidFill>
                <a:cs typeface="Segoe UI" panose="020B0502040204020203" pitchFamily="34" charset="0"/>
              </a:rPr>
              <a:t>Pattern &amp; Animation</a:t>
            </a:r>
            <a:endParaRPr lang="en-US" sz="2039" dirty="0">
              <a:solidFill>
                <a:srgbClr val="F2F2F2">
                  <a:lumMod val="25000"/>
                </a:srgbClr>
              </a:solidFill>
              <a:cs typeface="Segoe UI" panose="020B0502040204020203" pitchFamily="34" charset="0"/>
            </a:endParaRPr>
          </a:p>
        </p:txBody>
      </p:sp>
      <p:sp>
        <p:nvSpPr>
          <p:cNvPr id="11" name="TextBox 10"/>
          <p:cNvSpPr txBox="1"/>
          <p:nvPr/>
        </p:nvSpPr>
        <p:spPr>
          <a:xfrm>
            <a:off x="112913" y="1340734"/>
            <a:ext cx="2154032" cy="702359"/>
          </a:xfrm>
          <a:prstGeom prst="rect">
            <a:avLst/>
          </a:prstGeom>
          <a:noFill/>
        </p:spPr>
        <p:txBody>
          <a:bodyPr wrap="none" rtlCol="0">
            <a:spAutoFit/>
          </a:bodyPr>
          <a:lstStyle>
            <a:defPPr>
              <a:defRPr lang="en-US"/>
            </a:defPPr>
            <a:lvl1pPr>
              <a:defRPr sz="2400">
                <a:solidFill>
                  <a:schemeClr val="bg2">
                    <a:lumMod val="25000"/>
                  </a:schemeClr>
                </a:solidFill>
                <a:latin typeface="Segoe UI" panose="020B0502040204020203" pitchFamily="34" charset="0"/>
                <a:cs typeface="Segoe UI" panose="020B0502040204020203" pitchFamily="34" charset="0"/>
              </a:defRPr>
            </a:lvl1pPr>
          </a:lstStyle>
          <a:p>
            <a:pPr algn="ctr" defTabSz="932317"/>
            <a:r>
              <a:rPr lang="en-US" sz="2447" dirty="0">
                <a:solidFill>
                  <a:srgbClr val="F2F2F2">
                    <a:lumMod val="25000"/>
                  </a:srgbClr>
                </a:solidFill>
              </a:rPr>
              <a:t>SPATIAL</a:t>
            </a:r>
          </a:p>
          <a:p>
            <a:pPr algn="ctr" defTabSz="932317"/>
            <a:r>
              <a:rPr lang="en-US" sz="1428" dirty="0">
                <a:solidFill>
                  <a:srgbClr val="F2F2F2">
                    <a:lumMod val="25000"/>
                  </a:srgbClr>
                </a:solidFill>
              </a:rPr>
              <a:t>Data Conflation Overlay</a:t>
            </a:r>
          </a:p>
        </p:txBody>
      </p:sp>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03729" y="872581"/>
            <a:ext cx="3107479" cy="1747958"/>
          </a:xfrm>
          <a:prstGeom prst="rect">
            <a:avLst/>
          </a:prstGeom>
          <a:ln>
            <a:solidFill>
              <a:schemeClr val="bg2">
                <a:lumMod val="25000"/>
              </a:schemeClr>
            </a:solidFill>
          </a:ln>
        </p:spPr>
      </p:pic>
      <p:pic>
        <p:nvPicPr>
          <p:cNvPr id="5" name="Picture 4"/>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821802" y="835734"/>
            <a:ext cx="3111718" cy="1797723"/>
          </a:xfrm>
          <a:prstGeom prst="rect">
            <a:avLst/>
          </a:prstGeom>
          <a:ln>
            <a:solidFill>
              <a:schemeClr val="bg2">
                <a:lumMod val="25000"/>
              </a:schemeClr>
            </a:solidFill>
          </a:ln>
        </p:spPr>
      </p:pic>
      <p:grpSp>
        <p:nvGrpSpPr>
          <p:cNvPr id="13" name="Group 12"/>
          <p:cNvGrpSpPr/>
          <p:nvPr/>
        </p:nvGrpSpPr>
        <p:grpSpPr>
          <a:xfrm>
            <a:off x="2498512" y="2877329"/>
            <a:ext cx="3087185" cy="1856160"/>
            <a:chOff x="5423211" y="933557"/>
            <a:chExt cx="2962507" cy="1820404"/>
          </a:xfrm>
        </p:grpSpPr>
        <p:pic>
          <p:nvPicPr>
            <p:cNvPr id="8" name="Picture 7"/>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615927" y="1015040"/>
              <a:ext cx="2621494" cy="1685833"/>
            </a:xfrm>
            <a:prstGeom prst="rect">
              <a:avLst/>
            </a:prstGeom>
          </p:spPr>
        </p:pic>
        <p:sp>
          <p:nvSpPr>
            <p:cNvPr id="12" name="Rectangle 11"/>
            <p:cNvSpPr/>
            <p:nvPr/>
          </p:nvSpPr>
          <p:spPr bwMode="auto">
            <a:xfrm>
              <a:off x="5423211" y="933557"/>
              <a:ext cx="2962507" cy="1820404"/>
            </a:xfrm>
            <a:prstGeom prst="rect">
              <a:avLst/>
            </a:prstGeom>
            <a:noFill/>
            <a:ln>
              <a:solidFill>
                <a:schemeClr val="bg2">
                  <a:lumMod val="2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6" tIns="46618" rIns="46618" bIns="93236" numCol="1" spcCol="0" rtlCol="0" fromWordArt="0" anchor="b" anchorCtr="0" forceAA="0" compatLnSpc="1">
              <a:prstTxWarp prst="textNoShape">
                <a:avLst/>
              </a:prstTxWarp>
              <a:noAutofit/>
            </a:bodyPr>
            <a:lstStyle/>
            <a:p>
              <a:pPr algn="ctr" defTabSz="932010" fontAlgn="base">
                <a:spcBef>
                  <a:spcPct val="0"/>
                </a:spcBef>
                <a:spcAft>
                  <a:spcPct val="0"/>
                </a:spcAft>
              </a:pPr>
              <a:endParaRPr lang="en-US" sz="1835" spc="-51" dirty="0" err="1">
                <a:gradFill>
                  <a:gsLst>
                    <a:gs pos="0">
                      <a:srgbClr val="FFFFFF"/>
                    </a:gs>
                    <a:gs pos="100000">
                      <a:srgbClr val="FFFFFF"/>
                    </a:gs>
                  </a:gsLst>
                  <a:lin ang="5400000" scaled="0"/>
                </a:gradFill>
                <a:ea typeface="Segoe UI" pitchFamily="34" charset="0"/>
                <a:cs typeface="Segoe UI" pitchFamily="34" charset="0"/>
              </a:endParaRPr>
            </a:p>
          </p:txBody>
        </p:sp>
      </p:grpSp>
      <p:pic>
        <p:nvPicPr>
          <p:cNvPr id="16" name="Picture 15"/>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2631190" y="4978897"/>
            <a:ext cx="2931027" cy="1856241"/>
          </a:xfrm>
          <a:prstGeom prst="rect">
            <a:avLst/>
          </a:prstGeom>
        </p:spPr>
      </p:pic>
      <p:pic>
        <p:nvPicPr>
          <p:cNvPr id="15" name="Picture 14"/>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5781354" y="5014255"/>
            <a:ext cx="3015329" cy="1845757"/>
          </a:xfrm>
          <a:prstGeom prst="rect">
            <a:avLst/>
          </a:prstGeom>
        </p:spPr>
      </p:pic>
      <p:sp>
        <p:nvSpPr>
          <p:cNvPr id="20" name="TextBox 19"/>
          <p:cNvSpPr txBox="1"/>
          <p:nvPr/>
        </p:nvSpPr>
        <p:spPr>
          <a:xfrm>
            <a:off x="54127" y="5467904"/>
            <a:ext cx="2287834" cy="702359"/>
          </a:xfrm>
          <a:prstGeom prst="rect">
            <a:avLst/>
          </a:prstGeom>
          <a:noFill/>
        </p:spPr>
        <p:txBody>
          <a:bodyPr wrap="none" rtlCol="0">
            <a:spAutoFit/>
          </a:bodyPr>
          <a:lstStyle/>
          <a:p>
            <a:pPr algn="ctr" defTabSz="932317"/>
            <a:r>
              <a:rPr lang="en-US" sz="2447" dirty="0">
                <a:solidFill>
                  <a:srgbClr val="F2F2F2">
                    <a:lumMod val="25000"/>
                  </a:srgbClr>
                </a:solidFill>
                <a:cs typeface="Segoe UI" panose="020B0502040204020203" pitchFamily="34" charset="0"/>
              </a:rPr>
              <a:t>Reframing</a:t>
            </a:r>
          </a:p>
          <a:p>
            <a:pPr algn="ctr" defTabSz="932317"/>
            <a:r>
              <a:rPr lang="en-US" sz="1428" dirty="0">
                <a:solidFill>
                  <a:srgbClr val="F2F2F2">
                    <a:lumMod val="25000"/>
                  </a:srgbClr>
                </a:solidFill>
                <a:cs typeface="Segoe UI" panose="020B0502040204020203" pitchFamily="34" charset="0"/>
              </a:rPr>
              <a:t>Cartogram Normalization</a:t>
            </a:r>
            <a:endParaRPr lang="en-US" sz="2039" dirty="0">
              <a:solidFill>
                <a:srgbClr val="F2F2F2">
                  <a:lumMod val="25000"/>
                </a:srgbClr>
              </a:solidFill>
              <a:cs typeface="Segoe UI" panose="020B0502040204020203" pitchFamily="34" charset="0"/>
            </a:endParaRPr>
          </a:p>
        </p:txBody>
      </p:sp>
      <p:sp>
        <p:nvSpPr>
          <p:cNvPr id="21" name="Rectangle 20"/>
          <p:cNvSpPr/>
          <p:nvPr/>
        </p:nvSpPr>
        <p:spPr>
          <a:xfrm>
            <a:off x="119950" y="6793458"/>
            <a:ext cx="5426608" cy="254262"/>
          </a:xfrm>
          <a:prstGeom prst="rect">
            <a:avLst/>
          </a:prstGeom>
        </p:spPr>
        <p:txBody>
          <a:bodyPr wrap="none">
            <a:spAutoFit/>
          </a:bodyPr>
          <a:lstStyle/>
          <a:p>
            <a:pPr defTabSz="932317"/>
            <a:r>
              <a:rPr lang="en-US" sz="1020" i="1" dirty="0">
                <a:solidFill>
                  <a:srgbClr val="3F3F3F"/>
                </a:solidFill>
              </a:rPr>
              <a:t>Source:  </a:t>
            </a:r>
            <a:r>
              <a:rPr lang="en-US" sz="1020" i="1" dirty="0" err="1">
                <a:solidFill>
                  <a:srgbClr val="3F3F3F"/>
                </a:solidFill>
              </a:rPr>
              <a:t>PowerMaps</a:t>
            </a:r>
            <a:r>
              <a:rPr lang="en-US" sz="1020" i="1" dirty="0">
                <a:solidFill>
                  <a:srgbClr val="3F3F3F"/>
                </a:solidFill>
              </a:rPr>
              <a:t>, Various; ‘World Mapping’ </a:t>
            </a:r>
            <a:r>
              <a:rPr lang="en-US" sz="1020" i="1" dirty="0" err="1">
                <a:solidFill>
                  <a:srgbClr val="3F3F3F"/>
                </a:solidFill>
              </a:rPr>
              <a:t>Dorin</a:t>
            </a:r>
            <a:r>
              <a:rPr lang="en-US" sz="1020" i="1" dirty="0">
                <a:solidFill>
                  <a:srgbClr val="3F3F3F"/>
                </a:solidFill>
              </a:rPr>
              <a:t>, </a:t>
            </a:r>
            <a:r>
              <a:rPr lang="en-US" sz="1020" i="1" dirty="0" err="1">
                <a:solidFill>
                  <a:srgbClr val="3F3F3F"/>
                </a:solidFill>
              </a:rPr>
              <a:t>Barford</a:t>
            </a:r>
            <a:r>
              <a:rPr lang="en-US" sz="1020" i="1" dirty="0">
                <a:solidFill>
                  <a:srgbClr val="3F3F3F"/>
                </a:solidFill>
              </a:rPr>
              <a:t> &amp; Newman; IPE UX Analysis, </a:t>
            </a:r>
            <a:endParaRPr lang="en-US" sz="1020" dirty="0">
              <a:solidFill>
                <a:srgbClr val="000000"/>
              </a:solidFill>
            </a:endParaRPr>
          </a:p>
        </p:txBody>
      </p:sp>
      <p:pic>
        <p:nvPicPr>
          <p:cNvPr id="22" name="Picture 21"/>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9104866" y="5129707"/>
            <a:ext cx="3136434" cy="1509929"/>
          </a:xfrm>
          <a:prstGeom prst="rect">
            <a:avLst/>
          </a:prstGeom>
        </p:spPr>
      </p:pic>
      <p:sp>
        <p:nvSpPr>
          <p:cNvPr id="23" name="Rectangle 22"/>
          <p:cNvSpPr/>
          <p:nvPr/>
        </p:nvSpPr>
        <p:spPr bwMode="auto">
          <a:xfrm>
            <a:off x="9139157" y="4930199"/>
            <a:ext cx="3087184" cy="1856160"/>
          </a:xfrm>
          <a:prstGeom prst="rect">
            <a:avLst/>
          </a:prstGeom>
          <a:noFill/>
          <a:ln>
            <a:solidFill>
              <a:schemeClr val="bg2">
                <a:lumMod val="2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6" tIns="46618" rIns="46618" bIns="93236" numCol="1" spcCol="0" rtlCol="0" fromWordArt="0" anchor="b" anchorCtr="0" forceAA="0" compatLnSpc="1">
            <a:prstTxWarp prst="textNoShape">
              <a:avLst/>
            </a:prstTxWarp>
            <a:noAutofit/>
          </a:bodyPr>
          <a:lstStyle/>
          <a:p>
            <a:pPr algn="ctr" defTabSz="932010" fontAlgn="base">
              <a:spcBef>
                <a:spcPct val="0"/>
              </a:spcBef>
              <a:spcAft>
                <a:spcPct val="0"/>
              </a:spcAft>
            </a:pPr>
            <a:endParaRPr lang="en-US" sz="1835"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24" name="Rectangle 23"/>
          <p:cNvSpPr/>
          <p:nvPr/>
        </p:nvSpPr>
        <p:spPr bwMode="auto">
          <a:xfrm>
            <a:off x="2503044" y="4932029"/>
            <a:ext cx="6417913" cy="1856160"/>
          </a:xfrm>
          <a:prstGeom prst="rect">
            <a:avLst/>
          </a:prstGeom>
          <a:noFill/>
          <a:ln>
            <a:solidFill>
              <a:schemeClr val="bg2">
                <a:lumMod val="2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6" tIns="46618" rIns="46618" bIns="93236" numCol="1" spcCol="0" rtlCol="0" fromWordArt="0" anchor="b" anchorCtr="0" forceAA="0" compatLnSpc="1">
            <a:prstTxWarp prst="textNoShape">
              <a:avLst/>
            </a:prstTxWarp>
            <a:noAutofit/>
          </a:bodyPr>
          <a:lstStyle/>
          <a:p>
            <a:pPr algn="ctr" defTabSz="932010" fontAlgn="base">
              <a:spcBef>
                <a:spcPct val="0"/>
              </a:spcBef>
              <a:spcAft>
                <a:spcPct val="0"/>
              </a:spcAft>
            </a:pPr>
            <a:endParaRPr lang="en-US" sz="1835" spc="-51"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67345752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Steps for Geospatial Analysis </a:t>
            </a:r>
            <a:endParaRPr lang="en-GB" dirty="0"/>
          </a:p>
        </p:txBody>
      </p:sp>
      <p:sp>
        <p:nvSpPr>
          <p:cNvPr id="3" name="Slide Number Placeholder 2"/>
          <p:cNvSpPr>
            <a:spLocks noGrp="1"/>
          </p:cNvSpPr>
          <p:nvPr>
            <p:ph type="sldNum" sz="quarter" idx="4"/>
          </p:nvPr>
        </p:nvSpPr>
        <p:spPr/>
        <p:txBody>
          <a:bodyPr/>
          <a:lstStyle/>
          <a:p>
            <a:fld id="{D372AB51-BDCC-4F95-83CF-1CBB2D34E9E5}" type="slidenum">
              <a:rPr lang="en-US" smtClean="0">
                <a:solidFill>
                  <a:srgbClr val="505050"/>
                </a:solidFill>
              </a:rPr>
              <a:pPr/>
              <a:t>9</a:t>
            </a:fld>
            <a:endParaRPr lang="en-US" dirty="0">
              <a:solidFill>
                <a:srgbClr val="505050"/>
              </a:solidFill>
            </a:endParaRPr>
          </a:p>
        </p:txBody>
      </p:sp>
      <p:sp>
        <p:nvSpPr>
          <p:cNvPr id="4" name="Content Placeholder 3"/>
          <p:cNvSpPr>
            <a:spLocks noGrp="1"/>
          </p:cNvSpPr>
          <p:nvPr>
            <p:ph idx="1"/>
          </p:nvPr>
        </p:nvSpPr>
        <p:spPr/>
        <p:txBody>
          <a:bodyPr/>
          <a:lstStyle/>
          <a:p>
            <a:pPr marL="349724" indent="-349724">
              <a:buFont typeface="Arial" panose="020B0604020202020204" pitchFamily="34" charset="0"/>
              <a:buChar char="•"/>
            </a:pPr>
            <a:r>
              <a:rPr lang="en-GB" dirty="0" smtClean="0"/>
              <a:t>Collecting the data</a:t>
            </a:r>
          </a:p>
          <a:p>
            <a:pPr marL="349724" indent="-349724">
              <a:buFont typeface="Arial" panose="020B0604020202020204" pitchFamily="34" charset="0"/>
              <a:buChar char="•"/>
            </a:pPr>
            <a:endParaRPr lang="en-GB" dirty="0"/>
          </a:p>
          <a:p>
            <a:pPr marL="349724" indent="-349724">
              <a:buFont typeface="Arial" panose="020B0604020202020204" pitchFamily="34" charset="0"/>
              <a:buChar char="•"/>
            </a:pPr>
            <a:r>
              <a:rPr lang="en-GB" dirty="0" smtClean="0"/>
              <a:t>Exploring the data patterns</a:t>
            </a:r>
          </a:p>
          <a:p>
            <a:pPr marL="349724" indent="-349724">
              <a:buFont typeface="Arial" panose="020B0604020202020204" pitchFamily="34" charset="0"/>
              <a:buChar char="•"/>
            </a:pPr>
            <a:endParaRPr lang="en-GB" dirty="0"/>
          </a:p>
          <a:p>
            <a:pPr marL="349724" indent="-349724">
              <a:buFont typeface="Arial" panose="020B0604020202020204" pitchFamily="34" charset="0"/>
              <a:buChar char="•"/>
            </a:pPr>
            <a:r>
              <a:rPr lang="en-GB" dirty="0" smtClean="0"/>
              <a:t>Investigating the outliers / patterns</a:t>
            </a:r>
          </a:p>
          <a:p>
            <a:pPr marL="349724" indent="-349724">
              <a:buFont typeface="Arial" panose="020B0604020202020204" pitchFamily="34" charset="0"/>
              <a:buChar char="•"/>
            </a:pPr>
            <a:endParaRPr lang="en-GB" dirty="0" smtClean="0"/>
          </a:p>
          <a:p>
            <a:pPr marL="349724" indent="-349724">
              <a:buFont typeface="Arial" panose="020B0604020202020204" pitchFamily="34" charset="0"/>
              <a:buChar char="•"/>
            </a:pPr>
            <a:r>
              <a:rPr lang="en-GB" dirty="0" smtClean="0"/>
              <a:t>Visualizing and sharing the results</a:t>
            </a:r>
            <a:endParaRPr lang="en-GB" dirty="0"/>
          </a:p>
          <a:p>
            <a:endParaRPr lang="en-GB" dirty="0"/>
          </a:p>
        </p:txBody>
      </p:sp>
      <p:pic>
        <p:nvPicPr>
          <p:cNvPr id="6" name="Picture 2" descr="http://www.mosaik.com/sites/345/uploaded/images/GlobePuzzle-thumb600x60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94637" y="1287462"/>
            <a:ext cx="3359425" cy="29730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1189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heme/theme1.xml><?xml version="1.0" encoding="utf-8"?>
<a:theme xmlns:a="http://schemas.openxmlformats.org/drawingml/2006/main" name="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PowerUser_Template" id="{3162E047-FED3-4F25-97B2-1CD33649CA09}" vid="{504DDFC5-4D5F-465E-AEE8-B23836853E23}"/>
    </a:ext>
  </a:extLst>
</a:theme>
</file>

<file path=ppt/theme/theme2.xml><?xml version="1.0" encoding="utf-8"?>
<a:theme xmlns:a="http://schemas.openxmlformats.org/drawingml/2006/main" name="1_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PowerUser_Template" id="{8BBBEFC8-198F-4C46-9624-1CDB9D062CD8}" vid="{509AD355-5CF8-4C2B-A587-4F5B5D28D2D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908884B4-5645-4DFA-997D-D064E1FE275D}"/>
</file>

<file path=docProps/app.xml><?xml version="1.0" encoding="utf-8"?>
<Properties xmlns="http://schemas.openxmlformats.org/officeDocument/2006/extended-properties" xmlns:vt="http://schemas.openxmlformats.org/officeDocument/2006/docPropsVTypes">
  <Template>PowerUser</Template>
  <TotalTime>3</TotalTime>
  <Words>2662</Words>
  <Application>Microsoft Office PowerPoint</Application>
  <PresentationFormat>Custom</PresentationFormat>
  <Paragraphs>334</Paragraphs>
  <Slides>33</Slides>
  <Notes>18</Notes>
  <HiddenSlides>0</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33</vt:i4>
      </vt:variant>
    </vt:vector>
  </HeadingPairs>
  <TitlesOfParts>
    <vt:vector size="48" baseType="lpstr">
      <vt:lpstr>SimSun</vt:lpstr>
      <vt:lpstr>Arial</vt:lpstr>
      <vt:lpstr>Calibri</vt:lpstr>
      <vt:lpstr>Lucida Sans Unicode</vt:lpstr>
      <vt:lpstr>Segoe</vt:lpstr>
      <vt:lpstr>Segoe Condensed</vt:lpstr>
      <vt:lpstr>Segoe UI</vt:lpstr>
      <vt:lpstr>Segoe UI Light</vt:lpstr>
      <vt:lpstr>Segoe UI Semibold</vt:lpstr>
      <vt:lpstr>Times New Roman</vt:lpstr>
      <vt:lpstr>Tw Cen MT</vt:lpstr>
      <vt:lpstr>Webdings</vt:lpstr>
      <vt:lpstr>Wingdings</vt:lpstr>
      <vt:lpstr>5-30499_SPC_2014_PowerUser_Template_16x9</vt:lpstr>
      <vt:lpstr>1_5-30499_SPC_2014_PowerUser_Template_16x9</vt:lpstr>
      <vt:lpstr>PowerPoint Presentation</vt:lpstr>
      <vt:lpstr>Geospatial business intelligence with Power Map, Power View, and SQL Server reporting services</vt:lpstr>
      <vt:lpstr>Microsoft BI Maps: Tools for Geospatial</vt:lpstr>
      <vt:lpstr>Ever feel like you are in “Spreadsheet Jail”?</vt:lpstr>
      <vt:lpstr>Business Insights with Office 365</vt:lpstr>
      <vt:lpstr>Evolution of BI</vt:lpstr>
      <vt:lpstr>MSBI Tools for Geospatial Analysis</vt:lpstr>
      <vt:lpstr>Enterprises are embracing geospatial data, analytics and visualization a standard canvass</vt:lpstr>
      <vt:lpstr>Steps for Geospatial Analysis </vt:lpstr>
      <vt:lpstr>Inspire people to  imagine…</vt:lpstr>
      <vt:lpstr>Business Problem</vt:lpstr>
      <vt:lpstr>Power Map Demo</vt:lpstr>
      <vt:lpstr>Power Map: 3D Visualization &amp; Storytelling</vt:lpstr>
      <vt:lpstr>Power Map – Geospatial Capabilities</vt:lpstr>
      <vt:lpstr>Power View Demo</vt:lpstr>
      <vt:lpstr>Power View</vt:lpstr>
      <vt:lpstr>Power View – Geospatial Capabilities</vt:lpstr>
      <vt:lpstr>SQL Server Reporting Services</vt:lpstr>
      <vt:lpstr>Business Problem #1</vt:lpstr>
      <vt:lpstr>PowerPoint Presentation</vt:lpstr>
      <vt:lpstr>PowerPoint Presentation</vt:lpstr>
      <vt:lpstr>SSRS – Geospatial Capabilities</vt:lpstr>
      <vt:lpstr>Microsoft Geospatial Types</vt:lpstr>
      <vt:lpstr>SQL Server Geospatial Methods</vt:lpstr>
      <vt:lpstr>Final Result - SSRS</vt:lpstr>
      <vt:lpstr>Power Map team: Listening to Feedback</vt:lpstr>
      <vt:lpstr>Power Map Preview &amp; GA release plans</vt:lpstr>
      <vt:lpstr>PowerPoint Presentation</vt:lpstr>
      <vt:lpstr>Scenarios &amp; Features by BI product</vt:lpstr>
      <vt:lpstr>Other Sessions on Excel and Power BI</vt:lpstr>
      <vt:lpstr>PowerPoint Presentation</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Geospatial business intelligence with Power Map, Power View, and SQL Server reporting services</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2</cp:revision>
  <dcterms:created xsi:type="dcterms:W3CDTF">2014-03-04T23:41:22Z</dcterms:created>
  <dcterms:modified xsi:type="dcterms:W3CDTF">2014-03-05T02:38:16Z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103;#power users|9cd1f6ed-5631-477e-a03f-22bb249bd69c</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