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56"/>
  </p:notesMasterIdLst>
  <p:handoutMasterIdLst>
    <p:handoutMasterId r:id="rId57"/>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5202" autoAdjust="0"/>
  </p:normalViewPr>
  <p:slideViewPr>
    <p:cSldViewPr snapToObjects="1">
      <p:cViewPr varScale="1">
        <p:scale>
          <a:sx n="97" d="100"/>
          <a:sy n="97" d="100"/>
        </p:scale>
        <p:origin x="90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27962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38885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66780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13422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2508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0941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2369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76772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7339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21805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862093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4251522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3241810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635009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061684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75570133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462293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09008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70865235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538457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438904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172903"/>
          </a:xfrm>
        </p:spPr>
        <p:txBody>
          <a:bodyPr>
            <a:spAutoFit/>
          </a:bodyPr>
          <a:lstStyle>
            <a:lvl1pPr>
              <a:defRPr sz="3600"/>
            </a:lvl1pPr>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7190485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34322977"/>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890429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0151811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140911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199093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134704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71628285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37496480"/>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8960166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28367385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52330426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39572218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16715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3802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437176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48896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50972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a:t>
            </a:r>
            <a:endParaRPr lang="en-US" dirty="0"/>
          </a:p>
        </p:txBody>
      </p:sp>
    </p:spTree>
    <p:extLst>
      <p:ext uri="{BB962C8B-B14F-4D97-AF65-F5344CB8AC3E}">
        <p14:creationId xmlns:p14="http://schemas.microsoft.com/office/powerpoint/2010/main" val="30094004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Demo Layout">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3">
            <a:extLst>
              <a:ext uri="{28A0092B-C50C-407E-A947-70E740481C1C}">
                <a14:useLocalDpi xmlns:a14="http://schemas.microsoft.com/office/drawing/2010/main" val="0"/>
              </a:ext>
            </a:extLst>
          </a:blip>
          <a:srcRect/>
          <a:stretch/>
        </p:blipFill>
        <p:spPr>
          <a:xfrm>
            <a:off x="0" y="-1"/>
            <a:ext cx="12436475" cy="6994526"/>
          </a:xfrm>
          <a:prstGeom prst="rect">
            <a:avLst/>
          </a:prstGeom>
        </p:spPr>
      </p:pic>
      <p:grpSp>
        <p:nvGrpSpPr>
          <p:cNvPr id="12" name="Group 11"/>
          <p:cNvGrpSpPr/>
          <p:nvPr userDrawn="1"/>
        </p:nvGrpSpPr>
        <p:grpSpPr bwMode="invGray">
          <a:xfrm>
            <a:off x="9741906" y="466301"/>
            <a:ext cx="2901844" cy="699453"/>
            <a:chOff x="7162800" y="1600200"/>
            <a:chExt cx="2133600" cy="685800"/>
          </a:xfrm>
        </p:grpSpPr>
        <p:sp>
          <p:nvSpPr>
            <p:cNvPr id="8" name="Rounded Rectangle 7"/>
            <p:cNvSpPr/>
            <p:nvPr userDrawn="1"/>
          </p:nvSpPr>
          <p:spPr bwMode="invGray">
            <a:xfrm>
              <a:off x="7162800" y="1600200"/>
              <a:ext cx="21336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9" name="TextBox 8"/>
            <p:cNvSpPr txBox="1"/>
            <p:nvPr userDrawn="1"/>
          </p:nvSpPr>
          <p:spPr bwMode="invGray">
            <a:xfrm>
              <a:off x="7467600" y="1676400"/>
              <a:ext cx="1447800" cy="59465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64" b="1" dirty="0" smtClean="0">
                  <a:ln w="11430"/>
                  <a:gradFill>
                    <a:gsLst>
                      <a:gs pos="0">
                        <a:srgbClr val="00BCF2">
                          <a:tint val="70000"/>
                          <a:satMod val="245000"/>
                        </a:srgbClr>
                      </a:gs>
                      <a:gs pos="75000">
                        <a:srgbClr val="00BCF2">
                          <a:tint val="90000"/>
                          <a:shade val="60000"/>
                          <a:satMod val="240000"/>
                        </a:srgbClr>
                      </a:gs>
                      <a:gs pos="100000">
                        <a:srgbClr val="00BCF2">
                          <a:tint val="100000"/>
                          <a:shade val="50000"/>
                          <a:satMod val="240000"/>
                        </a:srgbClr>
                      </a:gs>
                    </a:gsLst>
                    <a:lin ang="5400000"/>
                  </a:gradFill>
                  <a:effectLst>
                    <a:outerShdw blurRad="50800" dist="39000" dir="5460000" algn="tl">
                      <a:srgbClr val="000000">
                        <a:alpha val="38000"/>
                      </a:srgbClr>
                    </a:outerShdw>
                  </a:effectLst>
                </a:rPr>
                <a:t>DEMO</a:t>
              </a:r>
              <a:endParaRPr lang="en-US" sz="3264" b="1" dirty="0">
                <a:ln w="11430"/>
                <a:gradFill>
                  <a:gsLst>
                    <a:gs pos="0">
                      <a:srgbClr val="00BCF2">
                        <a:tint val="70000"/>
                        <a:satMod val="245000"/>
                      </a:srgbClr>
                    </a:gs>
                    <a:gs pos="75000">
                      <a:srgbClr val="00BCF2">
                        <a:tint val="90000"/>
                        <a:shade val="60000"/>
                        <a:satMod val="240000"/>
                      </a:srgbClr>
                    </a:gs>
                    <a:gs pos="100000">
                      <a:srgbClr val="00BCF2">
                        <a:tint val="100000"/>
                        <a:shade val="50000"/>
                        <a:satMod val="240000"/>
                      </a:srgbClr>
                    </a:gs>
                  </a:gsLst>
                  <a:lin ang="5400000"/>
                </a:gradFill>
                <a:effectLst>
                  <a:outerShdw blurRad="50800" dist="39000" dir="5460000" algn="tl">
                    <a:srgbClr val="000000">
                      <a:alpha val="38000"/>
                    </a:srgbClr>
                  </a:outerShdw>
                </a:effectLst>
              </a:endParaRPr>
            </a:p>
          </p:txBody>
        </p:sp>
      </p:grpSp>
      <p:sp>
        <p:nvSpPr>
          <p:cNvPr id="10" name="Rounded Rectangle 9"/>
          <p:cNvSpPr/>
          <p:nvPr userDrawn="1"/>
        </p:nvSpPr>
        <p:spPr bwMode="invGray">
          <a:xfrm>
            <a:off x="-207275" y="4585300"/>
            <a:ext cx="9223719" cy="11657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1" name="Title 1"/>
          <p:cNvSpPr>
            <a:spLocks noGrp="1"/>
          </p:cNvSpPr>
          <p:nvPr>
            <p:ph type="title" hasCustomPrompt="1"/>
          </p:nvPr>
        </p:nvSpPr>
        <p:spPr bwMode="invGray">
          <a:xfrm>
            <a:off x="207275" y="4663017"/>
            <a:ext cx="8601895" cy="1010320"/>
          </a:xfrm>
        </p:spPr>
        <p:txBody>
          <a:bodyPr/>
          <a:lstStyle>
            <a:lvl1pPr>
              <a:defRPr b="1">
                <a:latin typeface="+mn-lt"/>
              </a:defRPr>
            </a:lvl1pPr>
          </a:lstStyle>
          <a:p>
            <a:r>
              <a:rPr lang="en-US" dirty="0" smtClean="0"/>
              <a:t>Demo Title</a:t>
            </a:r>
            <a:endParaRPr lang="en-US" dirty="0"/>
          </a:p>
        </p:txBody>
      </p:sp>
    </p:spTree>
    <p:extLst>
      <p:ext uri="{BB962C8B-B14F-4D97-AF65-F5344CB8AC3E}">
        <p14:creationId xmlns:p14="http://schemas.microsoft.com/office/powerpoint/2010/main" val="3969044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23133918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9.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9.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9.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WMF"/><Relationship Id="rId7" Type="http://schemas.openxmlformats.org/officeDocument/2006/relationships/image" Target="../media/image36.WMF"/><Relationship Id="rId2" Type="http://schemas.openxmlformats.org/officeDocument/2006/relationships/image" Target="../media/image31.png"/><Relationship Id="rId1" Type="http://schemas.openxmlformats.org/officeDocument/2006/relationships/slideLayout" Target="../slideLayouts/slideLayout37.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wmf"/><Relationship Id="rId10" Type="http://schemas.openxmlformats.org/officeDocument/2006/relationships/image" Target="../media/image39.WMF"/><Relationship Id="rId4" Type="http://schemas.openxmlformats.org/officeDocument/2006/relationships/image" Target="../media/image33.png"/><Relationship Id="rId9" Type="http://schemas.openxmlformats.org/officeDocument/2006/relationships/image" Target="../media/image38.WMF"/></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8.pn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png"/><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5.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9.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3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396883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1957459"/>
          </a:xfrm>
        </p:spPr>
        <p:txBody>
          <a:bodyPr/>
          <a:lstStyle/>
          <a:p>
            <a:r>
              <a:rPr lang="en-US" dirty="0" smtClean="0"/>
              <a:t>URI has three significant parts</a:t>
            </a:r>
          </a:p>
          <a:p>
            <a:pPr lvl="1"/>
            <a:r>
              <a:rPr lang="en-US" dirty="0" smtClean="0"/>
              <a:t>Service root URI </a:t>
            </a:r>
          </a:p>
          <a:p>
            <a:pPr lvl="1"/>
            <a:r>
              <a:rPr lang="en-US" dirty="0" smtClean="0"/>
              <a:t>Resource path </a:t>
            </a:r>
          </a:p>
          <a:p>
            <a:pPr lvl="1"/>
            <a:r>
              <a:rPr lang="en-US" dirty="0" smtClean="0"/>
              <a:t>Query string options</a:t>
            </a:r>
            <a:endParaRPr lang="en-US" dirty="0"/>
          </a:p>
        </p:txBody>
      </p:sp>
      <p:sp>
        <p:nvSpPr>
          <p:cNvPr id="3" name="Title 2"/>
          <p:cNvSpPr>
            <a:spLocks noGrp="1"/>
          </p:cNvSpPr>
          <p:nvPr>
            <p:ph type="title"/>
          </p:nvPr>
        </p:nvSpPr>
        <p:spPr/>
        <p:txBody>
          <a:bodyPr/>
          <a:lstStyle/>
          <a:p>
            <a:r>
              <a:rPr lang="en-US" dirty="0" smtClean="0"/>
              <a:t>OData URIs</a:t>
            </a:r>
            <a:endParaRPr lang="en-US" dirty="0"/>
          </a:p>
        </p:txBody>
      </p:sp>
      <p:pic>
        <p:nvPicPr>
          <p:cNvPr id="4" name="Picture 3"/>
          <p:cNvPicPr>
            <a:picLocks noChangeAspect="1"/>
          </p:cNvPicPr>
          <p:nvPr/>
        </p:nvPicPr>
        <p:blipFill>
          <a:blip r:embed="rId3"/>
          <a:stretch>
            <a:fillRect/>
          </a:stretch>
        </p:blipFill>
        <p:spPr>
          <a:xfrm>
            <a:off x="808037" y="3497262"/>
            <a:ext cx="10696575" cy="409575"/>
          </a:xfrm>
          <a:prstGeom prst="rect">
            <a:avLst/>
          </a:prstGeom>
        </p:spPr>
      </p:pic>
      <p:sp>
        <p:nvSpPr>
          <p:cNvPr id="6" name="Rectangle 5"/>
          <p:cNvSpPr/>
          <p:nvPr/>
        </p:nvSpPr>
        <p:spPr bwMode="auto">
          <a:xfrm>
            <a:off x="2408237" y="3497262"/>
            <a:ext cx="1143000" cy="409575"/>
          </a:xfrm>
          <a:prstGeom prst="rect">
            <a:avLst/>
          </a:prstGeom>
          <a:noFill/>
          <a:ln w="28575">
            <a:solidFill>
              <a:schemeClr val="bg1">
                <a:lumMod val="5000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3703637" y="3497261"/>
            <a:ext cx="4572000" cy="409575"/>
          </a:xfrm>
          <a:prstGeom prst="rect">
            <a:avLst/>
          </a:prstGeom>
          <a:noFill/>
          <a:ln w="28575">
            <a:solidFill>
              <a:schemeClr val="bg1">
                <a:lumMod val="5000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8428037" y="3497262"/>
            <a:ext cx="2919412" cy="409575"/>
          </a:xfrm>
          <a:prstGeom prst="rect">
            <a:avLst/>
          </a:prstGeom>
          <a:noFill/>
          <a:ln w="28575">
            <a:solidFill>
              <a:schemeClr val="bg1">
                <a:lumMod val="50000"/>
              </a:schemeClr>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1970086" y="4465800"/>
            <a:ext cx="1885951" cy="457200"/>
          </a:xfrm>
          <a:prstGeom prst="rect">
            <a:avLst/>
          </a:prstGeom>
          <a:solidFill>
            <a:srgbClr val="FFFFCC"/>
          </a:solid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solidFill>
                  <a:srgbClr val="442359"/>
                </a:solidFill>
                <a:latin typeface="Arial" panose="020B0604020202020204" pitchFamily="34" charset="0"/>
                <a:cs typeface="Arial" panose="020B0604020202020204" pitchFamily="34" charset="0"/>
              </a:rPr>
              <a:t>Service Root URI</a:t>
            </a:r>
            <a:endParaRPr lang="en-US" dirty="0">
              <a:solidFill>
                <a:srgbClr val="442359"/>
              </a:solidFill>
              <a:latin typeface="Arial" panose="020B0604020202020204" pitchFamily="34" charset="0"/>
              <a:cs typeface="Arial" panose="020B0604020202020204" pitchFamily="34" charset="0"/>
            </a:endParaRPr>
          </a:p>
        </p:txBody>
      </p:sp>
      <p:sp>
        <p:nvSpPr>
          <p:cNvPr id="12" name="Rectangle 11"/>
          <p:cNvSpPr/>
          <p:nvPr/>
        </p:nvSpPr>
        <p:spPr bwMode="auto">
          <a:xfrm>
            <a:off x="4027486" y="4465800"/>
            <a:ext cx="3924301" cy="457200"/>
          </a:xfrm>
          <a:prstGeom prst="rect">
            <a:avLst/>
          </a:prstGeom>
          <a:solidFill>
            <a:srgbClr val="FFFFCC"/>
          </a:solid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solidFill>
                  <a:srgbClr val="442359"/>
                </a:solidFill>
                <a:latin typeface="Arial" panose="020B0604020202020204" pitchFamily="34" charset="0"/>
                <a:cs typeface="Arial" panose="020B0604020202020204" pitchFamily="34" charset="0"/>
              </a:rPr>
              <a:t>Resource Path to a SharePoint Object</a:t>
            </a:r>
            <a:endParaRPr lang="en-US" dirty="0">
              <a:solidFill>
                <a:srgbClr val="442359"/>
              </a:solidFill>
              <a:latin typeface="Arial" panose="020B0604020202020204" pitchFamily="34" charset="0"/>
              <a:cs typeface="Arial" panose="020B0604020202020204" pitchFamily="34" charset="0"/>
            </a:endParaRPr>
          </a:p>
        </p:txBody>
      </p:sp>
      <p:sp>
        <p:nvSpPr>
          <p:cNvPr id="13" name="Rectangle 12"/>
          <p:cNvSpPr/>
          <p:nvPr/>
        </p:nvSpPr>
        <p:spPr bwMode="auto">
          <a:xfrm>
            <a:off x="8635402" y="4432636"/>
            <a:ext cx="2518972" cy="457200"/>
          </a:xfrm>
          <a:prstGeom prst="rect">
            <a:avLst/>
          </a:prstGeom>
          <a:solidFill>
            <a:srgbClr val="FFFFCC"/>
          </a:solid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solidFill>
                  <a:srgbClr val="442359"/>
                </a:solidFill>
                <a:latin typeface="Arial" panose="020B0604020202020204" pitchFamily="34" charset="0"/>
                <a:cs typeface="Arial" panose="020B0604020202020204" pitchFamily="34" charset="0"/>
              </a:rPr>
              <a:t>Query String Options</a:t>
            </a:r>
            <a:endParaRPr lang="en-US" dirty="0">
              <a:solidFill>
                <a:srgbClr val="442359"/>
              </a:solidFill>
              <a:latin typeface="Arial" panose="020B0604020202020204" pitchFamily="34" charset="0"/>
              <a:cs typeface="Arial" panose="020B0604020202020204" pitchFamily="34" charset="0"/>
            </a:endParaRPr>
          </a:p>
        </p:txBody>
      </p:sp>
      <p:cxnSp>
        <p:nvCxnSpPr>
          <p:cNvPr id="15" name="Straight Arrow Connector 14"/>
          <p:cNvCxnSpPr>
            <a:stCxn id="11" idx="0"/>
            <a:endCxn id="6" idx="2"/>
          </p:cNvCxnSpPr>
          <p:nvPr/>
        </p:nvCxnSpPr>
        <p:spPr>
          <a:xfrm flipV="1">
            <a:off x="2913062" y="3906837"/>
            <a:ext cx="66675" cy="558963"/>
          </a:xfrm>
          <a:prstGeom prst="straightConnector1">
            <a:avLst/>
          </a:prstGeom>
          <a:ln w="28575">
            <a:solidFill>
              <a:schemeClr val="bg1">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0"/>
            <a:endCxn id="9" idx="2"/>
          </p:cNvCxnSpPr>
          <p:nvPr/>
        </p:nvCxnSpPr>
        <p:spPr>
          <a:xfrm flipV="1">
            <a:off x="5989637" y="3906836"/>
            <a:ext cx="0" cy="558964"/>
          </a:xfrm>
          <a:prstGeom prst="straightConnector1">
            <a:avLst/>
          </a:prstGeom>
          <a:ln w="28575">
            <a:solidFill>
              <a:schemeClr val="bg1">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3" idx="0"/>
            <a:endCxn id="10" idx="2"/>
          </p:cNvCxnSpPr>
          <p:nvPr/>
        </p:nvCxnSpPr>
        <p:spPr>
          <a:xfrm flipH="1" flipV="1">
            <a:off x="9887743" y="3906837"/>
            <a:ext cx="7145" cy="525799"/>
          </a:xfrm>
          <a:prstGeom prst="straightConnector1">
            <a:avLst/>
          </a:prstGeom>
          <a:ln w="28575">
            <a:solidFill>
              <a:schemeClr val="bg1">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19745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00131"/>
          </a:xfrm>
        </p:spPr>
        <p:txBody>
          <a:bodyPr/>
          <a:lstStyle/>
          <a:p>
            <a:r>
              <a:rPr lang="en-US" b="1" dirty="0" smtClean="0">
                <a:solidFill>
                  <a:srgbClr val="800000"/>
                </a:solidFill>
              </a:rPr>
              <a:t>$select</a:t>
            </a:r>
          </a:p>
          <a:p>
            <a:pPr lvl="1"/>
            <a:r>
              <a:rPr lang="en-US" sz="2000" dirty="0" smtClean="0"/>
              <a:t>Selecting which columns to retrieve </a:t>
            </a:r>
          </a:p>
          <a:p>
            <a:r>
              <a:rPr lang="en-US" b="1" dirty="0" smtClean="0">
                <a:solidFill>
                  <a:srgbClr val="800000"/>
                </a:solidFill>
              </a:rPr>
              <a:t>$filter</a:t>
            </a:r>
          </a:p>
          <a:p>
            <a:pPr lvl="1"/>
            <a:r>
              <a:rPr lang="en-US" sz="2000" dirty="0" smtClean="0"/>
              <a:t>Selecting what items to retrieve (i.e. where clause)</a:t>
            </a:r>
          </a:p>
          <a:p>
            <a:r>
              <a:rPr lang="en-US" b="1" dirty="0" smtClean="0">
                <a:solidFill>
                  <a:srgbClr val="800000"/>
                </a:solidFill>
              </a:rPr>
              <a:t>$orderby</a:t>
            </a:r>
          </a:p>
          <a:p>
            <a:pPr lvl="1"/>
            <a:r>
              <a:rPr lang="en-US" sz="2000" dirty="0" smtClean="0"/>
              <a:t>Selecting the sequence in which items will be returned</a:t>
            </a:r>
          </a:p>
          <a:p>
            <a:r>
              <a:rPr lang="en-US" b="1" dirty="0" smtClean="0">
                <a:solidFill>
                  <a:srgbClr val="800000"/>
                </a:solidFill>
              </a:rPr>
              <a:t>$expand</a:t>
            </a:r>
          </a:p>
          <a:p>
            <a:pPr lvl="1"/>
            <a:r>
              <a:rPr lang="en-US" sz="2000" dirty="0" smtClean="0"/>
              <a:t>Selecting to retrieve results that are usually deferred</a:t>
            </a:r>
          </a:p>
          <a:p>
            <a:r>
              <a:rPr lang="en-US" b="1" dirty="0">
                <a:solidFill>
                  <a:srgbClr val="800000"/>
                </a:solidFill>
              </a:rPr>
              <a:t>$top</a:t>
            </a:r>
          </a:p>
          <a:p>
            <a:pPr lvl="1"/>
            <a:r>
              <a:rPr lang="en-US" sz="2000" dirty="0" smtClean="0"/>
              <a:t>Selecting how many items to return</a:t>
            </a:r>
            <a:endParaRPr lang="en-US" sz="2000" dirty="0"/>
          </a:p>
          <a:p>
            <a:r>
              <a:rPr lang="en-US" b="1" dirty="0">
                <a:solidFill>
                  <a:srgbClr val="800000"/>
                </a:solidFill>
              </a:rPr>
              <a:t>$skip</a:t>
            </a:r>
          </a:p>
          <a:p>
            <a:pPr lvl="1"/>
            <a:r>
              <a:rPr lang="en-US" sz="2000" dirty="0" smtClean="0"/>
              <a:t>Selecting which row to start at</a:t>
            </a:r>
            <a:endParaRPr lang="en-US" sz="2000" dirty="0"/>
          </a:p>
          <a:p>
            <a:pPr lvl="1"/>
            <a:endParaRPr lang="en-US" sz="2000" dirty="0"/>
          </a:p>
        </p:txBody>
      </p:sp>
      <p:sp>
        <p:nvSpPr>
          <p:cNvPr id="3" name="Title 2"/>
          <p:cNvSpPr>
            <a:spLocks noGrp="1"/>
          </p:cNvSpPr>
          <p:nvPr>
            <p:ph type="title"/>
          </p:nvPr>
        </p:nvSpPr>
        <p:spPr/>
        <p:txBody>
          <a:bodyPr/>
          <a:lstStyle/>
          <a:p>
            <a:r>
              <a:rPr lang="en-US" dirty="0" smtClean="0"/>
              <a:t>OData Query Option Parameters</a:t>
            </a:r>
            <a:endParaRPr lang="en-US" dirty="0"/>
          </a:p>
        </p:txBody>
      </p:sp>
    </p:spTree>
    <p:extLst>
      <p:ext uri="{BB962C8B-B14F-4D97-AF65-F5344CB8AC3E}">
        <p14:creationId xmlns:p14="http://schemas.microsoft.com/office/powerpoint/2010/main" val="171869692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52180"/>
          </a:xfrm>
        </p:spPr>
        <p:txBody>
          <a:bodyPr/>
          <a:lstStyle/>
          <a:p>
            <a:r>
              <a:rPr lang="en-US" b="1" dirty="0" smtClean="0">
                <a:solidFill>
                  <a:srgbClr val="800000"/>
                </a:solidFill>
              </a:rPr>
              <a:t>Accept</a:t>
            </a:r>
          </a:p>
          <a:p>
            <a:pPr lvl="1"/>
            <a:r>
              <a:rPr lang="en-US" dirty="0" smtClean="0"/>
              <a:t>Tells ODATA service how to format returned results</a:t>
            </a:r>
          </a:p>
          <a:p>
            <a:r>
              <a:rPr lang="en-US" b="1" dirty="0" smtClean="0">
                <a:solidFill>
                  <a:srgbClr val="800000"/>
                </a:solidFill>
              </a:rPr>
              <a:t>Content-type</a:t>
            </a:r>
            <a:endParaRPr lang="en-US" b="1" dirty="0">
              <a:solidFill>
                <a:srgbClr val="800000"/>
              </a:solidFill>
            </a:endParaRPr>
          </a:p>
          <a:p>
            <a:pPr lvl="1"/>
            <a:r>
              <a:rPr lang="en-US" dirty="0"/>
              <a:t>Tells </a:t>
            </a:r>
            <a:r>
              <a:rPr lang="en-US" dirty="0" smtClean="0"/>
              <a:t>ODATA service what type of content is in request body</a:t>
            </a:r>
            <a:endParaRPr lang="en-US" dirty="0"/>
          </a:p>
          <a:p>
            <a:r>
              <a:rPr lang="en-US" b="1" dirty="0" smtClean="0">
                <a:solidFill>
                  <a:srgbClr val="800000"/>
                </a:solidFill>
              </a:rPr>
              <a:t>X-HTTP-Method</a:t>
            </a:r>
          </a:p>
          <a:p>
            <a:pPr lvl="1"/>
            <a:r>
              <a:rPr lang="en-US" dirty="0" smtClean="0"/>
              <a:t>Tells ODATA service which operation to perform</a:t>
            </a:r>
          </a:p>
          <a:p>
            <a:r>
              <a:rPr lang="en-US" b="1" dirty="0" smtClean="0">
                <a:solidFill>
                  <a:srgbClr val="800000"/>
                </a:solidFill>
              </a:rPr>
              <a:t>X-</a:t>
            </a:r>
            <a:r>
              <a:rPr lang="en-US" b="1" dirty="0" err="1" smtClean="0">
                <a:solidFill>
                  <a:srgbClr val="800000"/>
                </a:solidFill>
              </a:rPr>
              <a:t>RequestDigest</a:t>
            </a:r>
            <a:endParaRPr lang="en-US" b="1" dirty="0" smtClean="0">
              <a:solidFill>
                <a:srgbClr val="800000"/>
              </a:solidFill>
            </a:endParaRPr>
          </a:p>
          <a:p>
            <a:pPr lvl="1"/>
            <a:r>
              <a:rPr lang="en-US" dirty="0" smtClean="0"/>
              <a:t>Passes encrypted security value to </a:t>
            </a:r>
            <a:r>
              <a:rPr lang="en-US" dirty="0"/>
              <a:t>ODATA service </a:t>
            </a:r>
            <a:r>
              <a:rPr lang="en-US" dirty="0" smtClean="0"/>
              <a:t>required for updates</a:t>
            </a:r>
          </a:p>
          <a:p>
            <a:r>
              <a:rPr lang="en-US" b="1" dirty="0" smtClean="0">
                <a:solidFill>
                  <a:srgbClr val="800000"/>
                </a:solidFill>
              </a:rPr>
              <a:t>IF-MATCH</a:t>
            </a:r>
          </a:p>
          <a:p>
            <a:pPr lvl="1"/>
            <a:r>
              <a:rPr lang="en-US" dirty="0" smtClean="0"/>
              <a:t>Passes </a:t>
            </a:r>
            <a:r>
              <a:rPr lang="en-US" dirty="0" err="1" smtClean="0"/>
              <a:t>ETag</a:t>
            </a:r>
            <a:r>
              <a:rPr lang="en-US" dirty="0" smtClean="0"/>
              <a:t> value to </a:t>
            </a:r>
            <a:r>
              <a:rPr lang="en-US" dirty="0"/>
              <a:t>ODATA service </a:t>
            </a:r>
            <a:r>
              <a:rPr lang="en-US" dirty="0" smtClean="0"/>
              <a:t>to control optimistic concurrency</a:t>
            </a:r>
            <a:endParaRPr lang="en-US" dirty="0"/>
          </a:p>
        </p:txBody>
      </p:sp>
      <p:sp>
        <p:nvSpPr>
          <p:cNvPr id="3" name="Title 2"/>
          <p:cNvSpPr>
            <a:spLocks noGrp="1"/>
          </p:cNvSpPr>
          <p:nvPr>
            <p:ph type="title"/>
          </p:nvPr>
        </p:nvSpPr>
        <p:spPr/>
        <p:txBody>
          <a:bodyPr/>
          <a:lstStyle/>
          <a:p>
            <a:r>
              <a:rPr lang="en-US" dirty="0" smtClean="0"/>
              <a:t>Request Headers used with OData</a:t>
            </a:r>
            <a:endParaRPr lang="en-US" dirty="0"/>
          </a:p>
        </p:txBody>
      </p:sp>
    </p:spTree>
    <p:extLst>
      <p:ext uri="{BB962C8B-B14F-4D97-AF65-F5344CB8AC3E}">
        <p14:creationId xmlns:p14="http://schemas.microsoft.com/office/powerpoint/2010/main" val="142303881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Implementing an OData Service with the Web API</a:t>
            </a:r>
            <a:endParaRPr lang="en-US" sz="6600"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36263054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305520"/>
          </a:xfrm>
        </p:spPr>
        <p:txBody>
          <a:bodyPr/>
          <a:lstStyle/>
          <a:p>
            <a:pPr>
              <a:lnSpc>
                <a:spcPct val="150000"/>
              </a:lnSpc>
            </a:pPr>
            <a:r>
              <a:rPr lang="en-US" dirty="0" smtClean="0"/>
              <a:t>Creating reusable libraries using JavaScript Modules</a:t>
            </a:r>
          </a:p>
          <a:p>
            <a:pPr>
              <a:lnSpc>
                <a:spcPct val="150000"/>
              </a:lnSpc>
            </a:pPr>
            <a:r>
              <a:rPr lang="en-US" dirty="0" smtClean="0"/>
              <a:t>Making REST Calls using </a:t>
            </a:r>
            <a:r>
              <a:rPr lang="en-US" dirty="0" err="1" smtClean="0"/>
              <a:t>jQuery’s</a:t>
            </a:r>
            <a:r>
              <a:rPr lang="en-US" dirty="0" smtClean="0"/>
              <a:t> </a:t>
            </a:r>
            <a:r>
              <a:rPr lang="en-US" b="1" dirty="0" smtClean="0">
                <a:solidFill>
                  <a:srgbClr val="800000"/>
                </a:solidFill>
              </a:rPr>
              <a:t>$.</a:t>
            </a:r>
            <a:r>
              <a:rPr lang="en-US" b="1" dirty="0" err="1" smtClean="0">
                <a:solidFill>
                  <a:srgbClr val="800000"/>
                </a:solidFill>
              </a:rPr>
              <a:t>ajax</a:t>
            </a:r>
            <a:r>
              <a:rPr lang="en-US" dirty="0" smtClean="0"/>
              <a:t> function</a:t>
            </a:r>
          </a:p>
          <a:p>
            <a:pPr>
              <a:lnSpc>
                <a:spcPct val="150000"/>
              </a:lnSpc>
            </a:pPr>
            <a:r>
              <a:rPr lang="en-US" dirty="0" smtClean="0"/>
              <a:t>Decoupling Data Access Code using JavaScript Promises</a:t>
            </a:r>
          </a:p>
          <a:p>
            <a:pPr lvl="1"/>
            <a:endParaRPr lang="en-US" dirty="0"/>
          </a:p>
        </p:txBody>
      </p:sp>
      <p:sp>
        <p:nvSpPr>
          <p:cNvPr id="3" name="Title 2"/>
          <p:cNvSpPr>
            <a:spLocks noGrp="1"/>
          </p:cNvSpPr>
          <p:nvPr>
            <p:ph type="title"/>
          </p:nvPr>
        </p:nvSpPr>
        <p:spPr/>
        <p:txBody>
          <a:bodyPr/>
          <a:lstStyle/>
          <a:p>
            <a:r>
              <a:rPr lang="en-US" dirty="0" smtClean="0"/>
              <a:t>Essential OData Programming Skills</a:t>
            </a:r>
            <a:endParaRPr lang="en-US" dirty="0"/>
          </a:p>
        </p:txBody>
      </p:sp>
    </p:spTree>
    <p:extLst>
      <p:ext uri="{BB962C8B-B14F-4D97-AF65-F5344CB8AC3E}">
        <p14:creationId xmlns:p14="http://schemas.microsoft.com/office/powerpoint/2010/main" val="264601219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611763" y="2887662"/>
            <a:ext cx="5378984" cy="3353786"/>
          </a:xfrm>
          <a:prstGeom prst="rect">
            <a:avLst/>
          </a:prstGeom>
          <a:solidFill>
            <a:schemeClr val="bg1">
              <a:lumMod val="50000"/>
            </a:schemeClr>
          </a:solidFill>
          <a:ln>
            <a:solidFill>
              <a:schemeClr val="bg1">
                <a:lumMod val="50000"/>
              </a:schemeClr>
            </a:solidFill>
          </a:ln>
        </p:spPr>
      </p:pic>
      <p:sp>
        <p:nvSpPr>
          <p:cNvPr id="3" name="Content Placeholder 2"/>
          <p:cNvSpPr>
            <a:spLocks noGrp="1"/>
          </p:cNvSpPr>
          <p:nvPr>
            <p:ph idx="10"/>
          </p:nvPr>
        </p:nvSpPr>
        <p:spPr>
          <a:xfrm>
            <a:off x="274638" y="1212850"/>
            <a:ext cx="11887200" cy="1495794"/>
          </a:xfrm>
        </p:spPr>
        <p:txBody>
          <a:bodyPr/>
          <a:lstStyle/>
          <a:p>
            <a:r>
              <a:rPr lang="en-US" dirty="0" smtClean="0"/>
              <a:t>Module created using self-executing function</a:t>
            </a:r>
          </a:p>
          <a:p>
            <a:pPr lvl="1"/>
            <a:r>
              <a:rPr lang="en-US" dirty="0"/>
              <a:t>Local variables </a:t>
            </a:r>
            <a:r>
              <a:rPr lang="en-US" dirty="0" smtClean="0"/>
              <a:t>in module’s </a:t>
            </a:r>
            <a:r>
              <a:rPr lang="en-US" dirty="0"/>
              <a:t>function are </a:t>
            </a:r>
            <a:r>
              <a:rPr lang="en-US" dirty="0" smtClean="0"/>
              <a:t>encapsulated implementation details</a:t>
            </a:r>
            <a:endParaRPr lang="en-US" dirty="0"/>
          </a:p>
          <a:p>
            <a:pPr lvl="1"/>
            <a:r>
              <a:rPr lang="en-US" dirty="0" smtClean="0"/>
              <a:t>Module’s function returns object with the module’s public interface</a:t>
            </a:r>
          </a:p>
        </p:txBody>
      </p:sp>
      <p:sp>
        <p:nvSpPr>
          <p:cNvPr id="2" name="Title 1"/>
          <p:cNvSpPr>
            <a:spLocks noGrp="1"/>
          </p:cNvSpPr>
          <p:nvPr>
            <p:ph type="title"/>
          </p:nvPr>
        </p:nvSpPr>
        <p:spPr/>
        <p:txBody>
          <a:bodyPr/>
          <a:lstStyle/>
          <a:p>
            <a:r>
              <a:rPr lang="en-US" smtClean="0"/>
              <a:t>Designing Libraries using Modules</a:t>
            </a:r>
            <a:endParaRPr lang="en-US" dirty="0"/>
          </a:p>
        </p:txBody>
      </p:sp>
      <p:pic>
        <p:nvPicPr>
          <p:cNvPr id="4" name="Picture 3"/>
          <p:cNvPicPr>
            <a:picLocks noChangeAspect="1"/>
          </p:cNvPicPr>
          <p:nvPr/>
        </p:nvPicPr>
        <p:blipFill>
          <a:blip r:embed="rId4"/>
          <a:stretch>
            <a:fillRect/>
          </a:stretch>
        </p:blipFill>
        <p:spPr>
          <a:xfrm>
            <a:off x="477357" y="5082585"/>
            <a:ext cx="5510841" cy="1492925"/>
          </a:xfrm>
          <a:prstGeom prst="rect">
            <a:avLst/>
          </a:prstGeom>
          <a:ln>
            <a:solidFill>
              <a:schemeClr val="bg1">
                <a:lumMod val="50000"/>
              </a:schemeClr>
            </a:solidFill>
          </a:ln>
        </p:spPr>
      </p:pic>
      <p:cxnSp>
        <p:nvCxnSpPr>
          <p:cNvPr id="7" name="Straight Arrow Connector 6"/>
          <p:cNvCxnSpPr/>
          <p:nvPr/>
        </p:nvCxnSpPr>
        <p:spPr>
          <a:xfrm>
            <a:off x="5936568" y="5616737"/>
            <a:ext cx="875995" cy="0"/>
          </a:xfrm>
          <a:prstGeom prst="straightConnector1">
            <a:avLst/>
          </a:prstGeom>
          <a:ln w="38100">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3116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274638" y="1212850"/>
            <a:ext cx="11887200" cy="1902059"/>
          </a:xfrm>
        </p:spPr>
        <p:txBody>
          <a:bodyPr/>
          <a:lstStyle/>
          <a:p>
            <a:r>
              <a:rPr lang="en-US" sz="3200" b="1" dirty="0" smtClean="0">
                <a:solidFill>
                  <a:srgbClr val="800000"/>
                </a:solidFill>
              </a:rPr>
              <a:t>$.</a:t>
            </a:r>
            <a:r>
              <a:rPr lang="en-US" sz="3200" b="1" dirty="0" err="1" smtClean="0">
                <a:solidFill>
                  <a:srgbClr val="800000"/>
                </a:solidFill>
              </a:rPr>
              <a:t>ajax</a:t>
            </a:r>
            <a:r>
              <a:rPr lang="en-US" sz="3200" b="1" dirty="0" smtClean="0">
                <a:solidFill>
                  <a:srgbClr val="800000"/>
                </a:solidFill>
              </a:rPr>
              <a:t>()</a:t>
            </a:r>
            <a:r>
              <a:rPr lang="en-US" dirty="0" smtClean="0"/>
              <a:t> function is part </a:t>
            </a:r>
            <a:r>
              <a:rPr lang="en-US" dirty="0"/>
              <a:t>of core </a:t>
            </a:r>
            <a:r>
              <a:rPr lang="en-US" dirty="0" err="1"/>
              <a:t>jQuery</a:t>
            </a:r>
            <a:r>
              <a:rPr lang="en-US" dirty="0"/>
              <a:t> </a:t>
            </a:r>
            <a:r>
              <a:rPr lang="en-US" dirty="0" smtClean="0"/>
              <a:t>library</a:t>
            </a:r>
          </a:p>
          <a:p>
            <a:pPr lvl="1"/>
            <a:r>
              <a:rPr lang="en-US" dirty="0" smtClean="0"/>
              <a:t>You pass a REST-formatted URI</a:t>
            </a:r>
          </a:p>
          <a:p>
            <a:pPr lvl="1"/>
            <a:r>
              <a:rPr lang="en-US" dirty="0" smtClean="0"/>
              <a:t>You pass the </a:t>
            </a:r>
            <a:r>
              <a:rPr lang="en-US" sz="2000" b="1" dirty="0" smtClean="0">
                <a:solidFill>
                  <a:srgbClr val="800000"/>
                </a:solidFill>
              </a:rPr>
              <a:t>accept</a:t>
            </a:r>
            <a:r>
              <a:rPr lang="en-US" dirty="0" smtClean="0"/>
              <a:t> header with a value of </a:t>
            </a:r>
            <a:r>
              <a:rPr lang="en-US" sz="1800" b="1" dirty="0" smtClean="0">
                <a:solidFill>
                  <a:srgbClr val="800000"/>
                </a:solidFill>
              </a:rPr>
              <a:t>application/</a:t>
            </a:r>
            <a:r>
              <a:rPr lang="en-US" sz="1800" b="1" dirty="0" err="1" smtClean="0">
                <a:solidFill>
                  <a:srgbClr val="800000"/>
                </a:solidFill>
              </a:rPr>
              <a:t>json;odata</a:t>
            </a:r>
            <a:r>
              <a:rPr lang="en-US" sz="1800" b="1" dirty="0" smtClean="0">
                <a:solidFill>
                  <a:srgbClr val="800000"/>
                </a:solidFill>
              </a:rPr>
              <a:t>=verbose</a:t>
            </a:r>
            <a:endParaRPr lang="en-US" b="1" dirty="0" smtClean="0">
              <a:solidFill>
                <a:srgbClr val="800000"/>
              </a:solidFill>
            </a:endParaRPr>
          </a:p>
          <a:p>
            <a:pPr lvl="1"/>
            <a:r>
              <a:rPr lang="en-US" sz="2000" b="1" dirty="0" smtClean="0">
                <a:solidFill>
                  <a:srgbClr val="800000"/>
                </a:solidFill>
              </a:rPr>
              <a:t>$.</a:t>
            </a:r>
            <a:r>
              <a:rPr lang="en-US" sz="2000" b="1" dirty="0" err="1" smtClean="0">
                <a:solidFill>
                  <a:srgbClr val="800000"/>
                </a:solidFill>
              </a:rPr>
              <a:t>ajax</a:t>
            </a:r>
            <a:r>
              <a:rPr lang="en-US" sz="2000" b="1" dirty="0" smtClean="0">
                <a:solidFill>
                  <a:srgbClr val="800000"/>
                </a:solidFill>
              </a:rPr>
              <a:t>()</a:t>
            </a:r>
            <a:r>
              <a:rPr lang="en-US" dirty="0" smtClean="0"/>
              <a:t> executes asynchronously requiring you to register callback methods</a:t>
            </a:r>
          </a:p>
        </p:txBody>
      </p:sp>
      <p:sp>
        <p:nvSpPr>
          <p:cNvPr id="2" name="Title 1"/>
          <p:cNvSpPr>
            <a:spLocks noGrp="1"/>
          </p:cNvSpPr>
          <p:nvPr>
            <p:ph type="title"/>
          </p:nvPr>
        </p:nvSpPr>
        <p:spPr/>
        <p:txBody>
          <a:bodyPr/>
          <a:lstStyle/>
          <a:p>
            <a:r>
              <a:rPr lang="en-US" dirty="0" smtClean="0"/>
              <a:t>Executing AJAX Calls Across the Network</a:t>
            </a:r>
            <a:endParaRPr lang="en-US" dirty="0"/>
          </a:p>
        </p:txBody>
      </p:sp>
      <p:pic>
        <p:nvPicPr>
          <p:cNvPr id="5" name="Picture 4"/>
          <p:cNvPicPr>
            <a:picLocks noChangeAspect="1"/>
          </p:cNvPicPr>
          <p:nvPr/>
        </p:nvPicPr>
        <p:blipFill>
          <a:blip r:embed="rId3"/>
          <a:stretch>
            <a:fillRect/>
          </a:stretch>
        </p:blipFill>
        <p:spPr>
          <a:xfrm>
            <a:off x="1189037" y="3192462"/>
            <a:ext cx="7705249" cy="2106151"/>
          </a:xfrm>
          <a:prstGeom prst="rect">
            <a:avLst/>
          </a:prstGeom>
          <a:ln w="19050">
            <a:solidFill>
              <a:schemeClr val="bg1">
                <a:lumMod val="50000"/>
              </a:schemeClr>
            </a:solidFill>
          </a:ln>
        </p:spPr>
      </p:pic>
      <p:pic>
        <p:nvPicPr>
          <p:cNvPr id="6" name="Picture 5"/>
          <p:cNvPicPr>
            <a:picLocks noChangeAspect="1"/>
          </p:cNvPicPr>
          <p:nvPr/>
        </p:nvPicPr>
        <p:blipFill>
          <a:blip r:embed="rId4"/>
          <a:stretch>
            <a:fillRect/>
          </a:stretch>
        </p:blipFill>
        <p:spPr>
          <a:xfrm>
            <a:off x="4935691" y="5962347"/>
            <a:ext cx="4108477" cy="778682"/>
          </a:xfrm>
          <a:prstGeom prst="rect">
            <a:avLst/>
          </a:prstGeom>
          <a:ln>
            <a:solidFill>
              <a:schemeClr val="bg1">
                <a:lumMod val="50000"/>
              </a:schemeClr>
            </a:solidFill>
          </a:ln>
        </p:spPr>
      </p:pic>
      <p:pic>
        <p:nvPicPr>
          <p:cNvPr id="7" name="Picture 6"/>
          <p:cNvPicPr>
            <a:picLocks noChangeAspect="1"/>
          </p:cNvPicPr>
          <p:nvPr/>
        </p:nvPicPr>
        <p:blipFill>
          <a:blip r:embed="rId5"/>
          <a:stretch>
            <a:fillRect/>
          </a:stretch>
        </p:blipFill>
        <p:spPr>
          <a:xfrm>
            <a:off x="4926713" y="4878596"/>
            <a:ext cx="5042896" cy="904755"/>
          </a:xfrm>
          <a:prstGeom prst="rect">
            <a:avLst/>
          </a:prstGeom>
          <a:ln>
            <a:solidFill>
              <a:schemeClr val="bg1">
                <a:lumMod val="50000"/>
              </a:schemeClr>
            </a:solidFill>
          </a:ln>
        </p:spPr>
      </p:pic>
      <p:cxnSp>
        <p:nvCxnSpPr>
          <p:cNvPr id="9" name="Straight Arrow Connector 8"/>
          <p:cNvCxnSpPr>
            <a:stCxn id="12" idx="3"/>
          </p:cNvCxnSpPr>
          <p:nvPr/>
        </p:nvCxnSpPr>
        <p:spPr>
          <a:xfrm>
            <a:off x="4134929" y="4855581"/>
            <a:ext cx="851112" cy="157220"/>
          </a:xfrm>
          <a:prstGeom prst="straightConnector1">
            <a:avLst/>
          </a:prstGeom>
          <a:ln w="19050">
            <a:solidFill>
              <a:srgbClr val="FF0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3" idx="3"/>
          </p:cNvCxnSpPr>
          <p:nvPr/>
        </p:nvCxnSpPr>
        <p:spPr>
          <a:xfrm>
            <a:off x="2618600" y="5012800"/>
            <a:ext cx="2399825" cy="1062869"/>
          </a:xfrm>
          <a:prstGeom prst="straightConnector1">
            <a:avLst/>
          </a:prstGeom>
          <a:ln w="19050">
            <a:solidFill>
              <a:srgbClr val="FF0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bwMode="auto">
          <a:xfrm>
            <a:off x="2117771" y="4789603"/>
            <a:ext cx="2017158" cy="131954"/>
          </a:xfrm>
          <a:prstGeom prst="roundRect">
            <a:avLst/>
          </a:prstGeom>
          <a:noFill/>
          <a:ln w="19050">
            <a:solidFill>
              <a:srgbClr val="FF0000"/>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Rounded Rectangle 12"/>
          <p:cNvSpPr/>
          <p:nvPr/>
        </p:nvSpPr>
        <p:spPr bwMode="auto">
          <a:xfrm>
            <a:off x="1957585" y="4946823"/>
            <a:ext cx="661015" cy="131954"/>
          </a:xfrm>
          <a:prstGeom prst="roundRect">
            <a:avLst/>
          </a:prstGeom>
          <a:noFill/>
          <a:ln w="19050">
            <a:solidFill>
              <a:srgbClr val="FF0000"/>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030767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par>
                                <p:cTn id="11" presetID="22" presetClass="entr" presetSubtype="8"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par>
                                <p:cTn id="19" presetID="22" presetClass="entr" presetSubtype="8"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22" presetClass="entr" presetSubtype="8"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1846659"/>
          </a:xfrm>
        </p:spPr>
        <p:txBody>
          <a:bodyPr/>
          <a:lstStyle/>
          <a:p>
            <a:r>
              <a:rPr lang="en-US" sz="3200" dirty="0" smtClean="0"/>
              <a:t>JavaScript Promises Pattern used to Decouple Data Access Code</a:t>
            </a:r>
          </a:p>
          <a:p>
            <a:pPr lvl="1"/>
            <a:r>
              <a:rPr lang="en-US" dirty="0" smtClean="0"/>
              <a:t>Promise object (e.g. deferred object) represents work in progress</a:t>
            </a:r>
          </a:p>
          <a:p>
            <a:pPr lvl="1"/>
            <a:r>
              <a:rPr lang="en-US" dirty="0" smtClean="0"/>
              <a:t>Promise object can be used to register callback methods</a:t>
            </a:r>
          </a:p>
          <a:p>
            <a:pPr lvl="1"/>
            <a:r>
              <a:rPr lang="en-US" dirty="0" smtClean="0"/>
              <a:t>Allows you to decouple data access code from user interface code</a:t>
            </a:r>
            <a:endParaRPr lang="en-US" dirty="0"/>
          </a:p>
        </p:txBody>
      </p:sp>
      <p:sp>
        <p:nvSpPr>
          <p:cNvPr id="2" name="Title 1"/>
          <p:cNvSpPr>
            <a:spLocks noGrp="1"/>
          </p:cNvSpPr>
          <p:nvPr>
            <p:ph type="title"/>
          </p:nvPr>
        </p:nvSpPr>
        <p:spPr/>
        <p:txBody>
          <a:bodyPr/>
          <a:lstStyle/>
          <a:p>
            <a:r>
              <a:rPr lang="en-US" smtClean="0"/>
              <a:t>Promises and Deferred Objects</a:t>
            </a:r>
            <a:endParaRPr lang="en-US" dirty="0"/>
          </a:p>
        </p:txBody>
      </p:sp>
      <p:pic>
        <p:nvPicPr>
          <p:cNvPr id="16" name="Picture 15"/>
          <p:cNvPicPr>
            <a:picLocks noChangeAspect="1"/>
          </p:cNvPicPr>
          <p:nvPr/>
        </p:nvPicPr>
        <p:blipFill>
          <a:blip r:embed="rId3"/>
          <a:stretch>
            <a:fillRect/>
          </a:stretch>
        </p:blipFill>
        <p:spPr>
          <a:xfrm>
            <a:off x="350837" y="3268662"/>
            <a:ext cx="4558426" cy="2610326"/>
          </a:xfrm>
          <a:prstGeom prst="rect">
            <a:avLst/>
          </a:prstGeom>
          <a:ln>
            <a:solidFill>
              <a:schemeClr val="bg1">
                <a:lumMod val="50000"/>
              </a:schemeClr>
            </a:solidFill>
          </a:ln>
        </p:spPr>
      </p:pic>
      <p:pic>
        <p:nvPicPr>
          <p:cNvPr id="14" name="Picture 13"/>
          <p:cNvPicPr>
            <a:picLocks noChangeAspect="1"/>
          </p:cNvPicPr>
          <p:nvPr/>
        </p:nvPicPr>
        <p:blipFill>
          <a:blip r:embed="rId4"/>
          <a:stretch>
            <a:fillRect/>
          </a:stretch>
        </p:blipFill>
        <p:spPr>
          <a:xfrm>
            <a:off x="6653699" y="3268662"/>
            <a:ext cx="4526280" cy="2057400"/>
          </a:xfrm>
          <a:prstGeom prst="rect">
            <a:avLst/>
          </a:prstGeom>
          <a:ln>
            <a:solidFill>
              <a:schemeClr val="bg1">
                <a:lumMod val="50000"/>
              </a:schemeClr>
            </a:solidFill>
          </a:ln>
        </p:spPr>
      </p:pic>
      <p:sp>
        <p:nvSpPr>
          <p:cNvPr id="17" name="Rectangle 16"/>
          <p:cNvSpPr/>
          <p:nvPr/>
        </p:nvSpPr>
        <p:spPr bwMode="auto">
          <a:xfrm>
            <a:off x="6801209" y="3556006"/>
            <a:ext cx="4272089" cy="1732788"/>
          </a:xfrm>
          <a:prstGeom prst="rect">
            <a:avLst/>
          </a:prstGeom>
          <a:noFill/>
          <a:ln w="19050">
            <a:solidFill>
              <a:srgbClr val="C00000"/>
            </a:solidFill>
            <a:prstDash val="sysDot"/>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Freeform 20"/>
          <p:cNvSpPr/>
          <p:nvPr/>
        </p:nvSpPr>
        <p:spPr bwMode="auto">
          <a:xfrm>
            <a:off x="4807458" y="3477244"/>
            <a:ext cx="1924913" cy="319053"/>
          </a:xfrm>
          <a:custGeom>
            <a:avLst/>
            <a:gdLst>
              <a:gd name="connsiteX0" fmla="*/ 0 w 2366682"/>
              <a:gd name="connsiteY0" fmla="*/ 413744 h 413744"/>
              <a:gd name="connsiteX1" fmla="*/ 923365 w 2366682"/>
              <a:gd name="connsiteY1" fmla="*/ 1367 h 413744"/>
              <a:gd name="connsiteX2" fmla="*/ 2366682 w 2366682"/>
              <a:gd name="connsiteY2" fmla="*/ 306167 h 413744"/>
            </a:gdLst>
            <a:ahLst/>
            <a:cxnLst>
              <a:cxn ang="0">
                <a:pos x="connsiteX0" y="connsiteY0"/>
              </a:cxn>
              <a:cxn ang="0">
                <a:pos x="connsiteX1" y="connsiteY1"/>
              </a:cxn>
              <a:cxn ang="0">
                <a:pos x="connsiteX2" y="connsiteY2"/>
              </a:cxn>
            </a:cxnLst>
            <a:rect l="l" t="t" r="r" b="b"/>
            <a:pathLst>
              <a:path w="2366682" h="413744">
                <a:moveTo>
                  <a:pt x="0" y="413744"/>
                </a:moveTo>
                <a:cubicBezTo>
                  <a:pt x="264459" y="216520"/>
                  <a:pt x="528918" y="19296"/>
                  <a:pt x="923365" y="1367"/>
                </a:cubicBezTo>
                <a:cubicBezTo>
                  <a:pt x="1317812" y="-16562"/>
                  <a:pt x="1842247" y="144802"/>
                  <a:pt x="2366682" y="306167"/>
                </a:cubicBezTo>
              </a:path>
            </a:pathLst>
          </a:custGeom>
          <a:noFill/>
          <a:ln w="19050">
            <a:solidFill>
              <a:srgbClr val="8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FFFF"/>
              </a:solidFill>
            </a:endParaRPr>
          </a:p>
        </p:txBody>
      </p:sp>
      <p:sp>
        <p:nvSpPr>
          <p:cNvPr id="22" name="Freeform 21"/>
          <p:cNvSpPr/>
          <p:nvPr/>
        </p:nvSpPr>
        <p:spPr bwMode="auto">
          <a:xfrm flipH="1" flipV="1">
            <a:off x="4894226" y="3752154"/>
            <a:ext cx="1924913" cy="319053"/>
          </a:xfrm>
          <a:custGeom>
            <a:avLst/>
            <a:gdLst>
              <a:gd name="connsiteX0" fmla="*/ 0 w 2366682"/>
              <a:gd name="connsiteY0" fmla="*/ 413744 h 413744"/>
              <a:gd name="connsiteX1" fmla="*/ 923365 w 2366682"/>
              <a:gd name="connsiteY1" fmla="*/ 1367 h 413744"/>
              <a:gd name="connsiteX2" fmla="*/ 2366682 w 2366682"/>
              <a:gd name="connsiteY2" fmla="*/ 306167 h 413744"/>
            </a:gdLst>
            <a:ahLst/>
            <a:cxnLst>
              <a:cxn ang="0">
                <a:pos x="connsiteX0" y="connsiteY0"/>
              </a:cxn>
              <a:cxn ang="0">
                <a:pos x="connsiteX1" y="connsiteY1"/>
              </a:cxn>
              <a:cxn ang="0">
                <a:pos x="connsiteX2" y="connsiteY2"/>
              </a:cxn>
            </a:cxnLst>
            <a:rect l="l" t="t" r="r" b="b"/>
            <a:pathLst>
              <a:path w="2366682" h="413744">
                <a:moveTo>
                  <a:pt x="0" y="413744"/>
                </a:moveTo>
                <a:cubicBezTo>
                  <a:pt x="264459" y="216520"/>
                  <a:pt x="528918" y="19296"/>
                  <a:pt x="923365" y="1367"/>
                </a:cubicBezTo>
                <a:cubicBezTo>
                  <a:pt x="1317812" y="-16562"/>
                  <a:pt x="1842247" y="144802"/>
                  <a:pt x="2366682" y="306167"/>
                </a:cubicBezTo>
              </a:path>
            </a:pathLst>
          </a:custGeom>
          <a:noFill/>
          <a:ln w="19050">
            <a:solidFill>
              <a:srgbClr val="8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FFFF"/>
              </a:solidFill>
            </a:endParaRPr>
          </a:p>
        </p:txBody>
      </p:sp>
      <p:sp>
        <p:nvSpPr>
          <p:cNvPr id="23" name="Oval 22"/>
          <p:cNvSpPr/>
          <p:nvPr/>
        </p:nvSpPr>
        <p:spPr bwMode="auto">
          <a:xfrm>
            <a:off x="5350088" y="3796297"/>
            <a:ext cx="933291" cy="451191"/>
          </a:xfrm>
          <a:prstGeom prst="ellipse">
            <a:avLst/>
          </a:prstGeom>
          <a:solidFill>
            <a:srgbClr val="FFFFCC"/>
          </a:solidFill>
          <a:ln w="19050">
            <a:solidFill>
              <a:srgbClr val="80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100" b="1" dirty="0" smtClean="0">
                <a:solidFill>
                  <a:srgbClr val="800000"/>
                </a:solidFill>
                <a:latin typeface="Arial" panose="020B0604020202020204" pitchFamily="34" charset="0"/>
                <a:cs typeface="Arial" panose="020B0604020202020204" pitchFamily="34" charset="0"/>
              </a:rPr>
              <a:t>Deferred</a:t>
            </a:r>
          </a:p>
          <a:p>
            <a:pPr algn="ctr" defTabSz="932472" fontAlgn="base">
              <a:spcBef>
                <a:spcPct val="0"/>
              </a:spcBef>
              <a:spcAft>
                <a:spcPct val="0"/>
              </a:spcAft>
            </a:pPr>
            <a:r>
              <a:rPr lang="en-US" sz="1100" b="1" dirty="0" smtClean="0">
                <a:solidFill>
                  <a:srgbClr val="800000"/>
                </a:solidFill>
                <a:latin typeface="Arial" panose="020B0604020202020204" pitchFamily="34" charset="0"/>
                <a:cs typeface="Arial" panose="020B0604020202020204" pitchFamily="34" charset="0"/>
              </a:rPr>
              <a:t>Object</a:t>
            </a:r>
            <a:endParaRPr lang="en-US" sz="1100" b="1" dirty="0">
              <a:solidFill>
                <a:srgbClr val="8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3591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right)">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79437" y="1363662"/>
            <a:ext cx="9174163" cy="5381630"/>
          </a:xfrm>
          <a:prstGeom prst="rect">
            <a:avLst/>
          </a:prstGeom>
          <a:ln>
            <a:solidFill>
              <a:schemeClr val="bg1">
                <a:lumMod val="65000"/>
              </a:schemeClr>
            </a:solidFill>
          </a:ln>
        </p:spPr>
      </p:pic>
      <p:sp>
        <p:nvSpPr>
          <p:cNvPr id="2" name="Title 1"/>
          <p:cNvSpPr>
            <a:spLocks noGrp="1"/>
          </p:cNvSpPr>
          <p:nvPr>
            <p:ph type="title"/>
          </p:nvPr>
        </p:nvSpPr>
        <p:spPr/>
        <p:txBody>
          <a:bodyPr/>
          <a:lstStyle/>
          <a:p>
            <a:r>
              <a:rPr lang="en-US" dirty="0" smtClean="0"/>
              <a:t>A Sample Data Access Library</a:t>
            </a:r>
            <a:endParaRPr lang="en-US" dirty="0"/>
          </a:p>
        </p:txBody>
      </p:sp>
      <p:sp>
        <p:nvSpPr>
          <p:cNvPr id="5" name="Rectangle 4"/>
          <p:cNvSpPr/>
          <p:nvPr/>
        </p:nvSpPr>
        <p:spPr>
          <a:xfrm>
            <a:off x="6523037" y="1252188"/>
            <a:ext cx="3450771" cy="349129"/>
          </a:xfrm>
          <a:prstGeom prst="rect">
            <a:avLst/>
          </a:prstGeom>
          <a:solidFill>
            <a:srgbClr val="FFFFCC"/>
          </a:solidFill>
          <a:ln w="3175">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800000"/>
                </a:solidFill>
                <a:latin typeface="Arial" panose="020B0604020202020204" pitchFamily="34" charset="0"/>
                <a:cs typeface="Arial" panose="020B0604020202020204" pitchFamily="34" charset="0"/>
              </a:rPr>
              <a:t>Wingtip.Customers.DataAccess.js</a:t>
            </a:r>
          </a:p>
        </p:txBody>
      </p:sp>
    </p:spTree>
    <p:extLst>
      <p:ext uri="{BB962C8B-B14F-4D97-AF65-F5344CB8AC3E}">
        <p14:creationId xmlns:p14="http://schemas.microsoft.com/office/powerpoint/2010/main" val="226166832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Data Access </a:t>
            </a:r>
            <a:endParaRPr lang="en-US" dirty="0"/>
          </a:p>
        </p:txBody>
      </p:sp>
      <p:pic>
        <p:nvPicPr>
          <p:cNvPr id="4" name="Picture 3"/>
          <p:cNvPicPr>
            <a:picLocks noChangeAspect="1"/>
          </p:cNvPicPr>
          <p:nvPr/>
        </p:nvPicPr>
        <p:blipFill>
          <a:blip r:embed="rId2"/>
          <a:stretch>
            <a:fillRect/>
          </a:stretch>
        </p:blipFill>
        <p:spPr>
          <a:xfrm>
            <a:off x="674914" y="1547270"/>
            <a:ext cx="8599609" cy="2192215"/>
          </a:xfrm>
          <a:prstGeom prst="rect">
            <a:avLst/>
          </a:prstGeom>
          <a:ln>
            <a:solidFill>
              <a:schemeClr val="bg1">
                <a:lumMod val="50000"/>
              </a:schemeClr>
            </a:solidFill>
          </a:ln>
        </p:spPr>
      </p:pic>
      <p:pic>
        <p:nvPicPr>
          <p:cNvPr id="6" name="Picture 5"/>
          <p:cNvPicPr>
            <a:picLocks noChangeAspect="1"/>
          </p:cNvPicPr>
          <p:nvPr/>
        </p:nvPicPr>
        <p:blipFill>
          <a:blip r:embed="rId3"/>
          <a:stretch>
            <a:fillRect/>
          </a:stretch>
        </p:blipFill>
        <p:spPr>
          <a:xfrm>
            <a:off x="655638" y="4228190"/>
            <a:ext cx="6705600" cy="2708031"/>
          </a:xfrm>
          <a:prstGeom prst="rect">
            <a:avLst/>
          </a:prstGeom>
          <a:ln>
            <a:solidFill>
              <a:schemeClr val="bg1">
                <a:lumMod val="50000"/>
              </a:schemeClr>
            </a:solidFill>
          </a:ln>
        </p:spPr>
      </p:pic>
      <p:sp>
        <p:nvSpPr>
          <p:cNvPr id="7" name="Rectangle 6"/>
          <p:cNvSpPr/>
          <p:nvPr/>
        </p:nvSpPr>
        <p:spPr>
          <a:xfrm>
            <a:off x="655637" y="1211263"/>
            <a:ext cx="4773776" cy="338158"/>
          </a:xfrm>
          <a:prstGeom prst="rect">
            <a:avLst/>
          </a:prstGeom>
          <a:solidFill>
            <a:srgbClr val="FFFFCC"/>
          </a:solidFill>
          <a:ln w="3175">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800000"/>
                </a:solidFill>
                <a:latin typeface="Arial" panose="020B0604020202020204" pitchFamily="34" charset="0"/>
                <a:cs typeface="Arial" panose="020B0604020202020204" pitchFamily="34" charset="0"/>
              </a:rPr>
              <a:t>Wingtip.Customers.DataAccess.js </a:t>
            </a:r>
            <a:r>
              <a:rPr lang="en-US" sz="1200" b="1" dirty="0" smtClean="0">
                <a:solidFill>
                  <a:srgbClr val="FFFFFF">
                    <a:lumMod val="50000"/>
                  </a:srgbClr>
                </a:solidFill>
                <a:latin typeface="Arial" panose="020B0604020202020204" pitchFamily="34" charset="0"/>
                <a:cs typeface="Arial" panose="020B0604020202020204" pitchFamily="34" charset="0"/>
              </a:rPr>
              <a:t>(data access code)</a:t>
            </a:r>
            <a:endParaRPr lang="en-US" sz="1200" b="1" dirty="0">
              <a:solidFill>
                <a:srgbClr val="FFFFFF">
                  <a:lumMod val="50000"/>
                </a:srgbClr>
              </a:solidFill>
              <a:latin typeface="Arial" panose="020B0604020202020204" pitchFamily="34" charset="0"/>
              <a:cs typeface="Arial" panose="020B0604020202020204" pitchFamily="34" charset="0"/>
            </a:endParaRPr>
          </a:p>
        </p:txBody>
      </p:sp>
      <p:sp>
        <p:nvSpPr>
          <p:cNvPr id="8" name="Rectangle 7"/>
          <p:cNvSpPr/>
          <p:nvPr/>
        </p:nvSpPr>
        <p:spPr>
          <a:xfrm>
            <a:off x="655637" y="3878262"/>
            <a:ext cx="2600381" cy="338158"/>
          </a:xfrm>
          <a:prstGeom prst="rect">
            <a:avLst/>
          </a:prstGeom>
          <a:solidFill>
            <a:srgbClr val="FFFFCC"/>
          </a:solidFill>
          <a:ln w="3175">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800000"/>
                </a:solidFill>
                <a:latin typeface="Arial" panose="020B0604020202020204" pitchFamily="34" charset="0"/>
                <a:cs typeface="Arial" panose="020B0604020202020204" pitchFamily="34" charset="0"/>
              </a:rPr>
              <a:t>Customers.js </a:t>
            </a:r>
            <a:r>
              <a:rPr lang="en-US" sz="1200" b="1" dirty="0" smtClean="0">
                <a:solidFill>
                  <a:srgbClr val="FFFFFF">
                    <a:lumMod val="50000"/>
                  </a:srgbClr>
                </a:solidFill>
                <a:latin typeface="Arial" panose="020B0604020202020204" pitchFamily="34" charset="0"/>
                <a:cs typeface="Arial" panose="020B0604020202020204" pitchFamily="34" charset="0"/>
              </a:rPr>
              <a:t>(view code)</a:t>
            </a:r>
            <a:endParaRPr lang="en-US" sz="1200" b="1" dirty="0">
              <a:solidFill>
                <a:srgbClr val="FFFFFF">
                  <a:lumMod val="50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192959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App best practices using OData and the SharePoint REST API </a:t>
            </a:r>
          </a:p>
        </p:txBody>
      </p:sp>
      <p:sp>
        <p:nvSpPr>
          <p:cNvPr id="5" name="Text Placeholder 4"/>
          <p:cNvSpPr>
            <a:spLocks noGrp="1"/>
          </p:cNvSpPr>
          <p:nvPr>
            <p:ph type="body" sz="quarter" idx="14"/>
          </p:nvPr>
        </p:nvSpPr>
        <p:spPr/>
        <p:txBody>
          <a:bodyPr/>
          <a:lstStyle/>
          <a:p>
            <a:r>
              <a:rPr lang="en-US" dirty="0" smtClean="0"/>
              <a:t>Ted Pattison</a:t>
            </a:r>
          </a:p>
          <a:p>
            <a:r>
              <a:rPr lang="en-US" sz="2000" b="1" dirty="0" smtClean="0"/>
              <a:t>Instructor/Author</a:t>
            </a:r>
          </a:p>
          <a:p>
            <a:r>
              <a:rPr lang="en-US" sz="2000" b="1" dirty="0" smtClean="0"/>
              <a:t>Critical Path Training</a:t>
            </a:r>
            <a:endParaRPr lang="en-US" sz="2000" b="1" dirty="0"/>
          </a:p>
        </p:txBody>
      </p:sp>
      <p:sp>
        <p:nvSpPr>
          <p:cNvPr id="3" name="Text Placeholder 2"/>
          <p:cNvSpPr>
            <a:spLocks noGrp="1"/>
          </p:cNvSpPr>
          <p:nvPr>
            <p:ph type="body" sz="quarter" idx="15"/>
          </p:nvPr>
        </p:nvSpPr>
        <p:spPr/>
        <p:txBody>
          <a:bodyPr/>
          <a:lstStyle/>
          <a:p>
            <a:r>
              <a:rPr lang="en-US" dirty="0" smtClean="0"/>
              <a:t>SPC323</a:t>
            </a:r>
            <a:endParaRPr lang="en-US" dirty="0"/>
          </a:p>
        </p:txBody>
      </p:sp>
    </p:spTree>
    <p:extLst>
      <p:ext uri="{BB962C8B-B14F-4D97-AF65-F5344CB8AC3E}">
        <p14:creationId xmlns:p14="http://schemas.microsoft.com/office/powerpoint/2010/main" val="104047527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74639" y="1363662"/>
            <a:ext cx="7696200" cy="5466257"/>
          </a:xfrm>
          <a:prstGeom prst="rect">
            <a:avLst/>
          </a:prstGeom>
          <a:ln>
            <a:solidFill>
              <a:schemeClr val="bg1">
                <a:lumMod val="50000"/>
              </a:schemeClr>
            </a:solidFill>
          </a:ln>
        </p:spPr>
      </p:pic>
      <p:pic>
        <p:nvPicPr>
          <p:cNvPr id="7" name="Picture 6"/>
          <p:cNvPicPr>
            <a:picLocks noChangeAspect="1"/>
          </p:cNvPicPr>
          <p:nvPr/>
        </p:nvPicPr>
        <p:blipFill>
          <a:blip r:embed="rId3"/>
          <a:stretch>
            <a:fillRect/>
          </a:stretch>
        </p:blipFill>
        <p:spPr>
          <a:xfrm>
            <a:off x="6189258" y="1516062"/>
            <a:ext cx="5867400" cy="2092441"/>
          </a:xfrm>
          <a:prstGeom prst="rect">
            <a:avLst/>
          </a:prstGeom>
          <a:ln>
            <a:solidFill>
              <a:schemeClr val="bg1">
                <a:lumMod val="50000"/>
              </a:schemeClr>
            </a:solidFill>
          </a:ln>
        </p:spPr>
      </p:pic>
      <p:sp>
        <p:nvSpPr>
          <p:cNvPr id="8" name="Title 7"/>
          <p:cNvSpPr>
            <a:spLocks noGrp="1"/>
          </p:cNvSpPr>
          <p:nvPr>
            <p:ph type="title"/>
          </p:nvPr>
        </p:nvSpPr>
        <p:spPr/>
        <p:txBody>
          <a:bodyPr/>
          <a:lstStyle/>
          <a:p>
            <a:r>
              <a:rPr lang="en-US" dirty="0" smtClean="0"/>
              <a:t>Creating an HTML Table using </a:t>
            </a:r>
            <a:r>
              <a:rPr lang="en-US" dirty="0" err="1" smtClean="0"/>
              <a:t>jQuery</a:t>
            </a:r>
            <a:endParaRPr lang="en-US" dirty="0"/>
          </a:p>
        </p:txBody>
      </p:sp>
    </p:spTree>
    <p:extLst>
      <p:ext uri="{BB962C8B-B14F-4D97-AF65-F5344CB8AC3E}">
        <p14:creationId xmlns:p14="http://schemas.microsoft.com/office/powerpoint/2010/main" val="405763852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New Item</a:t>
            </a:r>
            <a:endParaRPr lang="en-US" dirty="0"/>
          </a:p>
        </p:txBody>
      </p:sp>
      <p:pic>
        <p:nvPicPr>
          <p:cNvPr id="3" name="Picture 2"/>
          <p:cNvPicPr>
            <a:picLocks noChangeAspect="1"/>
          </p:cNvPicPr>
          <p:nvPr/>
        </p:nvPicPr>
        <p:blipFill>
          <a:blip r:embed="rId2"/>
          <a:stretch>
            <a:fillRect/>
          </a:stretch>
        </p:blipFill>
        <p:spPr>
          <a:xfrm>
            <a:off x="503237" y="1363662"/>
            <a:ext cx="9458325" cy="4695825"/>
          </a:xfrm>
          <a:prstGeom prst="rect">
            <a:avLst/>
          </a:prstGeom>
          <a:ln>
            <a:solidFill>
              <a:schemeClr val="bg1">
                <a:lumMod val="50000"/>
              </a:schemeClr>
            </a:solidFill>
          </a:ln>
        </p:spPr>
      </p:pic>
    </p:spTree>
    <p:extLst>
      <p:ext uri="{BB962C8B-B14F-4D97-AF65-F5344CB8AC3E}">
        <p14:creationId xmlns:p14="http://schemas.microsoft.com/office/powerpoint/2010/main" val="320621871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an Existing Item</a:t>
            </a:r>
            <a:endParaRPr lang="en-US" dirty="0"/>
          </a:p>
        </p:txBody>
      </p:sp>
      <p:pic>
        <p:nvPicPr>
          <p:cNvPr id="3" name="Picture 2"/>
          <p:cNvPicPr>
            <a:picLocks noChangeAspect="1"/>
          </p:cNvPicPr>
          <p:nvPr/>
        </p:nvPicPr>
        <p:blipFill>
          <a:blip r:embed="rId2"/>
          <a:stretch>
            <a:fillRect/>
          </a:stretch>
        </p:blipFill>
        <p:spPr>
          <a:xfrm>
            <a:off x="503237" y="1421038"/>
            <a:ext cx="7181850" cy="2200275"/>
          </a:xfrm>
          <a:prstGeom prst="rect">
            <a:avLst/>
          </a:prstGeom>
          <a:ln>
            <a:solidFill>
              <a:schemeClr val="bg1">
                <a:lumMod val="50000"/>
              </a:schemeClr>
            </a:solidFill>
          </a:ln>
        </p:spPr>
      </p:pic>
    </p:spTree>
    <p:extLst>
      <p:ext uri="{BB962C8B-B14F-4D97-AF65-F5344CB8AC3E}">
        <p14:creationId xmlns:p14="http://schemas.microsoft.com/office/powerpoint/2010/main" val="418798248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an Item using PUT</a:t>
            </a:r>
            <a:endParaRPr lang="en-US" dirty="0"/>
          </a:p>
        </p:txBody>
      </p:sp>
      <p:pic>
        <p:nvPicPr>
          <p:cNvPr id="3" name="Picture 2"/>
          <p:cNvPicPr>
            <a:picLocks noChangeAspect="1"/>
          </p:cNvPicPr>
          <p:nvPr/>
        </p:nvPicPr>
        <p:blipFill>
          <a:blip r:embed="rId2"/>
          <a:stretch>
            <a:fillRect/>
          </a:stretch>
        </p:blipFill>
        <p:spPr>
          <a:xfrm>
            <a:off x="538388" y="1363662"/>
            <a:ext cx="10267950" cy="5305425"/>
          </a:xfrm>
          <a:prstGeom prst="rect">
            <a:avLst/>
          </a:prstGeom>
          <a:ln>
            <a:solidFill>
              <a:schemeClr val="bg1">
                <a:lumMod val="50000"/>
              </a:schemeClr>
            </a:solidFill>
          </a:ln>
        </p:spPr>
      </p:pic>
    </p:spTree>
    <p:extLst>
      <p:ext uri="{BB962C8B-B14F-4D97-AF65-F5344CB8AC3E}">
        <p14:creationId xmlns:p14="http://schemas.microsoft.com/office/powerpoint/2010/main" val="303470493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Consuming an OData Service with JavaScript and </a:t>
            </a:r>
            <a:r>
              <a:rPr lang="en-US" sz="6000" dirty="0" err="1" smtClean="0"/>
              <a:t>jQuery</a:t>
            </a:r>
            <a:endParaRPr lang="en-US" sz="6000"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39296119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SharePoint REST API</a:t>
            </a:r>
          </a:p>
        </p:txBody>
      </p:sp>
    </p:spTree>
    <p:extLst>
      <p:ext uri="{BB962C8B-B14F-4D97-AF65-F5344CB8AC3E}">
        <p14:creationId xmlns:p14="http://schemas.microsoft.com/office/powerpoint/2010/main" val="205172455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4967514"/>
          </a:xfrm>
        </p:spPr>
        <p:txBody>
          <a:bodyPr/>
          <a:lstStyle/>
          <a:p>
            <a:r>
              <a:rPr lang="en-US" dirty="0" smtClean="0"/>
              <a:t>Creating the App Web’s Service Root URI</a:t>
            </a:r>
          </a:p>
          <a:p>
            <a:pPr lvl="1">
              <a:lnSpc>
                <a:spcPct val="150000"/>
              </a:lnSpc>
            </a:pPr>
            <a:r>
              <a:rPr lang="en-US" dirty="0" smtClean="0"/>
              <a:t>Use a relative URL which assumes your page is in a folder such as </a:t>
            </a:r>
            <a:r>
              <a:rPr lang="en-US" b="1" dirty="0" smtClean="0"/>
              <a:t>Pages</a:t>
            </a:r>
          </a:p>
          <a:p>
            <a:pPr lvl="1"/>
            <a:endParaRPr lang="en-US" dirty="0"/>
          </a:p>
          <a:p>
            <a:pPr lvl="1"/>
            <a:endParaRPr lang="en-US" dirty="0" smtClean="0"/>
          </a:p>
          <a:p>
            <a:pPr lvl="1"/>
            <a:r>
              <a:rPr lang="en-US" dirty="0" smtClean="0"/>
              <a:t>Use an absolute URL created from </a:t>
            </a:r>
            <a:r>
              <a:rPr lang="en-US" sz="1800" b="1" dirty="0" err="1" smtClean="0">
                <a:solidFill>
                  <a:srgbClr val="800000"/>
                </a:solidFill>
              </a:rPr>
              <a:t>SPAppWebUrl</a:t>
            </a:r>
            <a:r>
              <a:rPr lang="en-US" dirty="0" smtClean="0"/>
              <a:t> query string parameter</a:t>
            </a:r>
          </a:p>
          <a:p>
            <a:pPr lvl="1"/>
            <a:endParaRPr lang="en-US" dirty="0"/>
          </a:p>
          <a:p>
            <a:pPr lvl="1"/>
            <a:endParaRPr lang="en-US" dirty="0" smtClean="0"/>
          </a:p>
          <a:p>
            <a:pPr lvl="1"/>
            <a:r>
              <a:rPr lang="en-US" dirty="0"/>
              <a:t>Use an absolute URL created from </a:t>
            </a:r>
            <a:r>
              <a:rPr lang="en-US" sz="1800" b="1" dirty="0" smtClean="0">
                <a:solidFill>
                  <a:srgbClr val="800000"/>
                </a:solidFill>
              </a:rPr>
              <a:t>_</a:t>
            </a:r>
            <a:r>
              <a:rPr lang="en-US" sz="1800" b="1" dirty="0" err="1" smtClean="0">
                <a:solidFill>
                  <a:srgbClr val="800000"/>
                </a:solidFill>
              </a:rPr>
              <a:t>spPageContextInfo.webAbsoluteUrl</a:t>
            </a:r>
            <a:r>
              <a:rPr lang="en-US" dirty="0" smtClean="0"/>
              <a:t> parameter</a:t>
            </a:r>
            <a:endParaRPr lang="en-US" dirty="0"/>
          </a:p>
          <a:p>
            <a:pPr lvl="1"/>
            <a:endParaRPr lang="en-US" dirty="0" smtClean="0"/>
          </a:p>
          <a:p>
            <a:pPr lvl="1"/>
            <a:endParaRPr lang="en-US" dirty="0" smtClean="0"/>
          </a:p>
          <a:p>
            <a:pPr lvl="1"/>
            <a:endParaRPr lang="en-US" dirty="0" smtClean="0"/>
          </a:p>
        </p:txBody>
      </p:sp>
      <p:sp>
        <p:nvSpPr>
          <p:cNvPr id="2" name="Title 1"/>
          <p:cNvSpPr>
            <a:spLocks noGrp="1"/>
          </p:cNvSpPr>
          <p:nvPr>
            <p:ph type="title"/>
          </p:nvPr>
        </p:nvSpPr>
        <p:spPr/>
        <p:txBody>
          <a:bodyPr/>
          <a:lstStyle/>
          <a:p>
            <a:r>
              <a:rPr lang="en-US" dirty="0" smtClean="0"/>
              <a:t>Service Root URI of the App Web</a:t>
            </a:r>
            <a:endParaRPr lang="en-US" dirty="0"/>
          </a:p>
        </p:txBody>
      </p:sp>
      <p:pic>
        <p:nvPicPr>
          <p:cNvPr id="4" name="Picture 3"/>
          <p:cNvPicPr>
            <a:picLocks noChangeAspect="1"/>
          </p:cNvPicPr>
          <p:nvPr/>
        </p:nvPicPr>
        <p:blipFill>
          <a:blip r:embed="rId2"/>
          <a:stretch>
            <a:fillRect/>
          </a:stretch>
        </p:blipFill>
        <p:spPr>
          <a:xfrm>
            <a:off x="1019472" y="2430462"/>
            <a:ext cx="5837202" cy="412630"/>
          </a:xfrm>
          <a:prstGeom prst="rect">
            <a:avLst/>
          </a:prstGeom>
          <a:ln>
            <a:solidFill>
              <a:schemeClr val="bg1">
                <a:lumMod val="50000"/>
              </a:schemeClr>
            </a:solidFill>
          </a:ln>
        </p:spPr>
      </p:pic>
      <p:pic>
        <p:nvPicPr>
          <p:cNvPr id="5" name="Picture 4"/>
          <p:cNvPicPr>
            <a:picLocks noChangeAspect="1"/>
          </p:cNvPicPr>
          <p:nvPr/>
        </p:nvPicPr>
        <p:blipFill>
          <a:blip r:embed="rId3"/>
          <a:stretch>
            <a:fillRect/>
          </a:stretch>
        </p:blipFill>
        <p:spPr>
          <a:xfrm>
            <a:off x="1019472" y="3711891"/>
            <a:ext cx="6330344" cy="513271"/>
          </a:xfrm>
          <a:prstGeom prst="rect">
            <a:avLst/>
          </a:prstGeom>
          <a:ln>
            <a:solidFill>
              <a:schemeClr val="bg1">
                <a:lumMod val="50000"/>
              </a:schemeClr>
            </a:solidFill>
          </a:ln>
        </p:spPr>
      </p:pic>
      <p:pic>
        <p:nvPicPr>
          <p:cNvPr id="6" name="Picture 5"/>
          <p:cNvPicPr>
            <a:picLocks noChangeAspect="1"/>
          </p:cNvPicPr>
          <p:nvPr/>
        </p:nvPicPr>
        <p:blipFill>
          <a:blip r:embed="rId4"/>
          <a:stretch>
            <a:fillRect/>
          </a:stretch>
        </p:blipFill>
        <p:spPr>
          <a:xfrm>
            <a:off x="1019472" y="4901463"/>
            <a:ext cx="5766755" cy="533400"/>
          </a:xfrm>
          <a:prstGeom prst="rect">
            <a:avLst/>
          </a:prstGeom>
          <a:ln>
            <a:solidFill>
              <a:schemeClr val="bg1">
                <a:lumMod val="50000"/>
              </a:schemeClr>
            </a:solidFill>
          </a:ln>
        </p:spPr>
      </p:pic>
    </p:spTree>
    <p:extLst>
      <p:ext uri="{BB962C8B-B14F-4D97-AF65-F5344CB8AC3E}">
        <p14:creationId xmlns:p14="http://schemas.microsoft.com/office/powerpoint/2010/main" val="10501600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left)">
                                      <p:cBhvr>
                                        <p:cTn id="15" dur="500"/>
                                        <p:tgtEl>
                                          <p:spTgt spid="3">
                                            <p:txEl>
                                              <p:pRg st="4" end="4"/>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ipe(left)">
                                      <p:cBhvr>
                                        <p:cTn id="23" dur="500"/>
                                        <p:tgtEl>
                                          <p:spTgt spid="3">
                                            <p:txEl>
                                              <p:pRg st="7" end="7"/>
                                            </p:txEl>
                                          </p:spTgt>
                                        </p:tgtEl>
                                      </p:cBhvr>
                                    </p:animEffect>
                                  </p:childTnLst>
                                </p:cTn>
                              </p:par>
                              <p:par>
                                <p:cTn id="24" presetID="2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10205925" y="1285881"/>
            <a:ext cx="1727312" cy="5640381"/>
            <a:chOff x="10282125" y="1135062"/>
            <a:chExt cx="1727312" cy="5640381"/>
          </a:xfrm>
        </p:grpSpPr>
        <p:sp>
          <p:nvSpPr>
            <p:cNvPr id="34" name="Rectangle 33"/>
            <p:cNvSpPr/>
            <p:nvPr/>
          </p:nvSpPr>
          <p:spPr bwMode="auto">
            <a:xfrm>
              <a:off x="10282125" y="1135062"/>
              <a:ext cx="1727312" cy="5640381"/>
            </a:xfrm>
            <a:prstGeom prst="rect">
              <a:avLst/>
            </a:prstGeom>
            <a:solidFill>
              <a:schemeClr val="accent4">
                <a:lumMod val="20000"/>
                <a:lumOff val="8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91440" rIns="91440" bIns="46637" numCol="1" rtlCol="0" anchor="t" anchorCtr="0" compatLnSpc="1">
              <a:prstTxWarp prst="textNoShape">
                <a:avLst/>
              </a:prstTxWarp>
            </a:bodyPr>
            <a:lstStyle/>
            <a:p>
              <a:pPr algn="ctr" defTabSz="932472" fontAlgn="base">
                <a:spcBef>
                  <a:spcPct val="0"/>
                </a:spcBef>
                <a:spcAft>
                  <a:spcPct val="0"/>
                </a:spcAft>
              </a:pPr>
              <a:r>
                <a:rPr lang="en-US" sz="1000" dirty="0" smtClean="0">
                  <a:solidFill>
                    <a:srgbClr val="442359"/>
                  </a:solidFill>
                </a:rPr>
                <a:t>Will it work when app installed at tenancy scope</a:t>
              </a:r>
              <a:endParaRPr lang="en-US" sz="1000" dirty="0">
                <a:solidFill>
                  <a:srgbClr val="442359"/>
                </a:solidFill>
              </a:endParaRPr>
            </a:p>
          </p:txBody>
        </p:sp>
        <p:sp>
          <p:nvSpPr>
            <p:cNvPr id="39" name="Oval 38"/>
            <p:cNvSpPr/>
            <p:nvPr/>
          </p:nvSpPr>
          <p:spPr bwMode="auto">
            <a:xfrm>
              <a:off x="10794078" y="1986975"/>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2" name="Oval 41"/>
            <p:cNvSpPr/>
            <p:nvPr/>
          </p:nvSpPr>
          <p:spPr bwMode="auto">
            <a:xfrm>
              <a:off x="10794078" y="2888878"/>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4" name="Oval 43"/>
            <p:cNvSpPr/>
            <p:nvPr/>
          </p:nvSpPr>
          <p:spPr bwMode="auto">
            <a:xfrm>
              <a:off x="10799955" y="3939183"/>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7" name="Oval 46"/>
            <p:cNvSpPr/>
            <p:nvPr/>
          </p:nvSpPr>
          <p:spPr bwMode="auto">
            <a:xfrm>
              <a:off x="10833681" y="4990703"/>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51" name="Oval 50"/>
            <p:cNvSpPr/>
            <p:nvPr/>
          </p:nvSpPr>
          <p:spPr bwMode="auto">
            <a:xfrm>
              <a:off x="10714037" y="601186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grpSp>
      <p:grpSp>
        <p:nvGrpSpPr>
          <p:cNvPr id="53" name="Group 52"/>
          <p:cNvGrpSpPr/>
          <p:nvPr/>
        </p:nvGrpSpPr>
        <p:grpSpPr>
          <a:xfrm>
            <a:off x="8296790" y="1284300"/>
            <a:ext cx="1727312" cy="5640381"/>
            <a:chOff x="8372990" y="1133481"/>
            <a:chExt cx="1727312" cy="5640381"/>
          </a:xfrm>
        </p:grpSpPr>
        <p:sp>
          <p:nvSpPr>
            <p:cNvPr id="33" name="Rectangle 32"/>
            <p:cNvSpPr/>
            <p:nvPr/>
          </p:nvSpPr>
          <p:spPr bwMode="auto">
            <a:xfrm>
              <a:off x="8372990" y="1133481"/>
              <a:ext cx="1727312" cy="5640381"/>
            </a:xfrm>
            <a:prstGeom prst="rect">
              <a:avLst/>
            </a:prstGeom>
            <a:solidFill>
              <a:schemeClr val="accent4">
                <a:lumMod val="20000"/>
                <a:lumOff val="8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91440" rIns="91440" bIns="46637" numCol="1" rtlCol="0" anchor="t" anchorCtr="0" compatLnSpc="1">
              <a:prstTxWarp prst="textNoShape">
                <a:avLst/>
              </a:prstTxWarp>
            </a:bodyPr>
            <a:lstStyle/>
            <a:p>
              <a:pPr algn="ctr" defTabSz="932472" fontAlgn="base">
                <a:spcBef>
                  <a:spcPct val="0"/>
                </a:spcBef>
                <a:spcAft>
                  <a:spcPct val="0"/>
                </a:spcAft>
              </a:pPr>
              <a:r>
                <a:rPr lang="en-US" sz="1000" dirty="0" smtClean="0">
                  <a:solidFill>
                    <a:srgbClr val="442359"/>
                  </a:solidFill>
                </a:rPr>
                <a:t>Will it work when host web is not at top of domain</a:t>
              </a:r>
              <a:endParaRPr lang="en-US" sz="1000" dirty="0">
                <a:solidFill>
                  <a:srgbClr val="442359"/>
                </a:solidFill>
              </a:endParaRPr>
            </a:p>
          </p:txBody>
        </p:sp>
        <p:sp>
          <p:nvSpPr>
            <p:cNvPr id="38" name="Oval 37"/>
            <p:cNvSpPr/>
            <p:nvPr/>
          </p:nvSpPr>
          <p:spPr bwMode="auto">
            <a:xfrm>
              <a:off x="8888899" y="1986975"/>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1" name="Oval 40"/>
            <p:cNvSpPr/>
            <p:nvPr/>
          </p:nvSpPr>
          <p:spPr bwMode="auto">
            <a:xfrm>
              <a:off x="8888899" y="2941397"/>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3" name="Oval 42"/>
            <p:cNvSpPr/>
            <p:nvPr/>
          </p:nvSpPr>
          <p:spPr bwMode="auto">
            <a:xfrm>
              <a:off x="8809331" y="389354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sp>
          <p:nvSpPr>
            <p:cNvPr id="46" name="Oval 45"/>
            <p:cNvSpPr/>
            <p:nvPr/>
          </p:nvSpPr>
          <p:spPr bwMode="auto">
            <a:xfrm>
              <a:off x="8843057" y="494506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sp>
          <p:nvSpPr>
            <p:cNvPr id="49" name="Oval 48"/>
            <p:cNvSpPr/>
            <p:nvPr/>
          </p:nvSpPr>
          <p:spPr bwMode="auto">
            <a:xfrm>
              <a:off x="8858207" y="601186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grpSp>
      <p:grpSp>
        <p:nvGrpSpPr>
          <p:cNvPr id="52" name="Group 51"/>
          <p:cNvGrpSpPr/>
          <p:nvPr/>
        </p:nvGrpSpPr>
        <p:grpSpPr>
          <a:xfrm>
            <a:off x="6387655" y="1284300"/>
            <a:ext cx="1727312" cy="5640381"/>
            <a:chOff x="6463855" y="1133481"/>
            <a:chExt cx="1727312" cy="5640381"/>
          </a:xfrm>
        </p:grpSpPr>
        <p:sp>
          <p:nvSpPr>
            <p:cNvPr id="32" name="Rectangle 31"/>
            <p:cNvSpPr/>
            <p:nvPr/>
          </p:nvSpPr>
          <p:spPr bwMode="auto">
            <a:xfrm>
              <a:off x="6463855" y="1133481"/>
              <a:ext cx="1727312" cy="5640381"/>
            </a:xfrm>
            <a:prstGeom prst="rect">
              <a:avLst/>
            </a:prstGeom>
            <a:solidFill>
              <a:schemeClr val="accent4">
                <a:lumMod val="20000"/>
                <a:lumOff val="80000"/>
              </a:schemeClr>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91440" rIns="91440" bIns="46637" numCol="1" rtlCol="0" anchor="t" anchorCtr="0" compatLnSpc="1">
              <a:prstTxWarp prst="textNoShape">
                <a:avLst/>
              </a:prstTxWarp>
            </a:bodyPr>
            <a:lstStyle/>
            <a:p>
              <a:pPr algn="ctr" defTabSz="932472" fontAlgn="base">
                <a:lnSpc>
                  <a:spcPct val="150000"/>
                </a:lnSpc>
                <a:spcBef>
                  <a:spcPct val="0"/>
                </a:spcBef>
                <a:spcAft>
                  <a:spcPct val="0"/>
                </a:spcAft>
              </a:pPr>
              <a:r>
                <a:rPr lang="en-US" sz="1400" dirty="0" smtClean="0">
                  <a:solidFill>
                    <a:srgbClr val="442359"/>
                  </a:solidFill>
                </a:rPr>
                <a:t>Will it ever work?</a:t>
              </a:r>
            </a:p>
          </p:txBody>
        </p:sp>
        <p:sp>
          <p:nvSpPr>
            <p:cNvPr id="36" name="Oval 35"/>
            <p:cNvSpPr/>
            <p:nvPr/>
          </p:nvSpPr>
          <p:spPr bwMode="auto">
            <a:xfrm>
              <a:off x="6870311" y="2939120"/>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sp>
          <p:nvSpPr>
            <p:cNvPr id="37" name="Oval 36"/>
            <p:cNvSpPr/>
            <p:nvPr/>
          </p:nvSpPr>
          <p:spPr bwMode="auto">
            <a:xfrm>
              <a:off x="6975808" y="2005304"/>
              <a:ext cx="703406" cy="449217"/>
            </a:xfrm>
            <a:prstGeom prst="ellipse">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No</a:t>
              </a:r>
              <a:endParaRPr lang="en-US" sz="2000" dirty="0">
                <a:gradFill>
                  <a:gsLst>
                    <a:gs pos="0">
                      <a:srgbClr val="FFFFFF"/>
                    </a:gs>
                    <a:gs pos="100000">
                      <a:srgbClr val="FFFFFF"/>
                    </a:gs>
                  </a:gsLst>
                  <a:lin ang="5400000" scaled="0"/>
                </a:gradFill>
              </a:endParaRPr>
            </a:p>
          </p:txBody>
        </p:sp>
        <p:sp>
          <p:nvSpPr>
            <p:cNvPr id="40" name="Oval 39"/>
            <p:cNvSpPr/>
            <p:nvPr/>
          </p:nvSpPr>
          <p:spPr bwMode="auto">
            <a:xfrm>
              <a:off x="6870311" y="389354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sp>
          <p:nvSpPr>
            <p:cNvPr id="45" name="Oval 44"/>
            <p:cNvSpPr/>
            <p:nvPr/>
          </p:nvSpPr>
          <p:spPr bwMode="auto">
            <a:xfrm>
              <a:off x="6904037" y="494506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sp>
          <p:nvSpPr>
            <p:cNvPr id="48" name="Oval 47"/>
            <p:cNvSpPr/>
            <p:nvPr/>
          </p:nvSpPr>
          <p:spPr bwMode="auto">
            <a:xfrm>
              <a:off x="6919187" y="6011862"/>
              <a:ext cx="914400" cy="497154"/>
            </a:xfrm>
            <a:prstGeom prst="ellipse">
              <a:avLst/>
            </a:prstGeom>
            <a:solidFill>
              <a:srgbClr val="6E8B2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Yes</a:t>
              </a:r>
              <a:endParaRPr lang="en-US" sz="2000" dirty="0">
                <a:gradFill>
                  <a:gsLst>
                    <a:gs pos="0">
                      <a:srgbClr val="FFFFFF"/>
                    </a:gs>
                    <a:gs pos="100000">
                      <a:srgbClr val="FFFFFF"/>
                    </a:gs>
                  </a:gsLst>
                  <a:lin ang="5400000" scaled="0"/>
                </a:gradFill>
              </a:endParaRPr>
            </a:p>
          </p:txBody>
        </p:sp>
      </p:grpSp>
      <p:sp>
        <p:nvSpPr>
          <p:cNvPr id="2" name="Title 1"/>
          <p:cNvSpPr>
            <a:spLocks noGrp="1"/>
          </p:cNvSpPr>
          <p:nvPr>
            <p:ph type="title"/>
          </p:nvPr>
        </p:nvSpPr>
        <p:spPr/>
        <p:txBody>
          <a:bodyPr/>
          <a:lstStyle/>
          <a:p>
            <a:r>
              <a:rPr lang="en-US" dirty="0" smtClean="0"/>
              <a:t>Finding the Service Root of the Host Web</a:t>
            </a:r>
            <a:endParaRPr lang="en-US" dirty="0"/>
          </a:p>
        </p:txBody>
      </p:sp>
      <p:grpSp>
        <p:nvGrpSpPr>
          <p:cNvPr id="5" name="Group 4"/>
          <p:cNvGrpSpPr/>
          <p:nvPr/>
        </p:nvGrpSpPr>
        <p:grpSpPr>
          <a:xfrm>
            <a:off x="275518" y="3820418"/>
            <a:ext cx="11658600" cy="954422"/>
            <a:chOff x="275518" y="3820418"/>
            <a:chExt cx="11658600" cy="954422"/>
          </a:xfrm>
        </p:grpSpPr>
        <p:pic>
          <p:nvPicPr>
            <p:cNvPr id="9" name="Picture 8"/>
            <p:cNvPicPr>
              <a:picLocks noChangeAspect="1"/>
            </p:cNvPicPr>
            <p:nvPr/>
          </p:nvPicPr>
          <p:blipFill>
            <a:blip r:embed="rId2"/>
            <a:stretch>
              <a:fillRect/>
            </a:stretch>
          </p:blipFill>
          <p:spPr>
            <a:xfrm>
              <a:off x="1531359" y="4150676"/>
              <a:ext cx="4663227" cy="294846"/>
            </a:xfrm>
            <a:prstGeom prst="rect">
              <a:avLst/>
            </a:prstGeom>
            <a:ln>
              <a:solidFill>
                <a:schemeClr val="tx1"/>
              </a:solidFill>
            </a:ln>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628" y="4127258"/>
              <a:ext cx="911644" cy="388912"/>
            </a:xfrm>
            <a:prstGeom prst="rect">
              <a:avLst/>
            </a:prstGeom>
          </p:spPr>
        </p:pic>
        <p:sp>
          <p:nvSpPr>
            <p:cNvPr id="26" name="Rectangle 25"/>
            <p:cNvSpPr/>
            <p:nvPr/>
          </p:nvSpPr>
          <p:spPr bwMode="auto">
            <a:xfrm>
              <a:off x="275518" y="3820418"/>
              <a:ext cx="11658600" cy="954422"/>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4" name="Group 3"/>
          <p:cNvGrpSpPr/>
          <p:nvPr/>
        </p:nvGrpSpPr>
        <p:grpSpPr>
          <a:xfrm>
            <a:off x="275518" y="2849903"/>
            <a:ext cx="11658600" cy="970515"/>
            <a:chOff x="275518" y="2849903"/>
            <a:chExt cx="11658600" cy="970515"/>
          </a:xfrm>
        </p:grpSpPr>
        <p:pic>
          <p:nvPicPr>
            <p:cNvPr id="8" name="Picture 7"/>
            <p:cNvPicPr>
              <a:picLocks noChangeAspect="1"/>
            </p:cNvPicPr>
            <p:nvPr/>
          </p:nvPicPr>
          <p:blipFill>
            <a:blip r:embed="rId4"/>
            <a:stretch>
              <a:fillRect/>
            </a:stretch>
          </p:blipFill>
          <p:spPr>
            <a:xfrm>
              <a:off x="1544080" y="3237717"/>
              <a:ext cx="4649374" cy="293644"/>
            </a:xfrm>
            <a:prstGeom prst="rect">
              <a:avLst/>
            </a:prstGeom>
            <a:ln>
              <a:solidFill>
                <a:schemeClr val="tx1"/>
              </a:solidFill>
            </a:ln>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778" y="2982342"/>
              <a:ext cx="647660" cy="752352"/>
            </a:xfrm>
            <a:prstGeom prst="rect">
              <a:avLst/>
            </a:prstGeom>
          </p:spPr>
        </p:pic>
        <p:sp>
          <p:nvSpPr>
            <p:cNvPr id="27" name="Rectangle 26"/>
            <p:cNvSpPr/>
            <p:nvPr/>
          </p:nvSpPr>
          <p:spPr bwMode="auto">
            <a:xfrm>
              <a:off x="275518" y="2849903"/>
              <a:ext cx="11658600" cy="970515"/>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7" name="Group 6"/>
          <p:cNvGrpSpPr/>
          <p:nvPr/>
        </p:nvGrpSpPr>
        <p:grpSpPr>
          <a:xfrm>
            <a:off x="274637" y="5909521"/>
            <a:ext cx="11658600" cy="1015160"/>
            <a:chOff x="274637" y="5909521"/>
            <a:chExt cx="11658600" cy="1015160"/>
          </a:xfrm>
        </p:grpSpPr>
        <p:pic>
          <p:nvPicPr>
            <p:cNvPr id="11" name="Picture 10"/>
            <p:cNvPicPr>
              <a:picLocks noChangeAspect="1"/>
            </p:cNvPicPr>
            <p:nvPr/>
          </p:nvPicPr>
          <p:blipFill>
            <a:blip r:embed="rId6"/>
            <a:stretch>
              <a:fillRect/>
            </a:stretch>
          </p:blipFill>
          <p:spPr>
            <a:xfrm>
              <a:off x="1560473" y="6216427"/>
              <a:ext cx="4634114" cy="403454"/>
            </a:xfrm>
            <a:prstGeom prst="rect">
              <a:avLst/>
            </a:prstGeom>
            <a:ln>
              <a:solidFill>
                <a:schemeClr val="tx1"/>
              </a:solidFill>
            </a:ln>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4997" y="6061375"/>
              <a:ext cx="568441" cy="760572"/>
            </a:xfrm>
            <a:prstGeom prst="rect">
              <a:avLst/>
            </a:prstGeom>
          </p:spPr>
        </p:pic>
        <p:sp>
          <p:nvSpPr>
            <p:cNvPr id="28" name="Rectangle 27"/>
            <p:cNvSpPr/>
            <p:nvPr/>
          </p:nvSpPr>
          <p:spPr bwMode="auto">
            <a:xfrm>
              <a:off x="274637" y="5909521"/>
              <a:ext cx="11658600" cy="1015160"/>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6" name="Group 5"/>
          <p:cNvGrpSpPr/>
          <p:nvPr/>
        </p:nvGrpSpPr>
        <p:grpSpPr>
          <a:xfrm>
            <a:off x="274637" y="4774840"/>
            <a:ext cx="11658600" cy="1134681"/>
            <a:chOff x="274637" y="4774840"/>
            <a:chExt cx="11658600" cy="1134681"/>
          </a:xfrm>
        </p:grpSpPr>
        <p:pic>
          <p:nvPicPr>
            <p:cNvPr id="10" name="Picture 9"/>
            <p:cNvPicPr>
              <a:picLocks noChangeAspect="1"/>
            </p:cNvPicPr>
            <p:nvPr/>
          </p:nvPicPr>
          <p:blipFill>
            <a:blip r:embed="rId8"/>
            <a:stretch>
              <a:fillRect/>
            </a:stretch>
          </p:blipFill>
          <p:spPr>
            <a:xfrm>
              <a:off x="1560473" y="5019681"/>
              <a:ext cx="4634114" cy="715113"/>
            </a:xfrm>
            <a:prstGeom prst="rect">
              <a:avLst/>
            </a:prstGeom>
            <a:ln>
              <a:solidFill>
                <a:schemeClr val="tx1"/>
              </a:solidFill>
            </a:ln>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2248" y="5028352"/>
              <a:ext cx="944024" cy="493356"/>
            </a:xfrm>
            <a:prstGeom prst="rect">
              <a:avLst/>
            </a:prstGeom>
          </p:spPr>
        </p:pic>
        <p:sp>
          <p:nvSpPr>
            <p:cNvPr id="29" name="Rectangle 28"/>
            <p:cNvSpPr/>
            <p:nvPr/>
          </p:nvSpPr>
          <p:spPr bwMode="auto">
            <a:xfrm>
              <a:off x="274637" y="4774840"/>
              <a:ext cx="11658600" cy="1134681"/>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 name="Group 2"/>
          <p:cNvGrpSpPr/>
          <p:nvPr/>
        </p:nvGrpSpPr>
        <p:grpSpPr>
          <a:xfrm>
            <a:off x="274637" y="1895481"/>
            <a:ext cx="11658600" cy="954422"/>
            <a:chOff x="274637" y="1895481"/>
            <a:chExt cx="11658600" cy="954422"/>
          </a:xfrm>
        </p:grpSpPr>
        <p:pic>
          <p:nvPicPr>
            <p:cNvPr id="14" name="Picture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7992" y="1987234"/>
              <a:ext cx="723233" cy="726127"/>
            </a:xfrm>
            <a:prstGeom prst="rect">
              <a:avLst/>
            </a:prstGeom>
          </p:spPr>
        </p:pic>
        <p:sp>
          <p:nvSpPr>
            <p:cNvPr id="25" name="Rectangle 24"/>
            <p:cNvSpPr/>
            <p:nvPr/>
          </p:nvSpPr>
          <p:spPr bwMode="auto">
            <a:xfrm>
              <a:off x="274637" y="1895481"/>
              <a:ext cx="11658600" cy="954422"/>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11"/>
            <a:stretch>
              <a:fillRect/>
            </a:stretch>
          </p:blipFill>
          <p:spPr>
            <a:xfrm>
              <a:off x="1544080" y="2149610"/>
              <a:ext cx="4650507" cy="425587"/>
            </a:xfrm>
            <a:prstGeom prst="rect">
              <a:avLst/>
            </a:prstGeom>
            <a:ln>
              <a:solidFill>
                <a:schemeClr val="tx1"/>
              </a:solidFill>
            </a:ln>
          </p:spPr>
        </p:pic>
      </p:grpSp>
    </p:spTree>
    <p:extLst>
      <p:ext uri="{BB962C8B-B14F-4D97-AF65-F5344CB8AC3E}">
        <p14:creationId xmlns:p14="http://schemas.microsoft.com/office/powerpoint/2010/main" val="26060338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228302"/>
          </a:xfrm>
        </p:spPr>
        <p:txBody>
          <a:bodyPr/>
          <a:lstStyle/>
          <a:p>
            <a:r>
              <a:rPr lang="en-US" dirty="0" smtClean="0"/>
              <a:t>For the app web</a:t>
            </a:r>
          </a:p>
          <a:p>
            <a:pPr lvl="1"/>
            <a:endParaRPr lang="en-US" dirty="0" smtClean="0"/>
          </a:p>
          <a:p>
            <a:pPr lvl="1"/>
            <a:endParaRPr lang="en-US" dirty="0"/>
          </a:p>
          <a:p>
            <a:r>
              <a:rPr lang="en-US" dirty="0" smtClean="0"/>
              <a:t>For the host web</a:t>
            </a:r>
            <a:endParaRPr lang="en-US" dirty="0"/>
          </a:p>
        </p:txBody>
      </p:sp>
      <p:sp>
        <p:nvSpPr>
          <p:cNvPr id="3" name="Title 2"/>
          <p:cNvSpPr>
            <a:spLocks noGrp="1"/>
          </p:cNvSpPr>
          <p:nvPr>
            <p:ph type="title"/>
          </p:nvPr>
        </p:nvSpPr>
        <p:spPr/>
        <p:txBody>
          <a:bodyPr/>
          <a:lstStyle/>
          <a:p>
            <a:r>
              <a:rPr lang="en-US" dirty="0" smtClean="0"/>
              <a:t>Reliable URIs for the SharePoint REST Calls</a:t>
            </a:r>
            <a:endParaRPr lang="en-US" dirty="0"/>
          </a:p>
        </p:txBody>
      </p:sp>
      <p:pic>
        <p:nvPicPr>
          <p:cNvPr id="4" name="Picture 3"/>
          <p:cNvPicPr>
            <a:picLocks noChangeAspect="1"/>
          </p:cNvPicPr>
          <p:nvPr/>
        </p:nvPicPr>
        <p:blipFill>
          <a:blip r:embed="rId2"/>
          <a:stretch>
            <a:fillRect/>
          </a:stretch>
        </p:blipFill>
        <p:spPr>
          <a:xfrm>
            <a:off x="875090" y="2009969"/>
            <a:ext cx="7053957" cy="498642"/>
          </a:xfrm>
          <a:prstGeom prst="rect">
            <a:avLst/>
          </a:prstGeom>
          <a:ln>
            <a:solidFill>
              <a:schemeClr val="bg1">
                <a:lumMod val="75000"/>
              </a:schemeClr>
            </a:solidFill>
          </a:ln>
        </p:spPr>
      </p:pic>
      <p:pic>
        <p:nvPicPr>
          <p:cNvPr id="5" name="Picture 4"/>
          <p:cNvPicPr>
            <a:picLocks noChangeAspect="1"/>
          </p:cNvPicPr>
          <p:nvPr/>
        </p:nvPicPr>
        <p:blipFill>
          <a:blip r:embed="rId3"/>
          <a:stretch>
            <a:fillRect/>
          </a:stretch>
        </p:blipFill>
        <p:spPr>
          <a:xfrm>
            <a:off x="858575" y="3573462"/>
            <a:ext cx="9585348" cy="834517"/>
          </a:xfrm>
          <a:prstGeom prst="rect">
            <a:avLst/>
          </a:prstGeom>
          <a:ln>
            <a:solidFill>
              <a:schemeClr val="tx1"/>
            </a:solidFill>
          </a:ln>
        </p:spPr>
      </p:pic>
    </p:spTree>
    <p:extLst>
      <p:ext uri="{BB962C8B-B14F-4D97-AF65-F5344CB8AC3E}">
        <p14:creationId xmlns:p14="http://schemas.microsoft.com/office/powerpoint/2010/main" val="94320425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Querying a List in the App Web</a:t>
            </a:r>
            <a:endParaRPr lang="en-US" dirty="0"/>
          </a:p>
        </p:txBody>
      </p:sp>
      <p:pic>
        <p:nvPicPr>
          <p:cNvPr id="3" name="Picture 2"/>
          <p:cNvPicPr>
            <a:picLocks noChangeAspect="1"/>
          </p:cNvPicPr>
          <p:nvPr/>
        </p:nvPicPr>
        <p:blipFill>
          <a:blip r:embed="rId2"/>
          <a:stretch>
            <a:fillRect/>
          </a:stretch>
        </p:blipFill>
        <p:spPr>
          <a:xfrm>
            <a:off x="679903" y="1439862"/>
            <a:ext cx="9210675" cy="2619375"/>
          </a:xfrm>
          <a:prstGeom prst="rect">
            <a:avLst/>
          </a:prstGeom>
          <a:ln>
            <a:solidFill>
              <a:schemeClr val="bg1">
                <a:lumMod val="50000"/>
              </a:schemeClr>
            </a:solidFill>
          </a:ln>
        </p:spPr>
      </p:pic>
    </p:spTree>
    <p:extLst>
      <p:ext uri="{BB962C8B-B14F-4D97-AF65-F5344CB8AC3E}">
        <p14:creationId xmlns:p14="http://schemas.microsoft.com/office/powerpoint/2010/main" val="110774148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778949"/>
          </a:xfrm>
        </p:spPr>
        <p:txBody>
          <a:bodyPr/>
          <a:lstStyle/>
          <a:p>
            <a:r>
              <a:rPr lang="en-US" sz="3200" dirty="0" smtClean="0"/>
              <a:t>Technical Book Author and Conference Rat since 1997</a:t>
            </a:r>
          </a:p>
          <a:p>
            <a:r>
              <a:rPr lang="en-US" sz="3200" dirty="0" smtClean="0"/>
              <a:t>SharePoint MVP for a Decade</a:t>
            </a:r>
          </a:p>
          <a:p>
            <a:r>
              <a:rPr lang="en-US" sz="3200" dirty="0" smtClean="0"/>
              <a:t>Owner and Curriculum Lead for Critical Path Training </a:t>
            </a:r>
            <a:endParaRPr lang="en-US" sz="3200" dirty="0"/>
          </a:p>
        </p:txBody>
      </p:sp>
      <p:sp>
        <p:nvSpPr>
          <p:cNvPr id="3" name="Title 2"/>
          <p:cNvSpPr>
            <a:spLocks noGrp="1"/>
          </p:cNvSpPr>
          <p:nvPr>
            <p:ph type="title"/>
          </p:nvPr>
        </p:nvSpPr>
        <p:spPr/>
        <p:txBody>
          <a:bodyPr/>
          <a:lstStyle/>
          <a:p>
            <a:r>
              <a:rPr lang="en-US" dirty="0" smtClean="0"/>
              <a:t>About Ted</a:t>
            </a:r>
            <a:endParaRPr lang="en-US" dirty="0"/>
          </a:p>
        </p:txBody>
      </p:sp>
      <p:pic>
        <p:nvPicPr>
          <p:cNvPr id="4" name="Picture 3"/>
          <p:cNvPicPr>
            <a:picLocks noChangeAspect="1"/>
          </p:cNvPicPr>
          <p:nvPr/>
        </p:nvPicPr>
        <p:blipFill>
          <a:blip r:embed="rId2"/>
          <a:stretch>
            <a:fillRect/>
          </a:stretch>
        </p:blipFill>
        <p:spPr>
          <a:xfrm>
            <a:off x="731837" y="2953476"/>
            <a:ext cx="7040563" cy="3800462"/>
          </a:xfrm>
          <a:prstGeom prst="rect">
            <a:avLst/>
          </a:prstGeom>
          <a:ln>
            <a:solidFill>
              <a:schemeClr val="bg1">
                <a:lumMod val="50000"/>
              </a:schemeClr>
            </a:solidFill>
          </a:ln>
        </p:spPr>
      </p:pic>
    </p:spTree>
    <p:extLst>
      <p:ext uri="{BB962C8B-B14F-4D97-AF65-F5344CB8AC3E}">
        <p14:creationId xmlns:p14="http://schemas.microsoft.com/office/powerpoint/2010/main" val="202196878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Using the $filter Parameter</a:t>
            </a:r>
            <a:endParaRPr lang="en-US" dirty="0"/>
          </a:p>
        </p:txBody>
      </p:sp>
      <p:pic>
        <p:nvPicPr>
          <p:cNvPr id="5" name="Picture 4"/>
          <p:cNvPicPr>
            <a:picLocks noChangeAspect="1"/>
          </p:cNvPicPr>
          <p:nvPr/>
        </p:nvPicPr>
        <p:blipFill>
          <a:blip r:embed="rId2"/>
          <a:stretch>
            <a:fillRect/>
          </a:stretch>
        </p:blipFill>
        <p:spPr>
          <a:xfrm>
            <a:off x="655637" y="1546401"/>
            <a:ext cx="7927128" cy="4713426"/>
          </a:xfrm>
          <a:prstGeom prst="rect">
            <a:avLst/>
          </a:prstGeom>
        </p:spPr>
      </p:pic>
    </p:spTree>
    <p:extLst>
      <p:ext uri="{BB962C8B-B14F-4D97-AF65-F5344CB8AC3E}">
        <p14:creationId xmlns:p14="http://schemas.microsoft.com/office/powerpoint/2010/main" val="10146670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Querying for Lists within the Host Web</a:t>
            </a:r>
            <a:endParaRPr lang="en-US" dirty="0"/>
          </a:p>
        </p:txBody>
      </p:sp>
      <p:pic>
        <p:nvPicPr>
          <p:cNvPr id="7" name="Picture 6"/>
          <p:cNvPicPr>
            <a:picLocks noChangeAspect="1"/>
          </p:cNvPicPr>
          <p:nvPr/>
        </p:nvPicPr>
        <p:blipFill>
          <a:blip r:embed="rId2"/>
          <a:stretch>
            <a:fillRect/>
          </a:stretch>
        </p:blipFill>
        <p:spPr>
          <a:xfrm>
            <a:off x="731837" y="1439862"/>
            <a:ext cx="10220325" cy="2847975"/>
          </a:xfrm>
          <a:prstGeom prst="rect">
            <a:avLst/>
          </a:prstGeom>
          <a:ln>
            <a:solidFill>
              <a:schemeClr val="bg1">
                <a:lumMod val="50000"/>
              </a:schemeClr>
            </a:solidFill>
          </a:ln>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7637" y="4716462"/>
            <a:ext cx="2611871" cy="1981200"/>
          </a:xfrm>
          <a:prstGeom prst="rect">
            <a:avLst/>
          </a:prstGeom>
          <a:ln>
            <a:solidFill>
              <a:schemeClr val="bg1">
                <a:lumMod val="50000"/>
              </a:schemeClr>
            </a:solidFill>
          </a:ln>
        </p:spPr>
      </p:pic>
      <p:sp>
        <p:nvSpPr>
          <p:cNvPr id="9" name="Rounded Rectangular Callout 8"/>
          <p:cNvSpPr/>
          <p:nvPr/>
        </p:nvSpPr>
        <p:spPr bwMode="auto">
          <a:xfrm>
            <a:off x="9342437" y="3116262"/>
            <a:ext cx="1848778" cy="1254805"/>
          </a:xfrm>
          <a:prstGeom prst="wedgeRoundRectCallou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Oh man, I just love this stuff</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782906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902059"/>
          </a:xfrm>
        </p:spPr>
        <p:txBody>
          <a:bodyPr/>
          <a:lstStyle/>
          <a:p>
            <a:r>
              <a:rPr lang="en-US" sz="3200" b="1" dirty="0" smtClean="0">
                <a:solidFill>
                  <a:srgbClr val="800000"/>
                </a:solidFill>
              </a:rPr>
              <a:t>$expand </a:t>
            </a:r>
            <a:r>
              <a:rPr lang="en-US" dirty="0" smtClean="0"/>
              <a:t>used to create more efficient code</a:t>
            </a:r>
          </a:p>
          <a:p>
            <a:pPr lvl="1"/>
            <a:r>
              <a:rPr lang="en-US" dirty="0" smtClean="0"/>
              <a:t>Deferred content held back by default</a:t>
            </a:r>
          </a:p>
          <a:p>
            <a:pPr lvl="1"/>
            <a:r>
              <a:rPr lang="en-US" sz="2000" b="1" dirty="0" smtClean="0">
                <a:solidFill>
                  <a:srgbClr val="800000"/>
                </a:solidFill>
              </a:rPr>
              <a:t>$expand</a:t>
            </a:r>
            <a:r>
              <a:rPr lang="en-US" sz="2000" dirty="0" smtClean="0"/>
              <a:t> </a:t>
            </a:r>
            <a:r>
              <a:rPr lang="en-US" dirty="0" smtClean="0"/>
              <a:t>used to retrieve larger result sets with deferred content</a:t>
            </a:r>
          </a:p>
          <a:p>
            <a:pPr lvl="1"/>
            <a:r>
              <a:rPr lang="en-US" dirty="0" smtClean="0"/>
              <a:t>Effectively reduced round trips</a:t>
            </a:r>
            <a:endParaRPr lang="en-US" dirty="0"/>
          </a:p>
        </p:txBody>
      </p:sp>
      <p:sp>
        <p:nvSpPr>
          <p:cNvPr id="3" name="Title 2"/>
          <p:cNvSpPr>
            <a:spLocks noGrp="1"/>
          </p:cNvSpPr>
          <p:nvPr>
            <p:ph type="title"/>
          </p:nvPr>
        </p:nvSpPr>
        <p:spPr/>
        <p:txBody>
          <a:bodyPr/>
          <a:lstStyle/>
          <a:p>
            <a:r>
              <a:rPr lang="en-US" dirty="0" smtClean="0"/>
              <a:t>Using the $expand Query Option</a:t>
            </a:r>
            <a:endParaRPr lang="en-US" dirty="0"/>
          </a:p>
        </p:txBody>
      </p:sp>
      <p:pic>
        <p:nvPicPr>
          <p:cNvPr id="5" name="Picture 4"/>
          <p:cNvPicPr>
            <a:picLocks noChangeAspect="1"/>
          </p:cNvPicPr>
          <p:nvPr/>
        </p:nvPicPr>
        <p:blipFill>
          <a:blip r:embed="rId2"/>
          <a:stretch>
            <a:fillRect/>
          </a:stretch>
        </p:blipFill>
        <p:spPr>
          <a:xfrm>
            <a:off x="1006474" y="3344862"/>
            <a:ext cx="8010525" cy="2676525"/>
          </a:xfrm>
          <a:prstGeom prst="rect">
            <a:avLst/>
          </a:prstGeom>
          <a:ln>
            <a:solidFill>
              <a:schemeClr val="bg1">
                <a:lumMod val="50000"/>
              </a:schemeClr>
            </a:solidFill>
          </a:ln>
        </p:spPr>
      </p:pic>
    </p:spTree>
    <p:extLst>
      <p:ext uri="{BB962C8B-B14F-4D97-AF65-F5344CB8AC3E}">
        <p14:creationId xmlns:p14="http://schemas.microsoft.com/office/powerpoint/2010/main" val="418042113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HostWebExplorer</a:t>
            </a:r>
            <a:r>
              <a:rPr lang="en-US" dirty="0" smtClean="0"/>
              <a:t> App</a:t>
            </a:r>
            <a:endParaRPr lang="en-US" dirty="0"/>
          </a:p>
        </p:txBody>
      </p:sp>
      <p:sp>
        <p:nvSpPr>
          <p:cNvPr id="3" name="Text Placeholder 2"/>
          <p:cNvSpPr>
            <a:spLocks noGrp="1"/>
          </p:cNvSpPr>
          <p:nvPr>
            <p:ph type="body" sz="quarter" idx="12"/>
          </p:nvPr>
        </p:nvSpPr>
        <p:spPr/>
        <p:txBody>
          <a:bodyPr/>
          <a:lstStyle/>
          <a:p>
            <a:r>
              <a:rPr lang="en-US" dirty="0" smtClean="0"/>
              <a:t>Ted </a:t>
            </a:r>
            <a:r>
              <a:rPr lang="en-US" dirty="0"/>
              <a:t>P</a:t>
            </a:r>
            <a:r>
              <a:rPr lang="en-US" dirty="0" smtClean="0"/>
              <a:t>attison</a:t>
            </a:r>
            <a:endParaRPr lang="en-US" dirty="0"/>
          </a:p>
        </p:txBody>
      </p:sp>
    </p:spTree>
    <p:extLst>
      <p:ext uri="{BB962C8B-B14F-4D97-AF65-F5344CB8AC3E}">
        <p14:creationId xmlns:p14="http://schemas.microsoft.com/office/powerpoint/2010/main" val="12027594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Paging </a:t>
            </a:r>
            <a:r>
              <a:rPr lang="en-US" dirty="0" smtClean="0"/>
              <a:t>with</a:t>
            </a:r>
            <a:br>
              <a:rPr lang="en-US" dirty="0" smtClean="0"/>
            </a:br>
            <a:r>
              <a:rPr lang="en-US" dirty="0" smtClean="0"/>
              <a:t>SharePoint </a:t>
            </a:r>
            <a:r>
              <a:rPr lang="en-US" dirty="0"/>
              <a:t>Lists</a:t>
            </a:r>
          </a:p>
        </p:txBody>
      </p:sp>
    </p:spTree>
    <p:extLst>
      <p:ext uri="{BB962C8B-B14F-4D97-AF65-F5344CB8AC3E}">
        <p14:creationId xmlns:p14="http://schemas.microsoft.com/office/powerpoint/2010/main" val="380965407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917722"/>
          </a:xfrm>
        </p:spPr>
        <p:txBody>
          <a:bodyPr/>
          <a:lstStyle/>
          <a:p>
            <a:r>
              <a:rPr lang="en-US" dirty="0" smtClean="0"/>
              <a:t>SharePoint does not support </a:t>
            </a:r>
            <a:r>
              <a:rPr lang="en-US" sz="3200" b="1" dirty="0" smtClean="0">
                <a:solidFill>
                  <a:srgbClr val="800000"/>
                </a:solidFill>
              </a:rPr>
              <a:t>$skip</a:t>
            </a:r>
            <a:r>
              <a:rPr lang="en-US" dirty="0" smtClean="0"/>
              <a:t> for list items</a:t>
            </a:r>
          </a:p>
          <a:p>
            <a:pPr lvl="1"/>
            <a:r>
              <a:rPr lang="en-US" dirty="0" smtClean="0"/>
              <a:t>You cannot create typical OData paging scheme with a SharePoint list</a:t>
            </a:r>
          </a:p>
          <a:p>
            <a:pPr lvl="1"/>
            <a:endParaRPr lang="en-US" dirty="0"/>
          </a:p>
          <a:p>
            <a:r>
              <a:rPr lang="en-US" dirty="0" smtClean="0"/>
              <a:t>What do you do instead?</a:t>
            </a:r>
          </a:p>
          <a:p>
            <a:pPr lvl="1"/>
            <a:r>
              <a:rPr lang="en-US" dirty="0" smtClean="0"/>
              <a:t>Create a custom paging scheme using </a:t>
            </a:r>
            <a:r>
              <a:rPr lang="en-US" b="1" dirty="0" smtClean="0">
                <a:solidFill>
                  <a:srgbClr val="800000"/>
                </a:solidFill>
              </a:rPr>
              <a:t>$filter</a:t>
            </a:r>
          </a:p>
          <a:p>
            <a:pPr lvl="1"/>
            <a:r>
              <a:rPr lang="en-US" dirty="0" smtClean="0"/>
              <a:t>Create a paging scheme using </a:t>
            </a:r>
            <a:r>
              <a:rPr lang="en-US" b="1" dirty="0" smtClean="0">
                <a:solidFill>
                  <a:srgbClr val="800000"/>
                </a:solidFill>
              </a:rPr>
              <a:t>$</a:t>
            </a:r>
            <a:r>
              <a:rPr lang="en-US" b="1" dirty="0" err="1" smtClean="0">
                <a:solidFill>
                  <a:srgbClr val="800000"/>
                </a:solidFill>
              </a:rPr>
              <a:t>skiptoken</a:t>
            </a:r>
            <a:endParaRPr lang="en-US" b="1" dirty="0">
              <a:solidFill>
                <a:srgbClr val="800000"/>
              </a:solidFill>
            </a:endParaRPr>
          </a:p>
        </p:txBody>
      </p:sp>
      <p:sp>
        <p:nvSpPr>
          <p:cNvPr id="3" name="Title 2"/>
          <p:cNvSpPr>
            <a:spLocks noGrp="1"/>
          </p:cNvSpPr>
          <p:nvPr>
            <p:ph type="title"/>
          </p:nvPr>
        </p:nvSpPr>
        <p:spPr/>
        <p:txBody>
          <a:bodyPr/>
          <a:lstStyle/>
          <a:p>
            <a:r>
              <a:rPr lang="en-US" dirty="0" smtClean="0"/>
              <a:t>Paging with SharePoint Lists</a:t>
            </a:r>
            <a:endParaRPr lang="en-US" dirty="0"/>
          </a:p>
        </p:txBody>
      </p:sp>
    </p:spTree>
    <p:extLst>
      <p:ext uri="{BB962C8B-B14F-4D97-AF65-F5344CB8AC3E}">
        <p14:creationId xmlns:p14="http://schemas.microsoft.com/office/powerpoint/2010/main" val="374956637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Paging Scheme with SharePoint Lists</a:t>
            </a:r>
            <a:endParaRPr lang="en-US"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33121996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HTML Slinging with OData Results</a:t>
            </a:r>
          </a:p>
        </p:txBody>
      </p:sp>
    </p:spTree>
    <p:extLst>
      <p:ext uri="{BB962C8B-B14F-4D97-AF65-F5344CB8AC3E}">
        <p14:creationId xmlns:p14="http://schemas.microsoft.com/office/powerpoint/2010/main" val="206737373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8000" dirty="0" smtClean="0"/>
              <a:t>HTML Slingers </a:t>
            </a:r>
            <a:r>
              <a:rPr lang="en-US" sz="8000" dirty="0" err="1" smtClean="0"/>
              <a:t>Smackdown</a:t>
            </a:r>
            <a:endParaRPr lang="en-US" sz="8000"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29002107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SharePoint Objects</a:t>
            </a:r>
            <a:endParaRPr lang="en-US" dirty="0"/>
          </a:p>
        </p:txBody>
      </p:sp>
    </p:spTree>
    <p:extLst>
      <p:ext uri="{BB962C8B-B14F-4D97-AF65-F5344CB8AC3E}">
        <p14:creationId xmlns:p14="http://schemas.microsoft.com/office/powerpoint/2010/main" val="257185324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3120854"/>
          </a:xfrm>
        </p:spPr>
        <p:txBody>
          <a:bodyPr/>
          <a:lstStyle/>
          <a:p>
            <a:r>
              <a:rPr lang="en-US" dirty="0" smtClean="0"/>
              <a:t>REST </a:t>
            </a:r>
            <a:r>
              <a:rPr lang="en-US" dirty="0"/>
              <a:t>and OData Primer</a:t>
            </a:r>
            <a:endParaRPr lang="en-US" dirty="0" smtClean="0"/>
          </a:p>
          <a:p>
            <a:r>
              <a:rPr lang="en-US" dirty="0" smtClean="0"/>
              <a:t>The SharePoint REST API</a:t>
            </a:r>
          </a:p>
          <a:p>
            <a:r>
              <a:rPr lang="en-US" dirty="0" smtClean="0"/>
              <a:t>Paging with SharePoint Lists</a:t>
            </a:r>
          </a:p>
          <a:p>
            <a:r>
              <a:rPr lang="en-US" dirty="0"/>
              <a:t>HTML Slinging with OData Results</a:t>
            </a:r>
          </a:p>
          <a:p>
            <a:r>
              <a:rPr lang="en-US" dirty="0" smtClean="0"/>
              <a:t>Updating SharePoint Objects</a:t>
            </a:r>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343463657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899255"/>
          </a:xfrm>
        </p:spPr>
        <p:txBody>
          <a:bodyPr/>
          <a:lstStyle/>
          <a:p>
            <a:pPr>
              <a:lnSpc>
                <a:spcPct val="150000"/>
              </a:lnSpc>
            </a:pPr>
            <a:r>
              <a:rPr lang="en-US" dirty="0" smtClean="0"/>
              <a:t>You must include item type metadata for inserts &amp; updates</a:t>
            </a:r>
          </a:p>
          <a:p>
            <a:pPr>
              <a:lnSpc>
                <a:spcPct val="150000"/>
              </a:lnSpc>
            </a:pPr>
            <a:r>
              <a:rPr lang="en-US" dirty="0" smtClean="0"/>
              <a:t>Sometimes you must pass </a:t>
            </a:r>
            <a:r>
              <a:rPr lang="en-US" dirty="0" err="1" smtClean="0"/>
              <a:t>ETags</a:t>
            </a:r>
            <a:r>
              <a:rPr lang="en-US" dirty="0" smtClean="0"/>
              <a:t> for updates &amp; deletes</a:t>
            </a:r>
          </a:p>
          <a:p>
            <a:pPr>
              <a:lnSpc>
                <a:spcPct val="150000"/>
              </a:lnSpc>
            </a:pPr>
            <a:r>
              <a:rPr lang="en-US" sz="3600" dirty="0" smtClean="0"/>
              <a:t>All write operations must pass valid request digest value</a:t>
            </a:r>
          </a:p>
        </p:txBody>
      </p:sp>
      <p:sp>
        <p:nvSpPr>
          <p:cNvPr id="2" name="Title 1"/>
          <p:cNvSpPr>
            <a:spLocks noGrp="1"/>
          </p:cNvSpPr>
          <p:nvPr>
            <p:ph type="title"/>
          </p:nvPr>
        </p:nvSpPr>
        <p:spPr/>
        <p:txBody>
          <a:bodyPr/>
          <a:lstStyle/>
          <a:p>
            <a:r>
              <a:rPr lang="en-US" dirty="0" smtClean="0"/>
              <a:t>Updating SharePoint Objects</a:t>
            </a:r>
            <a:endParaRPr lang="en-US" dirty="0"/>
          </a:p>
        </p:txBody>
      </p:sp>
    </p:spTree>
    <p:extLst>
      <p:ext uri="{BB962C8B-B14F-4D97-AF65-F5344CB8AC3E}">
        <p14:creationId xmlns:p14="http://schemas.microsoft.com/office/powerpoint/2010/main" val="289805380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308324"/>
          </a:xfrm>
        </p:spPr>
        <p:txBody>
          <a:bodyPr/>
          <a:lstStyle/>
          <a:p>
            <a:r>
              <a:rPr lang="en-US" sz="3600" dirty="0" smtClean="0"/>
              <a:t>All SharePoint write operations require Request Digest</a:t>
            </a:r>
          </a:p>
          <a:p>
            <a:pPr lvl="1"/>
            <a:r>
              <a:rPr lang="en-US" dirty="0" smtClean="0"/>
              <a:t>Provides security mechanism to protect again replay attacks</a:t>
            </a:r>
          </a:p>
          <a:p>
            <a:pPr lvl="1"/>
            <a:r>
              <a:rPr lang="en-US" dirty="0" smtClean="0"/>
              <a:t>Request digest known to SharePoint old timers as “Form Digest”</a:t>
            </a:r>
          </a:p>
          <a:p>
            <a:pPr lvl="1"/>
            <a:r>
              <a:rPr lang="en-US" dirty="0" smtClean="0"/>
              <a:t>SharePoint adds request digest element with ID </a:t>
            </a:r>
            <a:r>
              <a:rPr lang="en-US" sz="1800" b="1" dirty="0" smtClean="0">
                <a:solidFill>
                  <a:srgbClr val="800000"/>
                </a:solidFill>
              </a:rPr>
              <a:t>__REQUESTDIGEST</a:t>
            </a:r>
            <a:endParaRPr lang="en-US" b="1" dirty="0" smtClean="0">
              <a:solidFill>
                <a:srgbClr val="800000"/>
              </a:solidFill>
            </a:endParaRPr>
          </a:p>
          <a:p>
            <a:pPr lvl="1"/>
            <a:r>
              <a:rPr lang="en-US" dirty="0" smtClean="0"/>
              <a:t>Request digest value passed using </a:t>
            </a:r>
            <a:r>
              <a:rPr lang="en-US" sz="1800" b="1" dirty="0" smtClean="0">
                <a:solidFill>
                  <a:srgbClr val="800000"/>
                </a:solidFill>
              </a:rPr>
              <a:t>X-</a:t>
            </a:r>
            <a:r>
              <a:rPr lang="en-US" sz="1800" b="1" dirty="0" err="1" smtClean="0">
                <a:solidFill>
                  <a:srgbClr val="800000"/>
                </a:solidFill>
              </a:rPr>
              <a:t>RequestDigest</a:t>
            </a:r>
            <a:r>
              <a:rPr lang="en-US" dirty="0" smtClean="0"/>
              <a:t> header</a:t>
            </a:r>
            <a:endParaRPr lang="en-US" dirty="0"/>
          </a:p>
        </p:txBody>
      </p:sp>
      <p:sp>
        <p:nvSpPr>
          <p:cNvPr id="2" name="Title 1"/>
          <p:cNvSpPr>
            <a:spLocks noGrp="1"/>
          </p:cNvSpPr>
          <p:nvPr>
            <p:ph type="title"/>
          </p:nvPr>
        </p:nvSpPr>
        <p:spPr/>
        <p:txBody>
          <a:bodyPr/>
          <a:lstStyle/>
          <a:p>
            <a:r>
              <a:rPr lang="en-US" smtClean="0"/>
              <a:t>Understanding the Request Digest</a:t>
            </a:r>
            <a:endParaRPr lang="en-US" dirty="0"/>
          </a:p>
        </p:txBody>
      </p:sp>
      <p:pic>
        <p:nvPicPr>
          <p:cNvPr id="4" name="Picture 3"/>
          <p:cNvPicPr>
            <a:picLocks noChangeAspect="1"/>
          </p:cNvPicPr>
          <p:nvPr/>
        </p:nvPicPr>
        <p:blipFill>
          <a:blip r:embed="rId2"/>
          <a:stretch>
            <a:fillRect/>
          </a:stretch>
        </p:blipFill>
        <p:spPr>
          <a:xfrm>
            <a:off x="960437" y="3802062"/>
            <a:ext cx="5692766" cy="990891"/>
          </a:xfrm>
          <a:prstGeom prst="rect">
            <a:avLst/>
          </a:prstGeom>
          <a:ln>
            <a:solidFill>
              <a:schemeClr val="bg1">
                <a:lumMod val="50000"/>
              </a:schemeClr>
            </a:solidFill>
          </a:ln>
        </p:spPr>
      </p:pic>
    </p:spTree>
    <p:extLst>
      <p:ext uri="{BB962C8B-B14F-4D97-AF65-F5344CB8AC3E}">
        <p14:creationId xmlns:p14="http://schemas.microsoft.com/office/powerpoint/2010/main" val="327562914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47645"/>
          </a:xfrm>
        </p:spPr>
        <p:txBody>
          <a:bodyPr/>
          <a:lstStyle/>
          <a:p>
            <a:r>
              <a:rPr lang="en-US" sz="2800" dirty="0" smtClean="0"/>
              <a:t>Each SharePoint list has a unique type for its list items</a:t>
            </a:r>
          </a:p>
          <a:p>
            <a:pPr lvl="1"/>
            <a:endParaRPr lang="en-US" sz="1600" dirty="0" smtClean="0"/>
          </a:p>
          <a:p>
            <a:pPr lvl="1"/>
            <a:endParaRPr lang="en-US" sz="1600" dirty="0" smtClean="0"/>
          </a:p>
          <a:p>
            <a:endParaRPr lang="en-US" sz="3200" dirty="0" smtClean="0"/>
          </a:p>
          <a:p>
            <a:r>
              <a:rPr lang="en-US" sz="2800" dirty="0" smtClean="0"/>
              <a:t>String-based type value must be passed with all inserts and updates</a:t>
            </a:r>
          </a:p>
          <a:p>
            <a:endParaRPr lang="en-US" sz="2800" dirty="0" smtClean="0"/>
          </a:p>
          <a:p>
            <a:endParaRPr lang="en-US" sz="2800" dirty="0" smtClean="0"/>
          </a:p>
          <a:p>
            <a:endParaRPr lang="en-US" sz="2800" dirty="0" smtClean="0"/>
          </a:p>
          <a:p>
            <a:endParaRPr lang="en-US" sz="2800" dirty="0" smtClean="0"/>
          </a:p>
          <a:p>
            <a:endParaRPr lang="en-US" sz="2800" dirty="0" smtClean="0"/>
          </a:p>
          <a:p>
            <a:r>
              <a:rPr lang="en-US" sz="2800" dirty="0" smtClean="0"/>
              <a:t>Type can be discovered using list’s </a:t>
            </a:r>
            <a:r>
              <a:rPr lang="en-US" sz="2000" b="1" dirty="0" err="1" smtClean="0">
                <a:solidFill>
                  <a:srgbClr val="800000"/>
                </a:solidFill>
              </a:rPr>
              <a:t>ListItemEntityTypeFullName</a:t>
            </a:r>
            <a:r>
              <a:rPr lang="en-US" sz="2800" dirty="0" smtClean="0"/>
              <a:t> property </a:t>
            </a:r>
          </a:p>
          <a:p>
            <a:endParaRPr lang="en-US" sz="2800" dirty="0"/>
          </a:p>
        </p:txBody>
      </p:sp>
      <p:sp>
        <p:nvSpPr>
          <p:cNvPr id="2" name="Title 1"/>
          <p:cNvSpPr>
            <a:spLocks noGrp="1"/>
          </p:cNvSpPr>
          <p:nvPr>
            <p:ph type="title"/>
          </p:nvPr>
        </p:nvSpPr>
        <p:spPr/>
        <p:txBody>
          <a:bodyPr/>
          <a:lstStyle/>
          <a:p>
            <a:r>
              <a:rPr lang="en-US" smtClean="0"/>
              <a:t>Working with List Item Type Metadata</a:t>
            </a:r>
            <a:endParaRPr lang="en-US" dirty="0"/>
          </a:p>
        </p:txBody>
      </p:sp>
      <p:pic>
        <p:nvPicPr>
          <p:cNvPr id="4" name="Picture 3"/>
          <p:cNvPicPr>
            <a:picLocks noChangeAspect="1"/>
          </p:cNvPicPr>
          <p:nvPr/>
        </p:nvPicPr>
        <p:blipFill>
          <a:blip r:embed="rId2"/>
          <a:stretch>
            <a:fillRect/>
          </a:stretch>
        </p:blipFill>
        <p:spPr>
          <a:xfrm>
            <a:off x="909200" y="3552958"/>
            <a:ext cx="5309038" cy="1704969"/>
          </a:xfrm>
          <a:prstGeom prst="rect">
            <a:avLst/>
          </a:prstGeom>
          <a:ln>
            <a:solidFill>
              <a:schemeClr val="bg1">
                <a:lumMod val="50000"/>
              </a:schemeClr>
            </a:solidFill>
          </a:ln>
        </p:spPr>
      </p:pic>
      <p:grpSp>
        <p:nvGrpSpPr>
          <p:cNvPr id="15" name="Group 14"/>
          <p:cNvGrpSpPr/>
          <p:nvPr/>
        </p:nvGrpSpPr>
        <p:grpSpPr>
          <a:xfrm>
            <a:off x="884237" y="1820862"/>
            <a:ext cx="3633381" cy="854886"/>
            <a:chOff x="864006" y="1905000"/>
            <a:chExt cx="3551165" cy="835542"/>
          </a:xfrm>
        </p:grpSpPr>
        <p:pic>
          <p:nvPicPr>
            <p:cNvPr id="5" name="Picture 4"/>
            <p:cNvPicPr>
              <a:picLocks noChangeAspect="1"/>
            </p:cNvPicPr>
            <p:nvPr/>
          </p:nvPicPr>
          <p:blipFill rotWithShape="1">
            <a:blip r:embed="rId3"/>
            <a:srcRect l="5816" t="10307" r="61317" b="70358"/>
            <a:stretch/>
          </p:blipFill>
          <p:spPr>
            <a:xfrm>
              <a:off x="864006" y="1905000"/>
              <a:ext cx="3063654" cy="835542"/>
            </a:xfrm>
            <a:prstGeom prst="rect">
              <a:avLst/>
            </a:prstGeom>
            <a:ln>
              <a:solidFill>
                <a:schemeClr val="bg1">
                  <a:lumMod val="50000"/>
                </a:schemeClr>
              </a:solidFill>
            </a:ln>
          </p:spPr>
        </p:pic>
        <p:cxnSp>
          <p:nvCxnSpPr>
            <p:cNvPr id="11" name="Straight Arrow Connector 10"/>
            <p:cNvCxnSpPr/>
            <p:nvPr/>
          </p:nvCxnSpPr>
          <p:spPr>
            <a:xfrm flipH="1">
              <a:off x="3157870" y="2654595"/>
              <a:ext cx="125730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724236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SharePoint List Item</a:t>
            </a:r>
            <a:endParaRPr lang="en-US" dirty="0"/>
          </a:p>
        </p:txBody>
      </p:sp>
      <p:pic>
        <p:nvPicPr>
          <p:cNvPr id="3" name="Picture 2"/>
          <p:cNvPicPr>
            <a:picLocks noChangeAspect="1"/>
          </p:cNvPicPr>
          <p:nvPr/>
        </p:nvPicPr>
        <p:blipFill>
          <a:blip r:embed="rId2"/>
          <a:stretch>
            <a:fillRect/>
          </a:stretch>
        </p:blipFill>
        <p:spPr>
          <a:xfrm>
            <a:off x="494845" y="1388381"/>
            <a:ext cx="8534400" cy="5225835"/>
          </a:xfrm>
          <a:prstGeom prst="rect">
            <a:avLst/>
          </a:prstGeom>
          <a:ln>
            <a:solidFill>
              <a:schemeClr val="bg1">
                <a:lumMod val="50000"/>
              </a:schemeClr>
            </a:solidFill>
          </a:ln>
        </p:spPr>
      </p:pic>
    </p:spTree>
    <p:extLst>
      <p:ext uri="{BB962C8B-B14F-4D97-AF65-F5344CB8AC3E}">
        <p14:creationId xmlns:p14="http://schemas.microsoft.com/office/powerpoint/2010/main" val="1732551873"/>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081117"/>
          </a:xfrm>
        </p:spPr>
        <p:txBody>
          <a:bodyPr/>
          <a:lstStyle/>
          <a:p>
            <a:r>
              <a:rPr lang="en-US" sz="3200" dirty="0" smtClean="0"/>
              <a:t>OData v2 requires items to carry </a:t>
            </a:r>
            <a:r>
              <a:rPr lang="en-US" sz="3200" dirty="0" err="1" smtClean="0"/>
              <a:t>ETags</a:t>
            </a:r>
            <a:endParaRPr lang="en-US" sz="3200" dirty="0" smtClean="0"/>
          </a:p>
          <a:p>
            <a:pPr lvl="1"/>
            <a:r>
              <a:rPr lang="en-US" sz="1800" dirty="0" err="1" smtClean="0"/>
              <a:t>ETag</a:t>
            </a:r>
            <a:r>
              <a:rPr lang="en-US" sz="1800" dirty="0" smtClean="0"/>
              <a:t> is integer value in that it identities version of item</a:t>
            </a:r>
          </a:p>
          <a:p>
            <a:pPr lvl="1"/>
            <a:r>
              <a:rPr lang="en-US" sz="1800" dirty="0" err="1" smtClean="0"/>
              <a:t>ETag</a:t>
            </a:r>
            <a:r>
              <a:rPr lang="en-US" sz="1800" dirty="0" smtClean="0"/>
              <a:t> is automatically incremented with each update</a:t>
            </a:r>
          </a:p>
          <a:p>
            <a:endParaRPr lang="en-US" sz="3200" dirty="0" smtClean="0"/>
          </a:p>
          <a:p>
            <a:endParaRPr lang="en-US" sz="3200" dirty="0" smtClean="0"/>
          </a:p>
          <a:p>
            <a:endParaRPr lang="en-US" sz="3200" dirty="0" smtClean="0"/>
          </a:p>
          <a:p>
            <a:r>
              <a:rPr lang="en-US" sz="3200" dirty="0" err="1" smtClean="0"/>
              <a:t>ETag</a:t>
            </a:r>
            <a:r>
              <a:rPr lang="en-US" sz="3200" dirty="0" smtClean="0"/>
              <a:t> use to support for optimistic concurrency control</a:t>
            </a:r>
          </a:p>
          <a:p>
            <a:pPr lvl="1"/>
            <a:r>
              <a:rPr lang="en-US" sz="1800" dirty="0" err="1" smtClean="0"/>
              <a:t>ETag</a:t>
            </a:r>
            <a:r>
              <a:rPr lang="en-US" sz="1800" dirty="0" smtClean="0"/>
              <a:t> works to eliminate the “lost update” scenario</a:t>
            </a:r>
          </a:p>
          <a:p>
            <a:pPr lvl="1"/>
            <a:r>
              <a:rPr lang="en-US" sz="1800" dirty="0" err="1" smtClean="0"/>
              <a:t>ETag</a:t>
            </a:r>
            <a:r>
              <a:rPr lang="en-US" sz="1800" dirty="0" smtClean="0"/>
              <a:t> must be tracked in order to post updates in most scenarios</a:t>
            </a:r>
            <a:endParaRPr lang="en-US" sz="1800" dirty="0"/>
          </a:p>
        </p:txBody>
      </p:sp>
      <p:sp>
        <p:nvSpPr>
          <p:cNvPr id="2" name="Title 1"/>
          <p:cNvSpPr>
            <a:spLocks noGrp="1"/>
          </p:cNvSpPr>
          <p:nvPr>
            <p:ph type="title"/>
          </p:nvPr>
        </p:nvSpPr>
        <p:spPr/>
        <p:txBody>
          <a:bodyPr/>
          <a:lstStyle/>
          <a:p>
            <a:r>
              <a:rPr lang="en-US" smtClean="0"/>
              <a:t>ETags and Optimistic Concurrency</a:t>
            </a:r>
            <a:endParaRPr lang="en-US" dirty="0"/>
          </a:p>
        </p:txBody>
      </p:sp>
      <p:pic>
        <p:nvPicPr>
          <p:cNvPr id="6" name="Picture 5"/>
          <p:cNvPicPr>
            <a:picLocks noChangeAspect="1"/>
          </p:cNvPicPr>
          <p:nvPr/>
        </p:nvPicPr>
        <p:blipFill>
          <a:blip r:embed="rId2"/>
          <a:stretch>
            <a:fillRect/>
          </a:stretch>
        </p:blipFill>
        <p:spPr>
          <a:xfrm>
            <a:off x="979902" y="5293967"/>
            <a:ext cx="5819056" cy="777169"/>
          </a:xfrm>
          <a:prstGeom prst="rect">
            <a:avLst/>
          </a:prstGeom>
          <a:ln>
            <a:solidFill>
              <a:schemeClr val="bg1">
                <a:lumMod val="50000"/>
              </a:schemeClr>
            </a:solidFill>
          </a:ln>
        </p:spPr>
      </p:pic>
      <p:pic>
        <p:nvPicPr>
          <p:cNvPr id="7" name="Picture 6"/>
          <p:cNvPicPr>
            <a:picLocks noChangeAspect="1"/>
          </p:cNvPicPr>
          <p:nvPr/>
        </p:nvPicPr>
        <p:blipFill rotWithShape="1">
          <a:blip r:embed="rId3"/>
          <a:srcRect b="35426"/>
          <a:stretch/>
        </p:blipFill>
        <p:spPr>
          <a:xfrm>
            <a:off x="979902" y="2430462"/>
            <a:ext cx="1855492" cy="1436510"/>
          </a:xfrm>
          <a:prstGeom prst="rect">
            <a:avLst/>
          </a:prstGeom>
          <a:ln>
            <a:solidFill>
              <a:schemeClr val="bg1">
                <a:lumMod val="50000"/>
              </a:schemeClr>
            </a:solidFill>
          </a:ln>
        </p:spPr>
      </p:pic>
    </p:spTree>
    <p:extLst>
      <p:ext uri="{BB962C8B-B14F-4D97-AF65-F5344CB8AC3E}">
        <p14:creationId xmlns:p14="http://schemas.microsoft.com/office/powerpoint/2010/main" val="281222331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001095"/>
          </a:xfrm>
        </p:spPr>
        <p:txBody>
          <a:bodyPr/>
          <a:lstStyle/>
          <a:p>
            <a:r>
              <a:rPr lang="en-US" sz="3600" dirty="0" smtClean="0"/>
              <a:t>Update and Delete operations require If-Match Header</a:t>
            </a:r>
          </a:p>
          <a:p>
            <a:pPr lvl="1"/>
            <a:r>
              <a:rPr lang="en-US" sz="2000" dirty="0" smtClean="0"/>
              <a:t>Allows you to pass </a:t>
            </a:r>
            <a:r>
              <a:rPr lang="en-US" sz="2000" dirty="0" err="1" smtClean="0"/>
              <a:t>ETag</a:t>
            </a:r>
            <a:r>
              <a:rPr lang="en-US" sz="2000" dirty="0" smtClean="0"/>
              <a:t> value during an update</a:t>
            </a:r>
          </a:p>
          <a:p>
            <a:pPr lvl="1"/>
            <a:r>
              <a:rPr lang="en-US" sz="2000" dirty="0" smtClean="0"/>
              <a:t>Update fails if </a:t>
            </a:r>
            <a:r>
              <a:rPr lang="en-US" sz="2000" dirty="0" err="1" smtClean="0"/>
              <a:t>ETag</a:t>
            </a:r>
            <a:r>
              <a:rPr lang="en-US" sz="2000" dirty="0" smtClean="0"/>
              <a:t> value changed due to update by other user</a:t>
            </a:r>
          </a:p>
          <a:p>
            <a:pPr lvl="1"/>
            <a:endParaRPr lang="en-US" sz="2000" dirty="0" smtClean="0"/>
          </a:p>
          <a:p>
            <a:pPr lvl="1"/>
            <a:endParaRPr lang="en-US" sz="2000" dirty="0" smtClean="0"/>
          </a:p>
          <a:p>
            <a:pPr lvl="1"/>
            <a:endParaRPr lang="en-US" sz="2000" dirty="0" smtClean="0"/>
          </a:p>
          <a:p>
            <a:pPr lvl="1"/>
            <a:endParaRPr lang="en-US" sz="2000" dirty="0" smtClean="0"/>
          </a:p>
          <a:p>
            <a:r>
              <a:rPr lang="en-US" sz="3600" dirty="0" smtClean="0"/>
              <a:t>You can pass wildcard (*) value inside If-Match Header</a:t>
            </a:r>
          </a:p>
          <a:p>
            <a:pPr lvl="1"/>
            <a:r>
              <a:rPr lang="en-US" sz="2000" dirty="0" smtClean="0"/>
              <a:t>Done to disable optimistic concurrency control</a:t>
            </a:r>
          </a:p>
          <a:p>
            <a:pPr lvl="1"/>
            <a:r>
              <a:rPr lang="en-US" sz="2000" dirty="0" smtClean="0"/>
              <a:t>This is commonly done with delete operations</a:t>
            </a:r>
            <a:endParaRPr lang="en-US" sz="2000" dirty="0"/>
          </a:p>
        </p:txBody>
      </p:sp>
      <p:sp>
        <p:nvSpPr>
          <p:cNvPr id="2" name="Title 1"/>
          <p:cNvSpPr>
            <a:spLocks noGrp="1"/>
          </p:cNvSpPr>
          <p:nvPr>
            <p:ph type="title"/>
          </p:nvPr>
        </p:nvSpPr>
        <p:spPr/>
        <p:txBody>
          <a:bodyPr/>
          <a:lstStyle/>
          <a:p>
            <a:r>
              <a:rPr lang="en-US" smtClean="0"/>
              <a:t>ETags and the If-Match Header</a:t>
            </a:r>
            <a:endParaRPr lang="en-US" dirty="0"/>
          </a:p>
        </p:txBody>
      </p:sp>
      <p:pic>
        <p:nvPicPr>
          <p:cNvPr id="4" name="Picture 3"/>
          <p:cNvPicPr>
            <a:picLocks noChangeAspect="1"/>
          </p:cNvPicPr>
          <p:nvPr/>
        </p:nvPicPr>
        <p:blipFill>
          <a:blip r:embed="rId2"/>
          <a:stretch>
            <a:fillRect/>
          </a:stretch>
        </p:blipFill>
        <p:spPr>
          <a:xfrm>
            <a:off x="1036637" y="2581947"/>
            <a:ext cx="5527618" cy="1262900"/>
          </a:xfrm>
          <a:prstGeom prst="rect">
            <a:avLst/>
          </a:prstGeom>
          <a:ln>
            <a:solidFill>
              <a:schemeClr val="bg1">
                <a:lumMod val="50000"/>
              </a:schemeClr>
            </a:solidFill>
          </a:ln>
        </p:spPr>
      </p:pic>
      <p:pic>
        <p:nvPicPr>
          <p:cNvPr id="5" name="Picture 4"/>
          <p:cNvPicPr>
            <a:picLocks noChangeAspect="1"/>
          </p:cNvPicPr>
          <p:nvPr/>
        </p:nvPicPr>
        <p:blipFill>
          <a:blip r:embed="rId3"/>
          <a:stretch>
            <a:fillRect/>
          </a:stretch>
        </p:blipFill>
        <p:spPr>
          <a:xfrm>
            <a:off x="1036637" y="5225070"/>
            <a:ext cx="5974490" cy="1156040"/>
          </a:xfrm>
          <a:prstGeom prst="rect">
            <a:avLst/>
          </a:prstGeom>
          <a:ln>
            <a:solidFill>
              <a:schemeClr val="bg1">
                <a:lumMod val="50000"/>
              </a:schemeClr>
            </a:solidFill>
          </a:ln>
        </p:spPr>
      </p:pic>
      <p:cxnSp>
        <p:nvCxnSpPr>
          <p:cNvPr id="10" name="Straight Arrow Connector 9"/>
          <p:cNvCxnSpPr/>
          <p:nvPr/>
        </p:nvCxnSpPr>
        <p:spPr>
          <a:xfrm flipH="1" flipV="1">
            <a:off x="3065213" y="6001917"/>
            <a:ext cx="1165754" cy="233151"/>
          </a:xfrm>
          <a:prstGeom prst="straightConnector1">
            <a:avLst/>
          </a:prstGeom>
          <a:ln w="38100">
            <a:solidFill>
              <a:srgbClr val="33CC33"/>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2577139" y="5842269"/>
            <a:ext cx="488074" cy="246758"/>
          </a:xfrm>
          <a:prstGeom prst="roundRect">
            <a:avLst/>
          </a:prstGeom>
          <a:noFill/>
          <a:ln w="28575">
            <a:solidFill>
              <a:srgbClr val="33CC3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768198340"/>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a SharePoint List Item</a:t>
            </a:r>
            <a:endParaRPr lang="en-US" dirty="0"/>
          </a:p>
        </p:txBody>
      </p:sp>
      <p:pic>
        <p:nvPicPr>
          <p:cNvPr id="4" name="Picture 3"/>
          <p:cNvPicPr>
            <a:picLocks noChangeAspect="1"/>
          </p:cNvPicPr>
          <p:nvPr/>
        </p:nvPicPr>
        <p:blipFill>
          <a:blip r:embed="rId2"/>
          <a:stretch>
            <a:fillRect/>
          </a:stretch>
        </p:blipFill>
        <p:spPr>
          <a:xfrm>
            <a:off x="579437" y="1516062"/>
            <a:ext cx="9970547" cy="5800725"/>
          </a:xfrm>
          <a:prstGeom prst="rect">
            <a:avLst/>
          </a:prstGeom>
          <a:ln>
            <a:solidFill>
              <a:schemeClr val="bg1">
                <a:lumMod val="50000"/>
              </a:schemeClr>
            </a:solidFill>
          </a:ln>
        </p:spPr>
      </p:pic>
    </p:spTree>
    <p:extLst>
      <p:ext uri="{BB962C8B-B14F-4D97-AF65-F5344CB8AC3E}">
        <p14:creationId xmlns:p14="http://schemas.microsoft.com/office/powerpoint/2010/main" val="3231137480"/>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Deleting a SharePoint List Item</a:t>
            </a:r>
            <a:endParaRPr lang="en-US" dirty="0"/>
          </a:p>
        </p:txBody>
      </p:sp>
      <p:pic>
        <p:nvPicPr>
          <p:cNvPr id="3" name="Picture 2"/>
          <p:cNvPicPr>
            <a:picLocks noChangeAspect="1"/>
          </p:cNvPicPr>
          <p:nvPr/>
        </p:nvPicPr>
        <p:blipFill>
          <a:blip r:embed="rId2"/>
          <a:stretch>
            <a:fillRect/>
          </a:stretch>
        </p:blipFill>
        <p:spPr>
          <a:xfrm>
            <a:off x="503237" y="1516062"/>
            <a:ext cx="9344025" cy="3324225"/>
          </a:xfrm>
          <a:prstGeom prst="rect">
            <a:avLst/>
          </a:prstGeom>
          <a:ln>
            <a:solidFill>
              <a:schemeClr val="bg1">
                <a:lumMod val="50000"/>
              </a:schemeClr>
            </a:solidFill>
          </a:ln>
        </p:spPr>
      </p:pic>
    </p:spTree>
    <p:extLst>
      <p:ext uri="{BB962C8B-B14F-4D97-AF65-F5344CB8AC3E}">
        <p14:creationId xmlns:p14="http://schemas.microsoft.com/office/powerpoint/2010/main" val="159374342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the </a:t>
            </a:r>
            <a:r>
              <a:rPr lang="en-US" dirty="0" err="1" smtClean="0"/>
              <a:t>SharePointCRM</a:t>
            </a:r>
            <a:r>
              <a:rPr lang="en-US" dirty="0" smtClean="0"/>
              <a:t> App</a:t>
            </a:r>
            <a:endParaRPr lang="en-US" dirty="0"/>
          </a:p>
        </p:txBody>
      </p:sp>
      <p:sp>
        <p:nvSpPr>
          <p:cNvPr id="3" name="Text Placeholder 2"/>
          <p:cNvSpPr>
            <a:spLocks noGrp="1"/>
          </p:cNvSpPr>
          <p:nvPr>
            <p:ph type="body" sz="quarter" idx="12"/>
          </p:nvPr>
        </p:nvSpPr>
        <p:spPr/>
        <p:txBody>
          <a:bodyPr/>
          <a:lstStyle/>
          <a:p>
            <a:r>
              <a:rPr lang="en-US" dirty="0" smtClean="0"/>
              <a:t>Ted Pattison</a:t>
            </a:r>
            <a:endParaRPr lang="en-US" dirty="0"/>
          </a:p>
        </p:txBody>
      </p:sp>
    </p:spTree>
    <p:extLst>
      <p:ext uri="{BB962C8B-B14F-4D97-AF65-F5344CB8AC3E}">
        <p14:creationId xmlns:p14="http://schemas.microsoft.com/office/powerpoint/2010/main" val="25764781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865459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REST and OData Primer</a:t>
            </a:r>
          </a:p>
        </p:txBody>
      </p:sp>
    </p:spTree>
    <p:extLst>
      <p:ext uri="{BB962C8B-B14F-4D97-AF65-F5344CB8AC3E}">
        <p14:creationId xmlns:p14="http://schemas.microsoft.com/office/powerpoint/2010/main" val="2074259132"/>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75616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5441490"/>
          </a:xfrm>
        </p:spPr>
        <p:txBody>
          <a:bodyPr/>
          <a:lstStyle/>
          <a:p>
            <a:r>
              <a:rPr lang="en-US" dirty="0" smtClean="0"/>
              <a:t>In the beginning there was SOAP</a:t>
            </a:r>
          </a:p>
          <a:p>
            <a:pPr lvl="1"/>
            <a:r>
              <a:rPr lang="en-US" dirty="0" smtClean="0"/>
              <a:t>XML-based protocol for executing web service operations</a:t>
            </a:r>
          </a:p>
          <a:p>
            <a:pPr lvl="1"/>
            <a:r>
              <a:rPr lang="en-US" dirty="0" smtClean="0">
                <a:solidFill>
                  <a:srgbClr val="800000"/>
                </a:solidFill>
              </a:rPr>
              <a:t>SOAP</a:t>
            </a:r>
            <a:r>
              <a:rPr lang="en-US" dirty="0" smtClean="0"/>
              <a:t> = </a:t>
            </a:r>
            <a:r>
              <a:rPr lang="en-US" dirty="0" smtClean="0">
                <a:solidFill>
                  <a:srgbClr val="800000"/>
                </a:solidFill>
              </a:rPr>
              <a:t>S</a:t>
            </a:r>
            <a:r>
              <a:rPr lang="en-US" dirty="0" smtClean="0"/>
              <a:t>imple </a:t>
            </a:r>
            <a:r>
              <a:rPr lang="en-US" dirty="0" smtClean="0">
                <a:solidFill>
                  <a:srgbClr val="800000"/>
                </a:solidFill>
              </a:rPr>
              <a:t>O</a:t>
            </a:r>
            <a:r>
              <a:rPr lang="en-US" dirty="0" smtClean="0"/>
              <a:t>bject </a:t>
            </a:r>
            <a:r>
              <a:rPr lang="en-US" dirty="0" smtClean="0">
                <a:solidFill>
                  <a:srgbClr val="800000"/>
                </a:solidFill>
              </a:rPr>
              <a:t>A</a:t>
            </a:r>
            <a:r>
              <a:rPr lang="en-US" dirty="0" smtClean="0"/>
              <a:t>ccess </a:t>
            </a:r>
            <a:r>
              <a:rPr lang="en-US" dirty="0" smtClean="0">
                <a:solidFill>
                  <a:srgbClr val="800000"/>
                </a:solidFill>
              </a:rPr>
              <a:t>P</a:t>
            </a:r>
            <a:r>
              <a:rPr lang="en-US" dirty="0" smtClean="0"/>
              <a:t>rotocol</a:t>
            </a:r>
          </a:p>
          <a:p>
            <a:pPr lvl="1"/>
            <a:r>
              <a:rPr lang="en-US" dirty="0" smtClean="0"/>
              <a:t>SOAP makes simple things more complicated than they could be</a:t>
            </a:r>
          </a:p>
          <a:p>
            <a:pPr lvl="1"/>
            <a:r>
              <a:rPr lang="en-US" dirty="0" smtClean="0"/>
              <a:t>Acronym status of SOAP revoked in 2003</a:t>
            </a:r>
          </a:p>
          <a:p>
            <a:pPr>
              <a:lnSpc>
                <a:spcPct val="150000"/>
              </a:lnSpc>
            </a:pPr>
            <a:r>
              <a:rPr lang="en-US" dirty="0" smtClean="0"/>
              <a:t>REST is simpler and much easier to use</a:t>
            </a:r>
          </a:p>
          <a:p>
            <a:pPr lvl="1"/>
            <a:r>
              <a:rPr lang="en-US" dirty="0" smtClean="0">
                <a:solidFill>
                  <a:srgbClr val="800000"/>
                </a:solidFill>
              </a:rPr>
              <a:t>REST </a:t>
            </a:r>
            <a:r>
              <a:rPr lang="en-US" dirty="0" smtClean="0"/>
              <a:t> = </a:t>
            </a:r>
            <a:r>
              <a:rPr lang="en-US" dirty="0" err="1" smtClean="0">
                <a:solidFill>
                  <a:srgbClr val="800000"/>
                </a:solidFill>
              </a:rPr>
              <a:t>RE</a:t>
            </a:r>
            <a:r>
              <a:rPr lang="en-US" dirty="0" err="1" smtClean="0"/>
              <a:t>presentational</a:t>
            </a:r>
            <a:r>
              <a:rPr lang="en-US" dirty="0" smtClean="0"/>
              <a:t> </a:t>
            </a:r>
            <a:r>
              <a:rPr lang="en-US" dirty="0" smtClean="0">
                <a:solidFill>
                  <a:srgbClr val="800000"/>
                </a:solidFill>
              </a:rPr>
              <a:t>S</a:t>
            </a:r>
            <a:r>
              <a:rPr lang="en-US" dirty="0" smtClean="0"/>
              <a:t>tate </a:t>
            </a:r>
            <a:r>
              <a:rPr lang="en-US" dirty="0" smtClean="0">
                <a:solidFill>
                  <a:srgbClr val="800000"/>
                </a:solidFill>
              </a:rPr>
              <a:t>T</a:t>
            </a:r>
            <a:r>
              <a:rPr lang="en-US" dirty="0" smtClean="0"/>
              <a:t>ransfer</a:t>
            </a:r>
          </a:p>
          <a:p>
            <a:pPr lvl="1"/>
            <a:r>
              <a:rPr lang="en-US" dirty="0" smtClean="0"/>
              <a:t>Simple approach based on HTTP request/response pairs</a:t>
            </a:r>
          </a:p>
          <a:p>
            <a:pPr lvl="1"/>
            <a:r>
              <a:rPr lang="en-US" dirty="0" smtClean="0"/>
              <a:t>HTTP requests target specific resources using unique URIs</a:t>
            </a:r>
          </a:p>
          <a:p>
            <a:pPr lvl="1"/>
            <a:r>
              <a:rPr lang="en-US" dirty="0" smtClean="0"/>
              <a:t>Resources move back and forth using representations</a:t>
            </a:r>
          </a:p>
          <a:p>
            <a:pPr lvl="1"/>
            <a:r>
              <a:rPr lang="en-US" dirty="0" smtClean="0"/>
              <a:t>Representations of resources defined using Internet Media Types</a:t>
            </a:r>
            <a:endParaRPr lang="en-US" dirty="0"/>
          </a:p>
        </p:txBody>
      </p:sp>
      <p:sp>
        <p:nvSpPr>
          <p:cNvPr id="3" name="Title 2"/>
          <p:cNvSpPr>
            <a:spLocks noGrp="1"/>
          </p:cNvSpPr>
          <p:nvPr>
            <p:ph type="title"/>
          </p:nvPr>
        </p:nvSpPr>
        <p:spPr/>
        <p:txBody>
          <a:bodyPr/>
          <a:lstStyle/>
          <a:p>
            <a:r>
              <a:rPr lang="en-US" smtClean="0"/>
              <a:t>Are You Getting Enough REST?</a:t>
            </a:r>
            <a:endParaRPr lang="en-US" dirty="0"/>
          </a:p>
        </p:txBody>
      </p:sp>
    </p:spTree>
    <p:extLst>
      <p:ext uri="{BB962C8B-B14F-4D97-AF65-F5344CB8AC3E}">
        <p14:creationId xmlns:p14="http://schemas.microsoft.com/office/powerpoint/2010/main" val="106461876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58445"/>
          </a:xfrm>
        </p:spPr>
        <p:txBody>
          <a:bodyPr/>
          <a:lstStyle/>
          <a:p>
            <a:r>
              <a:rPr lang="en-US" dirty="0" smtClean="0"/>
              <a:t>Internet media type defines format of representation</a:t>
            </a:r>
          </a:p>
          <a:p>
            <a:pPr lvl="1"/>
            <a:r>
              <a:rPr lang="en-US" dirty="0" smtClean="0"/>
              <a:t>Commonly referred to as Content Types</a:t>
            </a:r>
          </a:p>
          <a:p>
            <a:pPr lvl="1">
              <a:lnSpc>
                <a:spcPct val="200000"/>
              </a:lnSpc>
            </a:pPr>
            <a:r>
              <a:rPr lang="en-US" dirty="0" smtClean="0"/>
              <a:t>Previous </a:t>
            </a:r>
            <a:r>
              <a:rPr lang="en-US" dirty="0"/>
              <a:t>known as MIME types</a:t>
            </a:r>
            <a:endParaRPr lang="en-US" dirty="0" smtClean="0"/>
          </a:p>
          <a:p>
            <a:pPr lvl="1"/>
            <a:endParaRPr lang="en-US" sz="1600" i="1" dirty="0" smtClean="0">
              <a:solidFill>
                <a:schemeClr val="accent1">
                  <a:lumMod val="50000"/>
                </a:schemeClr>
              </a:solidFill>
            </a:endParaRPr>
          </a:p>
          <a:p>
            <a:pPr lvl="1"/>
            <a:r>
              <a:rPr lang="en-US" dirty="0" smtClean="0"/>
              <a:t>Examples of common Internet media types</a:t>
            </a:r>
          </a:p>
          <a:p>
            <a:pPr lvl="2"/>
            <a:r>
              <a:rPr lang="en-US" sz="1800" dirty="0" smtClean="0">
                <a:solidFill>
                  <a:srgbClr val="800000"/>
                </a:solidFill>
              </a:rPr>
              <a:t>text/html</a:t>
            </a:r>
          </a:p>
          <a:p>
            <a:pPr lvl="2"/>
            <a:r>
              <a:rPr lang="en-US" sz="1800" dirty="0" smtClean="0">
                <a:solidFill>
                  <a:srgbClr val="800000"/>
                </a:solidFill>
              </a:rPr>
              <a:t>text/xml</a:t>
            </a:r>
          </a:p>
          <a:p>
            <a:pPr lvl="2"/>
            <a:r>
              <a:rPr lang="en-US" sz="1800" dirty="0" smtClean="0">
                <a:solidFill>
                  <a:srgbClr val="800000"/>
                </a:solidFill>
              </a:rPr>
              <a:t>application/xml</a:t>
            </a:r>
          </a:p>
          <a:p>
            <a:pPr lvl="2"/>
            <a:r>
              <a:rPr lang="en-US" sz="1800" dirty="0" smtClean="0">
                <a:solidFill>
                  <a:srgbClr val="800000"/>
                </a:solidFill>
              </a:rPr>
              <a:t>application/</a:t>
            </a:r>
            <a:r>
              <a:rPr lang="en-US" sz="1800" dirty="0" err="1" smtClean="0">
                <a:solidFill>
                  <a:srgbClr val="800000"/>
                </a:solidFill>
              </a:rPr>
              <a:t>atom+xml</a:t>
            </a:r>
            <a:endParaRPr lang="en-US" sz="1800" dirty="0" smtClean="0">
              <a:solidFill>
                <a:srgbClr val="800000"/>
              </a:solidFill>
            </a:endParaRPr>
          </a:p>
          <a:p>
            <a:pPr lvl="2"/>
            <a:r>
              <a:rPr lang="en-US" sz="1800" dirty="0" smtClean="0">
                <a:solidFill>
                  <a:srgbClr val="800000"/>
                </a:solidFill>
              </a:rPr>
              <a:t>application/</a:t>
            </a:r>
            <a:r>
              <a:rPr lang="en-US" sz="1800" dirty="0" err="1" smtClean="0">
                <a:solidFill>
                  <a:srgbClr val="800000"/>
                </a:solidFill>
              </a:rPr>
              <a:t>json</a:t>
            </a:r>
            <a:r>
              <a:rPr lang="en-US" sz="1800" dirty="0" smtClean="0">
                <a:solidFill>
                  <a:srgbClr val="C00000"/>
                </a:solidFill>
              </a:rPr>
              <a:t/>
            </a:r>
            <a:br>
              <a:rPr lang="en-US" sz="1800" dirty="0" smtClean="0">
                <a:solidFill>
                  <a:srgbClr val="C00000"/>
                </a:solidFill>
              </a:rPr>
            </a:br>
            <a:endParaRPr lang="en-US" sz="1800" dirty="0" smtClean="0">
              <a:solidFill>
                <a:srgbClr val="C00000"/>
              </a:solidFill>
            </a:endParaRPr>
          </a:p>
          <a:p>
            <a:pPr lvl="1"/>
            <a:r>
              <a:rPr lang="en-US" sz="2000" dirty="0" smtClean="0"/>
              <a:t>HTTP headers used to indicate Internet Media Type</a:t>
            </a:r>
          </a:p>
          <a:p>
            <a:pPr lvl="2"/>
            <a:r>
              <a:rPr lang="en-US" dirty="0" smtClean="0">
                <a:solidFill>
                  <a:srgbClr val="800000"/>
                </a:solidFill>
              </a:rPr>
              <a:t>Accept</a:t>
            </a:r>
            <a:r>
              <a:rPr lang="en-US" dirty="0" smtClean="0"/>
              <a:t> request header indicates what client wants in response</a:t>
            </a:r>
          </a:p>
          <a:p>
            <a:pPr lvl="2"/>
            <a:r>
              <a:rPr lang="en-US" dirty="0" smtClean="0"/>
              <a:t>Content-Type header indicates type of request/response body</a:t>
            </a:r>
          </a:p>
        </p:txBody>
      </p:sp>
      <p:sp>
        <p:nvSpPr>
          <p:cNvPr id="3" name="Title 2"/>
          <p:cNvSpPr>
            <a:spLocks noGrp="1"/>
          </p:cNvSpPr>
          <p:nvPr>
            <p:ph type="title"/>
          </p:nvPr>
        </p:nvSpPr>
        <p:spPr/>
        <p:txBody>
          <a:bodyPr/>
          <a:lstStyle/>
          <a:p>
            <a:r>
              <a:rPr lang="en-US" smtClean="0"/>
              <a:t>Internet Media Types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0069" y="2278062"/>
            <a:ext cx="1374098" cy="914400"/>
          </a:xfrm>
          <a:prstGeom prst="rect">
            <a:avLst/>
          </a:prstGeom>
        </p:spPr>
      </p:pic>
    </p:spTree>
    <p:extLst>
      <p:ext uri="{BB962C8B-B14F-4D97-AF65-F5344CB8AC3E}">
        <p14:creationId xmlns:p14="http://schemas.microsoft.com/office/powerpoint/2010/main" val="41931358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1902059"/>
          </a:xfrm>
        </p:spPr>
        <p:txBody>
          <a:bodyPr/>
          <a:lstStyle/>
          <a:p>
            <a:r>
              <a:rPr lang="en-US" dirty="0" smtClean="0"/>
              <a:t>OData is standardized REST API for Data Access</a:t>
            </a:r>
          </a:p>
          <a:p>
            <a:pPr lvl="1"/>
            <a:r>
              <a:rPr lang="en-US" dirty="0" smtClean="0"/>
              <a:t>Think of it as “ADO.NET for the Internet”</a:t>
            </a:r>
          </a:p>
          <a:p>
            <a:pPr lvl="1"/>
            <a:r>
              <a:rPr lang="en-US" dirty="0" smtClean="0"/>
              <a:t>Defined by Open Data Protocol specification</a:t>
            </a:r>
          </a:p>
          <a:p>
            <a:pPr lvl="1"/>
            <a:r>
              <a:rPr lang="en-US" b="1" dirty="0" smtClean="0">
                <a:solidFill>
                  <a:srgbClr val="800000"/>
                </a:solidFill>
              </a:rPr>
              <a:t>http</a:t>
            </a:r>
            <a:r>
              <a:rPr lang="en-US" b="1" dirty="0">
                <a:solidFill>
                  <a:srgbClr val="800000"/>
                </a:solidFill>
              </a:rPr>
              <a:t>://www.odata.org</a:t>
            </a:r>
            <a:r>
              <a:rPr lang="en-US" b="1" dirty="0" smtClean="0">
                <a:solidFill>
                  <a:srgbClr val="800000"/>
                </a:solidFill>
              </a:rPr>
              <a:t>/</a:t>
            </a:r>
            <a:r>
              <a:rPr lang="en-US" dirty="0" smtClean="0"/>
              <a:t> is a great resource – get to know it!</a:t>
            </a:r>
          </a:p>
        </p:txBody>
      </p:sp>
      <p:sp>
        <p:nvSpPr>
          <p:cNvPr id="3" name="Title 2"/>
          <p:cNvSpPr>
            <a:spLocks noGrp="1"/>
          </p:cNvSpPr>
          <p:nvPr>
            <p:ph type="title"/>
          </p:nvPr>
        </p:nvSpPr>
        <p:spPr/>
        <p:txBody>
          <a:bodyPr/>
          <a:lstStyle/>
          <a:p>
            <a:r>
              <a:rPr lang="en-US" dirty="0" smtClean="0"/>
              <a:t>What is OData?</a:t>
            </a:r>
            <a:endParaRPr lang="en-US" dirty="0"/>
          </a:p>
        </p:txBody>
      </p:sp>
      <p:pic>
        <p:nvPicPr>
          <p:cNvPr id="8" name="Picture 7"/>
          <p:cNvPicPr>
            <a:picLocks noChangeAspect="1"/>
          </p:cNvPicPr>
          <p:nvPr/>
        </p:nvPicPr>
        <p:blipFill>
          <a:blip r:embed="rId3"/>
          <a:stretch>
            <a:fillRect/>
          </a:stretch>
        </p:blipFill>
        <p:spPr>
          <a:xfrm>
            <a:off x="1112837" y="3192462"/>
            <a:ext cx="6248400" cy="3592180"/>
          </a:xfrm>
          <a:prstGeom prst="rect">
            <a:avLst/>
          </a:prstGeom>
        </p:spPr>
      </p:pic>
    </p:spTree>
    <p:extLst>
      <p:ext uri="{BB962C8B-B14F-4D97-AF65-F5344CB8AC3E}">
        <p14:creationId xmlns:p14="http://schemas.microsoft.com/office/powerpoint/2010/main" val="320037682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52180"/>
          </a:xfrm>
        </p:spPr>
        <p:txBody>
          <a:bodyPr/>
          <a:lstStyle/>
          <a:p>
            <a:r>
              <a:rPr lang="en-US" b="1" dirty="0" smtClean="0">
                <a:solidFill>
                  <a:srgbClr val="800000"/>
                </a:solidFill>
              </a:rPr>
              <a:t>GET</a:t>
            </a:r>
          </a:p>
          <a:p>
            <a:pPr lvl="1"/>
            <a:r>
              <a:rPr lang="en-US" dirty="0" smtClean="0"/>
              <a:t>Returns an items or an array of items</a:t>
            </a:r>
          </a:p>
          <a:p>
            <a:r>
              <a:rPr lang="en-US" b="1" dirty="0" smtClean="0">
                <a:solidFill>
                  <a:srgbClr val="800000"/>
                </a:solidFill>
              </a:rPr>
              <a:t>POST</a:t>
            </a:r>
          </a:p>
          <a:p>
            <a:pPr lvl="1"/>
            <a:r>
              <a:rPr lang="en-US" dirty="0" smtClean="0"/>
              <a:t>Creates a new item</a:t>
            </a:r>
          </a:p>
          <a:p>
            <a:r>
              <a:rPr lang="en-US" b="1" dirty="0" smtClean="0">
                <a:solidFill>
                  <a:srgbClr val="800000"/>
                </a:solidFill>
              </a:rPr>
              <a:t>PUT</a:t>
            </a:r>
          </a:p>
          <a:p>
            <a:pPr lvl="1"/>
            <a:r>
              <a:rPr lang="en-US" dirty="0" smtClean="0"/>
              <a:t>Updates an item (delete operation followed by update)</a:t>
            </a:r>
          </a:p>
          <a:p>
            <a:r>
              <a:rPr lang="en-US" b="1" dirty="0" smtClean="0">
                <a:solidFill>
                  <a:srgbClr val="800000"/>
                </a:solidFill>
              </a:rPr>
              <a:t>PATCH</a:t>
            </a:r>
            <a:r>
              <a:rPr lang="en-US" dirty="0" smtClean="0"/>
              <a:t> </a:t>
            </a:r>
            <a:r>
              <a:rPr lang="en-US" sz="2400" dirty="0" smtClean="0"/>
              <a:t>or</a:t>
            </a:r>
            <a:r>
              <a:rPr lang="en-US" dirty="0" smtClean="0"/>
              <a:t> </a:t>
            </a:r>
            <a:r>
              <a:rPr lang="en-US" b="1" dirty="0" smtClean="0">
                <a:solidFill>
                  <a:srgbClr val="800000"/>
                </a:solidFill>
              </a:rPr>
              <a:t>MERGE</a:t>
            </a:r>
          </a:p>
          <a:p>
            <a:pPr lvl="1"/>
            <a:r>
              <a:rPr lang="en-US" dirty="0" smtClean="0"/>
              <a:t>Updates an item in-place – existing column values can be retained</a:t>
            </a:r>
          </a:p>
          <a:p>
            <a:r>
              <a:rPr lang="en-US" b="1" dirty="0" smtClean="0">
                <a:solidFill>
                  <a:srgbClr val="800000"/>
                </a:solidFill>
              </a:rPr>
              <a:t>DELETE</a:t>
            </a:r>
          </a:p>
          <a:p>
            <a:pPr lvl="1"/>
            <a:r>
              <a:rPr lang="en-US" dirty="0" smtClean="0"/>
              <a:t>Deletes an item</a:t>
            </a:r>
            <a:endParaRPr lang="en-US" dirty="0"/>
          </a:p>
        </p:txBody>
      </p:sp>
      <p:sp>
        <p:nvSpPr>
          <p:cNvPr id="3" name="Title 2"/>
          <p:cNvSpPr>
            <a:spLocks noGrp="1"/>
          </p:cNvSpPr>
          <p:nvPr>
            <p:ph type="title"/>
          </p:nvPr>
        </p:nvSpPr>
        <p:spPr/>
        <p:txBody>
          <a:bodyPr/>
          <a:lstStyle/>
          <a:p>
            <a:r>
              <a:rPr lang="en-US" dirty="0" smtClean="0"/>
              <a:t>HTTP Methods used with OData</a:t>
            </a:r>
            <a:endParaRPr lang="en-US" dirty="0"/>
          </a:p>
        </p:txBody>
      </p:sp>
    </p:spTree>
    <p:extLst>
      <p:ext uri="{BB962C8B-B14F-4D97-AF65-F5344CB8AC3E}">
        <p14:creationId xmlns:p14="http://schemas.microsoft.com/office/powerpoint/2010/main" val="165827372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127A4FED-1025-4717-889F-5D34546262E5}" vid="{A48438B8-C300-4E76-B649-FC27DE7D7C28}"/>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A9A6D3-88BA-418B-BD3A-24CA75E5DE89}"/>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Dev</Template>
  <TotalTime>0</TotalTime>
  <Words>1721</Words>
  <Application>Microsoft Office PowerPoint</Application>
  <PresentationFormat>Custom</PresentationFormat>
  <Paragraphs>250</Paragraphs>
  <Slides>50</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50</vt:i4>
      </vt:variant>
    </vt:vector>
  </HeadingPairs>
  <TitlesOfParts>
    <vt:vector size="57" baseType="lpstr">
      <vt:lpstr>Arial</vt:lpstr>
      <vt:lpstr>Calibri</vt:lpstr>
      <vt:lpstr>Segoe UI</vt:lpstr>
      <vt:lpstr>Segoe UI Light</vt:lpstr>
      <vt:lpstr>Wingdings</vt:lpstr>
      <vt:lpstr>5-30499_SPC_2014_Dev_Template_16x9</vt:lpstr>
      <vt:lpstr>1_5-30499_SPC_2014_Dev_Template_16x9</vt:lpstr>
      <vt:lpstr>PowerPoint Presentation</vt:lpstr>
      <vt:lpstr>SharePoint App best practices using OData and the SharePoint REST API </vt:lpstr>
      <vt:lpstr>About Ted</vt:lpstr>
      <vt:lpstr>Agenda</vt:lpstr>
      <vt:lpstr>REST and OData Primer</vt:lpstr>
      <vt:lpstr>Are You Getting Enough REST?</vt:lpstr>
      <vt:lpstr>Internet Media Types</vt:lpstr>
      <vt:lpstr>What is OData?</vt:lpstr>
      <vt:lpstr>HTTP Methods used with OData</vt:lpstr>
      <vt:lpstr>OData URIs</vt:lpstr>
      <vt:lpstr>OData Query Option Parameters</vt:lpstr>
      <vt:lpstr>Request Headers used with OData</vt:lpstr>
      <vt:lpstr>Implementing an OData Service with the Web API</vt:lpstr>
      <vt:lpstr>Essential OData Programming Skills</vt:lpstr>
      <vt:lpstr>Designing Libraries using Modules</vt:lpstr>
      <vt:lpstr>Executing AJAX Calls Across the Network</vt:lpstr>
      <vt:lpstr>Promises and Deferred Objects</vt:lpstr>
      <vt:lpstr>A Sample Data Access Library</vt:lpstr>
      <vt:lpstr>Calling Data Access </vt:lpstr>
      <vt:lpstr>Creating an HTML Table using jQuery</vt:lpstr>
      <vt:lpstr>Adding a New Item</vt:lpstr>
      <vt:lpstr>Deleting an Existing Item</vt:lpstr>
      <vt:lpstr>Updating an Item using PUT</vt:lpstr>
      <vt:lpstr>Consuming an OData Service with JavaScript and jQuery</vt:lpstr>
      <vt:lpstr>The SharePoint REST API</vt:lpstr>
      <vt:lpstr>Service Root URI of the App Web</vt:lpstr>
      <vt:lpstr>Finding the Service Root of the Host Web</vt:lpstr>
      <vt:lpstr>Reliable URIs for the SharePoint REST Calls</vt:lpstr>
      <vt:lpstr>Querying a List in the App Web</vt:lpstr>
      <vt:lpstr>Using the $filter Parameter</vt:lpstr>
      <vt:lpstr>Querying for Lists within the Host Web</vt:lpstr>
      <vt:lpstr>Using the $expand Query Option</vt:lpstr>
      <vt:lpstr>HostWebExplorer App</vt:lpstr>
      <vt:lpstr>Paging with SharePoint Lists</vt:lpstr>
      <vt:lpstr>Paging with SharePoint Lists</vt:lpstr>
      <vt:lpstr>Create a Paging Scheme with SharePoint Lists</vt:lpstr>
      <vt:lpstr>HTML Slinging with OData Results</vt:lpstr>
      <vt:lpstr>HTML Slingers Smackdown</vt:lpstr>
      <vt:lpstr>Updating SharePoint Objects</vt:lpstr>
      <vt:lpstr>Updating SharePoint Objects</vt:lpstr>
      <vt:lpstr>Understanding the Request Digest</vt:lpstr>
      <vt:lpstr>Working with List Item Type Metadata</vt:lpstr>
      <vt:lpstr>Adding a SharePoint List Item</vt:lpstr>
      <vt:lpstr>ETags and Optimistic Concurrency</vt:lpstr>
      <vt:lpstr>ETags and the If-Match Header</vt:lpstr>
      <vt:lpstr>Updating a SharePoint List Item</vt:lpstr>
      <vt:lpstr>Deleting a SharePoint List Item</vt:lpstr>
      <vt:lpstr>Exploring the SharePointCRM App</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App best practices using OData and the SharePoint REST API</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1</cp:revision>
  <dcterms:created xsi:type="dcterms:W3CDTF">2014-03-05T19:49:19Z</dcterms:created>
  <dcterms:modified xsi:type="dcterms:W3CDTF">2014-03-06T02:51:39Z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