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35"/>
  </p:notesMasterIdLst>
  <p:handoutMasterIdLst>
    <p:handoutMasterId r:id="rId36"/>
  </p:handoutMasterIdLst>
  <p:sldIdLst>
    <p:sldId id="1236" r:id="rId7"/>
    <p:sldId id="112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3" r:id="rId27"/>
    <p:sldId id="1294" r:id="rId28"/>
    <p:sldId id="1295" r:id="rId29"/>
    <p:sldId id="1296" r:id="rId30"/>
    <p:sldId id="1297" r:id="rId31"/>
    <p:sldId id="1298" r:id="rId32"/>
    <p:sldId id="1301" r:id="rId33"/>
    <p:sldId id="1300" r:id="rId3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4159"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58168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54524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29680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63514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81315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11302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05143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86020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57347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55684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603752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5925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0153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82315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96535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14933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92207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815021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4286889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579801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236470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485069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2062667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69828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705952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38312899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836890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339696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079207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0481392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684666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549273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689292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770669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098548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85471099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99837796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1795054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84087735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1760815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5779375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341798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66004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99349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03534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982814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228302"/>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5458017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199"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304" tIns="109728" rIns="146304" bIns="109728">
            <a:noAutofit/>
          </a:bodyPr>
          <a:lstStyle>
            <a:lvl1pPr marL="0" indent="0">
              <a:spcBef>
                <a:spcPts val="0"/>
              </a:spcBef>
              <a:buNone/>
              <a:defRPr sz="3199"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5386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63"/>
              <a:endParaRPr lang="en-US">
                <a:solidFill>
                  <a:srgbClr val="505050"/>
                </a:solidFill>
              </a:endParaRPr>
            </a:p>
          </p:txBody>
        </p:sp>
      </p:grpSp>
    </p:spTree>
    <p:extLst>
      <p:ext uri="{BB962C8B-B14F-4D97-AF65-F5344CB8AC3E}">
        <p14:creationId xmlns:p14="http://schemas.microsoft.com/office/powerpoint/2010/main" val="23566827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40" bIns="91440" anchor="t" anchorCtr="0"/>
          <a:lstStyle>
            <a:lvl1pPr>
              <a:defRPr sz="5199"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80" tIns="146304" rIns="182880" bIns="146304">
            <a:no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9753141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40" bIns="91440" anchor="t" anchorCtr="0"/>
          <a:lstStyle>
            <a:lvl1pPr>
              <a:defRPr sz="5199"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670461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1736268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8613838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6247774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90680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225779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6222"/>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377683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6222"/>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482934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498285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512702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3477249"/>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599">
                <a:gradFill>
                  <a:gsLst>
                    <a:gs pos="1250">
                      <a:schemeClr val="tx2">
                        <a:lumMod val="40000"/>
                        <a:lumOff val="60000"/>
                      </a:schemeClr>
                    </a:gs>
                    <a:gs pos="99000">
                      <a:schemeClr val="tx2">
                        <a:lumMod val="40000"/>
                        <a:lumOff val="60000"/>
                      </a:schemeClr>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599">
                <a:gradFill>
                  <a:gsLst>
                    <a:gs pos="1250">
                      <a:schemeClr val="tx2">
                        <a:lumMod val="40000"/>
                        <a:lumOff val="60000"/>
                      </a:schemeClr>
                    </a:gs>
                    <a:gs pos="99000">
                      <a:schemeClr val="tx2">
                        <a:lumMod val="40000"/>
                        <a:lumOff val="60000"/>
                      </a:schemeClr>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3569773"/>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1307154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263227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41219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34245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05966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48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4"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5141491"/>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380504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Questio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Arrow Bar"/>
          <p:cNvSpPr/>
          <p:nvPr userDrawn="1"/>
        </p:nvSpPr>
        <p:spPr bwMode="auto">
          <a:xfrm>
            <a:off x="1042838" y="1544624"/>
            <a:ext cx="7308332" cy="458530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a:endParaRPr lang="en-US" sz="2244"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1320100" y="1758236"/>
            <a:ext cx="6764095" cy="4131002"/>
          </a:xfrm>
        </p:spPr>
        <p:txBody>
          <a:bodyPr anchor="ctr" anchorCtr="0">
            <a:normAutofit/>
            <a:scene3d>
              <a:camera prst="orthographicFront"/>
              <a:lightRig rig="flat" dir="t"/>
            </a:scene3d>
            <a:sp3d>
              <a:contourClr>
                <a:schemeClr val="tx2"/>
              </a:contourClr>
            </a:sp3d>
          </a:bodyPr>
          <a:lstStyle>
            <a:lvl1pPr marL="0" indent="0" algn="l" defTabSz="932380" rtl="0" eaLnBrk="1" latinLnBrk="0" hangingPunct="1">
              <a:lnSpc>
                <a:spcPct val="90000"/>
              </a:lnSpc>
              <a:spcBef>
                <a:spcPct val="0"/>
              </a:spcBef>
              <a:buFont typeface="Arial" pitchFamily="34" charset="0"/>
              <a:buNone/>
              <a:defRPr lang="en-US" sz="5506" b="1" kern="1200" cap="none" spc="-102"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Question</a:t>
            </a:r>
          </a:p>
        </p:txBody>
      </p:sp>
      <p:sp>
        <p:nvSpPr>
          <p:cNvPr id="20" name="Rectangle 19"/>
          <p:cNvSpPr/>
          <p:nvPr/>
        </p:nvSpPr>
        <p:spPr bwMode="auto">
          <a:xfrm>
            <a:off x="8508315" y="1544626"/>
            <a:ext cx="2884696" cy="304067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a:endParaRPr lang="en-US" sz="2244" dirty="0">
              <a:solidFill>
                <a:srgbClr val="FFFFFF">
                  <a:lumMod val="20000"/>
                  <a:lumOff val="80000"/>
                  <a:alpha val="99000"/>
                </a:srgbClr>
              </a:solidFill>
              <a:ea typeface="Segoe UI" pitchFamily="34" charset="0"/>
              <a:cs typeface="Segoe UI" pitchFamily="34" charset="0"/>
            </a:endParaRPr>
          </a:p>
        </p:txBody>
      </p:sp>
      <p:sp>
        <p:nvSpPr>
          <p:cNvPr id="18" name="Rectangle 17"/>
          <p:cNvSpPr/>
          <p:nvPr userDrawn="1"/>
        </p:nvSpPr>
        <p:spPr bwMode="grayWhite">
          <a:xfrm>
            <a:off x="9027456" y="1206282"/>
            <a:ext cx="1846415" cy="3920002"/>
          </a:xfrm>
          <a:prstGeom prst="rect">
            <a:avLst/>
          </a:prstGeom>
          <a:noFill/>
        </p:spPr>
        <p:txBody>
          <a:bodyPr wrap="square" lIns="93247" tIns="46623" rIns="93247" bIns="46623">
            <a:spAutoFit/>
          </a:bodyPr>
          <a:lstStyle/>
          <a:p>
            <a:pPr algn="ctr" defTabSz="932563"/>
            <a:r>
              <a:rPr lang="en-US" sz="24372" b="1" dirty="0">
                <a:ln w="57150">
                  <a:solidFill>
                    <a:srgbClr val="FFFFFF"/>
                  </a:solidFill>
                  <a:prstDash val="solid"/>
                </a:ln>
                <a:noFill/>
                <a:latin typeface="Arial Black" pitchFamily="34" charset="0"/>
              </a:rPr>
              <a:t>?</a:t>
            </a:r>
          </a:p>
        </p:txBody>
      </p:sp>
      <p:sp>
        <p:nvSpPr>
          <p:cNvPr id="28" name="Rectangle 27"/>
          <p:cNvSpPr/>
          <p:nvPr userDrawn="1"/>
        </p:nvSpPr>
        <p:spPr bwMode="auto">
          <a:xfrm>
            <a:off x="8508315" y="4740734"/>
            <a:ext cx="2884696" cy="138919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a:endParaRPr lang="en-US" sz="2244"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345271104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78587413"/>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4"/>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1"/>
            <a:ext cx="11375536" cy="2107405"/>
          </a:xfrm>
          <a:prstGeom prst="rect">
            <a:avLst/>
          </a:prstGeom>
        </p:spPr>
        <p:txBody>
          <a:bodyPr/>
          <a:lstStyle>
            <a:lvl1pPr marL="289338" indent="-289338">
              <a:buFont typeface="Wingdings" pitchFamily="2" charset="2"/>
              <a:buChar char=""/>
              <a:defRPr sz="4080"/>
            </a:lvl1pPr>
            <a:lvl2pPr marL="526950" indent="-237612">
              <a:buFont typeface="Wingdings" pitchFamily="2" charset="2"/>
              <a:buChar char=""/>
              <a:defRPr>
                <a:latin typeface="+mn-lt"/>
              </a:defRPr>
            </a:lvl2pPr>
            <a:lvl3pPr marL="754861" indent="-227914">
              <a:buFont typeface="Wingdings" pitchFamily="2" charset="2"/>
              <a:buChar char=""/>
              <a:tabLst/>
              <a:defRPr>
                <a:latin typeface="+mn-lt"/>
              </a:defRPr>
            </a:lvl3pPr>
            <a:lvl4pPr marL="931049" indent="-176188">
              <a:buFont typeface="Wingdings" pitchFamily="2" charset="2"/>
              <a:buChar char=""/>
              <a:defRPr>
                <a:latin typeface="+mn-lt"/>
              </a:defRPr>
            </a:lvl4pPr>
            <a:lvl5pPr marL="1107238" indent="-17618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1"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563"/>
            <a:fld id="{727B4C2D-45E2-4621-8491-2995EB46A674}" type="slidenum">
              <a:rPr lang="en-US" smtClean="0">
                <a:gradFill>
                  <a:gsLst>
                    <a:gs pos="100000">
                      <a:srgbClr val="797A7D"/>
                    </a:gs>
                    <a:gs pos="0">
                      <a:srgbClr val="797A7D"/>
                    </a:gs>
                  </a:gsLst>
                  <a:lin ang="5400000" scaled="0"/>
                </a:gradFill>
              </a:rPr>
              <a:pPr defTabSz="932563"/>
              <a:t>‹#›</a:t>
            </a:fld>
            <a:endParaRPr lang="en-US" dirty="0">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49518" y="6289178"/>
            <a:ext cx="1650743"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01717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5"/>
            <a:ext cx="11375536" cy="2130520"/>
          </a:xfrm>
          <a:prstGeom prst="rect">
            <a:avLst/>
          </a:prstGeom>
        </p:spPr>
        <p:txBody>
          <a:bodyPr/>
          <a:lstStyle>
            <a:lvl1pPr marL="0" indent="0">
              <a:spcBef>
                <a:spcPts val="2443"/>
              </a:spcBef>
              <a:buNone/>
              <a:defRPr sz="4079" b="0" i="0">
                <a:gradFill>
                  <a:gsLst>
                    <a:gs pos="100000">
                      <a:schemeClr val="tx2"/>
                    </a:gs>
                    <a:gs pos="0">
                      <a:schemeClr val="tx2"/>
                    </a:gs>
                  </a:gsLst>
                  <a:lin ang="5400000" scaled="0"/>
                </a:gradFill>
                <a:latin typeface="+mn-lt"/>
                <a:cs typeface="Segoe Pro Light"/>
              </a:defRPr>
            </a:lvl1pPr>
            <a:lvl2pPr marL="0" indent="0">
              <a:buNone/>
              <a:defRPr sz="2039" b="0" i="0">
                <a:gradFill>
                  <a:gsLst>
                    <a:gs pos="100000">
                      <a:schemeClr val="bg2"/>
                    </a:gs>
                    <a:gs pos="6000">
                      <a:schemeClr val="bg2"/>
                    </a:gs>
                  </a:gsLst>
                  <a:lin ang="5400000" scaled="0"/>
                </a:gradFill>
                <a:latin typeface="+mn-lt"/>
                <a:cs typeface="Segoe Pro Light"/>
              </a:defRPr>
            </a:lvl2pPr>
            <a:lvl3pPr marL="235923" indent="0">
              <a:buNone/>
              <a:defRPr sz="2039" b="0" i="0">
                <a:gradFill>
                  <a:gsLst>
                    <a:gs pos="100000">
                      <a:schemeClr val="bg2"/>
                    </a:gs>
                    <a:gs pos="6000">
                      <a:schemeClr val="bg2"/>
                    </a:gs>
                  </a:gsLst>
                  <a:lin ang="5400000" scaled="0"/>
                </a:gradFill>
                <a:latin typeface="+mn-lt"/>
                <a:cs typeface="Segoe Pro Light"/>
              </a:defRPr>
            </a:lvl3pPr>
            <a:lvl4pPr marL="465385" indent="0">
              <a:buNone/>
              <a:defRPr sz="2039" b="0" i="0">
                <a:gradFill>
                  <a:gsLst>
                    <a:gs pos="100000">
                      <a:schemeClr val="bg2"/>
                    </a:gs>
                    <a:gs pos="6000">
                      <a:schemeClr val="bg2"/>
                    </a:gs>
                  </a:gsLst>
                  <a:lin ang="5400000" scaled="0"/>
                </a:gradFill>
                <a:latin typeface="+mn-lt"/>
                <a:cs typeface="Segoe Pro Light"/>
              </a:defRPr>
            </a:lvl4pPr>
            <a:lvl5pPr marL="706158" indent="0">
              <a:buNone/>
              <a:defRPr sz="2039"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563"/>
            <a:fld id="{727B4C2D-45E2-4621-8491-2995EB46A674}" type="slidenum">
              <a:rPr lang="en-US" smtClean="0">
                <a:gradFill>
                  <a:gsLst>
                    <a:gs pos="100000">
                      <a:srgbClr val="797A7D"/>
                    </a:gs>
                    <a:gs pos="0">
                      <a:srgbClr val="797A7D"/>
                    </a:gs>
                  </a:gsLst>
                  <a:lin ang="5400000" scaled="0"/>
                </a:gradFill>
              </a:rPr>
              <a:pPr defTabSz="932563"/>
              <a:t>‹#›</a:t>
            </a:fld>
            <a:endParaRPr lang="en-US" dirty="0">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49516" y="6289179"/>
            <a:ext cx="1650744"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636284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47882980"/>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8019830"/>
      </p:ext>
    </p:extLst>
  </p:cSld>
  <p:clrMap bg1="dk1" tx1="lt1" bg2="dk2" tx2="lt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 id="2147484271" r:id="rId24"/>
    <p:sldLayoutId id="2147484272" r:id="rId25"/>
    <p:sldLayoutId id="2147484273" r:id="rId26"/>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5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8" Type="http://schemas.openxmlformats.org/officeDocument/2006/relationships/hyperlink" Target="http://myspc.sharepointconference.com/cfc/Papers/Details/12931?mySessions=True" TargetMode="External"/><Relationship Id="rId13" Type="http://schemas.openxmlformats.org/officeDocument/2006/relationships/hyperlink" Target="http://myspc.sharepointconference.com/cfc/Papers/Details/12871?mySessions=True" TargetMode="External"/><Relationship Id="rId3" Type="http://schemas.openxmlformats.org/officeDocument/2006/relationships/hyperlink" Target="http://myspc.sharepointconference.com/cfc/Papers/Details/12852?mySessions=True" TargetMode="External"/><Relationship Id="rId7" Type="http://schemas.openxmlformats.org/officeDocument/2006/relationships/hyperlink" Target="http://myspc.sharepointconference.com/cfc/Papers/Details/12853?mySessions=True" TargetMode="External"/><Relationship Id="rId12" Type="http://schemas.openxmlformats.org/officeDocument/2006/relationships/hyperlink" Target="http://myspc.sharepointconference.com/cfc/Papers/Details/12882?mySessions=True" TargetMode="External"/><Relationship Id="rId2" Type="http://schemas.openxmlformats.org/officeDocument/2006/relationships/hyperlink" Target="http://myspc.sharepointconference.com/cfc/Papers/Details/12850?mySessions=True" TargetMode="External"/><Relationship Id="rId1" Type="http://schemas.openxmlformats.org/officeDocument/2006/relationships/slideLayout" Target="../slideLayouts/slideLayout45.xml"/><Relationship Id="rId6" Type="http://schemas.openxmlformats.org/officeDocument/2006/relationships/hyperlink" Target="http://myspc.sharepointconference.com/cfc/Papers/Details/12890?mySessions=True" TargetMode="External"/><Relationship Id="rId11" Type="http://schemas.openxmlformats.org/officeDocument/2006/relationships/hyperlink" Target="http://myspc.sharepointconference.com/cfc/Papers/Details/12930?mySessions=True" TargetMode="External"/><Relationship Id="rId5" Type="http://schemas.openxmlformats.org/officeDocument/2006/relationships/hyperlink" Target="http://myspc.sharepointconference.com/cfc/Papers/Details/12897?mySessions=True" TargetMode="External"/><Relationship Id="rId10" Type="http://schemas.openxmlformats.org/officeDocument/2006/relationships/hyperlink" Target="http://myspc.sharepointconference.com/cfc/Papers/Details/12860?mySessions=True" TargetMode="External"/><Relationship Id="rId4" Type="http://schemas.openxmlformats.org/officeDocument/2006/relationships/hyperlink" Target="http://myspc.sharepointconference.com/cfc/Papers/Details/12936?mySessions=True" TargetMode="External"/><Relationship Id="rId9" Type="http://schemas.openxmlformats.org/officeDocument/2006/relationships/hyperlink" Target="http://myspc.sharepointconference.com/cfc/Papers/Details/12870?mySessions=True" TargetMode="External"/><Relationship Id="rId14" Type="http://schemas.openxmlformats.org/officeDocument/2006/relationships/hyperlink" Target="http://myspc.sharepointconference.com/cfc/Papers/Details/12908?mySessions=True"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8" Type="http://schemas.openxmlformats.org/officeDocument/2006/relationships/hyperlink" Target="http://www.amazon.com/gp/product/images/0735638853/ref=dp_image_0?ie=UTF8&amp;n=283155&amp;s=books" TargetMode="External"/><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18.jpe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notesSlide" Target="../notesSlides/notesSlide3.xml"/><Relationship Id="rId16" Type="http://schemas.openxmlformats.org/officeDocument/2006/relationships/image" Target="../media/image26.png"/><Relationship Id="rId1" Type="http://schemas.openxmlformats.org/officeDocument/2006/relationships/slideLayout" Target="../slideLayouts/slideLayout74.xml"/><Relationship Id="rId6" Type="http://schemas.openxmlformats.org/officeDocument/2006/relationships/image" Target="../media/image17.png"/><Relationship Id="rId11" Type="http://schemas.openxmlformats.org/officeDocument/2006/relationships/image" Target="../media/image21.jpeg"/><Relationship Id="rId5" Type="http://schemas.openxmlformats.org/officeDocument/2006/relationships/image" Target="../media/image16.png"/><Relationship Id="rId15" Type="http://schemas.openxmlformats.org/officeDocument/2006/relationships/image" Target="../media/image25.png"/><Relationship Id="rId10" Type="http://schemas.openxmlformats.org/officeDocument/2006/relationships/image" Target="../media/image20.gif"/><Relationship Id="rId4" Type="http://schemas.openxmlformats.org/officeDocument/2006/relationships/image" Target="../media/image15.png"/><Relationship Id="rId9" Type="http://schemas.openxmlformats.org/officeDocument/2006/relationships/image" Target="../media/image19.jp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7.xm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1212851"/>
            <a:ext cx="11887200" cy="4395049"/>
          </a:xfrm>
        </p:spPr>
        <p:txBody>
          <a:bodyPr/>
          <a:lstStyle/>
          <a:p>
            <a:r>
              <a:rPr lang="en-US" dirty="0" smtClean="0"/>
              <a:t>HTML and JavaScript</a:t>
            </a:r>
          </a:p>
          <a:p>
            <a:r>
              <a:rPr lang="en-US" dirty="0" smtClean="0"/>
              <a:t>No more XSL</a:t>
            </a:r>
          </a:p>
          <a:p>
            <a:r>
              <a:rPr lang="en-US" dirty="0" smtClean="0"/>
              <a:t>One result at a time + </a:t>
            </a:r>
            <a:r>
              <a:rPr lang="en-US" dirty="0" err="1" smtClean="0"/>
              <a:t>hovercards</a:t>
            </a:r>
            <a:endParaRPr lang="en-US" dirty="0" smtClean="0"/>
          </a:p>
          <a:p>
            <a:r>
              <a:rPr lang="en-US" dirty="0" smtClean="0"/>
              <a:t>Other Uses</a:t>
            </a:r>
          </a:p>
          <a:p>
            <a:pPr lvl="1"/>
            <a:r>
              <a:rPr lang="en-US" dirty="0" smtClean="0"/>
              <a:t>Refiners</a:t>
            </a:r>
          </a:p>
          <a:p>
            <a:pPr lvl="1"/>
            <a:r>
              <a:rPr lang="en-US" dirty="0" smtClean="0"/>
              <a:t>Controls</a:t>
            </a:r>
          </a:p>
          <a:p>
            <a:pPr lvl="1"/>
            <a:r>
              <a:rPr lang="en-US" dirty="0" smtClean="0"/>
              <a:t>Content By Search</a:t>
            </a:r>
          </a:p>
          <a:p>
            <a:pPr lvl="1"/>
            <a:endParaRPr lang="en-US" dirty="0"/>
          </a:p>
        </p:txBody>
      </p:sp>
      <p:sp>
        <p:nvSpPr>
          <p:cNvPr id="2" name="Title 1"/>
          <p:cNvSpPr>
            <a:spLocks noGrp="1"/>
          </p:cNvSpPr>
          <p:nvPr>
            <p:ph type="title"/>
          </p:nvPr>
        </p:nvSpPr>
        <p:spPr/>
        <p:txBody>
          <a:bodyPr/>
          <a:lstStyle/>
          <a:p>
            <a:r>
              <a:rPr lang="en-US" dirty="0"/>
              <a:t>Display </a:t>
            </a:r>
            <a:r>
              <a:rPr lang="en-US" dirty="0" smtClean="0"/>
              <a:t>Templates</a:t>
            </a:r>
            <a:endParaRPr lang="en-US" dirty="0"/>
          </a:p>
        </p:txBody>
      </p:sp>
    </p:spTree>
    <p:extLst>
      <p:ext uri="{BB962C8B-B14F-4D97-AF65-F5344CB8AC3E}">
        <p14:creationId xmlns:p14="http://schemas.microsoft.com/office/powerpoint/2010/main" val="970856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61170" y="1212850"/>
            <a:ext cx="8914136" cy="738664"/>
          </a:xfrm>
        </p:spPr>
        <p:txBody>
          <a:bodyPr/>
          <a:lstStyle/>
          <a:p>
            <a:endParaRPr lang="en-US" dirty="0"/>
          </a:p>
        </p:txBody>
      </p:sp>
      <p:sp>
        <p:nvSpPr>
          <p:cNvPr id="3" name="Title 2"/>
          <p:cNvSpPr>
            <a:spLocks noGrp="1"/>
          </p:cNvSpPr>
          <p:nvPr>
            <p:ph type="title"/>
          </p:nvPr>
        </p:nvSpPr>
        <p:spPr/>
        <p:txBody>
          <a:bodyPr/>
          <a:lstStyle/>
          <a:p>
            <a:r>
              <a:rPr lang="en-US" dirty="0" smtClean="0"/>
              <a:t>Anatomy of Search Results</a:t>
            </a:r>
            <a:endParaRPr lang="en-US" dirty="0"/>
          </a:p>
        </p:txBody>
      </p:sp>
      <p:pic>
        <p:nvPicPr>
          <p:cNvPr id="1040" name="Default Results" descr="C:\Users\Matthew\AppData\Local\Temp\SNAGHTML1bc1aba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081" y="709167"/>
            <a:ext cx="9141456" cy="6217357"/>
          </a:xfrm>
          <a:prstGeom prst="rect">
            <a:avLst/>
          </a:prstGeom>
          <a:noFill/>
          <a:extLst>
            <a:ext uri="{909E8E84-426E-40DD-AFC4-6F175D3DCCD1}">
              <a14:hiddenFill xmlns:a14="http://schemas.microsoft.com/office/drawing/2010/main">
                <a:solidFill>
                  <a:srgbClr val="FFFFFF"/>
                </a:solidFill>
              </a14:hiddenFill>
            </a:ext>
          </a:extLst>
        </p:spPr>
      </p:pic>
      <p:pic>
        <p:nvPicPr>
          <p:cNvPr id="1050" name="Controls" descr="C:\Users\Matthew\AppData\Local\Temp\SNAGHTML1bc7f3f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081" y="709167"/>
            <a:ext cx="9141456" cy="6217357"/>
          </a:xfrm>
          <a:prstGeom prst="rect">
            <a:avLst/>
          </a:prstGeom>
          <a:noFill/>
          <a:extLst>
            <a:ext uri="{909E8E84-426E-40DD-AFC4-6F175D3DCCD1}">
              <a14:hiddenFill xmlns:a14="http://schemas.microsoft.com/office/drawing/2010/main">
                <a:solidFill>
                  <a:srgbClr val="FFFFFF"/>
                </a:solidFill>
              </a14:hiddenFill>
            </a:ext>
          </a:extLst>
        </p:spPr>
      </p:pic>
      <p:pic>
        <p:nvPicPr>
          <p:cNvPr id="1048" name="Filters (Refiners)" descr="C:\Users\Matthew\AppData\Local\Temp\SNAGHTML1bc6c2d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2081" y="709167"/>
            <a:ext cx="9141456" cy="6217357"/>
          </a:xfrm>
          <a:prstGeom prst="rect">
            <a:avLst/>
          </a:prstGeom>
          <a:noFill/>
          <a:extLst>
            <a:ext uri="{909E8E84-426E-40DD-AFC4-6F175D3DCCD1}">
              <a14:hiddenFill xmlns:a14="http://schemas.microsoft.com/office/drawing/2010/main">
                <a:solidFill>
                  <a:srgbClr val="FFFFFF"/>
                </a:solidFill>
              </a14:hiddenFill>
            </a:ext>
          </a:extLst>
        </p:spPr>
      </p:pic>
      <p:pic>
        <p:nvPicPr>
          <p:cNvPr id="1046" name="Group Display" descr="C:\Users\Matthew\AppData\Local\Temp\SNAGHTML1bc5ac6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2081" y="709167"/>
            <a:ext cx="9141456" cy="6217357"/>
          </a:xfrm>
          <a:prstGeom prst="rect">
            <a:avLst/>
          </a:prstGeom>
          <a:noFill/>
          <a:extLst>
            <a:ext uri="{909E8E84-426E-40DD-AFC4-6F175D3DCCD1}">
              <a14:hiddenFill xmlns:a14="http://schemas.microsoft.com/office/drawing/2010/main">
                <a:solidFill>
                  <a:srgbClr val="FFFFFF"/>
                </a:solidFill>
              </a14:hiddenFill>
            </a:ext>
          </a:extLst>
        </p:spPr>
      </p:pic>
      <p:pic>
        <p:nvPicPr>
          <p:cNvPr id="1044" name="Item Display Template" descr="C:\Users\Matthew\AppData\Local\Temp\SNAGHTML1bc5201f.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2081" y="709167"/>
            <a:ext cx="9141456" cy="6217357"/>
          </a:xfrm>
          <a:prstGeom prst="rect">
            <a:avLst/>
          </a:prstGeom>
          <a:noFill/>
          <a:extLst>
            <a:ext uri="{909E8E84-426E-40DD-AFC4-6F175D3DCCD1}">
              <a14:hiddenFill xmlns:a14="http://schemas.microsoft.com/office/drawing/2010/main">
                <a:solidFill>
                  <a:srgbClr val="FFFFFF"/>
                </a:solidFill>
              </a14:hiddenFill>
            </a:ext>
          </a:extLst>
        </p:spPr>
      </p:pic>
      <p:pic>
        <p:nvPicPr>
          <p:cNvPr id="1042" name="Hover Panel" descr="C:\Users\Matthew\AppData\Local\Temp\SNAGHTML1bc4289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2081" y="709167"/>
            <a:ext cx="9141456" cy="6217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32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fade">
                                      <p:cBhvr>
                                        <p:cTn id="7" dur="500"/>
                                        <p:tgtEl>
                                          <p:spTgt spid="10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50"/>
                                        </p:tgtEl>
                                        <p:attrNameLst>
                                          <p:attrName>style.visibility</p:attrName>
                                        </p:attrNameLst>
                                      </p:cBhvr>
                                      <p:to>
                                        <p:strVal val="visible"/>
                                      </p:to>
                                    </p:set>
                                    <p:animEffect transition="in" filter="fade">
                                      <p:cBhvr>
                                        <p:cTn id="12" dur="500"/>
                                        <p:tgtEl>
                                          <p:spTgt spid="10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48"/>
                                        </p:tgtEl>
                                        <p:attrNameLst>
                                          <p:attrName>style.visibility</p:attrName>
                                        </p:attrNameLst>
                                      </p:cBhvr>
                                      <p:to>
                                        <p:strVal val="visible"/>
                                      </p:to>
                                    </p:set>
                                    <p:animEffect transition="in" filter="fade">
                                      <p:cBhvr>
                                        <p:cTn id="17" dur="500"/>
                                        <p:tgtEl>
                                          <p:spTgt spid="10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46"/>
                                        </p:tgtEl>
                                        <p:attrNameLst>
                                          <p:attrName>style.visibility</p:attrName>
                                        </p:attrNameLst>
                                      </p:cBhvr>
                                      <p:to>
                                        <p:strVal val="visible"/>
                                      </p:to>
                                    </p:set>
                                    <p:animEffect transition="in" filter="fade">
                                      <p:cBhvr>
                                        <p:cTn id="22" dur="500"/>
                                        <p:tgtEl>
                                          <p:spTgt spid="104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44"/>
                                        </p:tgtEl>
                                        <p:attrNameLst>
                                          <p:attrName>style.visibility</p:attrName>
                                        </p:attrNameLst>
                                      </p:cBhvr>
                                      <p:to>
                                        <p:strVal val="visible"/>
                                      </p:to>
                                    </p:set>
                                    <p:animEffect transition="in" filter="fade">
                                      <p:cBhvr>
                                        <p:cTn id="27" dur="500"/>
                                        <p:tgtEl>
                                          <p:spTgt spid="104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42"/>
                                        </p:tgtEl>
                                        <p:attrNameLst>
                                          <p:attrName>style.visibility</p:attrName>
                                        </p:attrNameLst>
                                      </p:cBhvr>
                                      <p:to>
                                        <p:strVal val="visible"/>
                                      </p:to>
                                    </p:set>
                                    <p:animEffect transition="in" filter="fade">
                                      <p:cBhvr>
                                        <p:cTn id="32" dur="500"/>
                                        <p:tgtEl>
                                          <p:spTgt spid="1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61170" y="1212850"/>
            <a:ext cx="8914136" cy="738664"/>
          </a:xfrm>
        </p:spPr>
        <p:txBody>
          <a:bodyPr/>
          <a:lstStyle/>
          <a:p>
            <a:endParaRPr lang="en-US" dirty="0"/>
          </a:p>
        </p:txBody>
      </p:sp>
      <p:sp>
        <p:nvSpPr>
          <p:cNvPr id="3" name="Title 2"/>
          <p:cNvSpPr>
            <a:spLocks noGrp="1"/>
          </p:cNvSpPr>
          <p:nvPr>
            <p:ph type="title"/>
          </p:nvPr>
        </p:nvSpPr>
        <p:spPr/>
        <p:txBody>
          <a:bodyPr/>
          <a:lstStyle/>
          <a:p>
            <a:r>
              <a:rPr lang="en-US" dirty="0" smtClean="0"/>
              <a:t>Search Control Rendering</a:t>
            </a:r>
            <a:endParaRPr lang="en-US" dirty="0"/>
          </a:p>
        </p:txBody>
      </p:sp>
      <p:sp>
        <p:nvSpPr>
          <p:cNvPr id="4" name="Rectangle 3"/>
          <p:cNvSpPr/>
          <p:nvPr/>
        </p:nvSpPr>
        <p:spPr bwMode="auto">
          <a:xfrm>
            <a:off x="3575861" y="1865206"/>
            <a:ext cx="5362469" cy="4585300"/>
          </a:xfrm>
          <a:prstGeom prst="rect">
            <a:avLst/>
          </a:prstGeom>
          <a:solidFill>
            <a:schemeClr val="accent5"/>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pc="-71" dirty="0">
                <a:gradFill>
                  <a:gsLst>
                    <a:gs pos="0">
                      <a:srgbClr val="FFFFFF"/>
                    </a:gs>
                    <a:gs pos="100000">
                      <a:srgbClr val="FFFFFF"/>
                    </a:gs>
                  </a:gsLst>
                  <a:lin ang="5400000" scaled="0"/>
                </a:gradFill>
                <a:ea typeface="Segoe UI" pitchFamily="34" charset="0"/>
                <a:cs typeface="Segoe UI" pitchFamily="34" charset="0"/>
              </a:rPr>
              <a:t>Control</a:t>
            </a:r>
          </a:p>
          <a:p>
            <a:pPr algn="ctr" defTabSz="932472" fontAlgn="base">
              <a:lnSpc>
                <a:spcPct val="90000"/>
              </a:lnSpc>
              <a:spcBef>
                <a:spcPct val="0"/>
              </a:spcBef>
              <a:spcAft>
                <a:spcPct val="0"/>
              </a:spcAft>
            </a:pPr>
            <a:r>
              <a:rPr lang="en-US" spc="-71" dirty="0">
                <a:gradFill>
                  <a:gsLst>
                    <a:gs pos="0">
                      <a:srgbClr val="FFFFFF"/>
                    </a:gs>
                    <a:gs pos="100000">
                      <a:srgbClr val="FFFFFF"/>
                    </a:gs>
                  </a:gsLst>
                  <a:lin ang="5400000" scaled="0"/>
                </a:gradFill>
                <a:ea typeface="Segoe UI" pitchFamily="34" charset="0"/>
                <a:cs typeface="Segoe UI" pitchFamily="34" charset="0"/>
              </a:rPr>
              <a:t>&lt;property name="</a:t>
            </a:r>
            <a:r>
              <a:rPr lang="en-US" spc="-71" dirty="0" err="1">
                <a:gradFill>
                  <a:gsLst>
                    <a:gs pos="0">
                      <a:srgbClr val="FFFFFF"/>
                    </a:gs>
                    <a:gs pos="100000">
                      <a:srgbClr val="FFFFFF"/>
                    </a:gs>
                  </a:gsLst>
                  <a:lin ang="5400000" scaled="0"/>
                </a:gradFill>
                <a:ea typeface="Segoe UI" pitchFamily="34" charset="0"/>
                <a:cs typeface="Segoe UI" pitchFamily="34" charset="0"/>
              </a:rPr>
              <a:t>RenderTemplateId</a:t>
            </a:r>
            <a:r>
              <a:rPr lang="en-US" spc="-71" dirty="0">
                <a:gradFill>
                  <a:gsLst>
                    <a:gs pos="0">
                      <a:srgbClr val="FFFFFF"/>
                    </a:gs>
                    <a:gs pos="100000">
                      <a:srgbClr val="FFFFFF"/>
                    </a:gs>
                  </a:gsLst>
                  <a:lin ang="5400000" scaled="0"/>
                </a:gradFill>
                <a:ea typeface="Segoe UI" pitchFamily="34" charset="0"/>
                <a:cs typeface="Segoe UI" pitchFamily="34" charset="0"/>
              </a:rPr>
              <a:t>"</a:t>
            </a:r>
          </a:p>
          <a:p>
            <a:pPr defTabSz="932472" fontAlgn="base">
              <a:lnSpc>
                <a:spcPct val="90000"/>
              </a:lnSpc>
              <a:spcBef>
                <a:spcPct val="0"/>
              </a:spcBef>
              <a:spcAft>
                <a:spcPct val="0"/>
              </a:spcAft>
            </a:pPr>
            <a:endParaRPr lang="en-US" sz="9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900" spc="-71"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3886728" y="2564659"/>
            <a:ext cx="4740734" cy="3730413"/>
          </a:xfrm>
          <a:prstGeom prst="rect">
            <a:avLst/>
          </a:prstGeom>
          <a:solidFill>
            <a:srgbClr val="9FC54D"/>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gn="ctr" defTabSz="932472" fontAlgn="base">
              <a:lnSpc>
                <a:spcPct val="90000"/>
              </a:lnSpc>
              <a:spcBef>
                <a:spcPct val="0"/>
              </a:spcBef>
              <a:spcAft>
                <a:spcPts val="300"/>
              </a:spcAft>
            </a:pPr>
            <a:r>
              <a:rPr lang="en-US" spc="-71" dirty="0">
                <a:gradFill>
                  <a:gsLst>
                    <a:gs pos="0">
                      <a:srgbClr val="FFFFFF"/>
                    </a:gs>
                    <a:gs pos="100000">
                      <a:srgbClr val="FFFFFF"/>
                    </a:gs>
                  </a:gsLst>
                  <a:lin ang="5400000" scaled="0"/>
                </a:gradFill>
                <a:ea typeface="Segoe UI" pitchFamily="34" charset="0"/>
                <a:cs typeface="Segoe UI" pitchFamily="34" charset="0"/>
              </a:rPr>
              <a:t>Group</a:t>
            </a:r>
          </a:p>
          <a:p>
            <a:pPr algn="ctr" defTabSz="932472" fontAlgn="base">
              <a:lnSpc>
                <a:spcPct val="90000"/>
              </a:lnSpc>
              <a:spcBef>
                <a:spcPct val="0"/>
              </a:spcBef>
              <a:spcAft>
                <a:spcPts val="300"/>
              </a:spcAft>
            </a:pPr>
            <a:r>
              <a:rPr lang="en-US" spc="-71" dirty="0">
                <a:gradFill>
                  <a:gsLst>
                    <a:gs pos="0">
                      <a:srgbClr val="FFFFFF"/>
                    </a:gs>
                    <a:gs pos="100000">
                      <a:srgbClr val="FFFFFF"/>
                    </a:gs>
                  </a:gsLst>
                  <a:lin ang="5400000" scaled="0"/>
                </a:gradFill>
                <a:ea typeface="Segoe UI" pitchFamily="34" charset="0"/>
                <a:cs typeface="Segoe UI" pitchFamily="34" charset="0"/>
              </a:rPr>
              <a:t>&lt;property name="</a:t>
            </a:r>
            <a:r>
              <a:rPr lang="en-US" spc="-71" dirty="0" err="1">
                <a:gradFill>
                  <a:gsLst>
                    <a:gs pos="0">
                      <a:srgbClr val="FFFFFF"/>
                    </a:gs>
                    <a:gs pos="100000">
                      <a:srgbClr val="FFFFFF"/>
                    </a:gs>
                  </a:gsLst>
                  <a:lin ang="5400000" scaled="0"/>
                </a:gradFill>
                <a:ea typeface="Segoe UI" pitchFamily="34" charset="0"/>
                <a:cs typeface="Segoe UI" pitchFamily="34" charset="0"/>
              </a:rPr>
              <a:t>GroupTemplateId</a:t>
            </a:r>
            <a:r>
              <a:rPr lang="en-US" spc="-71" dirty="0">
                <a:gradFill>
                  <a:gsLst>
                    <a:gs pos="0">
                      <a:srgbClr val="FFFFFF"/>
                    </a:gs>
                    <a:gs pos="100000">
                      <a:srgbClr val="FFFFFF"/>
                    </a:gs>
                  </a:gsLst>
                  <a:lin ang="5400000" scaled="0"/>
                </a:gradFill>
                <a:ea typeface="Segoe UI" pitchFamily="34" charset="0"/>
                <a:cs typeface="Segoe UI" pitchFamily="34" charset="0"/>
              </a:rPr>
              <a:t>"</a:t>
            </a:r>
          </a:p>
        </p:txBody>
      </p:sp>
      <p:sp>
        <p:nvSpPr>
          <p:cNvPr id="6" name="Rectangle 5"/>
          <p:cNvSpPr/>
          <p:nvPr/>
        </p:nvSpPr>
        <p:spPr bwMode="auto">
          <a:xfrm>
            <a:off x="4236455" y="3247444"/>
            <a:ext cx="4041281" cy="854886"/>
          </a:xfrm>
          <a:prstGeom prst="rect">
            <a:avLst/>
          </a:prstGeom>
          <a:solidFill>
            <a:schemeClr val="accent2">
              <a:lumMod val="60000"/>
              <a:lumOff val="4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t" anchorCtr="0"/>
          <a:lstStyle/>
          <a:p>
            <a:pPr algn="ctr"/>
            <a:r>
              <a:rPr lang="en-US" sz="2040" dirty="0">
                <a:solidFill>
                  <a:srgbClr val="505050"/>
                </a:solidFill>
                <a:latin typeface="Tekton Pro" pitchFamily="34" charset="0"/>
              </a:rPr>
              <a:t>Item</a:t>
            </a:r>
          </a:p>
          <a:p>
            <a:pPr algn="ctr"/>
            <a:r>
              <a:rPr lang="en-US" sz="1632" dirty="0">
                <a:solidFill>
                  <a:srgbClr val="505050"/>
                </a:solidFill>
                <a:latin typeface="Courier New" panose="02070309020205020404" pitchFamily="49" charset="0"/>
                <a:cs typeface="Courier New" panose="02070309020205020404" pitchFamily="49" charset="0"/>
              </a:rPr>
              <a:t>&lt;property name="</a:t>
            </a:r>
            <a:r>
              <a:rPr lang="en-US" sz="1632" dirty="0" err="1">
                <a:solidFill>
                  <a:srgbClr val="505050"/>
                </a:solidFill>
                <a:latin typeface="Courier New" panose="02070309020205020404" pitchFamily="49" charset="0"/>
                <a:cs typeface="Courier New" panose="02070309020205020404" pitchFamily="49" charset="0"/>
              </a:rPr>
              <a:t>ItemTemplateId</a:t>
            </a:r>
            <a:r>
              <a:rPr lang="en-US" sz="1632" dirty="0">
                <a:solidFill>
                  <a:srgbClr val="505050"/>
                </a:solidFill>
                <a:latin typeface="Courier New" panose="02070309020205020404" pitchFamily="49" charset="0"/>
                <a:cs typeface="Courier New" panose="02070309020205020404" pitchFamily="49" charset="0"/>
              </a:rPr>
              <a:t>"</a:t>
            </a:r>
          </a:p>
        </p:txBody>
      </p:sp>
      <p:sp>
        <p:nvSpPr>
          <p:cNvPr id="7" name="Rectangle 6"/>
          <p:cNvSpPr/>
          <p:nvPr/>
        </p:nvSpPr>
        <p:spPr bwMode="auto">
          <a:xfrm>
            <a:off x="4236455" y="4282745"/>
            <a:ext cx="4041281" cy="854886"/>
          </a:xfrm>
          <a:prstGeom prst="rect">
            <a:avLst/>
          </a:prstGeom>
          <a:solidFill>
            <a:schemeClr val="accent2">
              <a:lumMod val="60000"/>
              <a:lumOff val="4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t" anchorCtr="0"/>
          <a:lstStyle/>
          <a:p>
            <a:pPr algn="ctr"/>
            <a:r>
              <a:rPr lang="en-US" sz="2040" dirty="0">
                <a:solidFill>
                  <a:srgbClr val="505050"/>
                </a:solidFill>
                <a:latin typeface="Tekton Pro" pitchFamily="34" charset="0"/>
              </a:rPr>
              <a:t>Item</a:t>
            </a:r>
          </a:p>
        </p:txBody>
      </p:sp>
      <p:sp>
        <p:nvSpPr>
          <p:cNvPr id="8" name="Rectangle 7"/>
          <p:cNvSpPr/>
          <p:nvPr/>
        </p:nvSpPr>
        <p:spPr bwMode="auto">
          <a:xfrm>
            <a:off x="4236455" y="5318046"/>
            <a:ext cx="4041281" cy="854886"/>
          </a:xfrm>
          <a:prstGeom prst="rect">
            <a:avLst/>
          </a:prstGeom>
          <a:solidFill>
            <a:schemeClr val="accent2">
              <a:lumMod val="60000"/>
              <a:lumOff val="40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t" anchorCtr="0"/>
          <a:lstStyle/>
          <a:p>
            <a:pPr algn="ctr"/>
            <a:r>
              <a:rPr lang="en-US" sz="2040" dirty="0">
                <a:solidFill>
                  <a:srgbClr val="505050"/>
                </a:solidFill>
                <a:latin typeface="Tekton Pro" pitchFamily="34" charset="0"/>
              </a:rPr>
              <a:t>Item</a:t>
            </a:r>
          </a:p>
        </p:txBody>
      </p:sp>
    </p:spTree>
    <p:extLst>
      <p:ext uri="{BB962C8B-B14F-4D97-AF65-F5344CB8AC3E}">
        <p14:creationId xmlns:p14="http://schemas.microsoft.com/office/powerpoint/2010/main" val="39568266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Search Control Rendering</a:t>
            </a:r>
            <a:endParaRPr lang="en-US" dirty="0"/>
          </a:p>
        </p:txBody>
      </p:sp>
    </p:spTree>
    <p:extLst>
      <p:ext uri="{BB962C8B-B14F-4D97-AF65-F5344CB8AC3E}">
        <p14:creationId xmlns:p14="http://schemas.microsoft.com/office/powerpoint/2010/main" val="1483557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Hover Panels and External Calls</a:t>
            </a:r>
            <a:endParaRPr lang="en-US" dirty="0"/>
          </a:p>
        </p:txBody>
      </p:sp>
    </p:spTree>
    <p:extLst>
      <p:ext uri="{BB962C8B-B14F-4D97-AF65-F5344CB8AC3E}">
        <p14:creationId xmlns:p14="http://schemas.microsoft.com/office/powerpoint/2010/main" val="1288458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Refinement</a:t>
            </a:r>
            <a:endParaRPr lang="en-US" dirty="0"/>
          </a:p>
        </p:txBody>
      </p:sp>
    </p:spTree>
    <p:extLst>
      <p:ext uri="{BB962C8B-B14F-4D97-AF65-F5344CB8AC3E}">
        <p14:creationId xmlns:p14="http://schemas.microsoft.com/office/powerpoint/2010/main" val="1846329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Debugging Display Templates</a:t>
            </a:r>
            <a:endParaRPr lang="en-US" dirty="0"/>
          </a:p>
        </p:txBody>
      </p:sp>
    </p:spTree>
    <p:extLst>
      <p:ext uri="{BB962C8B-B14F-4D97-AF65-F5344CB8AC3E}">
        <p14:creationId xmlns:p14="http://schemas.microsoft.com/office/powerpoint/2010/main" val="1688999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28600" indent="-228600">
              <a:lnSpc>
                <a:spcPct val="90000"/>
              </a:lnSpc>
              <a:spcAft>
                <a:spcPts val="600"/>
              </a:spcAft>
            </a:pP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Query Rules</a:t>
            </a:r>
            <a:endParaRPr lang="en-US" dirty="0"/>
          </a:p>
        </p:txBody>
      </p:sp>
      <p:sp>
        <p:nvSpPr>
          <p:cNvPr id="4" name="Text Placeholder 3"/>
          <p:cNvSpPr>
            <a:spLocks noGrp="1"/>
          </p:cNvSpPr>
          <p:nvPr>
            <p:ph type="body" sz="quarter" idx="11"/>
          </p:nvPr>
        </p:nvSpPr>
        <p:spPr>
          <a:xfrm>
            <a:off x="274639" y="1212849"/>
            <a:ext cx="11889564" cy="849463"/>
          </a:xfrm>
        </p:spPr>
        <p:txBody>
          <a:bodyPr vert="horz" wrap="square" lIns="182880" tIns="146304" rIns="182880" bIns="146304" rtlCol="0">
            <a:spAutoFit/>
          </a:bodyPr>
          <a:lstStyle/>
          <a:p>
            <a:endParaRPr lang="en-US" dirty="0">
              <a:gradFill>
                <a:gsLst>
                  <a:gs pos="0">
                    <a:schemeClr val="tx2"/>
                  </a:gs>
                  <a:gs pos="86000">
                    <a:schemeClr val="tx2"/>
                  </a:gs>
                </a:gsLst>
                <a:lin ang="5400000" scaled="0"/>
              </a:gradFill>
            </a:endParaRPr>
          </a:p>
        </p:txBody>
      </p:sp>
      <p:grpSp>
        <p:nvGrpSpPr>
          <p:cNvPr id="6" name="Best Bets"/>
          <p:cNvGrpSpPr/>
          <p:nvPr/>
        </p:nvGrpSpPr>
        <p:grpSpPr>
          <a:xfrm>
            <a:off x="269009" y="2125663"/>
            <a:ext cx="2697480" cy="2744787"/>
            <a:chOff x="269009" y="2125663"/>
            <a:chExt cx="2697480" cy="2744787"/>
          </a:xfrm>
        </p:grpSpPr>
        <p:sp>
          <p:nvSpPr>
            <p:cNvPr id="26" name="Rectangle 25"/>
            <p:cNvSpPr/>
            <p:nvPr/>
          </p:nvSpPr>
          <p:spPr bwMode="auto">
            <a:xfrm>
              <a:off x="269009" y="2125663"/>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Better Best Bets</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31"/>
            <p:cNvSpPr>
              <a:spLocks noEditPoints="1"/>
            </p:cNvSpPr>
            <p:nvPr/>
          </p:nvSpPr>
          <p:spPr bwMode="black">
            <a:xfrm>
              <a:off x="647462" y="2940073"/>
              <a:ext cx="2011784" cy="1185234"/>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7" name="User"/>
          <p:cNvGrpSpPr/>
          <p:nvPr/>
        </p:nvGrpSpPr>
        <p:grpSpPr>
          <a:xfrm>
            <a:off x="3011966" y="2125663"/>
            <a:ext cx="2697480" cy="2744787"/>
            <a:chOff x="3011966" y="2125663"/>
            <a:chExt cx="2697480" cy="2744787"/>
          </a:xfrm>
        </p:grpSpPr>
        <p:sp>
          <p:nvSpPr>
            <p:cNvPr id="27" name="Rectangle 26"/>
            <p:cNvSpPr/>
            <p:nvPr/>
          </p:nvSpPr>
          <p:spPr bwMode="auto">
            <a:xfrm>
              <a:off x="3011966"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User Oriented Queries</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103"/>
            <p:cNvSpPr>
              <a:spLocks noEditPoints="1"/>
            </p:cNvSpPr>
            <p:nvPr/>
          </p:nvSpPr>
          <p:spPr bwMode="black">
            <a:xfrm>
              <a:off x="3551237" y="2807455"/>
              <a:ext cx="1550563" cy="1550563"/>
            </a:xfrm>
            <a:custGeom>
              <a:avLst/>
              <a:gdLst>
                <a:gd name="T0" fmla="*/ 47 w 95"/>
                <a:gd name="T1" fmla="*/ 0 h 95"/>
                <a:gd name="T2" fmla="*/ 0 w 95"/>
                <a:gd name="T3" fmla="*/ 47 h 95"/>
                <a:gd name="T4" fmla="*/ 47 w 95"/>
                <a:gd name="T5" fmla="*/ 95 h 95"/>
                <a:gd name="T6" fmla="*/ 95 w 95"/>
                <a:gd name="T7" fmla="*/ 47 h 95"/>
                <a:gd name="T8" fmla="*/ 47 w 95"/>
                <a:gd name="T9" fmla="*/ 0 h 95"/>
                <a:gd name="T10" fmla="*/ 24 w 95"/>
                <a:gd name="T11" fmla="*/ 24 h 95"/>
                <a:gd name="T12" fmla="*/ 22 w 95"/>
                <a:gd name="T13" fmla="*/ 20 h 95"/>
                <a:gd name="T14" fmla="*/ 26 w 95"/>
                <a:gd name="T15" fmla="*/ 13 h 95"/>
                <a:gd name="T16" fmla="*/ 34 w 95"/>
                <a:gd name="T17" fmla="*/ 14 h 95"/>
                <a:gd name="T18" fmla="*/ 35 w 95"/>
                <a:gd name="T19" fmla="*/ 18 h 95"/>
                <a:gd name="T20" fmla="*/ 29 w 95"/>
                <a:gd name="T21" fmla="*/ 20 h 95"/>
                <a:gd name="T22" fmla="*/ 24 w 95"/>
                <a:gd name="T23" fmla="*/ 24 h 95"/>
                <a:gd name="T24" fmla="*/ 30 w 95"/>
                <a:gd name="T25" fmla="*/ 43 h 95"/>
                <a:gd name="T26" fmla="*/ 26 w 95"/>
                <a:gd name="T27" fmla="*/ 34 h 95"/>
                <a:gd name="T28" fmla="*/ 30 w 95"/>
                <a:gd name="T29" fmla="*/ 25 h 95"/>
                <a:gd name="T30" fmla="*/ 34 w 95"/>
                <a:gd name="T31" fmla="*/ 34 h 95"/>
                <a:gd name="T32" fmla="*/ 30 w 95"/>
                <a:gd name="T33" fmla="*/ 43 h 95"/>
                <a:gd name="T34" fmla="*/ 47 w 95"/>
                <a:gd name="T35" fmla="*/ 87 h 95"/>
                <a:gd name="T36" fmla="*/ 33 w 95"/>
                <a:gd name="T37" fmla="*/ 75 h 95"/>
                <a:gd name="T38" fmla="*/ 47 w 95"/>
                <a:gd name="T39" fmla="*/ 62 h 95"/>
                <a:gd name="T40" fmla="*/ 61 w 95"/>
                <a:gd name="T41" fmla="*/ 75 h 95"/>
                <a:gd name="T42" fmla="*/ 47 w 95"/>
                <a:gd name="T43" fmla="*/ 87 h 95"/>
                <a:gd name="T44" fmla="*/ 65 w 95"/>
                <a:gd name="T45" fmla="*/ 43 h 95"/>
                <a:gd name="T46" fmla="*/ 61 w 95"/>
                <a:gd name="T47" fmla="*/ 34 h 95"/>
                <a:gd name="T48" fmla="*/ 65 w 95"/>
                <a:gd name="T49" fmla="*/ 25 h 95"/>
                <a:gd name="T50" fmla="*/ 69 w 95"/>
                <a:gd name="T51" fmla="*/ 34 h 95"/>
                <a:gd name="T52" fmla="*/ 65 w 95"/>
                <a:gd name="T53" fmla="*/ 43 h 95"/>
                <a:gd name="T54" fmla="*/ 71 w 95"/>
                <a:gd name="T55" fmla="*/ 24 h 95"/>
                <a:gd name="T56" fmla="*/ 66 w 95"/>
                <a:gd name="T57" fmla="*/ 20 h 95"/>
                <a:gd name="T58" fmla="*/ 59 w 95"/>
                <a:gd name="T59" fmla="*/ 18 h 95"/>
                <a:gd name="T60" fmla="*/ 61 w 95"/>
                <a:gd name="T61" fmla="*/ 14 h 95"/>
                <a:gd name="T62" fmla="*/ 69 w 95"/>
                <a:gd name="T63" fmla="*/ 13 h 95"/>
                <a:gd name="T64" fmla="*/ 73 w 95"/>
                <a:gd name="T65" fmla="*/ 20 h 95"/>
                <a:gd name="T66" fmla="*/ 71 w 95"/>
                <a:gd name="T67"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5">
                  <a:moveTo>
                    <a:pt x="47" y="0"/>
                  </a:moveTo>
                  <a:cubicBezTo>
                    <a:pt x="21" y="0"/>
                    <a:pt x="0" y="21"/>
                    <a:pt x="0" y="47"/>
                  </a:cubicBezTo>
                  <a:cubicBezTo>
                    <a:pt x="0" y="74"/>
                    <a:pt x="21" y="95"/>
                    <a:pt x="47" y="95"/>
                  </a:cubicBezTo>
                  <a:cubicBezTo>
                    <a:pt x="74" y="95"/>
                    <a:pt x="95" y="74"/>
                    <a:pt x="95" y="47"/>
                  </a:cubicBezTo>
                  <a:cubicBezTo>
                    <a:pt x="95" y="21"/>
                    <a:pt x="74" y="0"/>
                    <a:pt x="47" y="0"/>
                  </a:cubicBezTo>
                  <a:close/>
                  <a:moveTo>
                    <a:pt x="24" y="24"/>
                  </a:moveTo>
                  <a:cubicBezTo>
                    <a:pt x="23" y="24"/>
                    <a:pt x="22" y="23"/>
                    <a:pt x="22" y="20"/>
                  </a:cubicBezTo>
                  <a:cubicBezTo>
                    <a:pt x="22" y="18"/>
                    <a:pt x="23" y="15"/>
                    <a:pt x="26" y="13"/>
                  </a:cubicBezTo>
                  <a:cubicBezTo>
                    <a:pt x="29" y="12"/>
                    <a:pt x="32" y="13"/>
                    <a:pt x="34" y="14"/>
                  </a:cubicBezTo>
                  <a:cubicBezTo>
                    <a:pt x="36" y="15"/>
                    <a:pt x="36" y="17"/>
                    <a:pt x="35" y="18"/>
                  </a:cubicBezTo>
                  <a:cubicBezTo>
                    <a:pt x="34" y="19"/>
                    <a:pt x="31" y="18"/>
                    <a:pt x="29" y="20"/>
                  </a:cubicBezTo>
                  <a:cubicBezTo>
                    <a:pt x="27" y="21"/>
                    <a:pt x="26" y="23"/>
                    <a:pt x="24" y="24"/>
                  </a:cubicBezTo>
                  <a:close/>
                  <a:moveTo>
                    <a:pt x="30" y="43"/>
                  </a:moveTo>
                  <a:cubicBezTo>
                    <a:pt x="28" y="43"/>
                    <a:pt x="26" y="39"/>
                    <a:pt x="26" y="34"/>
                  </a:cubicBezTo>
                  <a:cubicBezTo>
                    <a:pt x="26" y="29"/>
                    <a:pt x="28" y="25"/>
                    <a:pt x="30" y="25"/>
                  </a:cubicBezTo>
                  <a:cubicBezTo>
                    <a:pt x="32" y="25"/>
                    <a:pt x="34" y="29"/>
                    <a:pt x="34" y="34"/>
                  </a:cubicBezTo>
                  <a:cubicBezTo>
                    <a:pt x="34" y="39"/>
                    <a:pt x="32" y="43"/>
                    <a:pt x="30" y="43"/>
                  </a:cubicBezTo>
                  <a:close/>
                  <a:moveTo>
                    <a:pt x="47" y="87"/>
                  </a:moveTo>
                  <a:cubicBezTo>
                    <a:pt x="38" y="87"/>
                    <a:pt x="33" y="82"/>
                    <a:pt x="33" y="75"/>
                  </a:cubicBezTo>
                  <a:cubicBezTo>
                    <a:pt x="33" y="68"/>
                    <a:pt x="38" y="62"/>
                    <a:pt x="47" y="62"/>
                  </a:cubicBezTo>
                  <a:cubicBezTo>
                    <a:pt x="57" y="62"/>
                    <a:pt x="61" y="68"/>
                    <a:pt x="61" y="75"/>
                  </a:cubicBezTo>
                  <a:cubicBezTo>
                    <a:pt x="61" y="82"/>
                    <a:pt x="57" y="87"/>
                    <a:pt x="47" y="87"/>
                  </a:cubicBezTo>
                  <a:close/>
                  <a:moveTo>
                    <a:pt x="65" y="43"/>
                  </a:moveTo>
                  <a:cubicBezTo>
                    <a:pt x="63" y="43"/>
                    <a:pt x="61" y="39"/>
                    <a:pt x="61" y="34"/>
                  </a:cubicBezTo>
                  <a:cubicBezTo>
                    <a:pt x="61" y="29"/>
                    <a:pt x="63" y="25"/>
                    <a:pt x="65" y="25"/>
                  </a:cubicBezTo>
                  <a:cubicBezTo>
                    <a:pt x="67" y="25"/>
                    <a:pt x="69" y="29"/>
                    <a:pt x="69" y="34"/>
                  </a:cubicBezTo>
                  <a:cubicBezTo>
                    <a:pt x="69" y="39"/>
                    <a:pt x="67" y="43"/>
                    <a:pt x="65" y="43"/>
                  </a:cubicBezTo>
                  <a:close/>
                  <a:moveTo>
                    <a:pt x="71" y="24"/>
                  </a:moveTo>
                  <a:cubicBezTo>
                    <a:pt x="68" y="23"/>
                    <a:pt x="68" y="21"/>
                    <a:pt x="66" y="20"/>
                  </a:cubicBezTo>
                  <a:cubicBezTo>
                    <a:pt x="63" y="18"/>
                    <a:pt x="61" y="19"/>
                    <a:pt x="59" y="18"/>
                  </a:cubicBezTo>
                  <a:cubicBezTo>
                    <a:pt x="59" y="17"/>
                    <a:pt x="59" y="15"/>
                    <a:pt x="61" y="14"/>
                  </a:cubicBezTo>
                  <a:cubicBezTo>
                    <a:pt x="63" y="13"/>
                    <a:pt x="66" y="12"/>
                    <a:pt x="69" y="13"/>
                  </a:cubicBezTo>
                  <a:cubicBezTo>
                    <a:pt x="72" y="15"/>
                    <a:pt x="73" y="18"/>
                    <a:pt x="73" y="20"/>
                  </a:cubicBezTo>
                  <a:cubicBezTo>
                    <a:pt x="73" y="23"/>
                    <a:pt x="72" y="24"/>
                    <a:pt x="71" y="24"/>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9" name="Language"/>
          <p:cNvGrpSpPr/>
          <p:nvPr/>
        </p:nvGrpSpPr>
        <p:grpSpPr>
          <a:xfrm>
            <a:off x="8497880" y="2125663"/>
            <a:ext cx="2743200" cy="2744787"/>
            <a:chOff x="8497880" y="2125663"/>
            <a:chExt cx="2743200" cy="2744787"/>
          </a:xfrm>
        </p:grpSpPr>
        <p:sp>
          <p:nvSpPr>
            <p:cNvPr id="29" name="Rectangle 28"/>
            <p:cNvSpPr/>
            <p:nvPr/>
          </p:nvSpPr>
          <p:spPr bwMode="auto">
            <a:xfrm>
              <a:off x="8497880" y="2125663"/>
              <a:ext cx="274320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Natural Language Query</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95"/>
            <p:cNvSpPr>
              <a:spLocks/>
            </p:cNvSpPr>
            <p:nvPr/>
          </p:nvSpPr>
          <p:spPr bwMode="black">
            <a:xfrm>
              <a:off x="8961437" y="3017490"/>
              <a:ext cx="1696924" cy="1501383"/>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8" name="Intent"/>
          <p:cNvGrpSpPr/>
          <p:nvPr/>
        </p:nvGrpSpPr>
        <p:grpSpPr>
          <a:xfrm>
            <a:off x="5754923" y="2125663"/>
            <a:ext cx="2697480" cy="2744787"/>
            <a:chOff x="5754923" y="2125663"/>
            <a:chExt cx="2697480" cy="2744787"/>
          </a:xfrm>
        </p:grpSpPr>
        <p:sp>
          <p:nvSpPr>
            <p:cNvPr id="31" name="Rectangle 30"/>
            <p:cNvSpPr/>
            <p:nvPr/>
          </p:nvSpPr>
          <p:spPr bwMode="auto">
            <a:xfrm>
              <a:off x="5754923" y="2125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Intent Rules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Cloud Callout 4"/>
            <p:cNvSpPr/>
            <p:nvPr/>
          </p:nvSpPr>
          <p:spPr bwMode="auto">
            <a:xfrm>
              <a:off x="6036944" y="2867661"/>
              <a:ext cx="1827616" cy="1185235"/>
            </a:xfrm>
            <a:prstGeom prst="cloudCallout">
              <a:avLst>
                <a:gd name="adj1" fmla="val -32889"/>
                <a:gd name="adj2" fmla="val 81090"/>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63487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Better Best Bets</a:t>
            </a:r>
            <a:endParaRPr lang="en-US" dirty="0"/>
          </a:p>
        </p:txBody>
      </p:sp>
    </p:spTree>
    <p:extLst>
      <p:ext uri="{BB962C8B-B14F-4D97-AF65-F5344CB8AC3E}">
        <p14:creationId xmlns:p14="http://schemas.microsoft.com/office/powerpoint/2010/main" val="2332800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613845"/>
          </a:xfrm>
        </p:spPr>
        <p:txBody>
          <a:bodyPr/>
          <a:lstStyle/>
          <a:p>
            <a:r>
              <a:rPr lang="en-US" dirty="0" smtClean="0"/>
              <a:t>Rules run on a Result Source</a:t>
            </a:r>
          </a:p>
          <a:p>
            <a:r>
              <a:rPr lang="en-US" dirty="0" smtClean="0"/>
              <a:t>Query Match Conditions</a:t>
            </a:r>
          </a:p>
          <a:p>
            <a:pPr lvl="1"/>
            <a:r>
              <a:rPr lang="en-US" dirty="0" smtClean="0"/>
              <a:t>Keyword</a:t>
            </a:r>
          </a:p>
          <a:p>
            <a:pPr lvl="1"/>
            <a:r>
              <a:rPr lang="en-US" dirty="0" smtClean="0"/>
              <a:t>Action Term</a:t>
            </a:r>
          </a:p>
          <a:p>
            <a:pPr lvl="1"/>
            <a:r>
              <a:rPr lang="en-US" dirty="0" smtClean="0"/>
              <a:t>Dictionary</a:t>
            </a:r>
          </a:p>
          <a:p>
            <a:pPr lvl="1"/>
            <a:r>
              <a:rPr lang="en-US" dirty="0" smtClean="0"/>
              <a:t>Advanced Text Match</a:t>
            </a:r>
          </a:p>
          <a:p>
            <a:r>
              <a:rPr lang="en-US" dirty="0" smtClean="0"/>
              <a:t>Action</a:t>
            </a:r>
          </a:p>
          <a:p>
            <a:pPr lvl="1"/>
            <a:r>
              <a:rPr lang="en-US" dirty="0" smtClean="0"/>
              <a:t>Promoted Result</a:t>
            </a:r>
          </a:p>
          <a:p>
            <a:pPr lvl="1"/>
            <a:r>
              <a:rPr lang="en-US" dirty="0" smtClean="0"/>
              <a:t>Result Block</a:t>
            </a:r>
          </a:p>
          <a:p>
            <a:pPr lvl="1"/>
            <a:r>
              <a:rPr lang="en-US" dirty="0" smtClean="0"/>
              <a:t>Change Ranked Results</a:t>
            </a:r>
          </a:p>
          <a:p>
            <a:r>
              <a:rPr lang="en-US" dirty="0" smtClean="0"/>
              <a:t>Publishing Options</a:t>
            </a:r>
            <a:endParaRPr lang="en-US" dirty="0"/>
          </a:p>
        </p:txBody>
      </p:sp>
      <p:sp>
        <p:nvSpPr>
          <p:cNvPr id="2" name="Title 1"/>
          <p:cNvSpPr>
            <a:spLocks noGrp="1"/>
          </p:cNvSpPr>
          <p:nvPr>
            <p:ph type="title"/>
          </p:nvPr>
        </p:nvSpPr>
        <p:spPr/>
        <p:txBody>
          <a:bodyPr/>
          <a:lstStyle/>
          <a:p>
            <a:r>
              <a:rPr lang="en-US" dirty="0" smtClean="0"/>
              <a:t>Query Rule Options</a:t>
            </a:r>
            <a:endParaRPr lang="en-US" dirty="0"/>
          </a:p>
        </p:txBody>
      </p:sp>
    </p:spTree>
    <p:extLst>
      <p:ext uri="{BB962C8B-B14F-4D97-AF65-F5344CB8AC3E}">
        <p14:creationId xmlns:p14="http://schemas.microsoft.com/office/powerpoint/2010/main" val="3312548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fade">
                                      <p:cBhvr>
                                        <p:cTn id="45" dur="500"/>
                                        <p:tgtEl>
                                          <p:spTgt spid="3">
                                            <p:txEl>
                                              <p:pRg st="9" end="9"/>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
                                            <p:txEl>
                                              <p:pRg st="10" end="10"/>
                                            </p:txEl>
                                          </p:spTgt>
                                        </p:tgtEl>
                                        <p:attrNameLst>
                                          <p:attrName>style.visibility</p:attrName>
                                        </p:attrNameLst>
                                      </p:cBhvr>
                                      <p:to>
                                        <p:strVal val="visible"/>
                                      </p:to>
                                    </p:set>
                                    <p:animEffect transition="in" filter="fade">
                                      <p:cBhvr>
                                        <p:cTn id="50"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SharePoint 2013 Search: </a:t>
            </a:r>
            <a:br>
              <a:rPr lang="en-US" dirty="0"/>
            </a:br>
            <a:r>
              <a:rPr lang="en-US" dirty="0"/>
              <a:t>Display Templates and Query Rules</a:t>
            </a:r>
          </a:p>
        </p:txBody>
      </p:sp>
      <p:sp>
        <p:nvSpPr>
          <p:cNvPr id="5" name="Text Placeholder 4"/>
          <p:cNvSpPr>
            <a:spLocks noGrp="1"/>
          </p:cNvSpPr>
          <p:nvPr>
            <p:ph type="body" sz="quarter" idx="14"/>
          </p:nvPr>
        </p:nvSpPr>
        <p:spPr/>
        <p:txBody>
          <a:bodyPr/>
          <a:lstStyle/>
          <a:p>
            <a:r>
              <a:rPr lang="en-US" dirty="0"/>
              <a:t>Matthew McDermott</a:t>
            </a:r>
          </a:p>
          <a:p>
            <a:r>
              <a:rPr lang="en-US" dirty="0"/>
              <a:t>Director</a:t>
            </a:r>
          </a:p>
          <a:p>
            <a:r>
              <a:rPr lang="en-US" dirty="0" err="1"/>
              <a:t>Aptillon</a:t>
            </a:r>
            <a:r>
              <a:rPr lang="en-US" dirty="0"/>
              <a:t>, Inc.</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SPC322</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User Centric Rules</a:t>
            </a:r>
          </a:p>
          <a:p>
            <a:r>
              <a:rPr lang="en-US" sz="2800" i="1" dirty="0" smtClean="0"/>
              <a:t>I know who you are!</a:t>
            </a:r>
            <a:endParaRPr lang="en-US" i="1" dirty="0"/>
          </a:p>
        </p:txBody>
      </p:sp>
    </p:spTree>
    <p:extLst>
      <p:ext uri="{BB962C8B-B14F-4D97-AF65-F5344CB8AC3E}">
        <p14:creationId xmlns:p14="http://schemas.microsoft.com/office/powerpoint/2010/main" val="2458424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Acting on User Intent</a:t>
            </a:r>
          </a:p>
          <a:p>
            <a:r>
              <a:rPr lang="en-US" sz="2800" i="1" dirty="0" smtClean="0"/>
              <a:t>I know what you are looking for!</a:t>
            </a:r>
            <a:endParaRPr lang="en-US" sz="2800" i="1" dirty="0"/>
          </a:p>
        </p:txBody>
      </p:sp>
    </p:spTree>
    <p:extLst>
      <p:ext uri="{BB962C8B-B14F-4D97-AF65-F5344CB8AC3E}">
        <p14:creationId xmlns:p14="http://schemas.microsoft.com/office/powerpoint/2010/main" val="428667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Detecting and Acting on Natural Language</a:t>
            </a:r>
          </a:p>
          <a:p>
            <a:r>
              <a:rPr lang="en-US" sz="2800" i="1" dirty="0" smtClean="0"/>
              <a:t>I hear what you are saying!</a:t>
            </a:r>
            <a:endParaRPr lang="en-US" sz="2800" i="1" dirty="0"/>
          </a:p>
        </p:txBody>
      </p:sp>
    </p:spTree>
    <p:extLst>
      <p:ext uri="{BB962C8B-B14F-4D97-AF65-F5344CB8AC3E}">
        <p14:creationId xmlns:p14="http://schemas.microsoft.com/office/powerpoint/2010/main" val="336551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851360"/>
            <a:ext cx="11887200" cy="2634567"/>
          </a:xfrm>
        </p:spPr>
        <p:txBody>
          <a:bodyPr/>
          <a:lstStyle/>
          <a:p>
            <a:r>
              <a:rPr lang="en-US" dirty="0" smtClean="0"/>
              <a:t>Display Templates</a:t>
            </a:r>
          </a:p>
          <a:p>
            <a:pPr lvl="1"/>
            <a:r>
              <a:rPr lang="en-US" dirty="0" smtClean="0"/>
              <a:t>Design Manager</a:t>
            </a:r>
          </a:p>
          <a:p>
            <a:pPr lvl="1"/>
            <a:r>
              <a:rPr lang="en-US" dirty="0" smtClean="0"/>
              <a:t>Optionally Include Search Configuration</a:t>
            </a:r>
          </a:p>
          <a:p>
            <a:r>
              <a:rPr lang="en-US" dirty="0" smtClean="0"/>
              <a:t>Query Rules</a:t>
            </a:r>
          </a:p>
          <a:p>
            <a:pPr lvl="1"/>
            <a:r>
              <a:rPr lang="en-US" dirty="0" smtClean="0"/>
              <a:t>Export/Import Search Configuration</a:t>
            </a:r>
          </a:p>
        </p:txBody>
      </p:sp>
      <p:sp>
        <p:nvSpPr>
          <p:cNvPr id="2" name="Title 1"/>
          <p:cNvSpPr>
            <a:spLocks noGrp="1"/>
          </p:cNvSpPr>
          <p:nvPr>
            <p:ph type="title"/>
          </p:nvPr>
        </p:nvSpPr>
        <p:spPr/>
        <p:txBody>
          <a:bodyPr/>
          <a:lstStyle/>
          <a:p>
            <a:r>
              <a:rPr lang="en-US" dirty="0" smtClean="0"/>
              <a:t>Deployment Options</a:t>
            </a:r>
            <a:br>
              <a:rPr lang="en-US" dirty="0" smtClean="0"/>
            </a:br>
            <a:r>
              <a:rPr lang="en-US" sz="3600" dirty="0" smtClean="0">
                <a:gradFill>
                  <a:gsLst>
                    <a:gs pos="1250">
                      <a:schemeClr val="tx2"/>
                    </a:gs>
                    <a:gs pos="99000">
                      <a:schemeClr val="tx2"/>
                    </a:gs>
                  </a:gsLst>
                  <a:lin ang="5400000" scaled="0"/>
                </a:gradFill>
              </a:rPr>
              <a:t>How do I move the coolness to production?</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95848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Deploying Display Templates and Query Rules</a:t>
            </a:r>
            <a:endParaRPr lang="en-US" dirty="0"/>
          </a:p>
        </p:txBody>
      </p:sp>
    </p:spTree>
    <p:extLst>
      <p:ext uri="{BB962C8B-B14F-4D97-AF65-F5344CB8AC3E}">
        <p14:creationId xmlns:p14="http://schemas.microsoft.com/office/powerpoint/2010/main" val="341428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870273"/>
            <a:ext cx="11887200" cy="2769989"/>
          </a:xfrm>
        </p:spPr>
        <p:txBody>
          <a:bodyPr/>
          <a:lstStyle/>
          <a:p>
            <a:r>
              <a:rPr lang="en-US" dirty="0" smtClean="0"/>
              <a:t>Learn about Display Templates</a:t>
            </a:r>
          </a:p>
          <a:p>
            <a:r>
              <a:rPr lang="en-US" dirty="0" smtClean="0"/>
              <a:t>Experiment with Query Rules</a:t>
            </a:r>
          </a:p>
          <a:p>
            <a:r>
              <a:rPr lang="en-US" dirty="0" smtClean="0"/>
              <a:t>Learn how to debug</a:t>
            </a:r>
          </a:p>
          <a:p>
            <a:r>
              <a:rPr lang="en-US" dirty="0" smtClean="0"/>
              <a:t>Talk to your users!</a:t>
            </a:r>
          </a:p>
        </p:txBody>
      </p:sp>
      <p:sp>
        <p:nvSpPr>
          <p:cNvPr id="2" name="Title 1"/>
          <p:cNvSpPr>
            <a:spLocks noGrp="1"/>
          </p:cNvSpPr>
          <p:nvPr>
            <p:ph type="title"/>
          </p:nvPr>
        </p:nvSpPr>
        <p:spPr/>
        <p:txBody>
          <a:bodyPr/>
          <a:lstStyle/>
          <a:p>
            <a:r>
              <a:rPr lang="en-US" dirty="0" smtClean="0"/>
              <a:t>In Closing</a:t>
            </a:r>
            <a:br>
              <a:rPr lang="en-US" dirty="0" smtClean="0"/>
            </a:br>
            <a:r>
              <a:rPr lang="en-US" sz="3600" dirty="0" smtClean="0">
                <a:gradFill>
                  <a:gsLst>
                    <a:gs pos="1250">
                      <a:schemeClr val="tx2"/>
                    </a:gs>
                    <a:gs pos="99000">
                      <a:schemeClr val="tx2"/>
                    </a:gs>
                  </a:gsLst>
                  <a:lin ang="5400000" scaled="0"/>
                </a:gradFill>
              </a:rPr>
              <a:t>What do I do next?</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63518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225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a:t>
            </a:r>
            <a:r>
              <a:rPr lang="en-US" sz="2000" spc="-70" smtClean="0">
                <a:solidFill>
                  <a:srgbClr val="0072C6"/>
                </a:solidFill>
              </a:rPr>
              <a:t>Search</a:t>
            </a:r>
            <a:r>
              <a:rPr lang="en-US" sz="2000" spc="-70" smtClean="0">
                <a:solidFill>
                  <a:srgbClr val="505050"/>
                </a:solidFill>
              </a:rPr>
              <a:t> </a:t>
            </a:r>
            <a:r>
              <a:rPr lang="en-US" sz="2000" spc="-70" smtClean="0">
                <a:solidFill>
                  <a:srgbClr val="0072C6"/>
                </a:solidFill>
              </a:rPr>
              <a:t>booth’s </a:t>
            </a:r>
            <a:r>
              <a:rPr lang="en-US" sz="2000" spc="-70" smtClean="0">
                <a:solidFill>
                  <a:srgbClr val="505050"/>
                </a:solidFill>
              </a:rPr>
              <a:t>&amp; </a:t>
            </a:r>
            <a:r>
              <a:rPr lang="en-US" sz="2000" spc="-70" dirty="0" smtClean="0">
                <a:solidFill>
                  <a:srgbClr val="505050"/>
                </a:solidFill>
              </a:rPr>
              <a:t>Search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dirty="0" smtClean="0">
                          <a:solidFill>
                            <a:schemeClr val="tx2"/>
                          </a:solidFill>
                          <a:hlinkClick r:id="rId2"/>
                        </a:rPr>
                        <a:t>Develop Advanced Search-Driven SharePoint 2013 Apps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I, J</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Tue</a:t>
                      </a:r>
                      <a:r>
                        <a:rPr lang="en-GB" sz="1400" kern="1200" baseline="0" dirty="0" smtClean="0">
                          <a:solidFill>
                            <a:schemeClr val="dk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3"/>
                        </a:rPr>
                        <a:t>Best practices for Hybrid Search deployments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SPC306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4"/>
                        </a:rPr>
                        <a:t>SharePoint 2013 Search Analytics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SPC340</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Wed</a:t>
                      </a:r>
                      <a:r>
                        <a:rPr lang="en-GB" sz="1400" kern="1200" baseline="0" dirty="0" smtClean="0">
                          <a:solidFill>
                            <a:schemeClr val="tx1"/>
                          </a:solidFill>
                          <a:latin typeface="+mn-lt"/>
                          <a:ea typeface="+mn-ea"/>
                          <a:cs typeface="+mn-cs"/>
                        </a:rPr>
                        <a:t> 9:00am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5"/>
                        </a:rPr>
                        <a:t>How to manage and troubleshoot Search: A practical guide</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6"/>
                        </a:rPr>
                        <a:t>6 Proven Steps to Get the Best Out of Search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7"/>
                        </a:rPr>
                        <a:t>Best practices for Information Architecture and Enterprise Search</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8"/>
                        </a:rPr>
                        <a:t>Search content enrichment and extensibility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SCP414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K, L </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9"/>
                        </a:rPr>
                        <a:t>Customizing Search experiences with Azure Hosted Data and Bing Maps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0"/>
                        </a:rPr>
                        <a:t>Futuristic Search applications using Kinect and Yammer!</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1"/>
                        </a:rPr>
                        <a:t>Search architecture and sizing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hlinkClick r:id="rId12"/>
                        </a:rPr>
                        <a:t>Effective Search deployment and operations in SharePoint 2013</a:t>
                      </a:r>
                      <a:r>
                        <a:rPr lang="en-US" sz="1400" dirty="0" smtClean="0">
                          <a:solidFill>
                            <a:schemeClr val="tx2"/>
                          </a:solidFill>
                        </a:rPr>
                        <a:t> </a:t>
                      </a:r>
                      <a:endParaRPr lang="en-US" sz="1400" b="0" kern="1200" dirty="0">
                        <a:solidFill>
                          <a:schemeClr val="tx2"/>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SPC360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3"/>
                        </a:rPr>
                        <a:t>SharePoint 2013 Search display templates and query rules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4"/>
                        </a:rPr>
                        <a:t>Managing Search Relevance in SharePoint 2013 and O365</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1671544" y="2839191"/>
            <a:ext cx="4672626"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Search Related Sessions</a:t>
            </a:r>
          </a:p>
        </p:txBody>
      </p:sp>
    </p:spTree>
    <p:extLst>
      <p:ext uri="{BB962C8B-B14F-4D97-AF65-F5344CB8AC3E}">
        <p14:creationId xmlns:p14="http://schemas.microsoft.com/office/powerpoint/2010/main" val="35350825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32417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03611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9404182" y="1388888"/>
            <a:ext cx="1914233" cy="19142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Dog Guy</a:t>
            </a:r>
          </a:p>
        </p:txBody>
      </p:sp>
      <p:sp>
        <p:nvSpPr>
          <p:cNvPr id="27" name="Rectangle 26"/>
          <p:cNvSpPr/>
          <p:nvPr/>
        </p:nvSpPr>
        <p:spPr bwMode="auto">
          <a:xfrm>
            <a:off x="1205804" y="1388888"/>
            <a:ext cx="1914233" cy="191423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Matthew McDermott</a:t>
            </a:r>
          </a:p>
        </p:txBody>
      </p:sp>
      <p:sp>
        <p:nvSpPr>
          <p:cNvPr id="13" name="Title 12"/>
          <p:cNvSpPr>
            <a:spLocks noGrp="1"/>
          </p:cNvSpPr>
          <p:nvPr>
            <p:ph type="title" idx="4294967295"/>
          </p:nvPr>
        </p:nvSpPr>
        <p:spPr>
          <a:xfrm>
            <a:off x="1005627" y="416363"/>
            <a:ext cx="11460124" cy="763479"/>
          </a:xfrm>
        </p:spPr>
        <p:txBody>
          <a:bodyPr/>
          <a:lstStyle/>
          <a:p>
            <a:pPr>
              <a:tabLst>
                <a:tab pos="11308799" algn="r"/>
              </a:tabLst>
            </a:pPr>
            <a:r>
              <a:rPr lang="en-US" sz="5506" dirty="0">
                <a:latin typeface="Segoe UI Light" pitchFamily="34" charset="0"/>
                <a:ea typeface="Segoe UI" pitchFamily="34" charset="0"/>
              </a:rPr>
              <a:t>Matthew McDermott</a:t>
            </a:r>
          </a:p>
        </p:txBody>
      </p:sp>
      <p:sp>
        <p:nvSpPr>
          <p:cNvPr id="45" name="Rectangle 44"/>
          <p:cNvSpPr/>
          <p:nvPr/>
        </p:nvSpPr>
        <p:spPr bwMode="auto">
          <a:xfrm>
            <a:off x="3385" y="3305440"/>
            <a:ext cx="12429709" cy="2022198"/>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a:endParaRPr lang="en-US" sz="2244" dirty="0">
              <a:solidFill>
                <a:srgbClr val="FFFFFF">
                  <a:alpha val="98824"/>
                </a:srgbClr>
              </a:solidFill>
              <a:ea typeface="Segoe UI" pitchFamily="34" charset="0"/>
              <a:cs typeface="Segoe UI" pitchFamily="34" charset="0"/>
            </a:endParaRPr>
          </a:p>
        </p:txBody>
      </p:sp>
      <p:sp>
        <p:nvSpPr>
          <p:cNvPr id="38" name="Rectangle 37"/>
          <p:cNvSpPr/>
          <p:nvPr/>
        </p:nvSpPr>
        <p:spPr bwMode="auto">
          <a:xfrm>
            <a:off x="1205804" y="3413405"/>
            <a:ext cx="1914233" cy="191423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Aptillon</a:t>
            </a:r>
          </a:p>
        </p:txBody>
      </p:sp>
      <p:sp>
        <p:nvSpPr>
          <p:cNvPr id="29" name="Rectangle 28"/>
          <p:cNvSpPr/>
          <p:nvPr/>
        </p:nvSpPr>
        <p:spPr bwMode="auto">
          <a:xfrm>
            <a:off x="9404182" y="3413405"/>
            <a:ext cx="1914233" cy="191423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Author and Trainer</a:t>
            </a:r>
          </a:p>
        </p:txBody>
      </p:sp>
      <p:sp>
        <p:nvSpPr>
          <p:cNvPr id="20" name="Rectangle 19"/>
          <p:cNvSpPr/>
          <p:nvPr/>
        </p:nvSpPr>
        <p:spPr bwMode="auto">
          <a:xfrm>
            <a:off x="3385" y="5327636"/>
            <a:ext cx="12429709" cy="1666392"/>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43" tIns="46621" rIns="93243" bIns="46621" numCol="1" rtlCol="0" anchor="ctr" anchorCtr="0" compatLnSpc="1">
            <a:prstTxWarp prst="textNoShape">
              <a:avLst/>
            </a:prstTxWarp>
          </a:bodyPr>
          <a:lstStyle/>
          <a:p>
            <a:pPr algn="ctr" defTabSz="932111"/>
            <a:endParaRPr lang="en-US" sz="2244" dirty="0">
              <a:solidFill>
                <a:srgbClr val="FFFFFF">
                  <a:alpha val="98824"/>
                </a:srgbClr>
              </a:solidFill>
              <a:ea typeface="Segoe UI" pitchFamily="34" charset="0"/>
              <a:cs typeface="Segoe UI" pitchFamily="34" charset="0"/>
            </a:endParaRPr>
          </a:p>
        </p:txBody>
      </p:sp>
      <p:grpSp>
        <p:nvGrpSpPr>
          <p:cNvPr id="9" name="Footer"/>
          <p:cNvGrpSpPr/>
          <p:nvPr/>
        </p:nvGrpSpPr>
        <p:grpSpPr>
          <a:xfrm>
            <a:off x="458519" y="5831468"/>
            <a:ext cx="11448071" cy="356933"/>
            <a:chOff x="446315" y="5717970"/>
            <a:chExt cx="11226210" cy="350016"/>
          </a:xfrm>
        </p:grpSpPr>
        <p:sp>
          <p:nvSpPr>
            <p:cNvPr id="31" name="Title 12"/>
            <p:cNvSpPr txBox="1">
              <a:spLocks/>
            </p:cNvSpPr>
            <p:nvPr/>
          </p:nvSpPr>
          <p:spPr>
            <a:xfrm>
              <a:off x="446315" y="5717970"/>
              <a:ext cx="11226210" cy="33911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4196685" algn="l"/>
                  <a:tab pos="11307733" algn="r"/>
                </a:tabLst>
              </a:pPr>
              <a:r>
                <a:rPr sz="2448" err="1">
                  <a:gradFill flip="none" rotWithShape="1">
                    <a:gsLst>
                      <a:gs pos="0">
                        <a:srgbClr val="FFFFFF">
                          <a:lumMod val="65000"/>
                          <a:lumOff val="35000"/>
                        </a:srgbClr>
                      </a:gs>
                      <a:gs pos="86000">
                        <a:srgbClr val="FFFFFF">
                          <a:lumMod val="65000"/>
                          <a:lumOff val="35000"/>
                        </a:srgbClr>
                      </a:gs>
                    </a:gsLst>
                    <a:lin ang="5400000" scaled="0"/>
                    <a:tileRect/>
                  </a:gradFill>
                  <a:ea typeface="Segoe UI" pitchFamily="34" charset="0"/>
                  <a:cs typeface="Segoe UI" pitchFamily="34" charset="0"/>
                </a:rPr>
                <a:t>MatthewMcD</a:t>
              </a:r>
              <a:r>
                <a:rPr sz="2448">
                  <a:gradFill flip="none" rotWithShape="1">
                    <a:gsLst>
                      <a:gs pos="0">
                        <a:srgbClr val="FFFFFF">
                          <a:lumMod val="65000"/>
                          <a:lumOff val="35000"/>
                        </a:srgbClr>
                      </a:gs>
                      <a:gs pos="86000">
                        <a:srgbClr val="FFFFFF">
                          <a:lumMod val="65000"/>
                          <a:lumOff val="35000"/>
                        </a:srgbClr>
                      </a:gs>
                    </a:gsLst>
                    <a:lin ang="5400000" scaled="0"/>
                    <a:tileRect/>
                  </a:gradFill>
                  <a:ea typeface="Segoe UI" pitchFamily="34" charset="0"/>
                  <a:cs typeface="Segoe UI" pitchFamily="34" charset="0"/>
                </a:rPr>
                <a:t>	http://ableblue.com/blog	matthew@aptillon.com</a:t>
              </a:r>
            </a:p>
          </p:txBody>
        </p:sp>
        <p:pic>
          <p:nvPicPr>
            <p:cNvPr id="3" name="Twitter" descr="t_logo-a.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97736" y="5725085"/>
              <a:ext cx="342900" cy="342901"/>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Aptillon Pictur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0587" y="3413404"/>
            <a:ext cx="1935982" cy="1935982"/>
          </a:xfrm>
          <a:prstGeom prst="rect">
            <a:avLst/>
          </a:prstGeom>
        </p:spPr>
      </p:pic>
      <p:grpSp>
        <p:nvGrpSpPr>
          <p:cNvPr id="12" name="Matt MVP"/>
          <p:cNvGrpSpPr/>
          <p:nvPr/>
        </p:nvGrpSpPr>
        <p:grpSpPr>
          <a:xfrm>
            <a:off x="1209223" y="1386566"/>
            <a:ext cx="1916555" cy="1916555"/>
            <a:chOff x="1176289" y="1359502"/>
            <a:chExt cx="1879146" cy="1879146"/>
          </a:xfrm>
        </p:grpSpPr>
        <p:pic>
          <p:nvPicPr>
            <p:cNvPr id="10" name="Matt Headsho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6289" y="1359502"/>
              <a:ext cx="1879146" cy="1879146"/>
            </a:xfrm>
            <a:prstGeom prst="rect">
              <a:avLst/>
            </a:prstGeom>
          </p:spPr>
        </p:pic>
        <p:pic>
          <p:nvPicPr>
            <p:cNvPr id="39" name="MVP Logo" descr="http://www.ashwinkini.com/blog/wp-content/uploads/2008/01/mvp_horizontal_fullcolor.png"/>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1199577" y="2847981"/>
              <a:ext cx="924054" cy="371527"/>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Ruby Ribbon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1523" y="1389578"/>
            <a:ext cx="1911837" cy="1911837"/>
          </a:xfrm>
          <a:prstGeom prst="rect">
            <a:avLst/>
          </a:prstGeom>
        </p:spPr>
      </p:pic>
      <p:grpSp>
        <p:nvGrpSpPr>
          <p:cNvPr id="23" name="Book Group"/>
          <p:cNvGrpSpPr/>
          <p:nvPr/>
        </p:nvGrpSpPr>
        <p:grpSpPr>
          <a:xfrm>
            <a:off x="9402799" y="3408507"/>
            <a:ext cx="1914233" cy="1914233"/>
            <a:chOff x="9218403" y="3368103"/>
            <a:chExt cx="1876869" cy="1876869"/>
          </a:xfrm>
        </p:grpSpPr>
        <p:sp>
          <p:nvSpPr>
            <p:cNvPr id="33" name="Rectangle 32"/>
            <p:cNvSpPr/>
            <p:nvPr/>
          </p:nvSpPr>
          <p:spPr bwMode="auto">
            <a:xfrm>
              <a:off x="9218403" y="3368103"/>
              <a:ext cx="1876869" cy="187686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34" name="Book">
              <a:hlinkClick r:id="rId8"/>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9495301" y="3489824"/>
              <a:ext cx="1323074" cy="1633424"/>
            </a:xfrm>
            <a:prstGeom prst="rect">
              <a:avLst/>
            </a:prstGeom>
            <a:solidFill>
              <a:srgbClr val="00B0F0"/>
            </a:solidFill>
            <a:extLst/>
          </p:spPr>
        </p:pic>
      </p:grpSp>
      <p:grpSp>
        <p:nvGrpSpPr>
          <p:cNvPr id="24" name="CPT Group"/>
          <p:cNvGrpSpPr/>
          <p:nvPr/>
        </p:nvGrpSpPr>
        <p:grpSpPr>
          <a:xfrm>
            <a:off x="9382064" y="3391286"/>
            <a:ext cx="1958467" cy="1958467"/>
            <a:chOff x="9591825" y="3770468"/>
            <a:chExt cx="1920240" cy="1920240"/>
          </a:xfrm>
        </p:grpSpPr>
        <p:sp>
          <p:nvSpPr>
            <p:cNvPr id="41" name="Rectangle 40"/>
            <p:cNvSpPr/>
            <p:nvPr/>
          </p:nvSpPr>
          <p:spPr bwMode="auto">
            <a:xfrm>
              <a:off x="9613511" y="3792154"/>
              <a:ext cx="1876869" cy="187686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21" name="CPT Logo"/>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91825" y="3770468"/>
              <a:ext cx="1920240" cy="1920240"/>
            </a:xfrm>
            <a:prstGeom prst="rect">
              <a:avLst/>
            </a:prstGeom>
          </p:spPr>
        </p:pic>
      </p:grpSp>
      <p:sp>
        <p:nvSpPr>
          <p:cNvPr id="5" name="Rectangle 4"/>
          <p:cNvSpPr/>
          <p:nvPr/>
        </p:nvSpPr>
        <p:spPr bwMode="auto">
          <a:xfrm>
            <a:off x="3300618" y="1388885"/>
            <a:ext cx="5949166" cy="393875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Austin, TX</a:t>
            </a:r>
          </a:p>
        </p:txBody>
      </p:sp>
      <p:pic>
        <p:nvPicPr>
          <p:cNvPr id="28" name="MJ Matt and Ruby"/>
          <p:cNvPicPr>
            <a:picLocks noChangeAspect="1"/>
          </p:cNvPicPr>
          <p:nvPr/>
        </p:nvPicPr>
        <p:blipFill rotWithShape="1">
          <a:blip r:embed="rId11" cstate="print">
            <a:extLst>
              <a:ext uri="{28A0092B-C50C-407E-A947-70E740481C1C}">
                <a14:useLocalDpi xmlns:a14="http://schemas.microsoft.com/office/drawing/2010/main" val="0"/>
              </a:ext>
            </a:extLst>
          </a:blip>
          <a:srcRect t="7211" b="9461"/>
          <a:stretch/>
        </p:blipFill>
        <p:spPr>
          <a:xfrm>
            <a:off x="3298117" y="1370355"/>
            <a:ext cx="5952781" cy="3968322"/>
          </a:xfrm>
          <a:prstGeom prst="rect">
            <a:avLst/>
          </a:prstGeom>
        </p:spPr>
      </p:pic>
      <p:pic>
        <p:nvPicPr>
          <p:cNvPr id="16" name="Matt and Ruby Sleeping"/>
          <p:cNvPicPr>
            <a:picLocks noChangeAspect="1"/>
          </p:cNvPicPr>
          <p:nvPr/>
        </p:nvPicPr>
        <p:blipFill rotWithShape="1">
          <a:blip r:embed="rId12">
            <a:extLst>
              <a:ext uri="{28A0092B-C50C-407E-A947-70E740481C1C}">
                <a14:useLocalDpi xmlns:a14="http://schemas.microsoft.com/office/drawing/2010/main" val="0"/>
              </a:ext>
            </a:extLst>
          </a:blip>
          <a:srcRect l="4013" t="1647" r="12161" b="-178"/>
          <a:stretch/>
        </p:blipFill>
        <p:spPr>
          <a:xfrm>
            <a:off x="3300760" y="1370357"/>
            <a:ext cx="5950009" cy="3974619"/>
          </a:xfrm>
          <a:prstGeom prst="rect">
            <a:avLst/>
          </a:prstGeom>
        </p:spPr>
      </p:pic>
      <p:pic>
        <p:nvPicPr>
          <p:cNvPr id="19" name="Agility Practice"/>
          <p:cNvPicPr>
            <a:picLocks noChangeAspect="1"/>
          </p:cNvPicPr>
          <p:nvPr/>
        </p:nvPicPr>
        <p:blipFill rotWithShape="1">
          <a:blip r:embed="rId13">
            <a:extLst>
              <a:ext uri="{28A0092B-C50C-407E-A947-70E740481C1C}">
                <a14:useLocalDpi xmlns:a14="http://schemas.microsoft.com/office/drawing/2010/main" val="0"/>
              </a:ext>
            </a:extLst>
          </a:blip>
          <a:srcRect l="1696" t="522" r="285" b="869"/>
          <a:stretch/>
        </p:blipFill>
        <p:spPr>
          <a:xfrm>
            <a:off x="3302297" y="1370926"/>
            <a:ext cx="5950009" cy="3971391"/>
          </a:xfrm>
          <a:prstGeom prst="rect">
            <a:avLst/>
          </a:prstGeom>
        </p:spPr>
      </p:pic>
      <p:pic>
        <p:nvPicPr>
          <p:cNvPr id="2" name="Darrin Headshot"/>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99873" y="3413328"/>
            <a:ext cx="979234" cy="961742"/>
          </a:xfrm>
          <a:prstGeom prst="rect">
            <a:avLst/>
          </a:prstGeom>
        </p:spPr>
      </p:pic>
      <p:pic>
        <p:nvPicPr>
          <p:cNvPr id="4" name="Gary Headshot"/>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99050" y="4374677"/>
            <a:ext cx="979262" cy="979262"/>
          </a:xfrm>
          <a:prstGeom prst="rect">
            <a:avLst/>
          </a:prstGeom>
        </p:spPr>
      </p:pic>
      <p:pic>
        <p:nvPicPr>
          <p:cNvPr id="6" name="Maurice Headshot"/>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164525" y="3414727"/>
            <a:ext cx="974885" cy="974885"/>
          </a:xfrm>
          <a:prstGeom prst="rect">
            <a:avLst/>
          </a:prstGeom>
        </p:spPr>
      </p:pic>
      <p:pic>
        <p:nvPicPr>
          <p:cNvPr id="8" name="Dave Headshot"/>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55670" y="4374425"/>
            <a:ext cx="979234" cy="979234"/>
          </a:xfrm>
          <a:prstGeom prst="rect">
            <a:avLst/>
          </a:prstGeom>
        </p:spPr>
      </p:pic>
      <p:pic>
        <p:nvPicPr>
          <p:cNvPr id="32" name="Aptillon Picture Overlay"/>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3940" y="3413328"/>
            <a:ext cx="1935982" cy="1935982"/>
          </a:xfrm>
          <a:prstGeom prst="rect">
            <a:avLst/>
          </a:prstGeom>
        </p:spPr>
      </p:pic>
    </p:spTree>
    <p:extLst>
      <p:ext uri="{BB962C8B-B14F-4D97-AF65-F5344CB8AC3E}">
        <p14:creationId xmlns:p14="http://schemas.microsoft.com/office/powerpoint/2010/main" val="5705551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25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7" dur="500"/>
                                        <p:tgtEl>
                                          <p:spTgt spid="27">
                                            <p:txEl>
                                              <p:pRg st="0" end="0"/>
                                            </p:txEl>
                                          </p:spTgt>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38">
                                            <p:txEl>
                                              <p:pRg st="0" end="0"/>
                                            </p:txEl>
                                          </p:spTgt>
                                        </p:tgtEl>
                                        <p:attrNameLst>
                                          <p:attrName>style.visibility</p:attrName>
                                        </p:attrNameLst>
                                      </p:cBhvr>
                                      <p:to>
                                        <p:strVal val="visible"/>
                                      </p:to>
                                    </p:set>
                                    <p:animEffect transition="in" filter="randombar(horizontal)">
                                      <p:cBhvr>
                                        <p:cTn id="11" dur="500"/>
                                        <p:tgtEl>
                                          <p:spTgt spid="38">
                                            <p:txEl>
                                              <p:pRg st="0" end="0"/>
                                            </p:txEl>
                                          </p:spTgt>
                                        </p:tgtEl>
                                      </p:cBhvr>
                                    </p:animEffect>
                                  </p:childTnLst>
                                </p:cTn>
                              </p:par>
                            </p:childTnLst>
                          </p:cTn>
                        </p:par>
                        <p:par>
                          <p:cTn id="12" fill="hold">
                            <p:stCondLst>
                              <p:cond delay="1250"/>
                            </p:stCondLst>
                            <p:childTnLst>
                              <p:par>
                                <p:cTn id="13" presetID="14" presetClass="entr" presetSubtype="10" fill="hold" nodeType="afterEffect">
                                  <p:stCondLst>
                                    <p:cond delay="25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par>
                          <p:cTn id="16" fill="hold">
                            <p:stCondLst>
                              <p:cond delay="2000"/>
                            </p:stCondLst>
                            <p:childTnLst>
                              <p:par>
                                <p:cTn id="17" presetID="14" presetClass="entr" presetSubtype="10" fill="hold" nodeType="afterEffect">
                                  <p:stCondLst>
                                    <p:cond delay="25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19" dur="500"/>
                                        <p:tgtEl>
                                          <p:spTgt spid="30">
                                            <p:txEl>
                                              <p:pRg st="0" end="0"/>
                                            </p:txEl>
                                          </p:spTgt>
                                        </p:tgtEl>
                                      </p:cBhvr>
                                    </p:animEffect>
                                  </p:childTnLst>
                                </p:cTn>
                              </p:par>
                            </p:childTnLst>
                          </p:cTn>
                        </p:par>
                        <p:par>
                          <p:cTn id="20" fill="hold">
                            <p:stCondLst>
                              <p:cond delay="2750"/>
                            </p:stCondLst>
                            <p:childTnLst>
                              <p:par>
                                <p:cTn id="21" presetID="14" presetClass="entr" presetSubtype="10" fill="hold" nodeType="afterEffect">
                                  <p:stCondLst>
                                    <p:cond delay="250"/>
                                  </p:stCondLst>
                                  <p:childTnLst>
                                    <p:set>
                                      <p:cBhvr>
                                        <p:cTn id="22"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23" dur="500"/>
                                        <p:tgtEl>
                                          <p:spTgt spid="29">
                                            <p:txEl>
                                              <p:pRg st="0" end="0"/>
                                            </p:txEl>
                                          </p:spTgt>
                                        </p:tgtEl>
                                      </p:cBhvr>
                                    </p:animEffect>
                                  </p:childTnLst>
                                </p:cTn>
                              </p:par>
                            </p:childTnLst>
                          </p:cTn>
                        </p:par>
                        <p:par>
                          <p:cTn id="24" fill="hold">
                            <p:stCondLst>
                              <p:cond delay="3500"/>
                            </p:stCondLst>
                            <p:childTnLst>
                              <p:par>
                                <p:cTn id="25" presetID="12" presetClass="entr" presetSubtype="4" fill="hold" nodeType="after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p:tgtEl>
                                          <p:spTgt spid="7"/>
                                        </p:tgtEl>
                                        <p:attrNameLst>
                                          <p:attrName>ppt_y</p:attrName>
                                        </p:attrNameLst>
                                      </p:cBhvr>
                                      <p:tavLst>
                                        <p:tav tm="0">
                                          <p:val>
                                            <p:strVal val="#ppt_y+#ppt_h*1.125000"/>
                                          </p:val>
                                        </p:tav>
                                        <p:tav tm="100000">
                                          <p:val>
                                            <p:strVal val="#ppt_y"/>
                                          </p:val>
                                        </p:tav>
                                      </p:tavLst>
                                    </p:anim>
                                    <p:animEffect transition="in" filter="wipe(up)">
                                      <p:cBhvr>
                                        <p:cTn id="34" dur="500"/>
                                        <p:tgtEl>
                                          <p:spTgt spid="7"/>
                                        </p:tgtEl>
                                      </p:cBhvr>
                                    </p:animEffect>
                                  </p:childTnLst>
                                </p:cTn>
                              </p:par>
                            </p:childTnLst>
                          </p:cTn>
                        </p:par>
                        <p:par>
                          <p:cTn id="35" fill="hold">
                            <p:stCondLst>
                              <p:cond delay="500"/>
                            </p:stCondLst>
                            <p:childTnLst>
                              <p:par>
                                <p:cTn id="36" presetID="12" presetClass="entr" presetSubtype="1" fill="hold" nodeType="afterEffect">
                                  <p:stCondLst>
                                    <p:cond delay="100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p:tgtEl>
                                          <p:spTgt spid="2"/>
                                        </p:tgtEl>
                                        <p:attrNameLst>
                                          <p:attrName>ppt_y</p:attrName>
                                        </p:attrNameLst>
                                      </p:cBhvr>
                                      <p:tavLst>
                                        <p:tav tm="0">
                                          <p:val>
                                            <p:strVal val="#ppt_y-#ppt_h*1.125000"/>
                                          </p:val>
                                        </p:tav>
                                        <p:tav tm="100000">
                                          <p:val>
                                            <p:strVal val="#ppt_y"/>
                                          </p:val>
                                        </p:tav>
                                      </p:tavLst>
                                    </p:anim>
                                    <p:animEffect transition="in" filter="wipe(down)">
                                      <p:cBhvr>
                                        <p:cTn id="39" dur="500"/>
                                        <p:tgtEl>
                                          <p:spTgt spid="2"/>
                                        </p:tgtEl>
                                      </p:cBhvr>
                                    </p:animEffect>
                                  </p:childTnLst>
                                </p:cTn>
                              </p:par>
                            </p:childTnLst>
                          </p:cTn>
                        </p:par>
                        <p:par>
                          <p:cTn id="40" fill="hold">
                            <p:stCondLst>
                              <p:cond delay="2000"/>
                            </p:stCondLst>
                            <p:childTnLst>
                              <p:par>
                                <p:cTn id="41" presetID="12" presetClass="entr" presetSubtype="2"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ppt_x</p:attrName>
                                        </p:attrNameLst>
                                      </p:cBhvr>
                                      <p:tavLst>
                                        <p:tav tm="0">
                                          <p:val>
                                            <p:strVal val="#ppt_x+#ppt_w*1.125000"/>
                                          </p:val>
                                        </p:tav>
                                        <p:tav tm="100000">
                                          <p:val>
                                            <p:strVal val="#ppt_x"/>
                                          </p:val>
                                        </p:tav>
                                      </p:tavLst>
                                    </p:anim>
                                    <p:animEffect transition="in" filter="wipe(left)">
                                      <p:cBhvr>
                                        <p:cTn id="44" dur="500"/>
                                        <p:tgtEl>
                                          <p:spTgt spid="6"/>
                                        </p:tgtEl>
                                      </p:cBhvr>
                                    </p:animEffect>
                                  </p:childTnLst>
                                </p:cTn>
                              </p:par>
                            </p:childTnLst>
                          </p:cTn>
                        </p:par>
                        <p:par>
                          <p:cTn id="45" fill="hold">
                            <p:stCondLst>
                              <p:cond delay="2500"/>
                            </p:stCondLst>
                            <p:childTnLst>
                              <p:par>
                                <p:cTn id="46" presetID="12" presetClass="entr" presetSubtype="4"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up)">
                                      <p:cBhvr>
                                        <p:cTn id="49" dur="500"/>
                                        <p:tgtEl>
                                          <p:spTgt spid="4"/>
                                        </p:tgtEl>
                                      </p:cBhvr>
                                    </p:animEffect>
                                  </p:childTnLst>
                                </p:cTn>
                              </p:par>
                            </p:childTnLst>
                          </p:cTn>
                        </p:par>
                        <p:par>
                          <p:cTn id="50" fill="hold">
                            <p:stCondLst>
                              <p:cond delay="3000"/>
                            </p:stCondLst>
                            <p:childTnLst>
                              <p:par>
                                <p:cTn id="51" presetID="12" presetClass="entr" presetSubtype="4"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p:tgtEl>
                                          <p:spTgt spid="8"/>
                                        </p:tgtEl>
                                        <p:attrNameLst>
                                          <p:attrName>ppt_y</p:attrName>
                                        </p:attrNameLst>
                                      </p:cBhvr>
                                      <p:tavLst>
                                        <p:tav tm="0">
                                          <p:val>
                                            <p:strVal val="#ppt_y+#ppt_h*1.125000"/>
                                          </p:val>
                                        </p:tav>
                                        <p:tav tm="100000">
                                          <p:val>
                                            <p:strVal val="#ppt_y"/>
                                          </p:val>
                                        </p:tav>
                                      </p:tavLst>
                                    </p:anim>
                                    <p:animEffect transition="in" filter="wipe(up)">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p:tgtEl>
                                          <p:spTgt spid="28"/>
                                        </p:tgtEl>
                                        <p:attrNameLst>
                                          <p:attrName>ppt_y</p:attrName>
                                        </p:attrNameLst>
                                      </p:cBhvr>
                                      <p:tavLst>
                                        <p:tav tm="0">
                                          <p:val>
                                            <p:strVal val="#ppt_y+#ppt_h*1.125000"/>
                                          </p:val>
                                        </p:tav>
                                        <p:tav tm="100000">
                                          <p:val>
                                            <p:strVal val="#ppt_y"/>
                                          </p:val>
                                        </p:tav>
                                      </p:tavLst>
                                    </p:anim>
                                    <p:animEffect transition="in" filter="wipe(up)">
                                      <p:cBhvr>
                                        <p:cTn id="60" dur="5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p:tgtEl>
                                          <p:spTgt spid="16"/>
                                        </p:tgtEl>
                                        <p:attrNameLst>
                                          <p:attrName>ppt_y</p:attrName>
                                        </p:attrNameLst>
                                      </p:cBhvr>
                                      <p:tavLst>
                                        <p:tav tm="0">
                                          <p:val>
                                            <p:strVal val="#ppt_y+#ppt_h*1.125000"/>
                                          </p:val>
                                        </p:tav>
                                        <p:tav tm="100000">
                                          <p:val>
                                            <p:strVal val="#ppt_y"/>
                                          </p:val>
                                        </p:tav>
                                      </p:tavLst>
                                    </p:anim>
                                    <p:animEffect transition="in" filter="wipe(up)">
                                      <p:cBhvr>
                                        <p:cTn id="66" dur="75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750"/>
                                        <p:tgtEl>
                                          <p:spTgt spid="19"/>
                                        </p:tgtEl>
                                        <p:attrNameLst>
                                          <p:attrName>ppt_y</p:attrName>
                                        </p:attrNameLst>
                                      </p:cBhvr>
                                      <p:tavLst>
                                        <p:tav tm="0">
                                          <p:val>
                                            <p:strVal val="#ppt_y+#ppt_h*1.125000"/>
                                          </p:val>
                                        </p:tav>
                                        <p:tav tm="100000">
                                          <p:val>
                                            <p:strVal val="#ppt_y"/>
                                          </p:val>
                                        </p:tav>
                                      </p:tavLst>
                                    </p:anim>
                                    <p:animEffect transition="in" filter="wipe(up)">
                                      <p:cBhvr>
                                        <p:cTn id="72" dur="75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p:tgtEl>
                                          <p:spTgt spid="15"/>
                                        </p:tgtEl>
                                        <p:attrNameLst>
                                          <p:attrName>ppt_y</p:attrName>
                                        </p:attrNameLst>
                                      </p:cBhvr>
                                      <p:tavLst>
                                        <p:tav tm="0">
                                          <p:val>
                                            <p:strVal val="#ppt_y+#ppt_h*1.125000"/>
                                          </p:val>
                                        </p:tav>
                                        <p:tav tm="100000">
                                          <p:val>
                                            <p:strVal val="#ppt_y"/>
                                          </p:val>
                                        </p:tav>
                                      </p:tavLst>
                                    </p:anim>
                                    <p:animEffect transition="in" filter="wipe(up)">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p:tgtEl>
                                          <p:spTgt spid="23"/>
                                        </p:tgtEl>
                                        <p:attrNameLst>
                                          <p:attrName>ppt_y</p:attrName>
                                        </p:attrNameLst>
                                      </p:cBhvr>
                                      <p:tavLst>
                                        <p:tav tm="0">
                                          <p:val>
                                            <p:strVal val="#ppt_y+#ppt_h*1.125000"/>
                                          </p:val>
                                        </p:tav>
                                        <p:tav tm="100000">
                                          <p:val>
                                            <p:strVal val="#ppt_y"/>
                                          </p:val>
                                        </p:tav>
                                      </p:tavLst>
                                    </p:anim>
                                    <p:animEffect transition="in" filter="wipe(up)">
                                      <p:cBhvr>
                                        <p:cTn id="84" dur="500"/>
                                        <p:tgtEl>
                                          <p:spTgt spid="23"/>
                                        </p:tgtEl>
                                      </p:cBhvr>
                                    </p:animEffect>
                                  </p:childTnLst>
                                </p:cTn>
                              </p:par>
                              <p:par>
                                <p:cTn id="85" presetID="18" presetClass="entr" presetSubtype="12" fill="hold"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strips(downLeft)">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750"/>
                                        <p:tgtEl>
                                          <p:spTgt spid="24"/>
                                        </p:tgtEl>
                                        <p:attrNameLst>
                                          <p:attrName>ppt_y</p:attrName>
                                        </p:attrNameLst>
                                      </p:cBhvr>
                                      <p:tavLst>
                                        <p:tav tm="0">
                                          <p:val>
                                            <p:strVal val="#ppt_y+#ppt_h*1.125000"/>
                                          </p:val>
                                        </p:tav>
                                        <p:tav tm="100000">
                                          <p:val>
                                            <p:strVal val="#ppt_y"/>
                                          </p:val>
                                        </p:tav>
                                      </p:tavLst>
                                    </p:anim>
                                    <p:animEffect transition="in" filter="wipe(up)">
                                      <p:cBhvr>
                                        <p:cTn id="93" dur="750"/>
                                        <p:tgtEl>
                                          <p:spTgt spid="24"/>
                                        </p:tgtEl>
                                      </p:cBhvr>
                                    </p:animEffect>
                                  </p:childTnLst>
                                </p:cTn>
                              </p:par>
                            </p:childTnLst>
                          </p:cTn>
                        </p:par>
                        <p:par>
                          <p:cTn id="94" fill="hold">
                            <p:stCondLst>
                              <p:cond delay="750"/>
                            </p:stCondLst>
                            <p:childTnLst>
                              <p:par>
                                <p:cTn id="95" presetID="14" presetClass="entr" presetSubtype="10" fill="hold"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randombar(horizontal)">
                                      <p:cBhvr>
                                        <p:cTn id="9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28600" indent="-228600">
              <a:lnSpc>
                <a:spcPct val="90000"/>
              </a:lnSpc>
              <a:spcAft>
                <a:spcPts val="600"/>
              </a:spcAft>
            </a:pP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Overview</a:t>
            </a:r>
            <a:endParaRPr lang="en-US" dirty="0"/>
          </a:p>
        </p:txBody>
      </p:sp>
      <p:sp>
        <p:nvSpPr>
          <p:cNvPr id="4" name="Text Placeholder 3"/>
          <p:cNvSpPr>
            <a:spLocks noGrp="1"/>
          </p:cNvSpPr>
          <p:nvPr>
            <p:ph type="body" sz="quarter" idx="11"/>
          </p:nvPr>
        </p:nvSpPr>
        <p:spPr>
          <a:xfrm>
            <a:off x="274639" y="1212849"/>
            <a:ext cx="11889564" cy="849463"/>
          </a:xfrm>
        </p:spPr>
        <p:txBody>
          <a:bodyPr vert="horz" wrap="square" lIns="182880" tIns="146304" rIns="182880" bIns="146304" rtlCol="0">
            <a:spAutoFit/>
          </a:bodyPr>
          <a:lstStyle/>
          <a:p>
            <a:endParaRPr lang="en-US" dirty="0">
              <a:gradFill>
                <a:gsLst>
                  <a:gs pos="0">
                    <a:schemeClr val="tx2"/>
                  </a:gs>
                  <a:gs pos="86000">
                    <a:schemeClr val="tx2"/>
                  </a:gs>
                </a:gsLst>
                <a:lin ang="5400000" scaled="0"/>
              </a:gradFill>
            </a:endParaRPr>
          </a:p>
        </p:txBody>
      </p:sp>
      <p:grpSp>
        <p:nvGrpSpPr>
          <p:cNvPr id="8" name="Group 7"/>
          <p:cNvGrpSpPr/>
          <p:nvPr/>
        </p:nvGrpSpPr>
        <p:grpSpPr>
          <a:xfrm>
            <a:off x="8497880" y="2125663"/>
            <a:ext cx="2743200" cy="2744787"/>
            <a:chOff x="8497880" y="2125663"/>
            <a:chExt cx="2743200" cy="2744787"/>
          </a:xfrm>
        </p:grpSpPr>
        <p:sp>
          <p:nvSpPr>
            <p:cNvPr id="29" name="Rectangle 28"/>
            <p:cNvSpPr/>
            <p:nvPr/>
          </p:nvSpPr>
          <p:spPr bwMode="auto">
            <a:xfrm>
              <a:off x="8497880" y="2125663"/>
              <a:ext cx="274320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Deployment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134"/>
            <p:cNvSpPr>
              <a:spLocks noEditPoints="1"/>
            </p:cNvSpPr>
            <p:nvPr/>
          </p:nvSpPr>
          <p:spPr bwMode="black">
            <a:xfrm>
              <a:off x="8905378" y="3172375"/>
              <a:ext cx="1928204" cy="883763"/>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7" name="Group 6"/>
          <p:cNvGrpSpPr/>
          <p:nvPr/>
        </p:nvGrpSpPr>
        <p:grpSpPr>
          <a:xfrm>
            <a:off x="5754923" y="2125663"/>
            <a:ext cx="2697480" cy="2744787"/>
            <a:chOff x="5754923" y="2125663"/>
            <a:chExt cx="2697480" cy="2744787"/>
          </a:xfrm>
        </p:grpSpPr>
        <p:sp>
          <p:nvSpPr>
            <p:cNvPr id="31" name="Rectangle 30"/>
            <p:cNvSpPr/>
            <p:nvPr/>
          </p:nvSpPr>
          <p:spPr bwMode="auto">
            <a:xfrm>
              <a:off x="5754923" y="2125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Query Rules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31"/>
            <p:cNvSpPr>
              <a:spLocks noEditPoints="1"/>
            </p:cNvSpPr>
            <p:nvPr/>
          </p:nvSpPr>
          <p:spPr bwMode="black">
            <a:xfrm>
              <a:off x="6328573" y="3137509"/>
              <a:ext cx="1774693" cy="1045553"/>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6" name="Group 5"/>
          <p:cNvGrpSpPr/>
          <p:nvPr/>
        </p:nvGrpSpPr>
        <p:grpSpPr>
          <a:xfrm>
            <a:off x="3011966" y="2125663"/>
            <a:ext cx="2697480" cy="2744787"/>
            <a:chOff x="3011966" y="2125663"/>
            <a:chExt cx="2697480" cy="2744787"/>
          </a:xfrm>
        </p:grpSpPr>
        <p:sp>
          <p:nvSpPr>
            <p:cNvPr id="27" name="Rectangle 26"/>
            <p:cNvSpPr/>
            <p:nvPr/>
          </p:nvSpPr>
          <p:spPr bwMode="auto">
            <a:xfrm>
              <a:off x="3011966"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Debugging</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04"/>
            <p:cNvSpPr>
              <a:spLocks noEditPoints="1"/>
            </p:cNvSpPr>
            <p:nvPr/>
          </p:nvSpPr>
          <p:spPr bwMode="black">
            <a:xfrm>
              <a:off x="3491490" y="2820010"/>
              <a:ext cx="1652120" cy="1652120"/>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5" name="Group 4"/>
          <p:cNvGrpSpPr/>
          <p:nvPr/>
        </p:nvGrpSpPr>
        <p:grpSpPr>
          <a:xfrm>
            <a:off x="269009" y="2125663"/>
            <a:ext cx="2697480" cy="2744787"/>
            <a:chOff x="269009" y="2125663"/>
            <a:chExt cx="2697480" cy="2744787"/>
          </a:xfrm>
        </p:grpSpPr>
        <p:sp>
          <p:nvSpPr>
            <p:cNvPr id="26" name="Rectangle 25"/>
            <p:cNvSpPr/>
            <p:nvPr/>
          </p:nvSpPr>
          <p:spPr bwMode="auto">
            <a:xfrm>
              <a:off x="269009" y="2125663"/>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Display Templates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128"/>
            <p:cNvSpPr>
              <a:spLocks noEditPoints="1"/>
            </p:cNvSpPr>
            <p:nvPr/>
          </p:nvSpPr>
          <p:spPr bwMode="black">
            <a:xfrm>
              <a:off x="759960" y="2890927"/>
              <a:ext cx="1715578" cy="1510286"/>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spTree>
    <p:extLst>
      <p:ext uri="{BB962C8B-B14F-4D97-AF65-F5344CB8AC3E}">
        <p14:creationId xmlns:p14="http://schemas.microsoft.com/office/powerpoint/2010/main" val="101085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2294" y="4395120"/>
            <a:ext cx="3532688" cy="2706200"/>
          </a:xfrm>
          <a:prstGeom prst="rect">
            <a:avLst/>
          </a:prstGeom>
          <a:ln>
            <a:noFill/>
          </a:ln>
          <a:effectLst>
            <a:outerShdw blurRad="292100" dist="139700" dir="2700000" algn="tl" rotWithShape="0">
              <a:srgbClr val="333333">
                <a:alpha val="65000"/>
              </a:srgbClr>
            </a:outerShdw>
          </a:effectLst>
          <a:scene3d>
            <a:camera prst="orthographicFront">
              <a:rot lat="20399996" lon="19799989" rev="0"/>
            </a:camera>
            <a:lightRig rig="threePt" dir="t"/>
          </a:scene3d>
        </p:spPr>
      </p:pic>
      <p:sp>
        <p:nvSpPr>
          <p:cNvPr id="2" name="Title 1"/>
          <p:cNvSpPr>
            <a:spLocks noGrp="1"/>
          </p:cNvSpPr>
          <p:nvPr>
            <p:ph type="title"/>
          </p:nvPr>
        </p:nvSpPr>
        <p:spPr/>
        <p:txBody>
          <a:bodyPr/>
          <a:lstStyle/>
          <a:p>
            <a:r>
              <a:rPr lang="en-US" dirty="0" smtClean="0"/>
              <a:t>2013 Search Results</a:t>
            </a:r>
            <a:endParaRPr lang="en-US" dirty="0"/>
          </a:p>
        </p:txBody>
      </p:sp>
      <p:sp>
        <p:nvSpPr>
          <p:cNvPr id="3" name="Text Placeholder 2"/>
          <p:cNvSpPr>
            <a:spLocks noGrp="1"/>
          </p:cNvSpPr>
          <p:nvPr>
            <p:ph type="body" sz="quarter" idx="11"/>
          </p:nvPr>
        </p:nvSpPr>
        <p:spPr/>
        <p:txBody>
          <a:bodyPr/>
          <a:lstStyle/>
          <a:p>
            <a:endParaRPr lang="en-US" dirty="0"/>
          </a:p>
        </p:txBody>
      </p:sp>
      <p:cxnSp>
        <p:nvCxnSpPr>
          <p:cNvPr id="6" name="Straight Arrow Connector 5"/>
          <p:cNvCxnSpPr/>
          <p:nvPr/>
        </p:nvCxnSpPr>
        <p:spPr>
          <a:xfrm flipH="1">
            <a:off x="4466610" y="2828201"/>
            <a:ext cx="432094" cy="1108526"/>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10" name="Cloud 9"/>
          <p:cNvSpPr/>
          <p:nvPr/>
        </p:nvSpPr>
        <p:spPr bwMode="auto">
          <a:xfrm>
            <a:off x="4260283" y="1990899"/>
            <a:ext cx="1123798" cy="753235"/>
          </a:xfrm>
          <a:prstGeom prst="cloud">
            <a:avLst/>
          </a:prstGeom>
          <a:solidFill>
            <a:schemeClr val="accent2">
              <a:lumMod val="75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r>
              <a:rPr lang="en-US" sz="1263" dirty="0">
                <a:gradFill>
                  <a:gsLst>
                    <a:gs pos="0">
                      <a:srgbClr val="FFFFFF"/>
                    </a:gs>
                    <a:gs pos="100000">
                      <a:srgbClr val="FFFFFF"/>
                    </a:gs>
                  </a:gsLst>
                  <a:lin ang="5400000" scaled="0"/>
                </a:gradFill>
                <a:latin typeface="Segoe Condensed" pitchFamily="34" charset="0"/>
              </a:rPr>
              <a:t>Index</a:t>
            </a:r>
          </a:p>
        </p:txBody>
      </p:sp>
      <p:sp>
        <p:nvSpPr>
          <p:cNvPr id="14" name="Rectangle 13"/>
          <p:cNvSpPr/>
          <p:nvPr/>
        </p:nvSpPr>
        <p:spPr bwMode="auto">
          <a:xfrm>
            <a:off x="3727438" y="4009848"/>
            <a:ext cx="990391" cy="9153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15" name="Rectangle 14"/>
          <p:cNvSpPr/>
          <p:nvPr/>
        </p:nvSpPr>
        <p:spPr bwMode="auto">
          <a:xfrm>
            <a:off x="5034746" y="4008562"/>
            <a:ext cx="737896" cy="194986"/>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16" name="Rectangle 15"/>
          <p:cNvSpPr/>
          <p:nvPr/>
        </p:nvSpPr>
        <p:spPr bwMode="auto">
          <a:xfrm>
            <a:off x="5034746" y="4281604"/>
            <a:ext cx="737896" cy="194986"/>
          </a:xfrm>
          <a:prstGeom prst="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17" name="Rectangle 16"/>
          <p:cNvSpPr/>
          <p:nvPr/>
        </p:nvSpPr>
        <p:spPr bwMode="auto">
          <a:xfrm>
            <a:off x="5034746" y="4554648"/>
            <a:ext cx="737896" cy="194986"/>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18" name="Rectangle 17"/>
          <p:cNvSpPr/>
          <p:nvPr/>
        </p:nvSpPr>
        <p:spPr bwMode="auto">
          <a:xfrm>
            <a:off x="5026112" y="4827691"/>
            <a:ext cx="737896" cy="194986"/>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21" name="Rectangle 20"/>
          <p:cNvSpPr/>
          <p:nvPr/>
        </p:nvSpPr>
        <p:spPr bwMode="auto">
          <a:xfrm>
            <a:off x="6056696" y="4008562"/>
            <a:ext cx="737896" cy="194986"/>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22" name="Rectangle 21"/>
          <p:cNvSpPr/>
          <p:nvPr/>
        </p:nvSpPr>
        <p:spPr bwMode="auto">
          <a:xfrm>
            <a:off x="6056696" y="4281604"/>
            <a:ext cx="737896" cy="194986"/>
          </a:xfrm>
          <a:prstGeom prst="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23" name="Rectangle 22"/>
          <p:cNvSpPr/>
          <p:nvPr/>
        </p:nvSpPr>
        <p:spPr bwMode="auto">
          <a:xfrm>
            <a:off x="6056696" y="4554648"/>
            <a:ext cx="737896" cy="194986"/>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sp>
        <p:nvSpPr>
          <p:cNvPr id="24" name="Rectangle 23"/>
          <p:cNvSpPr/>
          <p:nvPr/>
        </p:nvSpPr>
        <p:spPr bwMode="auto">
          <a:xfrm>
            <a:off x="6048062" y="4827691"/>
            <a:ext cx="737896" cy="194986"/>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4945" tIns="104945" rIns="104945" bIns="26235" numCol="1" rtlCol="0" anchor="t" anchorCtr="0" compatLnSpc="1">
            <a:prstTxWarp prst="textNoShape">
              <a:avLst/>
            </a:prstTxWarp>
          </a:bodyPr>
          <a:lstStyle/>
          <a:p>
            <a:pPr algn="ctr" defTabSz="524553"/>
            <a:endParaRPr lang="en-US" sz="1263" dirty="0">
              <a:gradFill>
                <a:gsLst>
                  <a:gs pos="0">
                    <a:srgbClr val="FFFFFF"/>
                  </a:gs>
                  <a:gs pos="100000">
                    <a:srgbClr val="FFFFFF"/>
                  </a:gs>
                </a:gsLst>
                <a:lin ang="5400000" scaled="0"/>
              </a:gradFill>
              <a:latin typeface="Segoe Condensed" pitchFamily="34" charset="0"/>
            </a:endParaRPr>
          </a:p>
        </p:txBody>
      </p:sp>
      <p:pic>
        <p:nvPicPr>
          <p:cNvPr id="25" name="Picture 24"/>
          <p:cNvPicPr>
            <a:picLocks noChangeAspect="1"/>
          </p:cNvPicPr>
          <p:nvPr/>
        </p:nvPicPr>
        <p:blipFill>
          <a:blip r:embed="rId4"/>
          <a:stretch>
            <a:fillRect/>
          </a:stretch>
        </p:blipFill>
        <p:spPr>
          <a:xfrm>
            <a:off x="7589838" y="2021020"/>
            <a:ext cx="2256804" cy="1429099"/>
          </a:xfrm>
          <a:prstGeom prst="rect">
            <a:avLst/>
          </a:prstGeom>
          <a:ln>
            <a:noFill/>
          </a:ln>
          <a:effectLst>
            <a:outerShdw blurRad="292100" dist="139700" dir="2700000" algn="tl" rotWithShape="0">
              <a:srgbClr val="333333">
                <a:alpha val="65000"/>
              </a:srgbClr>
            </a:outerShdw>
          </a:effectLst>
          <a:scene3d>
            <a:camera prst="orthographicFront">
              <a:rot lat="20399996" lon="19799989" rev="0"/>
            </a:camera>
            <a:lightRig rig="threePt" dir="t"/>
          </a:scene3d>
        </p:spPr>
      </p:pic>
      <p:sp>
        <p:nvSpPr>
          <p:cNvPr id="26" name="TextBox 25"/>
          <p:cNvSpPr txBox="1"/>
          <p:nvPr/>
        </p:nvSpPr>
        <p:spPr>
          <a:xfrm>
            <a:off x="3960270" y="4205153"/>
            <a:ext cx="524726" cy="524726"/>
          </a:xfrm>
          <a:prstGeom prst="rect">
            <a:avLst/>
          </a:prstGeom>
          <a:noFill/>
        </p:spPr>
        <p:txBody>
          <a:bodyPr wrap="none" lIns="0" tIns="0" rIns="0" bIns="0" rtlCol="0">
            <a:noAutofit/>
          </a:bodyPr>
          <a:lstStyle/>
          <a:p>
            <a:pPr algn="ctr"/>
            <a:r>
              <a:rPr lang="en-US" sz="1607" dirty="0">
                <a:solidFill>
                  <a:srgbClr val="FFFFFF"/>
                </a:solidFill>
                <a:latin typeface="Segoe UI Light" pitchFamily="34" charset="0"/>
              </a:rPr>
              <a:t>Query</a:t>
            </a:r>
          </a:p>
          <a:p>
            <a:pPr algn="ctr"/>
            <a:r>
              <a:rPr lang="en-US" sz="1607" dirty="0">
                <a:solidFill>
                  <a:srgbClr val="FFFFFF"/>
                </a:solidFill>
                <a:latin typeface="Segoe UI Light" pitchFamily="34" charset="0"/>
              </a:rPr>
              <a:t>Rules</a:t>
            </a:r>
          </a:p>
        </p:txBody>
      </p:sp>
      <p:sp>
        <p:nvSpPr>
          <p:cNvPr id="27" name="TextBox 26"/>
          <p:cNvSpPr txBox="1"/>
          <p:nvPr/>
        </p:nvSpPr>
        <p:spPr>
          <a:xfrm>
            <a:off x="5139485" y="3468411"/>
            <a:ext cx="524726" cy="524726"/>
          </a:xfrm>
          <a:prstGeom prst="rect">
            <a:avLst/>
          </a:prstGeom>
          <a:noFill/>
        </p:spPr>
        <p:txBody>
          <a:bodyPr wrap="none" lIns="0" tIns="0" rIns="0" bIns="0" rtlCol="0">
            <a:noAutofit/>
          </a:bodyPr>
          <a:lstStyle/>
          <a:p>
            <a:pPr algn="ctr"/>
            <a:r>
              <a:rPr lang="en-US" sz="1607" dirty="0">
                <a:gradFill>
                  <a:gsLst>
                    <a:gs pos="0">
                      <a:srgbClr val="505050"/>
                    </a:gs>
                    <a:gs pos="86000">
                      <a:srgbClr val="505050"/>
                    </a:gs>
                  </a:gsLst>
                  <a:lin ang="5400000" scaled="0"/>
                </a:gradFill>
                <a:latin typeface="Segoe UI Light" pitchFamily="34" charset="0"/>
              </a:rPr>
              <a:t>Result</a:t>
            </a:r>
          </a:p>
          <a:p>
            <a:pPr algn="ctr"/>
            <a:r>
              <a:rPr lang="en-US" sz="1607" dirty="0">
                <a:gradFill>
                  <a:gsLst>
                    <a:gs pos="0">
                      <a:srgbClr val="505050"/>
                    </a:gs>
                    <a:gs pos="86000">
                      <a:srgbClr val="505050"/>
                    </a:gs>
                  </a:gsLst>
                  <a:lin ang="5400000" scaled="0"/>
                </a:gradFill>
                <a:latin typeface="Segoe UI Light" pitchFamily="34" charset="0"/>
              </a:rPr>
              <a:t>Types</a:t>
            </a:r>
          </a:p>
        </p:txBody>
      </p:sp>
      <p:sp>
        <p:nvSpPr>
          <p:cNvPr id="28" name="TextBox 27"/>
          <p:cNvSpPr txBox="1"/>
          <p:nvPr/>
        </p:nvSpPr>
        <p:spPr>
          <a:xfrm>
            <a:off x="6154645" y="3455486"/>
            <a:ext cx="524726" cy="524726"/>
          </a:xfrm>
          <a:prstGeom prst="rect">
            <a:avLst/>
          </a:prstGeom>
          <a:noFill/>
        </p:spPr>
        <p:txBody>
          <a:bodyPr wrap="none" lIns="0" tIns="0" rIns="0" bIns="0" rtlCol="0">
            <a:noAutofit/>
          </a:bodyPr>
          <a:lstStyle/>
          <a:p>
            <a:pPr algn="ctr"/>
            <a:r>
              <a:rPr lang="en-US" sz="1607" dirty="0">
                <a:gradFill>
                  <a:gsLst>
                    <a:gs pos="0">
                      <a:srgbClr val="505050"/>
                    </a:gs>
                    <a:gs pos="86000">
                      <a:srgbClr val="505050"/>
                    </a:gs>
                  </a:gsLst>
                  <a:lin ang="5400000" scaled="0"/>
                </a:gradFill>
                <a:latin typeface="Segoe UI Light" pitchFamily="34" charset="0"/>
              </a:rPr>
              <a:t>Display</a:t>
            </a:r>
          </a:p>
          <a:p>
            <a:pPr algn="ctr"/>
            <a:r>
              <a:rPr lang="en-US" sz="1607" dirty="0">
                <a:gradFill>
                  <a:gsLst>
                    <a:gs pos="0">
                      <a:srgbClr val="505050"/>
                    </a:gs>
                    <a:gs pos="86000">
                      <a:srgbClr val="505050"/>
                    </a:gs>
                  </a:gsLst>
                  <a:lin ang="5400000" scaled="0"/>
                </a:gradFill>
                <a:latin typeface="Segoe UI Light" pitchFamily="34" charset="0"/>
              </a:rPr>
              <a:t>Templates</a:t>
            </a:r>
          </a:p>
        </p:txBody>
      </p:sp>
      <p:sp>
        <p:nvSpPr>
          <p:cNvPr id="4" name="Left Brace 3"/>
          <p:cNvSpPr/>
          <p:nvPr/>
        </p:nvSpPr>
        <p:spPr>
          <a:xfrm>
            <a:off x="4759177" y="3939182"/>
            <a:ext cx="179947" cy="113148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33">
              <a:solidFill>
                <a:srgbClr val="505050"/>
              </a:solidFill>
            </a:endParaRPr>
          </a:p>
        </p:txBody>
      </p:sp>
      <p:cxnSp>
        <p:nvCxnSpPr>
          <p:cNvPr id="7" name="Straight Arrow Connector 6"/>
          <p:cNvCxnSpPr/>
          <p:nvPr/>
        </p:nvCxnSpPr>
        <p:spPr>
          <a:xfrm>
            <a:off x="5824840" y="4106055"/>
            <a:ext cx="182660" cy="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9" name="Straight Arrow Connector 28"/>
          <p:cNvCxnSpPr/>
          <p:nvPr/>
        </p:nvCxnSpPr>
        <p:spPr>
          <a:xfrm>
            <a:off x="5823338" y="4379097"/>
            <a:ext cx="182660" cy="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0" name="Straight Arrow Connector 29"/>
          <p:cNvCxnSpPr/>
          <p:nvPr/>
        </p:nvCxnSpPr>
        <p:spPr>
          <a:xfrm>
            <a:off x="5821835" y="4652139"/>
            <a:ext cx="182660" cy="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1" name="Straight Arrow Connector 30"/>
          <p:cNvCxnSpPr/>
          <p:nvPr/>
        </p:nvCxnSpPr>
        <p:spPr>
          <a:xfrm>
            <a:off x="5820332" y="4925182"/>
            <a:ext cx="182660" cy="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2" name="Straight Arrow Connector 31"/>
          <p:cNvCxnSpPr/>
          <p:nvPr/>
        </p:nvCxnSpPr>
        <p:spPr>
          <a:xfrm flipV="1">
            <a:off x="6898936" y="3040063"/>
            <a:ext cx="1667758" cy="1612077"/>
          </a:xfrm>
          <a:prstGeom prst="straightConnector1">
            <a:avLst/>
          </a:prstGeom>
          <a:ln>
            <a:solidFill>
              <a:schemeClr val="accent3">
                <a:lumMod val="25000"/>
              </a:schemeClr>
            </a:solidFill>
            <a:tailEnd type="triangle"/>
          </a:ln>
        </p:spPr>
        <p:style>
          <a:lnRef idx="3">
            <a:schemeClr val="accent5"/>
          </a:lnRef>
          <a:fillRef idx="0">
            <a:schemeClr val="accent5"/>
          </a:fillRef>
          <a:effectRef idx="2">
            <a:schemeClr val="accent5"/>
          </a:effectRef>
          <a:fontRef idx="minor">
            <a:schemeClr val="tx1"/>
          </a:fontRef>
        </p:style>
      </p:cxnSp>
      <p:cxnSp>
        <p:nvCxnSpPr>
          <p:cNvPr id="33" name="Straight Arrow Connector 32"/>
          <p:cNvCxnSpPr/>
          <p:nvPr/>
        </p:nvCxnSpPr>
        <p:spPr>
          <a:xfrm flipV="1">
            <a:off x="6898936" y="2735569"/>
            <a:ext cx="1605302" cy="1643528"/>
          </a:xfrm>
          <a:prstGeom prst="straightConnector1">
            <a:avLst/>
          </a:prstGeom>
          <a:ln>
            <a:solidFill>
              <a:schemeClr val="accent3">
                <a:lumMod val="25000"/>
              </a:schemeClr>
            </a:solidFill>
            <a:tailEnd type="triangle"/>
          </a:ln>
        </p:spPr>
        <p:style>
          <a:lnRef idx="3">
            <a:schemeClr val="accent5"/>
          </a:lnRef>
          <a:fillRef idx="0">
            <a:schemeClr val="accent5"/>
          </a:fillRef>
          <a:effectRef idx="2">
            <a:schemeClr val="accent5"/>
          </a:effectRef>
          <a:fontRef idx="minor">
            <a:schemeClr val="tx1"/>
          </a:fontRef>
        </p:style>
      </p:cxnSp>
      <p:cxnSp>
        <p:nvCxnSpPr>
          <p:cNvPr id="34" name="Straight Arrow Connector 33"/>
          <p:cNvCxnSpPr/>
          <p:nvPr/>
        </p:nvCxnSpPr>
        <p:spPr>
          <a:xfrm flipV="1">
            <a:off x="6867150" y="2367517"/>
            <a:ext cx="1481898" cy="1712528"/>
          </a:xfrm>
          <a:prstGeom prst="straightConnector1">
            <a:avLst/>
          </a:prstGeom>
          <a:ln>
            <a:solidFill>
              <a:schemeClr val="accent3">
                <a:lumMod val="25000"/>
              </a:schemeClr>
            </a:solidFill>
            <a:tailEnd type="triangle"/>
          </a:ln>
        </p:spPr>
        <p:style>
          <a:lnRef idx="3">
            <a:schemeClr val="accent5"/>
          </a:lnRef>
          <a:fillRef idx="0">
            <a:schemeClr val="accent5"/>
          </a:fillRef>
          <a:effectRef idx="2">
            <a:schemeClr val="accent5"/>
          </a:effectRef>
          <a:fontRef idx="minor">
            <a:schemeClr val="tx1"/>
          </a:fontRef>
        </p:style>
      </p:cxnSp>
      <p:cxnSp>
        <p:nvCxnSpPr>
          <p:cNvPr id="35" name="Straight Arrow Connector 34"/>
          <p:cNvCxnSpPr/>
          <p:nvPr/>
        </p:nvCxnSpPr>
        <p:spPr>
          <a:xfrm flipV="1">
            <a:off x="3946951" y="2811462"/>
            <a:ext cx="340511" cy="1114319"/>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690815" y="3897420"/>
            <a:ext cx="1160721" cy="1200618"/>
          </a:xfrm>
          <a:prstGeom prst="rect">
            <a:avLst/>
          </a:prstGeom>
          <a:noFill/>
        </p:spPr>
        <p:txBody>
          <a:bodyPr wrap="square" lIns="69945" tIns="34973" rIns="69945" bIns="34973">
            <a:spAutoFit/>
          </a:bodyPr>
          <a:lstStyle/>
          <a:p>
            <a:pPr algn="ctr"/>
            <a:r>
              <a:rPr lang="en-US" sz="7343" b="1" dirty="0">
                <a:ln/>
                <a:pattFill prst="dkUpDiag">
                  <a:fgClr>
                    <a:srgbClr val="FFFFFF">
                      <a:lumMod val="50000"/>
                    </a:srgbClr>
                  </a:fgClr>
                  <a:bgClr>
                    <a:srgbClr val="505050">
                      <a:lumMod val="75000"/>
                      <a:lumOff val="25000"/>
                    </a:srgbClr>
                  </a:bgClr>
                </a:pattFill>
                <a:effectLst>
                  <a:outerShdw blurRad="38100" dist="19050" dir="2700000" algn="tl" rotWithShape="0">
                    <a:srgbClr val="505050">
                      <a:lumMod val="50000"/>
                      <a:alpha val="40000"/>
                    </a:srgbClr>
                  </a:outerShdw>
                </a:effectLst>
              </a:rPr>
              <a:t>?</a:t>
            </a:r>
          </a:p>
        </p:txBody>
      </p:sp>
      <p:sp>
        <p:nvSpPr>
          <p:cNvPr id="13" name="Right Arrow 12"/>
          <p:cNvSpPr/>
          <p:nvPr/>
        </p:nvSpPr>
        <p:spPr bwMode="auto">
          <a:xfrm>
            <a:off x="2868996" y="4174284"/>
            <a:ext cx="679294" cy="604611"/>
          </a:xfrm>
          <a:prstGeom prst="right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69945" tIns="34973" rIns="69945" bIns="34973" numCol="1" rtlCol="0" anchor="ctr" anchorCtr="0" compatLnSpc="1">
            <a:prstTxWarp prst="textNoShape">
              <a:avLst/>
            </a:prstTxWarp>
          </a:bodyPr>
          <a:lstStyle/>
          <a:p>
            <a:pPr eaLnBrk="0" fontAlgn="base" hangingPunct="0">
              <a:spcBef>
                <a:spcPct val="0"/>
              </a:spcBef>
              <a:spcAft>
                <a:spcPct val="0"/>
              </a:spcAft>
            </a:pPr>
            <a:endParaRPr lang="en-US" sz="918">
              <a:solidFill>
                <a:srgbClr val="505050"/>
              </a:solidFill>
              <a:latin typeface="Capitals" pitchFamily="8" charset="0"/>
              <a:ea typeface="ＭＳ Ｐゴシック" pitchFamily="8" charset="-128"/>
            </a:endParaRPr>
          </a:p>
        </p:txBody>
      </p:sp>
      <p:cxnSp>
        <p:nvCxnSpPr>
          <p:cNvPr id="40" name="Straight Arrow Connector 39"/>
          <p:cNvCxnSpPr/>
          <p:nvPr/>
        </p:nvCxnSpPr>
        <p:spPr>
          <a:xfrm>
            <a:off x="6898936" y="4868863"/>
            <a:ext cx="1148101" cy="1179564"/>
          </a:xfrm>
          <a:prstGeom prst="straightConnector1">
            <a:avLst/>
          </a:prstGeom>
          <a:ln>
            <a:solidFill>
              <a:schemeClr val="accent3">
                <a:lumMod val="25000"/>
              </a:schemeClr>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868166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left)">
                                      <p:cBhvr>
                                        <p:cTn id="77" dur="500"/>
                                        <p:tgtEl>
                                          <p:spTgt spid="2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500"/>
                                        <p:tgtEl>
                                          <p:spTgt spid="2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wipe(left)">
                                      <p:cBhvr>
                                        <p:cTn id="88" dur="500"/>
                                        <p:tgtEl>
                                          <p:spTgt spid="34"/>
                                        </p:tgtEl>
                                      </p:cBhvr>
                                    </p:animEffect>
                                  </p:childTnLst>
                                </p:cTn>
                              </p:par>
                              <p:par>
                                <p:cTn id="89" presetID="22" presetClass="entr" presetSubtype="8" fill="hold" nodeType="with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500"/>
                                        <p:tgtEl>
                                          <p:spTgt spid="33"/>
                                        </p:tgtEl>
                                      </p:cBhvr>
                                    </p:animEffect>
                                  </p:childTnLst>
                                </p:cTn>
                              </p:par>
                              <p:par>
                                <p:cTn id="92" presetID="22" presetClass="entr" presetSubtype="8" fill="hold"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par>
                          <p:cTn id="95" fill="hold">
                            <p:stCondLst>
                              <p:cond delay="500"/>
                            </p:stCondLst>
                            <p:childTnLst>
                              <p:par>
                                <p:cTn id="96" presetID="22" presetClass="entr" presetSubtype="8" fill="hold"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par>
                          <p:cTn id="99" fill="hold">
                            <p:stCondLst>
                              <p:cond delay="1000"/>
                            </p:stCondLst>
                            <p:childTnLst>
                              <p:par>
                                <p:cTn id="100" presetID="22" presetClass="entr" presetSubtype="8" fill="hold"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left)">
                                      <p:cBhvr>
                                        <p:cTn id="102" dur="500"/>
                                        <p:tgtEl>
                                          <p:spTgt spid="40"/>
                                        </p:tgtEl>
                                      </p:cBhvr>
                                    </p:animEffect>
                                  </p:childTnLst>
                                </p:cTn>
                              </p:par>
                            </p:childTnLst>
                          </p:cTn>
                        </p:par>
                        <p:par>
                          <p:cTn id="103" fill="hold">
                            <p:stCondLst>
                              <p:cond delay="1500"/>
                            </p:stCondLst>
                            <p:childTnLst>
                              <p:par>
                                <p:cTn id="104" presetID="22" presetClass="entr" presetSubtype="8"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Effect transition="in" filter="wipe(left)">
                                      <p:cBhvr>
                                        <p:cTn id="10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17" grpId="0" animBg="1"/>
      <p:bldP spid="18" grpId="0" animBg="1"/>
      <p:bldP spid="21" grpId="0" animBg="1"/>
      <p:bldP spid="22" grpId="0" animBg="1"/>
      <p:bldP spid="23" grpId="0" animBg="1"/>
      <p:bldP spid="24" grpId="0" animBg="1"/>
      <p:bldP spid="26" grpId="0"/>
      <p:bldP spid="27" grpId="0"/>
      <p:bldP spid="28" grpId="0"/>
      <p:bldP spid="4" grpId="0" animBg="1"/>
      <p:bldP spid="12"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4" name="Text Placeholder 3"/>
          <p:cNvSpPr>
            <a:spLocks noGrp="1"/>
          </p:cNvSpPr>
          <p:nvPr>
            <p:ph type="body" sz="quarter" idx="10"/>
          </p:nvPr>
        </p:nvSpPr>
        <p:spPr>
          <a:xfrm>
            <a:off x="274638" y="1212850"/>
            <a:ext cx="11887200" cy="849463"/>
          </a:xfrm>
        </p:spPr>
        <p:txBody>
          <a:bodyPr vert="horz" wrap="square" lIns="182880" tIns="146304" rIns="182880" bIns="146304" rtlCol="0">
            <a:spAutoFit/>
          </a:bodyPr>
          <a:lstStyle/>
          <a:p>
            <a:endParaRPr lang="en-US" dirty="0">
              <a:gradFill>
                <a:gsLst>
                  <a:gs pos="0">
                    <a:schemeClr val="tx2"/>
                  </a:gs>
                  <a:gs pos="86000">
                    <a:schemeClr val="tx2"/>
                  </a:gs>
                </a:gsLst>
                <a:lin ang="5400000" scaled="0"/>
              </a:gradFill>
            </a:endParaRPr>
          </a:p>
        </p:txBody>
      </p:sp>
      <p:sp>
        <p:nvSpPr>
          <p:cNvPr id="3" name="Title 2"/>
          <p:cNvSpPr>
            <a:spLocks noGrp="1"/>
          </p:cNvSpPr>
          <p:nvPr>
            <p:ph type="title"/>
          </p:nvPr>
        </p:nvSpPr>
        <p:spPr/>
        <p:txBody>
          <a:bodyPr/>
          <a:lstStyle/>
          <a:p>
            <a:r>
              <a:rPr lang="en-US" dirty="0" smtClean="0"/>
              <a:t>Display Templates</a:t>
            </a:r>
            <a:endParaRPr lang="en-US" dirty="0"/>
          </a:p>
        </p:txBody>
      </p:sp>
      <p:grpSp>
        <p:nvGrpSpPr>
          <p:cNvPr id="5" name="Search Results"/>
          <p:cNvGrpSpPr/>
          <p:nvPr/>
        </p:nvGrpSpPr>
        <p:grpSpPr>
          <a:xfrm>
            <a:off x="269009" y="2125663"/>
            <a:ext cx="2697480" cy="2744787"/>
            <a:chOff x="269009" y="2125663"/>
            <a:chExt cx="2697480" cy="2744787"/>
          </a:xfrm>
        </p:grpSpPr>
        <p:sp>
          <p:nvSpPr>
            <p:cNvPr id="26" name="Rectangle 25"/>
            <p:cNvSpPr/>
            <p:nvPr/>
          </p:nvSpPr>
          <p:spPr bwMode="auto">
            <a:xfrm>
              <a:off x="269009" y="2125663"/>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Search Results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15"/>
            <p:cNvSpPr>
              <a:spLocks noEditPoints="1"/>
            </p:cNvSpPr>
            <p:nvPr/>
          </p:nvSpPr>
          <p:spPr bwMode="black">
            <a:xfrm>
              <a:off x="832908" y="2821682"/>
              <a:ext cx="1575329" cy="1547200"/>
            </a:xfrm>
            <a:custGeom>
              <a:avLst/>
              <a:gdLst>
                <a:gd name="T0" fmla="*/ 63 w 68"/>
                <a:gd name="T1" fmla="*/ 12 h 66"/>
                <a:gd name="T2" fmla="*/ 48 w 68"/>
                <a:gd name="T3" fmla="*/ 1 h 66"/>
                <a:gd name="T4" fmla="*/ 42 w 68"/>
                <a:gd name="T5" fmla="*/ 0 h 66"/>
                <a:gd name="T6" fmla="*/ 18 w 68"/>
                <a:gd name="T7" fmla="*/ 19 h 66"/>
                <a:gd name="T8" fmla="*/ 21 w 68"/>
                <a:gd name="T9" fmla="*/ 37 h 66"/>
                <a:gd name="T10" fmla="*/ 2 w 68"/>
                <a:gd name="T11" fmla="*/ 56 h 66"/>
                <a:gd name="T12" fmla="*/ 2 w 68"/>
                <a:gd name="T13" fmla="*/ 65 h 66"/>
                <a:gd name="T14" fmla="*/ 7 w 68"/>
                <a:gd name="T15" fmla="*/ 66 h 66"/>
                <a:gd name="T16" fmla="*/ 11 w 68"/>
                <a:gd name="T17" fmla="*/ 65 h 66"/>
                <a:gd name="T18" fmla="*/ 30 w 68"/>
                <a:gd name="T19" fmla="*/ 46 h 66"/>
                <a:gd name="T20" fmla="*/ 36 w 68"/>
                <a:gd name="T21" fmla="*/ 49 h 66"/>
                <a:gd name="T22" fmla="*/ 42 w 68"/>
                <a:gd name="T23" fmla="*/ 50 h 66"/>
                <a:gd name="T24" fmla="*/ 66 w 68"/>
                <a:gd name="T25" fmla="*/ 31 h 66"/>
                <a:gd name="T26" fmla="*/ 63 w 68"/>
                <a:gd name="T27" fmla="*/ 12 h 66"/>
                <a:gd name="T28" fmla="*/ 59 w 68"/>
                <a:gd name="T29" fmla="*/ 29 h 66"/>
                <a:gd name="T30" fmla="*/ 42 w 68"/>
                <a:gd name="T31" fmla="*/ 42 h 66"/>
                <a:gd name="T32" fmla="*/ 38 w 68"/>
                <a:gd name="T33" fmla="*/ 42 h 66"/>
                <a:gd name="T34" fmla="*/ 26 w 68"/>
                <a:gd name="T35" fmla="*/ 21 h 66"/>
                <a:gd name="T36" fmla="*/ 42 w 68"/>
                <a:gd name="T37" fmla="*/ 8 h 66"/>
                <a:gd name="T38" fmla="*/ 46 w 68"/>
                <a:gd name="T39" fmla="*/ 8 h 66"/>
                <a:gd name="T40" fmla="*/ 57 w 68"/>
                <a:gd name="T41" fmla="*/ 16 h 66"/>
                <a:gd name="T42" fmla="*/ 59 w 68"/>
                <a:gd name="T4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66">
                  <a:moveTo>
                    <a:pt x="63" y="12"/>
                  </a:moveTo>
                  <a:cubicBezTo>
                    <a:pt x="60" y="6"/>
                    <a:pt x="55" y="2"/>
                    <a:pt x="48" y="1"/>
                  </a:cubicBezTo>
                  <a:cubicBezTo>
                    <a:pt x="46" y="0"/>
                    <a:pt x="44" y="0"/>
                    <a:pt x="42" y="0"/>
                  </a:cubicBezTo>
                  <a:cubicBezTo>
                    <a:pt x="31" y="0"/>
                    <a:pt x="21" y="8"/>
                    <a:pt x="18" y="19"/>
                  </a:cubicBezTo>
                  <a:cubicBezTo>
                    <a:pt x="17" y="25"/>
                    <a:pt x="18" y="32"/>
                    <a:pt x="21" y="37"/>
                  </a:cubicBezTo>
                  <a:cubicBezTo>
                    <a:pt x="2" y="56"/>
                    <a:pt x="2" y="56"/>
                    <a:pt x="2" y="56"/>
                  </a:cubicBezTo>
                  <a:cubicBezTo>
                    <a:pt x="0" y="58"/>
                    <a:pt x="0" y="62"/>
                    <a:pt x="2" y="65"/>
                  </a:cubicBezTo>
                  <a:cubicBezTo>
                    <a:pt x="4" y="66"/>
                    <a:pt x="5" y="66"/>
                    <a:pt x="7" y="66"/>
                  </a:cubicBezTo>
                  <a:cubicBezTo>
                    <a:pt x="8" y="66"/>
                    <a:pt x="10" y="66"/>
                    <a:pt x="11" y="65"/>
                  </a:cubicBezTo>
                  <a:cubicBezTo>
                    <a:pt x="30" y="46"/>
                    <a:pt x="30" y="46"/>
                    <a:pt x="30" y="46"/>
                  </a:cubicBezTo>
                  <a:cubicBezTo>
                    <a:pt x="32" y="47"/>
                    <a:pt x="34" y="48"/>
                    <a:pt x="36" y="49"/>
                  </a:cubicBezTo>
                  <a:cubicBezTo>
                    <a:pt x="38" y="49"/>
                    <a:pt x="40" y="50"/>
                    <a:pt x="42" y="50"/>
                  </a:cubicBezTo>
                  <a:cubicBezTo>
                    <a:pt x="54" y="50"/>
                    <a:pt x="64" y="42"/>
                    <a:pt x="66" y="31"/>
                  </a:cubicBezTo>
                  <a:cubicBezTo>
                    <a:pt x="68" y="24"/>
                    <a:pt x="67" y="18"/>
                    <a:pt x="63" y="12"/>
                  </a:cubicBezTo>
                  <a:close/>
                  <a:moveTo>
                    <a:pt x="59" y="29"/>
                  </a:moveTo>
                  <a:cubicBezTo>
                    <a:pt x="57" y="37"/>
                    <a:pt x="50" y="42"/>
                    <a:pt x="42" y="42"/>
                  </a:cubicBezTo>
                  <a:cubicBezTo>
                    <a:pt x="41" y="42"/>
                    <a:pt x="40" y="42"/>
                    <a:pt x="38" y="42"/>
                  </a:cubicBezTo>
                  <a:cubicBezTo>
                    <a:pt x="29" y="39"/>
                    <a:pt x="23" y="30"/>
                    <a:pt x="26" y="21"/>
                  </a:cubicBezTo>
                  <a:cubicBezTo>
                    <a:pt x="28" y="13"/>
                    <a:pt x="34" y="8"/>
                    <a:pt x="42" y="8"/>
                  </a:cubicBezTo>
                  <a:cubicBezTo>
                    <a:pt x="44" y="8"/>
                    <a:pt x="45" y="8"/>
                    <a:pt x="46" y="8"/>
                  </a:cubicBezTo>
                  <a:cubicBezTo>
                    <a:pt x="51" y="9"/>
                    <a:pt x="55" y="12"/>
                    <a:pt x="57" y="16"/>
                  </a:cubicBezTo>
                  <a:cubicBezTo>
                    <a:pt x="59" y="20"/>
                    <a:pt x="60" y="25"/>
                    <a:pt x="59" y="2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6" name="Write Once"/>
          <p:cNvGrpSpPr/>
          <p:nvPr/>
        </p:nvGrpSpPr>
        <p:grpSpPr>
          <a:xfrm>
            <a:off x="3011966" y="2125663"/>
            <a:ext cx="2697480" cy="2744787"/>
            <a:chOff x="3011966" y="2125663"/>
            <a:chExt cx="2697480" cy="2744787"/>
          </a:xfrm>
        </p:grpSpPr>
        <p:sp>
          <p:nvSpPr>
            <p:cNvPr id="27" name="Rectangle 26"/>
            <p:cNvSpPr/>
            <p:nvPr/>
          </p:nvSpPr>
          <p:spPr bwMode="auto">
            <a:xfrm>
              <a:off x="3011966"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Write Once &amp; Reuse</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123"/>
            <p:cNvSpPr>
              <a:spLocks noEditPoints="1"/>
            </p:cNvSpPr>
            <p:nvPr/>
          </p:nvSpPr>
          <p:spPr bwMode="black">
            <a:xfrm>
              <a:off x="3754741" y="2827443"/>
              <a:ext cx="1307458" cy="1357750"/>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8" name="Customization"/>
          <p:cNvGrpSpPr/>
          <p:nvPr/>
        </p:nvGrpSpPr>
        <p:grpSpPr>
          <a:xfrm>
            <a:off x="8497880" y="2125663"/>
            <a:ext cx="2743200" cy="2744787"/>
            <a:chOff x="8497880" y="2125663"/>
            <a:chExt cx="2743200" cy="2744787"/>
          </a:xfrm>
        </p:grpSpPr>
        <p:sp>
          <p:nvSpPr>
            <p:cNvPr id="29" name="Rectangle 28"/>
            <p:cNvSpPr/>
            <p:nvPr/>
          </p:nvSpPr>
          <p:spPr bwMode="auto">
            <a:xfrm>
              <a:off x="8497880" y="2125663"/>
              <a:ext cx="274320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Customization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80"/>
            <p:cNvSpPr>
              <a:spLocks/>
            </p:cNvSpPr>
            <p:nvPr/>
          </p:nvSpPr>
          <p:spPr bwMode="black">
            <a:xfrm>
              <a:off x="9168671" y="3020822"/>
              <a:ext cx="1164367" cy="1164371"/>
            </a:xfrm>
            <a:custGeom>
              <a:avLst/>
              <a:gdLst>
                <a:gd name="T0" fmla="*/ 59 w 86"/>
                <a:gd name="T1" fmla="*/ 0 h 86"/>
                <a:gd name="T2" fmla="*/ 5 w 86"/>
                <a:gd name="T3" fmla="*/ 56 h 86"/>
                <a:gd name="T4" fmla="*/ 0 w 86"/>
                <a:gd name="T5" fmla="*/ 86 h 86"/>
                <a:gd name="T6" fmla="*/ 31 w 86"/>
                <a:gd name="T7" fmla="*/ 81 h 86"/>
                <a:gd name="T8" fmla="*/ 86 w 86"/>
                <a:gd name="T9" fmla="*/ 26 h 86"/>
                <a:gd name="T10" fmla="*/ 59 w 86"/>
                <a:gd name="T11" fmla="*/ 0 h 86"/>
              </a:gdLst>
              <a:ahLst/>
              <a:cxnLst>
                <a:cxn ang="0">
                  <a:pos x="T0" y="T1"/>
                </a:cxn>
                <a:cxn ang="0">
                  <a:pos x="T2" y="T3"/>
                </a:cxn>
                <a:cxn ang="0">
                  <a:pos x="T4" y="T5"/>
                </a:cxn>
                <a:cxn ang="0">
                  <a:pos x="T6" y="T7"/>
                </a:cxn>
                <a:cxn ang="0">
                  <a:pos x="T8" y="T9"/>
                </a:cxn>
                <a:cxn ang="0">
                  <a:pos x="T10" y="T11"/>
                </a:cxn>
              </a:cxnLst>
              <a:rect l="0" t="0" r="r" b="b"/>
              <a:pathLst>
                <a:path w="86" h="86">
                  <a:moveTo>
                    <a:pt x="59" y="0"/>
                  </a:moveTo>
                  <a:lnTo>
                    <a:pt x="5" y="56"/>
                  </a:lnTo>
                  <a:lnTo>
                    <a:pt x="0" y="86"/>
                  </a:lnTo>
                  <a:lnTo>
                    <a:pt x="31" y="81"/>
                  </a:lnTo>
                  <a:lnTo>
                    <a:pt x="86" y="26"/>
                  </a:lnTo>
                  <a:lnTo>
                    <a:pt x="59" y="0"/>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grpSp>
        <p:nvGrpSpPr>
          <p:cNvPr id="7" name="Refiners"/>
          <p:cNvGrpSpPr/>
          <p:nvPr/>
        </p:nvGrpSpPr>
        <p:grpSpPr>
          <a:xfrm>
            <a:off x="5754923" y="2125663"/>
            <a:ext cx="2697480" cy="2744787"/>
            <a:chOff x="5754923" y="2125663"/>
            <a:chExt cx="2697480" cy="2744787"/>
          </a:xfrm>
        </p:grpSpPr>
        <p:sp>
          <p:nvSpPr>
            <p:cNvPr id="31" name="Rectangle 30"/>
            <p:cNvSpPr/>
            <p:nvPr/>
          </p:nvSpPr>
          <p:spPr bwMode="auto">
            <a:xfrm>
              <a:off x="5754923" y="2125663"/>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Refiners &amp; Content Search</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139"/>
            <p:cNvSpPr>
              <a:spLocks/>
            </p:cNvSpPr>
            <p:nvPr/>
          </p:nvSpPr>
          <p:spPr bwMode="black">
            <a:xfrm>
              <a:off x="6384321" y="2974792"/>
              <a:ext cx="1371600" cy="1371597"/>
            </a:xfrm>
            <a:custGeom>
              <a:avLst/>
              <a:gdLst>
                <a:gd name="T0" fmla="*/ 63 w 75"/>
                <a:gd name="T1" fmla="*/ 29 h 75"/>
                <a:gd name="T2" fmla="*/ 44 w 75"/>
                <a:gd name="T3" fmla="*/ 48 h 75"/>
                <a:gd name="T4" fmla="*/ 40 w 75"/>
                <a:gd name="T5" fmla="*/ 68 h 75"/>
                <a:gd name="T6" fmla="*/ 26 w 75"/>
                <a:gd name="T7" fmla="*/ 54 h 75"/>
                <a:gd name="T8" fmla="*/ 0 w 75"/>
                <a:gd name="T9" fmla="*/ 74 h 75"/>
                <a:gd name="T10" fmla="*/ 0 w 75"/>
                <a:gd name="T11" fmla="*/ 74 h 75"/>
                <a:gd name="T12" fmla="*/ 0 w 75"/>
                <a:gd name="T13" fmla="*/ 74 h 75"/>
                <a:gd name="T14" fmla="*/ 0 w 75"/>
                <a:gd name="T15" fmla="*/ 74 h 75"/>
                <a:gd name="T16" fmla="*/ 0 w 75"/>
                <a:gd name="T17" fmla="*/ 74 h 75"/>
                <a:gd name="T18" fmla="*/ 20 w 75"/>
                <a:gd name="T19" fmla="*/ 49 h 75"/>
                <a:gd name="T20" fmla="*/ 6 w 75"/>
                <a:gd name="T21" fmla="*/ 35 h 75"/>
                <a:gd name="T22" fmla="*/ 27 w 75"/>
                <a:gd name="T23" fmla="*/ 31 h 75"/>
                <a:gd name="T24" fmla="*/ 46 w 75"/>
                <a:gd name="T25" fmla="*/ 11 h 75"/>
                <a:gd name="T26" fmla="*/ 50 w 75"/>
                <a:gd name="T27" fmla="*/ 0 h 75"/>
                <a:gd name="T28" fmla="*/ 75 w 75"/>
                <a:gd name="T29" fmla="*/ 25 h 75"/>
                <a:gd name="T30" fmla="*/ 63 w 75"/>
                <a:gd name="T3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75">
                  <a:moveTo>
                    <a:pt x="63" y="29"/>
                  </a:moveTo>
                  <a:cubicBezTo>
                    <a:pt x="44" y="48"/>
                    <a:pt x="44" y="48"/>
                    <a:pt x="44" y="48"/>
                  </a:cubicBezTo>
                  <a:cubicBezTo>
                    <a:pt x="47" y="55"/>
                    <a:pt x="46" y="63"/>
                    <a:pt x="40" y="68"/>
                  </a:cubicBezTo>
                  <a:cubicBezTo>
                    <a:pt x="26" y="54"/>
                    <a:pt x="26" y="54"/>
                    <a:pt x="26" y="54"/>
                  </a:cubicBezTo>
                  <a:cubicBezTo>
                    <a:pt x="11" y="67"/>
                    <a:pt x="2" y="75"/>
                    <a:pt x="0" y="74"/>
                  </a:cubicBezTo>
                  <a:cubicBezTo>
                    <a:pt x="0" y="74"/>
                    <a:pt x="0" y="74"/>
                    <a:pt x="0" y="74"/>
                  </a:cubicBezTo>
                  <a:cubicBezTo>
                    <a:pt x="0" y="74"/>
                    <a:pt x="0" y="74"/>
                    <a:pt x="0" y="74"/>
                  </a:cubicBezTo>
                  <a:cubicBezTo>
                    <a:pt x="0" y="74"/>
                    <a:pt x="0" y="74"/>
                    <a:pt x="0" y="74"/>
                  </a:cubicBezTo>
                  <a:cubicBezTo>
                    <a:pt x="0" y="74"/>
                    <a:pt x="0" y="74"/>
                    <a:pt x="0" y="74"/>
                  </a:cubicBezTo>
                  <a:cubicBezTo>
                    <a:pt x="0" y="73"/>
                    <a:pt x="7" y="63"/>
                    <a:pt x="20" y="49"/>
                  </a:cubicBezTo>
                  <a:cubicBezTo>
                    <a:pt x="6" y="35"/>
                    <a:pt x="6" y="35"/>
                    <a:pt x="6" y="35"/>
                  </a:cubicBezTo>
                  <a:cubicBezTo>
                    <a:pt x="12" y="29"/>
                    <a:pt x="20" y="28"/>
                    <a:pt x="27" y="31"/>
                  </a:cubicBezTo>
                  <a:cubicBezTo>
                    <a:pt x="46" y="11"/>
                    <a:pt x="46" y="11"/>
                    <a:pt x="46" y="11"/>
                  </a:cubicBezTo>
                  <a:cubicBezTo>
                    <a:pt x="45" y="7"/>
                    <a:pt x="46" y="3"/>
                    <a:pt x="50" y="0"/>
                  </a:cubicBezTo>
                  <a:cubicBezTo>
                    <a:pt x="75" y="25"/>
                    <a:pt x="75" y="25"/>
                    <a:pt x="75" y="25"/>
                  </a:cubicBezTo>
                  <a:cubicBezTo>
                    <a:pt x="72" y="28"/>
                    <a:pt x="67" y="30"/>
                    <a:pt x="63" y="2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grpSp>
    </p:spTree>
    <p:extLst>
      <p:ext uri="{BB962C8B-B14F-4D97-AF65-F5344CB8AC3E}">
        <p14:creationId xmlns:p14="http://schemas.microsoft.com/office/powerpoint/2010/main" val="423403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2499146"/>
          </a:xfrm>
        </p:spPr>
        <p:txBody>
          <a:bodyPr/>
          <a:lstStyle/>
          <a:p>
            <a:r>
              <a:rPr lang="en-US" dirty="0" smtClean="0"/>
              <a:t>Visual Queue will improve search result</a:t>
            </a:r>
          </a:p>
          <a:p>
            <a:r>
              <a:rPr lang="en-US" dirty="0" smtClean="0"/>
              <a:t>Make a search result actionable</a:t>
            </a:r>
          </a:p>
          <a:p>
            <a:r>
              <a:rPr lang="en-US" dirty="0" smtClean="0"/>
              <a:t>Add relevant data to Search Result</a:t>
            </a:r>
          </a:p>
          <a:p>
            <a:pPr lvl="1"/>
            <a:endParaRPr lang="en-US" dirty="0"/>
          </a:p>
        </p:txBody>
      </p:sp>
      <p:sp>
        <p:nvSpPr>
          <p:cNvPr id="6" name="Title 5"/>
          <p:cNvSpPr>
            <a:spLocks noGrp="1"/>
          </p:cNvSpPr>
          <p:nvPr>
            <p:ph type="title"/>
          </p:nvPr>
        </p:nvSpPr>
        <p:spPr/>
        <p:txBody>
          <a:bodyPr/>
          <a:lstStyle/>
          <a:p>
            <a:r>
              <a:rPr lang="en-US" dirty="0" smtClean="0"/>
              <a:t>When do I need a Display Template?</a:t>
            </a:r>
            <a:endParaRPr lang="en-US" dirty="0"/>
          </a:p>
        </p:txBody>
      </p:sp>
    </p:spTree>
    <p:extLst>
      <p:ext uri="{BB962C8B-B14F-4D97-AF65-F5344CB8AC3E}">
        <p14:creationId xmlns:p14="http://schemas.microsoft.com/office/powerpoint/2010/main" val="20969309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3447098"/>
          </a:xfrm>
        </p:spPr>
        <p:txBody>
          <a:bodyPr/>
          <a:lstStyle/>
          <a:p>
            <a:r>
              <a:rPr lang="en-US" dirty="0" smtClean="0"/>
              <a:t>Customer vs. Real Customer</a:t>
            </a:r>
          </a:p>
          <a:p>
            <a:pPr lvl="1"/>
            <a:r>
              <a:rPr lang="en-US" dirty="0" smtClean="0"/>
              <a:t>BCS Result</a:t>
            </a:r>
          </a:p>
          <a:p>
            <a:pPr lvl="1"/>
            <a:r>
              <a:rPr lang="en-US" dirty="0" smtClean="0"/>
              <a:t>Rich Customer</a:t>
            </a:r>
          </a:p>
          <a:p>
            <a:r>
              <a:rPr lang="en-US" dirty="0" smtClean="0"/>
              <a:t>Graphical Refiners</a:t>
            </a:r>
          </a:p>
          <a:p>
            <a:pPr lvl="1"/>
            <a:r>
              <a:rPr lang="en-US" dirty="0" smtClean="0"/>
              <a:t>Color or Image</a:t>
            </a:r>
          </a:p>
          <a:p>
            <a:pPr lvl="1"/>
            <a:r>
              <a:rPr lang="en-US" dirty="0" smtClean="0"/>
              <a:t>Graph or Chart</a:t>
            </a:r>
          </a:p>
          <a:p>
            <a:pPr lvl="1"/>
            <a:endParaRPr lang="en-US" dirty="0"/>
          </a:p>
        </p:txBody>
      </p:sp>
      <p:sp>
        <p:nvSpPr>
          <p:cNvPr id="6" name="Title 5"/>
          <p:cNvSpPr>
            <a:spLocks noGrp="1"/>
          </p:cNvSpPr>
          <p:nvPr>
            <p:ph type="title"/>
          </p:nvPr>
        </p:nvSpPr>
        <p:spPr>
          <a:xfrm>
            <a:off x="274639" y="295274"/>
            <a:ext cx="11889564" cy="917575"/>
          </a:xfrm>
        </p:spPr>
        <p:txBody>
          <a:bodyPr/>
          <a:lstStyle/>
          <a:p>
            <a:r>
              <a:rPr lang="en-US" dirty="0" smtClean="0"/>
              <a:t>When do I need a Display Template?</a:t>
            </a:r>
            <a:endParaRPr lang="en-US" dirty="0"/>
          </a:p>
        </p:txBody>
      </p:sp>
      <p:pic>
        <p:nvPicPr>
          <p:cNvPr id="2" name="Poor Customer"/>
          <p:cNvPicPr>
            <a:picLocks noChangeAspect="1"/>
          </p:cNvPicPr>
          <p:nvPr/>
        </p:nvPicPr>
        <p:blipFill>
          <a:blip r:embed="rId2"/>
          <a:stretch>
            <a:fillRect/>
          </a:stretch>
        </p:blipFill>
        <p:spPr>
          <a:xfrm>
            <a:off x="7583976" y="3140379"/>
            <a:ext cx="3739661" cy="3176283"/>
          </a:xfrm>
          <a:prstGeom prst="rect">
            <a:avLst/>
          </a:prstGeom>
          <a:ln>
            <a:noFill/>
          </a:ln>
          <a:effectLst>
            <a:outerShdw blurRad="292100" dist="139700" dir="2700000" algn="tl" rotWithShape="0">
              <a:srgbClr val="333333">
                <a:alpha val="65000"/>
              </a:srgbClr>
            </a:outerShdw>
          </a:effectLst>
        </p:spPr>
      </p:pic>
      <p:pic>
        <p:nvPicPr>
          <p:cNvPr id="4" name="Rich Customer Image"/>
          <p:cNvPicPr>
            <a:picLocks noChangeAspect="1"/>
          </p:cNvPicPr>
          <p:nvPr/>
        </p:nvPicPr>
        <p:blipFill>
          <a:blip r:embed="rId3"/>
          <a:stretch>
            <a:fillRect/>
          </a:stretch>
        </p:blipFill>
        <p:spPr>
          <a:xfrm>
            <a:off x="5818668" y="1744662"/>
            <a:ext cx="5691420" cy="5088986"/>
          </a:xfrm>
          <a:prstGeom prst="rect">
            <a:avLst/>
          </a:prstGeom>
          <a:ln>
            <a:noFill/>
          </a:ln>
          <a:effectLst>
            <a:outerShdw blurRad="292100" dist="139700" dir="2700000" algn="tl" rotWithShape="0">
              <a:srgbClr val="333333">
                <a:alpha val="65000"/>
              </a:srgbClr>
            </a:outerShdw>
          </a:effectLst>
        </p:spPr>
      </p:pic>
      <p:pic>
        <p:nvPicPr>
          <p:cNvPr id="5" name="Partner"/>
          <p:cNvPicPr>
            <a:picLocks noChangeAspect="1"/>
          </p:cNvPicPr>
          <p:nvPr/>
        </p:nvPicPr>
        <p:blipFill>
          <a:blip r:embed="rId4"/>
          <a:stretch>
            <a:fillRect/>
          </a:stretch>
        </p:blipFill>
        <p:spPr>
          <a:xfrm>
            <a:off x="8286315" y="2736575"/>
            <a:ext cx="1476437" cy="1243316"/>
          </a:xfrm>
          <a:prstGeom prst="rect">
            <a:avLst/>
          </a:prstGeom>
          <a:ln>
            <a:noFill/>
          </a:ln>
          <a:effectLst>
            <a:outerShdw blurRad="292100" dist="139700" dir="2700000" algn="tl" rotWithShape="0">
              <a:srgbClr val="333333">
                <a:alpha val="65000"/>
              </a:srgbClr>
            </a:outerShdw>
          </a:effectLst>
        </p:spPr>
      </p:pic>
      <p:pic>
        <p:nvPicPr>
          <p:cNvPr id="8" name="Sales"/>
          <p:cNvPicPr>
            <a:picLocks noChangeAspect="1"/>
          </p:cNvPicPr>
          <p:nvPr/>
        </p:nvPicPr>
        <p:blipFill>
          <a:blip r:embed="rId5"/>
          <a:stretch>
            <a:fillRect/>
          </a:stretch>
        </p:blipFill>
        <p:spPr>
          <a:xfrm>
            <a:off x="4858629" y="4754071"/>
            <a:ext cx="1874687" cy="1447298"/>
          </a:xfrm>
          <a:prstGeom prst="rect">
            <a:avLst/>
          </a:prstGeom>
          <a:ln>
            <a:noFill/>
          </a:ln>
          <a:effectLst>
            <a:outerShdw blurRad="292100" dist="139700" dir="2700000" algn="tl" rotWithShape="0">
              <a:srgbClr val="333333">
                <a:alpha val="65000"/>
              </a:srgbClr>
            </a:outerShdw>
          </a:effectLst>
        </p:spPr>
      </p:pic>
      <p:pic>
        <p:nvPicPr>
          <p:cNvPr id="12" name="Countries"/>
          <p:cNvPicPr>
            <a:picLocks noChangeAspect="1"/>
          </p:cNvPicPr>
          <p:nvPr/>
        </p:nvPicPr>
        <p:blipFill>
          <a:blip r:embed="rId6"/>
          <a:stretch>
            <a:fillRect/>
          </a:stretch>
        </p:blipFill>
        <p:spPr>
          <a:xfrm>
            <a:off x="9233514" y="1450235"/>
            <a:ext cx="1571429" cy="1447619"/>
          </a:xfrm>
          <a:prstGeom prst="rect">
            <a:avLst/>
          </a:prstGeom>
          <a:ln>
            <a:noFill/>
          </a:ln>
          <a:effectLst>
            <a:outerShdw blurRad="292100" dist="139700" dir="2700000" algn="tl" rotWithShape="0">
              <a:srgbClr val="333333">
                <a:alpha val="65000"/>
              </a:srgbClr>
            </a:outerShdw>
          </a:effectLst>
        </p:spPr>
      </p:pic>
      <p:pic>
        <p:nvPicPr>
          <p:cNvPr id="9" name="Country"/>
          <p:cNvPicPr>
            <a:picLocks noChangeAspect="1"/>
          </p:cNvPicPr>
          <p:nvPr/>
        </p:nvPicPr>
        <p:blipFill>
          <a:blip r:embed="rId7"/>
          <a:stretch>
            <a:fillRect/>
          </a:stretch>
        </p:blipFill>
        <p:spPr>
          <a:xfrm>
            <a:off x="8342411" y="2633080"/>
            <a:ext cx="2000961" cy="3351124"/>
          </a:xfrm>
          <a:prstGeom prst="rect">
            <a:avLst/>
          </a:prstGeom>
          <a:ln>
            <a:noFill/>
          </a:ln>
          <a:effectLst>
            <a:outerShdw blurRad="292100" dist="139700" dir="2700000" algn="tl" rotWithShape="0">
              <a:srgbClr val="333333">
                <a:alpha val="65000"/>
              </a:srgbClr>
            </a:outerShdw>
          </a:effectLst>
        </p:spPr>
      </p:pic>
      <p:pic>
        <p:nvPicPr>
          <p:cNvPr id="10" name="Partner Color"/>
          <p:cNvPicPr>
            <a:picLocks noChangeAspect="1"/>
          </p:cNvPicPr>
          <p:nvPr/>
        </p:nvPicPr>
        <p:blipFill>
          <a:blip r:embed="rId8"/>
          <a:stretch>
            <a:fillRect/>
          </a:stretch>
        </p:blipFill>
        <p:spPr>
          <a:xfrm>
            <a:off x="9192743" y="3630520"/>
            <a:ext cx="1418157" cy="767359"/>
          </a:xfrm>
          <a:prstGeom prst="rect">
            <a:avLst/>
          </a:prstGeom>
          <a:ln>
            <a:noFill/>
          </a:ln>
          <a:effectLst>
            <a:outerShdw blurRad="292100" dist="139700" dir="2700000" algn="tl" rotWithShape="0">
              <a:srgbClr val="333333">
                <a:alpha val="65000"/>
              </a:srgbClr>
            </a:outerShdw>
          </a:effectLst>
        </p:spPr>
      </p:pic>
      <p:pic>
        <p:nvPicPr>
          <p:cNvPr id="11" name="Medals"/>
          <p:cNvPicPr>
            <a:picLocks noChangeAspect="1"/>
          </p:cNvPicPr>
          <p:nvPr/>
        </p:nvPicPr>
        <p:blipFill>
          <a:blip r:embed="rId9"/>
          <a:stretch>
            <a:fillRect/>
          </a:stretch>
        </p:blipFill>
        <p:spPr>
          <a:xfrm>
            <a:off x="10179733" y="4135994"/>
            <a:ext cx="1200000" cy="828571"/>
          </a:xfrm>
          <a:prstGeom prst="rect">
            <a:avLst/>
          </a:prstGeom>
          <a:ln>
            <a:noFill/>
          </a:ln>
          <a:effectLst>
            <a:outerShdw blurRad="292100" dist="139700" dir="2700000" algn="tl" rotWithShape="0">
              <a:srgbClr val="333333">
                <a:alpha val="65000"/>
              </a:srgbClr>
            </a:outerShdw>
          </a:effectLst>
        </p:spPr>
      </p:pic>
      <p:sp>
        <p:nvSpPr>
          <p:cNvPr id="13" name="Text Placeholder 6"/>
          <p:cNvSpPr txBox="1">
            <a:spLocks/>
          </p:cNvSpPr>
          <p:nvPr/>
        </p:nvSpPr>
        <p:spPr>
          <a:xfrm>
            <a:off x="274638" y="1212850"/>
            <a:ext cx="11887200" cy="249914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Visual Queue will improve search result</a:t>
            </a:r>
          </a:p>
          <a:p>
            <a:r>
              <a:rPr lang="en-US" dirty="0" smtClean="0"/>
              <a:t>Make a search result actionable</a:t>
            </a:r>
          </a:p>
          <a:p>
            <a:r>
              <a:rPr lang="en-US" dirty="0" smtClean="0"/>
              <a:t>Add relevant data to Search Result</a:t>
            </a:r>
          </a:p>
          <a:p>
            <a:pPr lvl="1"/>
            <a:endParaRPr lang="en-US" dirty="0"/>
          </a:p>
        </p:txBody>
      </p:sp>
    </p:spTree>
    <p:extLst>
      <p:ext uri="{BB962C8B-B14F-4D97-AF65-F5344CB8AC3E}">
        <p14:creationId xmlns:p14="http://schemas.microsoft.com/office/powerpoint/2010/main" val="22760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1" nodeType="withEffect">
                                  <p:stCondLst>
                                    <p:cond delay="0"/>
                                  </p:stCondLst>
                                  <p:childTnLst>
                                    <p:animEffect transition="out" filter="wipe(down)">
                                      <p:cBhvr>
                                        <p:cTn id="6" dur="250"/>
                                        <p:tgtEl>
                                          <p:spTgt spid="13">
                                            <p:txEl>
                                              <p:pRg st="2" end="2"/>
                                            </p:txEl>
                                          </p:spTgt>
                                        </p:tgtEl>
                                      </p:cBhvr>
                                    </p:animEffect>
                                    <p:set>
                                      <p:cBhvr>
                                        <p:cTn id="7" dur="1" fill="hold">
                                          <p:stCondLst>
                                            <p:cond delay="249"/>
                                          </p:stCondLst>
                                        </p:cTn>
                                        <p:tgtEl>
                                          <p:spTgt spid="13">
                                            <p:txEl>
                                              <p:pRg st="2" end="2"/>
                                            </p:txEl>
                                          </p:spTgt>
                                        </p:tgtEl>
                                        <p:attrNameLst>
                                          <p:attrName>style.visibility</p:attrName>
                                        </p:attrNameLst>
                                      </p:cBhvr>
                                      <p:to>
                                        <p:strVal val="hidden"/>
                                      </p:to>
                                    </p:set>
                                  </p:childTnLst>
                                </p:cTn>
                              </p:par>
                            </p:childTnLst>
                          </p:cTn>
                        </p:par>
                        <p:par>
                          <p:cTn id="8" fill="hold">
                            <p:stCondLst>
                              <p:cond delay="250"/>
                            </p:stCondLst>
                            <p:childTnLst>
                              <p:par>
                                <p:cTn id="9" presetID="22" presetClass="exit" presetSubtype="4" fill="hold" grpId="1" nodeType="afterEffect">
                                  <p:stCondLst>
                                    <p:cond delay="0"/>
                                  </p:stCondLst>
                                  <p:childTnLst>
                                    <p:animEffect transition="out" filter="wipe(down)">
                                      <p:cBhvr>
                                        <p:cTn id="10" dur="250"/>
                                        <p:tgtEl>
                                          <p:spTgt spid="13">
                                            <p:txEl>
                                              <p:pRg st="1" end="1"/>
                                            </p:txEl>
                                          </p:spTgt>
                                        </p:tgtEl>
                                      </p:cBhvr>
                                    </p:animEffect>
                                    <p:set>
                                      <p:cBhvr>
                                        <p:cTn id="11" dur="1" fill="hold">
                                          <p:stCondLst>
                                            <p:cond delay="249"/>
                                          </p:stCondLst>
                                        </p:cTn>
                                        <p:tgtEl>
                                          <p:spTgt spid="13">
                                            <p:txEl>
                                              <p:pRg st="1" end="1"/>
                                            </p:txEl>
                                          </p:spTgt>
                                        </p:tgtEl>
                                        <p:attrNameLst>
                                          <p:attrName>style.visibility</p:attrName>
                                        </p:attrNameLst>
                                      </p:cBhvr>
                                      <p:to>
                                        <p:strVal val="hidden"/>
                                      </p:to>
                                    </p:set>
                                  </p:childTnLst>
                                </p:cTn>
                              </p:par>
                            </p:childTnLst>
                          </p:cTn>
                        </p:par>
                        <p:par>
                          <p:cTn id="12" fill="hold">
                            <p:stCondLst>
                              <p:cond delay="500"/>
                            </p:stCondLst>
                            <p:childTnLst>
                              <p:par>
                                <p:cTn id="13" presetID="22" presetClass="exit" presetSubtype="4" fill="hold" grpId="1" nodeType="afterEffect">
                                  <p:stCondLst>
                                    <p:cond delay="0"/>
                                  </p:stCondLst>
                                  <p:childTnLst>
                                    <p:animEffect transition="out" filter="wipe(down)">
                                      <p:cBhvr>
                                        <p:cTn id="14" dur="250"/>
                                        <p:tgtEl>
                                          <p:spTgt spid="13">
                                            <p:txEl>
                                              <p:pRg st="0" end="0"/>
                                            </p:txEl>
                                          </p:spTgt>
                                        </p:tgtEl>
                                      </p:cBhvr>
                                    </p:animEffect>
                                    <p:set>
                                      <p:cBhvr>
                                        <p:cTn id="15" dur="1" fill="hold">
                                          <p:stCondLst>
                                            <p:cond delay="249"/>
                                          </p:stCondLst>
                                        </p:cTn>
                                        <p:tgtEl>
                                          <p:spTgt spid="13">
                                            <p:txEl>
                                              <p:pRg st="0" end="0"/>
                                            </p:txEl>
                                          </p:spTgt>
                                        </p:tgtEl>
                                        <p:attrNameLst>
                                          <p:attrName>style.visibility</p:attrName>
                                        </p:attrNameLst>
                                      </p:cBhvr>
                                      <p:to>
                                        <p:strVal val="hidden"/>
                                      </p:to>
                                    </p:se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fade">
                                      <p:cBhvr>
                                        <p:cTn id="23" dur="500"/>
                                        <p:tgtEl>
                                          <p:spTgt spid="7">
                                            <p:txEl>
                                              <p:pRg st="1" end="1"/>
                                            </p:txEl>
                                          </p:spTgt>
                                        </p:tgtEl>
                                      </p:cBhvr>
                                    </p:animEffect>
                                  </p:childTnLst>
                                </p:cTn>
                              </p:par>
                            </p:childTnLst>
                          </p:cTn>
                        </p:par>
                        <p:par>
                          <p:cTn id="24" fill="hold">
                            <p:stCondLst>
                              <p:cond delay="175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500"/>
                                        <p:tgtEl>
                                          <p:spTgt spid="7">
                                            <p:txEl>
                                              <p:pRg st="2" end="2"/>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animEffect transition="in" filter="fade">
                                      <p:cBhvr>
                                        <p:cTn id="47" dur="500"/>
                                        <p:tgtEl>
                                          <p:spTgt spid="7">
                                            <p:txEl>
                                              <p:pRg st="3" end="3"/>
                                            </p:txEl>
                                          </p:spTgt>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animEffect transition="in" filter="fade">
                                      <p:cBhvr>
                                        <p:cTn id="51" dur="500"/>
                                        <p:tgtEl>
                                          <p:spTgt spid="7">
                                            <p:txEl>
                                              <p:pRg st="4" end="4"/>
                                            </p:txEl>
                                          </p:spTgt>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500"/>
                                        <p:tgtEl>
                                          <p:spTgt spid="5"/>
                                        </p:tgtEl>
                                      </p:cBhvr>
                                    </p:animEffect>
                                    <p:set>
                                      <p:cBhvr>
                                        <p:cTn id="70" dur="1" fill="hold">
                                          <p:stCondLst>
                                            <p:cond delay="499"/>
                                          </p:stCondLst>
                                        </p:cTn>
                                        <p:tgtEl>
                                          <p:spTgt spid="5"/>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0"/>
                                        </p:tgtEl>
                                      </p:cBhvr>
                                    </p:animEffect>
                                    <p:set>
                                      <p:cBhvr>
                                        <p:cTn id="73" dur="1" fill="hold">
                                          <p:stCondLst>
                                            <p:cond delay="499"/>
                                          </p:stCondLst>
                                        </p:cTn>
                                        <p:tgtEl>
                                          <p:spTgt spid="1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1"/>
                                        </p:tgtEl>
                                      </p:cBhvr>
                                    </p:animEffect>
                                    <p:set>
                                      <p:cBhvr>
                                        <p:cTn id="76" dur="1" fill="hold">
                                          <p:stCondLst>
                                            <p:cond delay="499"/>
                                          </p:stCondLst>
                                        </p:cTn>
                                        <p:tgtEl>
                                          <p:spTgt spid="11"/>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7">
                                            <p:txEl>
                                              <p:pRg st="5" end="5"/>
                                            </p:txEl>
                                          </p:spTgt>
                                        </p:tgtEl>
                                        <p:attrNameLst>
                                          <p:attrName>style.visibility</p:attrName>
                                        </p:attrNameLst>
                                      </p:cBhvr>
                                      <p:to>
                                        <p:strVal val="visible"/>
                                      </p:to>
                                    </p:set>
                                    <p:animEffect transition="in" filter="fade">
                                      <p:cBhvr>
                                        <p:cTn id="79" dur="500"/>
                                        <p:tgtEl>
                                          <p:spTgt spid="7">
                                            <p:txEl>
                                              <p:pRg st="5" end="5"/>
                                            </p:txEl>
                                          </p:spTgt>
                                        </p:tgtEl>
                                      </p:cBhvr>
                                    </p:animEffect>
                                  </p:childTnLst>
                                </p:cTn>
                              </p:par>
                            </p:childTnLst>
                          </p:cTn>
                        </p:par>
                        <p:par>
                          <p:cTn id="80" fill="hold">
                            <p:stCondLst>
                              <p:cond delay="500"/>
                            </p:stCondLst>
                            <p:childTnLst>
                              <p:par>
                                <p:cTn id="81" presetID="10" presetClass="entr" presetSubtype="0"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fade">
                                      <p:cBhvr>
                                        <p:cTn id="9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3" grpId="1"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Display Templates 101</a:t>
            </a:r>
            <a:endParaRPr lang="en-US" dirty="0"/>
          </a:p>
        </p:txBody>
      </p:sp>
    </p:spTree>
    <p:extLst>
      <p:ext uri="{BB962C8B-B14F-4D97-AF65-F5344CB8AC3E}">
        <p14:creationId xmlns:p14="http://schemas.microsoft.com/office/powerpoint/2010/main" val="764977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97794B2D-90DA-41EE-BB7F-2427CC954328}"/>
</file>

<file path=docProps/app.xml><?xml version="1.0" encoding="utf-8"?>
<Properties xmlns="http://schemas.openxmlformats.org/officeDocument/2006/extended-properties" xmlns:vt="http://schemas.openxmlformats.org/officeDocument/2006/docPropsVTypes">
  <Template>SharePoint_Conference_2014_Dev_Template</Template>
  <TotalTime>26</TotalTime>
  <Words>2795</Words>
  <Application>Microsoft Office PowerPoint</Application>
  <PresentationFormat>Custom</PresentationFormat>
  <Paragraphs>235</Paragraphs>
  <Slides>28</Slides>
  <Notes>20</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28</vt:i4>
      </vt:variant>
    </vt:vector>
  </HeadingPairs>
  <TitlesOfParts>
    <vt:vector size="43" baseType="lpstr">
      <vt:lpstr>ＭＳ Ｐゴシック</vt:lpstr>
      <vt:lpstr>Arial</vt:lpstr>
      <vt:lpstr>Arial Black</vt:lpstr>
      <vt:lpstr>Calibri</vt:lpstr>
      <vt:lpstr>Capitals</vt:lpstr>
      <vt:lpstr>Courier New</vt:lpstr>
      <vt:lpstr>Segoe Condensed</vt:lpstr>
      <vt:lpstr>Segoe Pro Light</vt:lpstr>
      <vt:lpstr>Segoe UI</vt:lpstr>
      <vt:lpstr>Segoe UI Light</vt:lpstr>
      <vt:lpstr>Tekton Pro</vt:lpstr>
      <vt:lpstr>Wingdings</vt:lpstr>
      <vt:lpstr>5-30499_SPC_2014_Dev_Template_16x9</vt:lpstr>
      <vt:lpstr>1_5-30499_SPC_2014_Dev_Template_16x9</vt:lpstr>
      <vt:lpstr>1_5-30072_SPC2012_IT-Pro_Template_16x9</vt:lpstr>
      <vt:lpstr>PowerPoint Presentation</vt:lpstr>
      <vt:lpstr>SharePoint 2013 Search:  Display Templates and Query Rules</vt:lpstr>
      <vt:lpstr>Matthew McDermott</vt:lpstr>
      <vt:lpstr>Overview</vt:lpstr>
      <vt:lpstr>2013 Search Results</vt:lpstr>
      <vt:lpstr>Display Templates</vt:lpstr>
      <vt:lpstr>When do I need a Display Template?</vt:lpstr>
      <vt:lpstr>When do I need a Display Template?</vt:lpstr>
      <vt:lpstr>Demo</vt:lpstr>
      <vt:lpstr>Display Templates</vt:lpstr>
      <vt:lpstr>Anatomy of Search Results</vt:lpstr>
      <vt:lpstr>Search Control Rendering</vt:lpstr>
      <vt:lpstr>Demo</vt:lpstr>
      <vt:lpstr>Demo</vt:lpstr>
      <vt:lpstr>Demo</vt:lpstr>
      <vt:lpstr>Demo</vt:lpstr>
      <vt:lpstr>Query Rules</vt:lpstr>
      <vt:lpstr>Demo</vt:lpstr>
      <vt:lpstr>Query Rule Options</vt:lpstr>
      <vt:lpstr>Demo</vt:lpstr>
      <vt:lpstr>Demo</vt:lpstr>
      <vt:lpstr>Demo</vt:lpstr>
      <vt:lpstr>Deployment Options How do I move the coolness to production?</vt:lpstr>
      <vt:lpstr>Demo</vt:lpstr>
      <vt:lpstr>In Closing What do I do next?</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Search display templates and query rules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2014-03-03T03:21:27Z</dcterms:created>
  <dcterms:modified xsi:type="dcterms:W3CDTF">2014-03-06T19:17:57Z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