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tags/tag1.xml" ContentType="application/vnd.openxmlformats-officedocument.presentationml.tags+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tags/tag2.xml" ContentType="application/vnd.openxmlformats-officedocument.presentationml.tags+xml"/>
  <Override PartName="/ppt/notesSlides/notesSlide10.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tags/tag3.xml" ContentType="application/vnd.openxmlformats-officedocument.presentationml.tags+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4082" r:id="rId4"/>
    <p:sldMasterId id="2147484217" r:id="rId5"/>
  </p:sldMasterIdLst>
  <p:notesMasterIdLst>
    <p:notesMasterId r:id="rId47"/>
  </p:notesMasterIdLst>
  <p:handoutMasterIdLst>
    <p:handoutMasterId r:id="rId48"/>
  </p:handout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 id="276" r:id="rId26"/>
    <p:sldId id="277" r:id="rId27"/>
    <p:sldId id="278" r:id="rId28"/>
    <p:sldId id="279" r:id="rId29"/>
    <p:sldId id="280" r:id="rId30"/>
    <p:sldId id="282" r:id="rId31"/>
    <p:sldId id="283" r:id="rId32"/>
    <p:sldId id="284" r:id="rId33"/>
    <p:sldId id="285" r:id="rId34"/>
    <p:sldId id="286" r:id="rId35"/>
    <p:sldId id="287" r:id="rId36"/>
    <p:sldId id="288" r:id="rId37"/>
    <p:sldId id="289" r:id="rId38"/>
    <p:sldId id="290" r:id="rId39"/>
    <p:sldId id="291" r:id="rId40"/>
    <p:sldId id="292" r:id="rId41"/>
    <p:sldId id="293" r:id="rId42"/>
    <p:sldId id="294" r:id="rId43"/>
    <p:sldId id="295" r:id="rId44"/>
    <p:sldId id="297" r:id="rId45"/>
    <p:sldId id="296" r:id="rId46"/>
  </p:sldIdLst>
  <p:sldSz cx="12436475" cy="6994525"/>
  <p:notesSz cx="6858000" cy="9144000"/>
  <p:defaultTex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Saku Uchikawa" initials="SU" lastIdx="11" clrIdx="0"/>
  <p:cmAuthor id="1" name="Mary Feil-Jacobs" initials="MFJ" lastIdx="43"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88608"/>
    <a:srgbClr val="F9A03E"/>
    <a:srgbClr val="E39E48"/>
    <a:srgbClr val="6E8B2D"/>
    <a:srgbClr val="87AB37"/>
    <a:srgbClr val="9FC54D"/>
    <a:srgbClr val="505050"/>
    <a:srgbClr val="785393"/>
    <a:srgbClr val="80599D"/>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1129" autoAdjust="0"/>
    <p:restoredTop sz="95232" autoAdjust="0"/>
  </p:normalViewPr>
  <p:slideViewPr>
    <p:cSldViewPr snapToObjects="1">
      <p:cViewPr varScale="1">
        <p:scale>
          <a:sx n="130" d="100"/>
          <a:sy n="130" d="100"/>
        </p:scale>
        <p:origin x="516" y="120"/>
      </p:cViewPr>
      <p:guideLst/>
    </p:cSldViewPr>
  </p:slideViewPr>
  <p:outlineViewPr>
    <p:cViewPr>
      <p:scale>
        <a:sx n="33" d="100"/>
        <a:sy n="33" d="100"/>
      </p:scale>
      <p:origin x="0" y="-21634"/>
    </p:cViewPr>
  </p:outlineViewPr>
  <p:notesTextViewPr>
    <p:cViewPr>
      <p:scale>
        <a:sx n="100" d="100"/>
        <a:sy n="100" d="100"/>
      </p:scale>
      <p:origin x="0" y="0"/>
    </p:cViewPr>
  </p:notesTextViewPr>
  <p:sorterViewPr>
    <p:cViewPr varScale="1">
      <p:scale>
        <a:sx n="1" d="1"/>
        <a:sy n="1" d="1"/>
      </p:scale>
      <p:origin x="0" y="0"/>
    </p:cViewPr>
  </p:sorterViewPr>
  <p:notesViewPr>
    <p:cSldViewPr snapToObjects="1" showGuides="1">
      <p:cViewPr varScale="1">
        <p:scale>
          <a:sx n="63" d="100"/>
          <a:sy n="63" d="100"/>
        </p:scale>
        <p:origin x="3134" y="53"/>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slide" Target="slides/slide34.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slide" Target="slides/slide37.xml"/><Relationship Id="rId47" Type="http://schemas.openxmlformats.org/officeDocument/2006/relationships/notesMaster" Target="notesMasters/notesMaster1.xml"/><Relationship Id="rId50" Type="http://schemas.openxmlformats.org/officeDocument/2006/relationships/presProps" Target="presProps.xml"/><Relationship Id="rId7" Type="http://schemas.openxmlformats.org/officeDocument/2006/relationships/slide" Target="slides/slide2.xml"/><Relationship Id="rId2" Type="http://schemas.openxmlformats.org/officeDocument/2006/relationships/customXml" Target="../customXml/item2.xml"/><Relationship Id="rId16" Type="http://schemas.openxmlformats.org/officeDocument/2006/relationships/slide" Target="slides/slide11.xml"/><Relationship Id="rId29" Type="http://schemas.openxmlformats.org/officeDocument/2006/relationships/slide" Target="slides/slide24.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slide" Target="slides/slide35.xml"/><Relationship Id="rId45" Type="http://schemas.openxmlformats.org/officeDocument/2006/relationships/slide" Target="slides/slide40.xml"/><Relationship Id="rId53" Type="http://schemas.openxmlformats.org/officeDocument/2006/relationships/tableStyles" Target="tableStyles.xml"/><Relationship Id="rId5" Type="http://schemas.openxmlformats.org/officeDocument/2006/relationships/slideMaster" Target="slideMasters/slideMaster2.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4" Type="http://schemas.openxmlformats.org/officeDocument/2006/relationships/slide" Target="slides/slide39.xml"/><Relationship Id="rId52"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slide" Target="slides/slide38.xml"/><Relationship Id="rId48" Type="http://schemas.openxmlformats.org/officeDocument/2006/relationships/handoutMaster" Target="handoutMasters/handoutMaster1.xml"/><Relationship Id="rId8" Type="http://schemas.openxmlformats.org/officeDocument/2006/relationships/slide" Target="slides/slide3.xml"/><Relationship Id="rId51" Type="http://schemas.openxmlformats.org/officeDocument/2006/relationships/viewProps" Target="viewProps.xml"/><Relationship Id="rId3" Type="http://schemas.openxmlformats.org/officeDocument/2006/relationships/customXml" Target="../customXml/item3.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46" Type="http://schemas.openxmlformats.org/officeDocument/2006/relationships/slide" Target="slides/slide41.xml"/><Relationship Id="rId20" Type="http://schemas.openxmlformats.org/officeDocument/2006/relationships/slide" Target="slides/slide15.xml"/><Relationship Id="rId41" Type="http://schemas.openxmlformats.org/officeDocument/2006/relationships/slide" Target="slides/slide36.xml"/><Relationship Id="rId1" Type="http://schemas.openxmlformats.org/officeDocument/2006/relationships/customXml" Target="../customXml/item1.xml"/><Relationship Id="rId6" Type="http://schemas.openxmlformats.org/officeDocument/2006/relationships/slide" Target="slides/slide1.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49" Type="http://schemas.openxmlformats.org/officeDocument/2006/relationships/commentAuthors" Target="commentAuthor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FD322B5-2267-414B-ABA6-381B1AE259A0}" type="doc">
      <dgm:prSet loTypeId="urn:microsoft.com/office/officeart/2008/layout/VerticalCurvedList" loCatId="list" qsTypeId="urn:microsoft.com/office/officeart/2005/8/quickstyle/simple1" qsCatId="simple" csTypeId="urn:microsoft.com/office/officeart/2005/8/colors/accent1_2" csCatId="accent1" phldr="1"/>
      <dgm:spPr/>
      <dgm:t>
        <a:bodyPr/>
        <a:lstStyle/>
        <a:p>
          <a:endParaRPr lang="en-GB"/>
        </a:p>
      </dgm:t>
    </dgm:pt>
    <dgm:pt modelId="{793344B6-6829-4EA9-BDA3-BBE96895D206}">
      <dgm:prSet phldrT="[Text]"/>
      <dgm:spPr/>
      <dgm:t>
        <a:bodyPr/>
        <a:lstStyle/>
        <a:p>
          <a:r>
            <a:rPr lang="en-GB" dirty="0" smtClean="0">
              <a:solidFill>
                <a:schemeClr val="bg1"/>
              </a:solidFill>
            </a:rPr>
            <a:t>Infrastructure Setup</a:t>
          </a:r>
          <a:endParaRPr lang="en-GB" dirty="0">
            <a:solidFill>
              <a:schemeClr val="bg1"/>
            </a:solidFill>
          </a:endParaRPr>
        </a:p>
      </dgm:t>
    </dgm:pt>
    <dgm:pt modelId="{A902E773-09C8-4E15-8632-CDD6E0C189A6}" type="parTrans" cxnId="{24AEDF7D-29C0-4E13-B2CD-431F04817661}">
      <dgm:prSet/>
      <dgm:spPr/>
      <dgm:t>
        <a:bodyPr/>
        <a:lstStyle/>
        <a:p>
          <a:endParaRPr lang="en-GB">
            <a:solidFill>
              <a:schemeClr val="bg1"/>
            </a:solidFill>
          </a:endParaRPr>
        </a:p>
      </dgm:t>
    </dgm:pt>
    <dgm:pt modelId="{5D34CCA8-1806-4791-BA74-B3B0072F0C84}" type="sibTrans" cxnId="{24AEDF7D-29C0-4E13-B2CD-431F04817661}">
      <dgm:prSet/>
      <dgm:spPr/>
      <dgm:t>
        <a:bodyPr/>
        <a:lstStyle/>
        <a:p>
          <a:endParaRPr lang="en-GB">
            <a:solidFill>
              <a:schemeClr val="bg1"/>
            </a:solidFill>
          </a:endParaRPr>
        </a:p>
      </dgm:t>
    </dgm:pt>
    <dgm:pt modelId="{D638FB6F-07FA-4F5D-AA10-F282BE1849EA}">
      <dgm:prSet phldrT="[Text]"/>
      <dgm:spPr/>
      <dgm:t>
        <a:bodyPr/>
        <a:lstStyle/>
        <a:p>
          <a:r>
            <a:rPr lang="en-GB" dirty="0" smtClean="0">
              <a:solidFill>
                <a:schemeClr val="bg1"/>
              </a:solidFill>
            </a:rPr>
            <a:t>S2S Trust &amp; Identity Management</a:t>
          </a:r>
          <a:endParaRPr lang="en-GB" dirty="0">
            <a:solidFill>
              <a:schemeClr val="bg1"/>
            </a:solidFill>
          </a:endParaRPr>
        </a:p>
      </dgm:t>
    </dgm:pt>
    <dgm:pt modelId="{6CDAF12A-8067-4EA1-AB65-F10D8F030B83}" type="parTrans" cxnId="{2104B813-0D7A-42E2-948B-0D9EED3B1139}">
      <dgm:prSet/>
      <dgm:spPr/>
      <dgm:t>
        <a:bodyPr/>
        <a:lstStyle/>
        <a:p>
          <a:endParaRPr lang="en-GB">
            <a:solidFill>
              <a:schemeClr val="bg1"/>
            </a:solidFill>
          </a:endParaRPr>
        </a:p>
      </dgm:t>
    </dgm:pt>
    <dgm:pt modelId="{FFB80E09-F6EC-4343-9565-EAB4FFB52893}" type="sibTrans" cxnId="{2104B813-0D7A-42E2-948B-0D9EED3B1139}">
      <dgm:prSet/>
      <dgm:spPr/>
      <dgm:t>
        <a:bodyPr/>
        <a:lstStyle/>
        <a:p>
          <a:endParaRPr lang="en-GB">
            <a:solidFill>
              <a:schemeClr val="bg1"/>
            </a:solidFill>
          </a:endParaRPr>
        </a:p>
      </dgm:t>
    </dgm:pt>
    <dgm:pt modelId="{EF5C1DD8-3522-402E-B94C-8904768A9DAB}">
      <dgm:prSet phldrT="[Text]"/>
      <dgm:spPr/>
      <dgm:t>
        <a:bodyPr/>
        <a:lstStyle/>
        <a:p>
          <a:r>
            <a:rPr lang="en-GB" dirty="0" smtClean="0">
              <a:solidFill>
                <a:schemeClr val="bg1"/>
              </a:solidFill>
            </a:rPr>
            <a:t>Search Service Integration</a:t>
          </a:r>
          <a:endParaRPr lang="en-GB" dirty="0">
            <a:solidFill>
              <a:schemeClr val="bg1"/>
            </a:solidFill>
          </a:endParaRPr>
        </a:p>
      </dgm:t>
    </dgm:pt>
    <dgm:pt modelId="{2F0986FC-065B-448F-90F7-178309A6465F}" type="parTrans" cxnId="{E8B702AD-8F3D-41BF-B0C1-98E8AA84CD71}">
      <dgm:prSet/>
      <dgm:spPr/>
      <dgm:t>
        <a:bodyPr/>
        <a:lstStyle/>
        <a:p>
          <a:endParaRPr lang="en-GB">
            <a:solidFill>
              <a:schemeClr val="bg1"/>
            </a:solidFill>
          </a:endParaRPr>
        </a:p>
      </dgm:t>
    </dgm:pt>
    <dgm:pt modelId="{792BD65E-F372-41E3-A173-14A95844FE0C}" type="sibTrans" cxnId="{E8B702AD-8F3D-41BF-B0C1-98E8AA84CD71}">
      <dgm:prSet/>
      <dgm:spPr/>
      <dgm:t>
        <a:bodyPr/>
        <a:lstStyle/>
        <a:p>
          <a:endParaRPr lang="en-GB">
            <a:solidFill>
              <a:schemeClr val="bg1"/>
            </a:solidFill>
          </a:endParaRPr>
        </a:p>
      </dgm:t>
    </dgm:pt>
    <dgm:pt modelId="{47C7B902-9186-40C6-B649-CF3E04B95A4B}" type="pres">
      <dgm:prSet presAssocID="{8FD322B5-2267-414B-ABA6-381B1AE259A0}" presName="Name0" presStyleCnt="0">
        <dgm:presLayoutVars>
          <dgm:chMax val="7"/>
          <dgm:chPref val="7"/>
          <dgm:dir/>
        </dgm:presLayoutVars>
      </dgm:prSet>
      <dgm:spPr/>
      <dgm:t>
        <a:bodyPr/>
        <a:lstStyle/>
        <a:p>
          <a:endParaRPr lang="en-GB"/>
        </a:p>
      </dgm:t>
    </dgm:pt>
    <dgm:pt modelId="{17A86578-4C02-419D-B5B5-9CBA78C57F67}" type="pres">
      <dgm:prSet presAssocID="{8FD322B5-2267-414B-ABA6-381B1AE259A0}" presName="Name1" presStyleCnt="0"/>
      <dgm:spPr/>
    </dgm:pt>
    <dgm:pt modelId="{70D15416-D8A6-4672-BA1D-C9FD5C13A5C4}" type="pres">
      <dgm:prSet presAssocID="{8FD322B5-2267-414B-ABA6-381B1AE259A0}" presName="cycle" presStyleCnt="0"/>
      <dgm:spPr/>
    </dgm:pt>
    <dgm:pt modelId="{7E455B18-9665-40D6-B34A-E6FECE781612}" type="pres">
      <dgm:prSet presAssocID="{8FD322B5-2267-414B-ABA6-381B1AE259A0}" presName="srcNode" presStyleLbl="node1" presStyleIdx="0" presStyleCnt="3"/>
      <dgm:spPr/>
    </dgm:pt>
    <dgm:pt modelId="{F0F4508D-94EA-4D14-B00A-FA72A59B760F}" type="pres">
      <dgm:prSet presAssocID="{8FD322B5-2267-414B-ABA6-381B1AE259A0}" presName="conn" presStyleLbl="parChTrans1D2" presStyleIdx="0" presStyleCnt="1"/>
      <dgm:spPr/>
      <dgm:t>
        <a:bodyPr/>
        <a:lstStyle/>
        <a:p>
          <a:endParaRPr lang="en-GB"/>
        </a:p>
      </dgm:t>
    </dgm:pt>
    <dgm:pt modelId="{EE026C42-2588-4A33-85FF-1CC25D653363}" type="pres">
      <dgm:prSet presAssocID="{8FD322B5-2267-414B-ABA6-381B1AE259A0}" presName="extraNode" presStyleLbl="node1" presStyleIdx="0" presStyleCnt="3"/>
      <dgm:spPr/>
    </dgm:pt>
    <dgm:pt modelId="{17C6F98B-2A6D-424B-A8B3-9037A1D54DF2}" type="pres">
      <dgm:prSet presAssocID="{8FD322B5-2267-414B-ABA6-381B1AE259A0}" presName="dstNode" presStyleLbl="node1" presStyleIdx="0" presStyleCnt="3"/>
      <dgm:spPr/>
    </dgm:pt>
    <dgm:pt modelId="{20B4C6FD-1609-4C75-885E-C236AD687B46}" type="pres">
      <dgm:prSet presAssocID="{793344B6-6829-4EA9-BDA3-BBE96895D206}" presName="text_1" presStyleLbl="node1" presStyleIdx="0" presStyleCnt="3">
        <dgm:presLayoutVars>
          <dgm:bulletEnabled val="1"/>
        </dgm:presLayoutVars>
      </dgm:prSet>
      <dgm:spPr/>
      <dgm:t>
        <a:bodyPr/>
        <a:lstStyle/>
        <a:p>
          <a:endParaRPr lang="en-GB"/>
        </a:p>
      </dgm:t>
    </dgm:pt>
    <dgm:pt modelId="{7E7C67E0-725F-4C73-99CF-308D275BF4B2}" type="pres">
      <dgm:prSet presAssocID="{793344B6-6829-4EA9-BDA3-BBE96895D206}" presName="accent_1" presStyleCnt="0"/>
      <dgm:spPr/>
    </dgm:pt>
    <dgm:pt modelId="{DF59F604-74B0-46B3-9C95-74455B29D978}" type="pres">
      <dgm:prSet presAssocID="{793344B6-6829-4EA9-BDA3-BBE96895D206}" presName="accentRepeatNode" presStyleLbl="solidFgAcc1" presStyleIdx="0" presStyleCnt="3"/>
      <dgm:spPr/>
    </dgm:pt>
    <dgm:pt modelId="{520149B5-080F-4FF7-9EE5-91BC7E8B7D73}" type="pres">
      <dgm:prSet presAssocID="{D638FB6F-07FA-4F5D-AA10-F282BE1849EA}" presName="text_2" presStyleLbl="node1" presStyleIdx="1" presStyleCnt="3">
        <dgm:presLayoutVars>
          <dgm:bulletEnabled val="1"/>
        </dgm:presLayoutVars>
      </dgm:prSet>
      <dgm:spPr/>
      <dgm:t>
        <a:bodyPr/>
        <a:lstStyle/>
        <a:p>
          <a:endParaRPr lang="en-GB"/>
        </a:p>
      </dgm:t>
    </dgm:pt>
    <dgm:pt modelId="{949C4453-BC45-42DA-817F-A573C6BFB5D9}" type="pres">
      <dgm:prSet presAssocID="{D638FB6F-07FA-4F5D-AA10-F282BE1849EA}" presName="accent_2" presStyleCnt="0"/>
      <dgm:spPr/>
    </dgm:pt>
    <dgm:pt modelId="{7F110D84-C58C-4656-9F09-3CC5B0C24E53}" type="pres">
      <dgm:prSet presAssocID="{D638FB6F-07FA-4F5D-AA10-F282BE1849EA}" presName="accentRepeatNode" presStyleLbl="solidFgAcc1" presStyleIdx="1" presStyleCnt="3"/>
      <dgm:spPr/>
    </dgm:pt>
    <dgm:pt modelId="{DC31B348-12B3-420B-A46B-B4F89F911B65}" type="pres">
      <dgm:prSet presAssocID="{EF5C1DD8-3522-402E-B94C-8904768A9DAB}" presName="text_3" presStyleLbl="node1" presStyleIdx="2" presStyleCnt="3">
        <dgm:presLayoutVars>
          <dgm:bulletEnabled val="1"/>
        </dgm:presLayoutVars>
      </dgm:prSet>
      <dgm:spPr/>
      <dgm:t>
        <a:bodyPr/>
        <a:lstStyle/>
        <a:p>
          <a:endParaRPr lang="en-GB"/>
        </a:p>
      </dgm:t>
    </dgm:pt>
    <dgm:pt modelId="{BE3B74AF-A505-4C8F-BC93-FEDFBB7EA74A}" type="pres">
      <dgm:prSet presAssocID="{EF5C1DD8-3522-402E-B94C-8904768A9DAB}" presName="accent_3" presStyleCnt="0"/>
      <dgm:spPr/>
    </dgm:pt>
    <dgm:pt modelId="{50D2C2D2-1E27-4E4F-8C4F-068300072929}" type="pres">
      <dgm:prSet presAssocID="{EF5C1DD8-3522-402E-B94C-8904768A9DAB}" presName="accentRepeatNode" presStyleLbl="solidFgAcc1" presStyleIdx="2" presStyleCnt="3"/>
      <dgm:spPr/>
    </dgm:pt>
  </dgm:ptLst>
  <dgm:cxnLst>
    <dgm:cxn modelId="{24AEDF7D-29C0-4E13-B2CD-431F04817661}" srcId="{8FD322B5-2267-414B-ABA6-381B1AE259A0}" destId="{793344B6-6829-4EA9-BDA3-BBE96895D206}" srcOrd="0" destOrd="0" parTransId="{A902E773-09C8-4E15-8632-CDD6E0C189A6}" sibTransId="{5D34CCA8-1806-4791-BA74-B3B0072F0C84}"/>
    <dgm:cxn modelId="{2104B813-0D7A-42E2-948B-0D9EED3B1139}" srcId="{8FD322B5-2267-414B-ABA6-381B1AE259A0}" destId="{D638FB6F-07FA-4F5D-AA10-F282BE1849EA}" srcOrd="1" destOrd="0" parTransId="{6CDAF12A-8067-4EA1-AB65-F10D8F030B83}" sibTransId="{FFB80E09-F6EC-4343-9565-EAB4FFB52893}"/>
    <dgm:cxn modelId="{6147F88E-BB5D-4ECF-9E8E-C77216C1C8EB}" type="presOf" srcId="{D638FB6F-07FA-4F5D-AA10-F282BE1849EA}" destId="{520149B5-080F-4FF7-9EE5-91BC7E8B7D73}" srcOrd="0" destOrd="0" presId="urn:microsoft.com/office/officeart/2008/layout/VerticalCurvedList"/>
    <dgm:cxn modelId="{65FE6AEB-2016-4698-B43E-03BF0445FA5E}" type="presOf" srcId="{5D34CCA8-1806-4791-BA74-B3B0072F0C84}" destId="{F0F4508D-94EA-4D14-B00A-FA72A59B760F}" srcOrd="0" destOrd="0" presId="urn:microsoft.com/office/officeart/2008/layout/VerticalCurvedList"/>
    <dgm:cxn modelId="{F49CBDB4-16A9-4EEC-A7D3-78AD396425C9}" type="presOf" srcId="{EF5C1DD8-3522-402E-B94C-8904768A9DAB}" destId="{DC31B348-12B3-420B-A46B-B4F89F911B65}" srcOrd="0" destOrd="0" presId="urn:microsoft.com/office/officeart/2008/layout/VerticalCurvedList"/>
    <dgm:cxn modelId="{0A8239B4-6515-400A-92D3-DF4367C23D73}" type="presOf" srcId="{793344B6-6829-4EA9-BDA3-BBE96895D206}" destId="{20B4C6FD-1609-4C75-885E-C236AD687B46}" srcOrd="0" destOrd="0" presId="urn:microsoft.com/office/officeart/2008/layout/VerticalCurvedList"/>
    <dgm:cxn modelId="{E8B702AD-8F3D-41BF-B0C1-98E8AA84CD71}" srcId="{8FD322B5-2267-414B-ABA6-381B1AE259A0}" destId="{EF5C1DD8-3522-402E-B94C-8904768A9DAB}" srcOrd="2" destOrd="0" parTransId="{2F0986FC-065B-448F-90F7-178309A6465F}" sibTransId="{792BD65E-F372-41E3-A173-14A95844FE0C}"/>
    <dgm:cxn modelId="{F8695BE9-2344-45AB-8262-B004E5B2A1F8}" type="presOf" srcId="{8FD322B5-2267-414B-ABA6-381B1AE259A0}" destId="{47C7B902-9186-40C6-B649-CF3E04B95A4B}" srcOrd="0" destOrd="0" presId="urn:microsoft.com/office/officeart/2008/layout/VerticalCurvedList"/>
    <dgm:cxn modelId="{03784953-97F6-4690-BFB2-6267FA4D20C9}" type="presParOf" srcId="{47C7B902-9186-40C6-B649-CF3E04B95A4B}" destId="{17A86578-4C02-419D-B5B5-9CBA78C57F67}" srcOrd="0" destOrd="0" presId="urn:microsoft.com/office/officeart/2008/layout/VerticalCurvedList"/>
    <dgm:cxn modelId="{38C2C2F7-185F-43E5-81AC-E11B1438E9C4}" type="presParOf" srcId="{17A86578-4C02-419D-B5B5-9CBA78C57F67}" destId="{70D15416-D8A6-4672-BA1D-C9FD5C13A5C4}" srcOrd="0" destOrd="0" presId="urn:microsoft.com/office/officeart/2008/layout/VerticalCurvedList"/>
    <dgm:cxn modelId="{EE43F112-91A9-4BB1-B9FB-8C87B9BAC9B1}" type="presParOf" srcId="{70D15416-D8A6-4672-BA1D-C9FD5C13A5C4}" destId="{7E455B18-9665-40D6-B34A-E6FECE781612}" srcOrd="0" destOrd="0" presId="urn:microsoft.com/office/officeart/2008/layout/VerticalCurvedList"/>
    <dgm:cxn modelId="{7C667F7D-77E3-4E88-ABE0-37BB6A3D007E}" type="presParOf" srcId="{70D15416-D8A6-4672-BA1D-C9FD5C13A5C4}" destId="{F0F4508D-94EA-4D14-B00A-FA72A59B760F}" srcOrd="1" destOrd="0" presId="urn:microsoft.com/office/officeart/2008/layout/VerticalCurvedList"/>
    <dgm:cxn modelId="{1A19CF22-03D3-4BCC-B588-FA459F42B240}" type="presParOf" srcId="{70D15416-D8A6-4672-BA1D-C9FD5C13A5C4}" destId="{EE026C42-2588-4A33-85FF-1CC25D653363}" srcOrd="2" destOrd="0" presId="urn:microsoft.com/office/officeart/2008/layout/VerticalCurvedList"/>
    <dgm:cxn modelId="{2633F8DE-63EB-4AB1-AE9F-AB57924FBE42}" type="presParOf" srcId="{70D15416-D8A6-4672-BA1D-C9FD5C13A5C4}" destId="{17C6F98B-2A6D-424B-A8B3-9037A1D54DF2}" srcOrd="3" destOrd="0" presId="urn:microsoft.com/office/officeart/2008/layout/VerticalCurvedList"/>
    <dgm:cxn modelId="{8ECA3824-3BFB-4311-AB7C-231B6FDAD3FE}" type="presParOf" srcId="{17A86578-4C02-419D-B5B5-9CBA78C57F67}" destId="{20B4C6FD-1609-4C75-885E-C236AD687B46}" srcOrd="1" destOrd="0" presId="urn:microsoft.com/office/officeart/2008/layout/VerticalCurvedList"/>
    <dgm:cxn modelId="{D373F880-2F02-473E-B925-A0500A38B671}" type="presParOf" srcId="{17A86578-4C02-419D-B5B5-9CBA78C57F67}" destId="{7E7C67E0-725F-4C73-99CF-308D275BF4B2}" srcOrd="2" destOrd="0" presId="urn:microsoft.com/office/officeart/2008/layout/VerticalCurvedList"/>
    <dgm:cxn modelId="{DE3ADB26-393B-4B7C-82A8-6F25490DC017}" type="presParOf" srcId="{7E7C67E0-725F-4C73-99CF-308D275BF4B2}" destId="{DF59F604-74B0-46B3-9C95-74455B29D978}" srcOrd="0" destOrd="0" presId="urn:microsoft.com/office/officeart/2008/layout/VerticalCurvedList"/>
    <dgm:cxn modelId="{BCA1C178-5533-483D-A14E-76A872BB7774}" type="presParOf" srcId="{17A86578-4C02-419D-B5B5-9CBA78C57F67}" destId="{520149B5-080F-4FF7-9EE5-91BC7E8B7D73}" srcOrd="3" destOrd="0" presId="urn:microsoft.com/office/officeart/2008/layout/VerticalCurvedList"/>
    <dgm:cxn modelId="{4EEFEC13-8AB8-43F4-BF29-37AF60C5E642}" type="presParOf" srcId="{17A86578-4C02-419D-B5B5-9CBA78C57F67}" destId="{949C4453-BC45-42DA-817F-A573C6BFB5D9}" srcOrd="4" destOrd="0" presId="urn:microsoft.com/office/officeart/2008/layout/VerticalCurvedList"/>
    <dgm:cxn modelId="{B438BA20-850A-498E-B83B-0D15F84E7D8C}" type="presParOf" srcId="{949C4453-BC45-42DA-817F-A573C6BFB5D9}" destId="{7F110D84-C58C-4656-9F09-3CC5B0C24E53}" srcOrd="0" destOrd="0" presId="urn:microsoft.com/office/officeart/2008/layout/VerticalCurvedList"/>
    <dgm:cxn modelId="{73E0A891-ABFE-472F-898B-065F9F6F6155}" type="presParOf" srcId="{17A86578-4C02-419D-B5B5-9CBA78C57F67}" destId="{DC31B348-12B3-420B-A46B-B4F89F911B65}" srcOrd="5" destOrd="0" presId="urn:microsoft.com/office/officeart/2008/layout/VerticalCurvedList"/>
    <dgm:cxn modelId="{CF0D1DF0-39D5-46FA-8029-FD47609091A9}" type="presParOf" srcId="{17A86578-4C02-419D-B5B5-9CBA78C57F67}" destId="{BE3B74AF-A505-4C8F-BC93-FEDFBB7EA74A}" srcOrd="6" destOrd="0" presId="urn:microsoft.com/office/officeart/2008/layout/VerticalCurvedList"/>
    <dgm:cxn modelId="{F2795B36-7B5E-466D-BF93-A02C9838A6AA}" type="presParOf" srcId="{BE3B74AF-A505-4C8F-BC93-FEDFBB7EA74A}" destId="{50D2C2D2-1E27-4E4F-8C4F-068300072929}" srcOrd="0" destOrd="0" presId="urn:microsoft.com/office/officeart/2008/layout/VerticalCurv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Date Placeholder 6"/>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827AAADD-8F94-4863-AB67-1D448E3F1BC3}" type="datetime1">
              <a:rPr lang="en-US" smtClean="0">
                <a:latin typeface="Segoe UI" pitchFamily="34" charset="0"/>
              </a:rPr>
              <a:t>3/4/2014</a:t>
            </a:fld>
            <a:endParaRPr lang="en-US" dirty="0">
              <a:latin typeface="Segoe UI" pitchFamily="34" charset="0"/>
            </a:endParaRPr>
          </a:p>
        </p:txBody>
      </p:sp>
      <p:sp>
        <p:nvSpPr>
          <p:cNvPr id="9" name="Slide Number Placeholder 8"/>
          <p:cNvSpPr>
            <a:spLocks noGrp="1"/>
          </p:cNvSpPr>
          <p:nvPr>
            <p:ph type="sldNum" sz="quarter" idx="3"/>
          </p:nvPr>
        </p:nvSpPr>
        <p:spPr>
          <a:xfrm>
            <a:off x="5783579" y="8685213"/>
            <a:ext cx="1072833" cy="457200"/>
          </a:xfrm>
          <a:prstGeom prst="rect">
            <a:avLst/>
          </a:prstGeom>
        </p:spPr>
        <p:txBody>
          <a:bodyPr vert="horz" lIns="91440" tIns="45720" rIns="91440" bIns="45720" rtlCol="0" anchor="b"/>
          <a:lstStyle>
            <a:lvl1pPr algn="r">
              <a:defRPr sz="1200"/>
            </a:lvl1pPr>
          </a:lstStyle>
          <a:p>
            <a:fld id="{0EC9E9D6-92A0-482B-A603-C9BA7FFB8190}" type="slidenum">
              <a:rPr lang="en-US" smtClean="0">
                <a:latin typeface="Segoe UI" pitchFamily="34" charset="0"/>
              </a:rPr>
              <a:t>‹#›</a:t>
            </a:fld>
            <a:endParaRPr lang="en-US" dirty="0">
              <a:latin typeface="Segoe UI" pitchFamily="34" charset="0"/>
            </a:endParaRPr>
          </a:p>
        </p:txBody>
      </p:sp>
      <p:sp>
        <p:nvSpPr>
          <p:cNvPr id="3" name="Footer Placeholder 2"/>
          <p:cNvSpPr>
            <a:spLocks noGrp="1"/>
          </p:cNvSpPr>
          <p:nvPr>
            <p:ph type="ftr" sz="quarter" idx="2"/>
          </p:nvPr>
        </p:nvSpPr>
        <p:spPr>
          <a:xfrm>
            <a:off x="320074" y="8685213"/>
            <a:ext cx="5463504" cy="458787"/>
          </a:xfrm>
          <a:prstGeom prst="rect">
            <a:avLst/>
          </a:prstGeom>
        </p:spPr>
        <p:txBody>
          <a:bodyPr vert="horz" lIns="91440" tIns="45720" rIns="91440" bIns="45720" rtlCol="0" anchor="b"/>
          <a:lstStyle>
            <a:lvl1pPr algn="l">
              <a:defRPr sz="1200"/>
            </a:lvl1pPr>
          </a:lstStyle>
          <a:p>
            <a:r>
              <a:rPr lang="en-US" sz="500" dirty="0" smtClean="0"/>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500" dirty="0"/>
          </a:p>
        </p:txBody>
      </p:sp>
    </p:spTree>
    <p:extLst>
      <p:ext uri="{BB962C8B-B14F-4D97-AF65-F5344CB8AC3E}">
        <p14:creationId xmlns:p14="http://schemas.microsoft.com/office/powerpoint/2010/main" val="3904595630"/>
      </p:ext>
    </p:extLst>
  </p:cSld>
  <p:clrMap bg1="lt1" tx1="dk1" bg2="lt2" tx2="dk2" accent1="accent1" accent2="accent2" accent3="accent3" accent4="accent4" accent5="accent5" accent6="accent6" hlink="hlink" folHlink="folHlink"/>
  <p:hf hd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 name="Header Placeholder 7"/>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Segoe UI" pitchFamily="34" charset="0"/>
              </a:defRPr>
            </a:lvl1pPr>
          </a:lstStyle>
          <a:p>
            <a:r>
              <a:rPr lang="en-US" dirty="0" smtClean="0"/>
              <a:t>SharePoint Conference 2014</a:t>
            </a:r>
            <a:endParaRPr lang="en-US" dirty="0"/>
          </a:p>
        </p:txBody>
      </p:sp>
      <p:sp>
        <p:nvSpPr>
          <p:cNvPr id="9" name="Slide Image Placeholder 8"/>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10" name="Footer Placeholder 9"/>
          <p:cNvSpPr>
            <a:spLocks noGrp="1"/>
          </p:cNvSpPr>
          <p:nvPr>
            <p:ph type="ftr" sz="quarter" idx="4"/>
          </p:nvPr>
        </p:nvSpPr>
        <p:spPr>
          <a:xfrm>
            <a:off x="0" y="8686800"/>
            <a:ext cx="5920740" cy="355964"/>
          </a:xfrm>
          <a:prstGeom prst="rect">
            <a:avLst/>
          </a:prstGeom>
        </p:spPr>
        <p:txBody>
          <a:bodyPr vert="horz" lIns="91440" tIns="45720" rIns="91440" bIns="45720" rtlCol="0" anchor="b"/>
          <a:lstStyle>
            <a:lvl1pPr marL="571500" indent="0" algn="l">
              <a:defRPr sz="1200"/>
            </a:lvl1pPr>
          </a:lstStyle>
          <a:p>
            <a:pPr defTabSz="914099" eaLnBrk="0" hangingPunct="0"/>
            <a:r>
              <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
        <p:nvSpPr>
          <p:cNvPr id="11" name="Date Placeholder 10"/>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Segoe UI" pitchFamily="34" charset="0"/>
              </a:defRPr>
            </a:lvl1pPr>
          </a:lstStyle>
          <a:p>
            <a:fld id="{E74353ED-ACB2-44BF-A903-985B0AF962B7}" type="datetime1">
              <a:rPr lang="en-US" smtClean="0"/>
              <a:t>3/4/2014</a:t>
            </a:fld>
            <a:endParaRPr lang="en-US" dirty="0"/>
          </a:p>
        </p:txBody>
      </p:sp>
      <p:sp>
        <p:nvSpPr>
          <p:cNvPr id="12" name="Notes Placeholder 11"/>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3" name="Slide Number Placeholder 12"/>
          <p:cNvSpPr>
            <a:spLocks noGrp="1"/>
          </p:cNvSpPr>
          <p:nvPr>
            <p:ph type="sldNum" sz="quarter" idx="5"/>
          </p:nvPr>
        </p:nvSpPr>
        <p:spPr>
          <a:xfrm>
            <a:off x="5909309" y="8685213"/>
            <a:ext cx="947103" cy="457200"/>
          </a:xfrm>
          <a:prstGeom prst="rect">
            <a:avLst/>
          </a:prstGeom>
        </p:spPr>
        <p:txBody>
          <a:bodyPr vert="horz" lIns="91440" tIns="45720" rIns="91440" bIns="45720" rtlCol="0" anchor="b"/>
          <a:lstStyle>
            <a:lvl1pPr algn="r">
              <a:defRPr sz="1200">
                <a:latin typeface="Segoe UI" pitchFamily="34" charset="0"/>
              </a:defRPr>
            </a:lvl1pPr>
          </a:lstStyle>
          <a:p>
            <a:fld id="{B4008EB6-D09E-4580-8CD6-DDB14511944F}" type="slidenum">
              <a:rPr lang="en-US" smtClean="0"/>
              <a:pPr/>
              <a:t>‹#›</a:t>
            </a:fld>
            <a:endParaRPr lang="en-US" dirty="0"/>
          </a:p>
        </p:txBody>
      </p:sp>
    </p:spTree>
    <p:extLst>
      <p:ext uri="{BB962C8B-B14F-4D97-AF65-F5344CB8AC3E}">
        <p14:creationId xmlns:p14="http://schemas.microsoft.com/office/powerpoint/2010/main" val="2624648265"/>
      </p:ext>
    </p:extLst>
  </p:cSld>
  <p:clrMap bg1="lt1" tx1="dk1" bg2="lt2" tx2="dk2" accent1="accent1" accent2="accent2" accent3="accent3" accent4="accent4" accent5="accent5" accent6="accent6" hlink="hlink" folHlink="folHlink"/>
  <p:hf hdr="0"/>
  <p:notesStyle>
    <a:lvl1pPr marL="0" algn="l" defTabSz="932742" rtl="0" eaLnBrk="1" latinLnBrk="0" hangingPunct="1">
      <a:lnSpc>
        <a:spcPct val="90000"/>
      </a:lnSpc>
      <a:spcAft>
        <a:spcPts val="340"/>
      </a:spcAft>
      <a:defRPr sz="900" kern="1200">
        <a:solidFill>
          <a:schemeClr val="tx1"/>
        </a:solidFill>
        <a:latin typeface="Segoe UI Light" pitchFamily="34" charset="0"/>
        <a:ea typeface="+mn-ea"/>
        <a:cs typeface="+mn-cs"/>
      </a:defRPr>
    </a:lvl1pPr>
    <a:lvl2pPr marL="217262" indent="-107956"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2pPr>
    <a:lvl3pPr marL="334664" indent="-117403"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3pPr>
    <a:lvl4pPr marL="492551" indent="-149789"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4pPr>
    <a:lvl5pPr marL="627496" indent="-117403"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5pPr>
    <a:lvl6pPr marL="2331856" algn="l" defTabSz="932742" rtl="0" eaLnBrk="1" latinLnBrk="0" hangingPunct="1">
      <a:defRPr sz="1200" kern="1200">
        <a:solidFill>
          <a:schemeClr val="tx1"/>
        </a:solidFill>
        <a:latin typeface="+mn-lt"/>
        <a:ea typeface="+mn-ea"/>
        <a:cs typeface="+mn-cs"/>
      </a:defRPr>
    </a:lvl6pPr>
    <a:lvl7pPr marL="2798226" algn="l" defTabSz="932742" rtl="0" eaLnBrk="1" latinLnBrk="0" hangingPunct="1">
      <a:defRPr sz="1200" kern="1200">
        <a:solidFill>
          <a:schemeClr val="tx1"/>
        </a:solidFill>
        <a:latin typeface="+mn-lt"/>
        <a:ea typeface="+mn-ea"/>
        <a:cs typeface="+mn-cs"/>
      </a:defRPr>
    </a:lvl7pPr>
    <a:lvl8pPr marL="3264597" algn="l" defTabSz="932742" rtl="0" eaLnBrk="1" latinLnBrk="0" hangingPunct="1">
      <a:defRPr sz="1200" kern="1200">
        <a:solidFill>
          <a:schemeClr val="tx1"/>
        </a:solidFill>
        <a:latin typeface="+mn-lt"/>
        <a:ea typeface="+mn-ea"/>
        <a:cs typeface="+mn-cs"/>
      </a:defRPr>
    </a:lvl8pPr>
    <a:lvl9pPr marL="3730969" algn="l" defTabSz="932742"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6" name="Date Placeholder 5"/>
          <p:cNvSpPr>
            <a:spLocks noGrp="1"/>
          </p:cNvSpPr>
          <p:nvPr>
            <p:ph type="dt" idx="12"/>
          </p:nvPr>
        </p:nvSpPr>
        <p:spPr/>
        <p:txBody>
          <a:bodyPr/>
          <a:lstStyle/>
          <a:p>
            <a:fld id="{54988308-DA46-4504-956E-21F7DECBE5F6}" type="datetime1">
              <a:rPr lang="en-US" smtClean="0">
                <a:solidFill>
                  <a:prstClr val="black"/>
                </a:solidFill>
              </a:rPr>
              <a:pPr/>
              <a:t>3/4/2014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1</a:t>
            </a:fld>
            <a:endParaRPr lang="en-US" dirty="0">
              <a:solidFill>
                <a:prstClr val="black"/>
              </a:solidFill>
            </a:endParaRPr>
          </a:p>
        </p:txBody>
      </p:sp>
      <p:sp>
        <p:nvSpPr>
          <p:cNvPr id="10" name="Footer Placeholder 9"/>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287617154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B4008EB6-D09E-4580-8CD6-DDB14511944F}" type="slidenum">
              <a:rPr lang="en-US" smtClean="0">
                <a:solidFill>
                  <a:prstClr val="black"/>
                </a:solidFill>
              </a:rPr>
              <a:pPr/>
              <a:t>13</a:t>
            </a:fld>
            <a:endParaRPr lang="en-US" dirty="0">
              <a:solidFill>
                <a:prstClr val="black"/>
              </a:solidFill>
            </a:endParaRPr>
          </a:p>
        </p:txBody>
      </p:sp>
      <p:sp>
        <p:nvSpPr>
          <p:cNvPr id="5" name="Header Placeholder 4"/>
          <p:cNvSpPr>
            <a:spLocks noGrp="1"/>
          </p:cNvSpPr>
          <p:nvPr>
            <p:ph type="hdr" sz="quarter" idx="11"/>
          </p:nvPr>
        </p:nvSpPr>
        <p:spPr/>
        <p:txBody>
          <a:bodyPr/>
          <a:lstStyle/>
          <a:p>
            <a:r>
              <a:rPr lang="en-US" smtClean="0">
                <a:solidFill>
                  <a:prstClr val="black"/>
                </a:solidFill>
              </a:rPr>
              <a:t>Microsoft SharePoint Server 2013</a:t>
            </a:r>
            <a:endParaRPr lang="en-US" dirty="0">
              <a:solidFill>
                <a:prstClr val="black"/>
              </a:solidFill>
            </a:endParaRPr>
          </a:p>
        </p:txBody>
      </p:sp>
      <p:sp>
        <p:nvSpPr>
          <p:cNvPr id="6" name="Footer Placeholder 5"/>
          <p:cNvSpPr>
            <a:spLocks noGrp="1"/>
          </p:cNvSpPr>
          <p:nvPr>
            <p:ph type="ftr" sz="quarter" idx="12"/>
          </p:nvPr>
        </p:nvSpPr>
        <p:spPr/>
        <p:txBody>
          <a:bodyPr/>
          <a:lstStyle/>
          <a:p>
            <a:pPr marL="231775" defTabSz="914099" eaLnBrk="0" hangingPunct="0"/>
            <a:r>
              <a:rPr lang="en-US" sz="5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marL="231775" defTabSz="914099" eaLnBrk="0" hangingPunct="0"/>
            <a:r>
              <a:rPr lang="en-US" sz="5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500" dirty="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381167422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Header Placeholder 3"/>
          <p:cNvSpPr>
            <a:spLocks noGrp="1"/>
          </p:cNvSpPr>
          <p:nvPr>
            <p:ph type="hdr" sz="quarter" idx="10"/>
          </p:nvPr>
        </p:nvSpPr>
        <p:spPr/>
        <p:txBody>
          <a:bodyPr/>
          <a:lstStyle/>
          <a:p>
            <a:r>
              <a:rPr lang="en-US" smtClean="0">
                <a:solidFill>
                  <a:prstClr val="black"/>
                </a:solidFill>
              </a:rPr>
              <a:t>TechReady 18</a:t>
            </a:r>
            <a:endParaRPr lang="en-US" dirty="0">
              <a:solidFill>
                <a:prstClr val="black"/>
              </a:solidFill>
            </a:endParaRPr>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59EE32FE-BE61-4529-A1B8-157888B0DBE3}" type="datetime1">
              <a:rPr lang="en-US" smtClean="0">
                <a:solidFill>
                  <a:prstClr val="black"/>
                </a:solidFill>
              </a:rPr>
              <a:pPr/>
              <a:t>3/4/2014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16</a:t>
            </a:fld>
            <a:endParaRPr lang="en-US" dirty="0">
              <a:solidFill>
                <a:prstClr val="black"/>
              </a:solidFill>
            </a:endParaRPr>
          </a:p>
        </p:txBody>
      </p:sp>
    </p:spTree>
    <p:extLst>
      <p:ext uri="{BB962C8B-B14F-4D97-AF65-F5344CB8AC3E}">
        <p14:creationId xmlns:p14="http://schemas.microsoft.com/office/powerpoint/2010/main" val="101003783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Header Placeholder 3"/>
          <p:cNvSpPr>
            <a:spLocks noGrp="1"/>
          </p:cNvSpPr>
          <p:nvPr>
            <p:ph type="hdr" sz="quarter" idx="10"/>
          </p:nvPr>
        </p:nvSpPr>
        <p:spPr/>
        <p:txBody>
          <a:bodyPr/>
          <a:lstStyle/>
          <a:p>
            <a:r>
              <a:rPr lang="en-US" smtClean="0">
                <a:solidFill>
                  <a:prstClr val="black"/>
                </a:solidFill>
              </a:rPr>
              <a:t>TechReady 18</a:t>
            </a:r>
            <a:endParaRPr lang="en-US" dirty="0">
              <a:solidFill>
                <a:prstClr val="black"/>
              </a:solidFill>
            </a:endParaRPr>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C5084F20-F647-4939-87D3-5CA50D3EE584}" type="datetime1">
              <a:rPr lang="en-US" smtClean="0">
                <a:solidFill>
                  <a:prstClr val="black"/>
                </a:solidFill>
              </a:rPr>
              <a:pPr/>
              <a:t>3/4/2014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17</a:t>
            </a:fld>
            <a:endParaRPr lang="en-US" dirty="0">
              <a:solidFill>
                <a:prstClr val="black"/>
              </a:solidFill>
            </a:endParaRPr>
          </a:p>
        </p:txBody>
      </p:sp>
    </p:spTree>
    <p:extLst>
      <p:ext uri="{BB962C8B-B14F-4D97-AF65-F5344CB8AC3E}">
        <p14:creationId xmlns:p14="http://schemas.microsoft.com/office/powerpoint/2010/main" val="373432683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pPr marL="0" marR="0" indent="0" algn="l" defTabSz="914363" rtl="0" eaLnBrk="1" fontAlgn="auto" latinLnBrk="0" hangingPunct="1">
              <a:lnSpc>
                <a:spcPct val="90000"/>
              </a:lnSpc>
              <a:spcBef>
                <a:spcPts val="0"/>
              </a:spcBef>
              <a:spcAft>
                <a:spcPts val="333"/>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solidFill>
                  <a:prstClr val="black"/>
                </a:solidFill>
              </a:rPr>
              <a:pPr/>
              <a:t>18</a:t>
            </a:fld>
            <a:endParaRPr lang="en-US" dirty="0">
              <a:solidFill>
                <a:prstClr val="black"/>
              </a:solidFill>
            </a:endParaRPr>
          </a:p>
        </p:txBody>
      </p:sp>
    </p:spTree>
    <p:extLst>
      <p:ext uri="{BB962C8B-B14F-4D97-AF65-F5344CB8AC3E}">
        <p14:creationId xmlns:p14="http://schemas.microsoft.com/office/powerpoint/2010/main" val="294399652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pPr marL="0" marR="0" indent="0" algn="l" defTabSz="914363" rtl="0" eaLnBrk="1" fontAlgn="auto" latinLnBrk="0" hangingPunct="1">
              <a:lnSpc>
                <a:spcPct val="90000"/>
              </a:lnSpc>
              <a:spcBef>
                <a:spcPts val="0"/>
              </a:spcBef>
              <a:spcAft>
                <a:spcPts val="333"/>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solidFill>
                  <a:prstClr val="black"/>
                </a:solidFill>
              </a:rPr>
              <a:pPr/>
              <a:t>19</a:t>
            </a:fld>
            <a:endParaRPr lang="en-US" dirty="0">
              <a:solidFill>
                <a:prstClr val="black"/>
              </a:solidFill>
            </a:endParaRPr>
          </a:p>
        </p:txBody>
      </p:sp>
    </p:spTree>
    <p:extLst>
      <p:ext uri="{BB962C8B-B14F-4D97-AF65-F5344CB8AC3E}">
        <p14:creationId xmlns:p14="http://schemas.microsoft.com/office/powerpoint/2010/main" val="50192586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Header Placeholder 3"/>
          <p:cNvSpPr>
            <a:spLocks noGrp="1"/>
          </p:cNvSpPr>
          <p:nvPr>
            <p:ph type="hdr" sz="quarter" idx="10"/>
          </p:nvPr>
        </p:nvSpPr>
        <p:spPr/>
        <p:txBody>
          <a:bodyPr/>
          <a:lstStyle/>
          <a:p>
            <a:r>
              <a:rPr lang="en-US" smtClean="0">
                <a:solidFill>
                  <a:prstClr val="black"/>
                </a:solidFill>
              </a:rPr>
              <a:t>TechReady 18</a:t>
            </a:r>
            <a:endParaRPr lang="en-US" dirty="0">
              <a:solidFill>
                <a:prstClr val="black"/>
              </a:solidFill>
            </a:endParaRPr>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385A06E1-834A-43E3-9E33-1FD1B092553F}" type="datetime1">
              <a:rPr lang="en-US" smtClean="0">
                <a:solidFill>
                  <a:prstClr val="black"/>
                </a:solidFill>
              </a:rPr>
              <a:pPr/>
              <a:t>3/4/2014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20</a:t>
            </a:fld>
            <a:endParaRPr lang="en-US" dirty="0">
              <a:solidFill>
                <a:prstClr val="black"/>
              </a:solidFill>
            </a:endParaRPr>
          </a:p>
        </p:txBody>
      </p:sp>
    </p:spTree>
    <p:extLst>
      <p:ext uri="{BB962C8B-B14F-4D97-AF65-F5344CB8AC3E}">
        <p14:creationId xmlns:p14="http://schemas.microsoft.com/office/powerpoint/2010/main" val="293325237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Header Placeholder 3"/>
          <p:cNvSpPr>
            <a:spLocks noGrp="1"/>
          </p:cNvSpPr>
          <p:nvPr>
            <p:ph type="hdr" sz="quarter" idx="10"/>
          </p:nvPr>
        </p:nvSpPr>
        <p:spPr/>
        <p:txBody>
          <a:bodyPr/>
          <a:lstStyle/>
          <a:p>
            <a:r>
              <a:rPr lang="en-US" smtClean="0">
                <a:solidFill>
                  <a:prstClr val="black"/>
                </a:solidFill>
              </a:rPr>
              <a:t>TechReady 18</a:t>
            </a:r>
            <a:endParaRPr lang="en-US" dirty="0">
              <a:solidFill>
                <a:prstClr val="black"/>
              </a:solidFill>
            </a:endParaRPr>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2973223C-D446-49E0-B082-9B2D1A75E0F4}" type="datetime1">
              <a:rPr lang="en-US" smtClean="0">
                <a:solidFill>
                  <a:prstClr val="black"/>
                </a:solidFill>
              </a:rPr>
              <a:pPr/>
              <a:t>3/4/2014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22</a:t>
            </a:fld>
            <a:endParaRPr lang="en-US" dirty="0">
              <a:solidFill>
                <a:prstClr val="black"/>
              </a:solidFill>
            </a:endParaRPr>
          </a:p>
        </p:txBody>
      </p:sp>
    </p:spTree>
    <p:extLst>
      <p:ext uri="{BB962C8B-B14F-4D97-AF65-F5344CB8AC3E}">
        <p14:creationId xmlns:p14="http://schemas.microsoft.com/office/powerpoint/2010/main" val="286650575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Header Placeholder 3"/>
          <p:cNvSpPr>
            <a:spLocks noGrp="1"/>
          </p:cNvSpPr>
          <p:nvPr>
            <p:ph type="hdr" sz="quarter" idx="10"/>
          </p:nvPr>
        </p:nvSpPr>
        <p:spPr/>
        <p:txBody>
          <a:bodyPr/>
          <a:lstStyle/>
          <a:p>
            <a:r>
              <a:rPr lang="en-US" smtClean="0">
                <a:solidFill>
                  <a:prstClr val="black"/>
                </a:solidFill>
              </a:rPr>
              <a:t>TechReady 18</a:t>
            </a:r>
            <a:endParaRPr lang="en-US" dirty="0">
              <a:solidFill>
                <a:prstClr val="black"/>
              </a:solidFill>
            </a:endParaRPr>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C4531EFD-5B13-4AE4-BBF5-6DB9869BFC0F}" type="datetime1">
              <a:rPr lang="en-US" smtClean="0">
                <a:solidFill>
                  <a:prstClr val="black"/>
                </a:solidFill>
              </a:rPr>
              <a:pPr/>
              <a:t>3/4/2014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23</a:t>
            </a:fld>
            <a:endParaRPr lang="en-US" dirty="0">
              <a:solidFill>
                <a:prstClr val="black"/>
              </a:solidFill>
            </a:endParaRPr>
          </a:p>
        </p:txBody>
      </p:sp>
    </p:spTree>
    <p:extLst>
      <p:ext uri="{BB962C8B-B14F-4D97-AF65-F5344CB8AC3E}">
        <p14:creationId xmlns:p14="http://schemas.microsoft.com/office/powerpoint/2010/main" val="289549238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Header Placeholder 3"/>
          <p:cNvSpPr>
            <a:spLocks noGrp="1"/>
          </p:cNvSpPr>
          <p:nvPr>
            <p:ph type="hdr" sz="quarter" idx="10"/>
          </p:nvPr>
        </p:nvSpPr>
        <p:spPr/>
        <p:txBody>
          <a:bodyPr/>
          <a:lstStyle/>
          <a:p>
            <a:r>
              <a:rPr lang="en-US" smtClean="0">
                <a:solidFill>
                  <a:prstClr val="black"/>
                </a:solidFill>
              </a:rPr>
              <a:t>TechReady 18</a:t>
            </a:r>
            <a:endParaRPr lang="en-US" dirty="0">
              <a:solidFill>
                <a:prstClr val="black"/>
              </a:solidFill>
            </a:endParaRPr>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9C9D21BC-E71F-4D53-9152-755279AA1973}" type="datetime1">
              <a:rPr lang="en-US" smtClean="0">
                <a:solidFill>
                  <a:prstClr val="black"/>
                </a:solidFill>
              </a:rPr>
              <a:pPr/>
              <a:t>3/4/2014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24</a:t>
            </a:fld>
            <a:endParaRPr lang="en-US" dirty="0">
              <a:solidFill>
                <a:prstClr val="black"/>
              </a:solidFill>
            </a:endParaRPr>
          </a:p>
        </p:txBody>
      </p:sp>
    </p:spTree>
    <p:extLst>
      <p:ext uri="{BB962C8B-B14F-4D97-AF65-F5344CB8AC3E}">
        <p14:creationId xmlns:p14="http://schemas.microsoft.com/office/powerpoint/2010/main" val="227042929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Footer Placeholder 3"/>
          <p:cNvSpPr>
            <a:spLocks noGrp="1"/>
          </p:cNvSpPr>
          <p:nvPr>
            <p:ph type="ftr" sz="quarter" idx="10"/>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5" name="Date Placeholder 4"/>
          <p:cNvSpPr>
            <a:spLocks noGrp="1"/>
          </p:cNvSpPr>
          <p:nvPr>
            <p:ph type="dt" idx="11"/>
          </p:nvPr>
        </p:nvSpPr>
        <p:spPr/>
        <p:txBody>
          <a:bodyPr/>
          <a:lstStyle/>
          <a:p>
            <a:fld id="{E74353ED-ACB2-44BF-A903-985B0AF962B7}" type="datetime1">
              <a:rPr lang="en-US" smtClean="0">
                <a:solidFill>
                  <a:prstClr val="black"/>
                </a:solidFill>
              </a:rPr>
              <a:pPr/>
              <a:t>3/4/2014</a:t>
            </a:fld>
            <a:endParaRPr lang="en-US" dirty="0">
              <a:solidFill>
                <a:prstClr val="black"/>
              </a:solidFill>
            </a:endParaRPr>
          </a:p>
        </p:txBody>
      </p:sp>
      <p:sp>
        <p:nvSpPr>
          <p:cNvPr id="6" name="Slide Number Placeholder 5"/>
          <p:cNvSpPr>
            <a:spLocks noGrp="1"/>
          </p:cNvSpPr>
          <p:nvPr>
            <p:ph type="sldNum" sz="quarter" idx="12"/>
          </p:nvPr>
        </p:nvSpPr>
        <p:spPr/>
        <p:txBody>
          <a:bodyPr/>
          <a:lstStyle/>
          <a:p>
            <a:fld id="{B4008EB6-D09E-4580-8CD6-DDB14511944F}" type="slidenum">
              <a:rPr lang="en-US" smtClean="0">
                <a:solidFill>
                  <a:prstClr val="black"/>
                </a:solidFill>
              </a:rPr>
              <a:pPr/>
              <a:t>25</a:t>
            </a:fld>
            <a:endParaRPr lang="en-US" dirty="0">
              <a:solidFill>
                <a:prstClr val="black"/>
              </a:solidFill>
            </a:endParaRPr>
          </a:p>
        </p:txBody>
      </p:sp>
    </p:spTree>
    <p:extLst>
      <p:ext uri="{BB962C8B-B14F-4D97-AF65-F5344CB8AC3E}">
        <p14:creationId xmlns:p14="http://schemas.microsoft.com/office/powerpoint/2010/main" val="248044003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6" name="Date Placeholder 5"/>
          <p:cNvSpPr>
            <a:spLocks noGrp="1"/>
          </p:cNvSpPr>
          <p:nvPr>
            <p:ph type="dt" idx="12"/>
          </p:nvPr>
        </p:nvSpPr>
        <p:spPr/>
        <p:txBody>
          <a:bodyPr/>
          <a:lstStyle/>
          <a:p>
            <a:fld id="{06A1D164-B33D-4403-8B09-EB3C0309BC7D}" type="datetime1">
              <a:rPr lang="en-US" smtClean="0">
                <a:solidFill>
                  <a:prstClr val="black"/>
                </a:solidFill>
              </a:rPr>
              <a:pPr/>
              <a:t>3/4/2014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2</a:t>
            </a:fld>
            <a:endParaRPr lang="en-US" dirty="0">
              <a:solidFill>
                <a:prstClr val="black"/>
              </a:solidFill>
            </a:endParaRPr>
          </a:p>
        </p:txBody>
      </p:sp>
      <p:sp>
        <p:nvSpPr>
          <p:cNvPr id="10" name="Footer Placeholder 9"/>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153591473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Header Placeholder 3"/>
          <p:cNvSpPr>
            <a:spLocks noGrp="1"/>
          </p:cNvSpPr>
          <p:nvPr>
            <p:ph type="hdr" sz="quarter" idx="10"/>
          </p:nvPr>
        </p:nvSpPr>
        <p:spPr/>
        <p:txBody>
          <a:bodyPr/>
          <a:lstStyle/>
          <a:p>
            <a:r>
              <a:rPr lang="en-US" smtClean="0">
                <a:solidFill>
                  <a:prstClr val="black"/>
                </a:solidFill>
              </a:rPr>
              <a:t>TechReady 18</a:t>
            </a:r>
            <a:endParaRPr lang="en-US" dirty="0">
              <a:solidFill>
                <a:prstClr val="black"/>
              </a:solidFill>
            </a:endParaRPr>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1BEB2C9C-8E77-48F1-BFDD-D8F15BF411B4}" type="datetime1">
              <a:rPr lang="en-US" smtClean="0">
                <a:solidFill>
                  <a:prstClr val="black"/>
                </a:solidFill>
              </a:rPr>
              <a:pPr/>
              <a:t>3/4/2014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26</a:t>
            </a:fld>
            <a:endParaRPr lang="en-US" dirty="0">
              <a:solidFill>
                <a:prstClr val="black"/>
              </a:solidFill>
            </a:endParaRPr>
          </a:p>
        </p:txBody>
      </p:sp>
    </p:spTree>
    <p:extLst>
      <p:ext uri="{BB962C8B-B14F-4D97-AF65-F5344CB8AC3E}">
        <p14:creationId xmlns:p14="http://schemas.microsoft.com/office/powerpoint/2010/main" val="209827512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Header Placeholder 3"/>
          <p:cNvSpPr>
            <a:spLocks noGrp="1"/>
          </p:cNvSpPr>
          <p:nvPr>
            <p:ph type="hdr" sz="quarter" idx="10"/>
          </p:nvPr>
        </p:nvSpPr>
        <p:spPr/>
        <p:txBody>
          <a:bodyPr/>
          <a:lstStyle/>
          <a:p>
            <a:r>
              <a:rPr lang="en-US" smtClean="0">
                <a:solidFill>
                  <a:prstClr val="black"/>
                </a:solidFill>
              </a:rPr>
              <a:t>TechReady 18</a:t>
            </a:r>
            <a:endParaRPr lang="en-US" dirty="0">
              <a:solidFill>
                <a:prstClr val="black"/>
              </a:solidFill>
            </a:endParaRPr>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B3BC2373-EFF9-4709-8E10-BD30CF404607}" type="datetime1">
              <a:rPr lang="en-US" smtClean="0">
                <a:solidFill>
                  <a:prstClr val="black"/>
                </a:solidFill>
              </a:rPr>
              <a:pPr/>
              <a:t>3/4/2014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27</a:t>
            </a:fld>
            <a:endParaRPr lang="en-US" dirty="0">
              <a:solidFill>
                <a:prstClr val="black"/>
              </a:solidFill>
            </a:endParaRPr>
          </a:p>
        </p:txBody>
      </p:sp>
    </p:spTree>
    <p:extLst>
      <p:ext uri="{BB962C8B-B14F-4D97-AF65-F5344CB8AC3E}">
        <p14:creationId xmlns:p14="http://schemas.microsoft.com/office/powerpoint/2010/main" val="31835757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Header Placeholder 3"/>
          <p:cNvSpPr>
            <a:spLocks noGrp="1"/>
          </p:cNvSpPr>
          <p:nvPr>
            <p:ph type="hdr" sz="quarter" idx="10"/>
          </p:nvPr>
        </p:nvSpPr>
        <p:spPr/>
        <p:txBody>
          <a:bodyPr/>
          <a:lstStyle/>
          <a:p>
            <a:r>
              <a:rPr lang="en-US" smtClean="0">
                <a:solidFill>
                  <a:prstClr val="black"/>
                </a:solidFill>
              </a:rPr>
              <a:t>TechReady 18</a:t>
            </a:r>
            <a:endParaRPr lang="en-US" dirty="0">
              <a:solidFill>
                <a:prstClr val="black"/>
              </a:solidFill>
            </a:endParaRPr>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3F6A516B-CA4B-4E2D-9760-3D5EADE97BB3}" type="datetime1">
              <a:rPr lang="en-US" smtClean="0">
                <a:solidFill>
                  <a:prstClr val="black"/>
                </a:solidFill>
              </a:rPr>
              <a:pPr/>
              <a:t>3/4/2014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28</a:t>
            </a:fld>
            <a:endParaRPr lang="en-US" dirty="0">
              <a:solidFill>
                <a:prstClr val="black"/>
              </a:solidFill>
            </a:endParaRPr>
          </a:p>
        </p:txBody>
      </p:sp>
    </p:spTree>
    <p:extLst>
      <p:ext uri="{BB962C8B-B14F-4D97-AF65-F5344CB8AC3E}">
        <p14:creationId xmlns:p14="http://schemas.microsoft.com/office/powerpoint/2010/main" val="270836732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Header Placeholder 3"/>
          <p:cNvSpPr>
            <a:spLocks noGrp="1"/>
          </p:cNvSpPr>
          <p:nvPr>
            <p:ph type="hdr" sz="quarter" idx="10"/>
          </p:nvPr>
        </p:nvSpPr>
        <p:spPr/>
        <p:txBody>
          <a:bodyPr/>
          <a:lstStyle/>
          <a:p>
            <a:r>
              <a:rPr lang="en-US" smtClean="0">
                <a:solidFill>
                  <a:prstClr val="black"/>
                </a:solidFill>
              </a:rPr>
              <a:t>TechReady 18</a:t>
            </a:r>
            <a:endParaRPr lang="en-US" dirty="0">
              <a:solidFill>
                <a:prstClr val="black"/>
              </a:solidFill>
            </a:endParaRPr>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A3EC6F56-8750-47E5-8474-C9CFB7AE484D}" type="datetime1">
              <a:rPr lang="en-US" smtClean="0">
                <a:solidFill>
                  <a:prstClr val="black"/>
                </a:solidFill>
              </a:rPr>
              <a:pPr/>
              <a:t>3/4/2014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29</a:t>
            </a:fld>
            <a:endParaRPr lang="en-US" dirty="0">
              <a:solidFill>
                <a:prstClr val="black"/>
              </a:solidFill>
            </a:endParaRPr>
          </a:p>
        </p:txBody>
      </p:sp>
    </p:spTree>
    <p:extLst>
      <p:ext uri="{BB962C8B-B14F-4D97-AF65-F5344CB8AC3E}">
        <p14:creationId xmlns:p14="http://schemas.microsoft.com/office/powerpoint/2010/main" val="212073114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Header Placeholder 3"/>
          <p:cNvSpPr>
            <a:spLocks noGrp="1"/>
          </p:cNvSpPr>
          <p:nvPr>
            <p:ph type="hdr" sz="quarter" idx="10"/>
          </p:nvPr>
        </p:nvSpPr>
        <p:spPr/>
        <p:txBody>
          <a:bodyPr/>
          <a:lstStyle/>
          <a:p>
            <a:r>
              <a:rPr lang="en-US" smtClean="0">
                <a:solidFill>
                  <a:prstClr val="black"/>
                </a:solidFill>
              </a:rPr>
              <a:t>TechReady 18</a:t>
            </a:r>
            <a:endParaRPr lang="en-US" dirty="0">
              <a:solidFill>
                <a:prstClr val="black"/>
              </a:solidFill>
            </a:endParaRPr>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B3BC2373-EFF9-4709-8E10-BD30CF404607}" type="datetime1">
              <a:rPr lang="en-US" smtClean="0">
                <a:solidFill>
                  <a:prstClr val="black"/>
                </a:solidFill>
              </a:rPr>
              <a:pPr/>
              <a:t>3/4/2014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30</a:t>
            </a:fld>
            <a:endParaRPr lang="en-US" dirty="0">
              <a:solidFill>
                <a:prstClr val="black"/>
              </a:solidFill>
            </a:endParaRPr>
          </a:p>
        </p:txBody>
      </p:sp>
    </p:spTree>
    <p:extLst>
      <p:ext uri="{BB962C8B-B14F-4D97-AF65-F5344CB8AC3E}">
        <p14:creationId xmlns:p14="http://schemas.microsoft.com/office/powerpoint/2010/main" val="399598267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dirty="0" smtClean="0">
                <a:solidFill>
                  <a:prstClr val="black"/>
                </a:solidFill>
              </a:rPr>
              <a:t>TechReady 17</a:t>
            </a:r>
            <a:endParaRPr lang="en-US" dirty="0">
              <a:solidFill>
                <a:prstClr val="black"/>
              </a:solidFill>
            </a:endParaRPr>
          </a:p>
        </p:txBody>
      </p:sp>
      <p:sp>
        <p:nvSpPr>
          <p:cNvPr id="5" name="Footer Placeholder 4"/>
          <p:cNvSpPr>
            <a:spLocks noGrp="1"/>
          </p:cNvSpPr>
          <p:nvPr>
            <p:ph type="ftr" sz="quarter" idx="11"/>
          </p:nvPr>
        </p:nvSpPr>
        <p:spPr/>
        <p:txBody>
          <a:bodyPr/>
          <a:lstStyle/>
          <a:p>
            <a:pPr defTabSz="914099" eaLnBrk="0" hangingPunct="0"/>
            <a:r>
              <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2013 Microsoft Corporation. All rights reserved. Microsoft, Windows, and other product names are or may be registered trademarks and/or trademarks in the U.S. and/or other countries.</a:t>
            </a:r>
          </a:p>
          <a:p>
            <a:pPr defTabSz="914099" eaLnBrk="0" hangingPunct="0"/>
            <a:r>
              <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
        <p:nvSpPr>
          <p:cNvPr id="6" name="Date Placeholder 5"/>
          <p:cNvSpPr>
            <a:spLocks noGrp="1"/>
          </p:cNvSpPr>
          <p:nvPr>
            <p:ph type="dt" idx="12"/>
          </p:nvPr>
        </p:nvSpPr>
        <p:spPr/>
        <p:txBody>
          <a:bodyPr/>
          <a:lstStyle/>
          <a:p>
            <a:fld id="{8F6F6F39-87E0-403D-B90E-5AE9E957D220}" type="datetime1">
              <a:rPr lang="en-US" smtClean="0">
                <a:solidFill>
                  <a:prstClr val="black"/>
                </a:solidFill>
              </a:rPr>
              <a:pPr/>
              <a:t>3/4/2014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31</a:t>
            </a:fld>
            <a:endParaRPr lang="en-US" dirty="0">
              <a:solidFill>
                <a:prstClr val="black"/>
              </a:solidFill>
            </a:endParaRPr>
          </a:p>
        </p:txBody>
      </p:sp>
    </p:spTree>
    <p:extLst>
      <p:ext uri="{BB962C8B-B14F-4D97-AF65-F5344CB8AC3E}">
        <p14:creationId xmlns:p14="http://schemas.microsoft.com/office/powerpoint/2010/main" val="247078531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251E27B-A56F-4C6B-B4C8-5AF665237D4C}" type="slidenum">
              <a:rPr lang="en-US" smtClean="0">
                <a:solidFill>
                  <a:prstClr val="black"/>
                </a:solidFill>
              </a:rPr>
              <a:pPr/>
              <a:t>32</a:t>
            </a:fld>
            <a:endParaRPr lang="en-US" dirty="0">
              <a:solidFill>
                <a:prstClr val="black"/>
              </a:solidFill>
            </a:endParaRPr>
          </a:p>
        </p:txBody>
      </p:sp>
    </p:spTree>
    <p:extLst>
      <p:ext uri="{BB962C8B-B14F-4D97-AF65-F5344CB8AC3E}">
        <p14:creationId xmlns:p14="http://schemas.microsoft.com/office/powerpoint/2010/main" val="775940812"/>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251E27B-A56F-4C6B-B4C8-5AF665237D4C}" type="slidenum">
              <a:rPr lang="en-US" smtClean="0">
                <a:solidFill>
                  <a:prstClr val="black"/>
                </a:solidFill>
              </a:rPr>
              <a:pPr/>
              <a:t>33</a:t>
            </a:fld>
            <a:endParaRPr lang="en-US">
              <a:solidFill>
                <a:prstClr val="black"/>
              </a:solidFill>
            </a:endParaRPr>
          </a:p>
        </p:txBody>
      </p:sp>
    </p:spTree>
    <p:extLst>
      <p:ext uri="{BB962C8B-B14F-4D97-AF65-F5344CB8AC3E}">
        <p14:creationId xmlns:p14="http://schemas.microsoft.com/office/powerpoint/2010/main" val="3750084034"/>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251E27B-A56F-4C6B-B4C8-5AF665237D4C}" type="slidenum">
              <a:rPr lang="en-US" smtClean="0">
                <a:solidFill>
                  <a:prstClr val="black"/>
                </a:solidFill>
              </a:rPr>
              <a:pPr/>
              <a:t>34</a:t>
            </a:fld>
            <a:endParaRPr lang="en-US">
              <a:solidFill>
                <a:prstClr val="black"/>
              </a:solidFill>
            </a:endParaRPr>
          </a:p>
        </p:txBody>
      </p:sp>
    </p:spTree>
    <p:extLst>
      <p:ext uri="{BB962C8B-B14F-4D97-AF65-F5344CB8AC3E}">
        <p14:creationId xmlns:p14="http://schemas.microsoft.com/office/powerpoint/2010/main" val="1110218820"/>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Header Placeholder 3"/>
          <p:cNvSpPr>
            <a:spLocks noGrp="1"/>
          </p:cNvSpPr>
          <p:nvPr>
            <p:ph type="hdr" sz="quarter" idx="10"/>
          </p:nvPr>
        </p:nvSpPr>
        <p:spPr/>
        <p:txBody>
          <a:bodyPr/>
          <a:lstStyle/>
          <a:p>
            <a:r>
              <a:rPr lang="en-US" smtClean="0">
                <a:solidFill>
                  <a:prstClr val="black"/>
                </a:solidFill>
              </a:rPr>
              <a:t>TechReady 18</a:t>
            </a:r>
            <a:endParaRPr lang="en-US" dirty="0">
              <a:solidFill>
                <a:prstClr val="black"/>
              </a:solidFill>
            </a:endParaRPr>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83E70CD3-BC61-48D1-80AD-9A60CA4016A4}" type="datetime1">
              <a:rPr lang="en-US" smtClean="0">
                <a:solidFill>
                  <a:prstClr val="black"/>
                </a:solidFill>
              </a:rPr>
              <a:pPr/>
              <a:t>3/4/2014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37</a:t>
            </a:fld>
            <a:endParaRPr lang="en-US" dirty="0">
              <a:solidFill>
                <a:prstClr val="black"/>
              </a:solidFill>
            </a:endParaRPr>
          </a:p>
        </p:txBody>
      </p:sp>
    </p:spTree>
    <p:extLst>
      <p:ext uri="{BB962C8B-B14F-4D97-AF65-F5344CB8AC3E}">
        <p14:creationId xmlns:p14="http://schemas.microsoft.com/office/powerpoint/2010/main" val="388095965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lvl="0"/>
            <a:endParaRPr lang="en-US" sz="900" kern="1200" dirty="0" smtClean="0">
              <a:solidFill>
                <a:schemeClr val="tx1"/>
              </a:solidFill>
              <a:latin typeface="Segoe UI" pitchFamily="34" charset="0"/>
              <a:ea typeface="+mn-ea"/>
              <a:cs typeface="+mn-cs"/>
            </a:endParaRPr>
          </a:p>
        </p:txBody>
      </p:sp>
      <p:sp>
        <p:nvSpPr>
          <p:cNvPr id="5" name="Date Placeholder 4"/>
          <p:cNvSpPr>
            <a:spLocks noGrp="1"/>
          </p:cNvSpPr>
          <p:nvPr>
            <p:ph type="dt" idx="10"/>
          </p:nvPr>
        </p:nvSpPr>
        <p:spPr/>
        <p:txBody>
          <a:bodyPr/>
          <a:lstStyle/>
          <a:p>
            <a:fld id="{F22B3E36-5CE0-4CB7-82DE-38A88C71BFA8}" type="datetime1">
              <a:rPr lang="en-US" smtClean="0">
                <a:solidFill>
                  <a:prstClr val="black"/>
                </a:solidFill>
              </a:rPr>
              <a:pPr/>
              <a:t>3/4/2014</a:t>
            </a:fld>
            <a:endParaRPr lang="en-US" dirty="0">
              <a:solidFill>
                <a:prstClr val="black"/>
              </a:solidFill>
            </a:endParaRPr>
          </a:p>
        </p:txBody>
      </p:sp>
      <p:sp>
        <p:nvSpPr>
          <p:cNvPr id="6" name="Footer Placeholder 5"/>
          <p:cNvSpPr>
            <a:spLocks noGrp="1"/>
          </p:cNvSpPr>
          <p:nvPr>
            <p:ph type="ftr" sz="quarter" idx="11"/>
          </p:nvPr>
        </p:nvSpPr>
        <p:spPr/>
        <p:txBody>
          <a:bodyPr/>
          <a:lstStyle/>
          <a:p>
            <a:pPr defTabSz="914099"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Windows Vista and other product names are or may be registered trademarks and/or trademarks in the U.S. and/or other countries.</a:t>
            </a:r>
          </a:p>
          <a:p>
            <a:pPr defTabSz="914099"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br>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MICROSOFT MAKES NO WARRANTIES, EXPRESS, IMPLIED OR STATUTORY, AS TO THE INFORMATION IN THIS PRESENTATION.</a:t>
            </a:r>
          </a:p>
        </p:txBody>
      </p:sp>
      <p:sp>
        <p:nvSpPr>
          <p:cNvPr id="7" name="Slide Number Placeholder 6"/>
          <p:cNvSpPr>
            <a:spLocks noGrp="1"/>
          </p:cNvSpPr>
          <p:nvPr>
            <p:ph type="sldNum" sz="quarter" idx="12"/>
          </p:nvPr>
        </p:nvSpPr>
        <p:spPr/>
        <p:txBody>
          <a:bodyPr/>
          <a:lstStyle/>
          <a:p>
            <a:fld id="{8B263312-38AA-4E1E-B2B5-0F8F122B24FE}" type="slidenum">
              <a:rPr lang="en-US" smtClean="0">
                <a:solidFill>
                  <a:prstClr val="black"/>
                </a:solidFill>
              </a:rPr>
              <a:pPr/>
              <a:t>3</a:t>
            </a:fld>
            <a:endParaRPr lang="en-US" dirty="0">
              <a:solidFill>
                <a:prstClr val="black"/>
              </a:solidFill>
            </a:endParaRPr>
          </a:p>
        </p:txBody>
      </p:sp>
      <p:sp>
        <p:nvSpPr>
          <p:cNvPr id="8" name="Header Placeholder 7"/>
          <p:cNvSpPr>
            <a:spLocks noGrp="1"/>
          </p:cNvSpPr>
          <p:nvPr>
            <p:ph type="hdr" sz="quarter" idx="13"/>
          </p:nvPr>
        </p:nvSpPr>
        <p:spPr/>
        <p:txBody>
          <a:bodyPr/>
          <a:lstStyle/>
          <a:p>
            <a:r>
              <a:rPr lang="en-US" dirty="0">
                <a:solidFill>
                  <a:prstClr val="black"/>
                </a:solidFill>
              </a:rPr>
              <a:t>Tech Ready 15</a:t>
            </a:r>
          </a:p>
        </p:txBody>
      </p:sp>
    </p:spTree>
    <p:extLst>
      <p:ext uri="{BB962C8B-B14F-4D97-AF65-F5344CB8AC3E}">
        <p14:creationId xmlns:p14="http://schemas.microsoft.com/office/powerpoint/2010/main" val="635763956"/>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Header Placeholder 3"/>
          <p:cNvSpPr>
            <a:spLocks noGrp="1"/>
          </p:cNvSpPr>
          <p:nvPr>
            <p:ph type="hdr" sz="quarter" idx="10"/>
          </p:nvPr>
        </p:nvSpPr>
        <p:spPr/>
        <p:txBody>
          <a:bodyPr/>
          <a:lstStyle/>
          <a:p>
            <a:r>
              <a:rPr lang="en-US" smtClean="0">
                <a:solidFill>
                  <a:prstClr val="black"/>
                </a:solidFill>
              </a:rPr>
              <a:t>TechReady 18</a:t>
            </a:r>
            <a:endParaRPr lang="en-US" dirty="0">
              <a:solidFill>
                <a:prstClr val="black"/>
              </a:solidFill>
            </a:endParaRPr>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10B73593-5285-4406-9AD9-12758F57B620}" type="datetime1">
              <a:rPr lang="en-US" smtClean="0">
                <a:solidFill>
                  <a:prstClr val="black"/>
                </a:solidFill>
              </a:rPr>
              <a:pPr/>
              <a:t>3/4/2014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38</a:t>
            </a:fld>
            <a:endParaRPr lang="en-US" dirty="0">
              <a:solidFill>
                <a:prstClr val="black"/>
              </a:solidFill>
            </a:endParaRPr>
          </a:p>
        </p:txBody>
      </p:sp>
    </p:spTree>
    <p:extLst>
      <p:ext uri="{BB962C8B-B14F-4D97-AF65-F5344CB8AC3E}">
        <p14:creationId xmlns:p14="http://schemas.microsoft.com/office/powerpoint/2010/main" val="1525973704"/>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endParaRPr lang="en-GB" dirty="0"/>
          </a:p>
        </p:txBody>
      </p:sp>
      <p:sp>
        <p:nvSpPr>
          <p:cNvPr id="4" name="Header Placeholder 3"/>
          <p:cNvSpPr>
            <a:spLocks noGrp="1"/>
          </p:cNvSpPr>
          <p:nvPr>
            <p:ph type="hdr" sz="quarter" idx="10"/>
          </p:nvPr>
        </p:nvSpPr>
        <p:spPr/>
        <p:txBody>
          <a:bodyPr/>
          <a:lstStyle/>
          <a:p>
            <a:r>
              <a:rPr lang="en-US" smtClean="0">
                <a:solidFill>
                  <a:prstClr val="black"/>
                </a:solidFill>
              </a:rPr>
              <a:t>TechReady 18</a:t>
            </a:r>
            <a:endParaRPr lang="en-US" dirty="0">
              <a:solidFill>
                <a:prstClr val="black"/>
              </a:solidFill>
            </a:endParaRPr>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10B73593-5285-4406-9AD9-12758F57B620}" type="datetime1">
              <a:rPr lang="en-US" smtClean="0">
                <a:solidFill>
                  <a:prstClr val="black"/>
                </a:solidFill>
              </a:rPr>
              <a:pPr/>
              <a:t>3/4/2014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39</a:t>
            </a:fld>
            <a:endParaRPr lang="en-US" dirty="0">
              <a:solidFill>
                <a:prstClr val="black"/>
              </a:solidFill>
            </a:endParaRPr>
          </a:p>
        </p:txBody>
      </p:sp>
    </p:spTree>
    <p:extLst>
      <p:ext uri="{BB962C8B-B14F-4D97-AF65-F5344CB8AC3E}">
        <p14:creationId xmlns:p14="http://schemas.microsoft.com/office/powerpoint/2010/main" val="2830161505"/>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6" name="Slide Number Placeholder 5"/>
          <p:cNvSpPr>
            <a:spLocks noGrp="1"/>
          </p:cNvSpPr>
          <p:nvPr>
            <p:ph type="sldNum" sz="quarter" idx="12"/>
          </p:nvPr>
        </p:nvSpPr>
        <p:spPr/>
        <p:txBody>
          <a:bodyPr/>
          <a:lstStyle/>
          <a:p>
            <a:fld id="{B4008EB6-D09E-4580-8CD6-DDB14511944F}" type="slidenum">
              <a:rPr lang="en-US" smtClean="0"/>
              <a:pPr/>
              <a:t>40</a:t>
            </a:fld>
            <a:endParaRPr lang="en-US" dirty="0"/>
          </a:p>
        </p:txBody>
      </p:sp>
      <p:sp>
        <p:nvSpPr>
          <p:cNvPr id="10" name="Date Placeholder 9"/>
          <p:cNvSpPr>
            <a:spLocks noGrp="1"/>
          </p:cNvSpPr>
          <p:nvPr>
            <p:ph type="dt" idx="13"/>
          </p:nvPr>
        </p:nvSpPr>
        <p:spPr/>
        <p:txBody>
          <a:bodyPr/>
          <a:lstStyle/>
          <a:p>
            <a:fld id="{F6D0C1E9-C76A-461C-8E91-17FFC972AC04}" type="datetime1">
              <a:rPr lang="en-US" smtClean="0"/>
              <a:t>3/4/2014</a:t>
            </a:fld>
            <a:endParaRPr lang="en-US" dirty="0"/>
          </a:p>
        </p:txBody>
      </p:sp>
      <p:sp>
        <p:nvSpPr>
          <p:cNvPr id="7" name="Footer Placeholder 6"/>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3749222097"/>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endParaRPr lang="en-US" dirty="0"/>
          </a:p>
        </p:txBody>
      </p:sp>
      <p:sp>
        <p:nvSpPr>
          <p:cNvPr id="5" name="Date Placeholder 4"/>
          <p:cNvSpPr>
            <a:spLocks noGrp="1"/>
          </p:cNvSpPr>
          <p:nvPr>
            <p:ph type="dt" idx="11"/>
          </p:nvPr>
        </p:nvSpPr>
        <p:spPr/>
        <p:txBody>
          <a:bodyPr/>
          <a:lstStyle/>
          <a:p>
            <a:fld id="{0E82BC82-8750-4FBE-93D3-93C35779230C}" type="datetime1">
              <a:rPr lang="en-US" smtClean="0">
                <a:solidFill>
                  <a:prstClr val="black"/>
                </a:solidFill>
              </a:rPr>
              <a:t>3/4/2014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solidFill>
                  <a:prstClr val="black"/>
                </a:solidFill>
              </a:rPr>
              <a:pPr/>
              <a:t>41</a:t>
            </a:fld>
            <a:endParaRPr lang="en-US" dirty="0">
              <a:solidFill>
                <a:prstClr val="black"/>
              </a:solidFill>
            </a:endParaRPr>
          </a:p>
        </p:txBody>
      </p:sp>
      <p:sp>
        <p:nvSpPr>
          <p:cNvPr id="10" name="Footer Placeholder 9"/>
          <p:cNvSpPr>
            <a:spLocks noGrp="1"/>
          </p:cNvSpPr>
          <p:nvPr>
            <p:ph type="ftr" sz="quarter" idx="14"/>
          </p:nvPr>
        </p:nvSpPr>
        <p:spPr/>
        <p:txBody>
          <a:bodyPr/>
          <a:lstStyle/>
          <a:p>
            <a:pPr defTabSz="914099" eaLnBrk="0" hangingPunct="0"/>
            <a:r>
              <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Tree>
    <p:extLst>
      <p:ext uri="{BB962C8B-B14F-4D97-AF65-F5344CB8AC3E}">
        <p14:creationId xmlns:p14="http://schemas.microsoft.com/office/powerpoint/2010/main" val="6647192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Header Placeholder 3"/>
          <p:cNvSpPr>
            <a:spLocks noGrp="1"/>
          </p:cNvSpPr>
          <p:nvPr>
            <p:ph type="hdr" sz="quarter" idx="10"/>
          </p:nvPr>
        </p:nvSpPr>
        <p:spPr/>
        <p:txBody>
          <a:bodyPr/>
          <a:lstStyle/>
          <a:p>
            <a:r>
              <a:rPr lang="en-US" smtClean="0">
                <a:solidFill>
                  <a:prstClr val="black"/>
                </a:solidFill>
              </a:rPr>
              <a:t>TechReady 18</a:t>
            </a:r>
            <a:endParaRPr lang="en-US" dirty="0">
              <a:solidFill>
                <a:prstClr val="black"/>
              </a:solidFill>
            </a:endParaRPr>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140DA901-A0D0-4A3E-9AFF-842E8FE0BE1E}" type="datetime1">
              <a:rPr lang="en-US" smtClean="0">
                <a:solidFill>
                  <a:prstClr val="black"/>
                </a:solidFill>
              </a:rPr>
              <a:pPr/>
              <a:t>3/4/2014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4</a:t>
            </a:fld>
            <a:endParaRPr lang="en-US" dirty="0">
              <a:solidFill>
                <a:prstClr val="black"/>
              </a:solidFill>
            </a:endParaRPr>
          </a:p>
        </p:txBody>
      </p:sp>
    </p:spTree>
    <p:extLst>
      <p:ext uri="{BB962C8B-B14F-4D97-AF65-F5344CB8AC3E}">
        <p14:creationId xmlns:p14="http://schemas.microsoft.com/office/powerpoint/2010/main" val="97794103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B4008EB6-D09E-4580-8CD6-DDB14511944F}" type="slidenum">
              <a:rPr lang="en-US" smtClean="0">
                <a:solidFill>
                  <a:prstClr val="black"/>
                </a:solidFill>
              </a:rPr>
              <a:pPr/>
              <a:t>5</a:t>
            </a:fld>
            <a:endParaRPr lang="en-US" dirty="0">
              <a:solidFill>
                <a:prstClr val="black"/>
              </a:solidFill>
            </a:endParaRPr>
          </a:p>
        </p:txBody>
      </p:sp>
      <p:sp>
        <p:nvSpPr>
          <p:cNvPr id="5" name="Header Placeholder 4"/>
          <p:cNvSpPr>
            <a:spLocks noGrp="1"/>
          </p:cNvSpPr>
          <p:nvPr>
            <p:ph type="hdr" sz="quarter" idx="11"/>
          </p:nvPr>
        </p:nvSpPr>
        <p:spPr/>
        <p:txBody>
          <a:bodyPr/>
          <a:lstStyle/>
          <a:p>
            <a:r>
              <a:rPr lang="en-US" smtClean="0">
                <a:solidFill>
                  <a:prstClr val="black"/>
                </a:solidFill>
              </a:rPr>
              <a:t>Microsoft SharePoint Server 2013</a:t>
            </a:r>
            <a:endParaRPr lang="en-US" dirty="0">
              <a:solidFill>
                <a:prstClr val="black"/>
              </a:solidFill>
            </a:endParaRPr>
          </a:p>
        </p:txBody>
      </p:sp>
      <p:sp>
        <p:nvSpPr>
          <p:cNvPr id="6" name="Footer Placeholder 5"/>
          <p:cNvSpPr>
            <a:spLocks noGrp="1"/>
          </p:cNvSpPr>
          <p:nvPr>
            <p:ph type="ftr" sz="quarter" idx="12"/>
          </p:nvPr>
        </p:nvSpPr>
        <p:spPr/>
        <p:txBody>
          <a:bodyPr/>
          <a:lstStyle/>
          <a:p>
            <a:pPr marL="231775" defTabSz="914099" eaLnBrk="0" hangingPunct="0"/>
            <a:r>
              <a:rPr lang="en-US" sz="5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marL="231775" defTabSz="914099" eaLnBrk="0" hangingPunct="0"/>
            <a:r>
              <a:rPr lang="en-US" sz="5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500" dirty="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226361085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Header Placeholder 3"/>
          <p:cNvSpPr>
            <a:spLocks noGrp="1"/>
          </p:cNvSpPr>
          <p:nvPr>
            <p:ph type="hdr" sz="quarter" idx="10"/>
          </p:nvPr>
        </p:nvSpPr>
        <p:spPr/>
        <p:txBody>
          <a:bodyPr/>
          <a:lstStyle/>
          <a:p>
            <a:r>
              <a:rPr lang="en-US" smtClean="0">
                <a:solidFill>
                  <a:prstClr val="black"/>
                </a:solidFill>
              </a:rPr>
              <a:t>TechReady 18</a:t>
            </a:r>
            <a:endParaRPr lang="en-US" dirty="0">
              <a:solidFill>
                <a:prstClr val="black"/>
              </a:solidFill>
            </a:endParaRPr>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770572C4-79D8-4580-8CC6-2843340B48AF}" type="datetime1">
              <a:rPr lang="en-US" smtClean="0">
                <a:solidFill>
                  <a:prstClr val="black"/>
                </a:solidFill>
              </a:rPr>
              <a:pPr/>
              <a:t>3/4/2014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6</a:t>
            </a:fld>
            <a:endParaRPr lang="en-US" dirty="0">
              <a:solidFill>
                <a:prstClr val="black"/>
              </a:solidFill>
            </a:endParaRPr>
          </a:p>
        </p:txBody>
      </p:sp>
    </p:spTree>
    <p:extLst>
      <p:ext uri="{BB962C8B-B14F-4D97-AF65-F5344CB8AC3E}">
        <p14:creationId xmlns:p14="http://schemas.microsoft.com/office/powerpoint/2010/main" val="131183099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Header Placeholder 3"/>
          <p:cNvSpPr>
            <a:spLocks noGrp="1"/>
          </p:cNvSpPr>
          <p:nvPr>
            <p:ph type="hdr" sz="quarter" idx="10"/>
          </p:nvPr>
        </p:nvSpPr>
        <p:spPr/>
        <p:txBody>
          <a:bodyPr/>
          <a:lstStyle/>
          <a:p>
            <a:r>
              <a:rPr lang="en-US" smtClean="0">
                <a:solidFill>
                  <a:prstClr val="black"/>
                </a:solidFill>
              </a:rPr>
              <a:t>TechReady 18</a:t>
            </a:r>
            <a:endParaRPr lang="en-US" dirty="0">
              <a:solidFill>
                <a:prstClr val="black"/>
              </a:solidFill>
            </a:endParaRPr>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7D23B193-F527-44AE-A0B3-86ABF8FDDC2F}" type="datetime1">
              <a:rPr lang="en-US" smtClean="0">
                <a:solidFill>
                  <a:prstClr val="black"/>
                </a:solidFill>
              </a:rPr>
              <a:pPr/>
              <a:t>3/4/2014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7</a:t>
            </a:fld>
            <a:endParaRPr lang="en-US" dirty="0">
              <a:solidFill>
                <a:prstClr val="black"/>
              </a:solidFill>
            </a:endParaRPr>
          </a:p>
        </p:txBody>
      </p:sp>
    </p:spTree>
    <p:extLst>
      <p:ext uri="{BB962C8B-B14F-4D97-AF65-F5344CB8AC3E}">
        <p14:creationId xmlns:p14="http://schemas.microsoft.com/office/powerpoint/2010/main" val="88071949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Header Placeholder 3"/>
          <p:cNvSpPr>
            <a:spLocks noGrp="1"/>
          </p:cNvSpPr>
          <p:nvPr>
            <p:ph type="hdr" sz="quarter" idx="10"/>
          </p:nvPr>
        </p:nvSpPr>
        <p:spPr/>
        <p:txBody>
          <a:bodyPr/>
          <a:lstStyle/>
          <a:p>
            <a:r>
              <a:rPr lang="en-US" smtClean="0">
                <a:solidFill>
                  <a:prstClr val="black"/>
                </a:solidFill>
              </a:rPr>
              <a:t>TechReady 18</a:t>
            </a:r>
            <a:endParaRPr lang="en-US" dirty="0">
              <a:solidFill>
                <a:prstClr val="black"/>
              </a:solidFill>
            </a:endParaRPr>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B7B72008-728F-471A-A538-E99D4DDA1698}" type="datetime1">
              <a:rPr lang="en-US" smtClean="0">
                <a:solidFill>
                  <a:prstClr val="black"/>
                </a:solidFill>
              </a:rPr>
              <a:pPr/>
              <a:t>3/4/2014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9</a:t>
            </a:fld>
            <a:endParaRPr lang="en-US" dirty="0">
              <a:solidFill>
                <a:prstClr val="black"/>
              </a:solidFill>
            </a:endParaRPr>
          </a:p>
        </p:txBody>
      </p:sp>
    </p:spTree>
    <p:extLst>
      <p:ext uri="{BB962C8B-B14F-4D97-AF65-F5344CB8AC3E}">
        <p14:creationId xmlns:p14="http://schemas.microsoft.com/office/powerpoint/2010/main" val="204086599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251E27B-A56F-4C6B-B4C8-5AF665237D4C}" type="slidenum">
              <a:rPr lang="en-US" smtClean="0">
                <a:solidFill>
                  <a:prstClr val="black"/>
                </a:solidFill>
              </a:rPr>
              <a:pPr/>
              <a:t>12</a:t>
            </a:fld>
            <a:endParaRPr lang="en-US">
              <a:solidFill>
                <a:prstClr val="black"/>
              </a:solidFill>
            </a:endParaRPr>
          </a:p>
        </p:txBody>
      </p:sp>
    </p:spTree>
    <p:extLst>
      <p:ext uri="{BB962C8B-B14F-4D97-AF65-F5344CB8AC3E}">
        <p14:creationId xmlns:p14="http://schemas.microsoft.com/office/powerpoint/2010/main" val="535543327"/>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Master" Target="../slideMasters/slideMaster2.xml"/><Relationship Id="rId4" Type="http://schemas.openxmlformats.org/officeDocument/2006/relationships/image" Target="../media/image4.png"/></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g"/><Relationship Id="rId1" Type="http://schemas.openxmlformats.org/officeDocument/2006/relationships/slideMaster" Target="../slideMasters/slideMaster2.xml"/><Relationship Id="rId4" Type="http://schemas.openxmlformats.org/officeDocument/2006/relationships/image" Target="../media/image3.png"/></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Walkin">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bwMode="gray">
          <a:xfrm>
            <a:off x="458332" y="6184086"/>
            <a:ext cx="1552931" cy="331014"/>
          </a:xfrm>
          <a:prstGeom prst="rect">
            <a:avLst/>
          </a:prstGeom>
        </p:spPr>
      </p:pic>
      <p:sp>
        <p:nvSpPr>
          <p:cNvPr id="3" name="Rectangle 2"/>
          <p:cNvSpPr/>
          <p:nvPr userDrawn="1"/>
        </p:nvSpPr>
        <p:spPr bwMode="gray">
          <a:xfrm>
            <a:off x="1082040" y="2626736"/>
            <a:ext cx="8220456" cy="680847"/>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4" name="Rectangle 3"/>
          <p:cNvSpPr/>
          <p:nvPr userDrawn="1"/>
        </p:nvSpPr>
        <p:spPr bwMode="gray">
          <a:xfrm>
            <a:off x="0" y="2895599"/>
            <a:ext cx="8071104" cy="674815"/>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5" name="Rectangle 4"/>
          <p:cNvSpPr/>
          <p:nvPr userDrawn="1"/>
        </p:nvSpPr>
        <p:spPr bwMode="gray">
          <a:xfrm>
            <a:off x="274638" y="3497263"/>
            <a:ext cx="8191182" cy="674815"/>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pic>
        <p:nvPicPr>
          <p:cNvPr id="9" name="Picture 8"/>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3037124" y="3100829"/>
            <a:ext cx="3681991" cy="633985"/>
          </a:xfrm>
          <a:prstGeom prst="rect">
            <a:avLst/>
          </a:prstGeom>
        </p:spPr>
      </p:pic>
    </p:spTree>
    <p:extLst>
      <p:ext uri="{BB962C8B-B14F-4D97-AF65-F5344CB8AC3E}">
        <p14:creationId xmlns:p14="http://schemas.microsoft.com/office/powerpoint/2010/main" val="1227595789"/>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850" fill="hold"/>
                                        <p:tgtEl>
                                          <p:spTgt spid="3"/>
                                        </p:tgtEl>
                                        <p:attrNameLst>
                                          <p:attrName>ppt_x</p:attrName>
                                        </p:attrNameLst>
                                      </p:cBhvr>
                                      <p:tavLst>
                                        <p:tav tm="0">
                                          <p:val>
                                            <p:strVal val="0-#ppt_w/2"/>
                                          </p:val>
                                        </p:tav>
                                        <p:tav tm="100000">
                                          <p:val>
                                            <p:strVal val="#ppt_x"/>
                                          </p:val>
                                        </p:tav>
                                      </p:tavLst>
                                    </p:anim>
                                    <p:anim calcmode="lin" valueType="num">
                                      <p:cBhvr additive="base">
                                        <p:cTn id="8" dur="850" fill="hold"/>
                                        <p:tgtEl>
                                          <p:spTgt spid="3"/>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850" fill="hold"/>
                                        <p:tgtEl>
                                          <p:spTgt spid="4"/>
                                        </p:tgtEl>
                                        <p:attrNameLst>
                                          <p:attrName>ppt_x</p:attrName>
                                        </p:attrNameLst>
                                      </p:cBhvr>
                                      <p:tavLst>
                                        <p:tav tm="0">
                                          <p:val>
                                            <p:strVal val="1+#ppt_w/2"/>
                                          </p:val>
                                        </p:tav>
                                        <p:tav tm="100000">
                                          <p:val>
                                            <p:strVal val="#ppt_x"/>
                                          </p:val>
                                        </p:tav>
                                      </p:tavLst>
                                    </p:anim>
                                    <p:anim calcmode="lin" valueType="num">
                                      <p:cBhvr additive="base">
                                        <p:cTn id="12" dur="850" fill="hold"/>
                                        <p:tgtEl>
                                          <p:spTgt spid="4"/>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250"/>
                                  </p:stCondLst>
                                  <p:childTnLst>
                                    <p:set>
                                      <p:cBhvr>
                                        <p:cTn id="14" dur="1" fill="hold">
                                          <p:stCondLst>
                                            <p:cond delay="0"/>
                                          </p:stCondLst>
                                        </p:cTn>
                                        <p:tgtEl>
                                          <p:spTgt spid="5"/>
                                        </p:tgtEl>
                                        <p:attrNameLst>
                                          <p:attrName>style.visibility</p:attrName>
                                        </p:attrNameLst>
                                      </p:cBhvr>
                                      <p:to>
                                        <p:strVal val="visible"/>
                                      </p:to>
                                    </p:set>
                                    <p:anim calcmode="lin" valueType="num">
                                      <p:cBhvr additive="base">
                                        <p:cTn id="15" dur="850" fill="hold"/>
                                        <p:tgtEl>
                                          <p:spTgt spid="5"/>
                                        </p:tgtEl>
                                        <p:attrNameLst>
                                          <p:attrName>ppt_x</p:attrName>
                                        </p:attrNameLst>
                                      </p:cBhvr>
                                      <p:tavLst>
                                        <p:tav tm="0">
                                          <p:val>
                                            <p:strVal val="0-#ppt_w/2"/>
                                          </p:val>
                                        </p:tav>
                                        <p:tav tm="100000">
                                          <p:val>
                                            <p:strVal val="#ppt_x"/>
                                          </p:val>
                                        </p:tav>
                                      </p:tavLst>
                                    </p:anim>
                                    <p:anim calcmode="lin" valueType="num">
                                      <p:cBhvr additive="base">
                                        <p:cTn id="16" dur="850" fill="hold"/>
                                        <p:tgtEl>
                                          <p:spTgt spid="5"/>
                                        </p:tgtEl>
                                        <p:attrNameLst>
                                          <p:attrName>ppt_y</p:attrName>
                                        </p:attrNameLst>
                                      </p:cBhvr>
                                      <p:tavLst>
                                        <p:tav tm="0">
                                          <p:val>
                                            <p:strVal val="#ppt_y"/>
                                          </p:val>
                                        </p:tav>
                                        <p:tav tm="100000">
                                          <p:val>
                                            <p:strVal val="#ppt_y"/>
                                          </p:val>
                                        </p:tav>
                                      </p:tavLst>
                                    </p:anim>
                                  </p:childTnLst>
                                </p:cTn>
                              </p:par>
                              <p:par>
                                <p:cTn id="17" presetID="10" presetClass="entr" presetSubtype="0" fill="hold" nodeType="withEffect">
                                  <p:stCondLst>
                                    <p:cond delay="580"/>
                                  </p:stCondLst>
                                  <p:childTnLst>
                                    <p:set>
                                      <p:cBhvr>
                                        <p:cTn id="18" dur="1" fill="hold">
                                          <p:stCondLst>
                                            <p:cond delay="0"/>
                                          </p:stCondLst>
                                        </p:cTn>
                                        <p:tgtEl>
                                          <p:spTgt spid="9"/>
                                        </p:tgtEl>
                                        <p:attrNameLst>
                                          <p:attrName>style.visibility</p:attrName>
                                        </p:attrNameLst>
                                      </p:cBhvr>
                                      <p:to>
                                        <p:strVal val="visible"/>
                                      </p:to>
                                    </p:set>
                                    <p:animEffect transition="in" filter="fade">
                                      <p:cBhvr>
                                        <p:cTn id="19" dur="750"/>
                                        <p:tgtEl>
                                          <p:spTgt spid="9"/>
                                        </p:tgtEl>
                                      </p:cBhvr>
                                    </p:animEffect>
                                  </p:childTnLst>
                                </p:cTn>
                              </p:par>
                              <p:par>
                                <p:cTn id="20" presetID="63" presetClass="path" presetSubtype="0" decel="100000" fill="hold" nodeType="withEffect">
                                  <p:stCondLst>
                                    <p:cond delay="580"/>
                                  </p:stCondLst>
                                  <p:childTnLst>
                                    <p:animMotion origin="layout" path="M -0.02412 2.94598E-6 L -4.48813E-6 2.94598E-6 " pathEditMode="relative" rAng="0" ptsTypes="AA">
                                      <p:cBhvr>
                                        <p:cTn id="21" dur="500" fill="hold"/>
                                        <p:tgtEl>
                                          <p:spTgt spid="9"/>
                                        </p:tgtEl>
                                        <p:attrNameLst>
                                          <p:attrName>ppt_x</p:attrName>
                                          <p:attrName>ppt_y</p:attrName>
                                        </p:attrNameLst>
                                      </p:cBhvr>
                                      <p:rCtr x="1200"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Lst>
  </p:timing>
  <p:extLst mod="1">
    <p:ext uri="{DCECCB84-F9BA-43D5-87BE-67443E8EF086}">
      <p15:sldGuideLst xmlns:p15="http://schemas.microsoft.com/office/powerpoint/2012/main">
        <p15:guide id="1" pos="288">
          <p15:clr>
            <a:srgbClr val="C35EA4"/>
          </p15:clr>
        </p15:guide>
        <p15:guide id="2" pos="7546">
          <p15:clr>
            <a:srgbClr val="C35EA4"/>
          </p15:clr>
        </p15:guide>
        <p15:guide id="3" orient="horz" pos="302">
          <p15:clr>
            <a:srgbClr val="C35EA4"/>
          </p15:clr>
        </p15:guide>
        <p15:guide id="4" orient="horz" pos="4104">
          <p15:clr>
            <a:srgbClr val="C35EA4"/>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amp; 2-color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1"/>
          </p:nvPr>
        </p:nvSpPr>
        <p:spPr>
          <a:xfrm>
            <a:off x="274639" y="1212849"/>
            <a:ext cx="11889564" cy="2059025"/>
          </a:xfrm>
        </p:spPr>
        <p:txBody>
          <a:bodyPr/>
          <a:lstStyle>
            <a:lvl1pPr marL="0" indent="0">
              <a:buNone/>
              <a:defRPr>
                <a:gradFill>
                  <a:gsLst>
                    <a:gs pos="2920">
                      <a:schemeClr val="tx2"/>
                    </a:gs>
                    <a:gs pos="39000">
                      <a:schemeClr val="tx2"/>
                    </a:gs>
                  </a:gsLst>
                  <a:lin ang="5400000" scaled="0"/>
                </a:gradFill>
              </a:defRPr>
            </a:lvl1pPr>
            <a:lvl2pPr marL="28575" indent="0">
              <a:buNone/>
              <a:defRPr sz="2000"/>
            </a:lvl2pPr>
            <a:lvl3pPr marL="223838" indent="0">
              <a:buNone/>
              <a:defRPr sz="2000"/>
            </a:lvl3pPr>
            <a:lvl4pPr marL="476250" indent="0">
              <a:buNone/>
              <a:defRPr sz="1800"/>
            </a:lvl4pPr>
            <a:lvl5pPr marL="739775" indent="0">
              <a:buNone/>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642648731"/>
      </p:ext>
    </p:extLst>
  </p:cSld>
  <p:clrMapOvr>
    <a:masterClrMapping/>
  </p:clrMapOvr>
  <p:transition>
    <p:fade/>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228302"/>
          </a:xfrm>
        </p:spPr>
        <p:txBody>
          <a:bodyPr>
            <a:spAutoFit/>
          </a:bodyPr>
          <a:lstStyle>
            <a:lvl3pPr>
              <a:defRPr sz="2400"/>
            </a:lvl3pPr>
            <a:lvl4pPr>
              <a:defRPr sz="2000"/>
            </a:lvl4pPr>
            <a:lvl5pPr>
              <a:defRPr sz="2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553196831"/>
      </p:ext>
    </p:extLst>
  </p:cSld>
  <p:clrMapOvr>
    <a:masterClrMapping/>
  </p:clrMapOvr>
  <p:transition>
    <p:fade/>
  </p:transition>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and 2-color bullete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228302"/>
          </a:xfrm>
        </p:spPr>
        <p:txBody>
          <a:bodyPr>
            <a:spAutoFit/>
          </a:bodyPr>
          <a:lstStyle>
            <a:lvl1pPr>
              <a:buClr>
                <a:schemeClr val="tx2"/>
              </a:buClr>
              <a:defRPr>
                <a:gradFill>
                  <a:gsLst>
                    <a:gs pos="13869">
                      <a:schemeClr val="tx2"/>
                    </a:gs>
                    <a:gs pos="42000">
                      <a:schemeClr val="tx2"/>
                    </a:gs>
                  </a:gsLst>
                  <a:lin ang="5400000" scaled="0"/>
                </a:gradFill>
              </a:defRPr>
            </a:lvl1pPr>
            <a:lvl3pPr>
              <a:defRPr sz="2400"/>
            </a:lvl3pPr>
            <a:lvl4pPr>
              <a:defRPr sz="2000"/>
            </a:lvl4pPr>
            <a:lvl5pPr>
              <a:defRPr sz="2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525470771"/>
      </p:ext>
    </p:extLst>
  </p:cSld>
  <p:clrMapOvr>
    <a:masterClrMapping/>
  </p:clrMapOvr>
  <p:transition>
    <p:fade/>
  </p:transition>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wo Column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468368"/>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468368"/>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918839873"/>
      </p:ext>
    </p:extLst>
  </p:cSld>
  <p:clrMapOvr>
    <a:masterClrMapping/>
  </p:clrMapOvr>
  <p:transition>
    <p:fade/>
  </p:transition>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wo Column 2-color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536079"/>
          </a:xfrm>
        </p:spPr>
        <p:txBody>
          <a:bodyPr wrap="square">
            <a:spAutoFit/>
          </a:bodyPr>
          <a:lstStyle>
            <a:lvl1pPr marL="0" indent="0">
              <a:spcBef>
                <a:spcPts val="1224"/>
              </a:spcBef>
              <a:buClr>
                <a:schemeClr val="tx1"/>
              </a:buClr>
              <a:buFont typeface="Wingdings" pitchFamily="2" charset="2"/>
              <a:buNone/>
              <a:defRPr sz="3600">
                <a:gradFill>
                  <a:gsLst>
                    <a:gs pos="5109">
                      <a:schemeClr val="tx2"/>
                    </a:gs>
                    <a:gs pos="25000">
                      <a:schemeClr val="tx2"/>
                    </a:gs>
                  </a:gsLst>
                  <a:lin ang="5400000" scaled="0"/>
                </a:gradFill>
              </a:defRPr>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536079"/>
          </a:xfrm>
        </p:spPr>
        <p:txBody>
          <a:bodyPr wrap="square">
            <a:spAutoFit/>
          </a:bodyPr>
          <a:lstStyle>
            <a:lvl1pPr marL="0" indent="0">
              <a:spcBef>
                <a:spcPts val="1224"/>
              </a:spcBef>
              <a:buClr>
                <a:schemeClr val="tx1"/>
              </a:buClr>
              <a:buFont typeface="Wingdings" pitchFamily="2" charset="2"/>
              <a:buNone/>
              <a:defRPr sz="3600">
                <a:gradFill>
                  <a:gsLst>
                    <a:gs pos="100000">
                      <a:schemeClr val="tx2"/>
                    </a:gs>
                    <a:gs pos="0">
                      <a:schemeClr val="tx2"/>
                    </a:gs>
                  </a:gsLst>
                  <a:lin ang="5400000" scaled="0"/>
                </a:gradFill>
              </a:defRPr>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683850819"/>
      </p:ext>
    </p:extLst>
  </p:cSld>
  <p:clrMapOvr>
    <a:masterClrMapping/>
  </p:clrMapOvr>
  <p:transition>
    <p:fade/>
  </p:transition>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wo Column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536079"/>
          </a:xfrm>
        </p:spPr>
        <p:txBody>
          <a:bodyPr wrap="square">
            <a:spAutoFit/>
          </a:bodyPr>
          <a:lstStyle>
            <a:lvl1pPr marL="287338" indent="-287338">
              <a:spcBef>
                <a:spcPts val="1224"/>
              </a:spcBef>
              <a:buClr>
                <a:schemeClr val="tx1"/>
              </a:buClr>
              <a:buFont typeface="Wingdings" panose="05000000000000000000" pitchFamily="2" charset="2"/>
              <a:buChar char="§"/>
              <a:defRPr sz="3600"/>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536079"/>
          </a:xfrm>
        </p:spPr>
        <p:txBody>
          <a:bodyPr wrap="square">
            <a:spAutoFit/>
          </a:bodyPr>
          <a:lstStyle>
            <a:lvl1pPr marL="287338" indent="-287338">
              <a:spcBef>
                <a:spcPts val="1224"/>
              </a:spcBef>
              <a:buClr>
                <a:schemeClr val="tx1"/>
              </a:buClr>
              <a:buFont typeface="Wingdings" panose="05000000000000000000" pitchFamily="2" charset="2"/>
              <a:buChar char="§"/>
              <a:defRPr sz="3600"/>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429362577"/>
      </p:ext>
    </p:extLst>
  </p:cSld>
  <p:clrMapOvr>
    <a:masterClrMapping/>
  </p:clrMapOvr>
  <p:transition>
    <p:fad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wo Column 2-color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603790"/>
          </a:xfrm>
        </p:spPr>
        <p:txBody>
          <a:bodyPr wrap="square">
            <a:spAutoFit/>
          </a:bodyPr>
          <a:lstStyle>
            <a:lvl1pPr marL="287338" indent="-287338">
              <a:spcBef>
                <a:spcPts val="1224"/>
              </a:spcBef>
              <a:buClr>
                <a:schemeClr val="tx2"/>
              </a:buClr>
              <a:buFont typeface="Wingdings" panose="05000000000000000000" pitchFamily="2" charset="2"/>
              <a:buChar char="§"/>
              <a:defRPr sz="3600">
                <a:gradFill>
                  <a:gsLst>
                    <a:gs pos="5109">
                      <a:schemeClr val="tx2"/>
                    </a:gs>
                    <a:gs pos="100000">
                      <a:schemeClr val="tx2"/>
                    </a:gs>
                  </a:gsLst>
                  <a:lin ang="5400000" scaled="0"/>
                </a:gradFill>
              </a:defRPr>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603790"/>
          </a:xfrm>
        </p:spPr>
        <p:txBody>
          <a:bodyPr wrap="square">
            <a:spAutoFit/>
          </a:bodyPr>
          <a:lstStyle>
            <a:lvl1pPr marL="287338" indent="-287338">
              <a:spcBef>
                <a:spcPts val="1224"/>
              </a:spcBef>
              <a:buClr>
                <a:schemeClr val="tx2"/>
              </a:buClr>
              <a:buFont typeface="Wingdings" panose="05000000000000000000" pitchFamily="2" charset="2"/>
              <a:buChar char="§"/>
              <a:defRPr sz="3600">
                <a:gradFill>
                  <a:gsLst>
                    <a:gs pos="5109">
                      <a:schemeClr val="tx2"/>
                    </a:gs>
                    <a:gs pos="100000">
                      <a:schemeClr val="tx2"/>
                    </a:gs>
                  </a:gsLst>
                  <a:lin ang="5400000" scaled="0"/>
                </a:gradFill>
              </a:defRPr>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847242816"/>
      </p:ext>
    </p:extLst>
  </p:cSld>
  <p:clrMapOvr>
    <a:masterClrMapping/>
  </p:clrMapOvr>
  <p:transition>
    <p:fade/>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311135705"/>
      </p:ext>
    </p:extLst>
  </p:cSld>
  <p:clrMapOvr>
    <a:masterClrMapping/>
  </p:clrMapOvr>
  <p:transition>
    <p:fade/>
  </p:transition>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Big Idea Layout">
    <p:spTree>
      <p:nvGrpSpPr>
        <p:cNvPr id="1" name=""/>
        <p:cNvGrpSpPr/>
        <p:nvPr/>
      </p:nvGrpSpPr>
      <p:grpSpPr>
        <a:xfrm>
          <a:off x="0" y="0"/>
          <a:ext cx="0" cy="0"/>
          <a:chOff x="0" y="0"/>
          <a:chExt cx="0" cy="0"/>
        </a:xfrm>
      </p:grpSpPr>
      <p:sp>
        <p:nvSpPr>
          <p:cNvPr id="2" name="Title 1"/>
          <p:cNvSpPr>
            <a:spLocks noGrp="1"/>
          </p:cNvSpPr>
          <p:nvPr>
            <p:ph type="title"/>
          </p:nvPr>
        </p:nvSpPr>
        <p:spPr>
          <a:xfrm>
            <a:off x="282576" y="1211263"/>
            <a:ext cx="11889564" cy="917575"/>
          </a:xfrm>
        </p:spPr>
        <p:txBody>
          <a:bodyPr/>
          <a:lstStyle>
            <a:lvl1pPr>
              <a:defRPr sz="7200" baseline="0"/>
            </a:lvl1pPr>
          </a:lstStyle>
          <a:p>
            <a:r>
              <a:rPr lang="en-US" smtClean="0"/>
              <a:t>Click to edit Master title style</a:t>
            </a:r>
            <a:endParaRPr lang="en-US" dirty="0"/>
          </a:p>
        </p:txBody>
      </p:sp>
    </p:spTree>
    <p:extLst>
      <p:ext uri="{BB962C8B-B14F-4D97-AF65-F5344CB8AC3E}">
        <p14:creationId xmlns:p14="http://schemas.microsoft.com/office/powerpoint/2010/main" val="2915293295"/>
      </p:ext>
    </p:extLst>
  </p:cSld>
  <p:clrMapOvr>
    <a:masterClrMapping/>
  </p:clrMapOvr>
  <p:transition>
    <p:fade/>
  </p:transition>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Fact Layout">
    <p:spTree>
      <p:nvGrpSpPr>
        <p:cNvPr id="1" name=""/>
        <p:cNvGrpSpPr/>
        <p:nvPr/>
      </p:nvGrpSpPr>
      <p:grpSpPr>
        <a:xfrm>
          <a:off x="0" y="0"/>
          <a:ext cx="0" cy="0"/>
          <a:chOff x="0" y="0"/>
          <a:chExt cx="0" cy="0"/>
        </a:xfrm>
      </p:grpSpPr>
      <p:sp>
        <p:nvSpPr>
          <p:cNvPr id="2" name="Title 1"/>
          <p:cNvSpPr>
            <a:spLocks noGrp="1"/>
          </p:cNvSpPr>
          <p:nvPr>
            <p:ph type="title"/>
          </p:nvPr>
        </p:nvSpPr>
        <p:spPr>
          <a:xfrm>
            <a:off x="2113225" y="2125663"/>
            <a:ext cx="8219813" cy="1828800"/>
          </a:xfrm>
        </p:spPr>
        <p:txBody>
          <a:bodyPr/>
          <a:lstStyle>
            <a:lvl1pPr>
              <a:defRPr sz="6000" baseline="0"/>
            </a:lvl1pPr>
          </a:lstStyle>
          <a:p>
            <a:r>
              <a:rPr lang="en-US" smtClean="0"/>
              <a:t>Click to edit Master title style</a:t>
            </a:r>
            <a:endParaRPr lang="en-US" dirty="0"/>
          </a:p>
        </p:txBody>
      </p:sp>
    </p:spTree>
    <p:extLst>
      <p:ext uri="{BB962C8B-B14F-4D97-AF65-F5344CB8AC3E}">
        <p14:creationId xmlns:p14="http://schemas.microsoft.com/office/powerpoint/2010/main" val="2390161380"/>
      </p:ext>
    </p:extLst>
  </p:cSld>
  <p:clrMapOvr>
    <a:masterClrMapping/>
  </p:clrMapOvr>
  <p:transition>
    <p:fade/>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lide Photo">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8" name="Rectangle 7"/>
          <p:cNvSpPr/>
          <p:nvPr userDrawn="1"/>
        </p:nvSpPr>
        <p:spPr bwMode="gray">
          <a:xfrm>
            <a:off x="1554848" y="479425"/>
            <a:ext cx="4960252" cy="930275"/>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1" name="Rectangle 10"/>
          <p:cNvSpPr/>
          <p:nvPr userDrawn="1"/>
        </p:nvSpPr>
        <p:spPr bwMode="gray">
          <a:xfrm>
            <a:off x="452526" y="665740"/>
            <a:ext cx="4943439" cy="930275"/>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2" name="Rectangle 11"/>
          <p:cNvSpPr/>
          <p:nvPr userDrawn="1"/>
        </p:nvSpPr>
        <p:spPr bwMode="gray">
          <a:xfrm>
            <a:off x="7035836" y="3771579"/>
            <a:ext cx="4943439" cy="64007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3" name="Rectangle 12"/>
          <p:cNvSpPr/>
          <p:nvPr userDrawn="1"/>
        </p:nvSpPr>
        <p:spPr bwMode="gray">
          <a:xfrm>
            <a:off x="7198360" y="3937000"/>
            <a:ext cx="4963478" cy="954397"/>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4" name="Rectangle 13"/>
          <p:cNvSpPr/>
          <p:nvPr userDrawn="1"/>
        </p:nvSpPr>
        <p:spPr bwMode="gray">
          <a:xfrm>
            <a:off x="7035836" y="4791456"/>
            <a:ext cx="4943439" cy="1639824"/>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pic>
        <p:nvPicPr>
          <p:cNvPr id="2" name="Picture 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049757" y="600046"/>
            <a:ext cx="10285898" cy="6532600"/>
          </a:xfrm>
          <a:prstGeom prst="rect">
            <a:avLst/>
          </a:prstGeom>
          <a:effectLst>
            <a:outerShdw blurRad="127000" sx="101000" sy="101000" algn="ctr" rotWithShape="0">
              <a:prstClr val="black">
                <a:alpha val="20000"/>
              </a:prstClr>
            </a:outerShdw>
          </a:effectLst>
        </p:spPr>
      </p:pic>
      <p:sp>
        <p:nvSpPr>
          <p:cNvPr id="9" name="Title 1"/>
          <p:cNvSpPr>
            <a:spLocks noGrp="1"/>
          </p:cNvSpPr>
          <p:nvPr>
            <p:ph type="title" hasCustomPrompt="1"/>
          </p:nvPr>
        </p:nvSpPr>
        <p:spPr bwMode="ltGray">
          <a:xfrm>
            <a:off x="1931886" y="3060901"/>
            <a:ext cx="8214225" cy="1371600"/>
          </a:xfrm>
          <a:noFill/>
        </p:spPr>
        <p:txBody>
          <a:bodyPr vert="horz" wrap="square" lIns="146304" tIns="91440" rIns="146304" bIns="91440" rtlCol="0" anchor="t" anchorCtr="0">
            <a:noAutofit/>
          </a:bodyPr>
          <a:lstStyle>
            <a:lvl1pPr>
              <a:defRPr lang="en-US" sz="4400" spc="-100" baseline="0" dirty="0">
                <a:gradFill>
                  <a:gsLst>
                    <a:gs pos="0">
                      <a:schemeClr val="bg2">
                        <a:lumMod val="10000"/>
                      </a:schemeClr>
                    </a:gs>
                    <a:gs pos="100000">
                      <a:schemeClr val="bg2">
                        <a:lumMod val="10000"/>
                      </a:schemeClr>
                    </a:gs>
                  </a:gsLst>
                  <a:lin ang="5400000" scaled="0"/>
                </a:gradFill>
              </a:defRPr>
            </a:lvl1pPr>
          </a:lstStyle>
          <a:p>
            <a:pPr lvl="0"/>
            <a:r>
              <a:rPr lang="en-US" dirty="0" smtClean="0"/>
              <a:t>Presentation title</a:t>
            </a:r>
            <a:endParaRPr lang="en-US" dirty="0"/>
          </a:p>
        </p:txBody>
      </p:sp>
      <p:sp>
        <p:nvSpPr>
          <p:cNvPr id="3" name="Text Placeholder 2"/>
          <p:cNvSpPr>
            <a:spLocks noGrp="1"/>
          </p:cNvSpPr>
          <p:nvPr>
            <p:ph type="body" sz="quarter" idx="14" hasCustomPrompt="1"/>
          </p:nvPr>
        </p:nvSpPr>
        <p:spPr bwMode="ltGray">
          <a:xfrm>
            <a:off x="1931886" y="4457379"/>
            <a:ext cx="8214226" cy="1371600"/>
          </a:xfrm>
        </p:spPr>
        <p:txBody>
          <a:bodyPr tIns="109728" bIns="109728">
            <a:noAutofit/>
          </a:bodyPr>
          <a:lstStyle>
            <a:lvl1pPr marL="0" indent="0">
              <a:spcBef>
                <a:spcPts val="0"/>
              </a:spcBef>
              <a:buNone/>
              <a:defRPr lang="en-US" sz="3200" b="0" kern="1200" cap="none" spc="-100" baseline="0" dirty="0">
                <a:ln w="3175">
                  <a:noFill/>
                </a:ln>
                <a:gradFill>
                  <a:gsLst>
                    <a:gs pos="0">
                      <a:schemeClr val="bg2">
                        <a:lumMod val="10000"/>
                      </a:schemeClr>
                    </a:gs>
                    <a:gs pos="100000">
                      <a:schemeClr val="bg2">
                        <a:lumMod val="10000"/>
                      </a:schemeClr>
                    </a:gs>
                  </a:gsLst>
                  <a:lin ang="5400000" scaled="0"/>
                </a:gradFill>
                <a:effectLst/>
                <a:latin typeface="+mj-lt"/>
                <a:ea typeface="+mn-ea"/>
                <a:cs typeface="Segoe UI" pitchFamily="34" charset="0"/>
              </a:defRPr>
            </a:lvl1pPr>
          </a:lstStyle>
          <a:p>
            <a:pPr lvl="0" algn="l" defTabSz="932742" rtl="0" eaLnBrk="1" latinLnBrk="0" hangingPunct="1">
              <a:lnSpc>
                <a:spcPct val="90000"/>
              </a:lnSpc>
              <a:spcBef>
                <a:spcPct val="0"/>
              </a:spcBef>
              <a:buNone/>
            </a:pPr>
            <a:r>
              <a:rPr lang="en-US" dirty="0" smtClean="0"/>
              <a:t>Speaker Name</a:t>
            </a:r>
            <a:endParaRPr lang="en-US" dirty="0"/>
          </a:p>
        </p:txBody>
      </p:sp>
      <p:pic>
        <p:nvPicPr>
          <p:cNvPr id="17" name="Picture 16"/>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bwMode="gray">
          <a:xfrm>
            <a:off x="11247438" y="479426"/>
            <a:ext cx="731837" cy="155994"/>
          </a:xfrm>
          <a:prstGeom prst="rect">
            <a:avLst/>
          </a:prstGeom>
        </p:spPr>
      </p:pic>
      <p:sp>
        <p:nvSpPr>
          <p:cNvPr id="15" name="Text Placeholder 4"/>
          <p:cNvSpPr>
            <a:spLocks noGrp="1"/>
          </p:cNvSpPr>
          <p:nvPr>
            <p:ph type="body" sz="quarter" idx="15" hasCustomPrompt="1"/>
          </p:nvPr>
        </p:nvSpPr>
        <p:spPr>
          <a:xfrm>
            <a:off x="8800211" y="1590086"/>
            <a:ext cx="1600200" cy="433965"/>
          </a:xfrm>
        </p:spPr>
        <p:txBody>
          <a:bodyPr/>
          <a:lstStyle>
            <a:lvl1pPr marL="0" indent="0" algn="r">
              <a:buNone/>
              <a:defRPr sz="1800" baseline="0"/>
            </a:lvl1pPr>
          </a:lstStyle>
          <a:p>
            <a:pPr lvl="0"/>
            <a:r>
              <a:rPr lang="en-US" dirty="0" smtClean="0"/>
              <a:t>Session Code</a:t>
            </a:r>
            <a:endParaRPr lang="en-US" dirty="0"/>
          </a:p>
        </p:txBody>
      </p:sp>
    </p:spTree>
    <p:extLst>
      <p:ext uri="{BB962C8B-B14F-4D97-AF65-F5344CB8AC3E}">
        <p14:creationId xmlns:p14="http://schemas.microsoft.com/office/powerpoint/2010/main" val="1093828628"/>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750" fill="hold"/>
                                        <p:tgtEl>
                                          <p:spTgt spid="8"/>
                                        </p:tgtEl>
                                        <p:attrNameLst>
                                          <p:attrName>ppt_x</p:attrName>
                                        </p:attrNameLst>
                                      </p:cBhvr>
                                      <p:tavLst>
                                        <p:tav tm="0">
                                          <p:val>
                                            <p:strVal val="0-#ppt_w/2"/>
                                          </p:val>
                                        </p:tav>
                                        <p:tav tm="100000">
                                          <p:val>
                                            <p:strVal val="#ppt_x"/>
                                          </p:val>
                                        </p:tav>
                                      </p:tavLst>
                                    </p:anim>
                                    <p:anim calcmode="lin" valueType="num">
                                      <p:cBhvr additive="base">
                                        <p:cTn id="8" dur="750" fill="hold"/>
                                        <p:tgtEl>
                                          <p:spTgt spid="8"/>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25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750" fill="hold"/>
                                        <p:tgtEl>
                                          <p:spTgt spid="11"/>
                                        </p:tgtEl>
                                        <p:attrNameLst>
                                          <p:attrName>ppt_x</p:attrName>
                                        </p:attrNameLst>
                                      </p:cBhvr>
                                      <p:tavLst>
                                        <p:tav tm="0">
                                          <p:val>
                                            <p:strVal val="0-#ppt_w/2"/>
                                          </p:val>
                                        </p:tav>
                                        <p:tav tm="100000">
                                          <p:val>
                                            <p:strVal val="#ppt_x"/>
                                          </p:val>
                                        </p:tav>
                                      </p:tavLst>
                                    </p:anim>
                                    <p:anim calcmode="lin" valueType="num">
                                      <p:cBhvr additive="base">
                                        <p:cTn id="12" dur="750" fill="hold"/>
                                        <p:tgtEl>
                                          <p:spTgt spid="11"/>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p:stCondLst>
                                    <p:cond delay="250"/>
                                  </p:stCondLst>
                                  <p:childTnLst>
                                    <p:set>
                                      <p:cBhvr>
                                        <p:cTn id="14" dur="1" fill="hold">
                                          <p:stCondLst>
                                            <p:cond delay="0"/>
                                          </p:stCondLst>
                                        </p:cTn>
                                        <p:tgtEl>
                                          <p:spTgt spid="12"/>
                                        </p:tgtEl>
                                        <p:attrNameLst>
                                          <p:attrName>style.visibility</p:attrName>
                                        </p:attrNameLst>
                                      </p:cBhvr>
                                      <p:to>
                                        <p:strVal val="visible"/>
                                      </p:to>
                                    </p:set>
                                    <p:anim calcmode="lin" valueType="num">
                                      <p:cBhvr additive="base">
                                        <p:cTn id="15" dur="750" fill="hold"/>
                                        <p:tgtEl>
                                          <p:spTgt spid="12"/>
                                        </p:tgtEl>
                                        <p:attrNameLst>
                                          <p:attrName>ppt_x</p:attrName>
                                        </p:attrNameLst>
                                      </p:cBhvr>
                                      <p:tavLst>
                                        <p:tav tm="0">
                                          <p:val>
                                            <p:strVal val="1+#ppt_w/2"/>
                                          </p:val>
                                        </p:tav>
                                        <p:tav tm="100000">
                                          <p:val>
                                            <p:strVal val="#ppt_x"/>
                                          </p:val>
                                        </p:tav>
                                      </p:tavLst>
                                    </p:anim>
                                    <p:anim calcmode="lin" valueType="num">
                                      <p:cBhvr additive="base">
                                        <p:cTn id="16" dur="750" fill="hold"/>
                                        <p:tgtEl>
                                          <p:spTgt spid="12"/>
                                        </p:tgtEl>
                                        <p:attrNameLst>
                                          <p:attrName>ppt_y</p:attrName>
                                        </p:attrNameLst>
                                      </p:cBhvr>
                                      <p:tavLst>
                                        <p:tav tm="0">
                                          <p:val>
                                            <p:strVal val="#ppt_y"/>
                                          </p:val>
                                        </p:tav>
                                        <p:tav tm="100000">
                                          <p:val>
                                            <p:strVal val="#ppt_y"/>
                                          </p:val>
                                        </p:tav>
                                      </p:tavLst>
                                    </p:anim>
                                  </p:childTnLst>
                                </p:cTn>
                              </p:par>
                              <p:par>
                                <p:cTn id="17" presetID="2" presetClass="entr" presetSubtype="2" decel="100000" fill="hold" grpId="0" nodeType="withEffect">
                                  <p:stCondLst>
                                    <p:cond delay="750"/>
                                  </p:stCondLst>
                                  <p:childTnLst>
                                    <p:set>
                                      <p:cBhvr>
                                        <p:cTn id="18" dur="1" fill="hold">
                                          <p:stCondLst>
                                            <p:cond delay="0"/>
                                          </p:stCondLst>
                                        </p:cTn>
                                        <p:tgtEl>
                                          <p:spTgt spid="14"/>
                                        </p:tgtEl>
                                        <p:attrNameLst>
                                          <p:attrName>style.visibility</p:attrName>
                                        </p:attrNameLst>
                                      </p:cBhvr>
                                      <p:to>
                                        <p:strVal val="visible"/>
                                      </p:to>
                                    </p:set>
                                    <p:anim calcmode="lin" valueType="num">
                                      <p:cBhvr additive="base">
                                        <p:cTn id="19" dur="750" fill="hold"/>
                                        <p:tgtEl>
                                          <p:spTgt spid="14"/>
                                        </p:tgtEl>
                                        <p:attrNameLst>
                                          <p:attrName>ppt_x</p:attrName>
                                        </p:attrNameLst>
                                      </p:cBhvr>
                                      <p:tavLst>
                                        <p:tav tm="0">
                                          <p:val>
                                            <p:strVal val="1+#ppt_w/2"/>
                                          </p:val>
                                        </p:tav>
                                        <p:tav tm="100000">
                                          <p:val>
                                            <p:strVal val="#ppt_x"/>
                                          </p:val>
                                        </p:tav>
                                      </p:tavLst>
                                    </p:anim>
                                    <p:anim calcmode="lin" valueType="num">
                                      <p:cBhvr additive="base">
                                        <p:cTn id="20" dur="750" fill="hold"/>
                                        <p:tgtEl>
                                          <p:spTgt spid="14"/>
                                        </p:tgtEl>
                                        <p:attrNameLst>
                                          <p:attrName>ppt_y</p:attrName>
                                        </p:attrNameLst>
                                      </p:cBhvr>
                                      <p:tavLst>
                                        <p:tav tm="0">
                                          <p:val>
                                            <p:strVal val="#ppt_y"/>
                                          </p:val>
                                        </p:tav>
                                        <p:tav tm="100000">
                                          <p:val>
                                            <p:strVal val="#ppt_y"/>
                                          </p:val>
                                        </p:tav>
                                      </p:tavLst>
                                    </p:anim>
                                  </p:childTnLst>
                                </p:cTn>
                              </p:par>
                              <p:par>
                                <p:cTn id="21" presetID="2" presetClass="entr" presetSubtype="2" decel="100000" fill="hold" grpId="0" nodeType="withEffect">
                                  <p:stCondLst>
                                    <p:cond delay="110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750" fill="hold"/>
                                        <p:tgtEl>
                                          <p:spTgt spid="13"/>
                                        </p:tgtEl>
                                        <p:attrNameLst>
                                          <p:attrName>ppt_x</p:attrName>
                                        </p:attrNameLst>
                                      </p:cBhvr>
                                      <p:tavLst>
                                        <p:tav tm="0">
                                          <p:val>
                                            <p:strVal val="1+#ppt_w/2"/>
                                          </p:val>
                                        </p:tav>
                                        <p:tav tm="100000">
                                          <p:val>
                                            <p:strVal val="#ppt_x"/>
                                          </p:val>
                                        </p:tav>
                                      </p:tavLst>
                                    </p:anim>
                                    <p:anim calcmode="lin" valueType="num">
                                      <p:cBhvr additive="base">
                                        <p:cTn id="24" dur="750" fill="hold"/>
                                        <p:tgtEl>
                                          <p:spTgt spid="13"/>
                                        </p:tgtEl>
                                        <p:attrNameLst>
                                          <p:attrName>ppt_y</p:attrName>
                                        </p:attrNameLst>
                                      </p:cBhvr>
                                      <p:tavLst>
                                        <p:tav tm="0">
                                          <p:val>
                                            <p:strVal val="#ppt_y"/>
                                          </p:val>
                                        </p:tav>
                                        <p:tav tm="100000">
                                          <p:val>
                                            <p:strVal val="#ppt_y"/>
                                          </p:val>
                                        </p:tav>
                                      </p:tavLst>
                                    </p:anim>
                                  </p:childTnLst>
                                </p:cTn>
                              </p:par>
                              <p:par>
                                <p:cTn id="25" presetID="10" presetClass="entr" presetSubtype="0" fill="hold" grpId="0" nodeType="withEffect">
                                  <p:stCondLst>
                                    <p:cond delay="580"/>
                                  </p:stCondLst>
                                  <p:childTnLst>
                                    <p:set>
                                      <p:cBhvr>
                                        <p:cTn id="26" dur="1" fill="hold">
                                          <p:stCondLst>
                                            <p:cond delay="0"/>
                                          </p:stCondLst>
                                        </p:cTn>
                                        <p:tgtEl>
                                          <p:spTgt spid="9"/>
                                        </p:tgtEl>
                                        <p:attrNameLst>
                                          <p:attrName>style.visibility</p:attrName>
                                        </p:attrNameLst>
                                      </p:cBhvr>
                                      <p:to>
                                        <p:strVal val="visible"/>
                                      </p:to>
                                    </p:set>
                                    <p:animEffect transition="in" filter="fade">
                                      <p:cBhvr>
                                        <p:cTn id="27" dur="750"/>
                                        <p:tgtEl>
                                          <p:spTgt spid="9"/>
                                        </p:tgtEl>
                                      </p:cBhvr>
                                    </p:animEffect>
                                  </p:childTnLst>
                                </p:cTn>
                              </p:par>
                              <p:par>
                                <p:cTn id="28" presetID="63" presetClass="path" presetSubtype="0" decel="100000" fill="hold" grpId="1" nodeType="withEffect">
                                  <p:stCondLst>
                                    <p:cond delay="580"/>
                                  </p:stCondLst>
                                  <p:childTnLst>
                                    <p:animMotion origin="layout" path="M -0.02413 -3.22742E-6 L 4.30431E-6 -3.22742E-6 " pathEditMode="relative" rAng="0" ptsTypes="AA">
                                      <p:cBhvr>
                                        <p:cTn id="29" dur="500" fill="hold"/>
                                        <p:tgtEl>
                                          <p:spTgt spid="9"/>
                                        </p:tgtEl>
                                        <p:attrNameLst>
                                          <p:attrName>ppt_x</p:attrName>
                                          <p:attrName>ppt_y</p:attrName>
                                        </p:attrNameLst>
                                      </p:cBhvr>
                                      <p:rCtr x="1200" y="0"/>
                                    </p:animMotion>
                                  </p:childTnLst>
                                </p:cTn>
                              </p:par>
                              <p:par>
                                <p:cTn id="30" presetID="10" presetClass="entr" presetSubtype="0" fill="hold" grpId="0" nodeType="withEffect">
                                  <p:stCondLst>
                                    <p:cond delay="680"/>
                                  </p:stCondLst>
                                  <p:childTnLst>
                                    <p:set>
                                      <p:cBhvr>
                                        <p:cTn id="31" dur="1" fill="hold">
                                          <p:stCondLst>
                                            <p:cond delay="0"/>
                                          </p:stCondLst>
                                        </p:cTn>
                                        <p:tgtEl>
                                          <p:spTgt spid="3"/>
                                        </p:tgtEl>
                                        <p:attrNameLst>
                                          <p:attrName>style.visibility</p:attrName>
                                        </p:attrNameLst>
                                      </p:cBhvr>
                                      <p:to>
                                        <p:strVal val="visible"/>
                                      </p:to>
                                    </p:set>
                                    <p:animEffect transition="in" filter="fade">
                                      <p:cBhvr>
                                        <p:cTn id="32" dur="750"/>
                                        <p:tgtEl>
                                          <p:spTgt spid="3"/>
                                        </p:tgtEl>
                                      </p:cBhvr>
                                    </p:animEffect>
                                  </p:childTnLst>
                                </p:cTn>
                              </p:par>
                              <p:par>
                                <p:cTn id="33" presetID="63" presetClass="path" presetSubtype="0" decel="100000" fill="hold" grpId="1" nodeType="withEffect">
                                  <p:stCondLst>
                                    <p:cond delay="680"/>
                                  </p:stCondLst>
                                  <p:childTnLst>
                                    <p:animMotion origin="layout" path="M -0.02413 -8.71539E-7 L 4.30431E-6 -8.71539E-7 " pathEditMode="relative" rAng="0" ptsTypes="AA">
                                      <p:cBhvr>
                                        <p:cTn id="34" dur="500" fill="hold"/>
                                        <p:tgtEl>
                                          <p:spTgt spid="3"/>
                                        </p:tgtEl>
                                        <p:attrNameLst>
                                          <p:attrName>ppt_x</p:attrName>
                                          <p:attrName>ppt_y</p:attrName>
                                        </p:attrNameLst>
                                      </p:cBhvr>
                                      <p:rCtr x="1200"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1" grpId="0" animBg="1"/>
      <p:bldP spid="12" grpId="0" animBg="1"/>
      <p:bldP spid="13" grpId="0" animBg="1"/>
      <p:bldP spid="14" grpId="0" animBg="1"/>
      <p:bldP spid="9" grpId="0"/>
      <p:bldP spid="9" grpId="1"/>
      <p:bldP spid="3" grpId="0">
        <p:tmplLst>
          <p:tmpl>
            <p:tnLst>
              <p:par>
                <p:cTn presetID="10" presetClass="entr" presetSubtype="0" fill="hold" nodeType="withEffect">
                  <p:stCondLst>
                    <p:cond delay="680"/>
                  </p:stCondLst>
                  <p:childTnLst>
                    <p:set>
                      <p:cBhvr>
                        <p:cTn dur="1" fill="hold">
                          <p:stCondLst>
                            <p:cond delay="0"/>
                          </p:stCondLst>
                        </p:cTn>
                        <p:tgtEl>
                          <p:spTgt spid="3"/>
                        </p:tgtEl>
                        <p:attrNameLst>
                          <p:attrName>style.visibility</p:attrName>
                        </p:attrNameLst>
                      </p:cBhvr>
                      <p:to>
                        <p:strVal val="visible"/>
                      </p:to>
                    </p:set>
                    <p:animEffect transition="in" filter="fade">
                      <p:cBhvr>
                        <p:cTn dur="750"/>
                        <p:tgtEl>
                          <p:spTgt spid="3"/>
                        </p:tgtEl>
                      </p:cBhvr>
                    </p:animEffect>
                  </p:childTnLst>
                </p:cTn>
              </p:par>
            </p:tnLst>
          </p:tmpl>
        </p:tmplLst>
      </p:bldP>
      <p:bldP spid="3" grpId="1">
        <p:tmplLst>
          <p:tmpl>
            <p:tnLst>
              <p:par>
                <p:cTn presetID="63" presetClass="path" presetSubtype="0" decel="100000" fill="hold" nodeType="withEffect">
                  <p:stCondLst>
                    <p:cond delay="680"/>
                  </p:stCondLst>
                  <p:childTnLst>
                    <p:animMotion origin="layout" path="M -0.02413 -8.71539E-7 L 4.30431E-6 -8.71539E-7 " pathEditMode="relative" rAng="0" ptsTypes="AA">
                      <p:cBhvr>
                        <p:cTn dur="500" fill="hold"/>
                        <p:tgtEl>
                          <p:spTgt spid="3"/>
                        </p:tgtEl>
                        <p:attrNameLst>
                          <p:attrName>ppt_x</p:attrName>
                          <p:attrName>ppt_y</p:attrName>
                        </p:attrNameLst>
                      </p:cBhvr>
                      <p:rCtr x="1200" y="0"/>
                    </p:animMotion>
                  </p:childTnLst>
                </p:cTn>
              </p:par>
            </p:tnLst>
          </p:tmpl>
        </p:tmplLst>
      </p:bldP>
    </p:bld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userDrawn="1">
  <p:cSld name="Fact Layout_Accent Color 2">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2113225" y="2125663"/>
            <a:ext cx="8219813" cy="1828800"/>
          </a:xfrm>
        </p:spPr>
        <p:txBody>
          <a:bodyPr/>
          <a:lstStyle>
            <a:lvl1pPr>
              <a:defRPr sz="6000" baseline="0"/>
            </a:lvl1pPr>
          </a:lstStyle>
          <a:p>
            <a:r>
              <a:rPr lang="en-US" smtClean="0"/>
              <a:t>Click to edit Master title style</a:t>
            </a:r>
            <a:endParaRPr lang="en-US" dirty="0"/>
          </a:p>
        </p:txBody>
      </p:sp>
    </p:spTree>
    <p:extLst>
      <p:ext uri="{BB962C8B-B14F-4D97-AF65-F5344CB8AC3E}">
        <p14:creationId xmlns:p14="http://schemas.microsoft.com/office/powerpoint/2010/main" val="2538603404"/>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Quote Layout">
    <p:spTree>
      <p:nvGrpSpPr>
        <p:cNvPr id="1" name=""/>
        <p:cNvGrpSpPr/>
        <p:nvPr/>
      </p:nvGrpSpPr>
      <p:grpSpPr>
        <a:xfrm>
          <a:off x="0" y="0"/>
          <a:ext cx="0" cy="0"/>
          <a:chOff x="0" y="0"/>
          <a:chExt cx="0" cy="0"/>
        </a:xfrm>
      </p:grpSpPr>
      <p:sp>
        <p:nvSpPr>
          <p:cNvPr id="3" name="Title 1"/>
          <p:cNvSpPr>
            <a:spLocks noGrp="1"/>
          </p:cNvSpPr>
          <p:nvPr>
            <p:ph type="title" hasCustomPrompt="1"/>
          </p:nvPr>
        </p:nvSpPr>
        <p:spPr>
          <a:xfrm>
            <a:off x="1189038" y="1201806"/>
            <a:ext cx="10058399" cy="917575"/>
          </a:xfrm>
        </p:spPr>
        <p:txBody>
          <a:bodyPr/>
          <a:lstStyle>
            <a:lvl1pPr marL="233363" indent="-233363">
              <a:defRPr sz="6000" baseline="0"/>
            </a:lvl1pPr>
          </a:lstStyle>
          <a:p>
            <a:r>
              <a:rPr lang="en-US" dirty="0" smtClean="0"/>
              <a:t>“Sample quote goes here. Design is easier than it looks, and more important than it seems.”</a:t>
            </a:r>
            <a:endParaRPr lang="en-US" dirty="0"/>
          </a:p>
        </p:txBody>
      </p:sp>
      <p:sp>
        <p:nvSpPr>
          <p:cNvPr id="4" name="Text Placeholder 3"/>
          <p:cNvSpPr>
            <a:spLocks noGrp="1"/>
          </p:cNvSpPr>
          <p:nvPr>
            <p:ph type="body" sz="quarter" idx="10" hasCustomPrompt="1"/>
          </p:nvPr>
        </p:nvSpPr>
        <p:spPr>
          <a:xfrm>
            <a:off x="5761038" y="5126038"/>
            <a:ext cx="5486400" cy="1071062"/>
          </a:xfrm>
        </p:spPr>
        <p:txBody>
          <a:bodyPr/>
          <a:lstStyle>
            <a:lvl1pPr marL="0" indent="0">
              <a:spcBef>
                <a:spcPts val="0"/>
              </a:spcBef>
              <a:buNone/>
              <a:defRPr sz="3200" baseline="0">
                <a:latin typeface="+mj-lt"/>
              </a:defRPr>
            </a:lvl1pPr>
          </a:lstStyle>
          <a:p>
            <a:pPr lvl="0"/>
            <a:r>
              <a:rPr lang="en-US" dirty="0" smtClean="0"/>
              <a:t>Author Name</a:t>
            </a:r>
          </a:p>
          <a:p>
            <a:pPr lvl="0"/>
            <a:r>
              <a:rPr lang="en-US" dirty="0" smtClean="0"/>
              <a:t>Title</a:t>
            </a:r>
          </a:p>
        </p:txBody>
      </p:sp>
    </p:spTree>
    <p:extLst>
      <p:ext uri="{BB962C8B-B14F-4D97-AF65-F5344CB8AC3E}">
        <p14:creationId xmlns:p14="http://schemas.microsoft.com/office/powerpoint/2010/main" val="3183363366"/>
      </p:ext>
    </p:extLst>
  </p:cSld>
  <p:clrMapOvr>
    <a:masterClrMapping/>
  </p:clrMapOvr>
  <p:transition>
    <p:fade/>
  </p:transition>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Quote Layout_Accent Color 1">
    <p:bg>
      <p:bgPr>
        <a:solidFill>
          <a:schemeClr val="accent1"/>
        </a:solidFill>
        <a:effectLst/>
      </p:bgPr>
    </p:bg>
    <p:spTree>
      <p:nvGrpSpPr>
        <p:cNvPr id="1" name=""/>
        <p:cNvGrpSpPr/>
        <p:nvPr/>
      </p:nvGrpSpPr>
      <p:grpSpPr>
        <a:xfrm>
          <a:off x="0" y="0"/>
          <a:ext cx="0" cy="0"/>
          <a:chOff x="0" y="0"/>
          <a:chExt cx="0" cy="0"/>
        </a:xfrm>
      </p:grpSpPr>
      <p:sp>
        <p:nvSpPr>
          <p:cNvPr id="3" name="Title 1"/>
          <p:cNvSpPr>
            <a:spLocks noGrp="1"/>
          </p:cNvSpPr>
          <p:nvPr>
            <p:ph type="title" hasCustomPrompt="1"/>
          </p:nvPr>
        </p:nvSpPr>
        <p:spPr>
          <a:xfrm>
            <a:off x="1189038" y="2125663"/>
            <a:ext cx="10058399" cy="917575"/>
          </a:xfrm>
        </p:spPr>
        <p:txBody>
          <a:bodyPr/>
          <a:lstStyle>
            <a:lvl1pPr marL="282575" indent="-282575">
              <a:tabLst>
                <a:tab pos="282575" algn="l"/>
              </a:tabLst>
              <a:defRPr sz="6000" baseline="0"/>
            </a:lvl1pPr>
          </a:lstStyle>
          <a:p>
            <a:r>
              <a:rPr lang="en-US" dirty="0" smtClean="0"/>
              <a:t>“	Add a quote here. Design is easier than it looks, and more important than it seems.”</a:t>
            </a:r>
            <a:endParaRPr lang="en-US" dirty="0"/>
          </a:p>
        </p:txBody>
      </p:sp>
      <p:sp>
        <p:nvSpPr>
          <p:cNvPr id="4" name="Text Placeholder 3"/>
          <p:cNvSpPr>
            <a:spLocks noGrp="1"/>
          </p:cNvSpPr>
          <p:nvPr>
            <p:ph type="body" sz="quarter" idx="10" hasCustomPrompt="1"/>
          </p:nvPr>
        </p:nvSpPr>
        <p:spPr>
          <a:xfrm>
            <a:off x="5761038" y="4868847"/>
            <a:ext cx="5486400" cy="1071062"/>
          </a:xfrm>
        </p:spPr>
        <p:txBody>
          <a:bodyPr/>
          <a:lstStyle>
            <a:lvl1pPr marL="0" indent="0">
              <a:spcBef>
                <a:spcPts val="0"/>
              </a:spcBef>
              <a:buNone/>
              <a:defRPr sz="3200" baseline="0">
                <a:latin typeface="+mj-lt"/>
              </a:defRPr>
            </a:lvl1pPr>
          </a:lstStyle>
          <a:p>
            <a:pPr lvl="0"/>
            <a:r>
              <a:rPr lang="en-US" dirty="0" smtClean="0"/>
              <a:t>Author’s Name</a:t>
            </a:r>
          </a:p>
          <a:p>
            <a:pPr lvl="0"/>
            <a:r>
              <a:rPr lang="en-US" dirty="0" smtClean="0"/>
              <a:t>Title</a:t>
            </a:r>
          </a:p>
        </p:txBody>
      </p:sp>
    </p:spTree>
    <p:extLst>
      <p:ext uri="{BB962C8B-B14F-4D97-AF65-F5344CB8AC3E}">
        <p14:creationId xmlns:p14="http://schemas.microsoft.com/office/powerpoint/2010/main" val="1243333861"/>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Big Idea &amp; 3 Points">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282576" y="2430462"/>
            <a:ext cx="11887200" cy="932563"/>
          </a:xfrm>
        </p:spPr>
        <p:txBody>
          <a:bodyPr/>
          <a:lstStyle>
            <a:lvl1pPr marL="0" indent="0">
              <a:buNone/>
              <a:defRPr sz="5400">
                <a:gradFill>
                  <a:gsLst>
                    <a:gs pos="3333">
                      <a:schemeClr val="tx1"/>
                    </a:gs>
                    <a:gs pos="39000">
                      <a:schemeClr val="tx1"/>
                    </a:gs>
                  </a:gsLst>
                  <a:lin ang="5400000" scaled="0"/>
                </a:gradFill>
              </a:defRPr>
            </a:lvl1pPr>
            <a:lvl2pPr marL="0" indent="0">
              <a:buFontTx/>
              <a:buNone/>
              <a:defRPr sz="2000"/>
            </a:lvl2pPr>
            <a:lvl3pPr marL="228600" indent="0">
              <a:buNone/>
              <a:defRPr/>
            </a:lvl3pPr>
            <a:lvl4pPr marL="457200" indent="0">
              <a:buNone/>
              <a:defRPr/>
            </a:lvl4pPr>
            <a:lvl5pPr marL="685800" indent="0">
              <a:buNone/>
              <a:defRPr/>
            </a:lvl5pPr>
          </a:lstStyle>
          <a:p>
            <a:pPr lvl="0"/>
            <a:r>
              <a:rPr lang="en-US" smtClean="0"/>
              <a:t>Click to edit Master text styles</a:t>
            </a:r>
          </a:p>
        </p:txBody>
      </p:sp>
      <p:sp>
        <p:nvSpPr>
          <p:cNvPr id="4" name="Title 1"/>
          <p:cNvSpPr>
            <a:spLocks noGrp="1"/>
          </p:cNvSpPr>
          <p:nvPr>
            <p:ph type="title"/>
          </p:nvPr>
        </p:nvSpPr>
        <p:spPr>
          <a:xfrm>
            <a:off x="282576" y="1211263"/>
            <a:ext cx="11889564" cy="917575"/>
          </a:xfrm>
        </p:spPr>
        <p:txBody>
          <a:bodyPr/>
          <a:lstStyle>
            <a:lvl1pPr>
              <a:defRPr sz="7200" baseline="0">
                <a:gradFill>
                  <a:gsLst>
                    <a:gs pos="1250">
                      <a:schemeClr val="tx1"/>
                    </a:gs>
                    <a:gs pos="100000">
                      <a:schemeClr val="tx1"/>
                    </a:gs>
                  </a:gsLst>
                  <a:lin ang="5400000" scaled="0"/>
                </a:gradFill>
              </a:defRPr>
            </a:lvl1pPr>
          </a:lstStyle>
          <a:p>
            <a:r>
              <a:rPr lang="en-US" smtClean="0"/>
              <a:t>Click to edit Master title style</a:t>
            </a:r>
            <a:endParaRPr lang="en-US" dirty="0"/>
          </a:p>
        </p:txBody>
      </p:sp>
    </p:spTree>
    <p:extLst>
      <p:ext uri="{BB962C8B-B14F-4D97-AF65-F5344CB8AC3E}">
        <p14:creationId xmlns:p14="http://schemas.microsoft.com/office/powerpoint/2010/main" val="480330917"/>
      </p:ext>
    </p:extLst>
  </p:cSld>
  <p:clrMapOvr>
    <a:masterClrMapping/>
  </p:clrMapOvr>
  <p:transition>
    <p:fade/>
  </p:transition>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Blank">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189526804"/>
      </p:ext>
    </p:extLst>
  </p:cSld>
  <p:clrMapOvr>
    <a:masterClrMapping/>
  </p:clrMapOvr>
  <p:transition>
    <p:fade/>
  </p:transition>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Blank Accent Color 1">
    <p:bg>
      <p:bgPr>
        <a:solidFill>
          <a:schemeClr val="bg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878450787"/>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Blank Accent Color 2">
    <p:bg>
      <p:bgPr>
        <a:solidFill>
          <a:schemeClr val="accent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859344578"/>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Blank Accent Color 3">
    <p:bg>
      <p:bgPr>
        <a:solidFill>
          <a:schemeClr val="accent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896928305"/>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74638" y="1212850"/>
            <a:ext cx="11887200" cy="2443746"/>
          </a:xfrm>
          <a:prstGeom prst="rect">
            <a:avLst/>
          </a:prstGeom>
        </p:spPr>
        <p:txBody>
          <a:bodyPr/>
          <a:lstStyle>
            <a:lvl1pPr marL="290513" indent="-290513">
              <a:buClr>
                <a:schemeClr val="tx1"/>
              </a:buClr>
              <a:buSzPct val="90000"/>
              <a:buFont typeface="Wingdings" panose="05000000000000000000" pitchFamily="2" charset="2"/>
              <a:buChar char="§"/>
              <a:defRPr sz="3600">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71500" indent="-280988">
              <a:buClr>
                <a:schemeClr val="tx1"/>
              </a:buClr>
              <a:buSzPct val="90000"/>
              <a:buFont typeface="Wingdings" panose="05000000000000000000" pitchFamily="2" charset="2"/>
              <a:buChar char="§"/>
              <a:defRPr sz="3200">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62013" indent="-290513">
              <a:buClr>
                <a:schemeClr val="tx1"/>
              </a:buClr>
              <a:buSzPct val="90000"/>
              <a:buFont typeface="Wingdings" panose="05000000000000000000" pitchFamily="2" charset="2"/>
              <a:buChar char="§"/>
              <a:defRPr sz="2800">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90613" indent="-228600">
              <a:buClr>
                <a:schemeClr val="tx1"/>
              </a:buClr>
              <a:buSzPct val="90000"/>
              <a:buFont typeface="Wingdings" panose="05000000000000000000" pitchFamily="2" charset="2"/>
              <a:buChar char="§"/>
              <a:defRPr sz="2400">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319213" indent="-228600">
              <a:buClr>
                <a:schemeClr val="tx1"/>
              </a:buClr>
              <a:buSzPct val="90000"/>
              <a:buFont typeface="Wingdings" panose="05000000000000000000" pitchFamily="2" charset="2"/>
              <a:buChar char="§"/>
              <a:defRPr sz="2000">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6"/>
          <p:cNvSpPr>
            <a:spLocks noGrp="1"/>
          </p:cNvSpPr>
          <p:nvPr>
            <p:ph type="body" sz="quarter" idx="11" hasCustomPrompt="1"/>
          </p:nvPr>
        </p:nvSpPr>
        <p:spPr>
          <a:xfrm>
            <a:off x="1" y="6363076"/>
            <a:ext cx="12436476" cy="631450"/>
          </a:xfrm>
          <a:prstGeom prst="rect">
            <a:avLst/>
          </a:prstGeom>
          <a:solidFill>
            <a:srgbClr val="FFFC9E"/>
          </a:solidFill>
        </p:spPr>
        <p:txBody>
          <a:bodyPr wrap="square" lIns="155457" tIns="77729" rIns="155457" bIns="77729" anchor="b" anchorCtr="0">
            <a:noAutofit/>
          </a:bodyPr>
          <a:lstStyle>
            <a:lvl1pPr algn="r">
              <a:buFont typeface="Arial" pitchFamily="34" charset="0"/>
              <a:buNone/>
              <a:defRPr sz="3700" spc="-51" baseline="0">
                <a:gradFill>
                  <a:gsLst>
                    <a:gs pos="0">
                      <a:srgbClr val="000000"/>
                    </a:gs>
                    <a:gs pos="100000">
                      <a:srgbClr val="000000"/>
                    </a:gs>
                  </a:gsLst>
                  <a:lin ang="5400000" scaled="0"/>
                </a:gradFill>
                <a:effectLst/>
                <a:latin typeface="Segoe UI" pitchFamily="34" charset="0"/>
                <a:ea typeface="Segoe UI" pitchFamily="34" charset="0"/>
                <a:cs typeface="Segoe UI" pitchFamily="34" charset="0"/>
              </a:defRPr>
            </a:lvl1pPr>
          </a:lstStyle>
          <a:p>
            <a:pPr lvl="0"/>
            <a:r>
              <a:rPr lang="en-US" dirty="0" smtClean="0"/>
              <a:t>Next:</a:t>
            </a:r>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smtClean="0"/>
              <a:t>Click to edit Master title style</a:t>
            </a:r>
            <a:endParaRPr lang="en-US" dirty="0"/>
          </a:p>
        </p:txBody>
      </p:sp>
    </p:spTree>
    <p:extLst>
      <p:ext uri="{BB962C8B-B14F-4D97-AF65-F5344CB8AC3E}">
        <p14:creationId xmlns:p14="http://schemas.microsoft.com/office/powerpoint/2010/main" val="478965689"/>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Walkin">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bwMode="gray">
          <a:xfrm>
            <a:off x="458332" y="6184086"/>
            <a:ext cx="1552931" cy="331014"/>
          </a:xfrm>
          <a:prstGeom prst="rect">
            <a:avLst/>
          </a:prstGeom>
        </p:spPr>
      </p:pic>
      <p:sp>
        <p:nvSpPr>
          <p:cNvPr id="3" name="Rectangle 2"/>
          <p:cNvSpPr/>
          <p:nvPr userDrawn="1"/>
        </p:nvSpPr>
        <p:spPr bwMode="gray">
          <a:xfrm>
            <a:off x="1082040" y="2626736"/>
            <a:ext cx="8220456" cy="680847"/>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4" name="Rectangle 3"/>
          <p:cNvSpPr/>
          <p:nvPr userDrawn="1"/>
        </p:nvSpPr>
        <p:spPr bwMode="gray">
          <a:xfrm>
            <a:off x="0" y="2895599"/>
            <a:ext cx="8071104" cy="674815"/>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5" name="Rectangle 4"/>
          <p:cNvSpPr/>
          <p:nvPr userDrawn="1"/>
        </p:nvSpPr>
        <p:spPr bwMode="gray">
          <a:xfrm>
            <a:off x="274638" y="3497263"/>
            <a:ext cx="8191182" cy="674815"/>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pic>
        <p:nvPicPr>
          <p:cNvPr id="9" name="Picture 8"/>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3037124" y="3100829"/>
            <a:ext cx="3681991" cy="633985"/>
          </a:xfrm>
          <a:prstGeom prst="rect">
            <a:avLst/>
          </a:prstGeom>
        </p:spPr>
      </p:pic>
    </p:spTree>
    <p:extLst>
      <p:ext uri="{BB962C8B-B14F-4D97-AF65-F5344CB8AC3E}">
        <p14:creationId xmlns:p14="http://schemas.microsoft.com/office/powerpoint/2010/main" val="573839491"/>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850" fill="hold"/>
                                        <p:tgtEl>
                                          <p:spTgt spid="3"/>
                                        </p:tgtEl>
                                        <p:attrNameLst>
                                          <p:attrName>ppt_x</p:attrName>
                                        </p:attrNameLst>
                                      </p:cBhvr>
                                      <p:tavLst>
                                        <p:tav tm="0">
                                          <p:val>
                                            <p:strVal val="0-#ppt_w/2"/>
                                          </p:val>
                                        </p:tav>
                                        <p:tav tm="100000">
                                          <p:val>
                                            <p:strVal val="#ppt_x"/>
                                          </p:val>
                                        </p:tav>
                                      </p:tavLst>
                                    </p:anim>
                                    <p:anim calcmode="lin" valueType="num">
                                      <p:cBhvr additive="base">
                                        <p:cTn id="8" dur="850" fill="hold"/>
                                        <p:tgtEl>
                                          <p:spTgt spid="3"/>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850" fill="hold"/>
                                        <p:tgtEl>
                                          <p:spTgt spid="4"/>
                                        </p:tgtEl>
                                        <p:attrNameLst>
                                          <p:attrName>ppt_x</p:attrName>
                                        </p:attrNameLst>
                                      </p:cBhvr>
                                      <p:tavLst>
                                        <p:tav tm="0">
                                          <p:val>
                                            <p:strVal val="1+#ppt_w/2"/>
                                          </p:val>
                                        </p:tav>
                                        <p:tav tm="100000">
                                          <p:val>
                                            <p:strVal val="#ppt_x"/>
                                          </p:val>
                                        </p:tav>
                                      </p:tavLst>
                                    </p:anim>
                                    <p:anim calcmode="lin" valueType="num">
                                      <p:cBhvr additive="base">
                                        <p:cTn id="12" dur="850" fill="hold"/>
                                        <p:tgtEl>
                                          <p:spTgt spid="4"/>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250"/>
                                  </p:stCondLst>
                                  <p:childTnLst>
                                    <p:set>
                                      <p:cBhvr>
                                        <p:cTn id="14" dur="1" fill="hold">
                                          <p:stCondLst>
                                            <p:cond delay="0"/>
                                          </p:stCondLst>
                                        </p:cTn>
                                        <p:tgtEl>
                                          <p:spTgt spid="5"/>
                                        </p:tgtEl>
                                        <p:attrNameLst>
                                          <p:attrName>style.visibility</p:attrName>
                                        </p:attrNameLst>
                                      </p:cBhvr>
                                      <p:to>
                                        <p:strVal val="visible"/>
                                      </p:to>
                                    </p:set>
                                    <p:anim calcmode="lin" valueType="num">
                                      <p:cBhvr additive="base">
                                        <p:cTn id="15" dur="850" fill="hold"/>
                                        <p:tgtEl>
                                          <p:spTgt spid="5"/>
                                        </p:tgtEl>
                                        <p:attrNameLst>
                                          <p:attrName>ppt_x</p:attrName>
                                        </p:attrNameLst>
                                      </p:cBhvr>
                                      <p:tavLst>
                                        <p:tav tm="0">
                                          <p:val>
                                            <p:strVal val="0-#ppt_w/2"/>
                                          </p:val>
                                        </p:tav>
                                        <p:tav tm="100000">
                                          <p:val>
                                            <p:strVal val="#ppt_x"/>
                                          </p:val>
                                        </p:tav>
                                      </p:tavLst>
                                    </p:anim>
                                    <p:anim calcmode="lin" valueType="num">
                                      <p:cBhvr additive="base">
                                        <p:cTn id="16" dur="850" fill="hold"/>
                                        <p:tgtEl>
                                          <p:spTgt spid="5"/>
                                        </p:tgtEl>
                                        <p:attrNameLst>
                                          <p:attrName>ppt_y</p:attrName>
                                        </p:attrNameLst>
                                      </p:cBhvr>
                                      <p:tavLst>
                                        <p:tav tm="0">
                                          <p:val>
                                            <p:strVal val="#ppt_y"/>
                                          </p:val>
                                        </p:tav>
                                        <p:tav tm="100000">
                                          <p:val>
                                            <p:strVal val="#ppt_y"/>
                                          </p:val>
                                        </p:tav>
                                      </p:tavLst>
                                    </p:anim>
                                  </p:childTnLst>
                                </p:cTn>
                              </p:par>
                              <p:par>
                                <p:cTn id="17" presetID="10" presetClass="entr" presetSubtype="0" fill="hold" nodeType="withEffect">
                                  <p:stCondLst>
                                    <p:cond delay="580"/>
                                  </p:stCondLst>
                                  <p:childTnLst>
                                    <p:set>
                                      <p:cBhvr>
                                        <p:cTn id="18" dur="1" fill="hold">
                                          <p:stCondLst>
                                            <p:cond delay="0"/>
                                          </p:stCondLst>
                                        </p:cTn>
                                        <p:tgtEl>
                                          <p:spTgt spid="9"/>
                                        </p:tgtEl>
                                        <p:attrNameLst>
                                          <p:attrName>style.visibility</p:attrName>
                                        </p:attrNameLst>
                                      </p:cBhvr>
                                      <p:to>
                                        <p:strVal val="visible"/>
                                      </p:to>
                                    </p:set>
                                    <p:animEffect transition="in" filter="fade">
                                      <p:cBhvr>
                                        <p:cTn id="19" dur="750"/>
                                        <p:tgtEl>
                                          <p:spTgt spid="9"/>
                                        </p:tgtEl>
                                      </p:cBhvr>
                                    </p:animEffect>
                                  </p:childTnLst>
                                </p:cTn>
                              </p:par>
                              <p:par>
                                <p:cTn id="20" presetID="63" presetClass="path" presetSubtype="0" decel="100000" fill="hold" nodeType="withEffect">
                                  <p:stCondLst>
                                    <p:cond delay="580"/>
                                  </p:stCondLst>
                                  <p:childTnLst>
                                    <p:animMotion origin="layout" path="M -0.02412 2.94598E-6 L -4.48813E-6 2.94598E-6 " pathEditMode="relative" rAng="0" ptsTypes="AA">
                                      <p:cBhvr>
                                        <p:cTn id="21" dur="500" fill="hold"/>
                                        <p:tgtEl>
                                          <p:spTgt spid="9"/>
                                        </p:tgtEl>
                                        <p:attrNameLst>
                                          <p:attrName>ppt_x</p:attrName>
                                          <p:attrName>ppt_y</p:attrName>
                                        </p:attrNameLst>
                                      </p:cBhvr>
                                      <p:rCtr x="1200"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Lst>
  </p:timing>
  <p:extLst mod="1">
    <p:ext uri="{DCECCB84-F9BA-43D5-87BE-67443E8EF086}">
      <p15:sldGuideLst xmlns:p15="http://schemas.microsoft.com/office/powerpoint/2012/main">
        <p15:guide id="1" pos="288">
          <p15:clr>
            <a:srgbClr val="C35EA4"/>
          </p15:clr>
        </p15:guide>
        <p15:guide id="2" pos="7546">
          <p15:clr>
            <a:srgbClr val="C35EA4"/>
          </p15:clr>
        </p15:guide>
        <p15:guide id="3" orient="horz" pos="302">
          <p15:clr>
            <a:srgbClr val="C35EA4"/>
          </p15:clr>
        </p15:guide>
        <p15:guide id="4" orient="horz" pos="4104">
          <p15:clr>
            <a:srgbClr val="C35EA4"/>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Demo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Rectangle 3"/>
          <p:cNvSpPr/>
          <p:nvPr userDrawn="1"/>
        </p:nvSpPr>
        <p:spPr bwMode="auto">
          <a:xfrm>
            <a:off x="274702" y="1211287"/>
            <a:ext cx="10058336" cy="2743176"/>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hasCustomPrompt="1"/>
          </p:nvPr>
        </p:nvSpPr>
        <p:spPr>
          <a:xfrm>
            <a:off x="274639" y="1209973"/>
            <a:ext cx="10056812" cy="2751698"/>
          </a:xfrm>
          <a:noFill/>
        </p:spPr>
        <p:txBody>
          <a:bodyPr tIns="91440" bIns="91440" anchor="t" anchorCtr="0"/>
          <a:lstStyle>
            <a:lvl1pPr>
              <a:defRPr sz="7200" spc="-100" baseline="0">
                <a:gradFill>
                  <a:gsLst>
                    <a:gs pos="91241">
                      <a:schemeClr val="tx1"/>
                    </a:gs>
                    <a:gs pos="57000">
                      <a:schemeClr val="tx1"/>
                    </a:gs>
                    <a:gs pos="18000">
                      <a:schemeClr val="tx1"/>
                    </a:gs>
                  </a:gsLst>
                  <a:lin ang="5400000" scaled="0"/>
                </a:gradFill>
              </a:defRPr>
            </a:lvl1pPr>
          </a:lstStyle>
          <a:p>
            <a:r>
              <a:rPr lang="en-US" dirty="0" smtClean="0"/>
              <a:t>Demo title</a:t>
            </a:r>
            <a:endParaRPr lang="en-US" dirty="0"/>
          </a:p>
        </p:txBody>
      </p:sp>
      <p:sp>
        <p:nvSpPr>
          <p:cNvPr id="5" name="Text Placeholder 4"/>
          <p:cNvSpPr>
            <a:spLocks noGrp="1"/>
          </p:cNvSpPr>
          <p:nvPr>
            <p:ph type="body" sz="quarter" idx="12" hasCustomPrompt="1"/>
          </p:nvPr>
        </p:nvSpPr>
        <p:spPr>
          <a:xfrm>
            <a:off x="274638" y="3954463"/>
            <a:ext cx="10058401" cy="1829593"/>
          </a:xfrm>
          <a:noFill/>
        </p:spPr>
        <p:txBody>
          <a:bodyPr lIns="182880" tIns="146304" rIns="182880" bIns="146304">
            <a:noAutofit/>
          </a:bodyPr>
          <a:lstStyle>
            <a:lvl1pPr marL="0" indent="0">
              <a:spcBef>
                <a:spcPts val="0"/>
              </a:spcBef>
              <a:buNone/>
              <a:defRPr sz="3600" spc="0" baseline="0">
                <a:gradFill>
                  <a:gsLst>
                    <a:gs pos="91241">
                      <a:schemeClr val="tx1"/>
                    </a:gs>
                    <a:gs pos="57000">
                      <a:schemeClr val="tx1"/>
                    </a:gs>
                    <a:gs pos="18000">
                      <a:schemeClr val="tx1"/>
                    </a:gs>
                  </a:gsLst>
                  <a:lin ang="5400000" scaled="0"/>
                </a:gradFill>
                <a:latin typeface="+mj-lt"/>
              </a:defRPr>
            </a:lvl1pPr>
          </a:lstStyle>
          <a:p>
            <a:pPr lvl="0"/>
            <a:r>
              <a:rPr lang="en-US" dirty="0" smtClean="0"/>
              <a:t>Speaker Name</a:t>
            </a:r>
          </a:p>
        </p:txBody>
      </p:sp>
      <p:sp>
        <p:nvSpPr>
          <p:cNvPr id="12" name="Rectangle 11"/>
          <p:cNvSpPr/>
          <p:nvPr userDrawn="1"/>
        </p:nvSpPr>
        <p:spPr bwMode="gray">
          <a:xfrm flipH="1">
            <a:off x="6675437" y="5741676"/>
            <a:ext cx="5090930" cy="421649"/>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3" name="Rectangle 12"/>
          <p:cNvSpPr/>
          <p:nvPr userDrawn="1"/>
        </p:nvSpPr>
        <p:spPr bwMode="gray">
          <a:xfrm flipH="1">
            <a:off x="7438038" y="5910383"/>
            <a:ext cx="4998437" cy="41791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4" name="Rectangle 13"/>
          <p:cNvSpPr/>
          <p:nvPr userDrawn="1"/>
        </p:nvSpPr>
        <p:spPr bwMode="gray">
          <a:xfrm flipH="1">
            <a:off x="7193591" y="6282993"/>
            <a:ext cx="5072801" cy="41791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Tree>
    <p:extLst>
      <p:ext uri="{BB962C8B-B14F-4D97-AF65-F5344CB8AC3E}">
        <p14:creationId xmlns:p14="http://schemas.microsoft.com/office/powerpoint/2010/main" val="2923861903"/>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850" fill="hold"/>
                                        <p:tgtEl>
                                          <p:spTgt spid="12"/>
                                        </p:tgtEl>
                                        <p:attrNameLst>
                                          <p:attrName>ppt_x</p:attrName>
                                        </p:attrNameLst>
                                      </p:cBhvr>
                                      <p:tavLst>
                                        <p:tav tm="0">
                                          <p:val>
                                            <p:strVal val="1+#ppt_w/2"/>
                                          </p:val>
                                        </p:tav>
                                        <p:tav tm="100000">
                                          <p:val>
                                            <p:strVal val="#ppt_x"/>
                                          </p:val>
                                        </p:tav>
                                      </p:tavLst>
                                    </p:anim>
                                    <p:anim calcmode="lin" valueType="num">
                                      <p:cBhvr additive="base">
                                        <p:cTn id="8" dur="850" fill="hold"/>
                                        <p:tgtEl>
                                          <p:spTgt spid="12"/>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14"/>
                                        </p:tgtEl>
                                        <p:attrNameLst>
                                          <p:attrName>style.visibility</p:attrName>
                                        </p:attrNameLst>
                                      </p:cBhvr>
                                      <p:to>
                                        <p:strVal val="visible"/>
                                      </p:to>
                                    </p:set>
                                    <p:anim calcmode="lin" valueType="num">
                                      <p:cBhvr additive="base">
                                        <p:cTn id="11" dur="850" fill="hold"/>
                                        <p:tgtEl>
                                          <p:spTgt spid="14"/>
                                        </p:tgtEl>
                                        <p:attrNameLst>
                                          <p:attrName>ppt_x</p:attrName>
                                        </p:attrNameLst>
                                      </p:cBhvr>
                                      <p:tavLst>
                                        <p:tav tm="0">
                                          <p:val>
                                            <p:strVal val="1+#ppt_w/2"/>
                                          </p:val>
                                        </p:tav>
                                        <p:tav tm="100000">
                                          <p:val>
                                            <p:strVal val="#ppt_x"/>
                                          </p:val>
                                        </p:tav>
                                      </p:tavLst>
                                    </p:anim>
                                    <p:anim calcmode="lin" valueType="num">
                                      <p:cBhvr additive="base">
                                        <p:cTn id="12" dur="850" fill="hold"/>
                                        <p:tgtEl>
                                          <p:spTgt spid="14"/>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250"/>
                                  </p:stCondLst>
                                  <p:childTnLst>
                                    <p:set>
                                      <p:cBhvr>
                                        <p:cTn id="14" dur="1" fill="hold">
                                          <p:stCondLst>
                                            <p:cond delay="0"/>
                                          </p:stCondLst>
                                        </p:cTn>
                                        <p:tgtEl>
                                          <p:spTgt spid="13"/>
                                        </p:tgtEl>
                                        <p:attrNameLst>
                                          <p:attrName>style.visibility</p:attrName>
                                        </p:attrNameLst>
                                      </p:cBhvr>
                                      <p:to>
                                        <p:strVal val="visible"/>
                                      </p:to>
                                    </p:set>
                                    <p:anim calcmode="lin" valueType="num">
                                      <p:cBhvr additive="base">
                                        <p:cTn id="15" dur="850" fill="hold"/>
                                        <p:tgtEl>
                                          <p:spTgt spid="13"/>
                                        </p:tgtEl>
                                        <p:attrNameLst>
                                          <p:attrName>ppt_x</p:attrName>
                                        </p:attrNameLst>
                                      </p:cBhvr>
                                      <p:tavLst>
                                        <p:tav tm="0">
                                          <p:val>
                                            <p:strVal val="0-#ppt_w/2"/>
                                          </p:val>
                                        </p:tav>
                                        <p:tav tm="100000">
                                          <p:val>
                                            <p:strVal val="#ppt_x"/>
                                          </p:val>
                                        </p:tav>
                                      </p:tavLst>
                                    </p:anim>
                                    <p:anim calcmode="lin" valueType="num">
                                      <p:cBhvr additive="base">
                                        <p:cTn id="16" dur="850" fill="hold"/>
                                        <p:tgtEl>
                                          <p:spTgt spid="13"/>
                                        </p:tgtEl>
                                        <p:attrNameLst>
                                          <p:attrName>ppt_y</p:attrName>
                                        </p:attrNameLst>
                                      </p:cBhvr>
                                      <p:tavLst>
                                        <p:tav tm="0">
                                          <p:val>
                                            <p:strVal val="#ppt_y"/>
                                          </p:val>
                                        </p:tav>
                                        <p:tav tm="100000">
                                          <p:val>
                                            <p:strVal val="#ppt_y"/>
                                          </p:val>
                                        </p:tav>
                                      </p:tavLst>
                                    </p:anim>
                                  </p:childTnLst>
                                </p:cTn>
                              </p:par>
                              <p:par>
                                <p:cTn id="17" presetID="10" presetClass="entr" presetSubtype="0" fill="hold" grpId="0" nodeType="withEffect">
                                  <p:stCondLst>
                                    <p:cond delay="580"/>
                                  </p:stCondLst>
                                  <p:childTnLst>
                                    <p:set>
                                      <p:cBhvr>
                                        <p:cTn id="18" dur="1" fill="hold">
                                          <p:stCondLst>
                                            <p:cond delay="0"/>
                                          </p:stCondLst>
                                        </p:cTn>
                                        <p:tgtEl>
                                          <p:spTgt spid="2"/>
                                        </p:tgtEl>
                                        <p:attrNameLst>
                                          <p:attrName>style.visibility</p:attrName>
                                        </p:attrNameLst>
                                      </p:cBhvr>
                                      <p:to>
                                        <p:strVal val="visible"/>
                                      </p:to>
                                    </p:set>
                                    <p:animEffect transition="in" filter="fade">
                                      <p:cBhvr>
                                        <p:cTn id="19" dur="750"/>
                                        <p:tgtEl>
                                          <p:spTgt spid="2"/>
                                        </p:tgtEl>
                                      </p:cBhvr>
                                    </p:animEffect>
                                  </p:childTnLst>
                                </p:cTn>
                              </p:par>
                              <p:par>
                                <p:cTn id="20" presetID="63" presetClass="path" presetSubtype="0" decel="100000" fill="hold" grpId="1" nodeType="withEffect">
                                  <p:stCondLst>
                                    <p:cond delay="580"/>
                                  </p:stCondLst>
                                  <p:childTnLst>
                                    <p:animMotion origin="layout" path="M -0.02409 1.50289E-6 L -4.16667E-7 1.50289E-6 " pathEditMode="relative" rAng="0" ptsTypes="AA">
                                      <p:cBhvr>
                                        <p:cTn id="21" dur="500" fill="hold"/>
                                        <p:tgtEl>
                                          <p:spTgt spid="2"/>
                                        </p:tgtEl>
                                        <p:attrNameLst>
                                          <p:attrName>ppt_x</p:attrName>
                                          <p:attrName>ppt_y</p:attrName>
                                        </p:attrNameLst>
                                      </p:cBhvr>
                                      <p:rCtr x="1198" y="0"/>
                                    </p:animMotion>
                                  </p:childTnLst>
                                </p:cTn>
                              </p:par>
                              <p:par>
                                <p:cTn id="22" presetID="10" presetClass="entr" presetSubtype="0" fill="hold" grpId="0" nodeType="withEffect">
                                  <p:stCondLst>
                                    <p:cond delay="680"/>
                                  </p:stCondLst>
                                  <p:childTnLst>
                                    <p:set>
                                      <p:cBhvr>
                                        <p:cTn id="23" dur="1" fill="hold">
                                          <p:stCondLst>
                                            <p:cond delay="0"/>
                                          </p:stCondLst>
                                        </p:cTn>
                                        <p:tgtEl>
                                          <p:spTgt spid="5"/>
                                        </p:tgtEl>
                                        <p:attrNameLst>
                                          <p:attrName>style.visibility</p:attrName>
                                        </p:attrNameLst>
                                      </p:cBhvr>
                                      <p:to>
                                        <p:strVal val="visible"/>
                                      </p:to>
                                    </p:set>
                                    <p:animEffect transition="in" filter="fade">
                                      <p:cBhvr>
                                        <p:cTn id="24" dur="750"/>
                                        <p:tgtEl>
                                          <p:spTgt spid="5"/>
                                        </p:tgtEl>
                                      </p:cBhvr>
                                    </p:animEffect>
                                  </p:childTnLst>
                                </p:cTn>
                              </p:par>
                              <p:par>
                                <p:cTn id="25" presetID="63" presetClass="path" presetSubtype="0" decel="100000" fill="hold" grpId="1" nodeType="withEffect">
                                  <p:stCondLst>
                                    <p:cond delay="680"/>
                                  </p:stCondLst>
                                  <p:childTnLst>
                                    <p:animMotion origin="layout" path="M -0.02409 1.50289E-6 L -4.16667E-7 1.50289E-6 " pathEditMode="relative" rAng="0" ptsTypes="AA">
                                      <p:cBhvr>
                                        <p:cTn id="26" dur="500" fill="hold"/>
                                        <p:tgtEl>
                                          <p:spTgt spid="5"/>
                                        </p:tgtEl>
                                        <p:attrNameLst>
                                          <p:attrName>ppt_x</p:attrName>
                                          <p:attrName>ppt_y</p:attrName>
                                        </p:attrNameLst>
                                      </p:cBhvr>
                                      <p:rCtr x="1198"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5" grpId="0">
        <p:tmplLst>
          <p:tmpl>
            <p:tnLst>
              <p:par>
                <p:cTn presetID="10" presetClass="entr" presetSubtype="0" fill="hold" nodeType="withEffect">
                  <p:stCondLst>
                    <p:cond delay="680"/>
                  </p:stCondLst>
                  <p:childTnLst>
                    <p:set>
                      <p:cBhvr>
                        <p:cTn dur="1" fill="hold">
                          <p:stCondLst>
                            <p:cond delay="0"/>
                          </p:stCondLst>
                        </p:cTn>
                        <p:tgtEl>
                          <p:spTgt spid="5"/>
                        </p:tgtEl>
                        <p:attrNameLst>
                          <p:attrName>style.visibility</p:attrName>
                        </p:attrNameLst>
                      </p:cBhvr>
                      <p:to>
                        <p:strVal val="visible"/>
                      </p:to>
                    </p:set>
                    <p:animEffect transition="in" filter="fade">
                      <p:cBhvr>
                        <p:cTn dur="750"/>
                        <p:tgtEl>
                          <p:spTgt spid="5"/>
                        </p:tgtEl>
                      </p:cBhvr>
                    </p:animEffect>
                  </p:childTnLst>
                </p:cTn>
              </p:par>
            </p:tnLst>
          </p:tmpl>
        </p:tmplLst>
      </p:bldP>
      <p:bldP spid="5" grpId="1">
        <p:tmplLst>
          <p:tmpl>
            <p:tnLst>
              <p:par>
                <p:cTn presetID="63" presetClass="path" presetSubtype="0" decel="100000" fill="hold" nodeType="withEffect">
                  <p:stCondLst>
                    <p:cond delay="680"/>
                  </p:stCondLst>
                  <p:childTnLst>
                    <p:animMotion origin="layout" path="M -0.02409 1.50289E-6 L -4.16667E-7 1.50289E-6 " pathEditMode="relative" rAng="0" ptsTypes="AA">
                      <p:cBhvr>
                        <p:cTn dur="500" fill="hold"/>
                        <p:tgtEl>
                          <p:spTgt spid="5"/>
                        </p:tgtEl>
                        <p:attrNameLst>
                          <p:attrName>ppt_x</p:attrName>
                          <p:attrName>ppt_y</p:attrName>
                        </p:attrNameLst>
                      </p:cBhvr>
                      <p:rCtr x="1198" y="0"/>
                    </p:animMotion>
                  </p:childTnLst>
                </p:cTn>
              </p:par>
            </p:tnLst>
          </p:tmpl>
        </p:tmplLst>
      </p:bldP>
      <p:bldP spid="12" grpId="0" animBg="1"/>
      <p:bldP spid="13" grpId="0" animBg="1"/>
      <p:bldP spid="14" grpId="0" animBg="1"/>
    </p:bld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Title Slide Photo">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8" name="Rectangle 7"/>
          <p:cNvSpPr/>
          <p:nvPr userDrawn="1"/>
        </p:nvSpPr>
        <p:spPr bwMode="gray">
          <a:xfrm>
            <a:off x="1554848" y="479425"/>
            <a:ext cx="4960252" cy="930275"/>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1" name="Rectangle 10"/>
          <p:cNvSpPr/>
          <p:nvPr userDrawn="1"/>
        </p:nvSpPr>
        <p:spPr bwMode="gray">
          <a:xfrm>
            <a:off x="452526" y="665740"/>
            <a:ext cx="4943439" cy="930275"/>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2" name="Rectangle 11"/>
          <p:cNvSpPr/>
          <p:nvPr userDrawn="1"/>
        </p:nvSpPr>
        <p:spPr bwMode="gray">
          <a:xfrm>
            <a:off x="7035836" y="3771579"/>
            <a:ext cx="4943439" cy="64007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3" name="Rectangle 12"/>
          <p:cNvSpPr/>
          <p:nvPr userDrawn="1"/>
        </p:nvSpPr>
        <p:spPr bwMode="gray">
          <a:xfrm>
            <a:off x="7198360" y="3937000"/>
            <a:ext cx="4963478" cy="954397"/>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4" name="Rectangle 13"/>
          <p:cNvSpPr/>
          <p:nvPr userDrawn="1"/>
        </p:nvSpPr>
        <p:spPr bwMode="gray">
          <a:xfrm>
            <a:off x="7035836" y="4791456"/>
            <a:ext cx="4943439" cy="1639824"/>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pic>
        <p:nvPicPr>
          <p:cNvPr id="2" name="Picture 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049757" y="600046"/>
            <a:ext cx="10285898" cy="6532600"/>
          </a:xfrm>
          <a:prstGeom prst="rect">
            <a:avLst/>
          </a:prstGeom>
          <a:effectLst>
            <a:outerShdw blurRad="127000" sx="101000" sy="101000" algn="ctr" rotWithShape="0">
              <a:prstClr val="black">
                <a:alpha val="20000"/>
              </a:prstClr>
            </a:outerShdw>
          </a:effectLst>
        </p:spPr>
      </p:pic>
      <p:sp>
        <p:nvSpPr>
          <p:cNvPr id="9" name="Title 1"/>
          <p:cNvSpPr>
            <a:spLocks noGrp="1"/>
          </p:cNvSpPr>
          <p:nvPr>
            <p:ph type="title" hasCustomPrompt="1"/>
          </p:nvPr>
        </p:nvSpPr>
        <p:spPr bwMode="ltGray">
          <a:xfrm>
            <a:off x="1931886" y="3060901"/>
            <a:ext cx="8214225" cy="1371600"/>
          </a:xfrm>
          <a:noFill/>
        </p:spPr>
        <p:txBody>
          <a:bodyPr vert="horz" wrap="square" lIns="146304" tIns="91440" rIns="146304" bIns="91440" rtlCol="0" anchor="t" anchorCtr="0">
            <a:noAutofit/>
          </a:bodyPr>
          <a:lstStyle>
            <a:lvl1pPr>
              <a:defRPr lang="en-US" sz="4400" spc="-100" baseline="0" dirty="0">
                <a:gradFill>
                  <a:gsLst>
                    <a:gs pos="0">
                      <a:schemeClr val="bg2">
                        <a:lumMod val="10000"/>
                      </a:schemeClr>
                    </a:gs>
                    <a:gs pos="100000">
                      <a:schemeClr val="bg2">
                        <a:lumMod val="10000"/>
                      </a:schemeClr>
                    </a:gs>
                  </a:gsLst>
                  <a:lin ang="5400000" scaled="0"/>
                </a:gradFill>
              </a:defRPr>
            </a:lvl1pPr>
          </a:lstStyle>
          <a:p>
            <a:pPr lvl="0"/>
            <a:r>
              <a:rPr lang="en-US" dirty="0" smtClean="0"/>
              <a:t>Presentation title</a:t>
            </a:r>
            <a:endParaRPr lang="en-US" dirty="0"/>
          </a:p>
        </p:txBody>
      </p:sp>
      <p:sp>
        <p:nvSpPr>
          <p:cNvPr id="3" name="Text Placeholder 2"/>
          <p:cNvSpPr>
            <a:spLocks noGrp="1"/>
          </p:cNvSpPr>
          <p:nvPr>
            <p:ph type="body" sz="quarter" idx="14" hasCustomPrompt="1"/>
          </p:nvPr>
        </p:nvSpPr>
        <p:spPr bwMode="ltGray">
          <a:xfrm>
            <a:off x="1931886" y="4457379"/>
            <a:ext cx="8214226" cy="1371600"/>
          </a:xfrm>
        </p:spPr>
        <p:txBody>
          <a:bodyPr tIns="109728" bIns="109728">
            <a:noAutofit/>
          </a:bodyPr>
          <a:lstStyle>
            <a:lvl1pPr marL="0" indent="0">
              <a:spcBef>
                <a:spcPts val="0"/>
              </a:spcBef>
              <a:buNone/>
              <a:defRPr lang="en-US" sz="3200" b="0" kern="1200" cap="none" spc="-100" baseline="0" dirty="0">
                <a:ln w="3175">
                  <a:noFill/>
                </a:ln>
                <a:gradFill>
                  <a:gsLst>
                    <a:gs pos="0">
                      <a:schemeClr val="bg2">
                        <a:lumMod val="10000"/>
                      </a:schemeClr>
                    </a:gs>
                    <a:gs pos="100000">
                      <a:schemeClr val="bg2">
                        <a:lumMod val="10000"/>
                      </a:schemeClr>
                    </a:gs>
                  </a:gsLst>
                  <a:lin ang="5400000" scaled="0"/>
                </a:gradFill>
                <a:effectLst/>
                <a:latin typeface="+mj-lt"/>
                <a:ea typeface="+mn-ea"/>
                <a:cs typeface="Segoe UI" pitchFamily="34" charset="0"/>
              </a:defRPr>
            </a:lvl1pPr>
          </a:lstStyle>
          <a:p>
            <a:pPr lvl="0" algn="l" defTabSz="932742" rtl="0" eaLnBrk="1" latinLnBrk="0" hangingPunct="1">
              <a:lnSpc>
                <a:spcPct val="90000"/>
              </a:lnSpc>
              <a:spcBef>
                <a:spcPct val="0"/>
              </a:spcBef>
              <a:buNone/>
            </a:pPr>
            <a:r>
              <a:rPr lang="en-US" dirty="0" smtClean="0"/>
              <a:t>Speaker Name</a:t>
            </a:r>
            <a:endParaRPr lang="en-US" dirty="0"/>
          </a:p>
        </p:txBody>
      </p:sp>
      <p:pic>
        <p:nvPicPr>
          <p:cNvPr id="17" name="Picture 16"/>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bwMode="gray">
          <a:xfrm>
            <a:off x="11247438" y="479426"/>
            <a:ext cx="731837" cy="155994"/>
          </a:xfrm>
          <a:prstGeom prst="rect">
            <a:avLst/>
          </a:prstGeom>
        </p:spPr>
      </p:pic>
    </p:spTree>
    <p:extLst>
      <p:ext uri="{BB962C8B-B14F-4D97-AF65-F5344CB8AC3E}">
        <p14:creationId xmlns:p14="http://schemas.microsoft.com/office/powerpoint/2010/main" val="517485391"/>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750" fill="hold"/>
                                        <p:tgtEl>
                                          <p:spTgt spid="8"/>
                                        </p:tgtEl>
                                        <p:attrNameLst>
                                          <p:attrName>ppt_x</p:attrName>
                                        </p:attrNameLst>
                                      </p:cBhvr>
                                      <p:tavLst>
                                        <p:tav tm="0">
                                          <p:val>
                                            <p:strVal val="0-#ppt_w/2"/>
                                          </p:val>
                                        </p:tav>
                                        <p:tav tm="100000">
                                          <p:val>
                                            <p:strVal val="#ppt_x"/>
                                          </p:val>
                                        </p:tav>
                                      </p:tavLst>
                                    </p:anim>
                                    <p:anim calcmode="lin" valueType="num">
                                      <p:cBhvr additive="base">
                                        <p:cTn id="8" dur="750" fill="hold"/>
                                        <p:tgtEl>
                                          <p:spTgt spid="8"/>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25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750" fill="hold"/>
                                        <p:tgtEl>
                                          <p:spTgt spid="11"/>
                                        </p:tgtEl>
                                        <p:attrNameLst>
                                          <p:attrName>ppt_x</p:attrName>
                                        </p:attrNameLst>
                                      </p:cBhvr>
                                      <p:tavLst>
                                        <p:tav tm="0">
                                          <p:val>
                                            <p:strVal val="0-#ppt_w/2"/>
                                          </p:val>
                                        </p:tav>
                                        <p:tav tm="100000">
                                          <p:val>
                                            <p:strVal val="#ppt_x"/>
                                          </p:val>
                                        </p:tav>
                                      </p:tavLst>
                                    </p:anim>
                                    <p:anim calcmode="lin" valueType="num">
                                      <p:cBhvr additive="base">
                                        <p:cTn id="12" dur="750" fill="hold"/>
                                        <p:tgtEl>
                                          <p:spTgt spid="11"/>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p:stCondLst>
                                    <p:cond delay="250"/>
                                  </p:stCondLst>
                                  <p:childTnLst>
                                    <p:set>
                                      <p:cBhvr>
                                        <p:cTn id="14" dur="1" fill="hold">
                                          <p:stCondLst>
                                            <p:cond delay="0"/>
                                          </p:stCondLst>
                                        </p:cTn>
                                        <p:tgtEl>
                                          <p:spTgt spid="12"/>
                                        </p:tgtEl>
                                        <p:attrNameLst>
                                          <p:attrName>style.visibility</p:attrName>
                                        </p:attrNameLst>
                                      </p:cBhvr>
                                      <p:to>
                                        <p:strVal val="visible"/>
                                      </p:to>
                                    </p:set>
                                    <p:anim calcmode="lin" valueType="num">
                                      <p:cBhvr additive="base">
                                        <p:cTn id="15" dur="750" fill="hold"/>
                                        <p:tgtEl>
                                          <p:spTgt spid="12"/>
                                        </p:tgtEl>
                                        <p:attrNameLst>
                                          <p:attrName>ppt_x</p:attrName>
                                        </p:attrNameLst>
                                      </p:cBhvr>
                                      <p:tavLst>
                                        <p:tav tm="0">
                                          <p:val>
                                            <p:strVal val="1+#ppt_w/2"/>
                                          </p:val>
                                        </p:tav>
                                        <p:tav tm="100000">
                                          <p:val>
                                            <p:strVal val="#ppt_x"/>
                                          </p:val>
                                        </p:tav>
                                      </p:tavLst>
                                    </p:anim>
                                    <p:anim calcmode="lin" valueType="num">
                                      <p:cBhvr additive="base">
                                        <p:cTn id="16" dur="750" fill="hold"/>
                                        <p:tgtEl>
                                          <p:spTgt spid="12"/>
                                        </p:tgtEl>
                                        <p:attrNameLst>
                                          <p:attrName>ppt_y</p:attrName>
                                        </p:attrNameLst>
                                      </p:cBhvr>
                                      <p:tavLst>
                                        <p:tav tm="0">
                                          <p:val>
                                            <p:strVal val="#ppt_y"/>
                                          </p:val>
                                        </p:tav>
                                        <p:tav tm="100000">
                                          <p:val>
                                            <p:strVal val="#ppt_y"/>
                                          </p:val>
                                        </p:tav>
                                      </p:tavLst>
                                    </p:anim>
                                  </p:childTnLst>
                                </p:cTn>
                              </p:par>
                              <p:par>
                                <p:cTn id="17" presetID="2" presetClass="entr" presetSubtype="2" decel="100000" fill="hold" grpId="0" nodeType="withEffect">
                                  <p:stCondLst>
                                    <p:cond delay="750"/>
                                  </p:stCondLst>
                                  <p:childTnLst>
                                    <p:set>
                                      <p:cBhvr>
                                        <p:cTn id="18" dur="1" fill="hold">
                                          <p:stCondLst>
                                            <p:cond delay="0"/>
                                          </p:stCondLst>
                                        </p:cTn>
                                        <p:tgtEl>
                                          <p:spTgt spid="14"/>
                                        </p:tgtEl>
                                        <p:attrNameLst>
                                          <p:attrName>style.visibility</p:attrName>
                                        </p:attrNameLst>
                                      </p:cBhvr>
                                      <p:to>
                                        <p:strVal val="visible"/>
                                      </p:to>
                                    </p:set>
                                    <p:anim calcmode="lin" valueType="num">
                                      <p:cBhvr additive="base">
                                        <p:cTn id="19" dur="750" fill="hold"/>
                                        <p:tgtEl>
                                          <p:spTgt spid="14"/>
                                        </p:tgtEl>
                                        <p:attrNameLst>
                                          <p:attrName>ppt_x</p:attrName>
                                        </p:attrNameLst>
                                      </p:cBhvr>
                                      <p:tavLst>
                                        <p:tav tm="0">
                                          <p:val>
                                            <p:strVal val="1+#ppt_w/2"/>
                                          </p:val>
                                        </p:tav>
                                        <p:tav tm="100000">
                                          <p:val>
                                            <p:strVal val="#ppt_x"/>
                                          </p:val>
                                        </p:tav>
                                      </p:tavLst>
                                    </p:anim>
                                    <p:anim calcmode="lin" valueType="num">
                                      <p:cBhvr additive="base">
                                        <p:cTn id="20" dur="750" fill="hold"/>
                                        <p:tgtEl>
                                          <p:spTgt spid="14"/>
                                        </p:tgtEl>
                                        <p:attrNameLst>
                                          <p:attrName>ppt_y</p:attrName>
                                        </p:attrNameLst>
                                      </p:cBhvr>
                                      <p:tavLst>
                                        <p:tav tm="0">
                                          <p:val>
                                            <p:strVal val="#ppt_y"/>
                                          </p:val>
                                        </p:tav>
                                        <p:tav tm="100000">
                                          <p:val>
                                            <p:strVal val="#ppt_y"/>
                                          </p:val>
                                        </p:tav>
                                      </p:tavLst>
                                    </p:anim>
                                  </p:childTnLst>
                                </p:cTn>
                              </p:par>
                              <p:par>
                                <p:cTn id="21" presetID="2" presetClass="entr" presetSubtype="2" decel="100000" fill="hold" grpId="0" nodeType="withEffect">
                                  <p:stCondLst>
                                    <p:cond delay="110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750" fill="hold"/>
                                        <p:tgtEl>
                                          <p:spTgt spid="13"/>
                                        </p:tgtEl>
                                        <p:attrNameLst>
                                          <p:attrName>ppt_x</p:attrName>
                                        </p:attrNameLst>
                                      </p:cBhvr>
                                      <p:tavLst>
                                        <p:tav tm="0">
                                          <p:val>
                                            <p:strVal val="1+#ppt_w/2"/>
                                          </p:val>
                                        </p:tav>
                                        <p:tav tm="100000">
                                          <p:val>
                                            <p:strVal val="#ppt_x"/>
                                          </p:val>
                                        </p:tav>
                                      </p:tavLst>
                                    </p:anim>
                                    <p:anim calcmode="lin" valueType="num">
                                      <p:cBhvr additive="base">
                                        <p:cTn id="24" dur="750" fill="hold"/>
                                        <p:tgtEl>
                                          <p:spTgt spid="13"/>
                                        </p:tgtEl>
                                        <p:attrNameLst>
                                          <p:attrName>ppt_y</p:attrName>
                                        </p:attrNameLst>
                                      </p:cBhvr>
                                      <p:tavLst>
                                        <p:tav tm="0">
                                          <p:val>
                                            <p:strVal val="#ppt_y"/>
                                          </p:val>
                                        </p:tav>
                                        <p:tav tm="100000">
                                          <p:val>
                                            <p:strVal val="#ppt_y"/>
                                          </p:val>
                                        </p:tav>
                                      </p:tavLst>
                                    </p:anim>
                                  </p:childTnLst>
                                </p:cTn>
                              </p:par>
                              <p:par>
                                <p:cTn id="25" presetID="10" presetClass="entr" presetSubtype="0" fill="hold" grpId="0" nodeType="withEffect">
                                  <p:stCondLst>
                                    <p:cond delay="580"/>
                                  </p:stCondLst>
                                  <p:childTnLst>
                                    <p:set>
                                      <p:cBhvr>
                                        <p:cTn id="26" dur="1" fill="hold">
                                          <p:stCondLst>
                                            <p:cond delay="0"/>
                                          </p:stCondLst>
                                        </p:cTn>
                                        <p:tgtEl>
                                          <p:spTgt spid="9"/>
                                        </p:tgtEl>
                                        <p:attrNameLst>
                                          <p:attrName>style.visibility</p:attrName>
                                        </p:attrNameLst>
                                      </p:cBhvr>
                                      <p:to>
                                        <p:strVal val="visible"/>
                                      </p:to>
                                    </p:set>
                                    <p:animEffect transition="in" filter="fade">
                                      <p:cBhvr>
                                        <p:cTn id="27" dur="750"/>
                                        <p:tgtEl>
                                          <p:spTgt spid="9"/>
                                        </p:tgtEl>
                                      </p:cBhvr>
                                    </p:animEffect>
                                  </p:childTnLst>
                                </p:cTn>
                              </p:par>
                              <p:par>
                                <p:cTn id="28" presetID="63" presetClass="path" presetSubtype="0" decel="100000" fill="hold" grpId="1" nodeType="withEffect">
                                  <p:stCondLst>
                                    <p:cond delay="580"/>
                                  </p:stCondLst>
                                  <p:childTnLst>
                                    <p:animMotion origin="layout" path="M -0.02413 -3.22742E-6 L 4.30431E-6 -3.22742E-6 " pathEditMode="relative" rAng="0" ptsTypes="AA">
                                      <p:cBhvr>
                                        <p:cTn id="29" dur="500" fill="hold"/>
                                        <p:tgtEl>
                                          <p:spTgt spid="9"/>
                                        </p:tgtEl>
                                        <p:attrNameLst>
                                          <p:attrName>ppt_x</p:attrName>
                                          <p:attrName>ppt_y</p:attrName>
                                        </p:attrNameLst>
                                      </p:cBhvr>
                                      <p:rCtr x="1200" y="0"/>
                                    </p:animMotion>
                                  </p:childTnLst>
                                </p:cTn>
                              </p:par>
                              <p:par>
                                <p:cTn id="30" presetID="10" presetClass="entr" presetSubtype="0" fill="hold" grpId="0" nodeType="withEffect">
                                  <p:stCondLst>
                                    <p:cond delay="680"/>
                                  </p:stCondLst>
                                  <p:childTnLst>
                                    <p:set>
                                      <p:cBhvr>
                                        <p:cTn id="31" dur="1" fill="hold">
                                          <p:stCondLst>
                                            <p:cond delay="0"/>
                                          </p:stCondLst>
                                        </p:cTn>
                                        <p:tgtEl>
                                          <p:spTgt spid="3"/>
                                        </p:tgtEl>
                                        <p:attrNameLst>
                                          <p:attrName>style.visibility</p:attrName>
                                        </p:attrNameLst>
                                      </p:cBhvr>
                                      <p:to>
                                        <p:strVal val="visible"/>
                                      </p:to>
                                    </p:set>
                                    <p:animEffect transition="in" filter="fade">
                                      <p:cBhvr>
                                        <p:cTn id="32" dur="750"/>
                                        <p:tgtEl>
                                          <p:spTgt spid="3"/>
                                        </p:tgtEl>
                                      </p:cBhvr>
                                    </p:animEffect>
                                  </p:childTnLst>
                                </p:cTn>
                              </p:par>
                              <p:par>
                                <p:cTn id="33" presetID="63" presetClass="path" presetSubtype="0" decel="100000" fill="hold" grpId="1" nodeType="withEffect">
                                  <p:stCondLst>
                                    <p:cond delay="680"/>
                                  </p:stCondLst>
                                  <p:childTnLst>
                                    <p:animMotion origin="layout" path="M -0.02413 -8.71539E-7 L 4.30431E-6 -8.71539E-7 " pathEditMode="relative" rAng="0" ptsTypes="AA">
                                      <p:cBhvr>
                                        <p:cTn id="34" dur="500" fill="hold"/>
                                        <p:tgtEl>
                                          <p:spTgt spid="3"/>
                                        </p:tgtEl>
                                        <p:attrNameLst>
                                          <p:attrName>ppt_x</p:attrName>
                                          <p:attrName>ppt_y</p:attrName>
                                        </p:attrNameLst>
                                      </p:cBhvr>
                                      <p:rCtr x="1200"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1" grpId="0" animBg="1"/>
      <p:bldP spid="12" grpId="0" animBg="1"/>
      <p:bldP spid="13" grpId="0" animBg="1"/>
      <p:bldP spid="14" grpId="0" animBg="1"/>
      <p:bldP spid="9" grpId="0"/>
      <p:bldP spid="9" grpId="1"/>
      <p:bldP spid="3" grpId="0">
        <p:tmplLst>
          <p:tmpl>
            <p:tnLst>
              <p:par>
                <p:cTn presetID="10" presetClass="entr" presetSubtype="0" fill="hold" nodeType="withEffect">
                  <p:stCondLst>
                    <p:cond delay="680"/>
                  </p:stCondLst>
                  <p:childTnLst>
                    <p:set>
                      <p:cBhvr>
                        <p:cTn dur="1" fill="hold">
                          <p:stCondLst>
                            <p:cond delay="0"/>
                          </p:stCondLst>
                        </p:cTn>
                        <p:tgtEl>
                          <p:spTgt spid="3"/>
                        </p:tgtEl>
                        <p:attrNameLst>
                          <p:attrName>style.visibility</p:attrName>
                        </p:attrNameLst>
                      </p:cBhvr>
                      <p:to>
                        <p:strVal val="visible"/>
                      </p:to>
                    </p:set>
                    <p:animEffect transition="in" filter="fade">
                      <p:cBhvr>
                        <p:cTn dur="750"/>
                        <p:tgtEl>
                          <p:spTgt spid="3"/>
                        </p:tgtEl>
                      </p:cBhvr>
                    </p:animEffect>
                  </p:childTnLst>
                </p:cTn>
              </p:par>
            </p:tnLst>
          </p:tmpl>
        </p:tmplLst>
      </p:bldP>
      <p:bldP spid="3" grpId="1">
        <p:tmplLst>
          <p:tmpl>
            <p:tnLst>
              <p:par>
                <p:cTn presetID="63" presetClass="path" presetSubtype="0" decel="100000" fill="hold" nodeType="withEffect">
                  <p:stCondLst>
                    <p:cond delay="680"/>
                  </p:stCondLst>
                  <p:childTnLst>
                    <p:animMotion origin="layout" path="M -0.02413 -8.71539E-7 L 4.30431E-6 -8.71539E-7 " pathEditMode="relative" rAng="0" ptsTypes="AA">
                      <p:cBhvr>
                        <p:cTn dur="500" fill="hold"/>
                        <p:tgtEl>
                          <p:spTgt spid="3"/>
                        </p:tgtEl>
                        <p:attrNameLst>
                          <p:attrName>ppt_x</p:attrName>
                          <p:attrName>ppt_y</p:attrName>
                        </p:attrNameLst>
                      </p:cBhvr>
                      <p:rCtr x="1200" y="0"/>
                    </p:animMotion>
                  </p:childTnLst>
                </p:cTn>
              </p:par>
            </p:tnLst>
          </p:tmpl>
        </p:tmplLst>
      </p:bldP>
    </p:bld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Demo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Rectangle 3"/>
          <p:cNvSpPr/>
          <p:nvPr userDrawn="1"/>
        </p:nvSpPr>
        <p:spPr bwMode="auto">
          <a:xfrm>
            <a:off x="274702" y="1211287"/>
            <a:ext cx="10058336" cy="2743176"/>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hasCustomPrompt="1"/>
          </p:nvPr>
        </p:nvSpPr>
        <p:spPr>
          <a:xfrm>
            <a:off x="274639" y="1209973"/>
            <a:ext cx="10056812" cy="2751698"/>
          </a:xfrm>
          <a:noFill/>
        </p:spPr>
        <p:txBody>
          <a:bodyPr tIns="91440" bIns="91440" anchor="t" anchorCtr="0"/>
          <a:lstStyle>
            <a:lvl1pPr>
              <a:defRPr sz="7200" spc="-100" baseline="0">
                <a:gradFill>
                  <a:gsLst>
                    <a:gs pos="91241">
                      <a:schemeClr val="tx1"/>
                    </a:gs>
                    <a:gs pos="57000">
                      <a:schemeClr val="tx1"/>
                    </a:gs>
                    <a:gs pos="18000">
                      <a:schemeClr val="tx1"/>
                    </a:gs>
                  </a:gsLst>
                  <a:lin ang="5400000" scaled="0"/>
                </a:gradFill>
              </a:defRPr>
            </a:lvl1pPr>
          </a:lstStyle>
          <a:p>
            <a:r>
              <a:rPr lang="en-US" dirty="0" smtClean="0"/>
              <a:t>Demo title</a:t>
            </a:r>
            <a:endParaRPr lang="en-US" dirty="0"/>
          </a:p>
        </p:txBody>
      </p:sp>
      <p:sp>
        <p:nvSpPr>
          <p:cNvPr id="5" name="Text Placeholder 4"/>
          <p:cNvSpPr>
            <a:spLocks noGrp="1"/>
          </p:cNvSpPr>
          <p:nvPr>
            <p:ph type="body" sz="quarter" idx="12" hasCustomPrompt="1"/>
          </p:nvPr>
        </p:nvSpPr>
        <p:spPr>
          <a:xfrm>
            <a:off x="274638" y="3954463"/>
            <a:ext cx="10058401" cy="1829593"/>
          </a:xfrm>
          <a:noFill/>
        </p:spPr>
        <p:txBody>
          <a:bodyPr lIns="182880" tIns="146304" rIns="182880" bIns="146304">
            <a:noAutofit/>
          </a:bodyPr>
          <a:lstStyle>
            <a:lvl1pPr marL="0" indent="0">
              <a:spcBef>
                <a:spcPts val="0"/>
              </a:spcBef>
              <a:buNone/>
              <a:defRPr sz="3600" spc="0" baseline="0">
                <a:gradFill>
                  <a:gsLst>
                    <a:gs pos="91241">
                      <a:schemeClr val="tx1"/>
                    </a:gs>
                    <a:gs pos="57000">
                      <a:schemeClr val="tx1"/>
                    </a:gs>
                    <a:gs pos="18000">
                      <a:schemeClr val="tx1"/>
                    </a:gs>
                  </a:gsLst>
                  <a:lin ang="5400000" scaled="0"/>
                </a:gradFill>
                <a:latin typeface="+mj-lt"/>
              </a:defRPr>
            </a:lvl1pPr>
          </a:lstStyle>
          <a:p>
            <a:pPr lvl="0"/>
            <a:r>
              <a:rPr lang="en-US" dirty="0" smtClean="0"/>
              <a:t>Speaker Name</a:t>
            </a:r>
          </a:p>
        </p:txBody>
      </p:sp>
      <p:sp>
        <p:nvSpPr>
          <p:cNvPr id="12" name="Rectangle 11"/>
          <p:cNvSpPr/>
          <p:nvPr userDrawn="1"/>
        </p:nvSpPr>
        <p:spPr bwMode="gray">
          <a:xfrm flipH="1">
            <a:off x="6675437" y="5741676"/>
            <a:ext cx="5090930" cy="421649"/>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3" name="Rectangle 12"/>
          <p:cNvSpPr/>
          <p:nvPr userDrawn="1"/>
        </p:nvSpPr>
        <p:spPr bwMode="gray">
          <a:xfrm flipH="1">
            <a:off x="7438038" y="5910383"/>
            <a:ext cx="4998437" cy="41791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4" name="Rectangle 13"/>
          <p:cNvSpPr/>
          <p:nvPr userDrawn="1"/>
        </p:nvSpPr>
        <p:spPr bwMode="gray">
          <a:xfrm flipH="1">
            <a:off x="7193591" y="6282993"/>
            <a:ext cx="5072801" cy="41791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Tree>
    <p:extLst>
      <p:ext uri="{BB962C8B-B14F-4D97-AF65-F5344CB8AC3E}">
        <p14:creationId xmlns:p14="http://schemas.microsoft.com/office/powerpoint/2010/main" val="1245362197"/>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850" fill="hold"/>
                                        <p:tgtEl>
                                          <p:spTgt spid="12"/>
                                        </p:tgtEl>
                                        <p:attrNameLst>
                                          <p:attrName>ppt_x</p:attrName>
                                        </p:attrNameLst>
                                      </p:cBhvr>
                                      <p:tavLst>
                                        <p:tav tm="0">
                                          <p:val>
                                            <p:strVal val="1+#ppt_w/2"/>
                                          </p:val>
                                        </p:tav>
                                        <p:tav tm="100000">
                                          <p:val>
                                            <p:strVal val="#ppt_x"/>
                                          </p:val>
                                        </p:tav>
                                      </p:tavLst>
                                    </p:anim>
                                    <p:anim calcmode="lin" valueType="num">
                                      <p:cBhvr additive="base">
                                        <p:cTn id="8" dur="850" fill="hold"/>
                                        <p:tgtEl>
                                          <p:spTgt spid="12"/>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14"/>
                                        </p:tgtEl>
                                        <p:attrNameLst>
                                          <p:attrName>style.visibility</p:attrName>
                                        </p:attrNameLst>
                                      </p:cBhvr>
                                      <p:to>
                                        <p:strVal val="visible"/>
                                      </p:to>
                                    </p:set>
                                    <p:anim calcmode="lin" valueType="num">
                                      <p:cBhvr additive="base">
                                        <p:cTn id="11" dur="850" fill="hold"/>
                                        <p:tgtEl>
                                          <p:spTgt spid="14"/>
                                        </p:tgtEl>
                                        <p:attrNameLst>
                                          <p:attrName>ppt_x</p:attrName>
                                        </p:attrNameLst>
                                      </p:cBhvr>
                                      <p:tavLst>
                                        <p:tav tm="0">
                                          <p:val>
                                            <p:strVal val="1+#ppt_w/2"/>
                                          </p:val>
                                        </p:tav>
                                        <p:tav tm="100000">
                                          <p:val>
                                            <p:strVal val="#ppt_x"/>
                                          </p:val>
                                        </p:tav>
                                      </p:tavLst>
                                    </p:anim>
                                    <p:anim calcmode="lin" valueType="num">
                                      <p:cBhvr additive="base">
                                        <p:cTn id="12" dur="850" fill="hold"/>
                                        <p:tgtEl>
                                          <p:spTgt spid="14"/>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250"/>
                                  </p:stCondLst>
                                  <p:childTnLst>
                                    <p:set>
                                      <p:cBhvr>
                                        <p:cTn id="14" dur="1" fill="hold">
                                          <p:stCondLst>
                                            <p:cond delay="0"/>
                                          </p:stCondLst>
                                        </p:cTn>
                                        <p:tgtEl>
                                          <p:spTgt spid="13"/>
                                        </p:tgtEl>
                                        <p:attrNameLst>
                                          <p:attrName>style.visibility</p:attrName>
                                        </p:attrNameLst>
                                      </p:cBhvr>
                                      <p:to>
                                        <p:strVal val="visible"/>
                                      </p:to>
                                    </p:set>
                                    <p:anim calcmode="lin" valueType="num">
                                      <p:cBhvr additive="base">
                                        <p:cTn id="15" dur="850" fill="hold"/>
                                        <p:tgtEl>
                                          <p:spTgt spid="13"/>
                                        </p:tgtEl>
                                        <p:attrNameLst>
                                          <p:attrName>ppt_x</p:attrName>
                                        </p:attrNameLst>
                                      </p:cBhvr>
                                      <p:tavLst>
                                        <p:tav tm="0">
                                          <p:val>
                                            <p:strVal val="0-#ppt_w/2"/>
                                          </p:val>
                                        </p:tav>
                                        <p:tav tm="100000">
                                          <p:val>
                                            <p:strVal val="#ppt_x"/>
                                          </p:val>
                                        </p:tav>
                                      </p:tavLst>
                                    </p:anim>
                                    <p:anim calcmode="lin" valueType="num">
                                      <p:cBhvr additive="base">
                                        <p:cTn id="16" dur="850" fill="hold"/>
                                        <p:tgtEl>
                                          <p:spTgt spid="13"/>
                                        </p:tgtEl>
                                        <p:attrNameLst>
                                          <p:attrName>ppt_y</p:attrName>
                                        </p:attrNameLst>
                                      </p:cBhvr>
                                      <p:tavLst>
                                        <p:tav tm="0">
                                          <p:val>
                                            <p:strVal val="#ppt_y"/>
                                          </p:val>
                                        </p:tav>
                                        <p:tav tm="100000">
                                          <p:val>
                                            <p:strVal val="#ppt_y"/>
                                          </p:val>
                                        </p:tav>
                                      </p:tavLst>
                                    </p:anim>
                                  </p:childTnLst>
                                </p:cTn>
                              </p:par>
                              <p:par>
                                <p:cTn id="17" presetID="10" presetClass="entr" presetSubtype="0" fill="hold" grpId="0" nodeType="withEffect">
                                  <p:stCondLst>
                                    <p:cond delay="580"/>
                                  </p:stCondLst>
                                  <p:childTnLst>
                                    <p:set>
                                      <p:cBhvr>
                                        <p:cTn id="18" dur="1" fill="hold">
                                          <p:stCondLst>
                                            <p:cond delay="0"/>
                                          </p:stCondLst>
                                        </p:cTn>
                                        <p:tgtEl>
                                          <p:spTgt spid="2"/>
                                        </p:tgtEl>
                                        <p:attrNameLst>
                                          <p:attrName>style.visibility</p:attrName>
                                        </p:attrNameLst>
                                      </p:cBhvr>
                                      <p:to>
                                        <p:strVal val="visible"/>
                                      </p:to>
                                    </p:set>
                                    <p:animEffect transition="in" filter="fade">
                                      <p:cBhvr>
                                        <p:cTn id="19" dur="750"/>
                                        <p:tgtEl>
                                          <p:spTgt spid="2"/>
                                        </p:tgtEl>
                                      </p:cBhvr>
                                    </p:animEffect>
                                  </p:childTnLst>
                                </p:cTn>
                              </p:par>
                              <p:par>
                                <p:cTn id="20" presetID="63" presetClass="path" presetSubtype="0" decel="100000" fill="hold" grpId="1" nodeType="withEffect">
                                  <p:stCondLst>
                                    <p:cond delay="580"/>
                                  </p:stCondLst>
                                  <p:childTnLst>
                                    <p:animMotion origin="layout" path="M -0.02409 1.50289E-6 L -4.16667E-7 1.50289E-6 " pathEditMode="relative" rAng="0" ptsTypes="AA">
                                      <p:cBhvr>
                                        <p:cTn id="21" dur="500" fill="hold"/>
                                        <p:tgtEl>
                                          <p:spTgt spid="2"/>
                                        </p:tgtEl>
                                        <p:attrNameLst>
                                          <p:attrName>ppt_x</p:attrName>
                                          <p:attrName>ppt_y</p:attrName>
                                        </p:attrNameLst>
                                      </p:cBhvr>
                                      <p:rCtr x="1198" y="0"/>
                                    </p:animMotion>
                                  </p:childTnLst>
                                </p:cTn>
                              </p:par>
                              <p:par>
                                <p:cTn id="22" presetID="10" presetClass="entr" presetSubtype="0" fill="hold" grpId="0" nodeType="withEffect">
                                  <p:stCondLst>
                                    <p:cond delay="680"/>
                                  </p:stCondLst>
                                  <p:childTnLst>
                                    <p:set>
                                      <p:cBhvr>
                                        <p:cTn id="23" dur="1" fill="hold">
                                          <p:stCondLst>
                                            <p:cond delay="0"/>
                                          </p:stCondLst>
                                        </p:cTn>
                                        <p:tgtEl>
                                          <p:spTgt spid="5"/>
                                        </p:tgtEl>
                                        <p:attrNameLst>
                                          <p:attrName>style.visibility</p:attrName>
                                        </p:attrNameLst>
                                      </p:cBhvr>
                                      <p:to>
                                        <p:strVal val="visible"/>
                                      </p:to>
                                    </p:set>
                                    <p:animEffect transition="in" filter="fade">
                                      <p:cBhvr>
                                        <p:cTn id="24" dur="750"/>
                                        <p:tgtEl>
                                          <p:spTgt spid="5"/>
                                        </p:tgtEl>
                                      </p:cBhvr>
                                    </p:animEffect>
                                  </p:childTnLst>
                                </p:cTn>
                              </p:par>
                              <p:par>
                                <p:cTn id="25" presetID="63" presetClass="path" presetSubtype="0" decel="100000" fill="hold" grpId="1" nodeType="withEffect">
                                  <p:stCondLst>
                                    <p:cond delay="680"/>
                                  </p:stCondLst>
                                  <p:childTnLst>
                                    <p:animMotion origin="layout" path="M -0.02409 1.50289E-6 L -4.16667E-7 1.50289E-6 " pathEditMode="relative" rAng="0" ptsTypes="AA">
                                      <p:cBhvr>
                                        <p:cTn id="26" dur="500" fill="hold"/>
                                        <p:tgtEl>
                                          <p:spTgt spid="5"/>
                                        </p:tgtEl>
                                        <p:attrNameLst>
                                          <p:attrName>ppt_x</p:attrName>
                                          <p:attrName>ppt_y</p:attrName>
                                        </p:attrNameLst>
                                      </p:cBhvr>
                                      <p:rCtr x="1198"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5" grpId="0">
        <p:tmplLst>
          <p:tmpl>
            <p:tnLst>
              <p:par>
                <p:cTn presetID="10" presetClass="entr" presetSubtype="0" fill="hold" nodeType="withEffect">
                  <p:stCondLst>
                    <p:cond delay="680"/>
                  </p:stCondLst>
                  <p:childTnLst>
                    <p:set>
                      <p:cBhvr>
                        <p:cTn dur="1" fill="hold">
                          <p:stCondLst>
                            <p:cond delay="0"/>
                          </p:stCondLst>
                        </p:cTn>
                        <p:tgtEl>
                          <p:spTgt spid="5"/>
                        </p:tgtEl>
                        <p:attrNameLst>
                          <p:attrName>style.visibility</p:attrName>
                        </p:attrNameLst>
                      </p:cBhvr>
                      <p:to>
                        <p:strVal val="visible"/>
                      </p:to>
                    </p:set>
                    <p:animEffect transition="in" filter="fade">
                      <p:cBhvr>
                        <p:cTn dur="750"/>
                        <p:tgtEl>
                          <p:spTgt spid="5"/>
                        </p:tgtEl>
                      </p:cBhvr>
                    </p:animEffect>
                  </p:childTnLst>
                </p:cTn>
              </p:par>
            </p:tnLst>
          </p:tmpl>
        </p:tmplLst>
      </p:bldP>
      <p:bldP spid="5" grpId="1">
        <p:tmplLst>
          <p:tmpl>
            <p:tnLst>
              <p:par>
                <p:cTn presetID="63" presetClass="path" presetSubtype="0" decel="100000" fill="hold" nodeType="withEffect">
                  <p:stCondLst>
                    <p:cond delay="680"/>
                  </p:stCondLst>
                  <p:childTnLst>
                    <p:animMotion origin="layout" path="M -0.02409 1.50289E-6 L -4.16667E-7 1.50289E-6 " pathEditMode="relative" rAng="0" ptsTypes="AA">
                      <p:cBhvr>
                        <p:cTn dur="500" fill="hold"/>
                        <p:tgtEl>
                          <p:spTgt spid="5"/>
                        </p:tgtEl>
                        <p:attrNameLst>
                          <p:attrName>ppt_x</p:attrName>
                          <p:attrName>ppt_y</p:attrName>
                        </p:attrNameLst>
                      </p:cBhvr>
                      <p:rCtr x="1198" y="0"/>
                    </p:animMotion>
                  </p:childTnLst>
                </p:cTn>
              </p:par>
            </p:tnLst>
          </p:tmpl>
        </p:tmplLst>
      </p:bldP>
      <p:bldP spid="12" grpId="0" animBg="1"/>
      <p:bldP spid="13" grpId="0" animBg="1"/>
      <p:bldP spid="14" grpId="0" animBg="1"/>
    </p:bld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Video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Rectangle 3"/>
          <p:cNvSpPr/>
          <p:nvPr userDrawn="1"/>
        </p:nvSpPr>
        <p:spPr bwMode="auto">
          <a:xfrm>
            <a:off x="274702" y="1211287"/>
            <a:ext cx="10058336" cy="2743176"/>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hasCustomPrompt="1"/>
          </p:nvPr>
        </p:nvSpPr>
        <p:spPr>
          <a:xfrm>
            <a:off x="274639" y="1209973"/>
            <a:ext cx="10056812" cy="2751698"/>
          </a:xfrm>
          <a:noFill/>
        </p:spPr>
        <p:txBody>
          <a:bodyPr tIns="91440" bIns="91440" anchor="t" anchorCtr="0"/>
          <a:lstStyle>
            <a:lvl1pPr>
              <a:defRPr sz="7200" spc="-100" baseline="0">
                <a:gradFill>
                  <a:gsLst>
                    <a:gs pos="91241">
                      <a:schemeClr val="tx1"/>
                    </a:gs>
                    <a:gs pos="57000">
                      <a:schemeClr val="tx1"/>
                    </a:gs>
                    <a:gs pos="18000">
                      <a:schemeClr val="tx1"/>
                    </a:gs>
                  </a:gsLst>
                  <a:lin ang="5400000" scaled="0"/>
                </a:gradFill>
              </a:defRPr>
            </a:lvl1pPr>
          </a:lstStyle>
          <a:p>
            <a:r>
              <a:rPr lang="en-US" dirty="0" smtClean="0"/>
              <a:t>Video title</a:t>
            </a:r>
            <a:endParaRPr lang="en-US" dirty="0"/>
          </a:p>
        </p:txBody>
      </p:sp>
      <p:sp>
        <p:nvSpPr>
          <p:cNvPr id="8" name="Rectangle 7"/>
          <p:cNvSpPr/>
          <p:nvPr userDrawn="1"/>
        </p:nvSpPr>
        <p:spPr bwMode="gray">
          <a:xfrm flipH="1">
            <a:off x="6675437" y="5741676"/>
            <a:ext cx="5090930" cy="421649"/>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9" name="Rectangle 8"/>
          <p:cNvSpPr/>
          <p:nvPr userDrawn="1"/>
        </p:nvSpPr>
        <p:spPr bwMode="gray">
          <a:xfrm flipH="1">
            <a:off x="7438038" y="5910383"/>
            <a:ext cx="4998437" cy="41791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0" name="Rectangle 9"/>
          <p:cNvSpPr/>
          <p:nvPr userDrawn="1"/>
        </p:nvSpPr>
        <p:spPr bwMode="gray">
          <a:xfrm flipH="1">
            <a:off x="7193591" y="6282993"/>
            <a:ext cx="5072801" cy="41791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Tree>
    <p:extLst>
      <p:ext uri="{BB962C8B-B14F-4D97-AF65-F5344CB8AC3E}">
        <p14:creationId xmlns:p14="http://schemas.microsoft.com/office/powerpoint/2010/main" val="739995888"/>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58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750"/>
                                        <p:tgtEl>
                                          <p:spTgt spid="2"/>
                                        </p:tgtEl>
                                      </p:cBhvr>
                                    </p:animEffect>
                                  </p:childTnLst>
                                </p:cTn>
                              </p:par>
                              <p:par>
                                <p:cTn id="8" presetID="63" presetClass="path" presetSubtype="0" decel="100000" fill="hold" grpId="1" nodeType="withEffect">
                                  <p:stCondLst>
                                    <p:cond delay="580"/>
                                  </p:stCondLst>
                                  <p:childTnLst>
                                    <p:animMotion origin="layout" path="M -0.02409 1.50289E-6 L -4.16667E-7 1.50289E-6 " pathEditMode="relative" rAng="0" ptsTypes="AA">
                                      <p:cBhvr>
                                        <p:cTn id="9" dur="500" fill="hold"/>
                                        <p:tgtEl>
                                          <p:spTgt spid="2"/>
                                        </p:tgtEl>
                                        <p:attrNameLst>
                                          <p:attrName>ppt_x</p:attrName>
                                          <p:attrName>ppt_y</p:attrName>
                                        </p:attrNameLst>
                                      </p:cBhvr>
                                      <p:rCtr x="1198" y="0"/>
                                    </p:animMotion>
                                  </p:childTnLst>
                                </p:cTn>
                              </p:par>
                              <p:par>
                                <p:cTn id="10" presetID="2" presetClass="entr" presetSubtype="2" decel="100000" fill="hold" grpId="0" nodeType="with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additive="base">
                                        <p:cTn id="12" dur="850" fill="hold"/>
                                        <p:tgtEl>
                                          <p:spTgt spid="8"/>
                                        </p:tgtEl>
                                        <p:attrNameLst>
                                          <p:attrName>ppt_x</p:attrName>
                                        </p:attrNameLst>
                                      </p:cBhvr>
                                      <p:tavLst>
                                        <p:tav tm="0">
                                          <p:val>
                                            <p:strVal val="1+#ppt_w/2"/>
                                          </p:val>
                                        </p:tav>
                                        <p:tav tm="100000">
                                          <p:val>
                                            <p:strVal val="#ppt_x"/>
                                          </p:val>
                                        </p:tav>
                                      </p:tavLst>
                                    </p:anim>
                                    <p:anim calcmode="lin" valueType="num">
                                      <p:cBhvr additive="base">
                                        <p:cTn id="13" dur="850" fill="hold"/>
                                        <p:tgtEl>
                                          <p:spTgt spid="8"/>
                                        </p:tgtEl>
                                        <p:attrNameLst>
                                          <p:attrName>ppt_y</p:attrName>
                                        </p:attrNameLst>
                                      </p:cBhvr>
                                      <p:tavLst>
                                        <p:tav tm="0">
                                          <p:val>
                                            <p:strVal val="#ppt_y"/>
                                          </p:val>
                                        </p:tav>
                                        <p:tav tm="100000">
                                          <p:val>
                                            <p:strVal val="#ppt_y"/>
                                          </p:val>
                                        </p:tav>
                                      </p:tavLst>
                                    </p:anim>
                                  </p:childTnLst>
                                </p:cTn>
                              </p:par>
                              <p:par>
                                <p:cTn id="14" presetID="2" presetClass="entr" presetSubtype="2" decel="100000" fill="hold" grpId="0" nodeType="withEffect">
                                  <p:stCondLst>
                                    <p:cond delay="250"/>
                                  </p:stCondLst>
                                  <p:childTnLst>
                                    <p:set>
                                      <p:cBhvr>
                                        <p:cTn id="15" dur="1" fill="hold">
                                          <p:stCondLst>
                                            <p:cond delay="0"/>
                                          </p:stCondLst>
                                        </p:cTn>
                                        <p:tgtEl>
                                          <p:spTgt spid="10"/>
                                        </p:tgtEl>
                                        <p:attrNameLst>
                                          <p:attrName>style.visibility</p:attrName>
                                        </p:attrNameLst>
                                      </p:cBhvr>
                                      <p:to>
                                        <p:strVal val="visible"/>
                                      </p:to>
                                    </p:set>
                                    <p:anim calcmode="lin" valueType="num">
                                      <p:cBhvr additive="base">
                                        <p:cTn id="16" dur="850" fill="hold"/>
                                        <p:tgtEl>
                                          <p:spTgt spid="10"/>
                                        </p:tgtEl>
                                        <p:attrNameLst>
                                          <p:attrName>ppt_x</p:attrName>
                                        </p:attrNameLst>
                                      </p:cBhvr>
                                      <p:tavLst>
                                        <p:tav tm="0">
                                          <p:val>
                                            <p:strVal val="1+#ppt_w/2"/>
                                          </p:val>
                                        </p:tav>
                                        <p:tav tm="100000">
                                          <p:val>
                                            <p:strVal val="#ppt_x"/>
                                          </p:val>
                                        </p:tav>
                                      </p:tavLst>
                                    </p:anim>
                                    <p:anim calcmode="lin" valueType="num">
                                      <p:cBhvr additive="base">
                                        <p:cTn id="17" dur="850" fill="hold"/>
                                        <p:tgtEl>
                                          <p:spTgt spid="10"/>
                                        </p:tgtEl>
                                        <p:attrNameLst>
                                          <p:attrName>ppt_y</p:attrName>
                                        </p:attrNameLst>
                                      </p:cBhvr>
                                      <p:tavLst>
                                        <p:tav tm="0">
                                          <p:val>
                                            <p:strVal val="#ppt_y"/>
                                          </p:val>
                                        </p:tav>
                                        <p:tav tm="100000">
                                          <p:val>
                                            <p:strVal val="#ppt_y"/>
                                          </p:val>
                                        </p:tav>
                                      </p:tavLst>
                                    </p:anim>
                                  </p:childTnLst>
                                </p:cTn>
                              </p:par>
                              <p:par>
                                <p:cTn id="18" presetID="2" presetClass="entr" presetSubtype="8" decel="100000" fill="hold" grpId="0" nodeType="withEffect">
                                  <p:stCondLst>
                                    <p:cond delay="250"/>
                                  </p:stCondLst>
                                  <p:childTnLst>
                                    <p:set>
                                      <p:cBhvr>
                                        <p:cTn id="19" dur="1" fill="hold">
                                          <p:stCondLst>
                                            <p:cond delay="0"/>
                                          </p:stCondLst>
                                        </p:cTn>
                                        <p:tgtEl>
                                          <p:spTgt spid="9"/>
                                        </p:tgtEl>
                                        <p:attrNameLst>
                                          <p:attrName>style.visibility</p:attrName>
                                        </p:attrNameLst>
                                      </p:cBhvr>
                                      <p:to>
                                        <p:strVal val="visible"/>
                                      </p:to>
                                    </p:set>
                                    <p:anim calcmode="lin" valueType="num">
                                      <p:cBhvr additive="base">
                                        <p:cTn id="20" dur="850" fill="hold"/>
                                        <p:tgtEl>
                                          <p:spTgt spid="9"/>
                                        </p:tgtEl>
                                        <p:attrNameLst>
                                          <p:attrName>ppt_x</p:attrName>
                                        </p:attrNameLst>
                                      </p:cBhvr>
                                      <p:tavLst>
                                        <p:tav tm="0">
                                          <p:val>
                                            <p:strVal val="0-#ppt_w/2"/>
                                          </p:val>
                                        </p:tav>
                                        <p:tav tm="100000">
                                          <p:val>
                                            <p:strVal val="#ppt_x"/>
                                          </p:val>
                                        </p:tav>
                                      </p:tavLst>
                                    </p:anim>
                                    <p:anim calcmode="lin" valueType="num">
                                      <p:cBhvr additive="base">
                                        <p:cTn id="21" dur="85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8" grpId="0" animBg="1"/>
      <p:bldP spid="9" grpId="0" animBg="1"/>
      <p:bldP spid="10" grpId="0" animBg="1"/>
    </p:bldLst>
  </p:timing>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Section Title Texture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91241">
                      <a:schemeClr val="tx1"/>
                    </a:gs>
                    <a:gs pos="57000">
                      <a:schemeClr val="tx1"/>
                    </a:gs>
                    <a:gs pos="18000">
                      <a:schemeClr val="tx1"/>
                    </a:gs>
                  </a:gsLst>
                  <a:lin ang="5400000" scaled="0"/>
                </a:gradFill>
              </a:defRPr>
            </a:lvl1pPr>
          </a:lstStyle>
          <a:p>
            <a:r>
              <a:rPr lang="en-US" dirty="0" smtClean="0"/>
              <a:t>Section title</a:t>
            </a:r>
            <a:endParaRPr lang="en-US" dirty="0"/>
          </a:p>
        </p:txBody>
      </p:sp>
      <p:sp>
        <p:nvSpPr>
          <p:cNvPr id="5" name="Rectangle 4"/>
          <p:cNvSpPr/>
          <p:nvPr userDrawn="1"/>
        </p:nvSpPr>
        <p:spPr bwMode="gray">
          <a:xfrm>
            <a:off x="693869" y="479425"/>
            <a:ext cx="3251060" cy="60972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6" name="Rectangle 5"/>
          <p:cNvSpPr/>
          <p:nvPr userDrawn="1"/>
        </p:nvSpPr>
        <p:spPr bwMode="gray">
          <a:xfrm>
            <a:off x="-28617" y="601540"/>
            <a:ext cx="3240040" cy="60972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8" name="Rectangle 7"/>
          <p:cNvSpPr/>
          <p:nvPr userDrawn="1"/>
        </p:nvSpPr>
        <p:spPr bwMode="gray">
          <a:xfrm flipH="1">
            <a:off x="6675437" y="5741676"/>
            <a:ext cx="5090930" cy="421649"/>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9" name="Rectangle 8"/>
          <p:cNvSpPr/>
          <p:nvPr userDrawn="1"/>
        </p:nvSpPr>
        <p:spPr bwMode="gray">
          <a:xfrm flipH="1">
            <a:off x="7438038" y="5910383"/>
            <a:ext cx="4998437" cy="41791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0" name="Rectangle 9"/>
          <p:cNvSpPr/>
          <p:nvPr userDrawn="1"/>
        </p:nvSpPr>
        <p:spPr bwMode="gray">
          <a:xfrm flipH="1">
            <a:off x="7193591" y="6282993"/>
            <a:ext cx="5072801" cy="41791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Tree>
    <p:extLst>
      <p:ext uri="{BB962C8B-B14F-4D97-AF65-F5344CB8AC3E}">
        <p14:creationId xmlns:p14="http://schemas.microsoft.com/office/powerpoint/2010/main" val="228134699"/>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850" fill="hold"/>
                                        <p:tgtEl>
                                          <p:spTgt spid="6"/>
                                        </p:tgtEl>
                                        <p:attrNameLst>
                                          <p:attrName>ppt_x</p:attrName>
                                        </p:attrNameLst>
                                      </p:cBhvr>
                                      <p:tavLst>
                                        <p:tav tm="0">
                                          <p:val>
                                            <p:strVal val="0-#ppt_w/2"/>
                                          </p:val>
                                        </p:tav>
                                        <p:tav tm="100000">
                                          <p:val>
                                            <p:strVal val="#ppt_x"/>
                                          </p:val>
                                        </p:tav>
                                      </p:tavLst>
                                    </p:anim>
                                    <p:anim calcmode="lin" valueType="num">
                                      <p:cBhvr additive="base">
                                        <p:cTn id="8" dur="850" fill="hold"/>
                                        <p:tgtEl>
                                          <p:spTgt spid="6"/>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850" fill="hold"/>
                                        <p:tgtEl>
                                          <p:spTgt spid="5"/>
                                        </p:tgtEl>
                                        <p:attrNameLst>
                                          <p:attrName>ppt_x</p:attrName>
                                        </p:attrNameLst>
                                      </p:cBhvr>
                                      <p:tavLst>
                                        <p:tav tm="0">
                                          <p:val>
                                            <p:strVal val="1+#ppt_w/2"/>
                                          </p:val>
                                        </p:tav>
                                        <p:tav tm="100000">
                                          <p:val>
                                            <p:strVal val="#ppt_x"/>
                                          </p:val>
                                        </p:tav>
                                      </p:tavLst>
                                    </p:anim>
                                    <p:anim calcmode="lin" valueType="num">
                                      <p:cBhvr additive="base">
                                        <p:cTn id="12" dur="850" fill="hold"/>
                                        <p:tgtEl>
                                          <p:spTgt spid="5"/>
                                        </p:tgtEl>
                                        <p:attrNameLst>
                                          <p:attrName>ppt_y</p:attrName>
                                        </p:attrNameLst>
                                      </p:cBhvr>
                                      <p:tavLst>
                                        <p:tav tm="0">
                                          <p:val>
                                            <p:strVal val="#ppt_y"/>
                                          </p:val>
                                        </p:tav>
                                        <p:tav tm="100000">
                                          <p:val>
                                            <p:strVal val="#ppt_y"/>
                                          </p:val>
                                        </p:tav>
                                      </p:tavLst>
                                    </p:anim>
                                  </p:childTnLst>
                                </p:cTn>
                              </p:par>
                              <p:par>
                                <p:cTn id="13" presetID="10" presetClass="entr" presetSubtype="0" fill="hold" grpId="0" nodeType="withEffect">
                                  <p:stCondLst>
                                    <p:cond delay="580"/>
                                  </p:stCondLst>
                                  <p:childTnLst>
                                    <p:set>
                                      <p:cBhvr>
                                        <p:cTn id="14" dur="1" fill="hold">
                                          <p:stCondLst>
                                            <p:cond delay="0"/>
                                          </p:stCondLst>
                                        </p:cTn>
                                        <p:tgtEl>
                                          <p:spTgt spid="2"/>
                                        </p:tgtEl>
                                        <p:attrNameLst>
                                          <p:attrName>style.visibility</p:attrName>
                                        </p:attrNameLst>
                                      </p:cBhvr>
                                      <p:to>
                                        <p:strVal val="visible"/>
                                      </p:to>
                                    </p:set>
                                    <p:animEffect transition="in" filter="fade">
                                      <p:cBhvr>
                                        <p:cTn id="15" dur="750"/>
                                        <p:tgtEl>
                                          <p:spTgt spid="2"/>
                                        </p:tgtEl>
                                      </p:cBhvr>
                                    </p:animEffect>
                                  </p:childTnLst>
                                </p:cTn>
                              </p:par>
                              <p:par>
                                <p:cTn id="16" presetID="63" presetClass="path" presetSubtype="0" decel="100000" fill="hold" grpId="1" nodeType="withEffect">
                                  <p:stCondLst>
                                    <p:cond delay="580"/>
                                  </p:stCondLst>
                                  <p:childTnLst>
                                    <p:animMotion origin="layout" path="M -0.02409 1.50289E-6 L -4.16667E-7 1.50289E-6 " pathEditMode="relative" rAng="0" ptsTypes="AA">
                                      <p:cBhvr>
                                        <p:cTn id="17" dur="500" fill="hold"/>
                                        <p:tgtEl>
                                          <p:spTgt spid="2"/>
                                        </p:tgtEl>
                                        <p:attrNameLst>
                                          <p:attrName>ppt_x</p:attrName>
                                          <p:attrName>ppt_y</p:attrName>
                                        </p:attrNameLst>
                                      </p:cBhvr>
                                      <p:rCtr x="1198" y="0"/>
                                    </p:animMotion>
                                  </p:childTnLst>
                                </p:cTn>
                              </p:par>
                              <p:par>
                                <p:cTn id="18" presetID="2" presetClass="entr" presetSubtype="2" decel="100000" fill="hold" grpId="0" nodeType="withEffect">
                                  <p:stCondLst>
                                    <p:cond delay="0"/>
                                  </p:stCondLst>
                                  <p:childTnLst>
                                    <p:set>
                                      <p:cBhvr>
                                        <p:cTn id="19" dur="1" fill="hold">
                                          <p:stCondLst>
                                            <p:cond delay="0"/>
                                          </p:stCondLst>
                                        </p:cTn>
                                        <p:tgtEl>
                                          <p:spTgt spid="8"/>
                                        </p:tgtEl>
                                        <p:attrNameLst>
                                          <p:attrName>style.visibility</p:attrName>
                                        </p:attrNameLst>
                                      </p:cBhvr>
                                      <p:to>
                                        <p:strVal val="visible"/>
                                      </p:to>
                                    </p:set>
                                    <p:anim calcmode="lin" valueType="num">
                                      <p:cBhvr additive="base">
                                        <p:cTn id="20" dur="850" fill="hold"/>
                                        <p:tgtEl>
                                          <p:spTgt spid="8"/>
                                        </p:tgtEl>
                                        <p:attrNameLst>
                                          <p:attrName>ppt_x</p:attrName>
                                        </p:attrNameLst>
                                      </p:cBhvr>
                                      <p:tavLst>
                                        <p:tav tm="0">
                                          <p:val>
                                            <p:strVal val="1+#ppt_w/2"/>
                                          </p:val>
                                        </p:tav>
                                        <p:tav tm="100000">
                                          <p:val>
                                            <p:strVal val="#ppt_x"/>
                                          </p:val>
                                        </p:tav>
                                      </p:tavLst>
                                    </p:anim>
                                    <p:anim calcmode="lin" valueType="num">
                                      <p:cBhvr additive="base">
                                        <p:cTn id="21" dur="850" fill="hold"/>
                                        <p:tgtEl>
                                          <p:spTgt spid="8"/>
                                        </p:tgtEl>
                                        <p:attrNameLst>
                                          <p:attrName>ppt_y</p:attrName>
                                        </p:attrNameLst>
                                      </p:cBhvr>
                                      <p:tavLst>
                                        <p:tav tm="0">
                                          <p:val>
                                            <p:strVal val="#ppt_y"/>
                                          </p:val>
                                        </p:tav>
                                        <p:tav tm="100000">
                                          <p:val>
                                            <p:strVal val="#ppt_y"/>
                                          </p:val>
                                        </p:tav>
                                      </p:tavLst>
                                    </p:anim>
                                  </p:childTnLst>
                                </p:cTn>
                              </p:par>
                              <p:par>
                                <p:cTn id="22" presetID="2" presetClass="entr" presetSubtype="2" decel="100000" fill="hold" grpId="0" nodeType="withEffect">
                                  <p:stCondLst>
                                    <p:cond delay="250"/>
                                  </p:stCondLst>
                                  <p:childTnLst>
                                    <p:set>
                                      <p:cBhvr>
                                        <p:cTn id="23" dur="1" fill="hold">
                                          <p:stCondLst>
                                            <p:cond delay="0"/>
                                          </p:stCondLst>
                                        </p:cTn>
                                        <p:tgtEl>
                                          <p:spTgt spid="10"/>
                                        </p:tgtEl>
                                        <p:attrNameLst>
                                          <p:attrName>style.visibility</p:attrName>
                                        </p:attrNameLst>
                                      </p:cBhvr>
                                      <p:to>
                                        <p:strVal val="visible"/>
                                      </p:to>
                                    </p:set>
                                    <p:anim calcmode="lin" valueType="num">
                                      <p:cBhvr additive="base">
                                        <p:cTn id="24" dur="850" fill="hold"/>
                                        <p:tgtEl>
                                          <p:spTgt spid="10"/>
                                        </p:tgtEl>
                                        <p:attrNameLst>
                                          <p:attrName>ppt_x</p:attrName>
                                        </p:attrNameLst>
                                      </p:cBhvr>
                                      <p:tavLst>
                                        <p:tav tm="0">
                                          <p:val>
                                            <p:strVal val="1+#ppt_w/2"/>
                                          </p:val>
                                        </p:tav>
                                        <p:tav tm="100000">
                                          <p:val>
                                            <p:strVal val="#ppt_x"/>
                                          </p:val>
                                        </p:tav>
                                      </p:tavLst>
                                    </p:anim>
                                    <p:anim calcmode="lin" valueType="num">
                                      <p:cBhvr additive="base">
                                        <p:cTn id="25" dur="850" fill="hold"/>
                                        <p:tgtEl>
                                          <p:spTgt spid="10"/>
                                        </p:tgtEl>
                                        <p:attrNameLst>
                                          <p:attrName>ppt_y</p:attrName>
                                        </p:attrNameLst>
                                      </p:cBhvr>
                                      <p:tavLst>
                                        <p:tav tm="0">
                                          <p:val>
                                            <p:strVal val="#ppt_y"/>
                                          </p:val>
                                        </p:tav>
                                        <p:tav tm="100000">
                                          <p:val>
                                            <p:strVal val="#ppt_y"/>
                                          </p:val>
                                        </p:tav>
                                      </p:tavLst>
                                    </p:anim>
                                  </p:childTnLst>
                                </p:cTn>
                              </p:par>
                              <p:par>
                                <p:cTn id="26" presetID="2" presetClass="entr" presetSubtype="8" decel="100000" fill="hold" grpId="0" nodeType="withEffect">
                                  <p:stCondLst>
                                    <p:cond delay="250"/>
                                  </p:stCondLst>
                                  <p:childTnLst>
                                    <p:set>
                                      <p:cBhvr>
                                        <p:cTn id="27" dur="1" fill="hold">
                                          <p:stCondLst>
                                            <p:cond delay="0"/>
                                          </p:stCondLst>
                                        </p:cTn>
                                        <p:tgtEl>
                                          <p:spTgt spid="9"/>
                                        </p:tgtEl>
                                        <p:attrNameLst>
                                          <p:attrName>style.visibility</p:attrName>
                                        </p:attrNameLst>
                                      </p:cBhvr>
                                      <p:to>
                                        <p:strVal val="visible"/>
                                      </p:to>
                                    </p:set>
                                    <p:anim calcmode="lin" valueType="num">
                                      <p:cBhvr additive="base">
                                        <p:cTn id="28" dur="850" fill="hold"/>
                                        <p:tgtEl>
                                          <p:spTgt spid="9"/>
                                        </p:tgtEl>
                                        <p:attrNameLst>
                                          <p:attrName>ppt_x</p:attrName>
                                        </p:attrNameLst>
                                      </p:cBhvr>
                                      <p:tavLst>
                                        <p:tav tm="0">
                                          <p:val>
                                            <p:strVal val="0-#ppt_w/2"/>
                                          </p:val>
                                        </p:tav>
                                        <p:tav tm="100000">
                                          <p:val>
                                            <p:strVal val="#ppt_x"/>
                                          </p:val>
                                        </p:tav>
                                      </p:tavLst>
                                    </p:anim>
                                    <p:anim calcmode="lin" valueType="num">
                                      <p:cBhvr additive="base">
                                        <p:cTn id="29" dur="85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5" grpId="0" animBg="1"/>
      <p:bldP spid="6" grpId="0" animBg="1"/>
      <p:bldP spid="8" grpId="0" animBg="1"/>
      <p:bldP spid="9" grpId="0" animBg="1"/>
      <p:bldP spid="10" grpId="0" animBg="1"/>
    </p:bldLst>
  </p:timing>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Section Title Accent Color 1">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91241">
                      <a:schemeClr val="tx1"/>
                    </a:gs>
                    <a:gs pos="57000">
                      <a:schemeClr val="tx1"/>
                    </a:gs>
                    <a:gs pos="1800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4062996783"/>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Section Title Accent Color 2">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lgn="l" defTabSz="932742" rtl="0" eaLnBrk="1" latinLnBrk="0" hangingPunct="1">
              <a:lnSpc>
                <a:spcPct val="90000"/>
              </a:lnSpc>
              <a:spcBef>
                <a:spcPct val="0"/>
              </a:spcBef>
              <a:buNone/>
              <a:defRPr lang="en-US" sz="8800" b="0" kern="1200" cap="none" spc="-100" baseline="0" dirty="0">
                <a:ln w="3175">
                  <a:noFill/>
                </a:ln>
                <a:gradFill>
                  <a:gsLst>
                    <a:gs pos="91241">
                      <a:schemeClr val="tx1"/>
                    </a:gs>
                    <a:gs pos="57000">
                      <a:schemeClr val="tx1"/>
                    </a:gs>
                    <a:gs pos="18000">
                      <a:schemeClr val="tx1"/>
                    </a:gs>
                  </a:gsLst>
                  <a:lin ang="5400000" scaled="0"/>
                </a:gradFill>
                <a:effectLst/>
                <a:latin typeface="+mj-lt"/>
                <a:ea typeface="+mn-ea"/>
                <a:cs typeface="Segoe UI" pitchFamily="34" charset="0"/>
              </a:defRPr>
            </a:lvl1pPr>
          </a:lstStyle>
          <a:p>
            <a:r>
              <a:rPr lang="en-US" dirty="0" smtClean="0"/>
              <a:t>Section title</a:t>
            </a:r>
            <a:endParaRPr lang="en-US" dirty="0"/>
          </a:p>
        </p:txBody>
      </p:sp>
    </p:spTree>
    <p:extLst>
      <p:ext uri="{BB962C8B-B14F-4D97-AF65-F5344CB8AC3E}">
        <p14:creationId xmlns:p14="http://schemas.microsoft.com/office/powerpoint/2010/main" val="2380251362"/>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Section Title Accent Color 3">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lgn="l" defTabSz="932742" rtl="0" eaLnBrk="1" latinLnBrk="0" hangingPunct="1">
              <a:lnSpc>
                <a:spcPct val="90000"/>
              </a:lnSpc>
              <a:spcBef>
                <a:spcPct val="0"/>
              </a:spcBef>
              <a:buNone/>
              <a:defRPr lang="en-US" sz="8800" b="0" kern="1200" cap="none" spc="-100" baseline="0" dirty="0">
                <a:ln w="3175">
                  <a:noFill/>
                </a:ln>
                <a:gradFill>
                  <a:gsLst>
                    <a:gs pos="91241">
                      <a:schemeClr val="tx1"/>
                    </a:gs>
                    <a:gs pos="57000">
                      <a:schemeClr val="tx1"/>
                    </a:gs>
                    <a:gs pos="18000">
                      <a:schemeClr val="tx1"/>
                    </a:gs>
                  </a:gsLst>
                  <a:lin ang="5400000" scaled="0"/>
                </a:gradFill>
                <a:effectLst/>
                <a:latin typeface="+mj-lt"/>
                <a:ea typeface="+mn-ea"/>
                <a:cs typeface="Segoe UI" pitchFamily="34" charset="0"/>
              </a:defRPr>
            </a:lvl1pPr>
          </a:lstStyle>
          <a:p>
            <a:r>
              <a:rPr lang="en-US" dirty="0" smtClean="0"/>
              <a:t>Section title</a:t>
            </a:r>
            <a:endParaRPr lang="en-US" dirty="0"/>
          </a:p>
        </p:txBody>
      </p:sp>
    </p:spTree>
    <p:extLst>
      <p:ext uri="{BB962C8B-B14F-4D97-AF65-F5344CB8AC3E}">
        <p14:creationId xmlns:p14="http://schemas.microsoft.com/office/powerpoint/2010/main" val="3054148020"/>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Title &amp;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1"/>
          </p:nvPr>
        </p:nvSpPr>
        <p:spPr>
          <a:xfrm>
            <a:off x="274639" y="1212849"/>
            <a:ext cx="11889564" cy="2059025"/>
          </a:xfrm>
        </p:spPr>
        <p:txBody>
          <a:bodyPr/>
          <a:lstStyle>
            <a:lvl1pPr marL="0" indent="0">
              <a:buNone/>
              <a:defRPr/>
            </a:lvl1pPr>
            <a:lvl2pPr marL="28575" indent="0">
              <a:buNone/>
              <a:defRPr sz="2000"/>
            </a:lvl2pPr>
            <a:lvl3pPr marL="223838" indent="0">
              <a:buNone/>
              <a:defRPr sz="2000"/>
            </a:lvl3pPr>
            <a:lvl4pPr marL="476250" indent="0">
              <a:buNone/>
              <a:defRPr sz="1800"/>
            </a:lvl4pPr>
            <a:lvl5pPr marL="739775" indent="0">
              <a:buNone/>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4244384700"/>
      </p:ext>
    </p:extLst>
  </p:cSld>
  <p:clrMapOvr>
    <a:masterClrMapping/>
  </p:clrMapOvr>
  <p:transition>
    <p:fade/>
  </p:transition>
  <p:timing>
    <p:tnLst>
      <p:par>
        <p:cTn id="1" dur="indefinite" restart="never" nodeType="tmRoot"/>
      </p:par>
    </p:tnLst>
  </p:timing>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Title &amp; 2-color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1"/>
          </p:nvPr>
        </p:nvSpPr>
        <p:spPr>
          <a:xfrm>
            <a:off x="274639" y="1212849"/>
            <a:ext cx="11889564" cy="2059025"/>
          </a:xfrm>
        </p:spPr>
        <p:txBody>
          <a:bodyPr/>
          <a:lstStyle>
            <a:lvl1pPr marL="0" indent="0">
              <a:buNone/>
              <a:defRPr>
                <a:gradFill>
                  <a:gsLst>
                    <a:gs pos="2920">
                      <a:schemeClr val="tx2"/>
                    </a:gs>
                    <a:gs pos="39000">
                      <a:schemeClr val="tx2"/>
                    </a:gs>
                  </a:gsLst>
                  <a:lin ang="5400000" scaled="0"/>
                </a:gradFill>
              </a:defRPr>
            </a:lvl1pPr>
            <a:lvl2pPr marL="28575" indent="0">
              <a:buNone/>
              <a:defRPr sz="2000"/>
            </a:lvl2pPr>
            <a:lvl3pPr marL="223838" indent="0">
              <a:buNone/>
              <a:defRPr sz="2000"/>
            </a:lvl3pPr>
            <a:lvl4pPr marL="476250" indent="0">
              <a:buNone/>
              <a:defRPr sz="1800"/>
            </a:lvl4pPr>
            <a:lvl5pPr marL="739775" indent="0">
              <a:buNone/>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03075319"/>
      </p:ext>
    </p:extLst>
  </p:cSld>
  <p:clrMapOvr>
    <a:masterClrMapping/>
  </p:clrMapOvr>
  <p:transition>
    <p:fade/>
  </p:transition>
  <p:timing>
    <p:tnLst>
      <p:par>
        <p:cTn id="1" dur="indefinite" restart="never" nodeType="tmRoot"/>
      </p:par>
    </p:tnLst>
  </p:timing>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228302"/>
          </a:xfrm>
        </p:spPr>
        <p:txBody>
          <a:bodyPr>
            <a:spAutoFit/>
          </a:bodyPr>
          <a:lstStyle>
            <a:lvl3pPr>
              <a:defRPr sz="2400"/>
            </a:lvl3pPr>
            <a:lvl4pPr>
              <a:defRPr sz="2000"/>
            </a:lvl4pPr>
            <a:lvl5pPr>
              <a:defRPr sz="2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773651498"/>
      </p:ext>
    </p:extLst>
  </p:cSld>
  <p:clrMapOvr>
    <a:masterClrMapping/>
  </p:clrMapOvr>
  <p:transition>
    <p:fade/>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Video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Rectangle 3"/>
          <p:cNvSpPr/>
          <p:nvPr userDrawn="1"/>
        </p:nvSpPr>
        <p:spPr bwMode="auto">
          <a:xfrm>
            <a:off x="274702" y="1211287"/>
            <a:ext cx="10058336" cy="2743176"/>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hasCustomPrompt="1"/>
          </p:nvPr>
        </p:nvSpPr>
        <p:spPr>
          <a:xfrm>
            <a:off x="274639" y="1209973"/>
            <a:ext cx="10056812" cy="2751698"/>
          </a:xfrm>
          <a:noFill/>
        </p:spPr>
        <p:txBody>
          <a:bodyPr tIns="91440" bIns="91440" anchor="t" anchorCtr="0"/>
          <a:lstStyle>
            <a:lvl1pPr>
              <a:defRPr sz="7200" spc="-100" baseline="0">
                <a:gradFill>
                  <a:gsLst>
                    <a:gs pos="91241">
                      <a:schemeClr val="tx1"/>
                    </a:gs>
                    <a:gs pos="57000">
                      <a:schemeClr val="tx1"/>
                    </a:gs>
                    <a:gs pos="18000">
                      <a:schemeClr val="tx1"/>
                    </a:gs>
                  </a:gsLst>
                  <a:lin ang="5400000" scaled="0"/>
                </a:gradFill>
              </a:defRPr>
            </a:lvl1pPr>
          </a:lstStyle>
          <a:p>
            <a:r>
              <a:rPr lang="en-US" dirty="0" smtClean="0"/>
              <a:t>Video title</a:t>
            </a:r>
            <a:endParaRPr lang="en-US" dirty="0"/>
          </a:p>
        </p:txBody>
      </p:sp>
      <p:sp>
        <p:nvSpPr>
          <p:cNvPr id="8" name="Rectangle 7"/>
          <p:cNvSpPr/>
          <p:nvPr userDrawn="1"/>
        </p:nvSpPr>
        <p:spPr bwMode="gray">
          <a:xfrm flipH="1">
            <a:off x="6675437" y="5741676"/>
            <a:ext cx="5090930" cy="421649"/>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9" name="Rectangle 8"/>
          <p:cNvSpPr/>
          <p:nvPr userDrawn="1"/>
        </p:nvSpPr>
        <p:spPr bwMode="gray">
          <a:xfrm flipH="1">
            <a:off x="7438038" y="5910383"/>
            <a:ext cx="4998437" cy="41791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0" name="Rectangle 9"/>
          <p:cNvSpPr/>
          <p:nvPr userDrawn="1"/>
        </p:nvSpPr>
        <p:spPr bwMode="gray">
          <a:xfrm flipH="1">
            <a:off x="7193591" y="6282993"/>
            <a:ext cx="5072801" cy="41791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Tree>
    <p:extLst>
      <p:ext uri="{BB962C8B-B14F-4D97-AF65-F5344CB8AC3E}">
        <p14:creationId xmlns:p14="http://schemas.microsoft.com/office/powerpoint/2010/main" val="2159412218"/>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58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750"/>
                                        <p:tgtEl>
                                          <p:spTgt spid="2"/>
                                        </p:tgtEl>
                                      </p:cBhvr>
                                    </p:animEffect>
                                  </p:childTnLst>
                                </p:cTn>
                              </p:par>
                              <p:par>
                                <p:cTn id="8" presetID="63" presetClass="path" presetSubtype="0" decel="100000" fill="hold" grpId="1" nodeType="withEffect">
                                  <p:stCondLst>
                                    <p:cond delay="580"/>
                                  </p:stCondLst>
                                  <p:childTnLst>
                                    <p:animMotion origin="layout" path="M -0.02409 1.50289E-6 L -4.16667E-7 1.50289E-6 " pathEditMode="relative" rAng="0" ptsTypes="AA">
                                      <p:cBhvr>
                                        <p:cTn id="9" dur="500" fill="hold"/>
                                        <p:tgtEl>
                                          <p:spTgt spid="2"/>
                                        </p:tgtEl>
                                        <p:attrNameLst>
                                          <p:attrName>ppt_x</p:attrName>
                                          <p:attrName>ppt_y</p:attrName>
                                        </p:attrNameLst>
                                      </p:cBhvr>
                                      <p:rCtr x="1198" y="0"/>
                                    </p:animMotion>
                                  </p:childTnLst>
                                </p:cTn>
                              </p:par>
                              <p:par>
                                <p:cTn id="10" presetID="2" presetClass="entr" presetSubtype="2" decel="100000" fill="hold" grpId="0" nodeType="with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additive="base">
                                        <p:cTn id="12" dur="850" fill="hold"/>
                                        <p:tgtEl>
                                          <p:spTgt spid="8"/>
                                        </p:tgtEl>
                                        <p:attrNameLst>
                                          <p:attrName>ppt_x</p:attrName>
                                        </p:attrNameLst>
                                      </p:cBhvr>
                                      <p:tavLst>
                                        <p:tav tm="0">
                                          <p:val>
                                            <p:strVal val="1+#ppt_w/2"/>
                                          </p:val>
                                        </p:tav>
                                        <p:tav tm="100000">
                                          <p:val>
                                            <p:strVal val="#ppt_x"/>
                                          </p:val>
                                        </p:tav>
                                      </p:tavLst>
                                    </p:anim>
                                    <p:anim calcmode="lin" valueType="num">
                                      <p:cBhvr additive="base">
                                        <p:cTn id="13" dur="850" fill="hold"/>
                                        <p:tgtEl>
                                          <p:spTgt spid="8"/>
                                        </p:tgtEl>
                                        <p:attrNameLst>
                                          <p:attrName>ppt_y</p:attrName>
                                        </p:attrNameLst>
                                      </p:cBhvr>
                                      <p:tavLst>
                                        <p:tav tm="0">
                                          <p:val>
                                            <p:strVal val="#ppt_y"/>
                                          </p:val>
                                        </p:tav>
                                        <p:tav tm="100000">
                                          <p:val>
                                            <p:strVal val="#ppt_y"/>
                                          </p:val>
                                        </p:tav>
                                      </p:tavLst>
                                    </p:anim>
                                  </p:childTnLst>
                                </p:cTn>
                              </p:par>
                              <p:par>
                                <p:cTn id="14" presetID="2" presetClass="entr" presetSubtype="2" decel="100000" fill="hold" grpId="0" nodeType="withEffect">
                                  <p:stCondLst>
                                    <p:cond delay="250"/>
                                  </p:stCondLst>
                                  <p:childTnLst>
                                    <p:set>
                                      <p:cBhvr>
                                        <p:cTn id="15" dur="1" fill="hold">
                                          <p:stCondLst>
                                            <p:cond delay="0"/>
                                          </p:stCondLst>
                                        </p:cTn>
                                        <p:tgtEl>
                                          <p:spTgt spid="10"/>
                                        </p:tgtEl>
                                        <p:attrNameLst>
                                          <p:attrName>style.visibility</p:attrName>
                                        </p:attrNameLst>
                                      </p:cBhvr>
                                      <p:to>
                                        <p:strVal val="visible"/>
                                      </p:to>
                                    </p:set>
                                    <p:anim calcmode="lin" valueType="num">
                                      <p:cBhvr additive="base">
                                        <p:cTn id="16" dur="850" fill="hold"/>
                                        <p:tgtEl>
                                          <p:spTgt spid="10"/>
                                        </p:tgtEl>
                                        <p:attrNameLst>
                                          <p:attrName>ppt_x</p:attrName>
                                        </p:attrNameLst>
                                      </p:cBhvr>
                                      <p:tavLst>
                                        <p:tav tm="0">
                                          <p:val>
                                            <p:strVal val="1+#ppt_w/2"/>
                                          </p:val>
                                        </p:tav>
                                        <p:tav tm="100000">
                                          <p:val>
                                            <p:strVal val="#ppt_x"/>
                                          </p:val>
                                        </p:tav>
                                      </p:tavLst>
                                    </p:anim>
                                    <p:anim calcmode="lin" valueType="num">
                                      <p:cBhvr additive="base">
                                        <p:cTn id="17" dur="850" fill="hold"/>
                                        <p:tgtEl>
                                          <p:spTgt spid="10"/>
                                        </p:tgtEl>
                                        <p:attrNameLst>
                                          <p:attrName>ppt_y</p:attrName>
                                        </p:attrNameLst>
                                      </p:cBhvr>
                                      <p:tavLst>
                                        <p:tav tm="0">
                                          <p:val>
                                            <p:strVal val="#ppt_y"/>
                                          </p:val>
                                        </p:tav>
                                        <p:tav tm="100000">
                                          <p:val>
                                            <p:strVal val="#ppt_y"/>
                                          </p:val>
                                        </p:tav>
                                      </p:tavLst>
                                    </p:anim>
                                  </p:childTnLst>
                                </p:cTn>
                              </p:par>
                              <p:par>
                                <p:cTn id="18" presetID="2" presetClass="entr" presetSubtype="8" decel="100000" fill="hold" grpId="0" nodeType="withEffect">
                                  <p:stCondLst>
                                    <p:cond delay="250"/>
                                  </p:stCondLst>
                                  <p:childTnLst>
                                    <p:set>
                                      <p:cBhvr>
                                        <p:cTn id="19" dur="1" fill="hold">
                                          <p:stCondLst>
                                            <p:cond delay="0"/>
                                          </p:stCondLst>
                                        </p:cTn>
                                        <p:tgtEl>
                                          <p:spTgt spid="9"/>
                                        </p:tgtEl>
                                        <p:attrNameLst>
                                          <p:attrName>style.visibility</p:attrName>
                                        </p:attrNameLst>
                                      </p:cBhvr>
                                      <p:to>
                                        <p:strVal val="visible"/>
                                      </p:to>
                                    </p:set>
                                    <p:anim calcmode="lin" valueType="num">
                                      <p:cBhvr additive="base">
                                        <p:cTn id="20" dur="850" fill="hold"/>
                                        <p:tgtEl>
                                          <p:spTgt spid="9"/>
                                        </p:tgtEl>
                                        <p:attrNameLst>
                                          <p:attrName>ppt_x</p:attrName>
                                        </p:attrNameLst>
                                      </p:cBhvr>
                                      <p:tavLst>
                                        <p:tav tm="0">
                                          <p:val>
                                            <p:strVal val="0-#ppt_w/2"/>
                                          </p:val>
                                        </p:tav>
                                        <p:tav tm="100000">
                                          <p:val>
                                            <p:strVal val="#ppt_x"/>
                                          </p:val>
                                        </p:tav>
                                      </p:tavLst>
                                    </p:anim>
                                    <p:anim calcmode="lin" valueType="num">
                                      <p:cBhvr additive="base">
                                        <p:cTn id="21" dur="85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8" grpId="0" animBg="1"/>
      <p:bldP spid="9" grpId="0" animBg="1"/>
      <p:bldP spid="10" grpId="0" animBg="1"/>
    </p:bldLst>
  </p:timing>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Title and 2-color bullete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228302"/>
          </a:xfrm>
        </p:spPr>
        <p:txBody>
          <a:bodyPr>
            <a:spAutoFit/>
          </a:bodyPr>
          <a:lstStyle>
            <a:lvl1pPr>
              <a:buClr>
                <a:schemeClr val="tx2"/>
              </a:buClr>
              <a:defRPr>
                <a:gradFill>
                  <a:gsLst>
                    <a:gs pos="13869">
                      <a:schemeClr val="tx2"/>
                    </a:gs>
                    <a:gs pos="42000">
                      <a:schemeClr val="tx2"/>
                    </a:gs>
                  </a:gsLst>
                  <a:lin ang="5400000" scaled="0"/>
                </a:gradFill>
              </a:defRPr>
            </a:lvl1pPr>
            <a:lvl3pPr>
              <a:defRPr sz="2400"/>
            </a:lvl3pPr>
            <a:lvl4pPr>
              <a:defRPr sz="2000"/>
            </a:lvl4pPr>
            <a:lvl5pPr>
              <a:defRPr sz="2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360874705"/>
      </p:ext>
    </p:extLst>
  </p:cSld>
  <p:clrMapOvr>
    <a:masterClrMapping/>
  </p:clrMapOvr>
  <p:transition>
    <p:fade/>
  </p:transition>
  <p:timing>
    <p:tnLst>
      <p:par>
        <p:cTn id="1" dur="indefinite" restart="never" nodeType="tmRoot"/>
      </p:par>
    </p:tnLst>
  </p:timing>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Two Column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468368"/>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468368"/>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706197201"/>
      </p:ext>
    </p:extLst>
  </p:cSld>
  <p:clrMapOvr>
    <a:masterClrMapping/>
  </p:clrMapOvr>
  <p:transition>
    <p:fade/>
  </p:transition>
  <p:timing>
    <p:tnLst>
      <p:par>
        <p:cTn id="1" dur="indefinite" restart="never" nodeType="tmRoot"/>
      </p:par>
    </p:tnLst>
  </p:timing>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Two Column 2-color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536079"/>
          </a:xfrm>
        </p:spPr>
        <p:txBody>
          <a:bodyPr wrap="square">
            <a:spAutoFit/>
          </a:bodyPr>
          <a:lstStyle>
            <a:lvl1pPr marL="0" indent="0">
              <a:spcBef>
                <a:spcPts val="1224"/>
              </a:spcBef>
              <a:buClr>
                <a:schemeClr val="tx1"/>
              </a:buClr>
              <a:buFont typeface="Wingdings" pitchFamily="2" charset="2"/>
              <a:buNone/>
              <a:defRPr sz="3600">
                <a:gradFill>
                  <a:gsLst>
                    <a:gs pos="5109">
                      <a:schemeClr val="tx2"/>
                    </a:gs>
                    <a:gs pos="25000">
                      <a:schemeClr val="tx2"/>
                    </a:gs>
                  </a:gsLst>
                  <a:lin ang="5400000" scaled="0"/>
                </a:gradFill>
              </a:defRPr>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536079"/>
          </a:xfrm>
        </p:spPr>
        <p:txBody>
          <a:bodyPr wrap="square">
            <a:spAutoFit/>
          </a:bodyPr>
          <a:lstStyle>
            <a:lvl1pPr marL="0" indent="0">
              <a:spcBef>
                <a:spcPts val="1224"/>
              </a:spcBef>
              <a:buClr>
                <a:schemeClr val="tx1"/>
              </a:buClr>
              <a:buFont typeface="Wingdings" pitchFamily="2" charset="2"/>
              <a:buNone/>
              <a:defRPr sz="3600">
                <a:gradFill>
                  <a:gsLst>
                    <a:gs pos="100000">
                      <a:schemeClr val="tx2"/>
                    </a:gs>
                    <a:gs pos="0">
                      <a:schemeClr val="tx2"/>
                    </a:gs>
                  </a:gsLst>
                  <a:lin ang="5400000" scaled="0"/>
                </a:gradFill>
              </a:defRPr>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472588535"/>
      </p:ext>
    </p:extLst>
  </p:cSld>
  <p:clrMapOvr>
    <a:masterClrMapping/>
  </p:clrMapOvr>
  <p:transition>
    <p:fade/>
  </p:transition>
  <p:timing>
    <p:tnLst>
      <p:par>
        <p:cTn id="1" dur="indefinite" restart="never" nodeType="tmRoot"/>
      </p:par>
    </p:tnLst>
  </p:timing>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Two Column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536079"/>
          </a:xfrm>
        </p:spPr>
        <p:txBody>
          <a:bodyPr wrap="square">
            <a:spAutoFit/>
          </a:bodyPr>
          <a:lstStyle>
            <a:lvl1pPr marL="287338" indent="-287338">
              <a:spcBef>
                <a:spcPts val="1224"/>
              </a:spcBef>
              <a:buClr>
                <a:schemeClr val="tx1"/>
              </a:buClr>
              <a:buFont typeface="Wingdings" panose="05000000000000000000" pitchFamily="2" charset="2"/>
              <a:buChar char="§"/>
              <a:defRPr sz="3600"/>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536079"/>
          </a:xfrm>
        </p:spPr>
        <p:txBody>
          <a:bodyPr wrap="square">
            <a:spAutoFit/>
          </a:bodyPr>
          <a:lstStyle>
            <a:lvl1pPr marL="287338" indent="-287338">
              <a:spcBef>
                <a:spcPts val="1224"/>
              </a:spcBef>
              <a:buClr>
                <a:schemeClr val="tx1"/>
              </a:buClr>
              <a:buFont typeface="Wingdings" panose="05000000000000000000" pitchFamily="2" charset="2"/>
              <a:buChar char="§"/>
              <a:defRPr sz="3600"/>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393661165"/>
      </p:ext>
    </p:extLst>
  </p:cSld>
  <p:clrMapOvr>
    <a:masterClrMapping/>
  </p:clrMapOvr>
  <p:transition>
    <p:fade/>
  </p:transition>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Two Column 2-color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603790"/>
          </a:xfrm>
        </p:spPr>
        <p:txBody>
          <a:bodyPr wrap="square">
            <a:spAutoFit/>
          </a:bodyPr>
          <a:lstStyle>
            <a:lvl1pPr marL="287338" indent="-287338">
              <a:spcBef>
                <a:spcPts val="1224"/>
              </a:spcBef>
              <a:buClr>
                <a:schemeClr val="tx2"/>
              </a:buClr>
              <a:buFont typeface="Wingdings" panose="05000000000000000000" pitchFamily="2" charset="2"/>
              <a:buChar char="§"/>
              <a:defRPr sz="3600">
                <a:gradFill>
                  <a:gsLst>
                    <a:gs pos="5109">
                      <a:schemeClr val="tx2"/>
                    </a:gs>
                    <a:gs pos="100000">
                      <a:schemeClr val="tx2"/>
                    </a:gs>
                  </a:gsLst>
                  <a:lin ang="5400000" scaled="0"/>
                </a:gradFill>
              </a:defRPr>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603790"/>
          </a:xfrm>
        </p:spPr>
        <p:txBody>
          <a:bodyPr wrap="square">
            <a:spAutoFit/>
          </a:bodyPr>
          <a:lstStyle>
            <a:lvl1pPr marL="287338" indent="-287338">
              <a:spcBef>
                <a:spcPts val="1224"/>
              </a:spcBef>
              <a:buClr>
                <a:schemeClr val="tx2"/>
              </a:buClr>
              <a:buFont typeface="Wingdings" panose="05000000000000000000" pitchFamily="2" charset="2"/>
              <a:buChar char="§"/>
              <a:defRPr sz="3600">
                <a:gradFill>
                  <a:gsLst>
                    <a:gs pos="5109">
                      <a:schemeClr val="tx2"/>
                    </a:gs>
                    <a:gs pos="100000">
                      <a:schemeClr val="tx2"/>
                    </a:gs>
                  </a:gsLst>
                  <a:lin ang="5400000" scaled="0"/>
                </a:gradFill>
              </a:defRPr>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885049514"/>
      </p:ext>
    </p:extLst>
  </p:cSld>
  <p:clrMapOvr>
    <a:masterClrMapping/>
  </p:clrMapOvr>
  <p:transition>
    <p:fade/>
  </p:transition>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206590316"/>
      </p:ext>
    </p:extLst>
  </p:cSld>
  <p:clrMapOvr>
    <a:masterClrMapping/>
  </p:clrMapOvr>
  <p:transition>
    <p:fade/>
  </p:transition>
  <p:timing>
    <p:tnLst>
      <p:par>
        <p:cTn id="1" dur="indefinite" restart="never" nodeType="tmRoot"/>
      </p:par>
    </p:tnLst>
  </p:timing>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Big Idea Layout">
    <p:spTree>
      <p:nvGrpSpPr>
        <p:cNvPr id="1" name=""/>
        <p:cNvGrpSpPr/>
        <p:nvPr/>
      </p:nvGrpSpPr>
      <p:grpSpPr>
        <a:xfrm>
          <a:off x="0" y="0"/>
          <a:ext cx="0" cy="0"/>
          <a:chOff x="0" y="0"/>
          <a:chExt cx="0" cy="0"/>
        </a:xfrm>
      </p:grpSpPr>
      <p:sp>
        <p:nvSpPr>
          <p:cNvPr id="2" name="Title 1"/>
          <p:cNvSpPr>
            <a:spLocks noGrp="1"/>
          </p:cNvSpPr>
          <p:nvPr>
            <p:ph type="title"/>
          </p:nvPr>
        </p:nvSpPr>
        <p:spPr>
          <a:xfrm>
            <a:off x="282576" y="1211263"/>
            <a:ext cx="11889564" cy="917575"/>
          </a:xfrm>
        </p:spPr>
        <p:txBody>
          <a:bodyPr/>
          <a:lstStyle>
            <a:lvl1pPr>
              <a:defRPr sz="7200" baseline="0"/>
            </a:lvl1pPr>
          </a:lstStyle>
          <a:p>
            <a:r>
              <a:rPr lang="en-US" smtClean="0"/>
              <a:t>Click to edit Master title style</a:t>
            </a:r>
            <a:endParaRPr lang="en-US" dirty="0"/>
          </a:p>
        </p:txBody>
      </p:sp>
    </p:spTree>
    <p:extLst>
      <p:ext uri="{BB962C8B-B14F-4D97-AF65-F5344CB8AC3E}">
        <p14:creationId xmlns:p14="http://schemas.microsoft.com/office/powerpoint/2010/main" val="2776340499"/>
      </p:ext>
    </p:extLst>
  </p:cSld>
  <p:clrMapOvr>
    <a:masterClrMapping/>
  </p:clrMapOvr>
  <p:transition>
    <p:fade/>
  </p:transition>
  <p:timing>
    <p:tnLst>
      <p:par>
        <p:cTn id="1" dur="indefinite" restart="never" nodeType="tmRoot"/>
      </p:par>
    </p:tnLst>
  </p:timing>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Fact Layout">
    <p:spTree>
      <p:nvGrpSpPr>
        <p:cNvPr id="1" name=""/>
        <p:cNvGrpSpPr/>
        <p:nvPr/>
      </p:nvGrpSpPr>
      <p:grpSpPr>
        <a:xfrm>
          <a:off x="0" y="0"/>
          <a:ext cx="0" cy="0"/>
          <a:chOff x="0" y="0"/>
          <a:chExt cx="0" cy="0"/>
        </a:xfrm>
      </p:grpSpPr>
      <p:sp>
        <p:nvSpPr>
          <p:cNvPr id="2" name="Title 1"/>
          <p:cNvSpPr>
            <a:spLocks noGrp="1"/>
          </p:cNvSpPr>
          <p:nvPr>
            <p:ph type="title"/>
          </p:nvPr>
        </p:nvSpPr>
        <p:spPr>
          <a:xfrm>
            <a:off x="2113225" y="2125663"/>
            <a:ext cx="8219813" cy="1828800"/>
          </a:xfrm>
        </p:spPr>
        <p:txBody>
          <a:bodyPr/>
          <a:lstStyle>
            <a:lvl1pPr>
              <a:defRPr sz="6000" baseline="0"/>
            </a:lvl1pPr>
          </a:lstStyle>
          <a:p>
            <a:r>
              <a:rPr lang="en-US" smtClean="0"/>
              <a:t>Click to edit Master title style</a:t>
            </a:r>
            <a:endParaRPr lang="en-US" dirty="0"/>
          </a:p>
        </p:txBody>
      </p:sp>
    </p:spTree>
    <p:extLst>
      <p:ext uri="{BB962C8B-B14F-4D97-AF65-F5344CB8AC3E}">
        <p14:creationId xmlns:p14="http://schemas.microsoft.com/office/powerpoint/2010/main" val="101665183"/>
      </p:ext>
    </p:extLst>
  </p:cSld>
  <p:clrMapOvr>
    <a:masterClrMapping/>
  </p:clrMapOvr>
  <p:transition>
    <p:fade/>
  </p:transition>
  <p:timing>
    <p:tnLst>
      <p:par>
        <p:cTn id="1" dur="indefinite" restart="never" nodeType="tmRoot"/>
      </p:par>
    </p:tnLst>
  </p:timing>
</p:sldLayout>
</file>

<file path=ppt/slideLayouts/slideLayout48.xml><?xml version="1.0" encoding="utf-8"?>
<p:sldLayout xmlns:a="http://schemas.openxmlformats.org/drawingml/2006/main" xmlns:r="http://schemas.openxmlformats.org/officeDocument/2006/relationships" xmlns:p="http://schemas.openxmlformats.org/presentationml/2006/main" showMasterSp="0" preserve="1" userDrawn="1">
  <p:cSld name="Fact Layout_Accent Color 2">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2113225" y="2125663"/>
            <a:ext cx="8219813" cy="1828800"/>
          </a:xfrm>
        </p:spPr>
        <p:txBody>
          <a:bodyPr/>
          <a:lstStyle>
            <a:lvl1pPr>
              <a:defRPr sz="6000" baseline="0"/>
            </a:lvl1pPr>
          </a:lstStyle>
          <a:p>
            <a:r>
              <a:rPr lang="en-US" smtClean="0"/>
              <a:t>Click to edit Master title style</a:t>
            </a:r>
            <a:endParaRPr lang="en-US" dirty="0"/>
          </a:p>
        </p:txBody>
      </p:sp>
    </p:spTree>
    <p:extLst>
      <p:ext uri="{BB962C8B-B14F-4D97-AF65-F5344CB8AC3E}">
        <p14:creationId xmlns:p14="http://schemas.microsoft.com/office/powerpoint/2010/main" val="1729561529"/>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Quote Layout">
    <p:spTree>
      <p:nvGrpSpPr>
        <p:cNvPr id="1" name=""/>
        <p:cNvGrpSpPr/>
        <p:nvPr/>
      </p:nvGrpSpPr>
      <p:grpSpPr>
        <a:xfrm>
          <a:off x="0" y="0"/>
          <a:ext cx="0" cy="0"/>
          <a:chOff x="0" y="0"/>
          <a:chExt cx="0" cy="0"/>
        </a:xfrm>
      </p:grpSpPr>
      <p:sp>
        <p:nvSpPr>
          <p:cNvPr id="3" name="Title 1"/>
          <p:cNvSpPr>
            <a:spLocks noGrp="1"/>
          </p:cNvSpPr>
          <p:nvPr>
            <p:ph type="title" hasCustomPrompt="1"/>
          </p:nvPr>
        </p:nvSpPr>
        <p:spPr>
          <a:xfrm>
            <a:off x="1189038" y="1201806"/>
            <a:ext cx="10058399" cy="917575"/>
          </a:xfrm>
        </p:spPr>
        <p:txBody>
          <a:bodyPr/>
          <a:lstStyle>
            <a:lvl1pPr marL="233363" indent="-233363">
              <a:defRPr sz="6000" baseline="0"/>
            </a:lvl1pPr>
          </a:lstStyle>
          <a:p>
            <a:r>
              <a:rPr lang="en-US" dirty="0" smtClean="0"/>
              <a:t>“Sample quote goes here. Design is easier than it looks, and more important than it seems.”</a:t>
            </a:r>
            <a:endParaRPr lang="en-US" dirty="0"/>
          </a:p>
        </p:txBody>
      </p:sp>
      <p:sp>
        <p:nvSpPr>
          <p:cNvPr id="4" name="Text Placeholder 3"/>
          <p:cNvSpPr>
            <a:spLocks noGrp="1"/>
          </p:cNvSpPr>
          <p:nvPr>
            <p:ph type="body" sz="quarter" idx="10" hasCustomPrompt="1"/>
          </p:nvPr>
        </p:nvSpPr>
        <p:spPr>
          <a:xfrm>
            <a:off x="5761038" y="5126038"/>
            <a:ext cx="5486400" cy="1071062"/>
          </a:xfrm>
        </p:spPr>
        <p:txBody>
          <a:bodyPr/>
          <a:lstStyle>
            <a:lvl1pPr marL="0" indent="0">
              <a:spcBef>
                <a:spcPts val="0"/>
              </a:spcBef>
              <a:buNone/>
              <a:defRPr sz="3200" baseline="0">
                <a:latin typeface="+mj-lt"/>
              </a:defRPr>
            </a:lvl1pPr>
          </a:lstStyle>
          <a:p>
            <a:pPr lvl="0"/>
            <a:r>
              <a:rPr lang="en-US" dirty="0" smtClean="0"/>
              <a:t>Author Name</a:t>
            </a:r>
          </a:p>
          <a:p>
            <a:pPr lvl="0"/>
            <a:r>
              <a:rPr lang="en-US" dirty="0" smtClean="0"/>
              <a:t>Title</a:t>
            </a:r>
          </a:p>
        </p:txBody>
      </p:sp>
    </p:spTree>
    <p:extLst>
      <p:ext uri="{BB962C8B-B14F-4D97-AF65-F5344CB8AC3E}">
        <p14:creationId xmlns:p14="http://schemas.microsoft.com/office/powerpoint/2010/main" val="306390805"/>
      </p:ext>
    </p:extLst>
  </p:cSld>
  <p:clrMapOvr>
    <a:masterClrMapping/>
  </p:clrMapOvr>
  <p:transition>
    <p:fade/>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Section Title Texture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91241">
                      <a:schemeClr val="tx1"/>
                    </a:gs>
                    <a:gs pos="57000">
                      <a:schemeClr val="tx1"/>
                    </a:gs>
                    <a:gs pos="18000">
                      <a:schemeClr val="tx1"/>
                    </a:gs>
                  </a:gsLst>
                  <a:lin ang="5400000" scaled="0"/>
                </a:gradFill>
              </a:defRPr>
            </a:lvl1pPr>
          </a:lstStyle>
          <a:p>
            <a:r>
              <a:rPr lang="en-US" dirty="0" smtClean="0"/>
              <a:t>Section title</a:t>
            </a:r>
            <a:endParaRPr lang="en-US" dirty="0"/>
          </a:p>
        </p:txBody>
      </p:sp>
      <p:sp>
        <p:nvSpPr>
          <p:cNvPr id="5" name="Rectangle 4"/>
          <p:cNvSpPr/>
          <p:nvPr userDrawn="1"/>
        </p:nvSpPr>
        <p:spPr bwMode="gray">
          <a:xfrm>
            <a:off x="693869" y="479425"/>
            <a:ext cx="3251060" cy="60972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6" name="Rectangle 5"/>
          <p:cNvSpPr/>
          <p:nvPr userDrawn="1"/>
        </p:nvSpPr>
        <p:spPr bwMode="gray">
          <a:xfrm>
            <a:off x="-28617" y="601540"/>
            <a:ext cx="3240040" cy="60972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8" name="Rectangle 7"/>
          <p:cNvSpPr/>
          <p:nvPr userDrawn="1"/>
        </p:nvSpPr>
        <p:spPr bwMode="gray">
          <a:xfrm flipH="1">
            <a:off x="6675437" y="5741676"/>
            <a:ext cx="5090930" cy="421649"/>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9" name="Rectangle 8"/>
          <p:cNvSpPr/>
          <p:nvPr userDrawn="1"/>
        </p:nvSpPr>
        <p:spPr bwMode="gray">
          <a:xfrm flipH="1">
            <a:off x="7438038" y="5910383"/>
            <a:ext cx="4998437" cy="41791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0" name="Rectangle 9"/>
          <p:cNvSpPr/>
          <p:nvPr userDrawn="1"/>
        </p:nvSpPr>
        <p:spPr bwMode="gray">
          <a:xfrm flipH="1">
            <a:off x="7193591" y="6282993"/>
            <a:ext cx="5072801" cy="41791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Tree>
    <p:extLst>
      <p:ext uri="{BB962C8B-B14F-4D97-AF65-F5344CB8AC3E}">
        <p14:creationId xmlns:p14="http://schemas.microsoft.com/office/powerpoint/2010/main" val="2777322599"/>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850" fill="hold"/>
                                        <p:tgtEl>
                                          <p:spTgt spid="6"/>
                                        </p:tgtEl>
                                        <p:attrNameLst>
                                          <p:attrName>ppt_x</p:attrName>
                                        </p:attrNameLst>
                                      </p:cBhvr>
                                      <p:tavLst>
                                        <p:tav tm="0">
                                          <p:val>
                                            <p:strVal val="0-#ppt_w/2"/>
                                          </p:val>
                                        </p:tav>
                                        <p:tav tm="100000">
                                          <p:val>
                                            <p:strVal val="#ppt_x"/>
                                          </p:val>
                                        </p:tav>
                                      </p:tavLst>
                                    </p:anim>
                                    <p:anim calcmode="lin" valueType="num">
                                      <p:cBhvr additive="base">
                                        <p:cTn id="8" dur="850" fill="hold"/>
                                        <p:tgtEl>
                                          <p:spTgt spid="6"/>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850" fill="hold"/>
                                        <p:tgtEl>
                                          <p:spTgt spid="5"/>
                                        </p:tgtEl>
                                        <p:attrNameLst>
                                          <p:attrName>ppt_x</p:attrName>
                                        </p:attrNameLst>
                                      </p:cBhvr>
                                      <p:tavLst>
                                        <p:tav tm="0">
                                          <p:val>
                                            <p:strVal val="1+#ppt_w/2"/>
                                          </p:val>
                                        </p:tav>
                                        <p:tav tm="100000">
                                          <p:val>
                                            <p:strVal val="#ppt_x"/>
                                          </p:val>
                                        </p:tav>
                                      </p:tavLst>
                                    </p:anim>
                                    <p:anim calcmode="lin" valueType="num">
                                      <p:cBhvr additive="base">
                                        <p:cTn id="12" dur="850" fill="hold"/>
                                        <p:tgtEl>
                                          <p:spTgt spid="5"/>
                                        </p:tgtEl>
                                        <p:attrNameLst>
                                          <p:attrName>ppt_y</p:attrName>
                                        </p:attrNameLst>
                                      </p:cBhvr>
                                      <p:tavLst>
                                        <p:tav tm="0">
                                          <p:val>
                                            <p:strVal val="#ppt_y"/>
                                          </p:val>
                                        </p:tav>
                                        <p:tav tm="100000">
                                          <p:val>
                                            <p:strVal val="#ppt_y"/>
                                          </p:val>
                                        </p:tav>
                                      </p:tavLst>
                                    </p:anim>
                                  </p:childTnLst>
                                </p:cTn>
                              </p:par>
                              <p:par>
                                <p:cTn id="13" presetID="10" presetClass="entr" presetSubtype="0" fill="hold" grpId="0" nodeType="withEffect">
                                  <p:stCondLst>
                                    <p:cond delay="580"/>
                                  </p:stCondLst>
                                  <p:childTnLst>
                                    <p:set>
                                      <p:cBhvr>
                                        <p:cTn id="14" dur="1" fill="hold">
                                          <p:stCondLst>
                                            <p:cond delay="0"/>
                                          </p:stCondLst>
                                        </p:cTn>
                                        <p:tgtEl>
                                          <p:spTgt spid="2"/>
                                        </p:tgtEl>
                                        <p:attrNameLst>
                                          <p:attrName>style.visibility</p:attrName>
                                        </p:attrNameLst>
                                      </p:cBhvr>
                                      <p:to>
                                        <p:strVal val="visible"/>
                                      </p:to>
                                    </p:set>
                                    <p:animEffect transition="in" filter="fade">
                                      <p:cBhvr>
                                        <p:cTn id="15" dur="750"/>
                                        <p:tgtEl>
                                          <p:spTgt spid="2"/>
                                        </p:tgtEl>
                                      </p:cBhvr>
                                    </p:animEffect>
                                  </p:childTnLst>
                                </p:cTn>
                              </p:par>
                              <p:par>
                                <p:cTn id="16" presetID="63" presetClass="path" presetSubtype="0" decel="100000" fill="hold" grpId="1" nodeType="withEffect">
                                  <p:stCondLst>
                                    <p:cond delay="580"/>
                                  </p:stCondLst>
                                  <p:childTnLst>
                                    <p:animMotion origin="layout" path="M -0.02409 1.50289E-6 L -4.16667E-7 1.50289E-6 " pathEditMode="relative" rAng="0" ptsTypes="AA">
                                      <p:cBhvr>
                                        <p:cTn id="17" dur="500" fill="hold"/>
                                        <p:tgtEl>
                                          <p:spTgt spid="2"/>
                                        </p:tgtEl>
                                        <p:attrNameLst>
                                          <p:attrName>ppt_x</p:attrName>
                                          <p:attrName>ppt_y</p:attrName>
                                        </p:attrNameLst>
                                      </p:cBhvr>
                                      <p:rCtr x="1198" y="0"/>
                                    </p:animMotion>
                                  </p:childTnLst>
                                </p:cTn>
                              </p:par>
                              <p:par>
                                <p:cTn id="18" presetID="2" presetClass="entr" presetSubtype="2" decel="100000" fill="hold" grpId="0" nodeType="withEffect">
                                  <p:stCondLst>
                                    <p:cond delay="0"/>
                                  </p:stCondLst>
                                  <p:childTnLst>
                                    <p:set>
                                      <p:cBhvr>
                                        <p:cTn id="19" dur="1" fill="hold">
                                          <p:stCondLst>
                                            <p:cond delay="0"/>
                                          </p:stCondLst>
                                        </p:cTn>
                                        <p:tgtEl>
                                          <p:spTgt spid="8"/>
                                        </p:tgtEl>
                                        <p:attrNameLst>
                                          <p:attrName>style.visibility</p:attrName>
                                        </p:attrNameLst>
                                      </p:cBhvr>
                                      <p:to>
                                        <p:strVal val="visible"/>
                                      </p:to>
                                    </p:set>
                                    <p:anim calcmode="lin" valueType="num">
                                      <p:cBhvr additive="base">
                                        <p:cTn id="20" dur="850" fill="hold"/>
                                        <p:tgtEl>
                                          <p:spTgt spid="8"/>
                                        </p:tgtEl>
                                        <p:attrNameLst>
                                          <p:attrName>ppt_x</p:attrName>
                                        </p:attrNameLst>
                                      </p:cBhvr>
                                      <p:tavLst>
                                        <p:tav tm="0">
                                          <p:val>
                                            <p:strVal val="1+#ppt_w/2"/>
                                          </p:val>
                                        </p:tav>
                                        <p:tav tm="100000">
                                          <p:val>
                                            <p:strVal val="#ppt_x"/>
                                          </p:val>
                                        </p:tav>
                                      </p:tavLst>
                                    </p:anim>
                                    <p:anim calcmode="lin" valueType="num">
                                      <p:cBhvr additive="base">
                                        <p:cTn id="21" dur="850" fill="hold"/>
                                        <p:tgtEl>
                                          <p:spTgt spid="8"/>
                                        </p:tgtEl>
                                        <p:attrNameLst>
                                          <p:attrName>ppt_y</p:attrName>
                                        </p:attrNameLst>
                                      </p:cBhvr>
                                      <p:tavLst>
                                        <p:tav tm="0">
                                          <p:val>
                                            <p:strVal val="#ppt_y"/>
                                          </p:val>
                                        </p:tav>
                                        <p:tav tm="100000">
                                          <p:val>
                                            <p:strVal val="#ppt_y"/>
                                          </p:val>
                                        </p:tav>
                                      </p:tavLst>
                                    </p:anim>
                                  </p:childTnLst>
                                </p:cTn>
                              </p:par>
                              <p:par>
                                <p:cTn id="22" presetID="2" presetClass="entr" presetSubtype="2" decel="100000" fill="hold" grpId="0" nodeType="withEffect">
                                  <p:stCondLst>
                                    <p:cond delay="250"/>
                                  </p:stCondLst>
                                  <p:childTnLst>
                                    <p:set>
                                      <p:cBhvr>
                                        <p:cTn id="23" dur="1" fill="hold">
                                          <p:stCondLst>
                                            <p:cond delay="0"/>
                                          </p:stCondLst>
                                        </p:cTn>
                                        <p:tgtEl>
                                          <p:spTgt spid="10"/>
                                        </p:tgtEl>
                                        <p:attrNameLst>
                                          <p:attrName>style.visibility</p:attrName>
                                        </p:attrNameLst>
                                      </p:cBhvr>
                                      <p:to>
                                        <p:strVal val="visible"/>
                                      </p:to>
                                    </p:set>
                                    <p:anim calcmode="lin" valueType="num">
                                      <p:cBhvr additive="base">
                                        <p:cTn id="24" dur="850" fill="hold"/>
                                        <p:tgtEl>
                                          <p:spTgt spid="10"/>
                                        </p:tgtEl>
                                        <p:attrNameLst>
                                          <p:attrName>ppt_x</p:attrName>
                                        </p:attrNameLst>
                                      </p:cBhvr>
                                      <p:tavLst>
                                        <p:tav tm="0">
                                          <p:val>
                                            <p:strVal val="1+#ppt_w/2"/>
                                          </p:val>
                                        </p:tav>
                                        <p:tav tm="100000">
                                          <p:val>
                                            <p:strVal val="#ppt_x"/>
                                          </p:val>
                                        </p:tav>
                                      </p:tavLst>
                                    </p:anim>
                                    <p:anim calcmode="lin" valueType="num">
                                      <p:cBhvr additive="base">
                                        <p:cTn id="25" dur="850" fill="hold"/>
                                        <p:tgtEl>
                                          <p:spTgt spid="10"/>
                                        </p:tgtEl>
                                        <p:attrNameLst>
                                          <p:attrName>ppt_y</p:attrName>
                                        </p:attrNameLst>
                                      </p:cBhvr>
                                      <p:tavLst>
                                        <p:tav tm="0">
                                          <p:val>
                                            <p:strVal val="#ppt_y"/>
                                          </p:val>
                                        </p:tav>
                                        <p:tav tm="100000">
                                          <p:val>
                                            <p:strVal val="#ppt_y"/>
                                          </p:val>
                                        </p:tav>
                                      </p:tavLst>
                                    </p:anim>
                                  </p:childTnLst>
                                </p:cTn>
                              </p:par>
                              <p:par>
                                <p:cTn id="26" presetID="2" presetClass="entr" presetSubtype="8" decel="100000" fill="hold" grpId="0" nodeType="withEffect">
                                  <p:stCondLst>
                                    <p:cond delay="250"/>
                                  </p:stCondLst>
                                  <p:childTnLst>
                                    <p:set>
                                      <p:cBhvr>
                                        <p:cTn id="27" dur="1" fill="hold">
                                          <p:stCondLst>
                                            <p:cond delay="0"/>
                                          </p:stCondLst>
                                        </p:cTn>
                                        <p:tgtEl>
                                          <p:spTgt spid="9"/>
                                        </p:tgtEl>
                                        <p:attrNameLst>
                                          <p:attrName>style.visibility</p:attrName>
                                        </p:attrNameLst>
                                      </p:cBhvr>
                                      <p:to>
                                        <p:strVal val="visible"/>
                                      </p:to>
                                    </p:set>
                                    <p:anim calcmode="lin" valueType="num">
                                      <p:cBhvr additive="base">
                                        <p:cTn id="28" dur="850" fill="hold"/>
                                        <p:tgtEl>
                                          <p:spTgt spid="9"/>
                                        </p:tgtEl>
                                        <p:attrNameLst>
                                          <p:attrName>ppt_x</p:attrName>
                                        </p:attrNameLst>
                                      </p:cBhvr>
                                      <p:tavLst>
                                        <p:tav tm="0">
                                          <p:val>
                                            <p:strVal val="0-#ppt_w/2"/>
                                          </p:val>
                                        </p:tav>
                                        <p:tav tm="100000">
                                          <p:val>
                                            <p:strVal val="#ppt_x"/>
                                          </p:val>
                                        </p:tav>
                                      </p:tavLst>
                                    </p:anim>
                                    <p:anim calcmode="lin" valueType="num">
                                      <p:cBhvr additive="base">
                                        <p:cTn id="29" dur="85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5" grpId="0" animBg="1"/>
      <p:bldP spid="6" grpId="0" animBg="1"/>
      <p:bldP spid="8" grpId="0" animBg="1"/>
      <p:bldP spid="9" grpId="0" animBg="1"/>
      <p:bldP spid="10" grpId="0" animBg="1"/>
    </p:bldLst>
  </p:timing>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Quote Layout_Accent Color 1">
    <p:bg>
      <p:bgPr>
        <a:solidFill>
          <a:schemeClr val="accent1"/>
        </a:solidFill>
        <a:effectLst/>
      </p:bgPr>
    </p:bg>
    <p:spTree>
      <p:nvGrpSpPr>
        <p:cNvPr id="1" name=""/>
        <p:cNvGrpSpPr/>
        <p:nvPr/>
      </p:nvGrpSpPr>
      <p:grpSpPr>
        <a:xfrm>
          <a:off x="0" y="0"/>
          <a:ext cx="0" cy="0"/>
          <a:chOff x="0" y="0"/>
          <a:chExt cx="0" cy="0"/>
        </a:xfrm>
      </p:grpSpPr>
      <p:sp>
        <p:nvSpPr>
          <p:cNvPr id="3" name="Title 1"/>
          <p:cNvSpPr>
            <a:spLocks noGrp="1"/>
          </p:cNvSpPr>
          <p:nvPr>
            <p:ph type="title" hasCustomPrompt="1"/>
          </p:nvPr>
        </p:nvSpPr>
        <p:spPr>
          <a:xfrm>
            <a:off x="1189038" y="2125663"/>
            <a:ext cx="10058399" cy="917575"/>
          </a:xfrm>
        </p:spPr>
        <p:txBody>
          <a:bodyPr/>
          <a:lstStyle>
            <a:lvl1pPr marL="282575" indent="-282575">
              <a:tabLst>
                <a:tab pos="282575" algn="l"/>
              </a:tabLst>
              <a:defRPr sz="6000" baseline="0"/>
            </a:lvl1pPr>
          </a:lstStyle>
          <a:p>
            <a:r>
              <a:rPr lang="en-US" dirty="0" smtClean="0"/>
              <a:t>“	Add a quote here. Design is easier than it looks, and more important than it seems.”</a:t>
            </a:r>
            <a:endParaRPr lang="en-US" dirty="0"/>
          </a:p>
        </p:txBody>
      </p:sp>
      <p:sp>
        <p:nvSpPr>
          <p:cNvPr id="4" name="Text Placeholder 3"/>
          <p:cNvSpPr>
            <a:spLocks noGrp="1"/>
          </p:cNvSpPr>
          <p:nvPr>
            <p:ph type="body" sz="quarter" idx="10" hasCustomPrompt="1"/>
          </p:nvPr>
        </p:nvSpPr>
        <p:spPr>
          <a:xfrm>
            <a:off x="5761038" y="4868847"/>
            <a:ext cx="5486400" cy="1071062"/>
          </a:xfrm>
        </p:spPr>
        <p:txBody>
          <a:bodyPr/>
          <a:lstStyle>
            <a:lvl1pPr marL="0" indent="0">
              <a:spcBef>
                <a:spcPts val="0"/>
              </a:spcBef>
              <a:buNone/>
              <a:defRPr sz="3200" baseline="0">
                <a:latin typeface="+mj-lt"/>
              </a:defRPr>
            </a:lvl1pPr>
          </a:lstStyle>
          <a:p>
            <a:pPr lvl="0"/>
            <a:r>
              <a:rPr lang="en-US" dirty="0" smtClean="0"/>
              <a:t>Author’s Name</a:t>
            </a:r>
          </a:p>
          <a:p>
            <a:pPr lvl="0"/>
            <a:r>
              <a:rPr lang="en-US" dirty="0" smtClean="0"/>
              <a:t>Title</a:t>
            </a:r>
          </a:p>
        </p:txBody>
      </p:sp>
    </p:spTree>
    <p:extLst>
      <p:ext uri="{BB962C8B-B14F-4D97-AF65-F5344CB8AC3E}">
        <p14:creationId xmlns:p14="http://schemas.microsoft.com/office/powerpoint/2010/main" val="2858294533"/>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Big Idea &amp; 3 Points">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282576" y="2430462"/>
            <a:ext cx="11887200" cy="932563"/>
          </a:xfrm>
        </p:spPr>
        <p:txBody>
          <a:bodyPr/>
          <a:lstStyle>
            <a:lvl1pPr marL="0" indent="0">
              <a:buNone/>
              <a:defRPr sz="5400">
                <a:gradFill>
                  <a:gsLst>
                    <a:gs pos="3333">
                      <a:schemeClr val="tx1"/>
                    </a:gs>
                    <a:gs pos="39000">
                      <a:schemeClr val="tx1"/>
                    </a:gs>
                  </a:gsLst>
                  <a:lin ang="5400000" scaled="0"/>
                </a:gradFill>
              </a:defRPr>
            </a:lvl1pPr>
            <a:lvl2pPr marL="0" indent="0">
              <a:buFontTx/>
              <a:buNone/>
              <a:defRPr sz="2000"/>
            </a:lvl2pPr>
            <a:lvl3pPr marL="228600" indent="0">
              <a:buNone/>
              <a:defRPr/>
            </a:lvl3pPr>
            <a:lvl4pPr marL="457200" indent="0">
              <a:buNone/>
              <a:defRPr/>
            </a:lvl4pPr>
            <a:lvl5pPr marL="685800" indent="0">
              <a:buNone/>
              <a:defRPr/>
            </a:lvl5pPr>
          </a:lstStyle>
          <a:p>
            <a:pPr lvl="0"/>
            <a:r>
              <a:rPr lang="en-US" smtClean="0"/>
              <a:t>Click to edit Master text styles</a:t>
            </a:r>
          </a:p>
        </p:txBody>
      </p:sp>
      <p:sp>
        <p:nvSpPr>
          <p:cNvPr id="4" name="Title 1"/>
          <p:cNvSpPr>
            <a:spLocks noGrp="1"/>
          </p:cNvSpPr>
          <p:nvPr>
            <p:ph type="title"/>
          </p:nvPr>
        </p:nvSpPr>
        <p:spPr>
          <a:xfrm>
            <a:off x="282576" y="1211263"/>
            <a:ext cx="11889564" cy="917575"/>
          </a:xfrm>
        </p:spPr>
        <p:txBody>
          <a:bodyPr/>
          <a:lstStyle>
            <a:lvl1pPr>
              <a:defRPr sz="7200" baseline="0">
                <a:gradFill>
                  <a:gsLst>
                    <a:gs pos="1250">
                      <a:schemeClr val="tx1"/>
                    </a:gs>
                    <a:gs pos="100000">
                      <a:schemeClr val="tx1"/>
                    </a:gs>
                  </a:gsLst>
                  <a:lin ang="5400000" scaled="0"/>
                </a:gradFill>
              </a:defRPr>
            </a:lvl1pPr>
          </a:lstStyle>
          <a:p>
            <a:r>
              <a:rPr lang="en-US" smtClean="0"/>
              <a:t>Click to edit Master title style</a:t>
            </a:r>
            <a:endParaRPr lang="en-US" dirty="0"/>
          </a:p>
        </p:txBody>
      </p:sp>
    </p:spTree>
    <p:extLst>
      <p:ext uri="{BB962C8B-B14F-4D97-AF65-F5344CB8AC3E}">
        <p14:creationId xmlns:p14="http://schemas.microsoft.com/office/powerpoint/2010/main" val="679339925"/>
      </p:ext>
    </p:extLst>
  </p:cSld>
  <p:clrMapOvr>
    <a:masterClrMapping/>
  </p:clrMapOvr>
  <p:transition>
    <p:fade/>
  </p:transition>
  <p:timing>
    <p:tnLst>
      <p:par>
        <p:cTn id="1" dur="indefinite" restart="never" nodeType="tmRoot"/>
      </p:par>
    </p:tnLst>
  </p:timing>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Blank">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95210627"/>
      </p:ext>
    </p:extLst>
  </p:cSld>
  <p:clrMapOvr>
    <a:masterClrMapping/>
  </p:clrMapOvr>
  <p:transition>
    <p:fade/>
  </p:transition>
  <p:timing>
    <p:tnLst>
      <p:par>
        <p:cTn id="1" dur="indefinite" restart="never" nodeType="tmRoot"/>
      </p:par>
    </p:tnLst>
  </p:timing>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Blank Accent Color 1">
    <p:bg>
      <p:bgPr>
        <a:solidFill>
          <a:schemeClr val="bg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789340564"/>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Blank Accent Color 2">
    <p:bg>
      <p:bgPr>
        <a:solidFill>
          <a:schemeClr val="accent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81174341"/>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Blank Accent Color 3">
    <p:bg>
      <p:bgPr>
        <a:solidFill>
          <a:schemeClr val="accent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085745099"/>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74638" y="1212850"/>
            <a:ext cx="11887200" cy="2443746"/>
          </a:xfrm>
          <a:prstGeom prst="rect">
            <a:avLst/>
          </a:prstGeom>
        </p:spPr>
        <p:txBody>
          <a:bodyPr/>
          <a:lstStyle>
            <a:lvl1pPr marL="290513" indent="-290513">
              <a:buClr>
                <a:schemeClr val="tx1"/>
              </a:buClr>
              <a:buSzPct val="90000"/>
              <a:buFont typeface="Wingdings" panose="05000000000000000000" pitchFamily="2" charset="2"/>
              <a:buChar char="§"/>
              <a:defRPr sz="3600">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71500" indent="-280988">
              <a:buClr>
                <a:schemeClr val="tx1"/>
              </a:buClr>
              <a:buSzPct val="90000"/>
              <a:buFont typeface="Wingdings" panose="05000000000000000000" pitchFamily="2" charset="2"/>
              <a:buChar char="§"/>
              <a:defRPr sz="3200">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62013" indent="-290513">
              <a:buClr>
                <a:schemeClr val="tx1"/>
              </a:buClr>
              <a:buSzPct val="90000"/>
              <a:buFont typeface="Wingdings" panose="05000000000000000000" pitchFamily="2" charset="2"/>
              <a:buChar char="§"/>
              <a:defRPr sz="2800">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90613" indent="-228600">
              <a:buClr>
                <a:schemeClr val="tx1"/>
              </a:buClr>
              <a:buSzPct val="90000"/>
              <a:buFont typeface="Wingdings" panose="05000000000000000000" pitchFamily="2" charset="2"/>
              <a:buChar char="§"/>
              <a:defRPr sz="2400">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319213" indent="-228600">
              <a:buClr>
                <a:schemeClr val="tx1"/>
              </a:buClr>
              <a:buSzPct val="90000"/>
              <a:buFont typeface="Wingdings" panose="05000000000000000000" pitchFamily="2" charset="2"/>
              <a:buChar char="§"/>
              <a:defRPr sz="2000">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6"/>
          <p:cNvSpPr>
            <a:spLocks noGrp="1"/>
          </p:cNvSpPr>
          <p:nvPr>
            <p:ph type="body" sz="quarter" idx="11" hasCustomPrompt="1"/>
          </p:nvPr>
        </p:nvSpPr>
        <p:spPr>
          <a:xfrm>
            <a:off x="1" y="6363076"/>
            <a:ext cx="12436476" cy="631450"/>
          </a:xfrm>
          <a:prstGeom prst="rect">
            <a:avLst/>
          </a:prstGeom>
          <a:solidFill>
            <a:srgbClr val="FFFC9E"/>
          </a:solidFill>
        </p:spPr>
        <p:txBody>
          <a:bodyPr wrap="square" lIns="155457" tIns="77729" rIns="155457" bIns="77729" anchor="b" anchorCtr="0">
            <a:noAutofit/>
          </a:bodyPr>
          <a:lstStyle>
            <a:lvl1pPr algn="r">
              <a:buFont typeface="Arial" pitchFamily="34" charset="0"/>
              <a:buNone/>
              <a:defRPr sz="3700" spc="-51" baseline="0">
                <a:gradFill>
                  <a:gsLst>
                    <a:gs pos="0">
                      <a:srgbClr val="000000"/>
                    </a:gs>
                    <a:gs pos="100000">
                      <a:srgbClr val="000000"/>
                    </a:gs>
                  </a:gsLst>
                  <a:lin ang="5400000" scaled="0"/>
                </a:gradFill>
                <a:effectLst/>
                <a:latin typeface="Segoe UI" pitchFamily="34" charset="0"/>
                <a:ea typeface="Segoe UI" pitchFamily="34" charset="0"/>
                <a:cs typeface="Segoe UI" pitchFamily="34" charset="0"/>
              </a:defRPr>
            </a:lvl1pPr>
          </a:lstStyle>
          <a:p>
            <a:pPr lvl="0"/>
            <a:r>
              <a:rPr lang="en-US" dirty="0" smtClean="0"/>
              <a:t>Next:</a:t>
            </a:r>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smtClean="0"/>
              <a:t>Click to edit Master title style</a:t>
            </a:r>
            <a:endParaRPr lang="en-US" dirty="0"/>
          </a:p>
        </p:txBody>
      </p:sp>
    </p:spTree>
    <p:extLst>
      <p:ext uri="{BB962C8B-B14F-4D97-AF65-F5344CB8AC3E}">
        <p14:creationId xmlns:p14="http://schemas.microsoft.com/office/powerpoint/2010/main" val="3476398601"/>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57.xml><?xml version="1.0" encoding="utf-8"?>
<p:sldLayout xmlns:a="http://schemas.openxmlformats.org/drawingml/2006/main" xmlns:r="http://schemas.openxmlformats.org/officeDocument/2006/relationships" xmlns:p="http://schemas.openxmlformats.org/presentationml/2006/main" userDrawn="1">
  <p:cSld name="Title &amp; Content w/Bullets">
    <p:spTree>
      <p:nvGrpSpPr>
        <p:cNvPr id="1" name=""/>
        <p:cNvGrpSpPr/>
        <p:nvPr/>
      </p:nvGrpSpPr>
      <p:grpSpPr>
        <a:xfrm>
          <a:off x="0" y="0"/>
          <a:ext cx="0" cy="0"/>
          <a:chOff x="0" y="0"/>
          <a:chExt cx="0" cy="0"/>
        </a:xfrm>
      </p:grpSpPr>
      <p:sp>
        <p:nvSpPr>
          <p:cNvPr id="2" name="Title 1"/>
          <p:cNvSpPr>
            <a:spLocks noGrp="1"/>
          </p:cNvSpPr>
          <p:nvPr>
            <p:ph type="title"/>
          </p:nvPr>
        </p:nvSpPr>
        <p:spPr>
          <a:xfrm>
            <a:off x="529660" y="233151"/>
            <a:ext cx="11375536" cy="762786"/>
          </a:xfrm>
        </p:spPr>
        <p:txBody>
          <a:bodyPr/>
          <a:lstStyle>
            <a:lvl1pPr>
              <a:defRPr>
                <a:gradFill>
                  <a:gsLst>
                    <a:gs pos="1250">
                      <a:schemeClr val="tx2"/>
                    </a:gs>
                    <a:gs pos="100000">
                      <a:schemeClr val="tx2"/>
                    </a:gs>
                  </a:gsLst>
                  <a:lin ang="5400000" scaled="0"/>
                </a:gradFill>
              </a:defRPr>
            </a:lvl1pPr>
          </a:lstStyle>
          <a:p>
            <a:r>
              <a:rPr lang="en-US" smtClean="0"/>
              <a:t>Click to edit Master title style</a:t>
            </a:r>
            <a:endParaRPr lang="en-US" dirty="0"/>
          </a:p>
        </p:txBody>
      </p:sp>
      <p:sp>
        <p:nvSpPr>
          <p:cNvPr id="5" name="Text Placeholder 4"/>
          <p:cNvSpPr>
            <a:spLocks noGrp="1"/>
          </p:cNvSpPr>
          <p:nvPr>
            <p:ph type="body" sz="quarter" idx="10"/>
          </p:nvPr>
        </p:nvSpPr>
        <p:spPr>
          <a:xfrm>
            <a:off x="529660" y="1476621"/>
            <a:ext cx="11375536" cy="2084319"/>
          </a:xfrm>
          <a:prstGeom prst="rect">
            <a:avLst/>
          </a:prstGeom>
        </p:spPr>
        <p:txBody>
          <a:bodyPr/>
          <a:lstStyle>
            <a:lvl1pPr marL="289818" indent="-289818">
              <a:buFont typeface="Wingdings" pitchFamily="2" charset="2"/>
              <a:buChar char=""/>
              <a:defRPr sz="4080"/>
            </a:lvl1pPr>
            <a:lvl2pPr marL="527824" indent="-238007">
              <a:buFont typeface="Wingdings" pitchFamily="2" charset="2"/>
              <a:buChar char=""/>
              <a:defRPr>
                <a:latin typeface="+mn-lt"/>
              </a:defRPr>
            </a:lvl2pPr>
            <a:lvl3pPr marL="756116" indent="-228292">
              <a:buFont typeface="Wingdings" pitchFamily="2" charset="2"/>
              <a:buChar char=""/>
              <a:tabLst/>
              <a:defRPr>
                <a:latin typeface="+mn-lt"/>
              </a:defRPr>
            </a:lvl3pPr>
            <a:lvl4pPr marL="932597" indent="-176481">
              <a:buFont typeface="Wingdings" pitchFamily="2" charset="2"/>
              <a:buChar char=""/>
              <a:defRPr>
                <a:latin typeface="+mn-lt"/>
              </a:defRPr>
            </a:lvl4pPr>
            <a:lvl5pPr marL="1109078" indent="-176481">
              <a:buFont typeface="Wingdings" pitchFamily="2" charset="2"/>
              <a:buChar char=""/>
              <a:tabLst/>
              <a:defRPr>
                <a:latin typeface="+mn-l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Slide Number Placeholder 9"/>
          <p:cNvSpPr>
            <a:spLocks noGrp="1"/>
          </p:cNvSpPr>
          <p:nvPr>
            <p:ph type="sldNum" sz="quarter" idx="12"/>
          </p:nvPr>
        </p:nvSpPr>
        <p:spPr>
          <a:xfrm>
            <a:off x="531279" y="6526955"/>
            <a:ext cx="572078" cy="223825"/>
          </a:xfrm>
          <a:prstGeom prst="rect">
            <a:avLst/>
          </a:prstGeom>
        </p:spPr>
        <p:txBody>
          <a:bodyPr lIns="121899" tIns="60949" rIns="121899" bIns="60949" anchor="ctr"/>
          <a:lstStyle>
            <a:lvl1pPr algn="l">
              <a:defRPr sz="1632">
                <a:gradFill>
                  <a:gsLst>
                    <a:gs pos="100000">
                      <a:schemeClr val="bg2"/>
                    </a:gs>
                    <a:gs pos="0">
                      <a:schemeClr val="bg2"/>
                    </a:gs>
                  </a:gsLst>
                  <a:lin ang="5400000" scaled="0"/>
                </a:gradFill>
              </a:defRPr>
            </a:lvl1pPr>
          </a:lstStyle>
          <a:p>
            <a:fld id="{727B4C2D-45E2-4621-8491-2995EB46A674}" type="slidenum">
              <a:rPr lang="en-US" smtClean="0">
                <a:gradFill>
                  <a:gsLst>
                    <a:gs pos="100000">
                      <a:srgbClr val="E6E6E6"/>
                    </a:gs>
                    <a:gs pos="0">
                      <a:srgbClr val="E6E6E6"/>
                    </a:gs>
                  </a:gsLst>
                  <a:lin ang="5400000" scaled="0"/>
                </a:gradFill>
              </a:rPr>
              <a:pPr/>
              <a:t>‹#›</a:t>
            </a:fld>
            <a:endParaRPr lang="en-US" dirty="0">
              <a:gradFill>
                <a:gsLst>
                  <a:gs pos="100000">
                    <a:srgbClr val="E6E6E6"/>
                  </a:gs>
                  <a:gs pos="0">
                    <a:srgbClr val="E6E6E6"/>
                  </a:gs>
                </a:gsLst>
                <a:lin ang="5400000" scaled="0"/>
              </a:gradFill>
            </a:endParaRPr>
          </a:p>
        </p:txBody>
      </p:sp>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447442" y="6345145"/>
            <a:ext cx="1901322" cy="587445"/>
          </a:xfrm>
          <a:prstGeom prst="rect">
            <a:avLst/>
          </a:prstGeom>
        </p:spPr>
      </p:pic>
    </p:spTree>
    <p:extLst>
      <p:ext uri="{BB962C8B-B14F-4D97-AF65-F5344CB8AC3E}">
        <p14:creationId xmlns:p14="http://schemas.microsoft.com/office/powerpoint/2010/main" val="1402462068"/>
      </p:ext>
    </p:extLst>
  </p:cSld>
  <p:clrMapOvr>
    <a:masterClrMapping/>
  </p:clrMapOvr>
  <p:transition>
    <p:fade/>
  </p:transition>
  <p:timing>
    <p:tnLst>
      <p:par>
        <p:cTn id="1" dur="indefinite" restart="never" nodeType="tmRoot"/>
      </p:par>
    </p:tnLst>
  </p:timing>
</p:sldLayout>
</file>

<file path=ppt/slideLayouts/slideLayout58.xml><?xml version="1.0" encoding="utf-8"?>
<p:sldLayout xmlns:a="http://schemas.openxmlformats.org/drawingml/2006/main" xmlns:r="http://schemas.openxmlformats.org/officeDocument/2006/relationships" xmlns:p="http://schemas.openxmlformats.org/presentationml/2006/main">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29662" y="233151"/>
            <a:ext cx="11375536" cy="621530"/>
          </a:xfrm>
        </p:spPr>
        <p:txBody>
          <a:bodyPr/>
          <a:lstStyle>
            <a:lvl1pPr>
              <a:defRPr/>
            </a:lvl1pPr>
          </a:lstStyle>
          <a:p>
            <a:r>
              <a:rPr lang="en-US" smtClean="0"/>
              <a:t>Click to edit Master title style</a:t>
            </a:r>
            <a:endParaRPr lang="en-US" dirty="0"/>
          </a:p>
        </p:txBody>
      </p:sp>
      <p:sp>
        <p:nvSpPr>
          <p:cNvPr id="7" name="Text Placeholder 6"/>
          <p:cNvSpPr>
            <a:spLocks noGrp="1"/>
          </p:cNvSpPr>
          <p:nvPr>
            <p:ph type="body" sz="quarter" idx="10"/>
          </p:nvPr>
        </p:nvSpPr>
        <p:spPr>
          <a:xfrm>
            <a:off x="529660" y="1476623"/>
            <a:ext cx="11375535" cy="2092881"/>
          </a:xfrm>
        </p:spPr>
        <p:txBody>
          <a:bodyPr>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32539988"/>
      </p:ext>
    </p:extLst>
  </p:cSld>
  <p:clrMapOvr>
    <a:masterClrMapping/>
  </p:clrMapOvr>
  <p:transition>
    <p:fade/>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Section Title Accent Color 1">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91241">
                      <a:schemeClr val="tx1"/>
                    </a:gs>
                    <a:gs pos="57000">
                      <a:schemeClr val="tx1"/>
                    </a:gs>
                    <a:gs pos="1800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4075357253"/>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Section Title Accent Color 2">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lgn="l" defTabSz="932742" rtl="0" eaLnBrk="1" latinLnBrk="0" hangingPunct="1">
              <a:lnSpc>
                <a:spcPct val="90000"/>
              </a:lnSpc>
              <a:spcBef>
                <a:spcPct val="0"/>
              </a:spcBef>
              <a:buNone/>
              <a:defRPr lang="en-US" sz="8800" b="0" kern="1200" cap="none" spc="-100" baseline="0" dirty="0">
                <a:ln w="3175">
                  <a:noFill/>
                </a:ln>
                <a:gradFill>
                  <a:gsLst>
                    <a:gs pos="91241">
                      <a:schemeClr val="tx1"/>
                    </a:gs>
                    <a:gs pos="57000">
                      <a:schemeClr val="tx1"/>
                    </a:gs>
                    <a:gs pos="18000">
                      <a:schemeClr val="tx1"/>
                    </a:gs>
                  </a:gsLst>
                  <a:lin ang="5400000" scaled="0"/>
                </a:gradFill>
                <a:effectLst/>
                <a:latin typeface="+mj-lt"/>
                <a:ea typeface="+mn-ea"/>
                <a:cs typeface="Segoe UI" pitchFamily="34" charset="0"/>
              </a:defRPr>
            </a:lvl1pPr>
          </a:lstStyle>
          <a:p>
            <a:r>
              <a:rPr lang="en-US" dirty="0" smtClean="0"/>
              <a:t>Section title</a:t>
            </a:r>
            <a:endParaRPr lang="en-US" dirty="0"/>
          </a:p>
        </p:txBody>
      </p:sp>
    </p:spTree>
    <p:extLst>
      <p:ext uri="{BB962C8B-B14F-4D97-AF65-F5344CB8AC3E}">
        <p14:creationId xmlns:p14="http://schemas.microsoft.com/office/powerpoint/2010/main" val="762536910"/>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Section Title Accent Color 3">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lgn="l" defTabSz="932742" rtl="0" eaLnBrk="1" latinLnBrk="0" hangingPunct="1">
              <a:lnSpc>
                <a:spcPct val="90000"/>
              </a:lnSpc>
              <a:spcBef>
                <a:spcPct val="0"/>
              </a:spcBef>
              <a:buNone/>
              <a:defRPr lang="en-US" sz="8800" b="0" kern="1200" cap="none" spc="-100" baseline="0" dirty="0">
                <a:ln w="3175">
                  <a:noFill/>
                </a:ln>
                <a:gradFill>
                  <a:gsLst>
                    <a:gs pos="91241">
                      <a:schemeClr val="tx1"/>
                    </a:gs>
                    <a:gs pos="57000">
                      <a:schemeClr val="tx1"/>
                    </a:gs>
                    <a:gs pos="18000">
                      <a:schemeClr val="tx1"/>
                    </a:gs>
                  </a:gsLst>
                  <a:lin ang="5400000" scaled="0"/>
                </a:gradFill>
                <a:effectLst/>
                <a:latin typeface="+mj-lt"/>
                <a:ea typeface="+mn-ea"/>
                <a:cs typeface="Segoe UI" pitchFamily="34" charset="0"/>
              </a:defRPr>
            </a:lvl1pPr>
          </a:lstStyle>
          <a:p>
            <a:r>
              <a:rPr lang="en-US" dirty="0" smtClean="0"/>
              <a:t>Section title</a:t>
            </a:r>
            <a:endParaRPr lang="en-US" dirty="0"/>
          </a:p>
        </p:txBody>
      </p:sp>
    </p:spTree>
    <p:extLst>
      <p:ext uri="{BB962C8B-B14F-4D97-AF65-F5344CB8AC3E}">
        <p14:creationId xmlns:p14="http://schemas.microsoft.com/office/powerpoint/2010/main" val="2472271686"/>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amp;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1"/>
          </p:nvPr>
        </p:nvSpPr>
        <p:spPr>
          <a:xfrm>
            <a:off x="274639" y="1212849"/>
            <a:ext cx="11889564" cy="2059025"/>
          </a:xfrm>
        </p:spPr>
        <p:txBody>
          <a:bodyPr/>
          <a:lstStyle>
            <a:lvl1pPr marL="0" indent="0">
              <a:buNone/>
              <a:defRPr/>
            </a:lvl1pPr>
            <a:lvl2pPr marL="28575" indent="0">
              <a:buNone/>
              <a:defRPr sz="2000"/>
            </a:lvl2pPr>
            <a:lvl3pPr marL="223838" indent="0">
              <a:buNone/>
              <a:defRPr sz="2000"/>
            </a:lvl3pPr>
            <a:lvl4pPr marL="476250" indent="0">
              <a:buNone/>
              <a:defRPr sz="1800"/>
            </a:lvl4pPr>
            <a:lvl5pPr marL="739775" indent="0">
              <a:buNone/>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843985228"/>
      </p:ext>
    </p:extLst>
  </p:cSld>
  <p:clrMapOvr>
    <a:masterClrMapping/>
  </p:clrMapOvr>
  <p:transition>
    <p:fade/>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6.xml"/><Relationship Id="rId13" Type="http://schemas.openxmlformats.org/officeDocument/2006/relationships/slideLayout" Target="../slideLayouts/slideLayout41.xml"/><Relationship Id="rId18" Type="http://schemas.openxmlformats.org/officeDocument/2006/relationships/slideLayout" Target="../slideLayouts/slideLayout46.xml"/><Relationship Id="rId26" Type="http://schemas.openxmlformats.org/officeDocument/2006/relationships/slideLayout" Target="../slideLayouts/slideLayout54.xml"/><Relationship Id="rId3" Type="http://schemas.openxmlformats.org/officeDocument/2006/relationships/slideLayout" Target="../slideLayouts/slideLayout31.xml"/><Relationship Id="rId21" Type="http://schemas.openxmlformats.org/officeDocument/2006/relationships/slideLayout" Target="../slideLayouts/slideLayout49.xml"/><Relationship Id="rId7" Type="http://schemas.openxmlformats.org/officeDocument/2006/relationships/slideLayout" Target="../slideLayouts/slideLayout35.xml"/><Relationship Id="rId12" Type="http://schemas.openxmlformats.org/officeDocument/2006/relationships/slideLayout" Target="../slideLayouts/slideLayout40.xml"/><Relationship Id="rId17" Type="http://schemas.openxmlformats.org/officeDocument/2006/relationships/slideLayout" Target="../slideLayouts/slideLayout45.xml"/><Relationship Id="rId25" Type="http://schemas.openxmlformats.org/officeDocument/2006/relationships/slideLayout" Target="../slideLayouts/slideLayout53.xml"/><Relationship Id="rId2" Type="http://schemas.openxmlformats.org/officeDocument/2006/relationships/slideLayout" Target="../slideLayouts/slideLayout30.xml"/><Relationship Id="rId16" Type="http://schemas.openxmlformats.org/officeDocument/2006/relationships/slideLayout" Target="../slideLayouts/slideLayout44.xml"/><Relationship Id="rId20" Type="http://schemas.openxmlformats.org/officeDocument/2006/relationships/slideLayout" Target="../slideLayouts/slideLayout48.xml"/><Relationship Id="rId29" Type="http://schemas.openxmlformats.org/officeDocument/2006/relationships/slideLayout" Target="../slideLayouts/slideLayout57.xml"/><Relationship Id="rId1" Type="http://schemas.openxmlformats.org/officeDocument/2006/relationships/slideLayout" Target="../slideLayouts/slideLayout29.xml"/><Relationship Id="rId6" Type="http://schemas.openxmlformats.org/officeDocument/2006/relationships/slideLayout" Target="../slideLayouts/slideLayout34.xml"/><Relationship Id="rId11" Type="http://schemas.openxmlformats.org/officeDocument/2006/relationships/slideLayout" Target="../slideLayouts/slideLayout39.xml"/><Relationship Id="rId24" Type="http://schemas.openxmlformats.org/officeDocument/2006/relationships/slideLayout" Target="../slideLayouts/slideLayout52.xml"/><Relationship Id="rId32" Type="http://schemas.openxmlformats.org/officeDocument/2006/relationships/image" Target="../media/image1.png"/><Relationship Id="rId5" Type="http://schemas.openxmlformats.org/officeDocument/2006/relationships/slideLayout" Target="../slideLayouts/slideLayout33.xml"/><Relationship Id="rId15" Type="http://schemas.openxmlformats.org/officeDocument/2006/relationships/slideLayout" Target="../slideLayouts/slideLayout43.xml"/><Relationship Id="rId23" Type="http://schemas.openxmlformats.org/officeDocument/2006/relationships/slideLayout" Target="../slideLayouts/slideLayout51.xml"/><Relationship Id="rId28" Type="http://schemas.openxmlformats.org/officeDocument/2006/relationships/slideLayout" Target="../slideLayouts/slideLayout56.xml"/><Relationship Id="rId10" Type="http://schemas.openxmlformats.org/officeDocument/2006/relationships/slideLayout" Target="../slideLayouts/slideLayout38.xml"/><Relationship Id="rId19" Type="http://schemas.openxmlformats.org/officeDocument/2006/relationships/slideLayout" Target="../slideLayouts/slideLayout47.xml"/><Relationship Id="rId31" Type="http://schemas.openxmlformats.org/officeDocument/2006/relationships/theme" Target="../theme/theme2.xml"/><Relationship Id="rId4" Type="http://schemas.openxmlformats.org/officeDocument/2006/relationships/slideLayout" Target="../slideLayouts/slideLayout32.xml"/><Relationship Id="rId9" Type="http://schemas.openxmlformats.org/officeDocument/2006/relationships/slideLayout" Target="../slideLayouts/slideLayout37.xml"/><Relationship Id="rId14" Type="http://schemas.openxmlformats.org/officeDocument/2006/relationships/slideLayout" Target="../slideLayouts/slideLayout42.xml"/><Relationship Id="rId22" Type="http://schemas.openxmlformats.org/officeDocument/2006/relationships/slideLayout" Target="../slideLayouts/slideLayout50.xml"/><Relationship Id="rId27" Type="http://schemas.openxmlformats.org/officeDocument/2006/relationships/slideLayout" Target="../slideLayouts/slideLayout55.xml"/><Relationship Id="rId30" Type="http://schemas.openxmlformats.org/officeDocument/2006/relationships/slideLayout" Target="../slideLayouts/slideLayout58.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74639" y="295274"/>
            <a:ext cx="11889564" cy="917575"/>
          </a:xfrm>
          <a:prstGeom prst="rect">
            <a:avLst/>
          </a:prstGeom>
        </p:spPr>
        <p:txBody>
          <a:bodyPr vert="horz" wrap="square" lIns="146304" tIns="91440" rIns="146304" bIns="91440" rtlCol="0" anchor="t">
            <a:noAutofit/>
          </a:bodyPr>
          <a:lstStyle/>
          <a:p>
            <a:r>
              <a:rPr lang="en-US" smtClean="0"/>
              <a:t>Click to edit Master title style</a:t>
            </a:r>
            <a:endParaRPr lang="en-US" dirty="0"/>
          </a:p>
        </p:txBody>
      </p:sp>
      <p:sp>
        <p:nvSpPr>
          <p:cNvPr id="4" name="Text Placeholder 3"/>
          <p:cNvSpPr>
            <a:spLocks noGrp="1"/>
          </p:cNvSpPr>
          <p:nvPr>
            <p:ph type="body" idx="1"/>
          </p:nvPr>
        </p:nvSpPr>
        <p:spPr>
          <a:xfrm>
            <a:off x="274640" y="1212851"/>
            <a:ext cx="11887198" cy="2228302"/>
          </a:xfrm>
          <a:prstGeom prst="rect">
            <a:avLst/>
          </a:prstGeom>
        </p:spPr>
        <p:txBody>
          <a:bodyPr vert="horz" wrap="square" lIns="146304" tIns="91440" rIns="146304" bIns="91440" rtlCol="0">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5" name="Picture 4"/>
          <p:cNvPicPr>
            <a:picLocks noChangeAspect="1"/>
          </p:cNvPicPr>
          <p:nvPr userDrawn="1"/>
        </p:nvPicPr>
        <p:blipFill>
          <a:blip r:embed="rId30" cstate="screen">
            <a:extLst>
              <a:ext uri="{28A0092B-C50C-407E-A947-70E740481C1C}">
                <a14:useLocalDpi xmlns:a14="http://schemas.microsoft.com/office/drawing/2010/main"/>
              </a:ext>
            </a:extLst>
          </a:blip>
          <a:stretch>
            <a:fillRect/>
          </a:stretch>
        </p:blipFill>
        <p:spPr>
          <a:xfrm rot="5400000">
            <a:off x="10532394" y="1944335"/>
            <a:ext cx="4298019" cy="409351"/>
          </a:xfrm>
          <a:prstGeom prst="rect">
            <a:avLst/>
          </a:prstGeom>
        </p:spPr>
      </p:pic>
    </p:spTree>
    <p:extLst>
      <p:ext uri="{BB962C8B-B14F-4D97-AF65-F5344CB8AC3E}">
        <p14:creationId xmlns:p14="http://schemas.microsoft.com/office/powerpoint/2010/main" val="1790270825"/>
      </p:ext>
    </p:extLst>
  </p:cSld>
  <p:clrMap bg1="lt1" tx1="dk1" bg2="lt2" tx2="dk2" accent1="accent1" accent2="accent2" accent3="accent3" accent4="accent4" accent5="accent5" accent6="accent6" hlink="hlink" folHlink="folHlink"/>
  <p:sldLayoutIdLst>
    <p:sldLayoutId id="2147484205" r:id="rId1"/>
    <p:sldLayoutId id="2147484187" r:id="rId2"/>
    <p:sldLayoutId id="2147484105" r:id="rId3"/>
    <p:sldLayoutId id="2147484182" r:id="rId4"/>
    <p:sldLayoutId id="2147484216" r:id="rId5"/>
    <p:sldLayoutId id="2147484130" r:id="rId6"/>
    <p:sldLayoutId id="2147484101" r:id="rId7"/>
    <p:sldLayoutId id="2147484102" r:id="rId8"/>
    <p:sldLayoutId id="2147484098" r:id="rId9"/>
    <p:sldLayoutId id="2147484212" r:id="rId10"/>
    <p:sldLayoutId id="2147484086" r:id="rId11"/>
    <p:sldLayoutId id="2147484211" r:id="rId12"/>
    <p:sldLayoutId id="2147484100" r:id="rId13"/>
    <p:sldLayoutId id="2147484213" r:id="rId14"/>
    <p:sldLayoutId id="2147484089" r:id="rId15"/>
    <p:sldLayoutId id="2147484215" r:id="rId16"/>
    <p:sldLayoutId id="2147484092" r:id="rId17"/>
    <p:sldLayoutId id="2147484190" r:id="rId18"/>
    <p:sldLayoutId id="2147484195" r:id="rId19"/>
    <p:sldLayoutId id="2147484209" r:id="rId20"/>
    <p:sldLayoutId id="2147484196" r:id="rId21"/>
    <p:sldLayoutId id="2147484208" r:id="rId22"/>
    <p:sldLayoutId id="2147484192" r:id="rId23"/>
    <p:sldLayoutId id="2147484093" r:id="rId24"/>
    <p:sldLayoutId id="2147484127" r:id="rId25"/>
    <p:sldLayoutId id="2147484128" r:id="rId26"/>
    <p:sldLayoutId id="2147484129" r:id="rId27"/>
    <p:sldLayoutId id="2147484203" r:id="rId28"/>
  </p:sldLayoutIdLst>
  <p:transition>
    <p:fade/>
  </p:transition>
  <p:timing>
    <p:tnLst>
      <p:par>
        <p:cTn id="1" dur="indefinite" restart="never" nodeType="tmRoot"/>
      </p:par>
    </p:tnLst>
  </p:timing>
  <p:txStyles>
    <p:titleStyle>
      <a:lvl1pPr algn="l" defTabSz="932742" rtl="0" eaLnBrk="1" latinLnBrk="0" hangingPunct="1">
        <a:lnSpc>
          <a:spcPct val="90000"/>
        </a:lnSpc>
        <a:spcBef>
          <a:spcPct val="0"/>
        </a:spcBef>
        <a:buNone/>
        <a:defRPr lang="en-US" sz="5400"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p:titleStyle>
    <p:bodyStyle>
      <a:lvl1pPr marL="342900" marR="0" indent="-3429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4000" kern="1200" spc="0" baseline="0">
          <a:gradFill>
            <a:gsLst>
              <a:gs pos="1250">
                <a:schemeClr val="tx1"/>
              </a:gs>
              <a:gs pos="100000">
                <a:schemeClr val="tx1"/>
              </a:gs>
            </a:gsLst>
            <a:lin ang="5400000" scaled="0"/>
          </a:gradFill>
          <a:latin typeface="+mj-lt"/>
          <a:ea typeface="+mn-ea"/>
          <a:cs typeface="+mn-cs"/>
        </a:defRPr>
      </a:lvl1pPr>
      <a:lvl2pPr marL="584200" marR="0" indent="-2413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400" kern="1200" spc="0" baseline="0">
          <a:gradFill>
            <a:gsLst>
              <a:gs pos="1250">
                <a:schemeClr val="tx1"/>
              </a:gs>
              <a:gs pos="100000">
                <a:schemeClr val="tx1"/>
              </a:gs>
            </a:gsLst>
            <a:lin ang="5400000" scaled="0"/>
          </a:gradFill>
          <a:latin typeface="+mn-lt"/>
          <a:ea typeface="+mn-ea"/>
          <a:cs typeface="+mn-cs"/>
        </a:defRPr>
      </a:lvl2pPr>
      <a:lvl3pPr marL="8001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400" kern="1200" spc="0" baseline="0">
          <a:gradFill>
            <a:gsLst>
              <a:gs pos="1250">
                <a:schemeClr val="tx1"/>
              </a:gs>
              <a:gs pos="100000">
                <a:schemeClr val="tx1"/>
              </a:gs>
            </a:gsLst>
            <a:lin ang="5400000" scaled="0"/>
          </a:gradFill>
          <a:latin typeface="+mn-lt"/>
          <a:ea typeface="+mn-ea"/>
          <a:cs typeface="+mn-cs"/>
        </a:defRPr>
      </a:lvl3pPr>
      <a:lvl4pPr marL="10287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000" kern="1200" spc="0" baseline="0">
          <a:gradFill>
            <a:gsLst>
              <a:gs pos="1250">
                <a:schemeClr val="tx1"/>
              </a:gs>
              <a:gs pos="100000">
                <a:schemeClr val="tx1"/>
              </a:gs>
            </a:gsLst>
            <a:lin ang="5400000" scaled="0"/>
          </a:gradFill>
          <a:latin typeface="+mn-lt"/>
          <a:ea typeface="+mn-ea"/>
          <a:cs typeface="+mn-cs"/>
        </a:defRPr>
      </a:lvl4pPr>
      <a:lvl5pPr marL="12573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0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187" userDrawn="1">
          <p15:clr>
            <a:srgbClr val="5ACBF0"/>
          </p15:clr>
        </p15:guide>
        <p15:guide id="2" pos="173" userDrawn="1">
          <p15:clr>
            <a:srgbClr val="5ACBF0"/>
          </p15:clr>
        </p15:guide>
        <p15:guide id="3" pos="7661" userDrawn="1">
          <p15:clr>
            <a:srgbClr val="5ACBF0"/>
          </p15:clr>
        </p15:guide>
        <p15:guide id="4" orient="horz" pos="4219" userDrawn="1">
          <p15:clr>
            <a:srgbClr val="5ACBF0"/>
          </p15:clr>
        </p15:guide>
        <p15:guide id="5" pos="749" userDrawn="1">
          <p15:clr>
            <a:srgbClr val="5ACBF0"/>
          </p15:clr>
        </p15:guide>
        <p15:guide id="6" pos="1325" userDrawn="1">
          <p15:clr>
            <a:srgbClr val="5ACBF0"/>
          </p15:clr>
        </p15:guide>
        <p15:guide id="7" pos="1901" userDrawn="1">
          <p15:clr>
            <a:srgbClr val="5ACBF0"/>
          </p15:clr>
        </p15:guide>
        <p15:guide id="8" pos="2477" userDrawn="1">
          <p15:clr>
            <a:srgbClr val="5ACBF0"/>
          </p15:clr>
        </p15:guide>
        <p15:guide id="9" pos="3053" userDrawn="1">
          <p15:clr>
            <a:srgbClr val="5ACBF0"/>
          </p15:clr>
        </p15:guide>
        <p15:guide id="10" pos="3629" userDrawn="1">
          <p15:clr>
            <a:srgbClr val="5ACBF0"/>
          </p15:clr>
        </p15:guide>
        <p15:guide id="11" pos="4205" userDrawn="1">
          <p15:clr>
            <a:srgbClr val="5ACBF0"/>
          </p15:clr>
        </p15:guide>
        <p15:guide id="12" pos="4781" userDrawn="1">
          <p15:clr>
            <a:srgbClr val="5ACBF0"/>
          </p15:clr>
        </p15:guide>
        <p15:guide id="13" pos="5357" userDrawn="1">
          <p15:clr>
            <a:srgbClr val="5ACBF0"/>
          </p15:clr>
        </p15:guide>
        <p15:guide id="14" pos="5933" userDrawn="1">
          <p15:clr>
            <a:srgbClr val="5ACBF0"/>
          </p15:clr>
        </p15:guide>
        <p15:guide id="15" pos="6509" userDrawn="1">
          <p15:clr>
            <a:srgbClr val="5ACBF0"/>
          </p15:clr>
        </p15:guide>
        <p15:guide id="16" pos="7085" userDrawn="1">
          <p15:clr>
            <a:srgbClr val="5ACBF0"/>
          </p15:clr>
        </p15:guide>
        <p15:guide id="17" orient="horz" pos="763" userDrawn="1">
          <p15:clr>
            <a:srgbClr val="5ACBF0"/>
          </p15:clr>
        </p15:guide>
        <p15:guide id="18" orient="horz" pos="1339" userDrawn="1">
          <p15:clr>
            <a:srgbClr val="5ACBF0"/>
          </p15:clr>
        </p15:guide>
        <p15:guide id="19" orient="horz" pos="1915" userDrawn="1">
          <p15:clr>
            <a:srgbClr val="5ACBF0"/>
          </p15:clr>
        </p15:guide>
        <p15:guide id="20" orient="horz" pos="2491" userDrawn="1">
          <p15:clr>
            <a:srgbClr val="5ACBF0"/>
          </p15:clr>
        </p15:guide>
        <p15:guide id="21" orient="horz" pos="3067" userDrawn="1">
          <p15:clr>
            <a:srgbClr val="5ACBF0"/>
          </p15:clr>
        </p15:guide>
        <p15:guide id="22" orient="horz" pos="3643" userDrawn="1">
          <p15:clr>
            <a:srgbClr val="5ACBF0"/>
          </p15:clr>
        </p15:guide>
        <p15:guide id="23" pos="288" userDrawn="1">
          <p15:clr>
            <a:srgbClr val="C35EA4"/>
          </p15:clr>
        </p15:guide>
        <p15:guide id="24" pos="7546" userDrawn="1">
          <p15:clr>
            <a:srgbClr val="C35EA4"/>
          </p15:clr>
        </p15:guide>
        <p15:guide id="25" orient="horz" pos="302" userDrawn="1">
          <p15:clr>
            <a:srgbClr val="C35EA4"/>
          </p15:clr>
        </p15:guide>
        <p15:guide id="26" orient="horz" pos="4104" userDrawn="1">
          <p15:clr>
            <a:srgbClr val="C35EA4"/>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74639" y="295274"/>
            <a:ext cx="11889564" cy="917575"/>
          </a:xfrm>
          <a:prstGeom prst="rect">
            <a:avLst/>
          </a:prstGeom>
        </p:spPr>
        <p:txBody>
          <a:bodyPr vert="horz" wrap="square" lIns="146304" tIns="91440" rIns="146304" bIns="91440" rtlCol="0" anchor="t">
            <a:noAutofit/>
          </a:bodyPr>
          <a:lstStyle/>
          <a:p>
            <a:r>
              <a:rPr lang="en-US" smtClean="0"/>
              <a:t>Click to edit Master title style</a:t>
            </a:r>
            <a:endParaRPr lang="en-US" dirty="0"/>
          </a:p>
        </p:txBody>
      </p:sp>
      <p:sp>
        <p:nvSpPr>
          <p:cNvPr id="4" name="Text Placeholder 3"/>
          <p:cNvSpPr>
            <a:spLocks noGrp="1"/>
          </p:cNvSpPr>
          <p:nvPr>
            <p:ph type="body" idx="1"/>
          </p:nvPr>
        </p:nvSpPr>
        <p:spPr>
          <a:xfrm>
            <a:off x="274640" y="1212851"/>
            <a:ext cx="11887198" cy="2228302"/>
          </a:xfrm>
          <a:prstGeom prst="rect">
            <a:avLst/>
          </a:prstGeom>
        </p:spPr>
        <p:txBody>
          <a:bodyPr vert="horz" wrap="square" lIns="146304" tIns="91440" rIns="146304" bIns="91440" rtlCol="0">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5" name="Picture 4"/>
          <p:cNvPicPr>
            <a:picLocks noChangeAspect="1"/>
          </p:cNvPicPr>
          <p:nvPr userDrawn="1"/>
        </p:nvPicPr>
        <p:blipFill>
          <a:blip r:embed="rId32" cstate="screen">
            <a:extLst>
              <a:ext uri="{28A0092B-C50C-407E-A947-70E740481C1C}">
                <a14:useLocalDpi xmlns:a14="http://schemas.microsoft.com/office/drawing/2010/main"/>
              </a:ext>
            </a:extLst>
          </a:blip>
          <a:stretch>
            <a:fillRect/>
          </a:stretch>
        </p:blipFill>
        <p:spPr>
          <a:xfrm rot="5400000">
            <a:off x="10532394" y="1944335"/>
            <a:ext cx="4298019" cy="409351"/>
          </a:xfrm>
          <a:prstGeom prst="rect">
            <a:avLst/>
          </a:prstGeom>
        </p:spPr>
      </p:pic>
    </p:spTree>
    <p:extLst>
      <p:ext uri="{BB962C8B-B14F-4D97-AF65-F5344CB8AC3E}">
        <p14:creationId xmlns:p14="http://schemas.microsoft.com/office/powerpoint/2010/main" val="2152057597"/>
      </p:ext>
    </p:extLst>
  </p:cSld>
  <p:clrMap bg1="lt1" tx1="dk1" bg2="lt2" tx2="dk2" accent1="accent1" accent2="accent2" accent3="accent3" accent4="accent4" accent5="accent5" accent6="accent6" hlink="hlink" folHlink="folHlink"/>
  <p:sldLayoutIdLst>
    <p:sldLayoutId id="2147484218" r:id="rId1"/>
    <p:sldLayoutId id="2147484219" r:id="rId2"/>
    <p:sldLayoutId id="2147484220" r:id="rId3"/>
    <p:sldLayoutId id="2147484221" r:id="rId4"/>
    <p:sldLayoutId id="2147484222" r:id="rId5"/>
    <p:sldLayoutId id="2147484223" r:id="rId6"/>
    <p:sldLayoutId id="2147484224" r:id="rId7"/>
    <p:sldLayoutId id="2147484225" r:id="rId8"/>
    <p:sldLayoutId id="2147484226" r:id="rId9"/>
    <p:sldLayoutId id="2147484227" r:id="rId10"/>
    <p:sldLayoutId id="2147484228" r:id="rId11"/>
    <p:sldLayoutId id="2147484229" r:id="rId12"/>
    <p:sldLayoutId id="2147484230" r:id="rId13"/>
    <p:sldLayoutId id="2147484231" r:id="rId14"/>
    <p:sldLayoutId id="2147484232" r:id="rId15"/>
    <p:sldLayoutId id="2147484233" r:id="rId16"/>
    <p:sldLayoutId id="2147484234" r:id="rId17"/>
    <p:sldLayoutId id="2147484235" r:id="rId18"/>
    <p:sldLayoutId id="2147484236" r:id="rId19"/>
    <p:sldLayoutId id="2147484237" r:id="rId20"/>
    <p:sldLayoutId id="2147484238" r:id="rId21"/>
    <p:sldLayoutId id="2147484239" r:id="rId22"/>
    <p:sldLayoutId id="2147484240" r:id="rId23"/>
    <p:sldLayoutId id="2147484241" r:id="rId24"/>
    <p:sldLayoutId id="2147484242" r:id="rId25"/>
    <p:sldLayoutId id="2147484243" r:id="rId26"/>
    <p:sldLayoutId id="2147484244" r:id="rId27"/>
    <p:sldLayoutId id="2147484245" r:id="rId28"/>
    <p:sldLayoutId id="2147484246" r:id="rId29"/>
    <p:sldLayoutId id="2147484247" r:id="rId30"/>
  </p:sldLayoutIdLst>
  <p:transition>
    <p:fade/>
  </p:transition>
  <p:timing>
    <p:tnLst>
      <p:par>
        <p:cTn id="1" dur="indefinite" restart="never" nodeType="tmRoot"/>
      </p:par>
    </p:tnLst>
  </p:timing>
  <p:txStyles>
    <p:titleStyle>
      <a:lvl1pPr algn="l" defTabSz="932742" rtl="0" eaLnBrk="1" latinLnBrk="0" hangingPunct="1">
        <a:lnSpc>
          <a:spcPct val="90000"/>
        </a:lnSpc>
        <a:spcBef>
          <a:spcPct val="0"/>
        </a:spcBef>
        <a:buNone/>
        <a:defRPr lang="en-US" sz="5400"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p:titleStyle>
    <p:bodyStyle>
      <a:lvl1pPr marL="342900" marR="0" indent="-3429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4000" kern="1200" spc="0" baseline="0">
          <a:gradFill>
            <a:gsLst>
              <a:gs pos="1250">
                <a:schemeClr val="tx1"/>
              </a:gs>
              <a:gs pos="100000">
                <a:schemeClr val="tx1"/>
              </a:gs>
            </a:gsLst>
            <a:lin ang="5400000" scaled="0"/>
          </a:gradFill>
          <a:latin typeface="+mj-lt"/>
          <a:ea typeface="+mn-ea"/>
          <a:cs typeface="+mn-cs"/>
        </a:defRPr>
      </a:lvl1pPr>
      <a:lvl2pPr marL="584200" marR="0" indent="-2413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400" kern="1200" spc="0" baseline="0">
          <a:gradFill>
            <a:gsLst>
              <a:gs pos="1250">
                <a:schemeClr val="tx1"/>
              </a:gs>
              <a:gs pos="100000">
                <a:schemeClr val="tx1"/>
              </a:gs>
            </a:gsLst>
            <a:lin ang="5400000" scaled="0"/>
          </a:gradFill>
          <a:latin typeface="+mn-lt"/>
          <a:ea typeface="+mn-ea"/>
          <a:cs typeface="+mn-cs"/>
        </a:defRPr>
      </a:lvl2pPr>
      <a:lvl3pPr marL="8001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400" kern="1200" spc="0" baseline="0">
          <a:gradFill>
            <a:gsLst>
              <a:gs pos="1250">
                <a:schemeClr val="tx1"/>
              </a:gs>
              <a:gs pos="100000">
                <a:schemeClr val="tx1"/>
              </a:gs>
            </a:gsLst>
            <a:lin ang="5400000" scaled="0"/>
          </a:gradFill>
          <a:latin typeface="+mn-lt"/>
          <a:ea typeface="+mn-ea"/>
          <a:cs typeface="+mn-cs"/>
        </a:defRPr>
      </a:lvl3pPr>
      <a:lvl4pPr marL="10287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000" kern="1200" spc="0" baseline="0">
          <a:gradFill>
            <a:gsLst>
              <a:gs pos="1250">
                <a:schemeClr val="tx1"/>
              </a:gs>
              <a:gs pos="100000">
                <a:schemeClr val="tx1"/>
              </a:gs>
            </a:gsLst>
            <a:lin ang="5400000" scaled="0"/>
          </a:gradFill>
          <a:latin typeface="+mn-lt"/>
          <a:ea typeface="+mn-ea"/>
          <a:cs typeface="+mn-cs"/>
        </a:defRPr>
      </a:lvl4pPr>
      <a:lvl5pPr marL="12573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0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187">
          <p15:clr>
            <a:srgbClr val="5ACBF0"/>
          </p15:clr>
        </p15:guide>
        <p15:guide id="2" pos="173">
          <p15:clr>
            <a:srgbClr val="5ACBF0"/>
          </p15:clr>
        </p15:guide>
        <p15:guide id="3" pos="7661">
          <p15:clr>
            <a:srgbClr val="5ACBF0"/>
          </p15:clr>
        </p15:guide>
        <p15:guide id="4" orient="horz" pos="4219">
          <p15:clr>
            <a:srgbClr val="5ACBF0"/>
          </p15:clr>
        </p15:guide>
        <p15:guide id="5" pos="749">
          <p15:clr>
            <a:srgbClr val="5ACBF0"/>
          </p15:clr>
        </p15:guide>
        <p15:guide id="6" pos="1325">
          <p15:clr>
            <a:srgbClr val="5ACBF0"/>
          </p15:clr>
        </p15:guide>
        <p15:guide id="7" pos="1901">
          <p15:clr>
            <a:srgbClr val="5ACBF0"/>
          </p15:clr>
        </p15:guide>
        <p15:guide id="8" pos="2477">
          <p15:clr>
            <a:srgbClr val="5ACBF0"/>
          </p15:clr>
        </p15:guide>
        <p15:guide id="9" pos="3053">
          <p15:clr>
            <a:srgbClr val="5ACBF0"/>
          </p15:clr>
        </p15:guide>
        <p15:guide id="10" pos="3629">
          <p15:clr>
            <a:srgbClr val="5ACBF0"/>
          </p15:clr>
        </p15:guide>
        <p15:guide id="11" pos="4205">
          <p15:clr>
            <a:srgbClr val="5ACBF0"/>
          </p15:clr>
        </p15:guide>
        <p15:guide id="12" pos="4781">
          <p15:clr>
            <a:srgbClr val="5ACBF0"/>
          </p15:clr>
        </p15:guide>
        <p15:guide id="13" pos="5357">
          <p15:clr>
            <a:srgbClr val="5ACBF0"/>
          </p15:clr>
        </p15:guide>
        <p15:guide id="14" pos="5933">
          <p15:clr>
            <a:srgbClr val="5ACBF0"/>
          </p15:clr>
        </p15:guide>
        <p15:guide id="15" pos="6509">
          <p15:clr>
            <a:srgbClr val="5ACBF0"/>
          </p15:clr>
        </p15:guide>
        <p15:guide id="16" pos="7085">
          <p15:clr>
            <a:srgbClr val="5ACBF0"/>
          </p15:clr>
        </p15:guide>
        <p15:guide id="17" orient="horz" pos="763">
          <p15:clr>
            <a:srgbClr val="5ACBF0"/>
          </p15:clr>
        </p15:guide>
        <p15:guide id="18" orient="horz" pos="1339">
          <p15:clr>
            <a:srgbClr val="5ACBF0"/>
          </p15:clr>
        </p15:guide>
        <p15:guide id="19" orient="horz" pos="1915">
          <p15:clr>
            <a:srgbClr val="5ACBF0"/>
          </p15:clr>
        </p15:guide>
        <p15:guide id="20" orient="horz" pos="2491">
          <p15:clr>
            <a:srgbClr val="5ACBF0"/>
          </p15:clr>
        </p15:guide>
        <p15:guide id="21" orient="horz" pos="3067">
          <p15:clr>
            <a:srgbClr val="5ACBF0"/>
          </p15:clr>
        </p15:guide>
        <p15:guide id="22" orient="horz" pos="3643">
          <p15:clr>
            <a:srgbClr val="5ACBF0"/>
          </p15:clr>
        </p15:guide>
        <p15:guide id="23" pos="288">
          <p15:clr>
            <a:srgbClr val="C35EA4"/>
          </p15:clr>
        </p15:guide>
        <p15:guide id="24" pos="7546">
          <p15:clr>
            <a:srgbClr val="C35EA4"/>
          </p15:clr>
        </p15:guide>
        <p15:guide id="25" orient="horz" pos="302">
          <p15:clr>
            <a:srgbClr val="C35EA4"/>
          </p15:clr>
        </p15:guide>
        <p15:guide id="26" orient="horz" pos="4104">
          <p15:clr>
            <a:srgbClr val="C35EA4"/>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9.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57.xml"/></Relationships>
</file>

<file path=ppt/slides/_rels/slide12.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9.xml"/><Relationship Id="rId1" Type="http://schemas.openxmlformats.org/officeDocument/2006/relationships/slideLayout" Target="../slideLayouts/slideLayout39.xml"/></Relationships>
</file>

<file path=ppt/slides/_rels/slide13.xml.rels><?xml version="1.0" encoding="UTF-8" standalone="yes"?>
<Relationships xmlns="http://schemas.openxmlformats.org/package/2006/relationships"><Relationship Id="rId8" Type="http://schemas.openxmlformats.org/officeDocument/2006/relationships/image" Target="../media/image20.emf"/><Relationship Id="rId3" Type="http://schemas.openxmlformats.org/officeDocument/2006/relationships/notesSlide" Target="../notesSlides/notesSlide10.xml"/><Relationship Id="rId7" Type="http://schemas.openxmlformats.org/officeDocument/2006/relationships/image" Target="../media/image19.emf"/><Relationship Id="rId12" Type="http://schemas.openxmlformats.org/officeDocument/2006/relationships/image" Target="../media/image24.png"/><Relationship Id="rId2" Type="http://schemas.openxmlformats.org/officeDocument/2006/relationships/slideLayout" Target="../slideLayouts/slideLayout37.xml"/><Relationship Id="rId1" Type="http://schemas.openxmlformats.org/officeDocument/2006/relationships/tags" Target="../tags/tag2.xml"/><Relationship Id="rId6" Type="http://schemas.openxmlformats.org/officeDocument/2006/relationships/image" Target="../media/image18.emf"/><Relationship Id="rId11" Type="http://schemas.openxmlformats.org/officeDocument/2006/relationships/image" Target="../media/image23.emf"/><Relationship Id="rId5" Type="http://schemas.openxmlformats.org/officeDocument/2006/relationships/image" Target="../media/image9.emf"/><Relationship Id="rId10" Type="http://schemas.openxmlformats.org/officeDocument/2006/relationships/image" Target="../media/image22.emf"/><Relationship Id="rId4" Type="http://schemas.openxmlformats.org/officeDocument/2006/relationships/image" Target="../media/image8.emf"/><Relationship Id="rId9" Type="http://schemas.openxmlformats.org/officeDocument/2006/relationships/image" Target="../media/image21.emf"/></Relationships>
</file>

<file path=ppt/slides/_rels/slide14.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38.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8.xml"/></Relationships>
</file>

<file path=ppt/slides/_rels/slide16.xml.rels><?xml version="1.0" encoding="UTF-8" standalone="yes"?>
<Relationships xmlns="http://schemas.openxmlformats.org/package/2006/relationships"><Relationship Id="rId8" Type="http://schemas.openxmlformats.org/officeDocument/2006/relationships/image" Target="../media/image29.emf"/><Relationship Id="rId13" Type="http://schemas.openxmlformats.org/officeDocument/2006/relationships/image" Target="../media/image34.emf"/><Relationship Id="rId18" Type="http://schemas.openxmlformats.org/officeDocument/2006/relationships/image" Target="../media/image38.emf"/><Relationship Id="rId3" Type="http://schemas.openxmlformats.org/officeDocument/2006/relationships/notesSlide" Target="../notesSlides/notesSlide11.xml"/><Relationship Id="rId7" Type="http://schemas.openxmlformats.org/officeDocument/2006/relationships/image" Target="../media/image28.emf"/><Relationship Id="rId12" Type="http://schemas.openxmlformats.org/officeDocument/2006/relationships/image" Target="../media/image33.emf"/><Relationship Id="rId17" Type="http://schemas.openxmlformats.org/officeDocument/2006/relationships/image" Target="../media/image37.emf"/><Relationship Id="rId2" Type="http://schemas.openxmlformats.org/officeDocument/2006/relationships/slideLayout" Target="../slideLayouts/slideLayout38.xml"/><Relationship Id="rId16" Type="http://schemas.openxmlformats.org/officeDocument/2006/relationships/image" Target="../media/image36.emf"/><Relationship Id="rId20" Type="http://schemas.openxmlformats.org/officeDocument/2006/relationships/image" Target="../media/image40.emf"/><Relationship Id="rId1" Type="http://schemas.openxmlformats.org/officeDocument/2006/relationships/tags" Target="../tags/tag3.xml"/><Relationship Id="rId6" Type="http://schemas.openxmlformats.org/officeDocument/2006/relationships/image" Target="../media/image27.emf"/><Relationship Id="rId11" Type="http://schemas.openxmlformats.org/officeDocument/2006/relationships/image" Target="../media/image32.emf"/><Relationship Id="rId5" Type="http://schemas.openxmlformats.org/officeDocument/2006/relationships/image" Target="../media/image26.emf"/><Relationship Id="rId15" Type="http://schemas.openxmlformats.org/officeDocument/2006/relationships/image" Target="../media/image35.emf"/><Relationship Id="rId10" Type="http://schemas.openxmlformats.org/officeDocument/2006/relationships/image" Target="../media/image31.emf"/><Relationship Id="rId19" Type="http://schemas.openxmlformats.org/officeDocument/2006/relationships/image" Target="../media/image39.emf"/><Relationship Id="rId4" Type="http://schemas.openxmlformats.org/officeDocument/2006/relationships/image" Target="../media/image25.emf"/><Relationship Id="rId9" Type="http://schemas.openxmlformats.org/officeDocument/2006/relationships/image" Target="../media/image30.emf"/><Relationship Id="rId14" Type="http://schemas.openxmlformats.org/officeDocument/2006/relationships/image" Target="../media/image22.emf"/></Relationships>
</file>

<file path=ppt/slides/_rels/slide17.xml.rels><?xml version="1.0" encoding="UTF-8" standalone="yes"?>
<Relationships xmlns="http://schemas.openxmlformats.org/package/2006/relationships"><Relationship Id="rId8" Type="http://schemas.openxmlformats.org/officeDocument/2006/relationships/image" Target="../media/image26.emf"/><Relationship Id="rId13" Type="http://schemas.openxmlformats.org/officeDocument/2006/relationships/image" Target="../media/image22.emf"/><Relationship Id="rId3" Type="http://schemas.openxmlformats.org/officeDocument/2006/relationships/image" Target="../media/image31.emf"/><Relationship Id="rId7" Type="http://schemas.openxmlformats.org/officeDocument/2006/relationships/image" Target="../media/image28.emf"/><Relationship Id="rId12" Type="http://schemas.openxmlformats.org/officeDocument/2006/relationships/image" Target="../media/image34.emf"/><Relationship Id="rId2" Type="http://schemas.openxmlformats.org/officeDocument/2006/relationships/notesSlide" Target="../notesSlides/notesSlide12.xml"/><Relationship Id="rId1" Type="http://schemas.openxmlformats.org/officeDocument/2006/relationships/slideLayout" Target="../slideLayouts/slideLayout38.xml"/><Relationship Id="rId6" Type="http://schemas.openxmlformats.org/officeDocument/2006/relationships/image" Target="../media/image39.emf"/><Relationship Id="rId11" Type="http://schemas.openxmlformats.org/officeDocument/2006/relationships/image" Target="../media/image30.emf"/><Relationship Id="rId5" Type="http://schemas.openxmlformats.org/officeDocument/2006/relationships/image" Target="../media/image38.emf"/><Relationship Id="rId15" Type="http://schemas.openxmlformats.org/officeDocument/2006/relationships/image" Target="../media/image40.emf"/><Relationship Id="rId10" Type="http://schemas.openxmlformats.org/officeDocument/2006/relationships/image" Target="../media/image29.emf"/><Relationship Id="rId4" Type="http://schemas.openxmlformats.org/officeDocument/2006/relationships/image" Target="../media/image33.emf"/><Relationship Id="rId9" Type="http://schemas.openxmlformats.org/officeDocument/2006/relationships/image" Target="../media/image27.emf"/><Relationship Id="rId14" Type="http://schemas.openxmlformats.org/officeDocument/2006/relationships/image" Target="../media/image36.emf"/></Relationships>
</file>

<file path=ppt/slides/_rels/slide18.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13.xml"/><Relationship Id="rId1" Type="http://schemas.openxmlformats.org/officeDocument/2006/relationships/slideLayout" Target="../slideLayouts/slideLayout45.xml"/></Relationships>
</file>

<file path=ppt/slides/_rels/slide19.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14.xml"/><Relationship Id="rId1" Type="http://schemas.openxmlformats.org/officeDocument/2006/relationships/slideLayout" Target="../slideLayouts/slideLayout45.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42.jpeg"/><Relationship Id="rId2" Type="http://schemas.openxmlformats.org/officeDocument/2006/relationships/notesSlide" Target="../notesSlides/notesSlide15.xml"/><Relationship Id="rId1" Type="http://schemas.openxmlformats.org/officeDocument/2006/relationships/slideLayout" Target="../slideLayouts/slideLayout37.xml"/><Relationship Id="rId5" Type="http://schemas.openxmlformats.org/officeDocument/2006/relationships/image" Target="../media/image44.png"/><Relationship Id="rId4" Type="http://schemas.openxmlformats.org/officeDocument/2006/relationships/image" Target="../media/image43.png"/></Relationships>
</file>

<file path=ppt/slides/_rels/slide21.xml.rels><?xml version="1.0" encoding="UTF-8" standalone="yes"?>
<Relationships xmlns="http://schemas.openxmlformats.org/package/2006/relationships"><Relationship Id="rId2" Type="http://schemas.openxmlformats.org/officeDocument/2006/relationships/hyperlink" Target="http://technet.microsoft.com/en-us/library/hh967642.aspx" TargetMode="External"/><Relationship Id="rId1" Type="http://schemas.openxmlformats.org/officeDocument/2006/relationships/slideLayout" Target="../slideLayouts/slideLayout58.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1.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38.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39.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39.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38.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31.xml"/></Relationships>
</file>

<file path=ppt/slides/_rels/slide28.xml.rels><?xml version="1.0" encoding="UTF-8" standalone="yes"?>
<Relationships xmlns="http://schemas.openxmlformats.org/package/2006/relationships"><Relationship Id="rId8" Type="http://schemas.openxmlformats.org/officeDocument/2006/relationships/image" Target="../media/image26.emf"/><Relationship Id="rId13" Type="http://schemas.openxmlformats.org/officeDocument/2006/relationships/image" Target="../media/image22.emf"/><Relationship Id="rId3" Type="http://schemas.openxmlformats.org/officeDocument/2006/relationships/image" Target="../media/image31.emf"/><Relationship Id="rId7" Type="http://schemas.openxmlformats.org/officeDocument/2006/relationships/image" Target="../media/image28.emf"/><Relationship Id="rId12" Type="http://schemas.openxmlformats.org/officeDocument/2006/relationships/image" Target="../media/image34.emf"/><Relationship Id="rId2" Type="http://schemas.openxmlformats.org/officeDocument/2006/relationships/notesSlide" Target="../notesSlides/notesSlide22.xml"/><Relationship Id="rId1" Type="http://schemas.openxmlformats.org/officeDocument/2006/relationships/slideLayout" Target="../slideLayouts/slideLayout38.xml"/><Relationship Id="rId6" Type="http://schemas.openxmlformats.org/officeDocument/2006/relationships/image" Target="../media/image39.emf"/><Relationship Id="rId11" Type="http://schemas.openxmlformats.org/officeDocument/2006/relationships/image" Target="../media/image30.emf"/><Relationship Id="rId5" Type="http://schemas.openxmlformats.org/officeDocument/2006/relationships/image" Target="../media/image38.emf"/><Relationship Id="rId15" Type="http://schemas.openxmlformats.org/officeDocument/2006/relationships/image" Target="../media/image40.emf"/><Relationship Id="rId10" Type="http://schemas.openxmlformats.org/officeDocument/2006/relationships/image" Target="../media/image29.emf"/><Relationship Id="rId4" Type="http://schemas.openxmlformats.org/officeDocument/2006/relationships/image" Target="../media/image33.emf"/><Relationship Id="rId9" Type="http://schemas.openxmlformats.org/officeDocument/2006/relationships/image" Target="../media/image27.emf"/><Relationship Id="rId14" Type="http://schemas.openxmlformats.org/officeDocument/2006/relationships/image" Target="../media/image36.emf"/></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38.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8.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31.xml"/></Relationships>
</file>

<file path=ppt/slides/_rels/slide31.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25.xml"/><Relationship Id="rId1" Type="http://schemas.openxmlformats.org/officeDocument/2006/relationships/slideLayout" Target="../slideLayouts/slideLayout39.xml"/><Relationship Id="rId4" Type="http://schemas.openxmlformats.org/officeDocument/2006/relationships/image" Target="../media/image46.png"/></Relationships>
</file>

<file path=ppt/slides/_rels/slide32.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26.xml"/><Relationship Id="rId1" Type="http://schemas.openxmlformats.org/officeDocument/2006/relationships/slideLayout" Target="../slideLayouts/slideLayout37.xml"/><Relationship Id="rId4" Type="http://schemas.openxmlformats.org/officeDocument/2006/relationships/image" Target="cid:image003.png@01CE3A04.DF04FF90" TargetMode="External"/></Relationships>
</file>

<file path=ppt/slides/_rels/slide33.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27.xml"/><Relationship Id="rId1" Type="http://schemas.openxmlformats.org/officeDocument/2006/relationships/slideLayout" Target="../slideLayouts/slideLayout39.xml"/></Relationships>
</file>

<file path=ppt/slides/_rels/slide34.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8.xml"/><Relationship Id="rId1" Type="http://schemas.openxmlformats.org/officeDocument/2006/relationships/slideLayout" Target="../slideLayouts/slideLayout39.xml"/></Relationships>
</file>

<file path=ppt/slides/_rels/slide35.xml.rels><?xml version="1.0" encoding="UTF-8" standalone="yes"?>
<Relationships xmlns="http://schemas.openxmlformats.org/package/2006/relationships"><Relationship Id="rId2" Type="http://schemas.openxmlformats.org/officeDocument/2006/relationships/image" Target="../media/image49.png"/><Relationship Id="rId1" Type="http://schemas.openxmlformats.org/officeDocument/2006/relationships/slideLayout" Target="../slideLayouts/slideLayout33.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38.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38.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37.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3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7.xml"/></Relationships>
</file>

<file path=ppt/slides/_rels/slide40.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notesSlide" Target="../notesSlides/notesSlide32.xml"/><Relationship Id="rId1" Type="http://schemas.openxmlformats.org/officeDocument/2006/relationships/slideLayout" Target="../slideLayouts/slideLayout37.xml"/><Relationship Id="rId6" Type="http://schemas.openxmlformats.org/officeDocument/2006/relationships/image" Target="../media/image53.png"/><Relationship Id="rId5" Type="http://schemas.openxmlformats.org/officeDocument/2006/relationships/image" Target="../media/image52.png"/><Relationship Id="rId4" Type="http://schemas.openxmlformats.org/officeDocument/2006/relationships/image" Target="../media/image51.png"/></Relationships>
</file>

<file path=ppt/slides/_rels/slide41.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notesSlide" Target="../notesSlides/notesSlide33.xml"/><Relationship Id="rId1" Type="http://schemas.openxmlformats.org/officeDocument/2006/relationships/slideLayout" Target="../slideLayouts/slideLayout53.xml"/></Relationships>
</file>

<file path=ppt/slides/_rels/slide5.xml.rels><?xml version="1.0" encoding="UTF-8" standalone="yes"?>
<Relationships xmlns="http://schemas.openxmlformats.org/package/2006/relationships"><Relationship Id="rId8" Type="http://schemas.openxmlformats.org/officeDocument/2006/relationships/image" Target="../media/image12.emf"/><Relationship Id="rId3" Type="http://schemas.openxmlformats.org/officeDocument/2006/relationships/notesSlide" Target="../notesSlides/notesSlide5.xml"/><Relationship Id="rId7" Type="http://schemas.openxmlformats.org/officeDocument/2006/relationships/image" Target="../media/image11.emf"/><Relationship Id="rId2" Type="http://schemas.openxmlformats.org/officeDocument/2006/relationships/slideLayout" Target="../slideLayouts/slideLayout39.xml"/><Relationship Id="rId1" Type="http://schemas.openxmlformats.org/officeDocument/2006/relationships/tags" Target="../tags/tag1.xml"/><Relationship Id="rId6" Type="http://schemas.openxmlformats.org/officeDocument/2006/relationships/image" Target="../media/image10.emf"/><Relationship Id="rId5" Type="http://schemas.openxmlformats.org/officeDocument/2006/relationships/image" Target="../media/image9.emf"/><Relationship Id="rId4" Type="http://schemas.openxmlformats.org/officeDocument/2006/relationships/image" Target="../media/image8.emf"/><Relationship Id="rId9" Type="http://schemas.openxmlformats.org/officeDocument/2006/relationships/image" Target="../media/image13.emf"/></Relationships>
</file>

<file path=ppt/slides/_rels/slide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6.xml"/><Relationship Id="rId1" Type="http://schemas.openxmlformats.org/officeDocument/2006/relationships/slideLayout" Target="../slideLayouts/slideLayout39.xml"/><Relationship Id="rId5" Type="http://schemas.openxmlformats.org/officeDocument/2006/relationships/image" Target="../media/image16.png"/><Relationship Id="rId4" Type="http://schemas.openxmlformats.org/officeDocument/2006/relationships/image" Target="../media/image15.png"/></Relationships>
</file>

<file path=ppt/slides/_rels/slide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7.xml"/><Relationship Id="rId1" Type="http://schemas.openxmlformats.org/officeDocument/2006/relationships/slideLayout" Target="../slideLayouts/slideLayout39.xml"/><Relationship Id="rId5" Type="http://schemas.openxmlformats.org/officeDocument/2006/relationships/image" Target="../media/image16.png"/><Relationship Id="rId4" Type="http://schemas.openxmlformats.org/officeDocument/2006/relationships/image" Target="../media/image15.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5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944325709"/>
      </p:ext>
    </p:extLst>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41368" y="223727"/>
            <a:ext cx="11370961" cy="762786"/>
          </a:xfrm>
        </p:spPr>
        <p:txBody>
          <a:bodyPr/>
          <a:lstStyle/>
          <a:p>
            <a:r>
              <a:rPr lang="en-US" dirty="0">
                <a:gradFill>
                  <a:gsLst>
                    <a:gs pos="1250">
                      <a:schemeClr val="tx1"/>
                    </a:gs>
                    <a:gs pos="100000">
                      <a:schemeClr val="tx1"/>
                    </a:gs>
                  </a:gsLst>
                  <a:lin ang="5400000" scaled="0"/>
                </a:gradFill>
              </a:rPr>
              <a:t>One-way inbound topology</a:t>
            </a:r>
          </a:p>
        </p:txBody>
      </p:sp>
      <p:sp>
        <p:nvSpPr>
          <p:cNvPr id="107" name="Slide Number Placeholder 3"/>
          <p:cNvSpPr>
            <a:spLocks noGrp="1"/>
          </p:cNvSpPr>
          <p:nvPr>
            <p:ph type="sldNum" sz="quarter" idx="12"/>
          </p:nvPr>
        </p:nvSpPr>
        <p:spPr/>
        <p:txBody>
          <a:bodyPr/>
          <a:lstStyle/>
          <a:p>
            <a:r>
              <a:rPr lang="en-US" dirty="0" smtClean="0">
                <a:gradFill>
                  <a:gsLst>
                    <a:gs pos="100000">
                      <a:srgbClr val="797A7D"/>
                    </a:gs>
                    <a:gs pos="0">
                      <a:srgbClr val="797A7D"/>
                    </a:gs>
                  </a:gsLst>
                  <a:lin ang="5400000" scaled="0"/>
                </a:gradFill>
              </a:rPr>
              <a:t>14</a:t>
            </a:r>
            <a:endParaRPr lang="en-US" dirty="0">
              <a:gradFill>
                <a:gsLst>
                  <a:gs pos="100000">
                    <a:srgbClr val="797A7D"/>
                  </a:gs>
                  <a:gs pos="0">
                    <a:srgbClr val="797A7D"/>
                  </a:gs>
                </a:gsLst>
                <a:lin ang="5400000" scaled="0"/>
              </a:gradFill>
            </a:endParaRPr>
          </a:p>
        </p:txBody>
      </p:sp>
      <p:sp>
        <p:nvSpPr>
          <p:cNvPr id="139" name="Rectangle 138"/>
          <p:cNvSpPr/>
          <p:nvPr/>
        </p:nvSpPr>
        <p:spPr bwMode="auto">
          <a:xfrm>
            <a:off x="858079" y="5551196"/>
            <a:ext cx="10563096" cy="820844"/>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3236" tIns="93236" rIns="93236" bIns="93236" numCol="1" spcCol="0" rtlCol="0" fromWordArt="0" anchor="ctr" anchorCtr="0" forceAA="0" compatLnSpc="1">
            <a:prstTxWarp prst="textNoShape">
              <a:avLst/>
            </a:prstTxWarp>
            <a:noAutofit/>
          </a:bodyPr>
          <a:lstStyle/>
          <a:p>
            <a:pPr marL="233149" lvl="1" algn="ctr">
              <a:lnSpc>
                <a:spcPct val="150000"/>
              </a:lnSpc>
              <a:buSzPct val="80000"/>
            </a:pPr>
            <a:r>
              <a:rPr lang="en-US" sz="1428" dirty="0">
                <a:solidFill>
                  <a:srgbClr val="FFFFFF"/>
                </a:solidFill>
              </a:rPr>
              <a:t>On-premises SharePoint Server 2013 Enterprise Search portal</a:t>
            </a:r>
            <a:r>
              <a:rPr lang="en-US" sz="1428" dirty="0">
                <a:solidFill>
                  <a:srgbClr val="FFFFFF"/>
                </a:solidFill>
                <a:latin typeface="Segoe UI Light"/>
              </a:rPr>
              <a:t>: Local search results are available</a:t>
            </a:r>
          </a:p>
          <a:p>
            <a:pPr marL="233149" lvl="1" algn="ctr">
              <a:lnSpc>
                <a:spcPct val="150000"/>
              </a:lnSpc>
              <a:buSzPct val="80000"/>
            </a:pPr>
            <a:r>
              <a:rPr lang="en-US" sz="1428" dirty="0">
                <a:solidFill>
                  <a:srgbClr val="FFFFFF"/>
                </a:solidFill>
              </a:rPr>
              <a:t>SharePoint Online search portal: </a:t>
            </a:r>
            <a:r>
              <a:rPr lang="en-US" sz="1428" dirty="0">
                <a:solidFill>
                  <a:srgbClr val="FFFFFF"/>
                </a:solidFill>
                <a:latin typeface="Segoe UI Light"/>
              </a:rPr>
              <a:t>Local and remote search results are available</a:t>
            </a:r>
          </a:p>
        </p:txBody>
      </p:sp>
      <p:sp>
        <p:nvSpPr>
          <p:cNvPr id="178" name="Rectangle 177"/>
          <p:cNvSpPr/>
          <p:nvPr/>
        </p:nvSpPr>
        <p:spPr bwMode="auto">
          <a:xfrm>
            <a:off x="7262713" y="1677993"/>
            <a:ext cx="3917060" cy="3270033"/>
          </a:xfrm>
          <a:prstGeom prst="rect">
            <a:avLst/>
          </a:prstGeom>
          <a:solidFill>
            <a:srgbClr val="D2D2D2"/>
          </a:solidFill>
          <a:ln w="9525" cap="flat" cmpd="sng" algn="ctr">
            <a:noFill/>
            <a:prstDash val="solid"/>
            <a:headEnd type="none" w="med" len="med"/>
            <a:tailEnd type="none" w="med" len="med"/>
          </a:ln>
          <a:effectLst/>
        </p:spPr>
        <p:txBody>
          <a:bodyPr rot="0" spcFirstLastPara="0" vertOverflow="overflow" horzOverflow="overflow" vert="horz" wrap="square" lIns="45708" tIns="45708" rIns="45708" bIns="45708" numCol="1" spcCol="0" rtlCol="0" fromWordArt="0" anchor="ctr" anchorCtr="0" forceAA="0" compatLnSpc="1">
            <a:prstTxWarp prst="textNoShape">
              <a:avLst/>
            </a:prstTxWarp>
            <a:noAutofit/>
          </a:bodyPr>
          <a:lstStyle/>
          <a:p>
            <a:pPr algn="ctr" defTabSz="913825" fontAlgn="base">
              <a:spcBef>
                <a:spcPct val="0"/>
              </a:spcBef>
              <a:spcAft>
                <a:spcPct val="0"/>
              </a:spcAft>
              <a:defRPr/>
            </a:pPr>
            <a:endParaRPr lang="en-US" sz="2199" kern="0" dirty="0" smtClean="0">
              <a:solidFill>
                <a:srgbClr val="FFFFFF"/>
              </a:solidFill>
              <a:ea typeface="Segoe UI" pitchFamily="34" charset="0"/>
              <a:cs typeface="Segoe UI" pitchFamily="34" charset="0"/>
            </a:endParaRPr>
          </a:p>
        </p:txBody>
      </p:sp>
      <p:sp>
        <p:nvSpPr>
          <p:cNvPr id="179" name="Rectangle 178"/>
          <p:cNvSpPr/>
          <p:nvPr/>
        </p:nvSpPr>
        <p:spPr bwMode="auto">
          <a:xfrm>
            <a:off x="7521301" y="2513247"/>
            <a:ext cx="3399884" cy="1912296"/>
          </a:xfrm>
          <a:prstGeom prst="rect">
            <a:avLst/>
          </a:prstGeom>
          <a:solidFill>
            <a:srgbClr val="D2D2D2"/>
          </a:solidFill>
          <a:ln w="25400" cap="flat" cmpd="sng" algn="ctr">
            <a:solidFill>
              <a:srgbClr val="FFFFFF"/>
            </a:solidFill>
            <a:prstDash val="solid"/>
            <a:headEnd type="none" w="med" len="med"/>
            <a:tailEnd type="none" w="med" len="med"/>
          </a:ln>
          <a:effectLst/>
        </p:spPr>
        <p:txBody>
          <a:bodyPr rot="0" spcFirstLastPara="0" vertOverflow="overflow" horzOverflow="overflow" vert="horz" wrap="square" lIns="45708" tIns="45708" rIns="45708" bIns="45708" numCol="1" spcCol="0" rtlCol="0" fromWordArt="0" anchor="ctr" anchorCtr="0" forceAA="0" compatLnSpc="1">
            <a:prstTxWarp prst="textNoShape">
              <a:avLst/>
            </a:prstTxWarp>
            <a:noAutofit/>
          </a:bodyPr>
          <a:lstStyle/>
          <a:p>
            <a:pPr algn="ctr" defTabSz="913825" fontAlgn="base">
              <a:spcBef>
                <a:spcPct val="0"/>
              </a:spcBef>
              <a:spcAft>
                <a:spcPct val="0"/>
              </a:spcAft>
              <a:defRPr/>
            </a:pPr>
            <a:endParaRPr lang="en-US" sz="2199" kern="0" dirty="0" smtClean="0">
              <a:solidFill>
                <a:srgbClr val="FFFFFF"/>
              </a:solidFill>
              <a:ea typeface="Segoe UI" pitchFamily="34" charset="0"/>
              <a:cs typeface="Segoe UI" pitchFamily="34" charset="0"/>
            </a:endParaRPr>
          </a:p>
        </p:txBody>
      </p:sp>
      <p:sp>
        <p:nvSpPr>
          <p:cNvPr id="180" name="Rectangle 179"/>
          <p:cNvSpPr/>
          <p:nvPr/>
        </p:nvSpPr>
        <p:spPr bwMode="auto">
          <a:xfrm>
            <a:off x="9344412" y="2925678"/>
            <a:ext cx="1417884" cy="1417884"/>
          </a:xfrm>
          <a:prstGeom prst="rect">
            <a:avLst/>
          </a:prstGeom>
          <a:solidFill>
            <a:srgbClr val="0072C6"/>
          </a:solidFill>
          <a:ln w="9525" cap="flat" cmpd="sng" algn="ctr">
            <a:noFill/>
            <a:prstDash val="solid"/>
            <a:headEnd type="none" w="med" len="med"/>
            <a:tailEnd type="none" w="med" len="med"/>
          </a:ln>
          <a:effectLst/>
        </p:spPr>
        <p:txBody>
          <a:bodyPr rot="0" spcFirstLastPara="0" vertOverflow="overflow" horzOverflow="overflow" vert="horz" wrap="square" lIns="45708" tIns="45708" rIns="45708" bIns="45708" numCol="1" spcCol="0" rtlCol="0" fromWordArt="0" anchor="ctr" anchorCtr="0" forceAA="0" compatLnSpc="1">
            <a:prstTxWarp prst="textNoShape">
              <a:avLst/>
            </a:prstTxWarp>
            <a:noAutofit/>
          </a:bodyPr>
          <a:lstStyle/>
          <a:p>
            <a:pPr algn="ctr" defTabSz="913825" fontAlgn="base">
              <a:spcBef>
                <a:spcPct val="0"/>
              </a:spcBef>
              <a:spcAft>
                <a:spcPct val="0"/>
              </a:spcAft>
              <a:defRPr/>
            </a:pPr>
            <a:endParaRPr lang="en-US" sz="2199" kern="0" dirty="0" smtClean="0">
              <a:solidFill>
                <a:srgbClr val="FFFFFF"/>
              </a:solidFill>
              <a:ea typeface="Segoe UI" pitchFamily="34" charset="0"/>
              <a:cs typeface="Segoe UI" pitchFamily="34" charset="0"/>
            </a:endParaRPr>
          </a:p>
        </p:txBody>
      </p:sp>
      <p:sp>
        <p:nvSpPr>
          <p:cNvPr id="189" name="Rectangle 188"/>
          <p:cNvSpPr/>
          <p:nvPr/>
        </p:nvSpPr>
        <p:spPr bwMode="auto">
          <a:xfrm>
            <a:off x="839327" y="1677993"/>
            <a:ext cx="3917060" cy="3270033"/>
          </a:xfrm>
          <a:prstGeom prst="rect">
            <a:avLst/>
          </a:prstGeom>
          <a:solidFill>
            <a:srgbClr val="D2D2D2"/>
          </a:solidFill>
          <a:ln w="9525" cap="flat" cmpd="sng" algn="ctr">
            <a:noFill/>
            <a:prstDash val="solid"/>
            <a:headEnd type="none" w="med" len="med"/>
            <a:tailEnd type="none" w="med" len="med"/>
          </a:ln>
          <a:effectLst/>
        </p:spPr>
        <p:txBody>
          <a:bodyPr rot="0" spcFirstLastPara="0" vertOverflow="overflow" horzOverflow="overflow" vert="horz" wrap="square" lIns="45708" tIns="45708" rIns="45708" bIns="45708" numCol="1" spcCol="0" rtlCol="0" fromWordArt="0" anchor="ctr" anchorCtr="0" forceAA="0" compatLnSpc="1">
            <a:prstTxWarp prst="textNoShape">
              <a:avLst/>
            </a:prstTxWarp>
            <a:noAutofit/>
          </a:bodyPr>
          <a:lstStyle/>
          <a:p>
            <a:pPr algn="ctr" defTabSz="913825" fontAlgn="base">
              <a:spcBef>
                <a:spcPct val="0"/>
              </a:spcBef>
              <a:spcAft>
                <a:spcPct val="0"/>
              </a:spcAft>
              <a:defRPr/>
            </a:pPr>
            <a:endParaRPr lang="en-US" sz="2199" kern="0" dirty="0" smtClean="0">
              <a:solidFill>
                <a:srgbClr val="FFFFFF"/>
              </a:solidFill>
              <a:ea typeface="Segoe UI" pitchFamily="34" charset="0"/>
              <a:cs typeface="Segoe UI" pitchFamily="34" charset="0"/>
            </a:endParaRPr>
          </a:p>
        </p:txBody>
      </p:sp>
      <p:sp>
        <p:nvSpPr>
          <p:cNvPr id="190" name="Rectangle 189"/>
          <p:cNvSpPr/>
          <p:nvPr/>
        </p:nvSpPr>
        <p:spPr bwMode="auto">
          <a:xfrm>
            <a:off x="1097915" y="2513247"/>
            <a:ext cx="3399884" cy="1912296"/>
          </a:xfrm>
          <a:prstGeom prst="rect">
            <a:avLst/>
          </a:prstGeom>
          <a:solidFill>
            <a:srgbClr val="D2D2D2"/>
          </a:solidFill>
          <a:ln w="25400" cap="flat" cmpd="sng" algn="ctr">
            <a:solidFill>
              <a:srgbClr val="FFFFFF"/>
            </a:solidFill>
            <a:prstDash val="solid"/>
            <a:headEnd type="none" w="med" len="med"/>
            <a:tailEnd type="none" w="med" len="med"/>
          </a:ln>
          <a:effectLst/>
        </p:spPr>
        <p:txBody>
          <a:bodyPr rot="0" spcFirstLastPara="0" vertOverflow="overflow" horzOverflow="overflow" vert="horz" wrap="square" lIns="45708" tIns="45708" rIns="45708" bIns="45708" numCol="1" spcCol="0" rtlCol="0" fromWordArt="0" anchor="ctr" anchorCtr="0" forceAA="0" compatLnSpc="1">
            <a:prstTxWarp prst="textNoShape">
              <a:avLst/>
            </a:prstTxWarp>
            <a:noAutofit/>
          </a:bodyPr>
          <a:lstStyle/>
          <a:p>
            <a:pPr algn="ctr" defTabSz="913825" fontAlgn="base">
              <a:spcBef>
                <a:spcPct val="0"/>
              </a:spcBef>
              <a:spcAft>
                <a:spcPct val="0"/>
              </a:spcAft>
              <a:defRPr/>
            </a:pPr>
            <a:endParaRPr lang="en-US" sz="2199" kern="0" dirty="0" smtClean="0">
              <a:solidFill>
                <a:srgbClr val="FFFFFF"/>
              </a:solidFill>
              <a:ea typeface="Segoe UI" pitchFamily="34" charset="0"/>
              <a:cs typeface="Segoe UI" pitchFamily="34" charset="0"/>
            </a:endParaRPr>
          </a:p>
        </p:txBody>
      </p:sp>
      <p:grpSp>
        <p:nvGrpSpPr>
          <p:cNvPr id="191" name="Group 190"/>
          <p:cNvGrpSpPr/>
          <p:nvPr/>
        </p:nvGrpSpPr>
        <p:grpSpPr>
          <a:xfrm>
            <a:off x="2920728" y="2925678"/>
            <a:ext cx="1417884" cy="1417884"/>
            <a:chOff x="2577245" y="3822712"/>
            <a:chExt cx="1418253" cy="1418253"/>
          </a:xfrm>
        </p:grpSpPr>
        <p:sp>
          <p:nvSpPr>
            <p:cNvPr id="192" name="Rectangle 191"/>
            <p:cNvSpPr/>
            <p:nvPr/>
          </p:nvSpPr>
          <p:spPr bwMode="auto">
            <a:xfrm>
              <a:off x="2577245" y="3822712"/>
              <a:ext cx="1418253" cy="1418253"/>
            </a:xfrm>
            <a:prstGeom prst="rect">
              <a:avLst/>
            </a:prstGeom>
            <a:solidFill>
              <a:srgbClr val="0072C6"/>
            </a:solidFill>
            <a:ln w="9525" cap="flat" cmpd="sng" algn="ctr">
              <a:noFill/>
              <a:prstDash val="solid"/>
              <a:headEnd type="none" w="med" len="med"/>
              <a:tailEnd type="none" w="med" len="med"/>
            </a:ln>
            <a:effectLst/>
          </p:spPr>
          <p:txBody>
            <a:bodyPr rot="0" spcFirstLastPara="0" vertOverflow="overflow" horzOverflow="overflow" vert="horz" wrap="square" lIns="45708" tIns="45708" rIns="45708" bIns="45708" numCol="1" spcCol="0" rtlCol="0" fromWordArt="0" anchor="ctr" anchorCtr="0" forceAA="0" compatLnSpc="1">
              <a:prstTxWarp prst="textNoShape">
                <a:avLst/>
              </a:prstTxWarp>
              <a:noAutofit/>
            </a:bodyPr>
            <a:lstStyle/>
            <a:p>
              <a:pPr algn="ctr" defTabSz="913825" fontAlgn="base">
                <a:spcBef>
                  <a:spcPct val="0"/>
                </a:spcBef>
                <a:spcAft>
                  <a:spcPct val="0"/>
                </a:spcAft>
                <a:defRPr/>
              </a:pPr>
              <a:endParaRPr lang="en-US" sz="2199" kern="0" dirty="0" smtClean="0">
                <a:solidFill>
                  <a:srgbClr val="FFFFFF"/>
                </a:solidFill>
                <a:ea typeface="Segoe UI" pitchFamily="34" charset="0"/>
                <a:cs typeface="Segoe UI" pitchFamily="34" charset="0"/>
              </a:endParaRPr>
            </a:p>
          </p:txBody>
        </p:sp>
        <p:grpSp>
          <p:nvGrpSpPr>
            <p:cNvPr id="193" name="Group 192"/>
            <p:cNvGrpSpPr/>
            <p:nvPr/>
          </p:nvGrpSpPr>
          <p:grpSpPr>
            <a:xfrm>
              <a:off x="2836315" y="3997442"/>
              <a:ext cx="900112" cy="698500"/>
              <a:chOff x="6351588" y="3963988"/>
              <a:chExt cx="900112" cy="698500"/>
            </a:xfrm>
          </p:grpSpPr>
          <p:grpSp>
            <p:nvGrpSpPr>
              <p:cNvPr id="194" name="Group 193"/>
              <p:cNvGrpSpPr/>
              <p:nvPr/>
            </p:nvGrpSpPr>
            <p:grpSpPr>
              <a:xfrm>
                <a:off x="6351588" y="3963988"/>
                <a:ext cx="900112" cy="698500"/>
                <a:chOff x="6351588" y="3963988"/>
                <a:chExt cx="900112" cy="698500"/>
              </a:xfrm>
            </p:grpSpPr>
            <p:sp>
              <p:nvSpPr>
                <p:cNvPr id="196" name="Freeform 5"/>
                <p:cNvSpPr>
                  <a:spLocks noEditPoints="1"/>
                </p:cNvSpPr>
                <p:nvPr/>
              </p:nvSpPr>
              <p:spPr bwMode="auto">
                <a:xfrm>
                  <a:off x="6351588" y="4078288"/>
                  <a:ext cx="900112" cy="584200"/>
                </a:xfrm>
                <a:custGeom>
                  <a:avLst/>
                  <a:gdLst>
                    <a:gd name="T0" fmla="*/ 225 w 237"/>
                    <a:gd name="T1" fmla="*/ 0 h 153"/>
                    <a:gd name="T2" fmla="*/ 12 w 237"/>
                    <a:gd name="T3" fmla="*/ 0 h 153"/>
                    <a:gd name="T4" fmla="*/ 0 w 237"/>
                    <a:gd name="T5" fmla="*/ 12 h 153"/>
                    <a:gd name="T6" fmla="*/ 0 w 237"/>
                    <a:gd name="T7" fmla="*/ 142 h 153"/>
                    <a:gd name="T8" fmla="*/ 12 w 237"/>
                    <a:gd name="T9" fmla="*/ 153 h 153"/>
                    <a:gd name="T10" fmla="*/ 225 w 237"/>
                    <a:gd name="T11" fmla="*/ 153 h 153"/>
                    <a:gd name="T12" fmla="*/ 237 w 237"/>
                    <a:gd name="T13" fmla="*/ 142 h 153"/>
                    <a:gd name="T14" fmla="*/ 237 w 237"/>
                    <a:gd name="T15" fmla="*/ 12 h 153"/>
                    <a:gd name="T16" fmla="*/ 225 w 237"/>
                    <a:gd name="T17" fmla="*/ 0 h 153"/>
                    <a:gd name="T18" fmla="*/ 225 w 237"/>
                    <a:gd name="T19" fmla="*/ 142 h 153"/>
                    <a:gd name="T20" fmla="*/ 225 w 237"/>
                    <a:gd name="T21" fmla="*/ 142 h 153"/>
                    <a:gd name="T22" fmla="*/ 12 w 237"/>
                    <a:gd name="T23" fmla="*/ 142 h 153"/>
                    <a:gd name="T24" fmla="*/ 12 w 237"/>
                    <a:gd name="T25" fmla="*/ 142 h 153"/>
                    <a:gd name="T26" fmla="*/ 12 w 237"/>
                    <a:gd name="T27" fmla="*/ 12 h 153"/>
                    <a:gd name="T28" fmla="*/ 12 w 237"/>
                    <a:gd name="T29" fmla="*/ 12 h 153"/>
                    <a:gd name="T30" fmla="*/ 225 w 237"/>
                    <a:gd name="T31" fmla="*/ 12 h 153"/>
                    <a:gd name="T32" fmla="*/ 225 w 237"/>
                    <a:gd name="T33" fmla="*/ 12 h 153"/>
                    <a:gd name="T34" fmla="*/ 225 w 237"/>
                    <a:gd name="T35" fmla="*/ 142 h 153"/>
                    <a:gd name="T36" fmla="*/ 225 w 237"/>
                    <a:gd name="T37" fmla="*/ 142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37" h="153">
                      <a:moveTo>
                        <a:pt x="225" y="0"/>
                      </a:moveTo>
                      <a:cubicBezTo>
                        <a:pt x="12" y="0"/>
                        <a:pt x="12" y="0"/>
                        <a:pt x="12" y="0"/>
                      </a:cubicBezTo>
                      <a:cubicBezTo>
                        <a:pt x="6" y="0"/>
                        <a:pt x="0" y="5"/>
                        <a:pt x="0" y="12"/>
                      </a:cubicBezTo>
                      <a:cubicBezTo>
                        <a:pt x="0" y="142"/>
                        <a:pt x="0" y="142"/>
                        <a:pt x="0" y="142"/>
                      </a:cubicBezTo>
                      <a:cubicBezTo>
                        <a:pt x="0" y="148"/>
                        <a:pt x="6" y="153"/>
                        <a:pt x="12" y="153"/>
                      </a:cubicBezTo>
                      <a:cubicBezTo>
                        <a:pt x="225" y="153"/>
                        <a:pt x="225" y="153"/>
                        <a:pt x="225" y="153"/>
                      </a:cubicBezTo>
                      <a:cubicBezTo>
                        <a:pt x="232" y="153"/>
                        <a:pt x="237" y="148"/>
                        <a:pt x="237" y="142"/>
                      </a:cubicBezTo>
                      <a:cubicBezTo>
                        <a:pt x="237" y="12"/>
                        <a:pt x="237" y="12"/>
                        <a:pt x="237" y="12"/>
                      </a:cubicBezTo>
                      <a:cubicBezTo>
                        <a:pt x="237" y="5"/>
                        <a:pt x="232" y="0"/>
                        <a:pt x="225" y="0"/>
                      </a:cubicBezTo>
                      <a:close/>
                      <a:moveTo>
                        <a:pt x="225" y="142"/>
                      </a:moveTo>
                      <a:cubicBezTo>
                        <a:pt x="225" y="142"/>
                        <a:pt x="225" y="142"/>
                        <a:pt x="225" y="142"/>
                      </a:cubicBezTo>
                      <a:cubicBezTo>
                        <a:pt x="12" y="142"/>
                        <a:pt x="12" y="142"/>
                        <a:pt x="12" y="142"/>
                      </a:cubicBezTo>
                      <a:cubicBezTo>
                        <a:pt x="12" y="142"/>
                        <a:pt x="12" y="142"/>
                        <a:pt x="12" y="142"/>
                      </a:cubicBezTo>
                      <a:cubicBezTo>
                        <a:pt x="12" y="12"/>
                        <a:pt x="12" y="12"/>
                        <a:pt x="12" y="12"/>
                      </a:cubicBezTo>
                      <a:cubicBezTo>
                        <a:pt x="12" y="12"/>
                        <a:pt x="12" y="12"/>
                        <a:pt x="12" y="12"/>
                      </a:cubicBezTo>
                      <a:cubicBezTo>
                        <a:pt x="225" y="12"/>
                        <a:pt x="225" y="12"/>
                        <a:pt x="225" y="12"/>
                      </a:cubicBezTo>
                      <a:cubicBezTo>
                        <a:pt x="225" y="12"/>
                        <a:pt x="225" y="12"/>
                        <a:pt x="225" y="12"/>
                      </a:cubicBezTo>
                      <a:cubicBezTo>
                        <a:pt x="225" y="142"/>
                        <a:pt x="225" y="142"/>
                        <a:pt x="225" y="142"/>
                      </a:cubicBezTo>
                      <a:cubicBezTo>
                        <a:pt x="225" y="142"/>
                        <a:pt x="225" y="142"/>
                        <a:pt x="225" y="14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pPr defTabSz="914363">
                    <a:defRPr/>
                  </a:pPr>
                  <a:endParaRPr lang="en-US" sz="1799" kern="0" dirty="0" smtClean="0">
                    <a:solidFill>
                      <a:srgbClr val="FFFFFF"/>
                    </a:solidFill>
                  </a:endParaRPr>
                </a:p>
              </p:txBody>
            </p:sp>
            <p:sp>
              <p:nvSpPr>
                <p:cNvPr id="197" name="Freeform 6"/>
                <p:cNvSpPr>
                  <a:spLocks noEditPoints="1"/>
                </p:cNvSpPr>
                <p:nvPr/>
              </p:nvSpPr>
              <p:spPr bwMode="auto">
                <a:xfrm>
                  <a:off x="6351588" y="3963988"/>
                  <a:ext cx="900112" cy="107950"/>
                </a:xfrm>
                <a:custGeom>
                  <a:avLst/>
                  <a:gdLst>
                    <a:gd name="T0" fmla="*/ 225 w 237"/>
                    <a:gd name="T1" fmla="*/ 0 h 28"/>
                    <a:gd name="T2" fmla="*/ 12 w 237"/>
                    <a:gd name="T3" fmla="*/ 0 h 28"/>
                    <a:gd name="T4" fmla="*/ 0 w 237"/>
                    <a:gd name="T5" fmla="*/ 12 h 28"/>
                    <a:gd name="T6" fmla="*/ 0 w 237"/>
                    <a:gd name="T7" fmla="*/ 26 h 28"/>
                    <a:gd name="T8" fmla="*/ 9 w 237"/>
                    <a:gd name="T9" fmla="*/ 23 h 28"/>
                    <a:gd name="T10" fmla="*/ 228 w 237"/>
                    <a:gd name="T11" fmla="*/ 23 h 28"/>
                    <a:gd name="T12" fmla="*/ 237 w 237"/>
                    <a:gd name="T13" fmla="*/ 28 h 28"/>
                    <a:gd name="T14" fmla="*/ 237 w 237"/>
                    <a:gd name="T15" fmla="*/ 12 h 28"/>
                    <a:gd name="T16" fmla="*/ 225 w 237"/>
                    <a:gd name="T17" fmla="*/ 0 h 28"/>
                    <a:gd name="T18" fmla="*/ 190 w 237"/>
                    <a:gd name="T19" fmla="*/ 16 h 28"/>
                    <a:gd name="T20" fmla="*/ 179 w 237"/>
                    <a:gd name="T21" fmla="*/ 16 h 28"/>
                    <a:gd name="T22" fmla="*/ 179 w 237"/>
                    <a:gd name="T23" fmla="*/ 14 h 28"/>
                    <a:gd name="T24" fmla="*/ 190 w 237"/>
                    <a:gd name="T25" fmla="*/ 14 h 28"/>
                    <a:gd name="T26" fmla="*/ 190 w 237"/>
                    <a:gd name="T27" fmla="*/ 16 h 28"/>
                    <a:gd name="T28" fmla="*/ 204 w 237"/>
                    <a:gd name="T29" fmla="*/ 16 h 28"/>
                    <a:gd name="T30" fmla="*/ 196 w 237"/>
                    <a:gd name="T31" fmla="*/ 16 h 28"/>
                    <a:gd name="T32" fmla="*/ 196 w 237"/>
                    <a:gd name="T33" fmla="*/ 8 h 28"/>
                    <a:gd name="T34" fmla="*/ 204 w 237"/>
                    <a:gd name="T35" fmla="*/ 8 h 28"/>
                    <a:gd name="T36" fmla="*/ 204 w 237"/>
                    <a:gd name="T37" fmla="*/ 16 h 28"/>
                    <a:gd name="T38" fmla="*/ 223 w 237"/>
                    <a:gd name="T39" fmla="*/ 16 h 28"/>
                    <a:gd name="T40" fmla="*/ 220 w 237"/>
                    <a:gd name="T41" fmla="*/ 16 h 28"/>
                    <a:gd name="T42" fmla="*/ 218 w 237"/>
                    <a:gd name="T43" fmla="*/ 15 h 28"/>
                    <a:gd name="T44" fmla="*/ 217 w 237"/>
                    <a:gd name="T45" fmla="*/ 13 h 28"/>
                    <a:gd name="T46" fmla="*/ 214 w 237"/>
                    <a:gd name="T47" fmla="*/ 16 h 28"/>
                    <a:gd name="T48" fmla="*/ 214 w 237"/>
                    <a:gd name="T49" fmla="*/ 16 h 28"/>
                    <a:gd name="T50" fmla="*/ 211 w 237"/>
                    <a:gd name="T51" fmla="*/ 16 h 28"/>
                    <a:gd name="T52" fmla="*/ 216 w 237"/>
                    <a:gd name="T53" fmla="*/ 12 h 28"/>
                    <a:gd name="T54" fmla="*/ 211 w 237"/>
                    <a:gd name="T55" fmla="*/ 8 h 28"/>
                    <a:gd name="T56" fmla="*/ 214 w 237"/>
                    <a:gd name="T57" fmla="*/ 8 h 28"/>
                    <a:gd name="T58" fmla="*/ 217 w 237"/>
                    <a:gd name="T59" fmla="*/ 11 h 28"/>
                    <a:gd name="T60" fmla="*/ 220 w 237"/>
                    <a:gd name="T61" fmla="*/ 8 h 28"/>
                    <a:gd name="T62" fmla="*/ 223 w 237"/>
                    <a:gd name="T63" fmla="*/ 8 h 28"/>
                    <a:gd name="T64" fmla="*/ 218 w 237"/>
                    <a:gd name="T65" fmla="*/ 12 h 28"/>
                    <a:gd name="T66" fmla="*/ 223 w 237"/>
                    <a:gd name="T67" fmla="*/ 16 h 28"/>
                    <a:gd name="T68" fmla="*/ 203 w 237"/>
                    <a:gd name="T69" fmla="*/ 9 h 28"/>
                    <a:gd name="T70" fmla="*/ 197 w 237"/>
                    <a:gd name="T71" fmla="*/ 9 h 28"/>
                    <a:gd name="T72" fmla="*/ 197 w 237"/>
                    <a:gd name="T73" fmla="*/ 15 h 28"/>
                    <a:gd name="T74" fmla="*/ 203 w 237"/>
                    <a:gd name="T75" fmla="*/ 15 h 28"/>
                    <a:gd name="T76" fmla="*/ 203 w 237"/>
                    <a:gd name="T77" fmla="*/ 9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37" h="28">
                      <a:moveTo>
                        <a:pt x="225" y="0"/>
                      </a:moveTo>
                      <a:cubicBezTo>
                        <a:pt x="12" y="0"/>
                        <a:pt x="12" y="0"/>
                        <a:pt x="12" y="0"/>
                      </a:cubicBezTo>
                      <a:cubicBezTo>
                        <a:pt x="6" y="0"/>
                        <a:pt x="0" y="5"/>
                        <a:pt x="0" y="12"/>
                      </a:cubicBezTo>
                      <a:cubicBezTo>
                        <a:pt x="0" y="26"/>
                        <a:pt x="0" y="26"/>
                        <a:pt x="0" y="26"/>
                      </a:cubicBezTo>
                      <a:cubicBezTo>
                        <a:pt x="3" y="25"/>
                        <a:pt x="5" y="23"/>
                        <a:pt x="9" y="23"/>
                      </a:cubicBezTo>
                      <a:cubicBezTo>
                        <a:pt x="228" y="23"/>
                        <a:pt x="228" y="23"/>
                        <a:pt x="228" y="23"/>
                      </a:cubicBezTo>
                      <a:cubicBezTo>
                        <a:pt x="231" y="23"/>
                        <a:pt x="235" y="25"/>
                        <a:pt x="237" y="28"/>
                      </a:cubicBezTo>
                      <a:cubicBezTo>
                        <a:pt x="237" y="12"/>
                        <a:pt x="237" y="12"/>
                        <a:pt x="237" y="12"/>
                      </a:cubicBezTo>
                      <a:cubicBezTo>
                        <a:pt x="237" y="5"/>
                        <a:pt x="232" y="0"/>
                        <a:pt x="225" y="0"/>
                      </a:cubicBezTo>
                      <a:close/>
                      <a:moveTo>
                        <a:pt x="190" y="16"/>
                      </a:moveTo>
                      <a:cubicBezTo>
                        <a:pt x="179" y="16"/>
                        <a:pt x="179" y="16"/>
                        <a:pt x="179" y="16"/>
                      </a:cubicBezTo>
                      <a:cubicBezTo>
                        <a:pt x="179" y="14"/>
                        <a:pt x="179" y="14"/>
                        <a:pt x="179" y="14"/>
                      </a:cubicBezTo>
                      <a:cubicBezTo>
                        <a:pt x="190" y="14"/>
                        <a:pt x="190" y="14"/>
                        <a:pt x="190" y="14"/>
                      </a:cubicBezTo>
                      <a:lnTo>
                        <a:pt x="190" y="16"/>
                      </a:lnTo>
                      <a:close/>
                      <a:moveTo>
                        <a:pt x="204" y="16"/>
                      </a:moveTo>
                      <a:cubicBezTo>
                        <a:pt x="196" y="16"/>
                        <a:pt x="196" y="16"/>
                        <a:pt x="196" y="16"/>
                      </a:cubicBezTo>
                      <a:cubicBezTo>
                        <a:pt x="196" y="8"/>
                        <a:pt x="196" y="8"/>
                        <a:pt x="196" y="8"/>
                      </a:cubicBezTo>
                      <a:cubicBezTo>
                        <a:pt x="204" y="8"/>
                        <a:pt x="204" y="8"/>
                        <a:pt x="204" y="8"/>
                      </a:cubicBezTo>
                      <a:lnTo>
                        <a:pt x="204" y="16"/>
                      </a:lnTo>
                      <a:close/>
                      <a:moveTo>
                        <a:pt x="223" y="16"/>
                      </a:moveTo>
                      <a:cubicBezTo>
                        <a:pt x="220" y="16"/>
                        <a:pt x="220" y="16"/>
                        <a:pt x="220" y="16"/>
                      </a:cubicBezTo>
                      <a:cubicBezTo>
                        <a:pt x="218" y="15"/>
                        <a:pt x="218" y="15"/>
                        <a:pt x="218" y="15"/>
                      </a:cubicBezTo>
                      <a:cubicBezTo>
                        <a:pt x="217" y="13"/>
                        <a:pt x="217" y="13"/>
                        <a:pt x="217" y="13"/>
                      </a:cubicBezTo>
                      <a:cubicBezTo>
                        <a:pt x="214" y="16"/>
                        <a:pt x="214" y="16"/>
                        <a:pt x="214" y="16"/>
                      </a:cubicBezTo>
                      <a:cubicBezTo>
                        <a:pt x="214" y="16"/>
                        <a:pt x="214" y="16"/>
                        <a:pt x="214" y="16"/>
                      </a:cubicBezTo>
                      <a:cubicBezTo>
                        <a:pt x="211" y="16"/>
                        <a:pt x="211" y="16"/>
                        <a:pt x="211" y="16"/>
                      </a:cubicBezTo>
                      <a:cubicBezTo>
                        <a:pt x="216" y="12"/>
                        <a:pt x="216" y="12"/>
                        <a:pt x="216" y="12"/>
                      </a:cubicBezTo>
                      <a:cubicBezTo>
                        <a:pt x="211" y="8"/>
                        <a:pt x="211" y="8"/>
                        <a:pt x="211" y="8"/>
                      </a:cubicBezTo>
                      <a:cubicBezTo>
                        <a:pt x="214" y="8"/>
                        <a:pt x="214" y="8"/>
                        <a:pt x="214" y="8"/>
                      </a:cubicBezTo>
                      <a:cubicBezTo>
                        <a:pt x="217" y="11"/>
                        <a:pt x="217" y="11"/>
                        <a:pt x="217" y="11"/>
                      </a:cubicBezTo>
                      <a:cubicBezTo>
                        <a:pt x="220" y="8"/>
                        <a:pt x="220" y="8"/>
                        <a:pt x="220" y="8"/>
                      </a:cubicBezTo>
                      <a:cubicBezTo>
                        <a:pt x="223" y="8"/>
                        <a:pt x="223" y="8"/>
                        <a:pt x="223" y="8"/>
                      </a:cubicBezTo>
                      <a:cubicBezTo>
                        <a:pt x="218" y="12"/>
                        <a:pt x="218" y="12"/>
                        <a:pt x="218" y="12"/>
                      </a:cubicBezTo>
                      <a:lnTo>
                        <a:pt x="223" y="16"/>
                      </a:lnTo>
                      <a:close/>
                      <a:moveTo>
                        <a:pt x="203" y="9"/>
                      </a:moveTo>
                      <a:cubicBezTo>
                        <a:pt x="197" y="9"/>
                        <a:pt x="197" y="9"/>
                        <a:pt x="197" y="9"/>
                      </a:cubicBezTo>
                      <a:cubicBezTo>
                        <a:pt x="197" y="15"/>
                        <a:pt x="197" y="15"/>
                        <a:pt x="197" y="15"/>
                      </a:cubicBezTo>
                      <a:cubicBezTo>
                        <a:pt x="203" y="15"/>
                        <a:pt x="203" y="15"/>
                        <a:pt x="203" y="15"/>
                      </a:cubicBezTo>
                      <a:lnTo>
                        <a:pt x="203" y="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pPr defTabSz="914363">
                    <a:defRPr/>
                  </a:pPr>
                  <a:endParaRPr lang="en-US" sz="1799" kern="0" dirty="0" smtClean="0">
                    <a:solidFill>
                      <a:srgbClr val="FFFFFF"/>
                    </a:solidFill>
                  </a:endParaRPr>
                </a:p>
              </p:txBody>
            </p:sp>
          </p:grpSp>
          <p:sp>
            <p:nvSpPr>
              <p:cNvPr id="195" name="Freeform 7"/>
              <p:cNvSpPr>
                <a:spLocks/>
              </p:cNvSpPr>
              <p:nvPr/>
            </p:nvSpPr>
            <p:spPr bwMode="auto">
              <a:xfrm>
                <a:off x="6583363" y="4178301"/>
                <a:ext cx="436562" cy="381000"/>
              </a:xfrm>
              <a:custGeom>
                <a:avLst/>
                <a:gdLst>
                  <a:gd name="T0" fmla="*/ 239 w 275"/>
                  <a:gd name="T1" fmla="*/ 164 h 240"/>
                  <a:gd name="T2" fmla="*/ 239 w 275"/>
                  <a:gd name="T3" fmla="*/ 125 h 240"/>
                  <a:gd name="T4" fmla="*/ 237 w 275"/>
                  <a:gd name="T5" fmla="*/ 125 h 240"/>
                  <a:gd name="T6" fmla="*/ 234 w 275"/>
                  <a:gd name="T7" fmla="*/ 125 h 240"/>
                  <a:gd name="T8" fmla="*/ 141 w 275"/>
                  <a:gd name="T9" fmla="*/ 125 h 240"/>
                  <a:gd name="T10" fmla="*/ 141 w 275"/>
                  <a:gd name="T11" fmla="*/ 99 h 240"/>
                  <a:gd name="T12" fmla="*/ 203 w 275"/>
                  <a:gd name="T13" fmla="*/ 99 h 240"/>
                  <a:gd name="T14" fmla="*/ 203 w 275"/>
                  <a:gd name="T15" fmla="*/ 0 h 240"/>
                  <a:gd name="T16" fmla="*/ 72 w 275"/>
                  <a:gd name="T17" fmla="*/ 0 h 240"/>
                  <a:gd name="T18" fmla="*/ 72 w 275"/>
                  <a:gd name="T19" fmla="*/ 99 h 240"/>
                  <a:gd name="T20" fmla="*/ 134 w 275"/>
                  <a:gd name="T21" fmla="*/ 99 h 240"/>
                  <a:gd name="T22" fmla="*/ 134 w 275"/>
                  <a:gd name="T23" fmla="*/ 125 h 240"/>
                  <a:gd name="T24" fmla="*/ 41 w 275"/>
                  <a:gd name="T25" fmla="*/ 125 h 240"/>
                  <a:gd name="T26" fmla="*/ 38 w 275"/>
                  <a:gd name="T27" fmla="*/ 125 h 240"/>
                  <a:gd name="T28" fmla="*/ 36 w 275"/>
                  <a:gd name="T29" fmla="*/ 125 h 240"/>
                  <a:gd name="T30" fmla="*/ 36 w 275"/>
                  <a:gd name="T31" fmla="*/ 164 h 240"/>
                  <a:gd name="T32" fmla="*/ 0 w 275"/>
                  <a:gd name="T33" fmla="*/ 164 h 240"/>
                  <a:gd name="T34" fmla="*/ 0 w 275"/>
                  <a:gd name="T35" fmla="*/ 240 h 240"/>
                  <a:gd name="T36" fmla="*/ 77 w 275"/>
                  <a:gd name="T37" fmla="*/ 240 h 240"/>
                  <a:gd name="T38" fmla="*/ 77 w 275"/>
                  <a:gd name="T39" fmla="*/ 164 h 240"/>
                  <a:gd name="T40" fmla="*/ 41 w 275"/>
                  <a:gd name="T41" fmla="*/ 164 h 240"/>
                  <a:gd name="T42" fmla="*/ 41 w 275"/>
                  <a:gd name="T43" fmla="*/ 130 h 240"/>
                  <a:gd name="T44" fmla="*/ 134 w 275"/>
                  <a:gd name="T45" fmla="*/ 130 h 240"/>
                  <a:gd name="T46" fmla="*/ 134 w 275"/>
                  <a:gd name="T47" fmla="*/ 137 h 240"/>
                  <a:gd name="T48" fmla="*/ 134 w 275"/>
                  <a:gd name="T49" fmla="*/ 164 h 240"/>
                  <a:gd name="T50" fmla="*/ 100 w 275"/>
                  <a:gd name="T51" fmla="*/ 164 h 240"/>
                  <a:gd name="T52" fmla="*/ 100 w 275"/>
                  <a:gd name="T53" fmla="*/ 240 h 240"/>
                  <a:gd name="T54" fmla="*/ 177 w 275"/>
                  <a:gd name="T55" fmla="*/ 240 h 240"/>
                  <a:gd name="T56" fmla="*/ 177 w 275"/>
                  <a:gd name="T57" fmla="*/ 164 h 240"/>
                  <a:gd name="T58" fmla="*/ 141 w 275"/>
                  <a:gd name="T59" fmla="*/ 164 h 240"/>
                  <a:gd name="T60" fmla="*/ 141 w 275"/>
                  <a:gd name="T61" fmla="*/ 137 h 240"/>
                  <a:gd name="T62" fmla="*/ 141 w 275"/>
                  <a:gd name="T63" fmla="*/ 130 h 240"/>
                  <a:gd name="T64" fmla="*/ 234 w 275"/>
                  <a:gd name="T65" fmla="*/ 130 h 240"/>
                  <a:gd name="T66" fmla="*/ 234 w 275"/>
                  <a:gd name="T67" fmla="*/ 164 h 240"/>
                  <a:gd name="T68" fmla="*/ 199 w 275"/>
                  <a:gd name="T69" fmla="*/ 164 h 240"/>
                  <a:gd name="T70" fmla="*/ 199 w 275"/>
                  <a:gd name="T71" fmla="*/ 240 h 240"/>
                  <a:gd name="T72" fmla="*/ 275 w 275"/>
                  <a:gd name="T73" fmla="*/ 240 h 240"/>
                  <a:gd name="T74" fmla="*/ 275 w 275"/>
                  <a:gd name="T75" fmla="*/ 164 h 240"/>
                  <a:gd name="T76" fmla="*/ 239 w 275"/>
                  <a:gd name="T77" fmla="*/ 164 h 2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75" h="240">
                    <a:moveTo>
                      <a:pt x="239" y="164"/>
                    </a:moveTo>
                    <a:lnTo>
                      <a:pt x="239" y="125"/>
                    </a:lnTo>
                    <a:lnTo>
                      <a:pt x="237" y="125"/>
                    </a:lnTo>
                    <a:lnTo>
                      <a:pt x="234" y="125"/>
                    </a:lnTo>
                    <a:lnTo>
                      <a:pt x="141" y="125"/>
                    </a:lnTo>
                    <a:lnTo>
                      <a:pt x="141" y="99"/>
                    </a:lnTo>
                    <a:lnTo>
                      <a:pt x="203" y="99"/>
                    </a:lnTo>
                    <a:lnTo>
                      <a:pt x="203" y="0"/>
                    </a:lnTo>
                    <a:lnTo>
                      <a:pt x="72" y="0"/>
                    </a:lnTo>
                    <a:lnTo>
                      <a:pt x="72" y="99"/>
                    </a:lnTo>
                    <a:lnTo>
                      <a:pt x="134" y="99"/>
                    </a:lnTo>
                    <a:lnTo>
                      <a:pt x="134" y="125"/>
                    </a:lnTo>
                    <a:lnTo>
                      <a:pt x="41" y="125"/>
                    </a:lnTo>
                    <a:lnTo>
                      <a:pt x="38" y="125"/>
                    </a:lnTo>
                    <a:lnTo>
                      <a:pt x="36" y="125"/>
                    </a:lnTo>
                    <a:lnTo>
                      <a:pt x="36" y="164"/>
                    </a:lnTo>
                    <a:lnTo>
                      <a:pt x="0" y="164"/>
                    </a:lnTo>
                    <a:lnTo>
                      <a:pt x="0" y="240"/>
                    </a:lnTo>
                    <a:lnTo>
                      <a:pt x="77" y="240"/>
                    </a:lnTo>
                    <a:lnTo>
                      <a:pt x="77" y="164"/>
                    </a:lnTo>
                    <a:lnTo>
                      <a:pt x="41" y="164"/>
                    </a:lnTo>
                    <a:lnTo>
                      <a:pt x="41" y="130"/>
                    </a:lnTo>
                    <a:lnTo>
                      <a:pt x="134" y="130"/>
                    </a:lnTo>
                    <a:lnTo>
                      <a:pt x="134" y="137"/>
                    </a:lnTo>
                    <a:lnTo>
                      <a:pt x="134" y="164"/>
                    </a:lnTo>
                    <a:lnTo>
                      <a:pt x="100" y="164"/>
                    </a:lnTo>
                    <a:lnTo>
                      <a:pt x="100" y="240"/>
                    </a:lnTo>
                    <a:lnTo>
                      <a:pt x="177" y="240"/>
                    </a:lnTo>
                    <a:lnTo>
                      <a:pt x="177" y="164"/>
                    </a:lnTo>
                    <a:lnTo>
                      <a:pt x="141" y="164"/>
                    </a:lnTo>
                    <a:lnTo>
                      <a:pt x="141" y="137"/>
                    </a:lnTo>
                    <a:lnTo>
                      <a:pt x="141" y="130"/>
                    </a:lnTo>
                    <a:lnTo>
                      <a:pt x="234" y="130"/>
                    </a:lnTo>
                    <a:lnTo>
                      <a:pt x="234" y="164"/>
                    </a:lnTo>
                    <a:lnTo>
                      <a:pt x="199" y="164"/>
                    </a:lnTo>
                    <a:lnTo>
                      <a:pt x="199" y="240"/>
                    </a:lnTo>
                    <a:lnTo>
                      <a:pt x="275" y="240"/>
                    </a:lnTo>
                    <a:lnTo>
                      <a:pt x="275" y="164"/>
                    </a:lnTo>
                    <a:lnTo>
                      <a:pt x="239" y="164"/>
                    </a:lnTo>
                    <a:close/>
                  </a:path>
                </a:pathLst>
              </a:custGeom>
              <a:solidFill>
                <a:srgbClr val="FFB900"/>
              </a:solidFill>
              <a:ln>
                <a:noFill/>
              </a:ln>
            </p:spPr>
            <p:txBody>
              <a:bodyPr vert="horz" wrap="square" lIns="91416" tIns="45708" rIns="91416" bIns="45708" numCol="1" anchor="t" anchorCtr="0" compatLnSpc="1">
                <a:prstTxWarp prst="textNoShape">
                  <a:avLst/>
                </a:prstTxWarp>
              </a:bodyPr>
              <a:lstStyle/>
              <a:p>
                <a:pPr defTabSz="914363">
                  <a:defRPr/>
                </a:pPr>
                <a:endParaRPr lang="en-US" sz="1799" kern="0" dirty="0" smtClean="0">
                  <a:solidFill>
                    <a:srgbClr val="FFFFFF"/>
                  </a:solidFill>
                </a:endParaRPr>
              </a:p>
            </p:txBody>
          </p:sp>
        </p:grpSp>
      </p:grpSp>
      <p:sp>
        <p:nvSpPr>
          <p:cNvPr id="198" name="Rectangle 197"/>
          <p:cNvSpPr/>
          <p:nvPr/>
        </p:nvSpPr>
        <p:spPr bwMode="auto">
          <a:xfrm>
            <a:off x="1257101" y="2925678"/>
            <a:ext cx="1417884" cy="1417884"/>
          </a:xfrm>
          <a:prstGeom prst="rect">
            <a:avLst/>
          </a:prstGeom>
          <a:solidFill>
            <a:srgbClr val="0072C6"/>
          </a:solidFill>
          <a:ln w="9525" cap="flat" cmpd="sng" algn="ctr">
            <a:noFill/>
            <a:prstDash val="solid"/>
            <a:headEnd type="none" w="med" len="med"/>
            <a:tailEnd type="none" w="med" len="med"/>
          </a:ln>
          <a:effectLst/>
        </p:spPr>
        <p:txBody>
          <a:bodyPr rot="0" spcFirstLastPara="0" vertOverflow="overflow" horzOverflow="overflow" vert="horz" wrap="square" lIns="45708" tIns="45708" rIns="45708" bIns="45708" numCol="1" spcCol="0" rtlCol="0" fromWordArt="0" anchor="ctr" anchorCtr="0" forceAA="0" compatLnSpc="1">
            <a:prstTxWarp prst="textNoShape">
              <a:avLst/>
            </a:prstTxWarp>
            <a:noAutofit/>
          </a:bodyPr>
          <a:lstStyle/>
          <a:p>
            <a:pPr algn="ctr" defTabSz="913825" fontAlgn="base">
              <a:spcBef>
                <a:spcPct val="0"/>
              </a:spcBef>
              <a:spcAft>
                <a:spcPct val="0"/>
              </a:spcAft>
              <a:defRPr/>
            </a:pPr>
            <a:endParaRPr lang="en-US" sz="2199" kern="0" dirty="0" smtClean="0">
              <a:solidFill>
                <a:srgbClr val="FFFFFF"/>
              </a:solidFill>
              <a:ea typeface="Segoe UI" pitchFamily="34" charset="0"/>
              <a:cs typeface="Segoe UI" pitchFamily="34" charset="0"/>
            </a:endParaRPr>
          </a:p>
        </p:txBody>
      </p:sp>
      <p:grpSp>
        <p:nvGrpSpPr>
          <p:cNvPr id="199" name="Group 198"/>
          <p:cNvGrpSpPr/>
          <p:nvPr/>
        </p:nvGrpSpPr>
        <p:grpSpPr>
          <a:xfrm>
            <a:off x="9603412" y="3102396"/>
            <a:ext cx="899883" cy="698319"/>
            <a:chOff x="14961798" y="2202573"/>
            <a:chExt cx="900117" cy="698501"/>
          </a:xfrm>
        </p:grpSpPr>
        <p:grpSp>
          <p:nvGrpSpPr>
            <p:cNvPr id="200" name="Group 199"/>
            <p:cNvGrpSpPr/>
            <p:nvPr/>
          </p:nvGrpSpPr>
          <p:grpSpPr>
            <a:xfrm>
              <a:off x="14961798" y="2202573"/>
              <a:ext cx="900117" cy="698501"/>
              <a:chOff x="14961798" y="2202573"/>
              <a:chExt cx="900117" cy="698501"/>
            </a:xfrm>
          </p:grpSpPr>
          <p:sp>
            <p:nvSpPr>
              <p:cNvPr id="202" name="Freeform 5"/>
              <p:cNvSpPr>
                <a:spLocks noEditPoints="1"/>
              </p:cNvSpPr>
              <p:nvPr/>
            </p:nvSpPr>
            <p:spPr bwMode="auto">
              <a:xfrm>
                <a:off x="14961803" y="2316874"/>
                <a:ext cx="900112" cy="584200"/>
              </a:xfrm>
              <a:custGeom>
                <a:avLst/>
                <a:gdLst>
                  <a:gd name="T0" fmla="*/ 225 w 237"/>
                  <a:gd name="T1" fmla="*/ 0 h 153"/>
                  <a:gd name="T2" fmla="*/ 12 w 237"/>
                  <a:gd name="T3" fmla="*/ 0 h 153"/>
                  <a:gd name="T4" fmla="*/ 0 w 237"/>
                  <a:gd name="T5" fmla="*/ 12 h 153"/>
                  <a:gd name="T6" fmla="*/ 0 w 237"/>
                  <a:gd name="T7" fmla="*/ 142 h 153"/>
                  <a:gd name="T8" fmla="*/ 12 w 237"/>
                  <a:gd name="T9" fmla="*/ 153 h 153"/>
                  <a:gd name="T10" fmla="*/ 225 w 237"/>
                  <a:gd name="T11" fmla="*/ 153 h 153"/>
                  <a:gd name="T12" fmla="*/ 237 w 237"/>
                  <a:gd name="T13" fmla="*/ 142 h 153"/>
                  <a:gd name="T14" fmla="*/ 237 w 237"/>
                  <a:gd name="T15" fmla="*/ 12 h 153"/>
                  <a:gd name="T16" fmla="*/ 225 w 237"/>
                  <a:gd name="T17" fmla="*/ 0 h 153"/>
                  <a:gd name="T18" fmla="*/ 225 w 237"/>
                  <a:gd name="T19" fmla="*/ 142 h 153"/>
                  <a:gd name="T20" fmla="*/ 225 w 237"/>
                  <a:gd name="T21" fmla="*/ 142 h 153"/>
                  <a:gd name="T22" fmla="*/ 12 w 237"/>
                  <a:gd name="T23" fmla="*/ 142 h 153"/>
                  <a:gd name="T24" fmla="*/ 12 w 237"/>
                  <a:gd name="T25" fmla="*/ 142 h 153"/>
                  <a:gd name="T26" fmla="*/ 12 w 237"/>
                  <a:gd name="T27" fmla="*/ 12 h 153"/>
                  <a:gd name="T28" fmla="*/ 12 w 237"/>
                  <a:gd name="T29" fmla="*/ 12 h 153"/>
                  <a:gd name="T30" fmla="*/ 225 w 237"/>
                  <a:gd name="T31" fmla="*/ 12 h 153"/>
                  <a:gd name="T32" fmla="*/ 225 w 237"/>
                  <a:gd name="T33" fmla="*/ 12 h 153"/>
                  <a:gd name="T34" fmla="*/ 225 w 237"/>
                  <a:gd name="T35" fmla="*/ 142 h 153"/>
                  <a:gd name="T36" fmla="*/ 225 w 237"/>
                  <a:gd name="T37" fmla="*/ 142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37" h="153">
                    <a:moveTo>
                      <a:pt x="225" y="0"/>
                    </a:moveTo>
                    <a:cubicBezTo>
                      <a:pt x="12" y="0"/>
                      <a:pt x="12" y="0"/>
                      <a:pt x="12" y="0"/>
                    </a:cubicBezTo>
                    <a:cubicBezTo>
                      <a:pt x="6" y="0"/>
                      <a:pt x="0" y="5"/>
                      <a:pt x="0" y="12"/>
                    </a:cubicBezTo>
                    <a:cubicBezTo>
                      <a:pt x="0" y="142"/>
                      <a:pt x="0" y="142"/>
                      <a:pt x="0" y="142"/>
                    </a:cubicBezTo>
                    <a:cubicBezTo>
                      <a:pt x="0" y="148"/>
                      <a:pt x="6" y="153"/>
                      <a:pt x="12" y="153"/>
                    </a:cubicBezTo>
                    <a:cubicBezTo>
                      <a:pt x="225" y="153"/>
                      <a:pt x="225" y="153"/>
                      <a:pt x="225" y="153"/>
                    </a:cubicBezTo>
                    <a:cubicBezTo>
                      <a:pt x="232" y="153"/>
                      <a:pt x="237" y="148"/>
                      <a:pt x="237" y="142"/>
                    </a:cubicBezTo>
                    <a:cubicBezTo>
                      <a:pt x="237" y="12"/>
                      <a:pt x="237" y="12"/>
                      <a:pt x="237" y="12"/>
                    </a:cubicBezTo>
                    <a:cubicBezTo>
                      <a:pt x="237" y="5"/>
                      <a:pt x="232" y="0"/>
                      <a:pt x="225" y="0"/>
                    </a:cubicBezTo>
                    <a:close/>
                    <a:moveTo>
                      <a:pt x="225" y="142"/>
                    </a:moveTo>
                    <a:cubicBezTo>
                      <a:pt x="225" y="142"/>
                      <a:pt x="225" y="142"/>
                      <a:pt x="225" y="142"/>
                    </a:cubicBezTo>
                    <a:cubicBezTo>
                      <a:pt x="12" y="142"/>
                      <a:pt x="12" y="142"/>
                      <a:pt x="12" y="142"/>
                    </a:cubicBezTo>
                    <a:cubicBezTo>
                      <a:pt x="12" y="142"/>
                      <a:pt x="12" y="142"/>
                      <a:pt x="12" y="142"/>
                    </a:cubicBezTo>
                    <a:cubicBezTo>
                      <a:pt x="12" y="12"/>
                      <a:pt x="12" y="12"/>
                      <a:pt x="12" y="12"/>
                    </a:cubicBezTo>
                    <a:cubicBezTo>
                      <a:pt x="12" y="12"/>
                      <a:pt x="12" y="12"/>
                      <a:pt x="12" y="12"/>
                    </a:cubicBezTo>
                    <a:cubicBezTo>
                      <a:pt x="225" y="12"/>
                      <a:pt x="225" y="12"/>
                      <a:pt x="225" y="12"/>
                    </a:cubicBezTo>
                    <a:cubicBezTo>
                      <a:pt x="225" y="12"/>
                      <a:pt x="225" y="12"/>
                      <a:pt x="225" y="12"/>
                    </a:cubicBezTo>
                    <a:cubicBezTo>
                      <a:pt x="225" y="142"/>
                      <a:pt x="225" y="142"/>
                      <a:pt x="225" y="142"/>
                    </a:cubicBezTo>
                    <a:cubicBezTo>
                      <a:pt x="225" y="142"/>
                      <a:pt x="225" y="142"/>
                      <a:pt x="225" y="14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pPr defTabSz="914363">
                  <a:defRPr/>
                </a:pPr>
                <a:endParaRPr lang="en-US" sz="1799" kern="0" dirty="0" smtClean="0">
                  <a:solidFill>
                    <a:srgbClr val="FFFFFF"/>
                  </a:solidFill>
                </a:endParaRPr>
              </a:p>
            </p:txBody>
          </p:sp>
          <p:sp>
            <p:nvSpPr>
              <p:cNvPr id="203" name="Freeform 6"/>
              <p:cNvSpPr>
                <a:spLocks noEditPoints="1"/>
              </p:cNvSpPr>
              <p:nvPr/>
            </p:nvSpPr>
            <p:spPr bwMode="auto">
              <a:xfrm>
                <a:off x="14961798" y="2202573"/>
                <a:ext cx="900112" cy="107950"/>
              </a:xfrm>
              <a:custGeom>
                <a:avLst/>
                <a:gdLst>
                  <a:gd name="T0" fmla="*/ 225 w 237"/>
                  <a:gd name="T1" fmla="*/ 0 h 28"/>
                  <a:gd name="T2" fmla="*/ 12 w 237"/>
                  <a:gd name="T3" fmla="*/ 0 h 28"/>
                  <a:gd name="T4" fmla="*/ 0 w 237"/>
                  <a:gd name="T5" fmla="*/ 12 h 28"/>
                  <a:gd name="T6" fmla="*/ 0 w 237"/>
                  <a:gd name="T7" fmla="*/ 26 h 28"/>
                  <a:gd name="T8" fmla="*/ 9 w 237"/>
                  <a:gd name="T9" fmla="*/ 23 h 28"/>
                  <a:gd name="T10" fmla="*/ 228 w 237"/>
                  <a:gd name="T11" fmla="*/ 23 h 28"/>
                  <a:gd name="T12" fmla="*/ 237 w 237"/>
                  <a:gd name="T13" fmla="*/ 28 h 28"/>
                  <a:gd name="T14" fmla="*/ 237 w 237"/>
                  <a:gd name="T15" fmla="*/ 12 h 28"/>
                  <a:gd name="T16" fmla="*/ 225 w 237"/>
                  <a:gd name="T17" fmla="*/ 0 h 28"/>
                  <a:gd name="T18" fmla="*/ 190 w 237"/>
                  <a:gd name="T19" fmla="*/ 16 h 28"/>
                  <a:gd name="T20" fmla="*/ 179 w 237"/>
                  <a:gd name="T21" fmla="*/ 16 h 28"/>
                  <a:gd name="T22" fmla="*/ 179 w 237"/>
                  <a:gd name="T23" fmla="*/ 14 h 28"/>
                  <a:gd name="T24" fmla="*/ 190 w 237"/>
                  <a:gd name="T25" fmla="*/ 14 h 28"/>
                  <a:gd name="T26" fmla="*/ 190 w 237"/>
                  <a:gd name="T27" fmla="*/ 16 h 28"/>
                  <a:gd name="T28" fmla="*/ 204 w 237"/>
                  <a:gd name="T29" fmla="*/ 16 h 28"/>
                  <a:gd name="T30" fmla="*/ 196 w 237"/>
                  <a:gd name="T31" fmla="*/ 16 h 28"/>
                  <a:gd name="T32" fmla="*/ 196 w 237"/>
                  <a:gd name="T33" fmla="*/ 8 h 28"/>
                  <a:gd name="T34" fmla="*/ 204 w 237"/>
                  <a:gd name="T35" fmla="*/ 8 h 28"/>
                  <a:gd name="T36" fmla="*/ 204 w 237"/>
                  <a:gd name="T37" fmla="*/ 16 h 28"/>
                  <a:gd name="T38" fmla="*/ 223 w 237"/>
                  <a:gd name="T39" fmla="*/ 16 h 28"/>
                  <a:gd name="T40" fmla="*/ 220 w 237"/>
                  <a:gd name="T41" fmla="*/ 16 h 28"/>
                  <a:gd name="T42" fmla="*/ 218 w 237"/>
                  <a:gd name="T43" fmla="*/ 15 h 28"/>
                  <a:gd name="T44" fmla="*/ 217 w 237"/>
                  <a:gd name="T45" fmla="*/ 13 h 28"/>
                  <a:gd name="T46" fmla="*/ 214 w 237"/>
                  <a:gd name="T47" fmla="*/ 16 h 28"/>
                  <a:gd name="T48" fmla="*/ 214 w 237"/>
                  <a:gd name="T49" fmla="*/ 16 h 28"/>
                  <a:gd name="T50" fmla="*/ 211 w 237"/>
                  <a:gd name="T51" fmla="*/ 16 h 28"/>
                  <a:gd name="T52" fmla="*/ 216 w 237"/>
                  <a:gd name="T53" fmla="*/ 12 h 28"/>
                  <a:gd name="T54" fmla="*/ 211 w 237"/>
                  <a:gd name="T55" fmla="*/ 8 h 28"/>
                  <a:gd name="T56" fmla="*/ 214 w 237"/>
                  <a:gd name="T57" fmla="*/ 8 h 28"/>
                  <a:gd name="T58" fmla="*/ 217 w 237"/>
                  <a:gd name="T59" fmla="*/ 11 h 28"/>
                  <a:gd name="T60" fmla="*/ 220 w 237"/>
                  <a:gd name="T61" fmla="*/ 8 h 28"/>
                  <a:gd name="T62" fmla="*/ 223 w 237"/>
                  <a:gd name="T63" fmla="*/ 8 h 28"/>
                  <a:gd name="T64" fmla="*/ 218 w 237"/>
                  <a:gd name="T65" fmla="*/ 12 h 28"/>
                  <a:gd name="T66" fmla="*/ 223 w 237"/>
                  <a:gd name="T67" fmla="*/ 16 h 28"/>
                  <a:gd name="T68" fmla="*/ 203 w 237"/>
                  <a:gd name="T69" fmla="*/ 9 h 28"/>
                  <a:gd name="T70" fmla="*/ 197 w 237"/>
                  <a:gd name="T71" fmla="*/ 9 h 28"/>
                  <a:gd name="T72" fmla="*/ 197 w 237"/>
                  <a:gd name="T73" fmla="*/ 15 h 28"/>
                  <a:gd name="T74" fmla="*/ 203 w 237"/>
                  <a:gd name="T75" fmla="*/ 15 h 28"/>
                  <a:gd name="T76" fmla="*/ 203 w 237"/>
                  <a:gd name="T77" fmla="*/ 9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37" h="28">
                    <a:moveTo>
                      <a:pt x="225" y="0"/>
                    </a:moveTo>
                    <a:cubicBezTo>
                      <a:pt x="12" y="0"/>
                      <a:pt x="12" y="0"/>
                      <a:pt x="12" y="0"/>
                    </a:cubicBezTo>
                    <a:cubicBezTo>
                      <a:pt x="6" y="0"/>
                      <a:pt x="0" y="5"/>
                      <a:pt x="0" y="12"/>
                    </a:cubicBezTo>
                    <a:cubicBezTo>
                      <a:pt x="0" y="26"/>
                      <a:pt x="0" y="26"/>
                      <a:pt x="0" y="26"/>
                    </a:cubicBezTo>
                    <a:cubicBezTo>
                      <a:pt x="3" y="25"/>
                      <a:pt x="5" y="23"/>
                      <a:pt x="9" y="23"/>
                    </a:cubicBezTo>
                    <a:cubicBezTo>
                      <a:pt x="228" y="23"/>
                      <a:pt x="228" y="23"/>
                      <a:pt x="228" y="23"/>
                    </a:cubicBezTo>
                    <a:cubicBezTo>
                      <a:pt x="231" y="23"/>
                      <a:pt x="235" y="25"/>
                      <a:pt x="237" y="28"/>
                    </a:cubicBezTo>
                    <a:cubicBezTo>
                      <a:pt x="237" y="12"/>
                      <a:pt x="237" y="12"/>
                      <a:pt x="237" y="12"/>
                    </a:cubicBezTo>
                    <a:cubicBezTo>
                      <a:pt x="237" y="5"/>
                      <a:pt x="232" y="0"/>
                      <a:pt x="225" y="0"/>
                    </a:cubicBezTo>
                    <a:close/>
                    <a:moveTo>
                      <a:pt x="190" y="16"/>
                    </a:moveTo>
                    <a:cubicBezTo>
                      <a:pt x="179" y="16"/>
                      <a:pt x="179" y="16"/>
                      <a:pt x="179" y="16"/>
                    </a:cubicBezTo>
                    <a:cubicBezTo>
                      <a:pt x="179" y="14"/>
                      <a:pt x="179" y="14"/>
                      <a:pt x="179" y="14"/>
                    </a:cubicBezTo>
                    <a:cubicBezTo>
                      <a:pt x="190" y="14"/>
                      <a:pt x="190" y="14"/>
                      <a:pt x="190" y="14"/>
                    </a:cubicBezTo>
                    <a:lnTo>
                      <a:pt x="190" y="16"/>
                    </a:lnTo>
                    <a:close/>
                    <a:moveTo>
                      <a:pt x="204" y="16"/>
                    </a:moveTo>
                    <a:cubicBezTo>
                      <a:pt x="196" y="16"/>
                      <a:pt x="196" y="16"/>
                      <a:pt x="196" y="16"/>
                    </a:cubicBezTo>
                    <a:cubicBezTo>
                      <a:pt x="196" y="8"/>
                      <a:pt x="196" y="8"/>
                      <a:pt x="196" y="8"/>
                    </a:cubicBezTo>
                    <a:cubicBezTo>
                      <a:pt x="204" y="8"/>
                      <a:pt x="204" y="8"/>
                      <a:pt x="204" y="8"/>
                    </a:cubicBezTo>
                    <a:lnTo>
                      <a:pt x="204" y="16"/>
                    </a:lnTo>
                    <a:close/>
                    <a:moveTo>
                      <a:pt x="223" y="16"/>
                    </a:moveTo>
                    <a:cubicBezTo>
                      <a:pt x="220" y="16"/>
                      <a:pt x="220" y="16"/>
                      <a:pt x="220" y="16"/>
                    </a:cubicBezTo>
                    <a:cubicBezTo>
                      <a:pt x="218" y="15"/>
                      <a:pt x="218" y="15"/>
                      <a:pt x="218" y="15"/>
                    </a:cubicBezTo>
                    <a:cubicBezTo>
                      <a:pt x="217" y="13"/>
                      <a:pt x="217" y="13"/>
                      <a:pt x="217" y="13"/>
                    </a:cubicBezTo>
                    <a:cubicBezTo>
                      <a:pt x="214" y="16"/>
                      <a:pt x="214" y="16"/>
                      <a:pt x="214" y="16"/>
                    </a:cubicBezTo>
                    <a:cubicBezTo>
                      <a:pt x="214" y="16"/>
                      <a:pt x="214" y="16"/>
                      <a:pt x="214" y="16"/>
                    </a:cubicBezTo>
                    <a:cubicBezTo>
                      <a:pt x="211" y="16"/>
                      <a:pt x="211" y="16"/>
                      <a:pt x="211" y="16"/>
                    </a:cubicBezTo>
                    <a:cubicBezTo>
                      <a:pt x="216" y="12"/>
                      <a:pt x="216" y="12"/>
                      <a:pt x="216" y="12"/>
                    </a:cubicBezTo>
                    <a:cubicBezTo>
                      <a:pt x="211" y="8"/>
                      <a:pt x="211" y="8"/>
                      <a:pt x="211" y="8"/>
                    </a:cubicBezTo>
                    <a:cubicBezTo>
                      <a:pt x="214" y="8"/>
                      <a:pt x="214" y="8"/>
                      <a:pt x="214" y="8"/>
                    </a:cubicBezTo>
                    <a:cubicBezTo>
                      <a:pt x="217" y="11"/>
                      <a:pt x="217" y="11"/>
                      <a:pt x="217" y="11"/>
                    </a:cubicBezTo>
                    <a:cubicBezTo>
                      <a:pt x="220" y="8"/>
                      <a:pt x="220" y="8"/>
                      <a:pt x="220" y="8"/>
                    </a:cubicBezTo>
                    <a:cubicBezTo>
                      <a:pt x="223" y="8"/>
                      <a:pt x="223" y="8"/>
                      <a:pt x="223" y="8"/>
                    </a:cubicBezTo>
                    <a:cubicBezTo>
                      <a:pt x="218" y="12"/>
                      <a:pt x="218" y="12"/>
                      <a:pt x="218" y="12"/>
                    </a:cubicBezTo>
                    <a:lnTo>
                      <a:pt x="223" y="16"/>
                    </a:lnTo>
                    <a:close/>
                    <a:moveTo>
                      <a:pt x="203" y="9"/>
                    </a:moveTo>
                    <a:cubicBezTo>
                      <a:pt x="197" y="9"/>
                      <a:pt x="197" y="9"/>
                      <a:pt x="197" y="9"/>
                    </a:cubicBezTo>
                    <a:cubicBezTo>
                      <a:pt x="197" y="15"/>
                      <a:pt x="197" y="15"/>
                      <a:pt x="197" y="15"/>
                    </a:cubicBezTo>
                    <a:cubicBezTo>
                      <a:pt x="203" y="15"/>
                      <a:pt x="203" y="15"/>
                      <a:pt x="203" y="15"/>
                    </a:cubicBezTo>
                    <a:lnTo>
                      <a:pt x="203" y="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pPr defTabSz="914363">
                  <a:defRPr/>
                </a:pPr>
                <a:endParaRPr lang="en-US" sz="1799" kern="0" dirty="0" smtClean="0">
                  <a:solidFill>
                    <a:srgbClr val="FFFFFF"/>
                  </a:solidFill>
                </a:endParaRPr>
              </a:p>
            </p:txBody>
          </p:sp>
        </p:grpSp>
        <p:sp>
          <p:nvSpPr>
            <p:cNvPr id="201" name="Freeform 7"/>
            <p:cNvSpPr>
              <a:spLocks/>
            </p:cNvSpPr>
            <p:nvPr/>
          </p:nvSpPr>
          <p:spPr bwMode="auto">
            <a:xfrm>
              <a:off x="15193579" y="2416887"/>
              <a:ext cx="436562" cy="381000"/>
            </a:xfrm>
            <a:custGeom>
              <a:avLst/>
              <a:gdLst>
                <a:gd name="T0" fmla="*/ 239 w 275"/>
                <a:gd name="T1" fmla="*/ 164 h 240"/>
                <a:gd name="T2" fmla="*/ 239 w 275"/>
                <a:gd name="T3" fmla="*/ 125 h 240"/>
                <a:gd name="T4" fmla="*/ 237 w 275"/>
                <a:gd name="T5" fmla="*/ 125 h 240"/>
                <a:gd name="T6" fmla="*/ 234 w 275"/>
                <a:gd name="T7" fmla="*/ 125 h 240"/>
                <a:gd name="T8" fmla="*/ 141 w 275"/>
                <a:gd name="T9" fmla="*/ 125 h 240"/>
                <a:gd name="T10" fmla="*/ 141 w 275"/>
                <a:gd name="T11" fmla="*/ 99 h 240"/>
                <a:gd name="T12" fmla="*/ 203 w 275"/>
                <a:gd name="T13" fmla="*/ 99 h 240"/>
                <a:gd name="T14" fmla="*/ 203 w 275"/>
                <a:gd name="T15" fmla="*/ 0 h 240"/>
                <a:gd name="T16" fmla="*/ 72 w 275"/>
                <a:gd name="T17" fmla="*/ 0 h 240"/>
                <a:gd name="T18" fmla="*/ 72 w 275"/>
                <a:gd name="T19" fmla="*/ 99 h 240"/>
                <a:gd name="T20" fmla="*/ 134 w 275"/>
                <a:gd name="T21" fmla="*/ 99 h 240"/>
                <a:gd name="T22" fmla="*/ 134 w 275"/>
                <a:gd name="T23" fmla="*/ 125 h 240"/>
                <a:gd name="T24" fmla="*/ 41 w 275"/>
                <a:gd name="T25" fmla="*/ 125 h 240"/>
                <a:gd name="T26" fmla="*/ 38 w 275"/>
                <a:gd name="T27" fmla="*/ 125 h 240"/>
                <a:gd name="T28" fmla="*/ 36 w 275"/>
                <a:gd name="T29" fmla="*/ 125 h 240"/>
                <a:gd name="T30" fmla="*/ 36 w 275"/>
                <a:gd name="T31" fmla="*/ 164 h 240"/>
                <a:gd name="T32" fmla="*/ 0 w 275"/>
                <a:gd name="T33" fmla="*/ 164 h 240"/>
                <a:gd name="T34" fmla="*/ 0 w 275"/>
                <a:gd name="T35" fmla="*/ 240 h 240"/>
                <a:gd name="T36" fmla="*/ 77 w 275"/>
                <a:gd name="T37" fmla="*/ 240 h 240"/>
                <a:gd name="T38" fmla="*/ 77 w 275"/>
                <a:gd name="T39" fmla="*/ 164 h 240"/>
                <a:gd name="T40" fmla="*/ 41 w 275"/>
                <a:gd name="T41" fmla="*/ 164 h 240"/>
                <a:gd name="T42" fmla="*/ 41 w 275"/>
                <a:gd name="T43" fmla="*/ 130 h 240"/>
                <a:gd name="T44" fmla="*/ 134 w 275"/>
                <a:gd name="T45" fmla="*/ 130 h 240"/>
                <a:gd name="T46" fmla="*/ 134 w 275"/>
                <a:gd name="T47" fmla="*/ 137 h 240"/>
                <a:gd name="T48" fmla="*/ 134 w 275"/>
                <a:gd name="T49" fmla="*/ 164 h 240"/>
                <a:gd name="T50" fmla="*/ 100 w 275"/>
                <a:gd name="T51" fmla="*/ 164 h 240"/>
                <a:gd name="T52" fmla="*/ 100 w 275"/>
                <a:gd name="T53" fmla="*/ 240 h 240"/>
                <a:gd name="T54" fmla="*/ 177 w 275"/>
                <a:gd name="T55" fmla="*/ 240 h 240"/>
                <a:gd name="T56" fmla="*/ 177 w 275"/>
                <a:gd name="T57" fmla="*/ 164 h 240"/>
                <a:gd name="T58" fmla="*/ 141 w 275"/>
                <a:gd name="T59" fmla="*/ 164 h 240"/>
                <a:gd name="T60" fmla="*/ 141 w 275"/>
                <a:gd name="T61" fmla="*/ 137 h 240"/>
                <a:gd name="T62" fmla="*/ 141 w 275"/>
                <a:gd name="T63" fmla="*/ 130 h 240"/>
                <a:gd name="T64" fmla="*/ 234 w 275"/>
                <a:gd name="T65" fmla="*/ 130 h 240"/>
                <a:gd name="T66" fmla="*/ 234 w 275"/>
                <a:gd name="T67" fmla="*/ 164 h 240"/>
                <a:gd name="T68" fmla="*/ 199 w 275"/>
                <a:gd name="T69" fmla="*/ 164 h 240"/>
                <a:gd name="T70" fmla="*/ 199 w 275"/>
                <a:gd name="T71" fmla="*/ 240 h 240"/>
                <a:gd name="T72" fmla="*/ 275 w 275"/>
                <a:gd name="T73" fmla="*/ 240 h 240"/>
                <a:gd name="T74" fmla="*/ 275 w 275"/>
                <a:gd name="T75" fmla="*/ 164 h 240"/>
                <a:gd name="T76" fmla="*/ 239 w 275"/>
                <a:gd name="T77" fmla="*/ 164 h 2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75" h="240">
                  <a:moveTo>
                    <a:pt x="239" y="164"/>
                  </a:moveTo>
                  <a:lnTo>
                    <a:pt x="239" y="125"/>
                  </a:lnTo>
                  <a:lnTo>
                    <a:pt x="237" y="125"/>
                  </a:lnTo>
                  <a:lnTo>
                    <a:pt x="234" y="125"/>
                  </a:lnTo>
                  <a:lnTo>
                    <a:pt x="141" y="125"/>
                  </a:lnTo>
                  <a:lnTo>
                    <a:pt x="141" y="99"/>
                  </a:lnTo>
                  <a:lnTo>
                    <a:pt x="203" y="99"/>
                  </a:lnTo>
                  <a:lnTo>
                    <a:pt x="203" y="0"/>
                  </a:lnTo>
                  <a:lnTo>
                    <a:pt x="72" y="0"/>
                  </a:lnTo>
                  <a:lnTo>
                    <a:pt x="72" y="99"/>
                  </a:lnTo>
                  <a:lnTo>
                    <a:pt x="134" y="99"/>
                  </a:lnTo>
                  <a:lnTo>
                    <a:pt x="134" y="125"/>
                  </a:lnTo>
                  <a:lnTo>
                    <a:pt x="41" y="125"/>
                  </a:lnTo>
                  <a:lnTo>
                    <a:pt x="38" y="125"/>
                  </a:lnTo>
                  <a:lnTo>
                    <a:pt x="36" y="125"/>
                  </a:lnTo>
                  <a:lnTo>
                    <a:pt x="36" y="164"/>
                  </a:lnTo>
                  <a:lnTo>
                    <a:pt x="0" y="164"/>
                  </a:lnTo>
                  <a:lnTo>
                    <a:pt x="0" y="240"/>
                  </a:lnTo>
                  <a:lnTo>
                    <a:pt x="77" y="240"/>
                  </a:lnTo>
                  <a:lnTo>
                    <a:pt x="77" y="164"/>
                  </a:lnTo>
                  <a:lnTo>
                    <a:pt x="41" y="164"/>
                  </a:lnTo>
                  <a:lnTo>
                    <a:pt x="41" y="130"/>
                  </a:lnTo>
                  <a:lnTo>
                    <a:pt x="134" y="130"/>
                  </a:lnTo>
                  <a:lnTo>
                    <a:pt x="134" y="137"/>
                  </a:lnTo>
                  <a:lnTo>
                    <a:pt x="134" y="164"/>
                  </a:lnTo>
                  <a:lnTo>
                    <a:pt x="100" y="164"/>
                  </a:lnTo>
                  <a:lnTo>
                    <a:pt x="100" y="240"/>
                  </a:lnTo>
                  <a:lnTo>
                    <a:pt x="177" y="240"/>
                  </a:lnTo>
                  <a:lnTo>
                    <a:pt x="177" y="164"/>
                  </a:lnTo>
                  <a:lnTo>
                    <a:pt x="141" y="164"/>
                  </a:lnTo>
                  <a:lnTo>
                    <a:pt x="141" y="137"/>
                  </a:lnTo>
                  <a:lnTo>
                    <a:pt x="141" y="130"/>
                  </a:lnTo>
                  <a:lnTo>
                    <a:pt x="234" y="130"/>
                  </a:lnTo>
                  <a:lnTo>
                    <a:pt x="234" y="164"/>
                  </a:lnTo>
                  <a:lnTo>
                    <a:pt x="199" y="164"/>
                  </a:lnTo>
                  <a:lnTo>
                    <a:pt x="199" y="240"/>
                  </a:lnTo>
                  <a:lnTo>
                    <a:pt x="275" y="240"/>
                  </a:lnTo>
                  <a:lnTo>
                    <a:pt x="275" y="164"/>
                  </a:lnTo>
                  <a:lnTo>
                    <a:pt x="239" y="164"/>
                  </a:lnTo>
                  <a:close/>
                </a:path>
              </a:pathLst>
            </a:custGeom>
            <a:solidFill>
              <a:srgbClr val="0072C6">
                <a:lumMod val="40000"/>
                <a:lumOff val="60000"/>
              </a:srgbClr>
            </a:solidFill>
            <a:ln>
              <a:noFill/>
            </a:ln>
          </p:spPr>
          <p:txBody>
            <a:bodyPr vert="horz" wrap="square" lIns="91416" tIns="45708" rIns="91416" bIns="45708" numCol="1" anchor="t" anchorCtr="0" compatLnSpc="1">
              <a:prstTxWarp prst="textNoShape">
                <a:avLst/>
              </a:prstTxWarp>
            </a:bodyPr>
            <a:lstStyle/>
            <a:p>
              <a:pPr defTabSz="914363">
                <a:defRPr/>
              </a:pPr>
              <a:endParaRPr lang="en-US" sz="1799" kern="0" dirty="0" smtClean="0">
                <a:solidFill>
                  <a:srgbClr val="FFFFFF"/>
                </a:solidFill>
              </a:endParaRPr>
            </a:p>
          </p:txBody>
        </p:sp>
      </p:grpSp>
      <p:sp>
        <p:nvSpPr>
          <p:cNvPr id="205" name="TextBox 204"/>
          <p:cNvSpPr txBox="1"/>
          <p:nvPr/>
        </p:nvSpPr>
        <p:spPr>
          <a:xfrm>
            <a:off x="4905260" y="1341120"/>
            <a:ext cx="727894" cy="276927"/>
          </a:xfrm>
          <a:prstGeom prst="rect">
            <a:avLst/>
          </a:prstGeom>
          <a:noFill/>
        </p:spPr>
        <p:txBody>
          <a:bodyPr wrap="none" lIns="0" tIns="0" rIns="0" bIns="0" rtlCol="0">
            <a:spAutoFit/>
          </a:bodyPr>
          <a:lstStyle/>
          <a:p>
            <a:pPr defTabSz="914363"/>
            <a:r>
              <a:rPr lang="en-US" sz="1799" kern="0" spc="-20" dirty="0">
                <a:solidFill>
                  <a:srgbClr val="00188F"/>
                </a:solidFill>
                <a:latin typeface="Segoe UI Light" panose="020B0502040204020203" pitchFamily="34" charset="0"/>
                <a:cs typeface="Segoe UI Light" panose="020B0502040204020203" pitchFamily="34" charset="0"/>
              </a:rPr>
              <a:t>Internet</a:t>
            </a:r>
          </a:p>
        </p:txBody>
      </p:sp>
      <p:sp>
        <p:nvSpPr>
          <p:cNvPr id="206" name="TextBox 205"/>
          <p:cNvSpPr txBox="1"/>
          <p:nvPr/>
        </p:nvSpPr>
        <p:spPr>
          <a:xfrm>
            <a:off x="1691297" y="1311309"/>
            <a:ext cx="2005476" cy="276927"/>
          </a:xfrm>
          <a:prstGeom prst="rect">
            <a:avLst/>
          </a:prstGeom>
          <a:noFill/>
        </p:spPr>
        <p:txBody>
          <a:bodyPr wrap="none" lIns="0" tIns="0" rIns="0" bIns="0" rtlCol="0">
            <a:spAutoFit/>
          </a:bodyPr>
          <a:lstStyle/>
          <a:p>
            <a:pPr defTabSz="914363"/>
            <a:r>
              <a:rPr lang="en-US" sz="1799" kern="0" spc="-20" dirty="0">
                <a:solidFill>
                  <a:srgbClr val="00188F"/>
                </a:solidFill>
                <a:latin typeface="Segoe UI Light" panose="020B0502040204020203" pitchFamily="34" charset="0"/>
                <a:cs typeface="Segoe UI Light" panose="020B0502040204020203" pitchFamily="34" charset="0"/>
              </a:rPr>
              <a:t>Microsoft data center</a:t>
            </a:r>
          </a:p>
        </p:txBody>
      </p:sp>
      <p:sp>
        <p:nvSpPr>
          <p:cNvPr id="207" name="TextBox 206"/>
          <p:cNvSpPr txBox="1"/>
          <p:nvPr/>
        </p:nvSpPr>
        <p:spPr>
          <a:xfrm>
            <a:off x="8808911" y="1358965"/>
            <a:ext cx="724689" cy="276927"/>
          </a:xfrm>
          <a:prstGeom prst="rect">
            <a:avLst/>
          </a:prstGeom>
          <a:noFill/>
        </p:spPr>
        <p:txBody>
          <a:bodyPr wrap="none" lIns="0" tIns="0" rIns="0" bIns="0" rtlCol="0">
            <a:spAutoFit/>
          </a:bodyPr>
          <a:lstStyle/>
          <a:p>
            <a:pPr defTabSz="914363"/>
            <a:r>
              <a:rPr lang="en-US" sz="1799" kern="0" spc="-20" dirty="0">
                <a:solidFill>
                  <a:srgbClr val="00188F"/>
                </a:solidFill>
                <a:latin typeface="Segoe UI Light" panose="020B0502040204020203" pitchFamily="34" charset="0"/>
                <a:cs typeface="Segoe UI Light" panose="020B0502040204020203" pitchFamily="34" charset="0"/>
              </a:rPr>
              <a:t>Intranet</a:t>
            </a:r>
          </a:p>
        </p:txBody>
      </p:sp>
      <p:grpSp>
        <p:nvGrpSpPr>
          <p:cNvPr id="214" name="Group 213"/>
          <p:cNvGrpSpPr/>
          <p:nvPr/>
        </p:nvGrpSpPr>
        <p:grpSpPr>
          <a:xfrm>
            <a:off x="1516564" y="3102396"/>
            <a:ext cx="899878" cy="698318"/>
            <a:chOff x="9572175" y="3394367"/>
            <a:chExt cx="899878" cy="698318"/>
          </a:xfrm>
        </p:grpSpPr>
        <p:sp>
          <p:nvSpPr>
            <p:cNvPr id="215" name="Rectangle 214"/>
            <p:cNvSpPr/>
            <p:nvPr/>
          </p:nvSpPr>
          <p:spPr bwMode="auto">
            <a:xfrm>
              <a:off x="9604292" y="3548589"/>
              <a:ext cx="840662" cy="529252"/>
            </a:xfrm>
            <a:prstGeom prst="rect">
              <a:avLst/>
            </a:prstGeom>
            <a:solidFill>
              <a:srgbClr val="FFB900"/>
            </a:solidFill>
            <a:ln w="9525" cap="flat" cmpd="sng" algn="ctr">
              <a:noFill/>
              <a:prstDash val="solid"/>
              <a:headEnd type="none" w="med" len="med"/>
              <a:tailEnd type="none" w="med" len="med"/>
            </a:ln>
            <a:effectLst/>
          </p:spPr>
          <p:txBody>
            <a:bodyPr rot="0" spcFirstLastPara="0" vertOverflow="overflow" horzOverflow="overflow" vert="horz" wrap="square" lIns="45708" tIns="45708" rIns="45708" bIns="45708" numCol="1" spcCol="0" rtlCol="0" fromWordArt="0" anchor="ctr" anchorCtr="0" forceAA="0" compatLnSpc="1">
              <a:prstTxWarp prst="textNoShape">
                <a:avLst/>
              </a:prstTxWarp>
              <a:noAutofit/>
            </a:bodyPr>
            <a:lstStyle/>
            <a:p>
              <a:pPr algn="ctr" defTabSz="913825" fontAlgn="base">
                <a:spcBef>
                  <a:spcPct val="0"/>
                </a:spcBef>
                <a:spcAft>
                  <a:spcPct val="0"/>
                </a:spcAft>
                <a:defRPr/>
              </a:pPr>
              <a:endParaRPr lang="en-US" sz="2199" kern="0" dirty="0" smtClean="0">
                <a:solidFill>
                  <a:srgbClr val="FFFFFF"/>
                </a:solidFill>
                <a:ea typeface="Segoe UI" pitchFamily="34" charset="0"/>
                <a:cs typeface="Segoe UI" pitchFamily="34" charset="0"/>
              </a:endParaRPr>
            </a:p>
          </p:txBody>
        </p:sp>
        <p:grpSp>
          <p:nvGrpSpPr>
            <p:cNvPr id="216" name="Group 215"/>
            <p:cNvGrpSpPr/>
            <p:nvPr/>
          </p:nvGrpSpPr>
          <p:grpSpPr>
            <a:xfrm>
              <a:off x="9572175" y="3394367"/>
              <a:ext cx="899878" cy="698318"/>
              <a:chOff x="6351588" y="3963988"/>
              <a:chExt cx="900112" cy="698500"/>
            </a:xfrm>
          </p:grpSpPr>
          <p:grpSp>
            <p:nvGrpSpPr>
              <p:cNvPr id="217" name="Group 216"/>
              <p:cNvGrpSpPr/>
              <p:nvPr/>
            </p:nvGrpSpPr>
            <p:grpSpPr>
              <a:xfrm>
                <a:off x="6351588" y="3963988"/>
                <a:ext cx="900112" cy="698500"/>
                <a:chOff x="6351588" y="3963988"/>
                <a:chExt cx="900112" cy="698500"/>
              </a:xfrm>
            </p:grpSpPr>
            <p:sp>
              <p:nvSpPr>
                <p:cNvPr id="219" name="Freeform 5"/>
                <p:cNvSpPr>
                  <a:spLocks noEditPoints="1"/>
                </p:cNvSpPr>
                <p:nvPr/>
              </p:nvSpPr>
              <p:spPr bwMode="auto">
                <a:xfrm>
                  <a:off x="6351588" y="4078288"/>
                  <a:ext cx="900112" cy="584200"/>
                </a:xfrm>
                <a:custGeom>
                  <a:avLst/>
                  <a:gdLst>
                    <a:gd name="T0" fmla="*/ 225 w 237"/>
                    <a:gd name="T1" fmla="*/ 0 h 153"/>
                    <a:gd name="T2" fmla="*/ 12 w 237"/>
                    <a:gd name="T3" fmla="*/ 0 h 153"/>
                    <a:gd name="T4" fmla="*/ 0 w 237"/>
                    <a:gd name="T5" fmla="*/ 12 h 153"/>
                    <a:gd name="T6" fmla="*/ 0 w 237"/>
                    <a:gd name="T7" fmla="*/ 142 h 153"/>
                    <a:gd name="T8" fmla="*/ 12 w 237"/>
                    <a:gd name="T9" fmla="*/ 153 h 153"/>
                    <a:gd name="T10" fmla="*/ 225 w 237"/>
                    <a:gd name="T11" fmla="*/ 153 h 153"/>
                    <a:gd name="T12" fmla="*/ 237 w 237"/>
                    <a:gd name="T13" fmla="*/ 142 h 153"/>
                    <a:gd name="T14" fmla="*/ 237 w 237"/>
                    <a:gd name="T15" fmla="*/ 12 h 153"/>
                    <a:gd name="T16" fmla="*/ 225 w 237"/>
                    <a:gd name="T17" fmla="*/ 0 h 153"/>
                    <a:gd name="T18" fmla="*/ 225 w 237"/>
                    <a:gd name="T19" fmla="*/ 142 h 153"/>
                    <a:gd name="T20" fmla="*/ 225 w 237"/>
                    <a:gd name="T21" fmla="*/ 142 h 153"/>
                    <a:gd name="T22" fmla="*/ 12 w 237"/>
                    <a:gd name="T23" fmla="*/ 142 h 153"/>
                    <a:gd name="T24" fmla="*/ 12 w 237"/>
                    <a:gd name="T25" fmla="*/ 142 h 153"/>
                    <a:gd name="T26" fmla="*/ 12 w 237"/>
                    <a:gd name="T27" fmla="*/ 12 h 153"/>
                    <a:gd name="T28" fmla="*/ 12 w 237"/>
                    <a:gd name="T29" fmla="*/ 12 h 153"/>
                    <a:gd name="T30" fmla="*/ 225 w 237"/>
                    <a:gd name="T31" fmla="*/ 12 h 153"/>
                    <a:gd name="T32" fmla="*/ 225 w 237"/>
                    <a:gd name="T33" fmla="*/ 12 h 153"/>
                    <a:gd name="T34" fmla="*/ 225 w 237"/>
                    <a:gd name="T35" fmla="*/ 142 h 153"/>
                    <a:gd name="T36" fmla="*/ 225 w 237"/>
                    <a:gd name="T37" fmla="*/ 142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37" h="153">
                      <a:moveTo>
                        <a:pt x="225" y="0"/>
                      </a:moveTo>
                      <a:cubicBezTo>
                        <a:pt x="12" y="0"/>
                        <a:pt x="12" y="0"/>
                        <a:pt x="12" y="0"/>
                      </a:cubicBezTo>
                      <a:cubicBezTo>
                        <a:pt x="6" y="0"/>
                        <a:pt x="0" y="5"/>
                        <a:pt x="0" y="12"/>
                      </a:cubicBezTo>
                      <a:cubicBezTo>
                        <a:pt x="0" y="142"/>
                        <a:pt x="0" y="142"/>
                        <a:pt x="0" y="142"/>
                      </a:cubicBezTo>
                      <a:cubicBezTo>
                        <a:pt x="0" y="148"/>
                        <a:pt x="6" y="153"/>
                        <a:pt x="12" y="153"/>
                      </a:cubicBezTo>
                      <a:cubicBezTo>
                        <a:pt x="225" y="153"/>
                        <a:pt x="225" y="153"/>
                        <a:pt x="225" y="153"/>
                      </a:cubicBezTo>
                      <a:cubicBezTo>
                        <a:pt x="232" y="153"/>
                        <a:pt x="237" y="148"/>
                        <a:pt x="237" y="142"/>
                      </a:cubicBezTo>
                      <a:cubicBezTo>
                        <a:pt x="237" y="12"/>
                        <a:pt x="237" y="12"/>
                        <a:pt x="237" y="12"/>
                      </a:cubicBezTo>
                      <a:cubicBezTo>
                        <a:pt x="237" y="5"/>
                        <a:pt x="232" y="0"/>
                        <a:pt x="225" y="0"/>
                      </a:cubicBezTo>
                      <a:close/>
                      <a:moveTo>
                        <a:pt x="225" y="142"/>
                      </a:moveTo>
                      <a:cubicBezTo>
                        <a:pt x="225" y="142"/>
                        <a:pt x="225" y="142"/>
                        <a:pt x="225" y="142"/>
                      </a:cubicBezTo>
                      <a:cubicBezTo>
                        <a:pt x="12" y="142"/>
                        <a:pt x="12" y="142"/>
                        <a:pt x="12" y="142"/>
                      </a:cubicBezTo>
                      <a:cubicBezTo>
                        <a:pt x="12" y="142"/>
                        <a:pt x="12" y="142"/>
                        <a:pt x="12" y="142"/>
                      </a:cubicBezTo>
                      <a:cubicBezTo>
                        <a:pt x="12" y="12"/>
                        <a:pt x="12" y="12"/>
                        <a:pt x="12" y="12"/>
                      </a:cubicBezTo>
                      <a:cubicBezTo>
                        <a:pt x="12" y="12"/>
                        <a:pt x="12" y="12"/>
                        <a:pt x="12" y="12"/>
                      </a:cubicBezTo>
                      <a:cubicBezTo>
                        <a:pt x="225" y="12"/>
                        <a:pt x="225" y="12"/>
                        <a:pt x="225" y="12"/>
                      </a:cubicBezTo>
                      <a:cubicBezTo>
                        <a:pt x="225" y="12"/>
                        <a:pt x="225" y="12"/>
                        <a:pt x="225" y="12"/>
                      </a:cubicBezTo>
                      <a:cubicBezTo>
                        <a:pt x="225" y="142"/>
                        <a:pt x="225" y="142"/>
                        <a:pt x="225" y="142"/>
                      </a:cubicBezTo>
                      <a:cubicBezTo>
                        <a:pt x="225" y="142"/>
                        <a:pt x="225" y="142"/>
                        <a:pt x="225" y="14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pPr defTabSz="914363">
                    <a:defRPr/>
                  </a:pPr>
                  <a:endParaRPr lang="en-US" sz="1799" kern="0" dirty="0" smtClean="0">
                    <a:solidFill>
                      <a:srgbClr val="FFFFFF"/>
                    </a:solidFill>
                  </a:endParaRPr>
                </a:p>
              </p:txBody>
            </p:sp>
            <p:sp>
              <p:nvSpPr>
                <p:cNvPr id="220" name="Freeform 6"/>
                <p:cNvSpPr>
                  <a:spLocks noEditPoints="1"/>
                </p:cNvSpPr>
                <p:nvPr/>
              </p:nvSpPr>
              <p:spPr bwMode="auto">
                <a:xfrm>
                  <a:off x="6351588" y="3963988"/>
                  <a:ext cx="900112" cy="107950"/>
                </a:xfrm>
                <a:custGeom>
                  <a:avLst/>
                  <a:gdLst>
                    <a:gd name="T0" fmla="*/ 225 w 237"/>
                    <a:gd name="T1" fmla="*/ 0 h 28"/>
                    <a:gd name="T2" fmla="*/ 12 w 237"/>
                    <a:gd name="T3" fmla="*/ 0 h 28"/>
                    <a:gd name="T4" fmla="*/ 0 w 237"/>
                    <a:gd name="T5" fmla="*/ 12 h 28"/>
                    <a:gd name="T6" fmla="*/ 0 w 237"/>
                    <a:gd name="T7" fmla="*/ 26 h 28"/>
                    <a:gd name="T8" fmla="*/ 9 w 237"/>
                    <a:gd name="T9" fmla="*/ 23 h 28"/>
                    <a:gd name="T10" fmla="*/ 228 w 237"/>
                    <a:gd name="T11" fmla="*/ 23 h 28"/>
                    <a:gd name="T12" fmla="*/ 237 w 237"/>
                    <a:gd name="T13" fmla="*/ 28 h 28"/>
                    <a:gd name="T14" fmla="*/ 237 w 237"/>
                    <a:gd name="T15" fmla="*/ 12 h 28"/>
                    <a:gd name="T16" fmla="*/ 225 w 237"/>
                    <a:gd name="T17" fmla="*/ 0 h 28"/>
                    <a:gd name="T18" fmla="*/ 190 w 237"/>
                    <a:gd name="T19" fmla="*/ 16 h 28"/>
                    <a:gd name="T20" fmla="*/ 179 w 237"/>
                    <a:gd name="T21" fmla="*/ 16 h 28"/>
                    <a:gd name="T22" fmla="*/ 179 w 237"/>
                    <a:gd name="T23" fmla="*/ 14 h 28"/>
                    <a:gd name="T24" fmla="*/ 190 w 237"/>
                    <a:gd name="T25" fmla="*/ 14 h 28"/>
                    <a:gd name="T26" fmla="*/ 190 w 237"/>
                    <a:gd name="T27" fmla="*/ 16 h 28"/>
                    <a:gd name="T28" fmla="*/ 204 w 237"/>
                    <a:gd name="T29" fmla="*/ 16 h 28"/>
                    <a:gd name="T30" fmla="*/ 196 w 237"/>
                    <a:gd name="T31" fmla="*/ 16 h 28"/>
                    <a:gd name="T32" fmla="*/ 196 w 237"/>
                    <a:gd name="T33" fmla="*/ 8 h 28"/>
                    <a:gd name="T34" fmla="*/ 204 w 237"/>
                    <a:gd name="T35" fmla="*/ 8 h 28"/>
                    <a:gd name="T36" fmla="*/ 204 w 237"/>
                    <a:gd name="T37" fmla="*/ 16 h 28"/>
                    <a:gd name="T38" fmla="*/ 223 w 237"/>
                    <a:gd name="T39" fmla="*/ 16 h 28"/>
                    <a:gd name="T40" fmla="*/ 220 w 237"/>
                    <a:gd name="T41" fmla="*/ 16 h 28"/>
                    <a:gd name="T42" fmla="*/ 218 w 237"/>
                    <a:gd name="T43" fmla="*/ 15 h 28"/>
                    <a:gd name="T44" fmla="*/ 217 w 237"/>
                    <a:gd name="T45" fmla="*/ 13 h 28"/>
                    <a:gd name="T46" fmla="*/ 214 w 237"/>
                    <a:gd name="T47" fmla="*/ 16 h 28"/>
                    <a:gd name="T48" fmla="*/ 214 w 237"/>
                    <a:gd name="T49" fmla="*/ 16 h 28"/>
                    <a:gd name="T50" fmla="*/ 211 w 237"/>
                    <a:gd name="T51" fmla="*/ 16 h 28"/>
                    <a:gd name="T52" fmla="*/ 216 w 237"/>
                    <a:gd name="T53" fmla="*/ 12 h 28"/>
                    <a:gd name="T54" fmla="*/ 211 w 237"/>
                    <a:gd name="T55" fmla="*/ 8 h 28"/>
                    <a:gd name="T56" fmla="*/ 214 w 237"/>
                    <a:gd name="T57" fmla="*/ 8 h 28"/>
                    <a:gd name="T58" fmla="*/ 217 w 237"/>
                    <a:gd name="T59" fmla="*/ 11 h 28"/>
                    <a:gd name="T60" fmla="*/ 220 w 237"/>
                    <a:gd name="T61" fmla="*/ 8 h 28"/>
                    <a:gd name="T62" fmla="*/ 223 w 237"/>
                    <a:gd name="T63" fmla="*/ 8 h 28"/>
                    <a:gd name="T64" fmla="*/ 218 w 237"/>
                    <a:gd name="T65" fmla="*/ 12 h 28"/>
                    <a:gd name="T66" fmla="*/ 223 w 237"/>
                    <a:gd name="T67" fmla="*/ 16 h 28"/>
                    <a:gd name="T68" fmla="*/ 203 w 237"/>
                    <a:gd name="T69" fmla="*/ 9 h 28"/>
                    <a:gd name="T70" fmla="*/ 197 w 237"/>
                    <a:gd name="T71" fmla="*/ 9 h 28"/>
                    <a:gd name="T72" fmla="*/ 197 w 237"/>
                    <a:gd name="T73" fmla="*/ 15 h 28"/>
                    <a:gd name="T74" fmla="*/ 203 w 237"/>
                    <a:gd name="T75" fmla="*/ 15 h 28"/>
                    <a:gd name="T76" fmla="*/ 203 w 237"/>
                    <a:gd name="T77" fmla="*/ 9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37" h="28">
                      <a:moveTo>
                        <a:pt x="225" y="0"/>
                      </a:moveTo>
                      <a:cubicBezTo>
                        <a:pt x="12" y="0"/>
                        <a:pt x="12" y="0"/>
                        <a:pt x="12" y="0"/>
                      </a:cubicBezTo>
                      <a:cubicBezTo>
                        <a:pt x="6" y="0"/>
                        <a:pt x="0" y="5"/>
                        <a:pt x="0" y="12"/>
                      </a:cubicBezTo>
                      <a:cubicBezTo>
                        <a:pt x="0" y="26"/>
                        <a:pt x="0" y="26"/>
                        <a:pt x="0" y="26"/>
                      </a:cubicBezTo>
                      <a:cubicBezTo>
                        <a:pt x="3" y="25"/>
                        <a:pt x="5" y="23"/>
                        <a:pt x="9" y="23"/>
                      </a:cubicBezTo>
                      <a:cubicBezTo>
                        <a:pt x="228" y="23"/>
                        <a:pt x="228" y="23"/>
                        <a:pt x="228" y="23"/>
                      </a:cubicBezTo>
                      <a:cubicBezTo>
                        <a:pt x="231" y="23"/>
                        <a:pt x="235" y="25"/>
                        <a:pt x="237" y="28"/>
                      </a:cubicBezTo>
                      <a:cubicBezTo>
                        <a:pt x="237" y="12"/>
                        <a:pt x="237" y="12"/>
                        <a:pt x="237" y="12"/>
                      </a:cubicBezTo>
                      <a:cubicBezTo>
                        <a:pt x="237" y="5"/>
                        <a:pt x="232" y="0"/>
                        <a:pt x="225" y="0"/>
                      </a:cubicBezTo>
                      <a:close/>
                      <a:moveTo>
                        <a:pt x="190" y="16"/>
                      </a:moveTo>
                      <a:cubicBezTo>
                        <a:pt x="179" y="16"/>
                        <a:pt x="179" y="16"/>
                        <a:pt x="179" y="16"/>
                      </a:cubicBezTo>
                      <a:cubicBezTo>
                        <a:pt x="179" y="14"/>
                        <a:pt x="179" y="14"/>
                        <a:pt x="179" y="14"/>
                      </a:cubicBezTo>
                      <a:cubicBezTo>
                        <a:pt x="190" y="14"/>
                        <a:pt x="190" y="14"/>
                        <a:pt x="190" y="14"/>
                      </a:cubicBezTo>
                      <a:lnTo>
                        <a:pt x="190" y="16"/>
                      </a:lnTo>
                      <a:close/>
                      <a:moveTo>
                        <a:pt x="204" y="16"/>
                      </a:moveTo>
                      <a:cubicBezTo>
                        <a:pt x="196" y="16"/>
                        <a:pt x="196" y="16"/>
                        <a:pt x="196" y="16"/>
                      </a:cubicBezTo>
                      <a:cubicBezTo>
                        <a:pt x="196" y="8"/>
                        <a:pt x="196" y="8"/>
                        <a:pt x="196" y="8"/>
                      </a:cubicBezTo>
                      <a:cubicBezTo>
                        <a:pt x="204" y="8"/>
                        <a:pt x="204" y="8"/>
                        <a:pt x="204" y="8"/>
                      </a:cubicBezTo>
                      <a:lnTo>
                        <a:pt x="204" y="16"/>
                      </a:lnTo>
                      <a:close/>
                      <a:moveTo>
                        <a:pt x="223" y="16"/>
                      </a:moveTo>
                      <a:cubicBezTo>
                        <a:pt x="220" y="16"/>
                        <a:pt x="220" y="16"/>
                        <a:pt x="220" y="16"/>
                      </a:cubicBezTo>
                      <a:cubicBezTo>
                        <a:pt x="218" y="15"/>
                        <a:pt x="218" y="15"/>
                        <a:pt x="218" y="15"/>
                      </a:cubicBezTo>
                      <a:cubicBezTo>
                        <a:pt x="217" y="13"/>
                        <a:pt x="217" y="13"/>
                        <a:pt x="217" y="13"/>
                      </a:cubicBezTo>
                      <a:cubicBezTo>
                        <a:pt x="214" y="16"/>
                        <a:pt x="214" y="16"/>
                        <a:pt x="214" y="16"/>
                      </a:cubicBezTo>
                      <a:cubicBezTo>
                        <a:pt x="214" y="16"/>
                        <a:pt x="214" y="16"/>
                        <a:pt x="214" y="16"/>
                      </a:cubicBezTo>
                      <a:cubicBezTo>
                        <a:pt x="211" y="16"/>
                        <a:pt x="211" y="16"/>
                        <a:pt x="211" y="16"/>
                      </a:cubicBezTo>
                      <a:cubicBezTo>
                        <a:pt x="216" y="12"/>
                        <a:pt x="216" y="12"/>
                        <a:pt x="216" y="12"/>
                      </a:cubicBezTo>
                      <a:cubicBezTo>
                        <a:pt x="211" y="8"/>
                        <a:pt x="211" y="8"/>
                        <a:pt x="211" y="8"/>
                      </a:cubicBezTo>
                      <a:cubicBezTo>
                        <a:pt x="214" y="8"/>
                        <a:pt x="214" y="8"/>
                        <a:pt x="214" y="8"/>
                      </a:cubicBezTo>
                      <a:cubicBezTo>
                        <a:pt x="217" y="11"/>
                        <a:pt x="217" y="11"/>
                        <a:pt x="217" y="11"/>
                      </a:cubicBezTo>
                      <a:cubicBezTo>
                        <a:pt x="220" y="8"/>
                        <a:pt x="220" y="8"/>
                        <a:pt x="220" y="8"/>
                      </a:cubicBezTo>
                      <a:cubicBezTo>
                        <a:pt x="223" y="8"/>
                        <a:pt x="223" y="8"/>
                        <a:pt x="223" y="8"/>
                      </a:cubicBezTo>
                      <a:cubicBezTo>
                        <a:pt x="218" y="12"/>
                        <a:pt x="218" y="12"/>
                        <a:pt x="218" y="12"/>
                      </a:cubicBezTo>
                      <a:lnTo>
                        <a:pt x="223" y="16"/>
                      </a:lnTo>
                      <a:close/>
                      <a:moveTo>
                        <a:pt x="203" y="9"/>
                      </a:moveTo>
                      <a:cubicBezTo>
                        <a:pt x="197" y="9"/>
                        <a:pt x="197" y="9"/>
                        <a:pt x="197" y="9"/>
                      </a:cubicBezTo>
                      <a:cubicBezTo>
                        <a:pt x="197" y="15"/>
                        <a:pt x="197" y="15"/>
                        <a:pt x="197" y="15"/>
                      </a:cubicBezTo>
                      <a:cubicBezTo>
                        <a:pt x="203" y="15"/>
                        <a:pt x="203" y="15"/>
                        <a:pt x="203" y="15"/>
                      </a:cubicBezTo>
                      <a:lnTo>
                        <a:pt x="203" y="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pPr defTabSz="914363">
                    <a:defRPr/>
                  </a:pPr>
                  <a:endParaRPr lang="en-US" sz="1799" kern="0" dirty="0" smtClean="0">
                    <a:solidFill>
                      <a:srgbClr val="FFFFFF"/>
                    </a:solidFill>
                  </a:endParaRPr>
                </a:p>
              </p:txBody>
            </p:sp>
          </p:grpSp>
          <p:sp>
            <p:nvSpPr>
              <p:cNvPr id="218" name="Freeform 7"/>
              <p:cNvSpPr>
                <a:spLocks/>
              </p:cNvSpPr>
              <p:nvPr/>
            </p:nvSpPr>
            <p:spPr bwMode="auto">
              <a:xfrm>
                <a:off x="6583363" y="4178301"/>
                <a:ext cx="436562" cy="381000"/>
              </a:xfrm>
              <a:custGeom>
                <a:avLst/>
                <a:gdLst>
                  <a:gd name="T0" fmla="*/ 239 w 275"/>
                  <a:gd name="T1" fmla="*/ 164 h 240"/>
                  <a:gd name="T2" fmla="*/ 239 w 275"/>
                  <a:gd name="T3" fmla="*/ 125 h 240"/>
                  <a:gd name="T4" fmla="*/ 237 w 275"/>
                  <a:gd name="T5" fmla="*/ 125 h 240"/>
                  <a:gd name="T6" fmla="*/ 234 w 275"/>
                  <a:gd name="T7" fmla="*/ 125 h 240"/>
                  <a:gd name="T8" fmla="*/ 141 w 275"/>
                  <a:gd name="T9" fmla="*/ 125 h 240"/>
                  <a:gd name="T10" fmla="*/ 141 w 275"/>
                  <a:gd name="T11" fmla="*/ 99 h 240"/>
                  <a:gd name="T12" fmla="*/ 203 w 275"/>
                  <a:gd name="T13" fmla="*/ 99 h 240"/>
                  <a:gd name="T14" fmla="*/ 203 w 275"/>
                  <a:gd name="T15" fmla="*/ 0 h 240"/>
                  <a:gd name="T16" fmla="*/ 72 w 275"/>
                  <a:gd name="T17" fmla="*/ 0 h 240"/>
                  <a:gd name="T18" fmla="*/ 72 w 275"/>
                  <a:gd name="T19" fmla="*/ 99 h 240"/>
                  <a:gd name="T20" fmla="*/ 134 w 275"/>
                  <a:gd name="T21" fmla="*/ 99 h 240"/>
                  <a:gd name="T22" fmla="*/ 134 w 275"/>
                  <a:gd name="T23" fmla="*/ 125 h 240"/>
                  <a:gd name="T24" fmla="*/ 41 w 275"/>
                  <a:gd name="T25" fmla="*/ 125 h 240"/>
                  <a:gd name="T26" fmla="*/ 38 w 275"/>
                  <a:gd name="T27" fmla="*/ 125 h 240"/>
                  <a:gd name="T28" fmla="*/ 36 w 275"/>
                  <a:gd name="T29" fmla="*/ 125 h 240"/>
                  <a:gd name="T30" fmla="*/ 36 w 275"/>
                  <a:gd name="T31" fmla="*/ 164 h 240"/>
                  <a:gd name="T32" fmla="*/ 0 w 275"/>
                  <a:gd name="T33" fmla="*/ 164 h 240"/>
                  <a:gd name="T34" fmla="*/ 0 w 275"/>
                  <a:gd name="T35" fmla="*/ 240 h 240"/>
                  <a:gd name="T36" fmla="*/ 77 w 275"/>
                  <a:gd name="T37" fmla="*/ 240 h 240"/>
                  <a:gd name="T38" fmla="*/ 77 w 275"/>
                  <a:gd name="T39" fmla="*/ 164 h 240"/>
                  <a:gd name="T40" fmla="*/ 41 w 275"/>
                  <a:gd name="T41" fmla="*/ 164 h 240"/>
                  <a:gd name="T42" fmla="*/ 41 w 275"/>
                  <a:gd name="T43" fmla="*/ 130 h 240"/>
                  <a:gd name="T44" fmla="*/ 134 w 275"/>
                  <a:gd name="T45" fmla="*/ 130 h 240"/>
                  <a:gd name="T46" fmla="*/ 134 w 275"/>
                  <a:gd name="T47" fmla="*/ 137 h 240"/>
                  <a:gd name="T48" fmla="*/ 134 w 275"/>
                  <a:gd name="T49" fmla="*/ 164 h 240"/>
                  <a:gd name="T50" fmla="*/ 100 w 275"/>
                  <a:gd name="T51" fmla="*/ 164 h 240"/>
                  <a:gd name="T52" fmla="*/ 100 w 275"/>
                  <a:gd name="T53" fmla="*/ 240 h 240"/>
                  <a:gd name="T54" fmla="*/ 177 w 275"/>
                  <a:gd name="T55" fmla="*/ 240 h 240"/>
                  <a:gd name="T56" fmla="*/ 177 w 275"/>
                  <a:gd name="T57" fmla="*/ 164 h 240"/>
                  <a:gd name="T58" fmla="*/ 141 w 275"/>
                  <a:gd name="T59" fmla="*/ 164 h 240"/>
                  <a:gd name="T60" fmla="*/ 141 w 275"/>
                  <a:gd name="T61" fmla="*/ 137 h 240"/>
                  <a:gd name="T62" fmla="*/ 141 w 275"/>
                  <a:gd name="T63" fmla="*/ 130 h 240"/>
                  <a:gd name="T64" fmla="*/ 234 w 275"/>
                  <a:gd name="T65" fmla="*/ 130 h 240"/>
                  <a:gd name="T66" fmla="*/ 234 w 275"/>
                  <a:gd name="T67" fmla="*/ 164 h 240"/>
                  <a:gd name="T68" fmla="*/ 199 w 275"/>
                  <a:gd name="T69" fmla="*/ 164 h 240"/>
                  <a:gd name="T70" fmla="*/ 199 w 275"/>
                  <a:gd name="T71" fmla="*/ 240 h 240"/>
                  <a:gd name="T72" fmla="*/ 275 w 275"/>
                  <a:gd name="T73" fmla="*/ 240 h 240"/>
                  <a:gd name="T74" fmla="*/ 275 w 275"/>
                  <a:gd name="T75" fmla="*/ 164 h 240"/>
                  <a:gd name="T76" fmla="*/ 239 w 275"/>
                  <a:gd name="T77" fmla="*/ 164 h 2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75" h="240">
                    <a:moveTo>
                      <a:pt x="239" y="164"/>
                    </a:moveTo>
                    <a:lnTo>
                      <a:pt x="239" y="125"/>
                    </a:lnTo>
                    <a:lnTo>
                      <a:pt x="237" y="125"/>
                    </a:lnTo>
                    <a:lnTo>
                      <a:pt x="234" y="125"/>
                    </a:lnTo>
                    <a:lnTo>
                      <a:pt x="141" y="125"/>
                    </a:lnTo>
                    <a:lnTo>
                      <a:pt x="141" y="99"/>
                    </a:lnTo>
                    <a:lnTo>
                      <a:pt x="203" y="99"/>
                    </a:lnTo>
                    <a:lnTo>
                      <a:pt x="203" y="0"/>
                    </a:lnTo>
                    <a:lnTo>
                      <a:pt x="72" y="0"/>
                    </a:lnTo>
                    <a:lnTo>
                      <a:pt x="72" y="99"/>
                    </a:lnTo>
                    <a:lnTo>
                      <a:pt x="134" y="99"/>
                    </a:lnTo>
                    <a:lnTo>
                      <a:pt x="134" y="125"/>
                    </a:lnTo>
                    <a:lnTo>
                      <a:pt x="41" y="125"/>
                    </a:lnTo>
                    <a:lnTo>
                      <a:pt x="38" y="125"/>
                    </a:lnTo>
                    <a:lnTo>
                      <a:pt x="36" y="125"/>
                    </a:lnTo>
                    <a:lnTo>
                      <a:pt x="36" y="164"/>
                    </a:lnTo>
                    <a:lnTo>
                      <a:pt x="0" y="164"/>
                    </a:lnTo>
                    <a:lnTo>
                      <a:pt x="0" y="240"/>
                    </a:lnTo>
                    <a:lnTo>
                      <a:pt x="77" y="240"/>
                    </a:lnTo>
                    <a:lnTo>
                      <a:pt x="77" y="164"/>
                    </a:lnTo>
                    <a:lnTo>
                      <a:pt x="41" y="164"/>
                    </a:lnTo>
                    <a:lnTo>
                      <a:pt x="41" y="130"/>
                    </a:lnTo>
                    <a:lnTo>
                      <a:pt x="134" y="130"/>
                    </a:lnTo>
                    <a:lnTo>
                      <a:pt x="134" y="137"/>
                    </a:lnTo>
                    <a:lnTo>
                      <a:pt x="134" y="164"/>
                    </a:lnTo>
                    <a:lnTo>
                      <a:pt x="100" y="164"/>
                    </a:lnTo>
                    <a:lnTo>
                      <a:pt x="100" y="240"/>
                    </a:lnTo>
                    <a:lnTo>
                      <a:pt x="177" y="240"/>
                    </a:lnTo>
                    <a:lnTo>
                      <a:pt x="177" y="164"/>
                    </a:lnTo>
                    <a:lnTo>
                      <a:pt x="141" y="164"/>
                    </a:lnTo>
                    <a:lnTo>
                      <a:pt x="141" y="137"/>
                    </a:lnTo>
                    <a:lnTo>
                      <a:pt x="141" y="130"/>
                    </a:lnTo>
                    <a:lnTo>
                      <a:pt x="234" y="130"/>
                    </a:lnTo>
                    <a:lnTo>
                      <a:pt x="234" y="164"/>
                    </a:lnTo>
                    <a:lnTo>
                      <a:pt x="199" y="164"/>
                    </a:lnTo>
                    <a:lnTo>
                      <a:pt x="199" y="240"/>
                    </a:lnTo>
                    <a:lnTo>
                      <a:pt x="275" y="240"/>
                    </a:lnTo>
                    <a:lnTo>
                      <a:pt x="275" y="164"/>
                    </a:lnTo>
                    <a:lnTo>
                      <a:pt x="239" y="164"/>
                    </a:lnTo>
                    <a:close/>
                  </a:path>
                </a:pathLst>
              </a:custGeom>
              <a:solidFill>
                <a:srgbClr val="FFFFFF"/>
              </a:solidFill>
              <a:ln>
                <a:noFill/>
              </a:ln>
            </p:spPr>
            <p:txBody>
              <a:bodyPr vert="horz" wrap="square" lIns="91416" tIns="45708" rIns="91416" bIns="45708" numCol="1" anchor="t" anchorCtr="0" compatLnSpc="1">
                <a:prstTxWarp prst="textNoShape">
                  <a:avLst/>
                </a:prstTxWarp>
              </a:bodyPr>
              <a:lstStyle/>
              <a:p>
                <a:pPr defTabSz="914363">
                  <a:defRPr/>
                </a:pPr>
                <a:endParaRPr lang="en-US" sz="1799" kern="0" dirty="0" smtClean="0">
                  <a:solidFill>
                    <a:srgbClr val="FFFFFF"/>
                  </a:solidFill>
                </a:endParaRPr>
              </a:p>
            </p:txBody>
          </p:sp>
        </p:grpSp>
      </p:grpSp>
      <p:sp>
        <p:nvSpPr>
          <p:cNvPr id="221" name="Rectangle 220"/>
          <p:cNvSpPr/>
          <p:nvPr/>
        </p:nvSpPr>
        <p:spPr>
          <a:xfrm>
            <a:off x="4794686" y="3808460"/>
            <a:ext cx="988787" cy="276927"/>
          </a:xfrm>
          <a:prstGeom prst="rect">
            <a:avLst/>
          </a:prstGeom>
        </p:spPr>
        <p:txBody>
          <a:bodyPr wrap="square">
            <a:spAutoFit/>
          </a:bodyPr>
          <a:lstStyle/>
          <a:p>
            <a:pPr algn="ctr" defTabSz="914363"/>
            <a:r>
              <a:rPr lang="en-US" sz="1200" kern="0" spc="-20" dirty="0">
                <a:solidFill>
                  <a:srgbClr val="00188F"/>
                </a:solidFill>
                <a:latin typeface="Segoe UI Light" panose="020B0502040204020203" pitchFamily="34" charset="0"/>
                <a:cs typeface="Segoe UI Light" panose="020B0502040204020203" pitchFamily="34" charset="0"/>
              </a:rPr>
              <a:t>Inbound</a:t>
            </a:r>
          </a:p>
        </p:txBody>
      </p:sp>
      <p:sp>
        <p:nvSpPr>
          <p:cNvPr id="225" name="TextBox 224"/>
          <p:cNvSpPr txBox="1"/>
          <p:nvPr/>
        </p:nvSpPr>
        <p:spPr>
          <a:xfrm>
            <a:off x="6047641" y="1329612"/>
            <a:ext cx="972770" cy="553854"/>
          </a:xfrm>
          <a:prstGeom prst="rect">
            <a:avLst/>
          </a:prstGeom>
          <a:noFill/>
        </p:spPr>
        <p:txBody>
          <a:bodyPr wrap="none" lIns="0" tIns="0" rIns="0" bIns="0" rtlCol="0">
            <a:spAutoFit/>
          </a:bodyPr>
          <a:lstStyle/>
          <a:p>
            <a:pPr algn="ctr" defTabSz="914363"/>
            <a:r>
              <a:rPr lang="en-US" sz="1799" kern="0" spc="-20" dirty="0">
                <a:solidFill>
                  <a:srgbClr val="00188F"/>
                </a:solidFill>
                <a:latin typeface="Segoe UI Light" panose="020B0502040204020203" pitchFamily="34" charset="0"/>
                <a:cs typeface="Segoe UI Light" panose="020B0502040204020203" pitchFamily="34" charset="0"/>
              </a:rPr>
              <a:t>Perimeter </a:t>
            </a:r>
            <a:br>
              <a:rPr lang="en-US" sz="1799" kern="0" spc="-20" dirty="0">
                <a:solidFill>
                  <a:srgbClr val="00188F"/>
                </a:solidFill>
                <a:latin typeface="Segoe UI Light" panose="020B0502040204020203" pitchFamily="34" charset="0"/>
                <a:cs typeface="Segoe UI Light" panose="020B0502040204020203" pitchFamily="34" charset="0"/>
              </a:rPr>
            </a:br>
            <a:r>
              <a:rPr lang="en-US" sz="1799" kern="0" spc="-20" dirty="0">
                <a:solidFill>
                  <a:srgbClr val="00188F"/>
                </a:solidFill>
                <a:latin typeface="Segoe UI Light" panose="020B0502040204020203" pitchFamily="34" charset="0"/>
                <a:cs typeface="Segoe UI Light" panose="020B0502040204020203" pitchFamily="34" charset="0"/>
              </a:rPr>
              <a:t>network</a:t>
            </a:r>
          </a:p>
        </p:txBody>
      </p:sp>
      <p:cxnSp>
        <p:nvCxnSpPr>
          <p:cNvPr id="226" name="Straight Arrow Connector 225"/>
          <p:cNvCxnSpPr/>
          <p:nvPr/>
        </p:nvCxnSpPr>
        <p:spPr>
          <a:xfrm flipV="1">
            <a:off x="5891843" y="1197120"/>
            <a:ext cx="5287930" cy="39067"/>
          </a:xfrm>
          <a:prstGeom prst="straightConnector1">
            <a:avLst/>
          </a:prstGeom>
          <a:noFill/>
          <a:ln w="22225" cap="flat" cmpd="sng" algn="ctr">
            <a:solidFill>
              <a:schemeClr val="tx1"/>
            </a:solidFill>
            <a:prstDash val="solid"/>
            <a:headEnd type="triangle"/>
            <a:tailEnd type="triangle"/>
          </a:ln>
          <a:effectLst/>
        </p:spPr>
      </p:cxnSp>
      <p:sp>
        <p:nvSpPr>
          <p:cNvPr id="227" name="TextBox 226"/>
          <p:cNvSpPr txBox="1"/>
          <p:nvPr/>
        </p:nvSpPr>
        <p:spPr>
          <a:xfrm>
            <a:off x="7556370" y="1102995"/>
            <a:ext cx="1273900" cy="184618"/>
          </a:xfrm>
          <a:prstGeom prst="rect">
            <a:avLst/>
          </a:prstGeom>
          <a:solidFill>
            <a:srgbClr val="FFFFFF"/>
          </a:solidFill>
        </p:spPr>
        <p:txBody>
          <a:bodyPr wrap="square" lIns="0" tIns="0" rIns="0" bIns="0" rtlCol="0">
            <a:spAutoFit/>
          </a:bodyPr>
          <a:lstStyle/>
          <a:p>
            <a:pPr algn="ctr" defTabSz="914363">
              <a:defRPr/>
            </a:pPr>
            <a:r>
              <a:rPr lang="en-US" sz="1200" kern="0" spc="-20" dirty="0" smtClean="0">
                <a:solidFill>
                  <a:srgbClr val="00188F"/>
                </a:solidFill>
                <a:latin typeface="Segoe UI Light" panose="020B0502040204020203" pitchFamily="34" charset="0"/>
                <a:cs typeface="Segoe UI Light" panose="020B0502040204020203" pitchFamily="34" charset="0"/>
              </a:rPr>
              <a:t>Customer network</a:t>
            </a:r>
          </a:p>
        </p:txBody>
      </p:sp>
      <p:sp>
        <p:nvSpPr>
          <p:cNvPr id="228" name="Rectangle 227"/>
          <p:cNvSpPr/>
          <p:nvPr/>
        </p:nvSpPr>
        <p:spPr>
          <a:xfrm>
            <a:off x="4794686" y="2273126"/>
            <a:ext cx="1000186" cy="276927"/>
          </a:xfrm>
          <a:prstGeom prst="rect">
            <a:avLst/>
          </a:prstGeom>
        </p:spPr>
        <p:txBody>
          <a:bodyPr wrap="square">
            <a:spAutoFit/>
          </a:bodyPr>
          <a:lstStyle/>
          <a:p>
            <a:pPr algn="ctr" defTabSz="914363"/>
            <a:r>
              <a:rPr lang="en-US" sz="1200" kern="0" spc="-20" dirty="0">
                <a:solidFill>
                  <a:srgbClr val="00188F"/>
                </a:solidFill>
                <a:latin typeface="Segoe UI Light" panose="020B0502040204020203" pitchFamily="34" charset="0"/>
                <a:cs typeface="Segoe UI Light" panose="020B0502040204020203" pitchFamily="34" charset="0"/>
              </a:rPr>
              <a:t>Outbound</a:t>
            </a:r>
          </a:p>
        </p:txBody>
      </p:sp>
      <p:sp>
        <p:nvSpPr>
          <p:cNvPr id="229" name="Rectangle 228"/>
          <p:cNvSpPr/>
          <p:nvPr/>
        </p:nvSpPr>
        <p:spPr>
          <a:xfrm>
            <a:off x="6009524" y="3895673"/>
            <a:ext cx="1049005" cy="276999"/>
          </a:xfrm>
          <a:prstGeom prst="rect">
            <a:avLst/>
          </a:prstGeom>
        </p:spPr>
        <p:txBody>
          <a:bodyPr wrap="none">
            <a:spAutoFit/>
          </a:bodyPr>
          <a:lstStyle/>
          <a:p>
            <a:pPr defTabSz="914363"/>
            <a:r>
              <a:rPr lang="en-US" sz="1200" kern="0" spc="-20" dirty="0" smtClean="0">
                <a:solidFill>
                  <a:srgbClr val="00188F"/>
                </a:solidFill>
                <a:latin typeface="Segoe UI Light" panose="020B0502040204020203" pitchFamily="34" charset="0"/>
                <a:cs typeface="Segoe UI Light" panose="020B0502040204020203" pitchFamily="34" charset="0"/>
              </a:rPr>
              <a:t>Reverse proxy</a:t>
            </a:r>
            <a:endParaRPr lang="en-US" sz="1200" kern="0" spc="-20" dirty="0">
              <a:solidFill>
                <a:srgbClr val="00188F"/>
              </a:solidFill>
              <a:latin typeface="Segoe UI Light" panose="020B0502040204020203" pitchFamily="34" charset="0"/>
              <a:cs typeface="Segoe UI Light" panose="020B0502040204020203" pitchFamily="34" charset="0"/>
            </a:endParaRPr>
          </a:p>
        </p:txBody>
      </p:sp>
      <p:grpSp>
        <p:nvGrpSpPr>
          <p:cNvPr id="230" name="Group 229"/>
          <p:cNvGrpSpPr/>
          <p:nvPr/>
        </p:nvGrpSpPr>
        <p:grpSpPr>
          <a:xfrm>
            <a:off x="5992382" y="3196910"/>
            <a:ext cx="1031969" cy="763056"/>
            <a:chOff x="-1046956" y="2635251"/>
            <a:chExt cx="654842" cy="528638"/>
          </a:xfrm>
          <a:solidFill>
            <a:srgbClr val="969696"/>
          </a:solidFill>
        </p:grpSpPr>
        <p:grpSp>
          <p:nvGrpSpPr>
            <p:cNvPr id="231" name="Group 230"/>
            <p:cNvGrpSpPr/>
            <p:nvPr/>
          </p:nvGrpSpPr>
          <p:grpSpPr>
            <a:xfrm>
              <a:off x="-1046956" y="2635251"/>
              <a:ext cx="261937" cy="528638"/>
              <a:chOff x="-1033463" y="2635251"/>
              <a:chExt cx="261937" cy="528638"/>
            </a:xfrm>
            <a:grpFill/>
          </p:grpSpPr>
          <p:sp>
            <p:nvSpPr>
              <p:cNvPr id="235" name="Freeform 5"/>
              <p:cNvSpPr>
                <a:spLocks/>
              </p:cNvSpPr>
              <p:nvPr/>
            </p:nvSpPr>
            <p:spPr bwMode="auto">
              <a:xfrm>
                <a:off x="-1028700" y="2635251"/>
                <a:ext cx="241300" cy="87313"/>
              </a:xfrm>
              <a:custGeom>
                <a:avLst/>
                <a:gdLst>
                  <a:gd name="T0" fmla="*/ 0 w 64"/>
                  <a:gd name="T1" fmla="*/ 23 h 23"/>
                  <a:gd name="T2" fmla="*/ 8 w 64"/>
                  <a:gd name="T3" fmla="*/ 21 h 23"/>
                  <a:gd name="T4" fmla="*/ 59 w 64"/>
                  <a:gd name="T5" fmla="*/ 21 h 23"/>
                  <a:gd name="T6" fmla="*/ 64 w 64"/>
                  <a:gd name="T7" fmla="*/ 22 h 23"/>
                  <a:gd name="T8" fmla="*/ 57 w 64"/>
                  <a:gd name="T9" fmla="*/ 8 h 23"/>
                  <a:gd name="T10" fmla="*/ 44 w 64"/>
                  <a:gd name="T11" fmla="*/ 0 h 23"/>
                  <a:gd name="T12" fmla="*/ 21 w 64"/>
                  <a:gd name="T13" fmla="*/ 0 h 23"/>
                  <a:gd name="T14" fmla="*/ 8 w 64"/>
                  <a:gd name="T15" fmla="*/ 8 h 23"/>
                  <a:gd name="T16" fmla="*/ 0 w 64"/>
                  <a:gd name="T17" fmla="*/ 23 h 23"/>
                  <a:gd name="T18" fmla="*/ 0 w 64"/>
                  <a:gd name="T19" fmla="*/ 23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4" h="23">
                    <a:moveTo>
                      <a:pt x="0" y="23"/>
                    </a:moveTo>
                    <a:cubicBezTo>
                      <a:pt x="3" y="22"/>
                      <a:pt x="5" y="21"/>
                      <a:pt x="8" y="21"/>
                    </a:cubicBezTo>
                    <a:cubicBezTo>
                      <a:pt x="59" y="21"/>
                      <a:pt x="59" y="21"/>
                      <a:pt x="59" y="21"/>
                    </a:cubicBezTo>
                    <a:cubicBezTo>
                      <a:pt x="60" y="21"/>
                      <a:pt x="62" y="22"/>
                      <a:pt x="64" y="22"/>
                    </a:cubicBezTo>
                    <a:cubicBezTo>
                      <a:pt x="57" y="8"/>
                      <a:pt x="57" y="8"/>
                      <a:pt x="57" y="8"/>
                    </a:cubicBezTo>
                    <a:cubicBezTo>
                      <a:pt x="55" y="4"/>
                      <a:pt x="49" y="0"/>
                      <a:pt x="44" y="0"/>
                    </a:cubicBezTo>
                    <a:cubicBezTo>
                      <a:pt x="21" y="0"/>
                      <a:pt x="21" y="0"/>
                      <a:pt x="21" y="0"/>
                    </a:cubicBezTo>
                    <a:cubicBezTo>
                      <a:pt x="17" y="0"/>
                      <a:pt x="11" y="4"/>
                      <a:pt x="8" y="8"/>
                    </a:cubicBezTo>
                    <a:cubicBezTo>
                      <a:pt x="0" y="23"/>
                      <a:pt x="0" y="23"/>
                      <a:pt x="0" y="23"/>
                    </a:cubicBezTo>
                    <a:cubicBezTo>
                      <a:pt x="0" y="23"/>
                      <a:pt x="0" y="23"/>
                      <a:pt x="0" y="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63">
                  <a:defRPr/>
                </a:pPr>
                <a:endParaRPr lang="en-US" kern="0" dirty="0" smtClean="0">
                  <a:solidFill>
                    <a:srgbClr val="FFFFFF"/>
                  </a:solidFill>
                </a:endParaRPr>
              </a:p>
            </p:txBody>
          </p:sp>
          <p:sp>
            <p:nvSpPr>
              <p:cNvPr id="236" name="Freeform 6"/>
              <p:cNvSpPr>
                <a:spLocks noEditPoints="1"/>
              </p:cNvSpPr>
              <p:nvPr/>
            </p:nvSpPr>
            <p:spPr bwMode="auto">
              <a:xfrm>
                <a:off x="-1033463" y="2733676"/>
                <a:ext cx="261937" cy="430213"/>
              </a:xfrm>
              <a:custGeom>
                <a:avLst/>
                <a:gdLst>
                  <a:gd name="T0" fmla="*/ 64 w 69"/>
                  <a:gd name="T1" fmla="*/ 1 h 114"/>
                  <a:gd name="T2" fmla="*/ 60 w 69"/>
                  <a:gd name="T3" fmla="*/ 0 h 114"/>
                  <a:gd name="T4" fmla="*/ 9 w 69"/>
                  <a:gd name="T5" fmla="*/ 0 h 114"/>
                  <a:gd name="T6" fmla="*/ 5 w 69"/>
                  <a:gd name="T7" fmla="*/ 1 h 114"/>
                  <a:gd name="T8" fmla="*/ 0 w 69"/>
                  <a:gd name="T9" fmla="*/ 9 h 114"/>
                  <a:gd name="T10" fmla="*/ 0 w 69"/>
                  <a:gd name="T11" fmla="*/ 105 h 114"/>
                  <a:gd name="T12" fmla="*/ 9 w 69"/>
                  <a:gd name="T13" fmla="*/ 114 h 114"/>
                  <a:gd name="T14" fmla="*/ 60 w 69"/>
                  <a:gd name="T15" fmla="*/ 114 h 114"/>
                  <a:gd name="T16" fmla="*/ 69 w 69"/>
                  <a:gd name="T17" fmla="*/ 105 h 114"/>
                  <a:gd name="T18" fmla="*/ 69 w 69"/>
                  <a:gd name="T19" fmla="*/ 9 h 114"/>
                  <a:gd name="T20" fmla="*/ 64 w 69"/>
                  <a:gd name="T21" fmla="*/ 1 h 114"/>
                  <a:gd name="T22" fmla="*/ 57 w 69"/>
                  <a:gd name="T23" fmla="*/ 95 h 114"/>
                  <a:gd name="T24" fmla="*/ 16 w 69"/>
                  <a:gd name="T25" fmla="*/ 95 h 114"/>
                  <a:gd name="T26" fmla="*/ 12 w 69"/>
                  <a:gd name="T27" fmla="*/ 92 h 114"/>
                  <a:gd name="T28" fmla="*/ 16 w 69"/>
                  <a:gd name="T29" fmla="*/ 88 h 114"/>
                  <a:gd name="T30" fmla="*/ 57 w 69"/>
                  <a:gd name="T31" fmla="*/ 88 h 114"/>
                  <a:gd name="T32" fmla="*/ 60 w 69"/>
                  <a:gd name="T33" fmla="*/ 92 h 114"/>
                  <a:gd name="T34" fmla="*/ 57 w 69"/>
                  <a:gd name="T35" fmla="*/ 95 h 114"/>
                  <a:gd name="T36" fmla="*/ 57 w 69"/>
                  <a:gd name="T37" fmla="*/ 79 h 114"/>
                  <a:gd name="T38" fmla="*/ 16 w 69"/>
                  <a:gd name="T39" fmla="*/ 79 h 114"/>
                  <a:gd name="T40" fmla="*/ 12 w 69"/>
                  <a:gd name="T41" fmla="*/ 76 h 114"/>
                  <a:gd name="T42" fmla="*/ 16 w 69"/>
                  <a:gd name="T43" fmla="*/ 72 h 114"/>
                  <a:gd name="T44" fmla="*/ 57 w 69"/>
                  <a:gd name="T45" fmla="*/ 72 h 114"/>
                  <a:gd name="T46" fmla="*/ 60 w 69"/>
                  <a:gd name="T47" fmla="*/ 76 h 114"/>
                  <a:gd name="T48" fmla="*/ 57 w 69"/>
                  <a:gd name="T49" fmla="*/ 79 h 114"/>
                  <a:gd name="T50" fmla="*/ 57 w 69"/>
                  <a:gd name="T51" fmla="*/ 63 h 114"/>
                  <a:gd name="T52" fmla="*/ 16 w 69"/>
                  <a:gd name="T53" fmla="*/ 63 h 114"/>
                  <a:gd name="T54" fmla="*/ 12 w 69"/>
                  <a:gd name="T55" fmla="*/ 59 h 114"/>
                  <a:gd name="T56" fmla="*/ 16 w 69"/>
                  <a:gd name="T57" fmla="*/ 56 h 114"/>
                  <a:gd name="T58" fmla="*/ 57 w 69"/>
                  <a:gd name="T59" fmla="*/ 56 h 114"/>
                  <a:gd name="T60" fmla="*/ 60 w 69"/>
                  <a:gd name="T61" fmla="*/ 59 h 114"/>
                  <a:gd name="T62" fmla="*/ 57 w 69"/>
                  <a:gd name="T63" fmla="*/ 63 h 114"/>
                  <a:gd name="T64" fmla="*/ 55 w 69"/>
                  <a:gd name="T65" fmla="*/ 21 h 114"/>
                  <a:gd name="T66" fmla="*/ 50 w 69"/>
                  <a:gd name="T67" fmla="*/ 16 h 114"/>
                  <a:gd name="T68" fmla="*/ 55 w 69"/>
                  <a:gd name="T69" fmla="*/ 11 h 114"/>
                  <a:gd name="T70" fmla="*/ 60 w 69"/>
                  <a:gd name="T71" fmla="*/ 16 h 114"/>
                  <a:gd name="T72" fmla="*/ 55 w 69"/>
                  <a:gd name="T73" fmla="*/ 21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69" h="114">
                    <a:moveTo>
                      <a:pt x="64" y="1"/>
                    </a:moveTo>
                    <a:cubicBezTo>
                      <a:pt x="63" y="0"/>
                      <a:pt x="62" y="0"/>
                      <a:pt x="60" y="0"/>
                    </a:cubicBezTo>
                    <a:cubicBezTo>
                      <a:pt x="9" y="0"/>
                      <a:pt x="9" y="0"/>
                      <a:pt x="9" y="0"/>
                    </a:cubicBezTo>
                    <a:cubicBezTo>
                      <a:pt x="8" y="0"/>
                      <a:pt x="6" y="0"/>
                      <a:pt x="5" y="1"/>
                    </a:cubicBezTo>
                    <a:cubicBezTo>
                      <a:pt x="2" y="2"/>
                      <a:pt x="0" y="5"/>
                      <a:pt x="0" y="9"/>
                    </a:cubicBezTo>
                    <a:cubicBezTo>
                      <a:pt x="0" y="105"/>
                      <a:pt x="0" y="105"/>
                      <a:pt x="0" y="105"/>
                    </a:cubicBezTo>
                    <a:cubicBezTo>
                      <a:pt x="0" y="110"/>
                      <a:pt x="5" y="114"/>
                      <a:pt x="9" y="114"/>
                    </a:cubicBezTo>
                    <a:cubicBezTo>
                      <a:pt x="60" y="114"/>
                      <a:pt x="60" y="114"/>
                      <a:pt x="60" y="114"/>
                    </a:cubicBezTo>
                    <a:cubicBezTo>
                      <a:pt x="65" y="114"/>
                      <a:pt x="69" y="110"/>
                      <a:pt x="69" y="105"/>
                    </a:cubicBezTo>
                    <a:cubicBezTo>
                      <a:pt x="69" y="9"/>
                      <a:pt x="69" y="9"/>
                      <a:pt x="69" y="9"/>
                    </a:cubicBezTo>
                    <a:cubicBezTo>
                      <a:pt x="69" y="5"/>
                      <a:pt x="67" y="2"/>
                      <a:pt x="64" y="1"/>
                    </a:cubicBezTo>
                    <a:moveTo>
                      <a:pt x="57" y="95"/>
                    </a:moveTo>
                    <a:cubicBezTo>
                      <a:pt x="16" y="95"/>
                      <a:pt x="16" y="95"/>
                      <a:pt x="16" y="95"/>
                    </a:cubicBezTo>
                    <a:cubicBezTo>
                      <a:pt x="14" y="95"/>
                      <a:pt x="12" y="94"/>
                      <a:pt x="12" y="92"/>
                    </a:cubicBezTo>
                    <a:cubicBezTo>
                      <a:pt x="12" y="89"/>
                      <a:pt x="14" y="88"/>
                      <a:pt x="16" y="88"/>
                    </a:cubicBezTo>
                    <a:cubicBezTo>
                      <a:pt x="57" y="88"/>
                      <a:pt x="57" y="88"/>
                      <a:pt x="57" y="88"/>
                    </a:cubicBezTo>
                    <a:cubicBezTo>
                      <a:pt x="58" y="88"/>
                      <a:pt x="60" y="89"/>
                      <a:pt x="60" y="92"/>
                    </a:cubicBezTo>
                    <a:cubicBezTo>
                      <a:pt x="60" y="94"/>
                      <a:pt x="58" y="95"/>
                      <a:pt x="57" y="95"/>
                    </a:cubicBezTo>
                    <a:moveTo>
                      <a:pt x="57" y="79"/>
                    </a:moveTo>
                    <a:cubicBezTo>
                      <a:pt x="16" y="79"/>
                      <a:pt x="16" y="79"/>
                      <a:pt x="16" y="79"/>
                    </a:cubicBezTo>
                    <a:cubicBezTo>
                      <a:pt x="14" y="79"/>
                      <a:pt x="12" y="77"/>
                      <a:pt x="12" y="76"/>
                    </a:cubicBezTo>
                    <a:cubicBezTo>
                      <a:pt x="12" y="73"/>
                      <a:pt x="14" y="72"/>
                      <a:pt x="16" y="72"/>
                    </a:cubicBezTo>
                    <a:cubicBezTo>
                      <a:pt x="57" y="72"/>
                      <a:pt x="57" y="72"/>
                      <a:pt x="57" y="72"/>
                    </a:cubicBezTo>
                    <a:cubicBezTo>
                      <a:pt x="58" y="72"/>
                      <a:pt x="60" y="73"/>
                      <a:pt x="60" y="76"/>
                    </a:cubicBezTo>
                    <a:cubicBezTo>
                      <a:pt x="60" y="77"/>
                      <a:pt x="58" y="79"/>
                      <a:pt x="57" y="79"/>
                    </a:cubicBezTo>
                    <a:moveTo>
                      <a:pt x="57" y="63"/>
                    </a:moveTo>
                    <a:cubicBezTo>
                      <a:pt x="16" y="63"/>
                      <a:pt x="16" y="63"/>
                      <a:pt x="16" y="63"/>
                    </a:cubicBezTo>
                    <a:cubicBezTo>
                      <a:pt x="14" y="63"/>
                      <a:pt x="12" y="61"/>
                      <a:pt x="12" y="59"/>
                    </a:cubicBezTo>
                    <a:cubicBezTo>
                      <a:pt x="12" y="58"/>
                      <a:pt x="14" y="56"/>
                      <a:pt x="16" y="56"/>
                    </a:cubicBezTo>
                    <a:cubicBezTo>
                      <a:pt x="57" y="56"/>
                      <a:pt x="57" y="56"/>
                      <a:pt x="57" y="56"/>
                    </a:cubicBezTo>
                    <a:cubicBezTo>
                      <a:pt x="58" y="56"/>
                      <a:pt x="60" y="58"/>
                      <a:pt x="60" y="59"/>
                    </a:cubicBezTo>
                    <a:cubicBezTo>
                      <a:pt x="60" y="61"/>
                      <a:pt x="58" y="63"/>
                      <a:pt x="57" y="63"/>
                    </a:cubicBezTo>
                    <a:moveTo>
                      <a:pt x="55" y="21"/>
                    </a:moveTo>
                    <a:cubicBezTo>
                      <a:pt x="52" y="21"/>
                      <a:pt x="50" y="19"/>
                      <a:pt x="50" y="16"/>
                    </a:cubicBezTo>
                    <a:cubicBezTo>
                      <a:pt x="50" y="14"/>
                      <a:pt x="52" y="11"/>
                      <a:pt x="55" y="11"/>
                    </a:cubicBezTo>
                    <a:cubicBezTo>
                      <a:pt x="58" y="11"/>
                      <a:pt x="60" y="14"/>
                      <a:pt x="60" y="16"/>
                    </a:cubicBezTo>
                    <a:cubicBezTo>
                      <a:pt x="60" y="19"/>
                      <a:pt x="58" y="21"/>
                      <a:pt x="55" y="2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63">
                  <a:defRPr/>
                </a:pPr>
                <a:endParaRPr lang="en-US" kern="0" dirty="0" smtClean="0">
                  <a:solidFill>
                    <a:srgbClr val="FFFFFF"/>
                  </a:solidFill>
                </a:endParaRPr>
              </a:p>
            </p:txBody>
          </p:sp>
        </p:grpSp>
        <p:grpSp>
          <p:nvGrpSpPr>
            <p:cNvPr id="232" name="Group 231"/>
            <p:cNvGrpSpPr/>
            <p:nvPr/>
          </p:nvGrpSpPr>
          <p:grpSpPr>
            <a:xfrm>
              <a:off x="-688977" y="2695576"/>
              <a:ext cx="296863" cy="407988"/>
              <a:chOff x="-688977" y="2695576"/>
              <a:chExt cx="296863" cy="407988"/>
            </a:xfrm>
            <a:grpFill/>
          </p:grpSpPr>
          <p:sp>
            <p:nvSpPr>
              <p:cNvPr id="233" name="Freeform 7"/>
              <p:cNvSpPr>
                <a:spLocks/>
              </p:cNvSpPr>
              <p:nvPr/>
            </p:nvSpPr>
            <p:spPr bwMode="auto">
              <a:xfrm>
                <a:off x="-688977" y="2695576"/>
                <a:ext cx="296863" cy="188913"/>
              </a:xfrm>
              <a:custGeom>
                <a:avLst/>
                <a:gdLst>
                  <a:gd name="T0" fmla="*/ 29 w 78"/>
                  <a:gd name="T1" fmla="*/ 50 h 50"/>
                  <a:gd name="T2" fmla="*/ 29 w 78"/>
                  <a:gd name="T3" fmla="*/ 36 h 50"/>
                  <a:gd name="T4" fmla="*/ 78 w 78"/>
                  <a:gd name="T5" fmla="*/ 36 h 50"/>
                  <a:gd name="T6" fmla="*/ 78 w 78"/>
                  <a:gd name="T7" fmla="*/ 15 h 50"/>
                  <a:gd name="T8" fmla="*/ 29 w 78"/>
                  <a:gd name="T9" fmla="*/ 15 h 50"/>
                  <a:gd name="T10" fmla="*/ 29 w 78"/>
                  <a:gd name="T11" fmla="*/ 0 h 50"/>
                  <a:gd name="T12" fmla="*/ 0 w 78"/>
                  <a:gd name="T13" fmla="*/ 25 h 50"/>
                  <a:gd name="T14" fmla="*/ 29 w 78"/>
                  <a:gd name="T15" fmla="*/ 50 h 50"/>
                  <a:gd name="T16" fmla="*/ 29 w 78"/>
                  <a:gd name="T17" fmla="*/ 5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8" h="50">
                    <a:moveTo>
                      <a:pt x="29" y="50"/>
                    </a:moveTo>
                    <a:cubicBezTo>
                      <a:pt x="29" y="36"/>
                      <a:pt x="29" y="36"/>
                      <a:pt x="29" y="36"/>
                    </a:cubicBezTo>
                    <a:cubicBezTo>
                      <a:pt x="56" y="36"/>
                      <a:pt x="78" y="36"/>
                      <a:pt x="78" y="36"/>
                    </a:cubicBezTo>
                    <a:cubicBezTo>
                      <a:pt x="78" y="15"/>
                      <a:pt x="78" y="15"/>
                      <a:pt x="78" y="15"/>
                    </a:cubicBezTo>
                    <a:cubicBezTo>
                      <a:pt x="47" y="15"/>
                      <a:pt x="29" y="15"/>
                      <a:pt x="29" y="15"/>
                    </a:cubicBezTo>
                    <a:cubicBezTo>
                      <a:pt x="29" y="0"/>
                      <a:pt x="29" y="0"/>
                      <a:pt x="29" y="0"/>
                    </a:cubicBezTo>
                    <a:cubicBezTo>
                      <a:pt x="0" y="25"/>
                      <a:pt x="0" y="25"/>
                      <a:pt x="0" y="25"/>
                    </a:cubicBezTo>
                    <a:cubicBezTo>
                      <a:pt x="29" y="50"/>
                      <a:pt x="29" y="50"/>
                      <a:pt x="29" y="50"/>
                    </a:cubicBezTo>
                    <a:cubicBezTo>
                      <a:pt x="29" y="50"/>
                      <a:pt x="29" y="50"/>
                      <a:pt x="29" y="5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63">
                  <a:defRPr/>
                </a:pPr>
                <a:endParaRPr lang="en-US" kern="0" dirty="0" smtClean="0">
                  <a:solidFill>
                    <a:srgbClr val="FFFFFF"/>
                  </a:solidFill>
                </a:endParaRPr>
              </a:p>
            </p:txBody>
          </p:sp>
          <p:sp>
            <p:nvSpPr>
              <p:cNvPr id="234" name="Freeform 8"/>
              <p:cNvSpPr>
                <a:spLocks/>
              </p:cNvSpPr>
              <p:nvPr/>
            </p:nvSpPr>
            <p:spPr bwMode="auto">
              <a:xfrm>
                <a:off x="-688976" y="2914651"/>
                <a:ext cx="296862" cy="188913"/>
              </a:xfrm>
              <a:custGeom>
                <a:avLst/>
                <a:gdLst>
                  <a:gd name="T0" fmla="*/ 49 w 78"/>
                  <a:gd name="T1" fmla="*/ 0 h 50"/>
                  <a:gd name="T2" fmla="*/ 49 w 78"/>
                  <a:gd name="T3" fmla="*/ 15 h 50"/>
                  <a:gd name="T4" fmla="*/ 0 w 78"/>
                  <a:gd name="T5" fmla="*/ 15 h 50"/>
                  <a:gd name="T6" fmla="*/ 0 w 78"/>
                  <a:gd name="T7" fmla="*/ 36 h 50"/>
                  <a:gd name="T8" fmla="*/ 49 w 78"/>
                  <a:gd name="T9" fmla="*/ 36 h 50"/>
                  <a:gd name="T10" fmla="*/ 49 w 78"/>
                  <a:gd name="T11" fmla="*/ 50 h 50"/>
                  <a:gd name="T12" fmla="*/ 78 w 78"/>
                  <a:gd name="T13" fmla="*/ 25 h 50"/>
                  <a:gd name="T14" fmla="*/ 49 w 78"/>
                  <a:gd name="T15" fmla="*/ 0 h 50"/>
                  <a:gd name="T16" fmla="*/ 49 w 78"/>
                  <a:gd name="T17"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8" h="50">
                    <a:moveTo>
                      <a:pt x="49" y="0"/>
                    </a:moveTo>
                    <a:cubicBezTo>
                      <a:pt x="49" y="15"/>
                      <a:pt x="49" y="15"/>
                      <a:pt x="49" y="15"/>
                    </a:cubicBezTo>
                    <a:cubicBezTo>
                      <a:pt x="22" y="15"/>
                      <a:pt x="0" y="15"/>
                      <a:pt x="0" y="15"/>
                    </a:cubicBezTo>
                    <a:cubicBezTo>
                      <a:pt x="0" y="36"/>
                      <a:pt x="0" y="36"/>
                      <a:pt x="0" y="36"/>
                    </a:cubicBezTo>
                    <a:cubicBezTo>
                      <a:pt x="31" y="36"/>
                      <a:pt x="49" y="36"/>
                      <a:pt x="49" y="36"/>
                    </a:cubicBezTo>
                    <a:cubicBezTo>
                      <a:pt x="49" y="50"/>
                      <a:pt x="49" y="50"/>
                      <a:pt x="49" y="50"/>
                    </a:cubicBezTo>
                    <a:cubicBezTo>
                      <a:pt x="78" y="25"/>
                      <a:pt x="78" y="25"/>
                      <a:pt x="78" y="25"/>
                    </a:cubicBezTo>
                    <a:cubicBezTo>
                      <a:pt x="49" y="0"/>
                      <a:pt x="49" y="0"/>
                      <a:pt x="49" y="0"/>
                    </a:cubicBezTo>
                    <a:cubicBezTo>
                      <a:pt x="49" y="0"/>
                      <a:pt x="49" y="0"/>
                      <a:pt x="4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63">
                  <a:defRPr/>
                </a:pPr>
                <a:endParaRPr lang="en-US" kern="0" dirty="0" smtClean="0">
                  <a:solidFill>
                    <a:srgbClr val="FFFFFF"/>
                  </a:solidFill>
                </a:endParaRPr>
              </a:p>
            </p:txBody>
          </p:sp>
        </p:grpSp>
      </p:grpSp>
      <p:cxnSp>
        <p:nvCxnSpPr>
          <p:cNvPr id="9" name="Straight Connector 8"/>
          <p:cNvCxnSpPr/>
          <p:nvPr/>
        </p:nvCxnSpPr>
        <p:spPr>
          <a:xfrm>
            <a:off x="4756387" y="1282523"/>
            <a:ext cx="0" cy="3979148"/>
          </a:xfrm>
          <a:prstGeom prst="line">
            <a:avLst/>
          </a:prstGeom>
          <a:ln>
            <a:solidFill>
              <a:schemeClr val="tx1"/>
            </a:solidFill>
            <a:prstDash val="sysDash"/>
            <a:headEnd type="none"/>
            <a:tailEnd type="none"/>
          </a:ln>
        </p:spPr>
        <p:style>
          <a:lnRef idx="1">
            <a:schemeClr val="accent1"/>
          </a:lnRef>
          <a:fillRef idx="0">
            <a:schemeClr val="accent1"/>
          </a:fillRef>
          <a:effectRef idx="0">
            <a:schemeClr val="accent1"/>
          </a:effectRef>
          <a:fontRef idx="minor">
            <a:schemeClr val="tx1"/>
          </a:fontRef>
        </p:style>
      </p:cxnSp>
      <p:cxnSp>
        <p:nvCxnSpPr>
          <p:cNvPr id="242" name="Straight Connector 241"/>
          <p:cNvCxnSpPr/>
          <p:nvPr/>
        </p:nvCxnSpPr>
        <p:spPr>
          <a:xfrm>
            <a:off x="5783473" y="1323435"/>
            <a:ext cx="0" cy="3979148"/>
          </a:xfrm>
          <a:prstGeom prst="line">
            <a:avLst/>
          </a:prstGeom>
          <a:ln>
            <a:solidFill>
              <a:schemeClr val="tx1"/>
            </a:solidFill>
            <a:prstDash val="sysDash"/>
            <a:headEnd type="none"/>
            <a:tailEnd type="none"/>
          </a:ln>
        </p:spPr>
        <p:style>
          <a:lnRef idx="1">
            <a:schemeClr val="accent1"/>
          </a:lnRef>
          <a:fillRef idx="0">
            <a:schemeClr val="accent1"/>
          </a:fillRef>
          <a:effectRef idx="0">
            <a:schemeClr val="accent1"/>
          </a:effectRef>
          <a:fontRef idx="minor">
            <a:schemeClr val="tx1"/>
          </a:fontRef>
        </p:style>
      </p:cxnSp>
      <p:cxnSp>
        <p:nvCxnSpPr>
          <p:cNvPr id="243" name="Straight Connector 242"/>
          <p:cNvCxnSpPr/>
          <p:nvPr/>
        </p:nvCxnSpPr>
        <p:spPr>
          <a:xfrm>
            <a:off x="7262713" y="1331055"/>
            <a:ext cx="0" cy="3979148"/>
          </a:xfrm>
          <a:prstGeom prst="line">
            <a:avLst/>
          </a:prstGeom>
          <a:ln>
            <a:solidFill>
              <a:schemeClr val="tx1"/>
            </a:solidFill>
            <a:prstDash val="sysDash"/>
            <a:headEnd type="none"/>
            <a:tailEnd type="none"/>
          </a:ln>
        </p:spPr>
        <p:style>
          <a:lnRef idx="1">
            <a:schemeClr val="accent1"/>
          </a:lnRef>
          <a:fillRef idx="0">
            <a:schemeClr val="accent1"/>
          </a:fillRef>
          <a:effectRef idx="0">
            <a:schemeClr val="accent1"/>
          </a:effectRef>
          <a:fontRef idx="minor">
            <a:schemeClr val="tx1"/>
          </a:fontRef>
        </p:style>
      </p:cxnSp>
      <p:sp>
        <p:nvSpPr>
          <p:cNvPr id="71" name="Rectangle 70"/>
          <p:cNvSpPr/>
          <p:nvPr/>
        </p:nvSpPr>
        <p:spPr>
          <a:xfrm>
            <a:off x="911038" y="5022564"/>
            <a:ext cx="3750322" cy="307777"/>
          </a:xfrm>
          <a:prstGeom prst="rect">
            <a:avLst/>
          </a:prstGeom>
        </p:spPr>
        <p:txBody>
          <a:bodyPr wrap="none">
            <a:spAutoFit/>
          </a:bodyPr>
          <a:lstStyle/>
          <a:p>
            <a:r>
              <a:rPr lang="en-US" sz="1400" b="1" spc="-70" dirty="0">
                <a:solidFill>
                  <a:srgbClr val="505050"/>
                </a:solidFill>
              </a:rPr>
              <a:t>SharePoint Online </a:t>
            </a:r>
            <a:r>
              <a:rPr lang="en-US" sz="1400" b="1" spc="-70" dirty="0">
                <a:solidFill>
                  <a:srgbClr val="00B050"/>
                </a:solidFill>
              </a:rPr>
              <a:t>can query</a:t>
            </a:r>
            <a:r>
              <a:rPr lang="en-US" sz="1400" b="1" spc="-70" dirty="0">
                <a:solidFill>
                  <a:srgbClr val="000000"/>
                </a:solidFill>
              </a:rPr>
              <a:t> </a:t>
            </a:r>
            <a:r>
              <a:rPr lang="en-US" sz="1400" b="1" spc="-70" dirty="0">
                <a:solidFill>
                  <a:srgbClr val="505050"/>
                </a:solidFill>
              </a:rPr>
              <a:t>SharePoint Server</a:t>
            </a:r>
          </a:p>
        </p:txBody>
      </p:sp>
      <p:sp>
        <p:nvSpPr>
          <p:cNvPr id="72" name="Rectangle 71"/>
          <p:cNvSpPr/>
          <p:nvPr/>
        </p:nvSpPr>
        <p:spPr>
          <a:xfrm>
            <a:off x="7233608" y="5021223"/>
            <a:ext cx="4372285" cy="307777"/>
          </a:xfrm>
          <a:prstGeom prst="rect">
            <a:avLst/>
          </a:prstGeom>
        </p:spPr>
        <p:txBody>
          <a:bodyPr wrap="square">
            <a:spAutoFit/>
          </a:bodyPr>
          <a:lstStyle/>
          <a:p>
            <a:r>
              <a:rPr lang="en-US" sz="1400" b="1" kern="0" spc="-20" dirty="0">
                <a:solidFill>
                  <a:srgbClr val="FFFFFF"/>
                </a:solidFill>
              </a:rPr>
              <a:t>SharePoint </a:t>
            </a:r>
            <a:r>
              <a:rPr lang="en-US" sz="1400" b="1" kern="0" spc="-20" dirty="0" smtClean="0">
                <a:solidFill>
                  <a:srgbClr val="FFFFFF"/>
                </a:solidFill>
              </a:rPr>
              <a:t>Server </a:t>
            </a:r>
            <a:r>
              <a:rPr lang="en-US" sz="1400" b="1" kern="0" spc="-20" dirty="0" smtClean="0">
                <a:solidFill>
                  <a:srgbClr val="6DC2E9">
                    <a:lumMod val="60000"/>
                    <a:lumOff val="40000"/>
                  </a:srgbClr>
                </a:solidFill>
              </a:rPr>
              <a:t>cannot query</a:t>
            </a:r>
            <a:r>
              <a:rPr lang="en-US" sz="1400" b="1" kern="0" spc="-20" dirty="0">
                <a:solidFill>
                  <a:srgbClr val="6DC2E9">
                    <a:lumMod val="60000"/>
                    <a:lumOff val="40000"/>
                  </a:srgbClr>
                </a:solidFill>
              </a:rPr>
              <a:t> </a:t>
            </a:r>
            <a:r>
              <a:rPr lang="en-US" sz="1400" b="1" kern="0" spc="-20" dirty="0" smtClean="0">
                <a:solidFill>
                  <a:srgbClr val="FFFFFF"/>
                </a:solidFill>
              </a:rPr>
              <a:t>SharePoint Online</a:t>
            </a:r>
            <a:endParaRPr lang="en-US" sz="1400" b="1" kern="0" spc="-20" dirty="0">
              <a:solidFill>
                <a:srgbClr val="FFFFFF"/>
              </a:solidFill>
            </a:endParaRPr>
          </a:p>
        </p:txBody>
      </p:sp>
      <p:sp>
        <p:nvSpPr>
          <p:cNvPr id="80" name="Rectangle 79"/>
          <p:cNvSpPr/>
          <p:nvPr/>
        </p:nvSpPr>
        <p:spPr>
          <a:xfrm>
            <a:off x="1911172" y="2558271"/>
            <a:ext cx="1565726" cy="307697"/>
          </a:xfrm>
          <a:prstGeom prst="rect">
            <a:avLst/>
          </a:prstGeom>
        </p:spPr>
        <p:txBody>
          <a:bodyPr wrap="none">
            <a:spAutoFit/>
          </a:bodyPr>
          <a:lstStyle/>
          <a:p>
            <a:pPr algn="ctr" defTabSz="914363" fontAlgn="base">
              <a:spcBef>
                <a:spcPct val="0"/>
              </a:spcBef>
              <a:spcAft>
                <a:spcPct val="0"/>
              </a:spcAft>
            </a:pPr>
            <a:r>
              <a:rPr lang="en-US" sz="1400" kern="0" spc="-20" dirty="0">
                <a:solidFill>
                  <a:srgbClr val="00188F"/>
                </a:solidFill>
                <a:cs typeface="Segoe UI" panose="020B0502040204020203" pitchFamily="34" charset="0"/>
              </a:rPr>
              <a:t>SharePoint Online</a:t>
            </a:r>
          </a:p>
        </p:txBody>
      </p:sp>
      <p:sp>
        <p:nvSpPr>
          <p:cNvPr id="81" name="Rectangle 80"/>
          <p:cNvSpPr/>
          <p:nvPr/>
        </p:nvSpPr>
        <p:spPr>
          <a:xfrm>
            <a:off x="1604384" y="1749997"/>
            <a:ext cx="2287486" cy="307777"/>
          </a:xfrm>
          <a:prstGeom prst="rect">
            <a:avLst/>
          </a:prstGeom>
        </p:spPr>
        <p:txBody>
          <a:bodyPr wrap="none">
            <a:spAutoFit/>
          </a:bodyPr>
          <a:lstStyle/>
          <a:p>
            <a:pPr algn="ctr" defTabSz="914363">
              <a:defRPr/>
            </a:pPr>
            <a:r>
              <a:rPr lang="en-US" sz="1400" kern="0" spc="-20" dirty="0" smtClean="0">
                <a:solidFill>
                  <a:srgbClr val="00188F"/>
                </a:solidFill>
              </a:rPr>
              <a:t>Microsoft Office 365 tenant</a:t>
            </a:r>
          </a:p>
        </p:txBody>
      </p:sp>
      <p:sp>
        <p:nvSpPr>
          <p:cNvPr id="82" name="Rectangle 81"/>
          <p:cNvSpPr/>
          <p:nvPr/>
        </p:nvSpPr>
        <p:spPr>
          <a:xfrm>
            <a:off x="8713063" y="2557898"/>
            <a:ext cx="1016360" cy="307697"/>
          </a:xfrm>
          <a:prstGeom prst="rect">
            <a:avLst/>
          </a:prstGeom>
        </p:spPr>
        <p:txBody>
          <a:bodyPr wrap="none">
            <a:spAutoFit/>
          </a:bodyPr>
          <a:lstStyle/>
          <a:p>
            <a:pPr algn="ctr" defTabSz="914363"/>
            <a:r>
              <a:rPr lang="en-US" sz="1400" kern="0" spc="-20" dirty="0">
                <a:solidFill>
                  <a:srgbClr val="00188F"/>
                </a:solidFill>
                <a:cs typeface="Segoe UI" panose="020B0502040204020203" pitchFamily="34" charset="0"/>
              </a:rPr>
              <a:t>SharePoint</a:t>
            </a:r>
          </a:p>
        </p:txBody>
      </p:sp>
      <p:sp>
        <p:nvSpPr>
          <p:cNvPr id="83" name="Rectangle 82"/>
          <p:cNvSpPr/>
          <p:nvPr/>
        </p:nvSpPr>
        <p:spPr>
          <a:xfrm>
            <a:off x="8021395" y="1751812"/>
            <a:ext cx="2399696" cy="307777"/>
          </a:xfrm>
          <a:prstGeom prst="rect">
            <a:avLst/>
          </a:prstGeom>
        </p:spPr>
        <p:txBody>
          <a:bodyPr wrap="none">
            <a:spAutoFit/>
          </a:bodyPr>
          <a:lstStyle/>
          <a:p>
            <a:pPr algn="ctr" defTabSz="914363">
              <a:defRPr/>
            </a:pPr>
            <a:r>
              <a:rPr lang="en-US" sz="1400" kern="0" spc="-20" dirty="0" smtClean="0">
                <a:solidFill>
                  <a:srgbClr val="00188F"/>
                </a:solidFill>
              </a:rPr>
              <a:t>SharePoint Server 2013 Farm</a:t>
            </a:r>
          </a:p>
        </p:txBody>
      </p:sp>
      <p:sp>
        <p:nvSpPr>
          <p:cNvPr id="84" name="Rectangle 83"/>
          <p:cNvSpPr/>
          <p:nvPr/>
        </p:nvSpPr>
        <p:spPr>
          <a:xfrm>
            <a:off x="1279320" y="3840349"/>
            <a:ext cx="1373446" cy="461665"/>
          </a:xfrm>
          <a:prstGeom prst="rect">
            <a:avLst/>
          </a:prstGeom>
        </p:spPr>
        <p:txBody>
          <a:bodyPr wrap="square">
            <a:spAutoFit/>
          </a:bodyPr>
          <a:lstStyle/>
          <a:p>
            <a:pPr algn="ctr" defTabSz="914363">
              <a:defRPr/>
            </a:pPr>
            <a:r>
              <a:rPr lang="en-US" sz="1200" kern="0" spc="-20" dirty="0" smtClean="0">
                <a:solidFill>
                  <a:srgbClr val="FFFFFF"/>
                </a:solidFill>
              </a:rPr>
              <a:t>Hybrid </a:t>
            </a:r>
            <a:r>
              <a:rPr lang="en-US" sz="1200" kern="0" spc="-20" dirty="0">
                <a:solidFill>
                  <a:srgbClr val="FFFFFF"/>
                </a:solidFill>
              </a:rPr>
              <a:t>search results</a:t>
            </a:r>
          </a:p>
        </p:txBody>
      </p:sp>
      <p:sp>
        <p:nvSpPr>
          <p:cNvPr id="85" name="Rectangle 84"/>
          <p:cNvSpPr/>
          <p:nvPr/>
        </p:nvSpPr>
        <p:spPr>
          <a:xfrm>
            <a:off x="3083992" y="3930213"/>
            <a:ext cx="1090079" cy="276927"/>
          </a:xfrm>
          <a:prstGeom prst="rect">
            <a:avLst/>
          </a:prstGeom>
        </p:spPr>
        <p:txBody>
          <a:bodyPr wrap="none">
            <a:spAutoFit/>
          </a:bodyPr>
          <a:lstStyle/>
          <a:p>
            <a:pPr algn="ctr" defTabSz="914363">
              <a:defRPr/>
            </a:pPr>
            <a:r>
              <a:rPr lang="en-US" sz="1200" kern="0" spc="-20" dirty="0" smtClean="0">
                <a:solidFill>
                  <a:srgbClr val="FFFFFF"/>
                </a:solidFill>
              </a:rPr>
              <a:t>Site collection</a:t>
            </a:r>
          </a:p>
        </p:txBody>
      </p:sp>
      <p:sp>
        <p:nvSpPr>
          <p:cNvPr id="88" name="Rectangle 87"/>
          <p:cNvSpPr/>
          <p:nvPr/>
        </p:nvSpPr>
        <p:spPr>
          <a:xfrm>
            <a:off x="9350177" y="3854614"/>
            <a:ext cx="1406348" cy="461545"/>
          </a:xfrm>
          <a:prstGeom prst="rect">
            <a:avLst/>
          </a:prstGeom>
        </p:spPr>
        <p:txBody>
          <a:bodyPr wrap="square">
            <a:spAutoFit/>
          </a:bodyPr>
          <a:lstStyle/>
          <a:p>
            <a:pPr algn="ctr" defTabSz="914363">
              <a:defRPr/>
            </a:pPr>
            <a:r>
              <a:rPr lang="en-US" sz="1200" kern="0" spc="-20" dirty="0">
                <a:solidFill>
                  <a:srgbClr val="FFFFFF"/>
                </a:solidFill>
              </a:rPr>
              <a:t>Local search results only</a:t>
            </a:r>
          </a:p>
        </p:txBody>
      </p:sp>
      <p:sp>
        <p:nvSpPr>
          <p:cNvPr id="92" name="Rectangle 91"/>
          <p:cNvSpPr/>
          <p:nvPr/>
        </p:nvSpPr>
        <p:spPr bwMode="auto">
          <a:xfrm>
            <a:off x="7694813" y="2931945"/>
            <a:ext cx="1417884" cy="1417884"/>
          </a:xfrm>
          <a:prstGeom prst="rect">
            <a:avLst/>
          </a:prstGeom>
          <a:solidFill>
            <a:srgbClr val="0072C6"/>
          </a:solidFill>
          <a:ln w="9525" cap="flat" cmpd="sng" algn="ctr">
            <a:noFill/>
            <a:prstDash val="solid"/>
            <a:headEnd type="none" w="med" len="med"/>
            <a:tailEnd type="none" w="med" len="med"/>
          </a:ln>
          <a:effectLst/>
        </p:spPr>
        <p:txBody>
          <a:bodyPr rot="0" spcFirstLastPara="0" vertOverflow="overflow" horzOverflow="overflow" vert="horz" wrap="square" lIns="45708" tIns="45708" rIns="45708" bIns="45708" numCol="1" spcCol="0" rtlCol="0" fromWordArt="0" anchor="ctr" anchorCtr="0" forceAA="0" compatLnSpc="1">
            <a:prstTxWarp prst="textNoShape">
              <a:avLst/>
            </a:prstTxWarp>
            <a:noAutofit/>
          </a:bodyPr>
          <a:lstStyle/>
          <a:p>
            <a:pPr algn="ctr" defTabSz="913825" fontAlgn="base">
              <a:spcBef>
                <a:spcPct val="0"/>
              </a:spcBef>
              <a:spcAft>
                <a:spcPct val="0"/>
              </a:spcAft>
              <a:defRPr/>
            </a:pPr>
            <a:endParaRPr lang="en-US" sz="2199" kern="0" dirty="0" smtClean="0">
              <a:solidFill>
                <a:srgbClr val="505050"/>
              </a:solidFill>
              <a:ea typeface="Segoe UI" pitchFamily="34" charset="0"/>
              <a:cs typeface="Segoe UI" pitchFamily="34" charset="0"/>
            </a:endParaRPr>
          </a:p>
        </p:txBody>
      </p:sp>
      <p:sp>
        <p:nvSpPr>
          <p:cNvPr id="93" name="Rectangle 92"/>
          <p:cNvSpPr/>
          <p:nvPr/>
        </p:nvSpPr>
        <p:spPr>
          <a:xfrm>
            <a:off x="7762560" y="3936479"/>
            <a:ext cx="1282389" cy="276927"/>
          </a:xfrm>
          <a:prstGeom prst="rect">
            <a:avLst/>
          </a:prstGeom>
        </p:spPr>
        <p:txBody>
          <a:bodyPr wrap="none">
            <a:spAutoFit/>
          </a:bodyPr>
          <a:lstStyle/>
          <a:p>
            <a:pPr algn="ctr" defTabSz="914363">
              <a:defRPr/>
            </a:pPr>
            <a:r>
              <a:rPr lang="en-US" sz="1200" kern="0" spc="-20" dirty="0" smtClean="0">
                <a:solidFill>
                  <a:srgbClr val="FFFFFF"/>
                </a:solidFill>
              </a:rPr>
              <a:t>Primary web app</a:t>
            </a:r>
          </a:p>
        </p:txBody>
      </p:sp>
      <p:grpSp>
        <p:nvGrpSpPr>
          <p:cNvPr id="94" name="Group 93"/>
          <p:cNvGrpSpPr/>
          <p:nvPr/>
        </p:nvGrpSpPr>
        <p:grpSpPr>
          <a:xfrm>
            <a:off x="7953816" y="3106490"/>
            <a:ext cx="899878" cy="698318"/>
            <a:chOff x="6351588" y="3963988"/>
            <a:chExt cx="900112" cy="698500"/>
          </a:xfrm>
        </p:grpSpPr>
        <p:grpSp>
          <p:nvGrpSpPr>
            <p:cNvPr id="95" name="Group 94"/>
            <p:cNvGrpSpPr/>
            <p:nvPr/>
          </p:nvGrpSpPr>
          <p:grpSpPr>
            <a:xfrm>
              <a:off x="6351588" y="3963988"/>
              <a:ext cx="900112" cy="698500"/>
              <a:chOff x="6351588" y="3963988"/>
              <a:chExt cx="900112" cy="698500"/>
            </a:xfrm>
          </p:grpSpPr>
          <p:sp>
            <p:nvSpPr>
              <p:cNvPr id="97" name="Freeform 5"/>
              <p:cNvSpPr>
                <a:spLocks noEditPoints="1"/>
              </p:cNvSpPr>
              <p:nvPr/>
            </p:nvSpPr>
            <p:spPr bwMode="auto">
              <a:xfrm>
                <a:off x="6351588" y="4078288"/>
                <a:ext cx="900112" cy="584200"/>
              </a:xfrm>
              <a:custGeom>
                <a:avLst/>
                <a:gdLst>
                  <a:gd name="T0" fmla="*/ 225 w 237"/>
                  <a:gd name="T1" fmla="*/ 0 h 153"/>
                  <a:gd name="T2" fmla="*/ 12 w 237"/>
                  <a:gd name="T3" fmla="*/ 0 h 153"/>
                  <a:gd name="T4" fmla="*/ 0 w 237"/>
                  <a:gd name="T5" fmla="*/ 12 h 153"/>
                  <a:gd name="T6" fmla="*/ 0 w 237"/>
                  <a:gd name="T7" fmla="*/ 142 h 153"/>
                  <a:gd name="T8" fmla="*/ 12 w 237"/>
                  <a:gd name="T9" fmla="*/ 153 h 153"/>
                  <a:gd name="T10" fmla="*/ 225 w 237"/>
                  <a:gd name="T11" fmla="*/ 153 h 153"/>
                  <a:gd name="T12" fmla="*/ 237 w 237"/>
                  <a:gd name="T13" fmla="*/ 142 h 153"/>
                  <a:gd name="T14" fmla="*/ 237 w 237"/>
                  <a:gd name="T15" fmla="*/ 12 h 153"/>
                  <a:gd name="T16" fmla="*/ 225 w 237"/>
                  <a:gd name="T17" fmla="*/ 0 h 153"/>
                  <a:gd name="T18" fmla="*/ 225 w 237"/>
                  <a:gd name="T19" fmla="*/ 142 h 153"/>
                  <a:gd name="T20" fmla="*/ 225 w 237"/>
                  <a:gd name="T21" fmla="*/ 142 h 153"/>
                  <a:gd name="T22" fmla="*/ 12 w 237"/>
                  <a:gd name="T23" fmla="*/ 142 h 153"/>
                  <a:gd name="T24" fmla="*/ 12 w 237"/>
                  <a:gd name="T25" fmla="*/ 142 h 153"/>
                  <a:gd name="T26" fmla="*/ 12 w 237"/>
                  <a:gd name="T27" fmla="*/ 12 h 153"/>
                  <a:gd name="T28" fmla="*/ 12 w 237"/>
                  <a:gd name="T29" fmla="*/ 12 h 153"/>
                  <a:gd name="T30" fmla="*/ 225 w 237"/>
                  <a:gd name="T31" fmla="*/ 12 h 153"/>
                  <a:gd name="T32" fmla="*/ 225 w 237"/>
                  <a:gd name="T33" fmla="*/ 12 h 153"/>
                  <a:gd name="T34" fmla="*/ 225 w 237"/>
                  <a:gd name="T35" fmla="*/ 142 h 153"/>
                  <a:gd name="T36" fmla="*/ 225 w 237"/>
                  <a:gd name="T37" fmla="*/ 142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37" h="153">
                    <a:moveTo>
                      <a:pt x="225" y="0"/>
                    </a:moveTo>
                    <a:cubicBezTo>
                      <a:pt x="12" y="0"/>
                      <a:pt x="12" y="0"/>
                      <a:pt x="12" y="0"/>
                    </a:cubicBezTo>
                    <a:cubicBezTo>
                      <a:pt x="6" y="0"/>
                      <a:pt x="0" y="5"/>
                      <a:pt x="0" y="12"/>
                    </a:cubicBezTo>
                    <a:cubicBezTo>
                      <a:pt x="0" y="142"/>
                      <a:pt x="0" y="142"/>
                      <a:pt x="0" y="142"/>
                    </a:cubicBezTo>
                    <a:cubicBezTo>
                      <a:pt x="0" y="148"/>
                      <a:pt x="6" y="153"/>
                      <a:pt x="12" y="153"/>
                    </a:cubicBezTo>
                    <a:cubicBezTo>
                      <a:pt x="225" y="153"/>
                      <a:pt x="225" y="153"/>
                      <a:pt x="225" y="153"/>
                    </a:cubicBezTo>
                    <a:cubicBezTo>
                      <a:pt x="232" y="153"/>
                      <a:pt x="237" y="148"/>
                      <a:pt x="237" y="142"/>
                    </a:cubicBezTo>
                    <a:cubicBezTo>
                      <a:pt x="237" y="12"/>
                      <a:pt x="237" y="12"/>
                      <a:pt x="237" y="12"/>
                    </a:cubicBezTo>
                    <a:cubicBezTo>
                      <a:pt x="237" y="5"/>
                      <a:pt x="232" y="0"/>
                      <a:pt x="225" y="0"/>
                    </a:cubicBezTo>
                    <a:close/>
                    <a:moveTo>
                      <a:pt x="225" y="142"/>
                    </a:moveTo>
                    <a:cubicBezTo>
                      <a:pt x="225" y="142"/>
                      <a:pt x="225" y="142"/>
                      <a:pt x="225" y="142"/>
                    </a:cubicBezTo>
                    <a:cubicBezTo>
                      <a:pt x="12" y="142"/>
                      <a:pt x="12" y="142"/>
                      <a:pt x="12" y="142"/>
                    </a:cubicBezTo>
                    <a:cubicBezTo>
                      <a:pt x="12" y="142"/>
                      <a:pt x="12" y="142"/>
                      <a:pt x="12" y="142"/>
                    </a:cubicBezTo>
                    <a:cubicBezTo>
                      <a:pt x="12" y="12"/>
                      <a:pt x="12" y="12"/>
                      <a:pt x="12" y="12"/>
                    </a:cubicBezTo>
                    <a:cubicBezTo>
                      <a:pt x="12" y="12"/>
                      <a:pt x="12" y="12"/>
                      <a:pt x="12" y="12"/>
                    </a:cubicBezTo>
                    <a:cubicBezTo>
                      <a:pt x="225" y="12"/>
                      <a:pt x="225" y="12"/>
                      <a:pt x="225" y="12"/>
                    </a:cubicBezTo>
                    <a:cubicBezTo>
                      <a:pt x="225" y="12"/>
                      <a:pt x="225" y="12"/>
                      <a:pt x="225" y="12"/>
                    </a:cubicBezTo>
                    <a:cubicBezTo>
                      <a:pt x="225" y="142"/>
                      <a:pt x="225" y="142"/>
                      <a:pt x="225" y="142"/>
                    </a:cubicBezTo>
                    <a:cubicBezTo>
                      <a:pt x="225" y="142"/>
                      <a:pt x="225" y="142"/>
                      <a:pt x="225" y="14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pPr defTabSz="914363">
                  <a:defRPr/>
                </a:pPr>
                <a:endParaRPr lang="en-US" sz="1799" kern="0" dirty="0" smtClean="0">
                  <a:solidFill>
                    <a:srgbClr val="505050"/>
                  </a:solidFill>
                </a:endParaRPr>
              </a:p>
            </p:txBody>
          </p:sp>
          <p:sp>
            <p:nvSpPr>
              <p:cNvPr id="98" name="Freeform 6"/>
              <p:cNvSpPr>
                <a:spLocks noEditPoints="1"/>
              </p:cNvSpPr>
              <p:nvPr/>
            </p:nvSpPr>
            <p:spPr bwMode="auto">
              <a:xfrm>
                <a:off x="6351588" y="3963988"/>
                <a:ext cx="900112" cy="107950"/>
              </a:xfrm>
              <a:custGeom>
                <a:avLst/>
                <a:gdLst>
                  <a:gd name="T0" fmla="*/ 225 w 237"/>
                  <a:gd name="T1" fmla="*/ 0 h 28"/>
                  <a:gd name="T2" fmla="*/ 12 w 237"/>
                  <a:gd name="T3" fmla="*/ 0 h 28"/>
                  <a:gd name="T4" fmla="*/ 0 w 237"/>
                  <a:gd name="T5" fmla="*/ 12 h 28"/>
                  <a:gd name="T6" fmla="*/ 0 w 237"/>
                  <a:gd name="T7" fmla="*/ 26 h 28"/>
                  <a:gd name="T8" fmla="*/ 9 w 237"/>
                  <a:gd name="T9" fmla="*/ 23 h 28"/>
                  <a:gd name="T10" fmla="*/ 228 w 237"/>
                  <a:gd name="T11" fmla="*/ 23 h 28"/>
                  <a:gd name="T12" fmla="*/ 237 w 237"/>
                  <a:gd name="T13" fmla="*/ 28 h 28"/>
                  <a:gd name="T14" fmla="*/ 237 w 237"/>
                  <a:gd name="T15" fmla="*/ 12 h 28"/>
                  <a:gd name="T16" fmla="*/ 225 w 237"/>
                  <a:gd name="T17" fmla="*/ 0 h 28"/>
                  <a:gd name="T18" fmla="*/ 190 w 237"/>
                  <a:gd name="T19" fmla="*/ 16 h 28"/>
                  <a:gd name="T20" fmla="*/ 179 w 237"/>
                  <a:gd name="T21" fmla="*/ 16 h 28"/>
                  <a:gd name="T22" fmla="*/ 179 w 237"/>
                  <a:gd name="T23" fmla="*/ 14 h 28"/>
                  <a:gd name="T24" fmla="*/ 190 w 237"/>
                  <a:gd name="T25" fmla="*/ 14 h 28"/>
                  <a:gd name="T26" fmla="*/ 190 w 237"/>
                  <a:gd name="T27" fmla="*/ 16 h 28"/>
                  <a:gd name="T28" fmla="*/ 204 w 237"/>
                  <a:gd name="T29" fmla="*/ 16 h 28"/>
                  <a:gd name="T30" fmla="*/ 196 w 237"/>
                  <a:gd name="T31" fmla="*/ 16 h 28"/>
                  <a:gd name="T32" fmla="*/ 196 w 237"/>
                  <a:gd name="T33" fmla="*/ 8 h 28"/>
                  <a:gd name="T34" fmla="*/ 204 w 237"/>
                  <a:gd name="T35" fmla="*/ 8 h 28"/>
                  <a:gd name="T36" fmla="*/ 204 w 237"/>
                  <a:gd name="T37" fmla="*/ 16 h 28"/>
                  <a:gd name="T38" fmla="*/ 223 w 237"/>
                  <a:gd name="T39" fmla="*/ 16 h 28"/>
                  <a:gd name="T40" fmla="*/ 220 w 237"/>
                  <a:gd name="T41" fmla="*/ 16 h 28"/>
                  <a:gd name="T42" fmla="*/ 218 w 237"/>
                  <a:gd name="T43" fmla="*/ 15 h 28"/>
                  <a:gd name="T44" fmla="*/ 217 w 237"/>
                  <a:gd name="T45" fmla="*/ 13 h 28"/>
                  <a:gd name="T46" fmla="*/ 214 w 237"/>
                  <a:gd name="T47" fmla="*/ 16 h 28"/>
                  <a:gd name="T48" fmla="*/ 214 w 237"/>
                  <a:gd name="T49" fmla="*/ 16 h 28"/>
                  <a:gd name="T50" fmla="*/ 211 w 237"/>
                  <a:gd name="T51" fmla="*/ 16 h 28"/>
                  <a:gd name="T52" fmla="*/ 216 w 237"/>
                  <a:gd name="T53" fmla="*/ 12 h 28"/>
                  <a:gd name="T54" fmla="*/ 211 w 237"/>
                  <a:gd name="T55" fmla="*/ 8 h 28"/>
                  <a:gd name="T56" fmla="*/ 214 w 237"/>
                  <a:gd name="T57" fmla="*/ 8 h 28"/>
                  <a:gd name="T58" fmla="*/ 217 w 237"/>
                  <a:gd name="T59" fmla="*/ 11 h 28"/>
                  <a:gd name="T60" fmla="*/ 220 w 237"/>
                  <a:gd name="T61" fmla="*/ 8 h 28"/>
                  <a:gd name="T62" fmla="*/ 223 w 237"/>
                  <a:gd name="T63" fmla="*/ 8 h 28"/>
                  <a:gd name="T64" fmla="*/ 218 w 237"/>
                  <a:gd name="T65" fmla="*/ 12 h 28"/>
                  <a:gd name="T66" fmla="*/ 223 w 237"/>
                  <a:gd name="T67" fmla="*/ 16 h 28"/>
                  <a:gd name="T68" fmla="*/ 203 w 237"/>
                  <a:gd name="T69" fmla="*/ 9 h 28"/>
                  <a:gd name="T70" fmla="*/ 197 w 237"/>
                  <a:gd name="T71" fmla="*/ 9 h 28"/>
                  <a:gd name="T72" fmla="*/ 197 w 237"/>
                  <a:gd name="T73" fmla="*/ 15 h 28"/>
                  <a:gd name="T74" fmla="*/ 203 w 237"/>
                  <a:gd name="T75" fmla="*/ 15 h 28"/>
                  <a:gd name="T76" fmla="*/ 203 w 237"/>
                  <a:gd name="T77" fmla="*/ 9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37" h="28">
                    <a:moveTo>
                      <a:pt x="225" y="0"/>
                    </a:moveTo>
                    <a:cubicBezTo>
                      <a:pt x="12" y="0"/>
                      <a:pt x="12" y="0"/>
                      <a:pt x="12" y="0"/>
                    </a:cubicBezTo>
                    <a:cubicBezTo>
                      <a:pt x="6" y="0"/>
                      <a:pt x="0" y="5"/>
                      <a:pt x="0" y="12"/>
                    </a:cubicBezTo>
                    <a:cubicBezTo>
                      <a:pt x="0" y="26"/>
                      <a:pt x="0" y="26"/>
                      <a:pt x="0" y="26"/>
                    </a:cubicBezTo>
                    <a:cubicBezTo>
                      <a:pt x="3" y="25"/>
                      <a:pt x="5" y="23"/>
                      <a:pt x="9" y="23"/>
                    </a:cubicBezTo>
                    <a:cubicBezTo>
                      <a:pt x="228" y="23"/>
                      <a:pt x="228" y="23"/>
                      <a:pt x="228" y="23"/>
                    </a:cubicBezTo>
                    <a:cubicBezTo>
                      <a:pt x="231" y="23"/>
                      <a:pt x="235" y="25"/>
                      <a:pt x="237" y="28"/>
                    </a:cubicBezTo>
                    <a:cubicBezTo>
                      <a:pt x="237" y="12"/>
                      <a:pt x="237" y="12"/>
                      <a:pt x="237" y="12"/>
                    </a:cubicBezTo>
                    <a:cubicBezTo>
                      <a:pt x="237" y="5"/>
                      <a:pt x="232" y="0"/>
                      <a:pt x="225" y="0"/>
                    </a:cubicBezTo>
                    <a:close/>
                    <a:moveTo>
                      <a:pt x="190" y="16"/>
                    </a:moveTo>
                    <a:cubicBezTo>
                      <a:pt x="179" y="16"/>
                      <a:pt x="179" y="16"/>
                      <a:pt x="179" y="16"/>
                    </a:cubicBezTo>
                    <a:cubicBezTo>
                      <a:pt x="179" y="14"/>
                      <a:pt x="179" y="14"/>
                      <a:pt x="179" y="14"/>
                    </a:cubicBezTo>
                    <a:cubicBezTo>
                      <a:pt x="190" y="14"/>
                      <a:pt x="190" y="14"/>
                      <a:pt x="190" y="14"/>
                    </a:cubicBezTo>
                    <a:lnTo>
                      <a:pt x="190" y="16"/>
                    </a:lnTo>
                    <a:close/>
                    <a:moveTo>
                      <a:pt x="204" y="16"/>
                    </a:moveTo>
                    <a:cubicBezTo>
                      <a:pt x="196" y="16"/>
                      <a:pt x="196" y="16"/>
                      <a:pt x="196" y="16"/>
                    </a:cubicBezTo>
                    <a:cubicBezTo>
                      <a:pt x="196" y="8"/>
                      <a:pt x="196" y="8"/>
                      <a:pt x="196" y="8"/>
                    </a:cubicBezTo>
                    <a:cubicBezTo>
                      <a:pt x="204" y="8"/>
                      <a:pt x="204" y="8"/>
                      <a:pt x="204" y="8"/>
                    </a:cubicBezTo>
                    <a:lnTo>
                      <a:pt x="204" y="16"/>
                    </a:lnTo>
                    <a:close/>
                    <a:moveTo>
                      <a:pt x="223" y="16"/>
                    </a:moveTo>
                    <a:cubicBezTo>
                      <a:pt x="220" y="16"/>
                      <a:pt x="220" y="16"/>
                      <a:pt x="220" y="16"/>
                    </a:cubicBezTo>
                    <a:cubicBezTo>
                      <a:pt x="218" y="15"/>
                      <a:pt x="218" y="15"/>
                      <a:pt x="218" y="15"/>
                    </a:cubicBezTo>
                    <a:cubicBezTo>
                      <a:pt x="217" y="13"/>
                      <a:pt x="217" y="13"/>
                      <a:pt x="217" y="13"/>
                    </a:cubicBezTo>
                    <a:cubicBezTo>
                      <a:pt x="214" y="16"/>
                      <a:pt x="214" y="16"/>
                      <a:pt x="214" y="16"/>
                    </a:cubicBezTo>
                    <a:cubicBezTo>
                      <a:pt x="214" y="16"/>
                      <a:pt x="214" y="16"/>
                      <a:pt x="214" y="16"/>
                    </a:cubicBezTo>
                    <a:cubicBezTo>
                      <a:pt x="211" y="16"/>
                      <a:pt x="211" y="16"/>
                      <a:pt x="211" y="16"/>
                    </a:cubicBezTo>
                    <a:cubicBezTo>
                      <a:pt x="216" y="12"/>
                      <a:pt x="216" y="12"/>
                      <a:pt x="216" y="12"/>
                    </a:cubicBezTo>
                    <a:cubicBezTo>
                      <a:pt x="211" y="8"/>
                      <a:pt x="211" y="8"/>
                      <a:pt x="211" y="8"/>
                    </a:cubicBezTo>
                    <a:cubicBezTo>
                      <a:pt x="214" y="8"/>
                      <a:pt x="214" y="8"/>
                      <a:pt x="214" y="8"/>
                    </a:cubicBezTo>
                    <a:cubicBezTo>
                      <a:pt x="217" y="11"/>
                      <a:pt x="217" y="11"/>
                      <a:pt x="217" y="11"/>
                    </a:cubicBezTo>
                    <a:cubicBezTo>
                      <a:pt x="220" y="8"/>
                      <a:pt x="220" y="8"/>
                      <a:pt x="220" y="8"/>
                    </a:cubicBezTo>
                    <a:cubicBezTo>
                      <a:pt x="223" y="8"/>
                      <a:pt x="223" y="8"/>
                      <a:pt x="223" y="8"/>
                    </a:cubicBezTo>
                    <a:cubicBezTo>
                      <a:pt x="218" y="12"/>
                      <a:pt x="218" y="12"/>
                      <a:pt x="218" y="12"/>
                    </a:cubicBezTo>
                    <a:lnTo>
                      <a:pt x="223" y="16"/>
                    </a:lnTo>
                    <a:close/>
                    <a:moveTo>
                      <a:pt x="203" y="9"/>
                    </a:moveTo>
                    <a:cubicBezTo>
                      <a:pt x="197" y="9"/>
                      <a:pt x="197" y="9"/>
                      <a:pt x="197" y="9"/>
                    </a:cubicBezTo>
                    <a:cubicBezTo>
                      <a:pt x="197" y="15"/>
                      <a:pt x="197" y="15"/>
                      <a:pt x="197" y="15"/>
                    </a:cubicBezTo>
                    <a:cubicBezTo>
                      <a:pt x="203" y="15"/>
                      <a:pt x="203" y="15"/>
                      <a:pt x="203" y="15"/>
                    </a:cubicBezTo>
                    <a:lnTo>
                      <a:pt x="203" y="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pPr defTabSz="914363">
                  <a:defRPr/>
                </a:pPr>
                <a:endParaRPr lang="en-US" sz="1799" kern="0" dirty="0" smtClean="0">
                  <a:solidFill>
                    <a:srgbClr val="505050"/>
                  </a:solidFill>
                </a:endParaRPr>
              </a:p>
            </p:txBody>
          </p:sp>
        </p:grpSp>
        <p:sp>
          <p:nvSpPr>
            <p:cNvPr id="96" name="Freeform 7"/>
            <p:cNvSpPr>
              <a:spLocks/>
            </p:cNvSpPr>
            <p:nvPr/>
          </p:nvSpPr>
          <p:spPr bwMode="auto">
            <a:xfrm>
              <a:off x="6583363" y="4178301"/>
              <a:ext cx="436562" cy="381000"/>
            </a:xfrm>
            <a:custGeom>
              <a:avLst/>
              <a:gdLst>
                <a:gd name="T0" fmla="*/ 239 w 275"/>
                <a:gd name="T1" fmla="*/ 164 h 240"/>
                <a:gd name="T2" fmla="*/ 239 w 275"/>
                <a:gd name="T3" fmla="*/ 125 h 240"/>
                <a:gd name="T4" fmla="*/ 237 w 275"/>
                <a:gd name="T5" fmla="*/ 125 h 240"/>
                <a:gd name="T6" fmla="*/ 234 w 275"/>
                <a:gd name="T7" fmla="*/ 125 h 240"/>
                <a:gd name="T8" fmla="*/ 141 w 275"/>
                <a:gd name="T9" fmla="*/ 125 h 240"/>
                <a:gd name="T10" fmla="*/ 141 w 275"/>
                <a:gd name="T11" fmla="*/ 99 h 240"/>
                <a:gd name="T12" fmla="*/ 203 w 275"/>
                <a:gd name="T13" fmla="*/ 99 h 240"/>
                <a:gd name="T14" fmla="*/ 203 w 275"/>
                <a:gd name="T15" fmla="*/ 0 h 240"/>
                <a:gd name="T16" fmla="*/ 72 w 275"/>
                <a:gd name="T17" fmla="*/ 0 h 240"/>
                <a:gd name="T18" fmla="*/ 72 w 275"/>
                <a:gd name="T19" fmla="*/ 99 h 240"/>
                <a:gd name="T20" fmla="*/ 134 w 275"/>
                <a:gd name="T21" fmla="*/ 99 h 240"/>
                <a:gd name="T22" fmla="*/ 134 w 275"/>
                <a:gd name="T23" fmla="*/ 125 h 240"/>
                <a:gd name="T24" fmla="*/ 41 w 275"/>
                <a:gd name="T25" fmla="*/ 125 h 240"/>
                <a:gd name="T26" fmla="*/ 38 w 275"/>
                <a:gd name="T27" fmla="*/ 125 h 240"/>
                <a:gd name="T28" fmla="*/ 36 w 275"/>
                <a:gd name="T29" fmla="*/ 125 h 240"/>
                <a:gd name="T30" fmla="*/ 36 w 275"/>
                <a:gd name="T31" fmla="*/ 164 h 240"/>
                <a:gd name="T32" fmla="*/ 0 w 275"/>
                <a:gd name="T33" fmla="*/ 164 h 240"/>
                <a:gd name="T34" fmla="*/ 0 w 275"/>
                <a:gd name="T35" fmla="*/ 240 h 240"/>
                <a:gd name="T36" fmla="*/ 77 w 275"/>
                <a:gd name="T37" fmla="*/ 240 h 240"/>
                <a:gd name="T38" fmla="*/ 77 w 275"/>
                <a:gd name="T39" fmla="*/ 164 h 240"/>
                <a:gd name="T40" fmla="*/ 41 w 275"/>
                <a:gd name="T41" fmla="*/ 164 h 240"/>
                <a:gd name="T42" fmla="*/ 41 w 275"/>
                <a:gd name="T43" fmla="*/ 130 h 240"/>
                <a:gd name="T44" fmla="*/ 134 w 275"/>
                <a:gd name="T45" fmla="*/ 130 h 240"/>
                <a:gd name="T46" fmla="*/ 134 w 275"/>
                <a:gd name="T47" fmla="*/ 137 h 240"/>
                <a:gd name="T48" fmla="*/ 134 w 275"/>
                <a:gd name="T49" fmla="*/ 164 h 240"/>
                <a:gd name="T50" fmla="*/ 100 w 275"/>
                <a:gd name="T51" fmla="*/ 164 h 240"/>
                <a:gd name="T52" fmla="*/ 100 w 275"/>
                <a:gd name="T53" fmla="*/ 240 h 240"/>
                <a:gd name="T54" fmla="*/ 177 w 275"/>
                <a:gd name="T55" fmla="*/ 240 h 240"/>
                <a:gd name="T56" fmla="*/ 177 w 275"/>
                <a:gd name="T57" fmla="*/ 164 h 240"/>
                <a:gd name="T58" fmla="*/ 141 w 275"/>
                <a:gd name="T59" fmla="*/ 164 h 240"/>
                <a:gd name="T60" fmla="*/ 141 w 275"/>
                <a:gd name="T61" fmla="*/ 137 h 240"/>
                <a:gd name="T62" fmla="*/ 141 w 275"/>
                <a:gd name="T63" fmla="*/ 130 h 240"/>
                <a:gd name="T64" fmla="*/ 234 w 275"/>
                <a:gd name="T65" fmla="*/ 130 h 240"/>
                <a:gd name="T66" fmla="*/ 234 w 275"/>
                <a:gd name="T67" fmla="*/ 164 h 240"/>
                <a:gd name="T68" fmla="*/ 199 w 275"/>
                <a:gd name="T69" fmla="*/ 164 h 240"/>
                <a:gd name="T70" fmla="*/ 199 w 275"/>
                <a:gd name="T71" fmla="*/ 240 h 240"/>
                <a:gd name="T72" fmla="*/ 275 w 275"/>
                <a:gd name="T73" fmla="*/ 240 h 240"/>
                <a:gd name="T74" fmla="*/ 275 w 275"/>
                <a:gd name="T75" fmla="*/ 164 h 240"/>
                <a:gd name="T76" fmla="*/ 239 w 275"/>
                <a:gd name="T77" fmla="*/ 164 h 2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75" h="240">
                  <a:moveTo>
                    <a:pt x="239" y="164"/>
                  </a:moveTo>
                  <a:lnTo>
                    <a:pt x="239" y="125"/>
                  </a:lnTo>
                  <a:lnTo>
                    <a:pt x="237" y="125"/>
                  </a:lnTo>
                  <a:lnTo>
                    <a:pt x="234" y="125"/>
                  </a:lnTo>
                  <a:lnTo>
                    <a:pt x="141" y="125"/>
                  </a:lnTo>
                  <a:lnTo>
                    <a:pt x="141" y="99"/>
                  </a:lnTo>
                  <a:lnTo>
                    <a:pt x="203" y="99"/>
                  </a:lnTo>
                  <a:lnTo>
                    <a:pt x="203" y="0"/>
                  </a:lnTo>
                  <a:lnTo>
                    <a:pt x="72" y="0"/>
                  </a:lnTo>
                  <a:lnTo>
                    <a:pt x="72" y="99"/>
                  </a:lnTo>
                  <a:lnTo>
                    <a:pt x="134" y="99"/>
                  </a:lnTo>
                  <a:lnTo>
                    <a:pt x="134" y="125"/>
                  </a:lnTo>
                  <a:lnTo>
                    <a:pt x="41" y="125"/>
                  </a:lnTo>
                  <a:lnTo>
                    <a:pt x="38" y="125"/>
                  </a:lnTo>
                  <a:lnTo>
                    <a:pt x="36" y="125"/>
                  </a:lnTo>
                  <a:lnTo>
                    <a:pt x="36" y="164"/>
                  </a:lnTo>
                  <a:lnTo>
                    <a:pt x="0" y="164"/>
                  </a:lnTo>
                  <a:lnTo>
                    <a:pt x="0" y="240"/>
                  </a:lnTo>
                  <a:lnTo>
                    <a:pt x="77" y="240"/>
                  </a:lnTo>
                  <a:lnTo>
                    <a:pt x="77" y="164"/>
                  </a:lnTo>
                  <a:lnTo>
                    <a:pt x="41" y="164"/>
                  </a:lnTo>
                  <a:lnTo>
                    <a:pt x="41" y="130"/>
                  </a:lnTo>
                  <a:lnTo>
                    <a:pt x="134" y="130"/>
                  </a:lnTo>
                  <a:lnTo>
                    <a:pt x="134" y="137"/>
                  </a:lnTo>
                  <a:lnTo>
                    <a:pt x="134" y="164"/>
                  </a:lnTo>
                  <a:lnTo>
                    <a:pt x="100" y="164"/>
                  </a:lnTo>
                  <a:lnTo>
                    <a:pt x="100" y="240"/>
                  </a:lnTo>
                  <a:lnTo>
                    <a:pt x="177" y="240"/>
                  </a:lnTo>
                  <a:lnTo>
                    <a:pt x="177" y="164"/>
                  </a:lnTo>
                  <a:lnTo>
                    <a:pt x="141" y="164"/>
                  </a:lnTo>
                  <a:lnTo>
                    <a:pt x="141" y="137"/>
                  </a:lnTo>
                  <a:lnTo>
                    <a:pt x="141" y="130"/>
                  </a:lnTo>
                  <a:lnTo>
                    <a:pt x="234" y="130"/>
                  </a:lnTo>
                  <a:lnTo>
                    <a:pt x="234" y="164"/>
                  </a:lnTo>
                  <a:lnTo>
                    <a:pt x="199" y="164"/>
                  </a:lnTo>
                  <a:lnTo>
                    <a:pt x="199" y="240"/>
                  </a:lnTo>
                  <a:lnTo>
                    <a:pt x="275" y="240"/>
                  </a:lnTo>
                  <a:lnTo>
                    <a:pt x="275" y="164"/>
                  </a:lnTo>
                  <a:lnTo>
                    <a:pt x="239" y="164"/>
                  </a:lnTo>
                  <a:close/>
                </a:path>
              </a:pathLst>
            </a:custGeom>
            <a:solidFill>
              <a:srgbClr val="FFB900"/>
            </a:solidFill>
            <a:ln>
              <a:noFill/>
            </a:ln>
          </p:spPr>
          <p:txBody>
            <a:bodyPr vert="horz" wrap="square" lIns="91416" tIns="45708" rIns="91416" bIns="45708" numCol="1" anchor="t" anchorCtr="0" compatLnSpc="1">
              <a:prstTxWarp prst="textNoShape">
                <a:avLst/>
              </a:prstTxWarp>
            </a:bodyPr>
            <a:lstStyle/>
            <a:p>
              <a:pPr defTabSz="914363">
                <a:defRPr/>
              </a:pPr>
              <a:endParaRPr lang="en-US" sz="1799" kern="0" dirty="0" smtClean="0">
                <a:solidFill>
                  <a:srgbClr val="505050"/>
                </a:solidFill>
              </a:endParaRPr>
            </a:p>
          </p:txBody>
        </p:sp>
      </p:grpSp>
      <p:grpSp>
        <p:nvGrpSpPr>
          <p:cNvPr id="222" name="Group 221"/>
          <p:cNvGrpSpPr/>
          <p:nvPr/>
        </p:nvGrpSpPr>
        <p:grpSpPr>
          <a:xfrm rot="10800000">
            <a:off x="4913654" y="2763142"/>
            <a:ext cx="2237342" cy="1627554"/>
            <a:chOff x="4884946" y="3809007"/>
            <a:chExt cx="2237925" cy="871213"/>
          </a:xfrm>
        </p:grpSpPr>
        <p:cxnSp>
          <p:nvCxnSpPr>
            <p:cNvPr id="224" name="Straight Arrow Connector 223"/>
            <p:cNvCxnSpPr/>
            <p:nvPr/>
          </p:nvCxnSpPr>
          <p:spPr>
            <a:xfrm flipH="1">
              <a:off x="4914933" y="4680220"/>
              <a:ext cx="2207938" cy="0"/>
            </a:xfrm>
            <a:prstGeom prst="straightConnector1">
              <a:avLst/>
            </a:prstGeom>
            <a:noFill/>
            <a:ln w="76200" cap="flat" cmpd="sng" algn="ctr">
              <a:solidFill>
                <a:srgbClr val="FFFFFF">
                  <a:lumMod val="65000"/>
                </a:srgbClr>
              </a:solidFill>
              <a:prstDash val="solid"/>
              <a:headEnd type="triangle"/>
              <a:tailEnd type="none"/>
            </a:ln>
            <a:effectLst/>
          </p:spPr>
        </p:cxnSp>
        <p:cxnSp>
          <p:nvCxnSpPr>
            <p:cNvPr id="223" name="Straight Arrow Connector 222"/>
            <p:cNvCxnSpPr/>
            <p:nvPr/>
          </p:nvCxnSpPr>
          <p:spPr>
            <a:xfrm flipH="1">
              <a:off x="4884946" y="3809007"/>
              <a:ext cx="2207938" cy="0"/>
            </a:xfrm>
            <a:prstGeom prst="straightConnector1">
              <a:avLst/>
            </a:prstGeom>
            <a:noFill/>
            <a:ln w="76200" cap="flat" cmpd="sng" algn="ctr">
              <a:solidFill>
                <a:srgbClr val="00B050"/>
              </a:solidFill>
              <a:prstDash val="solid"/>
              <a:headEnd type="none"/>
              <a:tailEnd type="triangle"/>
            </a:ln>
            <a:effectLst/>
          </p:spPr>
        </p:cxnSp>
      </p:grpSp>
      <p:grpSp>
        <p:nvGrpSpPr>
          <p:cNvPr id="237" name="Group 236"/>
          <p:cNvGrpSpPr/>
          <p:nvPr/>
        </p:nvGrpSpPr>
        <p:grpSpPr>
          <a:xfrm rot="2700000">
            <a:off x="5875798" y="2474580"/>
            <a:ext cx="575462" cy="575464"/>
            <a:chOff x="4806176" y="4923263"/>
            <a:chExt cx="635619" cy="635619"/>
          </a:xfrm>
          <a:solidFill>
            <a:srgbClr val="EB3C00"/>
          </a:solidFill>
        </p:grpSpPr>
        <p:sp>
          <p:nvSpPr>
            <p:cNvPr id="238" name="Rectangle 237"/>
            <p:cNvSpPr/>
            <p:nvPr/>
          </p:nvSpPr>
          <p:spPr bwMode="auto">
            <a:xfrm>
              <a:off x="4806176" y="5168590"/>
              <a:ext cx="635619" cy="144966"/>
            </a:xfrm>
            <a:prstGeom prst="rect">
              <a:avLst/>
            </a:prstGeom>
            <a:grpFill/>
            <a:ln w="9525" cap="flat" cmpd="sng" algn="ctr">
              <a:noFill/>
              <a:prstDash val="solid"/>
              <a:headEnd type="none" w="med" len="med"/>
              <a:tailEnd type="none" w="med" len="med"/>
            </a:ln>
            <a:effectLst/>
          </p:spPr>
          <p:txBody>
            <a:bodyPr rot="0" spcFirstLastPara="0" vertOverflow="overflow" horzOverflow="overflow" vert="horz" wrap="square" lIns="45708" tIns="45708" rIns="45708" bIns="45708" numCol="1" spcCol="0" rtlCol="0" fromWordArt="0" anchor="ctr" anchorCtr="0" forceAA="0" compatLnSpc="1">
              <a:prstTxWarp prst="textNoShape">
                <a:avLst/>
              </a:prstTxWarp>
              <a:noAutofit/>
            </a:bodyPr>
            <a:lstStyle/>
            <a:p>
              <a:pPr algn="ctr" defTabSz="913825" fontAlgn="base">
                <a:spcBef>
                  <a:spcPct val="0"/>
                </a:spcBef>
                <a:spcAft>
                  <a:spcPct val="0"/>
                </a:spcAft>
                <a:defRPr/>
              </a:pPr>
              <a:endParaRPr lang="en-US" sz="2199" kern="0" dirty="0" smtClean="0">
                <a:solidFill>
                  <a:srgbClr val="FFFFFF"/>
                </a:solidFill>
                <a:ea typeface="Segoe UI" pitchFamily="34" charset="0"/>
                <a:cs typeface="Segoe UI" pitchFamily="34" charset="0"/>
              </a:endParaRPr>
            </a:p>
          </p:txBody>
        </p:sp>
        <p:sp>
          <p:nvSpPr>
            <p:cNvPr id="239" name="Rectangle 238"/>
            <p:cNvSpPr/>
            <p:nvPr/>
          </p:nvSpPr>
          <p:spPr bwMode="auto">
            <a:xfrm rot="5400000">
              <a:off x="4806176" y="5168590"/>
              <a:ext cx="635619" cy="144966"/>
            </a:xfrm>
            <a:prstGeom prst="rect">
              <a:avLst/>
            </a:prstGeom>
            <a:grpFill/>
            <a:ln w="9525" cap="flat" cmpd="sng" algn="ctr">
              <a:noFill/>
              <a:prstDash val="solid"/>
              <a:headEnd type="none" w="med" len="med"/>
              <a:tailEnd type="none" w="med" len="med"/>
            </a:ln>
            <a:effectLst/>
          </p:spPr>
          <p:txBody>
            <a:bodyPr rot="0" spcFirstLastPara="0" vertOverflow="overflow" horzOverflow="overflow" vert="horz" wrap="square" lIns="45708" tIns="45708" rIns="45708" bIns="45708" numCol="1" spcCol="0" rtlCol="0" fromWordArt="0" anchor="ctr" anchorCtr="0" forceAA="0" compatLnSpc="1">
              <a:prstTxWarp prst="textNoShape">
                <a:avLst/>
              </a:prstTxWarp>
              <a:noAutofit/>
            </a:bodyPr>
            <a:lstStyle/>
            <a:p>
              <a:pPr algn="ctr" defTabSz="913825" fontAlgn="base">
                <a:spcBef>
                  <a:spcPct val="0"/>
                </a:spcBef>
                <a:spcAft>
                  <a:spcPct val="0"/>
                </a:spcAft>
                <a:defRPr/>
              </a:pPr>
              <a:endParaRPr lang="en-US" sz="2199" kern="0" dirty="0" smtClean="0">
                <a:solidFill>
                  <a:srgbClr val="FFFFFF"/>
                </a:solidFill>
                <a:ea typeface="Segoe UI" pitchFamily="34" charset="0"/>
                <a:cs typeface="Segoe UI" pitchFamily="34" charset="0"/>
              </a:endParaRPr>
            </a:p>
          </p:txBody>
        </p:sp>
      </p:grpSp>
    </p:spTree>
    <p:extLst>
      <p:ext uri="{BB962C8B-B14F-4D97-AF65-F5344CB8AC3E}">
        <p14:creationId xmlns:p14="http://schemas.microsoft.com/office/powerpoint/2010/main" val="414640004"/>
      </p:ext>
    </p:extLst>
  </p:cSld>
  <p:clrMapOvr>
    <a:masterClrMapping/>
  </p:clrMapOvr>
  <p:transition>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6" name="Rectangle 175"/>
          <p:cNvSpPr/>
          <p:nvPr/>
        </p:nvSpPr>
        <p:spPr bwMode="auto">
          <a:xfrm>
            <a:off x="7262713" y="1677993"/>
            <a:ext cx="3917060" cy="3270033"/>
          </a:xfrm>
          <a:prstGeom prst="rect">
            <a:avLst/>
          </a:prstGeom>
          <a:solidFill>
            <a:srgbClr val="D2D2D2"/>
          </a:solidFill>
          <a:ln w="9525" cap="flat" cmpd="sng" algn="ctr">
            <a:noFill/>
            <a:prstDash val="solid"/>
            <a:headEnd type="none" w="med" len="med"/>
            <a:tailEnd type="none" w="med" len="med"/>
          </a:ln>
          <a:effectLst/>
        </p:spPr>
        <p:txBody>
          <a:bodyPr rot="0" spcFirstLastPara="0" vertOverflow="overflow" horzOverflow="overflow" vert="horz" wrap="square" lIns="45708" tIns="45708" rIns="45708" bIns="45708" numCol="1" spcCol="0" rtlCol="0" fromWordArt="0" anchor="ctr" anchorCtr="0" forceAA="0" compatLnSpc="1">
            <a:prstTxWarp prst="textNoShape">
              <a:avLst/>
            </a:prstTxWarp>
            <a:noAutofit/>
          </a:bodyPr>
          <a:lstStyle/>
          <a:p>
            <a:pPr algn="ctr" defTabSz="913825" fontAlgn="base">
              <a:spcBef>
                <a:spcPct val="0"/>
              </a:spcBef>
              <a:spcAft>
                <a:spcPct val="0"/>
              </a:spcAft>
              <a:defRPr/>
            </a:pPr>
            <a:endParaRPr lang="en-US" sz="2199" kern="0" dirty="0" smtClean="0">
              <a:solidFill>
                <a:srgbClr val="505050"/>
              </a:solidFill>
              <a:ea typeface="Segoe UI" pitchFamily="34" charset="0"/>
              <a:cs typeface="Segoe UI" pitchFamily="34" charset="0"/>
            </a:endParaRPr>
          </a:p>
        </p:txBody>
      </p:sp>
      <p:sp>
        <p:nvSpPr>
          <p:cNvPr id="117" name="Rectangle 116"/>
          <p:cNvSpPr/>
          <p:nvPr/>
        </p:nvSpPr>
        <p:spPr bwMode="auto">
          <a:xfrm>
            <a:off x="7521301" y="2513247"/>
            <a:ext cx="3399884" cy="1912296"/>
          </a:xfrm>
          <a:prstGeom prst="rect">
            <a:avLst/>
          </a:prstGeom>
          <a:solidFill>
            <a:srgbClr val="D2D2D2"/>
          </a:solidFill>
          <a:ln w="25400" cap="flat" cmpd="sng" algn="ctr">
            <a:solidFill>
              <a:srgbClr val="FFFFFF"/>
            </a:solidFill>
            <a:prstDash val="solid"/>
            <a:headEnd type="none" w="med" len="med"/>
            <a:tailEnd type="none" w="med" len="med"/>
          </a:ln>
          <a:effectLst/>
        </p:spPr>
        <p:txBody>
          <a:bodyPr rot="0" spcFirstLastPara="0" vertOverflow="overflow" horzOverflow="overflow" vert="horz" wrap="square" lIns="45708" tIns="45708" rIns="45708" bIns="45708" numCol="1" spcCol="0" rtlCol="0" fromWordArt="0" anchor="ctr" anchorCtr="0" forceAA="0" compatLnSpc="1">
            <a:prstTxWarp prst="textNoShape">
              <a:avLst/>
            </a:prstTxWarp>
            <a:noAutofit/>
          </a:bodyPr>
          <a:lstStyle/>
          <a:p>
            <a:pPr algn="ctr" defTabSz="913825" fontAlgn="base">
              <a:spcBef>
                <a:spcPct val="0"/>
              </a:spcBef>
              <a:spcAft>
                <a:spcPct val="0"/>
              </a:spcAft>
              <a:defRPr/>
            </a:pPr>
            <a:endParaRPr lang="en-US" sz="2199" kern="0" dirty="0" smtClean="0">
              <a:solidFill>
                <a:srgbClr val="FFFFFF"/>
              </a:solidFill>
              <a:ea typeface="Segoe UI" pitchFamily="34" charset="0"/>
              <a:cs typeface="Segoe UI" pitchFamily="34" charset="0"/>
            </a:endParaRPr>
          </a:p>
        </p:txBody>
      </p:sp>
      <p:sp>
        <p:nvSpPr>
          <p:cNvPr id="2" name="Title 1"/>
          <p:cNvSpPr>
            <a:spLocks noGrp="1"/>
          </p:cNvSpPr>
          <p:nvPr>
            <p:ph type="title"/>
          </p:nvPr>
        </p:nvSpPr>
        <p:spPr>
          <a:xfrm>
            <a:off x="541368" y="223728"/>
            <a:ext cx="11370961" cy="762786"/>
          </a:xfrm>
        </p:spPr>
        <p:txBody>
          <a:bodyPr/>
          <a:lstStyle/>
          <a:p>
            <a:pPr>
              <a:lnSpc>
                <a:spcPct val="100000"/>
              </a:lnSpc>
            </a:pPr>
            <a:r>
              <a:rPr lang="en-US" dirty="0">
                <a:gradFill>
                  <a:gsLst>
                    <a:gs pos="1250">
                      <a:schemeClr val="tx1"/>
                    </a:gs>
                    <a:gs pos="100000">
                      <a:schemeClr val="tx1"/>
                    </a:gs>
                  </a:gsLst>
                  <a:lin ang="5400000" scaled="0"/>
                </a:gradFill>
              </a:rPr>
              <a:t>Two-way (bidirectional) topology</a:t>
            </a:r>
          </a:p>
        </p:txBody>
      </p:sp>
      <p:sp>
        <p:nvSpPr>
          <p:cNvPr id="104" name="Slide Number Placeholder 3"/>
          <p:cNvSpPr>
            <a:spLocks noGrp="1"/>
          </p:cNvSpPr>
          <p:nvPr>
            <p:ph type="sldNum" sz="quarter" idx="12"/>
          </p:nvPr>
        </p:nvSpPr>
        <p:spPr/>
        <p:txBody>
          <a:bodyPr/>
          <a:lstStyle/>
          <a:p>
            <a:r>
              <a:rPr lang="en-US" dirty="0" smtClean="0">
                <a:gradFill>
                  <a:gsLst>
                    <a:gs pos="100000">
                      <a:srgbClr val="797A7D"/>
                    </a:gs>
                    <a:gs pos="0">
                      <a:srgbClr val="797A7D"/>
                    </a:gs>
                  </a:gsLst>
                  <a:lin ang="5400000" scaled="0"/>
                </a:gradFill>
              </a:rPr>
              <a:t>16</a:t>
            </a:r>
            <a:endParaRPr lang="en-US" dirty="0">
              <a:gradFill>
                <a:gsLst>
                  <a:gs pos="100000">
                    <a:srgbClr val="797A7D"/>
                  </a:gs>
                  <a:gs pos="0">
                    <a:srgbClr val="797A7D"/>
                  </a:gs>
                </a:gsLst>
                <a:lin ang="5400000" scaled="0"/>
              </a:gradFill>
            </a:endParaRPr>
          </a:p>
        </p:txBody>
      </p:sp>
      <p:sp>
        <p:nvSpPr>
          <p:cNvPr id="139" name="Rectangle 138"/>
          <p:cNvSpPr/>
          <p:nvPr/>
        </p:nvSpPr>
        <p:spPr bwMode="auto">
          <a:xfrm>
            <a:off x="858079" y="5551196"/>
            <a:ext cx="10563096" cy="820844"/>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3236" tIns="93236" rIns="93236" bIns="93236" numCol="1" spcCol="0" rtlCol="0" fromWordArt="0" anchor="ctr" anchorCtr="0" forceAA="0" compatLnSpc="1">
            <a:prstTxWarp prst="textNoShape">
              <a:avLst/>
            </a:prstTxWarp>
            <a:noAutofit/>
          </a:bodyPr>
          <a:lstStyle/>
          <a:p>
            <a:pPr marL="186463" lvl="1" algn="ctr">
              <a:spcBef>
                <a:spcPts val="2447"/>
              </a:spcBef>
              <a:buSzPct val="80000"/>
            </a:pPr>
            <a:r>
              <a:rPr lang="en-US" sz="1428" dirty="0">
                <a:solidFill>
                  <a:srgbClr val="FFFFFF"/>
                </a:solidFill>
              </a:rPr>
              <a:t>On-premises SharePoint Server 2013 Enterprise Search portal and SharePoint Online search portal: </a:t>
            </a:r>
            <a:r>
              <a:rPr lang="en-US" sz="1428" dirty="0">
                <a:solidFill>
                  <a:srgbClr val="FFFFFF"/>
                </a:solidFill>
                <a:latin typeface="Segoe UI Light"/>
              </a:rPr>
              <a:t>Local and remote </a:t>
            </a:r>
            <a:br>
              <a:rPr lang="en-US" sz="1428" dirty="0">
                <a:solidFill>
                  <a:srgbClr val="FFFFFF"/>
                </a:solidFill>
                <a:latin typeface="Segoe UI Light"/>
              </a:rPr>
            </a:br>
            <a:r>
              <a:rPr lang="en-US" sz="1428" dirty="0">
                <a:solidFill>
                  <a:srgbClr val="FFFFFF"/>
                </a:solidFill>
                <a:latin typeface="Segoe UI Light"/>
              </a:rPr>
              <a:t>search results are available. </a:t>
            </a:r>
          </a:p>
        </p:txBody>
      </p:sp>
      <p:sp>
        <p:nvSpPr>
          <p:cNvPr id="188" name="Rectangle 187"/>
          <p:cNvSpPr/>
          <p:nvPr/>
        </p:nvSpPr>
        <p:spPr bwMode="auto">
          <a:xfrm>
            <a:off x="839327" y="1677993"/>
            <a:ext cx="3917060" cy="3270033"/>
          </a:xfrm>
          <a:prstGeom prst="rect">
            <a:avLst/>
          </a:prstGeom>
          <a:solidFill>
            <a:srgbClr val="D2D2D2"/>
          </a:solidFill>
          <a:ln w="9525" cap="flat" cmpd="sng" algn="ctr">
            <a:noFill/>
            <a:prstDash val="solid"/>
            <a:headEnd type="none" w="med" len="med"/>
            <a:tailEnd type="none" w="med" len="med"/>
          </a:ln>
          <a:effectLst/>
        </p:spPr>
        <p:txBody>
          <a:bodyPr rot="0" spcFirstLastPara="0" vertOverflow="overflow" horzOverflow="overflow" vert="horz" wrap="square" lIns="45708" tIns="45708" rIns="45708" bIns="45708" numCol="1" spcCol="0" rtlCol="0" fromWordArt="0" anchor="ctr" anchorCtr="0" forceAA="0" compatLnSpc="1">
            <a:prstTxWarp prst="textNoShape">
              <a:avLst/>
            </a:prstTxWarp>
            <a:noAutofit/>
          </a:bodyPr>
          <a:lstStyle/>
          <a:p>
            <a:pPr algn="ctr" defTabSz="913825" fontAlgn="base">
              <a:spcBef>
                <a:spcPct val="0"/>
              </a:spcBef>
              <a:spcAft>
                <a:spcPct val="0"/>
              </a:spcAft>
              <a:defRPr/>
            </a:pPr>
            <a:endParaRPr lang="en-US" sz="2199" kern="0" dirty="0" smtClean="0">
              <a:solidFill>
                <a:srgbClr val="505050"/>
              </a:solidFill>
              <a:ea typeface="Segoe UI" pitchFamily="34" charset="0"/>
              <a:cs typeface="Segoe UI" pitchFamily="34" charset="0"/>
            </a:endParaRPr>
          </a:p>
        </p:txBody>
      </p:sp>
      <p:sp>
        <p:nvSpPr>
          <p:cNvPr id="189" name="Rectangle 188"/>
          <p:cNvSpPr/>
          <p:nvPr/>
        </p:nvSpPr>
        <p:spPr bwMode="auto">
          <a:xfrm>
            <a:off x="1097915" y="2513247"/>
            <a:ext cx="3399884" cy="1912296"/>
          </a:xfrm>
          <a:prstGeom prst="rect">
            <a:avLst/>
          </a:prstGeom>
          <a:solidFill>
            <a:srgbClr val="D2D2D2"/>
          </a:solidFill>
          <a:ln w="25400" cap="flat" cmpd="sng" algn="ctr">
            <a:solidFill>
              <a:srgbClr val="FFFFFF"/>
            </a:solidFill>
            <a:prstDash val="solid"/>
            <a:headEnd type="none" w="med" len="med"/>
            <a:tailEnd type="none" w="med" len="med"/>
          </a:ln>
          <a:effectLst/>
        </p:spPr>
        <p:txBody>
          <a:bodyPr rot="0" spcFirstLastPara="0" vertOverflow="overflow" horzOverflow="overflow" vert="horz" wrap="square" lIns="45708" tIns="45708" rIns="45708" bIns="45708" numCol="1" spcCol="0" rtlCol="0" fromWordArt="0" anchor="ctr" anchorCtr="0" forceAA="0" compatLnSpc="1">
            <a:prstTxWarp prst="textNoShape">
              <a:avLst/>
            </a:prstTxWarp>
            <a:noAutofit/>
          </a:bodyPr>
          <a:lstStyle/>
          <a:p>
            <a:pPr algn="ctr" defTabSz="913825" fontAlgn="base">
              <a:spcBef>
                <a:spcPct val="0"/>
              </a:spcBef>
              <a:spcAft>
                <a:spcPct val="0"/>
              </a:spcAft>
              <a:defRPr/>
            </a:pPr>
            <a:endParaRPr lang="en-US" sz="2199" kern="0" dirty="0" smtClean="0">
              <a:solidFill>
                <a:srgbClr val="505050"/>
              </a:solidFill>
              <a:ea typeface="Segoe UI" pitchFamily="34" charset="0"/>
              <a:cs typeface="Segoe UI" pitchFamily="34" charset="0"/>
            </a:endParaRPr>
          </a:p>
        </p:txBody>
      </p:sp>
      <p:grpSp>
        <p:nvGrpSpPr>
          <p:cNvPr id="190" name="Group 189"/>
          <p:cNvGrpSpPr/>
          <p:nvPr/>
        </p:nvGrpSpPr>
        <p:grpSpPr>
          <a:xfrm>
            <a:off x="1257101" y="2925678"/>
            <a:ext cx="3081511" cy="1417884"/>
            <a:chOff x="913184" y="3822712"/>
            <a:chExt cx="3082314" cy="1418253"/>
          </a:xfrm>
        </p:grpSpPr>
        <p:grpSp>
          <p:nvGrpSpPr>
            <p:cNvPr id="191" name="Group 190"/>
            <p:cNvGrpSpPr/>
            <p:nvPr/>
          </p:nvGrpSpPr>
          <p:grpSpPr>
            <a:xfrm>
              <a:off x="2577245" y="3822712"/>
              <a:ext cx="1418253" cy="1418253"/>
              <a:chOff x="2577245" y="3822712"/>
              <a:chExt cx="1418253" cy="1418253"/>
            </a:xfrm>
          </p:grpSpPr>
          <p:sp>
            <p:nvSpPr>
              <p:cNvPr id="193" name="Rectangle 192"/>
              <p:cNvSpPr/>
              <p:nvPr/>
            </p:nvSpPr>
            <p:spPr bwMode="auto">
              <a:xfrm>
                <a:off x="2577245" y="3822712"/>
                <a:ext cx="1418253" cy="1418253"/>
              </a:xfrm>
              <a:prstGeom prst="rect">
                <a:avLst/>
              </a:prstGeom>
              <a:solidFill>
                <a:srgbClr val="0072C6"/>
              </a:solidFill>
              <a:ln w="9525" cap="flat" cmpd="sng" algn="ctr">
                <a:noFill/>
                <a:prstDash val="solid"/>
                <a:headEnd type="none" w="med" len="med"/>
                <a:tailEnd type="none" w="med" len="med"/>
              </a:ln>
              <a:effectLst/>
            </p:spPr>
            <p:txBody>
              <a:bodyPr rot="0" spcFirstLastPara="0" vertOverflow="overflow" horzOverflow="overflow" vert="horz" wrap="square" lIns="45708" tIns="45708" rIns="45708" bIns="45708" numCol="1" spcCol="0" rtlCol="0" fromWordArt="0" anchor="ctr" anchorCtr="0" forceAA="0" compatLnSpc="1">
                <a:prstTxWarp prst="textNoShape">
                  <a:avLst/>
                </a:prstTxWarp>
                <a:noAutofit/>
              </a:bodyPr>
              <a:lstStyle/>
              <a:p>
                <a:pPr algn="ctr" defTabSz="913825" fontAlgn="base">
                  <a:spcBef>
                    <a:spcPct val="0"/>
                  </a:spcBef>
                  <a:spcAft>
                    <a:spcPct val="0"/>
                  </a:spcAft>
                  <a:defRPr/>
                </a:pPr>
                <a:endParaRPr lang="en-US" sz="2199" kern="0" dirty="0" smtClean="0">
                  <a:solidFill>
                    <a:srgbClr val="505050"/>
                  </a:solidFill>
                  <a:ea typeface="Segoe UI" pitchFamily="34" charset="0"/>
                  <a:cs typeface="Segoe UI" pitchFamily="34" charset="0"/>
                </a:endParaRPr>
              </a:p>
            </p:txBody>
          </p:sp>
          <p:grpSp>
            <p:nvGrpSpPr>
              <p:cNvPr id="194" name="Group 193"/>
              <p:cNvGrpSpPr/>
              <p:nvPr/>
            </p:nvGrpSpPr>
            <p:grpSpPr>
              <a:xfrm>
                <a:off x="2836315" y="3997442"/>
                <a:ext cx="900112" cy="698500"/>
                <a:chOff x="6351588" y="3963988"/>
                <a:chExt cx="900112" cy="698500"/>
              </a:xfrm>
            </p:grpSpPr>
            <p:grpSp>
              <p:nvGrpSpPr>
                <p:cNvPr id="195" name="Group 194"/>
                <p:cNvGrpSpPr/>
                <p:nvPr/>
              </p:nvGrpSpPr>
              <p:grpSpPr>
                <a:xfrm>
                  <a:off x="6351588" y="3963988"/>
                  <a:ext cx="900112" cy="698500"/>
                  <a:chOff x="6351588" y="3963988"/>
                  <a:chExt cx="900112" cy="698500"/>
                </a:xfrm>
              </p:grpSpPr>
              <p:sp>
                <p:nvSpPr>
                  <p:cNvPr id="197" name="Freeform 5"/>
                  <p:cNvSpPr>
                    <a:spLocks noEditPoints="1"/>
                  </p:cNvSpPr>
                  <p:nvPr/>
                </p:nvSpPr>
                <p:spPr bwMode="auto">
                  <a:xfrm>
                    <a:off x="6351588" y="4078288"/>
                    <a:ext cx="900112" cy="584200"/>
                  </a:xfrm>
                  <a:custGeom>
                    <a:avLst/>
                    <a:gdLst>
                      <a:gd name="T0" fmla="*/ 225 w 237"/>
                      <a:gd name="T1" fmla="*/ 0 h 153"/>
                      <a:gd name="T2" fmla="*/ 12 w 237"/>
                      <a:gd name="T3" fmla="*/ 0 h 153"/>
                      <a:gd name="T4" fmla="*/ 0 w 237"/>
                      <a:gd name="T5" fmla="*/ 12 h 153"/>
                      <a:gd name="T6" fmla="*/ 0 w 237"/>
                      <a:gd name="T7" fmla="*/ 142 h 153"/>
                      <a:gd name="T8" fmla="*/ 12 w 237"/>
                      <a:gd name="T9" fmla="*/ 153 h 153"/>
                      <a:gd name="T10" fmla="*/ 225 w 237"/>
                      <a:gd name="T11" fmla="*/ 153 h 153"/>
                      <a:gd name="T12" fmla="*/ 237 w 237"/>
                      <a:gd name="T13" fmla="*/ 142 h 153"/>
                      <a:gd name="T14" fmla="*/ 237 w 237"/>
                      <a:gd name="T15" fmla="*/ 12 h 153"/>
                      <a:gd name="T16" fmla="*/ 225 w 237"/>
                      <a:gd name="T17" fmla="*/ 0 h 153"/>
                      <a:gd name="T18" fmla="*/ 225 w 237"/>
                      <a:gd name="T19" fmla="*/ 142 h 153"/>
                      <a:gd name="T20" fmla="*/ 225 w 237"/>
                      <a:gd name="T21" fmla="*/ 142 h 153"/>
                      <a:gd name="T22" fmla="*/ 12 w 237"/>
                      <a:gd name="T23" fmla="*/ 142 h 153"/>
                      <a:gd name="T24" fmla="*/ 12 w 237"/>
                      <a:gd name="T25" fmla="*/ 142 h 153"/>
                      <a:gd name="T26" fmla="*/ 12 w 237"/>
                      <a:gd name="T27" fmla="*/ 12 h 153"/>
                      <a:gd name="T28" fmla="*/ 12 w 237"/>
                      <a:gd name="T29" fmla="*/ 12 h 153"/>
                      <a:gd name="T30" fmla="*/ 225 w 237"/>
                      <a:gd name="T31" fmla="*/ 12 h 153"/>
                      <a:gd name="T32" fmla="*/ 225 w 237"/>
                      <a:gd name="T33" fmla="*/ 12 h 153"/>
                      <a:gd name="T34" fmla="*/ 225 w 237"/>
                      <a:gd name="T35" fmla="*/ 142 h 153"/>
                      <a:gd name="T36" fmla="*/ 225 w 237"/>
                      <a:gd name="T37" fmla="*/ 142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37" h="153">
                        <a:moveTo>
                          <a:pt x="225" y="0"/>
                        </a:moveTo>
                        <a:cubicBezTo>
                          <a:pt x="12" y="0"/>
                          <a:pt x="12" y="0"/>
                          <a:pt x="12" y="0"/>
                        </a:cubicBezTo>
                        <a:cubicBezTo>
                          <a:pt x="6" y="0"/>
                          <a:pt x="0" y="5"/>
                          <a:pt x="0" y="12"/>
                        </a:cubicBezTo>
                        <a:cubicBezTo>
                          <a:pt x="0" y="142"/>
                          <a:pt x="0" y="142"/>
                          <a:pt x="0" y="142"/>
                        </a:cubicBezTo>
                        <a:cubicBezTo>
                          <a:pt x="0" y="148"/>
                          <a:pt x="6" y="153"/>
                          <a:pt x="12" y="153"/>
                        </a:cubicBezTo>
                        <a:cubicBezTo>
                          <a:pt x="225" y="153"/>
                          <a:pt x="225" y="153"/>
                          <a:pt x="225" y="153"/>
                        </a:cubicBezTo>
                        <a:cubicBezTo>
                          <a:pt x="232" y="153"/>
                          <a:pt x="237" y="148"/>
                          <a:pt x="237" y="142"/>
                        </a:cubicBezTo>
                        <a:cubicBezTo>
                          <a:pt x="237" y="12"/>
                          <a:pt x="237" y="12"/>
                          <a:pt x="237" y="12"/>
                        </a:cubicBezTo>
                        <a:cubicBezTo>
                          <a:pt x="237" y="5"/>
                          <a:pt x="232" y="0"/>
                          <a:pt x="225" y="0"/>
                        </a:cubicBezTo>
                        <a:close/>
                        <a:moveTo>
                          <a:pt x="225" y="142"/>
                        </a:moveTo>
                        <a:cubicBezTo>
                          <a:pt x="225" y="142"/>
                          <a:pt x="225" y="142"/>
                          <a:pt x="225" y="142"/>
                        </a:cubicBezTo>
                        <a:cubicBezTo>
                          <a:pt x="12" y="142"/>
                          <a:pt x="12" y="142"/>
                          <a:pt x="12" y="142"/>
                        </a:cubicBezTo>
                        <a:cubicBezTo>
                          <a:pt x="12" y="142"/>
                          <a:pt x="12" y="142"/>
                          <a:pt x="12" y="142"/>
                        </a:cubicBezTo>
                        <a:cubicBezTo>
                          <a:pt x="12" y="12"/>
                          <a:pt x="12" y="12"/>
                          <a:pt x="12" y="12"/>
                        </a:cubicBezTo>
                        <a:cubicBezTo>
                          <a:pt x="12" y="12"/>
                          <a:pt x="12" y="12"/>
                          <a:pt x="12" y="12"/>
                        </a:cubicBezTo>
                        <a:cubicBezTo>
                          <a:pt x="225" y="12"/>
                          <a:pt x="225" y="12"/>
                          <a:pt x="225" y="12"/>
                        </a:cubicBezTo>
                        <a:cubicBezTo>
                          <a:pt x="225" y="12"/>
                          <a:pt x="225" y="12"/>
                          <a:pt x="225" y="12"/>
                        </a:cubicBezTo>
                        <a:cubicBezTo>
                          <a:pt x="225" y="142"/>
                          <a:pt x="225" y="142"/>
                          <a:pt x="225" y="142"/>
                        </a:cubicBezTo>
                        <a:cubicBezTo>
                          <a:pt x="225" y="142"/>
                          <a:pt x="225" y="142"/>
                          <a:pt x="225" y="14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pPr defTabSz="914363">
                      <a:defRPr/>
                    </a:pPr>
                    <a:endParaRPr lang="en-US" sz="1799" kern="0" dirty="0" smtClean="0">
                      <a:solidFill>
                        <a:srgbClr val="505050"/>
                      </a:solidFill>
                    </a:endParaRPr>
                  </a:p>
                </p:txBody>
              </p:sp>
              <p:sp>
                <p:nvSpPr>
                  <p:cNvPr id="198" name="Freeform 6"/>
                  <p:cNvSpPr>
                    <a:spLocks noEditPoints="1"/>
                  </p:cNvSpPr>
                  <p:nvPr/>
                </p:nvSpPr>
                <p:spPr bwMode="auto">
                  <a:xfrm>
                    <a:off x="6351588" y="3963988"/>
                    <a:ext cx="900112" cy="107950"/>
                  </a:xfrm>
                  <a:custGeom>
                    <a:avLst/>
                    <a:gdLst>
                      <a:gd name="T0" fmla="*/ 225 w 237"/>
                      <a:gd name="T1" fmla="*/ 0 h 28"/>
                      <a:gd name="T2" fmla="*/ 12 w 237"/>
                      <a:gd name="T3" fmla="*/ 0 h 28"/>
                      <a:gd name="T4" fmla="*/ 0 w 237"/>
                      <a:gd name="T5" fmla="*/ 12 h 28"/>
                      <a:gd name="T6" fmla="*/ 0 w 237"/>
                      <a:gd name="T7" fmla="*/ 26 h 28"/>
                      <a:gd name="T8" fmla="*/ 9 w 237"/>
                      <a:gd name="T9" fmla="*/ 23 h 28"/>
                      <a:gd name="T10" fmla="*/ 228 w 237"/>
                      <a:gd name="T11" fmla="*/ 23 h 28"/>
                      <a:gd name="T12" fmla="*/ 237 w 237"/>
                      <a:gd name="T13" fmla="*/ 28 h 28"/>
                      <a:gd name="T14" fmla="*/ 237 w 237"/>
                      <a:gd name="T15" fmla="*/ 12 h 28"/>
                      <a:gd name="T16" fmla="*/ 225 w 237"/>
                      <a:gd name="T17" fmla="*/ 0 h 28"/>
                      <a:gd name="T18" fmla="*/ 190 w 237"/>
                      <a:gd name="T19" fmla="*/ 16 h 28"/>
                      <a:gd name="T20" fmla="*/ 179 w 237"/>
                      <a:gd name="T21" fmla="*/ 16 h 28"/>
                      <a:gd name="T22" fmla="*/ 179 w 237"/>
                      <a:gd name="T23" fmla="*/ 14 h 28"/>
                      <a:gd name="T24" fmla="*/ 190 w 237"/>
                      <a:gd name="T25" fmla="*/ 14 h 28"/>
                      <a:gd name="T26" fmla="*/ 190 w 237"/>
                      <a:gd name="T27" fmla="*/ 16 h 28"/>
                      <a:gd name="T28" fmla="*/ 204 w 237"/>
                      <a:gd name="T29" fmla="*/ 16 h 28"/>
                      <a:gd name="T30" fmla="*/ 196 w 237"/>
                      <a:gd name="T31" fmla="*/ 16 h 28"/>
                      <a:gd name="T32" fmla="*/ 196 w 237"/>
                      <a:gd name="T33" fmla="*/ 8 h 28"/>
                      <a:gd name="T34" fmla="*/ 204 w 237"/>
                      <a:gd name="T35" fmla="*/ 8 h 28"/>
                      <a:gd name="T36" fmla="*/ 204 w 237"/>
                      <a:gd name="T37" fmla="*/ 16 h 28"/>
                      <a:gd name="T38" fmla="*/ 223 w 237"/>
                      <a:gd name="T39" fmla="*/ 16 h 28"/>
                      <a:gd name="T40" fmla="*/ 220 w 237"/>
                      <a:gd name="T41" fmla="*/ 16 h 28"/>
                      <a:gd name="T42" fmla="*/ 218 w 237"/>
                      <a:gd name="T43" fmla="*/ 15 h 28"/>
                      <a:gd name="T44" fmla="*/ 217 w 237"/>
                      <a:gd name="T45" fmla="*/ 13 h 28"/>
                      <a:gd name="T46" fmla="*/ 214 w 237"/>
                      <a:gd name="T47" fmla="*/ 16 h 28"/>
                      <a:gd name="T48" fmla="*/ 214 w 237"/>
                      <a:gd name="T49" fmla="*/ 16 h 28"/>
                      <a:gd name="T50" fmla="*/ 211 w 237"/>
                      <a:gd name="T51" fmla="*/ 16 h 28"/>
                      <a:gd name="T52" fmla="*/ 216 w 237"/>
                      <a:gd name="T53" fmla="*/ 12 h 28"/>
                      <a:gd name="T54" fmla="*/ 211 w 237"/>
                      <a:gd name="T55" fmla="*/ 8 h 28"/>
                      <a:gd name="T56" fmla="*/ 214 w 237"/>
                      <a:gd name="T57" fmla="*/ 8 h 28"/>
                      <a:gd name="T58" fmla="*/ 217 w 237"/>
                      <a:gd name="T59" fmla="*/ 11 h 28"/>
                      <a:gd name="T60" fmla="*/ 220 w 237"/>
                      <a:gd name="T61" fmla="*/ 8 h 28"/>
                      <a:gd name="T62" fmla="*/ 223 w 237"/>
                      <a:gd name="T63" fmla="*/ 8 h 28"/>
                      <a:gd name="T64" fmla="*/ 218 w 237"/>
                      <a:gd name="T65" fmla="*/ 12 h 28"/>
                      <a:gd name="T66" fmla="*/ 223 w 237"/>
                      <a:gd name="T67" fmla="*/ 16 h 28"/>
                      <a:gd name="T68" fmla="*/ 203 w 237"/>
                      <a:gd name="T69" fmla="*/ 9 h 28"/>
                      <a:gd name="T70" fmla="*/ 197 w 237"/>
                      <a:gd name="T71" fmla="*/ 9 h 28"/>
                      <a:gd name="T72" fmla="*/ 197 w 237"/>
                      <a:gd name="T73" fmla="*/ 15 h 28"/>
                      <a:gd name="T74" fmla="*/ 203 w 237"/>
                      <a:gd name="T75" fmla="*/ 15 h 28"/>
                      <a:gd name="T76" fmla="*/ 203 w 237"/>
                      <a:gd name="T77" fmla="*/ 9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37" h="28">
                        <a:moveTo>
                          <a:pt x="225" y="0"/>
                        </a:moveTo>
                        <a:cubicBezTo>
                          <a:pt x="12" y="0"/>
                          <a:pt x="12" y="0"/>
                          <a:pt x="12" y="0"/>
                        </a:cubicBezTo>
                        <a:cubicBezTo>
                          <a:pt x="6" y="0"/>
                          <a:pt x="0" y="5"/>
                          <a:pt x="0" y="12"/>
                        </a:cubicBezTo>
                        <a:cubicBezTo>
                          <a:pt x="0" y="26"/>
                          <a:pt x="0" y="26"/>
                          <a:pt x="0" y="26"/>
                        </a:cubicBezTo>
                        <a:cubicBezTo>
                          <a:pt x="3" y="25"/>
                          <a:pt x="5" y="23"/>
                          <a:pt x="9" y="23"/>
                        </a:cubicBezTo>
                        <a:cubicBezTo>
                          <a:pt x="228" y="23"/>
                          <a:pt x="228" y="23"/>
                          <a:pt x="228" y="23"/>
                        </a:cubicBezTo>
                        <a:cubicBezTo>
                          <a:pt x="231" y="23"/>
                          <a:pt x="235" y="25"/>
                          <a:pt x="237" y="28"/>
                        </a:cubicBezTo>
                        <a:cubicBezTo>
                          <a:pt x="237" y="12"/>
                          <a:pt x="237" y="12"/>
                          <a:pt x="237" y="12"/>
                        </a:cubicBezTo>
                        <a:cubicBezTo>
                          <a:pt x="237" y="5"/>
                          <a:pt x="232" y="0"/>
                          <a:pt x="225" y="0"/>
                        </a:cubicBezTo>
                        <a:close/>
                        <a:moveTo>
                          <a:pt x="190" y="16"/>
                        </a:moveTo>
                        <a:cubicBezTo>
                          <a:pt x="179" y="16"/>
                          <a:pt x="179" y="16"/>
                          <a:pt x="179" y="16"/>
                        </a:cubicBezTo>
                        <a:cubicBezTo>
                          <a:pt x="179" y="14"/>
                          <a:pt x="179" y="14"/>
                          <a:pt x="179" y="14"/>
                        </a:cubicBezTo>
                        <a:cubicBezTo>
                          <a:pt x="190" y="14"/>
                          <a:pt x="190" y="14"/>
                          <a:pt x="190" y="14"/>
                        </a:cubicBezTo>
                        <a:lnTo>
                          <a:pt x="190" y="16"/>
                        </a:lnTo>
                        <a:close/>
                        <a:moveTo>
                          <a:pt x="204" y="16"/>
                        </a:moveTo>
                        <a:cubicBezTo>
                          <a:pt x="196" y="16"/>
                          <a:pt x="196" y="16"/>
                          <a:pt x="196" y="16"/>
                        </a:cubicBezTo>
                        <a:cubicBezTo>
                          <a:pt x="196" y="8"/>
                          <a:pt x="196" y="8"/>
                          <a:pt x="196" y="8"/>
                        </a:cubicBezTo>
                        <a:cubicBezTo>
                          <a:pt x="204" y="8"/>
                          <a:pt x="204" y="8"/>
                          <a:pt x="204" y="8"/>
                        </a:cubicBezTo>
                        <a:lnTo>
                          <a:pt x="204" y="16"/>
                        </a:lnTo>
                        <a:close/>
                        <a:moveTo>
                          <a:pt x="223" y="16"/>
                        </a:moveTo>
                        <a:cubicBezTo>
                          <a:pt x="220" y="16"/>
                          <a:pt x="220" y="16"/>
                          <a:pt x="220" y="16"/>
                        </a:cubicBezTo>
                        <a:cubicBezTo>
                          <a:pt x="218" y="15"/>
                          <a:pt x="218" y="15"/>
                          <a:pt x="218" y="15"/>
                        </a:cubicBezTo>
                        <a:cubicBezTo>
                          <a:pt x="217" y="13"/>
                          <a:pt x="217" y="13"/>
                          <a:pt x="217" y="13"/>
                        </a:cubicBezTo>
                        <a:cubicBezTo>
                          <a:pt x="214" y="16"/>
                          <a:pt x="214" y="16"/>
                          <a:pt x="214" y="16"/>
                        </a:cubicBezTo>
                        <a:cubicBezTo>
                          <a:pt x="214" y="16"/>
                          <a:pt x="214" y="16"/>
                          <a:pt x="214" y="16"/>
                        </a:cubicBezTo>
                        <a:cubicBezTo>
                          <a:pt x="211" y="16"/>
                          <a:pt x="211" y="16"/>
                          <a:pt x="211" y="16"/>
                        </a:cubicBezTo>
                        <a:cubicBezTo>
                          <a:pt x="216" y="12"/>
                          <a:pt x="216" y="12"/>
                          <a:pt x="216" y="12"/>
                        </a:cubicBezTo>
                        <a:cubicBezTo>
                          <a:pt x="211" y="8"/>
                          <a:pt x="211" y="8"/>
                          <a:pt x="211" y="8"/>
                        </a:cubicBezTo>
                        <a:cubicBezTo>
                          <a:pt x="214" y="8"/>
                          <a:pt x="214" y="8"/>
                          <a:pt x="214" y="8"/>
                        </a:cubicBezTo>
                        <a:cubicBezTo>
                          <a:pt x="217" y="11"/>
                          <a:pt x="217" y="11"/>
                          <a:pt x="217" y="11"/>
                        </a:cubicBezTo>
                        <a:cubicBezTo>
                          <a:pt x="220" y="8"/>
                          <a:pt x="220" y="8"/>
                          <a:pt x="220" y="8"/>
                        </a:cubicBezTo>
                        <a:cubicBezTo>
                          <a:pt x="223" y="8"/>
                          <a:pt x="223" y="8"/>
                          <a:pt x="223" y="8"/>
                        </a:cubicBezTo>
                        <a:cubicBezTo>
                          <a:pt x="218" y="12"/>
                          <a:pt x="218" y="12"/>
                          <a:pt x="218" y="12"/>
                        </a:cubicBezTo>
                        <a:lnTo>
                          <a:pt x="223" y="16"/>
                        </a:lnTo>
                        <a:close/>
                        <a:moveTo>
                          <a:pt x="203" y="9"/>
                        </a:moveTo>
                        <a:cubicBezTo>
                          <a:pt x="197" y="9"/>
                          <a:pt x="197" y="9"/>
                          <a:pt x="197" y="9"/>
                        </a:cubicBezTo>
                        <a:cubicBezTo>
                          <a:pt x="197" y="15"/>
                          <a:pt x="197" y="15"/>
                          <a:pt x="197" y="15"/>
                        </a:cubicBezTo>
                        <a:cubicBezTo>
                          <a:pt x="203" y="15"/>
                          <a:pt x="203" y="15"/>
                          <a:pt x="203" y="15"/>
                        </a:cubicBezTo>
                        <a:lnTo>
                          <a:pt x="203" y="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pPr defTabSz="914363">
                      <a:defRPr/>
                    </a:pPr>
                    <a:endParaRPr lang="en-US" sz="1799" kern="0" dirty="0" smtClean="0">
                      <a:solidFill>
                        <a:srgbClr val="505050"/>
                      </a:solidFill>
                    </a:endParaRPr>
                  </a:p>
                </p:txBody>
              </p:sp>
            </p:grpSp>
            <p:sp>
              <p:nvSpPr>
                <p:cNvPr id="196" name="Freeform 7"/>
                <p:cNvSpPr>
                  <a:spLocks/>
                </p:cNvSpPr>
                <p:nvPr/>
              </p:nvSpPr>
              <p:spPr bwMode="auto">
                <a:xfrm>
                  <a:off x="6583363" y="4178301"/>
                  <a:ext cx="436562" cy="381000"/>
                </a:xfrm>
                <a:custGeom>
                  <a:avLst/>
                  <a:gdLst>
                    <a:gd name="T0" fmla="*/ 239 w 275"/>
                    <a:gd name="T1" fmla="*/ 164 h 240"/>
                    <a:gd name="T2" fmla="*/ 239 w 275"/>
                    <a:gd name="T3" fmla="*/ 125 h 240"/>
                    <a:gd name="T4" fmla="*/ 237 w 275"/>
                    <a:gd name="T5" fmla="*/ 125 h 240"/>
                    <a:gd name="T6" fmla="*/ 234 w 275"/>
                    <a:gd name="T7" fmla="*/ 125 h 240"/>
                    <a:gd name="T8" fmla="*/ 141 w 275"/>
                    <a:gd name="T9" fmla="*/ 125 h 240"/>
                    <a:gd name="T10" fmla="*/ 141 w 275"/>
                    <a:gd name="T11" fmla="*/ 99 h 240"/>
                    <a:gd name="T12" fmla="*/ 203 w 275"/>
                    <a:gd name="T13" fmla="*/ 99 h 240"/>
                    <a:gd name="T14" fmla="*/ 203 w 275"/>
                    <a:gd name="T15" fmla="*/ 0 h 240"/>
                    <a:gd name="T16" fmla="*/ 72 w 275"/>
                    <a:gd name="T17" fmla="*/ 0 h 240"/>
                    <a:gd name="T18" fmla="*/ 72 w 275"/>
                    <a:gd name="T19" fmla="*/ 99 h 240"/>
                    <a:gd name="T20" fmla="*/ 134 w 275"/>
                    <a:gd name="T21" fmla="*/ 99 h 240"/>
                    <a:gd name="T22" fmla="*/ 134 w 275"/>
                    <a:gd name="T23" fmla="*/ 125 h 240"/>
                    <a:gd name="T24" fmla="*/ 41 w 275"/>
                    <a:gd name="T25" fmla="*/ 125 h 240"/>
                    <a:gd name="T26" fmla="*/ 38 w 275"/>
                    <a:gd name="T27" fmla="*/ 125 h 240"/>
                    <a:gd name="T28" fmla="*/ 36 w 275"/>
                    <a:gd name="T29" fmla="*/ 125 h 240"/>
                    <a:gd name="T30" fmla="*/ 36 w 275"/>
                    <a:gd name="T31" fmla="*/ 164 h 240"/>
                    <a:gd name="T32" fmla="*/ 0 w 275"/>
                    <a:gd name="T33" fmla="*/ 164 h 240"/>
                    <a:gd name="T34" fmla="*/ 0 w 275"/>
                    <a:gd name="T35" fmla="*/ 240 h 240"/>
                    <a:gd name="T36" fmla="*/ 77 w 275"/>
                    <a:gd name="T37" fmla="*/ 240 h 240"/>
                    <a:gd name="T38" fmla="*/ 77 w 275"/>
                    <a:gd name="T39" fmla="*/ 164 h 240"/>
                    <a:gd name="T40" fmla="*/ 41 w 275"/>
                    <a:gd name="T41" fmla="*/ 164 h 240"/>
                    <a:gd name="T42" fmla="*/ 41 w 275"/>
                    <a:gd name="T43" fmla="*/ 130 h 240"/>
                    <a:gd name="T44" fmla="*/ 134 w 275"/>
                    <a:gd name="T45" fmla="*/ 130 h 240"/>
                    <a:gd name="T46" fmla="*/ 134 w 275"/>
                    <a:gd name="T47" fmla="*/ 137 h 240"/>
                    <a:gd name="T48" fmla="*/ 134 w 275"/>
                    <a:gd name="T49" fmla="*/ 164 h 240"/>
                    <a:gd name="T50" fmla="*/ 100 w 275"/>
                    <a:gd name="T51" fmla="*/ 164 h 240"/>
                    <a:gd name="T52" fmla="*/ 100 w 275"/>
                    <a:gd name="T53" fmla="*/ 240 h 240"/>
                    <a:gd name="T54" fmla="*/ 177 w 275"/>
                    <a:gd name="T55" fmla="*/ 240 h 240"/>
                    <a:gd name="T56" fmla="*/ 177 w 275"/>
                    <a:gd name="T57" fmla="*/ 164 h 240"/>
                    <a:gd name="T58" fmla="*/ 141 w 275"/>
                    <a:gd name="T59" fmla="*/ 164 h 240"/>
                    <a:gd name="T60" fmla="*/ 141 w 275"/>
                    <a:gd name="T61" fmla="*/ 137 h 240"/>
                    <a:gd name="T62" fmla="*/ 141 w 275"/>
                    <a:gd name="T63" fmla="*/ 130 h 240"/>
                    <a:gd name="T64" fmla="*/ 234 w 275"/>
                    <a:gd name="T65" fmla="*/ 130 h 240"/>
                    <a:gd name="T66" fmla="*/ 234 w 275"/>
                    <a:gd name="T67" fmla="*/ 164 h 240"/>
                    <a:gd name="T68" fmla="*/ 199 w 275"/>
                    <a:gd name="T69" fmla="*/ 164 h 240"/>
                    <a:gd name="T70" fmla="*/ 199 w 275"/>
                    <a:gd name="T71" fmla="*/ 240 h 240"/>
                    <a:gd name="T72" fmla="*/ 275 w 275"/>
                    <a:gd name="T73" fmla="*/ 240 h 240"/>
                    <a:gd name="T74" fmla="*/ 275 w 275"/>
                    <a:gd name="T75" fmla="*/ 164 h 240"/>
                    <a:gd name="T76" fmla="*/ 239 w 275"/>
                    <a:gd name="T77" fmla="*/ 164 h 2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75" h="240">
                      <a:moveTo>
                        <a:pt x="239" y="164"/>
                      </a:moveTo>
                      <a:lnTo>
                        <a:pt x="239" y="125"/>
                      </a:lnTo>
                      <a:lnTo>
                        <a:pt x="237" y="125"/>
                      </a:lnTo>
                      <a:lnTo>
                        <a:pt x="234" y="125"/>
                      </a:lnTo>
                      <a:lnTo>
                        <a:pt x="141" y="125"/>
                      </a:lnTo>
                      <a:lnTo>
                        <a:pt x="141" y="99"/>
                      </a:lnTo>
                      <a:lnTo>
                        <a:pt x="203" y="99"/>
                      </a:lnTo>
                      <a:lnTo>
                        <a:pt x="203" y="0"/>
                      </a:lnTo>
                      <a:lnTo>
                        <a:pt x="72" y="0"/>
                      </a:lnTo>
                      <a:lnTo>
                        <a:pt x="72" y="99"/>
                      </a:lnTo>
                      <a:lnTo>
                        <a:pt x="134" y="99"/>
                      </a:lnTo>
                      <a:lnTo>
                        <a:pt x="134" y="125"/>
                      </a:lnTo>
                      <a:lnTo>
                        <a:pt x="41" y="125"/>
                      </a:lnTo>
                      <a:lnTo>
                        <a:pt x="38" y="125"/>
                      </a:lnTo>
                      <a:lnTo>
                        <a:pt x="36" y="125"/>
                      </a:lnTo>
                      <a:lnTo>
                        <a:pt x="36" y="164"/>
                      </a:lnTo>
                      <a:lnTo>
                        <a:pt x="0" y="164"/>
                      </a:lnTo>
                      <a:lnTo>
                        <a:pt x="0" y="240"/>
                      </a:lnTo>
                      <a:lnTo>
                        <a:pt x="77" y="240"/>
                      </a:lnTo>
                      <a:lnTo>
                        <a:pt x="77" y="164"/>
                      </a:lnTo>
                      <a:lnTo>
                        <a:pt x="41" y="164"/>
                      </a:lnTo>
                      <a:lnTo>
                        <a:pt x="41" y="130"/>
                      </a:lnTo>
                      <a:lnTo>
                        <a:pt x="134" y="130"/>
                      </a:lnTo>
                      <a:lnTo>
                        <a:pt x="134" y="137"/>
                      </a:lnTo>
                      <a:lnTo>
                        <a:pt x="134" y="164"/>
                      </a:lnTo>
                      <a:lnTo>
                        <a:pt x="100" y="164"/>
                      </a:lnTo>
                      <a:lnTo>
                        <a:pt x="100" y="240"/>
                      </a:lnTo>
                      <a:lnTo>
                        <a:pt x="177" y="240"/>
                      </a:lnTo>
                      <a:lnTo>
                        <a:pt x="177" y="164"/>
                      </a:lnTo>
                      <a:lnTo>
                        <a:pt x="141" y="164"/>
                      </a:lnTo>
                      <a:lnTo>
                        <a:pt x="141" y="137"/>
                      </a:lnTo>
                      <a:lnTo>
                        <a:pt x="141" y="130"/>
                      </a:lnTo>
                      <a:lnTo>
                        <a:pt x="234" y="130"/>
                      </a:lnTo>
                      <a:lnTo>
                        <a:pt x="234" y="164"/>
                      </a:lnTo>
                      <a:lnTo>
                        <a:pt x="199" y="164"/>
                      </a:lnTo>
                      <a:lnTo>
                        <a:pt x="199" y="240"/>
                      </a:lnTo>
                      <a:lnTo>
                        <a:pt x="275" y="240"/>
                      </a:lnTo>
                      <a:lnTo>
                        <a:pt x="275" y="164"/>
                      </a:lnTo>
                      <a:lnTo>
                        <a:pt x="239" y="164"/>
                      </a:lnTo>
                      <a:close/>
                    </a:path>
                  </a:pathLst>
                </a:custGeom>
                <a:solidFill>
                  <a:srgbClr val="FFB900"/>
                </a:solidFill>
                <a:ln>
                  <a:noFill/>
                </a:ln>
              </p:spPr>
              <p:txBody>
                <a:bodyPr vert="horz" wrap="square" lIns="91416" tIns="45708" rIns="91416" bIns="45708" numCol="1" anchor="t" anchorCtr="0" compatLnSpc="1">
                  <a:prstTxWarp prst="textNoShape">
                    <a:avLst/>
                  </a:prstTxWarp>
                </a:bodyPr>
                <a:lstStyle/>
                <a:p>
                  <a:pPr defTabSz="914363">
                    <a:defRPr/>
                  </a:pPr>
                  <a:endParaRPr lang="en-US" sz="1799" kern="0" dirty="0" smtClean="0">
                    <a:solidFill>
                      <a:srgbClr val="505050"/>
                    </a:solidFill>
                  </a:endParaRPr>
                </a:p>
              </p:txBody>
            </p:sp>
          </p:grpSp>
        </p:grpSp>
        <p:sp>
          <p:nvSpPr>
            <p:cNvPr id="192" name="Rectangle 191"/>
            <p:cNvSpPr/>
            <p:nvPr/>
          </p:nvSpPr>
          <p:spPr bwMode="auto">
            <a:xfrm>
              <a:off x="913184" y="3822712"/>
              <a:ext cx="1418253" cy="1418253"/>
            </a:xfrm>
            <a:prstGeom prst="rect">
              <a:avLst/>
            </a:prstGeom>
            <a:solidFill>
              <a:srgbClr val="0072C6"/>
            </a:solidFill>
            <a:ln w="9525" cap="flat" cmpd="sng" algn="ctr">
              <a:noFill/>
              <a:prstDash val="solid"/>
              <a:headEnd type="none" w="med" len="med"/>
              <a:tailEnd type="none" w="med" len="med"/>
            </a:ln>
            <a:effectLst/>
          </p:spPr>
          <p:txBody>
            <a:bodyPr rot="0" spcFirstLastPara="0" vertOverflow="overflow" horzOverflow="overflow" vert="horz" wrap="square" lIns="45708" tIns="45708" rIns="45708" bIns="45708" numCol="1" spcCol="0" rtlCol="0" fromWordArt="0" anchor="ctr" anchorCtr="0" forceAA="0" compatLnSpc="1">
              <a:prstTxWarp prst="textNoShape">
                <a:avLst/>
              </a:prstTxWarp>
              <a:noAutofit/>
            </a:bodyPr>
            <a:lstStyle/>
            <a:p>
              <a:pPr algn="ctr" defTabSz="913825" fontAlgn="base">
                <a:spcBef>
                  <a:spcPct val="0"/>
                </a:spcBef>
                <a:spcAft>
                  <a:spcPct val="0"/>
                </a:spcAft>
                <a:defRPr/>
              </a:pPr>
              <a:endParaRPr lang="en-US" sz="2199" kern="0" dirty="0" smtClean="0">
                <a:solidFill>
                  <a:srgbClr val="505050"/>
                </a:solidFill>
                <a:ea typeface="Segoe UI" pitchFamily="34" charset="0"/>
                <a:cs typeface="Segoe UI" pitchFamily="34" charset="0"/>
              </a:endParaRPr>
            </a:p>
          </p:txBody>
        </p:sp>
      </p:grpSp>
      <p:sp>
        <p:nvSpPr>
          <p:cNvPr id="206" name="Rectangle 205"/>
          <p:cNvSpPr/>
          <p:nvPr/>
        </p:nvSpPr>
        <p:spPr>
          <a:xfrm>
            <a:off x="4794686" y="3808460"/>
            <a:ext cx="988787" cy="276927"/>
          </a:xfrm>
          <a:prstGeom prst="rect">
            <a:avLst/>
          </a:prstGeom>
        </p:spPr>
        <p:txBody>
          <a:bodyPr wrap="square">
            <a:spAutoFit/>
          </a:bodyPr>
          <a:lstStyle/>
          <a:p>
            <a:pPr algn="ctr" defTabSz="914363"/>
            <a:r>
              <a:rPr lang="en-US" sz="1200" kern="0" spc="-20" dirty="0">
                <a:solidFill>
                  <a:srgbClr val="00188F">
                    <a:lumMod val="75000"/>
                  </a:srgbClr>
                </a:solidFill>
                <a:latin typeface="Segoe UI Light" panose="020B0502040204020203" pitchFamily="34" charset="0"/>
                <a:cs typeface="Segoe UI Light" panose="020B0502040204020203" pitchFamily="34" charset="0"/>
              </a:rPr>
              <a:t>Inbound</a:t>
            </a:r>
          </a:p>
        </p:txBody>
      </p:sp>
      <p:sp>
        <p:nvSpPr>
          <p:cNvPr id="210" name="Rectangle 209"/>
          <p:cNvSpPr/>
          <p:nvPr/>
        </p:nvSpPr>
        <p:spPr>
          <a:xfrm>
            <a:off x="4794686" y="2273126"/>
            <a:ext cx="1000186" cy="276927"/>
          </a:xfrm>
          <a:prstGeom prst="rect">
            <a:avLst/>
          </a:prstGeom>
        </p:spPr>
        <p:txBody>
          <a:bodyPr wrap="square">
            <a:spAutoFit/>
          </a:bodyPr>
          <a:lstStyle/>
          <a:p>
            <a:pPr algn="ctr" defTabSz="914363"/>
            <a:r>
              <a:rPr lang="en-US" sz="1200" kern="0" spc="-20" dirty="0">
                <a:solidFill>
                  <a:srgbClr val="00188F"/>
                </a:solidFill>
                <a:latin typeface="Segoe UI Light" panose="020B0502040204020203" pitchFamily="34" charset="0"/>
                <a:cs typeface="Segoe UI Light" panose="020B0502040204020203" pitchFamily="34" charset="0"/>
              </a:rPr>
              <a:t>Outbound</a:t>
            </a:r>
          </a:p>
        </p:txBody>
      </p:sp>
      <p:grpSp>
        <p:nvGrpSpPr>
          <p:cNvPr id="218" name="Group 217"/>
          <p:cNvGrpSpPr/>
          <p:nvPr/>
        </p:nvGrpSpPr>
        <p:grpSpPr>
          <a:xfrm>
            <a:off x="1516564" y="3102396"/>
            <a:ext cx="899878" cy="698318"/>
            <a:chOff x="9572175" y="3394367"/>
            <a:chExt cx="899878" cy="698318"/>
          </a:xfrm>
        </p:grpSpPr>
        <p:sp>
          <p:nvSpPr>
            <p:cNvPr id="219" name="Rectangle 218"/>
            <p:cNvSpPr/>
            <p:nvPr/>
          </p:nvSpPr>
          <p:spPr bwMode="auto">
            <a:xfrm>
              <a:off x="9604292" y="3548589"/>
              <a:ext cx="840662" cy="529252"/>
            </a:xfrm>
            <a:prstGeom prst="rect">
              <a:avLst/>
            </a:prstGeom>
            <a:solidFill>
              <a:srgbClr val="FFB900"/>
            </a:solidFill>
            <a:ln w="9525" cap="flat" cmpd="sng" algn="ctr">
              <a:noFill/>
              <a:prstDash val="solid"/>
              <a:headEnd type="none" w="med" len="med"/>
              <a:tailEnd type="none" w="med" len="med"/>
            </a:ln>
            <a:effectLst/>
          </p:spPr>
          <p:txBody>
            <a:bodyPr rot="0" spcFirstLastPara="0" vertOverflow="overflow" horzOverflow="overflow" vert="horz" wrap="square" lIns="45708" tIns="45708" rIns="45708" bIns="45708" numCol="1" spcCol="0" rtlCol="0" fromWordArt="0" anchor="ctr" anchorCtr="0" forceAA="0" compatLnSpc="1">
              <a:prstTxWarp prst="textNoShape">
                <a:avLst/>
              </a:prstTxWarp>
              <a:noAutofit/>
            </a:bodyPr>
            <a:lstStyle/>
            <a:p>
              <a:pPr algn="ctr" defTabSz="913825" fontAlgn="base">
                <a:spcBef>
                  <a:spcPct val="0"/>
                </a:spcBef>
                <a:spcAft>
                  <a:spcPct val="0"/>
                </a:spcAft>
                <a:defRPr/>
              </a:pPr>
              <a:endParaRPr lang="en-US" sz="2199" kern="0" dirty="0" smtClean="0">
                <a:solidFill>
                  <a:srgbClr val="505050"/>
                </a:solidFill>
                <a:ea typeface="Segoe UI" pitchFamily="34" charset="0"/>
                <a:cs typeface="Segoe UI" pitchFamily="34" charset="0"/>
              </a:endParaRPr>
            </a:p>
          </p:txBody>
        </p:sp>
        <p:grpSp>
          <p:nvGrpSpPr>
            <p:cNvPr id="220" name="Group 219"/>
            <p:cNvGrpSpPr/>
            <p:nvPr/>
          </p:nvGrpSpPr>
          <p:grpSpPr>
            <a:xfrm>
              <a:off x="9572175" y="3394367"/>
              <a:ext cx="899878" cy="698318"/>
              <a:chOff x="6351588" y="3963988"/>
              <a:chExt cx="900112" cy="698500"/>
            </a:xfrm>
          </p:grpSpPr>
          <p:grpSp>
            <p:nvGrpSpPr>
              <p:cNvPr id="221" name="Group 220"/>
              <p:cNvGrpSpPr/>
              <p:nvPr/>
            </p:nvGrpSpPr>
            <p:grpSpPr>
              <a:xfrm>
                <a:off x="6351588" y="3963988"/>
                <a:ext cx="900112" cy="698500"/>
                <a:chOff x="6351588" y="3963988"/>
                <a:chExt cx="900112" cy="698500"/>
              </a:xfrm>
            </p:grpSpPr>
            <p:sp>
              <p:nvSpPr>
                <p:cNvPr id="223" name="Freeform 5"/>
                <p:cNvSpPr>
                  <a:spLocks noEditPoints="1"/>
                </p:cNvSpPr>
                <p:nvPr/>
              </p:nvSpPr>
              <p:spPr bwMode="auto">
                <a:xfrm>
                  <a:off x="6351588" y="4078288"/>
                  <a:ext cx="900112" cy="584200"/>
                </a:xfrm>
                <a:custGeom>
                  <a:avLst/>
                  <a:gdLst>
                    <a:gd name="T0" fmla="*/ 225 w 237"/>
                    <a:gd name="T1" fmla="*/ 0 h 153"/>
                    <a:gd name="T2" fmla="*/ 12 w 237"/>
                    <a:gd name="T3" fmla="*/ 0 h 153"/>
                    <a:gd name="T4" fmla="*/ 0 w 237"/>
                    <a:gd name="T5" fmla="*/ 12 h 153"/>
                    <a:gd name="T6" fmla="*/ 0 w 237"/>
                    <a:gd name="T7" fmla="*/ 142 h 153"/>
                    <a:gd name="T8" fmla="*/ 12 w 237"/>
                    <a:gd name="T9" fmla="*/ 153 h 153"/>
                    <a:gd name="T10" fmla="*/ 225 w 237"/>
                    <a:gd name="T11" fmla="*/ 153 h 153"/>
                    <a:gd name="T12" fmla="*/ 237 w 237"/>
                    <a:gd name="T13" fmla="*/ 142 h 153"/>
                    <a:gd name="T14" fmla="*/ 237 w 237"/>
                    <a:gd name="T15" fmla="*/ 12 h 153"/>
                    <a:gd name="T16" fmla="*/ 225 w 237"/>
                    <a:gd name="T17" fmla="*/ 0 h 153"/>
                    <a:gd name="T18" fmla="*/ 225 w 237"/>
                    <a:gd name="T19" fmla="*/ 142 h 153"/>
                    <a:gd name="T20" fmla="*/ 225 w 237"/>
                    <a:gd name="T21" fmla="*/ 142 h 153"/>
                    <a:gd name="T22" fmla="*/ 12 w 237"/>
                    <a:gd name="T23" fmla="*/ 142 h 153"/>
                    <a:gd name="T24" fmla="*/ 12 w 237"/>
                    <a:gd name="T25" fmla="*/ 142 h 153"/>
                    <a:gd name="T26" fmla="*/ 12 w 237"/>
                    <a:gd name="T27" fmla="*/ 12 h 153"/>
                    <a:gd name="T28" fmla="*/ 12 w 237"/>
                    <a:gd name="T29" fmla="*/ 12 h 153"/>
                    <a:gd name="T30" fmla="*/ 225 w 237"/>
                    <a:gd name="T31" fmla="*/ 12 h 153"/>
                    <a:gd name="T32" fmla="*/ 225 w 237"/>
                    <a:gd name="T33" fmla="*/ 12 h 153"/>
                    <a:gd name="T34" fmla="*/ 225 w 237"/>
                    <a:gd name="T35" fmla="*/ 142 h 153"/>
                    <a:gd name="T36" fmla="*/ 225 w 237"/>
                    <a:gd name="T37" fmla="*/ 142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37" h="153">
                      <a:moveTo>
                        <a:pt x="225" y="0"/>
                      </a:moveTo>
                      <a:cubicBezTo>
                        <a:pt x="12" y="0"/>
                        <a:pt x="12" y="0"/>
                        <a:pt x="12" y="0"/>
                      </a:cubicBezTo>
                      <a:cubicBezTo>
                        <a:pt x="6" y="0"/>
                        <a:pt x="0" y="5"/>
                        <a:pt x="0" y="12"/>
                      </a:cubicBezTo>
                      <a:cubicBezTo>
                        <a:pt x="0" y="142"/>
                        <a:pt x="0" y="142"/>
                        <a:pt x="0" y="142"/>
                      </a:cubicBezTo>
                      <a:cubicBezTo>
                        <a:pt x="0" y="148"/>
                        <a:pt x="6" y="153"/>
                        <a:pt x="12" y="153"/>
                      </a:cubicBezTo>
                      <a:cubicBezTo>
                        <a:pt x="225" y="153"/>
                        <a:pt x="225" y="153"/>
                        <a:pt x="225" y="153"/>
                      </a:cubicBezTo>
                      <a:cubicBezTo>
                        <a:pt x="232" y="153"/>
                        <a:pt x="237" y="148"/>
                        <a:pt x="237" y="142"/>
                      </a:cubicBezTo>
                      <a:cubicBezTo>
                        <a:pt x="237" y="12"/>
                        <a:pt x="237" y="12"/>
                        <a:pt x="237" y="12"/>
                      </a:cubicBezTo>
                      <a:cubicBezTo>
                        <a:pt x="237" y="5"/>
                        <a:pt x="232" y="0"/>
                        <a:pt x="225" y="0"/>
                      </a:cubicBezTo>
                      <a:close/>
                      <a:moveTo>
                        <a:pt x="225" y="142"/>
                      </a:moveTo>
                      <a:cubicBezTo>
                        <a:pt x="225" y="142"/>
                        <a:pt x="225" y="142"/>
                        <a:pt x="225" y="142"/>
                      </a:cubicBezTo>
                      <a:cubicBezTo>
                        <a:pt x="12" y="142"/>
                        <a:pt x="12" y="142"/>
                        <a:pt x="12" y="142"/>
                      </a:cubicBezTo>
                      <a:cubicBezTo>
                        <a:pt x="12" y="142"/>
                        <a:pt x="12" y="142"/>
                        <a:pt x="12" y="142"/>
                      </a:cubicBezTo>
                      <a:cubicBezTo>
                        <a:pt x="12" y="12"/>
                        <a:pt x="12" y="12"/>
                        <a:pt x="12" y="12"/>
                      </a:cubicBezTo>
                      <a:cubicBezTo>
                        <a:pt x="12" y="12"/>
                        <a:pt x="12" y="12"/>
                        <a:pt x="12" y="12"/>
                      </a:cubicBezTo>
                      <a:cubicBezTo>
                        <a:pt x="225" y="12"/>
                        <a:pt x="225" y="12"/>
                        <a:pt x="225" y="12"/>
                      </a:cubicBezTo>
                      <a:cubicBezTo>
                        <a:pt x="225" y="12"/>
                        <a:pt x="225" y="12"/>
                        <a:pt x="225" y="12"/>
                      </a:cubicBezTo>
                      <a:cubicBezTo>
                        <a:pt x="225" y="142"/>
                        <a:pt x="225" y="142"/>
                        <a:pt x="225" y="142"/>
                      </a:cubicBezTo>
                      <a:cubicBezTo>
                        <a:pt x="225" y="142"/>
                        <a:pt x="225" y="142"/>
                        <a:pt x="225" y="14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pPr defTabSz="914363">
                    <a:defRPr/>
                  </a:pPr>
                  <a:endParaRPr lang="en-US" sz="1799" kern="0" dirty="0" smtClean="0">
                    <a:solidFill>
                      <a:srgbClr val="505050"/>
                    </a:solidFill>
                  </a:endParaRPr>
                </a:p>
              </p:txBody>
            </p:sp>
            <p:sp>
              <p:nvSpPr>
                <p:cNvPr id="224" name="Freeform 6"/>
                <p:cNvSpPr>
                  <a:spLocks noEditPoints="1"/>
                </p:cNvSpPr>
                <p:nvPr/>
              </p:nvSpPr>
              <p:spPr bwMode="auto">
                <a:xfrm>
                  <a:off x="6351588" y="3963988"/>
                  <a:ext cx="900112" cy="107950"/>
                </a:xfrm>
                <a:custGeom>
                  <a:avLst/>
                  <a:gdLst>
                    <a:gd name="T0" fmla="*/ 225 w 237"/>
                    <a:gd name="T1" fmla="*/ 0 h 28"/>
                    <a:gd name="T2" fmla="*/ 12 w 237"/>
                    <a:gd name="T3" fmla="*/ 0 h 28"/>
                    <a:gd name="T4" fmla="*/ 0 w 237"/>
                    <a:gd name="T5" fmla="*/ 12 h 28"/>
                    <a:gd name="T6" fmla="*/ 0 w 237"/>
                    <a:gd name="T7" fmla="*/ 26 h 28"/>
                    <a:gd name="T8" fmla="*/ 9 w 237"/>
                    <a:gd name="T9" fmla="*/ 23 h 28"/>
                    <a:gd name="T10" fmla="*/ 228 w 237"/>
                    <a:gd name="T11" fmla="*/ 23 h 28"/>
                    <a:gd name="T12" fmla="*/ 237 w 237"/>
                    <a:gd name="T13" fmla="*/ 28 h 28"/>
                    <a:gd name="T14" fmla="*/ 237 w 237"/>
                    <a:gd name="T15" fmla="*/ 12 h 28"/>
                    <a:gd name="T16" fmla="*/ 225 w 237"/>
                    <a:gd name="T17" fmla="*/ 0 h 28"/>
                    <a:gd name="T18" fmla="*/ 190 w 237"/>
                    <a:gd name="T19" fmla="*/ 16 h 28"/>
                    <a:gd name="T20" fmla="*/ 179 w 237"/>
                    <a:gd name="T21" fmla="*/ 16 h 28"/>
                    <a:gd name="T22" fmla="*/ 179 w 237"/>
                    <a:gd name="T23" fmla="*/ 14 h 28"/>
                    <a:gd name="T24" fmla="*/ 190 w 237"/>
                    <a:gd name="T25" fmla="*/ 14 h 28"/>
                    <a:gd name="T26" fmla="*/ 190 w 237"/>
                    <a:gd name="T27" fmla="*/ 16 h 28"/>
                    <a:gd name="T28" fmla="*/ 204 w 237"/>
                    <a:gd name="T29" fmla="*/ 16 h 28"/>
                    <a:gd name="T30" fmla="*/ 196 w 237"/>
                    <a:gd name="T31" fmla="*/ 16 h 28"/>
                    <a:gd name="T32" fmla="*/ 196 w 237"/>
                    <a:gd name="T33" fmla="*/ 8 h 28"/>
                    <a:gd name="T34" fmla="*/ 204 w 237"/>
                    <a:gd name="T35" fmla="*/ 8 h 28"/>
                    <a:gd name="T36" fmla="*/ 204 w 237"/>
                    <a:gd name="T37" fmla="*/ 16 h 28"/>
                    <a:gd name="T38" fmla="*/ 223 w 237"/>
                    <a:gd name="T39" fmla="*/ 16 h 28"/>
                    <a:gd name="T40" fmla="*/ 220 w 237"/>
                    <a:gd name="T41" fmla="*/ 16 h 28"/>
                    <a:gd name="T42" fmla="*/ 218 w 237"/>
                    <a:gd name="T43" fmla="*/ 15 h 28"/>
                    <a:gd name="T44" fmla="*/ 217 w 237"/>
                    <a:gd name="T45" fmla="*/ 13 h 28"/>
                    <a:gd name="T46" fmla="*/ 214 w 237"/>
                    <a:gd name="T47" fmla="*/ 16 h 28"/>
                    <a:gd name="T48" fmla="*/ 214 w 237"/>
                    <a:gd name="T49" fmla="*/ 16 h 28"/>
                    <a:gd name="T50" fmla="*/ 211 w 237"/>
                    <a:gd name="T51" fmla="*/ 16 h 28"/>
                    <a:gd name="T52" fmla="*/ 216 w 237"/>
                    <a:gd name="T53" fmla="*/ 12 h 28"/>
                    <a:gd name="T54" fmla="*/ 211 w 237"/>
                    <a:gd name="T55" fmla="*/ 8 h 28"/>
                    <a:gd name="T56" fmla="*/ 214 w 237"/>
                    <a:gd name="T57" fmla="*/ 8 h 28"/>
                    <a:gd name="T58" fmla="*/ 217 w 237"/>
                    <a:gd name="T59" fmla="*/ 11 h 28"/>
                    <a:gd name="T60" fmla="*/ 220 w 237"/>
                    <a:gd name="T61" fmla="*/ 8 h 28"/>
                    <a:gd name="T62" fmla="*/ 223 w 237"/>
                    <a:gd name="T63" fmla="*/ 8 h 28"/>
                    <a:gd name="T64" fmla="*/ 218 w 237"/>
                    <a:gd name="T65" fmla="*/ 12 h 28"/>
                    <a:gd name="T66" fmla="*/ 223 w 237"/>
                    <a:gd name="T67" fmla="*/ 16 h 28"/>
                    <a:gd name="T68" fmla="*/ 203 w 237"/>
                    <a:gd name="T69" fmla="*/ 9 h 28"/>
                    <a:gd name="T70" fmla="*/ 197 w 237"/>
                    <a:gd name="T71" fmla="*/ 9 h 28"/>
                    <a:gd name="T72" fmla="*/ 197 w 237"/>
                    <a:gd name="T73" fmla="*/ 15 h 28"/>
                    <a:gd name="T74" fmla="*/ 203 w 237"/>
                    <a:gd name="T75" fmla="*/ 15 h 28"/>
                    <a:gd name="T76" fmla="*/ 203 w 237"/>
                    <a:gd name="T77" fmla="*/ 9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37" h="28">
                      <a:moveTo>
                        <a:pt x="225" y="0"/>
                      </a:moveTo>
                      <a:cubicBezTo>
                        <a:pt x="12" y="0"/>
                        <a:pt x="12" y="0"/>
                        <a:pt x="12" y="0"/>
                      </a:cubicBezTo>
                      <a:cubicBezTo>
                        <a:pt x="6" y="0"/>
                        <a:pt x="0" y="5"/>
                        <a:pt x="0" y="12"/>
                      </a:cubicBezTo>
                      <a:cubicBezTo>
                        <a:pt x="0" y="26"/>
                        <a:pt x="0" y="26"/>
                        <a:pt x="0" y="26"/>
                      </a:cubicBezTo>
                      <a:cubicBezTo>
                        <a:pt x="3" y="25"/>
                        <a:pt x="5" y="23"/>
                        <a:pt x="9" y="23"/>
                      </a:cubicBezTo>
                      <a:cubicBezTo>
                        <a:pt x="228" y="23"/>
                        <a:pt x="228" y="23"/>
                        <a:pt x="228" y="23"/>
                      </a:cubicBezTo>
                      <a:cubicBezTo>
                        <a:pt x="231" y="23"/>
                        <a:pt x="235" y="25"/>
                        <a:pt x="237" y="28"/>
                      </a:cubicBezTo>
                      <a:cubicBezTo>
                        <a:pt x="237" y="12"/>
                        <a:pt x="237" y="12"/>
                        <a:pt x="237" y="12"/>
                      </a:cubicBezTo>
                      <a:cubicBezTo>
                        <a:pt x="237" y="5"/>
                        <a:pt x="232" y="0"/>
                        <a:pt x="225" y="0"/>
                      </a:cubicBezTo>
                      <a:close/>
                      <a:moveTo>
                        <a:pt x="190" y="16"/>
                      </a:moveTo>
                      <a:cubicBezTo>
                        <a:pt x="179" y="16"/>
                        <a:pt x="179" y="16"/>
                        <a:pt x="179" y="16"/>
                      </a:cubicBezTo>
                      <a:cubicBezTo>
                        <a:pt x="179" y="14"/>
                        <a:pt x="179" y="14"/>
                        <a:pt x="179" y="14"/>
                      </a:cubicBezTo>
                      <a:cubicBezTo>
                        <a:pt x="190" y="14"/>
                        <a:pt x="190" y="14"/>
                        <a:pt x="190" y="14"/>
                      </a:cubicBezTo>
                      <a:lnTo>
                        <a:pt x="190" y="16"/>
                      </a:lnTo>
                      <a:close/>
                      <a:moveTo>
                        <a:pt x="204" y="16"/>
                      </a:moveTo>
                      <a:cubicBezTo>
                        <a:pt x="196" y="16"/>
                        <a:pt x="196" y="16"/>
                        <a:pt x="196" y="16"/>
                      </a:cubicBezTo>
                      <a:cubicBezTo>
                        <a:pt x="196" y="8"/>
                        <a:pt x="196" y="8"/>
                        <a:pt x="196" y="8"/>
                      </a:cubicBezTo>
                      <a:cubicBezTo>
                        <a:pt x="204" y="8"/>
                        <a:pt x="204" y="8"/>
                        <a:pt x="204" y="8"/>
                      </a:cubicBezTo>
                      <a:lnTo>
                        <a:pt x="204" y="16"/>
                      </a:lnTo>
                      <a:close/>
                      <a:moveTo>
                        <a:pt x="223" y="16"/>
                      </a:moveTo>
                      <a:cubicBezTo>
                        <a:pt x="220" y="16"/>
                        <a:pt x="220" y="16"/>
                        <a:pt x="220" y="16"/>
                      </a:cubicBezTo>
                      <a:cubicBezTo>
                        <a:pt x="218" y="15"/>
                        <a:pt x="218" y="15"/>
                        <a:pt x="218" y="15"/>
                      </a:cubicBezTo>
                      <a:cubicBezTo>
                        <a:pt x="217" y="13"/>
                        <a:pt x="217" y="13"/>
                        <a:pt x="217" y="13"/>
                      </a:cubicBezTo>
                      <a:cubicBezTo>
                        <a:pt x="214" y="16"/>
                        <a:pt x="214" y="16"/>
                        <a:pt x="214" y="16"/>
                      </a:cubicBezTo>
                      <a:cubicBezTo>
                        <a:pt x="214" y="16"/>
                        <a:pt x="214" y="16"/>
                        <a:pt x="214" y="16"/>
                      </a:cubicBezTo>
                      <a:cubicBezTo>
                        <a:pt x="211" y="16"/>
                        <a:pt x="211" y="16"/>
                        <a:pt x="211" y="16"/>
                      </a:cubicBezTo>
                      <a:cubicBezTo>
                        <a:pt x="216" y="12"/>
                        <a:pt x="216" y="12"/>
                        <a:pt x="216" y="12"/>
                      </a:cubicBezTo>
                      <a:cubicBezTo>
                        <a:pt x="211" y="8"/>
                        <a:pt x="211" y="8"/>
                        <a:pt x="211" y="8"/>
                      </a:cubicBezTo>
                      <a:cubicBezTo>
                        <a:pt x="214" y="8"/>
                        <a:pt x="214" y="8"/>
                        <a:pt x="214" y="8"/>
                      </a:cubicBezTo>
                      <a:cubicBezTo>
                        <a:pt x="217" y="11"/>
                        <a:pt x="217" y="11"/>
                        <a:pt x="217" y="11"/>
                      </a:cubicBezTo>
                      <a:cubicBezTo>
                        <a:pt x="220" y="8"/>
                        <a:pt x="220" y="8"/>
                        <a:pt x="220" y="8"/>
                      </a:cubicBezTo>
                      <a:cubicBezTo>
                        <a:pt x="223" y="8"/>
                        <a:pt x="223" y="8"/>
                        <a:pt x="223" y="8"/>
                      </a:cubicBezTo>
                      <a:cubicBezTo>
                        <a:pt x="218" y="12"/>
                        <a:pt x="218" y="12"/>
                        <a:pt x="218" y="12"/>
                      </a:cubicBezTo>
                      <a:lnTo>
                        <a:pt x="223" y="16"/>
                      </a:lnTo>
                      <a:close/>
                      <a:moveTo>
                        <a:pt x="203" y="9"/>
                      </a:moveTo>
                      <a:cubicBezTo>
                        <a:pt x="197" y="9"/>
                        <a:pt x="197" y="9"/>
                        <a:pt x="197" y="9"/>
                      </a:cubicBezTo>
                      <a:cubicBezTo>
                        <a:pt x="197" y="15"/>
                        <a:pt x="197" y="15"/>
                        <a:pt x="197" y="15"/>
                      </a:cubicBezTo>
                      <a:cubicBezTo>
                        <a:pt x="203" y="15"/>
                        <a:pt x="203" y="15"/>
                        <a:pt x="203" y="15"/>
                      </a:cubicBezTo>
                      <a:lnTo>
                        <a:pt x="203" y="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pPr defTabSz="914363">
                    <a:defRPr/>
                  </a:pPr>
                  <a:endParaRPr lang="en-US" sz="1799" kern="0" dirty="0" smtClean="0">
                    <a:solidFill>
                      <a:srgbClr val="505050"/>
                    </a:solidFill>
                  </a:endParaRPr>
                </a:p>
              </p:txBody>
            </p:sp>
          </p:grpSp>
          <p:sp>
            <p:nvSpPr>
              <p:cNvPr id="222" name="Freeform 7"/>
              <p:cNvSpPr>
                <a:spLocks/>
              </p:cNvSpPr>
              <p:nvPr/>
            </p:nvSpPr>
            <p:spPr bwMode="auto">
              <a:xfrm>
                <a:off x="6583363" y="4178301"/>
                <a:ext cx="436562" cy="381000"/>
              </a:xfrm>
              <a:custGeom>
                <a:avLst/>
                <a:gdLst>
                  <a:gd name="T0" fmla="*/ 239 w 275"/>
                  <a:gd name="T1" fmla="*/ 164 h 240"/>
                  <a:gd name="T2" fmla="*/ 239 w 275"/>
                  <a:gd name="T3" fmla="*/ 125 h 240"/>
                  <a:gd name="T4" fmla="*/ 237 w 275"/>
                  <a:gd name="T5" fmla="*/ 125 h 240"/>
                  <a:gd name="T6" fmla="*/ 234 w 275"/>
                  <a:gd name="T7" fmla="*/ 125 h 240"/>
                  <a:gd name="T8" fmla="*/ 141 w 275"/>
                  <a:gd name="T9" fmla="*/ 125 h 240"/>
                  <a:gd name="T10" fmla="*/ 141 w 275"/>
                  <a:gd name="T11" fmla="*/ 99 h 240"/>
                  <a:gd name="T12" fmla="*/ 203 w 275"/>
                  <a:gd name="T13" fmla="*/ 99 h 240"/>
                  <a:gd name="T14" fmla="*/ 203 w 275"/>
                  <a:gd name="T15" fmla="*/ 0 h 240"/>
                  <a:gd name="T16" fmla="*/ 72 w 275"/>
                  <a:gd name="T17" fmla="*/ 0 h 240"/>
                  <a:gd name="T18" fmla="*/ 72 w 275"/>
                  <a:gd name="T19" fmla="*/ 99 h 240"/>
                  <a:gd name="T20" fmla="*/ 134 w 275"/>
                  <a:gd name="T21" fmla="*/ 99 h 240"/>
                  <a:gd name="T22" fmla="*/ 134 w 275"/>
                  <a:gd name="T23" fmla="*/ 125 h 240"/>
                  <a:gd name="T24" fmla="*/ 41 w 275"/>
                  <a:gd name="T25" fmla="*/ 125 h 240"/>
                  <a:gd name="T26" fmla="*/ 38 w 275"/>
                  <a:gd name="T27" fmla="*/ 125 h 240"/>
                  <a:gd name="T28" fmla="*/ 36 w 275"/>
                  <a:gd name="T29" fmla="*/ 125 h 240"/>
                  <a:gd name="T30" fmla="*/ 36 w 275"/>
                  <a:gd name="T31" fmla="*/ 164 h 240"/>
                  <a:gd name="T32" fmla="*/ 0 w 275"/>
                  <a:gd name="T33" fmla="*/ 164 h 240"/>
                  <a:gd name="T34" fmla="*/ 0 w 275"/>
                  <a:gd name="T35" fmla="*/ 240 h 240"/>
                  <a:gd name="T36" fmla="*/ 77 w 275"/>
                  <a:gd name="T37" fmla="*/ 240 h 240"/>
                  <a:gd name="T38" fmla="*/ 77 w 275"/>
                  <a:gd name="T39" fmla="*/ 164 h 240"/>
                  <a:gd name="T40" fmla="*/ 41 w 275"/>
                  <a:gd name="T41" fmla="*/ 164 h 240"/>
                  <a:gd name="T42" fmla="*/ 41 w 275"/>
                  <a:gd name="T43" fmla="*/ 130 h 240"/>
                  <a:gd name="T44" fmla="*/ 134 w 275"/>
                  <a:gd name="T45" fmla="*/ 130 h 240"/>
                  <a:gd name="T46" fmla="*/ 134 w 275"/>
                  <a:gd name="T47" fmla="*/ 137 h 240"/>
                  <a:gd name="T48" fmla="*/ 134 w 275"/>
                  <a:gd name="T49" fmla="*/ 164 h 240"/>
                  <a:gd name="T50" fmla="*/ 100 w 275"/>
                  <a:gd name="T51" fmla="*/ 164 h 240"/>
                  <a:gd name="T52" fmla="*/ 100 w 275"/>
                  <a:gd name="T53" fmla="*/ 240 h 240"/>
                  <a:gd name="T54" fmla="*/ 177 w 275"/>
                  <a:gd name="T55" fmla="*/ 240 h 240"/>
                  <a:gd name="T56" fmla="*/ 177 w 275"/>
                  <a:gd name="T57" fmla="*/ 164 h 240"/>
                  <a:gd name="T58" fmla="*/ 141 w 275"/>
                  <a:gd name="T59" fmla="*/ 164 h 240"/>
                  <a:gd name="T60" fmla="*/ 141 w 275"/>
                  <a:gd name="T61" fmla="*/ 137 h 240"/>
                  <a:gd name="T62" fmla="*/ 141 w 275"/>
                  <a:gd name="T63" fmla="*/ 130 h 240"/>
                  <a:gd name="T64" fmla="*/ 234 w 275"/>
                  <a:gd name="T65" fmla="*/ 130 h 240"/>
                  <a:gd name="T66" fmla="*/ 234 w 275"/>
                  <a:gd name="T67" fmla="*/ 164 h 240"/>
                  <a:gd name="T68" fmla="*/ 199 w 275"/>
                  <a:gd name="T69" fmla="*/ 164 h 240"/>
                  <a:gd name="T70" fmla="*/ 199 w 275"/>
                  <a:gd name="T71" fmla="*/ 240 h 240"/>
                  <a:gd name="T72" fmla="*/ 275 w 275"/>
                  <a:gd name="T73" fmla="*/ 240 h 240"/>
                  <a:gd name="T74" fmla="*/ 275 w 275"/>
                  <a:gd name="T75" fmla="*/ 164 h 240"/>
                  <a:gd name="T76" fmla="*/ 239 w 275"/>
                  <a:gd name="T77" fmla="*/ 164 h 2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75" h="240">
                    <a:moveTo>
                      <a:pt x="239" y="164"/>
                    </a:moveTo>
                    <a:lnTo>
                      <a:pt x="239" y="125"/>
                    </a:lnTo>
                    <a:lnTo>
                      <a:pt x="237" y="125"/>
                    </a:lnTo>
                    <a:lnTo>
                      <a:pt x="234" y="125"/>
                    </a:lnTo>
                    <a:lnTo>
                      <a:pt x="141" y="125"/>
                    </a:lnTo>
                    <a:lnTo>
                      <a:pt x="141" y="99"/>
                    </a:lnTo>
                    <a:lnTo>
                      <a:pt x="203" y="99"/>
                    </a:lnTo>
                    <a:lnTo>
                      <a:pt x="203" y="0"/>
                    </a:lnTo>
                    <a:lnTo>
                      <a:pt x="72" y="0"/>
                    </a:lnTo>
                    <a:lnTo>
                      <a:pt x="72" y="99"/>
                    </a:lnTo>
                    <a:lnTo>
                      <a:pt x="134" y="99"/>
                    </a:lnTo>
                    <a:lnTo>
                      <a:pt x="134" y="125"/>
                    </a:lnTo>
                    <a:lnTo>
                      <a:pt x="41" y="125"/>
                    </a:lnTo>
                    <a:lnTo>
                      <a:pt x="38" y="125"/>
                    </a:lnTo>
                    <a:lnTo>
                      <a:pt x="36" y="125"/>
                    </a:lnTo>
                    <a:lnTo>
                      <a:pt x="36" y="164"/>
                    </a:lnTo>
                    <a:lnTo>
                      <a:pt x="0" y="164"/>
                    </a:lnTo>
                    <a:lnTo>
                      <a:pt x="0" y="240"/>
                    </a:lnTo>
                    <a:lnTo>
                      <a:pt x="77" y="240"/>
                    </a:lnTo>
                    <a:lnTo>
                      <a:pt x="77" y="164"/>
                    </a:lnTo>
                    <a:lnTo>
                      <a:pt x="41" y="164"/>
                    </a:lnTo>
                    <a:lnTo>
                      <a:pt x="41" y="130"/>
                    </a:lnTo>
                    <a:lnTo>
                      <a:pt x="134" y="130"/>
                    </a:lnTo>
                    <a:lnTo>
                      <a:pt x="134" y="137"/>
                    </a:lnTo>
                    <a:lnTo>
                      <a:pt x="134" y="164"/>
                    </a:lnTo>
                    <a:lnTo>
                      <a:pt x="100" y="164"/>
                    </a:lnTo>
                    <a:lnTo>
                      <a:pt x="100" y="240"/>
                    </a:lnTo>
                    <a:lnTo>
                      <a:pt x="177" y="240"/>
                    </a:lnTo>
                    <a:lnTo>
                      <a:pt x="177" y="164"/>
                    </a:lnTo>
                    <a:lnTo>
                      <a:pt x="141" y="164"/>
                    </a:lnTo>
                    <a:lnTo>
                      <a:pt x="141" y="137"/>
                    </a:lnTo>
                    <a:lnTo>
                      <a:pt x="141" y="130"/>
                    </a:lnTo>
                    <a:lnTo>
                      <a:pt x="234" y="130"/>
                    </a:lnTo>
                    <a:lnTo>
                      <a:pt x="234" y="164"/>
                    </a:lnTo>
                    <a:lnTo>
                      <a:pt x="199" y="164"/>
                    </a:lnTo>
                    <a:lnTo>
                      <a:pt x="199" y="240"/>
                    </a:lnTo>
                    <a:lnTo>
                      <a:pt x="275" y="240"/>
                    </a:lnTo>
                    <a:lnTo>
                      <a:pt x="275" y="164"/>
                    </a:lnTo>
                    <a:lnTo>
                      <a:pt x="239" y="164"/>
                    </a:lnTo>
                    <a:close/>
                  </a:path>
                </a:pathLst>
              </a:custGeom>
              <a:solidFill>
                <a:srgbClr val="FFFFFF"/>
              </a:solidFill>
              <a:ln>
                <a:noFill/>
              </a:ln>
            </p:spPr>
            <p:txBody>
              <a:bodyPr vert="horz" wrap="square" lIns="91416" tIns="45708" rIns="91416" bIns="45708" numCol="1" anchor="t" anchorCtr="0" compatLnSpc="1">
                <a:prstTxWarp prst="textNoShape">
                  <a:avLst/>
                </a:prstTxWarp>
              </a:bodyPr>
              <a:lstStyle/>
              <a:p>
                <a:pPr defTabSz="914363">
                  <a:defRPr/>
                </a:pPr>
                <a:endParaRPr lang="en-US" sz="1799" kern="0" dirty="0" smtClean="0">
                  <a:solidFill>
                    <a:srgbClr val="505050"/>
                  </a:solidFill>
                </a:endParaRPr>
              </a:p>
            </p:txBody>
          </p:sp>
        </p:grpSp>
      </p:grpSp>
      <p:sp>
        <p:nvSpPr>
          <p:cNvPr id="230" name="Rectangle 229"/>
          <p:cNvSpPr/>
          <p:nvPr/>
        </p:nvSpPr>
        <p:spPr>
          <a:xfrm>
            <a:off x="911038" y="5022564"/>
            <a:ext cx="3750322" cy="307777"/>
          </a:xfrm>
          <a:prstGeom prst="rect">
            <a:avLst/>
          </a:prstGeom>
        </p:spPr>
        <p:txBody>
          <a:bodyPr wrap="none">
            <a:spAutoFit/>
          </a:bodyPr>
          <a:lstStyle/>
          <a:p>
            <a:r>
              <a:rPr lang="en-US" sz="1400" b="1" spc="-70" dirty="0">
                <a:solidFill>
                  <a:srgbClr val="505050"/>
                </a:solidFill>
              </a:rPr>
              <a:t>SharePoint Online </a:t>
            </a:r>
            <a:r>
              <a:rPr lang="en-US" sz="1400" b="1" spc="-70" dirty="0">
                <a:solidFill>
                  <a:srgbClr val="00B050"/>
                </a:solidFill>
              </a:rPr>
              <a:t>can query</a:t>
            </a:r>
            <a:r>
              <a:rPr lang="en-US" sz="1400" b="1" spc="-70" dirty="0">
                <a:solidFill>
                  <a:srgbClr val="000000"/>
                </a:solidFill>
              </a:rPr>
              <a:t> </a:t>
            </a:r>
            <a:r>
              <a:rPr lang="en-US" sz="1400" b="1" spc="-70" dirty="0">
                <a:solidFill>
                  <a:srgbClr val="505050"/>
                </a:solidFill>
              </a:rPr>
              <a:t>SharePoint Server</a:t>
            </a:r>
          </a:p>
        </p:txBody>
      </p:sp>
      <p:sp>
        <p:nvSpPr>
          <p:cNvPr id="232" name="TextBox 231"/>
          <p:cNvSpPr txBox="1"/>
          <p:nvPr/>
        </p:nvSpPr>
        <p:spPr>
          <a:xfrm>
            <a:off x="4905260" y="1341120"/>
            <a:ext cx="727894" cy="276927"/>
          </a:xfrm>
          <a:prstGeom prst="rect">
            <a:avLst/>
          </a:prstGeom>
          <a:noFill/>
        </p:spPr>
        <p:txBody>
          <a:bodyPr wrap="none" lIns="0" tIns="0" rIns="0" bIns="0" rtlCol="0">
            <a:spAutoFit/>
          </a:bodyPr>
          <a:lstStyle/>
          <a:p>
            <a:pPr defTabSz="914363"/>
            <a:r>
              <a:rPr lang="en-US" sz="1799" kern="0" spc="-20" dirty="0">
                <a:solidFill>
                  <a:srgbClr val="00188F"/>
                </a:solidFill>
                <a:latin typeface="Segoe UI Light" panose="020B0502040204020203" pitchFamily="34" charset="0"/>
                <a:cs typeface="Segoe UI Light" panose="020B0502040204020203" pitchFamily="34" charset="0"/>
              </a:rPr>
              <a:t>Internet</a:t>
            </a:r>
          </a:p>
        </p:txBody>
      </p:sp>
      <p:sp>
        <p:nvSpPr>
          <p:cNvPr id="233" name="TextBox 232"/>
          <p:cNvSpPr txBox="1"/>
          <p:nvPr/>
        </p:nvSpPr>
        <p:spPr>
          <a:xfrm>
            <a:off x="1691297" y="1311309"/>
            <a:ext cx="2005476" cy="276927"/>
          </a:xfrm>
          <a:prstGeom prst="rect">
            <a:avLst/>
          </a:prstGeom>
          <a:noFill/>
        </p:spPr>
        <p:txBody>
          <a:bodyPr wrap="none" lIns="0" tIns="0" rIns="0" bIns="0" rtlCol="0">
            <a:spAutoFit/>
          </a:bodyPr>
          <a:lstStyle/>
          <a:p>
            <a:pPr defTabSz="914363"/>
            <a:r>
              <a:rPr lang="en-US" sz="1799" kern="0" spc="-20" dirty="0">
                <a:solidFill>
                  <a:srgbClr val="00188F"/>
                </a:solidFill>
                <a:latin typeface="Segoe UI Light" panose="020B0502040204020203" pitchFamily="34" charset="0"/>
                <a:cs typeface="Segoe UI Light" panose="020B0502040204020203" pitchFamily="34" charset="0"/>
              </a:rPr>
              <a:t>Microsoft data center</a:t>
            </a:r>
          </a:p>
        </p:txBody>
      </p:sp>
      <p:sp>
        <p:nvSpPr>
          <p:cNvPr id="234" name="TextBox 233"/>
          <p:cNvSpPr txBox="1"/>
          <p:nvPr/>
        </p:nvSpPr>
        <p:spPr>
          <a:xfrm>
            <a:off x="8808911" y="1358965"/>
            <a:ext cx="724689" cy="276927"/>
          </a:xfrm>
          <a:prstGeom prst="rect">
            <a:avLst/>
          </a:prstGeom>
          <a:noFill/>
        </p:spPr>
        <p:txBody>
          <a:bodyPr wrap="none" lIns="0" tIns="0" rIns="0" bIns="0" rtlCol="0">
            <a:spAutoFit/>
          </a:bodyPr>
          <a:lstStyle/>
          <a:p>
            <a:pPr defTabSz="914363"/>
            <a:r>
              <a:rPr lang="en-US" sz="1799" kern="0" spc="-20" dirty="0">
                <a:solidFill>
                  <a:srgbClr val="00188F"/>
                </a:solidFill>
                <a:latin typeface="Segoe UI Light" panose="020B0502040204020203" pitchFamily="34" charset="0"/>
                <a:cs typeface="Segoe UI Light" panose="020B0502040204020203" pitchFamily="34" charset="0"/>
              </a:rPr>
              <a:t>Intranet</a:t>
            </a:r>
          </a:p>
        </p:txBody>
      </p:sp>
      <p:sp>
        <p:nvSpPr>
          <p:cNvPr id="235" name="TextBox 234"/>
          <p:cNvSpPr txBox="1"/>
          <p:nvPr/>
        </p:nvSpPr>
        <p:spPr>
          <a:xfrm>
            <a:off x="6047641" y="1329612"/>
            <a:ext cx="972770" cy="553854"/>
          </a:xfrm>
          <a:prstGeom prst="rect">
            <a:avLst/>
          </a:prstGeom>
          <a:noFill/>
        </p:spPr>
        <p:txBody>
          <a:bodyPr wrap="none" lIns="0" tIns="0" rIns="0" bIns="0" rtlCol="0">
            <a:spAutoFit/>
          </a:bodyPr>
          <a:lstStyle/>
          <a:p>
            <a:pPr algn="ctr" defTabSz="914363"/>
            <a:r>
              <a:rPr lang="en-US" sz="1799" kern="0" spc="-20" dirty="0">
                <a:solidFill>
                  <a:srgbClr val="00188F"/>
                </a:solidFill>
                <a:latin typeface="Segoe UI Light" panose="020B0502040204020203" pitchFamily="34" charset="0"/>
                <a:cs typeface="Segoe UI Light" panose="020B0502040204020203" pitchFamily="34" charset="0"/>
              </a:rPr>
              <a:t>Perimeter </a:t>
            </a:r>
            <a:br>
              <a:rPr lang="en-US" sz="1799" kern="0" spc="-20" dirty="0">
                <a:solidFill>
                  <a:srgbClr val="00188F"/>
                </a:solidFill>
                <a:latin typeface="Segoe UI Light" panose="020B0502040204020203" pitchFamily="34" charset="0"/>
                <a:cs typeface="Segoe UI Light" panose="020B0502040204020203" pitchFamily="34" charset="0"/>
              </a:rPr>
            </a:br>
            <a:r>
              <a:rPr lang="en-US" sz="1799" kern="0" spc="-20" dirty="0">
                <a:solidFill>
                  <a:srgbClr val="00188F"/>
                </a:solidFill>
                <a:latin typeface="Segoe UI Light" panose="020B0502040204020203" pitchFamily="34" charset="0"/>
                <a:cs typeface="Segoe UI Light" panose="020B0502040204020203" pitchFamily="34" charset="0"/>
              </a:rPr>
              <a:t>network</a:t>
            </a:r>
          </a:p>
        </p:txBody>
      </p:sp>
      <p:cxnSp>
        <p:nvCxnSpPr>
          <p:cNvPr id="236" name="Straight Arrow Connector 235"/>
          <p:cNvCxnSpPr/>
          <p:nvPr/>
        </p:nvCxnSpPr>
        <p:spPr>
          <a:xfrm flipV="1">
            <a:off x="5891843" y="1197120"/>
            <a:ext cx="5287930" cy="39067"/>
          </a:xfrm>
          <a:prstGeom prst="straightConnector1">
            <a:avLst/>
          </a:prstGeom>
          <a:noFill/>
          <a:ln w="22225" cap="flat" cmpd="sng" algn="ctr">
            <a:solidFill>
              <a:schemeClr val="tx1"/>
            </a:solidFill>
            <a:prstDash val="solid"/>
            <a:headEnd type="triangle"/>
            <a:tailEnd type="triangle"/>
          </a:ln>
          <a:effectLst/>
        </p:spPr>
      </p:cxnSp>
      <p:sp>
        <p:nvSpPr>
          <p:cNvPr id="237" name="TextBox 236"/>
          <p:cNvSpPr txBox="1"/>
          <p:nvPr/>
        </p:nvSpPr>
        <p:spPr>
          <a:xfrm>
            <a:off x="7556370" y="1102995"/>
            <a:ext cx="1273900" cy="184618"/>
          </a:xfrm>
          <a:prstGeom prst="rect">
            <a:avLst/>
          </a:prstGeom>
          <a:solidFill>
            <a:srgbClr val="FFFFFF"/>
          </a:solidFill>
        </p:spPr>
        <p:txBody>
          <a:bodyPr wrap="square" lIns="0" tIns="0" rIns="0" bIns="0" rtlCol="0">
            <a:spAutoFit/>
          </a:bodyPr>
          <a:lstStyle/>
          <a:p>
            <a:pPr algn="ctr" defTabSz="914363">
              <a:defRPr/>
            </a:pPr>
            <a:r>
              <a:rPr lang="en-US" sz="1200" kern="0" spc="-20" dirty="0" smtClean="0">
                <a:solidFill>
                  <a:srgbClr val="00188F"/>
                </a:solidFill>
                <a:latin typeface="Segoe UI Light" panose="020B0502040204020203" pitchFamily="34" charset="0"/>
                <a:cs typeface="Segoe UI Light" panose="020B0502040204020203" pitchFamily="34" charset="0"/>
              </a:rPr>
              <a:t>Customer network</a:t>
            </a:r>
          </a:p>
        </p:txBody>
      </p:sp>
      <p:cxnSp>
        <p:nvCxnSpPr>
          <p:cNvPr id="238" name="Straight Connector 237"/>
          <p:cNvCxnSpPr/>
          <p:nvPr/>
        </p:nvCxnSpPr>
        <p:spPr>
          <a:xfrm>
            <a:off x="4756387" y="1282523"/>
            <a:ext cx="0" cy="3979148"/>
          </a:xfrm>
          <a:prstGeom prst="line">
            <a:avLst/>
          </a:prstGeom>
          <a:ln>
            <a:solidFill>
              <a:schemeClr val="tx1"/>
            </a:solidFill>
            <a:prstDash val="sysDash"/>
            <a:headEnd type="none"/>
            <a:tailEnd type="none"/>
          </a:ln>
        </p:spPr>
        <p:style>
          <a:lnRef idx="1">
            <a:schemeClr val="accent1"/>
          </a:lnRef>
          <a:fillRef idx="0">
            <a:schemeClr val="accent1"/>
          </a:fillRef>
          <a:effectRef idx="0">
            <a:schemeClr val="accent1"/>
          </a:effectRef>
          <a:fontRef idx="minor">
            <a:schemeClr val="tx1"/>
          </a:fontRef>
        </p:style>
      </p:cxnSp>
      <p:cxnSp>
        <p:nvCxnSpPr>
          <p:cNvPr id="239" name="Straight Connector 238"/>
          <p:cNvCxnSpPr/>
          <p:nvPr/>
        </p:nvCxnSpPr>
        <p:spPr>
          <a:xfrm>
            <a:off x="5783473" y="1323435"/>
            <a:ext cx="0" cy="3979148"/>
          </a:xfrm>
          <a:prstGeom prst="line">
            <a:avLst/>
          </a:prstGeom>
          <a:ln>
            <a:solidFill>
              <a:schemeClr val="tx1"/>
            </a:solidFill>
            <a:prstDash val="sysDash"/>
            <a:headEnd type="none"/>
            <a:tailEnd type="none"/>
          </a:ln>
        </p:spPr>
        <p:style>
          <a:lnRef idx="1">
            <a:schemeClr val="accent1"/>
          </a:lnRef>
          <a:fillRef idx="0">
            <a:schemeClr val="accent1"/>
          </a:fillRef>
          <a:effectRef idx="0">
            <a:schemeClr val="accent1"/>
          </a:effectRef>
          <a:fontRef idx="minor">
            <a:schemeClr val="tx1"/>
          </a:fontRef>
        </p:style>
      </p:cxnSp>
      <p:cxnSp>
        <p:nvCxnSpPr>
          <p:cNvPr id="240" name="Straight Connector 239"/>
          <p:cNvCxnSpPr/>
          <p:nvPr/>
        </p:nvCxnSpPr>
        <p:spPr>
          <a:xfrm>
            <a:off x="7262713" y="1331055"/>
            <a:ext cx="0" cy="3979148"/>
          </a:xfrm>
          <a:prstGeom prst="line">
            <a:avLst/>
          </a:prstGeom>
          <a:ln>
            <a:solidFill>
              <a:schemeClr val="tx1"/>
            </a:solidFill>
            <a:prstDash val="sysDash"/>
            <a:headEnd type="none"/>
            <a:tailEnd type="none"/>
          </a:ln>
        </p:spPr>
        <p:style>
          <a:lnRef idx="1">
            <a:schemeClr val="accent1"/>
          </a:lnRef>
          <a:fillRef idx="0">
            <a:schemeClr val="accent1"/>
          </a:fillRef>
          <a:effectRef idx="0">
            <a:schemeClr val="accent1"/>
          </a:effectRef>
          <a:fontRef idx="minor">
            <a:schemeClr val="tx1"/>
          </a:fontRef>
        </p:style>
      </p:cxnSp>
      <p:sp>
        <p:nvSpPr>
          <p:cNvPr id="84" name="Rectangle 83"/>
          <p:cNvSpPr/>
          <p:nvPr/>
        </p:nvSpPr>
        <p:spPr>
          <a:xfrm>
            <a:off x="6009524" y="3895673"/>
            <a:ext cx="1049005" cy="276999"/>
          </a:xfrm>
          <a:prstGeom prst="rect">
            <a:avLst/>
          </a:prstGeom>
        </p:spPr>
        <p:txBody>
          <a:bodyPr wrap="none">
            <a:spAutoFit/>
          </a:bodyPr>
          <a:lstStyle/>
          <a:p>
            <a:pPr defTabSz="914363"/>
            <a:r>
              <a:rPr lang="en-US" sz="1200" kern="0" spc="-20" dirty="0" smtClean="0">
                <a:solidFill>
                  <a:srgbClr val="00188F">
                    <a:lumMod val="75000"/>
                  </a:srgbClr>
                </a:solidFill>
                <a:latin typeface="Segoe UI Light" panose="020B0502040204020203" pitchFamily="34" charset="0"/>
                <a:cs typeface="Segoe UI Light" panose="020B0502040204020203" pitchFamily="34" charset="0"/>
              </a:rPr>
              <a:t>Reverse proxy</a:t>
            </a:r>
            <a:endParaRPr lang="en-US" sz="1200" kern="0" spc="-20" dirty="0">
              <a:solidFill>
                <a:srgbClr val="00188F">
                  <a:lumMod val="75000"/>
                </a:srgbClr>
              </a:solidFill>
              <a:latin typeface="Segoe UI Light" panose="020B0502040204020203" pitchFamily="34" charset="0"/>
              <a:cs typeface="Segoe UI Light" panose="020B0502040204020203" pitchFamily="34" charset="0"/>
            </a:endParaRPr>
          </a:p>
        </p:txBody>
      </p:sp>
      <p:grpSp>
        <p:nvGrpSpPr>
          <p:cNvPr id="85" name="Group 84"/>
          <p:cNvGrpSpPr/>
          <p:nvPr/>
        </p:nvGrpSpPr>
        <p:grpSpPr>
          <a:xfrm>
            <a:off x="5992382" y="3196910"/>
            <a:ext cx="1031969" cy="763056"/>
            <a:chOff x="-1046956" y="2635251"/>
            <a:chExt cx="654842" cy="528638"/>
          </a:xfrm>
          <a:solidFill>
            <a:srgbClr val="969696"/>
          </a:solidFill>
        </p:grpSpPr>
        <p:grpSp>
          <p:nvGrpSpPr>
            <p:cNvPr id="86" name="Group 85"/>
            <p:cNvGrpSpPr/>
            <p:nvPr/>
          </p:nvGrpSpPr>
          <p:grpSpPr>
            <a:xfrm>
              <a:off x="-1046956" y="2635251"/>
              <a:ext cx="261937" cy="528638"/>
              <a:chOff x="-1033463" y="2635251"/>
              <a:chExt cx="261937" cy="528638"/>
            </a:xfrm>
            <a:grpFill/>
          </p:grpSpPr>
          <p:sp>
            <p:nvSpPr>
              <p:cNvPr id="90" name="Freeform 5"/>
              <p:cNvSpPr>
                <a:spLocks/>
              </p:cNvSpPr>
              <p:nvPr/>
            </p:nvSpPr>
            <p:spPr bwMode="auto">
              <a:xfrm>
                <a:off x="-1028700" y="2635251"/>
                <a:ext cx="241300" cy="87313"/>
              </a:xfrm>
              <a:custGeom>
                <a:avLst/>
                <a:gdLst>
                  <a:gd name="T0" fmla="*/ 0 w 64"/>
                  <a:gd name="T1" fmla="*/ 23 h 23"/>
                  <a:gd name="T2" fmla="*/ 8 w 64"/>
                  <a:gd name="T3" fmla="*/ 21 h 23"/>
                  <a:gd name="T4" fmla="*/ 59 w 64"/>
                  <a:gd name="T5" fmla="*/ 21 h 23"/>
                  <a:gd name="T6" fmla="*/ 64 w 64"/>
                  <a:gd name="T7" fmla="*/ 22 h 23"/>
                  <a:gd name="T8" fmla="*/ 57 w 64"/>
                  <a:gd name="T9" fmla="*/ 8 h 23"/>
                  <a:gd name="T10" fmla="*/ 44 w 64"/>
                  <a:gd name="T11" fmla="*/ 0 h 23"/>
                  <a:gd name="T12" fmla="*/ 21 w 64"/>
                  <a:gd name="T13" fmla="*/ 0 h 23"/>
                  <a:gd name="T14" fmla="*/ 8 w 64"/>
                  <a:gd name="T15" fmla="*/ 8 h 23"/>
                  <a:gd name="T16" fmla="*/ 0 w 64"/>
                  <a:gd name="T17" fmla="*/ 23 h 23"/>
                  <a:gd name="T18" fmla="*/ 0 w 64"/>
                  <a:gd name="T19" fmla="*/ 23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4" h="23">
                    <a:moveTo>
                      <a:pt x="0" y="23"/>
                    </a:moveTo>
                    <a:cubicBezTo>
                      <a:pt x="3" y="22"/>
                      <a:pt x="5" y="21"/>
                      <a:pt x="8" y="21"/>
                    </a:cubicBezTo>
                    <a:cubicBezTo>
                      <a:pt x="59" y="21"/>
                      <a:pt x="59" y="21"/>
                      <a:pt x="59" y="21"/>
                    </a:cubicBezTo>
                    <a:cubicBezTo>
                      <a:pt x="60" y="21"/>
                      <a:pt x="62" y="22"/>
                      <a:pt x="64" y="22"/>
                    </a:cubicBezTo>
                    <a:cubicBezTo>
                      <a:pt x="57" y="8"/>
                      <a:pt x="57" y="8"/>
                      <a:pt x="57" y="8"/>
                    </a:cubicBezTo>
                    <a:cubicBezTo>
                      <a:pt x="55" y="4"/>
                      <a:pt x="49" y="0"/>
                      <a:pt x="44" y="0"/>
                    </a:cubicBezTo>
                    <a:cubicBezTo>
                      <a:pt x="21" y="0"/>
                      <a:pt x="21" y="0"/>
                      <a:pt x="21" y="0"/>
                    </a:cubicBezTo>
                    <a:cubicBezTo>
                      <a:pt x="17" y="0"/>
                      <a:pt x="11" y="4"/>
                      <a:pt x="8" y="8"/>
                    </a:cubicBezTo>
                    <a:cubicBezTo>
                      <a:pt x="0" y="23"/>
                      <a:pt x="0" y="23"/>
                      <a:pt x="0" y="23"/>
                    </a:cubicBezTo>
                    <a:cubicBezTo>
                      <a:pt x="0" y="23"/>
                      <a:pt x="0" y="23"/>
                      <a:pt x="0" y="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63">
                  <a:defRPr/>
                </a:pPr>
                <a:endParaRPr lang="en-US" kern="0" dirty="0" smtClean="0">
                  <a:solidFill>
                    <a:srgbClr val="FFFFFF"/>
                  </a:solidFill>
                </a:endParaRPr>
              </a:p>
            </p:txBody>
          </p:sp>
          <p:sp>
            <p:nvSpPr>
              <p:cNvPr id="91" name="Freeform 6"/>
              <p:cNvSpPr>
                <a:spLocks noEditPoints="1"/>
              </p:cNvSpPr>
              <p:nvPr/>
            </p:nvSpPr>
            <p:spPr bwMode="auto">
              <a:xfrm>
                <a:off x="-1033463" y="2733676"/>
                <a:ext cx="261937" cy="430213"/>
              </a:xfrm>
              <a:custGeom>
                <a:avLst/>
                <a:gdLst>
                  <a:gd name="T0" fmla="*/ 64 w 69"/>
                  <a:gd name="T1" fmla="*/ 1 h 114"/>
                  <a:gd name="T2" fmla="*/ 60 w 69"/>
                  <a:gd name="T3" fmla="*/ 0 h 114"/>
                  <a:gd name="T4" fmla="*/ 9 w 69"/>
                  <a:gd name="T5" fmla="*/ 0 h 114"/>
                  <a:gd name="T6" fmla="*/ 5 w 69"/>
                  <a:gd name="T7" fmla="*/ 1 h 114"/>
                  <a:gd name="T8" fmla="*/ 0 w 69"/>
                  <a:gd name="T9" fmla="*/ 9 h 114"/>
                  <a:gd name="T10" fmla="*/ 0 w 69"/>
                  <a:gd name="T11" fmla="*/ 105 h 114"/>
                  <a:gd name="T12" fmla="*/ 9 w 69"/>
                  <a:gd name="T13" fmla="*/ 114 h 114"/>
                  <a:gd name="T14" fmla="*/ 60 w 69"/>
                  <a:gd name="T15" fmla="*/ 114 h 114"/>
                  <a:gd name="T16" fmla="*/ 69 w 69"/>
                  <a:gd name="T17" fmla="*/ 105 h 114"/>
                  <a:gd name="T18" fmla="*/ 69 w 69"/>
                  <a:gd name="T19" fmla="*/ 9 h 114"/>
                  <a:gd name="T20" fmla="*/ 64 w 69"/>
                  <a:gd name="T21" fmla="*/ 1 h 114"/>
                  <a:gd name="T22" fmla="*/ 57 w 69"/>
                  <a:gd name="T23" fmla="*/ 95 h 114"/>
                  <a:gd name="T24" fmla="*/ 16 w 69"/>
                  <a:gd name="T25" fmla="*/ 95 h 114"/>
                  <a:gd name="T26" fmla="*/ 12 w 69"/>
                  <a:gd name="T27" fmla="*/ 92 h 114"/>
                  <a:gd name="T28" fmla="*/ 16 w 69"/>
                  <a:gd name="T29" fmla="*/ 88 h 114"/>
                  <a:gd name="T30" fmla="*/ 57 w 69"/>
                  <a:gd name="T31" fmla="*/ 88 h 114"/>
                  <a:gd name="T32" fmla="*/ 60 w 69"/>
                  <a:gd name="T33" fmla="*/ 92 h 114"/>
                  <a:gd name="T34" fmla="*/ 57 w 69"/>
                  <a:gd name="T35" fmla="*/ 95 h 114"/>
                  <a:gd name="T36" fmla="*/ 57 w 69"/>
                  <a:gd name="T37" fmla="*/ 79 h 114"/>
                  <a:gd name="T38" fmla="*/ 16 w 69"/>
                  <a:gd name="T39" fmla="*/ 79 h 114"/>
                  <a:gd name="T40" fmla="*/ 12 w 69"/>
                  <a:gd name="T41" fmla="*/ 76 h 114"/>
                  <a:gd name="T42" fmla="*/ 16 w 69"/>
                  <a:gd name="T43" fmla="*/ 72 h 114"/>
                  <a:gd name="T44" fmla="*/ 57 w 69"/>
                  <a:gd name="T45" fmla="*/ 72 h 114"/>
                  <a:gd name="T46" fmla="*/ 60 w 69"/>
                  <a:gd name="T47" fmla="*/ 76 h 114"/>
                  <a:gd name="T48" fmla="*/ 57 w 69"/>
                  <a:gd name="T49" fmla="*/ 79 h 114"/>
                  <a:gd name="T50" fmla="*/ 57 w 69"/>
                  <a:gd name="T51" fmla="*/ 63 h 114"/>
                  <a:gd name="T52" fmla="*/ 16 w 69"/>
                  <a:gd name="T53" fmla="*/ 63 h 114"/>
                  <a:gd name="T54" fmla="*/ 12 w 69"/>
                  <a:gd name="T55" fmla="*/ 59 h 114"/>
                  <a:gd name="T56" fmla="*/ 16 w 69"/>
                  <a:gd name="T57" fmla="*/ 56 h 114"/>
                  <a:gd name="T58" fmla="*/ 57 w 69"/>
                  <a:gd name="T59" fmla="*/ 56 h 114"/>
                  <a:gd name="T60" fmla="*/ 60 w 69"/>
                  <a:gd name="T61" fmla="*/ 59 h 114"/>
                  <a:gd name="T62" fmla="*/ 57 w 69"/>
                  <a:gd name="T63" fmla="*/ 63 h 114"/>
                  <a:gd name="T64" fmla="*/ 55 w 69"/>
                  <a:gd name="T65" fmla="*/ 21 h 114"/>
                  <a:gd name="T66" fmla="*/ 50 w 69"/>
                  <a:gd name="T67" fmla="*/ 16 h 114"/>
                  <a:gd name="T68" fmla="*/ 55 w 69"/>
                  <a:gd name="T69" fmla="*/ 11 h 114"/>
                  <a:gd name="T70" fmla="*/ 60 w 69"/>
                  <a:gd name="T71" fmla="*/ 16 h 114"/>
                  <a:gd name="T72" fmla="*/ 55 w 69"/>
                  <a:gd name="T73" fmla="*/ 21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69" h="114">
                    <a:moveTo>
                      <a:pt x="64" y="1"/>
                    </a:moveTo>
                    <a:cubicBezTo>
                      <a:pt x="63" y="0"/>
                      <a:pt x="62" y="0"/>
                      <a:pt x="60" y="0"/>
                    </a:cubicBezTo>
                    <a:cubicBezTo>
                      <a:pt x="9" y="0"/>
                      <a:pt x="9" y="0"/>
                      <a:pt x="9" y="0"/>
                    </a:cubicBezTo>
                    <a:cubicBezTo>
                      <a:pt x="8" y="0"/>
                      <a:pt x="6" y="0"/>
                      <a:pt x="5" y="1"/>
                    </a:cubicBezTo>
                    <a:cubicBezTo>
                      <a:pt x="2" y="2"/>
                      <a:pt x="0" y="5"/>
                      <a:pt x="0" y="9"/>
                    </a:cubicBezTo>
                    <a:cubicBezTo>
                      <a:pt x="0" y="105"/>
                      <a:pt x="0" y="105"/>
                      <a:pt x="0" y="105"/>
                    </a:cubicBezTo>
                    <a:cubicBezTo>
                      <a:pt x="0" y="110"/>
                      <a:pt x="5" y="114"/>
                      <a:pt x="9" y="114"/>
                    </a:cubicBezTo>
                    <a:cubicBezTo>
                      <a:pt x="60" y="114"/>
                      <a:pt x="60" y="114"/>
                      <a:pt x="60" y="114"/>
                    </a:cubicBezTo>
                    <a:cubicBezTo>
                      <a:pt x="65" y="114"/>
                      <a:pt x="69" y="110"/>
                      <a:pt x="69" y="105"/>
                    </a:cubicBezTo>
                    <a:cubicBezTo>
                      <a:pt x="69" y="9"/>
                      <a:pt x="69" y="9"/>
                      <a:pt x="69" y="9"/>
                    </a:cubicBezTo>
                    <a:cubicBezTo>
                      <a:pt x="69" y="5"/>
                      <a:pt x="67" y="2"/>
                      <a:pt x="64" y="1"/>
                    </a:cubicBezTo>
                    <a:moveTo>
                      <a:pt x="57" y="95"/>
                    </a:moveTo>
                    <a:cubicBezTo>
                      <a:pt x="16" y="95"/>
                      <a:pt x="16" y="95"/>
                      <a:pt x="16" y="95"/>
                    </a:cubicBezTo>
                    <a:cubicBezTo>
                      <a:pt x="14" y="95"/>
                      <a:pt x="12" y="94"/>
                      <a:pt x="12" y="92"/>
                    </a:cubicBezTo>
                    <a:cubicBezTo>
                      <a:pt x="12" y="89"/>
                      <a:pt x="14" y="88"/>
                      <a:pt x="16" y="88"/>
                    </a:cubicBezTo>
                    <a:cubicBezTo>
                      <a:pt x="57" y="88"/>
                      <a:pt x="57" y="88"/>
                      <a:pt x="57" y="88"/>
                    </a:cubicBezTo>
                    <a:cubicBezTo>
                      <a:pt x="58" y="88"/>
                      <a:pt x="60" y="89"/>
                      <a:pt x="60" y="92"/>
                    </a:cubicBezTo>
                    <a:cubicBezTo>
                      <a:pt x="60" y="94"/>
                      <a:pt x="58" y="95"/>
                      <a:pt x="57" y="95"/>
                    </a:cubicBezTo>
                    <a:moveTo>
                      <a:pt x="57" y="79"/>
                    </a:moveTo>
                    <a:cubicBezTo>
                      <a:pt x="16" y="79"/>
                      <a:pt x="16" y="79"/>
                      <a:pt x="16" y="79"/>
                    </a:cubicBezTo>
                    <a:cubicBezTo>
                      <a:pt x="14" y="79"/>
                      <a:pt x="12" y="77"/>
                      <a:pt x="12" y="76"/>
                    </a:cubicBezTo>
                    <a:cubicBezTo>
                      <a:pt x="12" y="73"/>
                      <a:pt x="14" y="72"/>
                      <a:pt x="16" y="72"/>
                    </a:cubicBezTo>
                    <a:cubicBezTo>
                      <a:pt x="57" y="72"/>
                      <a:pt x="57" y="72"/>
                      <a:pt x="57" y="72"/>
                    </a:cubicBezTo>
                    <a:cubicBezTo>
                      <a:pt x="58" y="72"/>
                      <a:pt x="60" y="73"/>
                      <a:pt x="60" y="76"/>
                    </a:cubicBezTo>
                    <a:cubicBezTo>
                      <a:pt x="60" y="77"/>
                      <a:pt x="58" y="79"/>
                      <a:pt x="57" y="79"/>
                    </a:cubicBezTo>
                    <a:moveTo>
                      <a:pt x="57" y="63"/>
                    </a:moveTo>
                    <a:cubicBezTo>
                      <a:pt x="16" y="63"/>
                      <a:pt x="16" y="63"/>
                      <a:pt x="16" y="63"/>
                    </a:cubicBezTo>
                    <a:cubicBezTo>
                      <a:pt x="14" y="63"/>
                      <a:pt x="12" y="61"/>
                      <a:pt x="12" y="59"/>
                    </a:cubicBezTo>
                    <a:cubicBezTo>
                      <a:pt x="12" y="58"/>
                      <a:pt x="14" y="56"/>
                      <a:pt x="16" y="56"/>
                    </a:cubicBezTo>
                    <a:cubicBezTo>
                      <a:pt x="57" y="56"/>
                      <a:pt x="57" y="56"/>
                      <a:pt x="57" y="56"/>
                    </a:cubicBezTo>
                    <a:cubicBezTo>
                      <a:pt x="58" y="56"/>
                      <a:pt x="60" y="58"/>
                      <a:pt x="60" y="59"/>
                    </a:cubicBezTo>
                    <a:cubicBezTo>
                      <a:pt x="60" y="61"/>
                      <a:pt x="58" y="63"/>
                      <a:pt x="57" y="63"/>
                    </a:cubicBezTo>
                    <a:moveTo>
                      <a:pt x="55" y="21"/>
                    </a:moveTo>
                    <a:cubicBezTo>
                      <a:pt x="52" y="21"/>
                      <a:pt x="50" y="19"/>
                      <a:pt x="50" y="16"/>
                    </a:cubicBezTo>
                    <a:cubicBezTo>
                      <a:pt x="50" y="14"/>
                      <a:pt x="52" y="11"/>
                      <a:pt x="55" y="11"/>
                    </a:cubicBezTo>
                    <a:cubicBezTo>
                      <a:pt x="58" y="11"/>
                      <a:pt x="60" y="14"/>
                      <a:pt x="60" y="16"/>
                    </a:cubicBezTo>
                    <a:cubicBezTo>
                      <a:pt x="60" y="19"/>
                      <a:pt x="58" y="21"/>
                      <a:pt x="55" y="2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63">
                  <a:defRPr/>
                </a:pPr>
                <a:endParaRPr lang="en-US" kern="0" dirty="0" smtClean="0">
                  <a:solidFill>
                    <a:srgbClr val="FFFFFF"/>
                  </a:solidFill>
                </a:endParaRPr>
              </a:p>
            </p:txBody>
          </p:sp>
        </p:grpSp>
        <p:grpSp>
          <p:nvGrpSpPr>
            <p:cNvPr id="87" name="Group 86"/>
            <p:cNvGrpSpPr/>
            <p:nvPr/>
          </p:nvGrpSpPr>
          <p:grpSpPr>
            <a:xfrm>
              <a:off x="-688977" y="2695576"/>
              <a:ext cx="296863" cy="407988"/>
              <a:chOff x="-688977" y="2695576"/>
              <a:chExt cx="296863" cy="407988"/>
            </a:xfrm>
            <a:grpFill/>
          </p:grpSpPr>
          <p:sp>
            <p:nvSpPr>
              <p:cNvPr id="88" name="Freeform 7"/>
              <p:cNvSpPr>
                <a:spLocks/>
              </p:cNvSpPr>
              <p:nvPr/>
            </p:nvSpPr>
            <p:spPr bwMode="auto">
              <a:xfrm>
                <a:off x="-688977" y="2695576"/>
                <a:ext cx="296863" cy="188913"/>
              </a:xfrm>
              <a:custGeom>
                <a:avLst/>
                <a:gdLst>
                  <a:gd name="T0" fmla="*/ 29 w 78"/>
                  <a:gd name="T1" fmla="*/ 50 h 50"/>
                  <a:gd name="T2" fmla="*/ 29 w 78"/>
                  <a:gd name="T3" fmla="*/ 36 h 50"/>
                  <a:gd name="T4" fmla="*/ 78 w 78"/>
                  <a:gd name="T5" fmla="*/ 36 h 50"/>
                  <a:gd name="T6" fmla="*/ 78 w 78"/>
                  <a:gd name="T7" fmla="*/ 15 h 50"/>
                  <a:gd name="T8" fmla="*/ 29 w 78"/>
                  <a:gd name="T9" fmla="*/ 15 h 50"/>
                  <a:gd name="T10" fmla="*/ 29 w 78"/>
                  <a:gd name="T11" fmla="*/ 0 h 50"/>
                  <a:gd name="T12" fmla="*/ 0 w 78"/>
                  <a:gd name="T13" fmla="*/ 25 h 50"/>
                  <a:gd name="T14" fmla="*/ 29 w 78"/>
                  <a:gd name="T15" fmla="*/ 50 h 50"/>
                  <a:gd name="T16" fmla="*/ 29 w 78"/>
                  <a:gd name="T17" fmla="*/ 5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8" h="50">
                    <a:moveTo>
                      <a:pt x="29" y="50"/>
                    </a:moveTo>
                    <a:cubicBezTo>
                      <a:pt x="29" y="36"/>
                      <a:pt x="29" y="36"/>
                      <a:pt x="29" y="36"/>
                    </a:cubicBezTo>
                    <a:cubicBezTo>
                      <a:pt x="56" y="36"/>
                      <a:pt x="78" y="36"/>
                      <a:pt x="78" y="36"/>
                    </a:cubicBezTo>
                    <a:cubicBezTo>
                      <a:pt x="78" y="15"/>
                      <a:pt x="78" y="15"/>
                      <a:pt x="78" y="15"/>
                    </a:cubicBezTo>
                    <a:cubicBezTo>
                      <a:pt x="47" y="15"/>
                      <a:pt x="29" y="15"/>
                      <a:pt x="29" y="15"/>
                    </a:cubicBezTo>
                    <a:cubicBezTo>
                      <a:pt x="29" y="0"/>
                      <a:pt x="29" y="0"/>
                      <a:pt x="29" y="0"/>
                    </a:cubicBezTo>
                    <a:cubicBezTo>
                      <a:pt x="0" y="25"/>
                      <a:pt x="0" y="25"/>
                      <a:pt x="0" y="25"/>
                    </a:cubicBezTo>
                    <a:cubicBezTo>
                      <a:pt x="29" y="50"/>
                      <a:pt x="29" y="50"/>
                      <a:pt x="29" y="50"/>
                    </a:cubicBezTo>
                    <a:cubicBezTo>
                      <a:pt x="29" y="50"/>
                      <a:pt x="29" y="50"/>
                      <a:pt x="29" y="5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63">
                  <a:defRPr/>
                </a:pPr>
                <a:endParaRPr lang="en-US" kern="0" dirty="0" smtClean="0">
                  <a:solidFill>
                    <a:srgbClr val="FFFFFF"/>
                  </a:solidFill>
                </a:endParaRPr>
              </a:p>
            </p:txBody>
          </p:sp>
          <p:sp>
            <p:nvSpPr>
              <p:cNvPr id="89" name="Freeform 8"/>
              <p:cNvSpPr>
                <a:spLocks/>
              </p:cNvSpPr>
              <p:nvPr/>
            </p:nvSpPr>
            <p:spPr bwMode="auto">
              <a:xfrm>
                <a:off x="-688976" y="2914651"/>
                <a:ext cx="296862" cy="188913"/>
              </a:xfrm>
              <a:custGeom>
                <a:avLst/>
                <a:gdLst>
                  <a:gd name="T0" fmla="*/ 49 w 78"/>
                  <a:gd name="T1" fmla="*/ 0 h 50"/>
                  <a:gd name="T2" fmla="*/ 49 w 78"/>
                  <a:gd name="T3" fmla="*/ 15 h 50"/>
                  <a:gd name="T4" fmla="*/ 0 w 78"/>
                  <a:gd name="T5" fmla="*/ 15 h 50"/>
                  <a:gd name="T6" fmla="*/ 0 w 78"/>
                  <a:gd name="T7" fmla="*/ 36 h 50"/>
                  <a:gd name="T8" fmla="*/ 49 w 78"/>
                  <a:gd name="T9" fmla="*/ 36 h 50"/>
                  <a:gd name="T10" fmla="*/ 49 w 78"/>
                  <a:gd name="T11" fmla="*/ 50 h 50"/>
                  <a:gd name="T12" fmla="*/ 78 w 78"/>
                  <a:gd name="T13" fmla="*/ 25 h 50"/>
                  <a:gd name="T14" fmla="*/ 49 w 78"/>
                  <a:gd name="T15" fmla="*/ 0 h 50"/>
                  <a:gd name="T16" fmla="*/ 49 w 78"/>
                  <a:gd name="T17"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8" h="50">
                    <a:moveTo>
                      <a:pt x="49" y="0"/>
                    </a:moveTo>
                    <a:cubicBezTo>
                      <a:pt x="49" y="15"/>
                      <a:pt x="49" y="15"/>
                      <a:pt x="49" y="15"/>
                    </a:cubicBezTo>
                    <a:cubicBezTo>
                      <a:pt x="22" y="15"/>
                      <a:pt x="0" y="15"/>
                      <a:pt x="0" y="15"/>
                    </a:cubicBezTo>
                    <a:cubicBezTo>
                      <a:pt x="0" y="36"/>
                      <a:pt x="0" y="36"/>
                      <a:pt x="0" y="36"/>
                    </a:cubicBezTo>
                    <a:cubicBezTo>
                      <a:pt x="31" y="36"/>
                      <a:pt x="49" y="36"/>
                      <a:pt x="49" y="36"/>
                    </a:cubicBezTo>
                    <a:cubicBezTo>
                      <a:pt x="49" y="50"/>
                      <a:pt x="49" y="50"/>
                      <a:pt x="49" y="50"/>
                    </a:cubicBezTo>
                    <a:cubicBezTo>
                      <a:pt x="78" y="25"/>
                      <a:pt x="78" y="25"/>
                      <a:pt x="78" y="25"/>
                    </a:cubicBezTo>
                    <a:cubicBezTo>
                      <a:pt x="49" y="0"/>
                      <a:pt x="49" y="0"/>
                      <a:pt x="49" y="0"/>
                    </a:cubicBezTo>
                    <a:cubicBezTo>
                      <a:pt x="49" y="0"/>
                      <a:pt x="49" y="0"/>
                      <a:pt x="4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63">
                  <a:defRPr/>
                </a:pPr>
                <a:endParaRPr lang="en-US" kern="0" dirty="0" smtClean="0">
                  <a:solidFill>
                    <a:srgbClr val="FFFFFF"/>
                  </a:solidFill>
                </a:endParaRPr>
              </a:p>
            </p:txBody>
          </p:sp>
        </p:grpSp>
      </p:grpSp>
      <p:sp>
        <p:nvSpPr>
          <p:cNvPr id="92" name="Rectangle 91"/>
          <p:cNvSpPr/>
          <p:nvPr/>
        </p:nvSpPr>
        <p:spPr>
          <a:xfrm>
            <a:off x="7296094" y="5027824"/>
            <a:ext cx="3750322" cy="307777"/>
          </a:xfrm>
          <a:prstGeom prst="rect">
            <a:avLst/>
          </a:prstGeom>
        </p:spPr>
        <p:txBody>
          <a:bodyPr wrap="none">
            <a:spAutoFit/>
          </a:bodyPr>
          <a:lstStyle/>
          <a:p>
            <a:r>
              <a:rPr lang="en-US" sz="1400" b="1" spc="-70" dirty="0">
                <a:solidFill>
                  <a:srgbClr val="505050"/>
                </a:solidFill>
              </a:rPr>
              <a:t>SharePoint </a:t>
            </a:r>
            <a:r>
              <a:rPr lang="en-US" sz="1400" b="1" spc="-70" dirty="0" smtClean="0">
                <a:solidFill>
                  <a:srgbClr val="505050"/>
                </a:solidFill>
              </a:rPr>
              <a:t>Server </a:t>
            </a:r>
            <a:r>
              <a:rPr lang="en-US" sz="1400" b="1" spc="-70" dirty="0" smtClean="0">
                <a:solidFill>
                  <a:srgbClr val="00B050"/>
                </a:solidFill>
              </a:rPr>
              <a:t>can </a:t>
            </a:r>
            <a:r>
              <a:rPr lang="en-US" sz="1400" b="1" spc="-70" dirty="0">
                <a:solidFill>
                  <a:srgbClr val="00B050"/>
                </a:solidFill>
              </a:rPr>
              <a:t>query</a:t>
            </a:r>
            <a:r>
              <a:rPr lang="en-US" sz="1400" b="1" spc="-70" dirty="0">
                <a:solidFill>
                  <a:srgbClr val="000000"/>
                </a:solidFill>
              </a:rPr>
              <a:t> </a:t>
            </a:r>
            <a:r>
              <a:rPr lang="en-US" sz="1400" b="1" spc="-70" dirty="0">
                <a:solidFill>
                  <a:srgbClr val="505050"/>
                </a:solidFill>
              </a:rPr>
              <a:t>SharePoint </a:t>
            </a:r>
            <a:r>
              <a:rPr lang="en-US" sz="1400" b="1" spc="-70" dirty="0" smtClean="0">
                <a:solidFill>
                  <a:srgbClr val="505050"/>
                </a:solidFill>
              </a:rPr>
              <a:t>Online</a:t>
            </a:r>
            <a:endParaRPr lang="en-US" sz="1400" b="1" spc="-70" dirty="0">
              <a:solidFill>
                <a:srgbClr val="505050"/>
              </a:solidFill>
            </a:endParaRPr>
          </a:p>
        </p:txBody>
      </p:sp>
      <p:sp>
        <p:nvSpPr>
          <p:cNvPr id="77" name="Rectangle 76"/>
          <p:cNvSpPr/>
          <p:nvPr/>
        </p:nvSpPr>
        <p:spPr>
          <a:xfrm>
            <a:off x="1911172" y="2558271"/>
            <a:ext cx="1565726" cy="307697"/>
          </a:xfrm>
          <a:prstGeom prst="rect">
            <a:avLst/>
          </a:prstGeom>
        </p:spPr>
        <p:txBody>
          <a:bodyPr wrap="none">
            <a:spAutoFit/>
          </a:bodyPr>
          <a:lstStyle/>
          <a:p>
            <a:pPr algn="ctr" defTabSz="914363" fontAlgn="base">
              <a:spcBef>
                <a:spcPct val="0"/>
              </a:spcBef>
              <a:spcAft>
                <a:spcPct val="0"/>
              </a:spcAft>
            </a:pPr>
            <a:r>
              <a:rPr lang="en-US" sz="1400" kern="0" spc="-20" dirty="0">
                <a:solidFill>
                  <a:srgbClr val="00188F"/>
                </a:solidFill>
                <a:cs typeface="Segoe UI" panose="020B0502040204020203" pitchFamily="34" charset="0"/>
              </a:rPr>
              <a:t>SharePoint Online</a:t>
            </a:r>
          </a:p>
        </p:txBody>
      </p:sp>
      <p:sp>
        <p:nvSpPr>
          <p:cNvPr id="78" name="Rectangle 77"/>
          <p:cNvSpPr/>
          <p:nvPr/>
        </p:nvSpPr>
        <p:spPr>
          <a:xfrm>
            <a:off x="1604384" y="1749997"/>
            <a:ext cx="2287486" cy="307777"/>
          </a:xfrm>
          <a:prstGeom prst="rect">
            <a:avLst/>
          </a:prstGeom>
        </p:spPr>
        <p:txBody>
          <a:bodyPr wrap="none">
            <a:spAutoFit/>
          </a:bodyPr>
          <a:lstStyle/>
          <a:p>
            <a:pPr algn="ctr" defTabSz="914363">
              <a:defRPr/>
            </a:pPr>
            <a:r>
              <a:rPr lang="en-US" sz="1400" kern="0" spc="-20" dirty="0" smtClean="0">
                <a:solidFill>
                  <a:srgbClr val="00188F"/>
                </a:solidFill>
              </a:rPr>
              <a:t>Microsoft Office 365 tenant</a:t>
            </a:r>
          </a:p>
        </p:txBody>
      </p:sp>
      <p:sp>
        <p:nvSpPr>
          <p:cNvPr id="79" name="Rectangle 78"/>
          <p:cNvSpPr/>
          <p:nvPr/>
        </p:nvSpPr>
        <p:spPr>
          <a:xfrm>
            <a:off x="8713063" y="2557941"/>
            <a:ext cx="1016360" cy="307697"/>
          </a:xfrm>
          <a:prstGeom prst="rect">
            <a:avLst/>
          </a:prstGeom>
        </p:spPr>
        <p:txBody>
          <a:bodyPr wrap="none">
            <a:spAutoFit/>
          </a:bodyPr>
          <a:lstStyle/>
          <a:p>
            <a:pPr algn="ctr" defTabSz="914363"/>
            <a:r>
              <a:rPr lang="en-US" sz="1400" kern="0" spc="-20" dirty="0">
                <a:solidFill>
                  <a:srgbClr val="00188F"/>
                </a:solidFill>
                <a:cs typeface="Segoe UI" panose="020B0502040204020203" pitchFamily="34" charset="0"/>
              </a:rPr>
              <a:t>SharePoint</a:t>
            </a:r>
          </a:p>
        </p:txBody>
      </p:sp>
      <p:sp>
        <p:nvSpPr>
          <p:cNvPr id="80" name="Rectangle 79"/>
          <p:cNvSpPr/>
          <p:nvPr/>
        </p:nvSpPr>
        <p:spPr>
          <a:xfrm>
            <a:off x="8021395" y="1751812"/>
            <a:ext cx="2399696" cy="307777"/>
          </a:xfrm>
          <a:prstGeom prst="rect">
            <a:avLst/>
          </a:prstGeom>
        </p:spPr>
        <p:txBody>
          <a:bodyPr wrap="none">
            <a:spAutoFit/>
          </a:bodyPr>
          <a:lstStyle/>
          <a:p>
            <a:pPr algn="ctr" defTabSz="914363">
              <a:defRPr/>
            </a:pPr>
            <a:r>
              <a:rPr lang="en-US" sz="1400" kern="0" spc="-20" dirty="0" smtClean="0">
                <a:solidFill>
                  <a:srgbClr val="00188F"/>
                </a:solidFill>
              </a:rPr>
              <a:t>SharePoint Server 2013 Farm</a:t>
            </a:r>
          </a:p>
        </p:txBody>
      </p:sp>
      <p:sp>
        <p:nvSpPr>
          <p:cNvPr id="81" name="Rectangle 80"/>
          <p:cNvSpPr/>
          <p:nvPr/>
        </p:nvSpPr>
        <p:spPr>
          <a:xfrm>
            <a:off x="1279320" y="3840349"/>
            <a:ext cx="1373446" cy="461665"/>
          </a:xfrm>
          <a:prstGeom prst="rect">
            <a:avLst/>
          </a:prstGeom>
        </p:spPr>
        <p:txBody>
          <a:bodyPr wrap="square">
            <a:spAutoFit/>
          </a:bodyPr>
          <a:lstStyle/>
          <a:p>
            <a:pPr algn="ctr" defTabSz="914363">
              <a:defRPr/>
            </a:pPr>
            <a:r>
              <a:rPr lang="en-US" sz="1200" kern="0" spc="-20" dirty="0" smtClean="0">
                <a:solidFill>
                  <a:srgbClr val="FFFFFF"/>
                </a:solidFill>
              </a:rPr>
              <a:t>Hybrid </a:t>
            </a:r>
            <a:r>
              <a:rPr lang="en-US" sz="1200" kern="0" spc="-20" dirty="0">
                <a:solidFill>
                  <a:srgbClr val="FFFFFF"/>
                </a:solidFill>
              </a:rPr>
              <a:t>search results</a:t>
            </a:r>
          </a:p>
        </p:txBody>
      </p:sp>
      <p:sp>
        <p:nvSpPr>
          <p:cNvPr id="82" name="Rectangle 81"/>
          <p:cNvSpPr/>
          <p:nvPr/>
        </p:nvSpPr>
        <p:spPr>
          <a:xfrm>
            <a:off x="3083992" y="3930213"/>
            <a:ext cx="1090079" cy="276927"/>
          </a:xfrm>
          <a:prstGeom prst="rect">
            <a:avLst/>
          </a:prstGeom>
        </p:spPr>
        <p:txBody>
          <a:bodyPr wrap="none">
            <a:spAutoFit/>
          </a:bodyPr>
          <a:lstStyle/>
          <a:p>
            <a:pPr algn="ctr" defTabSz="914363">
              <a:defRPr/>
            </a:pPr>
            <a:r>
              <a:rPr lang="en-US" sz="1200" kern="0" spc="-20" dirty="0" smtClean="0">
                <a:solidFill>
                  <a:srgbClr val="FFFFFF"/>
                </a:solidFill>
              </a:rPr>
              <a:t>Site collection</a:t>
            </a:r>
          </a:p>
        </p:txBody>
      </p:sp>
      <p:sp>
        <p:nvSpPr>
          <p:cNvPr id="94" name="Rectangle 93"/>
          <p:cNvSpPr/>
          <p:nvPr/>
        </p:nvSpPr>
        <p:spPr bwMode="auto">
          <a:xfrm>
            <a:off x="7694813" y="2931945"/>
            <a:ext cx="1417884" cy="1417884"/>
          </a:xfrm>
          <a:prstGeom prst="rect">
            <a:avLst/>
          </a:prstGeom>
          <a:solidFill>
            <a:srgbClr val="0072C6"/>
          </a:solidFill>
          <a:ln w="9525" cap="flat" cmpd="sng" algn="ctr">
            <a:noFill/>
            <a:prstDash val="solid"/>
            <a:headEnd type="none" w="med" len="med"/>
            <a:tailEnd type="none" w="med" len="med"/>
          </a:ln>
          <a:effectLst/>
        </p:spPr>
        <p:txBody>
          <a:bodyPr rot="0" spcFirstLastPara="0" vertOverflow="overflow" horzOverflow="overflow" vert="horz" wrap="square" lIns="45708" tIns="45708" rIns="45708" bIns="45708" numCol="1" spcCol="0" rtlCol="0" fromWordArt="0" anchor="ctr" anchorCtr="0" forceAA="0" compatLnSpc="1">
            <a:prstTxWarp prst="textNoShape">
              <a:avLst/>
            </a:prstTxWarp>
            <a:noAutofit/>
          </a:bodyPr>
          <a:lstStyle/>
          <a:p>
            <a:pPr algn="ctr" defTabSz="913825" fontAlgn="base">
              <a:spcBef>
                <a:spcPct val="0"/>
              </a:spcBef>
              <a:spcAft>
                <a:spcPct val="0"/>
              </a:spcAft>
              <a:defRPr/>
            </a:pPr>
            <a:endParaRPr lang="en-US" sz="2199" kern="0" dirty="0" smtClean="0">
              <a:solidFill>
                <a:srgbClr val="505050"/>
              </a:solidFill>
              <a:ea typeface="Segoe UI" pitchFamily="34" charset="0"/>
              <a:cs typeface="Segoe UI" pitchFamily="34" charset="0"/>
            </a:endParaRPr>
          </a:p>
        </p:txBody>
      </p:sp>
      <p:sp>
        <p:nvSpPr>
          <p:cNvPr id="95" name="Rectangle 94"/>
          <p:cNvSpPr/>
          <p:nvPr/>
        </p:nvSpPr>
        <p:spPr>
          <a:xfrm>
            <a:off x="7762560" y="3936479"/>
            <a:ext cx="1282389" cy="276927"/>
          </a:xfrm>
          <a:prstGeom prst="rect">
            <a:avLst/>
          </a:prstGeom>
        </p:spPr>
        <p:txBody>
          <a:bodyPr wrap="none">
            <a:spAutoFit/>
          </a:bodyPr>
          <a:lstStyle/>
          <a:p>
            <a:pPr algn="ctr" defTabSz="914363">
              <a:defRPr/>
            </a:pPr>
            <a:r>
              <a:rPr lang="en-US" sz="1200" kern="0" spc="-20" dirty="0" smtClean="0">
                <a:solidFill>
                  <a:srgbClr val="FFFFFF"/>
                </a:solidFill>
              </a:rPr>
              <a:t>Primary web app</a:t>
            </a:r>
          </a:p>
        </p:txBody>
      </p:sp>
      <p:grpSp>
        <p:nvGrpSpPr>
          <p:cNvPr id="96" name="Group 95"/>
          <p:cNvGrpSpPr/>
          <p:nvPr/>
        </p:nvGrpSpPr>
        <p:grpSpPr>
          <a:xfrm>
            <a:off x="7953816" y="3106490"/>
            <a:ext cx="899878" cy="698318"/>
            <a:chOff x="6351588" y="3963988"/>
            <a:chExt cx="900112" cy="698500"/>
          </a:xfrm>
        </p:grpSpPr>
        <p:grpSp>
          <p:nvGrpSpPr>
            <p:cNvPr id="97" name="Group 96"/>
            <p:cNvGrpSpPr/>
            <p:nvPr/>
          </p:nvGrpSpPr>
          <p:grpSpPr>
            <a:xfrm>
              <a:off x="6351588" y="3963988"/>
              <a:ext cx="900112" cy="698500"/>
              <a:chOff x="6351588" y="3963988"/>
              <a:chExt cx="900112" cy="698500"/>
            </a:xfrm>
          </p:grpSpPr>
          <p:sp>
            <p:nvSpPr>
              <p:cNvPr id="99" name="Freeform 5"/>
              <p:cNvSpPr>
                <a:spLocks noEditPoints="1"/>
              </p:cNvSpPr>
              <p:nvPr/>
            </p:nvSpPr>
            <p:spPr bwMode="auto">
              <a:xfrm>
                <a:off x="6351588" y="4078288"/>
                <a:ext cx="900112" cy="584200"/>
              </a:xfrm>
              <a:custGeom>
                <a:avLst/>
                <a:gdLst>
                  <a:gd name="T0" fmla="*/ 225 w 237"/>
                  <a:gd name="T1" fmla="*/ 0 h 153"/>
                  <a:gd name="T2" fmla="*/ 12 w 237"/>
                  <a:gd name="T3" fmla="*/ 0 h 153"/>
                  <a:gd name="T4" fmla="*/ 0 w 237"/>
                  <a:gd name="T5" fmla="*/ 12 h 153"/>
                  <a:gd name="T6" fmla="*/ 0 w 237"/>
                  <a:gd name="T7" fmla="*/ 142 h 153"/>
                  <a:gd name="T8" fmla="*/ 12 w 237"/>
                  <a:gd name="T9" fmla="*/ 153 h 153"/>
                  <a:gd name="T10" fmla="*/ 225 w 237"/>
                  <a:gd name="T11" fmla="*/ 153 h 153"/>
                  <a:gd name="T12" fmla="*/ 237 w 237"/>
                  <a:gd name="T13" fmla="*/ 142 h 153"/>
                  <a:gd name="T14" fmla="*/ 237 w 237"/>
                  <a:gd name="T15" fmla="*/ 12 h 153"/>
                  <a:gd name="T16" fmla="*/ 225 w 237"/>
                  <a:gd name="T17" fmla="*/ 0 h 153"/>
                  <a:gd name="T18" fmla="*/ 225 w 237"/>
                  <a:gd name="T19" fmla="*/ 142 h 153"/>
                  <a:gd name="T20" fmla="*/ 225 w 237"/>
                  <a:gd name="T21" fmla="*/ 142 h 153"/>
                  <a:gd name="T22" fmla="*/ 12 w 237"/>
                  <a:gd name="T23" fmla="*/ 142 h 153"/>
                  <a:gd name="T24" fmla="*/ 12 w 237"/>
                  <a:gd name="T25" fmla="*/ 142 h 153"/>
                  <a:gd name="T26" fmla="*/ 12 w 237"/>
                  <a:gd name="T27" fmla="*/ 12 h 153"/>
                  <a:gd name="T28" fmla="*/ 12 w 237"/>
                  <a:gd name="T29" fmla="*/ 12 h 153"/>
                  <a:gd name="T30" fmla="*/ 225 w 237"/>
                  <a:gd name="T31" fmla="*/ 12 h 153"/>
                  <a:gd name="T32" fmla="*/ 225 w 237"/>
                  <a:gd name="T33" fmla="*/ 12 h 153"/>
                  <a:gd name="T34" fmla="*/ 225 w 237"/>
                  <a:gd name="T35" fmla="*/ 142 h 153"/>
                  <a:gd name="T36" fmla="*/ 225 w 237"/>
                  <a:gd name="T37" fmla="*/ 142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37" h="153">
                    <a:moveTo>
                      <a:pt x="225" y="0"/>
                    </a:moveTo>
                    <a:cubicBezTo>
                      <a:pt x="12" y="0"/>
                      <a:pt x="12" y="0"/>
                      <a:pt x="12" y="0"/>
                    </a:cubicBezTo>
                    <a:cubicBezTo>
                      <a:pt x="6" y="0"/>
                      <a:pt x="0" y="5"/>
                      <a:pt x="0" y="12"/>
                    </a:cubicBezTo>
                    <a:cubicBezTo>
                      <a:pt x="0" y="142"/>
                      <a:pt x="0" y="142"/>
                      <a:pt x="0" y="142"/>
                    </a:cubicBezTo>
                    <a:cubicBezTo>
                      <a:pt x="0" y="148"/>
                      <a:pt x="6" y="153"/>
                      <a:pt x="12" y="153"/>
                    </a:cubicBezTo>
                    <a:cubicBezTo>
                      <a:pt x="225" y="153"/>
                      <a:pt x="225" y="153"/>
                      <a:pt x="225" y="153"/>
                    </a:cubicBezTo>
                    <a:cubicBezTo>
                      <a:pt x="232" y="153"/>
                      <a:pt x="237" y="148"/>
                      <a:pt x="237" y="142"/>
                    </a:cubicBezTo>
                    <a:cubicBezTo>
                      <a:pt x="237" y="12"/>
                      <a:pt x="237" y="12"/>
                      <a:pt x="237" y="12"/>
                    </a:cubicBezTo>
                    <a:cubicBezTo>
                      <a:pt x="237" y="5"/>
                      <a:pt x="232" y="0"/>
                      <a:pt x="225" y="0"/>
                    </a:cubicBezTo>
                    <a:close/>
                    <a:moveTo>
                      <a:pt x="225" y="142"/>
                    </a:moveTo>
                    <a:cubicBezTo>
                      <a:pt x="225" y="142"/>
                      <a:pt x="225" y="142"/>
                      <a:pt x="225" y="142"/>
                    </a:cubicBezTo>
                    <a:cubicBezTo>
                      <a:pt x="12" y="142"/>
                      <a:pt x="12" y="142"/>
                      <a:pt x="12" y="142"/>
                    </a:cubicBezTo>
                    <a:cubicBezTo>
                      <a:pt x="12" y="142"/>
                      <a:pt x="12" y="142"/>
                      <a:pt x="12" y="142"/>
                    </a:cubicBezTo>
                    <a:cubicBezTo>
                      <a:pt x="12" y="12"/>
                      <a:pt x="12" y="12"/>
                      <a:pt x="12" y="12"/>
                    </a:cubicBezTo>
                    <a:cubicBezTo>
                      <a:pt x="12" y="12"/>
                      <a:pt x="12" y="12"/>
                      <a:pt x="12" y="12"/>
                    </a:cubicBezTo>
                    <a:cubicBezTo>
                      <a:pt x="225" y="12"/>
                      <a:pt x="225" y="12"/>
                      <a:pt x="225" y="12"/>
                    </a:cubicBezTo>
                    <a:cubicBezTo>
                      <a:pt x="225" y="12"/>
                      <a:pt x="225" y="12"/>
                      <a:pt x="225" y="12"/>
                    </a:cubicBezTo>
                    <a:cubicBezTo>
                      <a:pt x="225" y="142"/>
                      <a:pt x="225" y="142"/>
                      <a:pt x="225" y="142"/>
                    </a:cubicBezTo>
                    <a:cubicBezTo>
                      <a:pt x="225" y="142"/>
                      <a:pt x="225" y="142"/>
                      <a:pt x="225" y="14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pPr defTabSz="914363">
                  <a:defRPr/>
                </a:pPr>
                <a:endParaRPr lang="en-US" sz="1799" kern="0" dirty="0" smtClean="0">
                  <a:solidFill>
                    <a:srgbClr val="505050"/>
                  </a:solidFill>
                </a:endParaRPr>
              </a:p>
            </p:txBody>
          </p:sp>
          <p:sp>
            <p:nvSpPr>
              <p:cNvPr id="100" name="Freeform 6"/>
              <p:cNvSpPr>
                <a:spLocks noEditPoints="1"/>
              </p:cNvSpPr>
              <p:nvPr/>
            </p:nvSpPr>
            <p:spPr bwMode="auto">
              <a:xfrm>
                <a:off x="6351588" y="3963988"/>
                <a:ext cx="900112" cy="107950"/>
              </a:xfrm>
              <a:custGeom>
                <a:avLst/>
                <a:gdLst>
                  <a:gd name="T0" fmla="*/ 225 w 237"/>
                  <a:gd name="T1" fmla="*/ 0 h 28"/>
                  <a:gd name="T2" fmla="*/ 12 w 237"/>
                  <a:gd name="T3" fmla="*/ 0 h 28"/>
                  <a:gd name="T4" fmla="*/ 0 w 237"/>
                  <a:gd name="T5" fmla="*/ 12 h 28"/>
                  <a:gd name="T6" fmla="*/ 0 w 237"/>
                  <a:gd name="T7" fmla="*/ 26 h 28"/>
                  <a:gd name="T8" fmla="*/ 9 w 237"/>
                  <a:gd name="T9" fmla="*/ 23 h 28"/>
                  <a:gd name="T10" fmla="*/ 228 w 237"/>
                  <a:gd name="T11" fmla="*/ 23 h 28"/>
                  <a:gd name="T12" fmla="*/ 237 w 237"/>
                  <a:gd name="T13" fmla="*/ 28 h 28"/>
                  <a:gd name="T14" fmla="*/ 237 w 237"/>
                  <a:gd name="T15" fmla="*/ 12 h 28"/>
                  <a:gd name="T16" fmla="*/ 225 w 237"/>
                  <a:gd name="T17" fmla="*/ 0 h 28"/>
                  <a:gd name="T18" fmla="*/ 190 w 237"/>
                  <a:gd name="T19" fmla="*/ 16 h 28"/>
                  <a:gd name="T20" fmla="*/ 179 w 237"/>
                  <a:gd name="T21" fmla="*/ 16 h 28"/>
                  <a:gd name="T22" fmla="*/ 179 w 237"/>
                  <a:gd name="T23" fmla="*/ 14 h 28"/>
                  <a:gd name="T24" fmla="*/ 190 w 237"/>
                  <a:gd name="T25" fmla="*/ 14 h 28"/>
                  <a:gd name="T26" fmla="*/ 190 w 237"/>
                  <a:gd name="T27" fmla="*/ 16 h 28"/>
                  <a:gd name="T28" fmla="*/ 204 w 237"/>
                  <a:gd name="T29" fmla="*/ 16 h 28"/>
                  <a:gd name="T30" fmla="*/ 196 w 237"/>
                  <a:gd name="T31" fmla="*/ 16 h 28"/>
                  <a:gd name="T32" fmla="*/ 196 w 237"/>
                  <a:gd name="T33" fmla="*/ 8 h 28"/>
                  <a:gd name="T34" fmla="*/ 204 w 237"/>
                  <a:gd name="T35" fmla="*/ 8 h 28"/>
                  <a:gd name="T36" fmla="*/ 204 w 237"/>
                  <a:gd name="T37" fmla="*/ 16 h 28"/>
                  <a:gd name="T38" fmla="*/ 223 w 237"/>
                  <a:gd name="T39" fmla="*/ 16 h 28"/>
                  <a:gd name="T40" fmla="*/ 220 w 237"/>
                  <a:gd name="T41" fmla="*/ 16 h 28"/>
                  <a:gd name="T42" fmla="*/ 218 w 237"/>
                  <a:gd name="T43" fmla="*/ 15 h 28"/>
                  <a:gd name="T44" fmla="*/ 217 w 237"/>
                  <a:gd name="T45" fmla="*/ 13 h 28"/>
                  <a:gd name="T46" fmla="*/ 214 w 237"/>
                  <a:gd name="T47" fmla="*/ 16 h 28"/>
                  <a:gd name="T48" fmla="*/ 214 w 237"/>
                  <a:gd name="T49" fmla="*/ 16 h 28"/>
                  <a:gd name="T50" fmla="*/ 211 w 237"/>
                  <a:gd name="T51" fmla="*/ 16 h 28"/>
                  <a:gd name="T52" fmla="*/ 216 w 237"/>
                  <a:gd name="T53" fmla="*/ 12 h 28"/>
                  <a:gd name="T54" fmla="*/ 211 w 237"/>
                  <a:gd name="T55" fmla="*/ 8 h 28"/>
                  <a:gd name="T56" fmla="*/ 214 w 237"/>
                  <a:gd name="T57" fmla="*/ 8 h 28"/>
                  <a:gd name="T58" fmla="*/ 217 w 237"/>
                  <a:gd name="T59" fmla="*/ 11 h 28"/>
                  <a:gd name="T60" fmla="*/ 220 w 237"/>
                  <a:gd name="T61" fmla="*/ 8 h 28"/>
                  <a:gd name="T62" fmla="*/ 223 w 237"/>
                  <a:gd name="T63" fmla="*/ 8 h 28"/>
                  <a:gd name="T64" fmla="*/ 218 w 237"/>
                  <a:gd name="T65" fmla="*/ 12 h 28"/>
                  <a:gd name="T66" fmla="*/ 223 w 237"/>
                  <a:gd name="T67" fmla="*/ 16 h 28"/>
                  <a:gd name="T68" fmla="*/ 203 w 237"/>
                  <a:gd name="T69" fmla="*/ 9 h 28"/>
                  <a:gd name="T70" fmla="*/ 197 w 237"/>
                  <a:gd name="T71" fmla="*/ 9 h 28"/>
                  <a:gd name="T72" fmla="*/ 197 w 237"/>
                  <a:gd name="T73" fmla="*/ 15 h 28"/>
                  <a:gd name="T74" fmla="*/ 203 w 237"/>
                  <a:gd name="T75" fmla="*/ 15 h 28"/>
                  <a:gd name="T76" fmla="*/ 203 w 237"/>
                  <a:gd name="T77" fmla="*/ 9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37" h="28">
                    <a:moveTo>
                      <a:pt x="225" y="0"/>
                    </a:moveTo>
                    <a:cubicBezTo>
                      <a:pt x="12" y="0"/>
                      <a:pt x="12" y="0"/>
                      <a:pt x="12" y="0"/>
                    </a:cubicBezTo>
                    <a:cubicBezTo>
                      <a:pt x="6" y="0"/>
                      <a:pt x="0" y="5"/>
                      <a:pt x="0" y="12"/>
                    </a:cubicBezTo>
                    <a:cubicBezTo>
                      <a:pt x="0" y="26"/>
                      <a:pt x="0" y="26"/>
                      <a:pt x="0" y="26"/>
                    </a:cubicBezTo>
                    <a:cubicBezTo>
                      <a:pt x="3" y="25"/>
                      <a:pt x="5" y="23"/>
                      <a:pt x="9" y="23"/>
                    </a:cubicBezTo>
                    <a:cubicBezTo>
                      <a:pt x="228" y="23"/>
                      <a:pt x="228" y="23"/>
                      <a:pt x="228" y="23"/>
                    </a:cubicBezTo>
                    <a:cubicBezTo>
                      <a:pt x="231" y="23"/>
                      <a:pt x="235" y="25"/>
                      <a:pt x="237" y="28"/>
                    </a:cubicBezTo>
                    <a:cubicBezTo>
                      <a:pt x="237" y="12"/>
                      <a:pt x="237" y="12"/>
                      <a:pt x="237" y="12"/>
                    </a:cubicBezTo>
                    <a:cubicBezTo>
                      <a:pt x="237" y="5"/>
                      <a:pt x="232" y="0"/>
                      <a:pt x="225" y="0"/>
                    </a:cubicBezTo>
                    <a:close/>
                    <a:moveTo>
                      <a:pt x="190" y="16"/>
                    </a:moveTo>
                    <a:cubicBezTo>
                      <a:pt x="179" y="16"/>
                      <a:pt x="179" y="16"/>
                      <a:pt x="179" y="16"/>
                    </a:cubicBezTo>
                    <a:cubicBezTo>
                      <a:pt x="179" y="14"/>
                      <a:pt x="179" y="14"/>
                      <a:pt x="179" y="14"/>
                    </a:cubicBezTo>
                    <a:cubicBezTo>
                      <a:pt x="190" y="14"/>
                      <a:pt x="190" y="14"/>
                      <a:pt x="190" y="14"/>
                    </a:cubicBezTo>
                    <a:lnTo>
                      <a:pt x="190" y="16"/>
                    </a:lnTo>
                    <a:close/>
                    <a:moveTo>
                      <a:pt x="204" y="16"/>
                    </a:moveTo>
                    <a:cubicBezTo>
                      <a:pt x="196" y="16"/>
                      <a:pt x="196" y="16"/>
                      <a:pt x="196" y="16"/>
                    </a:cubicBezTo>
                    <a:cubicBezTo>
                      <a:pt x="196" y="8"/>
                      <a:pt x="196" y="8"/>
                      <a:pt x="196" y="8"/>
                    </a:cubicBezTo>
                    <a:cubicBezTo>
                      <a:pt x="204" y="8"/>
                      <a:pt x="204" y="8"/>
                      <a:pt x="204" y="8"/>
                    </a:cubicBezTo>
                    <a:lnTo>
                      <a:pt x="204" y="16"/>
                    </a:lnTo>
                    <a:close/>
                    <a:moveTo>
                      <a:pt x="223" y="16"/>
                    </a:moveTo>
                    <a:cubicBezTo>
                      <a:pt x="220" y="16"/>
                      <a:pt x="220" y="16"/>
                      <a:pt x="220" y="16"/>
                    </a:cubicBezTo>
                    <a:cubicBezTo>
                      <a:pt x="218" y="15"/>
                      <a:pt x="218" y="15"/>
                      <a:pt x="218" y="15"/>
                    </a:cubicBezTo>
                    <a:cubicBezTo>
                      <a:pt x="217" y="13"/>
                      <a:pt x="217" y="13"/>
                      <a:pt x="217" y="13"/>
                    </a:cubicBezTo>
                    <a:cubicBezTo>
                      <a:pt x="214" y="16"/>
                      <a:pt x="214" y="16"/>
                      <a:pt x="214" y="16"/>
                    </a:cubicBezTo>
                    <a:cubicBezTo>
                      <a:pt x="214" y="16"/>
                      <a:pt x="214" y="16"/>
                      <a:pt x="214" y="16"/>
                    </a:cubicBezTo>
                    <a:cubicBezTo>
                      <a:pt x="211" y="16"/>
                      <a:pt x="211" y="16"/>
                      <a:pt x="211" y="16"/>
                    </a:cubicBezTo>
                    <a:cubicBezTo>
                      <a:pt x="216" y="12"/>
                      <a:pt x="216" y="12"/>
                      <a:pt x="216" y="12"/>
                    </a:cubicBezTo>
                    <a:cubicBezTo>
                      <a:pt x="211" y="8"/>
                      <a:pt x="211" y="8"/>
                      <a:pt x="211" y="8"/>
                    </a:cubicBezTo>
                    <a:cubicBezTo>
                      <a:pt x="214" y="8"/>
                      <a:pt x="214" y="8"/>
                      <a:pt x="214" y="8"/>
                    </a:cubicBezTo>
                    <a:cubicBezTo>
                      <a:pt x="217" y="11"/>
                      <a:pt x="217" y="11"/>
                      <a:pt x="217" y="11"/>
                    </a:cubicBezTo>
                    <a:cubicBezTo>
                      <a:pt x="220" y="8"/>
                      <a:pt x="220" y="8"/>
                      <a:pt x="220" y="8"/>
                    </a:cubicBezTo>
                    <a:cubicBezTo>
                      <a:pt x="223" y="8"/>
                      <a:pt x="223" y="8"/>
                      <a:pt x="223" y="8"/>
                    </a:cubicBezTo>
                    <a:cubicBezTo>
                      <a:pt x="218" y="12"/>
                      <a:pt x="218" y="12"/>
                      <a:pt x="218" y="12"/>
                    </a:cubicBezTo>
                    <a:lnTo>
                      <a:pt x="223" y="16"/>
                    </a:lnTo>
                    <a:close/>
                    <a:moveTo>
                      <a:pt x="203" y="9"/>
                    </a:moveTo>
                    <a:cubicBezTo>
                      <a:pt x="197" y="9"/>
                      <a:pt x="197" y="9"/>
                      <a:pt x="197" y="9"/>
                    </a:cubicBezTo>
                    <a:cubicBezTo>
                      <a:pt x="197" y="15"/>
                      <a:pt x="197" y="15"/>
                      <a:pt x="197" y="15"/>
                    </a:cubicBezTo>
                    <a:cubicBezTo>
                      <a:pt x="203" y="15"/>
                      <a:pt x="203" y="15"/>
                      <a:pt x="203" y="15"/>
                    </a:cubicBezTo>
                    <a:lnTo>
                      <a:pt x="203" y="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pPr defTabSz="914363">
                  <a:defRPr/>
                </a:pPr>
                <a:endParaRPr lang="en-US" sz="1799" kern="0" dirty="0" smtClean="0">
                  <a:solidFill>
                    <a:srgbClr val="505050"/>
                  </a:solidFill>
                </a:endParaRPr>
              </a:p>
            </p:txBody>
          </p:sp>
        </p:grpSp>
        <p:sp>
          <p:nvSpPr>
            <p:cNvPr id="98" name="Freeform 7"/>
            <p:cNvSpPr>
              <a:spLocks/>
            </p:cNvSpPr>
            <p:nvPr/>
          </p:nvSpPr>
          <p:spPr bwMode="auto">
            <a:xfrm>
              <a:off x="6583363" y="4178301"/>
              <a:ext cx="436562" cy="381000"/>
            </a:xfrm>
            <a:custGeom>
              <a:avLst/>
              <a:gdLst>
                <a:gd name="T0" fmla="*/ 239 w 275"/>
                <a:gd name="T1" fmla="*/ 164 h 240"/>
                <a:gd name="T2" fmla="*/ 239 w 275"/>
                <a:gd name="T3" fmla="*/ 125 h 240"/>
                <a:gd name="T4" fmla="*/ 237 w 275"/>
                <a:gd name="T5" fmla="*/ 125 h 240"/>
                <a:gd name="T6" fmla="*/ 234 w 275"/>
                <a:gd name="T7" fmla="*/ 125 h 240"/>
                <a:gd name="T8" fmla="*/ 141 w 275"/>
                <a:gd name="T9" fmla="*/ 125 h 240"/>
                <a:gd name="T10" fmla="*/ 141 w 275"/>
                <a:gd name="T11" fmla="*/ 99 h 240"/>
                <a:gd name="T12" fmla="*/ 203 w 275"/>
                <a:gd name="T13" fmla="*/ 99 h 240"/>
                <a:gd name="T14" fmla="*/ 203 w 275"/>
                <a:gd name="T15" fmla="*/ 0 h 240"/>
                <a:gd name="T16" fmla="*/ 72 w 275"/>
                <a:gd name="T17" fmla="*/ 0 h 240"/>
                <a:gd name="T18" fmla="*/ 72 w 275"/>
                <a:gd name="T19" fmla="*/ 99 h 240"/>
                <a:gd name="T20" fmla="*/ 134 w 275"/>
                <a:gd name="T21" fmla="*/ 99 h 240"/>
                <a:gd name="T22" fmla="*/ 134 w 275"/>
                <a:gd name="T23" fmla="*/ 125 h 240"/>
                <a:gd name="T24" fmla="*/ 41 w 275"/>
                <a:gd name="T25" fmla="*/ 125 h 240"/>
                <a:gd name="T26" fmla="*/ 38 w 275"/>
                <a:gd name="T27" fmla="*/ 125 h 240"/>
                <a:gd name="T28" fmla="*/ 36 w 275"/>
                <a:gd name="T29" fmla="*/ 125 h 240"/>
                <a:gd name="T30" fmla="*/ 36 w 275"/>
                <a:gd name="T31" fmla="*/ 164 h 240"/>
                <a:gd name="T32" fmla="*/ 0 w 275"/>
                <a:gd name="T33" fmla="*/ 164 h 240"/>
                <a:gd name="T34" fmla="*/ 0 w 275"/>
                <a:gd name="T35" fmla="*/ 240 h 240"/>
                <a:gd name="T36" fmla="*/ 77 w 275"/>
                <a:gd name="T37" fmla="*/ 240 h 240"/>
                <a:gd name="T38" fmla="*/ 77 w 275"/>
                <a:gd name="T39" fmla="*/ 164 h 240"/>
                <a:gd name="T40" fmla="*/ 41 w 275"/>
                <a:gd name="T41" fmla="*/ 164 h 240"/>
                <a:gd name="T42" fmla="*/ 41 w 275"/>
                <a:gd name="T43" fmla="*/ 130 h 240"/>
                <a:gd name="T44" fmla="*/ 134 w 275"/>
                <a:gd name="T45" fmla="*/ 130 h 240"/>
                <a:gd name="T46" fmla="*/ 134 w 275"/>
                <a:gd name="T47" fmla="*/ 137 h 240"/>
                <a:gd name="T48" fmla="*/ 134 w 275"/>
                <a:gd name="T49" fmla="*/ 164 h 240"/>
                <a:gd name="T50" fmla="*/ 100 w 275"/>
                <a:gd name="T51" fmla="*/ 164 h 240"/>
                <a:gd name="T52" fmla="*/ 100 w 275"/>
                <a:gd name="T53" fmla="*/ 240 h 240"/>
                <a:gd name="T54" fmla="*/ 177 w 275"/>
                <a:gd name="T55" fmla="*/ 240 h 240"/>
                <a:gd name="T56" fmla="*/ 177 w 275"/>
                <a:gd name="T57" fmla="*/ 164 h 240"/>
                <a:gd name="T58" fmla="*/ 141 w 275"/>
                <a:gd name="T59" fmla="*/ 164 h 240"/>
                <a:gd name="T60" fmla="*/ 141 w 275"/>
                <a:gd name="T61" fmla="*/ 137 h 240"/>
                <a:gd name="T62" fmla="*/ 141 w 275"/>
                <a:gd name="T63" fmla="*/ 130 h 240"/>
                <a:gd name="T64" fmla="*/ 234 w 275"/>
                <a:gd name="T65" fmla="*/ 130 h 240"/>
                <a:gd name="T66" fmla="*/ 234 w 275"/>
                <a:gd name="T67" fmla="*/ 164 h 240"/>
                <a:gd name="T68" fmla="*/ 199 w 275"/>
                <a:gd name="T69" fmla="*/ 164 h 240"/>
                <a:gd name="T70" fmla="*/ 199 w 275"/>
                <a:gd name="T71" fmla="*/ 240 h 240"/>
                <a:gd name="T72" fmla="*/ 275 w 275"/>
                <a:gd name="T73" fmla="*/ 240 h 240"/>
                <a:gd name="T74" fmla="*/ 275 w 275"/>
                <a:gd name="T75" fmla="*/ 164 h 240"/>
                <a:gd name="T76" fmla="*/ 239 w 275"/>
                <a:gd name="T77" fmla="*/ 164 h 2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75" h="240">
                  <a:moveTo>
                    <a:pt x="239" y="164"/>
                  </a:moveTo>
                  <a:lnTo>
                    <a:pt x="239" y="125"/>
                  </a:lnTo>
                  <a:lnTo>
                    <a:pt x="237" y="125"/>
                  </a:lnTo>
                  <a:lnTo>
                    <a:pt x="234" y="125"/>
                  </a:lnTo>
                  <a:lnTo>
                    <a:pt x="141" y="125"/>
                  </a:lnTo>
                  <a:lnTo>
                    <a:pt x="141" y="99"/>
                  </a:lnTo>
                  <a:lnTo>
                    <a:pt x="203" y="99"/>
                  </a:lnTo>
                  <a:lnTo>
                    <a:pt x="203" y="0"/>
                  </a:lnTo>
                  <a:lnTo>
                    <a:pt x="72" y="0"/>
                  </a:lnTo>
                  <a:lnTo>
                    <a:pt x="72" y="99"/>
                  </a:lnTo>
                  <a:lnTo>
                    <a:pt x="134" y="99"/>
                  </a:lnTo>
                  <a:lnTo>
                    <a:pt x="134" y="125"/>
                  </a:lnTo>
                  <a:lnTo>
                    <a:pt x="41" y="125"/>
                  </a:lnTo>
                  <a:lnTo>
                    <a:pt x="38" y="125"/>
                  </a:lnTo>
                  <a:lnTo>
                    <a:pt x="36" y="125"/>
                  </a:lnTo>
                  <a:lnTo>
                    <a:pt x="36" y="164"/>
                  </a:lnTo>
                  <a:lnTo>
                    <a:pt x="0" y="164"/>
                  </a:lnTo>
                  <a:lnTo>
                    <a:pt x="0" y="240"/>
                  </a:lnTo>
                  <a:lnTo>
                    <a:pt x="77" y="240"/>
                  </a:lnTo>
                  <a:lnTo>
                    <a:pt x="77" y="164"/>
                  </a:lnTo>
                  <a:lnTo>
                    <a:pt x="41" y="164"/>
                  </a:lnTo>
                  <a:lnTo>
                    <a:pt x="41" y="130"/>
                  </a:lnTo>
                  <a:lnTo>
                    <a:pt x="134" y="130"/>
                  </a:lnTo>
                  <a:lnTo>
                    <a:pt x="134" y="137"/>
                  </a:lnTo>
                  <a:lnTo>
                    <a:pt x="134" y="164"/>
                  </a:lnTo>
                  <a:lnTo>
                    <a:pt x="100" y="164"/>
                  </a:lnTo>
                  <a:lnTo>
                    <a:pt x="100" y="240"/>
                  </a:lnTo>
                  <a:lnTo>
                    <a:pt x="177" y="240"/>
                  </a:lnTo>
                  <a:lnTo>
                    <a:pt x="177" y="164"/>
                  </a:lnTo>
                  <a:lnTo>
                    <a:pt x="141" y="164"/>
                  </a:lnTo>
                  <a:lnTo>
                    <a:pt x="141" y="137"/>
                  </a:lnTo>
                  <a:lnTo>
                    <a:pt x="141" y="130"/>
                  </a:lnTo>
                  <a:lnTo>
                    <a:pt x="234" y="130"/>
                  </a:lnTo>
                  <a:lnTo>
                    <a:pt x="234" y="164"/>
                  </a:lnTo>
                  <a:lnTo>
                    <a:pt x="199" y="164"/>
                  </a:lnTo>
                  <a:lnTo>
                    <a:pt x="199" y="240"/>
                  </a:lnTo>
                  <a:lnTo>
                    <a:pt x="275" y="240"/>
                  </a:lnTo>
                  <a:lnTo>
                    <a:pt x="275" y="164"/>
                  </a:lnTo>
                  <a:lnTo>
                    <a:pt x="239" y="164"/>
                  </a:lnTo>
                  <a:close/>
                </a:path>
              </a:pathLst>
            </a:custGeom>
            <a:solidFill>
              <a:srgbClr val="FFB900"/>
            </a:solidFill>
            <a:ln>
              <a:noFill/>
            </a:ln>
          </p:spPr>
          <p:txBody>
            <a:bodyPr vert="horz" wrap="square" lIns="91416" tIns="45708" rIns="91416" bIns="45708" numCol="1" anchor="t" anchorCtr="0" compatLnSpc="1">
              <a:prstTxWarp prst="textNoShape">
                <a:avLst/>
              </a:prstTxWarp>
            </a:bodyPr>
            <a:lstStyle/>
            <a:p>
              <a:pPr defTabSz="914363">
                <a:defRPr/>
              </a:pPr>
              <a:endParaRPr lang="en-US" sz="1799" kern="0" dirty="0" smtClean="0">
                <a:solidFill>
                  <a:srgbClr val="505050"/>
                </a:solidFill>
              </a:endParaRPr>
            </a:p>
          </p:txBody>
        </p:sp>
      </p:grpSp>
      <p:sp>
        <p:nvSpPr>
          <p:cNvPr id="109" name="Rectangle 108"/>
          <p:cNvSpPr/>
          <p:nvPr/>
        </p:nvSpPr>
        <p:spPr bwMode="auto">
          <a:xfrm>
            <a:off x="9326586" y="2925339"/>
            <a:ext cx="1417885" cy="1417884"/>
          </a:xfrm>
          <a:prstGeom prst="rect">
            <a:avLst/>
          </a:prstGeom>
          <a:solidFill>
            <a:srgbClr val="0072C6"/>
          </a:solidFill>
          <a:ln w="9525" cap="flat" cmpd="sng" algn="ctr">
            <a:noFill/>
            <a:prstDash val="solid"/>
            <a:headEnd type="none" w="med" len="med"/>
            <a:tailEnd type="none" w="med" len="med"/>
          </a:ln>
          <a:effectLst/>
        </p:spPr>
        <p:txBody>
          <a:bodyPr rot="0" spcFirstLastPara="0" vertOverflow="overflow" horzOverflow="overflow" vert="horz" wrap="square" lIns="45708" tIns="45708" rIns="45708" bIns="45708" numCol="1" spcCol="0" rtlCol="0" fromWordArt="0" anchor="ctr" anchorCtr="0" forceAA="0" compatLnSpc="1">
            <a:prstTxWarp prst="textNoShape">
              <a:avLst/>
            </a:prstTxWarp>
            <a:noAutofit/>
          </a:bodyPr>
          <a:lstStyle/>
          <a:p>
            <a:pPr algn="ctr" defTabSz="913825" fontAlgn="base">
              <a:spcBef>
                <a:spcPct val="0"/>
              </a:spcBef>
              <a:spcAft>
                <a:spcPct val="0"/>
              </a:spcAft>
              <a:defRPr/>
            </a:pPr>
            <a:endParaRPr lang="en-US" sz="2199" kern="0" dirty="0" smtClean="0">
              <a:solidFill>
                <a:srgbClr val="505050"/>
              </a:solidFill>
              <a:ea typeface="Segoe UI" pitchFamily="34" charset="0"/>
              <a:cs typeface="Segoe UI" pitchFamily="34" charset="0"/>
            </a:endParaRPr>
          </a:p>
        </p:txBody>
      </p:sp>
      <p:sp>
        <p:nvSpPr>
          <p:cNvPr id="110" name="Rectangle 109"/>
          <p:cNvSpPr/>
          <p:nvPr/>
        </p:nvSpPr>
        <p:spPr bwMode="auto">
          <a:xfrm>
            <a:off x="9630569" y="3249676"/>
            <a:ext cx="840663" cy="529252"/>
          </a:xfrm>
          <a:prstGeom prst="rect">
            <a:avLst/>
          </a:prstGeom>
          <a:solidFill>
            <a:srgbClr val="FFB900"/>
          </a:solidFill>
          <a:ln w="9525" cap="flat" cmpd="sng" algn="ctr">
            <a:noFill/>
            <a:prstDash val="solid"/>
            <a:headEnd type="none" w="med" len="med"/>
            <a:tailEnd type="none" w="med" len="med"/>
          </a:ln>
          <a:effectLst/>
        </p:spPr>
        <p:txBody>
          <a:bodyPr rot="0" spcFirstLastPara="0" vertOverflow="overflow" horzOverflow="overflow" vert="horz" wrap="square" lIns="45708" tIns="45708" rIns="45708" bIns="45708" numCol="1" spcCol="0" rtlCol="0" fromWordArt="0" anchor="ctr" anchorCtr="0" forceAA="0" compatLnSpc="1">
            <a:prstTxWarp prst="textNoShape">
              <a:avLst/>
            </a:prstTxWarp>
            <a:noAutofit/>
          </a:bodyPr>
          <a:lstStyle/>
          <a:p>
            <a:pPr algn="ctr" defTabSz="913825" fontAlgn="base">
              <a:spcBef>
                <a:spcPct val="0"/>
              </a:spcBef>
              <a:spcAft>
                <a:spcPct val="0"/>
              </a:spcAft>
              <a:defRPr/>
            </a:pPr>
            <a:endParaRPr lang="en-US" sz="2199" kern="0" dirty="0" smtClean="0">
              <a:solidFill>
                <a:srgbClr val="505050"/>
              </a:solidFill>
              <a:ea typeface="Segoe UI" pitchFamily="34" charset="0"/>
              <a:cs typeface="Segoe UI" pitchFamily="34" charset="0"/>
            </a:endParaRPr>
          </a:p>
        </p:txBody>
      </p:sp>
      <p:sp>
        <p:nvSpPr>
          <p:cNvPr id="111" name="Rectangle 110"/>
          <p:cNvSpPr/>
          <p:nvPr/>
        </p:nvSpPr>
        <p:spPr>
          <a:xfrm>
            <a:off x="9345213" y="3840009"/>
            <a:ext cx="1406348" cy="461545"/>
          </a:xfrm>
          <a:prstGeom prst="rect">
            <a:avLst/>
          </a:prstGeom>
        </p:spPr>
        <p:txBody>
          <a:bodyPr wrap="square">
            <a:spAutoFit/>
          </a:bodyPr>
          <a:lstStyle/>
          <a:p>
            <a:pPr algn="ctr" defTabSz="914363">
              <a:defRPr/>
            </a:pPr>
            <a:r>
              <a:rPr lang="en-US" sz="1200" kern="0" spc="-20" dirty="0" smtClean="0">
                <a:solidFill>
                  <a:srgbClr val="FFFFFF"/>
                </a:solidFill>
              </a:rPr>
              <a:t>Hybrid search </a:t>
            </a:r>
            <a:br>
              <a:rPr lang="en-US" sz="1200" kern="0" spc="-20" dirty="0" smtClean="0">
                <a:solidFill>
                  <a:srgbClr val="FFFFFF"/>
                </a:solidFill>
              </a:rPr>
            </a:br>
            <a:r>
              <a:rPr lang="en-US" sz="1200" kern="0" spc="-20" dirty="0" smtClean="0">
                <a:solidFill>
                  <a:srgbClr val="FFFFFF"/>
                </a:solidFill>
              </a:rPr>
              <a:t>results</a:t>
            </a:r>
          </a:p>
        </p:txBody>
      </p:sp>
      <p:grpSp>
        <p:nvGrpSpPr>
          <p:cNvPr id="112" name="Group 111"/>
          <p:cNvGrpSpPr/>
          <p:nvPr/>
        </p:nvGrpSpPr>
        <p:grpSpPr>
          <a:xfrm>
            <a:off x="9598448" y="3099884"/>
            <a:ext cx="899878" cy="698318"/>
            <a:chOff x="6351588" y="3963988"/>
            <a:chExt cx="900112" cy="698500"/>
          </a:xfrm>
        </p:grpSpPr>
        <p:grpSp>
          <p:nvGrpSpPr>
            <p:cNvPr id="113" name="Group 112"/>
            <p:cNvGrpSpPr/>
            <p:nvPr/>
          </p:nvGrpSpPr>
          <p:grpSpPr>
            <a:xfrm>
              <a:off x="6351588" y="3963988"/>
              <a:ext cx="900112" cy="698500"/>
              <a:chOff x="6351588" y="3963988"/>
              <a:chExt cx="900112" cy="698500"/>
            </a:xfrm>
          </p:grpSpPr>
          <p:sp>
            <p:nvSpPr>
              <p:cNvPr id="115" name="Freeform 5"/>
              <p:cNvSpPr>
                <a:spLocks noEditPoints="1"/>
              </p:cNvSpPr>
              <p:nvPr/>
            </p:nvSpPr>
            <p:spPr bwMode="auto">
              <a:xfrm>
                <a:off x="6351588" y="4078288"/>
                <a:ext cx="900112" cy="584200"/>
              </a:xfrm>
              <a:custGeom>
                <a:avLst/>
                <a:gdLst>
                  <a:gd name="T0" fmla="*/ 225 w 237"/>
                  <a:gd name="T1" fmla="*/ 0 h 153"/>
                  <a:gd name="T2" fmla="*/ 12 w 237"/>
                  <a:gd name="T3" fmla="*/ 0 h 153"/>
                  <a:gd name="T4" fmla="*/ 0 w 237"/>
                  <a:gd name="T5" fmla="*/ 12 h 153"/>
                  <a:gd name="T6" fmla="*/ 0 w 237"/>
                  <a:gd name="T7" fmla="*/ 142 h 153"/>
                  <a:gd name="T8" fmla="*/ 12 w 237"/>
                  <a:gd name="T9" fmla="*/ 153 h 153"/>
                  <a:gd name="T10" fmla="*/ 225 w 237"/>
                  <a:gd name="T11" fmla="*/ 153 h 153"/>
                  <a:gd name="T12" fmla="*/ 237 w 237"/>
                  <a:gd name="T13" fmla="*/ 142 h 153"/>
                  <a:gd name="T14" fmla="*/ 237 w 237"/>
                  <a:gd name="T15" fmla="*/ 12 h 153"/>
                  <a:gd name="T16" fmla="*/ 225 w 237"/>
                  <a:gd name="T17" fmla="*/ 0 h 153"/>
                  <a:gd name="T18" fmla="*/ 225 w 237"/>
                  <a:gd name="T19" fmla="*/ 142 h 153"/>
                  <a:gd name="T20" fmla="*/ 225 w 237"/>
                  <a:gd name="T21" fmla="*/ 142 h 153"/>
                  <a:gd name="T22" fmla="*/ 12 w 237"/>
                  <a:gd name="T23" fmla="*/ 142 h 153"/>
                  <a:gd name="T24" fmla="*/ 12 w 237"/>
                  <a:gd name="T25" fmla="*/ 142 h 153"/>
                  <a:gd name="T26" fmla="*/ 12 w 237"/>
                  <a:gd name="T27" fmla="*/ 12 h 153"/>
                  <a:gd name="T28" fmla="*/ 12 w 237"/>
                  <a:gd name="T29" fmla="*/ 12 h 153"/>
                  <a:gd name="T30" fmla="*/ 225 w 237"/>
                  <a:gd name="T31" fmla="*/ 12 h 153"/>
                  <a:gd name="T32" fmla="*/ 225 w 237"/>
                  <a:gd name="T33" fmla="*/ 12 h 153"/>
                  <a:gd name="T34" fmla="*/ 225 w 237"/>
                  <a:gd name="T35" fmla="*/ 142 h 153"/>
                  <a:gd name="T36" fmla="*/ 225 w 237"/>
                  <a:gd name="T37" fmla="*/ 142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37" h="153">
                    <a:moveTo>
                      <a:pt x="225" y="0"/>
                    </a:moveTo>
                    <a:cubicBezTo>
                      <a:pt x="12" y="0"/>
                      <a:pt x="12" y="0"/>
                      <a:pt x="12" y="0"/>
                    </a:cubicBezTo>
                    <a:cubicBezTo>
                      <a:pt x="6" y="0"/>
                      <a:pt x="0" y="5"/>
                      <a:pt x="0" y="12"/>
                    </a:cubicBezTo>
                    <a:cubicBezTo>
                      <a:pt x="0" y="142"/>
                      <a:pt x="0" y="142"/>
                      <a:pt x="0" y="142"/>
                    </a:cubicBezTo>
                    <a:cubicBezTo>
                      <a:pt x="0" y="148"/>
                      <a:pt x="6" y="153"/>
                      <a:pt x="12" y="153"/>
                    </a:cubicBezTo>
                    <a:cubicBezTo>
                      <a:pt x="225" y="153"/>
                      <a:pt x="225" y="153"/>
                      <a:pt x="225" y="153"/>
                    </a:cubicBezTo>
                    <a:cubicBezTo>
                      <a:pt x="232" y="153"/>
                      <a:pt x="237" y="148"/>
                      <a:pt x="237" y="142"/>
                    </a:cubicBezTo>
                    <a:cubicBezTo>
                      <a:pt x="237" y="12"/>
                      <a:pt x="237" y="12"/>
                      <a:pt x="237" y="12"/>
                    </a:cubicBezTo>
                    <a:cubicBezTo>
                      <a:pt x="237" y="5"/>
                      <a:pt x="232" y="0"/>
                      <a:pt x="225" y="0"/>
                    </a:cubicBezTo>
                    <a:close/>
                    <a:moveTo>
                      <a:pt x="225" y="142"/>
                    </a:moveTo>
                    <a:cubicBezTo>
                      <a:pt x="225" y="142"/>
                      <a:pt x="225" y="142"/>
                      <a:pt x="225" y="142"/>
                    </a:cubicBezTo>
                    <a:cubicBezTo>
                      <a:pt x="12" y="142"/>
                      <a:pt x="12" y="142"/>
                      <a:pt x="12" y="142"/>
                    </a:cubicBezTo>
                    <a:cubicBezTo>
                      <a:pt x="12" y="142"/>
                      <a:pt x="12" y="142"/>
                      <a:pt x="12" y="142"/>
                    </a:cubicBezTo>
                    <a:cubicBezTo>
                      <a:pt x="12" y="12"/>
                      <a:pt x="12" y="12"/>
                      <a:pt x="12" y="12"/>
                    </a:cubicBezTo>
                    <a:cubicBezTo>
                      <a:pt x="12" y="12"/>
                      <a:pt x="12" y="12"/>
                      <a:pt x="12" y="12"/>
                    </a:cubicBezTo>
                    <a:cubicBezTo>
                      <a:pt x="225" y="12"/>
                      <a:pt x="225" y="12"/>
                      <a:pt x="225" y="12"/>
                    </a:cubicBezTo>
                    <a:cubicBezTo>
                      <a:pt x="225" y="12"/>
                      <a:pt x="225" y="12"/>
                      <a:pt x="225" y="12"/>
                    </a:cubicBezTo>
                    <a:cubicBezTo>
                      <a:pt x="225" y="142"/>
                      <a:pt x="225" y="142"/>
                      <a:pt x="225" y="142"/>
                    </a:cubicBezTo>
                    <a:cubicBezTo>
                      <a:pt x="225" y="142"/>
                      <a:pt x="225" y="142"/>
                      <a:pt x="225" y="14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pPr defTabSz="914363">
                  <a:defRPr/>
                </a:pPr>
                <a:endParaRPr lang="en-US" sz="1799" kern="0" dirty="0" smtClean="0">
                  <a:solidFill>
                    <a:srgbClr val="505050"/>
                  </a:solidFill>
                </a:endParaRPr>
              </a:p>
            </p:txBody>
          </p:sp>
          <p:sp>
            <p:nvSpPr>
              <p:cNvPr id="116" name="Freeform 6"/>
              <p:cNvSpPr>
                <a:spLocks noEditPoints="1"/>
              </p:cNvSpPr>
              <p:nvPr/>
            </p:nvSpPr>
            <p:spPr bwMode="auto">
              <a:xfrm>
                <a:off x="6351588" y="3963988"/>
                <a:ext cx="900112" cy="107950"/>
              </a:xfrm>
              <a:custGeom>
                <a:avLst/>
                <a:gdLst>
                  <a:gd name="T0" fmla="*/ 225 w 237"/>
                  <a:gd name="T1" fmla="*/ 0 h 28"/>
                  <a:gd name="T2" fmla="*/ 12 w 237"/>
                  <a:gd name="T3" fmla="*/ 0 h 28"/>
                  <a:gd name="T4" fmla="*/ 0 w 237"/>
                  <a:gd name="T5" fmla="*/ 12 h 28"/>
                  <a:gd name="T6" fmla="*/ 0 w 237"/>
                  <a:gd name="T7" fmla="*/ 26 h 28"/>
                  <a:gd name="T8" fmla="*/ 9 w 237"/>
                  <a:gd name="T9" fmla="*/ 23 h 28"/>
                  <a:gd name="T10" fmla="*/ 228 w 237"/>
                  <a:gd name="T11" fmla="*/ 23 h 28"/>
                  <a:gd name="T12" fmla="*/ 237 w 237"/>
                  <a:gd name="T13" fmla="*/ 28 h 28"/>
                  <a:gd name="T14" fmla="*/ 237 w 237"/>
                  <a:gd name="T15" fmla="*/ 12 h 28"/>
                  <a:gd name="T16" fmla="*/ 225 w 237"/>
                  <a:gd name="T17" fmla="*/ 0 h 28"/>
                  <a:gd name="T18" fmla="*/ 190 w 237"/>
                  <a:gd name="T19" fmla="*/ 16 h 28"/>
                  <a:gd name="T20" fmla="*/ 179 w 237"/>
                  <a:gd name="T21" fmla="*/ 16 h 28"/>
                  <a:gd name="T22" fmla="*/ 179 w 237"/>
                  <a:gd name="T23" fmla="*/ 14 h 28"/>
                  <a:gd name="T24" fmla="*/ 190 w 237"/>
                  <a:gd name="T25" fmla="*/ 14 h 28"/>
                  <a:gd name="T26" fmla="*/ 190 w 237"/>
                  <a:gd name="T27" fmla="*/ 16 h 28"/>
                  <a:gd name="T28" fmla="*/ 204 w 237"/>
                  <a:gd name="T29" fmla="*/ 16 h 28"/>
                  <a:gd name="T30" fmla="*/ 196 w 237"/>
                  <a:gd name="T31" fmla="*/ 16 h 28"/>
                  <a:gd name="T32" fmla="*/ 196 w 237"/>
                  <a:gd name="T33" fmla="*/ 8 h 28"/>
                  <a:gd name="T34" fmla="*/ 204 w 237"/>
                  <a:gd name="T35" fmla="*/ 8 h 28"/>
                  <a:gd name="T36" fmla="*/ 204 w 237"/>
                  <a:gd name="T37" fmla="*/ 16 h 28"/>
                  <a:gd name="T38" fmla="*/ 223 w 237"/>
                  <a:gd name="T39" fmla="*/ 16 h 28"/>
                  <a:gd name="T40" fmla="*/ 220 w 237"/>
                  <a:gd name="T41" fmla="*/ 16 h 28"/>
                  <a:gd name="T42" fmla="*/ 218 w 237"/>
                  <a:gd name="T43" fmla="*/ 15 h 28"/>
                  <a:gd name="T44" fmla="*/ 217 w 237"/>
                  <a:gd name="T45" fmla="*/ 13 h 28"/>
                  <a:gd name="T46" fmla="*/ 214 w 237"/>
                  <a:gd name="T47" fmla="*/ 16 h 28"/>
                  <a:gd name="T48" fmla="*/ 214 w 237"/>
                  <a:gd name="T49" fmla="*/ 16 h 28"/>
                  <a:gd name="T50" fmla="*/ 211 w 237"/>
                  <a:gd name="T51" fmla="*/ 16 h 28"/>
                  <a:gd name="T52" fmla="*/ 216 w 237"/>
                  <a:gd name="T53" fmla="*/ 12 h 28"/>
                  <a:gd name="T54" fmla="*/ 211 w 237"/>
                  <a:gd name="T55" fmla="*/ 8 h 28"/>
                  <a:gd name="T56" fmla="*/ 214 w 237"/>
                  <a:gd name="T57" fmla="*/ 8 h 28"/>
                  <a:gd name="T58" fmla="*/ 217 w 237"/>
                  <a:gd name="T59" fmla="*/ 11 h 28"/>
                  <a:gd name="T60" fmla="*/ 220 w 237"/>
                  <a:gd name="T61" fmla="*/ 8 h 28"/>
                  <a:gd name="T62" fmla="*/ 223 w 237"/>
                  <a:gd name="T63" fmla="*/ 8 h 28"/>
                  <a:gd name="T64" fmla="*/ 218 w 237"/>
                  <a:gd name="T65" fmla="*/ 12 h 28"/>
                  <a:gd name="T66" fmla="*/ 223 w 237"/>
                  <a:gd name="T67" fmla="*/ 16 h 28"/>
                  <a:gd name="T68" fmla="*/ 203 w 237"/>
                  <a:gd name="T69" fmla="*/ 9 h 28"/>
                  <a:gd name="T70" fmla="*/ 197 w 237"/>
                  <a:gd name="T71" fmla="*/ 9 h 28"/>
                  <a:gd name="T72" fmla="*/ 197 w 237"/>
                  <a:gd name="T73" fmla="*/ 15 h 28"/>
                  <a:gd name="T74" fmla="*/ 203 w 237"/>
                  <a:gd name="T75" fmla="*/ 15 h 28"/>
                  <a:gd name="T76" fmla="*/ 203 w 237"/>
                  <a:gd name="T77" fmla="*/ 9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37" h="28">
                    <a:moveTo>
                      <a:pt x="225" y="0"/>
                    </a:moveTo>
                    <a:cubicBezTo>
                      <a:pt x="12" y="0"/>
                      <a:pt x="12" y="0"/>
                      <a:pt x="12" y="0"/>
                    </a:cubicBezTo>
                    <a:cubicBezTo>
                      <a:pt x="6" y="0"/>
                      <a:pt x="0" y="5"/>
                      <a:pt x="0" y="12"/>
                    </a:cubicBezTo>
                    <a:cubicBezTo>
                      <a:pt x="0" y="26"/>
                      <a:pt x="0" y="26"/>
                      <a:pt x="0" y="26"/>
                    </a:cubicBezTo>
                    <a:cubicBezTo>
                      <a:pt x="3" y="25"/>
                      <a:pt x="5" y="23"/>
                      <a:pt x="9" y="23"/>
                    </a:cubicBezTo>
                    <a:cubicBezTo>
                      <a:pt x="228" y="23"/>
                      <a:pt x="228" y="23"/>
                      <a:pt x="228" y="23"/>
                    </a:cubicBezTo>
                    <a:cubicBezTo>
                      <a:pt x="231" y="23"/>
                      <a:pt x="235" y="25"/>
                      <a:pt x="237" y="28"/>
                    </a:cubicBezTo>
                    <a:cubicBezTo>
                      <a:pt x="237" y="12"/>
                      <a:pt x="237" y="12"/>
                      <a:pt x="237" y="12"/>
                    </a:cubicBezTo>
                    <a:cubicBezTo>
                      <a:pt x="237" y="5"/>
                      <a:pt x="232" y="0"/>
                      <a:pt x="225" y="0"/>
                    </a:cubicBezTo>
                    <a:close/>
                    <a:moveTo>
                      <a:pt x="190" y="16"/>
                    </a:moveTo>
                    <a:cubicBezTo>
                      <a:pt x="179" y="16"/>
                      <a:pt x="179" y="16"/>
                      <a:pt x="179" y="16"/>
                    </a:cubicBezTo>
                    <a:cubicBezTo>
                      <a:pt x="179" y="14"/>
                      <a:pt x="179" y="14"/>
                      <a:pt x="179" y="14"/>
                    </a:cubicBezTo>
                    <a:cubicBezTo>
                      <a:pt x="190" y="14"/>
                      <a:pt x="190" y="14"/>
                      <a:pt x="190" y="14"/>
                    </a:cubicBezTo>
                    <a:lnTo>
                      <a:pt x="190" y="16"/>
                    </a:lnTo>
                    <a:close/>
                    <a:moveTo>
                      <a:pt x="204" y="16"/>
                    </a:moveTo>
                    <a:cubicBezTo>
                      <a:pt x="196" y="16"/>
                      <a:pt x="196" y="16"/>
                      <a:pt x="196" y="16"/>
                    </a:cubicBezTo>
                    <a:cubicBezTo>
                      <a:pt x="196" y="8"/>
                      <a:pt x="196" y="8"/>
                      <a:pt x="196" y="8"/>
                    </a:cubicBezTo>
                    <a:cubicBezTo>
                      <a:pt x="204" y="8"/>
                      <a:pt x="204" y="8"/>
                      <a:pt x="204" y="8"/>
                    </a:cubicBezTo>
                    <a:lnTo>
                      <a:pt x="204" y="16"/>
                    </a:lnTo>
                    <a:close/>
                    <a:moveTo>
                      <a:pt x="223" y="16"/>
                    </a:moveTo>
                    <a:cubicBezTo>
                      <a:pt x="220" y="16"/>
                      <a:pt x="220" y="16"/>
                      <a:pt x="220" y="16"/>
                    </a:cubicBezTo>
                    <a:cubicBezTo>
                      <a:pt x="218" y="15"/>
                      <a:pt x="218" y="15"/>
                      <a:pt x="218" y="15"/>
                    </a:cubicBezTo>
                    <a:cubicBezTo>
                      <a:pt x="217" y="13"/>
                      <a:pt x="217" y="13"/>
                      <a:pt x="217" y="13"/>
                    </a:cubicBezTo>
                    <a:cubicBezTo>
                      <a:pt x="214" y="16"/>
                      <a:pt x="214" y="16"/>
                      <a:pt x="214" y="16"/>
                    </a:cubicBezTo>
                    <a:cubicBezTo>
                      <a:pt x="214" y="16"/>
                      <a:pt x="214" y="16"/>
                      <a:pt x="214" y="16"/>
                    </a:cubicBezTo>
                    <a:cubicBezTo>
                      <a:pt x="211" y="16"/>
                      <a:pt x="211" y="16"/>
                      <a:pt x="211" y="16"/>
                    </a:cubicBezTo>
                    <a:cubicBezTo>
                      <a:pt x="216" y="12"/>
                      <a:pt x="216" y="12"/>
                      <a:pt x="216" y="12"/>
                    </a:cubicBezTo>
                    <a:cubicBezTo>
                      <a:pt x="211" y="8"/>
                      <a:pt x="211" y="8"/>
                      <a:pt x="211" y="8"/>
                    </a:cubicBezTo>
                    <a:cubicBezTo>
                      <a:pt x="214" y="8"/>
                      <a:pt x="214" y="8"/>
                      <a:pt x="214" y="8"/>
                    </a:cubicBezTo>
                    <a:cubicBezTo>
                      <a:pt x="217" y="11"/>
                      <a:pt x="217" y="11"/>
                      <a:pt x="217" y="11"/>
                    </a:cubicBezTo>
                    <a:cubicBezTo>
                      <a:pt x="220" y="8"/>
                      <a:pt x="220" y="8"/>
                      <a:pt x="220" y="8"/>
                    </a:cubicBezTo>
                    <a:cubicBezTo>
                      <a:pt x="223" y="8"/>
                      <a:pt x="223" y="8"/>
                      <a:pt x="223" y="8"/>
                    </a:cubicBezTo>
                    <a:cubicBezTo>
                      <a:pt x="218" y="12"/>
                      <a:pt x="218" y="12"/>
                      <a:pt x="218" y="12"/>
                    </a:cubicBezTo>
                    <a:lnTo>
                      <a:pt x="223" y="16"/>
                    </a:lnTo>
                    <a:close/>
                    <a:moveTo>
                      <a:pt x="203" y="9"/>
                    </a:moveTo>
                    <a:cubicBezTo>
                      <a:pt x="197" y="9"/>
                      <a:pt x="197" y="9"/>
                      <a:pt x="197" y="9"/>
                    </a:cubicBezTo>
                    <a:cubicBezTo>
                      <a:pt x="197" y="15"/>
                      <a:pt x="197" y="15"/>
                      <a:pt x="197" y="15"/>
                    </a:cubicBezTo>
                    <a:cubicBezTo>
                      <a:pt x="203" y="15"/>
                      <a:pt x="203" y="15"/>
                      <a:pt x="203" y="15"/>
                    </a:cubicBezTo>
                    <a:lnTo>
                      <a:pt x="203" y="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pPr defTabSz="914363">
                  <a:defRPr/>
                </a:pPr>
                <a:endParaRPr lang="en-US" sz="1799" kern="0" dirty="0" smtClean="0">
                  <a:solidFill>
                    <a:srgbClr val="505050"/>
                  </a:solidFill>
                </a:endParaRPr>
              </a:p>
            </p:txBody>
          </p:sp>
        </p:grpSp>
        <p:sp>
          <p:nvSpPr>
            <p:cNvPr id="114" name="Freeform 7"/>
            <p:cNvSpPr>
              <a:spLocks/>
            </p:cNvSpPr>
            <p:nvPr/>
          </p:nvSpPr>
          <p:spPr bwMode="auto">
            <a:xfrm>
              <a:off x="6583363" y="4178301"/>
              <a:ext cx="436562" cy="381000"/>
            </a:xfrm>
            <a:custGeom>
              <a:avLst/>
              <a:gdLst>
                <a:gd name="T0" fmla="*/ 239 w 275"/>
                <a:gd name="T1" fmla="*/ 164 h 240"/>
                <a:gd name="T2" fmla="*/ 239 w 275"/>
                <a:gd name="T3" fmla="*/ 125 h 240"/>
                <a:gd name="T4" fmla="*/ 237 w 275"/>
                <a:gd name="T5" fmla="*/ 125 h 240"/>
                <a:gd name="T6" fmla="*/ 234 w 275"/>
                <a:gd name="T7" fmla="*/ 125 h 240"/>
                <a:gd name="T8" fmla="*/ 141 w 275"/>
                <a:gd name="T9" fmla="*/ 125 h 240"/>
                <a:gd name="T10" fmla="*/ 141 w 275"/>
                <a:gd name="T11" fmla="*/ 99 h 240"/>
                <a:gd name="T12" fmla="*/ 203 w 275"/>
                <a:gd name="T13" fmla="*/ 99 h 240"/>
                <a:gd name="T14" fmla="*/ 203 w 275"/>
                <a:gd name="T15" fmla="*/ 0 h 240"/>
                <a:gd name="T16" fmla="*/ 72 w 275"/>
                <a:gd name="T17" fmla="*/ 0 h 240"/>
                <a:gd name="T18" fmla="*/ 72 w 275"/>
                <a:gd name="T19" fmla="*/ 99 h 240"/>
                <a:gd name="T20" fmla="*/ 134 w 275"/>
                <a:gd name="T21" fmla="*/ 99 h 240"/>
                <a:gd name="T22" fmla="*/ 134 w 275"/>
                <a:gd name="T23" fmla="*/ 125 h 240"/>
                <a:gd name="T24" fmla="*/ 41 w 275"/>
                <a:gd name="T25" fmla="*/ 125 h 240"/>
                <a:gd name="T26" fmla="*/ 38 w 275"/>
                <a:gd name="T27" fmla="*/ 125 h 240"/>
                <a:gd name="T28" fmla="*/ 36 w 275"/>
                <a:gd name="T29" fmla="*/ 125 h 240"/>
                <a:gd name="T30" fmla="*/ 36 w 275"/>
                <a:gd name="T31" fmla="*/ 164 h 240"/>
                <a:gd name="T32" fmla="*/ 0 w 275"/>
                <a:gd name="T33" fmla="*/ 164 h 240"/>
                <a:gd name="T34" fmla="*/ 0 w 275"/>
                <a:gd name="T35" fmla="*/ 240 h 240"/>
                <a:gd name="T36" fmla="*/ 77 w 275"/>
                <a:gd name="T37" fmla="*/ 240 h 240"/>
                <a:gd name="T38" fmla="*/ 77 w 275"/>
                <a:gd name="T39" fmla="*/ 164 h 240"/>
                <a:gd name="T40" fmla="*/ 41 w 275"/>
                <a:gd name="T41" fmla="*/ 164 h 240"/>
                <a:gd name="T42" fmla="*/ 41 w 275"/>
                <a:gd name="T43" fmla="*/ 130 h 240"/>
                <a:gd name="T44" fmla="*/ 134 w 275"/>
                <a:gd name="T45" fmla="*/ 130 h 240"/>
                <a:gd name="T46" fmla="*/ 134 w 275"/>
                <a:gd name="T47" fmla="*/ 137 h 240"/>
                <a:gd name="T48" fmla="*/ 134 w 275"/>
                <a:gd name="T49" fmla="*/ 164 h 240"/>
                <a:gd name="T50" fmla="*/ 100 w 275"/>
                <a:gd name="T51" fmla="*/ 164 h 240"/>
                <a:gd name="T52" fmla="*/ 100 w 275"/>
                <a:gd name="T53" fmla="*/ 240 h 240"/>
                <a:gd name="T54" fmla="*/ 177 w 275"/>
                <a:gd name="T55" fmla="*/ 240 h 240"/>
                <a:gd name="T56" fmla="*/ 177 w 275"/>
                <a:gd name="T57" fmla="*/ 164 h 240"/>
                <a:gd name="T58" fmla="*/ 141 w 275"/>
                <a:gd name="T59" fmla="*/ 164 h 240"/>
                <a:gd name="T60" fmla="*/ 141 w 275"/>
                <a:gd name="T61" fmla="*/ 137 h 240"/>
                <a:gd name="T62" fmla="*/ 141 w 275"/>
                <a:gd name="T63" fmla="*/ 130 h 240"/>
                <a:gd name="T64" fmla="*/ 234 w 275"/>
                <a:gd name="T65" fmla="*/ 130 h 240"/>
                <a:gd name="T66" fmla="*/ 234 w 275"/>
                <a:gd name="T67" fmla="*/ 164 h 240"/>
                <a:gd name="T68" fmla="*/ 199 w 275"/>
                <a:gd name="T69" fmla="*/ 164 h 240"/>
                <a:gd name="T70" fmla="*/ 199 w 275"/>
                <a:gd name="T71" fmla="*/ 240 h 240"/>
                <a:gd name="T72" fmla="*/ 275 w 275"/>
                <a:gd name="T73" fmla="*/ 240 h 240"/>
                <a:gd name="T74" fmla="*/ 275 w 275"/>
                <a:gd name="T75" fmla="*/ 164 h 240"/>
                <a:gd name="T76" fmla="*/ 239 w 275"/>
                <a:gd name="T77" fmla="*/ 164 h 2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75" h="240">
                  <a:moveTo>
                    <a:pt x="239" y="164"/>
                  </a:moveTo>
                  <a:lnTo>
                    <a:pt x="239" y="125"/>
                  </a:lnTo>
                  <a:lnTo>
                    <a:pt x="237" y="125"/>
                  </a:lnTo>
                  <a:lnTo>
                    <a:pt x="234" y="125"/>
                  </a:lnTo>
                  <a:lnTo>
                    <a:pt x="141" y="125"/>
                  </a:lnTo>
                  <a:lnTo>
                    <a:pt x="141" y="99"/>
                  </a:lnTo>
                  <a:lnTo>
                    <a:pt x="203" y="99"/>
                  </a:lnTo>
                  <a:lnTo>
                    <a:pt x="203" y="0"/>
                  </a:lnTo>
                  <a:lnTo>
                    <a:pt x="72" y="0"/>
                  </a:lnTo>
                  <a:lnTo>
                    <a:pt x="72" y="99"/>
                  </a:lnTo>
                  <a:lnTo>
                    <a:pt x="134" y="99"/>
                  </a:lnTo>
                  <a:lnTo>
                    <a:pt x="134" y="125"/>
                  </a:lnTo>
                  <a:lnTo>
                    <a:pt x="41" y="125"/>
                  </a:lnTo>
                  <a:lnTo>
                    <a:pt x="38" y="125"/>
                  </a:lnTo>
                  <a:lnTo>
                    <a:pt x="36" y="125"/>
                  </a:lnTo>
                  <a:lnTo>
                    <a:pt x="36" y="164"/>
                  </a:lnTo>
                  <a:lnTo>
                    <a:pt x="0" y="164"/>
                  </a:lnTo>
                  <a:lnTo>
                    <a:pt x="0" y="240"/>
                  </a:lnTo>
                  <a:lnTo>
                    <a:pt x="77" y="240"/>
                  </a:lnTo>
                  <a:lnTo>
                    <a:pt x="77" y="164"/>
                  </a:lnTo>
                  <a:lnTo>
                    <a:pt x="41" y="164"/>
                  </a:lnTo>
                  <a:lnTo>
                    <a:pt x="41" y="130"/>
                  </a:lnTo>
                  <a:lnTo>
                    <a:pt x="134" y="130"/>
                  </a:lnTo>
                  <a:lnTo>
                    <a:pt x="134" y="137"/>
                  </a:lnTo>
                  <a:lnTo>
                    <a:pt x="134" y="164"/>
                  </a:lnTo>
                  <a:lnTo>
                    <a:pt x="100" y="164"/>
                  </a:lnTo>
                  <a:lnTo>
                    <a:pt x="100" y="240"/>
                  </a:lnTo>
                  <a:lnTo>
                    <a:pt x="177" y="240"/>
                  </a:lnTo>
                  <a:lnTo>
                    <a:pt x="177" y="164"/>
                  </a:lnTo>
                  <a:lnTo>
                    <a:pt x="141" y="164"/>
                  </a:lnTo>
                  <a:lnTo>
                    <a:pt x="141" y="137"/>
                  </a:lnTo>
                  <a:lnTo>
                    <a:pt x="141" y="130"/>
                  </a:lnTo>
                  <a:lnTo>
                    <a:pt x="234" y="130"/>
                  </a:lnTo>
                  <a:lnTo>
                    <a:pt x="234" y="164"/>
                  </a:lnTo>
                  <a:lnTo>
                    <a:pt x="199" y="164"/>
                  </a:lnTo>
                  <a:lnTo>
                    <a:pt x="199" y="240"/>
                  </a:lnTo>
                  <a:lnTo>
                    <a:pt x="275" y="240"/>
                  </a:lnTo>
                  <a:lnTo>
                    <a:pt x="275" y="164"/>
                  </a:lnTo>
                  <a:lnTo>
                    <a:pt x="239" y="164"/>
                  </a:lnTo>
                  <a:close/>
                </a:path>
              </a:pathLst>
            </a:custGeom>
            <a:solidFill>
              <a:srgbClr val="FFFFFF"/>
            </a:solidFill>
            <a:ln>
              <a:noFill/>
            </a:ln>
          </p:spPr>
          <p:txBody>
            <a:bodyPr vert="horz" wrap="square" lIns="91416" tIns="45708" rIns="91416" bIns="45708" numCol="1" anchor="t" anchorCtr="0" compatLnSpc="1">
              <a:prstTxWarp prst="textNoShape">
                <a:avLst/>
              </a:prstTxWarp>
            </a:bodyPr>
            <a:lstStyle/>
            <a:p>
              <a:pPr defTabSz="914363">
                <a:defRPr/>
              </a:pPr>
              <a:endParaRPr lang="en-US" sz="1799" kern="0" dirty="0" smtClean="0">
                <a:solidFill>
                  <a:srgbClr val="505050"/>
                </a:solidFill>
              </a:endParaRPr>
            </a:p>
          </p:txBody>
        </p:sp>
      </p:grpSp>
      <p:cxnSp>
        <p:nvCxnSpPr>
          <p:cNvPr id="208" name="Straight Arrow Connector 207"/>
          <p:cNvCxnSpPr/>
          <p:nvPr/>
        </p:nvCxnSpPr>
        <p:spPr>
          <a:xfrm flipH="1">
            <a:off x="4913653" y="2763960"/>
            <a:ext cx="2207363" cy="0"/>
          </a:xfrm>
          <a:prstGeom prst="straightConnector1">
            <a:avLst/>
          </a:prstGeom>
          <a:noFill/>
          <a:ln w="76200" cap="flat" cmpd="sng" algn="ctr">
            <a:solidFill>
              <a:srgbClr val="00B050"/>
            </a:solidFill>
            <a:prstDash val="solid"/>
            <a:headEnd type="none"/>
            <a:tailEnd type="triangle"/>
          </a:ln>
          <a:effectLst/>
        </p:spPr>
      </p:cxnSp>
      <p:cxnSp>
        <p:nvCxnSpPr>
          <p:cNvPr id="70" name="Straight Arrow Connector 69"/>
          <p:cNvCxnSpPr/>
          <p:nvPr/>
        </p:nvCxnSpPr>
        <p:spPr>
          <a:xfrm rot="10800000" flipH="1">
            <a:off x="4943633" y="4390696"/>
            <a:ext cx="2207363" cy="0"/>
          </a:xfrm>
          <a:prstGeom prst="straightConnector1">
            <a:avLst/>
          </a:prstGeom>
          <a:noFill/>
          <a:ln w="76200" cap="flat" cmpd="sng" algn="ctr">
            <a:solidFill>
              <a:srgbClr val="00B050"/>
            </a:solidFill>
            <a:prstDash val="solid"/>
            <a:headEnd type="none"/>
            <a:tailEnd type="triangle"/>
          </a:ln>
          <a:effectLst/>
        </p:spPr>
      </p:cxnSp>
    </p:spTree>
    <p:extLst>
      <p:ext uri="{BB962C8B-B14F-4D97-AF65-F5344CB8AC3E}">
        <p14:creationId xmlns:p14="http://schemas.microsoft.com/office/powerpoint/2010/main" val="1107425348"/>
      </p:ext>
    </p:extLst>
  </p:cSld>
  <p:clrMapOvr>
    <a:masterClrMapping/>
  </p:clrMapOvr>
  <p:transition>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p:cNvPicPr/>
          <p:nvPr/>
        </p:nvPicPr>
        <p:blipFill>
          <a:blip r:embed="rId3"/>
          <a:stretch>
            <a:fillRect/>
          </a:stretch>
        </p:blipFill>
        <p:spPr>
          <a:xfrm>
            <a:off x="2180287" y="1212849"/>
            <a:ext cx="8078268" cy="5452765"/>
          </a:xfrm>
          <a:prstGeom prst="rect">
            <a:avLst/>
          </a:prstGeom>
        </p:spPr>
      </p:pic>
      <p:sp>
        <p:nvSpPr>
          <p:cNvPr id="2" name="Title 1"/>
          <p:cNvSpPr>
            <a:spLocks noGrp="1"/>
          </p:cNvSpPr>
          <p:nvPr>
            <p:ph type="title"/>
          </p:nvPr>
        </p:nvSpPr>
        <p:spPr/>
        <p:txBody>
          <a:bodyPr/>
          <a:lstStyle/>
          <a:p>
            <a:r>
              <a:rPr lang="en-US" dirty="0" smtClean="0"/>
              <a:t>User Experience </a:t>
            </a:r>
            <a:endParaRPr lang="en-US" dirty="0"/>
          </a:p>
        </p:txBody>
      </p:sp>
      <p:sp>
        <p:nvSpPr>
          <p:cNvPr id="5" name="Right Brace 4"/>
          <p:cNvSpPr/>
          <p:nvPr/>
        </p:nvSpPr>
        <p:spPr>
          <a:xfrm>
            <a:off x="7750621" y="2501131"/>
            <a:ext cx="447586" cy="2834807"/>
          </a:xfrm>
          <a:prstGeom prst="rightBrace">
            <a:avLst/>
          </a:prstGeom>
          <a:ln w="38100">
            <a:solidFill>
              <a:srgbClr val="FFC000"/>
            </a:solidFill>
            <a:headEnd type="none"/>
            <a:tailEnd type="non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836">
              <a:solidFill>
                <a:srgbClr val="FFC000"/>
              </a:solidFill>
            </a:endParaRPr>
          </a:p>
        </p:txBody>
      </p:sp>
      <p:sp>
        <p:nvSpPr>
          <p:cNvPr id="6" name="TextBox 5"/>
          <p:cNvSpPr txBox="1"/>
          <p:nvPr/>
        </p:nvSpPr>
        <p:spPr>
          <a:xfrm>
            <a:off x="8021990" y="3511558"/>
            <a:ext cx="2094760" cy="855346"/>
          </a:xfrm>
          <a:prstGeom prst="rect">
            <a:avLst/>
          </a:prstGeom>
          <a:noFill/>
        </p:spPr>
        <p:txBody>
          <a:bodyPr wrap="square" lIns="186521" tIns="149217" rIns="186521" bIns="149217" rtlCol="0">
            <a:spAutoFit/>
          </a:bodyPr>
          <a:lstStyle/>
          <a:p>
            <a:pPr algn="ctr">
              <a:lnSpc>
                <a:spcPct val="90000"/>
              </a:lnSpc>
              <a:spcAft>
                <a:spcPts val="612"/>
              </a:spcAft>
            </a:pPr>
            <a:r>
              <a:rPr lang="en-US" sz="2000" b="1" dirty="0">
                <a:solidFill>
                  <a:srgbClr val="FFC000"/>
                </a:solidFill>
              </a:rPr>
              <a:t>Results from </a:t>
            </a:r>
            <a:r>
              <a:rPr lang="en-US" sz="2000" b="1" dirty="0" smtClean="0">
                <a:solidFill>
                  <a:srgbClr val="FFC000"/>
                </a:solidFill>
              </a:rPr>
              <a:t>Cloud</a:t>
            </a:r>
            <a:endParaRPr lang="en-US" sz="2000" b="1" dirty="0">
              <a:solidFill>
                <a:srgbClr val="FFC000"/>
              </a:solidFill>
            </a:endParaRPr>
          </a:p>
        </p:txBody>
      </p:sp>
      <p:sp>
        <p:nvSpPr>
          <p:cNvPr id="8" name="Right Brace 7"/>
          <p:cNvSpPr/>
          <p:nvPr/>
        </p:nvSpPr>
        <p:spPr>
          <a:xfrm>
            <a:off x="7755663" y="5495110"/>
            <a:ext cx="456307" cy="1136759"/>
          </a:xfrm>
          <a:prstGeom prst="rightBrace">
            <a:avLst/>
          </a:prstGeom>
          <a:ln w="38100">
            <a:solidFill>
              <a:schemeClr val="bg2"/>
            </a:solidFill>
            <a:headEnd type="none"/>
            <a:tailEnd type="non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836">
              <a:solidFill>
                <a:srgbClr val="505050"/>
              </a:solidFill>
            </a:endParaRPr>
          </a:p>
        </p:txBody>
      </p:sp>
      <p:sp>
        <p:nvSpPr>
          <p:cNvPr id="9" name="TextBox 8"/>
          <p:cNvSpPr txBox="1"/>
          <p:nvPr/>
        </p:nvSpPr>
        <p:spPr>
          <a:xfrm>
            <a:off x="8071108" y="5369684"/>
            <a:ext cx="1996524" cy="1132345"/>
          </a:xfrm>
          <a:prstGeom prst="rect">
            <a:avLst/>
          </a:prstGeom>
          <a:noFill/>
        </p:spPr>
        <p:txBody>
          <a:bodyPr wrap="square" lIns="186521" tIns="149217" rIns="186521" bIns="149217" rtlCol="0">
            <a:spAutoFit/>
          </a:bodyPr>
          <a:lstStyle/>
          <a:p>
            <a:pPr algn="ctr">
              <a:lnSpc>
                <a:spcPct val="90000"/>
              </a:lnSpc>
              <a:spcAft>
                <a:spcPts val="612"/>
              </a:spcAft>
            </a:pPr>
            <a:r>
              <a:rPr lang="en-US" sz="2000" b="1" dirty="0">
                <a:solidFill>
                  <a:srgbClr val="00188F">
                    <a:lumMod val="40000"/>
                    <a:lumOff val="60000"/>
                  </a:srgbClr>
                </a:solidFill>
              </a:rPr>
              <a:t>Results from </a:t>
            </a:r>
            <a:r>
              <a:rPr lang="en-US" sz="2000" b="1" dirty="0" smtClean="0">
                <a:solidFill>
                  <a:srgbClr val="00188F">
                    <a:lumMod val="40000"/>
                    <a:lumOff val="60000"/>
                  </a:srgbClr>
                </a:solidFill>
              </a:rPr>
              <a:t>SharePoint On-Premise</a:t>
            </a:r>
            <a:endParaRPr lang="en-US" sz="2000" b="1" dirty="0">
              <a:solidFill>
                <a:srgbClr val="00188F">
                  <a:lumMod val="40000"/>
                  <a:lumOff val="60000"/>
                </a:srgbClr>
              </a:solidFill>
            </a:endParaRPr>
          </a:p>
        </p:txBody>
      </p:sp>
      <p:sp>
        <p:nvSpPr>
          <p:cNvPr id="3" name="Rectangle 2"/>
          <p:cNvSpPr/>
          <p:nvPr/>
        </p:nvSpPr>
        <p:spPr bwMode="auto">
          <a:xfrm>
            <a:off x="3769965" y="2637096"/>
            <a:ext cx="4084430" cy="2604270"/>
          </a:xfrm>
          <a:prstGeom prst="rect">
            <a:avLst/>
          </a:prstGeom>
          <a:solidFill>
            <a:schemeClr val="accent6">
              <a:lumMod val="40000"/>
              <a:lumOff val="60000"/>
              <a:alpha val="30000"/>
            </a:scheme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GB" sz="2000" dirty="0">
              <a:gradFill>
                <a:gsLst>
                  <a:gs pos="0">
                    <a:srgbClr val="FFFFFF"/>
                  </a:gs>
                  <a:gs pos="100000">
                    <a:srgbClr val="FFFFFF"/>
                  </a:gs>
                </a:gsLst>
                <a:lin ang="5400000" scaled="0"/>
              </a:gradFill>
            </a:endParaRPr>
          </a:p>
        </p:txBody>
      </p:sp>
      <p:sp>
        <p:nvSpPr>
          <p:cNvPr id="10" name="Rectangle 9"/>
          <p:cNvSpPr/>
          <p:nvPr/>
        </p:nvSpPr>
        <p:spPr bwMode="auto">
          <a:xfrm>
            <a:off x="3769965" y="5526915"/>
            <a:ext cx="4084430" cy="1020094"/>
          </a:xfrm>
          <a:prstGeom prst="rect">
            <a:avLst/>
          </a:prstGeom>
          <a:solidFill>
            <a:schemeClr val="tx2">
              <a:lumMod val="60000"/>
              <a:lumOff val="40000"/>
              <a:alpha val="30000"/>
            </a:scheme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GB" sz="2000" dirty="0">
              <a:gradFill>
                <a:gsLst>
                  <a:gs pos="0">
                    <a:srgbClr val="FFFFFF"/>
                  </a:gs>
                  <a:gs pos="100000">
                    <a:srgbClr val="FFFFFF"/>
                  </a:gs>
                </a:gsLst>
                <a:lin ang="5400000" scaled="0"/>
              </a:gradFill>
            </a:endParaRPr>
          </a:p>
        </p:txBody>
      </p:sp>
    </p:spTree>
    <p:extLst>
      <p:ext uri="{BB962C8B-B14F-4D97-AF65-F5344CB8AC3E}">
        <p14:creationId xmlns:p14="http://schemas.microsoft.com/office/powerpoint/2010/main" val="3590817962"/>
      </p:ext>
    </p:extLst>
  </p:cSld>
  <p:clrMapOvr>
    <a:masterClrMapping/>
  </p:clrMapOvr>
  <p:transition>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bwMode="auto">
          <a:xfrm>
            <a:off x="1969765" y="4014125"/>
            <a:ext cx="9556069" cy="2455263"/>
          </a:xfrm>
          <a:prstGeom prst="rect">
            <a:avLst/>
          </a:prstGeom>
          <a:solidFill>
            <a:schemeClr val="accent1">
              <a:lumMod val="10000"/>
              <a:lumOff val="90000"/>
            </a:scheme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GB" sz="2000" dirty="0">
              <a:gradFill>
                <a:gsLst>
                  <a:gs pos="0">
                    <a:srgbClr val="FFFFFF"/>
                  </a:gs>
                  <a:gs pos="100000">
                    <a:srgbClr val="FFFFFF"/>
                  </a:gs>
                </a:gsLst>
                <a:lin ang="5400000" scaled="0"/>
              </a:gradFill>
            </a:endParaRPr>
          </a:p>
        </p:txBody>
      </p:sp>
      <p:sp>
        <p:nvSpPr>
          <p:cNvPr id="3" name="Rectangle 2"/>
          <p:cNvSpPr/>
          <p:nvPr/>
        </p:nvSpPr>
        <p:spPr bwMode="auto">
          <a:xfrm>
            <a:off x="1969765" y="1523753"/>
            <a:ext cx="9556069" cy="2455263"/>
          </a:xfrm>
          <a:prstGeom prst="rect">
            <a:avLst/>
          </a:prstGeom>
          <a:solidFill>
            <a:schemeClr val="accent6">
              <a:lumMod val="20000"/>
              <a:lumOff val="80000"/>
            </a:scheme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GB" sz="2000" dirty="0">
              <a:solidFill>
                <a:srgbClr val="00188F">
                  <a:lumMod val="40000"/>
                  <a:lumOff val="60000"/>
                </a:srgbClr>
              </a:solidFill>
            </a:endParaRPr>
          </a:p>
        </p:txBody>
      </p:sp>
      <p:sp>
        <p:nvSpPr>
          <p:cNvPr id="2" name="Title 1"/>
          <p:cNvSpPr>
            <a:spLocks noGrp="1"/>
          </p:cNvSpPr>
          <p:nvPr>
            <p:ph type="title"/>
          </p:nvPr>
        </p:nvSpPr>
        <p:spPr/>
        <p:txBody>
          <a:bodyPr/>
          <a:lstStyle/>
          <a:p>
            <a:r>
              <a:rPr lang="en-GB" dirty="0" smtClean="0"/>
              <a:t>Query Flow – On Premise Search Center</a:t>
            </a:r>
            <a:endParaRPr lang="en-GB" dirty="0"/>
          </a:p>
        </p:txBody>
      </p:sp>
      <p:sp>
        <p:nvSpPr>
          <p:cNvPr id="5" name="TextBox 4"/>
          <p:cNvSpPr txBox="1"/>
          <p:nvPr/>
        </p:nvSpPr>
        <p:spPr>
          <a:xfrm>
            <a:off x="9885423" y="4022795"/>
            <a:ext cx="1622111" cy="753411"/>
          </a:xfrm>
          <a:prstGeom prst="rect">
            <a:avLst/>
          </a:prstGeom>
          <a:noFill/>
        </p:spPr>
        <p:txBody>
          <a:bodyPr wrap="none" lIns="0" tIns="0" rIns="0" bIns="0" rtlCol="0">
            <a:spAutoFit/>
          </a:bodyPr>
          <a:lstStyle/>
          <a:p>
            <a:pPr algn="ctr"/>
            <a:r>
              <a:rPr lang="en-GB" sz="2448" spc="-71" dirty="0">
                <a:solidFill>
                  <a:srgbClr val="0088EE"/>
                </a:solidFill>
              </a:rPr>
              <a:t>SharePoint</a:t>
            </a:r>
          </a:p>
          <a:p>
            <a:pPr algn="ctr"/>
            <a:r>
              <a:rPr lang="en-GB" sz="2448" spc="-71" dirty="0">
                <a:solidFill>
                  <a:srgbClr val="0088EE"/>
                </a:solidFill>
              </a:rPr>
              <a:t>On </a:t>
            </a:r>
            <a:r>
              <a:rPr lang="en-GB" sz="2448" spc="-71" dirty="0" smtClean="0">
                <a:solidFill>
                  <a:srgbClr val="0088EE"/>
                </a:solidFill>
              </a:rPr>
              <a:t>Premises</a:t>
            </a:r>
            <a:endParaRPr lang="en-GB" sz="2448" spc="-71" dirty="0">
              <a:solidFill>
                <a:srgbClr val="0088EE"/>
              </a:solidFill>
            </a:endParaRPr>
          </a:p>
        </p:txBody>
      </p:sp>
      <p:sp>
        <p:nvSpPr>
          <p:cNvPr id="6" name="TextBox 5"/>
          <p:cNvSpPr txBox="1"/>
          <p:nvPr/>
        </p:nvSpPr>
        <p:spPr>
          <a:xfrm>
            <a:off x="10056826" y="1562195"/>
            <a:ext cx="1417995" cy="768409"/>
          </a:xfrm>
          <a:prstGeom prst="rect">
            <a:avLst/>
          </a:prstGeom>
          <a:noFill/>
        </p:spPr>
        <p:txBody>
          <a:bodyPr wrap="none" lIns="0" tIns="0" rIns="0" bIns="0" rtlCol="0">
            <a:spAutoFit/>
          </a:bodyPr>
          <a:lstStyle/>
          <a:p>
            <a:pPr algn="ctr"/>
            <a:r>
              <a:rPr lang="en-GB" sz="2448" spc="-71" dirty="0">
                <a:solidFill>
                  <a:srgbClr val="FF8C01"/>
                </a:solidFill>
              </a:rPr>
              <a:t>SharePoint</a:t>
            </a:r>
          </a:p>
          <a:p>
            <a:pPr algn="ctr"/>
            <a:r>
              <a:rPr lang="en-GB" sz="2448" spc="-71" dirty="0">
                <a:solidFill>
                  <a:srgbClr val="FF8C01"/>
                </a:solidFill>
              </a:rPr>
              <a:t>Online</a:t>
            </a:r>
          </a:p>
        </p:txBody>
      </p:sp>
      <p:grpSp>
        <p:nvGrpSpPr>
          <p:cNvPr id="7" name="Group 6"/>
          <p:cNvGrpSpPr/>
          <p:nvPr/>
        </p:nvGrpSpPr>
        <p:grpSpPr>
          <a:xfrm>
            <a:off x="299516" y="4915504"/>
            <a:ext cx="1268196" cy="1185307"/>
            <a:chOff x="5665253" y="5206589"/>
            <a:chExt cx="1268196" cy="1185307"/>
          </a:xfrm>
        </p:grpSpPr>
        <p:pic>
          <p:nvPicPr>
            <p:cNvPr id="8" name="Picture 7"/>
            <p:cNvPicPr>
              <a:picLocks noChangeAspect="1"/>
            </p:cNvPicPr>
            <p:nvPr/>
          </p:nvPicPr>
          <p:blipFill>
            <a:blip r:embed="rId4"/>
            <a:stretch>
              <a:fillRect/>
            </a:stretch>
          </p:blipFill>
          <p:spPr>
            <a:xfrm>
              <a:off x="5972069" y="5206589"/>
              <a:ext cx="961380" cy="799079"/>
            </a:xfrm>
            <a:prstGeom prst="rect">
              <a:avLst/>
            </a:prstGeom>
          </p:spPr>
        </p:pic>
        <p:pic>
          <p:nvPicPr>
            <p:cNvPr id="9" name="Picture 8"/>
            <p:cNvPicPr>
              <a:picLocks noChangeAspect="1"/>
            </p:cNvPicPr>
            <p:nvPr/>
          </p:nvPicPr>
          <p:blipFill>
            <a:blip r:embed="rId5"/>
            <a:stretch>
              <a:fillRect/>
            </a:stretch>
          </p:blipFill>
          <p:spPr>
            <a:xfrm>
              <a:off x="5665253" y="5480005"/>
              <a:ext cx="820001" cy="911891"/>
            </a:xfrm>
            <a:prstGeom prst="rect">
              <a:avLst/>
            </a:prstGeom>
          </p:spPr>
        </p:pic>
      </p:grpSp>
      <p:grpSp>
        <p:nvGrpSpPr>
          <p:cNvPr id="16" name="Group 15"/>
          <p:cNvGrpSpPr/>
          <p:nvPr/>
        </p:nvGrpSpPr>
        <p:grpSpPr>
          <a:xfrm>
            <a:off x="2401718" y="4853845"/>
            <a:ext cx="1134092" cy="1037242"/>
            <a:chOff x="4173493" y="4620209"/>
            <a:chExt cx="1134092" cy="1037242"/>
          </a:xfrm>
        </p:grpSpPr>
        <p:pic>
          <p:nvPicPr>
            <p:cNvPr id="13" name="Picture 12"/>
            <p:cNvPicPr>
              <a:picLocks noChangeAspect="1"/>
            </p:cNvPicPr>
            <p:nvPr/>
          </p:nvPicPr>
          <p:blipFill>
            <a:blip r:embed="rId6"/>
            <a:stretch>
              <a:fillRect/>
            </a:stretch>
          </p:blipFill>
          <p:spPr>
            <a:xfrm>
              <a:off x="4418037" y="4620209"/>
              <a:ext cx="645000" cy="598300"/>
            </a:xfrm>
            <a:prstGeom prst="rect">
              <a:avLst/>
            </a:prstGeom>
          </p:spPr>
        </p:pic>
        <p:sp>
          <p:nvSpPr>
            <p:cNvPr id="15" name="TextBox 14"/>
            <p:cNvSpPr txBox="1"/>
            <p:nvPr/>
          </p:nvSpPr>
          <p:spPr>
            <a:xfrm>
              <a:off x="4173493" y="5165008"/>
              <a:ext cx="1134092" cy="492443"/>
            </a:xfrm>
            <a:prstGeom prst="rect">
              <a:avLst/>
            </a:prstGeom>
            <a:noFill/>
          </p:spPr>
          <p:txBody>
            <a:bodyPr wrap="none" lIns="0" tIns="0" rIns="0" bIns="0" rtlCol="0">
              <a:spAutoFit/>
            </a:bodyPr>
            <a:lstStyle/>
            <a:p>
              <a:pPr algn="ctr"/>
              <a:r>
                <a:rPr lang="en-GB" sz="1600" spc="-71" dirty="0" smtClean="0">
                  <a:solidFill>
                    <a:srgbClr val="00188F">
                      <a:lumMod val="40000"/>
                      <a:lumOff val="60000"/>
                    </a:srgbClr>
                  </a:solidFill>
                </a:rPr>
                <a:t>On Premises </a:t>
              </a:r>
            </a:p>
            <a:p>
              <a:pPr algn="ctr"/>
              <a:r>
                <a:rPr lang="en-GB" sz="1600" spc="-71" dirty="0" smtClean="0">
                  <a:solidFill>
                    <a:srgbClr val="00188F">
                      <a:lumMod val="40000"/>
                      <a:lumOff val="60000"/>
                    </a:srgbClr>
                  </a:solidFill>
                </a:rPr>
                <a:t>Search Center</a:t>
              </a:r>
              <a:endParaRPr lang="en-GB" sz="1600" spc="-71" dirty="0">
                <a:solidFill>
                  <a:srgbClr val="00188F">
                    <a:lumMod val="40000"/>
                    <a:lumOff val="60000"/>
                  </a:srgbClr>
                </a:solidFill>
              </a:endParaRPr>
            </a:p>
          </p:txBody>
        </p:sp>
      </p:grpSp>
      <p:grpSp>
        <p:nvGrpSpPr>
          <p:cNvPr id="23" name="Group 22"/>
          <p:cNvGrpSpPr/>
          <p:nvPr/>
        </p:nvGrpSpPr>
        <p:grpSpPr>
          <a:xfrm>
            <a:off x="8293060" y="5134698"/>
            <a:ext cx="1696115" cy="831197"/>
            <a:chOff x="7665314" y="5442007"/>
            <a:chExt cx="1696115" cy="831197"/>
          </a:xfrm>
        </p:grpSpPr>
        <p:pic>
          <p:nvPicPr>
            <p:cNvPr id="20" name="Picture 19"/>
            <p:cNvPicPr>
              <a:picLocks noChangeAspect="1"/>
            </p:cNvPicPr>
            <p:nvPr/>
          </p:nvPicPr>
          <p:blipFill>
            <a:blip r:embed="rId7"/>
            <a:stretch>
              <a:fillRect/>
            </a:stretch>
          </p:blipFill>
          <p:spPr>
            <a:xfrm>
              <a:off x="8162453" y="5442007"/>
              <a:ext cx="690150" cy="688367"/>
            </a:xfrm>
            <a:prstGeom prst="rect">
              <a:avLst/>
            </a:prstGeom>
          </p:spPr>
        </p:pic>
        <p:sp>
          <p:nvSpPr>
            <p:cNvPr id="22" name="TextBox 21"/>
            <p:cNvSpPr txBox="1"/>
            <p:nvPr/>
          </p:nvSpPr>
          <p:spPr>
            <a:xfrm>
              <a:off x="7665314" y="6026983"/>
              <a:ext cx="1696115" cy="246221"/>
            </a:xfrm>
            <a:prstGeom prst="rect">
              <a:avLst/>
            </a:prstGeom>
            <a:noFill/>
          </p:spPr>
          <p:txBody>
            <a:bodyPr wrap="square" lIns="0" tIns="0" rIns="0" bIns="0" rtlCol="0">
              <a:spAutoFit/>
            </a:bodyPr>
            <a:lstStyle/>
            <a:p>
              <a:pPr algn="ctr"/>
              <a:r>
                <a:rPr lang="en-GB" sz="1600" spc="-71" dirty="0" smtClean="0">
                  <a:solidFill>
                    <a:srgbClr val="00188F">
                      <a:lumMod val="40000"/>
                      <a:lumOff val="60000"/>
                    </a:srgbClr>
                  </a:solidFill>
                </a:rPr>
                <a:t>Index Component</a:t>
              </a:r>
              <a:endParaRPr lang="en-GB" sz="1600" spc="-71" dirty="0">
                <a:solidFill>
                  <a:srgbClr val="00188F">
                    <a:lumMod val="40000"/>
                    <a:lumOff val="60000"/>
                  </a:srgbClr>
                </a:solidFill>
              </a:endParaRPr>
            </a:p>
          </p:txBody>
        </p:sp>
      </p:grpSp>
      <p:grpSp>
        <p:nvGrpSpPr>
          <p:cNvPr id="25" name="Group 24"/>
          <p:cNvGrpSpPr/>
          <p:nvPr/>
        </p:nvGrpSpPr>
        <p:grpSpPr>
          <a:xfrm>
            <a:off x="8234461" y="4119271"/>
            <a:ext cx="1696115" cy="815941"/>
            <a:chOff x="7665314" y="4529461"/>
            <a:chExt cx="1696115" cy="815941"/>
          </a:xfrm>
        </p:grpSpPr>
        <p:pic>
          <p:nvPicPr>
            <p:cNvPr id="21" name="Picture 20"/>
            <p:cNvPicPr>
              <a:picLocks noChangeAspect="1"/>
            </p:cNvPicPr>
            <p:nvPr/>
          </p:nvPicPr>
          <p:blipFill>
            <a:blip r:embed="rId8"/>
            <a:stretch>
              <a:fillRect/>
            </a:stretch>
          </p:blipFill>
          <p:spPr>
            <a:xfrm>
              <a:off x="8162453" y="4529461"/>
              <a:ext cx="690150" cy="688367"/>
            </a:xfrm>
            <a:prstGeom prst="rect">
              <a:avLst/>
            </a:prstGeom>
          </p:spPr>
        </p:pic>
        <p:sp>
          <p:nvSpPr>
            <p:cNvPr id="24" name="TextBox 23"/>
            <p:cNvSpPr txBox="1"/>
            <p:nvPr/>
          </p:nvSpPr>
          <p:spPr>
            <a:xfrm>
              <a:off x="7665314" y="5099181"/>
              <a:ext cx="1696115" cy="246221"/>
            </a:xfrm>
            <a:prstGeom prst="rect">
              <a:avLst/>
            </a:prstGeom>
            <a:noFill/>
          </p:spPr>
          <p:txBody>
            <a:bodyPr wrap="square" lIns="0" tIns="0" rIns="0" bIns="0" rtlCol="0">
              <a:spAutoFit/>
            </a:bodyPr>
            <a:lstStyle/>
            <a:p>
              <a:pPr algn="ctr"/>
              <a:r>
                <a:rPr lang="en-GB" sz="1600" spc="-71" dirty="0" smtClean="0">
                  <a:solidFill>
                    <a:srgbClr val="00188F">
                      <a:lumMod val="40000"/>
                      <a:lumOff val="60000"/>
                    </a:srgbClr>
                  </a:solidFill>
                </a:rPr>
                <a:t>Index Component</a:t>
              </a:r>
              <a:endParaRPr lang="en-GB" sz="1600" spc="-71" dirty="0">
                <a:solidFill>
                  <a:srgbClr val="00188F">
                    <a:lumMod val="40000"/>
                    <a:lumOff val="60000"/>
                  </a:srgbClr>
                </a:solidFill>
              </a:endParaRPr>
            </a:p>
          </p:txBody>
        </p:sp>
      </p:grpSp>
      <p:grpSp>
        <p:nvGrpSpPr>
          <p:cNvPr id="32" name="Group 31"/>
          <p:cNvGrpSpPr/>
          <p:nvPr/>
        </p:nvGrpSpPr>
        <p:grpSpPr>
          <a:xfrm>
            <a:off x="7363011" y="2783600"/>
            <a:ext cx="1696115" cy="831197"/>
            <a:chOff x="7665314" y="5442007"/>
            <a:chExt cx="1696115" cy="831197"/>
          </a:xfrm>
        </p:grpSpPr>
        <p:pic>
          <p:nvPicPr>
            <p:cNvPr id="33" name="Picture 32"/>
            <p:cNvPicPr>
              <a:picLocks noChangeAspect="1"/>
            </p:cNvPicPr>
            <p:nvPr/>
          </p:nvPicPr>
          <p:blipFill>
            <a:blip r:embed="rId7"/>
            <a:stretch>
              <a:fillRect/>
            </a:stretch>
          </p:blipFill>
          <p:spPr>
            <a:xfrm>
              <a:off x="8162453" y="5442007"/>
              <a:ext cx="690150" cy="688367"/>
            </a:xfrm>
            <a:prstGeom prst="rect">
              <a:avLst/>
            </a:prstGeom>
          </p:spPr>
        </p:pic>
        <p:sp>
          <p:nvSpPr>
            <p:cNvPr id="34" name="TextBox 33"/>
            <p:cNvSpPr txBox="1"/>
            <p:nvPr/>
          </p:nvSpPr>
          <p:spPr>
            <a:xfrm>
              <a:off x="7665314" y="6026983"/>
              <a:ext cx="1696115" cy="246221"/>
            </a:xfrm>
            <a:prstGeom prst="rect">
              <a:avLst/>
            </a:prstGeom>
            <a:noFill/>
          </p:spPr>
          <p:txBody>
            <a:bodyPr wrap="square" lIns="0" tIns="0" rIns="0" bIns="0" rtlCol="0">
              <a:spAutoFit/>
            </a:bodyPr>
            <a:lstStyle/>
            <a:p>
              <a:pPr algn="ctr"/>
              <a:r>
                <a:rPr lang="en-GB" sz="1600" spc="-71" dirty="0" smtClean="0">
                  <a:solidFill>
                    <a:srgbClr val="00188F">
                      <a:lumMod val="40000"/>
                      <a:lumOff val="60000"/>
                    </a:srgbClr>
                  </a:solidFill>
                </a:rPr>
                <a:t>Index Component</a:t>
              </a:r>
              <a:endParaRPr lang="en-GB" sz="1600" spc="-71" dirty="0">
                <a:solidFill>
                  <a:srgbClr val="00188F">
                    <a:lumMod val="40000"/>
                    <a:lumOff val="60000"/>
                  </a:srgbClr>
                </a:solidFill>
              </a:endParaRPr>
            </a:p>
          </p:txBody>
        </p:sp>
      </p:grpSp>
      <p:grpSp>
        <p:nvGrpSpPr>
          <p:cNvPr id="35" name="Group 34"/>
          <p:cNvGrpSpPr/>
          <p:nvPr/>
        </p:nvGrpSpPr>
        <p:grpSpPr>
          <a:xfrm>
            <a:off x="7345392" y="1932550"/>
            <a:ext cx="1696115" cy="815941"/>
            <a:chOff x="7665314" y="4529461"/>
            <a:chExt cx="1696115" cy="815941"/>
          </a:xfrm>
        </p:grpSpPr>
        <p:pic>
          <p:nvPicPr>
            <p:cNvPr id="36" name="Picture 35"/>
            <p:cNvPicPr>
              <a:picLocks noChangeAspect="1"/>
            </p:cNvPicPr>
            <p:nvPr/>
          </p:nvPicPr>
          <p:blipFill>
            <a:blip r:embed="rId8"/>
            <a:stretch>
              <a:fillRect/>
            </a:stretch>
          </p:blipFill>
          <p:spPr>
            <a:xfrm>
              <a:off x="8162453" y="4529461"/>
              <a:ext cx="690150" cy="688367"/>
            </a:xfrm>
            <a:prstGeom prst="rect">
              <a:avLst/>
            </a:prstGeom>
          </p:spPr>
        </p:pic>
        <p:sp>
          <p:nvSpPr>
            <p:cNvPr id="37" name="TextBox 36"/>
            <p:cNvSpPr txBox="1"/>
            <p:nvPr/>
          </p:nvSpPr>
          <p:spPr>
            <a:xfrm>
              <a:off x="7665314" y="5099181"/>
              <a:ext cx="1696115" cy="246221"/>
            </a:xfrm>
            <a:prstGeom prst="rect">
              <a:avLst/>
            </a:prstGeom>
            <a:noFill/>
          </p:spPr>
          <p:txBody>
            <a:bodyPr wrap="square" lIns="0" tIns="0" rIns="0" bIns="0" rtlCol="0">
              <a:spAutoFit/>
            </a:bodyPr>
            <a:lstStyle/>
            <a:p>
              <a:pPr algn="ctr"/>
              <a:r>
                <a:rPr lang="en-GB" sz="1600" spc="-71" dirty="0" smtClean="0">
                  <a:solidFill>
                    <a:srgbClr val="00188F">
                      <a:lumMod val="40000"/>
                      <a:lumOff val="60000"/>
                    </a:srgbClr>
                  </a:solidFill>
                </a:rPr>
                <a:t>Index Component</a:t>
              </a:r>
              <a:endParaRPr lang="en-GB" sz="1600" spc="-71" dirty="0">
                <a:solidFill>
                  <a:srgbClr val="00188F">
                    <a:lumMod val="40000"/>
                    <a:lumOff val="60000"/>
                  </a:srgbClr>
                </a:solidFill>
              </a:endParaRPr>
            </a:p>
          </p:txBody>
        </p:sp>
      </p:grpSp>
      <p:grpSp>
        <p:nvGrpSpPr>
          <p:cNvPr id="38" name="Group 37"/>
          <p:cNvGrpSpPr/>
          <p:nvPr/>
        </p:nvGrpSpPr>
        <p:grpSpPr>
          <a:xfrm>
            <a:off x="2952654" y="2550947"/>
            <a:ext cx="1696115" cy="1026459"/>
            <a:chOff x="5776546" y="5322511"/>
            <a:chExt cx="1696115" cy="1026459"/>
          </a:xfrm>
        </p:grpSpPr>
        <p:pic>
          <p:nvPicPr>
            <p:cNvPr id="39" name="Picture 38"/>
            <p:cNvPicPr>
              <a:picLocks noChangeAspect="1"/>
            </p:cNvPicPr>
            <p:nvPr/>
          </p:nvPicPr>
          <p:blipFill>
            <a:blip r:embed="rId9"/>
            <a:stretch>
              <a:fillRect/>
            </a:stretch>
          </p:blipFill>
          <p:spPr>
            <a:xfrm>
              <a:off x="6306291" y="5322511"/>
              <a:ext cx="645000" cy="643333"/>
            </a:xfrm>
            <a:prstGeom prst="rect">
              <a:avLst/>
            </a:prstGeom>
          </p:spPr>
        </p:pic>
        <p:sp>
          <p:nvSpPr>
            <p:cNvPr id="40" name="TextBox 39"/>
            <p:cNvSpPr txBox="1"/>
            <p:nvPr/>
          </p:nvSpPr>
          <p:spPr>
            <a:xfrm>
              <a:off x="5776546" y="5856527"/>
              <a:ext cx="1696115" cy="492443"/>
            </a:xfrm>
            <a:prstGeom prst="rect">
              <a:avLst/>
            </a:prstGeom>
            <a:noFill/>
          </p:spPr>
          <p:txBody>
            <a:bodyPr wrap="square" lIns="0" tIns="0" rIns="0" bIns="0" rtlCol="0">
              <a:spAutoFit/>
            </a:bodyPr>
            <a:lstStyle/>
            <a:p>
              <a:pPr algn="ctr"/>
              <a:r>
                <a:rPr lang="en-GB" sz="1600" spc="-71" dirty="0" smtClean="0">
                  <a:solidFill>
                    <a:srgbClr val="00188F">
                      <a:lumMod val="40000"/>
                      <a:lumOff val="60000"/>
                    </a:srgbClr>
                  </a:solidFill>
                </a:rPr>
                <a:t>Query Processing Component</a:t>
              </a:r>
              <a:endParaRPr lang="en-GB" sz="1600" spc="-71" dirty="0">
                <a:solidFill>
                  <a:srgbClr val="00188F">
                    <a:lumMod val="40000"/>
                    <a:lumOff val="60000"/>
                  </a:srgbClr>
                </a:solidFill>
              </a:endParaRPr>
            </a:p>
          </p:txBody>
        </p:sp>
      </p:grpSp>
      <p:grpSp>
        <p:nvGrpSpPr>
          <p:cNvPr id="46" name="Group 45"/>
          <p:cNvGrpSpPr/>
          <p:nvPr/>
        </p:nvGrpSpPr>
        <p:grpSpPr>
          <a:xfrm>
            <a:off x="1510909" y="4728710"/>
            <a:ext cx="1093271" cy="627864"/>
            <a:chOff x="1510909" y="4728710"/>
            <a:chExt cx="1093271" cy="627864"/>
          </a:xfrm>
        </p:grpSpPr>
        <p:sp>
          <p:nvSpPr>
            <p:cNvPr id="44" name="TextBox 43"/>
            <p:cNvSpPr txBox="1"/>
            <p:nvPr/>
          </p:nvSpPr>
          <p:spPr>
            <a:xfrm>
              <a:off x="1843784" y="4728710"/>
              <a:ext cx="562216" cy="627864"/>
            </a:xfrm>
            <a:prstGeom prst="rect">
              <a:avLst/>
            </a:prstGeom>
            <a:noFill/>
          </p:spPr>
          <p:txBody>
            <a:bodyPr wrap="square" lIns="182880" tIns="146304" rIns="182880" bIns="146304" rtlCol="0">
              <a:spAutoFit/>
            </a:bodyPr>
            <a:lstStyle/>
            <a:p>
              <a:pPr>
                <a:lnSpc>
                  <a:spcPct val="90000"/>
                </a:lnSpc>
                <a:spcAft>
                  <a:spcPts val="600"/>
                </a:spcAft>
              </a:pPr>
              <a:r>
                <a:rPr lang="en-GB" sz="2400" b="1" dirty="0" smtClean="0">
                  <a:solidFill>
                    <a:srgbClr val="FFC000"/>
                  </a:solidFill>
                </a:rPr>
                <a:t>?</a:t>
              </a:r>
            </a:p>
          </p:txBody>
        </p:sp>
        <p:sp>
          <p:nvSpPr>
            <p:cNvPr id="45" name="Right Arrow 44"/>
            <p:cNvSpPr/>
            <p:nvPr/>
          </p:nvSpPr>
          <p:spPr bwMode="auto">
            <a:xfrm>
              <a:off x="1510909" y="5109293"/>
              <a:ext cx="1093271" cy="205211"/>
            </a:xfrm>
            <a:prstGeom prst="rightArrow">
              <a:avLst/>
            </a:prstGeom>
            <a:solidFill>
              <a:srgbClr val="FFC000"/>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GB" sz="2000" dirty="0">
                <a:gradFill>
                  <a:gsLst>
                    <a:gs pos="0">
                      <a:srgbClr val="FFFFFF"/>
                    </a:gs>
                    <a:gs pos="100000">
                      <a:srgbClr val="FFFFFF"/>
                    </a:gs>
                  </a:gsLst>
                  <a:lin ang="5400000" scaled="0"/>
                </a:gradFill>
              </a:endParaRPr>
            </a:p>
          </p:txBody>
        </p:sp>
      </p:grpSp>
      <p:grpSp>
        <p:nvGrpSpPr>
          <p:cNvPr id="49" name="Group 48"/>
          <p:cNvGrpSpPr/>
          <p:nvPr/>
        </p:nvGrpSpPr>
        <p:grpSpPr>
          <a:xfrm>
            <a:off x="3328669" y="4728710"/>
            <a:ext cx="1140029" cy="627864"/>
            <a:chOff x="1510909" y="4728710"/>
            <a:chExt cx="1140029" cy="627864"/>
          </a:xfrm>
        </p:grpSpPr>
        <p:sp>
          <p:nvSpPr>
            <p:cNvPr id="50" name="TextBox 49"/>
            <p:cNvSpPr txBox="1"/>
            <p:nvPr/>
          </p:nvSpPr>
          <p:spPr>
            <a:xfrm>
              <a:off x="1843784" y="4728710"/>
              <a:ext cx="562216" cy="627864"/>
            </a:xfrm>
            <a:prstGeom prst="rect">
              <a:avLst/>
            </a:prstGeom>
            <a:noFill/>
          </p:spPr>
          <p:txBody>
            <a:bodyPr wrap="square" lIns="182880" tIns="146304" rIns="182880" bIns="146304" rtlCol="0">
              <a:spAutoFit/>
            </a:bodyPr>
            <a:lstStyle/>
            <a:p>
              <a:pPr>
                <a:lnSpc>
                  <a:spcPct val="90000"/>
                </a:lnSpc>
                <a:spcAft>
                  <a:spcPts val="600"/>
                </a:spcAft>
              </a:pPr>
              <a:r>
                <a:rPr lang="en-GB" sz="2400" b="1" dirty="0" smtClean="0">
                  <a:solidFill>
                    <a:srgbClr val="FFC000"/>
                  </a:solidFill>
                </a:rPr>
                <a:t>?</a:t>
              </a:r>
            </a:p>
          </p:txBody>
        </p:sp>
        <p:sp>
          <p:nvSpPr>
            <p:cNvPr id="51" name="Right Arrow 50"/>
            <p:cNvSpPr/>
            <p:nvPr/>
          </p:nvSpPr>
          <p:spPr bwMode="auto">
            <a:xfrm>
              <a:off x="1510909" y="5109293"/>
              <a:ext cx="1140029" cy="205211"/>
            </a:xfrm>
            <a:prstGeom prst="rightArrow">
              <a:avLst/>
            </a:prstGeom>
            <a:solidFill>
              <a:srgbClr val="FFC000"/>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GB" sz="2000" dirty="0">
                <a:gradFill>
                  <a:gsLst>
                    <a:gs pos="0">
                      <a:srgbClr val="FFFFFF"/>
                    </a:gs>
                    <a:gs pos="100000">
                      <a:srgbClr val="FFFFFF"/>
                    </a:gs>
                  </a:gsLst>
                  <a:lin ang="5400000" scaled="0"/>
                </a:gradFill>
              </a:endParaRPr>
            </a:p>
          </p:txBody>
        </p:sp>
      </p:grpSp>
      <p:cxnSp>
        <p:nvCxnSpPr>
          <p:cNvPr id="64" name="Straight Arrow Connector 63"/>
          <p:cNvCxnSpPr>
            <a:stCxn id="26" idx="3"/>
            <a:endCxn id="21" idx="1"/>
          </p:cNvCxnSpPr>
          <p:nvPr/>
        </p:nvCxnSpPr>
        <p:spPr>
          <a:xfrm flipV="1">
            <a:off x="5113698" y="4463455"/>
            <a:ext cx="3617902" cy="715428"/>
          </a:xfrm>
          <a:prstGeom prst="straightConnector1">
            <a:avLst/>
          </a:prstGeom>
          <a:ln w="53975">
            <a:solidFill>
              <a:srgbClr val="FFC000"/>
            </a:solidFill>
            <a:headEnd type="none"/>
            <a:tailEnd type="triangle" w="med" len="lg"/>
          </a:ln>
        </p:spPr>
        <p:style>
          <a:lnRef idx="1">
            <a:schemeClr val="accent1"/>
          </a:lnRef>
          <a:fillRef idx="0">
            <a:schemeClr val="accent1"/>
          </a:fillRef>
          <a:effectRef idx="0">
            <a:schemeClr val="accent1"/>
          </a:effectRef>
          <a:fontRef idx="minor">
            <a:schemeClr val="tx1"/>
          </a:fontRef>
        </p:style>
      </p:cxnSp>
      <p:cxnSp>
        <p:nvCxnSpPr>
          <p:cNvPr id="66" name="Straight Arrow Connector 65"/>
          <p:cNvCxnSpPr>
            <a:endCxn id="20" idx="1"/>
          </p:cNvCxnSpPr>
          <p:nvPr/>
        </p:nvCxnSpPr>
        <p:spPr>
          <a:xfrm>
            <a:off x="5113698" y="5205951"/>
            <a:ext cx="3676501" cy="272931"/>
          </a:xfrm>
          <a:prstGeom prst="straightConnector1">
            <a:avLst/>
          </a:prstGeom>
          <a:ln w="53975">
            <a:solidFill>
              <a:srgbClr val="FFC000"/>
            </a:solidFill>
            <a:headEnd type="none"/>
            <a:tailEnd type="triangle" w="med" len="lg"/>
          </a:ln>
        </p:spPr>
        <p:style>
          <a:lnRef idx="1">
            <a:schemeClr val="accent1"/>
          </a:lnRef>
          <a:fillRef idx="0">
            <a:schemeClr val="accent1"/>
          </a:fillRef>
          <a:effectRef idx="0">
            <a:schemeClr val="accent1"/>
          </a:effectRef>
          <a:fontRef idx="minor">
            <a:schemeClr val="tx1"/>
          </a:fontRef>
        </p:style>
      </p:cxnSp>
      <p:cxnSp>
        <p:nvCxnSpPr>
          <p:cNvPr id="69" name="Straight Arrow Connector 68"/>
          <p:cNvCxnSpPr/>
          <p:nvPr/>
        </p:nvCxnSpPr>
        <p:spPr>
          <a:xfrm flipH="1">
            <a:off x="5074008" y="4476822"/>
            <a:ext cx="3617902" cy="715428"/>
          </a:xfrm>
          <a:prstGeom prst="straightConnector1">
            <a:avLst/>
          </a:prstGeom>
          <a:ln w="53975">
            <a:solidFill>
              <a:srgbClr val="FFC000"/>
            </a:solidFill>
            <a:headEnd type="none"/>
            <a:tailEnd type="triangle" w="med" len="lg"/>
          </a:ln>
        </p:spPr>
        <p:style>
          <a:lnRef idx="1">
            <a:schemeClr val="accent1"/>
          </a:lnRef>
          <a:fillRef idx="0">
            <a:schemeClr val="accent1"/>
          </a:fillRef>
          <a:effectRef idx="0">
            <a:schemeClr val="accent1"/>
          </a:effectRef>
          <a:fontRef idx="minor">
            <a:schemeClr val="tx1"/>
          </a:fontRef>
        </p:style>
      </p:cxnSp>
      <p:cxnSp>
        <p:nvCxnSpPr>
          <p:cNvPr id="72" name="Straight Arrow Connector 71"/>
          <p:cNvCxnSpPr/>
          <p:nvPr/>
        </p:nvCxnSpPr>
        <p:spPr>
          <a:xfrm flipH="1" flipV="1">
            <a:off x="5015409" y="5192250"/>
            <a:ext cx="3676501" cy="299999"/>
          </a:xfrm>
          <a:prstGeom prst="straightConnector1">
            <a:avLst/>
          </a:prstGeom>
          <a:ln w="53975">
            <a:solidFill>
              <a:srgbClr val="FFC000"/>
            </a:solidFill>
            <a:headEnd type="none"/>
            <a:tailEnd type="triangle" w="med" len="lg"/>
          </a:ln>
        </p:spPr>
        <p:style>
          <a:lnRef idx="1">
            <a:schemeClr val="accent1"/>
          </a:lnRef>
          <a:fillRef idx="0">
            <a:schemeClr val="accent1"/>
          </a:fillRef>
          <a:effectRef idx="0">
            <a:schemeClr val="accent1"/>
          </a:effectRef>
          <a:fontRef idx="minor">
            <a:schemeClr val="tx1"/>
          </a:fontRef>
        </p:style>
      </p:cxnSp>
      <p:grpSp>
        <p:nvGrpSpPr>
          <p:cNvPr id="28" name="Group 27"/>
          <p:cNvGrpSpPr/>
          <p:nvPr/>
        </p:nvGrpSpPr>
        <p:grpSpPr>
          <a:xfrm>
            <a:off x="3925549" y="4857216"/>
            <a:ext cx="1696115" cy="1168054"/>
            <a:chOff x="5763142" y="5322511"/>
            <a:chExt cx="1696115" cy="1168054"/>
          </a:xfrm>
        </p:grpSpPr>
        <p:pic>
          <p:nvPicPr>
            <p:cNvPr id="26" name="Picture 25"/>
            <p:cNvPicPr>
              <a:picLocks noChangeAspect="1"/>
            </p:cNvPicPr>
            <p:nvPr/>
          </p:nvPicPr>
          <p:blipFill>
            <a:blip r:embed="rId9"/>
            <a:stretch>
              <a:fillRect/>
            </a:stretch>
          </p:blipFill>
          <p:spPr>
            <a:xfrm>
              <a:off x="6306291" y="5322511"/>
              <a:ext cx="645000" cy="643333"/>
            </a:xfrm>
            <a:prstGeom prst="rect">
              <a:avLst/>
            </a:prstGeom>
          </p:spPr>
        </p:pic>
        <p:sp>
          <p:nvSpPr>
            <p:cNvPr id="27" name="TextBox 26"/>
            <p:cNvSpPr txBox="1"/>
            <p:nvPr/>
          </p:nvSpPr>
          <p:spPr>
            <a:xfrm>
              <a:off x="5763142" y="5998122"/>
              <a:ext cx="1696115" cy="492443"/>
            </a:xfrm>
            <a:prstGeom prst="rect">
              <a:avLst/>
            </a:prstGeom>
            <a:noFill/>
          </p:spPr>
          <p:txBody>
            <a:bodyPr wrap="square" lIns="0" tIns="0" rIns="0" bIns="0" rtlCol="0">
              <a:spAutoFit/>
            </a:bodyPr>
            <a:lstStyle/>
            <a:p>
              <a:pPr algn="ctr"/>
              <a:r>
                <a:rPr lang="en-GB" sz="1600" spc="-71" dirty="0" smtClean="0">
                  <a:solidFill>
                    <a:srgbClr val="00188F">
                      <a:lumMod val="40000"/>
                      <a:lumOff val="60000"/>
                    </a:srgbClr>
                  </a:solidFill>
                </a:rPr>
                <a:t>Query Processing Component</a:t>
              </a:r>
              <a:endParaRPr lang="en-GB" sz="1600" spc="-71" dirty="0">
                <a:solidFill>
                  <a:srgbClr val="00188F">
                    <a:lumMod val="40000"/>
                    <a:lumOff val="60000"/>
                  </a:srgbClr>
                </a:solidFill>
              </a:endParaRPr>
            </a:p>
          </p:txBody>
        </p:sp>
      </p:grpSp>
      <p:cxnSp>
        <p:nvCxnSpPr>
          <p:cNvPr id="76" name="Straight Arrow Connector 75"/>
          <p:cNvCxnSpPr>
            <a:stCxn id="26" idx="0"/>
          </p:cNvCxnSpPr>
          <p:nvPr/>
        </p:nvCxnSpPr>
        <p:spPr>
          <a:xfrm flipH="1" flipV="1">
            <a:off x="4112230" y="3526543"/>
            <a:ext cx="678968" cy="1330673"/>
          </a:xfrm>
          <a:prstGeom prst="straightConnector1">
            <a:avLst/>
          </a:prstGeom>
          <a:ln w="53975">
            <a:solidFill>
              <a:srgbClr val="FFC000"/>
            </a:solidFill>
            <a:headEnd type="none"/>
            <a:tailEnd type="triangle" w="med" len="lg"/>
          </a:ln>
        </p:spPr>
        <p:style>
          <a:lnRef idx="1">
            <a:schemeClr val="accent1"/>
          </a:lnRef>
          <a:fillRef idx="0">
            <a:schemeClr val="accent1"/>
          </a:fillRef>
          <a:effectRef idx="0">
            <a:schemeClr val="accent1"/>
          </a:effectRef>
          <a:fontRef idx="minor">
            <a:schemeClr val="tx1"/>
          </a:fontRef>
        </p:style>
      </p:cxnSp>
      <p:cxnSp>
        <p:nvCxnSpPr>
          <p:cNvPr id="80" name="Straight Arrow Connector 79"/>
          <p:cNvCxnSpPr>
            <a:stCxn id="39" idx="3"/>
            <a:endCxn id="36" idx="1"/>
          </p:cNvCxnSpPr>
          <p:nvPr/>
        </p:nvCxnSpPr>
        <p:spPr>
          <a:xfrm flipV="1">
            <a:off x="4127399" y="2276734"/>
            <a:ext cx="3715132" cy="595880"/>
          </a:xfrm>
          <a:prstGeom prst="straightConnector1">
            <a:avLst/>
          </a:prstGeom>
          <a:ln w="53975">
            <a:solidFill>
              <a:srgbClr val="FFC000"/>
            </a:solidFill>
            <a:headEnd type="none"/>
            <a:tailEnd type="triangle" w="med" len="lg"/>
          </a:ln>
        </p:spPr>
        <p:style>
          <a:lnRef idx="1">
            <a:schemeClr val="accent1"/>
          </a:lnRef>
          <a:fillRef idx="0">
            <a:schemeClr val="accent1"/>
          </a:fillRef>
          <a:effectRef idx="0">
            <a:schemeClr val="accent1"/>
          </a:effectRef>
          <a:fontRef idx="minor">
            <a:schemeClr val="tx1"/>
          </a:fontRef>
        </p:style>
      </p:cxnSp>
      <p:sp>
        <p:nvSpPr>
          <p:cNvPr id="82" name="Arc 81"/>
          <p:cNvSpPr/>
          <p:nvPr/>
        </p:nvSpPr>
        <p:spPr>
          <a:xfrm>
            <a:off x="3800711" y="1829284"/>
            <a:ext cx="914400" cy="914400"/>
          </a:xfrm>
          <a:prstGeom prst="arc">
            <a:avLst>
              <a:gd name="adj1" fmla="val 8488005"/>
              <a:gd name="adj2" fmla="val 6102925"/>
            </a:avLst>
          </a:prstGeom>
          <a:ln w="53975">
            <a:solidFill>
              <a:srgbClr val="FFC000"/>
            </a:solidFill>
            <a:headEnd type="none" w="lg" len="lg"/>
            <a:tailEnd type="triangle" w="med" len="lg"/>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solidFill>
                <a:srgbClr val="505050"/>
              </a:solidFill>
            </a:endParaRPr>
          </a:p>
        </p:txBody>
      </p:sp>
      <p:grpSp>
        <p:nvGrpSpPr>
          <p:cNvPr id="41" name="Group 40"/>
          <p:cNvGrpSpPr/>
          <p:nvPr/>
        </p:nvGrpSpPr>
        <p:grpSpPr>
          <a:xfrm>
            <a:off x="4036364" y="1576250"/>
            <a:ext cx="1408508" cy="953384"/>
            <a:chOff x="5704183" y="5492757"/>
            <a:chExt cx="1408508" cy="953384"/>
          </a:xfrm>
        </p:grpSpPr>
        <p:pic>
          <p:nvPicPr>
            <p:cNvPr id="42" name="Picture 41"/>
            <p:cNvPicPr>
              <a:picLocks noChangeAspect="1"/>
            </p:cNvPicPr>
            <p:nvPr/>
          </p:nvPicPr>
          <p:blipFill>
            <a:blip r:embed="rId10"/>
            <a:stretch>
              <a:fillRect/>
            </a:stretch>
          </p:blipFill>
          <p:spPr>
            <a:xfrm>
              <a:off x="6101133" y="5492757"/>
              <a:ext cx="739928" cy="558498"/>
            </a:xfrm>
            <a:prstGeom prst="rect">
              <a:avLst/>
            </a:prstGeom>
          </p:spPr>
        </p:pic>
        <p:sp>
          <p:nvSpPr>
            <p:cNvPr id="43" name="TextBox 42"/>
            <p:cNvSpPr txBox="1"/>
            <p:nvPr/>
          </p:nvSpPr>
          <p:spPr>
            <a:xfrm>
              <a:off x="5704183" y="5953698"/>
              <a:ext cx="1408508" cy="492443"/>
            </a:xfrm>
            <a:prstGeom prst="rect">
              <a:avLst/>
            </a:prstGeom>
            <a:noFill/>
          </p:spPr>
          <p:txBody>
            <a:bodyPr wrap="square" lIns="0" tIns="0" rIns="0" bIns="0" rtlCol="0">
              <a:spAutoFit/>
            </a:bodyPr>
            <a:lstStyle/>
            <a:p>
              <a:pPr algn="ctr"/>
              <a:r>
                <a:rPr lang="en-GB" sz="1600" spc="-71" dirty="0" smtClean="0">
                  <a:solidFill>
                    <a:srgbClr val="00188F">
                      <a:lumMod val="40000"/>
                      <a:lumOff val="60000"/>
                    </a:srgbClr>
                  </a:solidFill>
                </a:rPr>
                <a:t>User Profile Service App</a:t>
              </a:r>
              <a:endParaRPr lang="en-GB" sz="1600" spc="-71" dirty="0">
                <a:solidFill>
                  <a:srgbClr val="00188F">
                    <a:lumMod val="40000"/>
                    <a:lumOff val="60000"/>
                  </a:srgbClr>
                </a:solidFill>
              </a:endParaRPr>
            </a:p>
          </p:txBody>
        </p:sp>
      </p:grpSp>
      <p:cxnSp>
        <p:nvCxnSpPr>
          <p:cNvPr id="85" name="Straight Arrow Connector 84"/>
          <p:cNvCxnSpPr>
            <a:stCxn id="39" idx="3"/>
            <a:endCxn id="33" idx="1"/>
          </p:cNvCxnSpPr>
          <p:nvPr/>
        </p:nvCxnSpPr>
        <p:spPr>
          <a:xfrm>
            <a:off x="4127399" y="2872614"/>
            <a:ext cx="3732751" cy="255170"/>
          </a:xfrm>
          <a:prstGeom prst="straightConnector1">
            <a:avLst/>
          </a:prstGeom>
          <a:ln w="53975">
            <a:solidFill>
              <a:srgbClr val="FFC000"/>
            </a:solidFill>
            <a:headEnd type="none"/>
            <a:tailEnd type="triangle" w="med" len="lg"/>
          </a:ln>
        </p:spPr>
        <p:style>
          <a:lnRef idx="1">
            <a:schemeClr val="accent1"/>
          </a:lnRef>
          <a:fillRef idx="0">
            <a:schemeClr val="accent1"/>
          </a:fillRef>
          <a:effectRef idx="0">
            <a:schemeClr val="accent1"/>
          </a:effectRef>
          <a:fontRef idx="minor">
            <a:schemeClr val="tx1"/>
          </a:fontRef>
        </p:style>
      </p:cxnSp>
      <p:cxnSp>
        <p:nvCxnSpPr>
          <p:cNvPr id="88" name="Straight Arrow Connector 87"/>
          <p:cNvCxnSpPr>
            <a:stCxn id="36" idx="1"/>
            <a:endCxn id="39" idx="3"/>
          </p:cNvCxnSpPr>
          <p:nvPr/>
        </p:nvCxnSpPr>
        <p:spPr>
          <a:xfrm flipH="1">
            <a:off x="4127399" y="2276734"/>
            <a:ext cx="3715132" cy="595880"/>
          </a:xfrm>
          <a:prstGeom prst="straightConnector1">
            <a:avLst/>
          </a:prstGeom>
          <a:ln w="53975">
            <a:solidFill>
              <a:srgbClr val="FFC000"/>
            </a:solidFill>
            <a:headEnd type="none"/>
            <a:tailEnd type="triangle" w="med" len="lg"/>
          </a:ln>
        </p:spPr>
        <p:style>
          <a:lnRef idx="1">
            <a:schemeClr val="accent1"/>
          </a:lnRef>
          <a:fillRef idx="0">
            <a:schemeClr val="accent1"/>
          </a:fillRef>
          <a:effectRef idx="0">
            <a:schemeClr val="accent1"/>
          </a:effectRef>
          <a:fontRef idx="minor">
            <a:schemeClr val="tx1"/>
          </a:fontRef>
        </p:style>
      </p:cxnSp>
      <p:cxnSp>
        <p:nvCxnSpPr>
          <p:cNvPr id="89" name="Straight Arrow Connector 88"/>
          <p:cNvCxnSpPr>
            <a:stCxn id="33" idx="1"/>
            <a:endCxn id="39" idx="3"/>
          </p:cNvCxnSpPr>
          <p:nvPr/>
        </p:nvCxnSpPr>
        <p:spPr>
          <a:xfrm flipH="1" flipV="1">
            <a:off x="4127399" y="2872614"/>
            <a:ext cx="3732751" cy="255170"/>
          </a:xfrm>
          <a:prstGeom prst="straightConnector1">
            <a:avLst/>
          </a:prstGeom>
          <a:ln w="53975">
            <a:solidFill>
              <a:srgbClr val="FFC000"/>
            </a:solidFill>
            <a:headEnd type="none"/>
            <a:tailEnd type="triangle" w="med" len="lg"/>
          </a:ln>
        </p:spPr>
        <p:style>
          <a:lnRef idx="1">
            <a:schemeClr val="accent1"/>
          </a:lnRef>
          <a:fillRef idx="0">
            <a:schemeClr val="accent1"/>
          </a:fillRef>
          <a:effectRef idx="0">
            <a:schemeClr val="accent1"/>
          </a:effectRef>
          <a:fontRef idx="minor">
            <a:schemeClr val="tx1"/>
          </a:fontRef>
        </p:style>
      </p:cxnSp>
      <p:grpSp>
        <p:nvGrpSpPr>
          <p:cNvPr id="101" name="Group 100"/>
          <p:cNvGrpSpPr/>
          <p:nvPr/>
        </p:nvGrpSpPr>
        <p:grpSpPr>
          <a:xfrm>
            <a:off x="4141510" y="3593039"/>
            <a:ext cx="649688" cy="1264177"/>
            <a:chOff x="4141510" y="3593039"/>
            <a:chExt cx="649688" cy="1264177"/>
          </a:xfrm>
        </p:grpSpPr>
        <p:cxnSp>
          <p:nvCxnSpPr>
            <p:cNvPr id="96" name="Straight Arrow Connector 95"/>
            <p:cNvCxnSpPr>
              <a:endCxn id="26" idx="0"/>
            </p:cNvCxnSpPr>
            <p:nvPr/>
          </p:nvCxnSpPr>
          <p:spPr>
            <a:xfrm>
              <a:off x="4141510" y="3593039"/>
              <a:ext cx="649688" cy="1264177"/>
            </a:xfrm>
            <a:prstGeom prst="straightConnector1">
              <a:avLst/>
            </a:prstGeom>
            <a:ln w="53975">
              <a:solidFill>
                <a:srgbClr val="FFC000"/>
              </a:solidFill>
              <a:headEnd type="none"/>
              <a:tailEnd type="triangle" w="med" len="lg"/>
            </a:ln>
          </p:spPr>
          <p:style>
            <a:lnRef idx="1">
              <a:schemeClr val="accent1"/>
            </a:lnRef>
            <a:fillRef idx="0">
              <a:schemeClr val="accent1"/>
            </a:fillRef>
            <a:effectRef idx="0">
              <a:schemeClr val="accent1"/>
            </a:effectRef>
            <a:fontRef idx="minor">
              <a:schemeClr val="tx1"/>
            </a:fontRef>
          </p:style>
        </p:cxnSp>
        <p:pic>
          <p:nvPicPr>
            <p:cNvPr id="97" name="Picture 96"/>
            <p:cNvPicPr>
              <a:picLocks noChangeAspect="1"/>
            </p:cNvPicPr>
            <p:nvPr/>
          </p:nvPicPr>
          <p:blipFill>
            <a:blip r:embed="rId11">
              <a:duotone>
                <a:prstClr val="black"/>
                <a:schemeClr val="accent6">
                  <a:tint val="45000"/>
                  <a:satMod val="400000"/>
                </a:schemeClr>
              </a:duotone>
            </a:blip>
            <a:stretch>
              <a:fillRect/>
            </a:stretch>
          </p:blipFill>
          <p:spPr>
            <a:xfrm>
              <a:off x="4305034" y="4458473"/>
              <a:ext cx="297932" cy="380092"/>
            </a:xfrm>
            <a:prstGeom prst="rect">
              <a:avLst/>
            </a:prstGeom>
          </p:spPr>
        </p:pic>
      </p:grpSp>
      <p:pic>
        <p:nvPicPr>
          <p:cNvPr id="102" name="Picture 101"/>
          <p:cNvPicPr>
            <a:picLocks noChangeAspect="1"/>
          </p:cNvPicPr>
          <p:nvPr/>
        </p:nvPicPr>
        <p:blipFill>
          <a:blip r:embed="rId11"/>
          <a:stretch>
            <a:fillRect/>
          </a:stretch>
        </p:blipFill>
        <p:spPr>
          <a:xfrm>
            <a:off x="4862839" y="4614291"/>
            <a:ext cx="297504" cy="379546"/>
          </a:xfrm>
          <a:prstGeom prst="rect">
            <a:avLst/>
          </a:prstGeom>
        </p:spPr>
      </p:pic>
      <p:sp>
        <p:nvSpPr>
          <p:cNvPr id="104" name="Left Arrow 103"/>
          <p:cNvSpPr/>
          <p:nvPr/>
        </p:nvSpPr>
        <p:spPr bwMode="auto">
          <a:xfrm>
            <a:off x="3297686" y="5100686"/>
            <a:ext cx="1140029" cy="205211"/>
          </a:xfrm>
          <a:prstGeom prst="leftArrow">
            <a:avLst/>
          </a:prstGeom>
          <a:solidFill>
            <a:srgbClr val="FFC000"/>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GB" sz="2000" dirty="0">
              <a:gradFill>
                <a:gsLst>
                  <a:gs pos="0">
                    <a:srgbClr val="FFFFFF"/>
                  </a:gs>
                  <a:gs pos="100000">
                    <a:srgbClr val="FFFFFF"/>
                  </a:gs>
                </a:gsLst>
                <a:lin ang="5400000" scaled="0"/>
              </a:gradFill>
            </a:endParaRPr>
          </a:p>
        </p:txBody>
      </p:sp>
      <p:sp>
        <p:nvSpPr>
          <p:cNvPr id="108" name="Left Arrow 107"/>
          <p:cNvSpPr/>
          <p:nvPr/>
        </p:nvSpPr>
        <p:spPr bwMode="auto">
          <a:xfrm>
            <a:off x="1446578" y="5101416"/>
            <a:ext cx="1140029" cy="205211"/>
          </a:xfrm>
          <a:prstGeom prst="leftArrow">
            <a:avLst/>
          </a:prstGeom>
          <a:solidFill>
            <a:srgbClr val="FFC000"/>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GB" sz="2000" dirty="0">
              <a:gradFill>
                <a:gsLst>
                  <a:gs pos="0">
                    <a:srgbClr val="FFFFFF"/>
                  </a:gs>
                  <a:gs pos="100000">
                    <a:srgbClr val="FFFFFF"/>
                  </a:gs>
                </a:gsLst>
                <a:lin ang="5400000" scaled="0"/>
              </a:gradFill>
            </a:endParaRPr>
          </a:p>
        </p:txBody>
      </p:sp>
      <p:pic>
        <p:nvPicPr>
          <p:cNvPr id="110" name="Picture 109"/>
          <p:cNvPicPr>
            <a:picLocks noChangeAspect="1"/>
          </p:cNvPicPr>
          <p:nvPr/>
        </p:nvPicPr>
        <p:blipFill>
          <a:blip r:embed="rId11">
            <a:duotone>
              <a:prstClr val="black"/>
              <a:schemeClr val="accent6">
                <a:tint val="45000"/>
                <a:satMod val="400000"/>
              </a:schemeClr>
            </a:duotone>
          </a:blip>
          <a:stretch>
            <a:fillRect/>
          </a:stretch>
        </p:blipFill>
        <p:spPr>
          <a:xfrm>
            <a:off x="3942652" y="2405662"/>
            <a:ext cx="297932" cy="380092"/>
          </a:xfrm>
          <a:prstGeom prst="rect">
            <a:avLst/>
          </a:prstGeom>
        </p:spPr>
      </p:pic>
      <p:pic>
        <p:nvPicPr>
          <p:cNvPr id="111" name="Picture 110"/>
          <p:cNvPicPr>
            <a:picLocks noChangeAspect="1"/>
          </p:cNvPicPr>
          <p:nvPr/>
        </p:nvPicPr>
        <p:blipFill>
          <a:blip r:embed="rId11">
            <a:duotone>
              <a:prstClr val="black"/>
              <a:schemeClr val="accent6">
                <a:tint val="45000"/>
                <a:satMod val="400000"/>
              </a:schemeClr>
            </a:duotone>
          </a:blip>
          <a:stretch>
            <a:fillRect/>
          </a:stretch>
        </p:blipFill>
        <p:spPr>
          <a:xfrm>
            <a:off x="4457434" y="4610873"/>
            <a:ext cx="297932" cy="380092"/>
          </a:xfrm>
          <a:prstGeom prst="rect">
            <a:avLst/>
          </a:prstGeom>
        </p:spPr>
      </p:pic>
      <p:pic>
        <p:nvPicPr>
          <p:cNvPr id="14" name="Picture 13"/>
          <p:cNvPicPr>
            <a:picLocks noChangeAspect="1"/>
          </p:cNvPicPr>
          <p:nvPr/>
        </p:nvPicPr>
        <p:blipFill>
          <a:blip r:embed="rId12"/>
          <a:stretch>
            <a:fillRect/>
          </a:stretch>
        </p:blipFill>
        <p:spPr>
          <a:xfrm>
            <a:off x="4093694" y="4539624"/>
            <a:ext cx="457200" cy="600075"/>
          </a:xfrm>
          <a:prstGeom prst="rect">
            <a:avLst/>
          </a:prstGeom>
        </p:spPr>
      </p:pic>
      <p:pic>
        <p:nvPicPr>
          <p:cNvPr id="73" name="Picture 72"/>
          <p:cNvPicPr>
            <a:picLocks noChangeAspect="1"/>
          </p:cNvPicPr>
          <p:nvPr/>
        </p:nvPicPr>
        <p:blipFill>
          <a:blip r:embed="rId12"/>
          <a:stretch>
            <a:fillRect/>
          </a:stretch>
        </p:blipFill>
        <p:spPr>
          <a:xfrm>
            <a:off x="3759329" y="4863037"/>
            <a:ext cx="457200" cy="600075"/>
          </a:xfrm>
          <a:prstGeom prst="rect">
            <a:avLst/>
          </a:prstGeom>
        </p:spPr>
      </p:pic>
      <p:pic>
        <p:nvPicPr>
          <p:cNvPr id="74" name="Picture 73"/>
          <p:cNvPicPr>
            <a:picLocks noChangeAspect="1"/>
          </p:cNvPicPr>
          <p:nvPr/>
        </p:nvPicPr>
        <p:blipFill>
          <a:blip r:embed="rId12"/>
          <a:stretch>
            <a:fillRect/>
          </a:stretch>
        </p:blipFill>
        <p:spPr>
          <a:xfrm>
            <a:off x="1952012" y="4859728"/>
            <a:ext cx="457200" cy="600075"/>
          </a:xfrm>
          <a:prstGeom prst="rect">
            <a:avLst/>
          </a:prstGeom>
        </p:spPr>
      </p:pic>
      <p:sp>
        <p:nvSpPr>
          <p:cNvPr id="67" name="TextBox 66"/>
          <p:cNvSpPr txBox="1"/>
          <p:nvPr/>
        </p:nvSpPr>
        <p:spPr>
          <a:xfrm>
            <a:off x="299516" y="6100811"/>
            <a:ext cx="1196610" cy="492443"/>
          </a:xfrm>
          <a:prstGeom prst="rect">
            <a:avLst/>
          </a:prstGeom>
          <a:noFill/>
        </p:spPr>
        <p:txBody>
          <a:bodyPr wrap="none" lIns="0" tIns="0" rIns="0" bIns="0" rtlCol="0">
            <a:spAutoFit/>
          </a:bodyPr>
          <a:lstStyle/>
          <a:p>
            <a:pPr algn="ctr"/>
            <a:r>
              <a:rPr lang="en-GB" sz="1600" spc="-71" smtClean="0">
                <a:solidFill>
                  <a:srgbClr val="505050"/>
                </a:solidFill>
              </a:rPr>
              <a:t>Authenticated </a:t>
            </a:r>
          </a:p>
          <a:p>
            <a:pPr algn="ctr"/>
            <a:r>
              <a:rPr lang="en-GB" sz="1600" spc="-71" dirty="0" smtClean="0">
                <a:solidFill>
                  <a:srgbClr val="505050"/>
                </a:solidFill>
              </a:rPr>
              <a:t>User</a:t>
            </a:r>
            <a:endParaRPr lang="en-GB" sz="1600" spc="-71" dirty="0">
              <a:solidFill>
                <a:srgbClr val="505050"/>
              </a:solidFill>
            </a:endParaRPr>
          </a:p>
        </p:txBody>
      </p:sp>
    </p:spTree>
    <p:custDataLst>
      <p:tags r:id="rId1"/>
    </p:custDataLst>
    <p:extLst>
      <p:ext uri="{BB962C8B-B14F-4D97-AF65-F5344CB8AC3E}">
        <p14:creationId xmlns:p14="http://schemas.microsoft.com/office/powerpoint/2010/main" val="2815374355"/>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4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xit" presetSubtype="0" fill="hold" nodeType="clickEffect">
                                  <p:stCondLst>
                                    <p:cond delay="0"/>
                                  </p:stCondLst>
                                  <p:childTnLst>
                                    <p:set>
                                      <p:cBhvr>
                                        <p:cTn id="10" dur="1" fill="hold">
                                          <p:stCondLst>
                                            <p:cond delay="0"/>
                                          </p:stCondLst>
                                        </p:cTn>
                                        <p:tgtEl>
                                          <p:spTgt spid="46"/>
                                        </p:tgtEl>
                                        <p:attrNameLst>
                                          <p:attrName>style.visibility</p:attrName>
                                        </p:attrNameLst>
                                      </p:cBhvr>
                                      <p:to>
                                        <p:strVal val="hidden"/>
                                      </p:to>
                                    </p:set>
                                  </p:childTnLst>
                                </p:cTn>
                              </p:par>
                              <p:par>
                                <p:cTn id="11" presetID="1" presetClass="entr" presetSubtype="0" fill="hold" nodeType="withEffect">
                                  <p:stCondLst>
                                    <p:cond delay="0"/>
                                  </p:stCondLst>
                                  <p:childTnLst>
                                    <p:set>
                                      <p:cBhvr>
                                        <p:cTn id="12" dur="1" fill="hold">
                                          <p:stCondLst>
                                            <p:cond delay="0"/>
                                          </p:stCondLst>
                                        </p:cTn>
                                        <p:tgtEl>
                                          <p:spTgt spid="49"/>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xit" presetSubtype="0" fill="hold" nodeType="clickEffect">
                                  <p:stCondLst>
                                    <p:cond delay="0"/>
                                  </p:stCondLst>
                                  <p:childTnLst>
                                    <p:set>
                                      <p:cBhvr>
                                        <p:cTn id="16" dur="1" fill="hold">
                                          <p:stCondLst>
                                            <p:cond delay="0"/>
                                          </p:stCondLst>
                                        </p:cTn>
                                        <p:tgtEl>
                                          <p:spTgt spid="49"/>
                                        </p:tgtEl>
                                        <p:attrNameLst>
                                          <p:attrName>style.visibility</p:attrName>
                                        </p:attrNameLst>
                                      </p:cBhvr>
                                      <p:to>
                                        <p:strVal val="hidden"/>
                                      </p:to>
                                    </p:set>
                                  </p:childTnLst>
                                </p:cTn>
                              </p:par>
                              <p:par>
                                <p:cTn id="17" presetID="1" presetClass="entr" presetSubtype="0" fill="hold" nodeType="withEffect">
                                  <p:stCondLst>
                                    <p:cond delay="0"/>
                                  </p:stCondLst>
                                  <p:childTnLst>
                                    <p:set>
                                      <p:cBhvr>
                                        <p:cTn id="18" dur="1" fill="hold">
                                          <p:stCondLst>
                                            <p:cond delay="0"/>
                                          </p:stCondLst>
                                        </p:cTn>
                                        <p:tgtEl>
                                          <p:spTgt spid="64"/>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66"/>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xit" presetSubtype="0" fill="hold" nodeType="clickEffect">
                                  <p:stCondLst>
                                    <p:cond delay="0"/>
                                  </p:stCondLst>
                                  <p:childTnLst>
                                    <p:set>
                                      <p:cBhvr>
                                        <p:cTn id="24" dur="1" fill="hold">
                                          <p:stCondLst>
                                            <p:cond delay="0"/>
                                          </p:stCondLst>
                                        </p:cTn>
                                        <p:tgtEl>
                                          <p:spTgt spid="64"/>
                                        </p:tgtEl>
                                        <p:attrNameLst>
                                          <p:attrName>style.visibility</p:attrName>
                                        </p:attrNameLst>
                                      </p:cBhvr>
                                      <p:to>
                                        <p:strVal val="hidden"/>
                                      </p:to>
                                    </p:set>
                                  </p:childTnLst>
                                </p:cTn>
                              </p:par>
                              <p:par>
                                <p:cTn id="25" presetID="1" presetClass="exit" presetSubtype="0" fill="hold" nodeType="withEffect">
                                  <p:stCondLst>
                                    <p:cond delay="0"/>
                                  </p:stCondLst>
                                  <p:childTnLst>
                                    <p:set>
                                      <p:cBhvr>
                                        <p:cTn id="26" dur="1" fill="hold">
                                          <p:stCondLst>
                                            <p:cond delay="0"/>
                                          </p:stCondLst>
                                        </p:cTn>
                                        <p:tgtEl>
                                          <p:spTgt spid="66"/>
                                        </p:tgtEl>
                                        <p:attrNameLst>
                                          <p:attrName>style.visibility</p:attrName>
                                        </p:attrNameLst>
                                      </p:cBhvr>
                                      <p:to>
                                        <p:strVal val="hidden"/>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02"/>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72"/>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69"/>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xit" presetSubtype="0" fill="hold" nodeType="clickEffect">
                                  <p:stCondLst>
                                    <p:cond delay="0"/>
                                  </p:stCondLst>
                                  <p:childTnLst>
                                    <p:set>
                                      <p:cBhvr>
                                        <p:cTn id="38" dur="1" fill="hold">
                                          <p:stCondLst>
                                            <p:cond delay="0"/>
                                          </p:stCondLst>
                                        </p:cTn>
                                        <p:tgtEl>
                                          <p:spTgt spid="69"/>
                                        </p:tgtEl>
                                        <p:attrNameLst>
                                          <p:attrName>style.visibility</p:attrName>
                                        </p:attrNameLst>
                                      </p:cBhvr>
                                      <p:to>
                                        <p:strVal val="hidden"/>
                                      </p:to>
                                    </p:set>
                                  </p:childTnLst>
                                </p:cTn>
                              </p:par>
                              <p:par>
                                <p:cTn id="39" presetID="1" presetClass="exit" presetSubtype="0" fill="hold" nodeType="withEffect">
                                  <p:stCondLst>
                                    <p:cond delay="0"/>
                                  </p:stCondLst>
                                  <p:childTnLst>
                                    <p:set>
                                      <p:cBhvr>
                                        <p:cTn id="40" dur="1" fill="hold">
                                          <p:stCondLst>
                                            <p:cond delay="0"/>
                                          </p:stCondLst>
                                        </p:cTn>
                                        <p:tgtEl>
                                          <p:spTgt spid="72"/>
                                        </p:tgtEl>
                                        <p:attrNameLst>
                                          <p:attrName>style.visibility</p:attrName>
                                        </p:attrNameLst>
                                      </p:cBhvr>
                                      <p:to>
                                        <p:strVal val="hidden"/>
                                      </p:to>
                                    </p:set>
                                  </p:childTnLst>
                                </p:cTn>
                              </p:par>
                              <p:par>
                                <p:cTn id="41" presetID="1" presetClass="entr" presetSubtype="0" fill="hold" nodeType="withEffect">
                                  <p:stCondLst>
                                    <p:cond delay="0"/>
                                  </p:stCondLst>
                                  <p:childTnLst>
                                    <p:set>
                                      <p:cBhvr>
                                        <p:cTn id="42" dur="1" fill="hold">
                                          <p:stCondLst>
                                            <p:cond delay="0"/>
                                          </p:stCondLst>
                                        </p:cTn>
                                        <p:tgtEl>
                                          <p:spTgt spid="76"/>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xit" presetSubtype="0" fill="hold" nodeType="clickEffect">
                                  <p:stCondLst>
                                    <p:cond delay="0"/>
                                  </p:stCondLst>
                                  <p:childTnLst>
                                    <p:set>
                                      <p:cBhvr>
                                        <p:cTn id="46" dur="1" fill="hold">
                                          <p:stCondLst>
                                            <p:cond delay="0"/>
                                          </p:stCondLst>
                                        </p:cTn>
                                        <p:tgtEl>
                                          <p:spTgt spid="76"/>
                                        </p:tgtEl>
                                        <p:attrNameLst>
                                          <p:attrName>style.visibility</p:attrName>
                                        </p:attrNameLst>
                                      </p:cBhvr>
                                      <p:to>
                                        <p:strVal val="hidden"/>
                                      </p:to>
                                    </p:set>
                                  </p:childTnLst>
                                </p:cTn>
                              </p:par>
                              <p:par>
                                <p:cTn id="47" presetID="1" presetClass="entr" presetSubtype="0" fill="hold" grpId="0" nodeType="withEffect">
                                  <p:stCondLst>
                                    <p:cond delay="0"/>
                                  </p:stCondLst>
                                  <p:childTnLst>
                                    <p:set>
                                      <p:cBhvr>
                                        <p:cTn id="48" dur="1" fill="hold">
                                          <p:stCondLst>
                                            <p:cond delay="0"/>
                                          </p:stCondLst>
                                        </p:cTn>
                                        <p:tgtEl>
                                          <p:spTgt spid="82"/>
                                        </p:tgtEl>
                                        <p:attrNameLst>
                                          <p:attrName>style.visibility</p:attrName>
                                        </p:attrNameLst>
                                      </p:cBhvr>
                                      <p:to>
                                        <p:strVal val="visible"/>
                                      </p:to>
                                    </p:set>
                                  </p:childTnLst>
                                </p:cTn>
                              </p:par>
                            </p:childTnLst>
                          </p:cTn>
                        </p:par>
                      </p:childTnLst>
                    </p:cTn>
                  </p:par>
                  <p:par>
                    <p:cTn id="49" fill="hold">
                      <p:stCondLst>
                        <p:cond delay="indefinite"/>
                      </p:stCondLst>
                      <p:childTnLst>
                        <p:par>
                          <p:cTn id="50" fill="hold">
                            <p:stCondLst>
                              <p:cond delay="0"/>
                            </p:stCondLst>
                            <p:childTnLst>
                              <p:par>
                                <p:cTn id="51" presetID="1" presetClass="exit" presetSubtype="0" fill="hold" grpId="1" nodeType="clickEffect">
                                  <p:stCondLst>
                                    <p:cond delay="0"/>
                                  </p:stCondLst>
                                  <p:childTnLst>
                                    <p:set>
                                      <p:cBhvr>
                                        <p:cTn id="52" dur="1" fill="hold">
                                          <p:stCondLst>
                                            <p:cond delay="0"/>
                                          </p:stCondLst>
                                        </p:cTn>
                                        <p:tgtEl>
                                          <p:spTgt spid="82"/>
                                        </p:tgtEl>
                                        <p:attrNameLst>
                                          <p:attrName>style.visibility</p:attrName>
                                        </p:attrNameLst>
                                      </p:cBhvr>
                                      <p:to>
                                        <p:strVal val="hidden"/>
                                      </p:to>
                                    </p:set>
                                  </p:childTnLst>
                                </p:cTn>
                              </p:par>
                              <p:par>
                                <p:cTn id="53" presetID="1" presetClass="entr" presetSubtype="0" fill="hold" nodeType="withEffect">
                                  <p:stCondLst>
                                    <p:cond delay="0"/>
                                  </p:stCondLst>
                                  <p:childTnLst>
                                    <p:set>
                                      <p:cBhvr>
                                        <p:cTn id="54" dur="1" fill="hold">
                                          <p:stCondLst>
                                            <p:cond delay="0"/>
                                          </p:stCondLst>
                                        </p:cTn>
                                        <p:tgtEl>
                                          <p:spTgt spid="80"/>
                                        </p:tgtEl>
                                        <p:attrNameLst>
                                          <p:attrName>style.visibility</p:attrName>
                                        </p:attrNameLst>
                                      </p:cBhvr>
                                      <p:to>
                                        <p:strVal val="visible"/>
                                      </p:to>
                                    </p:set>
                                  </p:childTnLst>
                                </p:cTn>
                              </p:par>
                              <p:par>
                                <p:cTn id="55" presetID="1" presetClass="entr" presetSubtype="0" fill="hold" nodeType="withEffect">
                                  <p:stCondLst>
                                    <p:cond delay="0"/>
                                  </p:stCondLst>
                                  <p:childTnLst>
                                    <p:set>
                                      <p:cBhvr>
                                        <p:cTn id="56" dur="1" fill="hold">
                                          <p:stCondLst>
                                            <p:cond delay="0"/>
                                          </p:stCondLst>
                                        </p:cTn>
                                        <p:tgtEl>
                                          <p:spTgt spid="85"/>
                                        </p:tgtEl>
                                        <p:attrNameLst>
                                          <p:attrName>style.visibility</p:attrName>
                                        </p:attrNameLst>
                                      </p:cBhvr>
                                      <p:to>
                                        <p:strVal val="visible"/>
                                      </p:to>
                                    </p:set>
                                  </p:childTnLst>
                                </p:cTn>
                              </p:par>
                            </p:childTnLst>
                          </p:cTn>
                        </p:par>
                      </p:childTnLst>
                    </p:cTn>
                  </p:par>
                  <p:par>
                    <p:cTn id="57" fill="hold">
                      <p:stCondLst>
                        <p:cond delay="indefinite"/>
                      </p:stCondLst>
                      <p:childTnLst>
                        <p:par>
                          <p:cTn id="58" fill="hold">
                            <p:stCondLst>
                              <p:cond delay="0"/>
                            </p:stCondLst>
                            <p:childTnLst>
                              <p:par>
                                <p:cTn id="59" presetID="1" presetClass="exit" presetSubtype="0" fill="hold" nodeType="clickEffect">
                                  <p:stCondLst>
                                    <p:cond delay="0"/>
                                  </p:stCondLst>
                                  <p:childTnLst>
                                    <p:set>
                                      <p:cBhvr>
                                        <p:cTn id="60" dur="1" fill="hold">
                                          <p:stCondLst>
                                            <p:cond delay="0"/>
                                          </p:stCondLst>
                                        </p:cTn>
                                        <p:tgtEl>
                                          <p:spTgt spid="80"/>
                                        </p:tgtEl>
                                        <p:attrNameLst>
                                          <p:attrName>style.visibility</p:attrName>
                                        </p:attrNameLst>
                                      </p:cBhvr>
                                      <p:to>
                                        <p:strVal val="hidden"/>
                                      </p:to>
                                    </p:set>
                                  </p:childTnLst>
                                </p:cTn>
                              </p:par>
                              <p:par>
                                <p:cTn id="61" presetID="1" presetClass="exit" presetSubtype="0" fill="hold" nodeType="withEffect">
                                  <p:stCondLst>
                                    <p:cond delay="0"/>
                                  </p:stCondLst>
                                  <p:childTnLst>
                                    <p:set>
                                      <p:cBhvr>
                                        <p:cTn id="62" dur="1" fill="hold">
                                          <p:stCondLst>
                                            <p:cond delay="0"/>
                                          </p:stCondLst>
                                        </p:cTn>
                                        <p:tgtEl>
                                          <p:spTgt spid="85"/>
                                        </p:tgtEl>
                                        <p:attrNameLst>
                                          <p:attrName>style.visibility</p:attrName>
                                        </p:attrNameLst>
                                      </p:cBhvr>
                                      <p:to>
                                        <p:strVal val="hidden"/>
                                      </p:to>
                                    </p:set>
                                  </p:childTnLst>
                                </p:cTn>
                              </p:par>
                            </p:childTnLst>
                          </p:cTn>
                        </p:par>
                      </p:childTnLst>
                    </p:cTn>
                  </p:par>
                  <p:par>
                    <p:cTn id="63" fill="hold">
                      <p:stCondLst>
                        <p:cond delay="indefinite"/>
                      </p:stCondLst>
                      <p:childTnLst>
                        <p:par>
                          <p:cTn id="64" fill="hold">
                            <p:stCondLst>
                              <p:cond delay="0"/>
                            </p:stCondLst>
                            <p:childTnLst>
                              <p:par>
                                <p:cTn id="65" presetID="1" presetClass="entr" presetSubtype="0" fill="hold" nodeType="clickEffect">
                                  <p:stCondLst>
                                    <p:cond delay="0"/>
                                  </p:stCondLst>
                                  <p:childTnLst>
                                    <p:set>
                                      <p:cBhvr>
                                        <p:cTn id="66" dur="1" fill="hold">
                                          <p:stCondLst>
                                            <p:cond delay="0"/>
                                          </p:stCondLst>
                                        </p:cTn>
                                        <p:tgtEl>
                                          <p:spTgt spid="88"/>
                                        </p:tgtEl>
                                        <p:attrNameLst>
                                          <p:attrName>style.visibility</p:attrName>
                                        </p:attrNameLst>
                                      </p:cBhvr>
                                      <p:to>
                                        <p:strVal val="visible"/>
                                      </p:to>
                                    </p:set>
                                  </p:childTnLst>
                                </p:cTn>
                              </p:par>
                              <p:par>
                                <p:cTn id="67" presetID="1" presetClass="entr" presetSubtype="0" fill="hold" nodeType="withEffect">
                                  <p:stCondLst>
                                    <p:cond delay="0"/>
                                  </p:stCondLst>
                                  <p:childTnLst>
                                    <p:set>
                                      <p:cBhvr>
                                        <p:cTn id="68" dur="1" fill="hold">
                                          <p:stCondLst>
                                            <p:cond delay="0"/>
                                          </p:stCondLst>
                                        </p:cTn>
                                        <p:tgtEl>
                                          <p:spTgt spid="89"/>
                                        </p:tgtEl>
                                        <p:attrNameLst>
                                          <p:attrName>style.visibility</p:attrName>
                                        </p:attrNameLst>
                                      </p:cBhvr>
                                      <p:to>
                                        <p:strVal val="visible"/>
                                      </p:to>
                                    </p:set>
                                  </p:childTnLst>
                                </p:cTn>
                              </p:par>
                              <p:par>
                                <p:cTn id="69" presetID="1" presetClass="entr" presetSubtype="0" fill="hold" nodeType="withEffect">
                                  <p:stCondLst>
                                    <p:cond delay="0"/>
                                  </p:stCondLst>
                                  <p:childTnLst>
                                    <p:set>
                                      <p:cBhvr>
                                        <p:cTn id="70" dur="1" fill="hold">
                                          <p:stCondLst>
                                            <p:cond delay="0"/>
                                          </p:stCondLst>
                                        </p:cTn>
                                        <p:tgtEl>
                                          <p:spTgt spid="110"/>
                                        </p:tgtEl>
                                        <p:attrNameLst>
                                          <p:attrName>style.visibility</p:attrName>
                                        </p:attrNameLst>
                                      </p:cBhvr>
                                      <p:to>
                                        <p:strVal val="visible"/>
                                      </p:to>
                                    </p:set>
                                  </p:childTnLst>
                                </p:cTn>
                              </p:par>
                            </p:childTnLst>
                          </p:cTn>
                        </p:par>
                      </p:childTnLst>
                    </p:cTn>
                  </p:par>
                  <p:par>
                    <p:cTn id="71" fill="hold">
                      <p:stCondLst>
                        <p:cond delay="indefinite"/>
                      </p:stCondLst>
                      <p:childTnLst>
                        <p:par>
                          <p:cTn id="72" fill="hold">
                            <p:stCondLst>
                              <p:cond delay="0"/>
                            </p:stCondLst>
                            <p:childTnLst>
                              <p:par>
                                <p:cTn id="73" presetID="1" presetClass="exit" presetSubtype="0" fill="hold" nodeType="clickEffect">
                                  <p:stCondLst>
                                    <p:cond delay="0"/>
                                  </p:stCondLst>
                                  <p:childTnLst>
                                    <p:set>
                                      <p:cBhvr>
                                        <p:cTn id="74" dur="1" fill="hold">
                                          <p:stCondLst>
                                            <p:cond delay="0"/>
                                          </p:stCondLst>
                                        </p:cTn>
                                        <p:tgtEl>
                                          <p:spTgt spid="110"/>
                                        </p:tgtEl>
                                        <p:attrNameLst>
                                          <p:attrName>style.visibility</p:attrName>
                                        </p:attrNameLst>
                                      </p:cBhvr>
                                      <p:to>
                                        <p:strVal val="hidden"/>
                                      </p:to>
                                    </p:set>
                                  </p:childTnLst>
                                </p:cTn>
                              </p:par>
                              <p:par>
                                <p:cTn id="75" presetID="1" presetClass="exit" presetSubtype="0" fill="hold" nodeType="withEffect">
                                  <p:stCondLst>
                                    <p:cond delay="0"/>
                                  </p:stCondLst>
                                  <p:childTnLst>
                                    <p:set>
                                      <p:cBhvr>
                                        <p:cTn id="76" dur="1" fill="hold">
                                          <p:stCondLst>
                                            <p:cond delay="0"/>
                                          </p:stCondLst>
                                        </p:cTn>
                                        <p:tgtEl>
                                          <p:spTgt spid="88"/>
                                        </p:tgtEl>
                                        <p:attrNameLst>
                                          <p:attrName>style.visibility</p:attrName>
                                        </p:attrNameLst>
                                      </p:cBhvr>
                                      <p:to>
                                        <p:strVal val="hidden"/>
                                      </p:to>
                                    </p:set>
                                  </p:childTnLst>
                                </p:cTn>
                              </p:par>
                              <p:par>
                                <p:cTn id="77" presetID="1" presetClass="exit" presetSubtype="0" fill="hold" nodeType="withEffect">
                                  <p:stCondLst>
                                    <p:cond delay="0"/>
                                  </p:stCondLst>
                                  <p:childTnLst>
                                    <p:set>
                                      <p:cBhvr>
                                        <p:cTn id="78" dur="1" fill="hold">
                                          <p:stCondLst>
                                            <p:cond delay="0"/>
                                          </p:stCondLst>
                                        </p:cTn>
                                        <p:tgtEl>
                                          <p:spTgt spid="89"/>
                                        </p:tgtEl>
                                        <p:attrNameLst>
                                          <p:attrName>style.visibility</p:attrName>
                                        </p:attrNameLst>
                                      </p:cBhvr>
                                      <p:to>
                                        <p:strVal val="hidden"/>
                                      </p:to>
                                    </p:set>
                                  </p:childTnLst>
                                </p:cTn>
                              </p:par>
                              <p:par>
                                <p:cTn id="79" presetID="1" presetClass="entr" presetSubtype="0" fill="hold" nodeType="withEffect">
                                  <p:stCondLst>
                                    <p:cond delay="0"/>
                                  </p:stCondLst>
                                  <p:childTnLst>
                                    <p:set>
                                      <p:cBhvr>
                                        <p:cTn id="80" dur="1" fill="hold">
                                          <p:stCondLst>
                                            <p:cond delay="0"/>
                                          </p:stCondLst>
                                        </p:cTn>
                                        <p:tgtEl>
                                          <p:spTgt spid="101"/>
                                        </p:tgtEl>
                                        <p:attrNameLst>
                                          <p:attrName>style.visibility</p:attrName>
                                        </p:attrNameLst>
                                      </p:cBhvr>
                                      <p:to>
                                        <p:strVal val="visible"/>
                                      </p:to>
                                    </p:set>
                                  </p:childTnLst>
                                </p:cTn>
                              </p:par>
                            </p:childTnLst>
                          </p:cTn>
                        </p:par>
                      </p:childTnLst>
                    </p:cTn>
                  </p:par>
                  <p:par>
                    <p:cTn id="81" fill="hold">
                      <p:stCondLst>
                        <p:cond delay="indefinite"/>
                      </p:stCondLst>
                      <p:childTnLst>
                        <p:par>
                          <p:cTn id="82" fill="hold">
                            <p:stCondLst>
                              <p:cond delay="0"/>
                            </p:stCondLst>
                            <p:childTnLst>
                              <p:par>
                                <p:cTn id="83" presetID="1" presetClass="exit" presetSubtype="0" fill="hold" nodeType="clickEffect">
                                  <p:stCondLst>
                                    <p:cond delay="0"/>
                                  </p:stCondLst>
                                  <p:childTnLst>
                                    <p:set>
                                      <p:cBhvr>
                                        <p:cTn id="84" dur="1" fill="hold">
                                          <p:stCondLst>
                                            <p:cond delay="0"/>
                                          </p:stCondLst>
                                        </p:cTn>
                                        <p:tgtEl>
                                          <p:spTgt spid="101"/>
                                        </p:tgtEl>
                                        <p:attrNameLst>
                                          <p:attrName>style.visibility</p:attrName>
                                        </p:attrNameLst>
                                      </p:cBhvr>
                                      <p:to>
                                        <p:strVal val="hidden"/>
                                      </p:to>
                                    </p:set>
                                  </p:childTnLst>
                                </p:cTn>
                              </p:par>
                              <p:par>
                                <p:cTn id="85" presetID="1" presetClass="entr" presetSubtype="0" fill="hold" nodeType="withEffect">
                                  <p:stCondLst>
                                    <p:cond delay="0"/>
                                  </p:stCondLst>
                                  <p:childTnLst>
                                    <p:set>
                                      <p:cBhvr>
                                        <p:cTn id="86" dur="1" fill="hold">
                                          <p:stCondLst>
                                            <p:cond delay="0"/>
                                          </p:stCondLst>
                                        </p:cTn>
                                        <p:tgtEl>
                                          <p:spTgt spid="111"/>
                                        </p:tgtEl>
                                        <p:attrNameLst>
                                          <p:attrName>style.visibility</p:attrName>
                                        </p:attrNameLst>
                                      </p:cBhvr>
                                      <p:to>
                                        <p:strVal val="visible"/>
                                      </p:to>
                                    </p:set>
                                  </p:childTnLst>
                                </p:cTn>
                              </p:par>
                            </p:childTnLst>
                          </p:cTn>
                        </p:par>
                      </p:childTnLst>
                    </p:cTn>
                  </p:par>
                  <p:par>
                    <p:cTn id="87" fill="hold">
                      <p:stCondLst>
                        <p:cond delay="indefinite"/>
                      </p:stCondLst>
                      <p:childTnLst>
                        <p:par>
                          <p:cTn id="88" fill="hold">
                            <p:stCondLst>
                              <p:cond delay="0"/>
                            </p:stCondLst>
                            <p:childTnLst>
                              <p:par>
                                <p:cTn id="89" presetID="1" presetClass="exit" presetSubtype="0" fill="hold" nodeType="clickEffect">
                                  <p:stCondLst>
                                    <p:cond delay="0"/>
                                  </p:stCondLst>
                                  <p:childTnLst>
                                    <p:set>
                                      <p:cBhvr>
                                        <p:cTn id="90" dur="1" fill="hold">
                                          <p:stCondLst>
                                            <p:cond delay="0"/>
                                          </p:stCondLst>
                                        </p:cTn>
                                        <p:tgtEl>
                                          <p:spTgt spid="111"/>
                                        </p:tgtEl>
                                        <p:attrNameLst>
                                          <p:attrName>style.visibility</p:attrName>
                                        </p:attrNameLst>
                                      </p:cBhvr>
                                      <p:to>
                                        <p:strVal val="hidden"/>
                                      </p:to>
                                    </p:set>
                                  </p:childTnLst>
                                </p:cTn>
                              </p:par>
                              <p:par>
                                <p:cTn id="91" presetID="1" presetClass="exit" presetSubtype="0" fill="hold" nodeType="withEffect">
                                  <p:stCondLst>
                                    <p:cond delay="0"/>
                                  </p:stCondLst>
                                  <p:childTnLst>
                                    <p:set>
                                      <p:cBhvr>
                                        <p:cTn id="92" dur="1" fill="hold">
                                          <p:stCondLst>
                                            <p:cond delay="0"/>
                                          </p:stCondLst>
                                        </p:cTn>
                                        <p:tgtEl>
                                          <p:spTgt spid="102"/>
                                        </p:tgtEl>
                                        <p:attrNameLst>
                                          <p:attrName>style.visibility</p:attrName>
                                        </p:attrNameLst>
                                      </p:cBhvr>
                                      <p:to>
                                        <p:strVal val="hidden"/>
                                      </p:to>
                                    </p:set>
                                  </p:childTnLst>
                                </p:cTn>
                              </p:par>
                              <p:par>
                                <p:cTn id="93" presetID="1" presetClass="entr" presetSubtype="0" fill="hold" nodeType="withEffect">
                                  <p:stCondLst>
                                    <p:cond delay="0"/>
                                  </p:stCondLst>
                                  <p:childTnLst>
                                    <p:set>
                                      <p:cBhvr>
                                        <p:cTn id="94" dur="1" fill="hold">
                                          <p:stCondLst>
                                            <p:cond delay="0"/>
                                          </p:stCondLst>
                                        </p:cTn>
                                        <p:tgtEl>
                                          <p:spTgt spid="14"/>
                                        </p:tgtEl>
                                        <p:attrNameLst>
                                          <p:attrName>style.visibility</p:attrName>
                                        </p:attrNameLst>
                                      </p:cBhvr>
                                      <p:to>
                                        <p:strVal val="visible"/>
                                      </p:to>
                                    </p:set>
                                  </p:childTnLst>
                                </p:cTn>
                              </p:par>
                            </p:childTnLst>
                          </p:cTn>
                        </p:par>
                      </p:childTnLst>
                    </p:cTn>
                  </p:par>
                  <p:par>
                    <p:cTn id="95" fill="hold">
                      <p:stCondLst>
                        <p:cond delay="indefinite"/>
                      </p:stCondLst>
                      <p:childTnLst>
                        <p:par>
                          <p:cTn id="96" fill="hold">
                            <p:stCondLst>
                              <p:cond delay="0"/>
                            </p:stCondLst>
                            <p:childTnLst>
                              <p:par>
                                <p:cTn id="97" presetID="1" presetClass="exit" presetSubtype="0" fill="hold" nodeType="clickEffect">
                                  <p:stCondLst>
                                    <p:cond delay="0"/>
                                  </p:stCondLst>
                                  <p:childTnLst>
                                    <p:set>
                                      <p:cBhvr>
                                        <p:cTn id="98" dur="1" fill="hold">
                                          <p:stCondLst>
                                            <p:cond delay="0"/>
                                          </p:stCondLst>
                                        </p:cTn>
                                        <p:tgtEl>
                                          <p:spTgt spid="14"/>
                                        </p:tgtEl>
                                        <p:attrNameLst>
                                          <p:attrName>style.visibility</p:attrName>
                                        </p:attrNameLst>
                                      </p:cBhvr>
                                      <p:to>
                                        <p:strVal val="hidden"/>
                                      </p:to>
                                    </p:set>
                                  </p:childTnLst>
                                </p:cTn>
                              </p:par>
                              <p:par>
                                <p:cTn id="99" presetID="1" presetClass="entr" presetSubtype="0" fill="hold" nodeType="withEffect">
                                  <p:stCondLst>
                                    <p:cond delay="0"/>
                                  </p:stCondLst>
                                  <p:childTnLst>
                                    <p:set>
                                      <p:cBhvr>
                                        <p:cTn id="100" dur="1" fill="hold">
                                          <p:stCondLst>
                                            <p:cond delay="0"/>
                                          </p:stCondLst>
                                        </p:cTn>
                                        <p:tgtEl>
                                          <p:spTgt spid="73"/>
                                        </p:tgtEl>
                                        <p:attrNameLst>
                                          <p:attrName>style.visibility</p:attrName>
                                        </p:attrNameLst>
                                      </p:cBhvr>
                                      <p:to>
                                        <p:strVal val="visible"/>
                                      </p:to>
                                    </p:set>
                                  </p:childTnLst>
                                </p:cTn>
                              </p:par>
                              <p:par>
                                <p:cTn id="101" presetID="1" presetClass="entr" presetSubtype="0" fill="hold" grpId="0" nodeType="withEffect">
                                  <p:stCondLst>
                                    <p:cond delay="0"/>
                                  </p:stCondLst>
                                  <p:childTnLst>
                                    <p:set>
                                      <p:cBhvr>
                                        <p:cTn id="102" dur="1" fill="hold">
                                          <p:stCondLst>
                                            <p:cond delay="0"/>
                                          </p:stCondLst>
                                        </p:cTn>
                                        <p:tgtEl>
                                          <p:spTgt spid="104"/>
                                        </p:tgtEl>
                                        <p:attrNameLst>
                                          <p:attrName>style.visibility</p:attrName>
                                        </p:attrNameLst>
                                      </p:cBhvr>
                                      <p:to>
                                        <p:strVal val="visible"/>
                                      </p:to>
                                    </p:set>
                                  </p:childTnLst>
                                </p:cTn>
                              </p:par>
                            </p:childTnLst>
                          </p:cTn>
                        </p:par>
                      </p:childTnLst>
                    </p:cTn>
                  </p:par>
                  <p:par>
                    <p:cTn id="103" fill="hold">
                      <p:stCondLst>
                        <p:cond delay="indefinite"/>
                      </p:stCondLst>
                      <p:childTnLst>
                        <p:par>
                          <p:cTn id="104" fill="hold">
                            <p:stCondLst>
                              <p:cond delay="0"/>
                            </p:stCondLst>
                            <p:childTnLst>
                              <p:par>
                                <p:cTn id="105" presetID="1" presetClass="exit" presetSubtype="0" fill="hold" nodeType="clickEffect">
                                  <p:stCondLst>
                                    <p:cond delay="0"/>
                                  </p:stCondLst>
                                  <p:childTnLst>
                                    <p:set>
                                      <p:cBhvr>
                                        <p:cTn id="106" dur="1" fill="hold">
                                          <p:stCondLst>
                                            <p:cond delay="0"/>
                                          </p:stCondLst>
                                        </p:cTn>
                                        <p:tgtEl>
                                          <p:spTgt spid="73"/>
                                        </p:tgtEl>
                                        <p:attrNameLst>
                                          <p:attrName>style.visibility</p:attrName>
                                        </p:attrNameLst>
                                      </p:cBhvr>
                                      <p:to>
                                        <p:strVal val="hidden"/>
                                      </p:to>
                                    </p:set>
                                  </p:childTnLst>
                                </p:cTn>
                              </p:par>
                              <p:par>
                                <p:cTn id="107" presetID="1" presetClass="exit" presetSubtype="0" fill="hold" grpId="1" nodeType="withEffect">
                                  <p:stCondLst>
                                    <p:cond delay="0"/>
                                  </p:stCondLst>
                                  <p:childTnLst>
                                    <p:set>
                                      <p:cBhvr>
                                        <p:cTn id="108" dur="1" fill="hold">
                                          <p:stCondLst>
                                            <p:cond delay="0"/>
                                          </p:stCondLst>
                                        </p:cTn>
                                        <p:tgtEl>
                                          <p:spTgt spid="104"/>
                                        </p:tgtEl>
                                        <p:attrNameLst>
                                          <p:attrName>style.visibility</p:attrName>
                                        </p:attrNameLst>
                                      </p:cBhvr>
                                      <p:to>
                                        <p:strVal val="hidden"/>
                                      </p:to>
                                    </p:set>
                                  </p:childTnLst>
                                </p:cTn>
                              </p:par>
                              <p:par>
                                <p:cTn id="109" presetID="1" presetClass="entr" presetSubtype="0" fill="hold" nodeType="withEffect">
                                  <p:stCondLst>
                                    <p:cond delay="0"/>
                                  </p:stCondLst>
                                  <p:childTnLst>
                                    <p:set>
                                      <p:cBhvr>
                                        <p:cTn id="110" dur="1" fill="hold">
                                          <p:stCondLst>
                                            <p:cond delay="0"/>
                                          </p:stCondLst>
                                        </p:cTn>
                                        <p:tgtEl>
                                          <p:spTgt spid="74"/>
                                        </p:tgtEl>
                                        <p:attrNameLst>
                                          <p:attrName>style.visibility</p:attrName>
                                        </p:attrNameLst>
                                      </p:cBhvr>
                                      <p:to>
                                        <p:strVal val="visible"/>
                                      </p:to>
                                    </p:set>
                                  </p:childTnLst>
                                </p:cTn>
                              </p:par>
                              <p:par>
                                <p:cTn id="111" presetID="1" presetClass="entr" presetSubtype="0" fill="hold" grpId="0" nodeType="withEffect">
                                  <p:stCondLst>
                                    <p:cond delay="0"/>
                                  </p:stCondLst>
                                  <p:childTnLst>
                                    <p:set>
                                      <p:cBhvr>
                                        <p:cTn id="112" dur="1" fill="hold">
                                          <p:stCondLst>
                                            <p:cond delay="0"/>
                                          </p:stCondLst>
                                        </p:cTn>
                                        <p:tgtEl>
                                          <p:spTgt spid="10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2" grpId="0" animBg="1"/>
      <p:bldP spid="82" grpId="1" animBg="1"/>
      <p:bldP spid="104" grpId="0" animBg="1"/>
      <p:bldP spid="104" grpId="1" animBg="1"/>
      <p:bldP spid="108"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41573" y="256902"/>
            <a:ext cx="11889564" cy="917575"/>
          </a:xfrm>
        </p:spPr>
        <p:txBody>
          <a:bodyPr/>
          <a:lstStyle/>
          <a:p>
            <a:r>
              <a:rPr lang="en-US" dirty="0" smtClean="0"/>
              <a:t>Deployment - Phases </a:t>
            </a:r>
            <a:endParaRPr lang="en-US" dirty="0"/>
          </a:p>
        </p:txBody>
      </p:sp>
      <p:graphicFrame>
        <p:nvGraphicFramePr>
          <p:cNvPr id="4" name="Diagram 3"/>
          <p:cNvGraphicFramePr/>
          <p:nvPr>
            <p:extLst/>
          </p:nvPr>
        </p:nvGraphicFramePr>
        <p:xfrm>
          <a:off x="745629" y="1179310"/>
          <a:ext cx="10091457" cy="552732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209067950"/>
      </p:ext>
    </p:extLst>
  </p:cSld>
  <p:clrMapOvr>
    <a:masterClrMapping/>
  </p:clrMapOvr>
  <p:transition>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41573" y="265699"/>
            <a:ext cx="11889564" cy="917575"/>
          </a:xfrm>
        </p:spPr>
        <p:txBody>
          <a:bodyPr/>
          <a:lstStyle/>
          <a:p>
            <a:r>
              <a:rPr lang="en-US" dirty="0" smtClean="0"/>
              <a:t>Deployment - Phases </a:t>
            </a:r>
            <a:endParaRPr lang="en-US" dirty="0"/>
          </a:p>
        </p:txBody>
      </p:sp>
      <p:sp>
        <p:nvSpPr>
          <p:cNvPr id="5" name="Block Arc 4"/>
          <p:cNvSpPr/>
          <p:nvPr/>
        </p:nvSpPr>
        <p:spPr>
          <a:xfrm>
            <a:off x="-5087019" y="256902"/>
            <a:ext cx="7439520" cy="7439520"/>
          </a:xfrm>
          <a:prstGeom prst="blockArc">
            <a:avLst>
              <a:gd name="adj1" fmla="val 18900000"/>
              <a:gd name="adj2" fmla="val 2700000"/>
              <a:gd name="adj3" fmla="val 290"/>
            </a:avLst>
          </a:prstGeom>
        </p:spPr>
        <p:style>
          <a:lnRef idx="2">
            <a:schemeClr val="accent1">
              <a:shade val="60000"/>
              <a:hueOff val="0"/>
              <a:satOff val="0"/>
              <a:lumOff val="0"/>
              <a:alphaOff val="0"/>
            </a:schemeClr>
          </a:lnRef>
          <a:fillRef idx="0">
            <a:schemeClr val="accent1">
              <a:hueOff val="0"/>
              <a:satOff val="0"/>
              <a:lumOff val="0"/>
              <a:alphaOff val="0"/>
            </a:schemeClr>
          </a:fillRef>
          <a:effectRef idx="0">
            <a:schemeClr val="accent1">
              <a:hueOff val="0"/>
              <a:satOff val="0"/>
              <a:lumOff val="0"/>
              <a:alphaOff val="0"/>
            </a:schemeClr>
          </a:effectRef>
          <a:fontRef idx="minor">
            <a:schemeClr val="tx1">
              <a:hueOff val="0"/>
              <a:satOff val="0"/>
              <a:lumOff val="0"/>
              <a:alphaOff val="0"/>
            </a:schemeClr>
          </a:fontRef>
        </p:style>
      </p:sp>
      <p:grpSp>
        <p:nvGrpSpPr>
          <p:cNvPr id="6" name="Group 5"/>
          <p:cNvGrpSpPr/>
          <p:nvPr/>
        </p:nvGrpSpPr>
        <p:grpSpPr>
          <a:xfrm>
            <a:off x="1652181" y="1585818"/>
            <a:ext cx="9390592" cy="850323"/>
            <a:chOff x="398788" y="227401"/>
            <a:chExt cx="9390592" cy="850323"/>
          </a:xfrm>
        </p:grpSpPr>
        <p:sp>
          <p:nvSpPr>
            <p:cNvPr id="8" name="Rectangle 7"/>
            <p:cNvSpPr/>
            <p:nvPr/>
          </p:nvSpPr>
          <p:spPr>
            <a:xfrm>
              <a:off x="398788" y="227401"/>
              <a:ext cx="9390592" cy="850323"/>
            </a:xfrm>
            <a:prstGeom prst="rect">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9" name="Rectangle 8"/>
            <p:cNvSpPr/>
            <p:nvPr/>
          </p:nvSpPr>
          <p:spPr>
            <a:xfrm>
              <a:off x="398788" y="227401"/>
              <a:ext cx="9390592" cy="850323"/>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674944" tIns="104140" rIns="104140" bIns="104140" numCol="1" spcCol="1270" anchor="ctr" anchorCtr="0">
              <a:noAutofit/>
            </a:bodyPr>
            <a:lstStyle/>
            <a:p>
              <a:pPr defTabSz="1822450">
                <a:lnSpc>
                  <a:spcPct val="90000"/>
                </a:lnSpc>
                <a:spcBef>
                  <a:spcPct val="0"/>
                </a:spcBef>
                <a:spcAft>
                  <a:spcPct val="35000"/>
                </a:spcAft>
              </a:pPr>
              <a:r>
                <a:rPr lang="en-GB" sz="4100" dirty="0" smtClean="0">
                  <a:solidFill>
                    <a:srgbClr val="FFFFFF"/>
                  </a:solidFill>
                </a:rPr>
                <a:t>  Infrastructure Setup</a:t>
              </a:r>
              <a:endParaRPr lang="en-GB" sz="4100" dirty="0">
                <a:solidFill>
                  <a:srgbClr val="FFFFFF"/>
                </a:solidFill>
              </a:endParaRPr>
            </a:p>
          </p:txBody>
        </p:sp>
      </p:grpSp>
      <p:sp>
        <p:nvSpPr>
          <p:cNvPr id="7" name="Oval 6"/>
          <p:cNvSpPr/>
          <p:nvPr/>
        </p:nvSpPr>
        <p:spPr>
          <a:xfrm>
            <a:off x="1285834" y="1479505"/>
            <a:ext cx="1062904" cy="1062904"/>
          </a:xfrm>
          <a:prstGeom prst="ellipse">
            <a:avLst/>
          </a:prstGeom>
        </p:spPr>
        <p:style>
          <a:lnRef idx="2">
            <a:schemeClr val="accent1">
              <a:hueOff val="0"/>
              <a:satOff val="0"/>
              <a:lumOff val="0"/>
              <a:alphaOff val="0"/>
            </a:schemeClr>
          </a:lnRef>
          <a:fillRef idx="1">
            <a:schemeClr val="lt1">
              <a:hueOff val="0"/>
              <a:satOff val="0"/>
              <a:lumOff val="0"/>
              <a:alphaOff val="0"/>
            </a:schemeClr>
          </a:fillRef>
          <a:effectRef idx="0">
            <a:schemeClr val="lt1">
              <a:hueOff val="0"/>
              <a:satOff val="0"/>
              <a:lumOff val="0"/>
              <a:alphaOff val="0"/>
            </a:schemeClr>
          </a:effectRef>
          <a:fontRef idx="minor">
            <a:schemeClr val="dk1">
              <a:hueOff val="0"/>
              <a:satOff val="0"/>
              <a:lumOff val="0"/>
              <a:alphaOff val="0"/>
            </a:schemeClr>
          </a:fontRef>
        </p:style>
      </p:sp>
      <p:grpSp>
        <p:nvGrpSpPr>
          <p:cNvPr id="10" name="Group 9"/>
          <p:cNvGrpSpPr/>
          <p:nvPr/>
        </p:nvGrpSpPr>
        <p:grpSpPr>
          <a:xfrm>
            <a:off x="2139691" y="3891585"/>
            <a:ext cx="8903082" cy="850323"/>
            <a:chOff x="0" y="2638842"/>
            <a:chExt cx="8903082" cy="850323"/>
          </a:xfrm>
        </p:grpSpPr>
        <p:sp>
          <p:nvSpPr>
            <p:cNvPr id="12" name="Rectangle 11"/>
            <p:cNvSpPr/>
            <p:nvPr/>
          </p:nvSpPr>
          <p:spPr>
            <a:xfrm>
              <a:off x="0" y="2638842"/>
              <a:ext cx="8903082" cy="850323"/>
            </a:xfrm>
            <a:prstGeom prst="rect">
              <a:avLst/>
            </a:prstGeom>
            <a:solidFill>
              <a:schemeClr val="tx1"/>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sp>
        <p:sp>
          <p:nvSpPr>
            <p:cNvPr id="13" name="Rectangle 12"/>
            <p:cNvSpPr/>
            <p:nvPr/>
          </p:nvSpPr>
          <p:spPr>
            <a:xfrm>
              <a:off x="0" y="2638842"/>
              <a:ext cx="8903082" cy="850323"/>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674944" tIns="104140" rIns="104140" bIns="104140" numCol="1" spcCol="1270" anchor="ctr" anchorCtr="0">
              <a:noAutofit/>
            </a:bodyPr>
            <a:lstStyle/>
            <a:p>
              <a:pPr defTabSz="1822450">
                <a:lnSpc>
                  <a:spcPct val="90000"/>
                </a:lnSpc>
                <a:spcBef>
                  <a:spcPct val="0"/>
                </a:spcBef>
                <a:spcAft>
                  <a:spcPct val="35000"/>
                </a:spcAft>
              </a:pPr>
              <a:r>
                <a:rPr lang="en-GB" sz="4100" dirty="0" smtClean="0">
                  <a:solidFill>
                    <a:srgbClr val="FFFFFF">
                      <a:lumMod val="20000"/>
                      <a:lumOff val="80000"/>
                    </a:srgbClr>
                  </a:solidFill>
                </a:rPr>
                <a:t>  S2S Trust &amp; Identity Management</a:t>
              </a:r>
              <a:endParaRPr lang="en-GB" sz="4100" dirty="0">
                <a:solidFill>
                  <a:srgbClr val="FFFFFF">
                    <a:lumMod val="20000"/>
                    <a:lumOff val="80000"/>
                  </a:srgbClr>
                </a:solidFill>
              </a:endParaRPr>
            </a:p>
          </p:txBody>
        </p:sp>
      </p:grpSp>
      <p:sp>
        <p:nvSpPr>
          <p:cNvPr id="11" name="Oval 10"/>
          <p:cNvSpPr/>
          <p:nvPr/>
        </p:nvSpPr>
        <p:spPr>
          <a:xfrm>
            <a:off x="1773344" y="3785294"/>
            <a:ext cx="1062904" cy="1062904"/>
          </a:xfrm>
          <a:prstGeom prst="ellipse">
            <a:avLst/>
          </a:prstGeom>
        </p:spPr>
        <p:style>
          <a:lnRef idx="2">
            <a:schemeClr val="accent1">
              <a:hueOff val="0"/>
              <a:satOff val="0"/>
              <a:lumOff val="0"/>
              <a:alphaOff val="0"/>
            </a:schemeClr>
          </a:lnRef>
          <a:fillRef idx="1">
            <a:schemeClr val="lt1">
              <a:hueOff val="0"/>
              <a:satOff val="0"/>
              <a:lumOff val="0"/>
              <a:alphaOff val="0"/>
            </a:schemeClr>
          </a:fillRef>
          <a:effectRef idx="0">
            <a:schemeClr val="lt1">
              <a:hueOff val="0"/>
              <a:satOff val="0"/>
              <a:lumOff val="0"/>
              <a:alphaOff val="0"/>
            </a:schemeClr>
          </a:effectRef>
          <a:fontRef idx="minor">
            <a:schemeClr val="dk1">
              <a:hueOff val="0"/>
              <a:satOff val="0"/>
              <a:lumOff val="0"/>
              <a:alphaOff val="0"/>
            </a:schemeClr>
          </a:fontRef>
        </p:style>
      </p:sp>
      <p:grpSp>
        <p:nvGrpSpPr>
          <p:cNvPr id="14" name="Group 13"/>
          <p:cNvGrpSpPr/>
          <p:nvPr/>
        </p:nvGrpSpPr>
        <p:grpSpPr>
          <a:xfrm>
            <a:off x="1652181" y="5093963"/>
            <a:ext cx="9390592" cy="850323"/>
            <a:chOff x="622566" y="4252058"/>
            <a:chExt cx="9390592" cy="850323"/>
          </a:xfrm>
        </p:grpSpPr>
        <p:sp>
          <p:nvSpPr>
            <p:cNvPr id="16" name="Rectangle 15"/>
            <p:cNvSpPr/>
            <p:nvPr/>
          </p:nvSpPr>
          <p:spPr>
            <a:xfrm>
              <a:off x="622566" y="4252058"/>
              <a:ext cx="9390592" cy="850323"/>
            </a:xfrm>
            <a:prstGeom prst="rect">
              <a:avLst/>
            </a:prstGeom>
            <a:solidFill>
              <a:schemeClr val="tx1"/>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sp>
        <p:sp>
          <p:nvSpPr>
            <p:cNvPr id="17" name="Rectangle 16"/>
            <p:cNvSpPr/>
            <p:nvPr/>
          </p:nvSpPr>
          <p:spPr>
            <a:xfrm>
              <a:off x="622566" y="4252058"/>
              <a:ext cx="9390592" cy="850323"/>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674944" tIns="104140" rIns="104140" bIns="104140" numCol="1" spcCol="1270" anchor="ctr" anchorCtr="0">
              <a:noAutofit/>
            </a:bodyPr>
            <a:lstStyle/>
            <a:p>
              <a:pPr defTabSz="1822450">
                <a:lnSpc>
                  <a:spcPct val="90000"/>
                </a:lnSpc>
                <a:spcBef>
                  <a:spcPct val="0"/>
                </a:spcBef>
                <a:spcAft>
                  <a:spcPct val="35000"/>
                </a:spcAft>
              </a:pPr>
              <a:r>
                <a:rPr lang="en-GB" sz="4100" dirty="0" smtClean="0">
                  <a:solidFill>
                    <a:srgbClr val="FFFFFF">
                      <a:lumMod val="20000"/>
                      <a:lumOff val="80000"/>
                    </a:srgbClr>
                  </a:solidFill>
                </a:rPr>
                <a:t>  Search Service Integration</a:t>
              </a:r>
              <a:endParaRPr lang="en-GB" sz="4100" dirty="0">
                <a:solidFill>
                  <a:srgbClr val="FFFFFF">
                    <a:lumMod val="20000"/>
                    <a:lumOff val="80000"/>
                  </a:srgbClr>
                </a:solidFill>
              </a:endParaRPr>
            </a:p>
          </p:txBody>
        </p:sp>
      </p:grpSp>
      <p:sp>
        <p:nvSpPr>
          <p:cNvPr id="15" name="Oval 14"/>
          <p:cNvSpPr/>
          <p:nvPr/>
        </p:nvSpPr>
        <p:spPr>
          <a:xfrm>
            <a:off x="1245641" y="4971633"/>
            <a:ext cx="1062904" cy="1062904"/>
          </a:xfrm>
          <a:prstGeom prst="ellipse">
            <a:avLst/>
          </a:prstGeom>
        </p:spPr>
        <p:style>
          <a:lnRef idx="2">
            <a:schemeClr val="accent1">
              <a:hueOff val="0"/>
              <a:satOff val="0"/>
              <a:lumOff val="0"/>
              <a:alphaOff val="0"/>
            </a:schemeClr>
          </a:lnRef>
          <a:fillRef idx="1">
            <a:schemeClr val="lt1">
              <a:hueOff val="0"/>
              <a:satOff val="0"/>
              <a:lumOff val="0"/>
              <a:alphaOff val="0"/>
            </a:schemeClr>
          </a:fillRef>
          <a:effectRef idx="0">
            <a:schemeClr val="lt1">
              <a:hueOff val="0"/>
              <a:satOff val="0"/>
              <a:lumOff val="0"/>
              <a:alphaOff val="0"/>
            </a:schemeClr>
          </a:effectRef>
          <a:fontRef idx="minor">
            <a:schemeClr val="dk1">
              <a:hueOff val="0"/>
              <a:satOff val="0"/>
              <a:lumOff val="0"/>
              <a:alphaOff val="0"/>
            </a:schemeClr>
          </a:fontRef>
        </p:style>
      </p:sp>
      <p:grpSp>
        <p:nvGrpSpPr>
          <p:cNvPr id="22" name="Group 21"/>
          <p:cNvGrpSpPr/>
          <p:nvPr/>
        </p:nvGrpSpPr>
        <p:grpSpPr>
          <a:xfrm>
            <a:off x="2211699" y="2816540"/>
            <a:ext cx="8831074" cy="587273"/>
            <a:chOff x="398788" y="227401"/>
            <a:chExt cx="9390592" cy="850323"/>
          </a:xfrm>
        </p:grpSpPr>
        <p:sp>
          <p:nvSpPr>
            <p:cNvPr id="23" name="Rectangle 22"/>
            <p:cNvSpPr/>
            <p:nvPr/>
          </p:nvSpPr>
          <p:spPr>
            <a:xfrm>
              <a:off x="398788" y="227401"/>
              <a:ext cx="9390592" cy="850323"/>
            </a:xfrm>
            <a:prstGeom prst="rect">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24" name="Rectangle 23"/>
            <p:cNvSpPr/>
            <p:nvPr/>
          </p:nvSpPr>
          <p:spPr>
            <a:xfrm>
              <a:off x="398788" y="227401"/>
              <a:ext cx="9390592" cy="850323"/>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674944" tIns="104140" rIns="104140" bIns="104140" numCol="1" spcCol="1270" anchor="ctr" anchorCtr="0">
              <a:noAutofit/>
            </a:bodyPr>
            <a:lstStyle/>
            <a:p>
              <a:pPr defTabSz="1822450">
                <a:lnSpc>
                  <a:spcPct val="90000"/>
                </a:lnSpc>
                <a:spcBef>
                  <a:spcPct val="0"/>
                </a:spcBef>
                <a:spcAft>
                  <a:spcPct val="35000"/>
                </a:spcAft>
              </a:pPr>
              <a:r>
                <a:rPr lang="en-GB" sz="2400" dirty="0" smtClean="0">
                  <a:solidFill>
                    <a:srgbClr val="FFFFFF"/>
                  </a:solidFill>
                </a:rPr>
                <a:t>Directory Synchronisation</a:t>
              </a:r>
              <a:endParaRPr lang="en-GB" sz="2400" dirty="0">
                <a:solidFill>
                  <a:srgbClr val="FFFFFF"/>
                </a:solidFill>
              </a:endParaRPr>
            </a:p>
          </p:txBody>
        </p:sp>
      </p:grpSp>
      <p:sp>
        <p:nvSpPr>
          <p:cNvPr id="26" name="Oval 25"/>
          <p:cNvSpPr/>
          <p:nvPr/>
        </p:nvSpPr>
        <p:spPr>
          <a:xfrm>
            <a:off x="1907342" y="2816540"/>
            <a:ext cx="608714" cy="608714"/>
          </a:xfrm>
          <a:prstGeom prst="ellipse">
            <a:avLst/>
          </a:prstGeom>
        </p:spPr>
        <p:style>
          <a:lnRef idx="2">
            <a:schemeClr val="accent1">
              <a:hueOff val="0"/>
              <a:satOff val="0"/>
              <a:lumOff val="0"/>
              <a:alphaOff val="0"/>
            </a:schemeClr>
          </a:lnRef>
          <a:fillRef idx="1">
            <a:schemeClr val="lt1">
              <a:hueOff val="0"/>
              <a:satOff val="0"/>
              <a:lumOff val="0"/>
              <a:alphaOff val="0"/>
            </a:schemeClr>
          </a:fillRef>
          <a:effectRef idx="0">
            <a:schemeClr val="lt1">
              <a:hueOff val="0"/>
              <a:satOff val="0"/>
              <a:lumOff val="0"/>
              <a:alphaOff val="0"/>
            </a:schemeClr>
          </a:effectRef>
          <a:fontRef idx="minor">
            <a:schemeClr val="dk1">
              <a:hueOff val="0"/>
              <a:satOff val="0"/>
              <a:lumOff val="0"/>
              <a:alphaOff val="0"/>
            </a:schemeClr>
          </a:fontRef>
        </p:style>
      </p:sp>
    </p:spTree>
    <p:extLst>
      <p:ext uri="{BB962C8B-B14F-4D97-AF65-F5344CB8AC3E}">
        <p14:creationId xmlns:p14="http://schemas.microsoft.com/office/powerpoint/2010/main" val="3572724763"/>
      </p:ext>
    </p:extLst>
  </p:cSld>
  <p:clrMapOvr>
    <a:masterClrMapping/>
  </p:clrMapOvr>
  <p:transition>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7" name="Group 16"/>
          <p:cNvGrpSpPr/>
          <p:nvPr/>
        </p:nvGrpSpPr>
        <p:grpSpPr>
          <a:xfrm>
            <a:off x="9203269" y="1677995"/>
            <a:ext cx="2774929" cy="4288771"/>
            <a:chOff x="9211132" y="2855153"/>
            <a:chExt cx="3110713" cy="3027543"/>
          </a:xfrm>
          <a:solidFill>
            <a:schemeClr val="tx2">
              <a:lumMod val="20000"/>
              <a:lumOff val="80000"/>
            </a:schemeClr>
          </a:solidFill>
        </p:grpSpPr>
        <p:sp>
          <p:nvSpPr>
            <p:cNvPr id="74" name="Rectangle 73"/>
            <p:cNvSpPr/>
            <p:nvPr/>
          </p:nvSpPr>
          <p:spPr bwMode="auto">
            <a:xfrm>
              <a:off x="9211132" y="2855153"/>
              <a:ext cx="3110713" cy="3027543"/>
            </a:xfrm>
            <a:prstGeom prst="rect">
              <a:avLst/>
            </a:prstGeom>
            <a:grpFill/>
            <a:ln w="9525" cap="flat" cmpd="sng" algn="ctr">
              <a:noFill/>
              <a:prstDash val="solid"/>
              <a:headEnd type="none" w="med" len="med"/>
              <a:tailEnd type="none" w="med" len="med"/>
            </a:ln>
            <a:effectLst/>
          </p:spPr>
          <p:txBody>
            <a:bodyPr rot="0" spcFirstLastPara="0" vertOverflow="overflow" horzOverflow="overflow" vert="horz" wrap="square" lIns="45708" tIns="45708" rIns="45708" bIns="45708" numCol="1" spcCol="0" rtlCol="0" fromWordArt="0" anchor="ctr" anchorCtr="0" forceAA="0" compatLnSpc="1">
              <a:prstTxWarp prst="textNoShape">
                <a:avLst/>
              </a:prstTxWarp>
              <a:noAutofit/>
            </a:bodyPr>
            <a:lstStyle/>
            <a:p>
              <a:pPr algn="ctr" defTabSz="913825" fontAlgn="base">
                <a:spcBef>
                  <a:spcPct val="0"/>
                </a:spcBef>
                <a:spcAft>
                  <a:spcPct val="0"/>
                </a:spcAft>
                <a:defRPr/>
              </a:pPr>
              <a:endParaRPr lang="en-US" sz="2199" kern="0" dirty="0" smtClean="0">
                <a:solidFill>
                  <a:srgbClr val="00188F"/>
                </a:solidFill>
                <a:ea typeface="Segoe UI" pitchFamily="34" charset="0"/>
                <a:cs typeface="Segoe UI" pitchFamily="34" charset="0"/>
              </a:endParaRPr>
            </a:p>
          </p:txBody>
        </p:sp>
        <p:sp>
          <p:nvSpPr>
            <p:cNvPr id="75" name="Rectangle 74"/>
            <p:cNvSpPr/>
            <p:nvPr/>
          </p:nvSpPr>
          <p:spPr>
            <a:xfrm>
              <a:off x="9225997" y="2870805"/>
              <a:ext cx="2301209" cy="217267"/>
            </a:xfrm>
            <a:prstGeom prst="rect">
              <a:avLst/>
            </a:prstGeom>
            <a:grpFill/>
          </p:spPr>
          <p:txBody>
            <a:bodyPr wrap="none">
              <a:spAutoFit/>
            </a:bodyPr>
            <a:lstStyle/>
            <a:p>
              <a:pPr defTabSz="914363">
                <a:defRPr/>
              </a:pPr>
              <a:r>
                <a:rPr lang="en-US" sz="1400" kern="0" spc="-70" dirty="0" smtClean="0">
                  <a:solidFill>
                    <a:srgbClr val="00188F"/>
                  </a:solidFill>
                </a:rPr>
                <a:t>On Premises Infrastructure</a:t>
              </a:r>
            </a:p>
          </p:txBody>
        </p:sp>
      </p:grpSp>
      <p:sp>
        <p:nvSpPr>
          <p:cNvPr id="4" name="TextBox 3"/>
          <p:cNvSpPr txBox="1"/>
          <p:nvPr/>
        </p:nvSpPr>
        <p:spPr>
          <a:xfrm>
            <a:off x="3748456" y="1341120"/>
            <a:ext cx="727894" cy="276927"/>
          </a:xfrm>
          <a:prstGeom prst="rect">
            <a:avLst/>
          </a:prstGeom>
          <a:noFill/>
        </p:spPr>
        <p:txBody>
          <a:bodyPr wrap="none" lIns="0" tIns="0" rIns="0" bIns="0" rtlCol="0">
            <a:spAutoFit/>
          </a:bodyPr>
          <a:lstStyle/>
          <a:p>
            <a:pPr defTabSz="914363"/>
            <a:r>
              <a:rPr lang="en-US" sz="1799" kern="0" spc="-20" dirty="0">
                <a:solidFill>
                  <a:srgbClr val="00188F"/>
                </a:solidFill>
                <a:latin typeface="Segoe UI Light" panose="020B0502040204020203" pitchFamily="34" charset="0"/>
                <a:cs typeface="Segoe UI Light" panose="020B0502040204020203" pitchFamily="34" charset="0"/>
              </a:rPr>
              <a:t>Internet</a:t>
            </a:r>
          </a:p>
        </p:txBody>
      </p:sp>
      <p:sp>
        <p:nvSpPr>
          <p:cNvPr id="5" name="TextBox 4"/>
          <p:cNvSpPr txBox="1"/>
          <p:nvPr/>
        </p:nvSpPr>
        <p:spPr>
          <a:xfrm>
            <a:off x="1050648" y="1366859"/>
            <a:ext cx="2005476" cy="276927"/>
          </a:xfrm>
          <a:prstGeom prst="rect">
            <a:avLst/>
          </a:prstGeom>
          <a:noFill/>
        </p:spPr>
        <p:txBody>
          <a:bodyPr wrap="none" lIns="0" tIns="0" rIns="0" bIns="0" rtlCol="0">
            <a:spAutoFit/>
          </a:bodyPr>
          <a:lstStyle/>
          <a:p>
            <a:pPr defTabSz="914363"/>
            <a:r>
              <a:rPr lang="en-US" sz="1799" kern="0" spc="-20" dirty="0">
                <a:solidFill>
                  <a:srgbClr val="00188F"/>
                </a:solidFill>
                <a:latin typeface="Segoe UI Light" panose="020B0502040204020203" pitchFamily="34" charset="0"/>
                <a:cs typeface="Segoe UI Light" panose="020B0502040204020203" pitchFamily="34" charset="0"/>
              </a:rPr>
              <a:t>Microsoft data center</a:t>
            </a:r>
          </a:p>
        </p:txBody>
      </p:sp>
      <p:sp>
        <p:nvSpPr>
          <p:cNvPr id="6" name="TextBox 5"/>
          <p:cNvSpPr txBox="1"/>
          <p:nvPr/>
        </p:nvSpPr>
        <p:spPr>
          <a:xfrm>
            <a:off x="8579056" y="1331391"/>
            <a:ext cx="724689" cy="276927"/>
          </a:xfrm>
          <a:prstGeom prst="rect">
            <a:avLst/>
          </a:prstGeom>
          <a:noFill/>
        </p:spPr>
        <p:txBody>
          <a:bodyPr wrap="none" lIns="0" tIns="0" rIns="0" bIns="0" rtlCol="0">
            <a:spAutoFit/>
          </a:bodyPr>
          <a:lstStyle/>
          <a:p>
            <a:pPr defTabSz="914363"/>
            <a:r>
              <a:rPr lang="en-US" sz="1799" kern="0" spc="-20" dirty="0">
                <a:solidFill>
                  <a:srgbClr val="00188F"/>
                </a:solidFill>
                <a:latin typeface="Segoe UI Light" panose="020B0502040204020203" pitchFamily="34" charset="0"/>
                <a:cs typeface="Segoe UI Light" panose="020B0502040204020203" pitchFamily="34" charset="0"/>
              </a:rPr>
              <a:t>Intranet</a:t>
            </a:r>
          </a:p>
        </p:txBody>
      </p:sp>
      <p:sp>
        <p:nvSpPr>
          <p:cNvPr id="7" name="TextBox 6"/>
          <p:cNvSpPr txBox="1"/>
          <p:nvPr/>
        </p:nvSpPr>
        <p:spPr>
          <a:xfrm>
            <a:off x="4890837" y="1329612"/>
            <a:ext cx="972770" cy="553854"/>
          </a:xfrm>
          <a:prstGeom prst="rect">
            <a:avLst/>
          </a:prstGeom>
          <a:noFill/>
        </p:spPr>
        <p:txBody>
          <a:bodyPr wrap="none" lIns="0" tIns="0" rIns="0" bIns="0" rtlCol="0">
            <a:spAutoFit/>
          </a:bodyPr>
          <a:lstStyle/>
          <a:p>
            <a:pPr algn="ctr" defTabSz="914363"/>
            <a:r>
              <a:rPr lang="en-US" sz="1799" kern="0" spc="-20" dirty="0">
                <a:solidFill>
                  <a:srgbClr val="00188F"/>
                </a:solidFill>
                <a:latin typeface="Segoe UI Light" panose="020B0502040204020203" pitchFamily="34" charset="0"/>
                <a:cs typeface="Segoe UI Light" panose="020B0502040204020203" pitchFamily="34" charset="0"/>
              </a:rPr>
              <a:t>Perimeter </a:t>
            </a:r>
            <a:br>
              <a:rPr lang="en-US" sz="1799" kern="0" spc="-20" dirty="0">
                <a:solidFill>
                  <a:srgbClr val="00188F"/>
                </a:solidFill>
                <a:latin typeface="Segoe UI Light" panose="020B0502040204020203" pitchFamily="34" charset="0"/>
                <a:cs typeface="Segoe UI Light" panose="020B0502040204020203" pitchFamily="34" charset="0"/>
              </a:rPr>
            </a:br>
            <a:r>
              <a:rPr lang="en-US" sz="1799" kern="0" spc="-20" dirty="0">
                <a:solidFill>
                  <a:srgbClr val="00188F"/>
                </a:solidFill>
                <a:latin typeface="Segoe UI Light" panose="020B0502040204020203" pitchFamily="34" charset="0"/>
                <a:cs typeface="Segoe UI Light" panose="020B0502040204020203" pitchFamily="34" charset="0"/>
              </a:rPr>
              <a:t>network</a:t>
            </a:r>
          </a:p>
        </p:txBody>
      </p:sp>
      <p:cxnSp>
        <p:nvCxnSpPr>
          <p:cNvPr id="8" name="Straight Arrow Connector 7"/>
          <p:cNvCxnSpPr/>
          <p:nvPr/>
        </p:nvCxnSpPr>
        <p:spPr>
          <a:xfrm flipV="1">
            <a:off x="4735039" y="1218908"/>
            <a:ext cx="7314942" cy="17280"/>
          </a:xfrm>
          <a:prstGeom prst="straightConnector1">
            <a:avLst/>
          </a:prstGeom>
          <a:noFill/>
          <a:ln w="22225" cap="flat" cmpd="sng" algn="ctr">
            <a:solidFill>
              <a:schemeClr val="tx1"/>
            </a:solidFill>
            <a:prstDash val="solid"/>
            <a:headEnd type="triangle"/>
            <a:tailEnd type="triangle"/>
          </a:ln>
          <a:effectLst/>
        </p:spPr>
      </p:cxnSp>
      <p:sp>
        <p:nvSpPr>
          <p:cNvPr id="9" name="TextBox 8"/>
          <p:cNvSpPr txBox="1"/>
          <p:nvPr/>
        </p:nvSpPr>
        <p:spPr>
          <a:xfrm>
            <a:off x="7185383" y="1121447"/>
            <a:ext cx="1273900" cy="184618"/>
          </a:xfrm>
          <a:prstGeom prst="rect">
            <a:avLst/>
          </a:prstGeom>
          <a:solidFill>
            <a:srgbClr val="FFFFFF"/>
          </a:solidFill>
        </p:spPr>
        <p:txBody>
          <a:bodyPr wrap="square" lIns="0" tIns="0" rIns="0" bIns="0" rtlCol="0">
            <a:spAutoFit/>
          </a:bodyPr>
          <a:lstStyle/>
          <a:p>
            <a:pPr algn="ctr" defTabSz="914363">
              <a:defRPr/>
            </a:pPr>
            <a:r>
              <a:rPr lang="en-US" sz="1200" kern="0" spc="-20" dirty="0" smtClean="0">
                <a:solidFill>
                  <a:srgbClr val="00188F"/>
                </a:solidFill>
                <a:latin typeface="Segoe UI Light" panose="020B0502040204020203" pitchFamily="34" charset="0"/>
                <a:cs typeface="Segoe UI Light" panose="020B0502040204020203" pitchFamily="34" charset="0"/>
              </a:rPr>
              <a:t>Customer network</a:t>
            </a:r>
          </a:p>
        </p:txBody>
      </p:sp>
      <p:cxnSp>
        <p:nvCxnSpPr>
          <p:cNvPr id="10" name="Straight Connector 9"/>
          <p:cNvCxnSpPr/>
          <p:nvPr/>
        </p:nvCxnSpPr>
        <p:spPr>
          <a:xfrm>
            <a:off x="3599583" y="1341790"/>
            <a:ext cx="0" cy="5179808"/>
          </a:xfrm>
          <a:prstGeom prst="line">
            <a:avLst/>
          </a:prstGeom>
          <a:ln>
            <a:solidFill>
              <a:schemeClr val="tx1"/>
            </a:solidFill>
            <a:prstDash val="sysDash"/>
            <a:headEnd type="none"/>
            <a:tailEnd type="none"/>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a:off x="4626669" y="1382702"/>
            <a:ext cx="2716" cy="5138896"/>
          </a:xfrm>
          <a:prstGeom prst="line">
            <a:avLst/>
          </a:prstGeom>
          <a:ln>
            <a:solidFill>
              <a:schemeClr val="tx1"/>
            </a:solidFill>
            <a:prstDash val="sysDash"/>
            <a:headEnd type="none"/>
            <a:tailEnd type="none"/>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a:off x="6105909" y="1390322"/>
            <a:ext cx="0" cy="5131276"/>
          </a:xfrm>
          <a:prstGeom prst="line">
            <a:avLst/>
          </a:prstGeom>
          <a:ln>
            <a:solidFill>
              <a:schemeClr val="tx1"/>
            </a:solidFill>
            <a:prstDash val="sysDash"/>
            <a:headEnd type="none"/>
            <a:tailEnd type="none"/>
          </a:ln>
        </p:spPr>
        <p:style>
          <a:lnRef idx="1">
            <a:schemeClr val="accent1"/>
          </a:lnRef>
          <a:fillRef idx="0">
            <a:schemeClr val="accent1"/>
          </a:fillRef>
          <a:effectRef idx="0">
            <a:schemeClr val="accent1"/>
          </a:effectRef>
          <a:fontRef idx="minor">
            <a:schemeClr val="tx1"/>
          </a:fontRef>
        </p:style>
      </p:cxnSp>
      <p:sp>
        <p:nvSpPr>
          <p:cNvPr id="94" name="Freeform 7"/>
          <p:cNvSpPr>
            <a:spLocks/>
          </p:cNvSpPr>
          <p:nvPr/>
        </p:nvSpPr>
        <p:spPr bwMode="auto">
          <a:xfrm>
            <a:off x="5753527" y="2193399"/>
            <a:ext cx="1473467" cy="306660"/>
          </a:xfrm>
          <a:prstGeom prst="leftRightArrow">
            <a:avLst/>
          </a:prstGeom>
          <a:solidFill>
            <a:schemeClr val="accent6">
              <a:lumMod val="60000"/>
              <a:lumOff val="40000"/>
            </a:schemeClr>
          </a:solidFill>
          <a:ln>
            <a:noFill/>
          </a:ln>
          <a:extLst/>
        </p:spPr>
        <p:txBody>
          <a:bodyPr vert="horz" wrap="square" lIns="91440" tIns="45720" rIns="91440" bIns="45720" numCol="1" anchor="t" anchorCtr="0" compatLnSpc="1">
            <a:prstTxWarp prst="textNoShape">
              <a:avLst/>
            </a:prstTxWarp>
          </a:bodyPr>
          <a:lstStyle/>
          <a:p>
            <a:pPr defTabSz="914363">
              <a:defRPr/>
            </a:pPr>
            <a:endParaRPr lang="en-US" kern="0" dirty="0" smtClean="0">
              <a:solidFill>
                <a:srgbClr val="00188F"/>
              </a:solidFill>
            </a:endParaRPr>
          </a:p>
        </p:txBody>
      </p:sp>
      <p:grpSp>
        <p:nvGrpSpPr>
          <p:cNvPr id="135" name="Group 134"/>
          <p:cNvGrpSpPr/>
          <p:nvPr/>
        </p:nvGrpSpPr>
        <p:grpSpPr>
          <a:xfrm>
            <a:off x="4935753" y="2056550"/>
            <a:ext cx="906017" cy="920537"/>
            <a:chOff x="6092557" y="2056550"/>
            <a:chExt cx="906017" cy="920537"/>
          </a:xfrm>
        </p:grpSpPr>
        <p:pic>
          <p:nvPicPr>
            <p:cNvPr id="93" name="Picture 92"/>
            <p:cNvPicPr>
              <a:picLocks noChangeAspect="1"/>
            </p:cNvPicPr>
            <p:nvPr/>
          </p:nvPicPr>
          <p:blipFill>
            <a:blip r:embed="rId4"/>
            <a:stretch>
              <a:fillRect/>
            </a:stretch>
          </p:blipFill>
          <p:spPr>
            <a:xfrm>
              <a:off x="6323077" y="2056550"/>
              <a:ext cx="470850" cy="636900"/>
            </a:xfrm>
            <a:prstGeom prst="rect">
              <a:avLst/>
            </a:prstGeom>
          </p:spPr>
        </p:pic>
        <p:sp>
          <p:nvSpPr>
            <p:cNvPr id="95" name="Rectangle 94"/>
            <p:cNvSpPr/>
            <p:nvPr/>
          </p:nvSpPr>
          <p:spPr>
            <a:xfrm>
              <a:off x="6092557" y="2700088"/>
              <a:ext cx="906017" cy="276999"/>
            </a:xfrm>
            <a:prstGeom prst="rect">
              <a:avLst/>
            </a:prstGeom>
          </p:spPr>
          <p:txBody>
            <a:bodyPr wrap="none">
              <a:spAutoFit/>
            </a:bodyPr>
            <a:lstStyle/>
            <a:p>
              <a:pPr defTabSz="914363"/>
              <a:r>
                <a:rPr lang="en-US" sz="1200" kern="0" spc="-20" dirty="0" smtClean="0">
                  <a:solidFill>
                    <a:srgbClr val="00188F"/>
                  </a:solidFill>
                  <a:latin typeface="Segoe UI Light" panose="020B0502040204020203" pitchFamily="34" charset="0"/>
                  <a:cs typeface="Segoe UI Light" panose="020B0502040204020203" pitchFamily="34" charset="0"/>
                </a:rPr>
                <a:t>ADFS Proxy</a:t>
              </a:r>
              <a:endParaRPr lang="en-US" sz="1200" kern="0" spc="-20" dirty="0">
                <a:solidFill>
                  <a:srgbClr val="00188F"/>
                </a:solidFill>
                <a:latin typeface="Segoe UI Light" panose="020B0502040204020203" pitchFamily="34" charset="0"/>
                <a:cs typeface="Segoe UI Light" panose="020B0502040204020203" pitchFamily="34" charset="0"/>
              </a:endParaRPr>
            </a:p>
          </p:txBody>
        </p:sp>
      </p:grpSp>
      <p:grpSp>
        <p:nvGrpSpPr>
          <p:cNvPr id="133" name="Group 132"/>
          <p:cNvGrpSpPr/>
          <p:nvPr/>
        </p:nvGrpSpPr>
        <p:grpSpPr>
          <a:xfrm>
            <a:off x="10125695" y="2031265"/>
            <a:ext cx="1057784" cy="1017100"/>
            <a:chOff x="9775705" y="1913086"/>
            <a:chExt cx="1057784" cy="1017100"/>
          </a:xfrm>
        </p:grpSpPr>
        <p:grpSp>
          <p:nvGrpSpPr>
            <p:cNvPr id="121" name="Group 120"/>
            <p:cNvGrpSpPr/>
            <p:nvPr/>
          </p:nvGrpSpPr>
          <p:grpSpPr>
            <a:xfrm>
              <a:off x="9775705" y="1913086"/>
              <a:ext cx="980400" cy="740101"/>
              <a:chOff x="9775705" y="1913086"/>
              <a:chExt cx="980400" cy="740101"/>
            </a:xfrm>
          </p:grpSpPr>
          <p:pic>
            <p:nvPicPr>
              <p:cNvPr id="98" name="Picture 97"/>
              <p:cNvPicPr>
                <a:picLocks noChangeAspect="1"/>
              </p:cNvPicPr>
              <p:nvPr/>
            </p:nvPicPr>
            <p:blipFill>
              <a:blip r:embed="rId5"/>
              <a:stretch>
                <a:fillRect/>
              </a:stretch>
            </p:blipFill>
            <p:spPr>
              <a:xfrm>
                <a:off x="10098205" y="1996987"/>
                <a:ext cx="657900" cy="656200"/>
              </a:xfrm>
              <a:prstGeom prst="rect">
                <a:avLst/>
              </a:prstGeom>
            </p:spPr>
          </p:pic>
          <p:pic>
            <p:nvPicPr>
              <p:cNvPr id="97" name="Picture 96"/>
              <p:cNvPicPr>
                <a:picLocks noChangeAspect="1"/>
              </p:cNvPicPr>
              <p:nvPr/>
            </p:nvPicPr>
            <p:blipFill>
              <a:blip r:embed="rId6"/>
              <a:stretch>
                <a:fillRect/>
              </a:stretch>
            </p:blipFill>
            <p:spPr>
              <a:xfrm>
                <a:off x="9775705" y="1913086"/>
                <a:ext cx="651450" cy="579000"/>
              </a:xfrm>
              <a:prstGeom prst="rect">
                <a:avLst/>
              </a:prstGeom>
            </p:spPr>
          </p:pic>
        </p:grpSp>
        <p:sp>
          <p:nvSpPr>
            <p:cNvPr id="99" name="Rectangle 98"/>
            <p:cNvSpPr/>
            <p:nvPr/>
          </p:nvSpPr>
          <p:spPr>
            <a:xfrm>
              <a:off x="9969150" y="2653187"/>
              <a:ext cx="864339" cy="276999"/>
            </a:xfrm>
            <a:prstGeom prst="rect">
              <a:avLst/>
            </a:prstGeom>
          </p:spPr>
          <p:txBody>
            <a:bodyPr wrap="none">
              <a:spAutoFit/>
            </a:bodyPr>
            <a:lstStyle/>
            <a:p>
              <a:pPr defTabSz="914363"/>
              <a:r>
                <a:rPr lang="en-US" sz="1200" kern="0" spc="-20" dirty="0" smtClean="0">
                  <a:solidFill>
                    <a:srgbClr val="00188F"/>
                  </a:solidFill>
                  <a:latin typeface="Segoe UI Light" panose="020B0502040204020203" pitchFamily="34" charset="0"/>
                  <a:cs typeface="Segoe UI Light" panose="020B0502040204020203" pitchFamily="34" charset="0"/>
                </a:rPr>
                <a:t>AD Servers</a:t>
              </a:r>
              <a:endParaRPr lang="en-US" sz="1200" kern="0" spc="-20" dirty="0">
                <a:solidFill>
                  <a:srgbClr val="00188F"/>
                </a:solidFill>
                <a:latin typeface="Segoe UI Light" panose="020B0502040204020203" pitchFamily="34" charset="0"/>
                <a:cs typeface="Segoe UI Light" panose="020B0502040204020203" pitchFamily="34" charset="0"/>
              </a:endParaRPr>
            </a:p>
          </p:txBody>
        </p:sp>
      </p:grpSp>
      <p:sp>
        <p:nvSpPr>
          <p:cNvPr id="100" name="Freeform 7"/>
          <p:cNvSpPr>
            <a:spLocks/>
          </p:cNvSpPr>
          <p:nvPr/>
        </p:nvSpPr>
        <p:spPr bwMode="auto">
          <a:xfrm>
            <a:off x="8265611" y="2170207"/>
            <a:ext cx="1841058" cy="329852"/>
          </a:xfrm>
          <a:prstGeom prst="leftRightArrow">
            <a:avLst/>
          </a:prstGeom>
          <a:solidFill>
            <a:schemeClr val="accent6">
              <a:lumMod val="60000"/>
              <a:lumOff val="40000"/>
            </a:schemeClr>
          </a:solidFill>
          <a:ln>
            <a:noFill/>
          </a:ln>
          <a:extLst/>
        </p:spPr>
        <p:txBody>
          <a:bodyPr vert="horz" wrap="square" lIns="91440" tIns="45720" rIns="91440" bIns="45720" numCol="1" anchor="t" anchorCtr="0" compatLnSpc="1">
            <a:prstTxWarp prst="textNoShape">
              <a:avLst/>
            </a:prstTxWarp>
          </a:bodyPr>
          <a:lstStyle/>
          <a:p>
            <a:pPr defTabSz="914363">
              <a:defRPr/>
            </a:pPr>
            <a:endParaRPr lang="en-US" kern="0" dirty="0" smtClean="0">
              <a:solidFill>
                <a:srgbClr val="00188F"/>
              </a:solidFill>
            </a:endParaRPr>
          </a:p>
        </p:txBody>
      </p:sp>
      <p:grpSp>
        <p:nvGrpSpPr>
          <p:cNvPr id="35" name="Group 34"/>
          <p:cNvGrpSpPr/>
          <p:nvPr/>
        </p:nvGrpSpPr>
        <p:grpSpPr>
          <a:xfrm>
            <a:off x="894689" y="1677994"/>
            <a:ext cx="2704894" cy="4288772"/>
            <a:chOff x="839327" y="1677994"/>
            <a:chExt cx="3917060" cy="4076588"/>
          </a:xfrm>
          <a:solidFill>
            <a:schemeClr val="tx2">
              <a:lumMod val="20000"/>
              <a:lumOff val="80000"/>
            </a:schemeClr>
          </a:solidFill>
        </p:grpSpPr>
        <p:grpSp>
          <p:nvGrpSpPr>
            <p:cNvPr id="18" name="Group 17"/>
            <p:cNvGrpSpPr/>
            <p:nvPr/>
          </p:nvGrpSpPr>
          <p:grpSpPr>
            <a:xfrm>
              <a:off x="839327" y="1677994"/>
              <a:ext cx="3917060" cy="4076588"/>
              <a:chOff x="839327" y="1677994"/>
              <a:chExt cx="3917060" cy="4076588"/>
            </a:xfrm>
            <a:grpFill/>
          </p:grpSpPr>
          <p:sp>
            <p:nvSpPr>
              <p:cNvPr id="25" name="Rectangle 24"/>
              <p:cNvSpPr/>
              <p:nvPr/>
            </p:nvSpPr>
            <p:spPr bwMode="auto">
              <a:xfrm>
                <a:off x="839327" y="1677994"/>
                <a:ext cx="3917060" cy="4076588"/>
              </a:xfrm>
              <a:prstGeom prst="rect">
                <a:avLst/>
              </a:prstGeom>
              <a:grpFill/>
              <a:ln w="9525" cap="flat" cmpd="sng" algn="ctr">
                <a:noFill/>
                <a:prstDash val="solid"/>
                <a:headEnd type="none" w="med" len="med"/>
                <a:tailEnd type="none" w="med" len="med"/>
              </a:ln>
              <a:effectLst/>
            </p:spPr>
            <p:txBody>
              <a:bodyPr rot="0" spcFirstLastPara="0" vertOverflow="overflow" horzOverflow="overflow" vert="horz" wrap="square" lIns="45708" tIns="45708" rIns="45708" bIns="45708" numCol="1" spcCol="0" rtlCol="0" fromWordArt="0" anchor="ctr" anchorCtr="0" forceAA="0" compatLnSpc="1">
                <a:prstTxWarp prst="textNoShape">
                  <a:avLst/>
                </a:prstTxWarp>
                <a:noAutofit/>
              </a:bodyPr>
              <a:lstStyle/>
              <a:p>
                <a:pPr algn="ctr" defTabSz="913825" fontAlgn="base">
                  <a:spcBef>
                    <a:spcPct val="0"/>
                  </a:spcBef>
                  <a:spcAft>
                    <a:spcPct val="0"/>
                  </a:spcAft>
                  <a:defRPr/>
                </a:pPr>
                <a:endParaRPr lang="en-US" sz="2199" kern="0" dirty="0" smtClean="0">
                  <a:solidFill>
                    <a:srgbClr val="00188F"/>
                  </a:solidFill>
                  <a:ea typeface="Segoe UI" pitchFamily="34" charset="0"/>
                  <a:cs typeface="Segoe UI" pitchFamily="34" charset="0"/>
                </a:endParaRPr>
              </a:p>
            </p:txBody>
          </p:sp>
          <p:sp>
            <p:nvSpPr>
              <p:cNvPr id="39" name="Rectangle 38"/>
              <p:cNvSpPr/>
              <p:nvPr/>
            </p:nvSpPr>
            <p:spPr>
              <a:xfrm>
                <a:off x="870448" y="2038346"/>
                <a:ext cx="1421460" cy="497334"/>
              </a:xfrm>
              <a:prstGeom prst="rect">
                <a:avLst/>
              </a:prstGeom>
              <a:grpFill/>
            </p:spPr>
            <p:txBody>
              <a:bodyPr wrap="square">
                <a:spAutoFit/>
              </a:bodyPr>
              <a:lstStyle/>
              <a:p>
                <a:pPr algn="ctr" defTabSz="914363">
                  <a:defRPr/>
                </a:pPr>
                <a:r>
                  <a:rPr lang="en-US" sz="1400" kern="0" spc="-70" dirty="0" smtClean="0">
                    <a:solidFill>
                      <a:srgbClr val="00188F"/>
                    </a:solidFill>
                  </a:rPr>
                  <a:t>Office 365 tenant</a:t>
                </a:r>
              </a:p>
            </p:txBody>
          </p:sp>
        </p:grpSp>
        <p:pic>
          <p:nvPicPr>
            <p:cNvPr id="111" name="Picture 110"/>
            <p:cNvPicPr>
              <a:picLocks noChangeAspect="1"/>
            </p:cNvPicPr>
            <p:nvPr/>
          </p:nvPicPr>
          <p:blipFill>
            <a:blip r:embed="rId7"/>
            <a:stretch>
              <a:fillRect/>
            </a:stretch>
          </p:blipFill>
          <p:spPr>
            <a:xfrm>
              <a:off x="1145598" y="1737792"/>
              <a:ext cx="780533" cy="368583"/>
            </a:xfrm>
            <a:prstGeom prst="rect">
              <a:avLst/>
            </a:prstGeom>
            <a:grpFill/>
          </p:spPr>
        </p:pic>
      </p:grpSp>
      <p:grpSp>
        <p:nvGrpSpPr>
          <p:cNvPr id="131" name="Group 130"/>
          <p:cNvGrpSpPr/>
          <p:nvPr/>
        </p:nvGrpSpPr>
        <p:grpSpPr>
          <a:xfrm>
            <a:off x="7226995" y="3513247"/>
            <a:ext cx="1079474" cy="909634"/>
            <a:chOff x="7737950" y="4636100"/>
            <a:chExt cx="1079474" cy="909634"/>
          </a:xfrm>
        </p:grpSpPr>
        <p:pic>
          <p:nvPicPr>
            <p:cNvPr id="115" name="Picture 114"/>
            <p:cNvPicPr>
              <a:picLocks noChangeAspect="1"/>
            </p:cNvPicPr>
            <p:nvPr/>
          </p:nvPicPr>
          <p:blipFill>
            <a:blip r:embed="rId8"/>
            <a:stretch>
              <a:fillRect/>
            </a:stretch>
          </p:blipFill>
          <p:spPr>
            <a:xfrm>
              <a:off x="7989747" y="4636100"/>
              <a:ext cx="683700" cy="707667"/>
            </a:xfrm>
            <a:prstGeom prst="rect">
              <a:avLst/>
            </a:prstGeom>
          </p:spPr>
        </p:pic>
        <p:sp>
          <p:nvSpPr>
            <p:cNvPr id="123" name="Rectangle 122"/>
            <p:cNvSpPr/>
            <p:nvPr/>
          </p:nvSpPr>
          <p:spPr>
            <a:xfrm>
              <a:off x="7737950" y="5268735"/>
              <a:ext cx="1079474" cy="276999"/>
            </a:xfrm>
            <a:prstGeom prst="rect">
              <a:avLst/>
            </a:prstGeom>
          </p:spPr>
          <p:txBody>
            <a:bodyPr wrap="square">
              <a:spAutoFit/>
            </a:bodyPr>
            <a:lstStyle/>
            <a:p>
              <a:pPr algn="ctr" defTabSz="914363"/>
              <a:r>
                <a:rPr lang="en-US" sz="1200" kern="0" spc="-20" dirty="0" err="1" smtClean="0">
                  <a:solidFill>
                    <a:srgbClr val="00188F"/>
                  </a:solidFill>
                  <a:latin typeface="Segoe UI Light" panose="020B0502040204020203" pitchFamily="34" charset="0"/>
                  <a:cs typeface="Segoe UI Light" panose="020B0502040204020203" pitchFamily="34" charset="0"/>
                </a:rPr>
                <a:t>DirSync</a:t>
              </a:r>
              <a:r>
                <a:rPr lang="en-US" sz="1200" kern="0" spc="-20" dirty="0">
                  <a:solidFill>
                    <a:srgbClr val="00188F"/>
                  </a:solidFill>
                  <a:latin typeface="Segoe UI Light" panose="020B0502040204020203" pitchFamily="34" charset="0"/>
                  <a:cs typeface="Segoe UI Light" panose="020B0502040204020203" pitchFamily="34" charset="0"/>
                </a:rPr>
                <a:t> </a:t>
              </a:r>
              <a:r>
                <a:rPr lang="en-US" sz="1200" kern="0" spc="-20" dirty="0" smtClean="0">
                  <a:solidFill>
                    <a:srgbClr val="00188F"/>
                  </a:solidFill>
                  <a:latin typeface="Segoe UI Light" panose="020B0502040204020203" pitchFamily="34" charset="0"/>
                  <a:cs typeface="Segoe UI Light" panose="020B0502040204020203" pitchFamily="34" charset="0"/>
                </a:rPr>
                <a:t>Server</a:t>
              </a:r>
              <a:endParaRPr lang="en-US" sz="1200" kern="0" spc="-20" dirty="0">
                <a:solidFill>
                  <a:srgbClr val="00188F"/>
                </a:solidFill>
                <a:latin typeface="Segoe UI Light" panose="020B0502040204020203" pitchFamily="34" charset="0"/>
                <a:cs typeface="Segoe UI Light" panose="020B0502040204020203" pitchFamily="34" charset="0"/>
              </a:endParaRPr>
            </a:p>
          </p:txBody>
        </p:sp>
      </p:grpSp>
      <p:sp>
        <p:nvSpPr>
          <p:cNvPr id="124" name="Freeform 7"/>
          <p:cNvSpPr>
            <a:spLocks/>
          </p:cNvSpPr>
          <p:nvPr/>
        </p:nvSpPr>
        <p:spPr bwMode="auto">
          <a:xfrm>
            <a:off x="2671520" y="3714747"/>
            <a:ext cx="4662577" cy="365042"/>
          </a:xfrm>
          <a:prstGeom prst="leftArrow">
            <a:avLst/>
          </a:prstGeom>
          <a:solidFill>
            <a:srgbClr val="92D050"/>
          </a:solidFill>
          <a:ln>
            <a:noFill/>
          </a:ln>
          <a:extLst/>
        </p:spPr>
        <p:txBody>
          <a:bodyPr vert="horz" wrap="square" lIns="91440" tIns="45720" rIns="91440" bIns="45720" numCol="1" anchor="t" anchorCtr="0" compatLnSpc="1">
            <a:prstTxWarp prst="textNoShape">
              <a:avLst/>
            </a:prstTxWarp>
          </a:bodyPr>
          <a:lstStyle/>
          <a:p>
            <a:pPr defTabSz="914363">
              <a:defRPr/>
            </a:pPr>
            <a:endParaRPr lang="en-US" kern="0" dirty="0" smtClean="0">
              <a:solidFill>
                <a:srgbClr val="00188F"/>
              </a:solidFill>
            </a:endParaRPr>
          </a:p>
        </p:txBody>
      </p:sp>
      <p:pic>
        <p:nvPicPr>
          <p:cNvPr id="108" name="Picture 107"/>
          <p:cNvPicPr>
            <a:picLocks noChangeAspect="1"/>
          </p:cNvPicPr>
          <p:nvPr/>
        </p:nvPicPr>
        <p:blipFill>
          <a:blip r:embed="rId9"/>
          <a:stretch>
            <a:fillRect/>
          </a:stretch>
        </p:blipFill>
        <p:spPr>
          <a:xfrm>
            <a:off x="5288452" y="3619384"/>
            <a:ext cx="677250" cy="675500"/>
          </a:xfrm>
          <a:prstGeom prst="rect">
            <a:avLst/>
          </a:prstGeom>
        </p:spPr>
      </p:pic>
      <p:grpSp>
        <p:nvGrpSpPr>
          <p:cNvPr id="130" name="Group 129"/>
          <p:cNvGrpSpPr/>
          <p:nvPr/>
        </p:nvGrpSpPr>
        <p:grpSpPr>
          <a:xfrm>
            <a:off x="1287465" y="3424295"/>
            <a:ext cx="1437239" cy="1199327"/>
            <a:chOff x="1952045" y="4708370"/>
            <a:chExt cx="1437239" cy="1199327"/>
          </a:xfrm>
        </p:grpSpPr>
        <p:pic>
          <p:nvPicPr>
            <p:cNvPr id="109" name="Picture 108"/>
            <p:cNvPicPr>
              <a:picLocks noChangeAspect="1"/>
            </p:cNvPicPr>
            <p:nvPr/>
          </p:nvPicPr>
          <p:blipFill>
            <a:blip r:embed="rId10"/>
            <a:stretch>
              <a:fillRect/>
            </a:stretch>
          </p:blipFill>
          <p:spPr>
            <a:xfrm>
              <a:off x="2412050" y="4708370"/>
              <a:ext cx="792341" cy="814990"/>
            </a:xfrm>
            <a:prstGeom prst="rect">
              <a:avLst/>
            </a:prstGeom>
          </p:spPr>
        </p:pic>
        <p:sp>
          <p:nvSpPr>
            <p:cNvPr id="125" name="Rectangle 124"/>
            <p:cNvSpPr/>
            <p:nvPr/>
          </p:nvSpPr>
          <p:spPr>
            <a:xfrm>
              <a:off x="1952045" y="5446032"/>
              <a:ext cx="1437239" cy="461665"/>
            </a:xfrm>
            <a:prstGeom prst="rect">
              <a:avLst/>
            </a:prstGeom>
          </p:spPr>
          <p:txBody>
            <a:bodyPr wrap="square">
              <a:spAutoFit/>
            </a:bodyPr>
            <a:lstStyle/>
            <a:p>
              <a:pPr algn="ctr" defTabSz="914363"/>
              <a:r>
                <a:rPr lang="en-US" sz="1200" kern="0" spc="-20" dirty="0" smtClean="0">
                  <a:solidFill>
                    <a:srgbClr val="00188F"/>
                  </a:solidFill>
                  <a:latin typeface="Segoe UI Light" panose="020B0502040204020203" pitchFamily="34" charset="0"/>
                  <a:cs typeface="Segoe UI Light" panose="020B0502040204020203" pitchFamily="34" charset="0"/>
                </a:rPr>
                <a:t>Azure AD</a:t>
              </a:r>
            </a:p>
            <a:p>
              <a:pPr algn="ctr" defTabSz="914363"/>
              <a:r>
                <a:rPr lang="en-US" sz="1200" kern="0" spc="-20" dirty="0" smtClean="0">
                  <a:solidFill>
                    <a:srgbClr val="00188F"/>
                  </a:solidFill>
                  <a:latin typeface="Segoe UI Light" panose="020B0502040204020203" pitchFamily="34" charset="0"/>
                  <a:cs typeface="Segoe UI Light" panose="020B0502040204020203" pitchFamily="34" charset="0"/>
                </a:rPr>
                <a:t>Directory Service</a:t>
              </a:r>
              <a:endParaRPr lang="en-US" sz="1200" kern="0" spc="-20" dirty="0">
                <a:solidFill>
                  <a:srgbClr val="00188F"/>
                </a:solidFill>
                <a:latin typeface="Segoe UI Light" panose="020B0502040204020203" pitchFamily="34" charset="0"/>
                <a:cs typeface="Segoe UI Light" panose="020B0502040204020203" pitchFamily="34" charset="0"/>
              </a:endParaRPr>
            </a:p>
          </p:txBody>
        </p:sp>
      </p:grpSp>
      <p:grpSp>
        <p:nvGrpSpPr>
          <p:cNvPr id="134" name="Group 133"/>
          <p:cNvGrpSpPr/>
          <p:nvPr/>
        </p:nvGrpSpPr>
        <p:grpSpPr>
          <a:xfrm>
            <a:off x="7257322" y="1733863"/>
            <a:ext cx="1008289" cy="1227656"/>
            <a:chOff x="7689175" y="1758670"/>
            <a:chExt cx="1008289" cy="1227656"/>
          </a:xfrm>
        </p:grpSpPr>
        <p:pic>
          <p:nvPicPr>
            <p:cNvPr id="92" name="Picture 91"/>
            <p:cNvPicPr>
              <a:picLocks noChangeAspect="1"/>
            </p:cNvPicPr>
            <p:nvPr/>
          </p:nvPicPr>
          <p:blipFill>
            <a:blip r:embed="rId11"/>
            <a:stretch>
              <a:fillRect/>
            </a:stretch>
          </p:blipFill>
          <p:spPr>
            <a:xfrm>
              <a:off x="7729437" y="2052210"/>
              <a:ext cx="612750" cy="681933"/>
            </a:xfrm>
            <a:prstGeom prst="rect">
              <a:avLst/>
            </a:prstGeom>
          </p:spPr>
        </p:pic>
        <p:sp>
          <p:nvSpPr>
            <p:cNvPr id="96" name="Rectangle 95"/>
            <p:cNvSpPr/>
            <p:nvPr/>
          </p:nvSpPr>
          <p:spPr>
            <a:xfrm>
              <a:off x="7689175" y="2709327"/>
              <a:ext cx="1008289" cy="276999"/>
            </a:xfrm>
            <a:prstGeom prst="rect">
              <a:avLst/>
            </a:prstGeom>
          </p:spPr>
          <p:txBody>
            <a:bodyPr wrap="none">
              <a:spAutoFit/>
            </a:bodyPr>
            <a:lstStyle/>
            <a:p>
              <a:pPr defTabSz="914363"/>
              <a:r>
                <a:rPr lang="en-US" sz="1200" kern="0" spc="-20" dirty="0" smtClean="0">
                  <a:solidFill>
                    <a:srgbClr val="00188F"/>
                  </a:solidFill>
                  <a:latin typeface="Segoe UI Light" panose="020B0502040204020203" pitchFamily="34" charset="0"/>
                  <a:cs typeface="Segoe UI Light" panose="020B0502040204020203" pitchFamily="34" charset="0"/>
                </a:rPr>
                <a:t>ADFS Servers</a:t>
              </a:r>
              <a:endParaRPr lang="en-US" sz="1200" kern="0" spc="-20" dirty="0">
                <a:solidFill>
                  <a:srgbClr val="00188F"/>
                </a:solidFill>
                <a:latin typeface="Segoe UI Light" panose="020B0502040204020203" pitchFamily="34" charset="0"/>
                <a:cs typeface="Segoe UI Light" panose="020B0502040204020203" pitchFamily="34" charset="0"/>
              </a:endParaRPr>
            </a:p>
          </p:txBody>
        </p:sp>
        <p:pic>
          <p:nvPicPr>
            <p:cNvPr id="126" name="Picture 125"/>
            <p:cNvPicPr>
              <a:picLocks noChangeAspect="1"/>
            </p:cNvPicPr>
            <p:nvPr/>
          </p:nvPicPr>
          <p:blipFill>
            <a:blip r:embed="rId11"/>
            <a:stretch>
              <a:fillRect/>
            </a:stretch>
          </p:blipFill>
          <p:spPr>
            <a:xfrm>
              <a:off x="8065688" y="1758670"/>
              <a:ext cx="612750" cy="681933"/>
            </a:xfrm>
            <a:prstGeom prst="rect">
              <a:avLst/>
            </a:prstGeom>
          </p:spPr>
        </p:pic>
      </p:grpSp>
      <p:pic>
        <p:nvPicPr>
          <p:cNvPr id="128" name="Picture 127"/>
          <p:cNvPicPr>
            <a:picLocks noChangeAspect="1"/>
          </p:cNvPicPr>
          <p:nvPr/>
        </p:nvPicPr>
        <p:blipFill>
          <a:blip r:embed="rId12"/>
          <a:stretch>
            <a:fillRect/>
          </a:stretch>
        </p:blipFill>
        <p:spPr>
          <a:xfrm>
            <a:off x="8204647" y="5907697"/>
            <a:ext cx="657900" cy="559700"/>
          </a:xfrm>
          <a:prstGeom prst="rect">
            <a:avLst/>
          </a:prstGeom>
        </p:spPr>
      </p:pic>
      <p:sp>
        <p:nvSpPr>
          <p:cNvPr id="129" name="Freeform 7"/>
          <p:cNvSpPr>
            <a:spLocks/>
          </p:cNvSpPr>
          <p:nvPr/>
        </p:nvSpPr>
        <p:spPr bwMode="auto">
          <a:xfrm>
            <a:off x="3358610" y="6016581"/>
            <a:ext cx="4695718" cy="365042"/>
          </a:xfrm>
          <a:prstGeom prst="leftRightArrow">
            <a:avLst/>
          </a:prstGeom>
          <a:solidFill>
            <a:schemeClr val="tx2">
              <a:lumMod val="20000"/>
              <a:lumOff val="80000"/>
            </a:schemeClr>
          </a:solidFill>
          <a:ln>
            <a:noFill/>
          </a:ln>
          <a:extLst/>
        </p:spPr>
        <p:txBody>
          <a:bodyPr vert="horz" wrap="square" lIns="91440" tIns="45720" rIns="91440" bIns="45720" numCol="1" anchor="ctr" anchorCtr="0" compatLnSpc="1">
            <a:prstTxWarp prst="textNoShape">
              <a:avLst/>
            </a:prstTxWarp>
          </a:bodyPr>
          <a:lstStyle/>
          <a:p>
            <a:pPr algn="ctr" defTabSz="914363">
              <a:defRPr/>
            </a:pPr>
            <a:r>
              <a:rPr lang="en-US" sz="1400" dirty="0">
                <a:solidFill>
                  <a:srgbClr val="00188F"/>
                </a:solidFill>
              </a:rPr>
              <a:t>ACS Trust</a:t>
            </a:r>
          </a:p>
        </p:txBody>
      </p:sp>
      <p:grpSp>
        <p:nvGrpSpPr>
          <p:cNvPr id="138" name="Group 137"/>
          <p:cNvGrpSpPr/>
          <p:nvPr/>
        </p:nvGrpSpPr>
        <p:grpSpPr>
          <a:xfrm>
            <a:off x="2448114" y="5907697"/>
            <a:ext cx="1249060" cy="819356"/>
            <a:chOff x="3475169" y="5907697"/>
            <a:chExt cx="1249060" cy="819356"/>
          </a:xfrm>
        </p:grpSpPr>
        <p:pic>
          <p:nvPicPr>
            <p:cNvPr id="127" name="Picture 126"/>
            <p:cNvPicPr>
              <a:picLocks noChangeAspect="1"/>
            </p:cNvPicPr>
            <p:nvPr/>
          </p:nvPicPr>
          <p:blipFill>
            <a:blip r:embed="rId12"/>
            <a:stretch>
              <a:fillRect/>
            </a:stretch>
          </p:blipFill>
          <p:spPr>
            <a:xfrm>
              <a:off x="3656657" y="5907697"/>
              <a:ext cx="657900" cy="559700"/>
            </a:xfrm>
            <a:prstGeom prst="rect">
              <a:avLst/>
            </a:prstGeom>
          </p:spPr>
        </p:pic>
        <p:sp>
          <p:nvSpPr>
            <p:cNvPr id="137" name="Rectangle 136"/>
            <p:cNvSpPr/>
            <p:nvPr/>
          </p:nvSpPr>
          <p:spPr>
            <a:xfrm>
              <a:off x="3475169" y="6450054"/>
              <a:ext cx="1249060" cy="276999"/>
            </a:xfrm>
            <a:prstGeom prst="rect">
              <a:avLst/>
            </a:prstGeom>
          </p:spPr>
          <p:txBody>
            <a:bodyPr wrap="none">
              <a:spAutoFit/>
            </a:bodyPr>
            <a:lstStyle/>
            <a:p>
              <a:pPr defTabSz="914363"/>
              <a:r>
                <a:rPr lang="en-US" sz="1200" kern="0" spc="-20" dirty="0" smtClean="0">
                  <a:solidFill>
                    <a:srgbClr val="00188F"/>
                  </a:solidFill>
                  <a:latin typeface="Segoe UI Light" panose="020B0502040204020203" pitchFamily="34" charset="0"/>
                  <a:cs typeface="Segoe UI Light" panose="020B0502040204020203" pitchFamily="34" charset="0"/>
                </a:rPr>
                <a:t>Azure AD Tenant</a:t>
              </a:r>
              <a:endParaRPr lang="en-US" sz="1200" kern="0" spc="-20" dirty="0">
                <a:solidFill>
                  <a:srgbClr val="00188F"/>
                </a:solidFill>
                <a:latin typeface="Segoe UI Light" panose="020B0502040204020203" pitchFamily="34" charset="0"/>
                <a:cs typeface="Segoe UI Light" panose="020B0502040204020203" pitchFamily="34" charset="0"/>
              </a:endParaRPr>
            </a:p>
          </p:txBody>
        </p:sp>
      </p:grpSp>
      <p:sp>
        <p:nvSpPr>
          <p:cNvPr id="139" name="Rectangle 138"/>
          <p:cNvSpPr/>
          <p:nvPr/>
        </p:nvSpPr>
        <p:spPr>
          <a:xfrm>
            <a:off x="7995723" y="6444202"/>
            <a:ext cx="1166666" cy="276999"/>
          </a:xfrm>
          <a:prstGeom prst="rect">
            <a:avLst/>
          </a:prstGeom>
        </p:spPr>
        <p:txBody>
          <a:bodyPr wrap="none">
            <a:spAutoFit/>
          </a:bodyPr>
          <a:lstStyle/>
          <a:p>
            <a:pPr defTabSz="914363"/>
            <a:r>
              <a:rPr lang="en-US" sz="1200" kern="0" spc="-20" dirty="0" smtClean="0">
                <a:solidFill>
                  <a:srgbClr val="00188F"/>
                </a:solidFill>
                <a:latin typeface="Segoe UI Light" panose="020B0502040204020203" pitchFamily="34" charset="0"/>
                <a:cs typeface="Segoe UI Light" panose="020B0502040204020203" pitchFamily="34" charset="0"/>
              </a:rPr>
              <a:t>Azure AD Proxy</a:t>
            </a:r>
            <a:endParaRPr lang="en-US" sz="1200" kern="0" spc="-20" dirty="0">
              <a:solidFill>
                <a:srgbClr val="00188F"/>
              </a:solidFill>
              <a:latin typeface="Segoe UI Light" panose="020B0502040204020203" pitchFamily="34" charset="0"/>
              <a:cs typeface="Segoe UI Light" panose="020B0502040204020203" pitchFamily="34" charset="0"/>
            </a:endParaRPr>
          </a:p>
        </p:txBody>
      </p:sp>
      <p:cxnSp>
        <p:nvCxnSpPr>
          <p:cNvPr id="16" name="Straight Arrow Connector 15"/>
          <p:cNvCxnSpPr/>
          <p:nvPr/>
        </p:nvCxnSpPr>
        <p:spPr>
          <a:xfrm>
            <a:off x="10399255" y="5081438"/>
            <a:ext cx="870080" cy="213405"/>
          </a:xfrm>
          <a:prstGeom prst="straightConnector1">
            <a:avLst/>
          </a:prstGeom>
          <a:ln w="57150">
            <a:solidFill>
              <a:srgbClr val="FFC000"/>
            </a:solidFill>
            <a:headEnd type="triangle"/>
            <a:tailEnd type="triangle"/>
          </a:ln>
        </p:spPr>
        <p:style>
          <a:lnRef idx="1">
            <a:schemeClr val="accent1"/>
          </a:lnRef>
          <a:fillRef idx="0">
            <a:schemeClr val="accent1"/>
          </a:fillRef>
          <a:effectRef idx="0">
            <a:schemeClr val="accent1"/>
          </a:effectRef>
          <a:fontRef idx="minor">
            <a:schemeClr val="tx1"/>
          </a:fontRef>
        </p:style>
      </p:cxnSp>
      <p:grpSp>
        <p:nvGrpSpPr>
          <p:cNvPr id="22" name="Group 21"/>
          <p:cNvGrpSpPr/>
          <p:nvPr/>
        </p:nvGrpSpPr>
        <p:grpSpPr>
          <a:xfrm>
            <a:off x="10889389" y="4942393"/>
            <a:ext cx="1160592" cy="1186479"/>
            <a:chOff x="11309869" y="4830102"/>
            <a:chExt cx="1160592" cy="1186479"/>
          </a:xfrm>
        </p:grpSpPr>
        <p:sp>
          <p:nvSpPr>
            <p:cNvPr id="72" name="TextBox 71"/>
            <p:cNvSpPr txBox="1"/>
            <p:nvPr/>
          </p:nvSpPr>
          <p:spPr>
            <a:xfrm>
              <a:off x="11309869" y="5388717"/>
              <a:ext cx="1160592" cy="627864"/>
            </a:xfrm>
            <a:prstGeom prst="rect">
              <a:avLst/>
            </a:prstGeom>
            <a:noFill/>
          </p:spPr>
          <p:txBody>
            <a:bodyPr wrap="square" lIns="182880" tIns="146304" rIns="182880" bIns="146304" rtlCol="0">
              <a:spAutoFit/>
            </a:bodyPr>
            <a:lstStyle/>
            <a:p>
              <a:pPr algn="ctr">
                <a:lnSpc>
                  <a:spcPct val="90000"/>
                </a:lnSpc>
                <a:spcAft>
                  <a:spcPts val="600"/>
                </a:spcAft>
              </a:pPr>
              <a:r>
                <a:rPr lang="en-GB" sz="1200" kern="0" spc="-20" dirty="0">
                  <a:solidFill>
                    <a:srgbClr val="00188F"/>
                  </a:solidFill>
                  <a:latin typeface="Segoe UI Light" panose="020B0502040204020203" pitchFamily="34" charset="0"/>
                  <a:cs typeface="Segoe UI Light" panose="020B0502040204020203" pitchFamily="34" charset="0"/>
                </a:rPr>
                <a:t>SharePoint STS</a:t>
              </a:r>
            </a:p>
          </p:txBody>
        </p:sp>
        <p:pic>
          <p:nvPicPr>
            <p:cNvPr id="82" name="Picture 81"/>
            <p:cNvPicPr>
              <a:picLocks noChangeAspect="1"/>
            </p:cNvPicPr>
            <p:nvPr/>
          </p:nvPicPr>
          <p:blipFill>
            <a:blip r:embed="rId13"/>
            <a:stretch>
              <a:fillRect/>
            </a:stretch>
          </p:blipFill>
          <p:spPr>
            <a:xfrm>
              <a:off x="11725509" y="4830102"/>
              <a:ext cx="628847" cy="704743"/>
            </a:xfrm>
            <a:prstGeom prst="rect">
              <a:avLst/>
            </a:prstGeom>
          </p:spPr>
        </p:pic>
      </p:grpSp>
      <p:cxnSp>
        <p:nvCxnSpPr>
          <p:cNvPr id="85" name="Straight Arrow Connector 84"/>
          <p:cNvCxnSpPr/>
          <p:nvPr/>
        </p:nvCxnSpPr>
        <p:spPr>
          <a:xfrm flipV="1">
            <a:off x="10125695" y="4519518"/>
            <a:ext cx="414532" cy="378856"/>
          </a:xfrm>
          <a:prstGeom prst="straightConnector1">
            <a:avLst/>
          </a:prstGeom>
          <a:ln w="57150">
            <a:solidFill>
              <a:srgbClr val="FFC000"/>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88" name="Straight Arrow Connector 87"/>
          <p:cNvCxnSpPr>
            <a:endCxn id="81" idx="0"/>
          </p:cNvCxnSpPr>
          <p:nvPr/>
        </p:nvCxnSpPr>
        <p:spPr>
          <a:xfrm>
            <a:off x="10846259" y="3035859"/>
            <a:ext cx="0" cy="580202"/>
          </a:xfrm>
          <a:prstGeom prst="straightConnector1">
            <a:avLst/>
          </a:prstGeom>
          <a:ln w="57150">
            <a:solidFill>
              <a:srgbClr val="FFC000"/>
            </a:solidFill>
            <a:headEnd type="triangle"/>
            <a:tailEnd type="triangle"/>
          </a:ln>
        </p:spPr>
        <p:style>
          <a:lnRef idx="1">
            <a:schemeClr val="accent1"/>
          </a:lnRef>
          <a:fillRef idx="0">
            <a:schemeClr val="accent1"/>
          </a:fillRef>
          <a:effectRef idx="0">
            <a:schemeClr val="accent1"/>
          </a:effectRef>
          <a:fontRef idx="minor">
            <a:schemeClr val="tx1"/>
          </a:fontRef>
        </p:style>
      </p:cxnSp>
      <p:grpSp>
        <p:nvGrpSpPr>
          <p:cNvPr id="30" name="Group 29"/>
          <p:cNvGrpSpPr/>
          <p:nvPr/>
        </p:nvGrpSpPr>
        <p:grpSpPr>
          <a:xfrm>
            <a:off x="10293507" y="3616061"/>
            <a:ext cx="1160592" cy="1041147"/>
            <a:chOff x="11305948" y="3599687"/>
            <a:chExt cx="1160592" cy="1041147"/>
          </a:xfrm>
        </p:grpSpPr>
        <p:pic>
          <p:nvPicPr>
            <p:cNvPr id="81" name="Picture 80"/>
            <p:cNvPicPr>
              <a:picLocks noChangeAspect="1"/>
            </p:cNvPicPr>
            <p:nvPr/>
          </p:nvPicPr>
          <p:blipFill>
            <a:blip r:embed="rId14"/>
            <a:stretch>
              <a:fillRect/>
            </a:stretch>
          </p:blipFill>
          <p:spPr>
            <a:xfrm>
              <a:off x="11488736" y="3599687"/>
              <a:ext cx="739928" cy="558498"/>
            </a:xfrm>
            <a:prstGeom prst="rect">
              <a:avLst/>
            </a:prstGeom>
          </p:spPr>
        </p:pic>
        <p:sp>
          <p:nvSpPr>
            <p:cNvPr id="105" name="TextBox 104"/>
            <p:cNvSpPr txBox="1"/>
            <p:nvPr/>
          </p:nvSpPr>
          <p:spPr>
            <a:xfrm>
              <a:off x="11305948" y="4012970"/>
              <a:ext cx="1160592" cy="627864"/>
            </a:xfrm>
            <a:prstGeom prst="rect">
              <a:avLst/>
            </a:prstGeom>
            <a:noFill/>
          </p:spPr>
          <p:txBody>
            <a:bodyPr wrap="square" lIns="182880" tIns="146304" rIns="182880" bIns="146304" rtlCol="0">
              <a:spAutoFit/>
            </a:bodyPr>
            <a:lstStyle/>
            <a:p>
              <a:pPr algn="ctr">
                <a:lnSpc>
                  <a:spcPct val="90000"/>
                </a:lnSpc>
                <a:spcAft>
                  <a:spcPts val="600"/>
                </a:spcAft>
              </a:pPr>
              <a:r>
                <a:rPr lang="en-GB" sz="1200" kern="0" spc="-20" dirty="0" smtClean="0">
                  <a:solidFill>
                    <a:srgbClr val="00188F"/>
                  </a:solidFill>
                  <a:latin typeface="Segoe UI Light" panose="020B0502040204020203" pitchFamily="34" charset="0"/>
                  <a:cs typeface="Segoe UI Light" panose="020B0502040204020203" pitchFamily="34" charset="0"/>
                </a:rPr>
                <a:t>User Profile Sync Service</a:t>
              </a:r>
              <a:endParaRPr lang="en-GB" sz="1200" kern="0" spc="-20" dirty="0">
                <a:solidFill>
                  <a:srgbClr val="00188F"/>
                </a:solidFill>
                <a:latin typeface="Segoe UI Light" panose="020B0502040204020203" pitchFamily="34" charset="0"/>
                <a:cs typeface="Segoe UI Light" panose="020B0502040204020203" pitchFamily="34" charset="0"/>
              </a:endParaRPr>
            </a:p>
          </p:txBody>
        </p:sp>
      </p:grpSp>
      <p:cxnSp>
        <p:nvCxnSpPr>
          <p:cNvPr id="114" name="Straight Arrow Connector 113"/>
          <p:cNvCxnSpPr>
            <a:stCxn id="99" idx="1"/>
            <a:endCxn id="115" idx="3"/>
          </p:cNvCxnSpPr>
          <p:nvPr/>
        </p:nvCxnSpPr>
        <p:spPr>
          <a:xfrm flipH="1">
            <a:off x="8162492" y="2909866"/>
            <a:ext cx="2156648" cy="957215"/>
          </a:xfrm>
          <a:prstGeom prst="straightConnector1">
            <a:avLst/>
          </a:prstGeom>
          <a:ln w="57150">
            <a:solidFill>
              <a:srgbClr val="92D05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grpSp>
        <p:nvGrpSpPr>
          <p:cNvPr id="38" name="Group 37"/>
          <p:cNvGrpSpPr/>
          <p:nvPr/>
        </p:nvGrpSpPr>
        <p:grpSpPr>
          <a:xfrm>
            <a:off x="1424063" y="4968016"/>
            <a:ext cx="1079474" cy="1038778"/>
            <a:chOff x="1252431" y="2497803"/>
            <a:chExt cx="1079474" cy="1038778"/>
          </a:xfrm>
        </p:grpSpPr>
        <p:sp>
          <p:nvSpPr>
            <p:cNvPr id="141" name="Rectangle 140"/>
            <p:cNvSpPr/>
            <p:nvPr/>
          </p:nvSpPr>
          <p:spPr>
            <a:xfrm>
              <a:off x="1252431" y="3074916"/>
              <a:ext cx="1079474" cy="461665"/>
            </a:xfrm>
            <a:prstGeom prst="rect">
              <a:avLst/>
            </a:prstGeom>
          </p:spPr>
          <p:txBody>
            <a:bodyPr wrap="square">
              <a:spAutoFit/>
            </a:bodyPr>
            <a:lstStyle/>
            <a:p>
              <a:pPr algn="ctr" defTabSz="914363"/>
              <a:r>
                <a:rPr lang="en-US" sz="1200" kern="0" spc="-20" dirty="0" smtClean="0">
                  <a:solidFill>
                    <a:srgbClr val="00188F"/>
                  </a:solidFill>
                  <a:latin typeface="Segoe UI Light" panose="020B0502040204020203" pitchFamily="34" charset="0"/>
                  <a:cs typeface="Segoe UI Light" panose="020B0502040204020203" pitchFamily="34" charset="0"/>
                </a:rPr>
                <a:t>Secure Store</a:t>
              </a:r>
            </a:p>
            <a:p>
              <a:pPr algn="ctr" defTabSz="914363"/>
              <a:r>
                <a:rPr lang="en-US" sz="1200" kern="0" spc="-20" dirty="0" smtClean="0">
                  <a:solidFill>
                    <a:srgbClr val="00188F"/>
                  </a:solidFill>
                  <a:latin typeface="Segoe UI Light" panose="020B0502040204020203" pitchFamily="34" charset="0"/>
                  <a:cs typeface="Segoe UI Light" panose="020B0502040204020203" pitchFamily="34" charset="0"/>
                </a:rPr>
                <a:t>Target App</a:t>
              </a:r>
              <a:endParaRPr lang="en-US" sz="1200" kern="0" spc="-20" dirty="0">
                <a:solidFill>
                  <a:srgbClr val="00188F"/>
                </a:solidFill>
                <a:latin typeface="Segoe UI Light" panose="020B0502040204020203" pitchFamily="34" charset="0"/>
                <a:cs typeface="Segoe UI Light" panose="020B0502040204020203" pitchFamily="34" charset="0"/>
              </a:endParaRPr>
            </a:p>
          </p:txBody>
        </p:sp>
        <p:pic>
          <p:nvPicPr>
            <p:cNvPr id="104" name="Picture 103"/>
            <p:cNvPicPr>
              <a:picLocks noChangeAspect="1"/>
            </p:cNvPicPr>
            <p:nvPr/>
          </p:nvPicPr>
          <p:blipFill>
            <a:blip r:embed="rId15"/>
            <a:stretch>
              <a:fillRect/>
            </a:stretch>
          </p:blipFill>
          <p:spPr>
            <a:xfrm>
              <a:off x="1603002" y="2497803"/>
              <a:ext cx="574050" cy="643333"/>
            </a:xfrm>
            <a:prstGeom prst="rect">
              <a:avLst/>
            </a:prstGeom>
          </p:spPr>
        </p:pic>
      </p:grpSp>
      <p:grpSp>
        <p:nvGrpSpPr>
          <p:cNvPr id="42" name="Group 41"/>
          <p:cNvGrpSpPr/>
          <p:nvPr/>
        </p:nvGrpSpPr>
        <p:grpSpPr>
          <a:xfrm>
            <a:off x="9329972" y="4661636"/>
            <a:ext cx="1181676" cy="1051504"/>
            <a:chOff x="9651813" y="4881977"/>
            <a:chExt cx="1181676" cy="1051504"/>
          </a:xfrm>
        </p:grpSpPr>
        <p:pic>
          <p:nvPicPr>
            <p:cNvPr id="20" name="Picture 19"/>
            <p:cNvPicPr>
              <a:picLocks noChangeAspect="1"/>
            </p:cNvPicPr>
            <p:nvPr/>
          </p:nvPicPr>
          <p:blipFill>
            <a:blip r:embed="rId16"/>
            <a:stretch>
              <a:fillRect/>
            </a:stretch>
          </p:blipFill>
          <p:spPr>
            <a:xfrm>
              <a:off x="10037396" y="4881977"/>
              <a:ext cx="683700" cy="649767"/>
            </a:xfrm>
            <a:prstGeom prst="rect">
              <a:avLst/>
            </a:prstGeom>
          </p:spPr>
        </p:pic>
        <p:sp>
          <p:nvSpPr>
            <p:cNvPr id="142" name="TextBox 141"/>
            <p:cNvSpPr txBox="1"/>
            <p:nvPr/>
          </p:nvSpPr>
          <p:spPr>
            <a:xfrm>
              <a:off x="9651813" y="5471816"/>
              <a:ext cx="1181676" cy="461665"/>
            </a:xfrm>
            <a:prstGeom prst="rect">
              <a:avLst/>
            </a:prstGeom>
            <a:noFill/>
          </p:spPr>
          <p:txBody>
            <a:bodyPr wrap="square" lIns="182880" tIns="146304" rIns="182880" bIns="146304" rtlCol="0">
              <a:spAutoFit/>
            </a:bodyPr>
            <a:lstStyle/>
            <a:p>
              <a:pPr algn="ctr">
                <a:lnSpc>
                  <a:spcPct val="90000"/>
                </a:lnSpc>
                <a:spcAft>
                  <a:spcPts val="600"/>
                </a:spcAft>
              </a:pPr>
              <a:r>
                <a:rPr lang="en-GB" sz="1200" kern="0" spc="-20" dirty="0" smtClean="0">
                  <a:solidFill>
                    <a:srgbClr val="00188F"/>
                  </a:solidFill>
                  <a:latin typeface="Segoe UI Light" panose="020B0502040204020203" pitchFamily="34" charset="0"/>
                  <a:cs typeface="Segoe UI Light" panose="020B0502040204020203" pitchFamily="34" charset="0"/>
                </a:rPr>
                <a:t>SharePoint</a:t>
              </a:r>
              <a:endParaRPr lang="en-GB" sz="1200" kern="0" spc="-20" dirty="0">
                <a:solidFill>
                  <a:srgbClr val="00188F"/>
                </a:solidFill>
                <a:latin typeface="Segoe UI Light" panose="020B0502040204020203" pitchFamily="34" charset="0"/>
                <a:cs typeface="Segoe UI Light" panose="020B0502040204020203" pitchFamily="34" charset="0"/>
              </a:endParaRPr>
            </a:p>
          </p:txBody>
        </p:sp>
      </p:grpSp>
      <p:sp>
        <p:nvSpPr>
          <p:cNvPr id="143" name="Freeform 7"/>
          <p:cNvSpPr>
            <a:spLocks/>
          </p:cNvSpPr>
          <p:nvPr/>
        </p:nvSpPr>
        <p:spPr bwMode="auto">
          <a:xfrm>
            <a:off x="5688134" y="4855775"/>
            <a:ext cx="3983099" cy="378352"/>
          </a:xfrm>
          <a:prstGeom prst="leftRightArrow">
            <a:avLst/>
          </a:prstGeom>
          <a:solidFill>
            <a:schemeClr val="bg2">
              <a:lumMod val="50000"/>
            </a:schemeClr>
          </a:solidFill>
          <a:ln>
            <a:noFill/>
          </a:ln>
          <a:extLst/>
        </p:spPr>
        <p:txBody>
          <a:bodyPr vert="horz" wrap="square" lIns="91440" tIns="45720" rIns="91440" bIns="45720" numCol="1" anchor="t" anchorCtr="0" compatLnSpc="1">
            <a:prstTxWarp prst="textNoShape">
              <a:avLst/>
            </a:prstTxWarp>
          </a:bodyPr>
          <a:lstStyle/>
          <a:p>
            <a:pPr defTabSz="914363">
              <a:defRPr/>
            </a:pPr>
            <a:endParaRPr lang="en-US" kern="0" dirty="0" smtClean="0">
              <a:solidFill>
                <a:srgbClr val="00188F"/>
              </a:solidFill>
            </a:endParaRPr>
          </a:p>
        </p:txBody>
      </p:sp>
      <p:grpSp>
        <p:nvGrpSpPr>
          <p:cNvPr id="136" name="Group 135"/>
          <p:cNvGrpSpPr/>
          <p:nvPr/>
        </p:nvGrpSpPr>
        <p:grpSpPr>
          <a:xfrm>
            <a:off x="4957417" y="4841952"/>
            <a:ext cx="1045799" cy="1027066"/>
            <a:chOff x="6147755" y="3373086"/>
            <a:chExt cx="1045799" cy="1027066"/>
          </a:xfrm>
        </p:grpSpPr>
        <p:sp>
          <p:nvSpPr>
            <p:cNvPr id="68" name="Rectangle 67"/>
            <p:cNvSpPr/>
            <p:nvPr/>
          </p:nvSpPr>
          <p:spPr>
            <a:xfrm>
              <a:off x="6147755" y="4123153"/>
              <a:ext cx="1045799" cy="276999"/>
            </a:xfrm>
            <a:prstGeom prst="rect">
              <a:avLst/>
            </a:prstGeom>
          </p:spPr>
          <p:txBody>
            <a:bodyPr wrap="none">
              <a:spAutoFit/>
            </a:bodyPr>
            <a:lstStyle/>
            <a:p>
              <a:pPr defTabSz="914363"/>
              <a:r>
                <a:rPr lang="en-US" sz="1200" kern="0" spc="-20" dirty="0" smtClean="0">
                  <a:solidFill>
                    <a:srgbClr val="00188F"/>
                  </a:solidFill>
                  <a:latin typeface="Segoe UI Light" panose="020B0502040204020203" pitchFamily="34" charset="0"/>
                  <a:cs typeface="Segoe UI Light" panose="020B0502040204020203" pitchFamily="34" charset="0"/>
                </a:rPr>
                <a:t>Reverse Proxy</a:t>
              </a:r>
              <a:endParaRPr lang="en-US" sz="1200" kern="0" spc="-20" dirty="0">
                <a:solidFill>
                  <a:srgbClr val="00188F"/>
                </a:solidFill>
                <a:latin typeface="Segoe UI Light" panose="020B0502040204020203" pitchFamily="34" charset="0"/>
                <a:cs typeface="Segoe UI Light" panose="020B0502040204020203" pitchFamily="34" charset="0"/>
              </a:endParaRPr>
            </a:p>
          </p:txBody>
        </p:sp>
        <p:pic>
          <p:nvPicPr>
            <p:cNvPr id="103" name="Picture 102"/>
            <p:cNvPicPr>
              <a:picLocks noChangeAspect="1"/>
            </p:cNvPicPr>
            <p:nvPr/>
          </p:nvPicPr>
          <p:blipFill>
            <a:blip r:embed="rId17"/>
            <a:stretch>
              <a:fillRect/>
            </a:stretch>
          </p:blipFill>
          <p:spPr>
            <a:xfrm>
              <a:off x="6423830" y="3373086"/>
              <a:ext cx="608278" cy="808942"/>
            </a:xfrm>
            <a:prstGeom prst="rect">
              <a:avLst/>
            </a:prstGeom>
          </p:spPr>
        </p:pic>
      </p:grpSp>
      <p:sp>
        <p:nvSpPr>
          <p:cNvPr id="144" name="Freeform 7"/>
          <p:cNvSpPr>
            <a:spLocks/>
          </p:cNvSpPr>
          <p:nvPr/>
        </p:nvSpPr>
        <p:spPr bwMode="auto">
          <a:xfrm>
            <a:off x="3395370" y="4857452"/>
            <a:ext cx="1816285" cy="378352"/>
          </a:xfrm>
          <a:prstGeom prst="leftRightArrow">
            <a:avLst/>
          </a:prstGeom>
          <a:solidFill>
            <a:schemeClr val="bg2">
              <a:lumMod val="50000"/>
            </a:schemeClr>
          </a:solidFill>
          <a:ln>
            <a:noFill/>
          </a:ln>
          <a:extLst/>
        </p:spPr>
        <p:txBody>
          <a:bodyPr vert="horz" wrap="square" lIns="91440" tIns="45720" rIns="91440" bIns="45720" numCol="1" anchor="t" anchorCtr="0" compatLnSpc="1">
            <a:prstTxWarp prst="textNoShape">
              <a:avLst/>
            </a:prstTxWarp>
          </a:bodyPr>
          <a:lstStyle/>
          <a:p>
            <a:pPr defTabSz="914363">
              <a:defRPr/>
            </a:pPr>
            <a:endParaRPr lang="en-US" kern="0" dirty="0" smtClean="0">
              <a:solidFill>
                <a:srgbClr val="00188F"/>
              </a:solidFill>
            </a:endParaRPr>
          </a:p>
        </p:txBody>
      </p:sp>
      <p:sp>
        <p:nvSpPr>
          <p:cNvPr id="53" name="Rectangle 52"/>
          <p:cNvSpPr/>
          <p:nvPr/>
        </p:nvSpPr>
        <p:spPr bwMode="auto">
          <a:xfrm>
            <a:off x="2000451" y="2113815"/>
            <a:ext cx="1539898" cy="1105169"/>
          </a:xfrm>
          <a:prstGeom prst="rect">
            <a:avLst/>
          </a:prstGeom>
          <a:solidFill>
            <a:srgbClr val="505050"/>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GB" sz="2000" dirty="0">
              <a:solidFill>
                <a:srgbClr val="00188F"/>
              </a:solidFill>
            </a:endParaRPr>
          </a:p>
        </p:txBody>
      </p:sp>
      <p:pic>
        <p:nvPicPr>
          <p:cNvPr id="110" name="Picture 109"/>
          <p:cNvPicPr>
            <a:picLocks noChangeAspect="1"/>
          </p:cNvPicPr>
          <p:nvPr/>
        </p:nvPicPr>
        <p:blipFill>
          <a:blip r:embed="rId18"/>
          <a:stretch>
            <a:fillRect/>
          </a:stretch>
        </p:blipFill>
        <p:spPr>
          <a:xfrm>
            <a:off x="2047652" y="2121559"/>
            <a:ext cx="379312" cy="381803"/>
          </a:xfrm>
          <a:prstGeom prst="rect">
            <a:avLst/>
          </a:prstGeom>
        </p:spPr>
      </p:pic>
      <p:sp>
        <p:nvSpPr>
          <p:cNvPr id="145" name="Freeform 7"/>
          <p:cNvSpPr>
            <a:spLocks/>
          </p:cNvSpPr>
          <p:nvPr/>
        </p:nvSpPr>
        <p:spPr bwMode="auto">
          <a:xfrm>
            <a:off x="3599119" y="2209618"/>
            <a:ext cx="1522203" cy="306660"/>
          </a:xfrm>
          <a:prstGeom prst="leftRightArrow">
            <a:avLst/>
          </a:prstGeom>
          <a:solidFill>
            <a:schemeClr val="accent6">
              <a:lumMod val="60000"/>
              <a:lumOff val="40000"/>
            </a:schemeClr>
          </a:solidFill>
          <a:ln>
            <a:noFill/>
          </a:ln>
          <a:extLst/>
        </p:spPr>
        <p:txBody>
          <a:bodyPr vert="horz" wrap="square" lIns="91440" tIns="45720" rIns="91440" bIns="45720" numCol="1" anchor="t" anchorCtr="0" compatLnSpc="1">
            <a:prstTxWarp prst="textNoShape">
              <a:avLst/>
            </a:prstTxWarp>
          </a:bodyPr>
          <a:lstStyle/>
          <a:p>
            <a:pPr defTabSz="914363">
              <a:defRPr/>
            </a:pPr>
            <a:endParaRPr lang="en-US" kern="0" dirty="0" smtClean="0">
              <a:solidFill>
                <a:srgbClr val="00188F"/>
              </a:solidFill>
            </a:endParaRPr>
          </a:p>
        </p:txBody>
      </p:sp>
      <p:grpSp>
        <p:nvGrpSpPr>
          <p:cNvPr id="54" name="Group 53"/>
          <p:cNvGrpSpPr/>
          <p:nvPr/>
        </p:nvGrpSpPr>
        <p:grpSpPr>
          <a:xfrm>
            <a:off x="2268032" y="2511106"/>
            <a:ext cx="1412524" cy="799783"/>
            <a:chOff x="2268032" y="2511106"/>
            <a:chExt cx="1412524" cy="799783"/>
          </a:xfrm>
        </p:grpSpPr>
        <p:pic>
          <p:nvPicPr>
            <p:cNvPr id="50" name="Picture 49"/>
            <p:cNvPicPr>
              <a:picLocks noChangeAspect="1"/>
            </p:cNvPicPr>
            <p:nvPr/>
          </p:nvPicPr>
          <p:blipFill>
            <a:blip r:embed="rId19"/>
            <a:stretch>
              <a:fillRect/>
            </a:stretch>
          </p:blipFill>
          <p:spPr>
            <a:xfrm>
              <a:off x="2809803" y="2511106"/>
              <a:ext cx="408052" cy="341103"/>
            </a:xfrm>
            <a:prstGeom prst="rect">
              <a:avLst/>
            </a:prstGeom>
          </p:spPr>
        </p:pic>
        <p:sp>
          <p:nvSpPr>
            <p:cNvPr id="146" name="TextBox 145"/>
            <p:cNvSpPr txBox="1"/>
            <p:nvPr/>
          </p:nvSpPr>
          <p:spPr>
            <a:xfrm>
              <a:off x="2268032" y="2683025"/>
              <a:ext cx="1412524" cy="627864"/>
            </a:xfrm>
            <a:prstGeom prst="rect">
              <a:avLst/>
            </a:prstGeom>
            <a:noFill/>
          </p:spPr>
          <p:txBody>
            <a:bodyPr wrap="square" lIns="182880" tIns="146304" rIns="182880" bIns="146304" rtlCol="0">
              <a:spAutoFit/>
            </a:bodyPr>
            <a:lstStyle/>
            <a:p>
              <a:pPr algn="ctr">
                <a:lnSpc>
                  <a:spcPct val="90000"/>
                </a:lnSpc>
                <a:spcAft>
                  <a:spcPts val="600"/>
                </a:spcAft>
              </a:pPr>
              <a:r>
                <a:rPr lang="en-GB" sz="1200" kern="0" spc="-20" dirty="0" smtClean="0">
                  <a:solidFill>
                    <a:srgbClr val="FFFFFF"/>
                  </a:solidFill>
                  <a:latin typeface="Segoe UI Light" panose="020B0502040204020203" pitchFamily="34" charset="0"/>
                  <a:cs typeface="Segoe UI Light" panose="020B0502040204020203" pitchFamily="34" charset="0"/>
                </a:rPr>
                <a:t>Federation Gateway</a:t>
              </a:r>
              <a:endParaRPr lang="en-GB" sz="1200" kern="0" spc="-20" dirty="0">
                <a:solidFill>
                  <a:srgbClr val="FFFFFF"/>
                </a:solidFill>
                <a:latin typeface="Segoe UI Light" panose="020B0502040204020203" pitchFamily="34" charset="0"/>
                <a:cs typeface="Segoe UI Light" panose="020B0502040204020203" pitchFamily="34" charset="0"/>
              </a:endParaRPr>
            </a:p>
          </p:txBody>
        </p:sp>
      </p:grpSp>
      <p:sp>
        <p:nvSpPr>
          <p:cNvPr id="147" name="Rectangle 146"/>
          <p:cNvSpPr/>
          <p:nvPr/>
        </p:nvSpPr>
        <p:spPr>
          <a:xfrm>
            <a:off x="2183084" y="2051735"/>
            <a:ext cx="1402216" cy="276999"/>
          </a:xfrm>
          <a:prstGeom prst="rect">
            <a:avLst/>
          </a:prstGeom>
        </p:spPr>
        <p:txBody>
          <a:bodyPr wrap="square">
            <a:spAutoFit/>
          </a:bodyPr>
          <a:lstStyle/>
          <a:p>
            <a:pPr algn="ctr" defTabSz="914363"/>
            <a:r>
              <a:rPr lang="en-US" sz="1200" kern="0" spc="-20" dirty="0" smtClean="0">
                <a:solidFill>
                  <a:srgbClr val="FFFFFF"/>
                </a:solidFill>
                <a:latin typeface="Segoe UI Light" panose="020B0502040204020203" pitchFamily="34" charset="0"/>
                <a:cs typeface="Segoe UI Light" panose="020B0502040204020203" pitchFamily="34" charset="0"/>
              </a:rPr>
              <a:t>Identity Platform</a:t>
            </a:r>
            <a:endParaRPr lang="en-US" sz="1200" kern="0" spc="-20" dirty="0">
              <a:solidFill>
                <a:srgbClr val="FFFFFF"/>
              </a:solidFill>
              <a:latin typeface="Segoe UI Light" panose="020B0502040204020203" pitchFamily="34" charset="0"/>
              <a:cs typeface="Segoe UI Light" panose="020B0502040204020203" pitchFamily="34" charset="0"/>
            </a:endParaRPr>
          </a:p>
        </p:txBody>
      </p:sp>
      <p:sp>
        <p:nvSpPr>
          <p:cNvPr id="150" name="Title 1"/>
          <p:cNvSpPr>
            <a:spLocks noGrp="1"/>
          </p:cNvSpPr>
          <p:nvPr>
            <p:ph type="title"/>
          </p:nvPr>
        </p:nvSpPr>
        <p:spPr>
          <a:xfrm>
            <a:off x="274639" y="295274"/>
            <a:ext cx="11889564" cy="917575"/>
          </a:xfrm>
        </p:spPr>
        <p:txBody>
          <a:bodyPr/>
          <a:lstStyle/>
          <a:p>
            <a:r>
              <a:rPr lang="en-GB" sz="4000" dirty="0" smtClean="0"/>
              <a:t>Infrastructure Deployment</a:t>
            </a:r>
            <a:endParaRPr lang="en-GB" sz="4000" dirty="0"/>
          </a:p>
        </p:txBody>
      </p:sp>
      <p:grpSp>
        <p:nvGrpSpPr>
          <p:cNvPr id="78" name="Group 77"/>
          <p:cNvGrpSpPr/>
          <p:nvPr/>
        </p:nvGrpSpPr>
        <p:grpSpPr>
          <a:xfrm>
            <a:off x="2264694" y="4699135"/>
            <a:ext cx="1437239" cy="805966"/>
            <a:chOff x="2214668" y="4729675"/>
            <a:chExt cx="1437239" cy="805966"/>
          </a:xfrm>
        </p:grpSpPr>
        <p:pic>
          <p:nvPicPr>
            <p:cNvPr id="79" name="Picture 78"/>
            <p:cNvPicPr>
              <a:picLocks noChangeAspect="1"/>
            </p:cNvPicPr>
            <p:nvPr/>
          </p:nvPicPr>
          <p:blipFill>
            <a:blip r:embed="rId20"/>
            <a:stretch>
              <a:fillRect/>
            </a:stretch>
          </p:blipFill>
          <p:spPr>
            <a:xfrm>
              <a:off x="2676917" y="4729675"/>
              <a:ext cx="683700" cy="598300"/>
            </a:xfrm>
            <a:prstGeom prst="rect">
              <a:avLst/>
            </a:prstGeom>
          </p:spPr>
        </p:pic>
        <p:sp>
          <p:nvSpPr>
            <p:cNvPr id="80" name="Rectangle 79"/>
            <p:cNvSpPr/>
            <p:nvPr/>
          </p:nvSpPr>
          <p:spPr>
            <a:xfrm>
              <a:off x="2214668" y="5258642"/>
              <a:ext cx="1437239" cy="276999"/>
            </a:xfrm>
            <a:prstGeom prst="rect">
              <a:avLst/>
            </a:prstGeom>
          </p:spPr>
          <p:txBody>
            <a:bodyPr wrap="square">
              <a:spAutoFit/>
            </a:bodyPr>
            <a:lstStyle/>
            <a:p>
              <a:pPr algn="ctr" defTabSz="914363"/>
              <a:r>
                <a:rPr lang="en-US" sz="1200" kern="0" spc="-20" dirty="0" smtClean="0">
                  <a:solidFill>
                    <a:srgbClr val="00188F"/>
                  </a:solidFill>
                  <a:latin typeface="Segoe UI Light" panose="020B0502040204020203" pitchFamily="34" charset="0"/>
                  <a:cs typeface="Segoe UI Light" panose="020B0502040204020203" pitchFamily="34" charset="0"/>
                </a:rPr>
                <a:t>SharePoint</a:t>
              </a:r>
              <a:endParaRPr lang="en-US" sz="1200" kern="0" spc="-20" dirty="0">
                <a:solidFill>
                  <a:srgbClr val="00188F"/>
                </a:solidFill>
                <a:latin typeface="Segoe UI Light" panose="020B0502040204020203" pitchFamily="34" charset="0"/>
                <a:cs typeface="Segoe UI Light" panose="020B0502040204020203" pitchFamily="34" charset="0"/>
              </a:endParaRPr>
            </a:p>
          </p:txBody>
        </p:sp>
      </p:grpSp>
      <p:cxnSp>
        <p:nvCxnSpPr>
          <p:cNvPr id="89" name="Straight Arrow Connector 88"/>
          <p:cNvCxnSpPr/>
          <p:nvPr/>
        </p:nvCxnSpPr>
        <p:spPr>
          <a:xfrm flipH="1" flipV="1">
            <a:off x="2495150" y="4274120"/>
            <a:ext cx="473760" cy="374713"/>
          </a:xfrm>
          <a:prstGeom prst="straightConnector1">
            <a:avLst/>
          </a:prstGeom>
          <a:ln w="57150">
            <a:solidFill>
              <a:srgbClr val="FFC000"/>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83" name="Straight Arrow Connector 82"/>
          <p:cNvCxnSpPr/>
          <p:nvPr/>
        </p:nvCxnSpPr>
        <p:spPr>
          <a:xfrm>
            <a:off x="2433520" y="5589241"/>
            <a:ext cx="2671637" cy="9829"/>
          </a:xfrm>
          <a:prstGeom prst="straightConnector1">
            <a:avLst/>
          </a:prstGeom>
          <a:ln w="57150">
            <a:solidFill>
              <a:schemeClr val="accent3">
                <a:lumMod val="60000"/>
                <a:lumOff val="40000"/>
              </a:schemeClr>
            </a:solidFill>
            <a:headEnd type="triangle"/>
            <a:tailEnd type="triangle"/>
          </a:ln>
        </p:spPr>
        <p:style>
          <a:lnRef idx="1">
            <a:schemeClr val="accent1"/>
          </a:lnRef>
          <a:fillRef idx="0">
            <a:schemeClr val="accent1"/>
          </a:fillRef>
          <a:effectRef idx="0">
            <a:schemeClr val="accent1"/>
          </a:effectRef>
          <a:fontRef idx="minor">
            <a:schemeClr val="tx1"/>
          </a:fontRef>
        </p:style>
      </p:cxnSp>
    </p:spTree>
    <p:custDataLst>
      <p:tags r:id="rId1"/>
    </p:custDataLst>
    <p:extLst>
      <p:ext uri="{BB962C8B-B14F-4D97-AF65-F5344CB8AC3E}">
        <p14:creationId xmlns:p14="http://schemas.microsoft.com/office/powerpoint/2010/main" val="2261129850"/>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14"/>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31"/>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24"/>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08"/>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129"/>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28"/>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38"/>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39"/>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00"/>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134"/>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94"/>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135"/>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145"/>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136"/>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143"/>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144"/>
                                        </p:tgtEl>
                                        <p:attrNameLst>
                                          <p:attrName>style.visibility</p:attrName>
                                        </p:attrNameLst>
                                      </p:cBhvr>
                                      <p:to>
                                        <p:strVal val="visible"/>
                                      </p:to>
                                    </p:set>
                                  </p:childTnLst>
                                </p:cTn>
                              </p:par>
                              <p:par>
                                <p:cTn id="45" presetID="1" presetClass="entr" presetSubtype="0" fill="hold" nodeType="withEffect">
                                  <p:stCondLst>
                                    <p:cond delay="0"/>
                                  </p:stCondLst>
                                  <p:childTnLst>
                                    <p:set>
                                      <p:cBhvr>
                                        <p:cTn id="46" dur="1" fill="hold">
                                          <p:stCondLst>
                                            <p:cond delay="0"/>
                                          </p:stCondLst>
                                        </p:cTn>
                                        <p:tgtEl>
                                          <p:spTgt spid="8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4" grpId="0" animBg="1"/>
      <p:bldP spid="100" grpId="0" animBg="1"/>
      <p:bldP spid="124" grpId="0" animBg="1"/>
      <p:bldP spid="129" grpId="0" animBg="1"/>
      <p:bldP spid="139" grpId="0"/>
      <p:bldP spid="143" grpId="0" animBg="1"/>
      <p:bldP spid="144" grpId="0" animBg="1"/>
      <p:bldP spid="145"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6" name="Group 115"/>
          <p:cNvGrpSpPr/>
          <p:nvPr/>
        </p:nvGrpSpPr>
        <p:grpSpPr>
          <a:xfrm>
            <a:off x="9203269" y="1677995"/>
            <a:ext cx="2774929" cy="4288771"/>
            <a:chOff x="9211132" y="2855153"/>
            <a:chExt cx="3110713" cy="3027543"/>
          </a:xfrm>
          <a:solidFill>
            <a:schemeClr val="tx2">
              <a:lumMod val="20000"/>
              <a:lumOff val="80000"/>
            </a:schemeClr>
          </a:solidFill>
        </p:grpSpPr>
        <p:sp>
          <p:nvSpPr>
            <p:cNvPr id="117" name="Rectangle 116"/>
            <p:cNvSpPr/>
            <p:nvPr/>
          </p:nvSpPr>
          <p:spPr bwMode="auto">
            <a:xfrm>
              <a:off x="9211132" y="2855153"/>
              <a:ext cx="3110713" cy="3027543"/>
            </a:xfrm>
            <a:prstGeom prst="rect">
              <a:avLst/>
            </a:prstGeom>
            <a:grpFill/>
            <a:ln w="9525" cap="flat" cmpd="sng" algn="ctr">
              <a:noFill/>
              <a:prstDash val="solid"/>
              <a:headEnd type="none" w="med" len="med"/>
              <a:tailEnd type="none" w="med" len="med"/>
            </a:ln>
            <a:effectLst/>
          </p:spPr>
          <p:txBody>
            <a:bodyPr rot="0" spcFirstLastPara="0" vertOverflow="overflow" horzOverflow="overflow" vert="horz" wrap="square" lIns="45708" tIns="45708" rIns="45708" bIns="45708" numCol="1" spcCol="0" rtlCol="0" fromWordArt="0" anchor="ctr" anchorCtr="0" forceAA="0" compatLnSpc="1">
              <a:prstTxWarp prst="textNoShape">
                <a:avLst/>
              </a:prstTxWarp>
              <a:noAutofit/>
            </a:bodyPr>
            <a:lstStyle/>
            <a:p>
              <a:pPr algn="ctr" defTabSz="913825" fontAlgn="base">
                <a:spcBef>
                  <a:spcPct val="0"/>
                </a:spcBef>
                <a:spcAft>
                  <a:spcPct val="0"/>
                </a:spcAft>
                <a:defRPr/>
              </a:pPr>
              <a:endParaRPr lang="en-US" sz="2199" kern="0" dirty="0" smtClean="0">
                <a:solidFill>
                  <a:srgbClr val="00188F"/>
                </a:solidFill>
                <a:ea typeface="Segoe UI" pitchFamily="34" charset="0"/>
                <a:cs typeface="Segoe UI" pitchFamily="34" charset="0"/>
              </a:endParaRPr>
            </a:p>
          </p:txBody>
        </p:sp>
        <p:sp>
          <p:nvSpPr>
            <p:cNvPr id="118" name="Rectangle 117"/>
            <p:cNvSpPr/>
            <p:nvPr/>
          </p:nvSpPr>
          <p:spPr>
            <a:xfrm>
              <a:off x="9225997" y="2870805"/>
              <a:ext cx="2301209" cy="217267"/>
            </a:xfrm>
            <a:prstGeom prst="rect">
              <a:avLst/>
            </a:prstGeom>
            <a:grpFill/>
          </p:spPr>
          <p:txBody>
            <a:bodyPr wrap="none">
              <a:spAutoFit/>
            </a:bodyPr>
            <a:lstStyle/>
            <a:p>
              <a:pPr defTabSz="914363">
                <a:defRPr/>
              </a:pPr>
              <a:r>
                <a:rPr lang="en-US" sz="1400" kern="0" spc="-70" dirty="0" smtClean="0">
                  <a:solidFill>
                    <a:srgbClr val="00188F"/>
                  </a:solidFill>
                </a:rPr>
                <a:t>On Premises Infrastructure</a:t>
              </a:r>
            </a:p>
          </p:txBody>
        </p:sp>
      </p:grpSp>
      <p:sp>
        <p:nvSpPr>
          <p:cNvPr id="62" name="Rectangle 61"/>
          <p:cNvSpPr/>
          <p:nvPr/>
        </p:nvSpPr>
        <p:spPr bwMode="auto">
          <a:xfrm>
            <a:off x="894689" y="1677994"/>
            <a:ext cx="2704894" cy="4288772"/>
          </a:xfrm>
          <a:prstGeom prst="rect">
            <a:avLst/>
          </a:prstGeom>
          <a:solidFill>
            <a:schemeClr val="tx2">
              <a:lumMod val="20000"/>
              <a:lumOff val="80000"/>
            </a:schemeClr>
          </a:solidFill>
          <a:ln w="9525" cap="flat" cmpd="sng" algn="ctr">
            <a:noFill/>
            <a:prstDash val="solid"/>
            <a:headEnd type="none" w="med" len="med"/>
            <a:tailEnd type="none" w="med" len="med"/>
          </a:ln>
          <a:effectLst/>
        </p:spPr>
        <p:txBody>
          <a:bodyPr rot="0" spcFirstLastPara="0" vertOverflow="overflow" horzOverflow="overflow" vert="horz" wrap="square" lIns="45708" tIns="45708" rIns="45708" bIns="45708" numCol="1" spcCol="0" rtlCol="0" fromWordArt="0" anchor="ctr" anchorCtr="0" forceAA="0" compatLnSpc="1">
            <a:prstTxWarp prst="textNoShape">
              <a:avLst/>
            </a:prstTxWarp>
            <a:noAutofit/>
          </a:bodyPr>
          <a:lstStyle/>
          <a:p>
            <a:pPr algn="ctr" defTabSz="913825" fontAlgn="base">
              <a:spcBef>
                <a:spcPct val="0"/>
              </a:spcBef>
              <a:spcAft>
                <a:spcPct val="0"/>
              </a:spcAft>
              <a:defRPr/>
            </a:pPr>
            <a:endParaRPr lang="en-US" sz="2199" kern="0" dirty="0" smtClean="0">
              <a:solidFill>
                <a:srgbClr val="00188F"/>
              </a:solidFill>
              <a:ea typeface="Segoe UI" pitchFamily="34" charset="0"/>
              <a:cs typeface="Segoe UI" pitchFamily="34" charset="0"/>
            </a:endParaRPr>
          </a:p>
        </p:txBody>
      </p:sp>
      <p:sp>
        <p:nvSpPr>
          <p:cNvPr id="2" name="Title 1"/>
          <p:cNvSpPr>
            <a:spLocks noGrp="1"/>
          </p:cNvSpPr>
          <p:nvPr>
            <p:ph type="title"/>
          </p:nvPr>
        </p:nvSpPr>
        <p:spPr/>
        <p:txBody>
          <a:bodyPr/>
          <a:lstStyle/>
          <a:p>
            <a:r>
              <a:rPr lang="en-GB" sz="4000" dirty="0" smtClean="0"/>
              <a:t>Infrastructure for Outbound Hybrid with Password Sync</a:t>
            </a:r>
            <a:endParaRPr lang="en-GB" sz="4000" dirty="0"/>
          </a:p>
        </p:txBody>
      </p:sp>
      <p:sp>
        <p:nvSpPr>
          <p:cNvPr id="4" name="TextBox 3"/>
          <p:cNvSpPr txBox="1"/>
          <p:nvPr/>
        </p:nvSpPr>
        <p:spPr>
          <a:xfrm>
            <a:off x="3748456" y="1341120"/>
            <a:ext cx="727894" cy="276927"/>
          </a:xfrm>
          <a:prstGeom prst="rect">
            <a:avLst/>
          </a:prstGeom>
          <a:noFill/>
        </p:spPr>
        <p:txBody>
          <a:bodyPr wrap="none" lIns="0" tIns="0" rIns="0" bIns="0" rtlCol="0">
            <a:spAutoFit/>
          </a:bodyPr>
          <a:lstStyle/>
          <a:p>
            <a:pPr defTabSz="914363"/>
            <a:r>
              <a:rPr lang="en-US" sz="1799" kern="0" spc="-20" dirty="0">
                <a:solidFill>
                  <a:srgbClr val="00188F"/>
                </a:solidFill>
                <a:latin typeface="Segoe UI Light" panose="020B0502040204020203" pitchFamily="34" charset="0"/>
                <a:cs typeface="Segoe UI Light" panose="020B0502040204020203" pitchFamily="34" charset="0"/>
              </a:rPr>
              <a:t>Internet</a:t>
            </a:r>
          </a:p>
        </p:txBody>
      </p:sp>
      <p:sp>
        <p:nvSpPr>
          <p:cNvPr id="5" name="TextBox 4"/>
          <p:cNvSpPr txBox="1"/>
          <p:nvPr/>
        </p:nvSpPr>
        <p:spPr>
          <a:xfrm>
            <a:off x="1050648" y="1366859"/>
            <a:ext cx="2005476" cy="276927"/>
          </a:xfrm>
          <a:prstGeom prst="rect">
            <a:avLst/>
          </a:prstGeom>
          <a:noFill/>
        </p:spPr>
        <p:txBody>
          <a:bodyPr wrap="none" lIns="0" tIns="0" rIns="0" bIns="0" rtlCol="0">
            <a:spAutoFit/>
          </a:bodyPr>
          <a:lstStyle/>
          <a:p>
            <a:pPr defTabSz="914363"/>
            <a:r>
              <a:rPr lang="en-US" sz="1799" kern="0" spc="-20" dirty="0">
                <a:solidFill>
                  <a:srgbClr val="00188F"/>
                </a:solidFill>
                <a:latin typeface="Segoe UI Light" panose="020B0502040204020203" pitchFamily="34" charset="0"/>
                <a:cs typeface="Segoe UI Light" panose="020B0502040204020203" pitchFamily="34" charset="0"/>
              </a:rPr>
              <a:t>Microsoft data center</a:t>
            </a:r>
          </a:p>
        </p:txBody>
      </p:sp>
      <p:sp>
        <p:nvSpPr>
          <p:cNvPr id="6" name="TextBox 5"/>
          <p:cNvSpPr txBox="1"/>
          <p:nvPr/>
        </p:nvSpPr>
        <p:spPr>
          <a:xfrm>
            <a:off x="8579056" y="1331391"/>
            <a:ext cx="724689" cy="276927"/>
          </a:xfrm>
          <a:prstGeom prst="rect">
            <a:avLst/>
          </a:prstGeom>
          <a:noFill/>
        </p:spPr>
        <p:txBody>
          <a:bodyPr wrap="none" lIns="0" tIns="0" rIns="0" bIns="0" rtlCol="0">
            <a:spAutoFit/>
          </a:bodyPr>
          <a:lstStyle/>
          <a:p>
            <a:pPr defTabSz="914363"/>
            <a:r>
              <a:rPr lang="en-US" sz="1799" kern="0" spc="-20" dirty="0">
                <a:solidFill>
                  <a:srgbClr val="00188F"/>
                </a:solidFill>
                <a:latin typeface="Segoe UI Light" panose="020B0502040204020203" pitchFamily="34" charset="0"/>
                <a:cs typeface="Segoe UI Light" panose="020B0502040204020203" pitchFamily="34" charset="0"/>
              </a:rPr>
              <a:t>Intranet</a:t>
            </a:r>
          </a:p>
        </p:txBody>
      </p:sp>
      <p:sp>
        <p:nvSpPr>
          <p:cNvPr id="7" name="TextBox 6"/>
          <p:cNvSpPr txBox="1"/>
          <p:nvPr/>
        </p:nvSpPr>
        <p:spPr>
          <a:xfrm>
            <a:off x="4890837" y="1329612"/>
            <a:ext cx="972770" cy="553854"/>
          </a:xfrm>
          <a:prstGeom prst="rect">
            <a:avLst/>
          </a:prstGeom>
          <a:noFill/>
        </p:spPr>
        <p:txBody>
          <a:bodyPr wrap="none" lIns="0" tIns="0" rIns="0" bIns="0" rtlCol="0">
            <a:spAutoFit/>
          </a:bodyPr>
          <a:lstStyle/>
          <a:p>
            <a:pPr algn="ctr" defTabSz="914363"/>
            <a:r>
              <a:rPr lang="en-US" sz="1799" kern="0" spc="-20" dirty="0">
                <a:solidFill>
                  <a:srgbClr val="00188F"/>
                </a:solidFill>
                <a:latin typeface="Segoe UI Light" panose="020B0502040204020203" pitchFamily="34" charset="0"/>
                <a:cs typeface="Segoe UI Light" panose="020B0502040204020203" pitchFamily="34" charset="0"/>
              </a:rPr>
              <a:t>Perimeter </a:t>
            </a:r>
            <a:br>
              <a:rPr lang="en-US" sz="1799" kern="0" spc="-20" dirty="0">
                <a:solidFill>
                  <a:srgbClr val="00188F"/>
                </a:solidFill>
                <a:latin typeface="Segoe UI Light" panose="020B0502040204020203" pitchFamily="34" charset="0"/>
                <a:cs typeface="Segoe UI Light" panose="020B0502040204020203" pitchFamily="34" charset="0"/>
              </a:rPr>
            </a:br>
            <a:r>
              <a:rPr lang="en-US" sz="1799" kern="0" spc="-20" dirty="0">
                <a:solidFill>
                  <a:srgbClr val="00188F"/>
                </a:solidFill>
                <a:latin typeface="Segoe UI Light" panose="020B0502040204020203" pitchFamily="34" charset="0"/>
                <a:cs typeface="Segoe UI Light" panose="020B0502040204020203" pitchFamily="34" charset="0"/>
              </a:rPr>
              <a:t>network</a:t>
            </a:r>
          </a:p>
        </p:txBody>
      </p:sp>
      <p:cxnSp>
        <p:nvCxnSpPr>
          <p:cNvPr id="8" name="Straight Arrow Connector 7"/>
          <p:cNvCxnSpPr/>
          <p:nvPr/>
        </p:nvCxnSpPr>
        <p:spPr>
          <a:xfrm flipV="1">
            <a:off x="4735039" y="1193508"/>
            <a:ext cx="7314942" cy="42680"/>
          </a:xfrm>
          <a:prstGeom prst="straightConnector1">
            <a:avLst/>
          </a:prstGeom>
          <a:noFill/>
          <a:ln w="22225" cap="flat" cmpd="sng" algn="ctr">
            <a:solidFill>
              <a:schemeClr val="tx1"/>
            </a:solidFill>
            <a:prstDash val="solid"/>
            <a:headEnd type="triangle"/>
            <a:tailEnd type="triangle"/>
          </a:ln>
          <a:effectLst/>
        </p:spPr>
      </p:cxnSp>
      <p:sp>
        <p:nvSpPr>
          <p:cNvPr id="9" name="TextBox 8"/>
          <p:cNvSpPr txBox="1"/>
          <p:nvPr/>
        </p:nvSpPr>
        <p:spPr>
          <a:xfrm>
            <a:off x="7185383" y="1121447"/>
            <a:ext cx="1273900" cy="184618"/>
          </a:xfrm>
          <a:prstGeom prst="rect">
            <a:avLst/>
          </a:prstGeom>
          <a:solidFill>
            <a:srgbClr val="FFFFFF"/>
          </a:solidFill>
        </p:spPr>
        <p:txBody>
          <a:bodyPr wrap="square" lIns="0" tIns="0" rIns="0" bIns="0" rtlCol="0">
            <a:spAutoFit/>
          </a:bodyPr>
          <a:lstStyle/>
          <a:p>
            <a:pPr algn="ctr" defTabSz="914363">
              <a:defRPr/>
            </a:pPr>
            <a:r>
              <a:rPr lang="en-US" sz="1200" kern="0" spc="-20" dirty="0" smtClean="0">
                <a:solidFill>
                  <a:srgbClr val="00188F"/>
                </a:solidFill>
                <a:latin typeface="Segoe UI Light" panose="020B0502040204020203" pitchFamily="34" charset="0"/>
                <a:cs typeface="Segoe UI Light" panose="020B0502040204020203" pitchFamily="34" charset="0"/>
              </a:rPr>
              <a:t>Customer network</a:t>
            </a:r>
          </a:p>
        </p:txBody>
      </p:sp>
      <p:cxnSp>
        <p:nvCxnSpPr>
          <p:cNvPr id="10" name="Straight Connector 9"/>
          <p:cNvCxnSpPr/>
          <p:nvPr/>
        </p:nvCxnSpPr>
        <p:spPr>
          <a:xfrm>
            <a:off x="3599583" y="1341790"/>
            <a:ext cx="0" cy="5179808"/>
          </a:xfrm>
          <a:prstGeom prst="line">
            <a:avLst/>
          </a:prstGeom>
          <a:ln>
            <a:solidFill>
              <a:schemeClr val="tx1"/>
            </a:solidFill>
            <a:prstDash val="sysDash"/>
            <a:headEnd type="none"/>
            <a:tailEnd type="none"/>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a:off x="4626669" y="1382702"/>
            <a:ext cx="2716" cy="5138896"/>
          </a:xfrm>
          <a:prstGeom prst="line">
            <a:avLst/>
          </a:prstGeom>
          <a:ln>
            <a:solidFill>
              <a:schemeClr val="tx1"/>
            </a:solidFill>
            <a:prstDash val="sysDash"/>
            <a:headEnd type="none"/>
            <a:tailEnd type="none"/>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a:off x="6105909" y="1390322"/>
            <a:ext cx="0" cy="5131276"/>
          </a:xfrm>
          <a:prstGeom prst="line">
            <a:avLst/>
          </a:prstGeom>
          <a:ln>
            <a:solidFill>
              <a:schemeClr val="tx1"/>
            </a:solidFill>
            <a:prstDash val="sysDash"/>
            <a:headEnd type="none"/>
            <a:tailEnd type="none"/>
          </a:ln>
        </p:spPr>
        <p:style>
          <a:lnRef idx="1">
            <a:schemeClr val="accent1"/>
          </a:lnRef>
          <a:fillRef idx="0">
            <a:schemeClr val="accent1"/>
          </a:fillRef>
          <a:effectRef idx="0">
            <a:schemeClr val="accent1"/>
          </a:effectRef>
          <a:fontRef idx="minor">
            <a:schemeClr val="tx1"/>
          </a:fontRef>
        </p:style>
      </p:cxnSp>
      <p:grpSp>
        <p:nvGrpSpPr>
          <p:cNvPr id="130" name="Group 129"/>
          <p:cNvGrpSpPr/>
          <p:nvPr/>
        </p:nvGrpSpPr>
        <p:grpSpPr>
          <a:xfrm>
            <a:off x="1287465" y="3424295"/>
            <a:ext cx="1437239" cy="1199327"/>
            <a:chOff x="1952045" y="4708370"/>
            <a:chExt cx="1437239" cy="1199327"/>
          </a:xfrm>
        </p:grpSpPr>
        <p:pic>
          <p:nvPicPr>
            <p:cNvPr id="109" name="Picture 108"/>
            <p:cNvPicPr>
              <a:picLocks noChangeAspect="1"/>
            </p:cNvPicPr>
            <p:nvPr/>
          </p:nvPicPr>
          <p:blipFill>
            <a:blip r:embed="rId3"/>
            <a:stretch>
              <a:fillRect/>
            </a:stretch>
          </p:blipFill>
          <p:spPr>
            <a:xfrm>
              <a:off x="2412050" y="4708370"/>
              <a:ext cx="792341" cy="814990"/>
            </a:xfrm>
            <a:prstGeom prst="rect">
              <a:avLst/>
            </a:prstGeom>
          </p:spPr>
        </p:pic>
        <p:sp>
          <p:nvSpPr>
            <p:cNvPr id="125" name="Rectangle 124"/>
            <p:cNvSpPr/>
            <p:nvPr/>
          </p:nvSpPr>
          <p:spPr>
            <a:xfrm>
              <a:off x="1952045" y="5446032"/>
              <a:ext cx="1437239" cy="461665"/>
            </a:xfrm>
            <a:prstGeom prst="rect">
              <a:avLst/>
            </a:prstGeom>
          </p:spPr>
          <p:txBody>
            <a:bodyPr wrap="square">
              <a:spAutoFit/>
            </a:bodyPr>
            <a:lstStyle/>
            <a:p>
              <a:pPr algn="ctr" defTabSz="914363"/>
              <a:r>
                <a:rPr lang="en-US" sz="1200" kern="0" spc="-20" dirty="0" smtClean="0">
                  <a:solidFill>
                    <a:srgbClr val="00188F"/>
                  </a:solidFill>
                  <a:latin typeface="Segoe UI Light" panose="020B0502040204020203" pitchFamily="34" charset="0"/>
                  <a:cs typeface="Segoe UI Light" panose="020B0502040204020203" pitchFamily="34" charset="0"/>
                </a:rPr>
                <a:t>Azure AD</a:t>
              </a:r>
            </a:p>
            <a:p>
              <a:pPr algn="ctr" defTabSz="914363"/>
              <a:r>
                <a:rPr lang="en-US" sz="1200" kern="0" spc="-20" dirty="0" smtClean="0">
                  <a:solidFill>
                    <a:srgbClr val="00188F"/>
                  </a:solidFill>
                  <a:latin typeface="Segoe UI Light" panose="020B0502040204020203" pitchFamily="34" charset="0"/>
                  <a:cs typeface="Segoe UI Light" panose="020B0502040204020203" pitchFamily="34" charset="0"/>
                </a:rPr>
                <a:t>Directory Service</a:t>
              </a:r>
              <a:endParaRPr lang="en-US" sz="1200" kern="0" spc="-20" dirty="0">
                <a:solidFill>
                  <a:srgbClr val="00188F"/>
                </a:solidFill>
                <a:latin typeface="Segoe UI Light" panose="020B0502040204020203" pitchFamily="34" charset="0"/>
                <a:cs typeface="Segoe UI Light" panose="020B0502040204020203" pitchFamily="34" charset="0"/>
              </a:endParaRPr>
            </a:p>
          </p:txBody>
        </p:sp>
      </p:grpSp>
      <p:pic>
        <p:nvPicPr>
          <p:cNvPr id="128" name="Picture 127"/>
          <p:cNvPicPr>
            <a:picLocks noChangeAspect="1"/>
          </p:cNvPicPr>
          <p:nvPr/>
        </p:nvPicPr>
        <p:blipFill>
          <a:blip r:embed="rId4"/>
          <a:stretch>
            <a:fillRect/>
          </a:stretch>
        </p:blipFill>
        <p:spPr>
          <a:xfrm>
            <a:off x="8204647" y="5907697"/>
            <a:ext cx="657900" cy="559700"/>
          </a:xfrm>
          <a:prstGeom prst="rect">
            <a:avLst/>
          </a:prstGeom>
        </p:spPr>
      </p:pic>
      <p:sp>
        <p:nvSpPr>
          <p:cNvPr id="129" name="Freeform 7"/>
          <p:cNvSpPr>
            <a:spLocks/>
          </p:cNvSpPr>
          <p:nvPr/>
        </p:nvSpPr>
        <p:spPr bwMode="auto">
          <a:xfrm>
            <a:off x="3358610" y="6016581"/>
            <a:ext cx="4695718" cy="365042"/>
          </a:xfrm>
          <a:prstGeom prst="leftRightArrow">
            <a:avLst/>
          </a:prstGeom>
          <a:solidFill>
            <a:schemeClr val="tx2">
              <a:lumMod val="20000"/>
              <a:lumOff val="80000"/>
            </a:schemeClr>
          </a:solidFill>
          <a:ln>
            <a:noFill/>
          </a:ln>
          <a:extLst/>
        </p:spPr>
        <p:txBody>
          <a:bodyPr vert="horz" wrap="square" lIns="91440" tIns="45720" rIns="91440" bIns="45720" numCol="1" anchor="ctr" anchorCtr="0" compatLnSpc="1">
            <a:prstTxWarp prst="textNoShape">
              <a:avLst/>
            </a:prstTxWarp>
          </a:bodyPr>
          <a:lstStyle/>
          <a:p>
            <a:pPr algn="ctr" defTabSz="914363"/>
            <a:r>
              <a:rPr lang="en-US" sz="1400" dirty="0">
                <a:solidFill>
                  <a:srgbClr val="00188F"/>
                </a:solidFill>
              </a:rPr>
              <a:t>ACS Trust</a:t>
            </a:r>
          </a:p>
        </p:txBody>
      </p:sp>
      <p:grpSp>
        <p:nvGrpSpPr>
          <p:cNvPr id="138" name="Group 137"/>
          <p:cNvGrpSpPr/>
          <p:nvPr/>
        </p:nvGrpSpPr>
        <p:grpSpPr>
          <a:xfrm>
            <a:off x="2448114" y="5907697"/>
            <a:ext cx="1249060" cy="819356"/>
            <a:chOff x="3475169" y="5907697"/>
            <a:chExt cx="1249060" cy="819356"/>
          </a:xfrm>
        </p:grpSpPr>
        <p:pic>
          <p:nvPicPr>
            <p:cNvPr id="127" name="Picture 126"/>
            <p:cNvPicPr>
              <a:picLocks noChangeAspect="1"/>
            </p:cNvPicPr>
            <p:nvPr/>
          </p:nvPicPr>
          <p:blipFill>
            <a:blip r:embed="rId4"/>
            <a:stretch>
              <a:fillRect/>
            </a:stretch>
          </p:blipFill>
          <p:spPr>
            <a:xfrm>
              <a:off x="3656657" y="5907697"/>
              <a:ext cx="657900" cy="559700"/>
            </a:xfrm>
            <a:prstGeom prst="rect">
              <a:avLst/>
            </a:prstGeom>
          </p:spPr>
        </p:pic>
        <p:sp>
          <p:nvSpPr>
            <p:cNvPr id="137" name="Rectangle 136"/>
            <p:cNvSpPr/>
            <p:nvPr/>
          </p:nvSpPr>
          <p:spPr>
            <a:xfrm>
              <a:off x="3475169" y="6450054"/>
              <a:ext cx="1249060" cy="276999"/>
            </a:xfrm>
            <a:prstGeom prst="rect">
              <a:avLst/>
            </a:prstGeom>
          </p:spPr>
          <p:txBody>
            <a:bodyPr wrap="none">
              <a:spAutoFit/>
            </a:bodyPr>
            <a:lstStyle/>
            <a:p>
              <a:pPr defTabSz="914363"/>
              <a:r>
                <a:rPr lang="en-US" sz="1200" kern="0" spc="-20" dirty="0" smtClean="0">
                  <a:solidFill>
                    <a:srgbClr val="00188F"/>
                  </a:solidFill>
                  <a:latin typeface="Segoe UI Light" panose="020B0502040204020203" pitchFamily="34" charset="0"/>
                  <a:cs typeface="Segoe UI Light" panose="020B0502040204020203" pitchFamily="34" charset="0"/>
                </a:rPr>
                <a:t>Azure AD Tenant</a:t>
              </a:r>
              <a:endParaRPr lang="en-US" sz="1200" kern="0" spc="-20" dirty="0">
                <a:solidFill>
                  <a:srgbClr val="00188F"/>
                </a:solidFill>
                <a:latin typeface="Segoe UI Light" panose="020B0502040204020203" pitchFamily="34" charset="0"/>
                <a:cs typeface="Segoe UI Light" panose="020B0502040204020203" pitchFamily="34" charset="0"/>
              </a:endParaRPr>
            </a:p>
          </p:txBody>
        </p:sp>
      </p:grpSp>
      <p:sp>
        <p:nvSpPr>
          <p:cNvPr id="139" name="Rectangle 138"/>
          <p:cNvSpPr/>
          <p:nvPr/>
        </p:nvSpPr>
        <p:spPr>
          <a:xfrm>
            <a:off x="7995723" y="6444202"/>
            <a:ext cx="1166666" cy="276999"/>
          </a:xfrm>
          <a:prstGeom prst="rect">
            <a:avLst/>
          </a:prstGeom>
        </p:spPr>
        <p:txBody>
          <a:bodyPr wrap="none">
            <a:spAutoFit/>
          </a:bodyPr>
          <a:lstStyle/>
          <a:p>
            <a:pPr defTabSz="914363"/>
            <a:r>
              <a:rPr lang="en-US" sz="1200" kern="0" spc="-20" dirty="0" smtClean="0">
                <a:solidFill>
                  <a:srgbClr val="00188F"/>
                </a:solidFill>
                <a:latin typeface="Segoe UI Light" panose="020B0502040204020203" pitchFamily="34" charset="0"/>
                <a:cs typeface="Segoe UI Light" panose="020B0502040204020203" pitchFamily="34" charset="0"/>
              </a:rPr>
              <a:t>Azure AD Proxy</a:t>
            </a:r>
            <a:endParaRPr lang="en-US" sz="1200" kern="0" spc="-20" dirty="0">
              <a:solidFill>
                <a:srgbClr val="00188F"/>
              </a:solidFill>
              <a:latin typeface="Segoe UI Light" panose="020B0502040204020203" pitchFamily="34" charset="0"/>
              <a:cs typeface="Segoe UI Light" panose="020B0502040204020203" pitchFamily="34" charset="0"/>
            </a:endParaRPr>
          </a:p>
        </p:txBody>
      </p:sp>
      <p:sp>
        <p:nvSpPr>
          <p:cNvPr id="53" name="Rectangle 52"/>
          <p:cNvSpPr/>
          <p:nvPr/>
        </p:nvSpPr>
        <p:spPr bwMode="auto">
          <a:xfrm>
            <a:off x="2000451" y="2113815"/>
            <a:ext cx="1539898" cy="1105169"/>
          </a:xfrm>
          <a:prstGeom prst="rect">
            <a:avLst/>
          </a:prstGeom>
          <a:solidFill>
            <a:srgbClr val="505050"/>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GB" sz="2000" dirty="0">
              <a:gradFill>
                <a:gsLst>
                  <a:gs pos="0">
                    <a:srgbClr val="FFFFFF"/>
                  </a:gs>
                  <a:gs pos="100000">
                    <a:srgbClr val="FFFFFF"/>
                  </a:gs>
                </a:gsLst>
                <a:lin ang="5400000" scaled="0"/>
              </a:gradFill>
            </a:endParaRPr>
          </a:p>
        </p:txBody>
      </p:sp>
      <p:pic>
        <p:nvPicPr>
          <p:cNvPr id="110" name="Picture 109"/>
          <p:cNvPicPr>
            <a:picLocks noChangeAspect="1"/>
          </p:cNvPicPr>
          <p:nvPr/>
        </p:nvPicPr>
        <p:blipFill>
          <a:blip r:embed="rId5"/>
          <a:stretch>
            <a:fillRect/>
          </a:stretch>
        </p:blipFill>
        <p:spPr>
          <a:xfrm>
            <a:off x="2047652" y="2121559"/>
            <a:ext cx="379312" cy="381803"/>
          </a:xfrm>
          <a:prstGeom prst="rect">
            <a:avLst/>
          </a:prstGeom>
        </p:spPr>
      </p:pic>
      <p:grpSp>
        <p:nvGrpSpPr>
          <p:cNvPr id="54" name="Group 53"/>
          <p:cNvGrpSpPr/>
          <p:nvPr/>
        </p:nvGrpSpPr>
        <p:grpSpPr>
          <a:xfrm>
            <a:off x="2268032" y="2511106"/>
            <a:ext cx="1412524" cy="799783"/>
            <a:chOff x="2268032" y="2511106"/>
            <a:chExt cx="1412524" cy="799783"/>
          </a:xfrm>
        </p:grpSpPr>
        <p:pic>
          <p:nvPicPr>
            <p:cNvPr id="50" name="Picture 49"/>
            <p:cNvPicPr>
              <a:picLocks noChangeAspect="1"/>
            </p:cNvPicPr>
            <p:nvPr/>
          </p:nvPicPr>
          <p:blipFill>
            <a:blip r:embed="rId6"/>
            <a:stretch>
              <a:fillRect/>
            </a:stretch>
          </p:blipFill>
          <p:spPr>
            <a:xfrm>
              <a:off x="2809803" y="2511106"/>
              <a:ext cx="408052" cy="341103"/>
            </a:xfrm>
            <a:prstGeom prst="rect">
              <a:avLst/>
            </a:prstGeom>
          </p:spPr>
        </p:pic>
        <p:sp>
          <p:nvSpPr>
            <p:cNvPr id="146" name="TextBox 145"/>
            <p:cNvSpPr txBox="1"/>
            <p:nvPr/>
          </p:nvSpPr>
          <p:spPr>
            <a:xfrm>
              <a:off x="2268032" y="2683025"/>
              <a:ext cx="1412524" cy="627864"/>
            </a:xfrm>
            <a:prstGeom prst="rect">
              <a:avLst/>
            </a:prstGeom>
            <a:noFill/>
          </p:spPr>
          <p:txBody>
            <a:bodyPr wrap="square" lIns="182880" tIns="146304" rIns="182880" bIns="146304" rtlCol="0">
              <a:spAutoFit/>
            </a:bodyPr>
            <a:lstStyle/>
            <a:p>
              <a:pPr algn="ctr">
                <a:lnSpc>
                  <a:spcPct val="90000"/>
                </a:lnSpc>
                <a:spcAft>
                  <a:spcPts val="600"/>
                </a:spcAft>
              </a:pPr>
              <a:r>
                <a:rPr lang="en-GB" sz="1200" kern="0" spc="-20" dirty="0" smtClean="0">
                  <a:solidFill>
                    <a:srgbClr val="FFFFFF"/>
                  </a:solidFill>
                  <a:latin typeface="Segoe UI Light" panose="020B0502040204020203" pitchFamily="34" charset="0"/>
                  <a:cs typeface="Segoe UI Light" panose="020B0502040204020203" pitchFamily="34" charset="0"/>
                </a:rPr>
                <a:t>Federation Gateway</a:t>
              </a:r>
              <a:endParaRPr lang="en-GB" sz="1200" kern="0" spc="-20" dirty="0">
                <a:solidFill>
                  <a:srgbClr val="FFFFFF"/>
                </a:solidFill>
                <a:latin typeface="Segoe UI Light" panose="020B0502040204020203" pitchFamily="34" charset="0"/>
                <a:cs typeface="Segoe UI Light" panose="020B0502040204020203" pitchFamily="34" charset="0"/>
              </a:endParaRPr>
            </a:p>
          </p:txBody>
        </p:sp>
      </p:grpSp>
      <p:sp>
        <p:nvSpPr>
          <p:cNvPr id="147" name="Rectangle 146"/>
          <p:cNvSpPr/>
          <p:nvPr/>
        </p:nvSpPr>
        <p:spPr>
          <a:xfrm>
            <a:off x="2183084" y="2051735"/>
            <a:ext cx="1402216" cy="276999"/>
          </a:xfrm>
          <a:prstGeom prst="rect">
            <a:avLst/>
          </a:prstGeom>
        </p:spPr>
        <p:txBody>
          <a:bodyPr wrap="square">
            <a:spAutoFit/>
          </a:bodyPr>
          <a:lstStyle/>
          <a:p>
            <a:pPr algn="ctr" defTabSz="914363"/>
            <a:r>
              <a:rPr lang="en-US" sz="1200" kern="0" spc="-20" dirty="0" smtClean="0">
                <a:solidFill>
                  <a:srgbClr val="00188F"/>
                </a:solidFill>
                <a:latin typeface="Segoe UI Light" panose="020B0502040204020203" pitchFamily="34" charset="0"/>
                <a:cs typeface="Segoe UI Light" panose="020B0502040204020203" pitchFamily="34" charset="0"/>
              </a:rPr>
              <a:t>Identity Platform</a:t>
            </a:r>
            <a:endParaRPr lang="en-US" sz="1200" kern="0" spc="-20" dirty="0">
              <a:solidFill>
                <a:srgbClr val="00188F"/>
              </a:solidFill>
              <a:latin typeface="Segoe UI Light" panose="020B0502040204020203" pitchFamily="34" charset="0"/>
              <a:cs typeface="Segoe UI Light" panose="020B0502040204020203" pitchFamily="34" charset="0"/>
            </a:endParaRPr>
          </a:p>
        </p:txBody>
      </p:sp>
      <p:sp>
        <p:nvSpPr>
          <p:cNvPr id="63" name="Rectangle 62"/>
          <p:cNvSpPr/>
          <p:nvPr/>
        </p:nvSpPr>
        <p:spPr>
          <a:xfrm>
            <a:off x="851481" y="2087721"/>
            <a:ext cx="981578" cy="523220"/>
          </a:xfrm>
          <a:prstGeom prst="rect">
            <a:avLst/>
          </a:prstGeom>
        </p:spPr>
        <p:txBody>
          <a:bodyPr wrap="square">
            <a:spAutoFit/>
          </a:bodyPr>
          <a:lstStyle/>
          <a:p>
            <a:pPr algn="ctr" defTabSz="914363">
              <a:defRPr/>
            </a:pPr>
            <a:r>
              <a:rPr lang="en-US" sz="1400" kern="0" spc="-70" dirty="0" smtClean="0">
                <a:solidFill>
                  <a:srgbClr val="00188F"/>
                </a:solidFill>
              </a:rPr>
              <a:t>Office 365 tenant</a:t>
            </a:r>
          </a:p>
        </p:txBody>
      </p:sp>
      <p:pic>
        <p:nvPicPr>
          <p:cNvPr id="64" name="Picture 63"/>
          <p:cNvPicPr>
            <a:picLocks noChangeAspect="1"/>
          </p:cNvPicPr>
          <p:nvPr/>
        </p:nvPicPr>
        <p:blipFill>
          <a:blip r:embed="rId7"/>
          <a:stretch>
            <a:fillRect/>
          </a:stretch>
        </p:blipFill>
        <p:spPr>
          <a:xfrm>
            <a:off x="1106182" y="1740904"/>
            <a:ext cx="538991" cy="387768"/>
          </a:xfrm>
          <a:prstGeom prst="rect">
            <a:avLst/>
          </a:prstGeom>
        </p:spPr>
      </p:pic>
      <p:grpSp>
        <p:nvGrpSpPr>
          <p:cNvPr id="65" name="Group 64"/>
          <p:cNvGrpSpPr/>
          <p:nvPr/>
        </p:nvGrpSpPr>
        <p:grpSpPr>
          <a:xfrm>
            <a:off x="10125695" y="2031265"/>
            <a:ext cx="1057784" cy="1017100"/>
            <a:chOff x="9775705" y="1913086"/>
            <a:chExt cx="1057784" cy="1017100"/>
          </a:xfrm>
        </p:grpSpPr>
        <p:grpSp>
          <p:nvGrpSpPr>
            <p:cNvPr id="66" name="Group 65"/>
            <p:cNvGrpSpPr/>
            <p:nvPr/>
          </p:nvGrpSpPr>
          <p:grpSpPr>
            <a:xfrm>
              <a:off x="9775705" y="1913086"/>
              <a:ext cx="980400" cy="740101"/>
              <a:chOff x="9775705" y="1913086"/>
              <a:chExt cx="980400" cy="740101"/>
            </a:xfrm>
          </p:grpSpPr>
          <p:pic>
            <p:nvPicPr>
              <p:cNvPr id="69" name="Picture 68"/>
              <p:cNvPicPr>
                <a:picLocks noChangeAspect="1"/>
              </p:cNvPicPr>
              <p:nvPr/>
            </p:nvPicPr>
            <p:blipFill>
              <a:blip r:embed="rId8"/>
              <a:stretch>
                <a:fillRect/>
              </a:stretch>
            </p:blipFill>
            <p:spPr>
              <a:xfrm>
                <a:off x="10098205" y="1996987"/>
                <a:ext cx="657900" cy="656200"/>
              </a:xfrm>
              <a:prstGeom prst="rect">
                <a:avLst/>
              </a:prstGeom>
            </p:spPr>
          </p:pic>
          <p:pic>
            <p:nvPicPr>
              <p:cNvPr id="70" name="Picture 69"/>
              <p:cNvPicPr>
                <a:picLocks noChangeAspect="1"/>
              </p:cNvPicPr>
              <p:nvPr/>
            </p:nvPicPr>
            <p:blipFill>
              <a:blip r:embed="rId9"/>
              <a:stretch>
                <a:fillRect/>
              </a:stretch>
            </p:blipFill>
            <p:spPr>
              <a:xfrm>
                <a:off x="9775705" y="1913086"/>
                <a:ext cx="651450" cy="579000"/>
              </a:xfrm>
              <a:prstGeom prst="rect">
                <a:avLst/>
              </a:prstGeom>
            </p:spPr>
          </p:pic>
        </p:grpSp>
        <p:sp>
          <p:nvSpPr>
            <p:cNvPr id="68" name="Rectangle 67"/>
            <p:cNvSpPr/>
            <p:nvPr/>
          </p:nvSpPr>
          <p:spPr>
            <a:xfrm>
              <a:off x="9969150" y="2653187"/>
              <a:ext cx="864339" cy="276999"/>
            </a:xfrm>
            <a:prstGeom prst="rect">
              <a:avLst/>
            </a:prstGeom>
          </p:spPr>
          <p:txBody>
            <a:bodyPr wrap="none">
              <a:spAutoFit/>
            </a:bodyPr>
            <a:lstStyle/>
            <a:p>
              <a:pPr defTabSz="914363"/>
              <a:r>
                <a:rPr lang="en-US" sz="1200" kern="0" spc="-20" dirty="0" smtClean="0">
                  <a:solidFill>
                    <a:srgbClr val="00188F"/>
                  </a:solidFill>
                  <a:latin typeface="Segoe UI Light" panose="020B0502040204020203" pitchFamily="34" charset="0"/>
                  <a:cs typeface="Segoe UI Light" panose="020B0502040204020203" pitchFamily="34" charset="0"/>
                </a:rPr>
                <a:t>AD Servers</a:t>
              </a:r>
              <a:endParaRPr lang="en-US" sz="1200" kern="0" spc="-20" dirty="0">
                <a:solidFill>
                  <a:srgbClr val="00188F"/>
                </a:solidFill>
                <a:latin typeface="Segoe UI Light" panose="020B0502040204020203" pitchFamily="34" charset="0"/>
                <a:cs typeface="Segoe UI Light" panose="020B0502040204020203" pitchFamily="34" charset="0"/>
              </a:endParaRPr>
            </a:p>
          </p:txBody>
        </p:sp>
      </p:grpSp>
      <p:grpSp>
        <p:nvGrpSpPr>
          <p:cNvPr id="71" name="Group 70"/>
          <p:cNvGrpSpPr/>
          <p:nvPr/>
        </p:nvGrpSpPr>
        <p:grpSpPr>
          <a:xfrm>
            <a:off x="7226995" y="3513247"/>
            <a:ext cx="1079474" cy="1278966"/>
            <a:chOff x="7737950" y="4636100"/>
            <a:chExt cx="1079474" cy="1278966"/>
          </a:xfrm>
        </p:grpSpPr>
        <p:pic>
          <p:nvPicPr>
            <p:cNvPr id="73" name="Picture 72"/>
            <p:cNvPicPr>
              <a:picLocks noChangeAspect="1"/>
            </p:cNvPicPr>
            <p:nvPr/>
          </p:nvPicPr>
          <p:blipFill>
            <a:blip r:embed="rId10"/>
            <a:stretch>
              <a:fillRect/>
            </a:stretch>
          </p:blipFill>
          <p:spPr>
            <a:xfrm>
              <a:off x="7989747" y="4636100"/>
              <a:ext cx="683700" cy="707667"/>
            </a:xfrm>
            <a:prstGeom prst="rect">
              <a:avLst/>
            </a:prstGeom>
          </p:spPr>
        </p:pic>
        <p:sp>
          <p:nvSpPr>
            <p:cNvPr id="76" name="Rectangle 75"/>
            <p:cNvSpPr/>
            <p:nvPr/>
          </p:nvSpPr>
          <p:spPr>
            <a:xfrm>
              <a:off x="7737950" y="5268735"/>
              <a:ext cx="1079474" cy="646331"/>
            </a:xfrm>
            <a:prstGeom prst="rect">
              <a:avLst/>
            </a:prstGeom>
          </p:spPr>
          <p:txBody>
            <a:bodyPr wrap="square">
              <a:spAutoFit/>
            </a:bodyPr>
            <a:lstStyle/>
            <a:p>
              <a:pPr algn="ctr" defTabSz="914363"/>
              <a:r>
                <a:rPr lang="en-US" sz="1200" kern="0" spc="-20" dirty="0" err="1" smtClean="0">
                  <a:solidFill>
                    <a:srgbClr val="00188F"/>
                  </a:solidFill>
                  <a:latin typeface="Segoe UI Light" panose="020B0502040204020203" pitchFamily="34" charset="0"/>
                  <a:cs typeface="Segoe UI Light" panose="020B0502040204020203" pitchFamily="34" charset="0"/>
                </a:rPr>
                <a:t>DirSync</a:t>
              </a:r>
              <a:r>
                <a:rPr lang="en-US" sz="1200" kern="0" spc="-20" dirty="0">
                  <a:solidFill>
                    <a:srgbClr val="00188F"/>
                  </a:solidFill>
                  <a:latin typeface="Segoe UI Light" panose="020B0502040204020203" pitchFamily="34" charset="0"/>
                  <a:cs typeface="Segoe UI Light" panose="020B0502040204020203" pitchFamily="34" charset="0"/>
                </a:rPr>
                <a:t> </a:t>
              </a:r>
              <a:r>
                <a:rPr lang="en-US" sz="1200" kern="0" spc="-20" dirty="0" smtClean="0">
                  <a:solidFill>
                    <a:srgbClr val="00188F"/>
                  </a:solidFill>
                  <a:latin typeface="Segoe UI Light" panose="020B0502040204020203" pitchFamily="34" charset="0"/>
                  <a:cs typeface="Segoe UI Light" panose="020B0502040204020203" pitchFamily="34" charset="0"/>
                </a:rPr>
                <a:t>Server </a:t>
              </a:r>
              <a:r>
                <a:rPr lang="en-US" sz="1200" b="1" kern="0" spc="-20" dirty="0" smtClean="0">
                  <a:solidFill>
                    <a:srgbClr val="00188F"/>
                  </a:solidFill>
                  <a:latin typeface="Segoe UI Light" panose="020B0502040204020203" pitchFamily="34" charset="0"/>
                  <a:cs typeface="Segoe UI Light" panose="020B0502040204020203" pitchFamily="34" charset="0"/>
                </a:rPr>
                <a:t>with Password Sync</a:t>
              </a:r>
              <a:endParaRPr lang="en-US" sz="1200" b="1" kern="0" spc="-20" dirty="0">
                <a:solidFill>
                  <a:srgbClr val="00188F"/>
                </a:solidFill>
                <a:latin typeface="Segoe UI Light" panose="020B0502040204020203" pitchFamily="34" charset="0"/>
                <a:cs typeface="Segoe UI Light" panose="020B0502040204020203" pitchFamily="34" charset="0"/>
              </a:endParaRPr>
            </a:p>
          </p:txBody>
        </p:sp>
      </p:grpSp>
      <p:sp>
        <p:nvSpPr>
          <p:cNvPr id="77" name="Freeform 7"/>
          <p:cNvSpPr>
            <a:spLocks/>
          </p:cNvSpPr>
          <p:nvPr/>
        </p:nvSpPr>
        <p:spPr bwMode="auto">
          <a:xfrm>
            <a:off x="2671520" y="3714747"/>
            <a:ext cx="4662577" cy="365042"/>
          </a:xfrm>
          <a:prstGeom prst="leftArrow">
            <a:avLst/>
          </a:prstGeom>
          <a:solidFill>
            <a:srgbClr val="92D050"/>
          </a:solidFill>
          <a:ln>
            <a:noFill/>
          </a:ln>
          <a:extLst/>
        </p:spPr>
        <p:txBody>
          <a:bodyPr vert="horz" wrap="square" lIns="91440" tIns="45720" rIns="91440" bIns="45720" numCol="1" anchor="t" anchorCtr="0" compatLnSpc="1">
            <a:prstTxWarp prst="textNoShape">
              <a:avLst/>
            </a:prstTxWarp>
          </a:bodyPr>
          <a:lstStyle/>
          <a:p>
            <a:pPr defTabSz="914363">
              <a:defRPr/>
            </a:pPr>
            <a:endParaRPr lang="en-US" kern="0" dirty="0" smtClean="0">
              <a:solidFill>
                <a:srgbClr val="00188F"/>
              </a:solidFill>
            </a:endParaRPr>
          </a:p>
        </p:txBody>
      </p:sp>
      <p:pic>
        <p:nvPicPr>
          <p:cNvPr id="78" name="Picture 77"/>
          <p:cNvPicPr>
            <a:picLocks noChangeAspect="1"/>
          </p:cNvPicPr>
          <p:nvPr/>
        </p:nvPicPr>
        <p:blipFill>
          <a:blip r:embed="rId11"/>
          <a:stretch>
            <a:fillRect/>
          </a:stretch>
        </p:blipFill>
        <p:spPr>
          <a:xfrm>
            <a:off x="5288452" y="3619384"/>
            <a:ext cx="677250" cy="675500"/>
          </a:xfrm>
          <a:prstGeom prst="rect">
            <a:avLst/>
          </a:prstGeom>
        </p:spPr>
      </p:pic>
      <p:cxnSp>
        <p:nvCxnSpPr>
          <p:cNvPr id="79" name="Straight Arrow Connector 78"/>
          <p:cNvCxnSpPr/>
          <p:nvPr/>
        </p:nvCxnSpPr>
        <p:spPr>
          <a:xfrm>
            <a:off x="10399255" y="5081438"/>
            <a:ext cx="870080" cy="213405"/>
          </a:xfrm>
          <a:prstGeom prst="straightConnector1">
            <a:avLst/>
          </a:prstGeom>
          <a:ln w="57150">
            <a:solidFill>
              <a:srgbClr val="FFC000"/>
            </a:solidFill>
            <a:headEnd type="triangle"/>
            <a:tailEnd type="triangle"/>
          </a:ln>
        </p:spPr>
        <p:style>
          <a:lnRef idx="1">
            <a:schemeClr val="accent1"/>
          </a:lnRef>
          <a:fillRef idx="0">
            <a:schemeClr val="accent1"/>
          </a:fillRef>
          <a:effectRef idx="0">
            <a:schemeClr val="accent1"/>
          </a:effectRef>
          <a:fontRef idx="minor">
            <a:schemeClr val="tx1"/>
          </a:fontRef>
        </p:style>
      </p:cxnSp>
      <p:grpSp>
        <p:nvGrpSpPr>
          <p:cNvPr id="80" name="Group 79"/>
          <p:cNvGrpSpPr/>
          <p:nvPr/>
        </p:nvGrpSpPr>
        <p:grpSpPr>
          <a:xfrm>
            <a:off x="10889389" y="4942393"/>
            <a:ext cx="1160592" cy="1186479"/>
            <a:chOff x="11309869" y="4830102"/>
            <a:chExt cx="1160592" cy="1186479"/>
          </a:xfrm>
        </p:grpSpPr>
        <p:sp>
          <p:nvSpPr>
            <p:cNvPr id="83" name="TextBox 82"/>
            <p:cNvSpPr txBox="1"/>
            <p:nvPr/>
          </p:nvSpPr>
          <p:spPr>
            <a:xfrm>
              <a:off x="11309869" y="5388717"/>
              <a:ext cx="1160592" cy="627864"/>
            </a:xfrm>
            <a:prstGeom prst="rect">
              <a:avLst/>
            </a:prstGeom>
            <a:noFill/>
          </p:spPr>
          <p:txBody>
            <a:bodyPr wrap="square" lIns="182880" tIns="146304" rIns="182880" bIns="146304" rtlCol="0">
              <a:spAutoFit/>
            </a:bodyPr>
            <a:lstStyle/>
            <a:p>
              <a:pPr algn="ctr">
                <a:lnSpc>
                  <a:spcPct val="90000"/>
                </a:lnSpc>
                <a:spcAft>
                  <a:spcPts val="600"/>
                </a:spcAft>
              </a:pPr>
              <a:r>
                <a:rPr lang="en-GB" sz="1200" kern="0" spc="-20" dirty="0">
                  <a:solidFill>
                    <a:srgbClr val="00188F"/>
                  </a:solidFill>
                  <a:latin typeface="Segoe UI Light" panose="020B0502040204020203" pitchFamily="34" charset="0"/>
                  <a:cs typeface="Segoe UI Light" panose="020B0502040204020203" pitchFamily="34" charset="0"/>
                </a:rPr>
                <a:t>SharePoint STS</a:t>
              </a:r>
            </a:p>
          </p:txBody>
        </p:sp>
        <p:pic>
          <p:nvPicPr>
            <p:cNvPr id="84" name="Picture 83"/>
            <p:cNvPicPr>
              <a:picLocks noChangeAspect="1"/>
            </p:cNvPicPr>
            <p:nvPr/>
          </p:nvPicPr>
          <p:blipFill>
            <a:blip r:embed="rId12"/>
            <a:stretch>
              <a:fillRect/>
            </a:stretch>
          </p:blipFill>
          <p:spPr>
            <a:xfrm>
              <a:off x="11725509" y="4830102"/>
              <a:ext cx="628847" cy="704743"/>
            </a:xfrm>
            <a:prstGeom prst="rect">
              <a:avLst/>
            </a:prstGeom>
          </p:spPr>
        </p:pic>
      </p:grpSp>
      <p:cxnSp>
        <p:nvCxnSpPr>
          <p:cNvPr id="86" name="Straight Arrow Connector 85"/>
          <p:cNvCxnSpPr/>
          <p:nvPr/>
        </p:nvCxnSpPr>
        <p:spPr>
          <a:xfrm flipV="1">
            <a:off x="10125695" y="4519518"/>
            <a:ext cx="414532" cy="378856"/>
          </a:xfrm>
          <a:prstGeom prst="straightConnector1">
            <a:avLst/>
          </a:prstGeom>
          <a:ln w="57150">
            <a:solidFill>
              <a:srgbClr val="FFC000"/>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87" name="Straight Arrow Connector 86"/>
          <p:cNvCxnSpPr>
            <a:endCxn id="90" idx="0"/>
          </p:cNvCxnSpPr>
          <p:nvPr/>
        </p:nvCxnSpPr>
        <p:spPr>
          <a:xfrm>
            <a:off x="10846259" y="3035859"/>
            <a:ext cx="0" cy="580202"/>
          </a:xfrm>
          <a:prstGeom prst="straightConnector1">
            <a:avLst/>
          </a:prstGeom>
          <a:ln w="57150">
            <a:solidFill>
              <a:srgbClr val="FFC000"/>
            </a:solidFill>
            <a:headEnd type="triangle"/>
            <a:tailEnd type="triangle"/>
          </a:ln>
        </p:spPr>
        <p:style>
          <a:lnRef idx="1">
            <a:schemeClr val="accent1"/>
          </a:lnRef>
          <a:fillRef idx="0">
            <a:schemeClr val="accent1"/>
          </a:fillRef>
          <a:effectRef idx="0">
            <a:schemeClr val="accent1"/>
          </a:effectRef>
          <a:fontRef idx="minor">
            <a:schemeClr val="tx1"/>
          </a:fontRef>
        </p:style>
      </p:cxnSp>
      <p:grpSp>
        <p:nvGrpSpPr>
          <p:cNvPr id="89" name="Group 88"/>
          <p:cNvGrpSpPr/>
          <p:nvPr/>
        </p:nvGrpSpPr>
        <p:grpSpPr>
          <a:xfrm>
            <a:off x="10293507" y="3616061"/>
            <a:ext cx="1160592" cy="1041147"/>
            <a:chOff x="11305948" y="3599687"/>
            <a:chExt cx="1160592" cy="1041147"/>
          </a:xfrm>
        </p:grpSpPr>
        <p:pic>
          <p:nvPicPr>
            <p:cNvPr id="90" name="Picture 89"/>
            <p:cNvPicPr>
              <a:picLocks noChangeAspect="1"/>
            </p:cNvPicPr>
            <p:nvPr/>
          </p:nvPicPr>
          <p:blipFill>
            <a:blip r:embed="rId13"/>
            <a:stretch>
              <a:fillRect/>
            </a:stretch>
          </p:blipFill>
          <p:spPr>
            <a:xfrm>
              <a:off x="11488736" y="3599687"/>
              <a:ext cx="739928" cy="558498"/>
            </a:xfrm>
            <a:prstGeom prst="rect">
              <a:avLst/>
            </a:prstGeom>
          </p:spPr>
        </p:pic>
        <p:sp>
          <p:nvSpPr>
            <p:cNvPr id="91" name="TextBox 90"/>
            <p:cNvSpPr txBox="1"/>
            <p:nvPr/>
          </p:nvSpPr>
          <p:spPr>
            <a:xfrm>
              <a:off x="11305948" y="4012970"/>
              <a:ext cx="1160592" cy="627864"/>
            </a:xfrm>
            <a:prstGeom prst="rect">
              <a:avLst/>
            </a:prstGeom>
            <a:noFill/>
          </p:spPr>
          <p:txBody>
            <a:bodyPr wrap="square" lIns="182880" tIns="146304" rIns="182880" bIns="146304" rtlCol="0">
              <a:spAutoFit/>
            </a:bodyPr>
            <a:lstStyle/>
            <a:p>
              <a:pPr algn="ctr">
                <a:lnSpc>
                  <a:spcPct val="90000"/>
                </a:lnSpc>
                <a:spcAft>
                  <a:spcPts val="600"/>
                </a:spcAft>
              </a:pPr>
              <a:r>
                <a:rPr lang="en-GB" sz="1200" kern="0" spc="-20" dirty="0" smtClean="0">
                  <a:solidFill>
                    <a:srgbClr val="00188F"/>
                  </a:solidFill>
                  <a:latin typeface="Segoe UI Light" panose="020B0502040204020203" pitchFamily="34" charset="0"/>
                  <a:cs typeface="Segoe UI Light" panose="020B0502040204020203" pitchFamily="34" charset="0"/>
                </a:rPr>
                <a:t>User Profile Sync Service</a:t>
              </a:r>
              <a:endParaRPr lang="en-GB" sz="1200" kern="0" spc="-20" dirty="0">
                <a:solidFill>
                  <a:srgbClr val="00188F"/>
                </a:solidFill>
                <a:latin typeface="Segoe UI Light" panose="020B0502040204020203" pitchFamily="34" charset="0"/>
                <a:cs typeface="Segoe UI Light" panose="020B0502040204020203" pitchFamily="34" charset="0"/>
              </a:endParaRPr>
            </a:p>
          </p:txBody>
        </p:sp>
      </p:grpSp>
      <p:cxnSp>
        <p:nvCxnSpPr>
          <p:cNvPr id="92" name="Straight Arrow Connector 91"/>
          <p:cNvCxnSpPr>
            <a:stCxn id="68" idx="1"/>
            <a:endCxn id="73" idx="3"/>
          </p:cNvCxnSpPr>
          <p:nvPr/>
        </p:nvCxnSpPr>
        <p:spPr>
          <a:xfrm flipH="1">
            <a:off x="8162492" y="2909866"/>
            <a:ext cx="2156648" cy="957215"/>
          </a:xfrm>
          <a:prstGeom prst="straightConnector1">
            <a:avLst/>
          </a:prstGeom>
          <a:ln w="57150">
            <a:solidFill>
              <a:srgbClr val="92D05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grpSp>
        <p:nvGrpSpPr>
          <p:cNvPr id="96" name="Group 95"/>
          <p:cNvGrpSpPr/>
          <p:nvPr/>
        </p:nvGrpSpPr>
        <p:grpSpPr>
          <a:xfrm>
            <a:off x="9329972" y="4661636"/>
            <a:ext cx="1181676" cy="1051504"/>
            <a:chOff x="9651813" y="4881977"/>
            <a:chExt cx="1181676" cy="1051504"/>
          </a:xfrm>
        </p:grpSpPr>
        <p:pic>
          <p:nvPicPr>
            <p:cNvPr id="100" name="Picture 99"/>
            <p:cNvPicPr>
              <a:picLocks noChangeAspect="1"/>
            </p:cNvPicPr>
            <p:nvPr/>
          </p:nvPicPr>
          <p:blipFill>
            <a:blip r:embed="rId14"/>
            <a:stretch>
              <a:fillRect/>
            </a:stretch>
          </p:blipFill>
          <p:spPr>
            <a:xfrm>
              <a:off x="10037396" y="4881977"/>
              <a:ext cx="683700" cy="649767"/>
            </a:xfrm>
            <a:prstGeom prst="rect">
              <a:avLst/>
            </a:prstGeom>
          </p:spPr>
        </p:pic>
        <p:sp>
          <p:nvSpPr>
            <p:cNvPr id="101" name="TextBox 100"/>
            <p:cNvSpPr txBox="1"/>
            <p:nvPr/>
          </p:nvSpPr>
          <p:spPr>
            <a:xfrm>
              <a:off x="9651813" y="5471816"/>
              <a:ext cx="1181676" cy="461665"/>
            </a:xfrm>
            <a:prstGeom prst="rect">
              <a:avLst/>
            </a:prstGeom>
            <a:noFill/>
          </p:spPr>
          <p:txBody>
            <a:bodyPr wrap="square" lIns="182880" tIns="146304" rIns="182880" bIns="146304" rtlCol="0">
              <a:spAutoFit/>
            </a:bodyPr>
            <a:lstStyle/>
            <a:p>
              <a:pPr algn="ctr">
                <a:lnSpc>
                  <a:spcPct val="90000"/>
                </a:lnSpc>
                <a:spcAft>
                  <a:spcPts val="600"/>
                </a:spcAft>
              </a:pPr>
              <a:r>
                <a:rPr lang="en-GB" sz="1200" kern="0" spc="-20" dirty="0" smtClean="0">
                  <a:solidFill>
                    <a:srgbClr val="00188F"/>
                  </a:solidFill>
                  <a:latin typeface="Segoe UI Light" panose="020B0502040204020203" pitchFamily="34" charset="0"/>
                  <a:cs typeface="Segoe UI Light" panose="020B0502040204020203" pitchFamily="34" charset="0"/>
                </a:rPr>
                <a:t>SharePoint</a:t>
              </a:r>
              <a:endParaRPr lang="en-GB" sz="1200" kern="0" spc="-20" dirty="0">
                <a:solidFill>
                  <a:srgbClr val="00188F"/>
                </a:solidFill>
                <a:latin typeface="Segoe UI Light" panose="020B0502040204020203" pitchFamily="34" charset="0"/>
                <a:cs typeface="Segoe UI Light" panose="020B0502040204020203" pitchFamily="34" charset="0"/>
              </a:endParaRPr>
            </a:p>
          </p:txBody>
        </p:sp>
      </p:grpSp>
      <p:sp>
        <p:nvSpPr>
          <p:cNvPr id="102" name="Freeform 7"/>
          <p:cNvSpPr>
            <a:spLocks/>
          </p:cNvSpPr>
          <p:nvPr/>
        </p:nvSpPr>
        <p:spPr bwMode="auto">
          <a:xfrm>
            <a:off x="3395370" y="4857452"/>
            <a:ext cx="6284491" cy="378352"/>
          </a:xfrm>
          <a:prstGeom prst="leftRightArrow">
            <a:avLst/>
          </a:prstGeom>
          <a:solidFill>
            <a:schemeClr val="bg2">
              <a:lumMod val="50000"/>
            </a:schemeClr>
          </a:solidFill>
          <a:ln>
            <a:noFill/>
          </a:ln>
          <a:extLst/>
        </p:spPr>
        <p:txBody>
          <a:bodyPr vert="horz" wrap="square" lIns="91440" tIns="45720" rIns="91440" bIns="45720" numCol="1" anchor="t" anchorCtr="0" compatLnSpc="1">
            <a:prstTxWarp prst="textNoShape">
              <a:avLst/>
            </a:prstTxWarp>
          </a:bodyPr>
          <a:lstStyle/>
          <a:p>
            <a:pPr defTabSz="914363">
              <a:defRPr/>
            </a:pPr>
            <a:endParaRPr lang="en-US" kern="0" dirty="0" smtClean="0">
              <a:solidFill>
                <a:srgbClr val="00188F"/>
              </a:solidFill>
            </a:endParaRPr>
          </a:p>
        </p:txBody>
      </p:sp>
      <p:grpSp>
        <p:nvGrpSpPr>
          <p:cNvPr id="103" name="Group 102"/>
          <p:cNvGrpSpPr/>
          <p:nvPr/>
        </p:nvGrpSpPr>
        <p:grpSpPr>
          <a:xfrm>
            <a:off x="2264694" y="4699135"/>
            <a:ext cx="1437239" cy="805966"/>
            <a:chOff x="2214668" y="4729675"/>
            <a:chExt cx="1437239" cy="805966"/>
          </a:xfrm>
        </p:grpSpPr>
        <p:pic>
          <p:nvPicPr>
            <p:cNvPr id="104" name="Picture 103"/>
            <p:cNvPicPr>
              <a:picLocks noChangeAspect="1"/>
            </p:cNvPicPr>
            <p:nvPr/>
          </p:nvPicPr>
          <p:blipFill>
            <a:blip r:embed="rId15"/>
            <a:stretch>
              <a:fillRect/>
            </a:stretch>
          </p:blipFill>
          <p:spPr>
            <a:xfrm>
              <a:off x="2676917" y="4729675"/>
              <a:ext cx="683700" cy="598300"/>
            </a:xfrm>
            <a:prstGeom prst="rect">
              <a:avLst/>
            </a:prstGeom>
          </p:spPr>
        </p:pic>
        <p:sp>
          <p:nvSpPr>
            <p:cNvPr id="106" name="Rectangle 105"/>
            <p:cNvSpPr/>
            <p:nvPr/>
          </p:nvSpPr>
          <p:spPr>
            <a:xfrm>
              <a:off x="2214668" y="5258642"/>
              <a:ext cx="1437239" cy="276999"/>
            </a:xfrm>
            <a:prstGeom prst="rect">
              <a:avLst/>
            </a:prstGeom>
          </p:spPr>
          <p:txBody>
            <a:bodyPr wrap="square">
              <a:spAutoFit/>
            </a:bodyPr>
            <a:lstStyle/>
            <a:p>
              <a:pPr algn="ctr" defTabSz="914363"/>
              <a:r>
                <a:rPr lang="en-US" sz="1200" kern="0" spc="-20" dirty="0" smtClean="0">
                  <a:solidFill>
                    <a:srgbClr val="00188F"/>
                  </a:solidFill>
                  <a:latin typeface="Segoe UI Light" panose="020B0502040204020203" pitchFamily="34" charset="0"/>
                  <a:cs typeface="Segoe UI Light" panose="020B0502040204020203" pitchFamily="34" charset="0"/>
                </a:rPr>
                <a:t>SharePoint</a:t>
              </a:r>
              <a:endParaRPr lang="en-US" sz="1200" kern="0" spc="-20" dirty="0">
                <a:solidFill>
                  <a:srgbClr val="00188F"/>
                </a:solidFill>
                <a:latin typeface="Segoe UI Light" panose="020B0502040204020203" pitchFamily="34" charset="0"/>
                <a:cs typeface="Segoe UI Light" panose="020B0502040204020203" pitchFamily="34" charset="0"/>
              </a:endParaRPr>
            </a:p>
          </p:txBody>
        </p:sp>
      </p:grpSp>
      <p:cxnSp>
        <p:nvCxnSpPr>
          <p:cNvPr id="107" name="Straight Arrow Connector 106"/>
          <p:cNvCxnSpPr/>
          <p:nvPr/>
        </p:nvCxnSpPr>
        <p:spPr>
          <a:xfrm flipH="1" flipV="1">
            <a:off x="2495150" y="4274120"/>
            <a:ext cx="473760" cy="374713"/>
          </a:xfrm>
          <a:prstGeom prst="straightConnector1">
            <a:avLst/>
          </a:prstGeom>
          <a:ln w="57150">
            <a:solidFill>
              <a:srgbClr val="FFC000"/>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113" name="Rectangle 112"/>
          <p:cNvSpPr/>
          <p:nvPr/>
        </p:nvSpPr>
        <p:spPr>
          <a:xfrm>
            <a:off x="9216529" y="1700167"/>
            <a:ext cx="2052806" cy="307777"/>
          </a:xfrm>
          <a:prstGeom prst="rect">
            <a:avLst/>
          </a:prstGeom>
        </p:spPr>
        <p:txBody>
          <a:bodyPr wrap="none">
            <a:spAutoFit/>
          </a:bodyPr>
          <a:lstStyle/>
          <a:p>
            <a:pPr defTabSz="914363">
              <a:defRPr/>
            </a:pPr>
            <a:r>
              <a:rPr lang="en-US" sz="1400" kern="0" spc="-70" dirty="0" smtClean="0">
                <a:solidFill>
                  <a:srgbClr val="00188F"/>
                </a:solidFill>
              </a:rPr>
              <a:t>On Premises Infrastructure</a:t>
            </a:r>
          </a:p>
        </p:txBody>
      </p:sp>
    </p:spTree>
    <p:extLst>
      <p:ext uri="{BB962C8B-B14F-4D97-AF65-F5344CB8AC3E}">
        <p14:creationId xmlns:p14="http://schemas.microsoft.com/office/powerpoint/2010/main" val="44781334"/>
      </p:ext>
    </p:extLst>
  </p:cSld>
  <p:clrMapOvr>
    <a:masterClrMapping/>
  </p:clrMapOvr>
  <p:transition>
    <p:fad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p:txBody>
          <a:bodyPr/>
          <a:lstStyle/>
          <a:p>
            <a:r>
              <a:rPr lang="en-US" smtClean="0"/>
              <a:t>Core identity scenarios with Office 365</a:t>
            </a:r>
            <a:endParaRPr lang="en-US" dirty="0"/>
          </a:p>
        </p:txBody>
      </p:sp>
      <p:grpSp>
        <p:nvGrpSpPr>
          <p:cNvPr id="27" name="Group 26"/>
          <p:cNvGrpSpPr/>
          <p:nvPr/>
        </p:nvGrpSpPr>
        <p:grpSpPr>
          <a:xfrm>
            <a:off x="618740" y="1040050"/>
            <a:ext cx="3556990" cy="5582048"/>
            <a:chOff x="251761" y="1018778"/>
            <a:chExt cx="2834640" cy="5475296"/>
          </a:xfrm>
        </p:grpSpPr>
        <p:sp>
          <p:nvSpPr>
            <p:cNvPr id="13" name="Rectangle 12"/>
            <p:cNvSpPr/>
            <p:nvPr/>
          </p:nvSpPr>
          <p:spPr bwMode="auto">
            <a:xfrm>
              <a:off x="251761" y="3406681"/>
              <a:ext cx="2834640" cy="2819473"/>
            </a:xfrm>
            <a:custGeom>
              <a:avLst/>
              <a:gdLst>
                <a:gd name="connsiteX0" fmla="*/ 0 w 2827509"/>
                <a:gd name="connsiteY0" fmla="*/ 0 h 5181957"/>
                <a:gd name="connsiteX1" fmla="*/ 2827509 w 2827509"/>
                <a:gd name="connsiteY1" fmla="*/ 0 h 5181957"/>
                <a:gd name="connsiteX2" fmla="*/ 2827509 w 2827509"/>
                <a:gd name="connsiteY2" fmla="*/ 5181957 h 5181957"/>
                <a:gd name="connsiteX3" fmla="*/ 0 w 2827509"/>
                <a:gd name="connsiteY3" fmla="*/ 5181957 h 5181957"/>
                <a:gd name="connsiteX4" fmla="*/ 0 w 2827509"/>
                <a:gd name="connsiteY4" fmla="*/ 0 h 51819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27509" h="5181957">
                  <a:moveTo>
                    <a:pt x="0" y="0"/>
                  </a:moveTo>
                  <a:lnTo>
                    <a:pt x="2827509" y="0"/>
                  </a:lnTo>
                  <a:lnTo>
                    <a:pt x="2827509" y="5181957"/>
                  </a:lnTo>
                  <a:lnTo>
                    <a:pt x="0" y="5181957"/>
                  </a:lnTo>
                  <a:lnTo>
                    <a:pt x="0" y="0"/>
                  </a:lnTo>
                  <a:close/>
                </a:path>
              </a:pathLst>
            </a:custGeom>
            <a:solidFill>
              <a:schemeClr val="bg1">
                <a:lumMod val="75000"/>
                <a:alpha val="50000"/>
              </a:schemeClr>
            </a:solidFill>
            <a:ln>
              <a:noFill/>
              <a:headEnd type="none" w="med" len="med"/>
              <a:tailEnd type="none" w="med" len="med"/>
            </a:ln>
            <a:effectLst/>
          </p:spPr>
          <p:style>
            <a:lnRef idx="1">
              <a:schemeClr val="accent4"/>
            </a:lnRef>
            <a:fillRef idx="3">
              <a:schemeClr val="accent4"/>
            </a:fillRef>
            <a:effectRef idx="2">
              <a:schemeClr val="accent4"/>
            </a:effectRef>
            <a:fontRef idx="minor">
              <a:schemeClr val="lt1"/>
            </a:fontRef>
          </p:style>
          <p:txBody>
            <a:bodyPr vert="horz" wrap="square" lIns="77660" tIns="3727869" rIns="77660" bIns="77665" numCol="1" rtlCol="0" anchor="t" anchorCtr="0" compatLnSpc="1">
              <a:prstTxWarp prst="textNoShape">
                <a:avLst/>
              </a:prstTxWarp>
            </a:bodyPr>
            <a:lstStyle/>
            <a:p>
              <a:pPr algn="ctr" defTabSz="776384">
                <a:spcAft>
                  <a:spcPts val="255"/>
                </a:spcAft>
              </a:pPr>
              <a:endParaRPr lang="en-US" sz="1428" spc="-41" dirty="0">
                <a:solidFill>
                  <a:srgbClr val="505050"/>
                </a:solidFill>
              </a:endParaRPr>
            </a:p>
            <a:p>
              <a:pPr algn="ctr" defTabSz="776384">
                <a:spcAft>
                  <a:spcPts val="255"/>
                </a:spcAft>
              </a:pPr>
              <a:endParaRPr lang="en-US" sz="1428" spc="-41" dirty="0">
                <a:solidFill>
                  <a:srgbClr val="505050"/>
                </a:solidFill>
              </a:endParaRPr>
            </a:p>
            <a:p>
              <a:pPr algn="ctr" defTabSz="776384">
                <a:spcAft>
                  <a:spcPts val="255"/>
                </a:spcAft>
              </a:pPr>
              <a:endParaRPr lang="en-US" sz="1428" spc="-41" dirty="0">
                <a:solidFill>
                  <a:srgbClr val="505050"/>
                </a:solidFill>
              </a:endParaRPr>
            </a:p>
          </p:txBody>
        </p:sp>
        <p:sp>
          <p:nvSpPr>
            <p:cNvPr id="18" name="Rectangle 17"/>
            <p:cNvSpPr/>
            <p:nvPr/>
          </p:nvSpPr>
          <p:spPr bwMode="auto">
            <a:xfrm>
              <a:off x="251761" y="1018778"/>
              <a:ext cx="2834640" cy="953486"/>
            </a:xfrm>
            <a:prstGeom prst="rect">
              <a:avLst/>
            </a:prstGeom>
            <a:solidFill>
              <a:schemeClr val="bg2"/>
            </a:solidFill>
            <a:ln>
              <a:noFill/>
              <a:headEnd type="none" w="med" len="med"/>
              <a:tailEnd type="none" w="med" len="med"/>
            </a:ln>
            <a:effectLst/>
          </p:spPr>
          <p:style>
            <a:lnRef idx="1">
              <a:schemeClr val="accent4"/>
            </a:lnRef>
            <a:fillRef idx="3">
              <a:schemeClr val="accent4"/>
            </a:fillRef>
            <a:effectRef idx="2">
              <a:schemeClr val="accent4"/>
            </a:effectRef>
            <a:fontRef idx="minor">
              <a:schemeClr val="lt1"/>
            </a:fontRef>
          </p:style>
          <p:txBody>
            <a:bodyPr vert="horz" wrap="square" lIns="77660" tIns="38830" rIns="77660" bIns="38830" numCol="1" rtlCol="0" anchor="ctr" anchorCtr="0" compatLnSpc="1">
              <a:prstTxWarp prst="textNoShape">
                <a:avLst/>
              </a:prstTxWarp>
            </a:bodyPr>
            <a:lstStyle/>
            <a:p>
              <a:pPr algn="ctr" defTabSz="776384"/>
              <a:r>
                <a:rPr lang="en-US" sz="2447" spc="-41" dirty="0">
                  <a:solidFill>
                    <a:srgbClr val="505050"/>
                  </a:solidFill>
                </a:rPr>
                <a:t>Cloud</a:t>
              </a:r>
              <a:r>
                <a:rPr lang="en-US" sz="2039" spc="-41" dirty="0">
                  <a:solidFill>
                    <a:srgbClr val="505050"/>
                  </a:solidFill>
                </a:rPr>
                <a:t> </a:t>
              </a:r>
              <a:r>
                <a:rPr lang="en-US" sz="2447" spc="-41" dirty="0">
                  <a:solidFill>
                    <a:srgbClr val="505050"/>
                  </a:solidFill>
                </a:rPr>
                <a:t>Identity</a:t>
              </a:r>
            </a:p>
          </p:txBody>
        </p:sp>
        <p:sp>
          <p:nvSpPr>
            <p:cNvPr id="3" name="TextBox 2"/>
            <p:cNvSpPr txBox="1"/>
            <p:nvPr/>
          </p:nvSpPr>
          <p:spPr>
            <a:xfrm>
              <a:off x="370497" y="5081581"/>
              <a:ext cx="2638569" cy="1412493"/>
            </a:xfrm>
            <a:prstGeom prst="rect">
              <a:avLst/>
            </a:prstGeom>
            <a:noFill/>
          </p:spPr>
          <p:txBody>
            <a:bodyPr wrap="square" lIns="0" tIns="0" rIns="0" bIns="0" rtlCol="0">
              <a:spAutoFit/>
            </a:bodyPr>
            <a:lstStyle/>
            <a:p>
              <a:pPr marL="0" lvl="1" algn="ctr"/>
              <a:r>
                <a:rPr lang="en-US" sz="1835" spc="-41" dirty="0">
                  <a:solidFill>
                    <a:srgbClr val="505050"/>
                  </a:solidFill>
                </a:rPr>
                <a:t>Single identity in the cloud </a:t>
              </a:r>
              <a:r>
                <a:rPr lang="en-US" sz="1835" dirty="0">
                  <a:solidFill>
                    <a:srgbClr val="505050"/>
                  </a:solidFill>
                  <a:cs typeface="Arial" pitchFamily="34" charset="0"/>
                </a:rPr>
                <a:t>Suitable for small organizations with no integration to on-premises directories</a:t>
              </a:r>
              <a:endParaRPr lang="en-US" sz="1835" dirty="0">
                <a:solidFill>
                  <a:srgbClr val="505050"/>
                </a:solidFill>
              </a:endParaRPr>
            </a:p>
            <a:p>
              <a:endParaRPr lang="en-US" sz="1835" spc="-41" dirty="0">
                <a:solidFill>
                  <a:srgbClr val="505050"/>
                </a:solidFill>
              </a:endParaRPr>
            </a:p>
          </p:txBody>
        </p:sp>
        <p:grpSp>
          <p:nvGrpSpPr>
            <p:cNvPr id="24" name="Group 23"/>
            <p:cNvGrpSpPr/>
            <p:nvPr/>
          </p:nvGrpSpPr>
          <p:grpSpPr>
            <a:xfrm>
              <a:off x="251761" y="1912696"/>
              <a:ext cx="2834640" cy="1076562"/>
              <a:chOff x="245159" y="1950796"/>
              <a:chExt cx="2834640" cy="1076562"/>
            </a:xfrm>
          </p:grpSpPr>
          <p:sp>
            <p:nvSpPr>
              <p:cNvPr id="76" name="Rectangle 75"/>
              <p:cNvSpPr/>
              <p:nvPr/>
            </p:nvSpPr>
            <p:spPr bwMode="auto">
              <a:xfrm>
                <a:off x="245159" y="1950796"/>
                <a:ext cx="2834640" cy="1076562"/>
              </a:xfrm>
              <a:custGeom>
                <a:avLst/>
                <a:gdLst>
                  <a:gd name="connsiteX0" fmla="*/ 0 w 2843784"/>
                  <a:gd name="connsiteY0" fmla="*/ 0 h 1076562"/>
                  <a:gd name="connsiteX1" fmla="*/ 2843784 w 2843784"/>
                  <a:gd name="connsiteY1" fmla="*/ 0 h 1076562"/>
                  <a:gd name="connsiteX2" fmla="*/ 2843784 w 2843784"/>
                  <a:gd name="connsiteY2" fmla="*/ 1076562 h 1076562"/>
                  <a:gd name="connsiteX3" fmla="*/ 0 w 2843784"/>
                  <a:gd name="connsiteY3" fmla="*/ 1076562 h 1076562"/>
                  <a:gd name="connsiteX4" fmla="*/ 0 w 2843784"/>
                  <a:gd name="connsiteY4" fmla="*/ 0 h 10765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43784" h="1076562">
                    <a:moveTo>
                      <a:pt x="0" y="0"/>
                    </a:moveTo>
                    <a:lnTo>
                      <a:pt x="2843784" y="0"/>
                    </a:lnTo>
                    <a:lnTo>
                      <a:pt x="2843784" y="1076562"/>
                    </a:lnTo>
                    <a:lnTo>
                      <a:pt x="0" y="1076562"/>
                    </a:lnTo>
                    <a:lnTo>
                      <a:pt x="0" y="0"/>
                    </a:lnTo>
                    <a:close/>
                  </a:path>
                </a:pathLst>
              </a:custGeom>
              <a:solidFill>
                <a:schemeClr val="bg2"/>
              </a:solidFill>
              <a:ln>
                <a:noFill/>
                <a:headEnd type="none" w="med" len="med"/>
                <a:tailEnd type="none" w="med" len="med"/>
              </a:ln>
              <a:effectLst/>
            </p:spPr>
            <p:style>
              <a:lnRef idx="1">
                <a:schemeClr val="accent4"/>
              </a:lnRef>
              <a:fillRef idx="3">
                <a:schemeClr val="accent4"/>
              </a:fillRef>
              <a:effectRef idx="2">
                <a:schemeClr val="accent4"/>
              </a:effectRef>
              <a:fontRef idx="minor">
                <a:schemeClr val="lt1"/>
              </a:fontRef>
            </p:style>
            <p:txBody>
              <a:bodyPr vert="horz" wrap="square" lIns="77660" tIns="38830" rIns="77660" bIns="38830" numCol="1" rtlCol="0" anchor="ctr" anchorCtr="0" compatLnSpc="1">
                <a:prstTxWarp prst="textNoShape">
                  <a:avLst/>
                </a:prstTxWarp>
              </a:bodyPr>
              <a:lstStyle/>
              <a:p>
                <a:pPr marL="146969" indent="-146969" algn="ctr" defTabSz="776384">
                  <a:buFont typeface="Arial" pitchFamily="34" charset="0"/>
                  <a:buChar char="•"/>
                </a:pPr>
                <a:endParaRPr lang="en-US" sz="1835" spc="-41" dirty="0">
                  <a:solidFill>
                    <a:srgbClr val="505050"/>
                  </a:solidFill>
                </a:endParaRPr>
              </a:p>
            </p:txBody>
          </p:sp>
          <p:pic>
            <p:nvPicPr>
              <p:cNvPr id="75" name="Picture 6"/>
              <p:cNvPicPr>
                <a:picLocks noChangeAspect="1" noChangeArrowheads="1"/>
              </p:cNvPicPr>
              <p:nvPr/>
            </p:nvPicPr>
            <p:blipFill>
              <a:blip r:embed="rId3" cstate="print">
                <a:extLst>
                  <a:ext uri="{28A0092B-C50C-407E-A947-70E740481C1C}">
                    <a14:useLocalDpi xmlns:a14="http://schemas.microsoft.com/office/drawing/2010/main" val="0"/>
                  </a:ext>
                </a:extLst>
              </a:blip>
              <a:stretch>
                <a:fillRect/>
              </a:stretch>
            </p:blipFill>
            <p:spPr bwMode="auto">
              <a:xfrm>
                <a:off x="886759" y="1989853"/>
                <a:ext cx="1560584" cy="872295"/>
              </a:xfrm>
              <a:prstGeom prst="rect">
                <a:avLst/>
              </a:prstGeom>
              <a:noFill/>
              <a:extLst/>
            </p:spPr>
          </p:pic>
        </p:grpSp>
        <p:sp>
          <p:nvSpPr>
            <p:cNvPr id="61" name="Rectangle 60"/>
            <p:cNvSpPr/>
            <p:nvPr/>
          </p:nvSpPr>
          <p:spPr bwMode="auto">
            <a:xfrm>
              <a:off x="251761" y="2922049"/>
              <a:ext cx="2834640" cy="484632"/>
            </a:xfrm>
            <a:custGeom>
              <a:avLst/>
              <a:gdLst>
                <a:gd name="connsiteX0" fmla="*/ 0 w 2843784"/>
                <a:gd name="connsiteY0" fmla="*/ 0 h 484632"/>
                <a:gd name="connsiteX1" fmla="*/ 2843784 w 2843784"/>
                <a:gd name="connsiteY1" fmla="*/ 0 h 484632"/>
                <a:gd name="connsiteX2" fmla="*/ 2843784 w 2843784"/>
                <a:gd name="connsiteY2" fmla="*/ 484632 h 484632"/>
                <a:gd name="connsiteX3" fmla="*/ 0 w 2843784"/>
                <a:gd name="connsiteY3" fmla="*/ 484632 h 484632"/>
                <a:gd name="connsiteX4" fmla="*/ 0 w 2843784"/>
                <a:gd name="connsiteY4" fmla="*/ 0 h 48463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43784" h="484632">
                  <a:moveTo>
                    <a:pt x="0" y="0"/>
                  </a:moveTo>
                  <a:lnTo>
                    <a:pt x="2843784" y="0"/>
                  </a:lnTo>
                  <a:lnTo>
                    <a:pt x="2843784" y="484632"/>
                  </a:lnTo>
                  <a:lnTo>
                    <a:pt x="0" y="484632"/>
                  </a:lnTo>
                  <a:lnTo>
                    <a:pt x="0" y="0"/>
                  </a:lnTo>
                  <a:close/>
                </a:path>
              </a:pathLst>
            </a:custGeom>
            <a:solidFill>
              <a:srgbClr val="0088EE"/>
            </a:solidFill>
            <a:ln w="25400" cap="flat" cmpd="sng" algn="ctr">
              <a:noFill/>
              <a:prstDash val="solid"/>
            </a:ln>
            <a:effectLst/>
          </p:spPr>
          <p:txBody>
            <a:bodyPr lIns="77659" tIns="38830" rIns="77659" bIns="38830" rtlCol="0" anchor="ctr"/>
            <a:lstStyle/>
            <a:p>
              <a:pPr algn="ctr" defTabSz="776600"/>
              <a:r>
                <a:rPr lang="en-US" sz="1530" kern="0" spc="-41" dirty="0">
                  <a:ln>
                    <a:solidFill>
                      <a:srgbClr val="FFFFFF">
                        <a:alpha val="0"/>
                      </a:srgbClr>
                    </a:solidFill>
                  </a:ln>
                  <a:solidFill>
                    <a:srgbClr val="FFFFFF"/>
                  </a:solidFill>
                </a:rPr>
                <a:t>Windows Azure Active Directory</a:t>
              </a:r>
            </a:p>
          </p:txBody>
        </p:sp>
      </p:grpSp>
      <p:grpSp>
        <p:nvGrpSpPr>
          <p:cNvPr id="29" name="Group 28"/>
          <p:cNvGrpSpPr/>
          <p:nvPr/>
        </p:nvGrpSpPr>
        <p:grpSpPr>
          <a:xfrm>
            <a:off x="4371077" y="1040048"/>
            <a:ext cx="3554507" cy="5308905"/>
            <a:chOff x="6195502" y="1018778"/>
            <a:chExt cx="2834640" cy="5207376"/>
          </a:xfrm>
        </p:grpSpPr>
        <p:sp>
          <p:nvSpPr>
            <p:cNvPr id="59" name="Rectangle 58"/>
            <p:cNvSpPr/>
            <p:nvPr/>
          </p:nvSpPr>
          <p:spPr bwMode="auto">
            <a:xfrm>
              <a:off x="6195502" y="1018780"/>
              <a:ext cx="2834640" cy="5207374"/>
            </a:xfrm>
            <a:prstGeom prst="rect">
              <a:avLst/>
            </a:prstGeom>
            <a:solidFill>
              <a:schemeClr val="bg1">
                <a:lumMod val="75000"/>
                <a:alpha val="50000"/>
              </a:schemeClr>
            </a:solidFill>
            <a:ln>
              <a:noFill/>
              <a:headEnd type="none" w="med" len="med"/>
              <a:tailEnd type="none" w="med" len="med"/>
            </a:ln>
            <a:effectLst/>
          </p:spPr>
          <p:style>
            <a:lnRef idx="1">
              <a:schemeClr val="accent4"/>
            </a:lnRef>
            <a:fillRef idx="3">
              <a:schemeClr val="accent4"/>
            </a:fillRef>
            <a:effectRef idx="2">
              <a:schemeClr val="accent4"/>
            </a:effectRef>
            <a:fontRef idx="minor">
              <a:schemeClr val="lt1"/>
            </a:fontRef>
          </p:style>
          <p:txBody>
            <a:bodyPr vert="horz" wrap="square" lIns="77660" tIns="3727869" rIns="77660" bIns="77665" numCol="1" rtlCol="0" anchor="t" anchorCtr="0" compatLnSpc="1">
              <a:prstTxWarp prst="textNoShape">
                <a:avLst/>
              </a:prstTxWarp>
            </a:bodyPr>
            <a:lstStyle/>
            <a:p>
              <a:pPr algn="ctr" defTabSz="776384">
                <a:spcAft>
                  <a:spcPts val="255"/>
                </a:spcAft>
              </a:pPr>
              <a:endParaRPr lang="en-US" sz="1428" spc="-41" dirty="0">
                <a:solidFill>
                  <a:srgbClr val="505050"/>
                </a:solidFill>
              </a:endParaRPr>
            </a:p>
            <a:p>
              <a:pPr algn="ctr" defTabSz="776384">
                <a:spcAft>
                  <a:spcPts val="255"/>
                </a:spcAft>
              </a:pPr>
              <a:endParaRPr lang="en-US" sz="1428" spc="-41" dirty="0">
                <a:solidFill>
                  <a:srgbClr val="505050"/>
                </a:solidFill>
              </a:endParaRPr>
            </a:p>
            <a:p>
              <a:pPr algn="ctr" defTabSz="776384">
                <a:spcAft>
                  <a:spcPts val="255"/>
                </a:spcAft>
              </a:pPr>
              <a:endParaRPr lang="en-US" sz="1428" spc="-41" dirty="0">
                <a:solidFill>
                  <a:srgbClr val="505050"/>
                </a:solidFill>
              </a:endParaRPr>
            </a:p>
          </p:txBody>
        </p:sp>
        <p:sp>
          <p:nvSpPr>
            <p:cNvPr id="67" name="Rectangle 66"/>
            <p:cNvSpPr/>
            <p:nvPr/>
          </p:nvSpPr>
          <p:spPr bwMode="auto">
            <a:xfrm>
              <a:off x="6195502" y="4610825"/>
              <a:ext cx="2834640" cy="365031"/>
            </a:xfrm>
            <a:prstGeom prst="rect">
              <a:avLst/>
            </a:prstGeom>
            <a:solidFill>
              <a:schemeClr val="accent2"/>
            </a:solidFill>
            <a:ln w="25400" cap="flat" cmpd="sng" algn="ctr">
              <a:noFill/>
              <a:prstDash val="solid"/>
            </a:ln>
            <a:effectLst/>
          </p:spPr>
          <p:txBody>
            <a:bodyPr lIns="77659" tIns="38830" rIns="77659" bIns="38830" rtlCol="0" anchor="ctr"/>
            <a:lstStyle/>
            <a:p>
              <a:pPr algn="ctr" defTabSz="776600"/>
              <a:r>
                <a:rPr lang="en-US" sz="1326" kern="0" dirty="0">
                  <a:ln>
                    <a:solidFill>
                      <a:srgbClr val="FFFFFF">
                        <a:alpha val="0"/>
                      </a:srgbClr>
                    </a:solidFill>
                  </a:ln>
                  <a:solidFill>
                    <a:srgbClr val="FFFFFF"/>
                  </a:solidFill>
                </a:rPr>
                <a:t>On-Premises</a:t>
              </a:r>
              <a:r>
                <a:rPr lang="en-US" sz="1530" kern="0" spc="-41" dirty="0">
                  <a:ln>
                    <a:solidFill>
                      <a:srgbClr val="FFFFFF">
                        <a:alpha val="0"/>
                      </a:srgbClr>
                    </a:solidFill>
                  </a:ln>
                  <a:solidFill>
                    <a:srgbClr val="505050"/>
                  </a:solidFill>
                </a:rPr>
                <a:t> </a:t>
              </a:r>
              <a:r>
                <a:rPr lang="en-US" sz="1326" kern="0" dirty="0">
                  <a:ln>
                    <a:solidFill>
                      <a:srgbClr val="FFFFFF">
                        <a:alpha val="0"/>
                      </a:srgbClr>
                    </a:solidFill>
                  </a:ln>
                  <a:solidFill>
                    <a:srgbClr val="FFFFFF"/>
                  </a:solidFill>
                </a:rPr>
                <a:t>Identity</a:t>
              </a:r>
            </a:p>
          </p:txBody>
        </p:sp>
        <p:cxnSp>
          <p:nvCxnSpPr>
            <p:cNvPr id="72" name="Straight Arrow Connector 71"/>
            <p:cNvCxnSpPr>
              <a:stCxn id="78" idx="2"/>
              <a:endCxn id="73" idx="0"/>
            </p:cNvCxnSpPr>
            <p:nvPr/>
          </p:nvCxnSpPr>
          <p:spPr>
            <a:xfrm>
              <a:off x="7612822" y="3406681"/>
              <a:ext cx="0" cy="355847"/>
            </a:xfrm>
            <a:prstGeom prst="straightConnector1">
              <a:avLst/>
            </a:prstGeom>
            <a:ln w="38100">
              <a:solidFill>
                <a:schemeClr val="tx1">
                  <a:lumMod val="65000"/>
                  <a:lumOff val="35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73" name="Rectangle 72"/>
            <p:cNvSpPr/>
            <p:nvPr/>
          </p:nvSpPr>
          <p:spPr bwMode="auto">
            <a:xfrm>
              <a:off x="6195502" y="3762528"/>
              <a:ext cx="2834640" cy="437122"/>
            </a:xfrm>
            <a:prstGeom prst="rect">
              <a:avLst/>
            </a:prstGeom>
            <a:solidFill>
              <a:schemeClr val="accent1"/>
            </a:solidFill>
            <a:ln w="25400" cap="flat" cmpd="sng" algn="ctr">
              <a:noFill/>
              <a:prstDash val="solid"/>
            </a:ln>
            <a:effectLst/>
          </p:spPr>
          <p:txBody>
            <a:bodyPr lIns="93217" tIns="46609" rIns="93217" bIns="46609" rtlCol="0" anchor="ctr"/>
            <a:lstStyle/>
            <a:p>
              <a:pPr algn="ctr" defTabSz="776600"/>
              <a:r>
                <a:rPr lang="en-US" sz="1326" kern="0" dirty="0" err="1" smtClean="0">
                  <a:ln>
                    <a:solidFill>
                      <a:srgbClr val="FFFFFF">
                        <a:alpha val="0"/>
                      </a:srgbClr>
                    </a:solidFill>
                  </a:ln>
                  <a:solidFill>
                    <a:srgbClr val="FFFFFF"/>
                  </a:solidFill>
                </a:rPr>
                <a:t>DirSync</a:t>
              </a:r>
              <a:r>
                <a:rPr lang="en-US" sz="1326" kern="0" dirty="0" smtClean="0">
                  <a:ln>
                    <a:solidFill>
                      <a:srgbClr val="FFFFFF">
                        <a:alpha val="0"/>
                      </a:srgbClr>
                    </a:solidFill>
                  </a:ln>
                  <a:solidFill>
                    <a:srgbClr val="FFFFFF"/>
                  </a:solidFill>
                </a:rPr>
                <a:t> </a:t>
              </a:r>
              <a:r>
                <a:rPr lang="en-US" sz="1326" kern="0" dirty="0">
                  <a:ln>
                    <a:solidFill>
                      <a:srgbClr val="FFFFFF">
                        <a:alpha val="0"/>
                      </a:srgbClr>
                    </a:solidFill>
                  </a:ln>
                  <a:solidFill>
                    <a:srgbClr val="FFFFFF"/>
                  </a:solidFill>
                </a:rPr>
                <a:t>&amp; Password Sync*</a:t>
              </a:r>
            </a:p>
          </p:txBody>
        </p:sp>
        <p:cxnSp>
          <p:nvCxnSpPr>
            <p:cNvPr id="74" name="Straight Arrow Connector 73"/>
            <p:cNvCxnSpPr>
              <a:endCxn id="67" idx="0"/>
            </p:cNvCxnSpPr>
            <p:nvPr/>
          </p:nvCxnSpPr>
          <p:spPr>
            <a:xfrm>
              <a:off x="7612822" y="4199650"/>
              <a:ext cx="0" cy="411175"/>
            </a:xfrm>
            <a:prstGeom prst="straightConnector1">
              <a:avLst/>
            </a:prstGeom>
            <a:ln w="38100">
              <a:solidFill>
                <a:schemeClr val="tx1">
                  <a:lumMod val="65000"/>
                  <a:lumOff val="35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81" name="Rectangle 80"/>
            <p:cNvSpPr/>
            <p:nvPr/>
          </p:nvSpPr>
          <p:spPr bwMode="auto">
            <a:xfrm>
              <a:off x="6195502" y="1018778"/>
              <a:ext cx="2834640" cy="953489"/>
            </a:xfrm>
            <a:prstGeom prst="rect">
              <a:avLst/>
            </a:prstGeom>
            <a:solidFill>
              <a:schemeClr val="bg2"/>
            </a:solidFill>
            <a:ln>
              <a:noFill/>
              <a:headEnd type="none" w="med" len="med"/>
              <a:tailEnd type="none" w="med" len="med"/>
            </a:ln>
            <a:effectLst/>
          </p:spPr>
          <p:style>
            <a:lnRef idx="1">
              <a:schemeClr val="accent4"/>
            </a:lnRef>
            <a:fillRef idx="3">
              <a:schemeClr val="accent4"/>
            </a:fillRef>
            <a:effectRef idx="2">
              <a:schemeClr val="accent4"/>
            </a:effectRef>
            <a:fontRef idx="minor">
              <a:schemeClr val="lt1"/>
            </a:fontRef>
          </p:style>
          <p:txBody>
            <a:bodyPr vert="horz" wrap="square" lIns="77660" tIns="38830" rIns="77660" bIns="38830" numCol="1" rtlCol="0" anchor="ctr" anchorCtr="0" compatLnSpc="1">
              <a:prstTxWarp prst="textNoShape">
                <a:avLst/>
              </a:prstTxWarp>
            </a:bodyPr>
            <a:lstStyle/>
            <a:p>
              <a:pPr algn="ctr" defTabSz="776384">
                <a:lnSpc>
                  <a:spcPct val="90000"/>
                </a:lnSpc>
              </a:pPr>
              <a:r>
                <a:rPr lang="en-US" sz="2141" spc="-41" dirty="0">
                  <a:solidFill>
                    <a:srgbClr val="505050"/>
                  </a:solidFill>
                </a:rPr>
                <a:t>Directory &amp; Password Synchronization* </a:t>
              </a:r>
            </a:p>
          </p:txBody>
        </p:sp>
        <p:sp>
          <p:nvSpPr>
            <p:cNvPr id="80" name="TextBox 79"/>
            <p:cNvSpPr txBox="1"/>
            <p:nvPr/>
          </p:nvSpPr>
          <p:spPr>
            <a:xfrm>
              <a:off x="6428674" y="5081581"/>
              <a:ext cx="2368296" cy="1129995"/>
            </a:xfrm>
            <a:prstGeom prst="rect">
              <a:avLst/>
            </a:prstGeom>
            <a:noFill/>
          </p:spPr>
          <p:txBody>
            <a:bodyPr wrap="square" lIns="0" tIns="0" rIns="0" bIns="0" rtlCol="0">
              <a:spAutoFit/>
            </a:bodyPr>
            <a:lstStyle/>
            <a:p>
              <a:pPr algn="ctr"/>
              <a:r>
                <a:rPr lang="en-US" sz="1835" spc="-41" dirty="0">
                  <a:solidFill>
                    <a:srgbClr val="505050"/>
                  </a:solidFill>
                </a:rPr>
                <a:t>Single identity</a:t>
              </a:r>
              <a:br>
                <a:rPr lang="en-US" sz="1835" spc="-41" dirty="0">
                  <a:solidFill>
                    <a:srgbClr val="505050"/>
                  </a:solidFill>
                </a:rPr>
              </a:br>
              <a:r>
                <a:rPr lang="en-US" sz="1835" spc="-41" dirty="0">
                  <a:solidFill>
                    <a:srgbClr val="505050"/>
                  </a:solidFill>
                </a:rPr>
                <a:t>suitable for medium </a:t>
              </a:r>
              <a:br>
                <a:rPr lang="en-US" sz="1835" spc="-41" dirty="0">
                  <a:solidFill>
                    <a:srgbClr val="505050"/>
                  </a:solidFill>
                </a:rPr>
              </a:br>
              <a:r>
                <a:rPr lang="en-US" sz="1835" spc="-41" dirty="0">
                  <a:solidFill>
                    <a:srgbClr val="505050"/>
                  </a:solidFill>
                </a:rPr>
                <a:t>and large organizations without federation*</a:t>
              </a:r>
            </a:p>
          </p:txBody>
        </p:sp>
        <p:grpSp>
          <p:nvGrpSpPr>
            <p:cNvPr id="96" name="Group 95"/>
            <p:cNvGrpSpPr/>
            <p:nvPr/>
          </p:nvGrpSpPr>
          <p:grpSpPr>
            <a:xfrm>
              <a:off x="6195502" y="1912696"/>
              <a:ext cx="2834640" cy="1076562"/>
              <a:chOff x="245159" y="1950796"/>
              <a:chExt cx="2834640" cy="1076562"/>
            </a:xfrm>
          </p:grpSpPr>
          <p:sp>
            <p:nvSpPr>
              <p:cNvPr id="97" name="Rectangle 75"/>
              <p:cNvSpPr/>
              <p:nvPr/>
            </p:nvSpPr>
            <p:spPr bwMode="auto">
              <a:xfrm>
                <a:off x="245159" y="1950796"/>
                <a:ext cx="2834640" cy="1076562"/>
              </a:xfrm>
              <a:custGeom>
                <a:avLst/>
                <a:gdLst>
                  <a:gd name="connsiteX0" fmla="*/ 0 w 2843784"/>
                  <a:gd name="connsiteY0" fmla="*/ 0 h 1076562"/>
                  <a:gd name="connsiteX1" fmla="*/ 2843784 w 2843784"/>
                  <a:gd name="connsiteY1" fmla="*/ 0 h 1076562"/>
                  <a:gd name="connsiteX2" fmla="*/ 2843784 w 2843784"/>
                  <a:gd name="connsiteY2" fmla="*/ 1076562 h 1076562"/>
                  <a:gd name="connsiteX3" fmla="*/ 0 w 2843784"/>
                  <a:gd name="connsiteY3" fmla="*/ 1076562 h 1076562"/>
                  <a:gd name="connsiteX4" fmla="*/ 0 w 2843784"/>
                  <a:gd name="connsiteY4" fmla="*/ 0 h 10765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43784" h="1076562">
                    <a:moveTo>
                      <a:pt x="0" y="0"/>
                    </a:moveTo>
                    <a:lnTo>
                      <a:pt x="2843784" y="0"/>
                    </a:lnTo>
                    <a:lnTo>
                      <a:pt x="2843784" y="1076562"/>
                    </a:lnTo>
                    <a:lnTo>
                      <a:pt x="0" y="1076562"/>
                    </a:lnTo>
                    <a:lnTo>
                      <a:pt x="0" y="0"/>
                    </a:lnTo>
                    <a:close/>
                  </a:path>
                </a:pathLst>
              </a:custGeom>
              <a:solidFill>
                <a:schemeClr val="bg2"/>
              </a:solidFill>
              <a:ln>
                <a:noFill/>
                <a:headEnd type="none" w="med" len="med"/>
                <a:tailEnd type="none" w="med" len="med"/>
              </a:ln>
              <a:effectLst/>
            </p:spPr>
            <p:style>
              <a:lnRef idx="1">
                <a:schemeClr val="accent4"/>
              </a:lnRef>
              <a:fillRef idx="3">
                <a:schemeClr val="accent4"/>
              </a:fillRef>
              <a:effectRef idx="2">
                <a:schemeClr val="accent4"/>
              </a:effectRef>
              <a:fontRef idx="minor">
                <a:schemeClr val="lt1"/>
              </a:fontRef>
            </p:style>
            <p:txBody>
              <a:bodyPr vert="horz" wrap="square" lIns="77660" tIns="38830" rIns="77660" bIns="38830" numCol="1" rtlCol="0" anchor="ctr" anchorCtr="0" compatLnSpc="1">
                <a:prstTxWarp prst="textNoShape">
                  <a:avLst/>
                </a:prstTxWarp>
              </a:bodyPr>
              <a:lstStyle/>
              <a:p>
                <a:pPr marL="146969" indent="-146969" algn="ctr" defTabSz="776384">
                  <a:buFont typeface="Arial" pitchFamily="34" charset="0"/>
                  <a:buChar char="•"/>
                </a:pPr>
                <a:endParaRPr lang="en-US" sz="1835" spc="-41" dirty="0">
                  <a:solidFill>
                    <a:srgbClr val="505050"/>
                  </a:solidFill>
                </a:endParaRPr>
              </a:p>
            </p:txBody>
          </p:sp>
          <p:pic>
            <p:nvPicPr>
              <p:cNvPr id="99" name="Picture 6"/>
              <p:cNvPicPr>
                <a:picLocks noChangeAspect="1" noChangeArrowheads="1"/>
              </p:cNvPicPr>
              <p:nvPr/>
            </p:nvPicPr>
            <p:blipFill>
              <a:blip r:embed="rId3" cstate="print">
                <a:extLst>
                  <a:ext uri="{28A0092B-C50C-407E-A947-70E740481C1C}">
                    <a14:useLocalDpi xmlns:a14="http://schemas.microsoft.com/office/drawing/2010/main" val="0"/>
                  </a:ext>
                </a:extLst>
              </a:blip>
              <a:stretch>
                <a:fillRect/>
              </a:stretch>
            </p:blipFill>
            <p:spPr bwMode="auto">
              <a:xfrm>
                <a:off x="886759" y="1989853"/>
                <a:ext cx="1560584" cy="872295"/>
              </a:xfrm>
              <a:prstGeom prst="rect">
                <a:avLst/>
              </a:prstGeom>
              <a:noFill/>
              <a:extLst/>
            </p:spPr>
          </p:pic>
        </p:grpSp>
        <p:sp>
          <p:nvSpPr>
            <p:cNvPr id="78" name="Rectangle 77"/>
            <p:cNvSpPr/>
            <p:nvPr/>
          </p:nvSpPr>
          <p:spPr bwMode="auto">
            <a:xfrm>
              <a:off x="6195502" y="2922521"/>
              <a:ext cx="2834640" cy="484160"/>
            </a:xfrm>
            <a:prstGeom prst="rect">
              <a:avLst/>
            </a:prstGeom>
            <a:solidFill>
              <a:srgbClr val="0088EE"/>
            </a:solidFill>
            <a:ln w="25400" cap="flat" cmpd="sng" algn="ctr">
              <a:noFill/>
              <a:prstDash val="solid"/>
            </a:ln>
            <a:effectLst/>
          </p:spPr>
          <p:txBody>
            <a:bodyPr lIns="77659" tIns="38830" rIns="77659" bIns="38830" rtlCol="0" anchor="ctr"/>
            <a:lstStyle/>
            <a:p>
              <a:pPr algn="ctr" defTabSz="776600"/>
              <a:r>
                <a:rPr lang="en-US" sz="1530" kern="0" spc="-41" dirty="0">
                  <a:ln>
                    <a:solidFill>
                      <a:srgbClr val="FFFFFF">
                        <a:alpha val="0"/>
                      </a:srgbClr>
                    </a:solidFill>
                  </a:ln>
                  <a:solidFill>
                    <a:srgbClr val="FFFFFF"/>
                  </a:solidFill>
                </a:rPr>
                <a:t>Windows Azure Active Directory</a:t>
              </a:r>
            </a:p>
          </p:txBody>
        </p:sp>
      </p:grpSp>
      <p:grpSp>
        <p:nvGrpSpPr>
          <p:cNvPr id="2" name="Group 1"/>
          <p:cNvGrpSpPr/>
          <p:nvPr/>
        </p:nvGrpSpPr>
        <p:grpSpPr>
          <a:xfrm>
            <a:off x="8133035" y="1040048"/>
            <a:ext cx="3447587" cy="5308905"/>
            <a:chOff x="7972589" y="1018778"/>
            <a:chExt cx="3381654" cy="5207376"/>
          </a:xfrm>
        </p:grpSpPr>
        <p:grpSp>
          <p:nvGrpSpPr>
            <p:cNvPr id="30" name="Group 29"/>
            <p:cNvGrpSpPr/>
            <p:nvPr/>
          </p:nvGrpSpPr>
          <p:grpSpPr>
            <a:xfrm>
              <a:off x="7972589" y="1018778"/>
              <a:ext cx="3381654" cy="5207376"/>
              <a:chOff x="9114408" y="1018778"/>
              <a:chExt cx="2837376" cy="5207376"/>
            </a:xfrm>
          </p:grpSpPr>
          <p:sp>
            <p:nvSpPr>
              <p:cNvPr id="58" name="Rectangle 57"/>
              <p:cNvSpPr/>
              <p:nvPr/>
            </p:nvSpPr>
            <p:spPr bwMode="auto">
              <a:xfrm>
                <a:off x="9117144" y="1018781"/>
                <a:ext cx="2834640" cy="5207373"/>
              </a:xfrm>
              <a:prstGeom prst="rect">
                <a:avLst/>
              </a:prstGeom>
              <a:solidFill>
                <a:schemeClr val="bg1">
                  <a:lumMod val="75000"/>
                  <a:alpha val="50000"/>
                </a:schemeClr>
              </a:solidFill>
              <a:ln>
                <a:noFill/>
                <a:headEnd type="none" w="med" len="med"/>
                <a:tailEnd type="none" w="med" len="med"/>
              </a:ln>
              <a:effectLst/>
            </p:spPr>
            <p:style>
              <a:lnRef idx="1">
                <a:schemeClr val="accent4"/>
              </a:lnRef>
              <a:fillRef idx="3">
                <a:schemeClr val="accent4"/>
              </a:fillRef>
              <a:effectRef idx="2">
                <a:schemeClr val="accent4"/>
              </a:effectRef>
              <a:fontRef idx="minor">
                <a:schemeClr val="lt1"/>
              </a:fontRef>
            </p:style>
            <p:txBody>
              <a:bodyPr vert="horz" wrap="square" lIns="77660" tIns="3727869" rIns="77660" bIns="77665" numCol="1" rtlCol="0" anchor="t" anchorCtr="0" compatLnSpc="1">
                <a:prstTxWarp prst="textNoShape">
                  <a:avLst/>
                </a:prstTxWarp>
              </a:bodyPr>
              <a:lstStyle/>
              <a:p>
                <a:pPr algn="ctr" defTabSz="776384">
                  <a:spcAft>
                    <a:spcPts val="255"/>
                  </a:spcAft>
                </a:pPr>
                <a:endParaRPr lang="en-US" sz="1428" spc="-41" dirty="0">
                  <a:solidFill>
                    <a:srgbClr val="505050"/>
                  </a:solidFill>
                </a:endParaRPr>
              </a:p>
              <a:p>
                <a:pPr algn="ctr" defTabSz="776384">
                  <a:spcAft>
                    <a:spcPts val="255"/>
                  </a:spcAft>
                </a:pPr>
                <a:endParaRPr lang="en-US" sz="1428" spc="-41" dirty="0">
                  <a:solidFill>
                    <a:srgbClr val="505050"/>
                  </a:solidFill>
                </a:endParaRPr>
              </a:p>
              <a:p>
                <a:pPr algn="ctr" defTabSz="776384">
                  <a:spcAft>
                    <a:spcPts val="255"/>
                  </a:spcAft>
                </a:pPr>
                <a:endParaRPr lang="en-US" sz="1428" spc="-41" dirty="0">
                  <a:solidFill>
                    <a:srgbClr val="505050"/>
                  </a:solidFill>
                </a:endParaRPr>
              </a:p>
            </p:txBody>
          </p:sp>
          <p:sp>
            <p:nvSpPr>
              <p:cNvPr id="20" name="Rectangle 19"/>
              <p:cNvSpPr/>
              <p:nvPr/>
            </p:nvSpPr>
            <p:spPr bwMode="auto">
              <a:xfrm>
                <a:off x="9117144" y="1018778"/>
                <a:ext cx="2834640" cy="953486"/>
              </a:xfrm>
              <a:prstGeom prst="rect">
                <a:avLst/>
              </a:prstGeom>
              <a:solidFill>
                <a:schemeClr val="bg2"/>
              </a:solidFill>
              <a:ln>
                <a:noFill/>
                <a:headEnd type="none" w="med" len="med"/>
                <a:tailEnd type="none" w="med" len="med"/>
              </a:ln>
              <a:effectLst/>
            </p:spPr>
            <p:style>
              <a:lnRef idx="1">
                <a:schemeClr val="accent4"/>
              </a:lnRef>
              <a:fillRef idx="3">
                <a:schemeClr val="accent4"/>
              </a:fillRef>
              <a:effectRef idx="2">
                <a:schemeClr val="accent4"/>
              </a:effectRef>
              <a:fontRef idx="minor">
                <a:schemeClr val="lt1"/>
              </a:fontRef>
            </p:style>
            <p:txBody>
              <a:bodyPr vert="horz" wrap="square" lIns="77660" tIns="38830" rIns="77660" bIns="38830" numCol="1" rtlCol="0" anchor="ctr" anchorCtr="0" compatLnSpc="1">
                <a:prstTxWarp prst="textNoShape">
                  <a:avLst/>
                </a:prstTxWarp>
              </a:bodyPr>
              <a:lstStyle/>
              <a:p>
                <a:pPr algn="ctr" defTabSz="776384"/>
                <a:r>
                  <a:rPr lang="en-US" sz="2447" spc="-41" dirty="0">
                    <a:solidFill>
                      <a:srgbClr val="505050"/>
                    </a:solidFill>
                  </a:rPr>
                  <a:t>Federated Identity</a:t>
                </a:r>
              </a:p>
            </p:txBody>
          </p:sp>
          <p:sp>
            <p:nvSpPr>
              <p:cNvPr id="26" name="Rectangle 25"/>
              <p:cNvSpPr/>
              <p:nvPr/>
            </p:nvSpPr>
            <p:spPr bwMode="auto">
              <a:xfrm>
                <a:off x="9114408" y="4606286"/>
                <a:ext cx="2834640" cy="365760"/>
              </a:xfrm>
              <a:prstGeom prst="rect">
                <a:avLst/>
              </a:prstGeom>
              <a:solidFill>
                <a:schemeClr val="accent2"/>
              </a:solidFill>
              <a:ln w="25400" cap="flat" cmpd="sng" algn="ctr">
                <a:noFill/>
                <a:prstDash val="solid"/>
              </a:ln>
              <a:effectLst/>
            </p:spPr>
            <p:txBody>
              <a:bodyPr lIns="77659" tIns="38830" rIns="77659" bIns="38830" rtlCol="0" anchor="ctr"/>
              <a:lstStyle/>
              <a:p>
                <a:pPr algn="ctr" defTabSz="776600"/>
                <a:r>
                  <a:rPr lang="en-US" sz="1326" kern="0" dirty="0">
                    <a:ln>
                      <a:solidFill>
                        <a:srgbClr val="FFFFFF">
                          <a:alpha val="0"/>
                        </a:srgbClr>
                      </a:solidFill>
                    </a:ln>
                    <a:solidFill>
                      <a:srgbClr val="FFFFFF"/>
                    </a:solidFill>
                  </a:rPr>
                  <a:t>On-Premises Identity</a:t>
                </a:r>
              </a:p>
            </p:txBody>
          </p:sp>
          <p:cxnSp>
            <p:nvCxnSpPr>
              <p:cNvPr id="38" name="Straight Arrow Connector 37"/>
              <p:cNvCxnSpPr/>
              <p:nvPr/>
            </p:nvCxnSpPr>
            <p:spPr>
              <a:xfrm>
                <a:off x="9758744" y="3406681"/>
                <a:ext cx="1" cy="355847"/>
              </a:xfrm>
              <a:prstGeom prst="straightConnector1">
                <a:avLst/>
              </a:prstGeom>
              <a:ln w="38100">
                <a:solidFill>
                  <a:schemeClr val="tx1">
                    <a:lumMod val="65000"/>
                    <a:lumOff val="35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39" name="Rectangle 38"/>
              <p:cNvSpPr/>
              <p:nvPr/>
            </p:nvSpPr>
            <p:spPr bwMode="auto">
              <a:xfrm>
                <a:off x="9114408" y="3782223"/>
                <a:ext cx="1364963" cy="438912"/>
              </a:xfrm>
              <a:prstGeom prst="rect">
                <a:avLst/>
              </a:prstGeom>
              <a:solidFill>
                <a:schemeClr val="accent2"/>
              </a:solidFill>
              <a:ln w="25400" cap="flat" cmpd="sng" algn="ctr">
                <a:noFill/>
                <a:prstDash val="solid"/>
              </a:ln>
              <a:effectLst/>
            </p:spPr>
            <p:txBody>
              <a:bodyPr lIns="77659" tIns="38830" rIns="77659" bIns="38830" rtlCol="0" anchor="ctr"/>
              <a:lstStyle/>
              <a:p>
                <a:pPr algn="ctr" defTabSz="776600"/>
                <a:r>
                  <a:rPr lang="en-US" sz="1326" kern="0" dirty="0">
                    <a:ln>
                      <a:solidFill>
                        <a:srgbClr val="FFFFFF">
                          <a:alpha val="0"/>
                        </a:srgbClr>
                      </a:solidFill>
                    </a:ln>
                    <a:solidFill>
                      <a:srgbClr val="FFFFFF"/>
                    </a:solidFill>
                  </a:rPr>
                  <a:t>Federation</a:t>
                </a:r>
              </a:p>
            </p:txBody>
          </p:sp>
          <p:cxnSp>
            <p:nvCxnSpPr>
              <p:cNvPr id="40" name="Straight Arrow Connector 39"/>
              <p:cNvCxnSpPr/>
              <p:nvPr/>
            </p:nvCxnSpPr>
            <p:spPr>
              <a:xfrm>
                <a:off x="9770277" y="4232185"/>
                <a:ext cx="0" cy="374101"/>
              </a:xfrm>
              <a:prstGeom prst="straightConnector1">
                <a:avLst/>
              </a:prstGeom>
              <a:ln w="38100">
                <a:solidFill>
                  <a:schemeClr val="tx1">
                    <a:lumMod val="65000"/>
                    <a:lumOff val="35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83" name="Straight Arrow Connector 82"/>
              <p:cNvCxnSpPr/>
              <p:nvPr/>
            </p:nvCxnSpPr>
            <p:spPr>
              <a:xfrm>
                <a:off x="11201763" y="3406681"/>
                <a:ext cx="0" cy="355847"/>
              </a:xfrm>
              <a:prstGeom prst="straightConnector1">
                <a:avLst/>
              </a:prstGeom>
              <a:ln w="38100">
                <a:solidFill>
                  <a:schemeClr val="tx1">
                    <a:lumMod val="65000"/>
                    <a:lumOff val="35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85" name="Straight Arrow Connector 84"/>
              <p:cNvCxnSpPr/>
              <p:nvPr/>
            </p:nvCxnSpPr>
            <p:spPr>
              <a:xfrm>
                <a:off x="11201763" y="4232185"/>
                <a:ext cx="0" cy="374101"/>
              </a:xfrm>
              <a:prstGeom prst="straightConnector1">
                <a:avLst/>
              </a:prstGeom>
              <a:ln w="38100">
                <a:solidFill>
                  <a:schemeClr val="tx1">
                    <a:lumMod val="65000"/>
                    <a:lumOff val="35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55" name="TextBox 54"/>
              <p:cNvSpPr txBox="1"/>
              <p:nvPr/>
            </p:nvSpPr>
            <p:spPr>
              <a:xfrm>
                <a:off x="9345744" y="5081581"/>
                <a:ext cx="2377440" cy="1129995"/>
              </a:xfrm>
              <a:prstGeom prst="rect">
                <a:avLst/>
              </a:prstGeom>
              <a:noFill/>
            </p:spPr>
            <p:txBody>
              <a:bodyPr wrap="square" lIns="0" tIns="0" rIns="0" bIns="0" rtlCol="0">
                <a:spAutoFit/>
              </a:bodyPr>
              <a:lstStyle/>
              <a:p>
                <a:pPr algn="ctr"/>
                <a:r>
                  <a:rPr lang="en-US" sz="1835" spc="-41" dirty="0">
                    <a:solidFill>
                      <a:srgbClr val="505050"/>
                    </a:solidFill>
                  </a:rPr>
                  <a:t>Single federated identity </a:t>
                </a:r>
                <a:br>
                  <a:rPr lang="en-US" sz="1835" spc="-41" dirty="0">
                    <a:solidFill>
                      <a:srgbClr val="505050"/>
                    </a:solidFill>
                  </a:rPr>
                </a:br>
                <a:r>
                  <a:rPr lang="en-US" sz="1835" spc="-41" dirty="0">
                    <a:solidFill>
                      <a:srgbClr val="505050"/>
                    </a:solidFill>
                  </a:rPr>
                  <a:t>and credentials suitable </a:t>
                </a:r>
                <a:br>
                  <a:rPr lang="en-US" sz="1835" spc="-41" dirty="0">
                    <a:solidFill>
                      <a:srgbClr val="505050"/>
                    </a:solidFill>
                  </a:rPr>
                </a:br>
                <a:r>
                  <a:rPr lang="en-US" sz="1835" spc="-41" dirty="0">
                    <a:solidFill>
                      <a:srgbClr val="505050"/>
                    </a:solidFill>
                  </a:rPr>
                  <a:t>for medium and large organizations</a:t>
                </a:r>
              </a:p>
            </p:txBody>
          </p:sp>
          <p:grpSp>
            <p:nvGrpSpPr>
              <p:cNvPr id="101" name="Group 100"/>
              <p:cNvGrpSpPr/>
              <p:nvPr/>
            </p:nvGrpSpPr>
            <p:grpSpPr>
              <a:xfrm>
                <a:off x="9117144" y="1912696"/>
                <a:ext cx="2834640" cy="1076562"/>
                <a:chOff x="245159" y="1950796"/>
                <a:chExt cx="2834640" cy="1076562"/>
              </a:xfrm>
            </p:grpSpPr>
            <p:sp>
              <p:nvSpPr>
                <p:cNvPr id="102" name="Rectangle 75"/>
                <p:cNvSpPr/>
                <p:nvPr/>
              </p:nvSpPr>
              <p:spPr bwMode="auto">
                <a:xfrm>
                  <a:off x="245159" y="1950796"/>
                  <a:ext cx="2834640" cy="1076562"/>
                </a:xfrm>
                <a:custGeom>
                  <a:avLst/>
                  <a:gdLst>
                    <a:gd name="connsiteX0" fmla="*/ 0 w 2843784"/>
                    <a:gd name="connsiteY0" fmla="*/ 0 h 1076562"/>
                    <a:gd name="connsiteX1" fmla="*/ 2843784 w 2843784"/>
                    <a:gd name="connsiteY1" fmla="*/ 0 h 1076562"/>
                    <a:gd name="connsiteX2" fmla="*/ 2843784 w 2843784"/>
                    <a:gd name="connsiteY2" fmla="*/ 1076562 h 1076562"/>
                    <a:gd name="connsiteX3" fmla="*/ 0 w 2843784"/>
                    <a:gd name="connsiteY3" fmla="*/ 1076562 h 1076562"/>
                    <a:gd name="connsiteX4" fmla="*/ 0 w 2843784"/>
                    <a:gd name="connsiteY4" fmla="*/ 0 h 10765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43784" h="1076562">
                      <a:moveTo>
                        <a:pt x="0" y="0"/>
                      </a:moveTo>
                      <a:lnTo>
                        <a:pt x="2843784" y="0"/>
                      </a:lnTo>
                      <a:lnTo>
                        <a:pt x="2843784" y="1076562"/>
                      </a:lnTo>
                      <a:lnTo>
                        <a:pt x="0" y="1076562"/>
                      </a:lnTo>
                      <a:lnTo>
                        <a:pt x="0" y="0"/>
                      </a:lnTo>
                      <a:close/>
                    </a:path>
                  </a:pathLst>
                </a:custGeom>
                <a:solidFill>
                  <a:schemeClr val="bg2"/>
                </a:solidFill>
                <a:ln>
                  <a:noFill/>
                  <a:headEnd type="none" w="med" len="med"/>
                  <a:tailEnd type="none" w="med" len="med"/>
                </a:ln>
                <a:effectLst/>
              </p:spPr>
              <p:style>
                <a:lnRef idx="1">
                  <a:schemeClr val="accent4"/>
                </a:lnRef>
                <a:fillRef idx="3">
                  <a:schemeClr val="accent4"/>
                </a:fillRef>
                <a:effectRef idx="2">
                  <a:schemeClr val="accent4"/>
                </a:effectRef>
                <a:fontRef idx="minor">
                  <a:schemeClr val="lt1"/>
                </a:fontRef>
              </p:style>
              <p:txBody>
                <a:bodyPr vert="horz" wrap="square" lIns="77660" tIns="38830" rIns="77660" bIns="38830" numCol="1" rtlCol="0" anchor="ctr" anchorCtr="0" compatLnSpc="1">
                  <a:prstTxWarp prst="textNoShape">
                    <a:avLst/>
                  </a:prstTxWarp>
                </a:bodyPr>
                <a:lstStyle/>
                <a:p>
                  <a:pPr marL="146969" indent="-146969" algn="ctr" defTabSz="776384">
                    <a:buFont typeface="Arial" pitchFamily="34" charset="0"/>
                    <a:buChar char="•"/>
                  </a:pPr>
                  <a:endParaRPr lang="en-US" sz="1835" spc="-41" dirty="0">
                    <a:solidFill>
                      <a:srgbClr val="505050"/>
                    </a:solidFill>
                  </a:endParaRPr>
                </a:p>
              </p:txBody>
            </p:sp>
            <p:pic>
              <p:nvPicPr>
                <p:cNvPr id="104" name="Picture 6"/>
                <p:cNvPicPr>
                  <a:picLocks noChangeAspect="1" noChangeArrowheads="1"/>
                </p:cNvPicPr>
                <p:nvPr/>
              </p:nvPicPr>
              <p:blipFill>
                <a:blip r:embed="rId3" cstate="print">
                  <a:extLst>
                    <a:ext uri="{28A0092B-C50C-407E-A947-70E740481C1C}">
                      <a14:useLocalDpi xmlns:a14="http://schemas.microsoft.com/office/drawing/2010/main" val="0"/>
                    </a:ext>
                  </a:extLst>
                </a:blip>
                <a:stretch>
                  <a:fillRect/>
                </a:stretch>
              </p:blipFill>
              <p:spPr bwMode="auto">
                <a:xfrm>
                  <a:off x="886759" y="1989853"/>
                  <a:ext cx="1560584" cy="872295"/>
                </a:xfrm>
                <a:prstGeom prst="rect">
                  <a:avLst/>
                </a:prstGeom>
                <a:noFill/>
                <a:extLst/>
              </p:spPr>
            </p:pic>
          </p:grpSp>
          <p:sp>
            <p:nvSpPr>
              <p:cNvPr id="63" name="Rectangle 62"/>
              <p:cNvSpPr/>
              <p:nvPr/>
            </p:nvSpPr>
            <p:spPr bwMode="auto">
              <a:xfrm>
                <a:off x="9117144" y="2922520"/>
                <a:ext cx="2834640" cy="484161"/>
              </a:xfrm>
              <a:prstGeom prst="rect">
                <a:avLst/>
              </a:prstGeom>
              <a:solidFill>
                <a:srgbClr val="0088EE"/>
              </a:solidFill>
              <a:ln w="25400" cap="flat" cmpd="sng" algn="ctr">
                <a:noFill/>
                <a:prstDash val="solid"/>
              </a:ln>
              <a:effectLst/>
            </p:spPr>
            <p:txBody>
              <a:bodyPr lIns="77659" tIns="38830" rIns="77659" bIns="38830" rtlCol="0" anchor="ctr"/>
              <a:lstStyle/>
              <a:p>
                <a:pPr algn="ctr" defTabSz="776600"/>
                <a:r>
                  <a:rPr lang="en-US" sz="1530" kern="0" spc="-41" dirty="0">
                    <a:ln>
                      <a:solidFill>
                        <a:srgbClr val="FFFFFF">
                          <a:alpha val="0"/>
                        </a:srgbClr>
                      </a:solidFill>
                    </a:ln>
                    <a:solidFill>
                      <a:srgbClr val="FFFFFF"/>
                    </a:solidFill>
                  </a:rPr>
                  <a:t>Windows Azure Active Directory</a:t>
                </a:r>
              </a:p>
            </p:txBody>
          </p:sp>
        </p:grpSp>
        <p:sp>
          <p:nvSpPr>
            <p:cNvPr id="44" name="Rectangle 43"/>
            <p:cNvSpPr/>
            <p:nvPr/>
          </p:nvSpPr>
          <p:spPr bwMode="auto">
            <a:xfrm>
              <a:off x="9635574" y="3782223"/>
              <a:ext cx="1715408" cy="437122"/>
            </a:xfrm>
            <a:prstGeom prst="rect">
              <a:avLst/>
            </a:prstGeom>
            <a:solidFill>
              <a:schemeClr val="accent1"/>
            </a:solidFill>
            <a:ln w="25400" cap="flat" cmpd="sng" algn="ctr">
              <a:noFill/>
              <a:prstDash val="solid"/>
            </a:ln>
            <a:effectLst/>
          </p:spPr>
          <p:txBody>
            <a:bodyPr lIns="93217" tIns="46609" rIns="93217" bIns="46609" rtlCol="0" anchor="ctr"/>
            <a:lstStyle/>
            <a:p>
              <a:pPr algn="ctr" defTabSz="776600"/>
              <a:r>
                <a:rPr lang="en-US" sz="1326" kern="0" dirty="0">
                  <a:ln>
                    <a:solidFill>
                      <a:srgbClr val="FFFFFF">
                        <a:alpha val="0"/>
                      </a:srgbClr>
                    </a:solidFill>
                  </a:ln>
                  <a:solidFill>
                    <a:srgbClr val="FFFFFF"/>
                  </a:solidFill>
                </a:rPr>
                <a:t>Directory</a:t>
              </a:r>
              <a:r>
                <a:rPr lang="en-US" sz="1326" kern="0" dirty="0">
                  <a:ln>
                    <a:solidFill>
                      <a:srgbClr val="FFFFFF">
                        <a:alpha val="0"/>
                      </a:srgbClr>
                    </a:solidFill>
                  </a:ln>
                  <a:solidFill>
                    <a:srgbClr val="505050"/>
                  </a:solidFill>
                </a:rPr>
                <a:t> </a:t>
              </a:r>
              <a:r>
                <a:rPr lang="en-US" sz="1326" kern="0" dirty="0">
                  <a:ln>
                    <a:solidFill>
                      <a:srgbClr val="FFFFFF">
                        <a:alpha val="0"/>
                      </a:srgbClr>
                    </a:solidFill>
                  </a:ln>
                  <a:solidFill>
                    <a:srgbClr val="FFFFFF"/>
                  </a:solidFill>
                </a:rPr>
                <a:t>Sync</a:t>
              </a:r>
            </a:p>
          </p:txBody>
        </p:sp>
      </p:grpSp>
    </p:spTree>
    <p:extLst>
      <p:ext uri="{BB962C8B-B14F-4D97-AF65-F5344CB8AC3E}">
        <p14:creationId xmlns:p14="http://schemas.microsoft.com/office/powerpoint/2010/main" val="1593366066"/>
      </p:ext>
    </p:extLst>
  </p:cSld>
  <p:clrMapOvr>
    <a:masterClrMapping/>
  </p:clrMapOvr>
  <p:transition>
    <p:fad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p:txBody>
          <a:bodyPr/>
          <a:lstStyle/>
          <a:p>
            <a:r>
              <a:rPr lang="en-US" smtClean="0"/>
              <a:t>Core identity scenarios with Office 365</a:t>
            </a:r>
            <a:endParaRPr lang="en-US" dirty="0"/>
          </a:p>
        </p:txBody>
      </p:sp>
      <p:grpSp>
        <p:nvGrpSpPr>
          <p:cNvPr id="27" name="Group 26"/>
          <p:cNvGrpSpPr/>
          <p:nvPr/>
        </p:nvGrpSpPr>
        <p:grpSpPr>
          <a:xfrm>
            <a:off x="618740" y="1040050"/>
            <a:ext cx="3556990" cy="5582048"/>
            <a:chOff x="251761" y="1018778"/>
            <a:chExt cx="2834640" cy="5475296"/>
          </a:xfrm>
        </p:grpSpPr>
        <p:sp>
          <p:nvSpPr>
            <p:cNvPr id="13" name="Rectangle 12"/>
            <p:cNvSpPr/>
            <p:nvPr/>
          </p:nvSpPr>
          <p:spPr bwMode="auto">
            <a:xfrm>
              <a:off x="251761" y="3406681"/>
              <a:ext cx="2834640" cy="2819473"/>
            </a:xfrm>
            <a:custGeom>
              <a:avLst/>
              <a:gdLst>
                <a:gd name="connsiteX0" fmla="*/ 0 w 2827509"/>
                <a:gd name="connsiteY0" fmla="*/ 0 h 5181957"/>
                <a:gd name="connsiteX1" fmla="*/ 2827509 w 2827509"/>
                <a:gd name="connsiteY1" fmla="*/ 0 h 5181957"/>
                <a:gd name="connsiteX2" fmla="*/ 2827509 w 2827509"/>
                <a:gd name="connsiteY2" fmla="*/ 5181957 h 5181957"/>
                <a:gd name="connsiteX3" fmla="*/ 0 w 2827509"/>
                <a:gd name="connsiteY3" fmla="*/ 5181957 h 5181957"/>
                <a:gd name="connsiteX4" fmla="*/ 0 w 2827509"/>
                <a:gd name="connsiteY4" fmla="*/ 0 h 51819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27509" h="5181957">
                  <a:moveTo>
                    <a:pt x="0" y="0"/>
                  </a:moveTo>
                  <a:lnTo>
                    <a:pt x="2827509" y="0"/>
                  </a:lnTo>
                  <a:lnTo>
                    <a:pt x="2827509" y="5181957"/>
                  </a:lnTo>
                  <a:lnTo>
                    <a:pt x="0" y="5181957"/>
                  </a:lnTo>
                  <a:lnTo>
                    <a:pt x="0" y="0"/>
                  </a:lnTo>
                  <a:close/>
                </a:path>
              </a:pathLst>
            </a:custGeom>
            <a:solidFill>
              <a:schemeClr val="bg1">
                <a:lumMod val="75000"/>
                <a:alpha val="50000"/>
              </a:schemeClr>
            </a:solidFill>
            <a:ln>
              <a:noFill/>
              <a:headEnd type="none" w="med" len="med"/>
              <a:tailEnd type="none" w="med" len="med"/>
            </a:ln>
            <a:effectLst/>
          </p:spPr>
          <p:style>
            <a:lnRef idx="1">
              <a:schemeClr val="accent4"/>
            </a:lnRef>
            <a:fillRef idx="3">
              <a:schemeClr val="accent4"/>
            </a:fillRef>
            <a:effectRef idx="2">
              <a:schemeClr val="accent4"/>
            </a:effectRef>
            <a:fontRef idx="minor">
              <a:schemeClr val="lt1"/>
            </a:fontRef>
          </p:style>
          <p:txBody>
            <a:bodyPr vert="horz" wrap="square" lIns="77660" tIns="3727869" rIns="77660" bIns="77665" numCol="1" rtlCol="0" anchor="t" anchorCtr="0" compatLnSpc="1">
              <a:prstTxWarp prst="textNoShape">
                <a:avLst/>
              </a:prstTxWarp>
            </a:bodyPr>
            <a:lstStyle/>
            <a:p>
              <a:pPr algn="ctr" defTabSz="776384">
                <a:spcAft>
                  <a:spcPts val="255"/>
                </a:spcAft>
              </a:pPr>
              <a:endParaRPr lang="en-US" sz="1428" spc="-41" dirty="0">
                <a:solidFill>
                  <a:srgbClr val="505050"/>
                </a:solidFill>
              </a:endParaRPr>
            </a:p>
            <a:p>
              <a:pPr algn="ctr" defTabSz="776384">
                <a:spcAft>
                  <a:spcPts val="255"/>
                </a:spcAft>
              </a:pPr>
              <a:endParaRPr lang="en-US" sz="1428" spc="-41" dirty="0">
                <a:solidFill>
                  <a:srgbClr val="505050"/>
                </a:solidFill>
              </a:endParaRPr>
            </a:p>
            <a:p>
              <a:pPr algn="ctr" defTabSz="776384">
                <a:spcAft>
                  <a:spcPts val="255"/>
                </a:spcAft>
              </a:pPr>
              <a:endParaRPr lang="en-US" sz="1428" spc="-41" dirty="0">
                <a:solidFill>
                  <a:srgbClr val="505050"/>
                </a:solidFill>
              </a:endParaRPr>
            </a:p>
          </p:txBody>
        </p:sp>
        <p:sp>
          <p:nvSpPr>
            <p:cNvPr id="18" name="Rectangle 17"/>
            <p:cNvSpPr/>
            <p:nvPr/>
          </p:nvSpPr>
          <p:spPr bwMode="auto">
            <a:xfrm>
              <a:off x="251761" y="1018778"/>
              <a:ext cx="2834640" cy="953486"/>
            </a:xfrm>
            <a:prstGeom prst="rect">
              <a:avLst/>
            </a:prstGeom>
            <a:solidFill>
              <a:schemeClr val="bg2"/>
            </a:solidFill>
            <a:ln>
              <a:noFill/>
              <a:headEnd type="none" w="med" len="med"/>
              <a:tailEnd type="none" w="med" len="med"/>
            </a:ln>
            <a:effectLst/>
          </p:spPr>
          <p:style>
            <a:lnRef idx="1">
              <a:schemeClr val="accent4"/>
            </a:lnRef>
            <a:fillRef idx="3">
              <a:schemeClr val="accent4"/>
            </a:fillRef>
            <a:effectRef idx="2">
              <a:schemeClr val="accent4"/>
            </a:effectRef>
            <a:fontRef idx="minor">
              <a:schemeClr val="lt1"/>
            </a:fontRef>
          </p:style>
          <p:txBody>
            <a:bodyPr vert="horz" wrap="square" lIns="77660" tIns="38830" rIns="77660" bIns="38830" numCol="1" rtlCol="0" anchor="ctr" anchorCtr="0" compatLnSpc="1">
              <a:prstTxWarp prst="textNoShape">
                <a:avLst/>
              </a:prstTxWarp>
            </a:bodyPr>
            <a:lstStyle/>
            <a:p>
              <a:pPr algn="ctr" defTabSz="776384"/>
              <a:r>
                <a:rPr lang="en-US" sz="2447" spc="-41" dirty="0">
                  <a:solidFill>
                    <a:srgbClr val="505050"/>
                  </a:solidFill>
                </a:rPr>
                <a:t>Cloud</a:t>
              </a:r>
              <a:r>
                <a:rPr lang="en-US" sz="2039" spc="-41" dirty="0">
                  <a:solidFill>
                    <a:srgbClr val="505050"/>
                  </a:solidFill>
                </a:rPr>
                <a:t> </a:t>
              </a:r>
              <a:r>
                <a:rPr lang="en-US" sz="2447" spc="-41" dirty="0">
                  <a:solidFill>
                    <a:srgbClr val="505050"/>
                  </a:solidFill>
                </a:rPr>
                <a:t>Identity</a:t>
              </a:r>
            </a:p>
          </p:txBody>
        </p:sp>
        <p:sp>
          <p:nvSpPr>
            <p:cNvPr id="3" name="TextBox 2"/>
            <p:cNvSpPr txBox="1"/>
            <p:nvPr/>
          </p:nvSpPr>
          <p:spPr>
            <a:xfrm>
              <a:off x="370497" y="5081581"/>
              <a:ext cx="2638569" cy="1412493"/>
            </a:xfrm>
            <a:prstGeom prst="rect">
              <a:avLst/>
            </a:prstGeom>
            <a:noFill/>
          </p:spPr>
          <p:txBody>
            <a:bodyPr wrap="square" lIns="0" tIns="0" rIns="0" bIns="0" rtlCol="0">
              <a:spAutoFit/>
            </a:bodyPr>
            <a:lstStyle/>
            <a:p>
              <a:pPr marL="0" lvl="1" algn="ctr"/>
              <a:r>
                <a:rPr lang="en-US" sz="1835" spc="-41" dirty="0">
                  <a:solidFill>
                    <a:srgbClr val="505050"/>
                  </a:solidFill>
                </a:rPr>
                <a:t>Single identity in the cloud </a:t>
              </a:r>
              <a:r>
                <a:rPr lang="en-US" sz="1835" dirty="0">
                  <a:solidFill>
                    <a:srgbClr val="505050"/>
                  </a:solidFill>
                  <a:cs typeface="Arial" pitchFamily="34" charset="0"/>
                </a:rPr>
                <a:t>Suitable for small organizations with no integration to on-premises directories</a:t>
              </a:r>
              <a:endParaRPr lang="en-US" sz="1835" dirty="0">
                <a:solidFill>
                  <a:srgbClr val="505050"/>
                </a:solidFill>
              </a:endParaRPr>
            </a:p>
            <a:p>
              <a:endParaRPr lang="en-US" sz="1835" spc="-41" dirty="0">
                <a:solidFill>
                  <a:srgbClr val="505050"/>
                </a:solidFill>
              </a:endParaRPr>
            </a:p>
          </p:txBody>
        </p:sp>
        <p:grpSp>
          <p:nvGrpSpPr>
            <p:cNvPr id="24" name="Group 23"/>
            <p:cNvGrpSpPr/>
            <p:nvPr/>
          </p:nvGrpSpPr>
          <p:grpSpPr>
            <a:xfrm>
              <a:off x="251761" y="1912696"/>
              <a:ext cx="2834640" cy="1076562"/>
              <a:chOff x="245159" y="1950796"/>
              <a:chExt cx="2834640" cy="1076562"/>
            </a:xfrm>
          </p:grpSpPr>
          <p:sp>
            <p:nvSpPr>
              <p:cNvPr id="76" name="Rectangle 75"/>
              <p:cNvSpPr/>
              <p:nvPr/>
            </p:nvSpPr>
            <p:spPr bwMode="auto">
              <a:xfrm>
                <a:off x="245159" y="1950796"/>
                <a:ext cx="2834640" cy="1076562"/>
              </a:xfrm>
              <a:custGeom>
                <a:avLst/>
                <a:gdLst>
                  <a:gd name="connsiteX0" fmla="*/ 0 w 2843784"/>
                  <a:gd name="connsiteY0" fmla="*/ 0 h 1076562"/>
                  <a:gd name="connsiteX1" fmla="*/ 2843784 w 2843784"/>
                  <a:gd name="connsiteY1" fmla="*/ 0 h 1076562"/>
                  <a:gd name="connsiteX2" fmla="*/ 2843784 w 2843784"/>
                  <a:gd name="connsiteY2" fmla="*/ 1076562 h 1076562"/>
                  <a:gd name="connsiteX3" fmla="*/ 0 w 2843784"/>
                  <a:gd name="connsiteY3" fmla="*/ 1076562 h 1076562"/>
                  <a:gd name="connsiteX4" fmla="*/ 0 w 2843784"/>
                  <a:gd name="connsiteY4" fmla="*/ 0 h 10765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43784" h="1076562">
                    <a:moveTo>
                      <a:pt x="0" y="0"/>
                    </a:moveTo>
                    <a:lnTo>
                      <a:pt x="2843784" y="0"/>
                    </a:lnTo>
                    <a:lnTo>
                      <a:pt x="2843784" y="1076562"/>
                    </a:lnTo>
                    <a:lnTo>
                      <a:pt x="0" y="1076562"/>
                    </a:lnTo>
                    <a:lnTo>
                      <a:pt x="0" y="0"/>
                    </a:lnTo>
                    <a:close/>
                  </a:path>
                </a:pathLst>
              </a:custGeom>
              <a:solidFill>
                <a:schemeClr val="bg2"/>
              </a:solidFill>
              <a:ln>
                <a:noFill/>
                <a:headEnd type="none" w="med" len="med"/>
                <a:tailEnd type="none" w="med" len="med"/>
              </a:ln>
              <a:effectLst/>
            </p:spPr>
            <p:style>
              <a:lnRef idx="1">
                <a:schemeClr val="accent4"/>
              </a:lnRef>
              <a:fillRef idx="3">
                <a:schemeClr val="accent4"/>
              </a:fillRef>
              <a:effectRef idx="2">
                <a:schemeClr val="accent4"/>
              </a:effectRef>
              <a:fontRef idx="minor">
                <a:schemeClr val="lt1"/>
              </a:fontRef>
            </p:style>
            <p:txBody>
              <a:bodyPr vert="horz" wrap="square" lIns="77660" tIns="38830" rIns="77660" bIns="38830" numCol="1" rtlCol="0" anchor="ctr" anchorCtr="0" compatLnSpc="1">
                <a:prstTxWarp prst="textNoShape">
                  <a:avLst/>
                </a:prstTxWarp>
              </a:bodyPr>
              <a:lstStyle/>
              <a:p>
                <a:pPr marL="146969" indent="-146969" algn="ctr" defTabSz="776384">
                  <a:buFont typeface="Arial" pitchFamily="34" charset="0"/>
                  <a:buChar char="•"/>
                </a:pPr>
                <a:endParaRPr lang="en-US" sz="1835" spc="-41" dirty="0">
                  <a:solidFill>
                    <a:srgbClr val="505050"/>
                  </a:solidFill>
                </a:endParaRPr>
              </a:p>
            </p:txBody>
          </p:sp>
          <p:pic>
            <p:nvPicPr>
              <p:cNvPr id="75" name="Picture 6"/>
              <p:cNvPicPr>
                <a:picLocks noChangeAspect="1" noChangeArrowheads="1"/>
              </p:cNvPicPr>
              <p:nvPr/>
            </p:nvPicPr>
            <p:blipFill>
              <a:blip r:embed="rId3" cstate="print">
                <a:extLst>
                  <a:ext uri="{28A0092B-C50C-407E-A947-70E740481C1C}">
                    <a14:useLocalDpi xmlns:a14="http://schemas.microsoft.com/office/drawing/2010/main" val="0"/>
                  </a:ext>
                </a:extLst>
              </a:blip>
              <a:stretch>
                <a:fillRect/>
              </a:stretch>
            </p:blipFill>
            <p:spPr bwMode="auto">
              <a:xfrm>
                <a:off x="886759" y="1989853"/>
                <a:ext cx="1560584" cy="872295"/>
              </a:xfrm>
              <a:prstGeom prst="rect">
                <a:avLst/>
              </a:prstGeom>
              <a:noFill/>
              <a:extLst/>
            </p:spPr>
          </p:pic>
        </p:grpSp>
        <p:sp>
          <p:nvSpPr>
            <p:cNvPr id="61" name="Rectangle 60"/>
            <p:cNvSpPr/>
            <p:nvPr/>
          </p:nvSpPr>
          <p:spPr bwMode="auto">
            <a:xfrm>
              <a:off x="251761" y="2922049"/>
              <a:ext cx="2834640" cy="484632"/>
            </a:xfrm>
            <a:custGeom>
              <a:avLst/>
              <a:gdLst>
                <a:gd name="connsiteX0" fmla="*/ 0 w 2843784"/>
                <a:gd name="connsiteY0" fmla="*/ 0 h 484632"/>
                <a:gd name="connsiteX1" fmla="*/ 2843784 w 2843784"/>
                <a:gd name="connsiteY1" fmla="*/ 0 h 484632"/>
                <a:gd name="connsiteX2" fmla="*/ 2843784 w 2843784"/>
                <a:gd name="connsiteY2" fmla="*/ 484632 h 484632"/>
                <a:gd name="connsiteX3" fmla="*/ 0 w 2843784"/>
                <a:gd name="connsiteY3" fmla="*/ 484632 h 484632"/>
                <a:gd name="connsiteX4" fmla="*/ 0 w 2843784"/>
                <a:gd name="connsiteY4" fmla="*/ 0 h 48463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43784" h="484632">
                  <a:moveTo>
                    <a:pt x="0" y="0"/>
                  </a:moveTo>
                  <a:lnTo>
                    <a:pt x="2843784" y="0"/>
                  </a:lnTo>
                  <a:lnTo>
                    <a:pt x="2843784" y="484632"/>
                  </a:lnTo>
                  <a:lnTo>
                    <a:pt x="0" y="484632"/>
                  </a:lnTo>
                  <a:lnTo>
                    <a:pt x="0" y="0"/>
                  </a:lnTo>
                  <a:close/>
                </a:path>
              </a:pathLst>
            </a:custGeom>
            <a:solidFill>
              <a:srgbClr val="0088EE"/>
            </a:solidFill>
            <a:ln w="25400" cap="flat" cmpd="sng" algn="ctr">
              <a:noFill/>
              <a:prstDash val="solid"/>
            </a:ln>
            <a:effectLst/>
          </p:spPr>
          <p:txBody>
            <a:bodyPr lIns="77659" tIns="38830" rIns="77659" bIns="38830" rtlCol="0" anchor="ctr"/>
            <a:lstStyle/>
            <a:p>
              <a:pPr algn="ctr" defTabSz="776600"/>
              <a:r>
                <a:rPr lang="en-US" sz="1530" kern="0" spc="-41" dirty="0">
                  <a:ln>
                    <a:solidFill>
                      <a:srgbClr val="FFFFFF">
                        <a:alpha val="0"/>
                      </a:srgbClr>
                    </a:solidFill>
                  </a:ln>
                  <a:solidFill>
                    <a:srgbClr val="FFFFFF"/>
                  </a:solidFill>
                </a:rPr>
                <a:t>Windows Azure Active Directory</a:t>
              </a:r>
            </a:p>
          </p:txBody>
        </p:sp>
      </p:grpSp>
      <p:grpSp>
        <p:nvGrpSpPr>
          <p:cNvPr id="29" name="Group 28"/>
          <p:cNvGrpSpPr/>
          <p:nvPr/>
        </p:nvGrpSpPr>
        <p:grpSpPr>
          <a:xfrm>
            <a:off x="4371077" y="1040048"/>
            <a:ext cx="3554507" cy="5308905"/>
            <a:chOff x="6195502" y="1018778"/>
            <a:chExt cx="2834640" cy="5207376"/>
          </a:xfrm>
        </p:grpSpPr>
        <p:sp>
          <p:nvSpPr>
            <p:cNvPr id="59" name="Rectangle 58"/>
            <p:cNvSpPr/>
            <p:nvPr/>
          </p:nvSpPr>
          <p:spPr bwMode="auto">
            <a:xfrm>
              <a:off x="6195502" y="1018780"/>
              <a:ext cx="2834640" cy="5207374"/>
            </a:xfrm>
            <a:prstGeom prst="rect">
              <a:avLst/>
            </a:prstGeom>
            <a:solidFill>
              <a:schemeClr val="bg1">
                <a:lumMod val="75000"/>
                <a:alpha val="50000"/>
              </a:schemeClr>
            </a:solidFill>
            <a:ln>
              <a:noFill/>
              <a:headEnd type="none" w="med" len="med"/>
              <a:tailEnd type="none" w="med" len="med"/>
            </a:ln>
            <a:effectLst/>
          </p:spPr>
          <p:style>
            <a:lnRef idx="1">
              <a:schemeClr val="accent4"/>
            </a:lnRef>
            <a:fillRef idx="3">
              <a:schemeClr val="accent4"/>
            </a:fillRef>
            <a:effectRef idx="2">
              <a:schemeClr val="accent4"/>
            </a:effectRef>
            <a:fontRef idx="minor">
              <a:schemeClr val="lt1"/>
            </a:fontRef>
          </p:style>
          <p:txBody>
            <a:bodyPr vert="horz" wrap="square" lIns="77660" tIns="3727869" rIns="77660" bIns="77665" numCol="1" rtlCol="0" anchor="t" anchorCtr="0" compatLnSpc="1">
              <a:prstTxWarp prst="textNoShape">
                <a:avLst/>
              </a:prstTxWarp>
            </a:bodyPr>
            <a:lstStyle/>
            <a:p>
              <a:pPr algn="ctr" defTabSz="776384">
                <a:spcAft>
                  <a:spcPts val="255"/>
                </a:spcAft>
              </a:pPr>
              <a:endParaRPr lang="en-US" sz="1428" spc="-41" dirty="0">
                <a:solidFill>
                  <a:srgbClr val="505050"/>
                </a:solidFill>
              </a:endParaRPr>
            </a:p>
            <a:p>
              <a:pPr algn="ctr" defTabSz="776384">
                <a:spcAft>
                  <a:spcPts val="255"/>
                </a:spcAft>
              </a:pPr>
              <a:endParaRPr lang="en-US" sz="1428" spc="-41" dirty="0">
                <a:solidFill>
                  <a:srgbClr val="505050"/>
                </a:solidFill>
              </a:endParaRPr>
            </a:p>
            <a:p>
              <a:pPr algn="ctr" defTabSz="776384">
                <a:spcAft>
                  <a:spcPts val="255"/>
                </a:spcAft>
              </a:pPr>
              <a:endParaRPr lang="en-US" sz="1428" spc="-41" dirty="0">
                <a:solidFill>
                  <a:srgbClr val="505050"/>
                </a:solidFill>
              </a:endParaRPr>
            </a:p>
          </p:txBody>
        </p:sp>
        <p:sp>
          <p:nvSpPr>
            <p:cNvPr id="67" name="Rectangle 66"/>
            <p:cNvSpPr/>
            <p:nvPr/>
          </p:nvSpPr>
          <p:spPr bwMode="auto">
            <a:xfrm>
              <a:off x="6195502" y="4610825"/>
              <a:ext cx="2834640" cy="365031"/>
            </a:xfrm>
            <a:prstGeom prst="rect">
              <a:avLst/>
            </a:prstGeom>
            <a:solidFill>
              <a:schemeClr val="accent2"/>
            </a:solidFill>
            <a:ln w="25400" cap="flat" cmpd="sng" algn="ctr">
              <a:noFill/>
              <a:prstDash val="solid"/>
            </a:ln>
            <a:effectLst/>
          </p:spPr>
          <p:txBody>
            <a:bodyPr lIns="77659" tIns="38830" rIns="77659" bIns="38830" rtlCol="0" anchor="ctr"/>
            <a:lstStyle/>
            <a:p>
              <a:pPr algn="ctr" defTabSz="776600"/>
              <a:r>
                <a:rPr lang="en-US" sz="1326" kern="0" dirty="0">
                  <a:ln>
                    <a:solidFill>
                      <a:srgbClr val="FFFFFF">
                        <a:alpha val="0"/>
                      </a:srgbClr>
                    </a:solidFill>
                  </a:ln>
                  <a:solidFill>
                    <a:srgbClr val="FFFFFF"/>
                  </a:solidFill>
                </a:rPr>
                <a:t>On-Premises</a:t>
              </a:r>
              <a:r>
                <a:rPr lang="en-US" sz="1530" kern="0" spc="-41" dirty="0">
                  <a:ln>
                    <a:solidFill>
                      <a:srgbClr val="FFFFFF">
                        <a:alpha val="0"/>
                      </a:srgbClr>
                    </a:solidFill>
                  </a:ln>
                  <a:solidFill>
                    <a:srgbClr val="505050"/>
                  </a:solidFill>
                </a:rPr>
                <a:t> </a:t>
              </a:r>
              <a:r>
                <a:rPr lang="en-US" sz="1326" kern="0" dirty="0">
                  <a:ln>
                    <a:solidFill>
                      <a:srgbClr val="FFFFFF">
                        <a:alpha val="0"/>
                      </a:srgbClr>
                    </a:solidFill>
                  </a:ln>
                  <a:solidFill>
                    <a:srgbClr val="FFFFFF"/>
                  </a:solidFill>
                </a:rPr>
                <a:t>Identity</a:t>
              </a:r>
            </a:p>
          </p:txBody>
        </p:sp>
        <p:cxnSp>
          <p:nvCxnSpPr>
            <p:cNvPr id="72" name="Straight Arrow Connector 71"/>
            <p:cNvCxnSpPr>
              <a:stCxn id="78" idx="2"/>
              <a:endCxn id="73" idx="0"/>
            </p:cNvCxnSpPr>
            <p:nvPr/>
          </p:nvCxnSpPr>
          <p:spPr>
            <a:xfrm>
              <a:off x="7612822" y="3406681"/>
              <a:ext cx="0" cy="355847"/>
            </a:xfrm>
            <a:prstGeom prst="straightConnector1">
              <a:avLst/>
            </a:prstGeom>
            <a:ln w="38100">
              <a:solidFill>
                <a:schemeClr val="tx1">
                  <a:lumMod val="65000"/>
                  <a:lumOff val="35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73" name="Rectangle 72"/>
            <p:cNvSpPr/>
            <p:nvPr/>
          </p:nvSpPr>
          <p:spPr bwMode="auto">
            <a:xfrm>
              <a:off x="6195502" y="3762528"/>
              <a:ext cx="2834640" cy="437122"/>
            </a:xfrm>
            <a:prstGeom prst="rect">
              <a:avLst/>
            </a:prstGeom>
            <a:solidFill>
              <a:schemeClr val="accent1"/>
            </a:solidFill>
            <a:ln w="25400" cap="flat" cmpd="sng" algn="ctr">
              <a:noFill/>
              <a:prstDash val="solid"/>
            </a:ln>
            <a:effectLst/>
          </p:spPr>
          <p:txBody>
            <a:bodyPr lIns="93217" tIns="46609" rIns="93217" bIns="46609" rtlCol="0" anchor="ctr"/>
            <a:lstStyle/>
            <a:p>
              <a:pPr algn="ctr" defTabSz="776600"/>
              <a:r>
                <a:rPr lang="en-US" sz="1326" kern="0" dirty="0" err="1" smtClean="0">
                  <a:ln>
                    <a:solidFill>
                      <a:srgbClr val="FFFFFF">
                        <a:alpha val="0"/>
                      </a:srgbClr>
                    </a:solidFill>
                  </a:ln>
                  <a:solidFill>
                    <a:srgbClr val="FFFFFF"/>
                  </a:solidFill>
                </a:rPr>
                <a:t>DirSync</a:t>
              </a:r>
              <a:r>
                <a:rPr lang="en-US" sz="1326" kern="0" dirty="0" smtClean="0">
                  <a:ln>
                    <a:solidFill>
                      <a:srgbClr val="FFFFFF">
                        <a:alpha val="0"/>
                      </a:srgbClr>
                    </a:solidFill>
                  </a:ln>
                  <a:solidFill>
                    <a:srgbClr val="FFFFFF"/>
                  </a:solidFill>
                </a:rPr>
                <a:t> </a:t>
              </a:r>
              <a:r>
                <a:rPr lang="en-US" sz="1326" kern="0" dirty="0">
                  <a:ln>
                    <a:solidFill>
                      <a:srgbClr val="FFFFFF">
                        <a:alpha val="0"/>
                      </a:srgbClr>
                    </a:solidFill>
                  </a:ln>
                  <a:solidFill>
                    <a:srgbClr val="FFFFFF"/>
                  </a:solidFill>
                </a:rPr>
                <a:t>&amp; Password Sync*</a:t>
              </a:r>
            </a:p>
          </p:txBody>
        </p:sp>
        <p:cxnSp>
          <p:nvCxnSpPr>
            <p:cNvPr id="74" name="Straight Arrow Connector 73"/>
            <p:cNvCxnSpPr>
              <a:endCxn id="67" idx="0"/>
            </p:cNvCxnSpPr>
            <p:nvPr/>
          </p:nvCxnSpPr>
          <p:spPr>
            <a:xfrm>
              <a:off x="7612822" y="4199650"/>
              <a:ext cx="0" cy="411175"/>
            </a:xfrm>
            <a:prstGeom prst="straightConnector1">
              <a:avLst/>
            </a:prstGeom>
            <a:ln w="38100">
              <a:solidFill>
                <a:schemeClr val="tx1">
                  <a:lumMod val="65000"/>
                  <a:lumOff val="35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81" name="Rectangle 80"/>
            <p:cNvSpPr/>
            <p:nvPr/>
          </p:nvSpPr>
          <p:spPr bwMode="auto">
            <a:xfrm>
              <a:off x="6195502" y="1018778"/>
              <a:ext cx="2834640" cy="953489"/>
            </a:xfrm>
            <a:prstGeom prst="rect">
              <a:avLst/>
            </a:prstGeom>
            <a:solidFill>
              <a:schemeClr val="bg2"/>
            </a:solidFill>
            <a:ln>
              <a:noFill/>
              <a:headEnd type="none" w="med" len="med"/>
              <a:tailEnd type="none" w="med" len="med"/>
            </a:ln>
            <a:effectLst/>
          </p:spPr>
          <p:style>
            <a:lnRef idx="1">
              <a:schemeClr val="accent4"/>
            </a:lnRef>
            <a:fillRef idx="3">
              <a:schemeClr val="accent4"/>
            </a:fillRef>
            <a:effectRef idx="2">
              <a:schemeClr val="accent4"/>
            </a:effectRef>
            <a:fontRef idx="minor">
              <a:schemeClr val="lt1"/>
            </a:fontRef>
          </p:style>
          <p:txBody>
            <a:bodyPr vert="horz" wrap="square" lIns="77660" tIns="38830" rIns="77660" bIns="38830" numCol="1" rtlCol="0" anchor="ctr" anchorCtr="0" compatLnSpc="1">
              <a:prstTxWarp prst="textNoShape">
                <a:avLst/>
              </a:prstTxWarp>
            </a:bodyPr>
            <a:lstStyle/>
            <a:p>
              <a:pPr algn="ctr" defTabSz="776384">
                <a:lnSpc>
                  <a:spcPct val="90000"/>
                </a:lnSpc>
              </a:pPr>
              <a:r>
                <a:rPr lang="en-US" sz="2141" spc="-41" dirty="0">
                  <a:solidFill>
                    <a:srgbClr val="505050"/>
                  </a:solidFill>
                </a:rPr>
                <a:t>Directory &amp; Password Synchronization* </a:t>
              </a:r>
            </a:p>
          </p:txBody>
        </p:sp>
        <p:sp>
          <p:nvSpPr>
            <p:cNvPr id="80" name="TextBox 79"/>
            <p:cNvSpPr txBox="1"/>
            <p:nvPr/>
          </p:nvSpPr>
          <p:spPr>
            <a:xfrm>
              <a:off x="6428674" y="5081581"/>
              <a:ext cx="2368296" cy="1129995"/>
            </a:xfrm>
            <a:prstGeom prst="rect">
              <a:avLst/>
            </a:prstGeom>
            <a:noFill/>
          </p:spPr>
          <p:txBody>
            <a:bodyPr wrap="square" lIns="0" tIns="0" rIns="0" bIns="0" rtlCol="0">
              <a:spAutoFit/>
            </a:bodyPr>
            <a:lstStyle/>
            <a:p>
              <a:pPr algn="ctr"/>
              <a:r>
                <a:rPr lang="en-US" sz="1835" spc="-41" dirty="0">
                  <a:solidFill>
                    <a:srgbClr val="505050"/>
                  </a:solidFill>
                </a:rPr>
                <a:t>Single identity</a:t>
              </a:r>
              <a:br>
                <a:rPr lang="en-US" sz="1835" spc="-41" dirty="0">
                  <a:solidFill>
                    <a:srgbClr val="505050"/>
                  </a:solidFill>
                </a:rPr>
              </a:br>
              <a:r>
                <a:rPr lang="en-US" sz="1835" spc="-41" dirty="0">
                  <a:solidFill>
                    <a:srgbClr val="505050"/>
                  </a:solidFill>
                </a:rPr>
                <a:t>suitable for medium </a:t>
              </a:r>
              <a:br>
                <a:rPr lang="en-US" sz="1835" spc="-41" dirty="0">
                  <a:solidFill>
                    <a:srgbClr val="505050"/>
                  </a:solidFill>
                </a:rPr>
              </a:br>
              <a:r>
                <a:rPr lang="en-US" sz="1835" spc="-41" dirty="0">
                  <a:solidFill>
                    <a:srgbClr val="505050"/>
                  </a:solidFill>
                </a:rPr>
                <a:t>and large organizations without federation*</a:t>
              </a:r>
            </a:p>
          </p:txBody>
        </p:sp>
        <p:grpSp>
          <p:nvGrpSpPr>
            <p:cNvPr id="96" name="Group 95"/>
            <p:cNvGrpSpPr/>
            <p:nvPr/>
          </p:nvGrpSpPr>
          <p:grpSpPr>
            <a:xfrm>
              <a:off x="6195502" y="1912696"/>
              <a:ext cx="2834640" cy="1076562"/>
              <a:chOff x="245159" y="1950796"/>
              <a:chExt cx="2834640" cy="1076562"/>
            </a:xfrm>
          </p:grpSpPr>
          <p:sp>
            <p:nvSpPr>
              <p:cNvPr id="97" name="Rectangle 75"/>
              <p:cNvSpPr/>
              <p:nvPr/>
            </p:nvSpPr>
            <p:spPr bwMode="auto">
              <a:xfrm>
                <a:off x="245159" y="1950796"/>
                <a:ext cx="2834640" cy="1076562"/>
              </a:xfrm>
              <a:custGeom>
                <a:avLst/>
                <a:gdLst>
                  <a:gd name="connsiteX0" fmla="*/ 0 w 2843784"/>
                  <a:gd name="connsiteY0" fmla="*/ 0 h 1076562"/>
                  <a:gd name="connsiteX1" fmla="*/ 2843784 w 2843784"/>
                  <a:gd name="connsiteY1" fmla="*/ 0 h 1076562"/>
                  <a:gd name="connsiteX2" fmla="*/ 2843784 w 2843784"/>
                  <a:gd name="connsiteY2" fmla="*/ 1076562 h 1076562"/>
                  <a:gd name="connsiteX3" fmla="*/ 0 w 2843784"/>
                  <a:gd name="connsiteY3" fmla="*/ 1076562 h 1076562"/>
                  <a:gd name="connsiteX4" fmla="*/ 0 w 2843784"/>
                  <a:gd name="connsiteY4" fmla="*/ 0 h 10765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43784" h="1076562">
                    <a:moveTo>
                      <a:pt x="0" y="0"/>
                    </a:moveTo>
                    <a:lnTo>
                      <a:pt x="2843784" y="0"/>
                    </a:lnTo>
                    <a:lnTo>
                      <a:pt x="2843784" y="1076562"/>
                    </a:lnTo>
                    <a:lnTo>
                      <a:pt x="0" y="1076562"/>
                    </a:lnTo>
                    <a:lnTo>
                      <a:pt x="0" y="0"/>
                    </a:lnTo>
                    <a:close/>
                  </a:path>
                </a:pathLst>
              </a:custGeom>
              <a:solidFill>
                <a:schemeClr val="bg2"/>
              </a:solidFill>
              <a:ln>
                <a:noFill/>
                <a:headEnd type="none" w="med" len="med"/>
                <a:tailEnd type="none" w="med" len="med"/>
              </a:ln>
              <a:effectLst/>
            </p:spPr>
            <p:style>
              <a:lnRef idx="1">
                <a:schemeClr val="accent4"/>
              </a:lnRef>
              <a:fillRef idx="3">
                <a:schemeClr val="accent4"/>
              </a:fillRef>
              <a:effectRef idx="2">
                <a:schemeClr val="accent4"/>
              </a:effectRef>
              <a:fontRef idx="minor">
                <a:schemeClr val="lt1"/>
              </a:fontRef>
            </p:style>
            <p:txBody>
              <a:bodyPr vert="horz" wrap="square" lIns="77660" tIns="38830" rIns="77660" bIns="38830" numCol="1" rtlCol="0" anchor="ctr" anchorCtr="0" compatLnSpc="1">
                <a:prstTxWarp prst="textNoShape">
                  <a:avLst/>
                </a:prstTxWarp>
              </a:bodyPr>
              <a:lstStyle/>
              <a:p>
                <a:pPr marL="146969" indent="-146969" algn="ctr" defTabSz="776384">
                  <a:buFont typeface="Arial" pitchFamily="34" charset="0"/>
                  <a:buChar char="•"/>
                </a:pPr>
                <a:endParaRPr lang="en-US" sz="1835" spc="-41" dirty="0">
                  <a:solidFill>
                    <a:srgbClr val="505050"/>
                  </a:solidFill>
                </a:endParaRPr>
              </a:p>
            </p:txBody>
          </p:sp>
          <p:pic>
            <p:nvPicPr>
              <p:cNvPr id="99" name="Picture 6"/>
              <p:cNvPicPr>
                <a:picLocks noChangeAspect="1" noChangeArrowheads="1"/>
              </p:cNvPicPr>
              <p:nvPr/>
            </p:nvPicPr>
            <p:blipFill>
              <a:blip r:embed="rId3" cstate="print">
                <a:extLst>
                  <a:ext uri="{28A0092B-C50C-407E-A947-70E740481C1C}">
                    <a14:useLocalDpi xmlns:a14="http://schemas.microsoft.com/office/drawing/2010/main" val="0"/>
                  </a:ext>
                </a:extLst>
              </a:blip>
              <a:stretch>
                <a:fillRect/>
              </a:stretch>
            </p:blipFill>
            <p:spPr bwMode="auto">
              <a:xfrm>
                <a:off x="886759" y="1989853"/>
                <a:ext cx="1560584" cy="872295"/>
              </a:xfrm>
              <a:prstGeom prst="rect">
                <a:avLst/>
              </a:prstGeom>
              <a:noFill/>
              <a:extLst/>
            </p:spPr>
          </p:pic>
        </p:grpSp>
        <p:sp>
          <p:nvSpPr>
            <p:cNvPr id="78" name="Rectangle 77"/>
            <p:cNvSpPr/>
            <p:nvPr/>
          </p:nvSpPr>
          <p:spPr bwMode="auto">
            <a:xfrm>
              <a:off x="6195502" y="2922521"/>
              <a:ext cx="2834640" cy="484160"/>
            </a:xfrm>
            <a:prstGeom prst="rect">
              <a:avLst/>
            </a:prstGeom>
            <a:solidFill>
              <a:srgbClr val="0088EE"/>
            </a:solidFill>
            <a:ln w="25400" cap="flat" cmpd="sng" algn="ctr">
              <a:noFill/>
              <a:prstDash val="solid"/>
            </a:ln>
            <a:effectLst/>
          </p:spPr>
          <p:txBody>
            <a:bodyPr lIns="77659" tIns="38830" rIns="77659" bIns="38830" rtlCol="0" anchor="ctr"/>
            <a:lstStyle/>
            <a:p>
              <a:pPr algn="ctr" defTabSz="776600"/>
              <a:r>
                <a:rPr lang="en-US" sz="1530" kern="0" spc="-41" dirty="0">
                  <a:ln>
                    <a:solidFill>
                      <a:srgbClr val="FFFFFF">
                        <a:alpha val="0"/>
                      </a:srgbClr>
                    </a:solidFill>
                  </a:ln>
                  <a:solidFill>
                    <a:srgbClr val="FFFFFF"/>
                  </a:solidFill>
                </a:rPr>
                <a:t>Windows Azure Active Directory</a:t>
              </a:r>
            </a:p>
          </p:txBody>
        </p:sp>
      </p:grpSp>
      <p:grpSp>
        <p:nvGrpSpPr>
          <p:cNvPr id="2" name="Group 1"/>
          <p:cNvGrpSpPr/>
          <p:nvPr/>
        </p:nvGrpSpPr>
        <p:grpSpPr>
          <a:xfrm>
            <a:off x="8133035" y="1040048"/>
            <a:ext cx="3447587" cy="5308905"/>
            <a:chOff x="7972589" y="1018778"/>
            <a:chExt cx="3381654" cy="5207376"/>
          </a:xfrm>
        </p:grpSpPr>
        <p:grpSp>
          <p:nvGrpSpPr>
            <p:cNvPr id="30" name="Group 29"/>
            <p:cNvGrpSpPr/>
            <p:nvPr/>
          </p:nvGrpSpPr>
          <p:grpSpPr>
            <a:xfrm>
              <a:off x="7972589" y="1018778"/>
              <a:ext cx="3381654" cy="5207376"/>
              <a:chOff x="9114408" y="1018778"/>
              <a:chExt cx="2837376" cy="5207376"/>
            </a:xfrm>
          </p:grpSpPr>
          <p:sp>
            <p:nvSpPr>
              <p:cNvPr id="58" name="Rectangle 57"/>
              <p:cNvSpPr/>
              <p:nvPr/>
            </p:nvSpPr>
            <p:spPr bwMode="auto">
              <a:xfrm>
                <a:off x="9117144" y="1018781"/>
                <a:ext cx="2834640" cy="5207373"/>
              </a:xfrm>
              <a:prstGeom prst="rect">
                <a:avLst/>
              </a:prstGeom>
              <a:solidFill>
                <a:schemeClr val="bg1">
                  <a:lumMod val="75000"/>
                  <a:alpha val="50000"/>
                </a:schemeClr>
              </a:solidFill>
              <a:ln>
                <a:noFill/>
                <a:headEnd type="none" w="med" len="med"/>
                <a:tailEnd type="none" w="med" len="med"/>
              </a:ln>
              <a:effectLst/>
            </p:spPr>
            <p:style>
              <a:lnRef idx="1">
                <a:schemeClr val="accent4"/>
              </a:lnRef>
              <a:fillRef idx="3">
                <a:schemeClr val="accent4"/>
              </a:fillRef>
              <a:effectRef idx="2">
                <a:schemeClr val="accent4"/>
              </a:effectRef>
              <a:fontRef idx="minor">
                <a:schemeClr val="lt1"/>
              </a:fontRef>
            </p:style>
            <p:txBody>
              <a:bodyPr vert="horz" wrap="square" lIns="77660" tIns="3727869" rIns="77660" bIns="77665" numCol="1" rtlCol="0" anchor="t" anchorCtr="0" compatLnSpc="1">
                <a:prstTxWarp prst="textNoShape">
                  <a:avLst/>
                </a:prstTxWarp>
              </a:bodyPr>
              <a:lstStyle/>
              <a:p>
                <a:pPr algn="ctr" defTabSz="776384">
                  <a:spcAft>
                    <a:spcPts val="255"/>
                  </a:spcAft>
                </a:pPr>
                <a:endParaRPr lang="en-US" sz="1428" spc="-41" dirty="0">
                  <a:solidFill>
                    <a:srgbClr val="505050"/>
                  </a:solidFill>
                </a:endParaRPr>
              </a:p>
              <a:p>
                <a:pPr algn="ctr" defTabSz="776384">
                  <a:spcAft>
                    <a:spcPts val="255"/>
                  </a:spcAft>
                </a:pPr>
                <a:endParaRPr lang="en-US" sz="1428" spc="-41" dirty="0">
                  <a:solidFill>
                    <a:srgbClr val="505050"/>
                  </a:solidFill>
                </a:endParaRPr>
              </a:p>
              <a:p>
                <a:pPr algn="ctr" defTabSz="776384">
                  <a:spcAft>
                    <a:spcPts val="255"/>
                  </a:spcAft>
                </a:pPr>
                <a:endParaRPr lang="en-US" sz="1428" spc="-41" dirty="0">
                  <a:solidFill>
                    <a:srgbClr val="505050"/>
                  </a:solidFill>
                </a:endParaRPr>
              </a:p>
            </p:txBody>
          </p:sp>
          <p:sp>
            <p:nvSpPr>
              <p:cNvPr id="20" name="Rectangle 19"/>
              <p:cNvSpPr/>
              <p:nvPr/>
            </p:nvSpPr>
            <p:spPr bwMode="auto">
              <a:xfrm>
                <a:off x="9117144" y="1018778"/>
                <a:ext cx="2834640" cy="953486"/>
              </a:xfrm>
              <a:prstGeom prst="rect">
                <a:avLst/>
              </a:prstGeom>
              <a:solidFill>
                <a:schemeClr val="bg2"/>
              </a:solidFill>
              <a:ln>
                <a:noFill/>
                <a:headEnd type="none" w="med" len="med"/>
                <a:tailEnd type="none" w="med" len="med"/>
              </a:ln>
              <a:effectLst/>
            </p:spPr>
            <p:style>
              <a:lnRef idx="1">
                <a:schemeClr val="accent4"/>
              </a:lnRef>
              <a:fillRef idx="3">
                <a:schemeClr val="accent4"/>
              </a:fillRef>
              <a:effectRef idx="2">
                <a:schemeClr val="accent4"/>
              </a:effectRef>
              <a:fontRef idx="minor">
                <a:schemeClr val="lt1"/>
              </a:fontRef>
            </p:style>
            <p:txBody>
              <a:bodyPr vert="horz" wrap="square" lIns="77660" tIns="38830" rIns="77660" bIns="38830" numCol="1" rtlCol="0" anchor="ctr" anchorCtr="0" compatLnSpc="1">
                <a:prstTxWarp prst="textNoShape">
                  <a:avLst/>
                </a:prstTxWarp>
              </a:bodyPr>
              <a:lstStyle/>
              <a:p>
                <a:pPr algn="ctr" defTabSz="776384"/>
                <a:r>
                  <a:rPr lang="en-US" sz="2447" spc="-41" dirty="0">
                    <a:solidFill>
                      <a:srgbClr val="505050"/>
                    </a:solidFill>
                  </a:rPr>
                  <a:t>Federated Identity</a:t>
                </a:r>
              </a:p>
            </p:txBody>
          </p:sp>
          <p:sp>
            <p:nvSpPr>
              <p:cNvPr id="26" name="Rectangle 25"/>
              <p:cNvSpPr/>
              <p:nvPr/>
            </p:nvSpPr>
            <p:spPr bwMode="auto">
              <a:xfrm>
                <a:off x="9114408" y="4606286"/>
                <a:ext cx="2834640" cy="365760"/>
              </a:xfrm>
              <a:prstGeom prst="rect">
                <a:avLst/>
              </a:prstGeom>
              <a:solidFill>
                <a:schemeClr val="accent2"/>
              </a:solidFill>
              <a:ln w="25400" cap="flat" cmpd="sng" algn="ctr">
                <a:noFill/>
                <a:prstDash val="solid"/>
              </a:ln>
              <a:effectLst/>
            </p:spPr>
            <p:txBody>
              <a:bodyPr lIns="77659" tIns="38830" rIns="77659" bIns="38830" rtlCol="0" anchor="ctr"/>
              <a:lstStyle/>
              <a:p>
                <a:pPr algn="ctr" defTabSz="776600"/>
                <a:r>
                  <a:rPr lang="en-US" sz="1326" kern="0" dirty="0">
                    <a:ln>
                      <a:solidFill>
                        <a:srgbClr val="FFFFFF">
                          <a:alpha val="0"/>
                        </a:srgbClr>
                      </a:solidFill>
                    </a:ln>
                    <a:solidFill>
                      <a:srgbClr val="FFFFFF"/>
                    </a:solidFill>
                  </a:rPr>
                  <a:t>On-Premises Identity</a:t>
                </a:r>
              </a:p>
            </p:txBody>
          </p:sp>
          <p:cxnSp>
            <p:nvCxnSpPr>
              <p:cNvPr id="38" name="Straight Arrow Connector 37"/>
              <p:cNvCxnSpPr/>
              <p:nvPr/>
            </p:nvCxnSpPr>
            <p:spPr>
              <a:xfrm>
                <a:off x="9758744" y="3406681"/>
                <a:ext cx="1" cy="355847"/>
              </a:xfrm>
              <a:prstGeom prst="straightConnector1">
                <a:avLst/>
              </a:prstGeom>
              <a:ln w="38100">
                <a:solidFill>
                  <a:schemeClr val="tx1">
                    <a:lumMod val="65000"/>
                    <a:lumOff val="35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39" name="Rectangle 38"/>
              <p:cNvSpPr/>
              <p:nvPr/>
            </p:nvSpPr>
            <p:spPr bwMode="auto">
              <a:xfrm>
                <a:off x="9114408" y="3782223"/>
                <a:ext cx="1364963" cy="438912"/>
              </a:xfrm>
              <a:prstGeom prst="rect">
                <a:avLst/>
              </a:prstGeom>
              <a:solidFill>
                <a:schemeClr val="accent2"/>
              </a:solidFill>
              <a:ln w="25400" cap="flat" cmpd="sng" algn="ctr">
                <a:noFill/>
                <a:prstDash val="solid"/>
              </a:ln>
              <a:effectLst/>
            </p:spPr>
            <p:txBody>
              <a:bodyPr lIns="77659" tIns="38830" rIns="77659" bIns="38830" rtlCol="0" anchor="ctr"/>
              <a:lstStyle/>
              <a:p>
                <a:pPr algn="ctr" defTabSz="776600"/>
                <a:r>
                  <a:rPr lang="en-US" sz="1326" kern="0" dirty="0">
                    <a:ln>
                      <a:solidFill>
                        <a:srgbClr val="FFFFFF">
                          <a:alpha val="0"/>
                        </a:srgbClr>
                      </a:solidFill>
                    </a:ln>
                    <a:solidFill>
                      <a:srgbClr val="FFFFFF"/>
                    </a:solidFill>
                  </a:rPr>
                  <a:t>Federation</a:t>
                </a:r>
              </a:p>
            </p:txBody>
          </p:sp>
          <p:cxnSp>
            <p:nvCxnSpPr>
              <p:cNvPr id="40" name="Straight Arrow Connector 39"/>
              <p:cNvCxnSpPr/>
              <p:nvPr/>
            </p:nvCxnSpPr>
            <p:spPr>
              <a:xfrm>
                <a:off x="9770277" y="4232185"/>
                <a:ext cx="0" cy="374101"/>
              </a:xfrm>
              <a:prstGeom prst="straightConnector1">
                <a:avLst/>
              </a:prstGeom>
              <a:ln w="38100">
                <a:solidFill>
                  <a:schemeClr val="tx1">
                    <a:lumMod val="65000"/>
                    <a:lumOff val="35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83" name="Straight Arrow Connector 82"/>
              <p:cNvCxnSpPr/>
              <p:nvPr/>
            </p:nvCxnSpPr>
            <p:spPr>
              <a:xfrm>
                <a:off x="11201763" y="3406681"/>
                <a:ext cx="0" cy="355847"/>
              </a:xfrm>
              <a:prstGeom prst="straightConnector1">
                <a:avLst/>
              </a:prstGeom>
              <a:ln w="38100">
                <a:solidFill>
                  <a:schemeClr val="tx1">
                    <a:lumMod val="65000"/>
                    <a:lumOff val="35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85" name="Straight Arrow Connector 84"/>
              <p:cNvCxnSpPr/>
              <p:nvPr/>
            </p:nvCxnSpPr>
            <p:spPr>
              <a:xfrm>
                <a:off x="11201763" y="4232185"/>
                <a:ext cx="0" cy="374101"/>
              </a:xfrm>
              <a:prstGeom prst="straightConnector1">
                <a:avLst/>
              </a:prstGeom>
              <a:ln w="38100">
                <a:solidFill>
                  <a:schemeClr val="tx1">
                    <a:lumMod val="65000"/>
                    <a:lumOff val="35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55" name="TextBox 54"/>
              <p:cNvSpPr txBox="1"/>
              <p:nvPr/>
            </p:nvSpPr>
            <p:spPr>
              <a:xfrm>
                <a:off x="9345744" y="5081581"/>
                <a:ext cx="2377440" cy="1129995"/>
              </a:xfrm>
              <a:prstGeom prst="rect">
                <a:avLst/>
              </a:prstGeom>
              <a:noFill/>
            </p:spPr>
            <p:txBody>
              <a:bodyPr wrap="square" lIns="0" tIns="0" rIns="0" bIns="0" rtlCol="0">
                <a:spAutoFit/>
              </a:bodyPr>
              <a:lstStyle/>
              <a:p>
                <a:pPr algn="ctr"/>
                <a:r>
                  <a:rPr lang="en-US" sz="1835" spc="-41" dirty="0">
                    <a:solidFill>
                      <a:srgbClr val="505050"/>
                    </a:solidFill>
                  </a:rPr>
                  <a:t>Single federated identity </a:t>
                </a:r>
                <a:br>
                  <a:rPr lang="en-US" sz="1835" spc="-41" dirty="0">
                    <a:solidFill>
                      <a:srgbClr val="505050"/>
                    </a:solidFill>
                  </a:rPr>
                </a:br>
                <a:r>
                  <a:rPr lang="en-US" sz="1835" spc="-41" dirty="0">
                    <a:solidFill>
                      <a:srgbClr val="505050"/>
                    </a:solidFill>
                  </a:rPr>
                  <a:t>and credentials suitable </a:t>
                </a:r>
                <a:br>
                  <a:rPr lang="en-US" sz="1835" spc="-41" dirty="0">
                    <a:solidFill>
                      <a:srgbClr val="505050"/>
                    </a:solidFill>
                  </a:rPr>
                </a:br>
                <a:r>
                  <a:rPr lang="en-US" sz="1835" spc="-41" dirty="0">
                    <a:solidFill>
                      <a:srgbClr val="505050"/>
                    </a:solidFill>
                  </a:rPr>
                  <a:t>for medium and large organizations</a:t>
                </a:r>
              </a:p>
            </p:txBody>
          </p:sp>
          <p:grpSp>
            <p:nvGrpSpPr>
              <p:cNvPr id="101" name="Group 100"/>
              <p:cNvGrpSpPr/>
              <p:nvPr/>
            </p:nvGrpSpPr>
            <p:grpSpPr>
              <a:xfrm>
                <a:off x="9117144" y="1912696"/>
                <a:ext cx="2834640" cy="1076562"/>
                <a:chOff x="245159" y="1950796"/>
                <a:chExt cx="2834640" cy="1076562"/>
              </a:xfrm>
            </p:grpSpPr>
            <p:sp>
              <p:nvSpPr>
                <p:cNvPr id="102" name="Rectangle 75"/>
                <p:cNvSpPr/>
                <p:nvPr/>
              </p:nvSpPr>
              <p:spPr bwMode="auto">
                <a:xfrm>
                  <a:off x="245159" y="1950796"/>
                  <a:ext cx="2834640" cy="1076562"/>
                </a:xfrm>
                <a:custGeom>
                  <a:avLst/>
                  <a:gdLst>
                    <a:gd name="connsiteX0" fmla="*/ 0 w 2843784"/>
                    <a:gd name="connsiteY0" fmla="*/ 0 h 1076562"/>
                    <a:gd name="connsiteX1" fmla="*/ 2843784 w 2843784"/>
                    <a:gd name="connsiteY1" fmla="*/ 0 h 1076562"/>
                    <a:gd name="connsiteX2" fmla="*/ 2843784 w 2843784"/>
                    <a:gd name="connsiteY2" fmla="*/ 1076562 h 1076562"/>
                    <a:gd name="connsiteX3" fmla="*/ 0 w 2843784"/>
                    <a:gd name="connsiteY3" fmla="*/ 1076562 h 1076562"/>
                    <a:gd name="connsiteX4" fmla="*/ 0 w 2843784"/>
                    <a:gd name="connsiteY4" fmla="*/ 0 h 10765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43784" h="1076562">
                      <a:moveTo>
                        <a:pt x="0" y="0"/>
                      </a:moveTo>
                      <a:lnTo>
                        <a:pt x="2843784" y="0"/>
                      </a:lnTo>
                      <a:lnTo>
                        <a:pt x="2843784" y="1076562"/>
                      </a:lnTo>
                      <a:lnTo>
                        <a:pt x="0" y="1076562"/>
                      </a:lnTo>
                      <a:lnTo>
                        <a:pt x="0" y="0"/>
                      </a:lnTo>
                      <a:close/>
                    </a:path>
                  </a:pathLst>
                </a:custGeom>
                <a:solidFill>
                  <a:schemeClr val="bg2"/>
                </a:solidFill>
                <a:ln>
                  <a:noFill/>
                  <a:headEnd type="none" w="med" len="med"/>
                  <a:tailEnd type="none" w="med" len="med"/>
                </a:ln>
                <a:effectLst/>
              </p:spPr>
              <p:style>
                <a:lnRef idx="1">
                  <a:schemeClr val="accent4"/>
                </a:lnRef>
                <a:fillRef idx="3">
                  <a:schemeClr val="accent4"/>
                </a:fillRef>
                <a:effectRef idx="2">
                  <a:schemeClr val="accent4"/>
                </a:effectRef>
                <a:fontRef idx="minor">
                  <a:schemeClr val="lt1"/>
                </a:fontRef>
              </p:style>
              <p:txBody>
                <a:bodyPr vert="horz" wrap="square" lIns="77660" tIns="38830" rIns="77660" bIns="38830" numCol="1" rtlCol="0" anchor="ctr" anchorCtr="0" compatLnSpc="1">
                  <a:prstTxWarp prst="textNoShape">
                    <a:avLst/>
                  </a:prstTxWarp>
                </a:bodyPr>
                <a:lstStyle/>
                <a:p>
                  <a:pPr marL="146969" indent="-146969" algn="ctr" defTabSz="776384">
                    <a:buFont typeface="Arial" pitchFamily="34" charset="0"/>
                    <a:buChar char="•"/>
                  </a:pPr>
                  <a:endParaRPr lang="en-US" sz="1835" spc="-41" dirty="0">
                    <a:solidFill>
                      <a:srgbClr val="505050"/>
                    </a:solidFill>
                  </a:endParaRPr>
                </a:p>
              </p:txBody>
            </p:sp>
            <p:pic>
              <p:nvPicPr>
                <p:cNvPr id="104" name="Picture 6"/>
                <p:cNvPicPr>
                  <a:picLocks noChangeAspect="1" noChangeArrowheads="1"/>
                </p:cNvPicPr>
                <p:nvPr/>
              </p:nvPicPr>
              <p:blipFill>
                <a:blip r:embed="rId3" cstate="print">
                  <a:extLst>
                    <a:ext uri="{28A0092B-C50C-407E-A947-70E740481C1C}">
                      <a14:useLocalDpi xmlns:a14="http://schemas.microsoft.com/office/drawing/2010/main" val="0"/>
                    </a:ext>
                  </a:extLst>
                </a:blip>
                <a:stretch>
                  <a:fillRect/>
                </a:stretch>
              </p:blipFill>
              <p:spPr bwMode="auto">
                <a:xfrm>
                  <a:off x="886759" y="1989853"/>
                  <a:ext cx="1560584" cy="872295"/>
                </a:xfrm>
                <a:prstGeom prst="rect">
                  <a:avLst/>
                </a:prstGeom>
                <a:noFill/>
                <a:extLst/>
              </p:spPr>
            </p:pic>
          </p:grpSp>
          <p:sp>
            <p:nvSpPr>
              <p:cNvPr id="63" name="Rectangle 62"/>
              <p:cNvSpPr/>
              <p:nvPr/>
            </p:nvSpPr>
            <p:spPr bwMode="auto">
              <a:xfrm>
                <a:off x="9117144" y="2922520"/>
                <a:ext cx="2834640" cy="484161"/>
              </a:xfrm>
              <a:prstGeom prst="rect">
                <a:avLst/>
              </a:prstGeom>
              <a:solidFill>
                <a:srgbClr val="0088EE"/>
              </a:solidFill>
              <a:ln w="25400" cap="flat" cmpd="sng" algn="ctr">
                <a:noFill/>
                <a:prstDash val="solid"/>
              </a:ln>
              <a:effectLst/>
            </p:spPr>
            <p:txBody>
              <a:bodyPr lIns="77659" tIns="38830" rIns="77659" bIns="38830" rtlCol="0" anchor="ctr"/>
              <a:lstStyle/>
              <a:p>
                <a:pPr algn="ctr" defTabSz="776600"/>
                <a:r>
                  <a:rPr lang="en-US" sz="1530" kern="0" spc="-41" dirty="0">
                    <a:ln>
                      <a:solidFill>
                        <a:srgbClr val="FFFFFF">
                          <a:alpha val="0"/>
                        </a:srgbClr>
                      </a:solidFill>
                    </a:ln>
                    <a:solidFill>
                      <a:srgbClr val="FFFFFF"/>
                    </a:solidFill>
                  </a:rPr>
                  <a:t>Windows Azure Active Directory</a:t>
                </a:r>
              </a:p>
            </p:txBody>
          </p:sp>
        </p:grpSp>
        <p:sp>
          <p:nvSpPr>
            <p:cNvPr id="44" name="Rectangle 43"/>
            <p:cNvSpPr/>
            <p:nvPr/>
          </p:nvSpPr>
          <p:spPr bwMode="auto">
            <a:xfrm>
              <a:off x="9635574" y="3782223"/>
              <a:ext cx="1715408" cy="437122"/>
            </a:xfrm>
            <a:prstGeom prst="rect">
              <a:avLst/>
            </a:prstGeom>
            <a:solidFill>
              <a:schemeClr val="accent1"/>
            </a:solidFill>
            <a:ln w="25400" cap="flat" cmpd="sng" algn="ctr">
              <a:noFill/>
              <a:prstDash val="solid"/>
            </a:ln>
            <a:effectLst/>
          </p:spPr>
          <p:txBody>
            <a:bodyPr lIns="93217" tIns="46609" rIns="93217" bIns="46609" rtlCol="0" anchor="ctr"/>
            <a:lstStyle/>
            <a:p>
              <a:pPr algn="ctr" defTabSz="776600"/>
              <a:r>
                <a:rPr lang="en-US" sz="1326" kern="0" dirty="0">
                  <a:ln>
                    <a:solidFill>
                      <a:srgbClr val="FFFFFF">
                        <a:alpha val="0"/>
                      </a:srgbClr>
                    </a:solidFill>
                  </a:ln>
                  <a:solidFill>
                    <a:srgbClr val="FFFFFF"/>
                  </a:solidFill>
                </a:rPr>
                <a:t>Directory</a:t>
              </a:r>
              <a:r>
                <a:rPr lang="en-US" sz="1326" kern="0" dirty="0">
                  <a:ln>
                    <a:solidFill>
                      <a:srgbClr val="FFFFFF">
                        <a:alpha val="0"/>
                      </a:srgbClr>
                    </a:solidFill>
                  </a:ln>
                  <a:solidFill>
                    <a:srgbClr val="505050"/>
                  </a:solidFill>
                </a:rPr>
                <a:t> </a:t>
              </a:r>
              <a:r>
                <a:rPr lang="en-US" sz="1326" kern="0" dirty="0">
                  <a:ln>
                    <a:solidFill>
                      <a:srgbClr val="FFFFFF">
                        <a:alpha val="0"/>
                      </a:srgbClr>
                    </a:solidFill>
                  </a:ln>
                  <a:solidFill>
                    <a:srgbClr val="FFFFFF"/>
                  </a:solidFill>
                </a:rPr>
                <a:t>Sync</a:t>
              </a:r>
            </a:p>
          </p:txBody>
        </p:sp>
      </p:grpSp>
      <p:sp>
        <p:nvSpPr>
          <p:cNvPr id="41" name="Rectangle 40"/>
          <p:cNvSpPr/>
          <p:nvPr/>
        </p:nvSpPr>
        <p:spPr bwMode="auto">
          <a:xfrm>
            <a:off x="618741" y="1040048"/>
            <a:ext cx="3556990" cy="5294043"/>
          </a:xfrm>
          <a:prstGeom prst="rect">
            <a:avLst/>
          </a:prstGeom>
          <a:solidFill>
            <a:schemeClr val="bg2">
              <a:lumMod val="75000"/>
              <a:alpha val="60000"/>
            </a:scheme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GB" sz="2000" dirty="0">
              <a:solidFill>
                <a:srgbClr val="E6E6E6">
                  <a:lumMod val="75000"/>
                </a:srgbClr>
              </a:solidFill>
            </a:endParaRPr>
          </a:p>
        </p:txBody>
      </p:sp>
      <p:sp>
        <p:nvSpPr>
          <p:cNvPr id="42" name="Rectangle 41"/>
          <p:cNvSpPr/>
          <p:nvPr/>
        </p:nvSpPr>
        <p:spPr bwMode="auto">
          <a:xfrm>
            <a:off x="8125692" y="1040048"/>
            <a:ext cx="3478004" cy="5294043"/>
          </a:xfrm>
          <a:prstGeom prst="rect">
            <a:avLst/>
          </a:prstGeom>
          <a:solidFill>
            <a:schemeClr val="bg2">
              <a:lumMod val="75000"/>
              <a:alpha val="60000"/>
            </a:scheme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GB" sz="2000" dirty="0">
              <a:solidFill>
                <a:srgbClr val="E6E6E6">
                  <a:lumMod val="75000"/>
                </a:srgbClr>
              </a:solidFill>
            </a:endParaRPr>
          </a:p>
        </p:txBody>
      </p:sp>
    </p:spTree>
    <p:extLst>
      <p:ext uri="{BB962C8B-B14F-4D97-AF65-F5344CB8AC3E}">
        <p14:creationId xmlns:p14="http://schemas.microsoft.com/office/powerpoint/2010/main" val="56292249"/>
      </p:ext>
    </p:extLst>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sz="3200" dirty="0"/>
              <a:t>Hybrid Search: </a:t>
            </a:r>
            <a:r>
              <a:rPr lang="en-US" sz="3200" dirty="0" smtClean="0"/>
              <a:t/>
            </a:r>
            <a:br>
              <a:rPr lang="en-US" sz="3200" dirty="0" smtClean="0"/>
            </a:br>
            <a:r>
              <a:rPr lang="en-US" sz="3200" dirty="0" smtClean="0"/>
              <a:t>Configure </a:t>
            </a:r>
            <a:r>
              <a:rPr lang="en-US" sz="3200" dirty="0"/>
              <a:t>Outbound Hybrid Search in SharePoint Online with Password Sync</a:t>
            </a:r>
          </a:p>
        </p:txBody>
      </p:sp>
      <p:sp>
        <p:nvSpPr>
          <p:cNvPr id="3" name="Text Placeholder 2"/>
          <p:cNvSpPr>
            <a:spLocks noGrp="1"/>
          </p:cNvSpPr>
          <p:nvPr>
            <p:ph type="body" sz="quarter" idx="15"/>
          </p:nvPr>
        </p:nvSpPr>
        <p:spPr/>
        <p:txBody>
          <a:bodyPr/>
          <a:lstStyle/>
          <a:p>
            <a:r>
              <a:rPr lang="en-US" dirty="0" smtClean="0"/>
              <a:t>SPC320</a:t>
            </a:r>
            <a:endParaRPr lang="en-US" dirty="0"/>
          </a:p>
        </p:txBody>
      </p:sp>
      <p:sp>
        <p:nvSpPr>
          <p:cNvPr id="6" name="Text Placeholder 4"/>
          <p:cNvSpPr txBox="1">
            <a:spLocks/>
          </p:cNvSpPr>
          <p:nvPr/>
        </p:nvSpPr>
        <p:spPr>
          <a:xfrm>
            <a:off x="1931886" y="4598292"/>
            <a:ext cx="11953328" cy="1830388"/>
          </a:xfrm>
          <a:prstGeom prst="rect">
            <a:avLst/>
          </a:prstGeom>
        </p:spPr>
        <p:txBody>
          <a:bodyPr/>
          <a:lstStyle>
            <a:lvl1pPr marL="342900" marR="0" indent="-3429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4000" kern="1200" spc="0" baseline="0">
                <a:gradFill>
                  <a:gsLst>
                    <a:gs pos="1250">
                      <a:schemeClr val="tx1"/>
                    </a:gs>
                    <a:gs pos="100000">
                      <a:schemeClr val="tx1"/>
                    </a:gs>
                  </a:gsLst>
                  <a:lin ang="5400000" scaled="0"/>
                </a:gradFill>
                <a:latin typeface="+mj-lt"/>
                <a:ea typeface="+mn-ea"/>
                <a:cs typeface="+mn-cs"/>
              </a:defRPr>
            </a:lvl1pPr>
            <a:lvl2pPr marL="584200" marR="0" indent="-2413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400" kern="1200" spc="0" baseline="0">
                <a:gradFill>
                  <a:gsLst>
                    <a:gs pos="1250">
                      <a:schemeClr val="tx1"/>
                    </a:gs>
                    <a:gs pos="100000">
                      <a:schemeClr val="tx1"/>
                    </a:gs>
                  </a:gsLst>
                  <a:lin ang="5400000" scaled="0"/>
                </a:gradFill>
                <a:latin typeface="+mn-lt"/>
                <a:ea typeface="+mn-ea"/>
                <a:cs typeface="+mn-cs"/>
              </a:defRPr>
            </a:lvl2pPr>
            <a:lvl3pPr marL="8001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400" kern="1200" spc="0" baseline="0">
                <a:gradFill>
                  <a:gsLst>
                    <a:gs pos="1250">
                      <a:schemeClr val="tx1"/>
                    </a:gs>
                    <a:gs pos="100000">
                      <a:schemeClr val="tx1"/>
                    </a:gs>
                  </a:gsLst>
                  <a:lin ang="5400000" scaled="0"/>
                </a:gradFill>
                <a:latin typeface="+mn-lt"/>
                <a:ea typeface="+mn-ea"/>
                <a:cs typeface="+mn-cs"/>
              </a:defRPr>
            </a:lvl3pPr>
            <a:lvl4pPr marL="10287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000" kern="1200" spc="0" baseline="0">
                <a:gradFill>
                  <a:gsLst>
                    <a:gs pos="1250">
                      <a:schemeClr val="tx1"/>
                    </a:gs>
                    <a:gs pos="100000">
                      <a:schemeClr val="tx1"/>
                    </a:gs>
                  </a:gsLst>
                  <a:lin ang="5400000" scaled="0"/>
                </a:gradFill>
                <a:latin typeface="+mn-lt"/>
                <a:ea typeface="+mn-ea"/>
                <a:cs typeface="+mn-cs"/>
              </a:defRPr>
            </a:lvl4pPr>
            <a:lvl5pPr marL="12573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0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Clr>
                <a:srgbClr val="505050"/>
              </a:buClr>
              <a:buFont typeface="Wingdings" panose="05000000000000000000" pitchFamily="2" charset="2"/>
              <a:buNone/>
            </a:pPr>
            <a:r>
              <a:rPr lang="en-US" sz="2400" b="1" dirty="0" smtClean="0">
                <a:gradFill>
                  <a:gsLst>
                    <a:gs pos="1250">
                      <a:srgbClr val="505050"/>
                    </a:gs>
                    <a:gs pos="100000">
                      <a:srgbClr val="505050"/>
                    </a:gs>
                  </a:gsLst>
                  <a:lin ang="5400000" scaled="0"/>
                </a:gradFill>
              </a:rPr>
              <a:t>Manas Biswas</a:t>
            </a:r>
            <a:r>
              <a:rPr lang="en-US" sz="2400" dirty="0" smtClean="0">
                <a:gradFill>
                  <a:gsLst>
                    <a:gs pos="1250">
                      <a:srgbClr val="505050"/>
                    </a:gs>
                    <a:gs pos="100000">
                      <a:srgbClr val="505050"/>
                    </a:gs>
                  </a:gsLst>
                  <a:lin ang="5400000" scaled="0"/>
                </a:gradFill>
              </a:rPr>
              <a:t>, Senior Support Escalation Engineer, GBS India</a:t>
            </a:r>
          </a:p>
          <a:p>
            <a:pPr marL="0" indent="0">
              <a:buClr>
                <a:srgbClr val="505050"/>
              </a:buClr>
              <a:buFont typeface="Wingdings" panose="05000000000000000000" pitchFamily="2" charset="2"/>
              <a:buNone/>
            </a:pPr>
            <a:r>
              <a:rPr lang="en-US" sz="2400" b="1" dirty="0" smtClean="0">
                <a:gradFill>
                  <a:gsLst>
                    <a:gs pos="1250">
                      <a:srgbClr val="505050"/>
                    </a:gs>
                    <a:gs pos="100000">
                      <a:srgbClr val="505050"/>
                    </a:gs>
                  </a:gsLst>
                  <a:lin ang="5400000" scaled="0"/>
                </a:gradFill>
              </a:rPr>
              <a:t>Neil Hodgkinson</a:t>
            </a:r>
            <a:r>
              <a:rPr lang="en-US" sz="2400" dirty="0" smtClean="0">
                <a:gradFill>
                  <a:gsLst>
                    <a:gs pos="1250">
                      <a:srgbClr val="505050"/>
                    </a:gs>
                    <a:gs pos="100000">
                      <a:srgbClr val="505050"/>
                    </a:gs>
                  </a:gsLst>
                  <a:lin ang="5400000" scaled="0"/>
                </a:gradFill>
              </a:rPr>
              <a:t>, Senior Program Manager, CXP CAT</a:t>
            </a:r>
          </a:p>
        </p:txBody>
      </p:sp>
    </p:spTree>
    <p:extLst>
      <p:ext uri="{BB962C8B-B14F-4D97-AF65-F5344CB8AC3E}">
        <p14:creationId xmlns:p14="http://schemas.microsoft.com/office/powerpoint/2010/main" val="198170848"/>
      </p:ext>
    </p:extLst>
  </p:cSld>
  <p:clrMapOvr>
    <a:masterClrMapping/>
  </p:clrMapOvr>
  <p:transition spd="slow">
    <p:push/>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Directory </a:t>
            </a:r>
            <a:r>
              <a:rPr lang="en-US" dirty="0" smtClean="0"/>
              <a:t>Synchronization Features</a:t>
            </a:r>
            <a:endParaRPr lang="en-GB" dirty="0"/>
          </a:p>
        </p:txBody>
      </p:sp>
      <p:sp>
        <p:nvSpPr>
          <p:cNvPr id="3" name="Text Placeholder 2"/>
          <p:cNvSpPr>
            <a:spLocks noGrp="1"/>
          </p:cNvSpPr>
          <p:nvPr>
            <p:ph type="body" sz="quarter" idx="11"/>
          </p:nvPr>
        </p:nvSpPr>
        <p:spPr>
          <a:xfrm>
            <a:off x="274639" y="1212849"/>
            <a:ext cx="8081310" cy="2059025"/>
          </a:xfrm>
        </p:spPr>
        <p:txBody>
          <a:bodyPr/>
          <a:lstStyle/>
          <a:p>
            <a:pPr lvl="1">
              <a:lnSpc>
                <a:spcPct val="100000"/>
              </a:lnSpc>
            </a:pPr>
            <a:r>
              <a:rPr lang="en-US" sz="2800" dirty="0" smtClean="0"/>
              <a:t>Directory synchronization between </a:t>
            </a:r>
            <a:br>
              <a:rPr lang="en-US" sz="2800" dirty="0" smtClean="0"/>
            </a:br>
            <a:r>
              <a:rPr lang="en-US" sz="2800" dirty="0" smtClean="0"/>
              <a:t>on-premises and online</a:t>
            </a:r>
          </a:p>
          <a:p>
            <a:pPr lvl="1">
              <a:lnSpc>
                <a:spcPct val="100000"/>
              </a:lnSpc>
            </a:pPr>
            <a:endParaRPr lang="en-US" sz="2800" dirty="0" smtClean="0"/>
          </a:p>
          <a:p>
            <a:pPr lvl="1">
              <a:lnSpc>
                <a:spcPct val="100000"/>
              </a:lnSpc>
            </a:pPr>
            <a:r>
              <a:rPr lang="en-US" sz="2800" dirty="0" smtClean="0"/>
              <a:t>Identities </a:t>
            </a:r>
            <a:r>
              <a:rPr lang="en-US" sz="2800" dirty="0"/>
              <a:t>are created and managed </a:t>
            </a:r>
            <a:br>
              <a:rPr lang="en-US" sz="2800" dirty="0"/>
            </a:br>
            <a:r>
              <a:rPr lang="en-US" sz="2800" dirty="0"/>
              <a:t>on-premises and synchronized to the </a:t>
            </a:r>
            <a:r>
              <a:rPr lang="en-US" sz="2800" dirty="0" smtClean="0"/>
              <a:t>cloud</a:t>
            </a:r>
          </a:p>
          <a:p>
            <a:pPr lvl="1">
              <a:lnSpc>
                <a:spcPct val="100000"/>
              </a:lnSpc>
            </a:pPr>
            <a:endParaRPr lang="en-US" sz="2800" dirty="0" smtClean="0"/>
          </a:p>
          <a:p>
            <a:pPr lvl="1">
              <a:lnSpc>
                <a:spcPct val="100000"/>
              </a:lnSpc>
            </a:pPr>
            <a:r>
              <a:rPr lang="en-US" sz="2800" dirty="0" smtClean="0"/>
              <a:t>Single </a:t>
            </a:r>
            <a:r>
              <a:rPr lang="en-US" sz="2800" dirty="0"/>
              <a:t>identity and credentials but no single Sign-On for on-premises and </a:t>
            </a:r>
            <a:r>
              <a:rPr lang="en-US" sz="2800" dirty="0" smtClean="0"/>
              <a:t>Office </a:t>
            </a:r>
            <a:r>
              <a:rPr lang="en-US" sz="2800" dirty="0"/>
              <a:t>365 </a:t>
            </a:r>
            <a:r>
              <a:rPr lang="en-US" sz="2800" dirty="0" smtClean="0"/>
              <a:t>services</a:t>
            </a:r>
          </a:p>
          <a:p>
            <a:endParaRPr lang="en-GB" dirty="0"/>
          </a:p>
        </p:txBody>
      </p:sp>
      <p:sp>
        <p:nvSpPr>
          <p:cNvPr id="4" name="Freeform 128"/>
          <p:cNvSpPr>
            <a:spLocks noChangeAspect="1"/>
          </p:cNvSpPr>
          <p:nvPr/>
        </p:nvSpPr>
        <p:spPr bwMode="black">
          <a:xfrm>
            <a:off x="8448752" y="1064199"/>
            <a:ext cx="3884505" cy="2145856"/>
          </a:xfrm>
          <a:custGeom>
            <a:avLst/>
            <a:gdLst>
              <a:gd name="T0" fmla="*/ 396 w 509"/>
              <a:gd name="T1" fmla="*/ 281 h 281"/>
              <a:gd name="T2" fmla="*/ 57 w 509"/>
              <a:gd name="T3" fmla="*/ 281 h 281"/>
              <a:gd name="T4" fmla="*/ 0 w 509"/>
              <a:gd name="T5" fmla="*/ 223 h 281"/>
              <a:gd name="T6" fmla="*/ 43 w 509"/>
              <a:gd name="T7" fmla="*/ 168 h 281"/>
              <a:gd name="T8" fmla="*/ 110 w 509"/>
              <a:gd name="T9" fmla="*/ 116 h 281"/>
              <a:gd name="T10" fmla="*/ 232 w 509"/>
              <a:gd name="T11" fmla="*/ 0 h 281"/>
              <a:gd name="T12" fmla="*/ 343 w 509"/>
              <a:gd name="T13" fmla="*/ 70 h 281"/>
              <a:gd name="T14" fmla="*/ 396 w 509"/>
              <a:gd name="T15" fmla="*/ 56 h 281"/>
              <a:gd name="T16" fmla="*/ 509 w 509"/>
              <a:gd name="T17" fmla="*/ 169 h 281"/>
              <a:gd name="T18" fmla="*/ 396 w 509"/>
              <a:gd name="T19" fmla="*/ 281 h 2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09" h="281">
                <a:moveTo>
                  <a:pt x="396" y="281"/>
                </a:moveTo>
                <a:cubicBezTo>
                  <a:pt x="57" y="281"/>
                  <a:pt x="57" y="281"/>
                  <a:pt x="57" y="281"/>
                </a:cubicBezTo>
                <a:cubicBezTo>
                  <a:pt x="26" y="281"/>
                  <a:pt x="0" y="255"/>
                  <a:pt x="0" y="223"/>
                </a:cubicBezTo>
                <a:cubicBezTo>
                  <a:pt x="0" y="196"/>
                  <a:pt x="18" y="174"/>
                  <a:pt x="43" y="168"/>
                </a:cubicBezTo>
                <a:cubicBezTo>
                  <a:pt x="55" y="140"/>
                  <a:pt x="80" y="120"/>
                  <a:pt x="110" y="116"/>
                </a:cubicBezTo>
                <a:cubicBezTo>
                  <a:pt x="113" y="52"/>
                  <a:pt x="167" y="0"/>
                  <a:pt x="232" y="0"/>
                </a:cubicBezTo>
                <a:cubicBezTo>
                  <a:pt x="280" y="0"/>
                  <a:pt x="323" y="28"/>
                  <a:pt x="343" y="70"/>
                </a:cubicBezTo>
                <a:cubicBezTo>
                  <a:pt x="359" y="61"/>
                  <a:pt x="377" y="56"/>
                  <a:pt x="396" y="56"/>
                </a:cubicBezTo>
                <a:cubicBezTo>
                  <a:pt x="458" y="56"/>
                  <a:pt x="509" y="107"/>
                  <a:pt x="509" y="169"/>
                </a:cubicBezTo>
                <a:cubicBezTo>
                  <a:pt x="509" y="230"/>
                  <a:pt x="458" y="281"/>
                  <a:pt x="396" y="281"/>
                </a:cubicBezTo>
                <a:close/>
              </a:path>
            </a:pathLst>
          </a:custGeom>
          <a:solidFill>
            <a:schemeClr val="tx1"/>
          </a:solidFill>
          <a:ln w="76200">
            <a:solidFill>
              <a:schemeClr val="accent3"/>
            </a:solidFill>
          </a:ln>
          <a:extLst/>
        </p:spPr>
        <p:txBody>
          <a:bodyPr vert="horz" wrap="square" lIns="91403" tIns="45702" rIns="91403" bIns="45702" numCol="1" anchor="t" anchorCtr="0" compatLnSpc="1">
            <a:prstTxWarp prst="textNoShape">
              <a:avLst/>
            </a:prstTxWarp>
          </a:bodyPr>
          <a:lstStyle/>
          <a:p>
            <a:endParaRPr lang="en-US" sz="1799" dirty="0">
              <a:solidFill>
                <a:srgbClr val="FFFFFF"/>
              </a:solidFill>
            </a:endParaRPr>
          </a:p>
        </p:txBody>
      </p:sp>
      <p:pic>
        <p:nvPicPr>
          <p:cNvPr id="5" name="Picture 3" descr="\\psf\Host\Volumes\EP File Share\Touch\Project Office 365 Presentation Support\Development\T2562\Artwork\Icons\iStock_000015505031Medium.jpg"/>
          <p:cNvPicPr>
            <a:picLocks noChangeAspect="1" noChangeArrowheads="1"/>
          </p:cNvPicPr>
          <p:nvPr/>
        </p:nvPicPr>
        <p:blipFill rotWithShape="1">
          <a:blip r:embed="rId3">
            <a:extLst>
              <a:ext uri="{28A0092B-C50C-407E-A947-70E740481C1C}">
                <a14:useLocalDpi xmlns:a14="http://schemas.microsoft.com/office/drawing/2010/main" val="0"/>
              </a:ext>
            </a:extLst>
          </a:blip>
          <a:srcRect r="16995"/>
          <a:stretch/>
        </p:blipFill>
        <p:spPr bwMode="auto">
          <a:xfrm>
            <a:off x="9682186" y="4108122"/>
            <a:ext cx="1469716" cy="1057643"/>
          </a:xfrm>
          <a:prstGeom prst="rect">
            <a:avLst/>
          </a:prstGeom>
          <a:noFill/>
          <a:ln>
            <a:noFill/>
          </a:ln>
          <a:extLst/>
        </p:spPr>
      </p:pic>
      <p:grpSp>
        <p:nvGrpSpPr>
          <p:cNvPr id="6" name="Group 5"/>
          <p:cNvGrpSpPr/>
          <p:nvPr/>
        </p:nvGrpSpPr>
        <p:grpSpPr>
          <a:xfrm>
            <a:off x="9458247" y="2381814"/>
            <a:ext cx="1859785" cy="622162"/>
            <a:chOff x="8216161" y="1785035"/>
            <a:chExt cx="1824218" cy="610263"/>
          </a:xfrm>
        </p:grpSpPr>
        <p:sp>
          <p:nvSpPr>
            <p:cNvPr id="7" name="Rounded Rectangle 6"/>
            <p:cNvSpPr/>
            <p:nvPr/>
          </p:nvSpPr>
          <p:spPr bwMode="auto">
            <a:xfrm>
              <a:off x="8216161" y="1785035"/>
              <a:ext cx="1824218" cy="610263"/>
            </a:xfrm>
            <a:prstGeom prst="roundRect">
              <a:avLst/>
            </a:prstGeom>
            <a:solidFill>
              <a:srgbClr val="0088EE"/>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93209" tIns="46605" rIns="93209" bIns="46605" numCol="1" spcCol="0" rtlCol="0" anchor="ctr" anchorCtr="0" compatLnSpc="1">
              <a:prstTxWarp prst="textNoShape">
                <a:avLst/>
              </a:prstTxWarp>
            </a:bodyPr>
            <a:lstStyle/>
            <a:p>
              <a:pPr algn="ctr" defTabSz="931816"/>
              <a:endParaRPr lang="en-US" sz="1632" dirty="0">
                <a:solidFill>
                  <a:srgbClr val="505050"/>
                </a:solidFill>
              </a:endParaRPr>
            </a:p>
          </p:txBody>
        </p:sp>
        <p:sp>
          <p:nvSpPr>
            <p:cNvPr id="8" name="TextBox 7"/>
            <p:cNvSpPr txBox="1"/>
            <p:nvPr/>
          </p:nvSpPr>
          <p:spPr>
            <a:xfrm>
              <a:off x="8394933" y="1874722"/>
              <a:ext cx="1466674" cy="439656"/>
            </a:xfrm>
            <a:prstGeom prst="rect">
              <a:avLst/>
            </a:prstGeom>
            <a:noFill/>
            <a:ln>
              <a:noFill/>
            </a:ln>
          </p:spPr>
          <p:txBody>
            <a:bodyPr wrap="square" lIns="0" tIns="0" rIns="0" bIns="0" rtlCol="0">
              <a:spAutoFit/>
            </a:bodyPr>
            <a:lstStyle/>
            <a:p>
              <a:pPr algn="ctr"/>
              <a:r>
                <a:rPr lang="en-US" sz="1428" dirty="0">
                  <a:solidFill>
                    <a:srgbClr val="FFFFFF"/>
                  </a:solidFill>
                </a:rPr>
                <a:t>Windows Azure Active Directory</a:t>
              </a:r>
            </a:p>
          </p:txBody>
        </p:sp>
      </p:grpSp>
      <p:sp>
        <p:nvSpPr>
          <p:cNvPr id="9" name="Rounded Rectangle 8"/>
          <p:cNvSpPr/>
          <p:nvPr/>
        </p:nvSpPr>
        <p:spPr bwMode="auto">
          <a:xfrm>
            <a:off x="9458247" y="1719696"/>
            <a:ext cx="1859785" cy="626703"/>
          </a:xfrm>
          <a:prstGeom prst="roundRect">
            <a:avLst/>
          </a:prstGeom>
          <a:solidFill>
            <a:schemeClr val="accent3"/>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93209" tIns="46605" rIns="93209" bIns="46605" numCol="1" spcCol="0" rtlCol="0" anchor="ctr" anchorCtr="0" compatLnSpc="1">
            <a:prstTxWarp prst="textNoShape">
              <a:avLst/>
            </a:prstTxWarp>
          </a:bodyPr>
          <a:lstStyle/>
          <a:p>
            <a:pPr algn="ctr" defTabSz="931816"/>
            <a:endParaRPr lang="en-US" sz="1632" dirty="0">
              <a:solidFill>
                <a:srgbClr val="FFFFFF"/>
              </a:solidFill>
            </a:endParaRPr>
          </a:p>
        </p:txBody>
      </p:sp>
      <p:cxnSp>
        <p:nvCxnSpPr>
          <p:cNvPr id="10" name="Straight Arrow Connector 9"/>
          <p:cNvCxnSpPr/>
          <p:nvPr/>
        </p:nvCxnSpPr>
        <p:spPr>
          <a:xfrm flipH="1" flipV="1">
            <a:off x="9463374" y="3251232"/>
            <a:ext cx="24288" cy="3064457"/>
          </a:xfrm>
          <a:prstGeom prst="straightConnector1">
            <a:avLst/>
          </a:prstGeom>
          <a:ln w="38100">
            <a:solidFill>
              <a:schemeClr val="bg2"/>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grpSp>
        <p:nvGrpSpPr>
          <p:cNvPr id="11" name="Group 10"/>
          <p:cNvGrpSpPr/>
          <p:nvPr/>
        </p:nvGrpSpPr>
        <p:grpSpPr>
          <a:xfrm>
            <a:off x="9970301" y="5950796"/>
            <a:ext cx="854320" cy="834530"/>
            <a:chOff x="8800614" y="4897319"/>
            <a:chExt cx="837982" cy="818570"/>
          </a:xfrm>
          <a:solidFill>
            <a:schemeClr val="accent2"/>
          </a:solidFill>
        </p:grpSpPr>
        <p:sp>
          <p:nvSpPr>
            <p:cNvPr id="12" name="TextBox 11"/>
            <p:cNvSpPr txBox="1"/>
            <p:nvPr/>
          </p:nvSpPr>
          <p:spPr>
            <a:xfrm>
              <a:off x="8800614" y="4897319"/>
              <a:ext cx="837982" cy="514661"/>
            </a:xfrm>
            <a:prstGeom prst="rect">
              <a:avLst/>
            </a:prstGeom>
            <a:solidFill>
              <a:schemeClr val="accent3"/>
            </a:solidFill>
            <a:ln w="25400" cap="flat" cmpd="sng" algn="ctr">
              <a:noFill/>
              <a:prstDash val="solid"/>
            </a:ln>
            <a:effectLst>
              <a:outerShdw blurRad="76200" algn="ctr" rotWithShape="0">
                <a:prstClr val="black">
                  <a:alpha val="30000"/>
                </a:prstClr>
              </a:outerShdw>
            </a:effectLst>
          </p:spPr>
          <p:txBody>
            <a:bodyPr wrap="none" lIns="93223" tIns="93223" rIns="93223" bIns="93223" rtlCol="0" anchor="ctr"/>
            <a:lstStyle>
              <a:defPPr>
                <a:defRPr lang="en-US"/>
              </a:defPPr>
              <a:lvl1pPr algn="ctr">
                <a:defRPr sz="1800">
                  <a:solidFill>
                    <a:schemeClr val="bg1"/>
                  </a:solidFill>
                  <a:latin typeface="Segoe UI" pitchFamily="34" charset="0"/>
                  <a:cs typeface="Segoe UI" pitchFamily="34" charset="0"/>
                </a:defRPr>
              </a:lvl1pPr>
            </a:lstStyle>
            <a:p>
              <a:endParaRPr lang="en-US" sz="1835" dirty="0">
                <a:solidFill>
                  <a:srgbClr val="505050"/>
                </a:solidFill>
                <a:latin typeface="Segoe UI"/>
              </a:endParaRPr>
            </a:p>
          </p:txBody>
        </p:sp>
        <p:sp>
          <p:nvSpPr>
            <p:cNvPr id="13" name="TextBox 12"/>
            <p:cNvSpPr txBox="1"/>
            <p:nvPr/>
          </p:nvSpPr>
          <p:spPr>
            <a:xfrm>
              <a:off x="8800614" y="5411089"/>
              <a:ext cx="837982" cy="304800"/>
            </a:xfrm>
            <a:prstGeom prst="rect">
              <a:avLst/>
            </a:prstGeom>
            <a:solidFill>
              <a:schemeClr val="accent3"/>
            </a:solidFill>
            <a:ln w="25400" cap="flat" cmpd="sng" algn="ctr">
              <a:noFill/>
              <a:prstDash val="solid"/>
            </a:ln>
            <a:effectLst>
              <a:outerShdw blurRad="76200" algn="ctr" rotWithShape="0">
                <a:prstClr val="black">
                  <a:alpha val="30000"/>
                </a:prstClr>
              </a:outerShdw>
            </a:effectLst>
          </p:spPr>
          <p:txBody>
            <a:bodyPr wrap="none" lIns="93223" tIns="93223" rIns="93223" bIns="93223" rtlCol="0" anchor="ctr"/>
            <a:lstStyle>
              <a:defPPr>
                <a:defRPr lang="en-US"/>
              </a:defPPr>
              <a:lvl1pPr algn="ctr">
                <a:defRPr sz="1800">
                  <a:solidFill>
                    <a:schemeClr val="bg1"/>
                  </a:solidFill>
                  <a:latin typeface="Segoe UI" pitchFamily="34" charset="0"/>
                  <a:cs typeface="Segoe UI" pitchFamily="34" charset="0"/>
                </a:defRPr>
              </a:lvl1pPr>
            </a:lstStyle>
            <a:p>
              <a:r>
                <a:rPr lang="en-US" sz="1835" dirty="0">
                  <a:solidFill>
                    <a:srgbClr val="FFFFFF"/>
                  </a:solidFill>
                  <a:latin typeface="Segoe UI"/>
                </a:rPr>
                <a:t>User</a:t>
              </a:r>
            </a:p>
          </p:txBody>
        </p:sp>
        <p:pic>
          <p:nvPicPr>
            <p:cNvPr id="14" name="Picture 5"/>
            <p:cNvPicPr>
              <a:picLocks noChangeAspect="1" noChangeArrowheads="1"/>
            </p:cNvPicPr>
            <p:nvPr/>
          </p:nvPicPr>
          <p:blipFill>
            <a:blip r:embed="rId4" cstate="print">
              <a:extLst>
                <a:ext uri="{28A0092B-C50C-407E-A947-70E740481C1C}">
                  <a14:useLocalDpi xmlns:a14="http://schemas.microsoft.com/office/drawing/2010/main" val="0"/>
                </a:ext>
              </a:extLst>
            </a:blip>
            <a:stretch>
              <a:fillRect/>
            </a:stretch>
          </p:blipFill>
          <p:spPr bwMode="auto">
            <a:xfrm>
              <a:off x="8898486" y="4968279"/>
              <a:ext cx="642239" cy="413240"/>
            </a:xfrm>
            <a:prstGeom prst="rect">
              <a:avLst/>
            </a:prstGeom>
            <a:noFill/>
            <a:ln>
              <a:noFill/>
            </a:ln>
            <a:extLst/>
          </p:spPr>
        </p:pic>
      </p:grpSp>
      <p:sp>
        <p:nvSpPr>
          <p:cNvPr id="15" name="Rectangle 14"/>
          <p:cNvSpPr/>
          <p:nvPr/>
        </p:nvSpPr>
        <p:spPr>
          <a:xfrm>
            <a:off x="10490266" y="5300232"/>
            <a:ext cx="1749281" cy="478488"/>
          </a:xfrm>
          <a:prstGeom prst="rect">
            <a:avLst/>
          </a:prstGeom>
        </p:spPr>
        <p:txBody>
          <a:bodyPr wrap="square" lIns="77665" tIns="38831" rIns="77665" bIns="38831">
            <a:spAutoFit/>
          </a:bodyPr>
          <a:lstStyle/>
          <a:p>
            <a:r>
              <a:rPr lang="en-US" sz="1326" dirty="0">
                <a:solidFill>
                  <a:srgbClr val="505050"/>
                </a:solidFill>
              </a:rPr>
              <a:t>On-Premises Identity</a:t>
            </a:r>
          </a:p>
          <a:p>
            <a:r>
              <a:rPr lang="en-US" sz="1224" i="1" dirty="0">
                <a:solidFill>
                  <a:srgbClr val="505050"/>
                </a:solidFill>
              </a:rPr>
              <a:t>Ex: Domain\Alice</a:t>
            </a:r>
          </a:p>
        </p:txBody>
      </p:sp>
      <p:cxnSp>
        <p:nvCxnSpPr>
          <p:cNvPr id="16" name="Straight Arrow Connector 15"/>
          <p:cNvCxnSpPr/>
          <p:nvPr/>
        </p:nvCxnSpPr>
        <p:spPr>
          <a:xfrm>
            <a:off x="10397461" y="3251233"/>
            <a:ext cx="0" cy="798011"/>
          </a:xfrm>
          <a:prstGeom prst="straightConnector1">
            <a:avLst/>
          </a:prstGeom>
          <a:ln w="38100">
            <a:solidFill>
              <a:schemeClr val="bg2"/>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17" name="Rectangle 16"/>
          <p:cNvSpPr/>
          <p:nvPr/>
        </p:nvSpPr>
        <p:spPr>
          <a:xfrm>
            <a:off x="10490265" y="3405905"/>
            <a:ext cx="1341387" cy="683505"/>
          </a:xfrm>
          <a:prstGeom prst="rect">
            <a:avLst/>
          </a:prstGeom>
        </p:spPr>
        <p:txBody>
          <a:bodyPr wrap="square" lIns="77665" tIns="38831" rIns="77665" bIns="38831">
            <a:noAutofit/>
          </a:bodyPr>
          <a:lstStyle/>
          <a:p>
            <a:pPr>
              <a:spcAft>
                <a:spcPts val="408"/>
              </a:spcAft>
            </a:pPr>
            <a:r>
              <a:rPr lang="en-US" sz="1326" dirty="0">
                <a:solidFill>
                  <a:srgbClr val="505050"/>
                </a:solidFill>
              </a:rPr>
              <a:t>Directory Synchronization</a:t>
            </a:r>
          </a:p>
        </p:txBody>
      </p:sp>
      <p:cxnSp>
        <p:nvCxnSpPr>
          <p:cNvPr id="18" name="Straight Arrow Connector 17"/>
          <p:cNvCxnSpPr/>
          <p:nvPr/>
        </p:nvCxnSpPr>
        <p:spPr>
          <a:xfrm>
            <a:off x="10397461" y="5248292"/>
            <a:ext cx="0" cy="667442"/>
          </a:xfrm>
          <a:prstGeom prst="straightConnector1">
            <a:avLst/>
          </a:prstGeom>
          <a:ln w="38100">
            <a:solidFill>
              <a:schemeClr val="bg2"/>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9" name="Straight Arrow Connector 18"/>
          <p:cNvCxnSpPr/>
          <p:nvPr/>
        </p:nvCxnSpPr>
        <p:spPr>
          <a:xfrm>
            <a:off x="9466434" y="6315689"/>
            <a:ext cx="424332" cy="0"/>
          </a:xfrm>
          <a:prstGeom prst="straightConnector1">
            <a:avLst/>
          </a:prstGeom>
          <a:ln w="38100">
            <a:solidFill>
              <a:schemeClr val="bg2"/>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20" name="Rectangle 19"/>
          <p:cNvSpPr/>
          <p:nvPr/>
        </p:nvSpPr>
        <p:spPr>
          <a:xfrm>
            <a:off x="7675063" y="5379773"/>
            <a:ext cx="1710045" cy="478488"/>
          </a:xfrm>
          <a:prstGeom prst="rect">
            <a:avLst/>
          </a:prstGeom>
        </p:spPr>
        <p:txBody>
          <a:bodyPr wrap="none" lIns="77665" tIns="38831" rIns="77665" bIns="38831">
            <a:spAutoFit/>
          </a:bodyPr>
          <a:lstStyle/>
          <a:p>
            <a:pPr algn="r"/>
            <a:r>
              <a:rPr lang="en-US" sz="1326" dirty="0">
                <a:solidFill>
                  <a:srgbClr val="505050"/>
                </a:solidFill>
              </a:rPr>
              <a:t>Cloud Identity</a:t>
            </a:r>
          </a:p>
          <a:p>
            <a:pPr algn="r"/>
            <a:r>
              <a:rPr lang="en-US" sz="1224" i="1" dirty="0">
                <a:solidFill>
                  <a:srgbClr val="505050"/>
                </a:solidFill>
              </a:rPr>
              <a:t>Ex: alice@contoso.com</a:t>
            </a:r>
          </a:p>
        </p:txBody>
      </p:sp>
      <p:pic>
        <p:nvPicPr>
          <p:cNvPr id="21" name="Picture 20"/>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572415" y="1751442"/>
            <a:ext cx="1632358" cy="565447"/>
          </a:xfrm>
          <a:prstGeom prst="rect">
            <a:avLst/>
          </a:prstGeom>
          <a:noFill/>
          <a:ln>
            <a:noFill/>
          </a:ln>
        </p:spPr>
      </p:pic>
      <p:sp>
        <p:nvSpPr>
          <p:cNvPr id="22" name="Isosceles Triangle 21"/>
          <p:cNvSpPr/>
          <p:nvPr/>
        </p:nvSpPr>
        <p:spPr bwMode="auto">
          <a:xfrm>
            <a:off x="10786620" y="4264629"/>
            <a:ext cx="698310" cy="565500"/>
          </a:xfrm>
          <a:prstGeom prst="triangle">
            <a:avLst/>
          </a:prstGeom>
          <a:solidFill>
            <a:srgbClr val="F47836"/>
          </a:solidFill>
          <a:ln w="25400" cap="flat" cmpd="sng" algn="ctr">
            <a:noFill/>
            <a:prstDash val="solid"/>
          </a:ln>
          <a:effectLst>
            <a:outerShdw blurRad="76200" algn="ctr" rotWithShape="0">
              <a:prstClr val="black">
                <a:alpha val="30000"/>
              </a:prstClr>
            </a:outerShdw>
          </a:effectLst>
        </p:spPr>
        <p:txBody>
          <a:bodyPr wrap="none" lIns="0" tIns="0" rIns="0" bIns="116496" rtlCol="0" anchor="ctr"/>
          <a:lstStyle/>
          <a:p>
            <a:pPr algn="ctr"/>
            <a:r>
              <a:rPr lang="en-US" sz="1632" dirty="0">
                <a:solidFill>
                  <a:srgbClr val="505050"/>
                </a:solidFill>
                <a:cs typeface="Segoe UI" pitchFamily="34" charset="0"/>
              </a:rPr>
              <a:t>AD</a:t>
            </a:r>
          </a:p>
        </p:txBody>
      </p:sp>
      <p:cxnSp>
        <p:nvCxnSpPr>
          <p:cNvPr id="23" name="Straight Arrow Connector 22"/>
          <p:cNvCxnSpPr/>
          <p:nvPr/>
        </p:nvCxnSpPr>
        <p:spPr>
          <a:xfrm flipH="1" flipV="1">
            <a:off x="9456918" y="3268933"/>
            <a:ext cx="24288" cy="3064457"/>
          </a:xfrm>
          <a:prstGeom prst="straightConnector1">
            <a:avLst/>
          </a:prstGeom>
          <a:ln w="38100">
            <a:solidFill>
              <a:schemeClr val="tx2">
                <a:lumMod val="20000"/>
                <a:lumOff val="80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4" name="Straight Arrow Connector 23"/>
          <p:cNvCxnSpPr/>
          <p:nvPr/>
        </p:nvCxnSpPr>
        <p:spPr>
          <a:xfrm>
            <a:off x="10391005" y="3268934"/>
            <a:ext cx="0" cy="798011"/>
          </a:xfrm>
          <a:prstGeom prst="straightConnector1">
            <a:avLst/>
          </a:prstGeom>
          <a:ln w="38100">
            <a:solidFill>
              <a:schemeClr val="tx2">
                <a:lumMod val="20000"/>
                <a:lumOff val="80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5" name="Straight Arrow Connector 24"/>
          <p:cNvCxnSpPr/>
          <p:nvPr/>
        </p:nvCxnSpPr>
        <p:spPr>
          <a:xfrm>
            <a:off x="10391005" y="5265993"/>
            <a:ext cx="0" cy="667442"/>
          </a:xfrm>
          <a:prstGeom prst="straightConnector1">
            <a:avLst/>
          </a:prstGeom>
          <a:ln w="38100">
            <a:solidFill>
              <a:schemeClr val="tx2">
                <a:lumMod val="20000"/>
                <a:lumOff val="80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6" name="Straight Arrow Connector 25"/>
          <p:cNvCxnSpPr/>
          <p:nvPr/>
        </p:nvCxnSpPr>
        <p:spPr>
          <a:xfrm>
            <a:off x="9481206" y="6333390"/>
            <a:ext cx="424332" cy="0"/>
          </a:xfrm>
          <a:prstGeom prst="straightConnector1">
            <a:avLst/>
          </a:prstGeom>
          <a:ln w="38100">
            <a:solidFill>
              <a:schemeClr val="tx2">
                <a:lumMod val="20000"/>
                <a:lumOff val="80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49043866"/>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Steps to </a:t>
            </a:r>
            <a:r>
              <a:rPr lang="en-US" dirty="0"/>
              <a:t>c</a:t>
            </a:r>
            <a:r>
              <a:rPr lang="en-US" dirty="0" smtClean="0"/>
              <a:t>onfigure </a:t>
            </a:r>
            <a:r>
              <a:rPr lang="en-US" dirty="0"/>
              <a:t>Directory Sync</a:t>
            </a:r>
            <a:endParaRPr lang="en-GB" dirty="0"/>
          </a:p>
        </p:txBody>
      </p:sp>
      <p:sp>
        <p:nvSpPr>
          <p:cNvPr id="5" name="Text Placeholder 2"/>
          <p:cNvSpPr>
            <a:spLocks noGrp="1"/>
          </p:cNvSpPr>
          <p:nvPr>
            <p:ph type="body" sz="quarter" idx="10"/>
          </p:nvPr>
        </p:nvSpPr>
        <p:spPr>
          <a:xfrm>
            <a:off x="3210810" y="3809462"/>
            <a:ext cx="9111953" cy="572464"/>
          </a:xfrm>
        </p:spPr>
        <p:txBody>
          <a:bodyPr/>
          <a:lstStyle/>
          <a:p>
            <a:pPr marL="0" indent="0">
              <a:buNone/>
            </a:pPr>
            <a:r>
              <a:rPr lang="en-US" sz="2800" dirty="0" smtClean="0"/>
              <a:t>Run the wizard and start the sync</a:t>
            </a:r>
            <a:endParaRPr lang="en-US" sz="2800" dirty="0"/>
          </a:p>
        </p:txBody>
      </p:sp>
      <p:grpSp>
        <p:nvGrpSpPr>
          <p:cNvPr id="9" name="Group 8"/>
          <p:cNvGrpSpPr/>
          <p:nvPr/>
        </p:nvGrpSpPr>
        <p:grpSpPr>
          <a:xfrm>
            <a:off x="457597" y="1257326"/>
            <a:ext cx="2168679" cy="858413"/>
            <a:chOff x="457597" y="1250376"/>
            <a:chExt cx="2168679" cy="1087489"/>
          </a:xfrm>
          <a:solidFill>
            <a:schemeClr val="tx2"/>
          </a:solidFill>
        </p:grpSpPr>
        <p:sp>
          <p:nvSpPr>
            <p:cNvPr id="6" name="Rounded Rectangle 5"/>
            <p:cNvSpPr/>
            <p:nvPr/>
          </p:nvSpPr>
          <p:spPr bwMode="auto">
            <a:xfrm>
              <a:off x="457597" y="1283373"/>
              <a:ext cx="2168679" cy="597617"/>
            </a:xfrm>
            <a:prstGeom prst="roundRect">
              <a:avLst/>
            </a:prstGeom>
            <a:grp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5720" rIns="0" bIns="45720" numCol="1" rtlCol="0" anchor="ctr" anchorCtr="0" compatLnSpc="1">
              <a:prstTxWarp prst="textNoShape">
                <a:avLst/>
              </a:prstTxWarp>
            </a:bodyPr>
            <a:lstStyle/>
            <a:p>
              <a:pPr algn="ctr" defTabSz="914102" fontAlgn="base">
                <a:spcBef>
                  <a:spcPct val="0"/>
                </a:spcBef>
                <a:spcAft>
                  <a:spcPct val="0"/>
                </a:spcAft>
              </a:pPr>
              <a:endParaRPr lang="en-US" sz="1961" dirty="0">
                <a:solidFill>
                  <a:srgbClr val="FFFFFF"/>
                </a:solidFill>
              </a:endParaRPr>
            </a:p>
          </p:txBody>
        </p:sp>
        <p:sp>
          <p:nvSpPr>
            <p:cNvPr id="7" name="Up Arrow 6"/>
            <p:cNvSpPr/>
            <p:nvPr/>
          </p:nvSpPr>
          <p:spPr bwMode="auto">
            <a:xfrm flipV="1">
              <a:off x="1365889" y="1872369"/>
              <a:ext cx="352094" cy="465496"/>
            </a:xfrm>
            <a:prstGeom prst="upArrow">
              <a:avLst/>
            </a:prstGeom>
            <a:grp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5720" rIns="0" bIns="45720" numCol="1" rtlCol="0" anchor="ctr" anchorCtr="0" compatLnSpc="1">
              <a:prstTxWarp prst="textNoShape">
                <a:avLst/>
              </a:prstTxWarp>
            </a:bodyPr>
            <a:lstStyle/>
            <a:p>
              <a:pPr algn="ctr" defTabSz="914102" fontAlgn="base">
                <a:spcBef>
                  <a:spcPct val="0"/>
                </a:spcBef>
                <a:spcAft>
                  <a:spcPct val="0"/>
                </a:spcAft>
              </a:pPr>
              <a:endParaRPr lang="en-US" sz="1961" dirty="0">
                <a:solidFill>
                  <a:srgbClr val="FFFFFF"/>
                </a:solidFill>
              </a:endParaRPr>
            </a:p>
          </p:txBody>
        </p:sp>
        <p:sp>
          <p:nvSpPr>
            <p:cNvPr id="8" name="TextBox 7"/>
            <p:cNvSpPr txBox="1"/>
            <p:nvPr/>
          </p:nvSpPr>
          <p:spPr>
            <a:xfrm>
              <a:off x="457597" y="1250376"/>
              <a:ext cx="2168679" cy="676608"/>
            </a:xfrm>
            <a:prstGeom prst="rect">
              <a:avLst/>
            </a:prstGeom>
            <a:grpFill/>
          </p:spPr>
          <p:txBody>
            <a:bodyPr wrap="square" lIns="179285" tIns="143428" rIns="179285" bIns="143428" rtlCol="0" anchor="ctr">
              <a:spAutoFit/>
            </a:bodyPr>
            <a:lstStyle/>
            <a:p>
              <a:pPr algn="ctr">
                <a:lnSpc>
                  <a:spcPct val="90000"/>
                </a:lnSpc>
                <a:spcAft>
                  <a:spcPts val="588"/>
                </a:spcAft>
              </a:pPr>
              <a:r>
                <a:rPr lang="en-US" sz="1765" b="1" dirty="0">
                  <a:solidFill>
                    <a:srgbClr val="FFFFFF"/>
                  </a:solidFill>
                </a:rPr>
                <a:t>Activate</a:t>
              </a:r>
            </a:p>
          </p:txBody>
        </p:sp>
      </p:grpSp>
      <p:grpSp>
        <p:nvGrpSpPr>
          <p:cNvPr id="10" name="Group 9"/>
          <p:cNvGrpSpPr/>
          <p:nvPr/>
        </p:nvGrpSpPr>
        <p:grpSpPr>
          <a:xfrm>
            <a:off x="439696" y="2874715"/>
            <a:ext cx="2168679" cy="980625"/>
            <a:chOff x="457597" y="1095551"/>
            <a:chExt cx="2168679" cy="1242314"/>
          </a:xfrm>
          <a:solidFill>
            <a:schemeClr val="tx2"/>
          </a:solidFill>
        </p:grpSpPr>
        <p:sp>
          <p:nvSpPr>
            <p:cNvPr id="11" name="Rounded Rectangle 10"/>
            <p:cNvSpPr/>
            <p:nvPr/>
          </p:nvSpPr>
          <p:spPr bwMode="auto">
            <a:xfrm>
              <a:off x="457597" y="1283373"/>
              <a:ext cx="2168679" cy="597617"/>
            </a:xfrm>
            <a:prstGeom prst="roundRect">
              <a:avLst/>
            </a:prstGeom>
            <a:grp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5720" rIns="0" bIns="45720" numCol="1" rtlCol="0" anchor="ctr" anchorCtr="0" compatLnSpc="1">
              <a:prstTxWarp prst="textNoShape">
                <a:avLst/>
              </a:prstTxWarp>
            </a:bodyPr>
            <a:lstStyle/>
            <a:p>
              <a:pPr algn="ctr" defTabSz="914102" fontAlgn="base">
                <a:spcBef>
                  <a:spcPct val="0"/>
                </a:spcBef>
                <a:spcAft>
                  <a:spcPct val="0"/>
                </a:spcAft>
              </a:pPr>
              <a:endParaRPr lang="en-US" sz="1961" dirty="0">
                <a:solidFill>
                  <a:srgbClr val="FFFFFF"/>
                </a:solidFill>
              </a:endParaRPr>
            </a:p>
          </p:txBody>
        </p:sp>
        <p:sp>
          <p:nvSpPr>
            <p:cNvPr id="12" name="Up Arrow 11"/>
            <p:cNvSpPr/>
            <p:nvPr/>
          </p:nvSpPr>
          <p:spPr bwMode="auto">
            <a:xfrm flipV="1">
              <a:off x="1365889" y="1872369"/>
              <a:ext cx="352094" cy="465496"/>
            </a:xfrm>
            <a:prstGeom prst="upArrow">
              <a:avLst/>
            </a:prstGeom>
            <a:grp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5720" rIns="0" bIns="45720" numCol="1" rtlCol="0" anchor="ctr" anchorCtr="0" compatLnSpc="1">
              <a:prstTxWarp prst="textNoShape">
                <a:avLst/>
              </a:prstTxWarp>
            </a:bodyPr>
            <a:lstStyle/>
            <a:p>
              <a:pPr algn="ctr" defTabSz="914102" fontAlgn="base">
                <a:spcBef>
                  <a:spcPct val="0"/>
                </a:spcBef>
                <a:spcAft>
                  <a:spcPct val="0"/>
                </a:spcAft>
              </a:pPr>
              <a:endParaRPr lang="en-US" sz="1961" dirty="0">
                <a:solidFill>
                  <a:srgbClr val="FFFFFF"/>
                </a:solidFill>
              </a:endParaRPr>
            </a:p>
          </p:txBody>
        </p:sp>
        <p:sp>
          <p:nvSpPr>
            <p:cNvPr id="13" name="TextBox 12"/>
            <p:cNvSpPr txBox="1"/>
            <p:nvPr/>
          </p:nvSpPr>
          <p:spPr>
            <a:xfrm>
              <a:off x="457597" y="1095551"/>
              <a:ext cx="2168679" cy="986262"/>
            </a:xfrm>
            <a:prstGeom prst="rect">
              <a:avLst/>
            </a:prstGeom>
            <a:grpFill/>
          </p:spPr>
          <p:txBody>
            <a:bodyPr wrap="square" lIns="179285" tIns="143428" rIns="179285" bIns="143428" rtlCol="0" anchor="ctr">
              <a:spAutoFit/>
            </a:bodyPr>
            <a:lstStyle/>
            <a:p>
              <a:pPr algn="ctr">
                <a:lnSpc>
                  <a:spcPct val="90000"/>
                </a:lnSpc>
                <a:spcAft>
                  <a:spcPts val="588"/>
                </a:spcAft>
              </a:pPr>
              <a:r>
                <a:rPr lang="en-US" sz="1765" b="1" dirty="0" smtClean="0">
                  <a:solidFill>
                    <a:srgbClr val="FFFFFF"/>
                  </a:solidFill>
                </a:rPr>
                <a:t>TXT or MX records</a:t>
              </a:r>
              <a:endParaRPr lang="en-US" sz="1765" b="1" dirty="0">
                <a:solidFill>
                  <a:srgbClr val="FFFFFF"/>
                </a:solidFill>
              </a:endParaRPr>
            </a:p>
          </p:txBody>
        </p:sp>
      </p:grpSp>
      <p:grpSp>
        <p:nvGrpSpPr>
          <p:cNvPr id="14" name="Group 13"/>
          <p:cNvGrpSpPr/>
          <p:nvPr/>
        </p:nvGrpSpPr>
        <p:grpSpPr>
          <a:xfrm>
            <a:off x="457597" y="3853116"/>
            <a:ext cx="2168679" cy="980625"/>
            <a:chOff x="457597" y="1095551"/>
            <a:chExt cx="2168679" cy="1242314"/>
          </a:xfrm>
          <a:solidFill>
            <a:schemeClr val="tx2"/>
          </a:solidFill>
        </p:grpSpPr>
        <p:sp>
          <p:nvSpPr>
            <p:cNvPr id="15" name="Rounded Rectangle 14"/>
            <p:cNvSpPr/>
            <p:nvPr/>
          </p:nvSpPr>
          <p:spPr bwMode="auto">
            <a:xfrm>
              <a:off x="457597" y="1283373"/>
              <a:ext cx="2168679" cy="597617"/>
            </a:xfrm>
            <a:prstGeom prst="roundRect">
              <a:avLst/>
            </a:prstGeom>
            <a:grp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5720" rIns="0" bIns="45720" numCol="1" rtlCol="0" anchor="ctr" anchorCtr="0" compatLnSpc="1">
              <a:prstTxWarp prst="textNoShape">
                <a:avLst/>
              </a:prstTxWarp>
            </a:bodyPr>
            <a:lstStyle/>
            <a:p>
              <a:pPr algn="ctr" defTabSz="914102" fontAlgn="base">
                <a:spcBef>
                  <a:spcPct val="0"/>
                </a:spcBef>
                <a:spcAft>
                  <a:spcPct val="0"/>
                </a:spcAft>
              </a:pPr>
              <a:endParaRPr lang="en-US" sz="1961" dirty="0">
                <a:solidFill>
                  <a:srgbClr val="0072C6">
                    <a:lumMod val="60000"/>
                    <a:lumOff val="40000"/>
                  </a:srgbClr>
                </a:solidFill>
              </a:endParaRPr>
            </a:p>
          </p:txBody>
        </p:sp>
        <p:sp>
          <p:nvSpPr>
            <p:cNvPr id="16" name="Up Arrow 15"/>
            <p:cNvSpPr/>
            <p:nvPr/>
          </p:nvSpPr>
          <p:spPr bwMode="auto">
            <a:xfrm flipV="1">
              <a:off x="1365889" y="1872369"/>
              <a:ext cx="352094" cy="465496"/>
            </a:xfrm>
            <a:prstGeom prst="upArrow">
              <a:avLst/>
            </a:prstGeom>
            <a:grp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5720" rIns="0" bIns="45720" numCol="1" rtlCol="0" anchor="ctr" anchorCtr="0" compatLnSpc="1">
              <a:prstTxWarp prst="textNoShape">
                <a:avLst/>
              </a:prstTxWarp>
            </a:bodyPr>
            <a:lstStyle/>
            <a:p>
              <a:pPr algn="ctr" defTabSz="914102" fontAlgn="base">
                <a:spcBef>
                  <a:spcPct val="0"/>
                </a:spcBef>
                <a:spcAft>
                  <a:spcPct val="0"/>
                </a:spcAft>
              </a:pPr>
              <a:endParaRPr lang="en-US" sz="1961" dirty="0">
                <a:solidFill>
                  <a:srgbClr val="0072C6">
                    <a:lumMod val="60000"/>
                    <a:lumOff val="40000"/>
                  </a:srgbClr>
                </a:solidFill>
              </a:endParaRPr>
            </a:p>
          </p:txBody>
        </p:sp>
        <p:sp>
          <p:nvSpPr>
            <p:cNvPr id="17" name="TextBox 16"/>
            <p:cNvSpPr txBox="1"/>
            <p:nvPr/>
          </p:nvSpPr>
          <p:spPr>
            <a:xfrm>
              <a:off x="457597" y="1095551"/>
              <a:ext cx="2168679" cy="986262"/>
            </a:xfrm>
            <a:prstGeom prst="rect">
              <a:avLst/>
            </a:prstGeom>
            <a:grpFill/>
          </p:spPr>
          <p:txBody>
            <a:bodyPr wrap="square" lIns="179285" tIns="143428" rIns="179285" bIns="143428" rtlCol="0" anchor="ctr">
              <a:spAutoFit/>
            </a:bodyPr>
            <a:lstStyle/>
            <a:p>
              <a:pPr algn="ctr">
                <a:lnSpc>
                  <a:spcPct val="90000"/>
                </a:lnSpc>
                <a:spcAft>
                  <a:spcPts val="588"/>
                </a:spcAft>
              </a:pPr>
              <a:r>
                <a:rPr lang="en-US" sz="1765" b="1" dirty="0" smtClean="0">
                  <a:solidFill>
                    <a:srgbClr val="FFFFFF"/>
                  </a:solidFill>
                </a:rPr>
                <a:t>Install &amp; Configure</a:t>
              </a:r>
              <a:endParaRPr lang="en-US" sz="1765" b="1" dirty="0">
                <a:solidFill>
                  <a:srgbClr val="FFFFFF"/>
                </a:solidFill>
              </a:endParaRPr>
            </a:p>
          </p:txBody>
        </p:sp>
      </p:grpSp>
      <p:grpSp>
        <p:nvGrpSpPr>
          <p:cNvPr id="18" name="Group 17"/>
          <p:cNvGrpSpPr/>
          <p:nvPr/>
        </p:nvGrpSpPr>
        <p:grpSpPr>
          <a:xfrm>
            <a:off x="439696" y="4828844"/>
            <a:ext cx="2168679" cy="836944"/>
            <a:chOff x="457597" y="1237635"/>
            <a:chExt cx="2168679" cy="1100230"/>
          </a:xfrm>
          <a:solidFill>
            <a:schemeClr val="tx2"/>
          </a:solidFill>
        </p:grpSpPr>
        <p:sp>
          <p:nvSpPr>
            <p:cNvPr id="19" name="Rounded Rectangle 18"/>
            <p:cNvSpPr/>
            <p:nvPr/>
          </p:nvSpPr>
          <p:spPr bwMode="auto">
            <a:xfrm>
              <a:off x="457597" y="1283373"/>
              <a:ext cx="2168679" cy="597617"/>
            </a:xfrm>
            <a:prstGeom prst="roundRect">
              <a:avLst/>
            </a:prstGeom>
            <a:grp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5720" rIns="0" bIns="45720" numCol="1" rtlCol="0" anchor="ctr" anchorCtr="0" compatLnSpc="1">
              <a:prstTxWarp prst="textNoShape">
                <a:avLst/>
              </a:prstTxWarp>
            </a:bodyPr>
            <a:lstStyle/>
            <a:p>
              <a:pPr algn="ctr" defTabSz="914102" fontAlgn="base">
                <a:spcBef>
                  <a:spcPct val="0"/>
                </a:spcBef>
                <a:spcAft>
                  <a:spcPct val="0"/>
                </a:spcAft>
              </a:pPr>
              <a:endParaRPr lang="en-US" sz="1961" dirty="0">
                <a:solidFill>
                  <a:srgbClr val="0072C6">
                    <a:lumMod val="60000"/>
                    <a:lumOff val="40000"/>
                  </a:srgbClr>
                </a:solidFill>
              </a:endParaRPr>
            </a:p>
          </p:txBody>
        </p:sp>
        <p:sp>
          <p:nvSpPr>
            <p:cNvPr id="20" name="Up Arrow 19"/>
            <p:cNvSpPr/>
            <p:nvPr/>
          </p:nvSpPr>
          <p:spPr bwMode="auto">
            <a:xfrm flipV="1">
              <a:off x="1365889" y="1872369"/>
              <a:ext cx="352094" cy="465496"/>
            </a:xfrm>
            <a:prstGeom prst="upArrow">
              <a:avLst/>
            </a:prstGeom>
            <a:grp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5720" rIns="0" bIns="45720" numCol="1" rtlCol="0" anchor="ctr" anchorCtr="0" compatLnSpc="1">
              <a:prstTxWarp prst="textNoShape">
                <a:avLst/>
              </a:prstTxWarp>
            </a:bodyPr>
            <a:lstStyle/>
            <a:p>
              <a:pPr algn="ctr" defTabSz="914102" fontAlgn="base">
                <a:spcBef>
                  <a:spcPct val="0"/>
                </a:spcBef>
                <a:spcAft>
                  <a:spcPct val="0"/>
                </a:spcAft>
              </a:pPr>
              <a:endParaRPr lang="en-US" sz="1961" dirty="0">
                <a:solidFill>
                  <a:srgbClr val="0072C6">
                    <a:lumMod val="60000"/>
                    <a:lumOff val="40000"/>
                  </a:srgbClr>
                </a:solidFill>
              </a:endParaRPr>
            </a:p>
          </p:txBody>
        </p:sp>
        <p:sp>
          <p:nvSpPr>
            <p:cNvPr id="21" name="TextBox 20"/>
            <p:cNvSpPr txBox="1"/>
            <p:nvPr/>
          </p:nvSpPr>
          <p:spPr>
            <a:xfrm>
              <a:off x="457597" y="1237635"/>
              <a:ext cx="2168679" cy="702095"/>
            </a:xfrm>
            <a:prstGeom prst="rect">
              <a:avLst/>
            </a:prstGeom>
            <a:grpFill/>
          </p:spPr>
          <p:txBody>
            <a:bodyPr wrap="square" lIns="179285" tIns="143428" rIns="179285" bIns="143428" rtlCol="0" anchor="ctr">
              <a:spAutoFit/>
            </a:bodyPr>
            <a:lstStyle/>
            <a:p>
              <a:pPr algn="ctr">
                <a:lnSpc>
                  <a:spcPct val="90000"/>
                </a:lnSpc>
                <a:spcAft>
                  <a:spcPts val="588"/>
                </a:spcAft>
              </a:pPr>
              <a:r>
                <a:rPr lang="en-US" sz="1765" b="1" dirty="0">
                  <a:solidFill>
                    <a:srgbClr val="FFFFFF"/>
                  </a:solidFill>
                </a:rPr>
                <a:t>Sync</a:t>
              </a:r>
            </a:p>
          </p:txBody>
        </p:sp>
      </p:grpSp>
      <p:grpSp>
        <p:nvGrpSpPr>
          <p:cNvPr id="22" name="Group 21"/>
          <p:cNvGrpSpPr/>
          <p:nvPr/>
        </p:nvGrpSpPr>
        <p:grpSpPr>
          <a:xfrm>
            <a:off x="438183" y="5665788"/>
            <a:ext cx="2168679" cy="534083"/>
            <a:chOff x="457597" y="1250376"/>
            <a:chExt cx="2168679" cy="676608"/>
          </a:xfrm>
          <a:solidFill>
            <a:schemeClr val="tx2"/>
          </a:solidFill>
        </p:grpSpPr>
        <p:sp>
          <p:nvSpPr>
            <p:cNvPr id="23" name="Rounded Rectangle 22"/>
            <p:cNvSpPr/>
            <p:nvPr/>
          </p:nvSpPr>
          <p:spPr bwMode="auto">
            <a:xfrm>
              <a:off x="457597" y="1283373"/>
              <a:ext cx="2168679" cy="597617"/>
            </a:xfrm>
            <a:prstGeom prst="roundRect">
              <a:avLst/>
            </a:prstGeom>
            <a:grp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5720" rIns="0" bIns="45720" numCol="1" rtlCol="0" anchor="ctr" anchorCtr="0" compatLnSpc="1">
              <a:prstTxWarp prst="textNoShape">
                <a:avLst/>
              </a:prstTxWarp>
            </a:bodyPr>
            <a:lstStyle/>
            <a:p>
              <a:pPr algn="ctr" defTabSz="914102" fontAlgn="base">
                <a:spcBef>
                  <a:spcPct val="0"/>
                </a:spcBef>
                <a:spcAft>
                  <a:spcPct val="0"/>
                </a:spcAft>
              </a:pPr>
              <a:endParaRPr lang="en-US" sz="1961" dirty="0">
                <a:solidFill>
                  <a:srgbClr val="0072C6">
                    <a:lumMod val="60000"/>
                    <a:lumOff val="40000"/>
                  </a:srgbClr>
                </a:solidFill>
              </a:endParaRPr>
            </a:p>
          </p:txBody>
        </p:sp>
        <p:sp>
          <p:nvSpPr>
            <p:cNvPr id="25" name="TextBox 24"/>
            <p:cNvSpPr txBox="1"/>
            <p:nvPr/>
          </p:nvSpPr>
          <p:spPr>
            <a:xfrm>
              <a:off x="457597" y="1250376"/>
              <a:ext cx="2168679" cy="676608"/>
            </a:xfrm>
            <a:prstGeom prst="rect">
              <a:avLst/>
            </a:prstGeom>
            <a:grpFill/>
          </p:spPr>
          <p:txBody>
            <a:bodyPr wrap="square" lIns="179285" tIns="143428" rIns="179285" bIns="143428" rtlCol="0" anchor="ctr">
              <a:spAutoFit/>
            </a:bodyPr>
            <a:lstStyle/>
            <a:p>
              <a:pPr algn="ctr">
                <a:lnSpc>
                  <a:spcPct val="90000"/>
                </a:lnSpc>
                <a:spcAft>
                  <a:spcPts val="588"/>
                </a:spcAft>
              </a:pPr>
              <a:r>
                <a:rPr lang="en-US" sz="1765" b="1" dirty="0">
                  <a:solidFill>
                    <a:srgbClr val="FFFFFF"/>
                  </a:solidFill>
                </a:rPr>
                <a:t>Activate Users</a:t>
              </a:r>
            </a:p>
          </p:txBody>
        </p:sp>
      </p:grpSp>
      <p:sp>
        <p:nvSpPr>
          <p:cNvPr id="26" name="Text Placeholder 2"/>
          <p:cNvSpPr txBox="1">
            <a:spLocks/>
          </p:cNvSpPr>
          <p:nvPr/>
        </p:nvSpPr>
        <p:spPr>
          <a:xfrm>
            <a:off x="3188763" y="2991833"/>
            <a:ext cx="9111953" cy="572464"/>
          </a:xfrm>
          <a:prstGeom prst="rect">
            <a:avLst/>
          </a:prstGeom>
        </p:spPr>
        <p:txBody>
          <a:bodyPr vert="horz" wrap="square" lIns="146304" tIns="91440" rIns="146304" bIns="91440" rtlCol="0">
            <a:spAutoFit/>
          </a:bodyPr>
          <a:lstStyle>
            <a:lvl1pPr marL="342900" marR="0" indent="-342900" algn="l" defTabSz="932742" rtl="0" eaLnBrk="1" fontAlgn="auto" latinLnBrk="0" hangingPunct="1">
              <a:lnSpc>
                <a:spcPct val="90000"/>
              </a:lnSpc>
              <a:spcBef>
                <a:spcPct val="20000"/>
              </a:spcBef>
              <a:spcAft>
                <a:spcPts val="0"/>
              </a:spcAft>
              <a:buClrTx/>
              <a:buSzPct val="90000"/>
              <a:buFont typeface="Arial" pitchFamily="34" charset="0"/>
              <a:buChar char="•"/>
              <a:tabLst/>
              <a:defRPr sz="4000" kern="1200" spc="0" baseline="0">
                <a:gradFill>
                  <a:gsLst>
                    <a:gs pos="1250">
                      <a:schemeClr val="tx1"/>
                    </a:gs>
                    <a:gs pos="100000">
                      <a:schemeClr val="tx1"/>
                    </a:gs>
                  </a:gsLst>
                  <a:lin ang="5400000" scaled="0"/>
                </a:gradFill>
                <a:latin typeface="+mj-lt"/>
                <a:ea typeface="+mn-ea"/>
                <a:cs typeface="+mn-cs"/>
              </a:defRPr>
            </a:lvl1pPr>
            <a:lvl2pPr marL="584200" marR="0" indent="-241300" algn="l" defTabSz="932742" rtl="0" eaLnBrk="1" fontAlgn="auto" latinLnBrk="0" hangingPunct="1">
              <a:lnSpc>
                <a:spcPct val="90000"/>
              </a:lnSpc>
              <a:spcBef>
                <a:spcPct val="20000"/>
              </a:spcBef>
              <a:spcAft>
                <a:spcPts val="0"/>
              </a:spcAft>
              <a:buClrTx/>
              <a:buSzPct val="90000"/>
              <a:buFont typeface="Arial" pitchFamily="34" charset="0"/>
              <a:buChar char="•"/>
              <a:tabLst/>
              <a:defRPr sz="2400" kern="1200" spc="0" baseline="0">
                <a:gradFill>
                  <a:gsLst>
                    <a:gs pos="1250">
                      <a:schemeClr val="tx1"/>
                    </a:gs>
                    <a:gs pos="100000">
                      <a:schemeClr val="tx1"/>
                    </a:gs>
                  </a:gsLst>
                  <a:lin ang="5400000" scaled="0"/>
                </a:gradFill>
                <a:latin typeface="+mn-lt"/>
                <a:ea typeface="+mn-ea"/>
                <a:cs typeface="+mn-cs"/>
              </a:defRPr>
            </a:lvl2pPr>
            <a:lvl3pPr marL="8001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2000" kern="1200" spc="0" baseline="0">
                <a:gradFill>
                  <a:gsLst>
                    <a:gs pos="1250">
                      <a:schemeClr val="tx1"/>
                    </a:gs>
                    <a:gs pos="100000">
                      <a:schemeClr val="tx1"/>
                    </a:gs>
                  </a:gsLst>
                  <a:lin ang="5400000" scaled="0"/>
                </a:gradFill>
                <a:latin typeface="+mn-lt"/>
                <a:ea typeface="+mn-ea"/>
                <a:cs typeface="+mn-cs"/>
              </a:defRPr>
            </a:lvl3pPr>
            <a:lvl4pPr marL="10287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1800" kern="1200" spc="0" baseline="0">
                <a:gradFill>
                  <a:gsLst>
                    <a:gs pos="1250">
                      <a:schemeClr val="tx1"/>
                    </a:gs>
                    <a:gs pos="100000">
                      <a:schemeClr val="tx1"/>
                    </a:gs>
                  </a:gsLst>
                  <a:lin ang="5400000" scaled="0"/>
                </a:gradFill>
                <a:latin typeface="+mn-lt"/>
                <a:ea typeface="+mn-ea"/>
                <a:cs typeface="+mn-cs"/>
              </a:defRPr>
            </a:lvl4pPr>
            <a:lvl5pPr marL="12573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18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sz="2800" dirty="0" smtClean="0">
                <a:gradFill>
                  <a:gsLst>
                    <a:gs pos="1250">
                      <a:srgbClr val="505050"/>
                    </a:gs>
                    <a:gs pos="100000">
                      <a:srgbClr val="505050"/>
                    </a:gs>
                  </a:gsLst>
                  <a:lin ang="5400000" scaled="0"/>
                </a:gradFill>
              </a:rPr>
              <a:t>Update DNS records</a:t>
            </a:r>
          </a:p>
        </p:txBody>
      </p:sp>
      <p:sp>
        <p:nvSpPr>
          <p:cNvPr id="27" name="Text Placeholder 2"/>
          <p:cNvSpPr txBox="1">
            <a:spLocks/>
          </p:cNvSpPr>
          <p:nvPr/>
        </p:nvSpPr>
        <p:spPr>
          <a:xfrm>
            <a:off x="3202281" y="2120115"/>
            <a:ext cx="9111953" cy="572464"/>
          </a:xfrm>
          <a:prstGeom prst="rect">
            <a:avLst/>
          </a:prstGeom>
        </p:spPr>
        <p:txBody>
          <a:bodyPr vert="horz" wrap="square" lIns="146304" tIns="91440" rIns="146304" bIns="91440" rtlCol="0">
            <a:spAutoFit/>
          </a:bodyPr>
          <a:lstStyle>
            <a:lvl1pPr marL="342900" marR="0" indent="-342900" algn="l" defTabSz="932742" rtl="0" eaLnBrk="1" fontAlgn="auto" latinLnBrk="0" hangingPunct="1">
              <a:lnSpc>
                <a:spcPct val="90000"/>
              </a:lnSpc>
              <a:spcBef>
                <a:spcPct val="20000"/>
              </a:spcBef>
              <a:spcAft>
                <a:spcPts val="0"/>
              </a:spcAft>
              <a:buClrTx/>
              <a:buSzPct val="90000"/>
              <a:buFont typeface="Arial" pitchFamily="34" charset="0"/>
              <a:buChar char="•"/>
              <a:tabLst/>
              <a:defRPr sz="4000" kern="1200" spc="0" baseline="0">
                <a:gradFill>
                  <a:gsLst>
                    <a:gs pos="1250">
                      <a:schemeClr val="tx1"/>
                    </a:gs>
                    <a:gs pos="100000">
                      <a:schemeClr val="tx1"/>
                    </a:gs>
                  </a:gsLst>
                  <a:lin ang="5400000" scaled="0"/>
                </a:gradFill>
                <a:latin typeface="+mj-lt"/>
                <a:ea typeface="+mn-ea"/>
                <a:cs typeface="+mn-cs"/>
              </a:defRPr>
            </a:lvl1pPr>
            <a:lvl2pPr marL="584200" marR="0" indent="-241300" algn="l" defTabSz="932742" rtl="0" eaLnBrk="1" fontAlgn="auto" latinLnBrk="0" hangingPunct="1">
              <a:lnSpc>
                <a:spcPct val="90000"/>
              </a:lnSpc>
              <a:spcBef>
                <a:spcPct val="20000"/>
              </a:spcBef>
              <a:spcAft>
                <a:spcPts val="0"/>
              </a:spcAft>
              <a:buClrTx/>
              <a:buSzPct val="90000"/>
              <a:buFont typeface="Arial" pitchFamily="34" charset="0"/>
              <a:buChar char="•"/>
              <a:tabLst/>
              <a:defRPr sz="2400" kern="1200" spc="0" baseline="0">
                <a:gradFill>
                  <a:gsLst>
                    <a:gs pos="1250">
                      <a:schemeClr val="tx1"/>
                    </a:gs>
                    <a:gs pos="100000">
                      <a:schemeClr val="tx1"/>
                    </a:gs>
                  </a:gsLst>
                  <a:lin ang="5400000" scaled="0"/>
                </a:gradFill>
                <a:latin typeface="+mn-lt"/>
                <a:ea typeface="+mn-ea"/>
                <a:cs typeface="+mn-cs"/>
              </a:defRPr>
            </a:lvl2pPr>
            <a:lvl3pPr marL="8001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2000" kern="1200" spc="0" baseline="0">
                <a:gradFill>
                  <a:gsLst>
                    <a:gs pos="1250">
                      <a:schemeClr val="tx1"/>
                    </a:gs>
                    <a:gs pos="100000">
                      <a:schemeClr val="tx1"/>
                    </a:gs>
                  </a:gsLst>
                  <a:lin ang="5400000" scaled="0"/>
                </a:gradFill>
                <a:latin typeface="+mn-lt"/>
                <a:ea typeface="+mn-ea"/>
                <a:cs typeface="+mn-cs"/>
              </a:defRPr>
            </a:lvl3pPr>
            <a:lvl4pPr marL="10287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1800" kern="1200" spc="0" baseline="0">
                <a:gradFill>
                  <a:gsLst>
                    <a:gs pos="1250">
                      <a:schemeClr val="tx1"/>
                    </a:gs>
                    <a:gs pos="100000">
                      <a:schemeClr val="tx1"/>
                    </a:gs>
                  </a:gsLst>
                  <a:lin ang="5400000" scaled="0"/>
                </a:gradFill>
                <a:latin typeface="+mn-lt"/>
                <a:ea typeface="+mn-ea"/>
                <a:cs typeface="+mn-cs"/>
              </a:defRPr>
            </a:lvl4pPr>
            <a:lvl5pPr marL="12573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18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sz="2800" dirty="0" smtClean="0">
                <a:gradFill>
                  <a:gsLst>
                    <a:gs pos="1250">
                      <a:srgbClr val="505050"/>
                    </a:gs>
                    <a:gs pos="100000">
                      <a:srgbClr val="505050"/>
                    </a:gs>
                  </a:gsLst>
                  <a:lin ang="5400000" scaled="0"/>
                </a:gradFill>
              </a:rPr>
              <a:t>Add on-premises domain to O365 tenant</a:t>
            </a:r>
          </a:p>
        </p:txBody>
      </p:sp>
      <p:sp>
        <p:nvSpPr>
          <p:cNvPr id="28" name="Text Placeholder 2"/>
          <p:cNvSpPr txBox="1">
            <a:spLocks/>
          </p:cNvSpPr>
          <p:nvPr/>
        </p:nvSpPr>
        <p:spPr>
          <a:xfrm>
            <a:off x="3182783" y="4514086"/>
            <a:ext cx="9111953" cy="960263"/>
          </a:xfrm>
          <a:prstGeom prst="rect">
            <a:avLst/>
          </a:prstGeom>
        </p:spPr>
        <p:txBody>
          <a:bodyPr vert="horz" wrap="square" lIns="146304" tIns="91440" rIns="146304" bIns="91440" rtlCol="0">
            <a:spAutoFit/>
          </a:bodyPr>
          <a:lstStyle>
            <a:lvl1pPr marL="342900" marR="0" indent="-342900" algn="l" defTabSz="932742" rtl="0" eaLnBrk="1" fontAlgn="auto" latinLnBrk="0" hangingPunct="1">
              <a:lnSpc>
                <a:spcPct val="90000"/>
              </a:lnSpc>
              <a:spcBef>
                <a:spcPct val="20000"/>
              </a:spcBef>
              <a:spcAft>
                <a:spcPts val="0"/>
              </a:spcAft>
              <a:buClrTx/>
              <a:buSzPct val="90000"/>
              <a:buFont typeface="Arial" pitchFamily="34" charset="0"/>
              <a:buChar char="•"/>
              <a:tabLst/>
              <a:defRPr sz="4000" kern="1200" spc="0" baseline="0">
                <a:gradFill>
                  <a:gsLst>
                    <a:gs pos="1250">
                      <a:schemeClr val="tx1"/>
                    </a:gs>
                    <a:gs pos="100000">
                      <a:schemeClr val="tx1"/>
                    </a:gs>
                  </a:gsLst>
                  <a:lin ang="5400000" scaled="0"/>
                </a:gradFill>
                <a:latin typeface="+mj-lt"/>
                <a:ea typeface="+mn-ea"/>
                <a:cs typeface="+mn-cs"/>
              </a:defRPr>
            </a:lvl1pPr>
            <a:lvl2pPr marL="584200" marR="0" indent="-241300" algn="l" defTabSz="932742" rtl="0" eaLnBrk="1" fontAlgn="auto" latinLnBrk="0" hangingPunct="1">
              <a:lnSpc>
                <a:spcPct val="90000"/>
              </a:lnSpc>
              <a:spcBef>
                <a:spcPct val="20000"/>
              </a:spcBef>
              <a:spcAft>
                <a:spcPts val="0"/>
              </a:spcAft>
              <a:buClrTx/>
              <a:buSzPct val="90000"/>
              <a:buFont typeface="Arial" pitchFamily="34" charset="0"/>
              <a:buChar char="•"/>
              <a:tabLst/>
              <a:defRPr sz="2400" kern="1200" spc="0" baseline="0">
                <a:gradFill>
                  <a:gsLst>
                    <a:gs pos="1250">
                      <a:schemeClr val="tx1"/>
                    </a:gs>
                    <a:gs pos="100000">
                      <a:schemeClr val="tx1"/>
                    </a:gs>
                  </a:gsLst>
                  <a:lin ang="5400000" scaled="0"/>
                </a:gradFill>
                <a:latin typeface="+mn-lt"/>
                <a:ea typeface="+mn-ea"/>
                <a:cs typeface="+mn-cs"/>
              </a:defRPr>
            </a:lvl2pPr>
            <a:lvl3pPr marL="8001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2000" kern="1200" spc="0" baseline="0">
                <a:gradFill>
                  <a:gsLst>
                    <a:gs pos="1250">
                      <a:schemeClr val="tx1"/>
                    </a:gs>
                    <a:gs pos="100000">
                      <a:schemeClr val="tx1"/>
                    </a:gs>
                  </a:gsLst>
                  <a:lin ang="5400000" scaled="0"/>
                </a:gradFill>
                <a:latin typeface="+mn-lt"/>
                <a:ea typeface="+mn-ea"/>
                <a:cs typeface="+mn-cs"/>
              </a:defRPr>
            </a:lvl3pPr>
            <a:lvl4pPr marL="10287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1800" kern="1200" spc="0" baseline="0">
                <a:gradFill>
                  <a:gsLst>
                    <a:gs pos="1250">
                      <a:schemeClr val="tx1"/>
                    </a:gs>
                    <a:gs pos="100000">
                      <a:schemeClr val="tx1"/>
                    </a:gs>
                  </a:gsLst>
                  <a:lin ang="5400000" scaled="0"/>
                </a:gradFill>
                <a:latin typeface="+mn-lt"/>
                <a:ea typeface="+mn-ea"/>
                <a:cs typeface="+mn-cs"/>
              </a:defRPr>
            </a:lvl4pPr>
            <a:lvl5pPr marL="12573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18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sz="2800" dirty="0" smtClean="0">
                <a:gradFill>
                  <a:gsLst>
                    <a:gs pos="1250">
                      <a:srgbClr val="505050"/>
                    </a:gs>
                    <a:gs pos="100000">
                      <a:srgbClr val="505050"/>
                    </a:gs>
                  </a:gsLst>
                  <a:lin ang="5400000" scaled="0"/>
                </a:gradFill>
              </a:rPr>
              <a:t>In O365 Dashboard User Management validate Users and Groups import</a:t>
            </a:r>
          </a:p>
        </p:txBody>
      </p:sp>
      <p:sp>
        <p:nvSpPr>
          <p:cNvPr id="29" name="Text Placeholder 2"/>
          <p:cNvSpPr txBox="1">
            <a:spLocks/>
          </p:cNvSpPr>
          <p:nvPr/>
        </p:nvSpPr>
        <p:spPr>
          <a:xfrm>
            <a:off x="3164572" y="5641467"/>
            <a:ext cx="9111953" cy="572464"/>
          </a:xfrm>
          <a:prstGeom prst="rect">
            <a:avLst/>
          </a:prstGeom>
        </p:spPr>
        <p:txBody>
          <a:bodyPr vert="horz" wrap="square" lIns="146304" tIns="91440" rIns="146304" bIns="91440" rtlCol="0">
            <a:spAutoFit/>
          </a:bodyPr>
          <a:lstStyle>
            <a:lvl1pPr marL="342900" marR="0" indent="-342900" algn="l" defTabSz="932742" rtl="0" eaLnBrk="1" fontAlgn="auto" latinLnBrk="0" hangingPunct="1">
              <a:lnSpc>
                <a:spcPct val="90000"/>
              </a:lnSpc>
              <a:spcBef>
                <a:spcPct val="20000"/>
              </a:spcBef>
              <a:spcAft>
                <a:spcPts val="0"/>
              </a:spcAft>
              <a:buClrTx/>
              <a:buSzPct val="90000"/>
              <a:buFont typeface="Arial" pitchFamily="34" charset="0"/>
              <a:buChar char="•"/>
              <a:tabLst/>
              <a:defRPr sz="4000" kern="1200" spc="0" baseline="0">
                <a:gradFill>
                  <a:gsLst>
                    <a:gs pos="1250">
                      <a:schemeClr val="tx1"/>
                    </a:gs>
                    <a:gs pos="100000">
                      <a:schemeClr val="tx1"/>
                    </a:gs>
                  </a:gsLst>
                  <a:lin ang="5400000" scaled="0"/>
                </a:gradFill>
                <a:latin typeface="+mj-lt"/>
                <a:ea typeface="+mn-ea"/>
                <a:cs typeface="+mn-cs"/>
              </a:defRPr>
            </a:lvl1pPr>
            <a:lvl2pPr marL="584200" marR="0" indent="-241300" algn="l" defTabSz="932742" rtl="0" eaLnBrk="1" fontAlgn="auto" latinLnBrk="0" hangingPunct="1">
              <a:lnSpc>
                <a:spcPct val="90000"/>
              </a:lnSpc>
              <a:spcBef>
                <a:spcPct val="20000"/>
              </a:spcBef>
              <a:spcAft>
                <a:spcPts val="0"/>
              </a:spcAft>
              <a:buClrTx/>
              <a:buSzPct val="90000"/>
              <a:buFont typeface="Arial" pitchFamily="34" charset="0"/>
              <a:buChar char="•"/>
              <a:tabLst/>
              <a:defRPr sz="2400" kern="1200" spc="0" baseline="0">
                <a:gradFill>
                  <a:gsLst>
                    <a:gs pos="1250">
                      <a:schemeClr val="tx1"/>
                    </a:gs>
                    <a:gs pos="100000">
                      <a:schemeClr val="tx1"/>
                    </a:gs>
                  </a:gsLst>
                  <a:lin ang="5400000" scaled="0"/>
                </a:gradFill>
                <a:latin typeface="+mn-lt"/>
                <a:ea typeface="+mn-ea"/>
                <a:cs typeface="+mn-cs"/>
              </a:defRPr>
            </a:lvl2pPr>
            <a:lvl3pPr marL="8001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2000" kern="1200" spc="0" baseline="0">
                <a:gradFill>
                  <a:gsLst>
                    <a:gs pos="1250">
                      <a:schemeClr val="tx1"/>
                    </a:gs>
                    <a:gs pos="100000">
                      <a:schemeClr val="tx1"/>
                    </a:gs>
                  </a:gsLst>
                  <a:lin ang="5400000" scaled="0"/>
                </a:gradFill>
                <a:latin typeface="+mn-lt"/>
                <a:ea typeface="+mn-ea"/>
                <a:cs typeface="+mn-cs"/>
              </a:defRPr>
            </a:lvl3pPr>
            <a:lvl4pPr marL="10287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1800" kern="1200" spc="0" baseline="0">
                <a:gradFill>
                  <a:gsLst>
                    <a:gs pos="1250">
                      <a:schemeClr val="tx1"/>
                    </a:gs>
                    <a:gs pos="100000">
                      <a:schemeClr val="tx1"/>
                    </a:gs>
                  </a:gsLst>
                  <a:lin ang="5400000" scaled="0"/>
                </a:gradFill>
                <a:latin typeface="+mn-lt"/>
                <a:ea typeface="+mn-ea"/>
                <a:cs typeface="+mn-cs"/>
              </a:defRPr>
            </a:lvl4pPr>
            <a:lvl5pPr marL="12573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18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sz="2800" dirty="0" smtClean="0">
                <a:gradFill>
                  <a:gsLst>
                    <a:gs pos="1250">
                      <a:srgbClr val="505050"/>
                    </a:gs>
                    <a:gs pos="100000">
                      <a:srgbClr val="505050"/>
                    </a:gs>
                  </a:gsLst>
                  <a:lin ang="5400000" scaled="0"/>
                </a:gradFill>
              </a:rPr>
              <a:t>Activate Users and grant licenses</a:t>
            </a:r>
            <a:endParaRPr lang="en-GB" sz="3600" dirty="0">
              <a:gradFill>
                <a:gsLst>
                  <a:gs pos="1250">
                    <a:srgbClr val="505050"/>
                  </a:gs>
                  <a:gs pos="100000">
                    <a:srgbClr val="505050"/>
                  </a:gs>
                </a:gsLst>
                <a:lin ang="5400000" scaled="0"/>
              </a:gradFill>
            </a:endParaRPr>
          </a:p>
        </p:txBody>
      </p:sp>
      <p:sp>
        <p:nvSpPr>
          <p:cNvPr id="30" name="Text Placeholder 2"/>
          <p:cNvSpPr txBox="1">
            <a:spLocks/>
          </p:cNvSpPr>
          <p:nvPr/>
        </p:nvSpPr>
        <p:spPr>
          <a:xfrm>
            <a:off x="232721" y="6471010"/>
            <a:ext cx="12216677" cy="517065"/>
          </a:xfrm>
          <a:prstGeom prst="rect">
            <a:avLst/>
          </a:prstGeom>
        </p:spPr>
        <p:txBody>
          <a:bodyPr vert="horz" wrap="square" lIns="146304" tIns="91440" rIns="146304" bIns="91440" rtlCol="0">
            <a:spAutoFit/>
          </a:bodyPr>
          <a:lstStyle>
            <a:lvl1pPr marL="342900" marR="0" indent="-342900" algn="l" defTabSz="932742" rtl="0" eaLnBrk="1" fontAlgn="auto" latinLnBrk="0" hangingPunct="1">
              <a:lnSpc>
                <a:spcPct val="90000"/>
              </a:lnSpc>
              <a:spcBef>
                <a:spcPct val="20000"/>
              </a:spcBef>
              <a:spcAft>
                <a:spcPts val="0"/>
              </a:spcAft>
              <a:buClrTx/>
              <a:buSzPct val="90000"/>
              <a:buFont typeface="Arial" pitchFamily="34" charset="0"/>
              <a:buChar char="•"/>
              <a:tabLst/>
              <a:defRPr sz="4000" kern="1200" spc="0" baseline="0">
                <a:gradFill>
                  <a:gsLst>
                    <a:gs pos="1250">
                      <a:schemeClr val="tx1"/>
                    </a:gs>
                    <a:gs pos="100000">
                      <a:schemeClr val="tx1"/>
                    </a:gs>
                  </a:gsLst>
                  <a:lin ang="5400000" scaled="0"/>
                </a:gradFill>
                <a:latin typeface="+mj-lt"/>
                <a:ea typeface="+mn-ea"/>
                <a:cs typeface="+mn-cs"/>
              </a:defRPr>
            </a:lvl1pPr>
            <a:lvl2pPr marL="584200" marR="0" indent="-241300" algn="l" defTabSz="932742" rtl="0" eaLnBrk="1" fontAlgn="auto" latinLnBrk="0" hangingPunct="1">
              <a:lnSpc>
                <a:spcPct val="90000"/>
              </a:lnSpc>
              <a:spcBef>
                <a:spcPct val="20000"/>
              </a:spcBef>
              <a:spcAft>
                <a:spcPts val="0"/>
              </a:spcAft>
              <a:buClrTx/>
              <a:buSzPct val="90000"/>
              <a:buFont typeface="Arial" pitchFamily="34" charset="0"/>
              <a:buChar char="•"/>
              <a:tabLst/>
              <a:defRPr sz="2400" kern="1200" spc="0" baseline="0">
                <a:gradFill>
                  <a:gsLst>
                    <a:gs pos="1250">
                      <a:schemeClr val="tx1"/>
                    </a:gs>
                    <a:gs pos="100000">
                      <a:schemeClr val="tx1"/>
                    </a:gs>
                  </a:gsLst>
                  <a:lin ang="5400000" scaled="0"/>
                </a:gradFill>
                <a:latin typeface="+mn-lt"/>
                <a:ea typeface="+mn-ea"/>
                <a:cs typeface="+mn-cs"/>
              </a:defRPr>
            </a:lvl2pPr>
            <a:lvl3pPr marL="8001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2000" kern="1200" spc="0" baseline="0">
                <a:gradFill>
                  <a:gsLst>
                    <a:gs pos="1250">
                      <a:schemeClr val="tx1"/>
                    </a:gs>
                    <a:gs pos="100000">
                      <a:schemeClr val="tx1"/>
                    </a:gs>
                  </a:gsLst>
                  <a:lin ang="5400000" scaled="0"/>
                </a:gradFill>
                <a:latin typeface="+mn-lt"/>
                <a:ea typeface="+mn-ea"/>
                <a:cs typeface="+mn-cs"/>
              </a:defRPr>
            </a:lvl3pPr>
            <a:lvl4pPr marL="10287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1800" kern="1200" spc="0" baseline="0">
                <a:gradFill>
                  <a:gsLst>
                    <a:gs pos="1250">
                      <a:schemeClr val="tx1"/>
                    </a:gs>
                    <a:gs pos="100000">
                      <a:schemeClr val="tx1"/>
                    </a:gs>
                  </a:gsLst>
                  <a:lin ang="5400000" scaled="0"/>
                </a:gradFill>
                <a:latin typeface="+mn-lt"/>
                <a:ea typeface="+mn-ea"/>
                <a:cs typeface="+mn-cs"/>
              </a:defRPr>
            </a:lvl4pPr>
            <a:lvl5pPr marL="12573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18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spcBef>
                <a:spcPts val="0"/>
              </a:spcBef>
              <a:buFont typeface="Arial" pitchFamily="34" charset="0"/>
              <a:buNone/>
            </a:pPr>
            <a:r>
              <a:rPr lang="en-US" sz="2400" dirty="0">
                <a:solidFill>
                  <a:srgbClr val="00BCF2">
                    <a:lumMod val="50000"/>
                  </a:srgbClr>
                </a:solidFill>
              </a:rPr>
              <a:t>For </a:t>
            </a:r>
            <a:r>
              <a:rPr lang="en-US" sz="2400" dirty="0" smtClean="0">
                <a:solidFill>
                  <a:srgbClr val="00BCF2">
                    <a:lumMod val="50000"/>
                  </a:srgbClr>
                </a:solidFill>
              </a:rPr>
              <a:t>detailed </a:t>
            </a:r>
            <a:r>
              <a:rPr lang="en-US" sz="2400" dirty="0">
                <a:solidFill>
                  <a:srgbClr val="00BCF2">
                    <a:lumMod val="50000"/>
                  </a:srgbClr>
                </a:solidFill>
              </a:rPr>
              <a:t>configuration </a:t>
            </a:r>
            <a:r>
              <a:rPr lang="en-US" sz="2400" dirty="0" smtClean="0">
                <a:solidFill>
                  <a:srgbClr val="00BCF2">
                    <a:lumMod val="50000"/>
                  </a:srgbClr>
                </a:solidFill>
              </a:rPr>
              <a:t>see: </a:t>
            </a:r>
            <a:r>
              <a:rPr lang="en-US" sz="2400" dirty="0" smtClean="0">
                <a:solidFill>
                  <a:srgbClr val="E6E6E6">
                    <a:lumMod val="60000"/>
                    <a:lumOff val="40000"/>
                  </a:srgbClr>
                </a:solidFill>
                <a:hlinkClick r:id="rId2"/>
              </a:rPr>
              <a:t>http</a:t>
            </a:r>
            <a:r>
              <a:rPr lang="en-US" sz="2400" dirty="0">
                <a:solidFill>
                  <a:srgbClr val="E6E6E6">
                    <a:lumMod val="60000"/>
                    <a:lumOff val="40000"/>
                  </a:srgbClr>
                </a:solidFill>
                <a:hlinkClick r:id="rId2"/>
              </a:rPr>
              <a:t>://technet.microsoft.com/en-us/library/hh967642.aspx</a:t>
            </a:r>
            <a:endParaRPr lang="en-GB" sz="3200" dirty="0">
              <a:solidFill>
                <a:srgbClr val="E6E6E6">
                  <a:lumMod val="60000"/>
                  <a:lumOff val="40000"/>
                </a:srgbClr>
              </a:solidFill>
            </a:endParaRPr>
          </a:p>
        </p:txBody>
      </p:sp>
      <p:grpSp>
        <p:nvGrpSpPr>
          <p:cNvPr id="31" name="Group 30"/>
          <p:cNvGrpSpPr/>
          <p:nvPr/>
        </p:nvGrpSpPr>
        <p:grpSpPr>
          <a:xfrm>
            <a:off x="457595" y="2021199"/>
            <a:ext cx="2168679" cy="858413"/>
            <a:chOff x="457597" y="1250376"/>
            <a:chExt cx="2168679" cy="1087489"/>
          </a:xfrm>
          <a:solidFill>
            <a:schemeClr val="tx2"/>
          </a:solidFill>
        </p:grpSpPr>
        <p:sp>
          <p:nvSpPr>
            <p:cNvPr id="32" name="Rounded Rectangle 31"/>
            <p:cNvSpPr/>
            <p:nvPr/>
          </p:nvSpPr>
          <p:spPr bwMode="auto">
            <a:xfrm>
              <a:off x="457597" y="1283373"/>
              <a:ext cx="2168679" cy="597617"/>
            </a:xfrm>
            <a:prstGeom prst="roundRect">
              <a:avLst/>
            </a:prstGeom>
            <a:grp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5720" rIns="0" bIns="45720" numCol="1" rtlCol="0" anchor="ctr" anchorCtr="0" compatLnSpc="1">
              <a:prstTxWarp prst="textNoShape">
                <a:avLst/>
              </a:prstTxWarp>
            </a:bodyPr>
            <a:lstStyle/>
            <a:p>
              <a:pPr algn="ctr" defTabSz="914102" fontAlgn="base">
                <a:spcBef>
                  <a:spcPct val="0"/>
                </a:spcBef>
                <a:spcAft>
                  <a:spcPct val="0"/>
                </a:spcAft>
              </a:pPr>
              <a:endParaRPr lang="en-US" sz="1961" dirty="0">
                <a:solidFill>
                  <a:srgbClr val="FFFFFF"/>
                </a:solidFill>
              </a:endParaRPr>
            </a:p>
          </p:txBody>
        </p:sp>
        <p:sp>
          <p:nvSpPr>
            <p:cNvPr id="33" name="Up Arrow 32"/>
            <p:cNvSpPr/>
            <p:nvPr/>
          </p:nvSpPr>
          <p:spPr bwMode="auto">
            <a:xfrm flipV="1">
              <a:off x="1365889" y="1872369"/>
              <a:ext cx="352094" cy="465496"/>
            </a:xfrm>
            <a:prstGeom prst="upArrow">
              <a:avLst/>
            </a:prstGeom>
            <a:grp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5720" rIns="0" bIns="45720" numCol="1" rtlCol="0" anchor="ctr" anchorCtr="0" compatLnSpc="1">
              <a:prstTxWarp prst="textNoShape">
                <a:avLst/>
              </a:prstTxWarp>
            </a:bodyPr>
            <a:lstStyle/>
            <a:p>
              <a:pPr algn="ctr" defTabSz="914102" fontAlgn="base">
                <a:spcBef>
                  <a:spcPct val="0"/>
                </a:spcBef>
                <a:spcAft>
                  <a:spcPct val="0"/>
                </a:spcAft>
              </a:pPr>
              <a:endParaRPr lang="en-US" sz="1961" dirty="0">
                <a:solidFill>
                  <a:srgbClr val="FFFFFF"/>
                </a:solidFill>
              </a:endParaRPr>
            </a:p>
          </p:txBody>
        </p:sp>
        <p:sp>
          <p:nvSpPr>
            <p:cNvPr id="34" name="TextBox 33"/>
            <p:cNvSpPr txBox="1"/>
            <p:nvPr/>
          </p:nvSpPr>
          <p:spPr>
            <a:xfrm>
              <a:off x="457597" y="1250376"/>
              <a:ext cx="2168679" cy="676608"/>
            </a:xfrm>
            <a:prstGeom prst="rect">
              <a:avLst/>
            </a:prstGeom>
            <a:grpFill/>
          </p:spPr>
          <p:txBody>
            <a:bodyPr wrap="square" lIns="179285" tIns="143428" rIns="179285" bIns="143428" rtlCol="0" anchor="ctr">
              <a:spAutoFit/>
            </a:bodyPr>
            <a:lstStyle/>
            <a:p>
              <a:pPr algn="ctr">
                <a:lnSpc>
                  <a:spcPct val="90000"/>
                </a:lnSpc>
                <a:spcAft>
                  <a:spcPts val="588"/>
                </a:spcAft>
              </a:pPr>
              <a:r>
                <a:rPr lang="en-US" sz="1765" b="1" dirty="0" smtClean="0">
                  <a:solidFill>
                    <a:srgbClr val="FFFFFF"/>
                  </a:solidFill>
                </a:rPr>
                <a:t>Add Domain</a:t>
              </a:r>
              <a:endParaRPr lang="en-US" sz="1765" b="1" dirty="0">
                <a:solidFill>
                  <a:srgbClr val="FFFFFF"/>
                </a:solidFill>
              </a:endParaRPr>
            </a:p>
          </p:txBody>
        </p:sp>
      </p:grpSp>
      <p:sp>
        <p:nvSpPr>
          <p:cNvPr id="35" name="Text Placeholder 2"/>
          <p:cNvSpPr txBox="1">
            <a:spLocks/>
          </p:cNvSpPr>
          <p:nvPr/>
        </p:nvSpPr>
        <p:spPr>
          <a:xfrm>
            <a:off x="3188763" y="1283372"/>
            <a:ext cx="9111953" cy="572464"/>
          </a:xfrm>
          <a:prstGeom prst="rect">
            <a:avLst/>
          </a:prstGeom>
        </p:spPr>
        <p:txBody>
          <a:bodyPr vert="horz" wrap="square" lIns="146304" tIns="91440" rIns="146304" bIns="91440" rtlCol="0">
            <a:spAutoFit/>
          </a:bodyPr>
          <a:lstStyle>
            <a:lvl1pPr marL="342900" marR="0" indent="-342900" algn="l" defTabSz="932742" rtl="0" eaLnBrk="1" fontAlgn="auto" latinLnBrk="0" hangingPunct="1">
              <a:lnSpc>
                <a:spcPct val="90000"/>
              </a:lnSpc>
              <a:spcBef>
                <a:spcPct val="20000"/>
              </a:spcBef>
              <a:spcAft>
                <a:spcPts val="0"/>
              </a:spcAft>
              <a:buClrTx/>
              <a:buSzPct val="90000"/>
              <a:buFont typeface="Arial" pitchFamily="34" charset="0"/>
              <a:buChar char="•"/>
              <a:tabLst/>
              <a:defRPr sz="4000" kern="1200" spc="0" baseline="0">
                <a:gradFill>
                  <a:gsLst>
                    <a:gs pos="1250">
                      <a:schemeClr val="tx1"/>
                    </a:gs>
                    <a:gs pos="100000">
                      <a:schemeClr val="tx1"/>
                    </a:gs>
                  </a:gsLst>
                  <a:lin ang="5400000" scaled="0"/>
                </a:gradFill>
                <a:latin typeface="+mj-lt"/>
                <a:ea typeface="+mn-ea"/>
                <a:cs typeface="+mn-cs"/>
              </a:defRPr>
            </a:lvl1pPr>
            <a:lvl2pPr marL="584200" marR="0" indent="-241300" algn="l" defTabSz="932742" rtl="0" eaLnBrk="1" fontAlgn="auto" latinLnBrk="0" hangingPunct="1">
              <a:lnSpc>
                <a:spcPct val="90000"/>
              </a:lnSpc>
              <a:spcBef>
                <a:spcPct val="20000"/>
              </a:spcBef>
              <a:spcAft>
                <a:spcPts val="0"/>
              </a:spcAft>
              <a:buClrTx/>
              <a:buSzPct val="90000"/>
              <a:buFont typeface="Arial" pitchFamily="34" charset="0"/>
              <a:buChar char="•"/>
              <a:tabLst/>
              <a:defRPr sz="2400" kern="1200" spc="0" baseline="0">
                <a:gradFill>
                  <a:gsLst>
                    <a:gs pos="1250">
                      <a:schemeClr val="tx1"/>
                    </a:gs>
                    <a:gs pos="100000">
                      <a:schemeClr val="tx1"/>
                    </a:gs>
                  </a:gsLst>
                  <a:lin ang="5400000" scaled="0"/>
                </a:gradFill>
                <a:latin typeface="+mn-lt"/>
                <a:ea typeface="+mn-ea"/>
                <a:cs typeface="+mn-cs"/>
              </a:defRPr>
            </a:lvl2pPr>
            <a:lvl3pPr marL="8001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2000" kern="1200" spc="0" baseline="0">
                <a:gradFill>
                  <a:gsLst>
                    <a:gs pos="1250">
                      <a:schemeClr val="tx1"/>
                    </a:gs>
                    <a:gs pos="100000">
                      <a:schemeClr val="tx1"/>
                    </a:gs>
                  </a:gsLst>
                  <a:lin ang="5400000" scaled="0"/>
                </a:gradFill>
                <a:latin typeface="+mn-lt"/>
                <a:ea typeface="+mn-ea"/>
                <a:cs typeface="+mn-cs"/>
              </a:defRPr>
            </a:lvl3pPr>
            <a:lvl4pPr marL="10287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1800" kern="1200" spc="0" baseline="0">
                <a:gradFill>
                  <a:gsLst>
                    <a:gs pos="1250">
                      <a:schemeClr val="tx1"/>
                    </a:gs>
                    <a:gs pos="100000">
                      <a:schemeClr val="tx1"/>
                    </a:gs>
                  </a:gsLst>
                  <a:lin ang="5400000" scaled="0"/>
                </a:gradFill>
                <a:latin typeface="+mn-lt"/>
                <a:ea typeface="+mn-ea"/>
                <a:cs typeface="+mn-cs"/>
              </a:defRPr>
            </a:lvl4pPr>
            <a:lvl5pPr marL="12573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18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sz="2800" dirty="0" smtClean="0">
                <a:gradFill>
                  <a:gsLst>
                    <a:gs pos="1250">
                      <a:srgbClr val="505050"/>
                    </a:gs>
                    <a:gs pos="100000">
                      <a:srgbClr val="505050"/>
                    </a:gs>
                  </a:gsLst>
                  <a:lin ang="5400000" scaled="0"/>
                </a:gradFill>
              </a:rPr>
              <a:t>Activate Directory Synchronization in your tenant</a:t>
            </a:r>
          </a:p>
        </p:txBody>
      </p:sp>
    </p:spTree>
    <p:extLst>
      <p:ext uri="{BB962C8B-B14F-4D97-AF65-F5344CB8AC3E}">
        <p14:creationId xmlns:p14="http://schemas.microsoft.com/office/powerpoint/2010/main" val="4051795592"/>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5"/>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1"/>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0"/>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26"/>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14"/>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8"/>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28"/>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nodeType="clickEffect">
                                  <p:stCondLst>
                                    <p:cond delay="0"/>
                                  </p:stCondLst>
                                  <p:childTnLst>
                                    <p:set>
                                      <p:cBhvr>
                                        <p:cTn id="36" dur="1" fill="hold">
                                          <p:stCondLst>
                                            <p:cond delay="0"/>
                                          </p:stCondLst>
                                        </p:cTn>
                                        <p:tgtEl>
                                          <p:spTgt spid="22"/>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29"/>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3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P spid="26" grpId="0"/>
      <p:bldP spid="27" grpId="0"/>
      <p:bldP spid="28" grpId="0"/>
      <p:bldP spid="29" grpId="0"/>
      <p:bldP spid="30" grpId="0"/>
      <p:bldP spid="35"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13581" y="1193006"/>
            <a:ext cx="10056812" cy="3655441"/>
          </a:xfrm>
        </p:spPr>
        <p:txBody>
          <a:bodyPr/>
          <a:lstStyle/>
          <a:p>
            <a:r>
              <a:rPr lang="en-GB" dirty="0" smtClean="0"/>
              <a:t>Demo</a:t>
            </a:r>
            <a:br>
              <a:rPr lang="en-GB" dirty="0" smtClean="0"/>
            </a:br>
            <a:r>
              <a:rPr lang="en-GB" sz="4400" dirty="0" smtClean="0"/>
              <a:t>Synchronisation of User Account </a:t>
            </a:r>
            <a:endParaRPr lang="en-GB" sz="4400" dirty="0"/>
          </a:p>
        </p:txBody>
      </p:sp>
    </p:spTree>
    <p:extLst>
      <p:ext uri="{BB962C8B-B14F-4D97-AF65-F5344CB8AC3E}">
        <p14:creationId xmlns:p14="http://schemas.microsoft.com/office/powerpoint/2010/main" val="3573771915"/>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41573" y="265699"/>
            <a:ext cx="11889564" cy="917575"/>
          </a:xfrm>
        </p:spPr>
        <p:txBody>
          <a:bodyPr/>
          <a:lstStyle/>
          <a:p>
            <a:r>
              <a:rPr lang="en-US" dirty="0" smtClean="0"/>
              <a:t>Deployment -Phases </a:t>
            </a:r>
            <a:endParaRPr lang="en-US" dirty="0"/>
          </a:p>
        </p:txBody>
      </p:sp>
      <p:sp>
        <p:nvSpPr>
          <p:cNvPr id="5" name="Block Arc 4"/>
          <p:cNvSpPr/>
          <p:nvPr/>
        </p:nvSpPr>
        <p:spPr>
          <a:xfrm>
            <a:off x="-5087019" y="256902"/>
            <a:ext cx="7439520" cy="7439520"/>
          </a:xfrm>
          <a:prstGeom prst="blockArc">
            <a:avLst>
              <a:gd name="adj1" fmla="val 18900000"/>
              <a:gd name="adj2" fmla="val 2700000"/>
              <a:gd name="adj3" fmla="val 290"/>
            </a:avLst>
          </a:prstGeom>
        </p:spPr>
        <p:style>
          <a:lnRef idx="2">
            <a:schemeClr val="accent1">
              <a:shade val="60000"/>
              <a:hueOff val="0"/>
              <a:satOff val="0"/>
              <a:lumOff val="0"/>
              <a:alphaOff val="0"/>
            </a:schemeClr>
          </a:lnRef>
          <a:fillRef idx="0">
            <a:schemeClr val="accent1">
              <a:hueOff val="0"/>
              <a:satOff val="0"/>
              <a:lumOff val="0"/>
              <a:alphaOff val="0"/>
            </a:schemeClr>
          </a:fillRef>
          <a:effectRef idx="0">
            <a:schemeClr val="accent1">
              <a:hueOff val="0"/>
              <a:satOff val="0"/>
              <a:lumOff val="0"/>
              <a:alphaOff val="0"/>
            </a:schemeClr>
          </a:effectRef>
          <a:fontRef idx="minor">
            <a:schemeClr val="tx1">
              <a:hueOff val="0"/>
              <a:satOff val="0"/>
              <a:lumOff val="0"/>
              <a:alphaOff val="0"/>
            </a:schemeClr>
          </a:fontRef>
        </p:style>
      </p:sp>
      <p:grpSp>
        <p:nvGrpSpPr>
          <p:cNvPr id="6" name="Group 5"/>
          <p:cNvGrpSpPr/>
          <p:nvPr/>
        </p:nvGrpSpPr>
        <p:grpSpPr>
          <a:xfrm>
            <a:off x="2074349" y="2582724"/>
            <a:ext cx="8772605" cy="850323"/>
            <a:chOff x="398788" y="227401"/>
            <a:chExt cx="9390592" cy="850323"/>
          </a:xfrm>
        </p:grpSpPr>
        <p:sp>
          <p:nvSpPr>
            <p:cNvPr id="8" name="Rectangle 7"/>
            <p:cNvSpPr/>
            <p:nvPr/>
          </p:nvSpPr>
          <p:spPr>
            <a:xfrm>
              <a:off x="398788" y="227401"/>
              <a:ext cx="9390592" cy="850323"/>
            </a:xfrm>
            <a:prstGeom prst="rect">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9" name="Rectangle 8"/>
            <p:cNvSpPr/>
            <p:nvPr/>
          </p:nvSpPr>
          <p:spPr>
            <a:xfrm>
              <a:off x="398788" y="227401"/>
              <a:ext cx="9390592" cy="850323"/>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674944" tIns="104140" rIns="104140" bIns="104140" numCol="1" spcCol="1270" anchor="ctr" anchorCtr="0">
              <a:noAutofit/>
            </a:bodyPr>
            <a:lstStyle/>
            <a:p>
              <a:pPr defTabSz="1822450">
                <a:lnSpc>
                  <a:spcPct val="90000"/>
                </a:lnSpc>
                <a:spcBef>
                  <a:spcPct val="0"/>
                </a:spcBef>
                <a:spcAft>
                  <a:spcPct val="35000"/>
                </a:spcAft>
              </a:pPr>
              <a:r>
                <a:rPr lang="en-GB" sz="4100" dirty="0" smtClean="0">
                  <a:solidFill>
                    <a:srgbClr val="505050"/>
                  </a:solidFill>
                </a:rPr>
                <a:t> S2S </a:t>
              </a:r>
              <a:r>
                <a:rPr lang="en-GB" sz="4100" dirty="0">
                  <a:solidFill>
                    <a:srgbClr val="505050"/>
                  </a:solidFill>
                </a:rPr>
                <a:t>Trust &amp; Identity Management</a:t>
              </a:r>
            </a:p>
          </p:txBody>
        </p:sp>
      </p:grpSp>
      <p:grpSp>
        <p:nvGrpSpPr>
          <p:cNvPr id="10" name="Group 9"/>
          <p:cNvGrpSpPr/>
          <p:nvPr/>
        </p:nvGrpSpPr>
        <p:grpSpPr>
          <a:xfrm>
            <a:off x="1789236" y="1518786"/>
            <a:ext cx="9073497" cy="850323"/>
            <a:chOff x="0" y="2638842"/>
            <a:chExt cx="8903082" cy="850323"/>
          </a:xfrm>
        </p:grpSpPr>
        <p:sp>
          <p:nvSpPr>
            <p:cNvPr id="12" name="Rectangle 11"/>
            <p:cNvSpPr/>
            <p:nvPr/>
          </p:nvSpPr>
          <p:spPr>
            <a:xfrm>
              <a:off x="0" y="2638842"/>
              <a:ext cx="8903082" cy="850323"/>
            </a:xfrm>
            <a:prstGeom prst="rect">
              <a:avLst/>
            </a:prstGeom>
            <a:solidFill>
              <a:schemeClr val="tx1"/>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sp>
        <p:sp>
          <p:nvSpPr>
            <p:cNvPr id="13" name="Rectangle 12"/>
            <p:cNvSpPr/>
            <p:nvPr/>
          </p:nvSpPr>
          <p:spPr>
            <a:xfrm>
              <a:off x="0" y="2638842"/>
              <a:ext cx="8903082" cy="850323"/>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674944" tIns="104140" rIns="104140" bIns="104140" numCol="1" spcCol="1270" anchor="ctr" anchorCtr="0">
              <a:noAutofit/>
            </a:bodyPr>
            <a:lstStyle/>
            <a:p>
              <a:pPr defTabSz="1822450">
                <a:lnSpc>
                  <a:spcPct val="90000"/>
                </a:lnSpc>
                <a:spcBef>
                  <a:spcPct val="0"/>
                </a:spcBef>
                <a:spcAft>
                  <a:spcPct val="35000"/>
                </a:spcAft>
              </a:pPr>
              <a:r>
                <a:rPr lang="en-GB" sz="4100" dirty="0" smtClean="0">
                  <a:solidFill>
                    <a:srgbClr val="505050">
                      <a:lumMod val="40000"/>
                      <a:lumOff val="60000"/>
                    </a:srgbClr>
                  </a:solidFill>
                </a:rPr>
                <a:t>Infrastructure Setup</a:t>
              </a:r>
              <a:endParaRPr lang="en-GB" sz="4100" dirty="0">
                <a:solidFill>
                  <a:srgbClr val="505050">
                    <a:lumMod val="40000"/>
                    <a:lumOff val="60000"/>
                  </a:srgbClr>
                </a:solidFill>
              </a:endParaRPr>
            </a:p>
          </p:txBody>
        </p:sp>
      </p:grpSp>
      <p:sp>
        <p:nvSpPr>
          <p:cNvPr id="11" name="Oval 10"/>
          <p:cNvSpPr/>
          <p:nvPr/>
        </p:nvSpPr>
        <p:spPr>
          <a:xfrm>
            <a:off x="1701336" y="2489150"/>
            <a:ext cx="1062904" cy="1062904"/>
          </a:xfrm>
          <a:prstGeom prst="ellipse">
            <a:avLst/>
          </a:prstGeom>
        </p:spPr>
        <p:style>
          <a:lnRef idx="2">
            <a:schemeClr val="accent1">
              <a:hueOff val="0"/>
              <a:satOff val="0"/>
              <a:lumOff val="0"/>
              <a:alphaOff val="0"/>
            </a:schemeClr>
          </a:lnRef>
          <a:fillRef idx="1">
            <a:schemeClr val="lt1">
              <a:hueOff val="0"/>
              <a:satOff val="0"/>
              <a:lumOff val="0"/>
              <a:alphaOff val="0"/>
            </a:schemeClr>
          </a:fillRef>
          <a:effectRef idx="0">
            <a:schemeClr val="lt1">
              <a:hueOff val="0"/>
              <a:satOff val="0"/>
              <a:lumOff val="0"/>
              <a:alphaOff val="0"/>
            </a:schemeClr>
          </a:effectRef>
          <a:fontRef idx="minor">
            <a:schemeClr val="dk1">
              <a:hueOff val="0"/>
              <a:satOff val="0"/>
              <a:lumOff val="0"/>
              <a:alphaOff val="0"/>
            </a:schemeClr>
          </a:fontRef>
        </p:style>
      </p:sp>
      <p:grpSp>
        <p:nvGrpSpPr>
          <p:cNvPr id="14" name="Group 13"/>
          <p:cNvGrpSpPr/>
          <p:nvPr/>
        </p:nvGrpSpPr>
        <p:grpSpPr>
          <a:xfrm>
            <a:off x="1584218" y="5707824"/>
            <a:ext cx="9278516" cy="850323"/>
            <a:chOff x="622566" y="4252058"/>
            <a:chExt cx="9390592" cy="850323"/>
          </a:xfrm>
        </p:grpSpPr>
        <p:sp>
          <p:nvSpPr>
            <p:cNvPr id="16" name="Rectangle 15"/>
            <p:cNvSpPr/>
            <p:nvPr/>
          </p:nvSpPr>
          <p:spPr>
            <a:xfrm>
              <a:off x="622566" y="4252058"/>
              <a:ext cx="9390592" cy="850323"/>
            </a:xfrm>
            <a:prstGeom prst="rect">
              <a:avLst/>
            </a:prstGeom>
            <a:solidFill>
              <a:schemeClr val="tx1"/>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sp>
        <p:sp>
          <p:nvSpPr>
            <p:cNvPr id="17" name="Rectangle 16"/>
            <p:cNvSpPr/>
            <p:nvPr/>
          </p:nvSpPr>
          <p:spPr>
            <a:xfrm>
              <a:off x="622566" y="4252058"/>
              <a:ext cx="9390592" cy="850323"/>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674944" tIns="104140" rIns="104140" bIns="104140" numCol="1" spcCol="1270" anchor="ctr" anchorCtr="0">
              <a:noAutofit/>
            </a:bodyPr>
            <a:lstStyle/>
            <a:p>
              <a:pPr defTabSz="1822450">
                <a:lnSpc>
                  <a:spcPct val="90000"/>
                </a:lnSpc>
                <a:spcBef>
                  <a:spcPct val="0"/>
                </a:spcBef>
                <a:spcAft>
                  <a:spcPct val="35000"/>
                </a:spcAft>
              </a:pPr>
              <a:r>
                <a:rPr lang="en-GB" sz="4100" dirty="0" smtClean="0">
                  <a:solidFill>
                    <a:srgbClr val="FFFFFF">
                      <a:lumMod val="20000"/>
                      <a:lumOff val="80000"/>
                    </a:srgbClr>
                  </a:solidFill>
                </a:rPr>
                <a:t> </a:t>
              </a:r>
              <a:r>
                <a:rPr lang="en-GB" sz="4100" dirty="0" smtClean="0">
                  <a:solidFill>
                    <a:srgbClr val="505050">
                      <a:lumMod val="40000"/>
                      <a:lumOff val="60000"/>
                    </a:srgbClr>
                  </a:solidFill>
                </a:rPr>
                <a:t>Search Service Integration</a:t>
              </a:r>
              <a:endParaRPr lang="en-GB" sz="4100" dirty="0">
                <a:solidFill>
                  <a:srgbClr val="505050">
                    <a:lumMod val="40000"/>
                    <a:lumOff val="60000"/>
                  </a:srgbClr>
                </a:solidFill>
              </a:endParaRPr>
            </a:p>
          </p:txBody>
        </p:sp>
      </p:grpSp>
      <p:sp>
        <p:nvSpPr>
          <p:cNvPr id="15" name="Oval 14"/>
          <p:cNvSpPr/>
          <p:nvPr/>
        </p:nvSpPr>
        <p:spPr>
          <a:xfrm>
            <a:off x="1177677" y="5585494"/>
            <a:ext cx="1062904" cy="1062904"/>
          </a:xfrm>
          <a:prstGeom prst="ellipse">
            <a:avLst/>
          </a:prstGeom>
        </p:spPr>
        <p:style>
          <a:lnRef idx="2">
            <a:schemeClr val="accent1">
              <a:hueOff val="0"/>
              <a:satOff val="0"/>
              <a:lumOff val="0"/>
              <a:alphaOff val="0"/>
            </a:schemeClr>
          </a:lnRef>
          <a:fillRef idx="1">
            <a:schemeClr val="lt1">
              <a:hueOff val="0"/>
              <a:satOff val="0"/>
              <a:lumOff val="0"/>
              <a:alphaOff val="0"/>
            </a:schemeClr>
          </a:fillRef>
          <a:effectRef idx="0">
            <a:schemeClr val="lt1">
              <a:hueOff val="0"/>
              <a:satOff val="0"/>
              <a:lumOff val="0"/>
              <a:alphaOff val="0"/>
            </a:schemeClr>
          </a:effectRef>
          <a:fontRef idx="minor">
            <a:schemeClr val="dk1">
              <a:hueOff val="0"/>
              <a:satOff val="0"/>
              <a:lumOff val="0"/>
              <a:alphaOff val="0"/>
            </a:schemeClr>
          </a:fontRef>
        </p:style>
      </p:sp>
      <p:grpSp>
        <p:nvGrpSpPr>
          <p:cNvPr id="22" name="Group 21"/>
          <p:cNvGrpSpPr/>
          <p:nvPr/>
        </p:nvGrpSpPr>
        <p:grpSpPr>
          <a:xfrm>
            <a:off x="2382963" y="3586363"/>
            <a:ext cx="8463992" cy="587273"/>
            <a:chOff x="398788" y="227401"/>
            <a:chExt cx="9390592" cy="850323"/>
          </a:xfrm>
        </p:grpSpPr>
        <p:sp>
          <p:nvSpPr>
            <p:cNvPr id="23" name="Rectangle 22"/>
            <p:cNvSpPr/>
            <p:nvPr/>
          </p:nvSpPr>
          <p:spPr>
            <a:xfrm>
              <a:off x="398788" y="227401"/>
              <a:ext cx="9390592" cy="850323"/>
            </a:xfrm>
            <a:prstGeom prst="rect">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nchor="ctr"/>
            <a:lstStyle/>
            <a:p>
              <a:pPr defTabSz="1822450">
                <a:lnSpc>
                  <a:spcPct val="90000"/>
                </a:lnSpc>
                <a:spcBef>
                  <a:spcPct val="0"/>
                </a:spcBef>
                <a:spcAft>
                  <a:spcPct val="35000"/>
                </a:spcAft>
              </a:pPr>
              <a:r>
                <a:rPr lang="en-GB" sz="2400" dirty="0">
                  <a:solidFill>
                    <a:srgbClr val="FFFFFF"/>
                  </a:solidFill>
                </a:rPr>
                <a:t>  </a:t>
              </a:r>
              <a:r>
                <a:rPr lang="en-GB" sz="2400" dirty="0" smtClean="0">
                  <a:solidFill>
                    <a:srgbClr val="FFFFFF"/>
                  </a:solidFill>
                </a:rPr>
                <a:t>    Replace </a:t>
              </a:r>
              <a:r>
                <a:rPr lang="en-US" sz="2400" dirty="0" smtClean="0">
                  <a:solidFill>
                    <a:srgbClr val="FFFFFF"/>
                  </a:solidFill>
                </a:rPr>
                <a:t>SP </a:t>
              </a:r>
              <a:r>
                <a:rPr lang="en-US" sz="2400" dirty="0">
                  <a:solidFill>
                    <a:srgbClr val="FFFFFF"/>
                  </a:solidFill>
                </a:rPr>
                <a:t>STS Token Signing </a:t>
              </a:r>
              <a:r>
                <a:rPr lang="en-US" sz="2400" dirty="0" smtClean="0">
                  <a:solidFill>
                    <a:srgbClr val="FFFFFF"/>
                  </a:solidFill>
                </a:rPr>
                <a:t>Certificate</a:t>
              </a:r>
              <a:endParaRPr lang="en-GB" sz="2400" dirty="0">
                <a:solidFill>
                  <a:srgbClr val="FFFFFF"/>
                </a:solidFill>
              </a:endParaRPr>
            </a:p>
          </p:txBody>
        </p:sp>
        <p:sp>
          <p:nvSpPr>
            <p:cNvPr id="24" name="Rectangle 23"/>
            <p:cNvSpPr/>
            <p:nvPr/>
          </p:nvSpPr>
          <p:spPr>
            <a:xfrm>
              <a:off x="398788" y="227401"/>
              <a:ext cx="9390592" cy="850323"/>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674944" tIns="104140" rIns="104140" bIns="104140" numCol="1" spcCol="1270" anchor="ctr" anchorCtr="0">
              <a:noAutofit/>
            </a:bodyPr>
            <a:lstStyle/>
            <a:p>
              <a:pPr defTabSz="1822450">
                <a:lnSpc>
                  <a:spcPct val="90000"/>
                </a:lnSpc>
                <a:spcBef>
                  <a:spcPct val="0"/>
                </a:spcBef>
                <a:spcAft>
                  <a:spcPct val="35000"/>
                </a:spcAft>
              </a:pPr>
              <a:endParaRPr lang="en-GB" sz="2400" dirty="0">
                <a:solidFill>
                  <a:srgbClr val="FFFFFF"/>
                </a:solidFill>
              </a:endParaRPr>
            </a:p>
          </p:txBody>
        </p:sp>
      </p:grpSp>
      <p:sp>
        <p:nvSpPr>
          <p:cNvPr id="26" name="Oval 25"/>
          <p:cNvSpPr/>
          <p:nvPr/>
        </p:nvSpPr>
        <p:spPr>
          <a:xfrm>
            <a:off x="2078605" y="3569270"/>
            <a:ext cx="608714" cy="608714"/>
          </a:xfrm>
          <a:prstGeom prst="ellipse">
            <a:avLst/>
          </a:prstGeom>
        </p:spPr>
        <p:style>
          <a:lnRef idx="2">
            <a:schemeClr val="accent1">
              <a:hueOff val="0"/>
              <a:satOff val="0"/>
              <a:lumOff val="0"/>
              <a:alphaOff val="0"/>
            </a:schemeClr>
          </a:lnRef>
          <a:fillRef idx="1">
            <a:schemeClr val="lt1">
              <a:hueOff val="0"/>
              <a:satOff val="0"/>
              <a:lumOff val="0"/>
              <a:alphaOff val="0"/>
            </a:schemeClr>
          </a:fillRef>
          <a:effectRef idx="0">
            <a:schemeClr val="lt1">
              <a:hueOff val="0"/>
              <a:satOff val="0"/>
              <a:lumOff val="0"/>
              <a:alphaOff val="0"/>
            </a:schemeClr>
          </a:effectRef>
          <a:fontRef idx="minor">
            <a:schemeClr val="dk1">
              <a:hueOff val="0"/>
              <a:satOff val="0"/>
              <a:lumOff val="0"/>
              <a:alphaOff val="0"/>
            </a:schemeClr>
          </a:fontRef>
        </p:style>
      </p:sp>
      <p:grpSp>
        <p:nvGrpSpPr>
          <p:cNvPr id="20" name="Group 19"/>
          <p:cNvGrpSpPr/>
          <p:nvPr/>
        </p:nvGrpSpPr>
        <p:grpSpPr>
          <a:xfrm>
            <a:off x="2283707" y="4281068"/>
            <a:ext cx="8563247" cy="587273"/>
            <a:chOff x="398788" y="227401"/>
            <a:chExt cx="9390592" cy="850323"/>
          </a:xfrm>
        </p:grpSpPr>
        <p:sp>
          <p:nvSpPr>
            <p:cNvPr id="21" name="Rectangle 20"/>
            <p:cNvSpPr/>
            <p:nvPr/>
          </p:nvSpPr>
          <p:spPr>
            <a:xfrm>
              <a:off x="398788" y="227401"/>
              <a:ext cx="9390592" cy="850323"/>
            </a:xfrm>
            <a:prstGeom prst="rect">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25" name="Rectangle 24"/>
            <p:cNvSpPr/>
            <p:nvPr/>
          </p:nvSpPr>
          <p:spPr>
            <a:xfrm>
              <a:off x="398788" y="227401"/>
              <a:ext cx="9390592" cy="850323"/>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674944" tIns="104140" rIns="104140" bIns="104140" numCol="1" spcCol="1270" anchor="ctr" anchorCtr="0">
              <a:noAutofit/>
            </a:bodyPr>
            <a:lstStyle/>
            <a:p>
              <a:pPr defTabSz="1822450">
                <a:lnSpc>
                  <a:spcPct val="90000"/>
                </a:lnSpc>
                <a:spcBef>
                  <a:spcPct val="0"/>
                </a:spcBef>
                <a:spcAft>
                  <a:spcPct val="35000"/>
                </a:spcAft>
              </a:pPr>
              <a:r>
                <a:rPr lang="en-GB" sz="2400" dirty="0" smtClean="0">
                  <a:solidFill>
                    <a:srgbClr val="FFFFFF"/>
                  </a:solidFill>
                </a:rPr>
                <a:t>ACS Trust Setup</a:t>
              </a:r>
              <a:endParaRPr lang="en-GB" sz="2400" dirty="0">
                <a:solidFill>
                  <a:srgbClr val="FFFFFF"/>
                </a:solidFill>
              </a:endParaRPr>
            </a:p>
          </p:txBody>
        </p:sp>
      </p:grpSp>
      <p:sp>
        <p:nvSpPr>
          <p:cNvPr id="27" name="Oval 26"/>
          <p:cNvSpPr/>
          <p:nvPr/>
        </p:nvSpPr>
        <p:spPr>
          <a:xfrm>
            <a:off x="1979350" y="4263975"/>
            <a:ext cx="608714" cy="608714"/>
          </a:xfrm>
          <a:prstGeom prst="ellipse">
            <a:avLst/>
          </a:prstGeom>
        </p:spPr>
        <p:style>
          <a:lnRef idx="2">
            <a:schemeClr val="accent1">
              <a:hueOff val="0"/>
              <a:satOff val="0"/>
              <a:lumOff val="0"/>
              <a:alphaOff val="0"/>
            </a:schemeClr>
          </a:lnRef>
          <a:fillRef idx="1">
            <a:schemeClr val="lt1">
              <a:hueOff val="0"/>
              <a:satOff val="0"/>
              <a:lumOff val="0"/>
              <a:alphaOff val="0"/>
            </a:schemeClr>
          </a:fillRef>
          <a:effectRef idx="0">
            <a:schemeClr val="lt1">
              <a:hueOff val="0"/>
              <a:satOff val="0"/>
              <a:lumOff val="0"/>
              <a:alphaOff val="0"/>
            </a:schemeClr>
          </a:effectRef>
          <a:fontRef idx="minor">
            <a:schemeClr val="dk1">
              <a:hueOff val="0"/>
              <a:satOff val="0"/>
              <a:lumOff val="0"/>
              <a:alphaOff val="0"/>
            </a:schemeClr>
          </a:fontRef>
        </p:style>
      </p:sp>
      <p:sp>
        <p:nvSpPr>
          <p:cNvPr id="7" name="Oval 6"/>
          <p:cNvSpPr/>
          <p:nvPr/>
        </p:nvSpPr>
        <p:spPr>
          <a:xfrm>
            <a:off x="1265629" y="1426246"/>
            <a:ext cx="1062904" cy="1062904"/>
          </a:xfrm>
          <a:prstGeom prst="ellipse">
            <a:avLst/>
          </a:prstGeom>
        </p:spPr>
        <p:style>
          <a:lnRef idx="2">
            <a:schemeClr val="accent1">
              <a:hueOff val="0"/>
              <a:satOff val="0"/>
              <a:lumOff val="0"/>
              <a:alphaOff val="0"/>
            </a:schemeClr>
          </a:lnRef>
          <a:fillRef idx="1">
            <a:schemeClr val="lt1">
              <a:hueOff val="0"/>
              <a:satOff val="0"/>
              <a:lumOff val="0"/>
              <a:alphaOff val="0"/>
            </a:schemeClr>
          </a:fillRef>
          <a:effectRef idx="0">
            <a:schemeClr val="lt1">
              <a:hueOff val="0"/>
              <a:satOff val="0"/>
              <a:lumOff val="0"/>
              <a:alphaOff val="0"/>
            </a:schemeClr>
          </a:effectRef>
          <a:fontRef idx="minor">
            <a:schemeClr val="dk1">
              <a:hueOff val="0"/>
              <a:satOff val="0"/>
              <a:lumOff val="0"/>
              <a:alphaOff val="0"/>
            </a:schemeClr>
          </a:fontRef>
        </p:style>
        <p:txBody>
          <a:bodyPr/>
          <a:lstStyle/>
          <a:p>
            <a:pPr algn="ctr"/>
            <a:r>
              <a:rPr lang="en-GB" sz="4400" b="1" dirty="0" smtClean="0">
                <a:solidFill>
                  <a:srgbClr val="FFFFFF">
                    <a:lumMod val="20000"/>
                    <a:lumOff val="80000"/>
                  </a:srgbClr>
                </a:solidFill>
              </a:rPr>
              <a:t>√</a:t>
            </a:r>
            <a:endParaRPr lang="en-GB" sz="4400" b="1" dirty="0">
              <a:solidFill>
                <a:srgbClr val="FFFFFF">
                  <a:lumMod val="20000"/>
                  <a:lumOff val="80000"/>
                </a:srgbClr>
              </a:solidFill>
            </a:endParaRPr>
          </a:p>
        </p:txBody>
      </p:sp>
      <p:grpSp>
        <p:nvGrpSpPr>
          <p:cNvPr id="28" name="Group 27"/>
          <p:cNvGrpSpPr/>
          <p:nvPr/>
        </p:nvGrpSpPr>
        <p:grpSpPr>
          <a:xfrm>
            <a:off x="2127996" y="4975685"/>
            <a:ext cx="8718958" cy="587273"/>
            <a:chOff x="398788" y="227401"/>
            <a:chExt cx="9390592" cy="850323"/>
          </a:xfrm>
        </p:grpSpPr>
        <p:sp>
          <p:nvSpPr>
            <p:cNvPr id="29" name="Rectangle 28"/>
            <p:cNvSpPr/>
            <p:nvPr/>
          </p:nvSpPr>
          <p:spPr>
            <a:xfrm>
              <a:off x="398788" y="227401"/>
              <a:ext cx="9390592" cy="850323"/>
            </a:xfrm>
            <a:prstGeom prst="rect">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nchor="ctr"/>
            <a:lstStyle/>
            <a:p>
              <a:pPr defTabSz="1822450">
                <a:lnSpc>
                  <a:spcPct val="90000"/>
                </a:lnSpc>
                <a:spcBef>
                  <a:spcPct val="0"/>
                </a:spcBef>
                <a:spcAft>
                  <a:spcPct val="35000"/>
                </a:spcAft>
              </a:pPr>
              <a:r>
                <a:rPr lang="en-GB" sz="2400" dirty="0">
                  <a:solidFill>
                    <a:srgbClr val="FFFFFF"/>
                  </a:solidFill>
                </a:rPr>
                <a:t>  </a:t>
              </a:r>
              <a:r>
                <a:rPr lang="en-GB" sz="2400" dirty="0" smtClean="0">
                  <a:solidFill>
                    <a:srgbClr val="FFFFFF"/>
                  </a:solidFill>
                </a:rPr>
                <a:t>      </a:t>
              </a:r>
              <a:r>
                <a:rPr lang="en-US" sz="2400" dirty="0" smtClean="0">
                  <a:solidFill>
                    <a:srgbClr val="FFFFFF"/>
                  </a:solidFill>
                </a:rPr>
                <a:t>Validate UPA</a:t>
              </a:r>
              <a:endParaRPr lang="en-GB" sz="2400" dirty="0">
                <a:solidFill>
                  <a:srgbClr val="FFFFFF"/>
                </a:solidFill>
              </a:endParaRPr>
            </a:p>
          </p:txBody>
        </p:sp>
        <p:sp>
          <p:nvSpPr>
            <p:cNvPr id="30" name="Rectangle 29"/>
            <p:cNvSpPr/>
            <p:nvPr/>
          </p:nvSpPr>
          <p:spPr>
            <a:xfrm>
              <a:off x="398788" y="227401"/>
              <a:ext cx="9390592" cy="850323"/>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674944" tIns="104140" rIns="104140" bIns="104140" numCol="1" spcCol="1270" anchor="ctr" anchorCtr="0">
              <a:noAutofit/>
            </a:bodyPr>
            <a:lstStyle/>
            <a:p>
              <a:pPr defTabSz="1822450">
                <a:lnSpc>
                  <a:spcPct val="90000"/>
                </a:lnSpc>
                <a:spcBef>
                  <a:spcPct val="0"/>
                </a:spcBef>
                <a:spcAft>
                  <a:spcPct val="35000"/>
                </a:spcAft>
              </a:pPr>
              <a:endParaRPr lang="en-GB" sz="2400" dirty="0">
                <a:solidFill>
                  <a:srgbClr val="FFFFFF"/>
                </a:solidFill>
              </a:endParaRPr>
            </a:p>
          </p:txBody>
        </p:sp>
      </p:grpSp>
      <p:sp>
        <p:nvSpPr>
          <p:cNvPr id="31" name="Oval 30"/>
          <p:cNvSpPr/>
          <p:nvPr/>
        </p:nvSpPr>
        <p:spPr>
          <a:xfrm>
            <a:off x="1823638" y="4958592"/>
            <a:ext cx="608714" cy="608714"/>
          </a:xfrm>
          <a:prstGeom prst="ellipse">
            <a:avLst/>
          </a:prstGeom>
        </p:spPr>
        <p:style>
          <a:lnRef idx="2">
            <a:schemeClr val="accent1">
              <a:hueOff val="0"/>
              <a:satOff val="0"/>
              <a:lumOff val="0"/>
              <a:alphaOff val="0"/>
            </a:schemeClr>
          </a:lnRef>
          <a:fillRef idx="1">
            <a:schemeClr val="lt1">
              <a:hueOff val="0"/>
              <a:satOff val="0"/>
              <a:lumOff val="0"/>
              <a:alphaOff val="0"/>
            </a:schemeClr>
          </a:fillRef>
          <a:effectRef idx="0">
            <a:schemeClr val="lt1">
              <a:hueOff val="0"/>
              <a:satOff val="0"/>
              <a:lumOff val="0"/>
              <a:alphaOff val="0"/>
            </a:schemeClr>
          </a:effectRef>
          <a:fontRef idx="minor">
            <a:schemeClr val="dk1">
              <a:hueOff val="0"/>
              <a:satOff val="0"/>
              <a:lumOff val="0"/>
              <a:alphaOff val="0"/>
            </a:schemeClr>
          </a:fontRef>
        </p:style>
      </p:sp>
    </p:spTree>
    <p:extLst>
      <p:ext uri="{BB962C8B-B14F-4D97-AF65-F5344CB8AC3E}">
        <p14:creationId xmlns:p14="http://schemas.microsoft.com/office/powerpoint/2010/main" val="3044211062"/>
      </p:ext>
    </p:extLst>
  </p:cSld>
  <p:clrMapOvr>
    <a:masterClrMapping/>
  </p:clrMapOvr>
  <p:transition>
    <p:fad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274638" y="1212850"/>
            <a:ext cx="11887200" cy="5521512"/>
          </a:xfrm>
        </p:spPr>
        <p:txBody>
          <a:bodyPr/>
          <a:lstStyle/>
          <a:p>
            <a:pPr marL="0" indent="0">
              <a:buNone/>
            </a:pPr>
            <a:r>
              <a:rPr lang="en-US" sz="3200" dirty="0">
                <a:solidFill>
                  <a:schemeClr val="tx2">
                    <a:lumMod val="40000"/>
                    <a:lumOff val="60000"/>
                  </a:schemeClr>
                </a:solidFill>
              </a:rPr>
              <a:t>For Remote Index to work we need to establish an </a:t>
            </a:r>
            <a:r>
              <a:rPr lang="en-US" sz="3200" dirty="0" err="1">
                <a:solidFill>
                  <a:schemeClr val="tx2">
                    <a:lumMod val="40000"/>
                    <a:lumOff val="60000"/>
                  </a:schemeClr>
                </a:solidFill>
              </a:rPr>
              <a:t>OAuth</a:t>
            </a:r>
            <a:r>
              <a:rPr lang="en-US" sz="3200" dirty="0">
                <a:solidFill>
                  <a:schemeClr val="tx2">
                    <a:lumMod val="40000"/>
                    <a:lumOff val="60000"/>
                  </a:schemeClr>
                </a:solidFill>
              </a:rPr>
              <a:t> Trust with ACS between SharePoint On-Premises and Online. This enables S2S Authentication</a:t>
            </a:r>
            <a:r>
              <a:rPr lang="en-US" sz="3200" dirty="0" smtClean="0">
                <a:solidFill>
                  <a:schemeClr val="tx2">
                    <a:lumMod val="40000"/>
                    <a:lumOff val="60000"/>
                  </a:schemeClr>
                </a:solidFill>
              </a:rPr>
              <a:t>.</a:t>
            </a:r>
          </a:p>
          <a:p>
            <a:pPr marL="457200" indent="-457200">
              <a:buFont typeface="+mj-lt"/>
              <a:buAutoNum type="arabicPeriod"/>
            </a:pPr>
            <a:r>
              <a:rPr lang="en-US" sz="2400" dirty="0">
                <a:solidFill>
                  <a:schemeClr val="tx1"/>
                </a:solidFill>
              </a:rPr>
              <a:t>Replace the </a:t>
            </a:r>
            <a:r>
              <a:rPr lang="en-US" sz="2400" dirty="0" smtClean="0">
                <a:solidFill>
                  <a:schemeClr val="tx1"/>
                </a:solidFill>
              </a:rPr>
              <a:t>security </a:t>
            </a:r>
            <a:r>
              <a:rPr lang="en-US" sz="2400" dirty="0">
                <a:solidFill>
                  <a:schemeClr val="tx1"/>
                </a:solidFill>
              </a:rPr>
              <a:t>token signing certificate across all SharePoint servers in on-premises farm</a:t>
            </a:r>
          </a:p>
          <a:p>
            <a:pPr marL="457200" indent="-457200">
              <a:buFont typeface="+mj-lt"/>
              <a:buAutoNum type="arabicPeriod"/>
            </a:pPr>
            <a:r>
              <a:rPr lang="en-US" sz="2400" dirty="0">
                <a:solidFill>
                  <a:schemeClr val="tx1"/>
                </a:solidFill>
              </a:rPr>
              <a:t>Deploy Windows Azure AD </a:t>
            </a:r>
            <a:r>
              <a:rPr lang="en-US" sz="2400" dirty="0" err="1">
                <a:solidFill>
                  <a:schemeClr val="tx1"/>
                </a:solidFill>
              </a:rPr>
              <a:t>powershell</a:t>
            </a:r>
            <a:r>
              <a:rPr lang="en-US" sz="2400" dirty="0">
                <a:solidFill>
                  <a:schemeClr val="tx1"/>
                </a:solidFill>
              </a:rPr>
              <a:t> with the pre-requisite of Microsoft Sign-in Assistant</a:t>
            </a:r>
          </a:p>
          <a:p>
            <a:pPr marL="457200" indent="-457200">
              <a:buFont typeface="+mj-lt"/>
              <a:buAutoNum type="arabicPeriod"/>
            </a:pPr>
            <a:r>
              <a:rPr lang="en-US" sz="2400" dirty="0">
                <a:solidFill>
                  <a:schemeClr val="tx1"/>
                </a:solidFill>
              </a:rPr>
              <a:t>Establish trust between </a:t>
            </a:r>
            <a:r>
              <a:rPr lang="en-US" sz="2400" dirty="0" smtClean="0">
                <a:solidFill>
                  <a:schemeClr val="tx1"/>
                </a:solidFill>
              </a:rPr>
              <a:t>on-premises SP Farm and  SP Online </a:t>
            </a:r>
            <a:r>
              <a:rPr lang="en-US" sz="2400" dirty="0">
                <a:solidFill>
                  <a:schemeClr val="tx1"/>
                </a:solidFill>
              </a:rPr>
              <a:t>by replacing certificate </a:t>
            </a:r>
          </a:p>
          <a:p>
            <a:pPr marL="457200" indent="-457200">
              <a:buFont typeface="+mj-lt"/>
              <a:buAutoNum type="arabicPeriod"/>
            </a:pPr>
            <a:r>
              <a:rPr lang="en-US" sz="2400" dirty="0" smtClean="0">
                <a:solidFill>
                  <a:schemeClr val="tx1"/>
                </a:solidFill>
              </a:rPr>
              <a:t>Add service </a:t>
            </a:r>
            <a:r>
              <a:rPr lang="en-US" sz="2400" dirty="0">
                <a:solidFill>
                  <a:schemeClr val="tx1"/>
                </a:solidFill>
              </a:rPr>
              <a:t>principal </a:t>
            </a:r>
            <a:r>
              <a:rPr lang="en-US" sz="2400" dirty="0" smtClean="0">
                <a:solidFill>
                  <a:schemeClr val="tx1"/>
                </a:solidFill>
              </a:rPr>
              <a:t>name for </a:t>
            </a:r>
            <a:r>
              <a:rPr lang="en-US" sz="2400" dirty="0">
                <a:solidFill>
                  <a:schemeClr val="tx1"/>
                </a:solidFill>
              </a:rPr>
              <a:t>the </a:t>
            </a:r>
            <a:r>
              <a:rPr lang="en-US" sz="2400" dirty="0" smtClean="0">
                <a:solidFill>
                  <a:schemeClr val="tx1"/>
                </a:solidFill>
              </a:rPr>
              <a:t>on-premises domain. </a:t>
            </a:r>
            <a:r>
              <a:rPr lang="en-US" sz="2400" i="1" dirty="0" smtClean="0">
                <a:solidFill>
                  <a:schemeClr val="tx1"/>
                </a:solidFill>
              </a:rPr>
              <a:t>(Eg.00000003-0000-0ff1-ce00-000000000000“/*.spc.spocloud.com)</a:t>
            </a:r>
          </a:p>
          <a:p>
            <a:pPr marL="457200" indent="-457200">
              <a:buFont typeface="+mj-lt"/>
              <a:buAutoNum type="arabicPeriod"/>
            </a:pPr>
            <a:r>
              <a:rPr lang="en-US" sz="2400" dirty="0" smtClean="0">
                <a:solidFill>
                  <a:schemeClr val="tx1"/>
                </a:solidFill>
              </a:rPr>
              <a:t>Register SP Online </a:t>
            </a:r>
            <a:r>
              <a:rPr lang="en-US" sz="2400" dirty="0">
                <a:solidFill>
                  <a:schemeClr val="tx1"/>
                </a:solidFill>
              </a:rPr>
              <a:t>application principal as a trusted </a:t>
            </a:r>
            <a:r>
              <a:rPr lang="en-US" sz="2400" dirty="0" smtClean="0">
                <a:solidFill>
                  <a:schemeClr val="tx1"/>
                </a:solidFill>
              </a:rPr>
              <a:t>provider in SP on-premises  </a:t>
            </a:r>
          </a:p>
          <a:p>
            <a:pPr marL="457200" indent="-457200">
              <a:buFont typeface="+mj-lt"/>
              <a:buAutoNum type="arabicPeriod"/>
            </a:pPr>
            <a:r>
              <a:rPr lang="en-US" sz="2400" dirty="0" smtClean="0">
                <a:solidFill>
                  <a:schemeClr val="tx1"/>
                </a:solidFill>
              </a:rPr>
              <a:t>Set authentication </a:t>
            </a:r>
            <a:r>
              <a:rPr lang="en-US" sz="2400" dirty="0">
                <a:solidFill>
                  <a:schemeClr val="tx1"/>
                </a:solidFill>
              </a:rPr>
              <a:t>realm </a:t>
            </a:r>
            <a:r>
              <a:rPr lang="en-US" sz="2400" dirty="0" smtClean="0">
                <a:solidFill>
                  <a:schemeClr val="tx1"/>
                </a:solidFill>
              </a:rPr>
              <a:t>for SP</a:t>
            </a:r>
          </a:p>
          <a:p>
            <a:pPr marL="457200" indent="-457200">
              <a:buFont typeface="+mj-lt"/>
              <a:buAutoNum type="arabicPeriod"/>
            </a:pPr>
            <a:r>
              <a:rPr lang="en-US" sz="2400" dirty="0" smtClean="0">
                <a:solidFill>
                  <a:schemeClr val="tx1"/>
                </a:solidFill>
              </a:rPr>
              <a:t>Configure </a:t>
            </a:r>
            <a:r>
              <a:rPr lang="en-US" sz="2400" dirty="0">
                <a:solidFill>
                  <a:schemeClr val="tx1"/>
                </a:solidFill>
              </a:rPr>
              <a:t>a proxy in the </a:t>
            </a:r>
            <a:r>
              <a:rPr lang="en-US" sz="2400" dirty="0" err="1" smtClean="0">
                <a:solidFill>
                  <a:schemeClr val="tx1"/>
                </a:solidFill>
              </a:rPr>
              <a:t>on-premise</a:t>
            </a:r>
            <a:r>
              <a:rPr lang="en-US" sz="2400" dirty="0" smtClean="0">
                <a:solidFill>
                  <a:schemeClr val="tx1"/>
                </a:solidFill>
              </a:rPr>
              <a:t> </a:t>
            </a:r>
            <a:r>
              <a:rPr lang="en-US" sz="2400" dirty="0">
                <a:solidFill>
                  <a:schemeClr val="tx1"/>
                </a:solidFill>
              </a:rPr>
              <a:t>farm for Azure </a:t>
            </a:r>
            <a:r>
              <a:rPr lang="en-US" sz="2400" dirty="0" smtClean="0">
                <a:solidFill>
                  <a:schemeClr val="tx1"/>
                </a:solidFill>
              </a:rPr>
              <a:t>AD</a:t>
            </a:r>
            <a:endParaRPr lang="en-US" sz="2400" dirty="0">
              <a:solidFill>
                <a:schemeClr val="tx1"/>
              </a:solidFill>
            </a:endParaRPr>
          </a:p>
        </p:txBody>
      </p:sp>
      <p:sp>
        <p:nvSpPr>
          <p:cNvPr id="3" name="Title 2"/>
          <p:cNvSpPr>
            <a:spLocks noGrp="1"/>
          </p:cNvSpPr>
          <p:nvPr>
            <p:ph type="title"/>
          </p:nvPr>
        </p:nvSpPr>
        <p:spPr/>
        <p:txBody>
          <a:bodyPr/>
          <a:lstStyle/>
          <a:p>
            <a:r>
              <a:rPr lang="en-US" dirty="0"/>
              <a:t>Establish Server To Server Authentication</a:t>
            </a:r>
            <a:endParaRPr lang="en-GB" dirty="0"/>
          </a:p>
        </p:txBody>
      </p:sp>
    </p:spTree>
    <p:extLst>
      <p:ext uri="{BB962C8B-B14F-4D97-AF65-F5344CB8AC3E}">
        <p14:creationId xmlns:p14="http://schemas.microsoft.com/office/powerpoint/2010/main" val="2662163689"/>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2">
                                            <p:txEl>
                                              <p:pRg st="6" end="6"/>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274639" y="1409030"/>
            <a:ext cx="12064278" cy="4561249"/>
          </a:xfrm>
        </p:spPr>
        <p:txBody>
          <a:bodyPr/>
          <a:lstStyle/>
          <a:p>
            <a:pPr marL="342900" lvl="1" indent="0">
              <a:buNone/>
            </a:pPr>
            <a:r>
              <a:rPr lang="en-US" sz="2800" dirty="0" smtClean="0"/>
              <a:t>Options:</a:t>
            </a:r>
          </a:p>
          <a:p>
            <a:pPr marL="342900" lvl="1" indent="0">
              <a:buNone/>
            </a:pPr>
            <a:endParaRPr lang="en-US" dirty="0" smtClean="0"/>
          </a:p>
          <a:p>
            <a:pPr marL="342900" lvl="1" indent="0">
              <a:buNone/>
            </a:pPr>
            <a:r>
              <a:rPr lang="en-US" dirty="0" smtClean="0">
                <a:solidFill>
                  <a:srgbClr val="92D050"/>
                </a:solidFill>
              </a:rPr>
              <a:t>RECOMMENDED:    </a:t>
            </a:r>
            <a:r>
              <a:rPr lang="en-US" dirty="0" smtClean="0"/>
              <a:t>Self-signed </a:t>
            </a:r>
            <a:r>
              <a:rPr lang="en-US" dirty="0"/>
              <a:t>certificate that you can create in the IIS </a:t>
            </a:r>
            <a:r>
              <a:rPr lang="en-US" dirty="0" smtClean="0"/>
              <a:t>Manager</a:t>
            </a:r>
          </a:p>
          <a:p>
            <a:pPr marL="342900" lvl="1" indent="0">
              <a:buNone/>
            </a:pPr>
            <a:endParaRPr lang="en-US" dirty="0" smtClean="0"/>
          </a:p>
          <a:p>
            <a:pPr marL="342900" lvl="1" indent="0">
              <a:buNone/>
            </a:pPr>
            <a:r>
              <a:rPr lang="en-US" dirty="0" smtClean="0">
                <a:solidFill>
                  <a:srgbClr val="FFC000"/>
                </a:solidFill>
              </a:rPr>
              <a:t>SUPPORTED</a:t>
            </a:r>
            <a:r>
              <a:rPr lang="en-US" dirty="0" smtClean="0">
                <a:solidFill>
                  <a:srgbClr val="FFFF00"/>
                </a:solidFill>
              </a:rPr>
              <a:t>:</a:t>
            </a:r>
            <a:r>
              <a:rPr lang="en-US" dirty="0" smtClean="0"/>
              <a:t> 	   Certificate </a:t>
            </a:r>
            <a:r>
              <a:rPr lang="en-US" dirty="0"/>
              <a:t>issued by a public certificate </a:t>
            </a:r>
            <a:r>
              <a:rPr lang="en-US" dirty="0" smtClean="0"/>
              <a:t>authority</a:t>
            </a:r>
          </a:p>
          <a:p>
            <a:pPr marL="342900" lvl="1" indent="0">
              <a:buNone/>
            </a:pPr>
            <a:endParaRPr lang="en-US" dirty="0" smtClean="0"/>
          </a:p>
          <a:p>
            <a:pPr marL="342900" lvl="1" indent="0">
              <a:buNone/>
            </a:pPr>
            <a:r>
              <a:rPr lang="en-US" dirty="0">
                <a:solidFill>
                  <a:srgbClr val="FF0000"/>
                </a:solidFill>
              </a:rPr>
              <a:t>DOES NOT </a:t>
            </a:r>
            <a:r>
              <a:rPr lang="en-US" dirty="0" smtClean="0">
                <a:solidFill>
                  <a:srgbClr val="FF0000"/>
                </a:solidFill>
              </a:rPr>
              <a:t>WOR</a:t>
            </a:r>
            <a:r>
              <a:rPr lang="en-US" dirty="0">
                <a:solidFill>
                  <a:srgbClr val="FF0000"/>
                </a:solidFill>
              </a:rPr>
              <a:t>K</a:t>
            </a:r>
            <a:r>
              <a:rPr lang="en-US" dirty="0">
                <a:solidFill>
                  <a:schemeClr val="accent3">
                    <a:lumMod val="60000"/>
                    <a:lumOff val="40000"/>
                  </a:schemeClr>
                </a:solidFill>
              </a:rPr>
              <a:t>:   </a:t>
            </a:r>
            <a:r>
              <a:rPr lang="en-US" dirty="0" smtClean="0"/>
              <a:t>Domain-issued certificate</a:t>
            </a:r>
          </a:p>
          <a:p>
            <a:pPr marL="342900" lvl="1" indent="0">
              <a:buNone/>
            </a:pPr>
            <a:endParaRPr lang="en-US" dirty="0"/>
          </a:p>
          <a:p>
            <a:pPr marL="342900" lvl="1" indent="0">
              <a:buNone/>
            </a:pPr>
            <a:endParaRPr lang="en-US" dirty="0" smtClean="0"/>
          </a:p>
          <a:p>
            <a:pPr marL="342900" lvl="1" indent="0">
              <a:buNone/>
            </a:pPr>
            <a:r>
              <a:rPr lang="en-US" dirty="0" smtClean="0"/>
              <a:t>Use </a:t>
            </a:r>
            <a:r>
              <a:rPr lang="en-US" dirty="0"/>
              <a:t>the </a:t>
            </a:r>
            <a:r>
              <a:rPr lang="en-US" dirty="0" smtClean="0">
                <a:latin typeface="Courier New" panose="02070309020205020404" pitchFamily="49" charset="0"/>
                <a:cs typeface="Courier New" panose="02070309020205020404" pitchFamily="49" charset="0"/>
              </a:rPr>
              <a:t>Set-</a:t>
            </a:r>
            <a:r>
              <a:rPr lang="en-US" dirty="0" err="1" smtClean="0">
                <a:latin typeface="Courier New" panose="02070309020205020404" pitchFamily="49" charset="0"/>
                <a:cs typeface="Courier New" panose="02070309020205020404" pitchFamily="49" charset="0"/>
              </a:rPr>
              <a:t>SPSecurityTokenServiceConfig</a:t>
            </a:r>
            <a:r>
              <a:rPr lang="en-US" dirty="0" smtClean="0"/>
              <a:t> with </a:t>
            </a:r>
            <a:r>
              <a:rPr lang="en-US" dirty="0" err="1" smtClean="0">
                <a:latin typeface="Courier New" panose="02070309020205020404" pitchFamily="49" charset="0"/>
                <a:cs typeface="Courier New" panose="02070309020205020404" pitchFamily="49" charset="0"/>
              </a:rPr>
              <a:t>ImportSigningCertificate</a:t>
            </a:r>
            <a:r>
              <a:rPr lang="en-US" dirty="0" smtClean="0"/>
              <a:t> </a:t>
            </a:r>
            <a:r>
              <a:rPr lang="en-US" dirty="0"/>
              <a:t>flag to change the token </a:t>
            </a:r>
            <a:r>
              <a:rPr lang="en-US" dirty="0" smtClean="0"/>
              <a:t>signing certificate</a:t>
            </a:r>
            <a:endParaRPr lang="en-US" dirty="0"/>
          </a:p>
        </p:txBody>
      </p:sp>
      <p:sp>
        <p:nvSpPr>
          <p:cNvPr id="3" name="Title 2"/>
          <p:cNvSpPr>
            <a:spLocks noGrp="1"/>
          </p:cNvSpPr>
          <p:nvPr>
            <p:ph type="title"/>
          </p:nvPr>
        </p:nvSpPr>
        <p:spPr>
          <a:xfrm>
            <a:off x="274639" y="295274"/>
            <a:ext cx="12161836" cy="917575"/>
          </a:xfrm>
        </p:spPr>
        <p:txBody>
          <a:bodyPr/>
          <a:lstStyle/>
          <a:p>
            <a:r>
              <a:rPr lang="en-US" sz="4800" dirty="0"/>
              <a:t>Replace SharePoint STS Token Signing Certificate</a:t>
            </a:r>
            <a:endParaRPr lang="en-GB" sz="4800" dirty="0"/>
          </a:p>
        </p:txBody>
      </p:sp>
    </p:spTree>
    <p:extLst>
      <p:ext uri="{BB962C8B-B14F-4D97-AF65-F5344CB8AC3E}">
        <p14:creationId xmlns:p14="http://schemas.microsoft.com/office/powerpoint/2010/main" val="2290753003"/>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xEl>
                                              <p:pRg st="4" end="4"/>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
                                            <p:txEl>
                                              <p:pRg st="6" end="6"/>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GB" dirty="0" smtClean="0"/>
              <a:t>Validate User Profile Service App</a:t>
            </a:r>
            <a:endParaRPr lang="en-GB" dirty="0"/>
          </a:p>
        </p:txBody>
      </p:sp>
      <p:sp>
        <p:nvSpPr>
          <p:cNvPr id="2" name="Text Placeholder 1"/>
          <p:cNvSpPr>
            <a:spLocks noGrp="1"/>
          </p:cNvSpPr>
          <p:nvPr>
            <p:ph type="body" sz="quarter" idx="11"/>
          </p:nvPr>
        </p:nvSpPr>
        <p:spPr>
          <a:xfrm>
            <a:off x="274639" y="1212849"/>
            <a:ext cx="11889564" cy="7165038"/>
          </a:xfrm>
        </p:spPr>
        <p:txBody>
          <a:bodyPr/>
          <a:lstStyle/>
          <a:p>
            <a:pPr marL="0" indent="0">
              <a:buNone/>
            </a:pPr>
            <a:r>
              <a:rPr lang="en-GB" sz="3600" dirty="0">
                <a:solidFill>
                  <a:schemeClr val="tx2">
                    <a:lumMod val="40000"/>
                    <a:lumOff val="60000"/>
                  </a:schemeClr>
                </a:solidFill>
              </a:rPr>
              <a:t>On the SharePoint on-premises farm validate: </a:t>
            </a:r>
          </a:p>
          <a:p>
            <a:r>
              <a:rPr lang="en-GB" sz="3600" dirty="0" smtClean="0">
                <a:solidFill>
                  <a:schemeClr val="bg2">
                    <a:lumMod val="50000"/>
                  </a:schemeClr>
                </a:solidFill>
              </a:rPr>
              <a:t>UP Service Application is configured and running</a:t>
            </a:r>
          </a:p>
          <a:p>
            <a:r>
              <a:rPr lang="en-GB" sz="3600" dirty="0" smtClean="0">
                <a:solidFill>
                  <a:schemeClr val="bg2">
                    <a:lumMod val="50000"/>
                  </a:schemeClr>
                </a:solidFill>
              </a:rPr>
              <a:t>User Profiles are synced with AD for the same set of users as specified for </a:t>
            </a:r>
            <a:r>
              <a:rPr lang="en-GB" sz="3600" dirty="0" err="1" smtClean="0">
                <a:solidFill>
                  <a:schemeClr val="bg2">
                    <a:lumMod val="50000"/>
                  </a:schemeClr>
                </a:solidFill>
              </a:rPr>
              <a:t>DirSync</a:t>
            </a:r>
            <a:r>
              <a:rPr lang="en-US" sz="3600" dirty="0" smtClean="0">
                <a:solidFill>
                  <a:schemeClr val="bg2">
                    <a:lumMod val="50000"/>
                  </a:schemeClr>
                </a:solidFill>
              </a:rPr>
              <a:t> </a:t>
            </a:r>
            <a:endParaRPr lang="en-GB" sz="3600" dirty="0">
              <a:solidFill>
                <a:schemeClr val="bg2">
                  <a:lumMod val="50000"/>
                </a:schemeClr>
              </a:solidFill>
            </a:endParaRPr>
          </a:p>
          <a:p>
            <a:r>
              <a:rPr lang="en-GB" sz="3600" dirty="0" smtClean="0">
                <a:solidFill>
                  <a:schemeClr val="bg2">
                    <a:lumMod val="50000"/>
                  </a:schemeClr>
                </a:solidFill>
              </a:rPr>
              <a:t>Validate user profile attributes are correctly populated, key ones are:</a:t>
            </a:r>
          </a:p>
          <a:p>
            <a:pPr lvl="1"/>
            <a:r>
              <a:rPr lang="en-US" sz="2000" dirty="0"/>
              <a:t>User principal name (UPN)</a:t>
            </a:r>
          </a:p>
          <a:p>
            <a:pPr lvl="1"/>
            <a:r>
              <a:rPr lang="en-US" sz="2000" dirty="0"/>
              <a:t>Name Identifier (most commonly this is Windows Security Identifier (SID))</a:t>
            </a:r>
          </a:p>
          <a:p>
            <a:pPr lvl="1"/>
            <a:r>
              <a:rPr lang="en-US" sz="2000" dirty="0"/>
              <a:t>Simple Mail Transfer Protocol (SMTP) address</a:t>
            </a:r>
          </a:p>
          <a:p>
            <a:pPr lvl="1"/>
            <a:r>
              <a:rPr lang="en-US" sz="2000" dirty="0"/>
              <a:t>Session Initiation Protocol (SIP) address</a:t>
            </a:r>
          </a:p>
          <a:p>
            <a:pPr lvl="1"/>
            <a:endParaRPr lang="en-GB" sz="2000" dirty="0" smtClean="0"/>
          </a:p>
          <a:p>
            <a:endParaRPr lang="en-GB" sz="3600" dirty="0" smtClean="0"/>
          </a:p>
          <a:p>
            <a:pPr marL="742950" indent="-742950">
              <a:buAutoNum type="arabicPeriod"/>
            </a:pPr>
            <a:endParaRPr lang="en-GB" dirty="0" smtClean="0"/>
          </a:p>
          <a:p>
            <a:pPr marL="742950" indent="-742950">
              <a:buAutoNum type="arabicPeriod"/>
            </a:pPr>
            <a:endParaRPr lang="en-GB" dirty="0" smtClean="0"/>
          </a:p>
        </p:txBody>
      </p:sp>
    </p:spTree>
    <p:extLst>
      <p:ext uri="{BB962C8B-B14F-4D97-AF65-F5344CB8AC3E}">
        <p14:creationId xmlns:p14="http://schemas.microsoft.com/office/powerpoint/2010/main" val="4236891412"/>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2">
                                            <p:txEl>
                                              <p:pRg st="4" end="4"/>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2">
                                            <p:txEl>
                                              <p:pRg st="5" end="5"/>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2">
                                            <p:txEl>
                                              <p:pRg st="6" end="6"/>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2">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13581" y="1193006"/>
            <a:ext cx="10056812" cy="3655441"/>
          </a:xfrm>
        </p:spPr>
        <p:txBody>
          <a:bodyPr/>
          <a:lstStyle/>
          <a:p>
            <a:r>
              <a:rPr lang="en-GB" dirty="0" smtClean="0"/>
              <a:t>Demo</a:t>
            </a:r>
            <a:br>
              <a:rPr lang="en-GB" dirty="0" smtClean="0"/>
            </a:br>
            <a:r>
              <a:rPr lang="en-GB" sz="4400" dirty="0" smtClean="0"/>
              <a:t>Setup S2S Authentication and ACS Trust</a:t>
            </a:r>
            <a:endParaRPr lang="en-GB" sz="4400" dirty="0"/>
          </a:p>
        </p:txBody>
      </p:sp>
    </p:spTree>
    <p:extLst>
      <p:ext uri="{BB962C8B-B14F-4D97-AF65-F5344CB8AC3E}">
        <p14:creationId xmlns:p14="http://schemas.microsoft.com/office/powerpoint/2010/main" val="2152090196"/>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6" name="Group 115"/>
          <p:cNvGrpSpPr/>
          <p:nvPr/>
        </p:nvGrpSpPr>
        <p:grpSpPr>
          <a:xfrm>
            <a:off x="9203269" y="1677995"/>
            <a:ext cx="2774929" cy="4288771"/>
            <a:chOff x="9211132" y="2855153"/>
            <a:chExt cx="3110713" cy="3027543"/>
          </a:xfrm>
          <a:solidFill>
            <a:schemeClr val="tx2">
              <a:lumMod val="20000"/>
              <a:lumOff val="80000"/>
            </a:schemeClr>
          </a:solidFill>
        </p:grpSpPr>
        <p:sp>
          <p:nvSpPr>
            <p:cNvPr id="117" name="Rectangle 116"/>
            <p:cNvSpPr/>
            <p:nvPr/>
          </p:nvSpPr>
          <p:spPr bwMode="auto">
            <a:xfrm>
              <a:off x="9211132" y="2855153"/>
              <a:ext cx="3110713" cy="3027543"/>
            </a:xfrm>
            <a:prstGeom prst="rect">
              <a:avLst/>
            </a:prstGeom>
            <a:grpFill/>
            <a:ln w="9525" cap="flat" cmpd="sng" algn="ctr">
              <a:noFill/>
              <a:prstDash val="solid"/>
              <a:headEnd type="none" w="med" len="med"/>
              <a:tailEnd type="none" w="med" len="med"/>
            </a:ln>
            <a:effectLst/>
          </p:spPr>
          <p:txBody>
            <a:bodyPr rot="0" spcFirstLastPara="0" vertOverflow="overflow" horzOverflow="overflow" vert="horz" wrap="square" lIns="45708" tIns="45708" rIns="45708" bIns="45708" numCol="1" spcCol="0" rtlCol="0" fromWordArt="0" anchor="ctr" anchorCtr="0" forceAA="0" compatLnSpc="1">
              <a:prstTxWarp prst="textNoShape">
                <a:avLst/>
              </a:prstTxWarp>
              <a:noAutofit/>
            </a:bodyPr>
            <a:lstStyle/>
            <a:p>
              <a:pPr algn="ctr" defTabSz="913825" fontAlgn="base">
                <a:spcBef>
                  <a:spcPct val="0"/>
                </a:spcBef>
                <a:spcAft>
                  <a:spcPct val="0"/>
                </a:spcAft>
                <a:defRPr/>
              </a:pPr>
              <a:endParaRPr lang="en-US" sz="2199" kern="0" dirty="0" smtClean="0">
                <a:solidFill>
                  <a:srgbClr val="00188F"/>
                </a:solidFill>
                <a:ea typeface="Segoe UI" pitchFamily="34" charset="0"/>
                <a:cs typeface="Segoe UI" pitchFamily="34" charset="0"/>
              </a:endParaRPr>
            </a:p>
          </p:txBody>
        </p:sp>
        <p:sp>
          <p:nvSpPr>
            <p:cNvPr id="118" name="Rectangle 117"/>
            <p:cNvSpPr/>
            <p:nvPr/>
          </p:nvSpPr>
          <p:spPr>
            <a:xfrm>
              <a:off x="9225997" y="2870805"/>
              <a:ext cx="2301209" cy="217267"/>
            </a:xfrm>
            <a:prstGeom prst="rect">
              <a:avLst/>
            </a:prstGeom>
            <a:grpFill/>
          </p:spPr>
          <p:txBody>
            <a:bodyPr wrap="none">
              <a:spAutoFit/>
            </a:bodyPr>
            <a:lstStyle/>
            <a:p>
              <a:pPr defTabSz="914363">
                <a:defRPr/>
              </a:pPr>
              <a:r>
                <a:rPr lang="en-US" sz="1400" kern="0" spc="-70" dirty="0" smtClean="0">
                  <a:solidFill>
                    <a:srgbClr val="00188F"/>
                  </a:solidFill>
                </a:rPr>
                <a:t>On Premises Infrastructure</a:t>
              </a:r>
            </a:p>
          </p:txBody>
        </p:sp>
      </p:grpSp>
      <p:sp>
        <p:nvSpPr>
          <p:cNvPr id="62" name="Rectangle 61"/>
          <p:cNvSpPr/>
          <p:nvPr/>
        </p:nvSpPr>
        <p:spPr bwMode="auto">
          <a:xfrm>
            <a:off x="894689" y="1677994"/>
            <a:ext cx="2704894" cy="4288772"/>
          </a:xfrm>
          <a:prstGeom prst="rect">
            <a:avLst/>
          </a:prstGeom>
          <a:solidFill>
            <a:schemeClr val="tx2">
              <a:lumMod val="20000"/>
              <a:lumOff val="80000"/>
            </a:schemeClr>
          </a:solidFill>
          <a:ln w="9525" cap="flat" cmpd="sng" algn="ctr">
            <a:noFill/>
            <a:prstDash val="solid"/>
            <a:headEnd type="none" w="med" len="med"/>
            <a:tailEnd type="none" w="med" len="med"/>
          </a:ln>
          <a:effectLst/>
        </p:spPr>
        <p:txBody>
          <a:bodyPr rot="0" spcFirstLastPara="0" vertOverflow="overflow" horzOverflow="overflow" vert="horz" wrap="square" lIns="45708" tIns="45708" rIns="45708" bIns="45708" numCol="1" spcCol="0" rtlCol="0" fromWordArt="0" anchor="ctr" anchorCtr="0" forceAA="0" compatLnSpc="1">
            <a:prstTxWarp prst="textNoShape">
              <a:avLst/>
            </a:prstTxWarp>
            <a:noAutofit/>
          </a:bodyPr>
          <a:lstStyle/>
          <a:p>
            <a:pPr algn="ctr" defTabSz="913825" fontAlgn="base">
              <a:spcBef>
                <a:spcPct val="0"/>
              </a:spcBef>
              <a:spcAft>
                <a:spcPct val="0"/>
              </a:spcAft>
              <a:defRPr/>
            </a:pPr>
            <a:endParaRPr lang="en-US" sz="2199" kern="0" dirty="0" smtClean="0">
              <a:solidFill>
                <a:srgbClr val="00188F"/>
              </a:solidFill>
              <a:ea typeface="Segoe UI" pitchFamily="34" charset="0"/>
              <a:cs typeface="Segoe UI" pitchFamily="34" charset="0"/>
            </a:endParaRPr>
          </a:p>
        </p:txBody>
      </p:sp>
      <p:sp>
        <p:nvSpPr>
          <p:cNvPr id="2" name="Title 1"/>
          <p:cNvSpPr>
            <a:spLocks noGrp="1"/>
          </p:cNvSpPr>
          <p:nvPr>
            <p:ph type="title"/>
          </p:nvPr>
        </p:nvSpPr>
        <p:spPr/>
        <p:txBody>
          <a:bodyPr/>
          <a:lstStyle/>
          <a:p>
            <a:r>
              <a:rPr lang="en-GB" sz="4000" dirty="0" smtClean="0"/>
              <a:t>Infrastructure for Outbound Hybrid with Password Sync</a:t>
            </a:r>
            <a:endParaRPr lang="en-GB" sz="4000" dirty="0"/>
          </a:p>
        </p:txBody>
      </p:sp>
      <p:sp>
        <p:nvSpPr>
          <p:cNvPr id="4" name="TextBox 3"/>
          <p:cNvSpPr txBox="1"/>
          <p:nvPr/>
        </p:nvSpPr>
        <p:spPr>
          <a:xfrm>
            <a:off x="3748456" y="1341120"/>
            <a:ext cx="727894" cy="276927"/>
          </a:xfrm>
          <a:prstGeom prst="rect">
            <a:avLst/>
          </a:prstGeom>
          <a:noFill/>
        </p:spPr>
        <p:txBody>
          <a:bodyPr wrap="none" lIns="0" tIns="0" rIns="0" bIns="0" rtlCol="0">
            <a:spAutoFit/>
          </a:bodyPr>
          <a:lstStyle/>
          <a:p>
            <a:pPr defTabSz="914363"/>
            <a:r>
              <a:rPr lang="en-US" sz="1799" kern="0" spc="-20" dirty="0">
                <a:solidFill>
                  <a:srgbClr val="00188F"/>
                </a:solidFill>
                <a:latin typeface="Segoe UI Light" panose="020B0502040204020203" pitchFamily="34" charset="0"/>
                <a:cs typeface="Segoe UI Light" panose="020B0502040204020203" pitchFamily="34" charset="0"/>
              </a:rPr>
              <a:t>Internet</a:t>
            </a:r>
          </a:p>
        </p:txBody>
      </p:sp>
      <p:sp>
        <p:nvSpPr>
          <p:cNvPr id="5" name="TextBox 4"/>
          <p:cNvSpPr txBox="1"/>
          <p:nvPr/>
        </p:nvSpPr>
        <p:spPr>
          <a:xfrm>
            <a:off x="1050648" y="1366859"/>
            <a:ext cx="2005476" cy="276927"/>
          </a:xfrm>
          <a:prstGeom prst="rect">
            <a:avLst/>
          </a:prstGeom>
          <a:noFill/>
        </p:spPr>
        <p:txBody>
          <a:bodyPr wrap="none" lIns="0" tIns="0" rIns="0" bIns="0" rtlCol="0">
            <a:spAutoFit/>
          </a:bodyPr>
          <a:lstStyle/>
          <a:p>
            <a:pPr defTabSz="914363"/>
            <a:r>
              <a:rPr lang="en-US" sz="1799" kern="0" spc="-20" dirty="0">
                <a:solidFill>
                  <a:srgbClr val="00188F"/>
                </a:solidFill>
                <a:latin typeface="Segoe UI Light" panose="020B0502040204020203" pitchFamily="34" charset="0"/>
                <a:cs typeface="Segoe UI Light" panose="020B0502040204020203" pitchFamily="34" charset="0"/>
              </a:rPr>
              <a:t>Microsoft data center</a:t>
            </a:r>
          </a:p>
        </p:txBody>
      </p:sp>
      <p:sp>
        <p:nvSpPr>
          <p:cNvPr id="6" name="TextBox 5"/>
          <p:cNvSpPr txBox="1"/>
          <p:nvPr/>
        </p:nvSpPr>
        <p:spPr>
          <a:xfrm>
            <a:off x="8579056" y="1331391"/>
            <a:ext cx="724689" cy="276927"/>
          </a:xfrm>
          <a:prstGeom prst="rect">
            <a:avLst/>
          </a:prstGeom>
          <a:noFill/>
        </p:spPr>
        <p:txBody>
          <a:bodyPr wrap="none" lIns="0" tIns="0" rIns="0" bIns="0" rtlCol="0">
            <a:spAutoFit/>
          </a:bodyPr>
          <a:lstStyle/>
          <a:p>
            <a:pPr defTabSz="914363"/>
            <a:r>
              <a:rPr lang="en-US" sz="1799" kern="0" spc="-20" dirty="0">
                <a:solidFill>
                  <a:srgbClr val="00188F"/>
                </a:solidFill>
                <a:latin typeface="Segoe UI Light" panose="020B0502040204020203" pitchFamily="34" charset="0"/>
                <a:cs typeface="Segoe UI Light" panose="020B0502040204020203" pitchFamily="34" charset="0"/>
              </a:rPr>
              <a:t>Intranet</a:t>
            </a:r>
          </a:p>
        </p:txBody>
      </p:sp>
      <p:sp>
        <p:nvSpPr>
          <p:cNvPr id="7" name="TextBox 6"/>
          <p:cNvSpPr txBox="1"/>
          <p:nvPr/>
        </p:nvSpPr>
        <p:spPr>
          <a:xfrm>
            <a:off x="4890837" y="1329612"/>
            <a:ext cx="972770" cy="553854"/>
          </a:xfrm>
          <a:prstGeom prst="rect">
            <a:avLst/>
          </a:prstGeom>
          <a:noFill/>
        </p:spPr>
        <p:txBody>
          <a:bodyPr wrap="none" lIns="0" tIns="0" rIns="0" bIns="0" rtlCol="0">
            <a:spAutoFit/>
          </a:bodyPr>
          <a:lstStyle/>
          <a:p>
            <a:pPr algn="ctr" defTabSz="914363"/>
            <a:r>
              <a:rPr lang="en-US" sz="1799" kern="0" spc="-20" dirty="0">
                <a:solidFill>
                  <a:srgbClr val="00188F"/>
                </a:solidFill>
                <a:latin typeface="Segoe UI Light" panose="020B0502040204020203" pitchFamily="34" charset="0"/>
                <a:cs typeface="Segoe UI Light" panose="020B0502040204020203" pitchFamily="34" charset="0"/>
              </a:rPr>
              <a:t>Perimeter </a:t>
            </a:r>
            <a:br>
              <a:rPr lang="en-US" sz="1799" kern="0" spc="-20" dirty="0">
                <a:solidFill>
                  <a:srgbClr val="00188F"/>
                </a:solidFill>
                <a:latin typeface="Segoe UI Light" panose="020B0502040204020203" pitchFamily="34" charset="0"/>
                <a:cs typeface="Segoe UI Light" panose="020B0502040204020203" pitchFamily="34" charset="0"/>
              </a:rPr>
            </a:br>
            <a:r>
              <a:rPr lang="en-US" sz="1799" kern="0" spc="-20" dirty="0">
                <a:solidFill>
                  <a:srgbClr val="00188F"/>
                </a:solidFill>
                <a:latin typeface="Segoe UI Light" panose="020B0502040204020203" pitchFamily="34" charset="0"/>
                <a:cs typeface="Segoe UI Light" panose="020B0502040204020203" pitchFamily="34" charset="0"/>
              </a:rPr>
              <a:t>network</a:t>
            </a:r>
          </a:p>
        </p:txBody>
      </p:sp>
      <p:cxnSp>
        <p:nvCxnSpPr>
          <p:cNvPr id="8" name="Straight Arrow Connector 7"/>
          <p:cNvCxnSpPr/>
          <p:nvPr/>
        </p:nvCxnSpPr>
        <p:spPr>
          <a:xfrm flipV="1">
            <a:off x="4735039" y="1193508"/>
            <a:ext cx="7314942" cy="42680"/>
          </a:xfrm>
          <a:prstGeom prst="straightConnector1">
            <a:avLst/>
          </a:prstGeom>
          <a:noFill/>
          <a:ln w="22225" cap="flat" cmpd="sng" algn="ctr">
            <a:solidFill>
              <a:schemeClr val="tx1"/>
            </a:solidFill>
            <a:prstDash val="solid"/>
            <a:headEnd type="triangle"/>
            <a:tailEnd type="triangle"/>
          </a:ln>
          <a:effectLst/>
        </p:spPr>
      </p:cxnSp>
      <p:sp>
        <p:nvSpPr>
          <p:cNvPr id="9" name="TextBox 8"/>
          <p:cNvSpPr txBox="1"/>
          <p:nvPr/>
        </p:nvSpPr>
        <p:spPr>
          <a:xfrm>
            <a:off x="7185383" y="1121447"/>
            <a:ext cx="1273900" cy="184618"/>
          </a:xfrm>
          <a:prstGeom prst="rect">
            <a:avLst/>
          </a:prstGeom>
          <a:solidFill>
            <a:srgbClr val="FFFFFF"/>
          </a:solidFill>
        </p:spPr>
        <p:txBody>
          <a:bodyPr wrap="square" lIns="0" tIns="0" rIns="0" bIns="0" rtlCol="0">
            <a:spAutoFit/>
          </a:bodyPr>
          <a:lstStyle/>
          <a:p>
            <a:pPr algn="ctr" defTabSz="914363">
              <a:defRPr/>
            </a:pPr>
            <a:r>
              <a:rPr lang="en-US" sz="1200" kern="0" spc="-20" dirty="0" smtClean="0">
                <a:solidFill>
                  <a:srgbClr val="00188F"/>
                </a:solidFill>
                <a:latin typeface="Segoe UI Light" panose="020B0502040204020203" pitchFamily="34" charset="0"/>
                <a:cs typeface="Segoe UI Light" panose="020B0502040204020203" pitchFamily="34" charset="0"/>
              </a:rPr>
              <a:t>Customer network</a:t>
            </a:r>
          </a:p>
        </p:txBody>
      </p:sp>
      <p:cxnSp>
        <p:nvCxnSpPr>
          <p:cNvPr id="10" name="Straight Connector 9"/>
          <p:cNvCxnSpPr/>
          <p:nvPr/>
        </p:nvCxnSpPr>
        <p:spPr>
          <a:xfrm>
            <a:off x="3599583" y="1341790"/>
            <a:ext cx="0" cy="5179808"/>
          </a:xfrm>
          <a:prstGeom prst="line">
            <a:avLst/>
          </a:prstGeom>
          <a:ln>
            <a:solidFill>
              <a:schemeClr val="tx1"/>
            </a:solidFill>
            <a:prstDash val="sysDash"/>
            <a:headEnd type="none"/>
            <a:tailEnd type="none"/>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a:off x="4626669" y="1382702"/>
            <a:ext cx="2716" cy="5138896"/>
          </a:xfrm>
          <a:prstGeom prst="line">
            <a:avLst/>
          </a:prstGeom>
          <a:ln>
            <a:solidFill>
              <a:schemeClr val="tx1"/>
            </a:solidFill>
            <a:prstDash val="sysDash"/>
            <a:headEnd type="none"/>
            <a:tailEnd type="none"/>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a:off x="6105909" y="1390322"/>
            <a:ext cx="0" cy="5131276"/>
          </a:xfrm>
          <a:prstGeom prst="line">
            <a:avLst/>
          </a:prstGeom>
          <a:ln>
            <a:solidFill>
              <a:schemeClr val="tx1"/>
            </a:solidFill>
            <a:prstDash val="sysDash"/>
            <a:headEnd type="none"/>
            <a:tailEnd type="none"/>
          </a:ln>
        </p:spPr>
        <p:style>
          <a:lnRef idx="1">
            <a:schemeClr val="accent1"/>
          </a:lnRef>
          <a:fillRef idx="0">
            <a:schemeClr val="accent1"/>
          </a:fillRef>
          <a:effectRef idx="0">
            <a:schemeClr val="accent1"/>
          </a:effectRef>
          <a:fontRef idx="minor">
            <a:schemeClr val="tx1"/>
          </a:fontRef>
        </p:style>
      </p:cxnSp>
      <p:grpSp>
        <p:nvGrpSpPr>
          <p:cNvPr id="130" name="Group 129"/>
          <p:cNvGrpSpPr/>
          <p:nvPr/>
        </p:nvGrpSpPr>
        <p:grpSpPr>
          <a:xfrm>
            <a:off x="1287465" y="3424295"/>
            <a:ext cx="1437239" cy="1199327"/>
            <a:chOff x="1952045" y="4708370"/>
            <a:chExt cx="1437239" cy="1199327"/>
          </a:xfrm>
        </p:grpSpPr>
        <p:pic>
          <p:nvPicPr>
            <p:cNvPr id="109" name="Picture 108"/>
            <p:cNvPicPr>
              <a:picLocks noChangeAspect="1"/>
            </p:cNvPicPr>
            <p:nvPr/>
          </p:nvPicPr>
          <p:blipFill>
            <a:blip r:embed="rId3"/>
            <a:stretch>
              <a:fillRect/>
            </a:stretch>
          </p:blipFill>
          <p:spPr>
            <a:xfrm>
              <a:off x="2412050" y="4708370"/>
              <a:ext cx="792341" cy="814990"/>
            </a:xfrm>
            <a:prstGeom prst="rect">
              <a:avLst/>
            </a:prstGeom>
          </p:spPr>
        </p:pic>
        <p:sp>
          <p:nvSpPr>
            <p:cNvPr id="125" name="Rectangle 124"/>
            <p:cNvSpPr/>
            <p:nvPr/>
          </p:nvSpPr>
          <p:spPr>
            <a:xfrm>
              <a:off x="1952045" y="5446032"/>
              <a:ext cx="1437239" cy="461665"/>
            </a:xfrm>
            <a:prstGeom prst="rect">
              <a:avLst/>
            </a:prstGeom>
          </p:spPr>
          <p:txBody>
            <a:bodyPr wrap="square">
              <a:spAutoFit/>
            </a:bodyPr>
            <a:lstStyle/>
            <a:p>
              <a:pPr algn="ctr" defTabSz="914363"/>
              <a:r>
                <a:rPr lang="en-US" sz="1200" kern="0" spc="-20" dirty="0" smtClean="0">
                  <a:solidFill>
                    <a:srgbClr val="00188F"/>
                  </a:solidFill>
                  <a:latin typeface="Segoe UI Light" panose="020B0502040204020203" pitchFamily="34" charset="0"/>
                  <a:cs typeface="Segoe UI Light" panose="020B0502040204020203" pitchFamily="34" charset="0"/>
                </a:rPr>
                <a:t>Azure AD</a:t>
              </a:r>
            </a:p>
            <a:p>
              <a:pPr algn="ctr" defTabSz="914363"/>
              <a:r>
                <a:rPr lang="en-US" sz="1200" kern="0" spc="-20" dirty="0" smtClean="0">
                  <a:solidFill>
                    <a:srgbClr val="00188F"/>
                  </a:solidFill>
                  <a:latin typeface="Segoe UI Light" panose="020B0502040204020203" pitchFamily="34" charset="0"/>
                  <a:cs typeface="Segoe UI Light" panose="020B0502040204020203" pitchFamily="34" charset="0"/>
                </a:rPr>
                <a:t>Directory Service</a:t>
              </a:r>
              <a:endParaRPr lang="en-US" sz="1200" kern="0" spc="-20" dirty="0">
                <a:solidFill>
                  <a:srgbClr val="00188F"/>
                </a:solidFill>
                <a:latin typeface="Segoe UI Light" panose="020B0502040204020203" pitchFamily="34" charset="0"/>
                <a:cs typeface="Segoe UI Light" panose="020B0502040204020203" pitchFamily="34" charset="0"/>
              </a:endParaRPr>
            </a:p>
          </p:txBody>
        </p:sp>
      </p:grpSp>
      <p:pic>
        <p:nvPicPr>
          <p:cNvPr id="128" name="Picture 127"/>
          <p:cNvPicPr>
            <a:picLocks noChangeAspect="1"/>
          </p:cNvPicPr>
          <p:nvPr/>
        </p:nvPicPr>
        <p:blipFill>
          <a:blip r:embed="rId4"/>
          <a:stretch>
            <a:fillRect/>
          </a:stretch>
        </p:blipFill>
        <p:spPr>
          <a:xfrm>
            <a:off x="8204647" y="5907697"/>
            <a:ext cx="657900" cy="559700"/>
          </a:xfrm>
          <a:prstGeom prst="rect">
            <a:avLst/>
          </a:prstGeom>
        </p:spPr>
      </p:pic>
      <p:sp>
        <p:nvSpPr>
          <p:cNvPr id="129" name="Freeform 7"/>
          <p:cNvSpPr>
            <a:spLocks/>
          </p:cNvSpPr>
          <p:nvPr/>
        </p:nvSpPr>
        <p:spPr bwMode="auto">
          <a:xfrm>
            <a:off x="3358610" y="6016581"/>
            <a:ext cx="4695718" cy="365042"/>
          </a:xfrm>
          <a:prstGeom prst="leftRightArrow">
            <a:avLst/>
          </a:prstGeom>
          <a:solidFill>
            <a:schemeClr val="tx2">
              <a:lumMod val="40000"/>
              <a:lumOff val="60000"/>
            </a:schemeClr>
          </a:solidFill>
          <a:ln>
            <a:noFill/>
          </a:ln>
          <a:extLst/>
        </p:spPr>
        <p:txBody>
          <a:bodyPr vert="horz" wrap="square" lIns="91440" tIns="45720" rIns="91440" bIns="45720" numCol="1" anchor="ctr" anchorCtr="0" compatLnSpc="1">
            <a:prstTxWarp prst="textNoShape">
              <a:avLst/>
            </a:prstTxWarp>
          </a:bodyPr>
          <a:lstStyle/>
          <a:p>
            <a:pPr algn="ctr" defTabSz="914363">
              <a:defRPr/>
            </a:pPr>
            <a:r>
              <a:rPr lang="en-US" sz="1400" dirty="0">
                <a:solidFill>
                  <a:srgbClr val="00188F"/>
                </a:solidFill>
              </a:rPr>
              <a:t>ACS Trust</a:t>
            </a:r>
          </a:p>
        </p:txBody>
      </p:sp>
      <p:grpSp>
        <p:nvGrpSpPr>
          <p:cNvPr id="138" name="Group 137"/>
          <p:cNvGrpSpPr/>
          <p:nvPr/>
        </p:nvGrpSpPr>
        <p:grpSpPr>
          <a:xfrm>
            <a:off x="2448114" y="5907697"/>
            <a:ext cx="1249060" cy="819356"/>
            <a:chOff x="3475169" y="5907697"/>
            <a:chExt cx="1249060" cy="819356"/>
          </a:xfrm>
        </p:grpSpPr>
        <p:pic>
          <p:nvPicPr>
            <p:cNvPr id="127" name="Picture 126"/>
            <p:cNvPicPr>
              <a:picLocks noChangeAspect="1"/>
            </p:cNvPicPr>
            <p:nvPr/>
          </p:nvPicPr>
          <p:blipFill>
            <a:blip r:embed="rId4"/>
            <a:stretch>
              <a:fillRect/>
            </a:stretch>
          </p:blipFill>
          <p:spPr>
            <a:xfrm>
              <a:off x="3656657" y="5907697"/>
              <a:ext cx="657900" cy="559700"/>
            </a:xfrm>
            <a:prstGeom prst="rect">
              <a:avLst/>
            </a:prstGeom>
          </p:spPr>
        </p:pic>
        <p:sp>
          <p:nvSpPr>
            <p:cNvPr id="137" name="Rectangle 136"/>
            <p:cNvSpPr/>
            <p:nvPr/>
          </p:nvSpPr>
          <p:spPr>
            <a:xfrm>
              <a:off x="3475169" y="6450054"/>
              <a:ext cx="1249060" cy="276999"/>
            </a:xfrm>
            <a:prstGeom prst="rect">
              <a:avLst/>
            </a:prstGeom>
          </p:spPr>
          <p:txBody>
            <a:bodyPr wrap="none">
              <a:spAutoFit/>
            </a:bodyPr>
            <a:lstStyle/>
            <a:p>
              <a:pPr defTabSz="914363"/>
              <a:r>
                <a:rPr lang="en-US" sz="1200" kern="0" spc="-20" dirty="0" smtClean="0">
                  <a:solidFill>
                    <a:srgbClr val="00188F"/>
                  </a:solidFill>
                  <a:latin typeface="Segoe UI Light" panose="020B0502040204020203" pitchFamily="34" charset="0"/>
                  <a:cs typeface="Segoe UI Light" panose="020B0502040204020203" pitchFamily="34" charset="0"/>
                </a:rPr>
                <a:t>Azure AD Tenant</a:t>
              </a:r>
              <a:endParaRPr lang="en-US" sz="1200" kern="0" spc="-20" dirty="0">
                <a:solidFill>
                  <a:srgbClr val="00188F"/>
                </a:solidFill>
                <a:latin typeface="Segoe UI Light" panose="020B0502040204020203" pitchFamily="34" charset="0"/>
                <a:cs typeface="Segoe UI Light" panose="020B0502040204020203" pitchFamily="34" charset="0"/>
              </a:endParaRPr>
            </a:p>
          </p:txBody>
        </p:sp>
      </p:grpSp>
      <p:sp>
        <p:nvSpPr>
          <p:cNvPr id="139" name="Rectangle 138"/>
          <p:cNvSpPr/>
          <p:nvPr/>
        </p:nvSpPr>
        <p:spPr>
          <a:xfrm>
            <a:off x="7995723" y="6444202"/>
            <a:ext cx="1166666" cy="276999"/>
          </a:xfrm>
          <a:prstGeom prst="rect">
            <a:avLst/>
          </a:prstGeom>
        </p:spPr>
        <p:txBody>
          <a:bodyPr wrap="none">
            <a:spAutoFit/>
          </a:bodyPr>
          <a:lstStyle/>
          <a:p>
            <a:pPr defTabSz="914363"/>
            <a:r>
              <a:rPr lang="en-US" sz="1200" kern="0" spc="-20" dirty="0" smtClean="0">
                <a:solidFill>
                  <a:srgbClr val="00188F"/>
                </a:solidFill>
                <a:latin typeface="Segoe UI Light" panose="020B0502040204020203" pitchFamily="34" charset="0"/>
                <a:cs typeface="Segoe UI Light" panose="020B0502040204020203" pitchFamily="34" charset="0"/>
              </a:rPr>
              <a:t>Azure AD Proxy</a:t>
            </a:r>
            <a:endParaRPr lang="en-US" sz="1200" kern="0" spc="-20" dirty="0">
              <a:solidFill>
                <a:srgbClr val="00188F"/>
              </a:solidFill>
              <a:latin typeface="Segoe UI Light" panose="020B0502040204020203" pitchFamily="34" charset="0"/>
              <a:cs typeface="Segoe UI Light" panose="020B0502040204020203" pitchFamily="34" charset="0"/>
            </a:endParaRPr>
          </a:p>
        </p:txBody>
      </p:sp>
      <p:sp>
        <p:nvSpPr>
          <p:cNvPr id="53" name="Rectangle 52"/>
          <p:cNvSpPr/>
          <p:nvPr/>
        </p:nvSpPr>
        <p:spPr bwMode="auto">
          <a:xfrm>
            <a:off x="2000451" y="2113815"/>
            <a:ext cx="1539898" cy="1105169"/>
          </a:xfrm>
          <a:prstGeom prst="rect">
            <a:avLst/>
          </a:prstGeom>
          <a:solidFill>
            <a:srgbClr val="505050"/>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GB" sz="2000" dirty="0">
              <a:solidFill>
                <a:srgbClr val="00188F"/>
              </a:solidFill>
            </a:endParaRPr>
          </a:p>
        </p:txBody>
      </p:sp>
      <p:pic>
        <p:nvPicPr>
          <p:cNvPr id="110" name="Picture 109"/>
          <p:cNvPicPr>
            <a:picLocks noChangeAspect="1"/>
          </p:cNvPicPr>
          <p:nvPr/>
        </p:nvPicPr>
        <p:blipFill>
          <a:blip r:embed="rId5"/>
          <a:stretch>
            <a:fillRect/>
          </a:stretch>
        </p:blipFill>
        <p:spPr>
          <a:xfrm>
            <a:off x="2047652" y="2121559"/>
            <a:ext cx="379312" cy="381803"/>
          </a:xfrm>
          <a:prstGeom prst="rect">
            <a:avLst/>
          </a:prstGeom>
        </p:spPr>
      </p:pic>
      <p:grpSp>
        <p:nvGrpSpPr>
          <p:cNvPr id="54" name="Group 53"/>
          <p:cNvGrpSpPr/>
          <p:nvPr/>
        </p:nvGrpSpPr>
        <p:grpSpPr>
          <a:xfrm>
            <a:off x="2268032" y="2511106"/>
            <a:ext cx="1412524" cy="799783"/>
            <a:chOff x="2268032" y="2511106"/>
            <a:chExt cx="1412524" cy="799783"/>
          </a:xfrm>
        </p:grpSpPr>
        <p:pic>
          <p:nvPicPr>
            <p:cNvPr id="50" name="Picture 49"/>
            <p:cNvPicPr>
              <a:picLocks noChangeAspect="1"/>
            </p:cNvPicPr>
            <p:nvPr/>
          </p:nvPicPr>
          <p:blipFill>
            <a:blip r:embed="rId6"/>
            <a:stretch>
              <a:fillRect/>
            </a:stretch>
          </p:blipFill>
          <p:spPr>
            <a:xfrm>
              <a:off x="2809803" y="2511106"/>
              <a:ext cx="408052" cy="341103"/>
            </a:xfrm>
            <a:prstGeom prst="rect">
              <a:avLst/>
            </a:prstGeom>
          </p:spPr>
        </p:pic>
        <p:sp>
          <p:nvSpPr>
            <p:cNvPr id="146" name="TextBox 145"/>
            <p:cNvSpPr txBox="1"/>
            <p:nvPr/>
          </p:nvSpPr>
          <p:spPr>
            <a:xfrm>
              <a:off x="2268032" y="2683025"/>
              <a:ext cx="1412524" cy="627864"/>
            </a:xfrm>
            <a:prstGeom prst="rect">
              <a:avLst/>
            </a:prstGeom>
            <a:noFill/>
          </p:spPr>
          <p:txBody>
            <a:bodyPr wrap="square" lIns="182880" tIns="146304" rIns="182880" bIns="146304" rtlCol="0">
              <a:spAutoFit/>
            </a:bodyPr>
            <a:lstStyle/>
            <a:p>
              <a:pPr algn="ctr">
                <a:lnSpc>
                  <a:spcPct val="90000"/>
                </a:lnSpc>
                <a:spcAft>
                  <a:spcPts val="600"/>
                </a:spcAft>
              </a:pPr>
              <a:r>
                <a:rPr lang="en-GB" sz="1200" kern="0" spc="-20" dirty="0" smtClean="0">
                  <a:solidFill>
                    <a:srgbClr val="FFFFFF"/>
                  </a:solidFill>
                  <a:latin typeface="Segoe UI Light" panose="020B0502040204020203" pitchFamily="34" charset="0"/>
                  <a:cs typeface="Segoe UI Light" panose="020B0502040204020203" pitchFamily="34" charset="0"/>
                </a:rPr>
                <a:t>Federation Gateway</a:t>
              </a:r>
              <a:endParaRPr lang="en-GB" sz="1200" kern="0" spc="-20" dirty="0">
                <a:solidFill>
                  <a:srgbClr val="FFFFFF"/>
                </a:solidFill>
                <a:latin typeface="Segoe UI Light" panose="020B0502040204020203" pitchFamily="34" charset="0"/>
                <a:cs typeface="Segoe UI Light" panose="020B0502040204020203" pitchFamily="34" charset="0"/>
              </a:endParaRPr>
            </a:p>
          </p:txBody>
        </p:sp>
      </p:grpSp>
      <p:sp>
        <p:nvSpPr>
          <p:cNvPr id="147" name="Rectangle 146"/>
          <p:cNvSpPr/>
          <p:nvPr/>
        </p:nvSpPr>
        <p:spPr>
          <a:xfrm>
            <a:off x="2183084" y="2051735"/>
            <a:ext cx="1402216" cy="276999"/>
          </a:xfrm>
          <a:prstGeom prst="rect">
            <a:avLst/>
          </a:prstGeom>
        </p:spPr>
        <p:txBody>
          <a:bodyPr wrap="square">
            <a:spAutoFit/>
          </a:bodyPr>
          <a:lstStyle/>
          <a:p>
            <a:pPr algn="ctr" defTabSz="914363"/>
            <a:r>
              <a:rPr lang="en-US" sz="1200" kern="0" spc="-20" dirty="0" smtClean="0">
                <a:solidFill>
                  <a:srgbClr val="FFFFFF"/>
                </a:solidFill>
                <a:latin typeface="Segoe UI Light" panose="020B0502040204020203" pitchFamily="34" charset="0"/>
                <a:cs typeface="Segoe UI Light" panose="020B0502040204020203" pitchFamily="34" charset="0"/>
              </a:rPr>
              <a:t>Identity Platform</a:t>
            </a:r>
            <a:endParaRPr lang="en-US" sz="1200" kern="0" spc="-20" dirty="0">
              <a:solidFill>
                <a:srgbClr val="FFFFFF"/>
              </a:solidFill>
              <a:latin typeface="Segoe UI Light" panose="020B0502040204020203" pitchFamily="34" charset="0"/>
              <a:cs typeface="Segoe UI Light" panose="020B0502040204020203" pitchFamily="34" charset="0"/>
            </a:endParaRPr>
          </a:p>
        </p:txBody>
      </p:sp>
      <p:sp>
        <p:nvSpPr>
          <p:cNvPr id="63" name="Rectangle 62"/>
          <p:cNvSpPr/>
          <p:nvPr/>
        </p:nvSpPr>
        <p:spPr>
          <a:xfrm>
            <a:off x="851481" y="2087721"/>
            <a:ext cx="981578" cy="523220"/>
          </a:xfrm>
          <a:prstGeom prst="rect">
            <a:avLst/>
          </a:prstGeom>
        </p:spPr>
        <p:txBody>
          <a:bodyPr wrap="square">
            <a:spAutoFit/>
          </a:bodyPr>
          <a:lstStyle/>
          <a:p>
            <a:pPr algn="ctr" defTabSz="914363">
              <a:defRPr/>
            </a:pPr>
            <a:r>
              <a:rPr lang="en-US" sz="1400" kern="0" spc="-70" dirty="0" smtClean="0">
                <a:solidFill>
                  <a:srgbClr val="00188F"/>
                </a:solidFill>
              </a:rPr>
              <a:t>Office 365 tenant</a:t>
            </a:r>
          </a:p>
        </p:txBody>
      </p:sp>
      <p:pic>
        <p:nvPicPr>
          <p:cNvPr id="64" name="Picture 63"/>
          <p:cNvPicPr>
            <a:picLocks noChangeAspect="1"/>
          </p:cNvPicPr>
          <p:nvPr/>
        </p:nvPicPr>
        <p:blipFill>
          <a:blip r:embed="rId7"/>
          <a:stretch>
            <a:fillRect/>
          </a:stretch>
        </p:blipFill>
        <p:spPr>
          <a:xfrm>
            <a:off x="1106182" y="1740904"/>
            <a:ext cx="538991" cy="387768"/>
          </a:xfrm>
          <a:prstGeom prst="rect">
            <a:avLst/>
          </a:prstGeom>
        </p:spPr>
      </p:pic>
      <p:grpSp>
        <p:nvGrpSpPr>
          <p:cNvPr id="65" name="Group 64"/>
          <p:cNvGrpSpPr/>
          <p:nvPr/>
        </p:nvGrpSpPr>
        <p:grpSpPr>
          <a:xfrm>
            <a:off x="10125695" y="2031265"/>
            <a:ext cx="1057784" cy="1017100"/>
            <a:chOff x="9775705" y="1913086"/>
            <a:chExt cx="1057784" cy="1017100"/>
          </a:xfrm>
        </p:grpSpPr>
        <p:grpSp>
          <p:nvGrpSpPr>
            <p:cNvPr id="66" name="Group 65"/>
            <p:cNvGrpSpPr/>
            <p:nvPr/>
          </p:nvGrpSpPr>
          <p:grpSpPr>
            <a:xfrm>
              <a:off x="9775705" y="1913086"/>
              <a:ext cx="980400" cy="740101"/>
              <a:chOff x="9775705" y="1913086"/>
              <a:chExt cx="980400" cy="740101"/>
            </a:xfrm>
          </p:grpSpPr>
          <p:pic>
            <p:nvPicPr>
              <p:cNvPr id="69" name="Picture 68"/>
              <p:cNvPicPr>
                <a:picLocks noChangeAspect="1"/>
              </p:cNvPicPr>
              <p:nvPr/>
            </p:nvPicPr>
            <p:blipFill>
              <a:blip r:embed="rId8"/>
              <a:stretch>
                <a:fillRect/>
              </a:stretch>
            </p:blipFill>
            <p:spPr>
              <a:xfrm>
                <a:off x="10098205" y="1996987"/>
                <a:ext cx="657900" cy="656200"/>
              </a:xfrm>
              <a:prstGeom prst="rect">
                <a:avLst/>
              </a:prstGeom>
            </p:spPr>
          </p:pic>
          <p:pic>
            <p:nvPicPr>
              <p:cNvPr id="70" name="Picture 69"/>
              <p:cNvPicPr>
                <a:picLocks noChangeAspect="1"/>
              </p:cNvPicPr>
              <p:nvPr/>
            </p:nvPicPr>
            <p:blipFill>
              <a:blip r:embed="rId9"/>
              <a:stretch>
                <a:fillRect/>
              </a:stretch>
            </p:blipFill>
            <p:spPr>
              <a:xfrm>
                <a:off x="9775705" y="1913086"/>
                <a:ext cx="651450" cy="579000"/>
              </a:xfrm>
              <a:prstGeom prst="rect">
                <a:avLst/>
              </a:prstGeom>
            </p:spPr>
          </p:pic>
        </p:grpSp>
        <p:sp>
          <p:nvSpPr>
            <p:cNvPr id="68" name="Rectangle 67"/>
            <p:cNvSpPr/>
            <p:nvPr/>
          </p:nvSpPr>
          <p:spPr>
            <a:xfrm>
              <a:off x="9969150" y="2653187"/>
              <a:ext cx="864339" cy="276999"/>
            </a:xfrm>
            <a:prstGeom prst="rect">
              <a:avLst/>
            </a:prstGeom>
          </p:spPr>
          <p:txBody>
            <a:bodyPr wrap="none">
              <a:spAutoFit/>
            </a:bodyPr>
            <a:lstStyle/>
            <a:p>
              <a:pPr defTabSz="914363"/>
              <a:r>
                <a:rPr lang="en-US" sz="1200" kern="0" spc="-20" dirty="0" smtClean="0">
                  <a:solidFill>
                    <a:srgbClr val="00188F"/>
                  </a:solidFill>
                  <a:latin typeface="Segoe UI Light" panose="020B0502040204020203" pitchFamily="34" charset="0"/>
                  <a:cs typeface="Segoe UI Light" panose="020B0502040204020203" pitchFamily="34" charset="0"/>
                </a:rPr>
                <a:t>AD Servers</a:t>
              </a:r>
              <a:endParaRPr lang="en-US" sz="1200" kern="0" spc="-20" dirty="0">
                <a:solidFill>
                  <a:srgbClr val="00188F"/>
                </a:solidFill>
                <a:latin typeface="Segoe UI Light" panose="020B0502040204020203" pitchFamily="34" charset="0"/>
                <a:cs typeface="Segoe UI Light" panose="020B0502040204020203" pitchFamily="34" charset="0"/>
              </a:endParaRPr>
            </a:p>
          </p:txBody>
        </p:sp>
      </p:grpSp>
      <p:grpSp>
        <p:nvGrpSpPr>
          <p:cNvPr id="71" name="Group 70"/>
          <p:cNvGrpSpPr/>
          <p:nvPr/>
        </p:nvGrpSpPr>
        <p:grpSpPr>
          <a:xfrm>
            <a:off x="7226995" y="3513247"/>
            <a:ext cx="1079474" cy="1278966"/>
            <a:chOff x="7737950" y="4636100"/>
            <a:chExt cx="1079474" cy="1278966"/>
          </a:xfrm>
        </p:grpSpPr>
        <p:pic>
          <p:nvPicPr>
            <p:cNvPr id="73" name="Picture 72"/>
            <p:cNvPicPr>
              <a:picLocks noChangeAspect="1"/>
            </p:cNvPicPr>
            <p:nvPr/>
          </p:nvPicPr>
          <p:blipFill>
            <a:blip r:embed="rId10"/>
            <a:stretch>
              <a:fillRect/>
            </a:stretch>
          </p:blipFill>
          <p:spPr>
            <a:xfrm>
              <a:off x="7989747" y="4636100"/>
              <a:ext cx="683700" cy="707667"/>
            </a:xfrm>
            <a:prstGeom prst="rect">
              <a:avLst/>
            </a:prstGeom>
          </p:spPr>
        </p:pic>
        <p:sp>
          <p:nvSpPr>
            <p:cNvPr id="76" name="Rectangle 75"/>
            <p:cNvSpPr/>
            <p:nvPr/>
          </p:nvSpPr>
          <p:spPr>
            <a:xfrm>
              <a:off x="7737950" y="5268735"/>
              <a:ext cx="1079474" cy="646331"/>
            </a:xfrm>
            <a:prstGeom prst="rect">
              <a:avLst/>
            </a:prstGeom>
          </p:spPr>
          <p:txBody>
            <a:bodyPr wrap="square">
              <a:spAutoFit/>
            </a:bodyPr>
            <a:lstStyle/>
            <a:p>
              <a:pPr algn="ctr" defTabSz="914363"/>
              <a:r>
                <a:rPr lang="en-US" sz="1200" kern="0" spc="-20" dirty="0" err="1" smtClean="0">
                  <a:solidFill>
                    <a:srgbClr val="00188F"/>
                  </a:solidFill>
                  <a:latin typeface="Segoe UI Light" panose="020B0502040204020203" pitchFamily="34" charset="0"/>
                  <a:cs typeface="Segoe UI Light" panose="020B0502040204020203" pitchFamily="34" charset="0"/>
                </a:rPr>
                <a:t>DirSync</a:t>
              </a:r>
              <a:r>
                <a:rPr lang="en-US" sz="1200" kern="0" spc="-20" dirty="0">
                  <a:solidFill>
                    <a:srgbClr val="00188F"/>
                  </a:solidFill>
                  <a:latin typeface="Segoe UI Light" panose="020B0502040204020203" pitchFamily="34" charset="0"/>
                  <a:cs typeface="Segoe UI Light" panose="020B0502040204020203" pitchFamily="34" charset="0"/>
                </a:rPr>
                <a:t> </a:t>
              </a:r>
              <a:r>
                <a:rPr lang="en-US" sz="1200" kern="0" spc="-20" dirty="0" smtClean="0">
                  <a:solidFill>
                    <a:srgbClr val="00188F"/>
                  </a:solidFill>
                  <a:latin typeface="Segoe UI Light" panose="020B0502040204020203" pitchFamily="34" charset="0"/>
                  <a:cs typeface="Segoe UI Light" panose="020B0502040204020203" pitchFamily="34" charset="0"/>
                </a:rPr>
                <a:t>Server </a:t>
              </a:r>
              <a:r>
                <a:rPr lang="en-US" sz="1200" b="1" kern="0" spc="-20" dirty="0" smtClean="0">
                  <a:solidFill>
                    <a:srgbClr val="00188F"/>
                  </a:solidFill>
                  <a:latin typeface="Segoe UI Light" panose="020B0502040204020203" pitchFamily="34" charset="0"/>
                  <a:cs typeface="Segoe UI Light" panose="020B0502040204020203" pitchFamily="34" charset="0"/>
                </a:rPr>
                <a:t>with Password Sync</a:t>
              </a:r>
              <a:endParaRPr lang="en-US" sz="1200" b="1" kern="0" spc="-20" dirty="0">
                <a:solidFill>
                  <a:srgbClr val="00188F"/>
                </a:solidFill>
                <a:latin typeface="Segoe UI Light" panose="020B0502040204020203" pitchFamily="34" charset="0"/>
                <a:cs typeface="Segoe UI Light" panose="020B0502040204020203" pitchFamily="34" charset="0"/>
              </a:endParaRPr>
            </a:p>
          </p:txBody>
        </p:sp>
      </p:grpSp>
      <p:sp>
        <p:nvSpPr>
          <p:cNvPr id="77" name="Freeform 7"/>
          <p:cNvSpPr>
            <a:spLocks/>
          </p:cNvSpPr>
          <p:nvPr/>
        </p:nvSpPr>
        <p:spPr bwMode="auto">
          <a:xfrm>
            <a:off x="2671520" y="3714747"/>
            <a:ext cx="4662577" cy="365042"/>
          </a:xfrm>
          <a:prstGeom prst="leftArrow">
            <a:avLst/>
          </a:prstGeom>
          <a:solidFill>
            <a:srgbClr val="92D050"/>
          </a:solidFill>
          <a:ln>
            <a:noFill/>
          </a:ln>
          <a:extLst/>
        </p:spPr>
        <p:txBody>
          <a:bodyPr vert="horz" wrap="square" lIns="91440" tIns="45720" rIns="91440" bIns="45720" numCol="1" anchor="t" anchorCtr="0" compatLnSpc="1">
            <a:prstTxWarp prst="textNoShape">
              <a:avLst/>
            </a:prstTxWarp>
          </a:bodyPr>
          <a:lstStyle/>
          <a:p>
            <a:pPr defTabSz="914363">
              <a:defRPr/>
            </a:pPr>
            <a:endParaRPr lang="en-US" kern="0" dirty="0" smtClean="0">
              <a:solidFill>
                <a:srgbClr val="00188F"/>
              </a:solidFill>
            </a:endParaRPr>
          </a:p>
        </p:txBody>
      </p:sp>
      <p:pic>
        <p:nvPicPr>
          <p:cNvPr id="78" name="Picture 77"/>
          <p:cNvPicPr>
            <a:picLocks noChangeAspect="1"/>
          </p:cNvPicPr>
          <p:nvPr/>
        </p:nvPicPr>
        <p:blipFill>
          <a:blip r:embed="rId11"/>
          <a:stretch>
            <a:fillRect/>
          </a:stretch>
        </p:blipFill>
        <p:spPr>
          <a:xfrm>
            <a:off x="5288452" y="3619384"/>
            <a:ext cx="677250" cy="675500"/>
          </a:xfrm>
          <a:prstGeom prst="rect">
            <a:avLst/>
          </a:prstGeom>
        </p:spPr>
      </p:pic>
      <p:cxnSp>
        <p:nvCxnSpPr>
          <p:cNvPr id="79" name="Straight Arrow Connector 78"/>
          <p:cNvCxnSpPr/>
          <p:nvPr/>
        </p:nvCxnSpPr>
        <p:spPr>
          <a:xfrm>
            <a:off x="10399255" y="5081438"/>
            <a:ext cx="870080" cy="213405"/>
          </a:xfrm>
          <a:prstGeom prst="straightConnector1">
            <a:avLst/>
          </a:prstGeom>
          <a:ln w="57150">
            <a:solidFill>
              <a:srgbClr val="FFC000"/>
            </a:solidFill>
            <a:headEnd type="triangle"/>
            <a:tailEnd type="triangle"/>
          </a:ln>
        </p:spPr>
        <p:style>
          <a:lnRef idx="1">
            <a:schemeClr val="accent1"/>
          </a:lnRef>
          <a:fillRef idx="0">
            <a:schemeClr val="accent1"/>
          </a:fillRef>
          <a:effectRef idx="0">
            <a:schemeClr val="accent1"/>
          </a:effectRef>
          <a:fontRef idx="minor">
            <a:schemeClr val="tx1"/>
          </a:fontRef>
        </p:style>
      </p:cxnSp>
      <p:grpSp>
        <p:nvGrpSpPr>
          <p:cNvPr id="80" name="Group 79"/>
          <p:cNvGrpSpPr/>
          <p:nvPr/>
        </p:nvGrpSpPr>
        <p:grpSpPr>
          <a:xfrm>
            <a:off x="10889389" y="4942393"/>
            <a:ext cx="1160592" cy="1186479"/>
            <a:chOff x="11309869" y="4830102"/>
            <a:chExt cx="1160592" cy="1186479"/>
          </a:xfrm>
        </p:grpSpPr>
        <p:sp>
          <p:nvSpPr>
            <p:cNvPr id="83" name="TextBox 82"/>
            <p:cNvSpPr txBox="1"/>
            <p:nvPr/>
          </p:nvSpPr>
          <p:spPr>
            <a:xfrm>
              <a:off x="11309869" y="5388717"/>
              <a:ext cx="1160592" cy="627864"/>
            </a:xfrm>
            <a:prstGeom prst="rect">
              <a:avLst/>
            </a:prstGeom>
            <a:noFill/>
          </p:spPr>
          <p:txBody>
            <a:bodyPr wrap="square" lIns="182880" tIns="146304" rIns="182880" bIns="146304" rtlCol="0">
              <a:spAutoFit/>
            </a:bodyPr>
            <a:lstStyle/>
            <a:p>
              <a:pPr algn="ctr">
                <a:lnSpc>
                  <a:spcPct val="90000"/>
                </a:lnSpc>
                <a:spcAft>
                  <a:spcPts val="600"/>
                </a:spcAft>
              </a:pPr>
              <a:r>
                <a:rPr lang="en-GB" sz="1200" kern="0" spc="-20" dirty="0">
                  <a:solidFill>
                    <a:srgbClr val="00188F"/>
                  </a:solidFill>
                  <a:latin typeface="Segoe UI Light" panose="020B0502040204020203" pitchFamily="34" charset="0"/>
                  <a:cs typeface="Segoe UI Light" panose="020B0502040204020203" pitchFamily="34" charset="0"/>
                </a:rPr>
                <a:t>SharePoint STS</a:t>
              </a:r>
            </a:p>
          </p:txBody>
        </p:sp>
        <p:pic>
          <p:nvPicPr>
            <p:cNvPr id="84" name="Picture 83"/>
            <p:cNvPicPr>
              <a:picLocks noChangeAspect="1"/>
            </p:cNvPicPr>
            <p:nvPr/>
          </p:nvPicPr>
          <p:blipFill>
            <a:blip r:embed="rId12"/>
            <a:stretch>
              <a:fillRect/>
            </a:stretch>
          </p:blipFill>
          <p:spPr>
            <a:xfrm>
              <a:off x="11725509" y="4830102"/>
              <a:ext cx="628847" cy="704743"/>
            </a:xfrm>
            <a:prstGeom prst="rect">
              <a:avLst/>
            </a:prstGeom>
          </p:spPr>
        </p:pic>
      </p:grpSp>
      <p:cxnSp>
        <p:nvCxnSpPr>
          <p:cNvPr id="86" name="Straight Arrow Connector 85"/>
          <p:cNvCxnSpPr/>
          <p:nvPr/>
        </p:nvCxnSpPr>
        <p:spPr>
          <a:xfrm flipV="1">
            <a:off x="10125695" y="4519518"/>
            <a:ext cx="414532" cy="378856"/>
          </a:xfrm>
          <a:prstGeom prst="straightConnector1">
            <a:avLst/>
          </a:prstGeom>
          <a:ln w="57150">
            <a:solidFill>
              <a:srgbClr val="FFC000"/>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87" name="Straight Arrow Connector 86"/>
          <p:cNvCxnSpPr>
            <a:endCxn id="90" idx="0"/>
          </p:cNvCxnSpPr>
          <p:nvPr/>
        </p:nvCxnSpPr>
        <p:spPr>
          <a:xfrm>
            <a:off x="10846259" y="3035859"/>
            <a:ext cx="0" cy="580202"/>
          </a:xfrm>
          <a:prstGeom prst="straightConnector1">
            <a:avLst/>
          </a:prstGeom>
          <a:ln w="57150">
            <a:solidFill>
              <a:srgbClr val="FFC000"/>
            </a:solidFill>
            <a:headEnd type="triangle"/>
            <a:tailEnd type="triangle"/>
          </a:ln>
        </p:spPr>
        <p:style>
          <a:lnRef idx="1">
            <a:schemeClr val="accent1"/>
          </a:lnRef>
          <a:fillRef idx="0">
            <a:schemeClr val="accent1"/>
          </a:fillRef>
          <a:effectRef idx="0">
            <a:schemeClr val="accent1"/>
          </a:effectRef>
          <a:fontRef idx="minor">
            <a:schemeClr val="tx1"/>
          </a:fontRef>
        </p:style>
      </p:cxnSp>
      <p:grpSp>
        <p:nvGrpSpPr>
          <p:cNvPr id="89" name="Group 88"/>
          <p:cNvGrpSpPr/>
          <p:nvPr/>
        </p:nvGrpSpPr>
        <p:grpSpPr>
          <a:xfrm>
            <a:off x="10293507" y="3616061"/>
            <a:ext cx="1160592" cy="1041147"/>
            <a:chOff x="11305948" y="3599687"/>
            <a:chExt cx="1160592" cy="1041147"/>
          </a:xfrm>
        </p:grpSpPr>
        <p:pic>
          <p:nvPicPr>
            <p:cNvPr id="90" name="Picture 89"/>
            <p:cNvPicPr>
              <a:picLocks noChangeAspect="1"/>
            </p:cNvPicPr>
            <p:nvPr/>
          </p:nvPicPr>
          <p:blipFill>
            <a:blip r:embed="rId13"/>
            <a:stretch>
              <a:fillRect/>
            </a:stretch>
          </p:blipFill>
          <p:spPr>
            <a:xfrm>
              <a:off x="11488736" y="3599687"/>
              <a:ext cx="739928" cy="558498"/>
            </a:xfrm>
            <a:prstGeom prst="rect">
              <a:avLst/>
            </a:prstGeom>
          </p:spPr>
        </p:pic>
        <p:sp>
          <p:nvSpPr>
            <p:cNvPr id="91" name="TextBox 90"/>
            <p:cNvSpPr txBox="1"/>
            <p:nvPr/>
          </p:nvSpPr>
          <p:spPr>
            <a:xfrm>
              <a:off x="11305948" y="4012970"/>
              <a:ext cx="1160592" cy="627864"/>
            </a:xfrm>
            <a:prstGeom prst="rect">
              <a:avLst/>
            </a:prstGeom>
            <a:noFill/>
          </p:spPr>
          <p:txBody>
            <a:bodyPr wrap="square" lIns="182880" tIns="146304" rIns="182880" bIns="146304" rtlCol="0">
              <a:spAutoFit/>
            </a:bodyPr>
            <a:lstStyle/>
            <a:p>
              <a:pPr algn="ctr">
                <a:lnSpc>
                  <a:spcPct val="90000"/>
                </a:lnSpc>
                <a:spcAft>
                  <a:spcPts val="600"/>
                </a:spcAft>
              </a:pPr>
              <a:r>
                <a:rPr lang="en-GB" sz="1200" kern="0" spc="-20" dirty="0" smtClean="0">
                  <a:solidFill>
                    <a:srgbClr val="00188F"/>
                  </a:solidFill>
                  <a:latin typeface="Segoe UI Light" panose="020B0502040204020203" pitchFamily="34" charset="0"/>
                  <a:cs typeface="Segoe UI Light" panose="020B0502040204020203" pitchFamily="34" charset="0"/>
                </a:rPr>
                <a:t>User Profile Sync Service</a:t>
              </a:r>
              <a:endParaRPr lang="en-GB" sz="1200" kern="0" spc="-20" dirty="0">
                <a:solidFill>
                  <a:srgbClr val="00188F"/>
                </a:solidFill>
                <a:latin typeface="Segoe UI Light" panose="020B0502040204020203" pitchFamily="34" charset="0"/>
                <a:cs typeface="Segoe UI Light" panose="020B0502040204020203" pitchFamily="34" charset="0"/>
              </a:endParaRPr>
            </a:p>
          </p:txBody>
        </p:sp>
      </p:grpSp>
      <p:cxnSp>
        <p:nvCxnSpPr>
          <p:cNvPr id="92" name="Straight Arrow Connector 91"/>
          <p:cNvCxnSpPr>
            <a:stCxn id="68" idx="1"/>
            <a:endCxn id="73" idx="3"/>
          </p:cNvCxnSpPr>
          <p:nvPr/>
        </p:nvCxnSpPr>
        <p:spPr>
          <a:xfrm flipH="1">
            <a:off x="8162492" y="2909866"/>
            <a:ext cx="2156648" cy="957215"/>
          </a:xfrm>
          <a:prstGeom prst="straightConnector1">
            <a:avLst/>
          </a:prstGeom>
          <a:ln w="57150">
            <a:solidFill>
              <a:srgbClr val="92D05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grpSp>
        <p:nvGrpSpPr>
          <p:cNvPr id="96" name="Group 95"/>
          <p:cNvGrpSpPr/>
          <p:nvPr/>
        </p:nvGrpSpPr>
        <p:grpSpPr>
          <a:xfrm>
            <a:off x="9329972" y="4661636"/>
            <a:ext cx="1181676" cy="1051504"/>
            <a:chOff x="9651813" y="4881977"/>
            <a:chExt cx="1181676" cy="1051504"/>
          </a:xfrm>
        </p:grpSpPr>
        <p:pic>
          <p:nvPicPr>
            <p:cNvPr id="100" name="Picture 99"/>
            <p:cNvPicPr>
              <a:picLocks noChangeAspect="1"/>
            </p:cNvPicPr>
            <p:nvPr/>
          </p:nvPicPr>
          <p:blipFill>
            <a:blip r:embed="rId14"/>
            <a:stretch>
              <a:fillRect/>
            </a:stretch>
          </p:blipFill>
          <p:spPr>
            <a:xfrm>
              <a:off x="10037396" y="4881977"/>
              <a:ext cx="683700" cy="649767"/>
            </a:xfrm>
            <a:prstGeom prst="rect">
              <a:avLst/>
            </a:prstGeom>
          </p:spPr>
        </p:pic>
        <p:sp>
          <p:nvSpPr>
            <p:cNvPr id="101" name="TextBox 100"/>
            <p:cNvSpPr txBox="1"/>
            <p:nvPr/>
          </p:nvSpPr>
          <p:spPr>
            <a:xfrm>
              <a:off x="9651813" y="5471816"/>
              <a:ext cx="1181676" cy="461665"/>
            </a:xfrm>
            <a:prstGeom prst="rect">
              <a:avLst/>
            </a:prstGeom>
            <a:noFill/>
          </p:spPr>
          <p:txBody>
            <a:bodyPr wrap="square" lIns="182880" tIns="146304" rIns="182880" bIns="146304" rtlCol="0">
              <a:spAutoFit/>
            </a:bodyPr>
            <a:lstStyle/>
            <a:p>
              <a:pPr algn="ctr">
                <a:lnSpc>
                  <a:spcPct val="90000"/>
                </a:lnSpc>
                <a:spcAft>
                  <a:spcPts val="600"/>
                </a:spcAft>
              </a:pPr>
              <a:r>
                <a:rPr lang="en-GB" sz="1200" kern="0" spc="-20" dirty="0" smtClean="0">
                  <a:solidFill>
                    <a:srgbClr val="00188F"/>
                  </a:solidFill>
                  <a:latin typeface="Segoe UI Light" panose="020B0502040204020203" pitchFamily="34" charset="0"/>
                  <a:cs typeface="Segoe UI Light" panose="020B0502040204020203" pitchFamily="34" charset="0"/>
                </a:rPr>
                <a:t>SharePoint</a:t>
              </a:r>
              <a:endParaRPr lang="en-GB" sz="1200" kern="0" spc="-20" dirty="0">
                <a:solidFill>
                  <a:srgbClr val="00188F"/>
                </a:solidFill>
                <a:latin typeface="Segoe UI Light" panose="020B0502040204020203" pitchFamily="34" charset="0"/>
                <a:cs typeface="Segoe UI Light" panose="020B0502040204020203" pitchFamily="34" charset="0"/>
              </a:endParaRPr>
            </a:p>
          </p:txBody>
        </p:sp>
      </p:grpSp>
      <p:sp>
        <p:nvSpPr>
          <p:cNvPr id="102" name="Freeform 7"/>
          <p:cNvSpPr>
            <a:spLocks/>
          </p:cNvSpPr>
          <p:nvPr/>
        </p:nvSpPr>
        <p:spPr bwMode="auto">
          <a:xfrm>
            <a:off x="3395370" y="4857452"/>
            <a:ext cx="6284491" cy="378352"/>
          </a:xfrm>
          <a:prstGeom prst="leftRightArrow">
            <a:avLst/>
          </a:prstGeom>
          <a:solidFill>
            <a:schemeClr val="bg2">
              <a:lumMod val="50000"/>
            </a:schemeClr>
          </a:solidFill>
          <a:ln>
            <a:noFill/>
          </a:ln>
          <a:extLst/>
        </p:spPr>
        <p:txBody>
          <a:bodyPr vert="horz" wrap="square" lIns="91440" tIns="45720" rIns="91440" bIns="45720" numCol="1" anchor="t" anchorCtr="0" compatLnSpc="1">
            <a:prstTxWarp prst="textNoShape">
              <a:avLst/>
            </a:prstTxWarp>
          </a:bodyPr>
          <a:lstStyle/>
          <a:p>
            <a:pPr defTabSz="914363">
              <a:defRPr/>
            </a:pPr>
            <a:endParaRPr lang="en-US" kern="0" dirty="0" smtClean="0">
              <a:solidFill>
                <a:srgbClr val="00188F"/>
              </a:solidFill>
            </a:endParaRPr>
          </a:p>
        </p:txBody>
      </p:sp>
      <p:grpSp>
        <p:nvGrpSpPr>
          <p:cNvPr id="103" name="Group 102"/>
          <p:cNvGrpSpPr/>
          <p:nvPr/>
        </p:nvGrpSpPr>
        <p:grpSpPr>
          <a:xfrm>
            <a:off x="2264694" y="4699135"/>
            <a:ext cx="1437239" cy="805966"/>
            <a:chOff x="2214668" y="4729675"/>
            <a:chExt cx="1437239" cy="805966"/>
          </a:xfrm>
        </p:grpSpPr>
        <p:pic>
          <p:nvPicPr>
            <p:cNvPr id="104" name="Picture 103"/>
            <p:cNvPicPr>
              <a:picLocks noChangeAspect="1"/>
            </p:cNvPicPr>
            <p:nvPr/>
          </p:nvPicPr>
          <p:blipFill>
            <a:blip r:embed="rId15"/>
            <a:stretch>
              <a:fillRect/>
            </a:stretch>
          </p:blipFill>
          <p:spPr>
            <a:xfrm>
              <a:off x="2676917" y="4729675"/>
              <a:ext cx="683700" cy="598300"/>
            </a:xfrm>
            <a:prstGeom prst="rect">
              <a:avLst/>
            </a:prstGeom>
          </p:spPr>
        </p:pic>
        <p:sp>
          <p:nvSpPr>
            <p:cNvPr id="106" name="Rectangle 105"/>
            <p:cNvSpPr/>
            <p:nvPr/>
          </p:nvSpPr>
          <p:spPr>
            <a:xfrm>
              <a:off x="2214668" y="5258642"/>
              <a:ext cx="1437239" cy="276999"/>
            </a:xfrm>
            <a:prstGeom prst="rect">
              <a:avLst/>
            </a:prstGeom>
          </p:spPr>
          <p:txBody>
            <a:bodyPr wrap="square">
              <a:spAutoFit/>
            </a:bodyPr>
            <a:lstStyle/>
            <a:p>
              <a:pPr algn="ctr" defTabSz="914363"/>
              <a:r>
                <a:rPr lang="en-US" sz="1200" kern="0" spc="-20" dirty="0" smtClean="0">
                  <a:solidFill>
                    <a:srgbClr val="00188F"/>
                  </a:solidFill>
                  <a:latin typeface="Segoe UI Light" panose="020B0502040204020203" pitchFamily="34" charset="0"/>
                  <a:cs typeface="Segoe UI Light" panose="020B0502040204020203" pitchFamily="34" charset="0"/>
                </a:rPr>
                <a:t>SharePoint</a:t>
              </a:r>
              <a:endParaRPr lang="en-US" sz="1200" kern="0" spc="-20" dirty="0">
                <a:solidFill>
                  <a:srgbClr val="00188F"/>
                </a:solidFill>
                <a:latin typeface="Segoe UI Light" panose="020B0502040204020203" pitchFamily="34" charset="0"/>
                <a:cs typeface="Segoe UI Light" panose="020B0502040204020203" pitchFamily="34" charset="0"/>
              </a:endParaRPr>
            </a:p>
          </p:txBody>
        </p:sp>
      </p:grpSp>
      <p:cxnSp>
        <p:nvCxnSpPr>
          <p:cNvPr id="107" name="Straight Arrow Connector 106"/>
          <p:cNvCxnSpPr/>
          <p:nvPr/>
        </p:nvCxnSpPr>
        <p:spPr>
          <a:xfrm flipH="1" flipV="1">
            <a:off x="2495150" y="4274120"/>
            <a:ext cx="473760" cy="374713"/>
          </a:xfrm>
          <a:prstGeom prst="straightConnector1">
            <a:avLst/>
          </a:prstGeom>
          <a:ln w="57150">
            <a:solidFill>
              <a:srgbClr val="FFC000"/>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113" name="Rectangle 112"/>
          <p:cNvSpPr/>
          <p:nvPr/>
        </p:nvSpPr>
        <p:spPr>
          <a:xfrm>
            <a:off x="9216529" y="1700167"/>
            <a:ext cx="2052806" cy="307777"/>
          </a:xfrm>
          <a:prstGeom prst="rect">
            <a:avLst/>
          </a:prstGeom>
        </p:spPr>
        <p:txBody>
          <a:bodyPr wrap="none">
            <a:spAutoFit/>
          </a:bodyPr>
          <a:lstStyle/>
          <a:p>
            <a:pPr defTabSz="914363">
              <a:defRPr/>
            </a:pPr>
            <a:r>
              <a:rPr lang="en-US" sz="1400" kern="0" spc="-70" dirty="0" smtClean="0">
                <a:solidFill>
                  <a:srgbClr val="00188F"/>
                </a:solidFill>
              </a:rPr>
              <a:t>On Premises Infrastructure</a:t>
            </a:r>
          </a:p>
        </p:txBody>
      </p:sp>
    </p:spTree>
    <p:extLst>
      <p:ext uri="{BB962C8B-B14F-4D97-AF65-F5344CB8AC3E}">
        <p14:creationId xmlns:p14="http://schemas.microsoft.com/office/powerpoint/2010/main" val="810531512"/>
      </p:ext>
    </p:extLst>
  </p:cSld>
  <p:clrMapOvr>
    <a:masterClrMapping/>
  </p:clrMapOvr>
  <p:transition>
    <p:fade/>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41573" y="265699"/>
            <a:ext cx="11889564" cy="917575"/>
          </a:xfrm>
        </p:spPr>
        <p:txBody>
          <a:bodyPr/>
          <a:lstStyle/>
          <a:p>
            <a:r>
              <a:rPr lang="en-US" dirty="0" smtClean="0"/>
              <a:t>Deployment -Phases </a:t>
            </a:r>
            <a:endParaRPr lang="en-US" dirty="0"/>
          </a:p>
        </p:txBody>
      </p:sp>
      <p:sp>
        <p:nvSpPr>
          <p:cNvPr id="5" name="Block Arc 4"/>
          <p:cNvSpPr/>
          <p:nvPr/>
        </p:nvSpPr>
        <p:spPr>
          <a:xfrm>
            <a:off x="-5087019" y="256902"/>
            <a:ext cx="7439520" cy="7439520"/>
          </a:xfrm>
          <a:prstGeom prst="blockArc">
            <a:avLst>
              <a:gd name="adj1" fmla="val 18900000"/>
              <a:gd name="adj2" fmla="val 2700000"/>
              <a:gd name="adj3" fmla="val 290"/>
            </a:avLst>
          </a:prstGeom>
        </p:spPr>
        <p:style>
          <a:lnRef idx="2">
            <a:schemeClr val="accent1">
              <a:shade val="60000"/>
              <a:hueOff val="0"/>
              <a:satOff val="0"/>
              <a:lumOff val="0"/>
              <a:alphaOff val="0"/>
            </a:schemeClr>
          </a:lnRef>
          <a:fillRef idx="0">
            <a:schemeClr val="accent1">
              <a:hueOff val="0"/>
              <a:satOff val="0"/>
              <a:lumOff val="0"/>
              <a:alphaOff val="0"/>
            </a:schemeClr>
          </a:fillRef>
          <a:effectRef idx="0">
            <a:schemeClr val="accent1">
              <a:hueOff val="0"/>
              <a:satOff val="0"/>
              <a:lumOff val="0"/>
              <a:alphaOff val="0"/>
            </a:schemeClr>
          </a:effectRef>
          <a:fontRef idx="minor">
            <a:schemeClr val="tx1">
              <a:hueOff val="0"/>
              <a:satOff val="0"/>
              <a:lumOff val="0"/>
              <a:alphaOff val="0"/>
            </a:schemeClr>
          </a:fontRef>
        </p:style>
      </p:sp>
      <p:grpSp>
        <p:nvGrpSpPr>
          <p:cNvPr id="10" name="Group 9"/>
          <p:cNvGrpSpPr/>
          <p:nvPr/>
        </p:nvGrpSpPr>
        <p:grpSpPr>
          <a:xfrm>
            <a:off x="1557268" y="1429562"/>
            <a:ext cx="9484169" cy="850323"/>
            <a:chOff x="0" y="2638842"/>
            <a:chExt cx="8903082" cy="850323"/>
          </a:xfrm>
        </p:grpSpPr>
        <p:sp>
          <p:nvSpPr>
            <p:cNvPr id="12" name="Rectangle 11"/>
            <p:cNvSpPr/>
            <p:nvPr/>
          </p:nvSpPr>
          <p:spPr>
            <a:xfrm>
              <a:off x="0" y="2638842"/>
              <a:ext cx="8903082" cy="850323"/>
            </a:xfrm>
            <a:prstGeom prst="rect">
              <a:avLst/>
            </a:prstGeom>
            <a:solidFill>
              <a:schemeClr val="tx1"/>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sp>
        <p:sp>
          <p:nvSpPr>
            <p:cNvPr id="13" name="Rectangle 12"/>
            <p:cNvSpPr/>
            <p:nvPr/>
          </p:nvSpPr>
          <p:spPr>
            <a:xfrm>
              <a:off x="0" y="2638842"/>
              <a:ext cx="8903082" cy="850323"/>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674944" tIns="104140" rIns="104140" bIns="104140" numCol="1" spcCol="1270" anchor="ctr" anchorCtr="0">
              <a:noAutofit/>
            </a:bodyPr>
            <a:lstStyle/>
            <a:p>
              <a:pPr defTabSz="1822450">
                <a:lnSpc>
                  <a:spcPct val="90000"/>
                </a:lnSpc>
                <a:spcBef>
                  <a:spcPct val="0"/>
                </a:spcBef>
                <a:spcAft>
                  <a:spcPct val="35000"/>
                </a:spcAft>
              </a:pPr>
              <a:r>
                <a:rPr lang="en-GB" sz="4100" dirty="0" smtClean="0">
                  <a:solidFill>
                    <a:srgbClr val="FFFFFF">
                      <a:lumMod val="20000"/>
                      <a:lumOff val="80000"/>
                    </a:srgbClr>
                  </a:solidFill>
                </a:rPr>
                <a:t>Infrastructure Setup</a:t>
              </a:r>
              <a:endParaRPr lang="en-GB" sz="4100" dirty="0">
                <a:solidFill>
                  <a:srgbClr val="FFFFFF">
                    <a:lumMod val="20000"/>
                    <a:lumOff val="80000"/>
                  </a:srgbClr>
                </a:solidFill>
              </a:endParaRPr>
            </a:p>
          </p:txBody>
        </p:sp>
      </p:grpSp>
      <p:sp>
        <p:nvSpPr>
          <p:cNvPr id="7" name="Oval 6"/>
          <p:cNvSpPr/>
          <p:nvPr/>
        </p:nvSpPr>
        <p:spPr>
          <a:xfrm>
            <a:off x="1033661" y="1337022"/>
            <a:ext cx="1062904" cy="1062904"/>
          </a:xfrm>
          <a:prstGeom prst="ellipse">
            <a:avLst/>
          </a:prstGeom>
        </p:spPr>
        <p:style>
          <a:lnRef idx="2">
            <a:schemeClr val="accent1">
              <a:hueOff val="0"/>
              <a:satOff val="0"/>
              <a:lumOff val="0"/>
              <a:alphaOff val="0"/>
            </a:schemeClr>
          </a:lnRef>
          <a:fillRef idx="1">
            <a:schemeClr val="lt1">
              <a:hueOff val="0"/>
              <a:satOff val="0"/>
              <a:lumOff val="0"/>
              <a:alphaOff val="0"/>
            </a:schemeClr>
          </a:fillRef>
          <a:effectRef idx="0">
            <a:schemeClr val="lt1">
              <a:hueOff val="0"/>
              <a:satOff val="0"/>
              <a:lumOff val="0"/>
              <a:alphaOff val="0"/>
            </a:schemeClr>
          </a:effectRef>
          <a:fontRef idx="minor">
            <a:schemeClr val="dk1">
              <a:hueOff val="0"/>
              <a:satOff val="0"/>
              <a:lumOff val="0"/>
              <a:alphaOff val="0"/>
            </a:schemeClr>
          </a:fontRef>
        </p:style>
        <p:txBody>
          <a:bodyPr/>
          <a:lstStyle/>
          <a:p>
            <a:pPr algn="ctr"/>
            <a:r>
              <a:rPr lang="en-GB" sz="4400" b="1" dirty="0" smtClean="0">
                <a:solidFill>
                  <a:srgbClr val="FFFFFF">
                    <a:lumMod val="20000"/>
                    <a:lumOff val="80000"/>
                  </a:srgbClr>
                </a:solidFill>
              </a:rPr>
              <a:t>√</a:t>
            </a:r>
            <a:endParaRPr lang="en-GB" sz="4400" b="1" dirty="0">
              <a:solidFill>
                <a:srgbClr val="FFFFFF">
                  <a:lumMod val="20000"/>
                  <a:lumOff val="80000"/>
                </a:srgbClr>
              </a:solidFill>
            </a:endParaRPr>
          </a:p>
        </p:txBody>
      </p:sp>
      <p:grpSp>
        <p:nvGrpSpPr>
          <p:cNvPr id="29" name="Group 28"/>
          <p:cNvGrpSpPr/>
          <p:nvPr/>
        </p:nvGrpSpPr>
        <p:grpSpPr>
          <a:xfrm>
            <a:off x="2315353" y="3590196"/>
            <a:ext cx="8726084" cy="850323"/>
            <a:chOff x="398788" y="227401"/>
            <a:chExt cx="9390592" cy="850323"/>
          </a:xfrm>
        </p:grpSpPr>
        <p:sp>
          <p:nvSpPr>
            <p:cNvPr id="30" name="Rectangle 29"/>
            <p:cNvSpPr/>
            <p:nvPr/>
          </p:nvSpPr>
          <p:spPr>
            <a:xfrm>
              <a:off x="398788" y="227401"/>
              <a:ext cx="9390592" cy="850323"/>
            </a:xfrm>
            <a:prstGeom prst="rect">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31" name="Rectangle 30"/>
            <p:cNvSpPr/>
            <p:nvPr/>
          </p:nvSpPr>
          <p:spPr>
            <a:xfrm>
              <a:off x="398788" y="227401"/>
              <a:ext cx="9390592" cy="850323"/>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674944" tIns="104140" rIns="104140" bIns="104140" numCol="1" spcCol="1270" anchor="ctr" anchorCtr="0">
              <a:noAutofit/>
            </a:bodyPr>
            <a:lstStyle/>
            <a:p>
              <a:pPr defTabSz="1822450">
                <a:lnSpc>
                  <a:spcPct val="90000"/>
                </a:lnSpc>
                <a:spcBef>
                  <a:spcPct val="0"/>
                </a:spcBef>
                <a:spcAft>
                  <a:spcPct val="35000"/>
                </a:spcAft>
              </a:pPr>
              <a:r>
                <a:rPr lang="en-GB" sz="4100" dirty="0" smtClean="0">
                  <a:solidFill>
                    <a:srgbClr val="505050"/>
                  </a:solidFill>
                </a:rPr>
                <a:t> Search Service Integration</a:t>
              </a:r>
              <a:endParaRPr lang="en-GB" sz="4100" dirty="0">
                <a:solidFill>
                  <a:srgbClr val="505050"/>
                </a:solidFill>
              </a:endParaRPr>
            </a:p>
          </p:txBody>
        </p:sp>
      </p:grpSp>
      <p:grpSp>
        <p:nvGrpSpPr>
          <p:cNvPr id="32" name="Group 31"/>
          <p:cNvGrpSpPr/>
          <p:nvPr/>
        </p:nvGrpSpPr>
        <p:grpSpPr>
          <a:xfrm>
            <a:off x="2202115" y="4594475"/>
            <a:ext cx="8839322" cy="587273"/>
            <a:chOff x="398788" y="227401"/>
            <a:chExt cx="9390592" cy="850323"/>
          </a:xfrm>
        </p:grpSpPr>
        <p:sp>
          <p:nvSpPr>
            <p:cNvPr id="33" name="Rectangle 32"/>
            <p:cNvSpPr/>
            <p:nvPr/>
          </p:nvSpPr>
          <p:spPr>
            <a:xfrm>
              <a:off x="398788" y="227401"/>
              <a:ext cx="9390592" cy="850323"/>
            </a:xfrm>
            <a:prstGeom prst="rect">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nchor="ctr"/>
            <a:lstStyle/>
            <a:p>
              <a:pPr defTabSz="1822450">
                <a:lnSpc>
                  <a:spcPct val="90000"/>
                </a:lnSpc>
                <a:spcBef>
                  <a:spcPct val="0"/>
                </a:spcBef>
                <a:spcAft>
                  <a:spcPct val="35000"/>
                </a:spcAft>
              </a:pPr>
              <a:r>
                <a:rPr lang="en-GB" sz="2400" dirty="0">
                  <a:solidFill>
                    <a:srgbClr val="FFFFFF"/>
                  </a:solidFill>
                </a:rPr>
                <a:t>      </a:t>
              </a:r>
              <a:r>
                <a:rPr lang="en-GB" sz="2400" dirty="0" smtClean="0">
                  <a:solidFill>
                    <a:srgbClr val="FFFFFF"/>
                  </a:solidFill>
                </a:rPr>
                <a:t>Configure Result Source</a:t>
              </a:r>
              <a:endParaRPr lang="en-GB" sz="2400" dirty="0">
                <a:solidFill>
                  <a:srgbClr val="FFFFFF"/>
                </a:solidFill>
              </a:endParaRPr>
            </a:p>
          </p:txBody>
        </p:sp>
        <p:sp>
          <p:nvSpPr>
            <p:cNvPr id="34" name="Rectangle 33"/>
            <p:cNvSpPr/>
            <p:nvPr/>
          </p:nvSpPr>
          <p:spPr>
            <a:xfrm>
              <a:off x="398788" y="227401"/>
              <a:ext cx="9390592" cy="850323"/>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674944" tIns="104140" rIns="104140" bIns="104140" numCol="1" spcCol="1270" anchor="ctr" anchorCtr="0">
              <a:noAutofit/>
            </a:bodyPr>
            <a:lstStyle/>
            <a:p>
              <a:pPr defTabSz="1822450">
                <a:lnSpc>
                  <a:spcPct val="90000"/>
                </a:lnSpc>
                <a:spcBef>
                  <a:spcPct val="0"/>
                </a:spcBef>
                <a:spcAft>
                  <a:spcPct val="35000"/>
                </a:spcAft>
              </a:pPr>
              <a:endParaRPr lang="en-GB" sz="2400" dirty="0">
                <a:solidFill>
                  <a:srgbClr val="FFFFFF"/>
                </a:solidFill>
              </a:endParaRPr>
            </a:p>
          </p:txBody>
        </p:sp>
      </p:grpSp>
      <p:sp>
        <p:nvSpPr>
          <p:cNvPr id="35" name="Oval 34"/>
          <p:cNvSpPr/>
          <p:nvPr/>
        </p:nvSpPr>
        <p:spPr>
          <a:xfrm>
            <a:off x="1897757" y="4577382"/>
            <a:ext cx="608714" cy="608714"/>
          </a:xfrm>
          <a:prstGeom prst="ellipse">
            <a:avLst/>
          </a:prstGeom>
        </p:spPr>
        <p:style>
          <a:lnRef idx="2">
            <a:schemeClr val="accent1">
              <a:hueOff val="0"/>
              <a:satOff val="0"/>
              <a:lumOff val="0"/>
              <a:alphaOff val="0"/>
            </a:schemeClr>
          </a:lnRef>
          <a:fillRef idx="1">
            <a:schemeClr val="lt1">
              <a:hueOff val="0"/>
              <a:satOff val="0"/>
              <a:lumOff val="0"/>
              <a:alphaOff val="0"/>
            </a:schemeClr>
          </a:fillRef>
          <a:effectRef idx="0">
            <a:schemeClr val="lt1">
              <a:hueOff val="0"/>
              <a:satOff val="0"/>
              <a:lumOff val="0"/>
              <a:alphaOff val="0"/>
            </a:schemeClr>
          </a:effectRef>
          <a:fontRef idx="minor">
            <a:schemeClr val="dk1">
              <a:hueOff val="0"/>
              <a:satOff val="0"/>
              <a:lumOff val="0"/>
              <a:alphaOff val="0"/>
            </a:schemeClr>
          </a:fontRef>
        </p:style>
      </p:sp>
      <p:sp>
        <p:nvSpPr>
          <p:cNvPr id="15" name="Oval 14"/>
          <p:cNvSpPr/>
          <p:nvPr/>
        </p:nvSpPr>
        <p:spPr>
          <a:xfrm>
            <a:off x="1790935" y="3478513"/>
            <a:ext cx="1062904" cy="1062904"/>
          </a:xfrm>
          <a:prstGeom prst="ellipse">
            <a:avLst/>
          </a:prstGeom>
        </p:spPr>
        <p:style>
          <a:lnRef idx="2">
            <a:schemeClr val="accent1">
              <a:hueOff val="0"/>
              <a:satOff val="0"/>
              <a:lumOff val="0"/>
              <a:alphaOff val="0"/>
            </a:schemeClr>
          </a:lnRef>
          <a:fillRef idx="1">
            <a:schemeClr val="lt1">
              <a:hueOff val="0"/>
              <a:satOff val="0"/>
              <a:lumOff val="0"/>
              <a:alphaOff val="0"/>
            </a:schemeClr>
          </a:fillRef>
          <a:effectRef idx="0">
            <a:schemeClr val="lt1">
              <a:hueOff val="0"/>
              <a:satOff val="0"/>
              <a:lumOff val="0"/>
              <a:alphaOff val="0"/>
            </a:schemeClr>
          </a:effectRef>
          <a:fontRef idx="minor">
            <a:schemeClr val="dk1">
              <a:hueOff val="0"/>
              <a:satOff val="0"/>
              <a:lumOff val="0"/>
              <a:alphaOff val="0"/>
            </a:schemeClr>
          </a:fontRef>
        </p:style>
      </p:sp>
      <p:sp>
        <p:nvSpPr>
          <p:cNvPr id="38" name="Rectangle 37"/>
          <p:cNvSpPr/>
          <p:nvPr/>
        </p:nvSpPr>
        <p:spPr>
          <a:xfrm>
            <a:off x="2003924" y="2521647"/>
            <a:ext cx="9037513" cy="850323"/>
          </a:xfrm>
          <a:prstGeom prst="rect">
            <a:avLst/>
          </a:prstGeom>
          <a:solidFill>
            <a:schemeClr val="tx1"/>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sp>
      <p:sp>
        <p:nvSpPr>
          <p:cNvPr id="40" name="Rectangle 39"/>
          <p:cNvSpPr/>
          <p:nvPr/>
        </p:nvSpPr>
        <p:spPr>
          <a:xfrm>
            <a:off x="2096566" y="2549299"/>
            <a:ext cx="8944872" cy="850323"/>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674944" tIns="104140" rIns="104140" bIns="104140" numCol="1" spcCol="1270" anchor="ctr" anchorCtr="0">
            <a:noAutofit/>
          </a:bodyPr>
          <a:lstStyle/>
          <a:p>
            <a:pPr defTabSz="1822450">
              <a:lnSpc>
                <a:spcPct val="90000"/>
              </a:lnSpc>
              <a:spcBef>
                <a:spcPct val="0"/>
              </a:spcBef>
              <a:spcAft>
                <a:spcPct val="35000"/>
              </a:spcAft>
            </a:pPr>
            <a:r>
              <a:rPr lang="en-GB" sz="4100" dirty="0">
                <a:solidFill>
                  <a:srgbClr val="FFFFFF">
                    <a:lumMod val="20000"/>
                    <a:lumOff val="80000"/>
                  </a:srgbClr>
                </a:solidFill>
              </a:rPr>
              <a:t>S2S Trust &amp; Identity Management</a:t>
            </a:r>
          </a:p>
        </p:txBody>
      </p:sp>
      <p:sp>
        <p:nvSpPr>
          <p:cNvPr id="28" name="Oval 27"/>
          <p:cNvSpPr/>
          <p:nvPr/>
        </p:nvSpPr>
        <p:spPr>
          <a:xfrm>
            <a:off x="1567819" y="2383165"/>
            <a:ext cx="1062904" cy="1062904"/>
          </a:xfrm>
          <a:prstGeom prst="ellipse">
            <a:avLst/>
          </a:prstGeom>
        </p:spPr>
        <p:style>
          <a:lnRef idx="2">
            <a:schemeClr val="accent1">
              <a:hueOff val="0"/>
              <a:satOff val="0"/>
              <a:lumOff val="0"/>
              <a:alphaOff val="0"/>
            </a:schemeClr>
          </a:lnRef>
          <a:fillRef idx="1">
            <a:schemeClr val="lt1">
              <a:hueOff val="0"/>
              <a:satOff val="0"/>
              <a:lumOff val="0"/>
              <a:alphaOff val="0"/>
            </a:schemeClr>
          </a:fillRef>
          <a:effectRef idx="0">
            <a:schemeClr val="lt1">
              <a:hueOff val="0"/>
              <a:satOff val="0"/>
              <a:lumOff val="0"/>
              <a:alphaOff val="0"/>
            </a:schemeClr>
          </a:effectRef>
          <a:fontRef idx="minor">
            <a:schemeClr val="dk1">
              <a:hueOff val="0"/>
              <a:satOff val="0"/>
              <a:lumOff val="0"/>
              <a:alphaOff val="0"/>
            </a:schemeClr>
          </a:fontRef>
        </p:style>
        <p:txBody>
          <a:bodyPr/>
          <a:lstStyle/>
          <a:p>
            <a:pPr algn="ctr"/>
            <a:r>
              <a:rPr lang="en-GB" sz="4400" b="1" dirty="0" smtClean="0">
                <a:solidFill>
                  <a:srgbClr val="FFFFFF">
                    <a:lumMod val="20000"/>
                    <a:lumOff val="80000"/>
                  </a:srgbClr>
                </a:solidFill>
              </a:rPr>
              <a:t>√</a:t>
            </a:r>
            <a:endParaRPr lang="en-GB" sz="4400" b="1" dirty="0">
              <a:solidFill>
                <a:srgbClr val="FFFFFF">
                  <a:lumMod val="20000"/>
                  <a:lumOff val="80000"/>
                </a:srgbClr>
              </a:solidFill>
            </a:endParaRPr>
          </a:p>
        </p:txBody>
      </p:sp>
      <p:grpSp>
        <p:nvGrpSpPr>
          <p:cNvPr id="41" name="Group 40"/>
          <p:cNvGrpSpPr/>
          <p:nvPr/>
        </p:nvGrpSpPr>
        <p:grpSpPr>
          <a:xfrm>
            <a:off x="1969615" y="5261296"/>
            <a:ext cx="9071822" cy="587273"/>
            <a:chOff x="398788" y="227401"/>
            <a:chExt cx="9390592" cy="850323"/>
          </a:xfrm>
        </p:grpSpPr>
        <p:sp>
          <p:nvSpPr>
            <p:cNvPr id="42" name="Rectangle 41"/>
            <p:cNvSpPr/>
            <p:nvPr/>
          </p:nvSpPr>
          <p:spPr>
            <a:xfrm>
              <a:off x="398788" y="227401"/>
              <a:ext cx="9390592" cy="850323"/>
            </a:xfrm>
            <a:prstGeom prst="rect">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nchor="ctr"/>
            <a:lstStyle/>
            <a:p>
              <a:pPr defTabSz="1822450">
                <a:lnSpc>
                  <a:spcPct val="90000"/>
                </a:lnSpc>
                <a:spcBef>
                  <a:spcPct val="0"/>
                </a:spcBef>
                <a:spcAft>
                  <a:spcPct val="35000"/>
                </a:spcAft>
              </a:pPr>
              <a:r>
                <a:rPr lang="en-GB" sz="2400" dirty="0">
                  <a:solidFill>
                    <a:srgbClr val="FFFFFF"/>
                  </a:solidFill>
                </a:rPr>
                <a:t>      </a:t>
              </a:r>
              <a:r>
                <a:rPr lang="en-GB" sz="2400" dirty="0" smtClean="0">
                  <a:solidFill>
                    <a:srgbClr val="FFFFFF"/>
                  </a:solidFill>
                </a:rPr>
                <a:t>Create a Query Rule</a:t>
              </a:r>
              <a:endParaRPr lang="en-GB" sz="2400" dirty="0">
                <a:solidFill>
                  <a:srgbClr val="FFFFFF"/>
                </a:solidFill>
              </a:endParaRPr>
            </a:p>
          </p:txBody>
        </p:sp>
        <p:sp>
          <p:nvSpPr>
            <p:cNvPr id="43" name="Rectangle 42"/>
            <p:cNvSpPr/>
            <p:nvPr/>
          </p:nvSpPr>
          <p:spPr>
            <a:xfrm>
              <a:off x="398788" y="227401"/>
              <a:ext cx="9390592" cy="850323"/>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674944" tIns="104140" rIns="104140" bIns="104140" numCol="1" spcCol="1270" anchor="ctr" anchorCtr="0">
              <a:noAutofit/>
            </a:bodyPr>
            <a:lstStyle/>
            <a:p>
              <a:pPr defTabSz="1822450">
                <a:lnSpc>
                  <a:spcPct val="90000"/>
                </a:lnSpc>
                <a:spcBef>
                  <a:spcPct val="0"/>
                </a:spcBef>
                <a:spcAft>
                  <a:spcPct val="35000"/>
                </a:spcAft>
              </a:pPr>
              <a:endParaRPr lang="en-GB" sz="2400" dirty="0">
                <a:solidFill>
                  <a:srgbClr val="FFFFFF"/>
                </a:solidFill>
              </a:endParaRPr>
            </a:p>
          </p:txBody>
        </p:sp>
      </p:grpSp>
      <p:sp>
        <p:nvSpPr>
          <p:cNvPr id="44" name="Oval 43"/>
          <p:cNvSpPr/>
          <p:nvPr/>
        </p:nvSpPr>
        <p:spPr>
          <a:xfrm>
            <a:off x="1665257" y="5244203"/>
            <a:ext cx="608714" cy="608714"/>
          </a:xfrm>
          <a:prstGeom prst="ellipse">
            <a:avLst/>
          </a:prstGeom>
        </p:spPr>
        <p:style>
          <a:lnRef idx="2">
            <a:schemeClr val="accent1">
              <a:hueOff val="0"/>
              <a:satOff val="0"/>
              <a:lumOff val="0"/>
              <a:alphaOff val="0"/>
            </a:schemeClr>
          </a:lnRef>
          <a:fillRef idx="1">
            <a:schemeClr val="lt1">
              <a:hueOff val="0"/>
              <a:satOff val="0"/>
              <a:lumOff val="0"/>
              <a:alphaOff val="0"/>
            </a:schemeClr>
          </a:fillRef>
          <a:effectRef idx="0">
            <a:schemeClr val="lt1">
              <a:hueOff val="0"/>
              <a:satOff val="0"/>
              <a:lumOff val="0"/>
              <a:alphaOff val="0"/>
            </a:schemeClr>
          </a:effectRef>
          <a:fontRef idx="minor">
            <a:schemeClr val="dk1">
              <a:hueOff val="0"/>
              <a:satOff val="0"/>
              <a:lumOff val="0"/>
              <a:alphaOff val="0"/>
            </a:schemeClr>
          </a:fontRef>
        </p:style>
      </p:sp>
      <p:grpSp>
        <p:nvGrpSpPr>
          <p:cNvPr id="45" name="Group 44"/>
          <p:cNvGrpSpPr/>
          <p:nvPr/>
        </p:nvGrpSpPr>
        <p:grpSpPr>
          <a:xfrm>
            <a:off x="1557268" y="5942141"/>
            <a:ext cx="9484169" cy="587273"/>
            <a:chOff x="398788" y="227401"/>
            <a:chExt cx="9390592" cy="850323"/>
          </a:xfrm>
        </p:grpSpPr>
        <p:sp>
          <p:nvSpPr>
            <p:cNvPr id="46" name="Rectangle 45"/>
            <p:cNvSpPr/>
            <p:nvPr/>
          </p:nvSpPr>
          <p:spPr>
            <a:xfrm>
              <a:off x="398788" y="227401"/>
              <a:ext cx="9390592" cy="850323"/>
            </a:xfrm>
            <a:prstGeom prst="rect">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nchor="ctr"/>
            <a:lstStyle/>
            <a:p>
              <a:pPr defTabSz="1822450">
                <a:lnSpc>
                  <a:spcPct val="90000"/>
                </a:lnSpc>
                <a:spcBef>
                  <a:spcPct val="0"/>
                </a:spcBef>
                <a:spcAft>
                  <a:spcPct val="35000"/>
                </a:spcAft>
              </a:pPr>
              <a:r>
                <a:rPr lang="en-GB" sz="2400" dirty="0">
                  <a:solidFill>
                    <a:srgbClr val="FFFFFF"/>
                  </a:solidFill>
                </a:rPr>
                <a:t>      </a:t>
              </a:r>
              <a:r>
                <a:rPr lang="en-GB" sz="2400" dirty="0" smtClean="0">
                  <a:solidFill>
                    <a:srgbClr val="FFFFFF"/>
                  </a:solidFill>
                </a:rPr>
                <a:t>Validate Search Configuration</a:t>
              </a:r>
              <a:endParaRPr lang="en-GB" sz="2400" dirty="0">
                <a:solidFill>
                  <a:srgbClr val="FFFFFF"/>
                </a:solidFill>
              </a:endParaRPr>
            </a:p>
          </p:txBody>
        </p:sp>
        <p:sp>
          <p:nvSpPr>
            <p:cNvPr id="47" name="Rectangle 46"/>
            <p:cNvSpPr/>
            <p:nvPr/>
          </p:nvSpPr>
          <p:spPr>
            <a:xfrm>
              <a:off x="398788" y="227401"/>
              <a:ext cx="9390592" cy="850323"/>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674944" tIns="104140" rIns="104140" bIns="104140" numCol="1" spcCol="1270" anchor="ctr" anchorCtr="0">
              <a:noAutofit/>
            </a:bodyPr>
            <a:lstStyle/>
            <a:p>
              <a:pPr defTabSz="1822450">
                <a:lnSpc>
                  <a:spcPct val="90000"/>
                </a:lnSpc>
                <a:spcBef>
                  <a:spcPct val="0"/>
                </a:spcBef>
                <a:spcAft>
                  <a:spcPct val="35000"/>
                </a:spcAft>
              </a:pPr>
              <a:endParaRPr lang="en-GB" sz="2400" dirty="0">
                <a:solidFill>
                  <a:srgbClr val="FFFFFF"/>
                </a:solidFill>
              </a:endParaRPr>
            </a:p>
          </p:txBody>
        </p:sp>
      </p:grpSp>
      <p:sp>
        <p:nvSpPr>
          <p:cNvPr id="48" name="Oval 47"/>
          <p:cNvSpPr/>
          <p:nvPr/>
        </p:nvSpPr>
        <p:spPr>
          <a:xfrm>
            <a:off x="1252910" y="5925048"/>
            <a:ext cx="608714" cy="608714"/>
          </a:xfrm>
          <a:prstGeom prst="ellipse">
            <a:avLst/>
          </a:prstGeom>
        </p:spPr>
        <p:style>
          <a:lnRef idx="2">
            <a:schemeClr val="accent1">
              <a:hueOff val="0"/>
              <a:satOff val="0"/>
              <a:lumOff val="0"/>
              <a:alphaOff val="0"/>
            </a:schemeClr>
          </a:lnRef>
          <a:fillRef idx="1">
            <a:schemeClr val="lt1">
              <a:hueOff val="0"/>
              <a:satOff val="0"/>
              <a:lumOff val="0"/>
              <a:alphaOff val="0"/>
            </a:schemeClr>
          </a:fillRef>
          <a:effectRef idx="0">
            <a:schemeClr val="lt1">
              <a:hueOff val="0"/>
              <a:satOff val="0"/>
              <a:lumOff val="0"/>
              <a:alphaOff val="0"/>
            </a:schemeClr>
          </a:effectRef>
          <a:fontRef idx="minor">
            <a:schemeClr val="dk1">
              <a:hueOff val="0"/>
              <a:satOff val="0"/>
              <a:lumOff val="0"/>
              <a:alphaOff val="0"/>
            </a:schemeClr>
          </a:fontRef>
        </p:style>
      </p:sp>
    </p:spTree>
    <p:extLst>
      <p:ext uri="{BB962C8B-B14F-4D97-AF65-F5344CB8AC3E}">
        <p14:creationId xmlns:p14="http://schemas.microsoft.com/office/powerpoint/2010/main" val="2938902625"/>
      </p:ext>
    </p:extLst>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Session Objectives </a:t>
            </a:r>
            <a:r>
              <a:rPr lang="en-US" dirty="0" smtClean="0"/>
              <a:t>And </a:t>
            </a:r>
            <a:r>
              <a:rPr lang="en-US" dirty="0"/>
              <a:t>Takeaways</a:t>
            </a:r>
          </a:p>
        </p:txBody>
      </p:sp>
      <p:sp>
        <p:nvSpPr>
          <p:cNvPr id="5" name="Text Placeholder 4"/>
          <p:cNvSpPr>
            <a:spLocks noGrp="1"/>
          </p:cNvSpPr>
          <p:nvPr>
            <p:ph type="body" sz="quarter" idx="11"/>
          </p:nvPr>
        </p:nvSpPr>
        <p:spPr>
          <a:xfrm>
            <a:off x="274639" y="1212849"/>
            <a:ext cx="11889564" cy="5078313"/>
          </a:xfrm>
          <a:prstGeom prst="rect">
            <a:avLst/>
          </a:prstGeom>
        </p:spPr>
        <p:txBody>
          <a:bodyPr/>
          <a:lstStyle/>
          <a:p>
            <a:r>
              <a:rPr lang="en-US" dirty="0"/>
              <a:t>Session Objectives: </a:t>
            </a:r>
          </a:p>
          <a:p>
            <a:pPr lvl="1"/>
            <a:r>
              <a:rPr lang="en-GB" dirty="0" smtClean="0"/>
              <a:t>Cover the common configurations and tools used to setup the Hybrid environment and infrastructure</a:t>
            </a:r>
          </a:p>
          <a:p>
            <a:pPr lvl="1"/>
            <a:r>
              <a:rPr lang="en-GB" dirty="0" smtClean="0"/>
              <a:t>Prepare </a:t>
            </a:r>
            <a:r>
              <a:rPr lang="en-GB" dirty="0"/>
              <a:t>for conversations with customers and partners on the implementation of hybrid </a:t>
            </a:r>
            <a:r>
              <a:rPr lang="en-GB" dirty="0" smtClean="0"/>
              <a:t>search</a:t>
            </a:r>
          </a:p>
          <a:p>
            <a:pPr lvl="1"/>
            <a:r>
              <a:rPr lang="en-GB" dirty="0" smtClean="0"/>
              <a:t>Evangelize </a:t>
            </a:r>
            <a:r>
              <a:rPr lang="en-GB" dirty="0"/>
              <a:t>the benefits of </a:t>
            </a:r>
            <a:r>
              <a:rPr lang="en-GB" dirty="0">
                <a:gradFill>
                  <a:gsLst>
                    <a:gs pos="1250">
                      <a:schemeClr val="tx1"/>
                    </a:gs>
                    <a:gs pos="100000">
                      <a:schemeClr val="tx1"/>
                    </a:gs>
                  </a:gsLst>
                  <a:lin ang="5400000" scaled="0"/>
                </a:gradFill>
              </a:rPr>
              <a:t>hybrid as a stepping stone towards a full cloud </a:t>
            </a:r>
            <a:r>
              <a:rPr lang="en-GB" dirty="0" smtClean="0">
                <a:gradFill>
                  <a:gsLst>
                    <a:gs pos="1250">
                      <a:schemeClr val="tx1"/>
                    </a:gs>
                    <a:gs pos="100000">
                      <a:schemeClr val="tx1"/>
                    </a:gs>
                  </a:gsLst>
                  <a:lin ang="5400000" scaled="0"/>
                </a:gradFill>
              </a:rPr>
              <a:t>migration</a:t>
            </a:r>
            <a:endParaRPr lang="en-GB" dirty="0">
              <a:gradFill>
                <a:gsLst>
                  <a:gs pos="1250">
                    <a:schemeClr val="tx1"/>
                  </a:gs>
                  <a:gs pos="100000">
                    <a:schemeClr val="tx1"/>
                  </a:gs>
                </a:gsLst>
                <a:lin ang="5400000" scaled="0"/>
              </a:gradFill>
            </a:endParaRPr>
          </a:p>
          <a:p>
            <a:endParaRPr lang="en-US" dirty="0" smtClean="0"/>
          </a:p>
          <a:p>
            <a:r>
              <a:rPr lang="en-US" dirty="0" smtClean="0"/>
              <a:t>Key Takeaways</a:t>
            </a:r>
          </a:p>
          <a:p>
            <a:pPr lvl="1"/>
            <a:r>
              <a:rPr lang="en-GB" dirty="0"/>
              <a:t>Discuss the configuration experience for </a:t>
            </a:r>
            <a:r>
              <a:rPr lang="en-US" dirty="0"/>
              <a:t>Outbound Hybrid with Password Sync </a:t>
            </a:r>
            <a:r>
              <a:rPr lang="en-GB" dirty="0"/>
              <a:t>and understand the critical components in the setup</a:t>
            </a:r>
          </a:p>
          <a:p>
            <a:endParaRPr lang="en-US" sz="2000" dirty="0" smtClean="0">
              <a:gradFill>
                <a:gsLst>
                  <a:gs pos="1250">
                    <a:schemeClr val="tx1"/>
                  </a:gs>
                  <a:gs pos="100000">
                    <a:schemeClr val="tx1"/>
                  </a:gs>
                </a:gsLst>
                <a:lin ang="5400000" scaled="0"/>
              </a:gradFill>
              <a:latin typeface="+mn-lt"/>
            </a:endParaRPr>
          </a:p>
          <a:p>
            <a:endParaRPr lang="en-US" sz="2000" dirty="0">
              <a:gradFill>
                <a:gsLst>
                  <a:gs pos="1250">
                    <a:schemeClr val="tx1"/>
                  </a:gs>
                  <a:gs pos="100000">
                    <a:schemeClr val="tx1"/>
                  </a:gs>
                </a:gsLst>
                <a:lin ang="5400000" scaled="0"/>
              </a:gradFill>
              <a:latin typeface="+mn-lt"/>
            </a:endParaRPr>
          </a:p>
          <a:p>
            <a:endParaRPr lang="en-US" dirty="0"/>
          </a:p>
        </p:txBody>
      </p:sp>
    </p:spTree>
    <p:extLst>
      <p:ext uri="{BB962C8B-B14F-4D97-AF65-F5344CB8AC3E}">
        <p14:creationId xmlns:p14="http://schemas.microsoft.com/office/powerpoint/2010/main" val="32728053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13581" y="1193006"/>
            <a:ext cx="10056812" cy="3655441"/>
          </a:xfrm>
        </p:spPr>
        <p:txBody>
          <a:bodyPr/>
          <a:lstStyle/>
          <a:p>
            <a:r>
              <a:rPr lang="en-GB" dirty="0" smtClean="0"/>
              <a:t>Demo</a:t>
            </a:r>
            <a:br>
              <a:rPr lang="en-GB" dirty="0" smtClean="0"/>
            </a:br>
            <a:r>
              <a:rPr lang="en-GB" sz="4400" dirty="0" smtClean="0"/>
              <a:t>Configure Result Source and Query Rule</a:t>
            </a:r>
            <a:endParaRPr lang="en-GB" sz="4400" dirty="0"/>
          </a:p>
        </p:txBody>
      </p:sp>
    </p:spTree>
    <p:extLst>
      <p:ext uri="{BB962C8B-B14F-4D97-AF65-F5344CB8AC3E}">
        <p14:creationId xmlns:p14="http://schemas.microsoft.com/office/powerpoint/2010/main" val="1313546043"/>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5498157" y="1409030"/>
            <a:ext cx="6697919" cy="6509474"/>
          </a:xfrm>
        </p:spPr>
        <p:txBody>
          <a:bodyPr/>
          <a:lstStyle/>
          <a:p>
            <a:pPr marL="1016000" lvl="2" indent="-457200">
              <a:lnSpc>
                <a:spcPct val="70000"/>
              </a:lnSpc>
              <a:spcBef>
                <a:spcPts val="1224"/>
              </a:spcBef>
            </a:pPr>
            <a:r>
              <a:rPr lang="en-US" sz="3200" dirty="0" smtClean="0">
                <a:latin typeface="+mj-lt"/>
              </a:rPr>
              <a:t>Protocol </a:t>
            </a:r>
            <a:r>
              <a:rPr lang="en-US" sz="3200" dirty="0">
                <a:latin typeface="+mj-lt"/>
              </a:rPr>
              <a:t>should be chosen as Remote </a:t>
            </a:r>
            <a:r>
              <a:rPr lang="en-US" sz="3200" dirty="0" smtClean="0">
                <a:latin typeface="+mj-lt"/>
              </a:rPr>
              <a:t>SharePoint</a:t>
            </a:r>
          </a:p>
          <a:p>
            <a:pPr marL="558800" lvl="2" indent="0">
              <a:lnSpc>
                <a:spcPct val="70000"/>
              </a:lnSpc>
              <a:spcBef>
                <a:spcPts val="1224"/>
              </a:spcBef>
              <a:buNone/>
            </a:pPr>
            <a:r>
              <a:rPr lang="en-US" sz="3200" dirty="0" smtClean="0">
                <a:latin typeface="+mj-lt"/>
              </a:rPr>
              <a:t> </a:t>
            </a:r>
            <a:endParaRPr lang="en-US" sz="3200" dirty="0">
              <a:latin typeface="+mj-lt"/>
            </a:endParaRPr>
          </a:p>
          <a:p>
            <a:pPr marL="1016000" lvl="2" indent="-457200">
              <a:lnSpc>
                <a:spcPct val="70000"/>
              </a:lnSpc>
              <a:spcBef>
                <a:spcPts val="1224"/>
              </a:spcBef>
            </a:pPr>
            <a:r>
              <a:rPr lang="en-US" sz="3200" dirty="0">
                <a:latin typeface="+mj-lt"/>
              </a:rPr>
              <a:t>SPO URL should be specified as </a:t>
            </a:r>
            <a:r>
              <a:rPr lang="en-US" sz="3200" dirty="0" smtClean="0">
                <a:latin typeface="+mj-lt"/>
              </a:rPr>
              <a:t>Tenant Root Site URL </a:t>
            </a:r>
            <a:endParaRPr lang="en-US" sz="3200" dirty="0">
              <a:latin typeface="+mj-lt"/>
            </a:endParaRPr>
          </a:p>
          <a:p>
            <a:pPr marL="558800" lvl="2" indent="0">
              <a:lnSpc>
                <a:spcPct val="70000"/>
              </a:lnSpc>
              <a:spcBef>
                <a:spcPts val="1224"/>
              </a:spcBef>
              <a:buNone/>
            </a:pPr>
            <a:r>
              <a:rPr lang="en-US" sz="3200" i="1" dirty="0" smtClean="0">
                <a:latin typeface="+mj-lt"/>
              </a:rPr>
              <a:t>    (https://tenant.sharepoint.com)</a:t>
            </a:r>
          </a:p>
          <a:p>
            <a:pPr marL="558800" lvl="2" indent="0">
              <a:lnSpc>
                <a:spcPct val="70000"/>
              </a:lnSpc>
              <a:spcBef>
                <a:spcPts val="1224"/>
              </a:spcBef>
              <a:buNone/>
            </a:pPr>
            <a:endParaRPr lang="en-US" sz="3200" dirty="0">
              <a:latin typeface="+mj-lt"/>
            </a:endParaRPr>
          </a:p>
          <a:p>
            <a:pPr marL="1016000" lvl="2" indent="-457200">
              <a:lnSpc>
                <a:spcPct val="70000"/>
              </a:lnSpc>
              <a:spcBef>
                <a:spcPts val="1224"/>
              </a:spcBef>
            </a:pPr>
            <a:r>
              <a:rPr lang="en-US" sz="3200" dirty="0" smtClean="0">
                <a:latin typeface="+mj-lt"/>
              </a:rPr>
              <a:t>For Credentials information select Default Authentication</a:t>
            </a:r>
          </a:p>
          <a:p>
            <a:pPr marL="558800" lvl="2" indent="0">
              <a:lnSpc>
                <a:spcPct val="70000"/>
              </a:lnSpc>
              <a:spcBef>
                <a:spcPts val="1224"/>
              </a:spcBef>
              <a:buNone/>
            </a:pPr>
            <a:endParaRPr lang="en-US" sz="1800" b="1" dirty="0">
              <a:latin typeface="+mj-lt"/>
            </a:endParaRPr>
          </a:p>
          <a:p>
            <a:pPr marL="558800" lvl="2" indent="0">
              <a:lnSpc>
                <a:spcPct val="70000"/>
              </a:lnSpc>
              <a:spcBef>
                <a:spcPts val="1224"/>
              </a:spcBef>
              <a:buNone/>
            </a:pPr>
            <a:endParaRPr lang="en-US" sz="2400" dirty="0">
              <a:latin typeface="+mj-lt"/>
            </a:endParaRPr>
          </a:p>
          <a:p>
            <a:pPr marL="342900" lvl="1" indent="0">
              <a:lnSpc>
                <a:spcPct val="70000"/>
              </a:lnSpc>
              <a:spcBef>
                <a:spcPts val="1224"/>
              </a:spcBef>
              <a:buNone/>
            </a:pPr>
            <a:endParaRPr lang="en-US" dirty="0" smtClean="0"/>
          </a:p>
          <a:p>
            <a:pPr lvl="1">
              <a:lnSpc>
                <a:spcPct val="70000"/>
              </a:lnSpc>
              <a:spcBef>
                <a:spcPts val="1224"/>
              </a:spcBef>
            </a:pPr>
            <a:endParaRPr lang="en-US" dirty="0"/>
          </a:p>
          <a:p>
            <a:pPr lvl="1">
              <a:lnSpc>
                <a:spcPct val="70000"/>
              </a:lnSpc>
              <a:spcBef>
                <a:spcPts val="1224"/>
              </a:spcBef>
            </a:pPr>
            <a:endParaRPr lang="en-US" sz="2600" dirty="0" smtClean="0">
              <a:latin typeface="+mj-lt"/>
            </a:endParaRPr>
          </a:p>
          <a:p>
            <a:pPr lvl="1">
              <a:lnSpc>
                <a:spcPct val="70000"/>
              </a:lnSpc>
              <a:spcBef>
                <a:spcPts val="1224"/>
              </a:spcBef>
            </a:pPr>
            <a:endParaRPr lang="en-US" sz="2600" dirty="0">
              <a:latin typeface="+mj-lt"/>
            </a:endParaRPr>
          </a:p>
        </p:txBody>
      </p:sp>
      <p:sp>
        <p:nvSpPr>
          <p:cNvPr id="3" name="Title 2"/>
          <p:cNvSpPr>
            <a:spLocks noGrp="1"/>
          </p:cNvSpPr>
          <p:nvPr>
            <p:ph type="title"/>
          </p:nvPr>
        </p:nvSpPr>
        <p:spPr/>
        <p:txBody>
          <a:bodyPr/>
          <a:lstStyle/>
          <a:p>
            <a:r>
              <a:rPr lang="en-US" dirty="0" smtClean="0"/>
              <a:t>Configure Result Source – On Premises</a:t>
            </a:r>
            <a:endParaRPr lang="en-US" dirty="0"/>
          </a:p>
        </p:txBody>
      </p:sp>
      <p:pic>
        <p:nvPicPr>
          <p:cNvPr id="6" name="Picture 5"/>
          <p:cNvPicPr>
            <a:picLocks noChangeAspect="1"/>
          </p:cNvPicPr>
          <p:nvPr/>
        </p:nvPicPr>
        <p:blipFill>
          <a:blip r:embed="rId3"/>
          <a:stretch>
            <a:fillRect/>
          </a:stretch>
        </p:blipFill>
        <p:spPr>
          <a:xfrm>
            <a:off x="0" y="1409031"/>
            <a:ext cx="6382312" cy="4662762"/>
          </a:xfrm>
          <a:prstGeom prst="rect">
            <a:avLst/>
          </a:prstGeom>
        </p:spPr>
      </p:pic>
      <p:pic>
        <p:nvPicPr>
          <p:cNvPr id="7" name="Picture 6"/>
          <p:cNvPicPr>
            <a:picLocks noChangeAspect="1"/>
          </p:cNvPicPr>
          <p:nvPr/>
        </p:nvPicPr>
        <p:blipFill>
          <a:blip r:embed="rId4"/>
          <a:stretch>
            <a:fillRect/>
          </a:stretch>
        </p:blipFill>
        <p:spPr>
          <a:xfrm>
            <a:off x="0" y="1409029"/>
            <a:ext cx="6382312" cy="4662764"/>
          </a:xfrm>
          <a:prstGeom prst="rect">
            <a:avLst/>
          </a:prstGeom>
        </p:spPr>
      </p:pic>
    </p:spTree>
    <p:extLst>
      <p:ext uri="{BB962C8B-B14F-4D97-AF65-F5344CB8AC3E}">
        <p14:creationId xmlns:p14="http://schemas.microsoft.com/office/powerpoint/2010/main" val="24013421"/>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Create A Query Rule – On Premises</a:t>
            </a:r>
            <a:endParaRPr lang="en-US" dirty="0"/>
          </a:p>
        </p:txBody>
      </p:sp>
      <p:sp>
        <p:nvSpPr>
          <p:cNvPr id="3" name="Content Placeholder 2"/>
          <p:cNvSpPr>
            <a:spLocks noGrp="1"/>
          </p:cNvSpPr>
          <p:nvPr>
            <p:ph type="body" sz="quarter" idx="11"/>
          </p:nvPr>
        </p:nvSpPr>
        <p:spPr>
          <a:xfrm>
            <a:off x="274639" y="1212850"/>
            <a:ext cx="11889564" cy="1611310"/>
          </a:xfrm>
        </p:spPr>
        <p:txBody>
          <a:bodyPr>
            <a:normAutofit/>
          </a:bodyPr>
          <a:lstStyle/>
          <a:p>
            <a:pPr>
              <a:lnSpc>
                <a:spcPct val="100000"/>
              </a:lnSpc>
            </a:pPr>
            <a:r>
              <a:rPr lang="en-US" sz="2800" dirty="0" smtClean="0">
                <a:latin typeface="+mn-lt"/>
              </a:rPr>
              <a:t>From Result </a:t>
            </a:r>
            <a:r>
              <a:rPr lang="en-US" sz="2800" dirty="0">
                <a:latin typeface="+mn-lt"/>
              </a:rPr>
              <a:t>Source drop-down list, select the </a:t>
            </a:r>
            <a:r>
              <a:rPr lang="en-US" sz="2800" dirty="0" smtClean="0">
                <a:latin typeface="+mn-lt"/>
              </a:rPr>
              <a:t>specified result source</a:t>
            </a:r>
          </a:p>
          <a:p>
            <a:pPr>
              <a:lnSpc>
                <a:spcPct val="100000"/>
              </a:lnSpc>
            </a:pPr>
            <a:r>
              <a:rPr lang="en-US" sz="2800" dirty="0" smtClean="0">
                <a:latin typeface="+mn-lt"/>
              </a:rPr>
              <a:t>Under </a:t>
            </a:r>
            <a:r>
              <a:rPr lang="en-US" sz="2800" dirty="0">
                <a:latin typeface="+mn-lt"/>
              </a:rPr>
              <a:t>Query is performed on these sources, </a:t>
            </a:r>
            <a:r>
              <a:rPr lang="en-US" sz="2800" dirty="0" smtClean="0">
                <a:latin typeface="+mn-lt"/>
              </a:rPr>
              <a:t>if </a:t>
            </a:r>
            <a:r>
              <a:rPr lang="en-US" sz="2800" dirty="0">
                <a:latin typeface="+mn-lt"/>
              </a:rPr>
              <a:t>you select “One of these sources”, make sure to select the result source </a:t>
            </a:r>
            <a:r>
              <a:rPr lang="en-US" sz="2800" dirty="0" smtClean="0">
                <a:latin typeface="+mn-lt"/>
              </a:rPr>
              <a:t>you created</a:t>
            </a:r>
          </a:p>
          <a:p>
            <a:pPr marL="0" indent="0">
              <a:lnSpc>
                <a:spcPct val="120000"/>
              </a:lnSpc>
              <a:buNone/>
            </a:pPr>
            <a:endParaRPr lang="en-US" sz="2400" dirty="0" smtClean="0"/>
          </a:p>
        </p:txBody>
      </p:sp>
      <p:pic>
        <p:nvPicPr>
          <p:cNvPr id="5" name="Picture 4" descr="cid:image003.png@01CE3A04.DF04FF90"/>
          <p:cNvPicPr/>
          <p:nvPr/>
        </p:nvPicPr>
        <p:blipFill>
          <a:blip r:embed="rId3" r:link="rId4">
            <a:extLst>
              <a:ext uri="{28A0092B-C50C-407E-A947-70E740481C1C}">
                <a14:useLocalDpi xmlns:a14="http://schemas.microsoft.com/office/drawing/2010/main" val="0"/>
              </a:ext>
            </a:extLst>
          </a:blip>
          <a:srcRect/>
          <a:stretch>
            <a:fillRect/>
          </a:stretch>
        </p:blipFill>
        <p:spPr bwMode="auto">
          <a:xfrm>
            <a:off x="5409499" y="3385244"/>
            <a:ext cx="6702429" cy="2569395"/>
          </a:xfrm>
          <a:prstGeom prst="rect">
            <a:avLst/>
          </a:prstGeom>
          <a:noFill/>
          <a:ln>
            <a:solidFill>
              <a:schemeClr val="tx1"/>
            </a:solidFill>
          </a:ln>
        </p:spPr>
      </p:pic>
      <p:sp>
        <p:nvSpPr>
          <p:cNvPr id="7" name="Content Placeholder 2"/>
          <p:cNvSpPr txBox="1">
            <a:spLocks/>
          </p:cNvSpPr>
          <p:nvPr/>
        </p:nvSpPr>
        <p:spPr>
          <a:xfrm>
            <a:off x="274638" y="4410075"/>
            <a:ext cx="12141971" cy="2211387"/>
          </a:xfrm>
          <a:prstGeom prst="rect">
            <a:avLst/>
          </a:prstGeom>
        </p:spPr>
        <p:txBody>
          <a:bodyPr vert="horz" wrap="square" lIns="146304" tIns="91440" rIns="146304" bIns="91440" rtlCol="0">
            <a:normAutofit/>
          </a:bodyPr>
          <a:lstStyle>
            <a:lvl1pPr marL="342900" marR="0" indent="-342900" algn="l" defTabSz="932742" rtl="0" eaLnBrk="1" fontAlgn="auto" latinLnBrk="0" hangingPunct="1">
              <a:lnSpc>
                <a:spcPct val="90000"/>
              </a:lnSpc>
              <a:spcBef>
                <a:spcPct val="20000"/>
              </a:spcBef>
              <a:spcAft>
                <a:spcPts val="0"/>
              </a:spcAft>
              <a:buClrTx/>
              <a:buSzPct val="90000"/>
              <a:buFont typeface="Arial" pitchFamily="34" charset="0"/>
              <a:buChar char="•"/>
              <a:tabLst/>
              <a:defRPr sz="4000" kern="1200" spc="0" baseline="0">
                <a:gradFill>
                  <a:gsLst>
                    <a:gs pos="1250">
                      <a:schemeClr val="tx1"/>
                    </a:gs>
                    <a:gs pos="100000">
                      <a:schemeClr val="tx1"/>
                    </a:gs>
                  </a:gsLst>
                  <a:lin ang="5400000" scaled="0"/>
                </a:gradFill>
                <a:latin typeface="+mj-lt"/>
                <a:ea typeface="+mn-ea"/>
                <a:cs typeface="+mn-cs"/>
              </a:defRPr>
            </a:lvl1pPr>
            <a:lvl2pPr marL="584200" marR="0" indent="-241300" algn="l" defTabSz="932742" rtl="0" eaLnBrk="1" fontAlgn="auto" latinLnBrk="0" hangingPunct="1">
              <a:lnSpc>
                <a:spcPct val="90000"/>
              </a:lnSpc>
              <a:spcBef>
                <a:spcPct val="20000"/>
              </a:spcBef>
              <a:spcAft>
                <a:spcPts val="0"/>
              </a:spcAft>
              <a:buClrTx/>
              <a:buSzPct val="90000"/>
              <a:buFont typeface="Arial" pitchFamily="34" charset="0"/>
              <a:buChar char="•"/>
              <a:tabLst/>
              <a:defRPr sz="2400" kern="1200" spc="0" baseline="0">
                <a:gradFill>
                  <a:gsLst>
                    <a:gs pos="1250">
                      <a:schemeClr val="tx1"/>
                    </a:gs>
                    <a:gs pos="100000">
                      <a:schemeClr val="tx1"/>
                    </a:gs>
                  </a:gsLst>
                  <a:lin ang="5400000" scaled="0"/>
                </a:gradFill>
                <a:latin typeface="+mn-lt"/>
                <a:ea typeface="+mn-ea"/>
                <a:cs typeface="+mn-cs"/>
              </a:defRPr>
            </a:lvl2pPr>
            <a:lvl3pPr marL="8001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2000" kern="1200" spc="0" baseline="0">
                <a:gradFill>
                  <a:gsLst>
                    <a:gs pos="1250">
                      <a:schemeClr val="tx1"/>
                    </a:gs>
                    <a:gs pos="100000">
                      <a:schemeClr val="tx1"/>
                    </a:gs>
                  </a:gsLst>
                  <a:lin ang="5400000" scaled="0"/>
                </a:gradFill>
                <a:latin typeface="+mn-lt"/>
                <a:ea typeface="+mn-ea"/>
                <a:cs typeface="+mn-cs"/>
              </a:defRPr>
            </a:lvl3pPr>
            <a:lvl4pPr marL="10287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1800" kern="1200" spc="0" baseline="0">
                <a:gradFill>
                  <a:gsLst>
                    <a:gs pos="1250">
                      <a:schemeClr val="tx1"/>
                    </a:gs>
                    <a:gs pos="100000">
                      <a:schemeClr val="tx1"/>
                    </a:gs>
                  </a:gsLst>
                  <a:lin ang="5400000" scaled="0"/>
                </a:gradFill>
                <a:latin typeface="+mn-lt"/>
                <a:ea typeface="+mn-ea"/>
                <a:cs typeface="+mn-cs"/>
              </a:defRPr>
            </a:lvl4pPr>
            <a:lvl5pPr marL="12573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18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nSpc>
                <a:spcPct val="120000"/>
              </a:lnSpc>
              <a:buFont typeface="Arial" pitchFamily="34" charset="0"/>
              <a:buNone/>
            </a:pPr>
            <a:endParaRPr lang="en-US" sz="2400" dirty="0" smtClean="0">
              <a:gradFill>
                <a:gsLst>
                  <a:gs pos="1250">
                    <a:srgbClr val="505050"/>
                  </a:gs>
                  <a:gs pos="100000">
                    <a:srgbClr val="505050"/>
                  </a:gs>
                </a:gsLst>
                <a:lin ang="5400000" scaled="0"/>
              </a:gradFill>
            </a:endParaRPr>
          </a:p>
          <a:p>
            <a:pPr marL="0" indent="0">
              <a:lnSpc>
                <a:spcPct val="120000"/>
              </a:lnSpc>
              <a:buFont typeface="Arial" pitchFamily="34" charset="0"/>
              <a:buNone/>
            </a:pPr>
            <a:endParaRPr lang="en-US" dirty="0">
              <a:gradFill>
                <a:gsLst>
                  <a:gs pos="1250">
                    <a:srgbClr val="505050"/>
                  </a:gs>
                  <a:gs pos="100000">
                    <a:srgbClr val="505050"/>
                  </a:gs>
                </a:gsLst>
                <a:lin ang="5400000" scaled="0"/>
              </a:gradFill>
            </a:endParaRPr>
          </a:p>
        </p:txBody>
      </p:sp>
      <p:sp>
        <p:nvSpPr>
          <p:cNvPr id="10" name="TextBox 9"/>
          <p:cNvSpPr txBox="1"/>
          <p:nvPr/>
        </p:nvSpPr>
        <p:spPr>
          <a:xfrm>
            <a:off x="169565" y="3065214"/>
            <a:ext cx="5115886" cy="3086999"/>
          </a:xfrm>
          <a:prstGeom prst="rect">
            <a:avLst/>
          </a:prstGeom>
          <a:noFill/>
        </p:spPr>
        <p:txBody>
          <a:bodyPr wrap="square" lIns="182880" tIns="146304" rIns="182880" bIns="146304" rtlCol="0">
            <a:spAutoFit/>
          </a:bodyPr>
          <a:lstStyle/>
          <a:p>
            <a:pPr>
              <a:lnSpc>
                <a:spcPct val="90000"/>
              </a:lnSpc>
              <a:spcAft>
                <a:spcPts val="600"/>
              </a:spcAft>
            </a:pPr>
            <a:r>
              <a:rPr lang="en-US" sz="2800" dirty="0" smtClean="0">
                <a:gradFill>
                  <a:gsLst>
                    <a:gs pos="2917">
                      <a:srgbClr val="505050"/>
                    </a:gs>
                    <a:gs pos="30000">
                      <a:srgbClr val="505050"/>
                    </a:gs>
                  </a:gsLst>
                  <a:lin ang="5400000" scaled="0"/>
                </a:gradFill>
              </a:rPr>
              <a:t>Query Conditions section, click Remove Condition so that the rule will fire for every query</a:t>
            </a:r>
          </a:p>
          <a:p>
            <a:pPr>
              <a:lnSpc>
                <a:spcPct val="90000"/>
              </a:lnSpc>
              <a:spcAft>
                <a:spcPts val="600"/>
              </a:spcAft>
            </a:pPr>
            <a:r>
              <a:rPr lang="en-US" sz="2800" dirty="0" smtClean="0">
                <a:gradFill>
                  <a:gsLst>
                    <a:gs pos="2917">
                      <a:srgbClr val="505050"/>
                    </a:gs>
                    <a:gs pos="30000">
                      <a:srgbClr val="505050"/>
                    </a:gs>
                  </a:gsLst>
                  <a:lin ang="5400000" scaled="0"/>
                </a:gradFill>
              </a:rPr>
              <a:t>Within Edit Result Block choose This block is always shown above core results </a:t>
            </a:r>
          </a:p>
        </p:txBody>
      </p:sp>
    </p:spTree>
    <p:extLst>
      <p:ext uri="{BB962C8B-B14F-4D97-AF65-F5344CB8AC3E}">
        <p14:creationId xmlns:p14="http://schemas.microsoft.com/office/powerpoint/2010/main" val="3098520683"/>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10">
                                            <p:txEl>
                                              <p:pRg st="0" end="0"/>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10">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body" sz="quarter" idx="10"/>
          </p:nvPr>
        </p:nvSpPr>
        <p:spPr>
          <a:xfrm>
            <a:off x="401788" y="1212849"/>
            <a:ext cx="6097184" cy="4954588"/>
          </a:xfrm>
        </p:spPr>
        <p:txBody>
          <a:bodyPr>
            <a:normAutofit/>
          </a:bodyPr>
          <a:lstStyle/>
          <a:p>
            <a:pPr marL="0" indent="0">
              <a:spcBef>
                <a:spcPts val="1224"/>
              </a:spcBef>
              <a:buNone/>
            </a:pPr>
            <a:r>
              <a:rPr lang="en-US" sz="2800" dirty="0">
                <a:latin typeface="+mn-lt"/>
              </a:rPr>
              <a:t>L</a:t>
            </a:r>
            <a:r>
              <a:rPr lang="en-US" sz="2800" dirty="0" smtClean="0">
                <a:latin typeface="+mn-lt"/>
              </a:rPr>
              <a:t>aunch </a:t>
            </a:r>
            <a:r>
              <a:rPr lang="en-US" sz="2800" dirty="0">
                <a:latin typeface="+mn-lt"/>
              </a:rPr>
              <a:t>Query Builder from the Query Rule </a:t>
            </a:r>
            <a:r>
              <a:rPr lang="en-US" sz="2800" dirty="0" smtClean="0">
                <a:latin typeface="+mn-lt"/>
              </a:rPr>
              <a:t>you’ve </a:t>
            </a:r>
            <a:r>
              <a:rPr lang="en-US" sz="2800" dirty="0">
                <a:latin typeface="+mn-lt"/>
              </a:rPr>
              <a:t>created  </a:t>
            </a:r>
          </a:p>
          <a:p>
            <a:pPr>
              <a:lnSpc>
                <a:spcPct val="150000"/>
              </a:lnSpc>
              <a:spcBef>
                <a:spcPts val="1224"/>
              </a:spcBef>
            </a:pPr>
            <a:r>
              <a:rPr lang="en-US" sz="2400" dirty="0" smtClean="0">
                <a:latin typeface="+mn-lt"/>
              </a:rPr>
              <a:t>Click </a:t>
            </a:r>
            <a:r>
              <a:rPr lang="en-US" sz="2400" dirty="0">
                <a:latin typeface="+mn-lt"/>
              </a:rPr>
              <a:t>on the Test tab and </a:t>
            </a:r>
            <a:r>
              <a:rPr lang="en-US" sz="2400" dirty="0" smtClean="0">
                <a:latin typeface="+mn-lt"/>
              </a:rPr>
              <a:t>then</a:t>
            </a:r>
          </a:p>
          <a:p>
            <a:pPr>
              <a:lnSpc>
                <a:spcPct val="150000"/>
              </a:lnSpc>
              <a:spcBef>
                <a:spcPts val="1224"/>
              </a:spcBef>
            </a:pPr>
            <a:r>
              <a:rPr lang="en-US" sz="2400" dirty="0" smtClean="0">
                <a:latin typeface="+mn-lt"/>
              </a:rPr>
              <a:t>Click </a:t>
            </a:r>
            <a:r>
              <a:rPr lang="en-US" sz="2400" dirty="0">
                <a:latin typeface="+mn-lt"/>
              </a:rPr>
              <a:t>the </a:t>
            </a:r>
            <a:r>
              <a:rPr lang="en-US" sz="2400" dirty="0" smtClean="0">
                <a:latin typeface="+mn-lt"/>
              </a:rPr>
              <a:t>Show more link</a:t>
            </a:r>
          </a:p>
          <a:p>
            <a:pPr>
              <a:lnSpc>
                <a:spcPct val="150000"/>
              </a:lnSpc>
              <a:spcBef>
                <a:spcPts val="1224"/>
              </a:spcBef>
            </a:pPr>
            <a:r>
              <a:rPr lang="en-US" sz="2400" dirty="0" smtClean="0">
                <a:latin typeface="+mn-lt"/>
              </a:rPr>
              <a:t>Type </a:t>
            </a:r>
            <a:r>
              <a:rPr lang="en-US" sz="2400" dirty="0">
                <a:latin typeface="+mn-lt"/>
              </a:rPr>
              <a:t>some query terms in the “{</a:t>
            </a:r>
            <a:r>
              <a:rPr lang="en-US" sz="2400" dirty="0" err="1">
                <a:latin typeface="+mn-lt"/>
              </a:rPr>
              <a:t>subjectTerms</a:t>
            </a:r>
            <a:r>
              <a:rPr lang="en-US" sz="2400" dirty="0">
                <a:latin typeface="+mn-lt"/>
              </a:rPr>
              <a:t>}:” edit </a:t>
            </a:r>
            <a:r>
              <a:rPr lang="en-US" sz="2400" dirty="0" smtClean="0">
                <a:latin typeface="+mn-lt"/>
              </a:rPr>
              <a:t>box</a:t>
            </a:r>
          </a:p>
          <a:p>
            <a:pPr>
              <a:lnSpc>
                <a:spcPct val="150000"/>
              </a:lnSpc>
              <a:spcBef>
                <a:spcPts val="1224"/>
              </a:spcBef>
            </a:pPr>
            <a:r>
              <a:rPr lang="en-US" sz="2400" dirty="0" smtClean="0">
                <a:latin typeface="+mn-lt"/>
              </a:rPr>
              <a:t>Click the Test query button</a:t>
            </a:r>
          </a:p>
          <a:p>
            <a:endParaRPr lang="en-US" sz="2400" dirty="0" smtClean="0"/>
          </a:p>
          <a:p>
            <a:endParaRPr lang="en-US" dirty="0"/>
          </a:p>
        </p:txBody>
      </p:sp>
      <p:sp>
        <p:nvSpPr>
          <p:cNvPr id="2" name="Title 1"/>
          <p:cNvSpPr>
            <a:spLocks noGrp="1"/>
          </p:cNvSpPr>
          <p:nvPr>
            <p:ph type="title"/>
          </p:nvPr>
        </p:nvSpPr>
        <p:spPr/>
        <p:txBody>
          <a:bodyPr/>
          <a:lstStyle/>
          <a:p>
            <a:r>
              <a:rPr lang="en-US" dirty="0" smtClean="0"/>
              <a:t>Validate </a:t>
            </a:r>
            <a:r>
              <a:rPr lang="en-US" b="1" dirty="0" smtClean="0"/>
              <a:t>your </a:t>
            </a:r>
            <a:r>
              <a:rPr lang="en-US" b="1" dirty="0"/>
              <a:t>Search </a:t>
            </a:r>
            <a:r>
              <a:rPr lang="en-US" b="1" dirty="0" smtClean="0"/>
              <a:t>Configuration</a:t>
            </a:r>
            <a:endParaRPr lang="en-US" dirty="0"/>
          </a:p>
        </p:txBody>
      </p:sp>
      <p:pic>
        <p:nvPicPr>
          <p:cNvPr id="5" name="Picture 4"/>
          <p:cNvPicPr>
            <a:picLocks noChangeAspect="1"/>
          </p:cNvPicPr>
          <p:nvPr/>
        </p:nvPicPr>
        <p:blipFill>
          <a:blip r:embed="rId3"/>
          <a:stretch>
            <a:fillRect/>
          </a:stretch>
        </p:blipFill>
        <p:spPr>
          <a:xfrm>
            <a:off x="5930205" y="1365932"/>
            <a:ext cx="6032376" cy="4613545"/>
          </a:xfrm>
          <a:prstGeom prst="rect">
            <a:avLst/>
          </a:prstGeom>
        </p:spPr>
      </p:pic>
      <p:sp>
        <p:nvSpPr>
          <p:cNvPr id="4" name="TextBox 3"/>
          <p:cNvSpPr txBox="1"/>
          <p:nvPr/>
        </p:nvSpPr>
        <p:spPr>
          <a:xfrm>
            <a:off x="401788" y="6167437"/>
            <a:ext cx="12039598" cy="664797"/>
          </a:xfrm>
          <a:prstGeom prst="rect">
            <a:avLst/>
          </a:prstGeom>
          <a:noFill/>
        </p:spPr>
        <p:txBody>
          <a:bodyPr wrap="square" lIns="182880" tIns="146304" rIns="182880" bIns="146304" rtlCol="0">
            <a:spAutoFit/>
          </a:bodyPr>
          <a:lstStyle/>
          <a:p>
            <a:pPr>
              <a:spcBef>
                <a:spcPts val="1224"/>
              </a:spcBef>
            </a:pPr>
            <a:r>
              <a:rPr lang="en-US" sz="2400" dirty="0">
                <a:gradFill>
                  <a:gsLst>
                    <a:gs pos="1250">
                      <a:srgbClr val="505050"/>
                    </a:gs>
                    <a:gs pos="100000">
                      <a:srgbClr val="505050"/>
                    </a:gs>
                  </a:gsLst>
                  <a:lin ang="5400000" scaled="0"/>
                </a:gradFill>
              </a:rPr>
              <a:t>You should see search results from </a:t>
            </a:r>
            <a:r>
              <a:rPr lang="en-US" sz="2400" dirty="0" smtClean="0">
                <a:gradFill>
                  <a:gsLst>
                    <a:gs pos="1250">
                      <a:srgbClr val="505050"/>
                    </a:gs>
                    <a:gs pos="100000">
                      <a:srgbClr val="505050"/>
                    </a:gs>
                  </a:gsLst>
                  <a:lin ang="5400000" scaled="0"/>
                </a:gradFill>
              </a:rPr>
              <a:t>SharePoint Online or </a:t>
            </a:r>
            <a:r>
              <a:rPr lang="en-US" sz="2400" dirty="0">
                <a:gradFill>
                  <a:gsLst>
                    <a:gs pos="1250">
                      <a:srgbClr val="505050"/>
                    </a:gs>
                    <a:gs pos="100000">
                      <a:srgbClr val="505050"/>
                    </a:gs>
                  </a:gsLst>
                  <a:lin ang="5400000" scaled="0"/>
                </a:gradFill>
              </a:rPr>
              <a:t>a detailed error message </a:t>
            </a:r>
          </a:p>
        </p:txBody>
      </p:sp>
    </p:spTree>
    <p:extLst>
      <p:ext uri="{BB962C8B-B14F-4D97-AF65-F5344CB8AC3E}">
        <p14:creationId xmlns:p14="http://schemas.microsoft.com/office/powerpoint/2010/main" val="1543317507"/>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body" sz="quarter" idx="10"/>
          </p:nvPr>
        </p:nvSpPr>
        <p:spPr>
          <a:xfrm>
            <a:off x="275482" y="1052161"/>
            <a:ext cx="12013820" cy="3157596"/>
          </a:xfrm>
        </p:spPr>
        <p:txBody>
          <a:bodyPr/>
          <a:lstStyle/>
          <a:p>
            <a:pPr marL="0" indent="0" algn="ctr">
              <a:buNone/>
            </a:pPr>
            <a:r>
              <a:rPr lang="en-US" dirty="0" smtClean="0">
                <a:solidFill>
                  <a:schemeClr val="tx2"/>
                </a:solidFill>
              </a:rPr>
              <a:t>With all components in place you will see Search results form both verticals.</a:t>
            </a:r>
          </a:p>
          <a:p>
            <a:pPr marL="0" indent="0">
              <a:buNone/>
            </a:pPr>
            <a:endParaRPr lang="en-US" sz="3672" dirty="0"/>
          </a:p>
          <a:p>
            <a:pPr marL="0" indent="0">
              <a:buNone/>
            </a:pPr>
            <a:endParaRPr lang="en-US" sz="3672" dirty="0" smtClean="0"/>
          </a:p>
          <a:p>
            <a:pPr marL="0" indent="0">
              <a:buNone/>
            </a:pPr>
            <a:endParaRPr lang="en-US" sz="3672" dirty="0"/>
          </a:p>
        </p:txBody>
      </p:sp>
      <p:sp>
        <p:nvSpPr>
          <p:cNvPr id="2" name="Title 1"/>
          <p:cNvSpPr>
            <a:spLocks noGrp="1"/>
          </p:cNvSpPr>
          <p:nvPr>
            <p:ph type="title"/>
          </p:nvPr>
        </p:nvSpPr>
        <p:spPr/>
        <p:txBody>
          <a:bodyPr/>
          <a:lstStyle/>
          <a:p>
            <a:r>
              <a:rPr lang="en-US" dirty="0" smtClean="0"/>
              <a:t>See the Results</a:t>
            </a:r>
            <a:endParaRPr lang="en-US" dirty="0"/>
          </a:p>
        </p:txBody>
      </p:sp>
      <p:sp>
        <p:nvSpPr>
          <p:cNvPr id="5" name="Right Brace 4"/>
          <p:cNvSpPr/>
          <p:nvPr/>
        </p:nvSpPr>
        <p:spPr>
          <a:xfrm>
            <a:off x="7109380" y="3381406"/>
            <a:ext cx="447586" cy="1715733"/>
          </a:xfrm>
          <a:prstGeom prst="rightBrace">
            <a:avLst/>
          </a:prstGeom>
          <a:ln w="19050">
            <a:solidFill>
              <a:schemeClr val="bg2"/>
            </a:solidFill>
            <a:headEnd type="none"/>
            <a:tailEnd type="non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836">
              <a:solidFill>
                <a:srgbClr val="505050"/>
              </a:solidFill>
            </a:endParaRPr>
          </a:p>
        </p:txBody>
      </p:sp>
      <p:sp>
        <p:nvSpPr>
          <p:cNvPr id="6" name="TextBox 5"/>
          <p:cNvSpPr txBox="1"/>
          <p:nvPr/>
        </p:nvSpPr>
        <p:spPr>
          <a:xfrm>
            <a:off x="7109381" y="3521062"/>
            <a:ext cx="2094760" cy="809821"/>
          </a:xfrm>
          <a:prstGeom prst="rect">
            <a:avLst/>
          </a:prstGeom>
          <a:noFill/>
        </p:spPr>
        <p:txBody>
          <a:bodyPr wrap="square" lIns="186521" tIns="149217" rIns="186521" bIns="149217" rtlCol="0">
            <a:spAutoFit/>
          </a:bodyPr>
          <a:lstStyle/>
          <a:p>
            <a:pPr algn="ctr">
              <a:lnSpc>
                <a:spcPct val="90000"/>
              </a:lnSpc>
              <a:spcAft>
                <a:spcPts val="612"/>
              </a:spcAft>
            </a:pPr>
            <a:r>
              <a:rPr lang="en-US" sz="1836" b="1" dirty="0">
                <a:solidFill>
                  <a:srgbClr val="E6E6E6"/>
                </a:solidFill>
              </a:rPr>
              <a:t>Results from </a:t>
            </a:r>
            <a:r>
              <a:rPr lang="en-US" sz="1836" b="1" dirty="0" smtClean="0">
                <a:solidFill>
                  <a:srgbClr val="E6E6E6"/>
                </a:solidFill>
              </a:rPr>
              <a:t>Cloud</a:t>
            </a:r>
            <a:endParaRPr lang="en-US" sz="1836" b="1" dirty="0">
              <a:solidFill>
                <a:srgbClr val="E6E6E6"/>
              </a:solidFill>
            </a:endParaRPr>
          </a:p>
        </p:txBody>
      </p:sp>
      <p:sp>
        <p:nvSpPr>
          <p:cNvPr id="8" name="Right Brace 7"/>
          <p:cNvSpPr/>
          <p:nvPr/>
        </p:nvSpPr>
        <p:spPr>
          <a:xfrm>
            <a:off x="7338873" y="5707062"/>
            <a:ext cx="456307" cy="905962"/>
          </a:xfrm>
          <a:prstGeom prst="rightBrace">
            <a:avLst/>
          </a:prstGeom>
          <a:ln w="19050">
            <a:solidFill>
              <a:schemeClr val="bg2"/>
            </a:solidFill>
            <a:headEnd type="none"/>
            <a:tailEnd type="non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836">
              <a:solidFill>
                <a:srgbClr val="505050"/>
              </a:solidFill>
            </a:endParaRPr>
          </a:p>
        </p:txBody>
      </p:sp>
      <p:sp>
        <p:nvSpPr>
          <p:cNvPr id="9" name="TextBox 8"/>
          <p:cNvSpPr txBox="1"/>
          <p:nvPr/>
        </p:nvSpPr>
        <p:spPr>
          <a:xfrm>
            <a:off x="7508661" y="5630862"/>
            <a:ext cx="1996524" cy="1064058"/>
          </a:xfrm>
          <a:prstGeom prst="rect">
            <a:avLst/>
          </a:prstGeom>
          <a:noFill/>
        </p:spPr>
        <p:txBody>
          <a:bodyPr wrap="square" lIns="186521" tIns="149217" rIns="186521" bIns="149217" rtlCol="0">
            <a:spAutoFit/>
          </a:bodyPr>
          <a:lstStyle/>
          <a:p>
            <a:pPr algn="ctr">
              <a:lnSpc>
                <a:spcPct val="90000"/>
              </a:lnSpc>
              <a:spcAft>
                <a:spcPts val="612"/>
              </a:spcAft>
            </a:pPr>
            <a:r>
              <a:rPr lang="en-US" sz="1836" b="1" dirty="0">
                <a:solidFill>
                  <a:srgbClr val="E6E6E6"/>
                </a:solidFill>
              </a:rPr>
              <a:t>Results from </a:t>
            </a:r>
            <a:r>
              <a:rPr lang="en-US" sz="1836" b="1" dirty="0" smtClean="0">
                <a:solidFill>
                  <a:srgbClr val="E6E6E6"/>
                </a:solidFill>
              </a:rPr>
              <a:t>SharePoint On-Premise</a:t>
            </a:r>
            <a:endParaRPr lang="en-US" sz="1836" b="1" dirty="0">
              <a:solidFill>
                <a:srgbClr val="E6E6E6"/>
              </a:solidFill>
            </a:endParaRPr>
          </a:p>
        </p:txBody>
      </p:sp>
      <p:pic>
        <p:nvPicPr>
          <p:cNvPr id="13" name="Picture 12"/>
          <p:cNvPicPr/>
          <p:nvPr/>
        </p:nvPicPr>
        <p:blipFill>
          <a:blip r:embed="rId3"/>
          <a:stretch>
            <a:fillRect/>
          </a:stretch>
        </p:blipFill>
        <p:spPr>
          <a:xfrm>
            <a:off x="3121893" y="2250267"/>
            <a:ext cx="6774254" cy="4444653"/>
          </a:xfrm>
          <a:prstGeom prst="rect">
            <a:avLst/>
          </a:prstGeom>
        </p:spPr>
      </p:pic>
      <p:sp>
        <p:nvSpPr>
          <p:cNvPr id="14" name="Right Brace 13"/>
          <p:cNvSpPr/>
          <p:nvPr/>
        </p:nvSpPr>
        <p:spPr>
          <a:xfrm>
            <a:off x="7769184" y="3434635"/>
            <a:ext cx="375336" cy="2017703"/>
          </a:xfrm>
          <a:prstGeom prst="rightBrace">
            <a:avLst/>
          </a:prstGeom>
          <a:ln w="38100">
            <a:solidFill>
              <a:srgbClr val="FFC000"/>
            </a:solidFill>
            <a:headEnd type="none"/>
            <a:tailEnd type="non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836">
              <a:solidFill>
                <a:srgbClr val="FFC000"/>
              </a:solidFill>
            </a:endParaRPr>
          </a:p>
        </p:txBody>
      </p:sp>
      <p:sp>
        <p:nvSpPr>
          <p:cNvPr id="16" name="TextBox 15"/>
          <p:cNvSpPr txBox="1"/>
          <p:nvPr/>
        </p:nvSpPr>
        <p:spPr>
          <a:xfrm>
            <a:off x="8116981" y="4015813"/>
            <a:ext cx="1756618" cy="799946"/>
          </a:xfrm>
          <a:prstGeom prst="rect">
            <a:avLst/>
          </a:prstGeom>
          <a:noFill/>
        </p:spPr>
        <p:txBody>
          <a:bodyPr wrap="square" lIns="186521" tIns="149217" rIns="186521" bIns="149217" rtlCol="0">
            <a:spAutoFit/>
          </a:bodyPr>
          <a:lstStyle/>
          <a:p>
            <a:pPr algn="ctr">
              <a:lnSpc>
                <a:spcPct val="90000"/>
              </a:lnSpc>
              <a:spcAft>
                <a:spcPts val="612"/>
              </a:spcAft>
            </a:pPr>
            <a:r>
              <a:rPr lang="en-US" b="1" dirty="0">
                <a:solidFill>
                  <a:srgbClr val="FFC000"/>
                </a:solidFill>
              </a:rPr>
              <a:t>Results from </a:t>
            </a:r>
            <a:r>
              <a:rPr lang="en-US" b="1" dirty="0" smtClean="0">
                <a:solidFill>
                  <a:srgbClr val="FFC000"/>
                </a:solidFill>
              </a:rPr>
              <a:t>Cloud</a:t>
            </a:r>
            <a:endParaRPr lang="en-US" b="1" dirty="0">
              <a:solidFill>
                <a:srgbClr val="FFC000"/>
              </a:solidFill>
            </a:endParaRPr>
          </a:p>
        </p:txBody>
      </p:sp>
      <p:sp>
        <p:nvSpPr>
          <p:cNvPr id="18" name="Right Brace 17"/>
          <p:cNvSpPr/>
          <p:nvPr/>
        </p:nvSpPr>
        <p:spPr>
          <a:xfrm>
            <a:off x="7774113" y="5738271"/>
            <a:ext cx="382648" cy="926594"/>
          </a:xfrm>
          <a:prstGeom prst="rightBrace">
            <a:avLst/>
          </a:prstGeom>
          <a:ln w="38100">
            <a:solidFill>
              <a:schemeClr val="bg2"/>
            </a:solidFill>
            <a:headEnd type="none"/>
            <a:tailEnd type="non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836">
              <a:solidFill>
                <a:srgbClr val="505050"/>
              </a:solidFill>
            </a:endParaRPr>
          </a:p>
        </p:txBody>
      </p:sp>
      <p:sp>
        <p:nvSpPr>
          <p:cNvPr id="20" name="TextBox 19"/>
          <p:cNvSpPr txBox="1"/>
          <p:nvPr/>
        </p:nvSpPr>
        <p:spPr>
          <a:xfrm>
            <a:off x="8144520" y="5510771"/>
            <a:ext cx="1674240" cy="1298544"/>
          </a:xfrm>
          <a:prstGeom prst="rect">
            <a:avLst/>
          </a:prstGeom>
          <a:noFill/>
        </p:spPr>
        <p:txBody>
          <a:bodyPr wrap="square" lIns="186521" tIns="149217" rIns="186521" bIns="149217" rtlCol="0">
            <a:spAutoFit/>
          </a:bodyPr>
          <a:lstStyle/>
          <a:p>
            <a:pPr algn="ctr">
              <a:lnSpc>
                <a:spcPct val="90000"/>
              </a:lnSpc>
              <a:spcAft>
                <a:spcPts val="612"/>
              </a:spcAft>
            </a:pPr>
            <a:r>
              <a:rPr lang="en-US" b="1" dirty="0">
                <a:solidFill>
                  <a:srgbClr val="0072C6">
                    <a:lumMod val="40000"/>
                    <a:lumOff val="60000"/>
                  </a:srgbClr>
                </a:solidFill>
              </a:rPr>
              <a:t>Results from </a:t>
            </a:r>
            <a:r>
              <a:rPr lang="en-US" b="1" dirty="0" smtClean="0">
                <a:solidFill>
                  <a:srgbClr val="0072C6">
                    <a:lumMod val="40000"/>
                    <a:lumOff val="60000"/>
                  </a:srgbClr>
                </a:solidFill>
              </a:rPr>
              <a:t>SharePoint On-Premise</a:t>
            </a:r>
            <a:endParaRPr lang="en-US" b="1" dirty="0">
              <a:solidFill>
                <a:srgbClr val="0072C6">
                  <a:lumMod val="40000"/>
                  <a:lumOff val="60000"/>
                </a:srgbClr>
              </a:solidFill>
            </a:endParaRPr>
          </a:p>
        </p:txBody>
      </p:sp>
    </p:spTree>
    <p:extLst>
      <p:ext uri="{BB962C8B-B14F-4D97-AF65-F5344CB8AC3E}">
        <p14:creationId xmlns:p14="http://schemas.microsoft.com/office/powerpoint/2010/main" val="2014876597"/>
      </p:ext>
    </p:extLst>
  </p:cSld>
  <p:clrMapOvr>
    <a:masterClrMapping/>
  </p:clrMapOvr>
  <p:transition>
    <p:fade/>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Questions</a:t>
            </a:r>
            <a:endParaRPr lang="en-GB" dirty="0"/>
          </a:p>
        </p:txBody>
      </p:sp>
      <p:pic>
        <p:nvPicPr>
          <p:cNvPr id="4" name="Picture 3"/>
          <p:cNvPicPr>
            <a:picLocks noChangeAspect="1"/>
          </p:cNvPicPr>
          <p:nvPr/>
        </p:nvPicPr>
        <p:blipFill>
          <a:blip r:embed="rId2"/>
          <a:stretch>
            <a:fillRect/>
          </a:stretch>
        </p:blipFill>
        <p:spPr>
          <a:xfrm>
            <a:off x="310356" y="1913086"/>
            <a:ext cx="8496300" cy="2705100"/>
          </a:xfrm>
          <a:prstGeom prst="rect">
            <a:avLst/>
          </a:prstGeom>
        </p:spPr>
      </p:pic>
    </p:spTree>
    <p:extLst>
      <p:ext uri="{BB962C8B-B14F-4D97-AF65-F5344CB8AC3E}">
        <p14:creationId xmlns:p14="http://schemas.microsoft.com/office/powerpoint/2010/main" val="3850310086"/>
      </p:ext>
    </p:extLst>
  </p:cSld>
  <p:clrMapOvr>
    <a:masterClrMapping/>
  </p:clrMapOvr>
  <p:transition>
    <p:fade/>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520738" y="328910"/>
            <a:ext cx="11889564" cy="917575"/>
          </a:xfrm>
          <a:prstGeom prst="rect">
            <a:avLst/>
          </a:prstGeom>
        </p:spPr>
        <p:txBody>
          <a:bodyPr vert="horz" wrap="square" lIns="146304" tIns="91440" rIns="146304" bIns="91440" rtlCol="0" anchor="t">
            <a:noAutofit/>
          </a:bodyPr>
          <a:lstStyle>
            <a:lvl1pPr algn="l" defTabSz="932742" rtl="0" eaLnBrk="1" latinLnBrk="0" hangingPunct="1">
              <a:lnSpc>
                <a:spcPct val="90000"/>
              </a:lnSpc>
              <a:spcBef>
                <a:spcPct val="0"/>
              </a:spcBef>
              <a:buNone/>
              <a:defRPr lang="en-US" sz="5400"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a:lstStyle>
          <a:p>
            <a:r>
              <a:rPr lang="en-GB">
                <a:gradFill>
                  <a:gsLst>
                    <a:gs pos="1250">
                      <a:srgbClr val="505050"/>
                    </a:gs>
                    <a:gs pos="100000">
                      <a:srgbClr val="505050"/>
                    </a:gs>
                  </a:gsLst>
                  <a:lin ang="5400000" scaled="0"/>
                </a:gradFill>
              </a:rPr>
              <a:t>Related Sessions</a:t>
            </a:r>
          </a:p>
        </p:txBody>
      </p:sp>
      <p:sp>
        <p:nvSpPr>
          <p:cNvPr id="5" name="Text Placeholder 4"/>
          <p:cNvSpPr txBox="1">
            <a:spLocks/>
          </p:cNvSpPr>
          <p:nvPr/>
        </p:nvSpPr>
        <p:spPr>
          <a:xfrm>
            <a:off x="520738" y="1246485"/>
            <a:ext cx="11889564" cy="5041380"/>
          </a:xfrm>
          <a:prstGeom prst="rect">
            <a:avLst/>
          </a:prstGeom>
        </p:spPr>
        <p:txBody>
          <a:bodyPr vert="horz" wrap="square" lIns="146304" tIns="91440" rIns="146304" bIns="91440" rtlCol="0">
            <a:spAutoFit/>
          </a:bodyPr>
          <a:lstStyle>
            <a:lvl1pPr marL="0" marR="0" indent="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None/>
              <a:tabLst/>
              <a:defRPr sz="4000" kern="1200" spc="0" baseline="0">
                <a:gradFill>
                  <a:gsLst>
                    <a:gs pos="2920">
                      <a:schemeClr val="tx2"/>
                    </a:gs>
                    <a:gs pos="39000">
                      <a:schemeClr val="tx2"/>
                    </a:gs>
                  </a:gsLst>
                  <a:lin ang="5400000" scaled="0"/>
                </a:gradFill>
                <a:latin typeface="+mj-lt"/>
                <a:ea typeface="+mn-ea"/>
                <a:cs typeface="+mn-cs"/>
              </a:defRPr>
            </a:lvl1pPr>
            <a:lvl2pPr marL="28575" marR="0" indent="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None/>
              <a:tabLst/>
              <a:defRPr sz="2000" kern="1200" spc="0" baseline="0">
                <a:gradFill>
                  <a:gsLst>
                    <a:gs pos="1250">
                      <a:schemeClr val="tx1"/>
                    </a:gs>
                    <a:gs pos="100000">
                      <a:schemeClr val="tx1"/>
                    </a:gs>
                  </a:gsLst>
                  <a:lin ang="5400000" scaled="0"/>
                </a:gradFill>
                <a:latin typeface="+mn-lt"/>
                <a:ea typeface="+mn-ea"/>
                <a:cs typeface="+mn-cs"/>
              </a:defRPr>
            </a:lvl2pPr>
            <a:lvl3pPr marL="223838" marR="0" indent="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None/>
              <a:tabLst/>
              <a:defRPr sz="2000" kern="1200" spc="0" baseline="0">
                <a:gradFill>
                  <a:gsLst>
                    <a:gs pos="1250">
                      <a:schemeClr val="tx1"/>
                    </a:gs>
                    <a:gs pos="100000">
                      <a:schemeClr val="tx1"/>
                    </a:gs>
                  </a:gsLst>
                  <a:lin ang="5400000" scaled="0"/>
                </a:gradFill>
                <a:latin typeface="+mn-lt"/>
                <a:ea typeface="+mn-ea"/>
                <a:cs typeface="+mn-cs"/>
              </a:defRPr>
            </a:lvl3pPr>
            <a:lvl4pPr marL="476250" marR="0" indent="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None/>
              <a:tabLst/>
              <a:defRPr sz="1800" kern="1200" spc="0" baseline="0">
                <a:gradFill>
                  <a:gsLst>
                    <a:gs pos="1250">
                      <a:schemeClr val="tx1"/>
                    </a:gs>
                    <a:gs pos="100000">
                      <a:schemeClr val="tx1"/>
                    </a:gs>
                  </a:gsLst>
                  <a:lin ang="5400000" scaled="0"/>
                </a:gradFill>
                <a:latin typeface="+mn-lt"/>
                <a:ea typeface="+mn-ea"/>
                <a:cs typeface="+mn-cs"/>
              </a:defRPr>
            </a:lvl4pPr>
            <a:lvl5pPr marL="739775" marR="0" indent="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None/>
              <a:tabLst/>
              <a:defRPr sz="18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buClr>
                <a:srgbClr val="505050"/>
              </a:buClr>
            </a:pPr>
            <a:r>
              <a:rPr lang="en-GB" sz="2800" dirty="0" smtClean="0">
                <a:solidFill>
                  <a:srgbClr val="0072C6"/>
                </a:solidFill>
              </a:rPr>
              <a:t>Monday </a:t>
            </a:r>
          </a:p>
          <a:p>
            <a:pPr>
              <a:buClr>
                <a:srgbClr val="505050"/>
              </a:buClr>
            </a:pPr>
            <a:r>
              <a:rPr lang="en-GB" sz="2400" spc="-102" dirty="0" smtClean="0">
                <a:ln w="3175">
                  <a:noFill/>
                </a:ln>
                <a:gradFill>
                  <a:gsLst>
                    <a:gs pos="1250">
                      <a:srgbClr val="505050"/>
                    </a:gs>
                    <a:gs pos="100000">
                      <a:srgbClr val="505050"/>
                    </a:gs>
                  </a:gsLst>
                  <a:lin ang="5400000" scaled="0"/>
                </a:gradFill>
                <a:cs typeface="Segoe UI" pitchFamily="34" charset="0"/>
              </a:rPr>
              <a:t>SharePoint 2013 Hybrid End to End – Sam Hassani</a:t>
            </a:r>
          </a:p>
          <a:p>
            <a:pPr>
              <a:buClr>
                <a:srgbClr val="505050"/>
              </a:buClr>
            </a:pPr>
            <a:r>
              <a:rPr lang="en-GB" sz="2800" dirty="0" smtClean="0">
                <a:solidFill>
                  <a:srgbClr val="0072C6"/>
                </a:solidFill>
              </a:rPr>
              <a:t>Tuesday </a:t>
            </a:r>
          </a:p>
          <a:p>
            <a:pPr>
              <a:buClr>
                <a:srgbClr val="505050"/>
              </a:buClr>
            </a:pPr>
            <a:r>
              <a:rPr lang="en-GB" sz="2400" spc="-102" dirty="0" smtClean="0">
                <a:ln w="3175">
                  <a:noFill/>
                </a:ln>
                <a:gradFill>
                  <a:gsLst>
                    <a:gs pos="1250">
                      <a:srgbClr val="505050"/>
                    </a:gs>
                    <a:gs pos="100000">
                      <a:srgbClr val="505050"/>
                    </a:gs>
                  </a:gsLst>
                  <a:lin ang="5400000" scaled="0"/>
                </a:gradFill>
                <a:cs typeface="Segoe UI" pitchFamily="34" charset="0"/>
              </a:rPr>
              <a:t>O365 ID Federation using Windows Azure and Windows Azure AD – Spencer Harbar</a:t>
            </a:r>
          </a:p>
          <a:p>
            <a:pPr>
              <a:buClr>
                <a:srgbClr val="505050"/>
              </a:buClr>
            </a:pPr>
            <a:r>
              <a:rPr lang="en-GB" sz="2400" spc="-102" dirty="0" smtClean="0">
                <a:ln w="3175">
                  <a:noFill/>
                </a:ln>
                <a:gradFill>
                  <a:gsLst>
                    <a:gs pos="1250">
                      <a:srgbClr val="505050"/>
                    </a:gs>
                    <a:gs pos="100000">
                      <a:srgbClr val="505050"/>
                    </a:gs>
                  </a:gsLst>
                  <a:lin ang="5400000" scaled="0"/>
                </a:gradFill>
                <a:cs typeface="Segoe UI" pitchFamily="34" charset="0"/>
              </a:rPr>
              <a:t>Best Practice for Hybrid Search Deployments – Brent Groom and Norm Lambert</a:t>
            </a:r>
          </a:p>
          <a:p>
            <a:pPr>
              <a:buClr>
                <a:srgbClr val="505050"/>
              </a:buClr>
            </a:pPr>
            <a:r>
              <a:rPr lang="en-GB" sz="2400" spc="-102" dirty="0" smtClean="0">
                <a:ln w="3175">
                  <a:noFill/>
                </a:ln>
                <a:gradFill>
                  <a:gsLst>
                    <a:gs pos="1250">
                      <a:srgbClr val="505050"/>
                    </a:gs>
                    <a:gs pos="100000">
                      <a:srgbClr val="505050"/>
                    </a:gs>
                  </a:gsLst>
                  <a:lin ang="5400000" scaled="0"/>
                </a:gradFill>
                <a:cs typeface="Segoe UI" pitchFamily="34" charset="0"/>
              </a:rPr>
              <a:t>Configuring Hybrid BCS Services – Fabian Williams</a:t>
            </a:r>
          </a:p>
          <a:p>
            <a:pPr>
              <a:buClr>
                <a:srgbClr val="505050"/>
              </a:buClr>
            </a:pPr>
            <a:r>
              <a:rPr lang="en-GB" sz="2800" dirty="0" smtClean="0">
                <a:gradFill>
                  <a:gsLst>
                    <a:gs pos="2920">
                      <a:srgbClr val="0072C6"/>
                    </a:gs>
                    <a:gs pos="39000">
                      <a:srgbClr val="0072C6"/>
                    </a:gs>
                  </a:gsLst>
                  <a:lin ang="5400000" scaled="0"/>
                </a:gradFill>
              </a:rPr>
              <a:t>Wednesday </a:t>
            </a:r>
          </a:p>
          <a:p>
            <a:pPr>
              <a:buClr>
                <a:srgbClr val="505050"/>
              </a:buClr>
            </a:pPr>
            <a:r>
              <a:rPr lang="en-GB" sz="2400" spc="-102" dirty="0" smtClean="0">
                <a:ln w="3175">
                  <a:noFill/>
                </a:ln>
                <a:gradFill>
                  <a:gsLst>
                    <a:gs pos="1250">
                      <a:srgbClr val="505050"/>
                    </a:gs>
                    <a:gs pos="100000">
                      <a:srgbClr val="505050"/>
                    </a:gs>
                  </a:gsLst>
                  <a:lin ang="5400000" scaled="0"/>
                </a:gradFill>
                <a:cs typeface="Segoe UI" pitchFamily="34" charset="0"/>
              </a:rPr>
              <a:t>Get up and running with one drive for business – </a:t>
            </a:r>
            <a:r>
              <a:rPr lang="en-GB" sz="2400" spc="-102" dirty="0" err="1" smtClean="0">
                <a:ln w="3175">
                  <a:noFill/>
                </a:ln>
                <a:gradFill>
                  <a:gsLst>
                    <a:gs pos="1250">
                      <a:srgbClr val="505050"/>
                    </a:gs>
                    <a:gs pos="100000">
                      <a:srgbClr val="505050"/>
                    </a:gs>
                  </a:gsLst>
                  <a:lin ang="5400000" scaled="0"/>
                </a:gradFill>
                <a:cs typeface="Segoe UI" pitchFamily="34" charset="0"/>
              </a:rPr>
              <a:t>Zeralina</a:t>
            </a:r>
            <a:r>
              <a:rPr lang="en-GB" sz="2400" spc="-102" dirty="0" smtClean="0">
                <a:ln w="3175">
                  <a:noFill/>
                </a:ln>
                <a:gradFill>
                  <a:gsLst>
                    <a:gs pos="1250">
                      <a:srgbClr val="505050"/>
                    </a:gs>
                    <a:gs pos="100000">
                      <a:srgbClr val="505050"/>
                    </a:gs>
                  </a:gsLst>
                  <a:lin ang="5400000" scaled="0"/>
                </a:gradFill>
                <a:cs typeface="Segoe UI" pitchFamily="34" charset="0"/>
              </a:rPr>
              <a:t> </a:t>
            </a:r>
            <a:r>
              <a:rPr lang="en-GB" sz="2400" spc="-102" dirty="0" err="1" smtClean="0">
                <a:ln w="3175">
                  <a:noFill/>
                </a:ln>
                <a:gradFill>
                  <a:gsLst>
                    <a:gs pos="1250">
                      <a:srgbClr val="505050"/>
                    </a:gs>
                    <a:gs pos="100000">
                      <a:srgbClr val="505050"/>
                    </a:gs>
                  </a:gsLst>
                  <a:lin ang="5400000" scaled="0"/>
                </a:gradFill>
                <a:cs typeface="Segoe UI" pitchFamily="34" charset="0"/>
              </a:rPr>
              <a:t>Murherjee</a:t>
            </a:r>
            <a:endParaRPr lang="en-GB" sz="2400" spc="-102" dirty="0" smtClean="0">
              <a:ln w="3175">
                <a:noFill/>
              </a:ln>
              <a:gradFill>
                <a:gsLst>
                  <a:gs pos="1250">
                    <a:srgbClr val="505050"/>
                  </a:gs>
                  <a:gs pos="100000">
                    <a:srgbClr val="505050"/>
                  </a:gs>
                </a:gsLst>
                <a:lin ang="5400000" scaled="0"/>
              </a:gradFill>
              <a:cs typeface="Segoe UI" pitchFamily="34" charset="0"/>
            </a:endParaRPr>
          </a:p>
          <a:p>
            <a:pPr>
              <a:buClr>
                <a:srgbClr val="505050"/>
              </a:buClr>
            </a:pPr>
            <a:r>
              <a:rPr lang="en-GB" sz="2800" dirty="0" smtClean="0">
                <a:gradFill>
                  <a:gsLst>
                    <a:gs pos="2920">
                      <a:srgbClr val="0072C6"/>
                    </a:gs>
                    <a:gs pos="39000">
                      <a:srgbClr val="0072C6"/>
                    </a:gs>
                  </a:gsLst>
                  <a:lin ang="5400000" scaled="0"/>
                </a:gradFill>
              </a:rPr>
              <a:t>Thursday </a:t>
            </a:r>
          </a:p>
          <a:p>
            <a:pPr>
              <a:buClr>
                <a:srgbClr val="505050"/>
              </a:buClr>
            </a:pPr>
            <a:r>
              <a:rPr lang="en-GB" sz="2400" spc="-102" dirty="0" smtClean="0">
                <a:ln w="3175">
                  <a:noFill/>
                </a:ln>
                <a:gradFill>
                  <a:gsLst>
                    <a:gs pos="1250">
                      <a:srgbClr val="505050"/>
                    </a:gs>
                    <a:gs pos="100000">
                      <a:srgbClr val="505050"/>
                    </a:gs>
                  </a:gsLst>
                  <a:lin ang="5400000" scaled="0"/>
                </a:gradFill>
                <a:cs typeface="Segoe UI" pitchFamily="34" charset="0"/>
              </a:rPr>
              <a:t>SharePoint in the Clouds – Christian Buckley</a:t>
            </a:r>
          </a:p>
          <a:p>
            <a:pPr>
              <a:buClr>
                <a:srgbClr val="505050"/>
              </a:buClr>
            </a:pPr>
            <a:endParaRPr lang="en-GB" sz="2800" dirty="0">
              <a:gradFill>
                <a:gsLst>
                  <a:gs pos="2920">
                    <a:srgbClr val="0072C6"/>
                  </a:gs>
                  <a:gs pos="39000">
                    <a:srgbClr val="0072C6"/>
                  </a:gs>
                </a:gsLst>
                <a:lin ang="5400000" scaled="0"/>
              </a:gradFill>
            </a:endParaRPr>
          </a:p>
        </p:txBody>
      </p:sp>
    </p:spTree>
    <p:extLst>
      <p:ext uri="{BB962C8B-B14F-4D97-AF65-F5344CB8AC3E}">
        <p14:creationId xmlns:p14="http://schemas.microsoft.com/office/powerpoint/2010/main" val="3554730382"/>
      </p:ext>
    </p:extLst>
  </p:cSld>
  <p:clrMapOvr>
    <a:masterClrMapping/>
  </p:clrMapOvr>
  <p:transition>
    <p:fade/>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Hybrid Search Scenarios - recap</a:t>
            </a:r>
            <a:endParaRPr lang="en-US" dirty="0"/>
          </a:p>
        </p:txBody>
      </p:sp>
      <p:sp>
        <p:nvSpPr>
          <p:cNvPr id="4" name="Text Placeholder 3"/>
          <p:cNvSpPr>
            <a:spLocks noGrp="1"/>
          </p:cNvSpPr>
          <p:nvPr>
            <p:ph type="body" sz="quarter" idx="11"/>
          </p:nvPr>
        </p:nvSpPr>
        <p:spPr>
          <a:xfrm>
            <a:off x="274639" y="1212849"/>
            <a:ext cx="11889564" cy="5293757"/>
          </a:xfrm>
          <a:prstGeom prst="rect">
            <a:avLst/>
          </a:prstGeom>
        </p:spPr>
        <p:txBody>
          <a:bodyPr/>
          <a:lstStyle/>
          <a:p>
            <a:r>
              <a:rPr lang="en-US" dirty="0" smtClean="0">
                <a:solidFill>
                  <a:schemeClr val="tx2"/>
                </a:solidFill>
              </a:rPr>
              <a:t>Outbound Search (most common)</a:t>
            </a:r>
          </a:p>
          <a:p>
            <a:r>
              <a:rPr lang="en-US" sz="2000" dirty="0" smtClean="0">
                <a:solidFill>
                  <a:schemeClr val="bg2">
                    <a:lumMod val="50000"/>
                  </a:schemeClr>
                </a:solidFill>
                <a:latin typeface="+mn-lt"/>
              </a:rPr>
              <a:t>Outbound from customers network (SharePoint on premises) to SharePoint Online</a:t>
            </a:r>
          </a:p>
          <a:p>
            <a:r>
              <a:rPr lang="en-US" sz="2000" dirty="0" smtClean="0">
                <a:solidFill>
                  <a:schemeClr val="bg2">
                    <a:lumMod val="50000"/>
                  </a:schemeClr>
                </a:solidFill>
                <a:latin typeface="+mn-lt"/>
              </a:rPr>
              <a:t>User that is in the customers network, on corpnet, searches from on premises. There is an outbound request to SPO to return results. Results from both are shown</a:t>
            </a:r>
          </a:p>
          <a:p>
            <a:r>
              <a:rPr lang="en-US" dirty="0" smtClean="0">
                <a:solidFill>
                  <a:schemeClr val="tx2"/>
                </a:solidFill>
              </a:rPr>
              <a:t>Inbound Search</a:t>
            </a:r>
          </a:p>
          <a:p>
            <a:r>
              <a:rPr lang="en-US" sz="2000" dirty="0" smtClean="0">
                <a:solidFill>
                  <a:schemeClr val="bg2">
                    <a:lumMod val="50000"/>
                  </a:schemeClr>
                </a:solidFill>
                <a:latin typeface="+mn-lt"/>
              </a:rPr>
              <a:t>Inbound from SharePoint Online to customers network (SharePoint on premises)</a:t>
            </a:r>
          </a:p>
          <a:p>
            <a:r>
              <a:rPr lang="en-US" sz="2000" dirty="0" smtClean="0">
                <a:solidFill>
                  <a:schemeClr val="bg2">
                    <a:lumMod val="50000"/>
                  </a:schemeClr>
                </a:solidFill>
                <a:latin typeface="+mn-lt"/>
              </a:rPr>
              <a:t>User that is not on customers network, but signed into SPO, searches. There is an inbound request to customers network - SharePoint on prem to return results. Results from both are shown</a:t>
            </a:r>
          </a:p>
          <a:p>
            <a:r>
              <a:rPr lang="en-US" dirty="0" smtClean="0">
                <a:solidFill>
                  <a:schemeClr val="tx2"/>
                </a:solidFill>
              </a:rPr>
              <a:t>Two-way Search</a:t>
            </a:r>
          </a:p>
          <a:p>
            <a:r>
              <a:rPr lang="en-US" sz="2000" dirty="0" smtClean="0">
                <a:solidFill>
                  <a:schemeClr val="bg2">
                    <a:lumMod val="50000"/>
                  </a:schemeClr>
                </a:solidFill>
                <a:latin typeface="+mn-lt"/>
              </a:rPr>
              <a:t>Search is setup both inbound and outbound as described above. Both scenarios are supported in that case – whether user is on premises on corpnet, or only signed in to SharePoint Online</a:t>
            </a:r>
          </a:p>
          <a:p>
            <a:endParaRPr lang="en-US" sz="2000" dirty="0">
              <a:latin typeface="+mn-lt"/>
            </a:endParaRPr>
          </a:p>
          <a:p>
            <a:r>
              <a:rPr lang="en-US" sz="2000" dirty="0" smtClean="0">
                <a:solidFill>
                  <a:schemeClr val="accent2"/>
                </a:solidFill>
                <a:latin typeface="+mn-lt"/>
              </a:rPr>
              <a:t>Guidance: Start small with outbound search first. Then as needed, add inbound search</a:t>
            </a:r>
          </a:p>
        </p:txBody>
      </p:sp>
    </p:spTree>
    <p:extLst>
      <p:ext uri="{BB962C8B-B14F-4D97-AF65-F5344CB8AC3E}">
        <p14:creationId xmlns:p14="http://schemas.microsoft.com/office/powerpoint/2010/main" val="1350311709"/>
      </p:ext>
    </p:extLst>
  </p:cSld>
  <p:clrMapOvr>
    <a:masterClrMapping/>
  </p:clrMapOvr>
  <p:transition>
    <p:fade/>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solidFill>
                  <a:schemeClr val="tx1"/>
                </a:solidFill>
              </a:rPr>
              <a:t>Hybrid Key </a:t>
            </a:r>
            <a:r>
              <a:rPr lang="en-GB" dirty="0" smtClean="0"/>
              <a:t>Components - recap</a:t>
            </a:r>
            <a:endParaRPr lang="en-GB" dirty="0"/>
          </a:p>
        </p:txBody>
      </p:sp>
      <p:sp>
        <p:nvSpPr>
          <p:cNvPr id="3" name="Text Placeholder 2"/>
          <p:cNvSpPr>
            <a:spLocks noGrp="1"/>
          </p:cNvSpPr>
          <p:nvPr>
            <p:ph type="body" sz="quarter" idx="4294967295"/>
          </p:nvPr>
        </p:nvSpPr>
        <p:spPr>
          <a:xfrm>
            <a:off x="1" y="1212850"/>
            <a:ext cx="12436474" cy="6475619"/>
          </a:xfrm>
          <a:prstGeom prst="rect">
            <a:avLst/>
          </a:prstGeom>
        </p:spPr>
        <p:txBody>
          <a:bodyPr/>
          <a:lstStyle/>
          <a:p>
            <a:pPr marL="571500" indent="-571500">
              <a:buFont typeface="Arial" panose="020B0604020202020204" pitchFamily="34" charset="0"/>
              <a:buChar char="•"/>
            </a:pPr>
            <a:r>
              <a:rPr lang="en-GB" sz="3200" b="1" dirty="0" err="1" smtClean="0"/>
              <a:t>DirSync</a:t>
            </a:r>
            <a:r>
              <a:rPr lang="en-GB" sz="3200" dirty="0"/>
              <a:t> </a:t>
            </a:r>
            <a:r>
              <a:rPr lang="en-GB" sz="3200" dirty="0" smtClean="0"/>
              <a:t>-</a:t>
            </a:r>
            <a:r>
              <a:rPr lang="en-US" sz="3200" dirty="0" smtClean="0"/>
              <a:t> synchronizes users and groups from on-premises AD to Azure AD</a:t>
            </a:r>
            <a:endParaRPr lang="en-GB" sz="3200" dirty="0" smtClean="0"/>
          </a:p>
          <a:p>
            <a:pPr marL="571500" indent="-571500">
              <a:buFont typeface="Arial" panose="020B0604020202020204" pitchFamily="34" charset="0"/>
              <a:buChar char="•"/>
            </a:pPr>
            <a:r>
              <a:rPr lang="en-GB" sz="3200" b="1" dirty="0" smtClean="0"/>
              <a:t>Azure AD </a:t>
            </a:r>
            <a:r>
              <a:rPr lang="en-US" sz="3200" dirty="0" smtClean="0"/>
              <a:t>- cloud </a:t>
            </a:r>
            <a:r>
              <a:rPr lang="en-US" sz="3200" dirty="0"/>
              <a:t>directory service, which provides the ability to store and manage the organizational identities in the </a:t>
            </a:r>
            <a:r>
              <a:rPr lang="en-US" sz="3200" dirty="0" smtClean="0"/>
              <a:t>cloud</a:t>
            </a:r>
          </a:p>
          <a:p>
            <a:pPr marL="571500" indent="-571500">
              <a:buFont typeface="Arial" panose="020B0604020202020204" pitchFamily="34" charset="0"/>
              <a:buChar char="•"/>
            </a:pPr>
            <a:r>
              <a:rPr lang="en-US" sz="3200" b="1" dirty="0" smtClean="0"/>
              <a:t>ACS</a:t>
            </a:r>
            <a:r>
              <a:rPr lang="en-US" sz="3200" dirty="0" smtClean="0"/>
              <a:t> – cloud-based federation service which provides and easy way to authenticate users against identity providers and Azure AD</a:t>
            </a:r>
            <a:endParaRPr lang="en-GB" sz="3200" dirty="0" smtClean="0"/>
          </a:p>
          <a:p>
            <a:pPr marL="571500" indent="-571500">
              <a:buFont typeface="Arial" panose="020B0604020202020204" pitchFamily="34" charset="0"/>
              <a:buChar char="•"/>
            </a:pPr>
            <a:r>
              <a:rPr lang="en-GB" sz="3200" b="1" dirty="0" err="1" smtClean="0"/>
              <a:t>OAuth</a:t>
            </a:r>
            <a:r>
              <a:rPr lang="en-GB" sz="3200" b="1" dirty="0" smtClean="0"/>
              <a:t> </a:t>
            </a:r>
            <a:r>
              <a:rPr lang="en-GB" sz="3200" dirty="0" smtClean="0"/>
              <a:t>– </a:t>
            </a:r>
            <a:r>
              <a:rPr lang="en-US" sz="3600" dirty="0" smtClean="0"/>
              <a:t>open </a:t>
            </a:r>
            <a:r>
              <a:rPr lang="en-US" sz="3600" dirty="0"/>
              <a:t>standard for </a:t>
            </a:r>
            <a:r>
              <a:rPr lang="en-US" sz="3600" dirty="0" smtClean="0"/>
              <a:t>authorization</a:t>
            </a:r>
          </a:p>
          <a:p>
            <a:pPr marL="571500" indent="-571500">
              <a:buFont typeface="Arial" panose="020B0604020202020204" pitchFamily="34" charset="0"/>
              <a:buChar char="•"/>
            </a:pPr>
            <a:r>
              <a:rPr lang="en-GB" sz="3600" b="1" dirty="0"/>
              <a:t>S2S Authentication </a:t>
            </a:r>
            <a:r>
              <a:rPr lang="en-US" sz="3600" dirty="0"/>
              <a:t>– </a:t>
            </a:r>
            <a:r>
              <a:rPr lang="en-US" sz="3600" dirty="0" err="1"/>
              <a:t>OAuth</a:t>
            </a:r>
            <a:r>
              <a:rPr lang="en-US" sz="3600" dirty="0"/>
              <a:t> implementation used to enable communication between servers to access and request resources </a:t>
            </a:r>
          </a:p>
          <a:p>
            <a:pPr marL="0" indent="0">
              <a:buNone/>
            </a:pPr>
            <a:endParaRPr lang="en-US" sz="3600" dirty="0" smtClean="0"/>
          </a:p>
          <a:p>
            <a:pPr marL="571500" indent="-571500">
              <a:buFont typeface="Arial" panose="020B0604020202020204" pitchFamily="34" charset="0"/>
              <a:buChar char="•"/>
            </a:pPr>
            <a:endParaRPr lang="en-GB" sz="3600" dirty="0"/>
          </a:p>
        </p:txBody>
      </p:sp>
    </p:spTree>
    <p:extLst>
      <p:ext uri="{BB962C8B-B14F-4D97-AF65-F5344CB8AC3E}">
        <p14:creationId xmlns:p14="http://schemas.microsoft.com/office/powerpoint/2010/main" val="3446369632"/>
      </p:ext>
    </p:extLst>
  </p:cSld>
  <p:clrMapOvr>
    <a:masterClrMapping/>
  </p:clrMapOvr>
  <p:transition>
    <p:fade/>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solidFill>
                  <a:schemeClr val="tx1"/>
                </a:solidFill>
              </a:rPr>
              <a:t>Hybrid Key </a:t>
            </a:r>
            <a:r>
              <a:rPr lang="en-GB" dirty="0" smtClean="0"/>
              <a:t>Components - recap</a:t>
            </a:r>
            <a:endParaRPr lang="en-GB" dirty="0"/>
          </a:p>
        </p:txBody>
      </p:sp>
      <p:sp>
        <p:nvSpPr>
          <p:cNvPr id="3" name="Text Placeholder 2"/>
          <p:cNvSpPr>
            <a:spLocks noGrp="1"/>
          </p:cNvSpPr>
          <p:nvPr>
            <p:ph type="body" sz="quarter" idx="4294967295"/>
          </p:nvPr>
        </p:nvSpPr>
        <p:spPr>
          <a:xfrm>
            <a:off x="274637" y="1212850"/>
            <a:ext cx="12352312" cy="4201150"/>
          </a:xfrm>
          <a:prstGeom prst="rect">
            <a:avLst/>
          </a:prstGeom>
        </p:spPr>
        <p:txBody>
          <a:bodyPr/>
          <a:lstStyle/>
          <a:p>
            <a:pPr marL="571500" indent="-571500">
              <a:spcBef>
                <a:spcPts val="0"/>
              </a:spcBef>
              <a:spcAft>
                <a:spcPts val="340"/>
              </a:spcAft>
              <a:buSzTx/>
              <a:buFont typeface="Arial" panose="020B0604020202020204" pitchFamily="34" charset="0"/>
              <a:buChar char="•"/>
              <a:defRPr/>
            </a:pPr>
            <a:r>
              <a:rPr lang="en-GB" sz="3200" b="1" dirty="0" smtClean="0"/>
              <a:t>Result Source </a:t>
            </a:r>
            <a:r>
              <a:rPr lang="en-GB" sz="3200" dirty="0" smtClean="0"/>
              <a:t>- </a:t>
            </a:r>
            <a:r>
              <a:rPr lang="en-US" sz="3200" dirty="0" smtClean="0"/>
              <a:t>used </a:t>
            </a:r>
            <a:r>
              <a:rPr lang="en-US" sz="3200" dirty="0"/>
              <a:t>to specify a provider to get search results </a:t>
            </a:r>
            <a:r>
              <a:rPr lang="en-US" sz="3200" dirty="0" smtClean="0"/>
              <a:t>from</a:t>
            </a:r>
          </a:p>
          <a:p>
            <a:pPr marL="571500" indent="-571500">
              <a:spcBef>
                <a:spcPts val="0"/>
              </a:spcBef>
              <a:spcAft>
                <a:spcPts val="340"/>
              </a:spcAft>
              <a:buSzTx/>
              <a:buFont typeface="Arial" panose="020B0604020202020204" pitchFamily="34" charset="0"/>
              <a:buChar char="•"/>
              <a:defRPr/>
            </a:pPr>
            <a:r>
              <a:rPr lang="en-GB" sz="3200" b="1" dirty="0" smtClean="0"/>
              <a:t>Query Rule </a:t>
            </a:r>
            <a:r>
              <a:rPr lang="en-US" sz="3200" dirty="0" smtClean="0"/>
              <a:t>- search customization feature which allows to read, transform and act on a user-entered search term</a:t>
            </a:r>
            <a:endParaRPr lang="en-GB" sz="3200" dirty="0" smtClean="0"/>
          </a:p>
          <a:p>
            <a:pPr marL="571500" indent="-571500">
              <a:buFont typeface="Arial" panose="020B0604020202020204" pitchFamily="34" charset="0"/>
              <a:buChar char="•"/>
            </a:pPr>
            <a:r>
              <a:rPr lang="en-GB" sz="3200" b="1" dirty="0" smtClean="0"/>
              <a:t>Reverse Proxy </a:t>
            </a:r>
            <a:r>
              <a:rPr lang="en-GB" sz="3200" dirty="0" smtClean="0"/>
              <a:t>– </a:t>
            </a:r>
            <a:r>
              <a:rPr lang="en-GB" sz="3200" dirty="0"/>
              <a:t>proxy server </a:t>
            </a:r>
            <a:r>
              <a:rPr lang="en-GB" sz="3200" dirty="0" smtClean="0"/>
              <a:t>which directs </a:t>
            </a:r>
            <a:r>
              <a:rPr lang="en-GB" sz="3200" dirty="0"/>
              <a:t>incoming </a:t>
            </a:r>
            <a:r>
              <a:rPr lang="en-GB" sz="3200" dirty="0" smtClean="0"/>
              <a:t>requests </a:t>
            </a:r>
            <a:r>
              <a:rPr lang="en-GB" sz="3200" dirty="0"/>
              <a:t>to </a:t>
            </a:r>
            <a:r>
              <a:rPr lang="en-GB" sz="3200" dirty="0" smtClean="0"/>
              <a:t>the on-premises farm</a:t>
            </a:r>
          </a:p>
          <a:p>
            <a:pPr marL="571500" indent="-571500">
              <a:buFont typeface="Arial" panose="020B0604020202020204" pitchFamily="34" charset="0"/>
              <a:buChar char="•"/>
            </a:pPr>
            <a:endParaRPr lang="en-GB" sz="3200" dirty="0"/>
          </a:p>
          <a:p>
            <a:pPr marL="571500" indent="-571500">
              <a:buFont typeface="Arial" panose="020B0604020202020204" pitchFamily="34" charset="0"/>
              <a:buChar char="•"/>
            </a:pPr>
            <a:endParaRPr lang="en-GB" sz="3200" dirty="0" smtClean="0"/>
          </a:p>
          <a:p>
            <a:pPr marL="571500" indent="-571500">
              <a:buFont typeface="Arial" panose="020B0604020202020204" pitchFamily="34" charset="0"/>
              <a:buChar char="•"/>
            </a:pPr>
            <a:endParaRPr lang="en-GB" sz="3200" dirty="0"/>
          </a:p>
        </p:txBody>
      </p:sp>
    </p:spTree>
    <p:extLst>
      <p:ext uri="{BB962C8B-B14F-4D97-AF65-F5344CB8AC3E}">
        <p14:creationId xmlns:p14="http://schemas.microsoft.com/office/powerpoint/2010/main" val="2588986481"/>
      </p:ext>
    </p:extLst>
  </p:cSld>
  <p:clrMapOvr>
    <a:masterClrMapping/>
  </p:clrMapOvr>
  <p:transition>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Agenda</a:t>
            </a:r>
            <a:endParaRPr lang="en-US" dirty="0"/>
          </a:p>
        </p:txBody>
      </p:sp>
      <p:sp>
        <p:nvSpPr>
          <p:cNvPr id="3" name="Text Placeholder 2"/>
          <p:cNvSpPr>
            <a:spLocks noGrp="1"/>
          </p:cNvSpPr>
          <p:nvPr>
            <p:ph type="body" sz="quarter" idx="11"/>
          </p:nvPr>
        </p:nvSpPr>
        <p:spPr>
          <a:prstGeom prst="rect">
            <a:avLst/>
          </a:prstGeom>
        </p:spPr>
        <p:txBody>
          <a:bodyPr/>
          <a:lstStyle/>
          <a:p>
            <a:pPr>
              <a:lnSpc>
                <a:spcPct val="150000"/>
              </a:lnSpc>
            </a:pPr>
            <a:r>
              <a:rPr lang="en-US" dirty="0" smtClean="0"/>
              <a:t>SharePoint Hybrid Scenarios </a:t>
            </a:r>
          </a:p>
          <a:p>
            <a:pPr>
              <a:lnSpc>
                <a:spcPct val="150000"/>
              </a:lnSpc>
            </a:pPr>
            <a:r>
              <a:rPr lang="en-US" dirty="0" smtClean="0"/>
              <a:t>Hybrid Components and Configuration</a:t>
            </a:r>
          </a:p>
          <a:p>
            <a:pPr>
              <a:lnSpc>
                <a:spcPct val="150000"/>
              </a:lnSpc>
            </a:pPr>
            <a:r>
              <a:rPr lang="en-US" dirty="0" smtClean="0"/>
              <a:t>Hybrid Deployment</a:t>
            </a:r>
          </a:p>
          <a:p>
            <a:pPr>
              <a:lnSpc>
                <a:spcPct val="150000"/>
              </a:lnSpc>
            </a:pPr>
            <a:r>
              <a:rPr lang="en-US" dirty="0" smtClean="0"/>
              <a:t>Configuring Hybrid Search &amp; Query Rules</a:t>
            </a:r>
          </a:p>
        </p:txBody>
      </p:sp>
    </p:spTree>
    <p:extLst>
      <p:ext uri="{BB962C8B-B14F-4D97-AF65-F5344CB8AC3E}">
        <p14:creationId xmlns:p14="http://schemas.microsoft.com/office/powerpoint/2010/main" val="1616384589"/>
      </p:ext>
    </p:extLst>
  </p:cSld>
  <p:clrMapOvr>
    <a:masterClrMapping/>
  </p:clrMapOvr>
  <p:transition>
    <p:fade/>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bwMode="auto">
          <a:xfrm>
            <a:off x="1" y="-1772"/>
            <a:ext cx="12441902" cy="1304498"/>
          </a:xfrm>
          <a:prstGeom prst="rect">
            <a:avLst/>
          </a:prstGeom>
          <a:solidFill>
            <a:srgbClr val="FF8C00">
              <a:alpha val="68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FFFFFF"/>
                  </a:gs>
                  <a:gs pos="100000">
                    <a:srgbClr val="FFFFFF"/>
                  </a:gs>
                </a:gsLst>
                <a:lin ang="5400000" scaled="0"/>
              </a:gradFill>
            </a:endParaRPr>
          </a:p>
        </p:txBody>
      </p:sp>
      <p:sp>
        <p:nvSpPr>
          <p:cNvPr id="4" name="Title 3"/>
          <p:cNvSpPr>
            <a:spLocks noGrp="1"/>
          </p:cNvSpPr>
          <p:nvPr>
            <p:ph type="title"/>
          </p:nvPr>
        </p:nvSpPr>
        <p:spPr/>
        <p:txBody>
          <a:bodyPr/>
          <a:lstStyle/>
          <a:p>
            <a:r>
              <a:rPr lang="en-US" smtClean="0">
                <a:gradFill>
                  <a:gsLst>
                    <a:gs pos="1250">
                      <a:schemeClr val="bg1"/>
                    </a:gs>
                    <a:gs pos="100000">
                      <a:schemeClr val="bg1"/>
                    </a:gs>
                  </a:gsLst>
                  <a:lin ang="5400000" scaled="0"/>
                </a:gradFill>
              </a:rPr>
              <a:t>MySPC</a:t>
            </a:r>
            <a:endParaRPr lang="en-US" dirty="0">
              <a:gradFill>
                <a:gsLst>
                  <a:gs pos="1250">
                    <a:schemeClr val="bg1"/>
                  </a:gs>
                  <a:gs pos="100000">
                    <a:schemeClr val="bg1"/>
                  </a:gs>
                </a:gsLst>
                <a:lin ang="5400000" scaled="0"/>
              </a:gradFill>
            </a:endParaRPr>
          </a:p>
        </p:txBody>
      </p:sp>
      <p:grpSp>
        <p:nvGrpSpPr>
          <p:cNvPr id="6" name="Group 5"/>
          <p:cNvGrpSpPr/>
          <p:nvPr/>
        </p:nvGrpSpPr>
        <p:grpSpPr>
          <a:xfrm>
            <a:off x="9887683" y="72345"/>
            <a:ext cx="3252155" cy="1098069"/>
            <a:chOff x="9493983" y="21545"/>
            <a:chExt cx="3252155" cy="1098069"/>
          </a:xfrm>
        </p:grpSpPr>
        <p:sp>
          <p:nvSpPr>
            <p:cNvPr id="7" name="Title 3"/>
            <p:cNvSpPr txBox="1">
              <a:spLocks/>
            </p:cNvSpPr>
            <p:nvPr/>
          </p:nvSpPr>
          <p:spPr>
            <a:xfrm>
              <a:off x="9519383" y="21545"/>
              <a:ext cx="3226755" cy="385754"/>
            </a:xfrm>
            <a:prstGeom prst="rect">
              <a:avLst/>
            </a:prstGeom>
          </p:spPr>
          <p:txBody>
            <a:bodyPr vert="horz" wrap="square" lIns="0" tIns="0" rIns="0" bIns="0" rtlCol="0" anchor="b">
              <a:noAutofit/>
            </a:bodyPr>
            <a:lstStyle>
              <a:lvl1pPr algn="l" defTabSz="914180" rtl="0" eaLnBrk="1" latinLnBrk="0" hangingPunct="1">
                <a:lnSpc>
                  <a:spcPct val="90000"/>
                </a:lnSpc>
                <a:spcBef>
                  <a:spcPct val="0"/>
                </a:spcBef>
                <a:buNone/>
                <a:defRPr lang="en-US" sz="5293" b="0" kern="1200" cap="none" spc="-100"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a:lstStyle>
            <a:p>
              <a:r>
                <a:rPr lang="en-US" sz="1600" dirty="0">
                  <a:solidFill>
                    <a:schemeClr val="bg1"/>
                  </a:solidFill>
                </a:rPr>
                <a:t>Sponsored by</a:t>
              </a:r>
            </a:p>
          </p:txBody>
        </p:sp>
        <p:grpSp>
          <p:nvGrpSpPr>
            <p:cNvPr id="8" name="Group 4"/>
            <p:cNvGrpSpPr>
              <a:grpSpLocks noChangeAspect="1"/>
            </p:cNvGrpSpPr>
            <p:nvPr/>
          </p:nvGrpSpPr>
          <p:grpSpPr bwMode="auto">
            <a:xfrm>
              <a:off x="9493983" y="373065"/>
              <a:ext cx="1800711" cy="746549"/>
              <a:chOff x="1052" y="1007"/>
              <a:chExt cx="5567" cy="2308"/>
            </a:xfrm>
            <a:solidFill>
              <a:schemeClr val="bg1"/>
            </a:solidFill>
          </p:grpSpPr>
          <p:sp>
            <p:nvSpPr>
              <p:cNvPr id="9" name="Freeform 6"/>
              <p:cNvSpPr>
                <a:spLocks/>
              </p:cNvSpPr>
              <p:nvPr/>
            </p:nvSpPr>
            <p:spPr bwMode="auto">
              <a:xfrm>
                <a:off x="3211" y="2494"/>
                <a:ext cx="1250" cy="821"/>
              </a:xfrm>
              <a:custGeom>
                <a:avLst/>
                <a:gdLst>
                  <a:gd name="T0" fmla="*/ 1241 w 1250"/>
                  <a:gd name="T1" fmla="*/ 0 h 821"/>
                  <a:gd name="T2" fmla="*/ 1250 w 1250"/>
                  <a:gd name="T3" fmla="*/ 2 h 821"/>
                  <a:gd name="T4" fmla="*/ 1108 w 1250"/>
                  <a:gd name="T5" fmla="*/ 151 h 821"/>
                  <a:gd name="T6" fmla="*/ 917 w 1250"/>
                  <a:gd name="T7" fmla="*/ 335 h 821"/>
                  <a:gd name="T8" fmla="*/ 718 w 1250"/>
                  <a:gd name="T9" fmla="*/ 507 h 821"/>
                  <a:gd name="T10" fmla="*/ 505 w 1250"/>
                  <a:gd name="T11" fmla="*/ 664 h 821"/>
                  <a:gd name="T12" fmla="*/ 349 w 1250"/>
                  <a:gd name="T13" fmla="*/ 755 h 821"/>
                  <a:gd name="T14" fmla="*/ 214 w 1250"/>
                  <a:gd name="T15" fmla="*/ 809 h 821"/>
                  <a:gd name="T16" fmla="*/ 158 w 1250"/>
                  <a:gd name="T17" fmla="*/ 821 h 821"/>
                  <a:gd name="T18" fmla="*/ 106 w 1250"/>
                  <a:gd name="T19" fmla="*/ 821 h 821"/>
                  <a:gd name="T20" fmla="*/ 60 w 1250"/>
                  <a:gd name="T21" fmla="*/ 806 h 821"/>
                  <a:gd name="T22" fmla="*/ 23 w 1250"/>
                  <a:gd name="T23" fmla="*/ 772 h 821"/>
                  <a:gd name="T24" fmla="*/ 5 w 1250"/>
                  <a:gd name="T25" fmla="*/ 721 h 821"/>
                  <a:gd name="T26" fmla="*/ 1 w 1250"/>
                  <a:gd name="T27" fmla="*/ 637 h 821"/>
                  <a:gd name="T28" fmla="*/ 25 w 1250"/>
                  <a:gd name="T29" fmla="*/ 525 h 821"/>
                  <a:gd name="T30" fmla="*/ 74 w 1250"/>
                  <a:gd name="T31" fmla="*/ 394 h 821"/>
                  <a:gd name="T32" fmla="*/ 158 w 1250"/>
                  <a:gd name="T33" fmla="*/ 218 h 821"/>
                  <a:gd name="T34" fmla="*/ 283 w 1250"/>
                  <a:gd name="T35" fmla="*/ 7 h 821"/>
                  <a:gd name="T36" fmla="*/ 288 w 1250"/>
                  <a:gd name="T37" fmla="*/ 2 h 821"/>
                  <a:gd name="T38" fmla="*/ 398 w 1250"/>
                  <a:gd name="T39" fmla="*/ 0 h 821"/>
                  <a:gd name="T40" fmla="*/ 393 w 1250"/>
                  <a:gd name="T41" fmla="*/ 14 h 821"/>
                  <a:gd name="T42" fmla="*/ 336 w 1250"/>
                  <a:gd name="T43" fmla="*/ 159 h 821"/>
                  <a:gd name="T44" fmla="*/ 309 w 1250"/>
                  <a:gd name="T45" fmla="*/ 281 h 821"/>
                  <a:gd name="T46" fmla="*/ 309 w 1250"/>
                  <a:gd name="T47" fmla="*/ 374 h 821"/>
                  <a:gd name="T48" fmla="*/ 331 w 1250"/>
                  <a:gd name="T49" fmla="*/ 426 h 821"/>
                  <a:gd name="T50" fmla="*/ 371 w 1250"/>
                  <a:gd name="T51" fmla="*/ 460 h 821"/>
                  <a:gd name="T52" fmla="*/ 427 w 1250"/>
                  <a:gd name="T53" fmla="*/ 473 h 821"/>
                  <a:gd name="T54" fmla="*/ 528 w 1250"/>
                  <a:gd name="T55" fmla="*/ 458 h 821"/>
                  <a:gd name="T56" fmla="*/ 655 w 1250"/>
                  <a:gd name="T57" fmla="*/ 406 h 821"/>
                  <a:gd name="T58" fmla="*/ 805 w 1250"/>
                  <a:gd name="T59" fmla="*/ 318 h 821"/>
                  <a:gd name="T60" fmla="*/ 996 w 1250"/>
                  <a:gd name="T61" fmla="*/ 178 h 821"/>
                  <a:gd name="T62" fmla="*/ 1179 w 1250"/>
                  <a:gd name="T63" fmla="*/ 24 h 821"/>
                  <a:gd name="T64" fmla="*/ 1202 w 1250"/>
                  <a:gd name="T65" fmla="*/ 5 h 821"/>
                  <a:gd name="T66" fmla="*/ 1224 w 1250"/>
                  <a:gd name="T67" fmla="*/ 0 h 8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250" h="821">
                    <a:moveTo>
                      <a:pt x="1224" y="0"/>
                    </a:moveTo>
                    <a:lnTo>
                      <a:pt x="1241" y="0"/>
                    </a:lnTo>
                    <a:lnTo>
                      <a:pt x="1245" y="2"/>
                    </a:lnTo>
                    <a:lnTo>
                      <a:pt x="1250" y="2"/>
                    </a:lnTo>
                    <a:lnTo>
                      <a:pt x="1201" y="54"/>
                    </a:lnTo>
                    <a:lnTo>
                      <a:pt x="1108" y="151"/>
                    </a:lnTo>
                    <a:lnTo>
                      <a:pt x="1013" y="244"/>
                    </a:lnTo>
                    <a:lnTo>
                      <a:pt x="917" y="335"/>
                    </a:lnTo>
                    <a:lnTo>
                      <a:pt x="819" y="422"/>
                    </a:lnTo>
                    <a:lnTo>
                      <a:pt x="718" y="507"/>
                    </a:lnTo>
                    <a:lnTo>
                      <a:pt x="613" y="588"/>
                    </a:lnTo>
                    <a:lnTo>
                      <a:pt x="505" y="664"/>
                    </a:lnTo>
                    <a:lnTo>
                      <a:pt x="429" y="711"/>
                    </a:lnTo>
                    <a:lnTo>
                      <a:pt x="349" y="755"/>
                    </a:lnTo>
                    <a:lnTo>
                      <a:pt x="267" y="792"/>
                    </a:lnTo>
                    <a:lnTo>
                      <a:pt x="214" y="809"/>
                    </a:lnTo>
                    <a:lnTo>
                      <a:pt x="160" y="819"/>
                    </a:lnTo>
                    <a:lnTo>
                      <a:pt x="158" y="821"/>
                    </a:lnTo>
                    <a:lnTo>
                      <a:pt x="158" y="821"/>
                    </a:lnTo>
                    <a:lnTo>
                      <a:pt x="106" y="821"/>
                    </a:lnTo>
                    <a:lnTo>
                      <a:pt x="86" y="816"/>
                    </a:lnTo>
                    <a:lnTo>
                      <a:pt x="60" y="806"/>
                    </a:lnTo>
                    <a:lnTo>
                      <a:pt x="39" y="791"/>
                    </a:lnTo>
                    <a:lnTo>
                      <a:pt x="23" y="772"/>
                    </a:lnTo>
                    <a:lnTo>
                      <a:pt x="11" y="748"/>
                    </a:lnTo>
                    <a:lnTo>
                      <a:pt x="5" y="721"/>
                    </a:lnTo>
                    <a:lnTo>
                      <a:pt x="0" y="679"/>
                    </a:lnTo>
                    <a:lnTo>
                      <a:pt x="1" y="637"/>
                    </a:lnTo>
                    <a:lnTo>
                      <a:pt x="8" y="595"/>
                    </a:lnTo>
                    <a:lnTo>
                      <a:pt x="25" y="525"/>
                    </a:lnTo>
                    <a:lnTo>
                      <a:pt x="49" y="458"/>
                    </a:lnTo>
                    <a:lnTo>
                      <a:pt x="74" y="394"/>
                    </a:lnTo>
                    <a:lnTo>
                      <a:pt x="103" y="330"/>
                    </a:lnTo>
                    <a:lnTo>
                      <a:pt x="158" y="218"/>
                    </a:lnTo>
                    <a:lnTo>
                      <a:pt x="219" y="112"/>
                    </a:lnTo>
                    <a:lnTo>
                      <a:pt x="283" y="7"/>
                    </a:lnTo>
                    <a:lnTo>
                      <a:pt x="287" y="5"/>
                    </a:lnTo>
                    <a:lnTo>
                      <a:pt x="288" y="2"/>
                    </a:lnTo>
                    <a:lnTo>
                      <a:pt x="292" y="2"/>
                    </a:lnTo>
                    <a:lnTo>
                      <a:pt x="398" y="0"/>
                    </a:lnTo>
                    <a:lnTo>
                      <a:pt x="395" y="7"/>
                    </a:lnTo>
                    <a:lnTo>
                      <a:pt x="393" y="14"/>
                    </a:lnTo>
                    <a:lnTo>
                      <a:pt x="363" y="85"/>
                    </a:lnTo>
                    <a:lnTo>
                      <a:pt x="336" y="159"/>
                    </a:lnTo>
                    <a:lnTo>
                      <a:pt x="316" y="235"/>
                    </a:lnTo>
                    <a:lnTo>
                      <a:pt x="309" y="281"/>
                    </a:lnTo>
                    <a:lnTo>
                      <a:pt x="305" y="326"/>
                    </a:lnTo>
                    <a:lnTo>
                      <a:pt x="309" y="374"/>
                    </a:lnTo>
                    <a:lnTo>
                      <a:pt x="317" y="402"/>
                    </a:lnTo>
                    <a:lnTo>
                      <a:pt x="331" y="426"/>
                    </a:lnTo>
                    <a:lnTo>
                      <a:pt x="349" y="446"/>
                    </a:lnTo>
                    <a:lnTo>
                      <a:pt x="371" y="460"/>
                    </a:lnTo>
                    <a:lnTo>
                      <a:pt x="398" y="470"/>
                    </a:lnTo>
                    <a:lnTo>
                      <a:pt x="427" y="473"/>
                    </a:lnTo>
                    <a:lnTo>
                      <a:pt x="478" y="468"/>
                    </a:lnTo>
                    <a:lnTo>
                      <a:pt x="528" y="458"/>
                    </a:lnTo>
                    <a:lnTo>
                      <a:pt x="576" y="441"/>
                    </a:lnTo>
                    <a:lnTo>
                      <a:pt x="655" y="406"/>
                    </a:lnTo>
                    <a:lnTo>
                      <a:pt x="731" y="363"/>
                    </a:lnTo>
                    <a:lnTo>
                      <a:pt x="805" y="318"/>
                    </a:lnTo>
                    <a:lnTo>
                      <a:pt x="902" y="250"/>
                    </a:lnTo>
                    <a:lnTo>
                      <a:pt x="996" y="178"/>
                    </a:lnTo>
                    <a:lnTo>
                      <a:pt x="1089" y="102"/>
                    </a:lnTo>
                    <a:lnTo>
                      <a:pt x="1179" y="24"/>
                    </a:lnTo>
                    <a:lnTo>
                      <a:pt x="1192" y="12"/>
                    </a:lnTo>
                    <a:lnTo>
                      <a:pt x="1202" y="5"/>
                    </a:lnTo>
                    <a:lnTo>
                      <a:pt x="1212" y="2"/>
                    </a:lnTo>
                    <a:lnTo>
                      <a:pt x="122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0" name="Freeform 7"/>
              <p:cNvSpPr>
                <a:spLocks/>
              </p:cNvSpPr>
              <p:nvPr/>
            </p:nvSpPr>
            <p:spPr bwMode="auto">
              <a:xfrm>
                <a:off x="5030" y="1007"/>
                <a:ext cx="1209" cy="778"/>
              </a:xfrm>
              <a:custGeom>
                <a:avLst/>
                <a:gdLst>
                  <a:gd name="T0" fmla="*/ 1103 w 1209"/>
                  <a:gd name="T1" fmla="*/ 0 h 778"/>
                  <a:gd name="T2" fmla="*/ 1133 w 1209"/>
                  <a:gd name="T3" fmla="*/ 8 h 778"/>
                  <a:gd name="T4" fmla="*/ 1175 w 1209"/>
                  <a:gd name="T5" fmla="*/ 37 h 778"/>
                  <a:gd name="T6" fmla="*/ 1199 w 1209"/>
                  <a:gd name="T7" fmla="*/ 77 h 778"/>
                  <a:gd name="T8" fmla="*/ 1209 w 1209"/>
                  <a:gd name="T9" fmla="*/ 150 h 778"/>
                  <a:gd name="T10" fmla="*/ 1197 w 1209"/>
                  <a:gd name="T11" fmla="*/ 243 h 778"/>
                  <a:gd name="T12" fmla="*/ 1157 w 1209"/>
                  <a:gd name="T13" fmla="*/ 373 h 778"/>
                  <a:gd name="T14" fmla="*/ 1103 w 1209"/>
                  <a:gd name="T15" fmla="*/ 498 h 778"/>
                  <a:gd name="T16" fmla="*/ 1007 w 1209"/>
                  <a:gd name="T17" fmla="*/ 682 h 778"/>
                  <a:gd name="T18" fmla="*/ 951 w 1209"/>
                  <a:gd name="T19" fmla="*/ 775 h 778"/>
                  <a:gd name="T20" fmla="*/ 944 w 1209"/>
                  <a:gd name="T21" fmla="*/ 778 h 778"/>
                  <a:gd name="T22" fmla="*/ 833 w 1209"/>
                  <a:gd name="T23" fmla="*/ 778 h 778"/>
                  <a:gd name="T24" fmla="*/ 838 w 1209"/>
                  <a:gd name="T25" fmla="*/ 756 h 778"/>
                  <a:gd name="T26" fmla="*/ 883 w 1209"/>
                  <a:gd name="T27" fmla="*/ 630 h 778"/>
                  <a:gd name="T28" fmla="*/ 903 w 1209"/>
                  <a:gd name="T29" fmla="*/ 520 h 778"/>
                  <a:gd name="T30" fmla="*/ 897 w 1209"/>
                  <a:gd name="T31" fmla="*/ 435 h 778"/>
                  <a:gd name="T32" fmla="*/ 868 w 1209"/>
                  <a:gd name="T33" fmla="*/ 383 h 778"/>
                  <a:gd name="T34" fmla="*/ 819 w 1209"/>
                  <a:gd name="T35" fmla="*/ 354 h 778"/>
                  <a:gd name="T36" fmla="*/ 743 w 1209"/>
                  <a:gd name="T37" fmla="*/ 351 h 778"/>
                  <a:gd name="T38" fmla="*/ 655 w 1209"/>
                  <a:gd name="T39" fmla="*/ 373 h 778"/>
                  <a:gd name="T40" fmla="*/ 532 w 1209"/>
                  <a:gd name="T41" fmla="*/ 429 h 778"/>
                  <a:gd name="T42" fmla="*/ 415 w 1209"/>
                  <a:gd name="T43" fmla="*/ 498 h 778"/>
                  <a:gd name="T44" fmla="*/ 231 w 1209"/>
                  <a:gd name="T45" fmla="*/ 628 h 778"/>
                  <a:gd name="T46" fmla="*/ 59 w 1209"/>
                  <a:gd name="T47" fmla="*/ 771 h 778"/>
                  <a:gd name="T48" fmla="*/ 49 w 1209"/>
                  <a:gd name="T49" fmla="*/ 776 h 778"/>
                  <a:gd name="T50" fmla="*/ 3 w 1209"/>
                  <a:gd name="T51" fmla="*/ 778 h 778"/>
                  <a:gd name="T52" fmla="*/ 0 w 1209"/>
                  <a:gd name="T53" fmla="*/ 776 h 778"/>
                  <a:gd name="T54" fmla="*/ 118 w 1209"/>
                  <a:gd name="T55" fmla="*/ 657 h 778"/>
                  <a:gd name="T56" fmla="*/ 304 w 1209"/>
                  <a:gd name="T57" fmla="*/ 476 h 778"/>
                  <a:gd name="T58" fmla="*/ 498 w 1209"/>
                  <a:gd name="T59" fmla="*/ 310 h 778"/>
                  <a:gd name="T60" fmla="*/ 704 w 1209"/>
                  <a:gd name="T61" fmla="*/ 158 h 778"/>
                  <a:gd name="T62" fmla="*/ 822 w 1209"/>
                  <a:gd name="T63" fmla="*/ 86 h 778"/>
                  <a:gd name="T64" fmla="*/ 949 w 1209"/>
                  <a:gd name="T65" fmla="*/ 28 h 778"/>
                  <a:gd name="T66" fmla="*/ 1050 w 1209"/>
                  <a:gd name="T67" fmla="*/ 1 h 778"/>
                  <a:gd name="T68" fmla="*/ 1054 w 1209"/>
                  <a:gd name="T69" fmla="*/ 0 h 7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209" h="778">
                    <a:moveTo>
                      <a:pt x="1054" y="0"/>
                    </a:moveTo>
                    <a:lnTo>
                      <a:pt x="1103" y="0"/>
                    </a:lnTo>
                    <a:lnTo>
                      <a:pt x="1118" y="3"/>
                    </a:lnTo>
                    <a:lnTo>
                      <a:pt x="1133" y="8"/>
                    </a:lnTo>
                    <a:lnTo>
                      <a:pt x="1157" y="20"/>
                    </a:lnTo>
                    <a:lnTo>
                      <a:pt x="1175" y="37"/>
                    </a:lnTo>
                    <a:lnTo>
                      <a:pt x="1191" y="55"/>
                    </a:lnTo>
                    <a:lnTo>
                      <a:pt x="1199" y="77"/>
                    </a:lnTo>
                    <a:lnTo>
                      <a:pt x="1206" y="103"/>
                    </a:lnTo>
                    <a:lnTo>
                      <a:pt x="1209" y="150"/>
                    </a:lnTo>
                    <a:lnTo>
                      <a:pt x="1206" y="197"/>
                    </a:lnTo>
                    <a:lnTo>
                      <a:pt x="1197" y="243"/>
                    </a:lnTo>
                    <a:lnTo>
                      <a:pt x="1180" y="309"/>
                    </a:lnTo>
                    <a:lnTo>
                      <a:pt x="1157" y="373"/>
                    </a:lnTo>
                    <a:lnTo>
                      <a:pt x="1132" y="437"/>
                    </a:lnTo>
                    <a:lnTo>
                      <a:pt x="1103" y="498"/>
                    </a:lnTo>
                    <a:lnTo>
                      <a:pt x="1057" y="591"/>
                    </a:lnTo>
                    <a:lnTo>
                      <a:pt x="1007" y="682"/>
                    </a:lnTo>
                    <a:lnTo>
                      <a:pt x="952" y="771"/>
                    </a:lnTo>
                    <a:lnTo>
                      <a:pt x="951" y="775"/>
                    </a:lnTo>
                    <a:lnTo>
                      <a:pt x="947" y="776"/>
                    </a:lnTo>
                    <a:lnTo>
                      <a:pt x="944" y="778"/>
                    </a:lnTo>
                    <a:lnTo>
                      <a:pt x="834" y="778"/>
                    </a:lnTo>
                    <a:lnTo>
                      <a:pt x="833" y="778"/>
                    </a:lnTo>
                    <a:lnTo>
                      <a:pt x="831" y="776"/>
                    </a:lnTo>
                    <a:lnTo>
                      <a:pt x="838" y="756"/>
                    </a:lnTo>
                    <a:lnTo>
                      <a:pt x="863" y="694"/>
                    </a:lnTo>
                    <a:lnTo>
                      <a:pt x="883" y="630"/>
                    </a:lnTo>
                    <a:lnTo>
                      <a:pt x="898" y="564"/>
                    </a:lnTo>
                    <a:lnTo>
                      <a:pt x="903" y="520"/>
                    </a:lnTo>
                    <a:lnTo>
                      <a:pt x="903" y="478"/>
                    </a:lnTo>
                    <a:lnTo>
                      <a:pt x="897" y="435"/>
                    </a:lnTo>
                    <a:lnTo>
                      <a:pt x="885" y="407"/>
                    </a:lnTo>
                    <a:lnTo>
                      <a:pt x="868" y="383"/>
                    </a:lnTo>
                    <a:lnTo>
                      <a:pt x="846" y="366"/>
                    </a:lnTo>
                    <a:lnTo>
                      <a:pt x="819" y="354"/>
                    </a:lnTo>
                    <a:lnTo>
                      <a:pt x="789" y="349"/>
                    </a:lnTo>
                    <a:lnTo>
                      <a:pt x="743" y="351"/>
                    </a:lnTo>
                    <a:lnTo>
                      <a:pt x="699" y="359"/>
                    </a:lnTo>
                    <a:lnTo>
                      <a:pt x="655" y="373"/>
                    </a:lnTo>
                    <a:lnTo>
                      <a:pt x="593" y="398"/>
                    </a:lnTo>
                    <a:lnTo>
                      <a:pt x="532" y="429"/>
                    </a:lnTo>
                    <a:lnTo>
                      <a:pt x="473" y="462"/>
                    </a:lnTo>
                    <a:lnTo>
                      <a:pt x="415" y="498"/>
                    </a:lnTo>
                    <a:lnTo>
                      <a:pt x="322" y="562"/>
                    </a:lnTo>
                    <a:lnTo>
                      <a:pt x="231" y="628"/>
                    </a:lnTo>
                    <a:lnTo>
                      <a:pt x="145" y="699"/>
                    </a:lnTo>
                    <a:lnTo>
                      <a:pt x="59" y="771"/>
                    </a:lnTo>
                    <a:lnTo>
                      <a:pt x="54" y="775"/>
                    </a:lnTo>
                    <a:lnTo>
                      <a:pt x="49" y="776"/>
                    </a:lnTo>
                    <a:lnTo>
                      <a:pt x="42" y="778"/>
                    </a:lnTo>
                    <a:lnTo>
                      <a:pt x="3" y="778"/>
                    </a:lnTo>
                    <a:lnTo>
                      <a:pt x="3" y="778"/>
                    </a:lnTo>
                    <a:lnTo>
                      <a:pt x="0" y="776"/>
                    </a:lnTo>
                    <a:lnTo>
                      <a:pt x="25" y="749"/>
                    </a:lnTo>
                    <a:lnTo>
                      <a:pt x="118" y="657"/>
                    </a:lnTo>
                    <a:lnTo>
                      <a:pt x="211" y="564"/>
                    </a:lnTo>
                    <a:lnTo>
                      <a:pt x="304" y="476"/>
                    </a:lnTo>
                    <a:lnTo>
                      <a:pt x="398" y="391"/>
                    </a:lnTo>
                    <a:lnTo>
                      <a:pt x="498" y="310"/>
                    </a:lnTo>
                    <a:lnTo>
                      <a:pt x="599" y="233"/>
                    </a:lnTo>
                    <a:lnTo>
                      <a:pt x="704" y="158"/>
                    </a:lnTo>
                    <a:lnTo>
                      <a:pt x="763" y="121"/>
                    </a:lnTo>
                    <a:lnTo>
                      <a:pt x="822" y="86"/>
                    </a:lnTo>
                    <a:lnTo>
                      <a:pt x="885" y="55"/>
                    </a:lnTo>
                    <a:lnTo>
                      <a:pt x="949" y="28"/>
                    </a:lnTo>
                    <a:lnTo>
                      <a:pt x="1000" y="12"/>
                    </a:lnTo>
                    <a:lnTo>
                      <a:pt x="1050" y="1"/>
                    </a:lnTo>
                    <a:lnTo>
                      <a:pt x="1052" y="1"/>
                    </a:lnTo>
                    <a:lnTo>
                      <a:pt x="105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1" name="Freeform 8"/>
              <p:cNvSpPr>
                <a:spLocks/>
              </p:cNvSpPr>
              <p:nvPr/>
            </p:nvSpPr>
            <p:spPr bwMode="auto">
              <a:xfrm>
                <a:off x="1052" y="1559"/>
                <a:ext cx="492" cy="863"/>
              </a:xfrm>
              <a:custGeom>
                <a:avLst/>
                <a:gdLst>
                  <a:gd name="T0" fmla="*/ 377 w 492"/>
                  <a:gd name="T1" fmla="*/ 0 h 863"/>
                  <a:gd name="T2" fmla="*/ 431 w 492"/>
                  <a:gd name="T3" fmla="*/ 0 h 863"/>
                  <a:gd name="T4" fmla="*/ 458 w 492"/>
                  <a:gd name="T5" fmla="*/ 5 h 863"/>
                  <a:gd name="T6" fmla="*/ 485 w 492"/>
                  <a:gd name="T7" fmla="*/ 13 h 863"/>
                  <a:gd name="T8" fmla="*/ 488 w 492"/>
                  <a:gd name="T9" fmla="*/ 13 h 863"/>
                  <a:gd name="T10" fmla="*/ 490 w 492"/>
                  <a:gd name="T11" fmla="*/ 15 h 863"/>
                  <a:gd name="T12" fmla="*/ 492 w 492"/>
                  <a:gd name="T13" fmla="*/ 18 h 863"/>
                  <a:gd name="T14" fmla="*/ 492 w 492"/>
                  <a:gd name="T15" fmla="*/ 22 h 863"/>
                  <a:gd name="T16" fmla="*/ 465 w 492"/>
                  <a:gd name="T17" fmla="*/ 172 h 863"/>
                  <a:gd name="T18" fmla="*/ 465 w 492"/>
                  <a:gd name="T19" fmla="*/ 175 h 863"/>
                  <a:gd name="T20" fmla="*/ 465 w 492"/>
                  <a:gd name="T21" fmla="*/ 177 h 863"/>
                  <a:gd name="T22" fmla="*/ 449 w 492"/>
                  <a:gd name="T23" fmla="*/ 172 h 863"/>
                  <a:gd name="T24" fmla="*/ 417 w 492"/>
                  <a:gd name="T25" fmla="*/ 162 h 863"/>
                  <a:gd name="T26" fmla="*/ 383 w 492"/>
                  <a:gd name="T27" fmla="*/ 162 h 863"/>
                  <a:gd name="T28" fmla="*/ 365 w 492"/>
                  <a:gd name="T29" fmla="*/ 165 h 863"/>
                  <a:gd name="T30" fmla="*/ 350 w 492"/>
                  <a:gd name="T31" fmla="*/ 174 h 863"/>
                  <a:gd name="T32" fmla="*/ 336 w 492"/>
                  <a:gd name="T33" fmla="*/ 186 h 863"/>
                  <a:gd name="T34" fmla="*/ 326 w 492"/>
                  <a:gd name="T35" fmla="*/ 201 h 863"/>
                  <a:gd name="T36" fmla="*/ 318 w 492"/>
                  <a:gd name="T37" fmla="*/ 226 h 863"/>
                  <a:gd name="T38" fmla="*/ 312 w 492"/>
                  <a:gd name="T39" fmla="*/ 250 h 863"/>
                  <a:gd name="T40" fmla="*/ 297 w 492"/>
                  <a:gd name="T41" fmla="*/ 334 h 863"/>
                  <a:gd name="T42" fmla="*/ 437 w 492"/>
                  <a:gd name="T43" fmla="*/ 334 h 863"/>
                  <a:gd name="T44" fmla="*/ 426 w 492"/>
                  <a:gd name="T45" fmla="*/ 407 h 863"/>
                  <a:gd name="T46" fmla="*/ 414 w 492"/>
                  <a:gd name="T47" fmla="*/ 481 h 863"/>
                  <a:gd name="T48" fmla="*/ 412 w 492"/>
                  <a:gd name="T49" fmla="*/ 484 h 863"/>
                  <a:gd name="T50" fmla="*/ 410 w 492"/>
                  <a:gd name="T51" fmla="*/ 488 h 863"/>
                  <a:gd name="T52" fmla="*/ 407 w 492"/>
                  <a:gd name="T53" fmla="*/ 490 h 863"/>
                  <a:gd name="T54" fmla="*/ 402 w 492"/>
                  <a:gd name="T55" fmla="*/ 490 h 863"/>
                  <a:gd name="T56" fmla="*/ 280 w 492"/>
                  <a:gd name="T57" fmla="*/ 490 h 863"/>
                  <a:gd name="T58" fmla="*/ 277 w 492"/>
                  <a:gd name="T59" fmla="*/ 490 h 863"/>
                  <a:gd name="T60" fmla="*/ 274 w 492"/>
                  <a:gd name="T61" fmla="*/ 491 h 863"/>
                  <a:gd name="T62" fmla="*/ 272 w 492"/>
                  <a:gd name="T63" fmla="*/ 493 h 863"/>
                  <a:gd name="T64" fmla="*/ 270 w 492"/>
                  <a:gd name="T65" fmla="*/ 498 h 863"/>
                  <a:gd name="T66" fmla="*/ 215 w 492"/>
                  <a:gd name="T67" fmla="*/ 822 h 863"/>
                  <a:gd name="T68" fmla="*/ 209 w 492"/>
                  <a:gd name="T69" fmla="*/ 856 h 863"/>
                  <a:gd name="T70" fmla="*/ 208 w 492"/>
                  <a:gd name="T71" fmla="*/ 859 h 863"/>
                  <a:gd name="T72" fmla="*/ 206 w 492"/>
                  <a:gd name="T73" fmla="*/ 861 h 863"/>
                  <a:gd name="T74" fmla="*/ 203 w 492"/>
                  <a:gd name="T75" fmla="*/ 863 h 863"/>
                  <a:gd name="T76" fmla="*/ 7 w 492"/>
                  <a:gd name="T77" fmla="*/ 863 h 863"/>
                  <a:gd name="T78" fmla="*/ 69 w 492"/>
                  <a:gd name="T79" fmla="*/ 490 h 863"/>
                  <a:gd name="T80" fmla="*/ 0 w 492"/>
                  <a:gd name="T81" fmla="*/ 490 h 863"/>
                  <a:gd name="T82" fmla="*/ 0 w 492"/>
                  <a:gd name="T83" fmla="*/ 481 h 863"/>
                  <a:gd name="T84" fmla="*/ 12 w 492"/>
                  <a:gd name="T85" fmla="*/ 419 h 863"/>
                  <a:gd name="T86" fmla="*/ 25 w 492"/>
                  <a:gd name="T87" fmla="*/ 334 h 863"/>
                  <a:gd name="T88" fmla="*/ 96 w 492"/>
                  <a:gd name="T89" fmla="*/ 334 h 863"/>
                  <a:gd name="T90" fmla="*/ 106 w 492"/>
                  <a:gd name="T91" fmla="*/ 280 h 863"/>
                  <a:gd name="T92" fmla="*/ 117 w 492"/>
                  <a:gd name="T93" fmla="*/ 228 h 863"/>
                  <a:gd name="T94" fmla="*/ 130 w 492"/>
                  <a:gd name="T95" fmla="*/ 177 h 863"/>
                  <a:gd name="T96" fmla="*/ 147 w 492"/>
                  <a:gd name="T97" fmla="*/ 140 h 863"/>
                  <a:gd name="T98" fmla="*/ 169 w 492"/>
                  <a:gd name="T99" fmla="*/ 108 h 863"/>
                  <a:gd name="T100" fmla="*/ 198 w 492"/>
                  <a:gd name="T101" fmla="*/ 81 h 863"/>
                  <a:gd name="T102" fmla="*/ 230 w 492"/>
                  <a:gd name="T103" fmla="*/ 56 h 863"/>
                  <a:gd name="T104" fmla="*/ 275 w 492"/>
                  <a:gd name="T105" fmla="*/ 29 h 863"/>
                  <a:gd name="T106" fmla="*/ 326 w 492"/>
                  <a:gd name="T107" fmla="*/ 8 h 863"/>
                  <a:gd name="T108" fmla="*/ 377 w 492"/>
                  <a:gd name="T109" fmla="*/ 0 h 8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492" h="863">
                    <a:moveTo>
                      <a:pt x="377" y="0"/>
                    </a:moveTo>
                    <a:lnTo>
                      <a:pt x="431" y="0"/>
                    </a:lnTo>
                    <a:lnTo>
                      <a:pt x="458" y="5"/>
                    </a:lnTo>
                    <a:lnTo>
                      <a:pt x="485" y="13"/>
                    </a:lnTo>
                    <a:lnTo>
                      <a:pt x="488" y="13"/>
                    </a:lnTo>
                    <a:lnTo>
                      <a:pt x="490" y="15"/>
                    </a:lnTo>
                    <a:lnTo>
                      <a:pt x="492" y="18"/>
                    </a:lnTo>
                    <a:lnTo>
                      <a:pt x="492" y="22"/>
                    </a:lnTo>
                    <a:lnTo>
                      <a:pt x="465" y="172"/>
                    </a:lnTo>
                    <a:lnTo>
                      <a:pt x="465" y="175"/>
                    </a:lnTo>
                    <a:lnTo>
                      <a:pt x="465" y="177"/>
                    </a:lnTo>
                    <a:lnTo>
                      <a:pt x="449" y="172"/>
                    </a:lnTo>
                    <a:lnTo>
                      <a:pt x="417" y="162"/>
                    </a:lnTo>
                    <a:lnTo>
                      <a:pt x="383" y="162"/>
                    </a:lnTo>
                    <a:lnTo>
                      <a:pt x="365" y="165"/>
                    </a:lnTo>
                    <a:lnTo>
                      <a:pt x="350" y="174"/>
                    </a:lnTo>
                    <a:lnTo>
                      <a:pt x="336" y="186"/>
                    </a:lnTo>
                    <a:lnTo>
                      <a:pt x="326" y="201"/>
                    </a:lnTo>
                    <a:lnTo>
                      <a:pt x="318" y="226"/>
                    </a:lnTo>
                    <a:lnTo>
                      <a:pt x="312" y="250"/>
                    </a:lnTo>
                    <a:lnTo>
                      <a:pt x="297" y="334"/>
                    </a:lnTo>
                    <a:lnTo>
                      <a:pt x="437" y="334"/>
                    </a:lnTo>
                    <a:lnTo>
                      <a:pt x="426" y="407"/>
                    </a:lnTo>
                    <a:lnTo>
                      <a:pt x="414" y="481"/>
                    </a:lnTo>
                    <a:lnTo>
                      <a:pt x="412" y="484"/>
                    </a:lnTo>
                    <a:lnTo>
                      <a:pt x="410" y="488"/>
                    </a:lnTo>
                    <a:lnTo>
                      <a:pt x="407" y="490"/>
                    </a:lnTo>
                    <a:lnTo>
                      <a:pt x="402" y="490"/>
                    </a:lnTo>
                    <a:lnTo>
                      <a:pt x="280" y="490"/>
                    </a:lnTo>
                    <a:lnTo>
                      <a:pt x="277" y="490"/>
                    </a:lnTo>
                    <a:lnTo>
                      <a:pt x="274" y="491"/>
                    </a:lnTo>
                    <a:lnTo>
                      <a:pt x="272" y="493"/>
                    </a:lnTo>
                    <a:lnTo>
                      <a:pt x="270" y="498"/>
                    </a:lnTo>
                    <a:lnTo>
                      <a:pt x="215" y="822"/>
                    </a:lnTo>
                    <a:lnTo>
                      <a:pt x="209" y="856"/>
                    </a:lnTo>
                    <a:lnTo>
                      <a:pt x="208" y="859"/>
                    </a:lnTo>
                    <a:lnTo>
                      <a:pt x="206" y="861"/>
                    </a:lnTo>
                    <a:lnTo>
                      <a:pt x="203" y="863"/>
                    </a:lnTo>
                    <a:lnTo>
                      <a:pt x="7" y="863"/>
                    </a:lnTo>
                    <a:lnTo>
                      <a:pt x="69" y="490"/>
                    </a:lnTo>
                    <a:lnTo>
                      <a:pt x="0" y="490"/>
                    </a:lnTo>
                    <a:lnTo>
                      <a:pt x="0" y="481"/>
                    </a:lnTo>
                    <a:lnTo>
                      <a:pt x="12" y="419"/>
                    </a:lnTo>
                    <a:lnTo>
                      <a:pt x="25" y="334"/>
                    </a:lnTo>
                    <a:lnTo>
                      <a:pt x="96" y="334"/>
                    </a:lnTo>
                    <a:lnTo>
                      <a:pt x="106" y="280"/>
                    </a:lnTo>
                    <a:lnTo>
                      <a:pt x="117" y="228"/>
                    </a:lnTo>
                    <a:lnTo>
                      <a:pt x="130" y="177"/>
                    </a:lnTo>
                    <a:lnTo>
                      <a:pt x="147" y="140"/>
                    </a:lnTo>
                    <a:lnTo>
                      <a:pt x="169" y="108"/>
                    </a:lnTo>
                    <a:lnTo>
                      <a:pt x="198" y="81"/>
                    </a:lnTo>
                    <a:lnTo>
                      <a:pt x="230" y="56"/>
                    </a:lnTo>
                    <a:lnTo>
                      <a:pt x="275" y="29"/>
                    </a:lnTo>
                    <a:lnTo>
                      <a:pt x="326" y="8"/>
                    </a:lnTo>
                    <a:lnTo>
                      <a:pt x="37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2" name="Freeform 9"/>
              <p:cNvSpPr>
                <a:spLocks/>
              </p:cNvSpPr>
              <p:nvPr/>
            </p:nvSpPr>
            <p:spPr bwMode="auto">
              <a:xfrm>
                <a:off x="6214" y="1724"/>
                <a:ext cx="405" cy="686"/>
              </a:xfrm>
              <a:custGeom>
                <a:avLst/>
                <a:gdLst>
                  <a:gd name="T0" fmla="*/ 118 w 405"/>
                  <a:gd name="T1" fmla="*/ 0 h 686"/>
                  <a:gd name="T2" fmla="*/ 319 w 405"/>
                  <a:gd name="T3" fmla="*/ 0 h 686"/>
                  <a:gd name="T4" fmla="*/ 294 w 405"/>
                  <a:gd name="T5" fmla="*/ 157 h 686"/>
                  <a:gd name="T6" fmla="*/ 405 w 405"/>
                  <a:gd name="T7" fmla="*/ 157 h 686"/>
                  <a:gd name="T8" fmla="*/ 405 w 405"/>
                  <a:gd name="T9" fmla="*/ 168 h 686"/>
                  <a:gd name="T10" fmla="*/ 395 w 405"/>
                  <a:gd name="T11" fmla="*/ 230 h 686"/>
                  <a:gd name="T12" fmla="*/ 380 w 405"/>
                  <a:gd name="T13" fmla="*/ 313 h 686"/>
                  <a:gd name="T14" fmla="*/ 370 w 405"/>
                  <a:gd name="T15" fmla="*/ 313 h 686"/>
                  <a:gd name="T16" fmla="*/ 275 w 405"/>
                  <a:gd name="T17" fmla="*/ 313 h 686"/>
                  <a:gd name="T18" fmla="*/ 272 w 405"/>
                  <a:gd name="T19" fmla="*/ 313 h 686"/>
                  <a:gd name="T20" fmla="*/ 268 w 405"/>
                  <a:gd name="T21" fmla="*/ 314 h 686"/>
                  <a:gd name="T22" fmla="*/ 267 w 405"/>
                  <a:gd name="T23" fmla="*/ 316 h 686"/>
                  <a:gd name="T24" fmla="*/ 265 w 405"/>
                  <a:gd name="T25" fmla="*/ 321 h 686"/>
                  <a:gd name="T26" fmla="*/ 208 w 405"/>
                  <a:gd name="T27" fmla="*/ 661 h 686"/>
                  <a:gd name="T28" fmla="*/ 204 w 405"/>
                  <a:gd name="T29" fmla="*/ 686 h 686"/>
                  <a:gd name="T30" fmla="*/ 2 w 405"/>
                  <a:gd name="T31" fmla="*/ 686 h 686"/>
                  <a:gd name="T32" fmla="*/ 66 w 405"/>
                  <a:gd name="T33" fmla="*/ 313 h 686"/>
                  <a:gd name="T34" fmla="*/ 0 w 405"/>
                  <a:gd name="T35" fmla="*/ 313 h 686"/>
                  <a:gd name="T36" fmla="*/ 27 w 405"/>
                  <a:gd name="T37" fmla="*/ 157 h 686"/>
                  <a:gd name="T38" fmla="*/ 91 w 405"/>
                  <a:gd name="T39" fmla="*/ 157 h 686"/>
                  <a:gd name="T40" fmla="*/ 118 w 405"/>
                  <a:gd name="T41" fmla="*/ 0 h 6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05" h="686">
                    <a:moveTo>
                      <a:pt x="118" y="0"/>
                    </a:moveTo>
                    <a:lnTo>
                      <a:pt x="319" y="0"/>
                    </a:lnTo>
                    <a:lnTo>
                      <a:pt x="294" y="157"/>
                    </a:lnTo>
                    <a:lnTo>
                      <a:pt x="405" y="157"/>
                    </a:lnTo>
                    <a:lnTo>
                      <a:pt x="405" y="168"/>
                    </a:lnTo>
                    <a:lnTo>
                      <a:pt x="395" y="230"/>
                    </a:lnTo>
                    <a:lnTo>
                      <a:pt x="380" y="313"/>
                    </a:lnTo>
                    <a:lnTo>
                      <a:pt x="370" y="313"/>
                    </a:lnTo>
                    <a:lnTo>
                      <a:pt x="275" y="313"/>
                    </a:lnTo>
                    <a:lnTo>
                      <a:pt x="272" y="313"/>
                    </a:lnTo>
                    <a:lnTo>
                      <a:pt x="268" y="314"/>
                    </a:lnTo>
                    <a:lnTo>
                      <a:pt x="267" y="316"/>
                    </a:lnTo>
                    <a:lnTo>
                      <a:pt x="265" y="321"/>
                    </a:lnTo>
                    <a:lnTo>
                      <a:pt x="208" y="661"/>
                    </a:lnTo>
                    <a:lnTo>
                      <a:pt x="204" y="686"/>
                    </a:lnTo>
                    <a:lnTo>
                      <a:pt x="2" y="686"/>
                    </a:lnTo>
                    <a:lnTo>
                      <a:pt x="66" y="313"/>
                    </a:lnTo>
                    <a:lnTo>
                      <a:pt x="0" y="313"/>
                    </a:lnTo>
                    <a:lnTo>
                      <a:pt x="27" y="157"/>
                    </a:lnTo>
                    <a:lnTo>
                      <a:pt x="91" y="157"/>
                    </a:lnTo>
                    <a:lnTo>
                      <a:pt x="11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3" name="Freeform 10"/>
              <p:cNvSpPr>
                <a:spLocks noEditPoints="1"/>
              </p:cNvSpPr>
              <p:nvPr/>
            </p:nvSpPr>
            <p:spPr bwMode="auto">
              <a:xfrm>
                <a:off x="3802" y="1555"/>
                <a:ext cx="709" cy="873"/>
              </a:xfrm>
              <a:custGeom>
                <a:avLst/>
                <a:gdLst>
                  <a:gd name="T0" fmla="*/ 361 w 709"/>
                  <a:gd name="T1" fmla="*/ 475 h 873"/>
                  <a:gd name="T2" fmla="*/ 302 w 709"/>
                  <a:gd name="T3" fmla="*/ 497 h 873"/>
                  <a:gd name="T4" fmla="*/ 257 w 709"/>
                  <a:gd name="T5" fmla="*/ 543 h 873"/>
                  <a:gd name="T6" fmla="*/ 236 w 709"/>
                  <a:gd name="T7" fmla="*/ 608 h 873"/>
                  <a:gd name="T8" fmla="*/ 248 w 709"/>
                  <a:gd name="T9" fmla="*/ 661 h 873"/>
                  <a:gd name="T10" fmla="*/ 289 w 709"/>
                  <a:gd name="T11" fmla="*/ 698 h 873"/>
                  <a:gd name="T12" fmla="*/ 348 w 709"/>
                  <a:gd name="T13" fmla="*/ 710 h 873"/>
                  <a:gd name="T14" fmla="*/ 417 w 709"/>
                  <a:gd name="T15" fmla="*/ 694 h 873"/>
                  <a:gd name="T16" fmla="*/ 469 w 709"/>
                  <a:gd name="T17" fmla="*/ 654 h 873"/>
                  <a:gd name="T18" fmla="*/ 496 w 709"/>
                  <a:gd name="T19" fmla="*/ 593 h 873"/>
                  <a:gd name="T20" fmla="*/ 495 w 709"/>
                  <a:gd name="T21" fmla="*/ 543 h 873"/>
                  <a:gd name="T22" fmla="*/ 471 w 709"/>
                  <a:gd name="T23" fmla="*/ 502 h 873"/>
                  <a:gd name="T24" fmla="*/ 429 w 709"/>
                  <a:gd name="T25" fmla="*/ 478 h 873"/>
                  <a:gd name="T26" fmla="*/ 145 w 709"/>
                  <a:gd name="T27" fmla="*/ 0 h 873"/>
                  <a:gd name="T28" fmla="*/ 282 w 709"/>
                  <a:gd name="T29" fmla="*/ 377 h 873"/>
                  <a:gd name="T30" fmla="*/ 289 w 709"/>
                  <a:gd name="T31" fmla="*/ 372 h 873"/>
                  <a:gd name="T32" fmla="*/ 366 w 709"/>
                  <a:gd name="T33" fmla="*/ 326 h 873"/>
                  <a:gd name="T34" fmla="*/ 453 w 709"/>
                  <a:gd name="T35" fmla="*/ 309 h 873"/>
                  <a:gd name="T36" fmla="*/ 544 w 709"/>
                  <a:gd name="T37" fmla="*/ 318 h 873"/>
                  <a:gd name="T38" fmla="*/ 623 w 709"/>
                  <a:gd name="T39" fmla="*/ 358 h 873"/>
                  <a:gd name="T40" fmla="*/ 677 w 709"/>
                  <a:gd name="T41" fmla="*/ 418 h 873"/>
                  <a:gd name="T42" fmla="*/ 704 w 709"/>
                  <a:gd name="T43" fmla="*/ 490 h 873"/>
                  <a:gd name="T44" fmla="*/ 706 w 709"/>
                  <a:gd name="T45" fmla="*/ 585 h 873"/>
                  <a:gd name="T46" fmla="*/ 672 w 709"/>
                  <a:gd name="T47" fmla="*/ 686 h 873"/>
                  <a:gd name="T48" fmla="*/ 608 w 709"/>
                  <a:gd name="T49" fmla="*/ 774 h 873"/>
                  <a:gd name="T50" fmla="*/ 518 w 709"/>
                  <a:gd name="T51" fmla="*/ 838 h 873"/>
                  <a:gd name="T52" fmla="*/ 410 w 709"/>
                  <a:gd name="T53" fmla="*/ 870 h 873"/>
                  <a:gd name="T54" fmla="*/ 339 w 709"/>
                  <a:gd name="T55" fmla="*/ 872 h 873"/>
                  <a:gd name="T56" fmla="*/ 268 w 709"/>
                  <a:gd name="T57" fmla="*/ 850 h 873"/>
                  <a:gd name="T58" fmla="*/ 246 w 709"/>
                  <a:gd name="T59" fmla="*/ 836 h 873"/>
                  <a:gd name="T60" fmla="*/ 226 w 709"/>
                  <a:gd name="T61" fmla="*/ 814 h 873"/>
                  <a:gd name="T62" fmla="*/ 201 w 709"/>
                  <a:gd name="T63" fmla="*/ 855 h 873"/>
                  <a:gd name="T64" fmla="*/ 145 w 709"/>
                  <a:gd name="T65" fmla="*/ 0 h 8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709" h="873">
                    <a:moveTo>
                      <a:pt x="395" y="473"/>
                    </a:moveTo>
                    <a:lnTo>
                      <a:pt x="361" y="475"/>
                    </a:lnTo>
                    <a:lnTo>
                      <a:pt x="331" y="482"/>
                    </a:lnTo>
                    <a:lnTo>
                      <a:pt x="302" y="497"/>
                    </a:lnTo>
                    <a:lnTo>
                      <a:pt x="277" y="517"/>
                    </a:lnTo>
                    <a:lnTo>
                      <a:pt x="257" y="543"/>
                    </a:lnTo>
                    <a:lnTo>
                      <a:pt x="243" y="575"/>
                    </a:lnTo>
                    <a:lnTo>
                      <a:pt x="236" y="608"/>
                    </a:lnTo>
                    <a:lnTo>
                      <a:pt x="240" y="637"/>
                    </a:lnTo>
                    <a:lnTo>
                      <a:pt x="248" y="661"/>
                    </a:lnTo>
                    <a:lnTo>
                      <a:pt x="265" y="683"/>
                    </a:lnTo>
                    <a:lnTo>
                      <a:pt x="289" y="698"/>
                    </a:lnTo>
                    <a:lnTo>
                      <a:pt x="317" y="706"/>
                    </a:lnTo>
                    <a:lnTo>
                      <a:pt x="348" y="710"/>
                    </a:lnTo>
                    <a:lnTo>
                      <a:pt x="385" y="706"/>
                    </a:lnTo>
                    <a:lnTo>
                      <a:pt x="417" y="694"/>
                    </a:lnTo>
                    <a:lnTo>
                      <a:pt x="446" y="678"/>
                    </a:lnTo>
                    <a:lnTo>
                      <a:pt x="469" y="654"/>
                    </a:lnTo>
                    <a:lnTo>
                      <a:pt x="486" y="625"/>
                    </a:lnTo>
                    <a:lnTo>
                      <a:pt x="496" y="593"/>
                    </a:lnTo>
                    <a:lnTo>
                      <a:pt x="498" y="566"/>
                    </a:lnTo>
                    <a:lnTo>
                      <a:pt x="495" y="543"/>
                    </a:lnTo>
                    <a:lnTo>
                      <a:pt x="486" y="521"/>
                    </a:lnTo>
                    <a:lnTo>
                      <a:pt x="471" y="502"/>
                    </a:lnTo>
                    <a:lnTo>
                      <a:pt x="453" y="487"/>
                    </a:lnTo>
                    <a:lnTo>
                      <a:pt x="429" y="478"/>
                    </a:lnTo>
                    <a:lnTo>
                      <a:pt x="395" y="473"/>
                    </a:lnTo>
                    <a:close/>
                    <a:moveTo>
                      <a:pt x="145" y="0"/>
                    </a:moveTo>
                    <a:lnTo>
                      <a:pt x="346" y="0"/>
                    </a:lnTo>
                    <a:lnTo>
                      <a:pt x="282" y="377"/>
                    </a:lnTo>
                    <a:lnTo>
                      <a:pt x="285" y="374"/>
                    </a:lnTo>
                    <a:lnTo>
                      <a:pt x="289" y="372"/>
                    </a:lnTo>
                    <a:lnTo>
                      <a:pt x="326" y="347"/>
                    </a:lnTo>
                    <a:lnTo>
                      <a:pt x="366" y="326"/>
                    </a:lnTo>
                    <a:lnTo>
                      <a:pt x="409" y="315"/>
                    </a:lnTo>
                    <a:lnTo>
                      <a:pt x="453" y="309"/>
                    </a:lnTo>
                    <a:lnTo>
                      <a:pt x="500" y="311"/>
                    </a:lnTo>
                    <a:lnTo>
                      <a:pt x="544" y="318"/>
                    </a:lnTo>
                    <a:lnTo>
                      <a:pt x="586" y="335"/>
                    </a:lnTo>
                    <a:lnTo>
                      <a:pt x="623" y="358"/>
                    </a:lnTo>
                    <a:lnTo>
                      <a:pt x="654" y="385"/>
                    </a:lnTo>
                    <a:lnTo>
                      <a:pt x="677" y="418"/>
                    </a:lnTo>
                    <a:lnTo>
                      <a:pt x="694" y="453"/>
                    </a:lnTo>
                    <a:lnTo>
                      <a:pt x="704" y="490"/>
                    </a:lnTo>
                    <a:lnTo>
                      <a:pt x="709" y="531"/>
                    </a:lnTo>
                    <a:lnTo>
                      <a:pt x="706" y="585"/>
                    </a:lnTo>
                    <a:lnTo>
                      <a:pt x="694" y="637"/>
                    </a:lnTo>
                    <a:lnTo>
                      <a:pt x="672" y="686"/>
                    </a:lnTo>
                    <a:lnTo>
                      <a:pt x="643" y="733"/>
                    </a:lnTo>
                    <a:lnTo>
                      <a:pt x="608" y="774"/>
                    </a:lnTo>
                    <a:lnTo>
                      <a:pt x="566" y="809"/>
                    </a:lnTo>
                    <a:lnTo>
                      <a:pt x="518" y="838"/>
                    </a:lnTo>
                    <a:lnTo>
                      <a:pt x="466" y="858"/>
                    </a:lnTo>
                    <a:lnTo>
                      <a:pt x="410" y="870"/>
                    </a:lnTo>
                    <a:lnTo>
                      <a:pt x="375" y="873"/>
                    </a:lnTo>
                    <a:lnTo>
                      <a:pt x="339" y="872"/>
                    </a:lnTo>
                    <a:lnTo>
                      <a:pt x="304" y="863"/>
                    </a:lnTo>
                    <a:lnTo>
                      <a:pt x="268" y="850"/>
                    </a:lnTo>
                    <a:lnTo>
                      <a:pt x="257" y="845"/>
                    </a:lnTo>
                    <a:lnTo>
                      <a:pt x="246" y="836"/>
                    </a:lnTo>
                    <a:lnTo>
                      <a:pt x="238" y="828"/>
                    </a:lnTo>
                    <a:lnTo>
                      <a:pt x="226" y="814"/>
                    </a:lnTo>
                    <a:lnTo>
                      <a:pt x="211" y="796"/>
                    </a:lnTo>
                    <a:lnTo>
                      <a:pt x="201" y="855"/>
                    </a:lnTo>
                    <a:lnTo>
                      <a:pt x="0" y="855"/>
                    </a:lnTo>
                    <a:lnTo>
                      <a:pt x="14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4" name="Freeform 11"/>
              <p:cNvSpPr>
                <a:spLocks noEditPoints="1"/>
              </p:cNvSpPr>
              <p:nvPr/>
            </p:nvSpPr>
            <p:spPr bwMode="auto">
              <a:xfrm>
                <a:off x="1407" y="1873"/>
                <a:ext cx="753" cy="809"/>
              </a:xfrm>
              <a:custGeom>
                <a:avLst/>
                <a:gdLst>
                  <a:gd name="T0" fmla="*/ 414 w 753"/>
                  <a:gd name="T1" fmla="*/ 164 h 809"/>
                  <a:gd name="T2" fmla="*/ 353 w 753"/>
                  <a:gd name="T3" fmla="*/ 184 h 809"/>
                  <a:gd name="T4" fmla="*/ 307 w 753"/>
                  <a:gd name="T5" fmla="*/ 225 h 809"/>
                  <a:gd name="T6" fmla="*/ 283 w 753"/>
                  <a:gd name="T7" fmla="*/ 284 h 809"/>
                  <a:gd name="T8" fmla="*/ 285 w 753"/>
                  <a:gd name="T9" fmla="*/ 334 h 809"/>
                  <a:gd name="T10" fmla="*/ 311 w 753"/>
                  <a:gd name="T11" fmla="*/ 373 h 809"/>
                  <a:gd name="T12" fmla="*/ 354 w 753"/>
                  <a:gd name="T13" fmla="*/ 395 h 809"/>
                  <a:gd name="T14" fmla="*/ 392 w 753"/>
                  <a:gd name="T15" fmla="*/ 402 h 809"/>
                  <a:gd name="T16" fmla="*/ 466 w 753"/>
                  <a:gd name="T17" fmla="*/ 383 h 809"/>
                  <a:gd name="T18" fmla="*/ 518 w 753"/>
                  <a:gd name="T19" fmla="*/ 336 h 809"/>
                  <a:gd name="T20" fmla="*/ 542 w 753"/>
                  <a:gd name="T21" fmla="*/ 265 h 809"/>
                  <a:gd name="T22" fmla="*/ 532 w 753"/>
                  <a:gd name="T23" fmla="*/ 213 h 809"/>
                  <a:gd name="T24" fmla="*/ 493 w 753"/>
                  <a:gd name="T25" fmla="*/ 176 h 809"/>
                  <a:gd name="T26" fmla="*/ 441 w 753"/>
                  <a:gd name="T27" fmla="*/ 164 h 809"/>
                  <a:gd name="T28" fmla="*/ 560 w 753"/>
                  <a:gd name="T29" fmla="*/ 3 h 809"/>
                  <a:gd name="T30" fmla="*/ 642 w 753"/>
                  <a:gd name="T31" fmla="*/ 32 h 809"/>
                  <a:gd name="T32" fmla="*/ 706 w 753"/>
                  <a:gd name="T33" fmla="*/ 86 h 809"/>
                  <a:gd name="T34" fmla="*/ 741 w 753"/>
                  <a:gd name="T35" fmla="*/ 159 h 809"/>
                  <a:gd name="T36" fmla="*/ 753 w 753"/>
                  <a:gd name="T37" fmla="*/ 248 h 809"/>
                  <a:gd name="T38" fmla="*/ 733 w 753"/>
                  <a:gd name="T39" fmla="*/ 341 h 809"/>
                  <a:gd name="T40" fmla="*/ 687 w 753"/>
                  <a:gd name="T41" fmla="*/ 427 h 809"/>
                  <a:gd name="T42" fmla="*/ 618 w 753"/>
                  <a:gd name="T43" fmla="*/ 496 h 809"/>
                  <a:gd name="T44" fmla="*/ 528 w 753"/>
                  <a:gd name="T45" fmla="*/ 544 h 809"/>
                  <a:gd name="T46" fmla="*/ 427 w 753"/>
                  <a:gd name="T47" fmla="*/ 564 h 809"/>
                  <a:gd name="T48" fmla="*/ 324 w 753"/>
                  <a:gd name="T49" fmla="*/ 547 h 809"/>
                  <a:gd name="T50" fmla="*/ 275 w 753"/>
                  <a:gd name="T51" fmla="*/ 518 h 809"/>
                  <a:gd name="T52" fmla="*/ 245 w 753"/>
                  <a:gd name="T53" fmla="*/ 555 h 809"/>
                  <a:gd name="T54" fmla="*/ 202 w 753"/>
                  <a:gd name="T55" fmla="*/ 802 h 809"/>
                  <a:gd name="T56" fmla="*/ 199 w 753"/>
                  <a:gd name="T57" fmla="*/ 807 h 809"/>
                  <a:gd name="T58" fmla="*/ 194 w 753"/>
                  <a:gd name="T59" fmla="*/ 809 h 809"/>
                  <a:gd name="T60" fmla="*/ 3 w 753"/>
                  <a:gd name="T61" fmla="*/ 809 h 809"/>
                  <a:gd name="T62" fmla="*/ 8 w 753"/>
                  <a:gd name="T63" fmla="*/ 755 h 809"/>
                  <a:gd name="T64" fmla="*/ 104 w 753"/>
                  <a:gd name="T65" fmla="*/ 186 h 809"/>
                  <a:gd name="T66" fmla="*/ 133 w 753"/>
                  <a:gd name="T67" fmla="*/ 20 h 809"/>
                  <a:gd name="T68" fmla="*/ 137 w 753"/>
                  <a:gd name="T69" fmla="*/ 17 h 809"/>
                  <a:gd name="T70" fmla="*/ 329 w 753"/>
                  <a:gd name="T71" fmla="*/ 17 h 809"/>
                  <a:gd name="T72" fmla="*/ 334 w 753"/>
                  <a:gd name="T73" fmla="*/ 19 h 809"/>
                  <a:gd name="T74" fmla="*/ 327 w 753"/>
                  <a:gd name="T75" fmla="*/ 74 h 809"/>
                  <a:gd name="T76" fmla="*/ 359 w 753"/>
                  <a:gd name="T77" fmla="*/ 46 h 809"/>
                  <a:gd name="T78" fmla="*/ 434 w 753"/>
                  <a:gd name="T79" fmla="*/ 10 h 809"/>
                  <a:gd name="T80" fmla="*/ 518 w 753"/>
                  <a:gd name="T81" fmla="*/ 0 h 8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753" h="809">
                    <a:moveTo>
                      <a:pt x="441" y="164"/>
                    </a:moveTo>
                    <a:lnTo>
                      <a:pt x="414" y="164"/>
                    </a:lnTo>
                    <a:lnTo>
                      <a:pt x="381" y="170"/>
                    </a:lnTo>
                    <a:lnTo>
                      <a:pt x="353" y="184"/>
                    </a:lnTo>
                    <a:lnTo>
                      <a:pt x="327" y="201"/>
                    </a:lnTo>
                    <a:lnTo>
                      <a:pt x="307" y="225"/>
                    </a:lnTo>
                    <a:lnTo>
                      <a:pt x="292" y="252"/>
                    </a:lnTo>
                    <a:lnTo>
                      <a:pt x="283" y="284"/>
                    </a:lnTo>
                    <a:lnTo>
                      <a:pt x="282" y="309"/>
                    </a:lnTo>
                    <a:lnTo>
                      <a:pt x="285" y="334"/>
                    </a:lnTo>
                    <a:lnTo>
                      <a:pt x="295" y="355"/>
                    </a:lnTo>
                    <a:lnTo>
                      <a:pt x="311" y="373"/>
                    </a:lnTo>
                    <a:lnTo>
                      <a:pt x="329" y="387"/>
                    </a:lnTo>
                    <a:lnTo>
                      <a:pt x="354" y="395"/>
                    </a:lnTo>
                    <a:lnTo>
                      <a:pt x="373" y="398"/>
                    </a:lnTo>
                    <a:lnTo>
                      <a:pt x="392" y="402"/>
                    </a:lnTo>
                    <a:lnTo>
                      <a:pt x="432" y="397"/>
                    </a:lnTo>
                    <a:lnTo>
                      <a:pt x="466" y="383"/>
                    </a:lnTo>
                    <a:lnTo>
                      <a:pt x="496" y="363"/>
                    </a:lnTo>
                    <a:lnTo>
                      <a:pt x="518" y="336"/>
                    </a:lnTo>
                    <a:lnTo>
                      <a:pt x="535" y="304"/>
                    </a:lnTo>
                    <a:lnTo>
                      <a:pt x="542" y="265"/>
                    </a:lnTo>
                    <a:lnTo>
                      <a:pt x="540" y="238"/>
                    </a:lnTo>
                    <a:lnTo>
                      <a:pt x="532" y="213"/>
                    </a:lnTo>
                    <a:lnTo>
                      <a:pt x="515" y="192"/>
                    </a:lnTo>
                    <a:lnTo>
                      <a:pt x="493" y="176"/>
                    </a:lnTo>
                    <a:lnTo>
                      <a:pt x="468" y="167"/>
                    </a:lnTo>
                    <a:lnTo>
                      <a:pt x="441" y="164"/>
                    </a:lnTo>
                    <a:close/>
                    <a:moveTo>
                      <a:pt x="518" y="0"/>
                    </a:moveTo>
                    <a:lnTo>
                      <a:pt x="560" y="3"/>
                    </a:lnTo>
                    <a:lnTo>
                      <a:pt x="601" y="13"/>
                    </a:lnTo>
                    <a:lnTo>
                      <a:pt x="642" y="32"/>
                    </a:lnTo>
                    <a:lnTo>
                      <a:pt x="677" y="57"/>
                    </a:lnTo>
                    <a:lnTo>
                      <a:pt x="706" y="86"/>
                    </a:lnTo>
                    <a:lnTo>
                      <a:pt x="726" y="122"/>
                    </a:lnTo>
                    <a:lnTo>
                      <a:pt x="741" y="159"/>
                    </a:lnTo>
                    <a:lnTo>
                      <a:pt x="750" y="201"/>
                    </a:lnTo>
                    <a:lnTo>
                      <a:pt x="753" y="248"/>
                    </a:lnTo>
                    <a:lnTo>
                      <a:pt x="746" y="295"/>
                    </a:lnTo>
                    <a:lnTo>
                      <a:pt x="733" y="341"/>
                    </a:lnTo>
                    <a:lnTo>
                      <a:pt x="713" y="385"/>
                    </a:lnTo>
                    <a:lnTo>
                      <a:pt x="687" y="427"/>
                    </a:lnTo>
                    <a:lnTo>
                      <a:pt x="655" y="464"/>
                    </a:lnTo>
                    <a:lnTo>
                      <a:pt x="618" y="496"/>
                    </a:lnTo>
                    <a:lnTo>
                      <a:pt x="576" y="523"/>
                    </a:lnTo>
                    <a:lnTo>
                      <a:pt x="528" y="544"/>
                    </a:lnTo>
                    <a:lnTo>
                      <a:pt x="478" y="559"/>
                    </a:lnTo>
                    <a:lnTo>
                      <a:pt x="427" y="564"/>
                    </a:lnTo>
                    <a:lnTo>
                      <a:pt x="375" y="561"/>
                    </a:lnTo>
                    <a:lnTo>
                      <a:pt x="324" y="547"/>
                    </a:lnTo>
                    <a:lnTo>
                      <a:pt x="299" y="534"/>
                    </a:lnTo>
                    <a:lnTo>
                      <a:pt x="275" y="518"/>
                    </a:lnTo>
                    <a:lnTo>
                      <a:pt x="253" y="496"/>
                    </a:lnTo>
                    <a:lnTo>
                      <a:pt x="245" y="555"/>
                    </a:lnTo>
                    <a:lnTo>
                      <a:pt x="234" y="611"/>
                    </a:lnTo>
                    <a:lnTo>
                      <a:pt x="202" y="802"/>
                    </a:lnTo>
                    <a:lnTo>
                      <a:pt x="201" y="805"/>
                    </a:lnTo>
                    <a:lnTo>
                      <a:pt x="199" y="807"/>
                    </a:lnTo>
                    <a:lnTo>
                      <a:pt x="197" y="809"/>
                    </a:lnTo>
                    <a:lnTo>
                      <a:pt x="194" y="809"/>
                    </a:lnTo>
                    <a:lnTo>
                      <a:pt x="5" y="809"/>
                    </a:lnTo>
                    <a:lnTo>
                      <a:pt x="3" y="809"/>
                    </a:lnTo>
                    <a:lnTo>
                      <a:pt x="0" y="809"/>
                    </a:lnTo>
                    <a:lnTo>
                      <a:pt x="8" y="755"/>
                    </a:lnTo>
                    <a:lnTo>
                      <a:pt x="54" y="486"/>
                    </a:lnTo>
                    <a:lnTo>
                      <a:pt x="104" y="186"/>
                    </a:lnTo>
                    <a:lnTo>
                      <a:pt x="131" y="25"/>
                    </a:lnTo>
                    <a:lnTo>
                      <a:pt x="133" y="20"/>
                    </a:lnTo>
                    <a:lnTo>
                      <a:pt x="135" y="19"/>
                    </a:lnTo>
                    <a:lnTo>
                      <a:pt x="137" y="17"/>
                    </a:lnTo>
                    <a:lnTo>
                      <a:pt x="140" y="17"/>
                    </a:lnTo>
                    <a:lnTo>
                      <a:pt x="329" y="17"/>
                    </a:lnTo>
                    <a:lnTo>
                      <a:pt x="331" y="17"/>
                    </a:lnTo>
                    <a:lnTo>
                      <a:pt x="334" y="19"/>
                    </a:lnTo>
                    <a:lnTo>
                      <a:pt x="326" y="76"/>
                    </a:lnTo>
                    <a:lnTo>
                      <a:pt x="327" y="74"/>
                    </a:lnTo>
                    <a:lnTo>
                      <a:pt x="329" y="74"/>
                    </a:lnTo>
                    <a:lnTo>
                      <a:pt x="359" y="46"/>
                    </a:lnTo>
                    <a:lnTo>
                      <a:pt x="395" y="25"/>
                    </a:lnTo>
                    <a:lnTo>
                      <a:pt x="434" y="10"/>
                    </a:lnTo>
                    <a:lnTo>
                      <a:pt x="474" y="2"/>
                    </a:lnTo>
                    <a:lnTo>
                      <a:pt x="51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5" name="Freeform 12"/>
              <p:cNvSpPr>
                <a:spLocks/>
              </p:cNvSpPr>
              <p:nvPr/>
            </p:nvSpPr>
            <p:spPr bwMode="auto">
              <a:xfrm>
                <a:off x="2131" y="1881"/>
                <a:ext cx="1132" cy="531"/>
              </a:xfrm>
              <a:custGeom>
                <a:avLst/>
                <a:gdLst>
                  <a:gd name="T0" fmla="*/ 921 w 1132"/>
                  <a:gd name="T1" fmla="*/ 0 h 531"/>
                  <a:gd name="T2" fmla="*/ 1122 w 1132"/>
                  <a:gd name="T3" fmla="*/ 0 h 531"/>
                  <a:gd name="T4" fmla="*/ 1132 w 1132"/>
                  <a:gd name="T5" fmla="*/ 0 h 531"/>
                  <a:gd name="T6" fmla="*/ 1127 w 1132"/>
                  <a:gd name="T7" fmla="*/ 7 h 531"/>
                  <a:gd name="T8" fmla="*/ 1124 w 1132"/>
                  <a:gd name="T9" fmla="*/ 14 h 531"/>
                  <a:gd name="T10" fmla="*/ 1119 w 1132"/>
                  <a:gd name="T11" fmla="*/ 21 h 531"/>
                  <a:gd name="T12" fmla="*/ 754 w 1132"/>
                  <a:gd name="T13" fmla="*/ 522 h 531"/>
                  <a:gd name="T14" fmla="*/ 750 w 1132"/>
                  <a:gd name="T15" fmla="*/ 526 h 531"/>
                  <a:gd name="T16" fmla="*/ 747 w 1132"/>
                  <a:gd name="T17" fmla="*/ 527 h 531"/>
                  <a:gd name="T18" fmla="*/ 742 w 1132"/>
                  <a:gd name="T19" fmla="*/ 529 h 531"/>
                  <a:gd name="T20" fmla="*/ 737 w 1132"/>
                  <a:gd name="T21" fmla="*/ 529 h 531"/>
                  <a:gd name="T22" fmla="*/ 629 w 1132"/>
                  <a:gd name="T23" fmla="*/ 531 h 531"/>
                  <a:gd name="T24" fmla="*/ 622 w 1132"/>
                  <a:gd name="T25" fmla="*/ 529 h 531"/>
                  <a:gd name="T26" fmla="*/ 619 w 1132"/>
                  <a:gd name="T27" fmla="*/ 527 h 531"/>
                  <a:gd name="T28" fmla="*/ 615 w 1132"/>
                  <a:gd name="T29" fmla="*/ 524 h 531"/>
                  <a:gd name="T30" fmla="*/ 613 w 1132"/>
                  <a:gd name="T31" fmla="*/ 519 h 531"/>
                  <a:gd name="T32" fmla="*/ 527 w 1132"/>
                  <a:gd name="T33" fmla="*/ 245 h 531"/>
                  <a:gd name="T34" fmla="*/ 527 w 1132"/>
                  <a:gd name="T35" fmla="*/ 245 h 531"/>
                  <a:gd name="T36" fmla="*/ 526 w 1132"/>
                  <a:gd name="T37" fmla="*/ 242 h 531"/>
                  <a:gd name="T38" fmla="*/ 524 w 1132"/>
                  <a:gd name="T39" fmla="*/ 245 h 531"/>
                  <a:gd name="T40" fmla="*/ 521 w 1132"/>
                  <a:gd name="T41" fmla="*/ 249 h 531"/>
                  <a:gd name="T42" fmla="*/ 345 w 1132"/>
                  <a:gd name="T43" fmla="*/ 517 h 531"/>
                  <a:gd name="T44" fmla="*/ 342 w 1132"/>
                  <a:gd name="T45" fmla="*/ 522 h 531"/>
                  <a:gd name="T46" fmla="*/ 338 w 1132"/>
                  <a:gd name="T47" fmla="*/ 526 h 531"/>
                  <a:gd name="T48" fmla="*/ 335 w 1132"/>
                  <a:gd name="T49" fmla="*/ 529 h 531"/>
                  <a:gd name="T50" fmla="*/ 330 w 1132"/>
                  <a:gd name="T51" fmla="*/ 529 h 531"/>
                  <a:gd name="T52" fmla="*/ 323 w 1132"/>
                  <a:gd name="T53" fmla="*/ 531 h 531"/>
                  <a:gd name="T54" fmla="*/ 215 w 1132"/>
                  <a:gd name="T55" fmla="*/ 529 h 531"/>
                  <a:gd name="T56" fmla="*/ 211 w 1132"/>
                  <a:gd name="T57" fmla="*/ 529 h 531"/>
                  <a:gd name="T58" fmla="*/ 208 w 1132"/>
                  <a:gd name="T59" fmla="*/ 527 h 531"/>
                  <a:gd name="T60" fmla="*/ 205 w 1132"/>
                  <a:gd name="T61" fmla="*/ 526 h 531"/>
                  <a:gd name="T62" fmla="*/ 203 w 1132"/>
                  <a:gd name="T63" fmla="*/ 522 h 531"/>
                  <a:gd name="T64" fmla="*/ 4 w 1132"/>
                  <a:gd name="T65" fmla="*/ 9 h 531"/>
                  <a:gd name="T66" fmla="*/ 2 w 1132"/>
                  <a:gd name="T67" fmla="*/ 5 h 531"/>
                  <a:gd name="T68" fmla="*/ 0 w 1132"/>
                  <a:gd name="T69" fmla="*/ 2 h 531"/>
                  <a:gd name="T70" fmla="*/ 223 w 1132"/>
                  <a:gd name="T71" fmla="*/ 2 h 531"/>
                  <a:gd name="T72" fmla="*/ 316 w 1132"/>
                  <a:gd name="T73" fmla="*/ 286 h 531"/>
                  <a:gd name="T74" fmla="*/ 320 w 1132"/>
                  <a:gd name="T75" fmla="*/ 282 h 531"/>
                  <a:gd name="T76" fmla="*/ 321 w 1132"/>
                  <a:gd name="T77" fmla="*/ 279 h 531"/>
                  <a:gd name="T78" fmla="*/ 323 w 1132"/>
                  <a:gd name="T79" fmla="*/ 276 h 531"/>
                  <a:gd name="T80" fmla="*/ 502 w 1132"/>
                  <a:gd name="T81" fmla="*/ 9 h 531"/>
                  <a:gd name="T82" fmla="*/ 505 w 1132"/>
                  <a:gd name="T83" fmla="*/ 4 h 531"/>
                  <a:gd name="T84" fmla="*/ 510 w 1132"/>
                  <a:gd name="T85" fmla="*/ 2 h 531"/>
                  <a:gd name="T86" fmla="*/ 516 w 1132"/>
                  <a:gd name="T87" fmla="*/ 0 h 531"/>
                  <a:gd name="T88" fmla="*/ 617 w 1132"/>
                  <a:gd name="T89" fmla="*/ 0 h 531"/>
                  <a:gd name="T90" fmla="*/ 622 w 1132"/>
                  <a:gd name="T91" fmla="*/ 0 h 531"/>
                  <a:gd name="T92" fmla="*/ 625 w 1132"/>
                  <a:gd name="T93" fmla="*/ 2 h 531"/>
                  <a:gd name="T94" fmla="*/ 627 w 1132"/>
                  <a:gd name="T95" fmla="*/ 5 h 531"/>
                  <a:gd name="T96" fmla="*/ 629 w 1132"/>
                  <a:gd name="T97" fmla="*/ 9 h 531"/>
                  <a:gd name="T98" fmla="*/ 715 w 1132"/>
                  <a:gd name="T99" fmla="*/ 272 h 531"/>
                  <a:gd name="T100" fmla="*/ 718 w 1132"/>
                  <a:gd name="T101" fmla="*/ 277 h 531"/>
                  <a:gd name="T102" fmla="*/ 720 w 1132"/>
                  <a:gd name="T103" fmla="*/ 286 h 531"/>
                  <a:gd name="T104" fmla="*/ 725 w 1132"/>
                  <a:gd name="T105" fmla="*/ 281 h 531"/>
                  <a:gd name="T106" fmla="*/ 727 w 1132"/>
                  <a:gd name="T107" fmla="*/ 276 h 531"/>
                  <a:gd name="T108" fmla="*/ 906 w 1132"/>
                  <a:gd name="T109" fmla="*/ 9 h 531"/>
                  <a:gd name="T110" fmla="*/ 907 w 1132"/>
                  <a:gd name="T111" fmla="*/ 5 h 531"/>
                  <a:gd name="T112" fmla="*/ 911 w 1132"/>
                  <a:gd name="T113" fmla="*/ 2 h 531"/>
                  <a:gd name="T114" fmla="*/ 916 w 1132"/>
                  <a:gd name="T115" fmla="*/ 0 h 531"/>
                  <a:gd name="T116" fmla="*/ 921 w 1132"/>
                  <a:gd name="T117" fmla="*/ 0 h 5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132" h="531">
                    <a:moveTo>
                      <a:pt x="921" y="0"/>
                    </a:moveTo>
                    <a:lnTo>
                      <a:pt x="1122" y="0"/>
                    </a:lnTo>
                    <a:lnTo>
                      <a:pt x="1132" y="0"/>
                    </a:lnTo>
                    <a:lnTo>
                      <a:pt x="1127" y="7"/>
                    </a:lnTo>
                    <a:lnTo>
                      <a:pt x="1124" y="14"/>
                    </a:lnTo>
                    <a:lnTo>
                      <a:pt x="1119" y="21"/>
                    </a:lnTo>
                    <a:lnTo>
                      <a:pt x="754" y="522"/>
                    </a:lnTo>
                    <a:lnTo>
                      <a:pt x="750" y="526"/>
                    </a:lnTo>
                    <a:lnTo>
                      <a:pt x="747" y="527"/>
                    </a:lnTo>
                    <a:lnTo>
                      <a:pt x="742" y="529"/>
                    </a:lnTo>
                    <a:lnTo>
                      <a:pt x="737" y="529"/>
                    </a:lnTo>
                    <a:lnTo>
                      <a:pt x="629" y="531"/>
                    </a:lnTo>
                    <a:lnTo>
                      <a:pt x="622" y="529"/>
                    </a:lnTo>
                    <a:lnTo>
                      <a:pt x="619" y="527"/>
                    </a:lnTo>
                    <a:lnTo>
                      <a:pt x="615" y="524"/>
                    </a:lnTo>
                    <a:lnTo>
                      <a:pt x="613" y="519"/>
                    </a:lnTo>
                    <a:lnTo>
                      <a:pt x="527" y="245"/>
                    </a:lnTo>
                    <a:lnTo>
                      <a:pt x="527" y="245"/>
                    </a:lnTo>
                    <a:lnTo>
                      <a:pt x="526" y="242"/>
                    </a:lnTo>
                    <a:lnTo>
                      <a:pt x="524" y="245"/>
                    </a:lnTo>
                    <a:lnTo>
                      <a:pt x="521" y="249"/>
                    </a:lnTo>
                    <a:lnTo>
                      <a:pt x="345" y="517"/>
                    </a:lnTo>
                    <a:lnTo>
                      <a:pt x="342" y="522"/>
                    </a:lnTo>
                    <a:lnTo>
                      <a:pt x="338" y="526"/>
                    </a:lnTo>
                    <a:lnTo>
                      <a:pt x="335" y="529"/>
                    </a:lnTo>
                    <a:lnTo>
                      <a:pt x="330" y="529"/>
                    </a:lnTo>
                    <a:lnTo>
                      <a:pt x="323" y="531"/>
                    </a:lnTo>
                    <a:lnTo>
                      <a:pt x="215" y="529"/>
                    </a:lnTo>
                    <a:lnTo>
                      <a:pt x="211" y="529"/>
                    </a:lnTo>
                    <a:lnTo>
                      <a:pt x="208" y="527"/>
                    </a:lnTo>
                    <a:lnTo>
                      <a:pt x="205" y="526"/>
                    </a:lnTo>
                    <a:lnTo>
                      <a:pt x="203" y="522"/>
                    </a:lnTo>
                    <a:lnTo>
                      <a:pt x="4" y="9"/>
                    </a:lnTo>
                    <a:lnTo>
                      <a:pt x="2" y="5"/>
                    </a:lnTo>
                    <a:lnTo>
                      <a:pt x="0" y="2"/>
                    </a:lnTo>
                    <a:lnTo>
                      <a:pt x="223" y="2"/>
                    </a:lnTo>
                    <a:lnTo>
                      <a:pt x="316" y="286"/>
                    </a:lnTo>
                    <a:lnTo>
                      <a:pt x="320" y="282"/>
                    </a:lnTo>
                    <a:lnTo>
                      <a:pt x="321" y="279"/>
                    </a:lnTo>
                    <a:lnTo>
                      <a:pt x="323" y="276"/>
                    </a:lnTo>
                    <a:lnTo>
                      <a:pt x="502" y="9"/>
                    </a:lnTo>
                    <a:lnTo>
                      <a:pt x="505" y="4"/>
                    </a:lnTo>
                    <a:lnTo>
                      <a:pt x="510" y="2"/>
                    </a:lnTo>
                    <a:lnTo>
                      <a:pt x="516" y="0"/>
                    </a:lnTo>
                    <a:lnTo>
                      <a:pt x="617" y="0"/>
                    </a:lnTo>
                    <a:lnTo>
                      <a:pt x="622" y="0"/>
                    </a:lnTo>
                    <a:lnTo>
                      <a:pt x="625" y="2"/>
                    </a:lnTo>
                    <a:lnTo>
                      <a:pt x="627" y="5"/>
                    </a:lnTo>
                    <a:lnTo>
                      <a:pt x="629" y="9"/>
                    </a:lnTo>
                    <a:lnTo>
                      <a:pt x="715" y="272"/>
                    </a:lnTo>
                    <a:lnTo>
                      <a:pt x="718" y="277"/>
                    </a:lnTo>
                    <a:lnTo>
                      <a:pt x="720" y="286"/>
                    </a:lnTo>
                    <a:lnTo>
                      <a:pt x="725" y="281"/>
                    </a:lnTo>
                    <a:lnTo>
                      <a:pt x="727" y="276"/>
                    </a:lnTo>
                    <a:lnTo>
                      <a:pt x="906" y="9"/>
                    </a:lnTo>
                    <a:lnTo>
                      <a:pt x="907" y="5"/>
                    </a:lnTo>
                    <a:lnTo>
                      <a:pt x="911" y="2"/>
                    </a:lnTo>
                    <a:lnTo>
                      <a:pt x="916" y="0"/>
                    </a:lnTo>
                    <a:lnTo>
                      <a:pt x="921"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6" name="Freeform 13"/>
              <p:cNvSpPr>
                <a:spLocks/>
              </p:cNvSpPr>
              <p:nvPr/>
            </p:nvSpPr>
            <p:spPr bwMode="auto">
              <a:xfrm>
                <a:off x="4878" y="1864"/>
                <a:ext cx="659" cy="546"/>
              </a:xfrm>
              <a:custGeom>
                <a:avLst/>
                <a:gdLst>
                  <a:gd name="T0" fmla="*/ 485 w 659"/>
                  <a:gd name="T1" fmla="*/ 0 h 546"/>
                  <a:gd name="T2" fmla="*/ 522 w 659"/>
                  <a:gd name="T3" fmla="*/ 4 h 546"/>
                  <a:gd name="T4" fmla="*/ 561 w 659"/>
                  <a:gd name="T5" fmla="*/ 12 h 546"/>
                  <a:gd name="T6" fmla="*/ 591 w 659"/>
                  <a:gd name="T7" fmla="*/ 26 h 546"/>
                  <a:gd name="T8" fmla="*/ 616 w 659"/>
                  <a:gd name="T9" fmla="*/ 44 h 546"/>
                  <a:gd name="T10" fmla="*/ 635 w 659"/>
                  <a:gd name="T11" fmla="*/ 68 h 546"/>
                  <a:gd name="T12" fmla="*/ 648 w 659"/>
                  <a:gd name="T13" fmla="*/ 95 h 546"/>
                  <a:gd name="T14" fmla="*/ 655 w 659"/>
                  <a:gd name="T15" fmla="*/ 129 h 546"/>
                  <a:gd name="T16" fmla="*/ 659 w 659"/>
                  <a:gd name="T17" fmla="*/ 166 h 546"/>
                  <a:gd name="T18" fmla="*/ 655 w 659"/>
                  <a:gd name="T19" fmla="*/ 205 h 546"/>
                  <a:gd name="T20" fmla="*/ 648 w 659"/>
                  <a:gd name="T21" fmla="*/ 242 h 546"/>
                  <a:gd name="T22" fmla="*/ 611 w 659"/>
                  <a:gd name="T23" fmla="*/ 465 h 546"/>
                  <a:gd name="T24" fmla="*/ 598 w 659"/>
                  <a:gd name="T25" fmla="*/ 546 h 546"/>
                  <a:gd name="T26" fmla="*/ 397 w 659"/>
                  <a:gd name="T27" fmla="*/ 546 h 546"/>
                  <a:gd name="T28" fmla="*/ 409 w 659"/>
                  <a:gd name="T29" fmla="*/ 472 h 546"/>
                  <a:gd name="T30" fmla="*/ 447 w 659"/>
                  <a:gd name="T31" fmla="*/ 242 h 546"/>
                  <a:gd name="T32" fmla="*/ 449 w 659"/>
                  <a:gd name="T33" fmla="*/ 225 h 546"/>
                  <a:gd name="T34" fmla="*/ 447 w 659"/>
                  <a:gd name="T35" fmla="*/ 207 h 546"/>
                  <a:gd name="T36" fmla="*/ 442 w 659"/>
                  <a:gd name="T37" fmla="*/ 186 h 546"/>
                  <a:gd name="T38" fmla="*/ 432 w 659"/>
                  <a:gd name="T39" fmla="*/ 169 h 546"/>
                  <a:gd name="T40" fmla="*/ 417 w 659"/>
                  <a:gd name="T41" fmla="*/ 159 h 546"/>
                  <a:gd name="T42" fmla="*/ 395 w 659"/>
                  <a:gd name="T43" fmla="*/ 152 h 546"/>
                  <a:gd name="T44" fmla="*/ 365 w 659"/>
                  <a:gd name="T45" fmla="*/ 149 h 546"/>
                  <a:gd name="T46" fmla="*/ 338 w 659"/>
                  <a:gd name="T47" fmla="*/ 154 h 546"/>
                  <a:gd name="T48" fmla="*/ 312 w 659"/>
                  <a:gd name="T49" fmla="*/ 164 h 546"/>
                  <a:gd name="T50" fmla="*/ 290 w 659"/>
                  <a:gd name="T51" fmla="*/ 181 h 546"/>
                  <a:gd name="T52" fmla="*/ 272 w 659"/>
                  <a:gd name="T53" fmla="*/ 203 h 546"/>
                  <a:gd name="T54" fmla="*/ 258 w 659"/>
                  <a:gd name="T55" fmla="*/ 230 h 546"/>
                  <a:gd name="T56" fmla="*/ 248 w 659"/>
                  <a:gd name="T57" fmla="*/ 269 h 546"/>
                  <a:gd name="T58" fmla="*/ 202 w 659"/>
                  <a:gd name="T59" fmla="*/ 539 h 546"/>
                  <a:gd name="T60" fmla="*/ 202 w 659"/>
                  <a:gd name="T61" fmla="*/ 541 h 546"/>
                  <a:gd name="T62" fmla="*/ 202 w 659"/>
                  <a:gd name="T63" fmla="*/ 543 h 546"/>
                  <a:gd name="T64" fmla="*/ 201 w 659"/>
                  <a:gd name="T65" fmla="*/ 546 h 546"/>
                  <a:gd name="T66" fmla="*/ 199 w 659"/>
                  <a:gd name="T67" fmla="*/ 546 h 546"/>
                  <a:gd name="T68" fmla="*/ 196 w 659"/>
                  <a:gd name="T69" fmla="*/ 546 h 546"/>
                  <a:gd name="T70" fmla="*/ 5 w 659"/>
                  <a:gd name="T71" fmla="*/ 546 h 546"/>
                  <a:gd name="T72" fmla="*/ 3 w 659"/>
                  <a:gd name="T73" fmla="*/ 546 h 546"/>
                  <a:gd name="T74" fmla="*/ 0 w 659"/>
                  <a:gd name="T75" fmla="*/ 546 h 546"/>
                  <a:gd name="T76" fmla="*/ 89 w 659"/>
                  <a:gd name="T77" fmla="*/ 19 h 546"/>
                  <a:gd name="T78" fmla="*/ 290 w 659"/>
                  <a:gd name="T79" fmla="*/ 19 h 546"/>
                  <a:gd name="T80" fmla="*/ 285 w 659"/>
                  <a:gd name="T81" fmla="*/ 51 h 546"/>
                  <a:gd name="T82" fmla="*/ 280 w 659"/>
                  <a:gd name="T83" fmla="*/ 87 h 546"/>
                  <a:gd name="T84" fmla="*/ 287 w 659"/>
                  <a:gd name="T85" fmla="*/ 80 h 546"/>
                  <a:gd name="T86" fmla="*/ 294 w 659"/>
                  <a:gd name="T87" fmla="*/ 73 h 546"/>
                  <a:gd name="T88" fmla="*/ 300 w 659"/>
                  <a:gd name="T89" fmla="*/ 66 h 546"/>
                  <a:gd name="T90" fmla="*/ 333 w 659"/>
                  <a:gd name="T91" fmla="*/ 41 h 546"/>
                  <a:gd name="T92" fmla="*/ 366 w 659"/>
                  <a:gd name="T93" fmla="*/ 21 h 546"/>
                  <a:gd name="T94" fmla="*/ 403 w 659"/>
                  <a:gd name="T95" fmla="*/ 9 h 546"/>
                  <a:gd name="T96" fmla="*/ 442 w 659"/>
                  <a:gd name="T97" fmla="*/ 2 h 546"/>
                  <a:gd name="T98" fmla="*/ 485 w 659"/>
                  <a:gd name="T99" fmla="*/ 0 h 5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659" h="546">
                    <a:moveTo>
                      <a:pt x="485" y="0"/>
                    </a:moveTo>
                    <a:lnTo>
                      <a:pt x="522" y="4"/>
                    </a:lnTo>
                    <a:lnTo>
                      <a:pt x="561" y="12"/>
                    </a:lnTo>
                    <a:lnTo>
                      <a:pt x="591" y="26"/>
                    </a:lnTo>
                    <a:lnTo>
                      <a:pt x="616" y="44"/>
                    </a:lnTo>
                    <a:lnTo>
                      <a:pt x="635" y="68"/>
                    </a:lnTo>
                    <a:lnTo>
                      <a:pt x="648" y="95"/>
                    </a:lnTo>
                    <a:lnTo>
                      <a:pt x="655" y="129"/>
                    </a:lnTo>
                    <a:lnTo>
                      <a:pt x="659" y="166"/>
                    </a:lnTo>
                    <a:lnTo>
                      <a:pt x="655" y="205"/>
                    </a:lnTo>
                    <a:lnTo>
                      <a:pt x="648" y="242"/>
                    </a:lnTo>
                    <a:lnTo>
                      <a:pt x="611" y="465"/>
                    </a:lnTo>
                    <a:lnTo>
                      <a:pt x="598" y="546"/>
                    </a:lnTo>
                    <a:lnTo>
                      <a:pt x="397" y="546"/>
                    </a:lnTo>
                    <a:lnTo>
                      <a:pt x="409" y="472"/>
                    </a:lnTo>
                    <a:lnTo>
                      <a:pt x="447" y="242"/>
                    </a:lnTo>
                    <a:lnTo>
                      <a:pt x="449" y="225"/>
                    </a:lnTo>
                    <a:lnTo>
                      <a:pt x="447" y="207"/>
                    </a:lnTo>
                    <a:lnTo>
                      <a:pt x="442" y="186"/>
                    </a:lnTo>
                    <a:lnTo>
                      <a:pt x="432" y="169"/>
                    </a:lnTo>
                    <a:lnTo>
                      <a:pt x="417" y="159"/>
                    </a:lnTo>
                    <a:lnTo>
                      <a:pt x="395" y="152"/>
                    </a:lnTo>
                    <a:lnTo>
                      <a:pt x="365" y="149"/>
                    </a:lnTo>
                    <a:lnTo>
                      <a:pt x="338" y="154"/>
                    </a:lnTo>
                    <a:lnTo>
                      <a:pt x="312" y="164"/>
                    </a:lnTo>
                    <a:lnTo>
                      <a:pt x="290" y="181"/>
                    </a:lnTo>
                    <a:lnTo>
                      <a:pt x="272" y="203"/>
                    </a:lnTo>
                    <a:lnTo>
                      <a:pt x="258" y="230"/>
                    </a:lnTo>
                    <a:lnTo>
                      <a:pt x="248" y="269"/>
                    </a:lnTo>
                    <a:lnTo>
                      <a:pt x="202" y="539"/>
                    </a:lnTo>
                    <a:lnTo>
                      <a:pt x="202" y="541"/>
                    </a:lnTo>
                    <a:lnTo>
                      <a:pt x="202" y="543"/>
                    </a:lnTo>
                    <a:lnTo>
                      <a:pt x="201" y="546"/>
                    </a:lnTo>
                    <a:lnTo>
                      <a:pt x="199" y="546"/>
                    </a:lnTo>
                    <a:lnTo>
                      <a:pt x="196" y="546"/>
                    </a:lnTo>
                    <a:lnTo>
                      <a:pt x="5" y="546"/>
                    </a:lnTo>
                    <a:lnTo>
                      <a:pt x="3" y="546"/>
                    </a:lnTo>
                    <a:lnTo>
                      <a:pt x="0" y="546"/>
                    </a:lnTo>
                    <a:lnTo>
                      <a:pt x="89" y="19"/>
                    </a:lnTo>
                    <a:lnTo>
                      <a:pt x="290" y="19"/>
                    </a:lnTo>
                    <a:lnTo>
                      <a:pt x="285" y="51"/>
                    </a:lnTo>
                    <a:lnTo>
                      <a:pt x="280" y="87"/>
                    </a:lnTo>
                    <a:lnTo>
                      <a:pt x="287" y="80"/>
                    </a:lnTo>
                    <a:lnTo>
                      <a:pt x="294" y="73"/>
                    </a:lnTo>
                    <a:lnTo>
                      <a:pt x="300" y="66"/>
                    </a:lnTo>
                    <a:lnTo>
                      <a:pt x="333" y="41"/>
                    </a:lnTo>
                    <a:lnTo>
                      <a:pt x="366" y="21"/>
                    </a:lnTo>
                    <a:lnTo>
                      <a:pt x="403" y="9"/>
                    </a:lnTo>
                    <a:lnTo>
                      <a:pt x="442" y="2"/>
                    </a:lnTo>
                    <a:lnTo>
                      <a:pt x="48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7" name="Freeform 14"/>
              <p:cNvSpPr>
                <a:spLocks noEditPoints="1"/>
              </p:cNvSpPr>
              <p:nvPr/>
            </p:nvSpPr>
            <p:spPr bwMode="auto">
              <a:xfrm>
                <a:off x="5555" y="1863"/>
                <a:ext cx="632" cy="565"/>
              </a:xfrm>
              <a:custGeom>
                <a:avLst/>
                <a:gdLst>
                  <a:gd name="T0" fmla="*/ 326 w 632"/>
                  <a:gd name="T1" fmla="*/ 126 h 565"/>
                  <a:gd name="T2" fmla="*/ 270 w 632"/>
                  <a:gd name="T3" fmla="*/ 148 h 565"/>
                  <a:gd name="T4" fmla="*/ 235 w 632"/>
                  <a:gd name="T5" fmla="*/ 184 h 565"/>
                  <a:gd name="T6" fmla="*/ 454 w 632"/>
                  <a:gd name="T7" fmla="*/ 206 h 565"/>
                  <a:gd name="T8" fmla="*/ 454 w 632"/>
                  <a:gd name="T9" fmla="*/ 192 h 565"/>
                  <a:gd name="T10" fmla="*/ 431 w 632"/>
                  <a:gd name="T11" fmla="*/ 150 h 565"/>
                  <a:gd name="T12" fmla="*/ 384 w 632"/>
                  <a:gd name="T13" fmla="*/ 126 h 565"/>
                  <a:gd name="T14" fmla="*/ 375 w 632"/>
                  <a:gd name="T15" fmla="*/ 0 h 565"/>
                  <a:gd name="T16" fmla="*/ 487 w 632"/>
                  <a:gd name="T17" fmla="*/ 20 h 565"/>
                  <a:gd name="T18" fmla="*/ 561 w 632"/>
                  <a:gd name="T19" fmla="*/ 59 h 565"/>
                  <a:gd name="T20" fmla="*/ 610 w 632"/>
                  <a:gd name="T21" fmla="*/ 121 h 565"/>
                  <a:gd name="T22" fmla="*/ 632 w 632"/>
                  <a:gd name="T23" fmla="*/ 202 h 565"/>
                  <a:gd name="T24" fmla="*/ 625 w 632"/>
                  <a:gd name="T25" fmla="*/ 309 h 565"/>
                  <a:gd name="T26" fmla="*/ 623 w 632"/>
                  <a:gd name="T27" fmla="*/ 316 h 565"/>
                  <a:gd name="T28" fmla="*/ 199 w 632"/>
                  <a:gd name="T29" fmla="*/ 339 h 565"/>
                  <a:gd name="T30" fmla="*/ 206 w 632"/>
                  <a:gd name="T31" fmla="*/ 383 h 565"/>
                  <a:gd name="T32" fmla="*/ 233 w 632"/>
                  <a:gd name="T33" fmla="*/ 415 h 565"/>
                  <a:gd name="T34" fmla="*/ 289 w 632"/>
                  <a:gd name="T35" fmla="*/ 430 h 565"/>
                  <a:gd name="T36" fmla="*/ 341 w 632"/>
                  <a:gd name="T37" fmla="*/ 429 h 565"/>
                  <a:gd name="T38" fmla="*/ 387 w 632"/>
                  <a:gd name="T39" fmla="*/ 407 h 565"/>
                  <a:gd name="T40" fmla="*/ 411 w 632"/>
                  <a:gd name="T41" fmla="*/ 385 h 565"/>
                  <a:gd name="T42" fmla="*/ 416 w 632"/>
                  <a:gd name="T43" fmla="*/ 383 h 565"/>
                  <a:gd name="T44" fmla="*/ 603 w 632"/>
                  <a:gd name="T45" fmla="*/ 383 h 565"/>
                  <a:gd name="T46" fmla="*/ 586 w 632"/>
                  <a:gd name="T47" fmla="*/ 419 h 565"/>
                  <a:gd name="T48" fmla="*/ 534 w 632"/>
                  <a:gd name="T49" fmla="*/ 481 h 565"/>
                  <a:gd name="T50" fmla="*/ 466 w 632"/>
                  <a:gd name="T51" fmla="*/ 525 h 565"/>
                  <a:gd name="T52" fmla="*/ 387 w 632"/>
                  <a:gd name="T53" fmla="*/ 554 h 565"/>
                  <a:gd name="T54" fmla="*/ 264 w 632"/>
                  <a:gd name="T55" fmla="*/ 565 h 565"/>
                  <a:gd name="T56" fmla="*/ 142 w 632"/>
                  <a:gd name="T57" fmla="*/ 540 h 565"/>
                  <a:gd name="T58" fmla="*/ 80 w 632"/>
                  <a:gd name="T59" fmla="*/ 506 h 565"/>
                  <a:gd name="T60" fmla="*/ 34 w 632"/>
                  <a:gd name="T61" fmla="*/ 457 h 565"/>
                  <a:gd name="T62" fmla="*/ 7 w 632"/>
                  <a:gd name="T63" fmla="*/ 390 h 565"/>
                  <a:gd name="T64" fmla="*/ 5 w 632"/>
                  <a:gd name="T65" fmla="*/ 285 h 565"/>
                  <a:gd name="T66" fmla="*/ 37 w 632"/>
                  <a:gd name="T67" fmla="*/ 186 h 565"/>
                  <a:gd name="T68" fmla="*/ 93 w 632"/>
                  <a:gd name="T69" fmla="*/ 106 h 565"/>
                  <a:gd name="T70" fmla="*/ 169 w 632"/>
                  <a:gd name="T71" fmla="*/ 49 h 565"/>
                  <a:gd name="T72" fmla="*/ 264 w 632"/>
                  <a:gd name="T73" fmla="*/ 13 h 565"/>
                  <a:gd name="T74" fmla="*/ 375 w 632"/>
                  <a:gd name="T75" fmla="*/ 0 h 5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632" h="565">
                    <a:moveTo>
                      <a:pt x="355" y="123"/>
                    </a:moveTo>
                    <a:lnTo>
                      <a:pt x="326" y="126"/>
                    </a:lnTo>
                    <a:lnTo>
                      <a:pt x="297" y="135"/>
                    </a:lnTo>
                    <a:lnTo>
                      <a:pt x="270" y="148"/>
                    </a:lnTo>
                    <a:lnTo>
                      <a:pt x="248" y="167"/>
                    </a:lnTo>
                    <a:lnTo>
                      <a:pt x="235" y="184"/>
                    </a:lnTo>
                    <a:lnTo>
                      <a:pt x="225" y="206"/>
                    </a:lnTo>
                    <a:lnTo>
                      <a:pt x="454" y="206"/>
                    </a:lnTo>
                    <a:lnTo>
                      <a:pt x="454" y="199"/>
                    </a:lnTo>
                    <a:lnTo>
                      <a:pt x="454" y="192"/>
                    </a:lnTo>
                    <a:lnTo>
                      <a:pt x="444" y="169"/>
                    </a:lnTo>
                    <a:lnTo>
                      <a:pt x="431" y="150"/>
                    </a:lnTo>
                    <a:lnTo>
                      <a:pt x="411" y="137"/>
                    </a:lnTo>
                    <a:lnTo>
                      <a:pt x="384" y="126"/>
                    </a:lnTo>
                    <a:lnTo>
                      <a:pt x="355" y="123"/>
                    </a:lnTo>
                    <a:close/>
                    <a:moveTo>
                      <a:pt x="375" y="0"/>
                    </a:moveTo>
                    <a:lnTo>
                      <a:pt x="431" y="5"/>
                    </a:lnTo>
                    <a:lnTo>
                      <a:pt x="487" y="20"/>
                    </a:lnTo>
                    <a:lnTo>
                      <a:pt x="527" y="37"/>
                    </a:lnTo>
                    <a:lnTo>
                      <a:pt x="561" y="59"/>
                    </a:lnTo>
                    <a:lnTo>
                      <a:pt x="588" y="88"/>
                    </a:lnTo>
                    <a:lnTo>
                      <a:pt x="610" y="121"/>
                    </a:lnTo>
                    <a:lnTo>
                      <a:pt x="623" y="159"/>
                    </a:lnTo>
                    <a:lnTo>
                      <a:pt x="632" y="202"/>
                    </a:lnTo>
                    <a:lnTo>
                      <a:pt x="632" y="256"/>
                    </a:lnTo>
                    <a:lnTo>
                      <a:pt x="625" y="309"/>
                    </a:lnTo>
                    <a:lnTo>
                      <a:pt x="623" y="312"/>
                    </a:lnTo>
                    <a:lnTo>
                      <a:pt x="623" y="316"/>
                    </a:lnTo>
                    <a:lnTo>
                      <a:pt x="203" y="316"/>
                    </a:lnTo>
                    <a:lnTo>
                      <a:pt x="199" y="339"/>
                    </a:lnTo>
                    <a:lnTo>
                      <a:pt x="199" y="361"/>
                    </a:lnTo>
                    <a:lnTo>
                      <a:pt x="206" y="383"/>
                    </a:lnTo>
                    <a:lnTo>
                      <a:pt x="218" y="400"/>
                    </a:lnTo>
                    <a:lnTo>
                      <a:pt x="233" y="415"/>
                    </a:lnTo>
                    <a:lnTo>
                      <a:pt x="260" y="425"/>
                    </a:lnTo>
                    <a:lnTo>
                      <a:pt x="289" y="430"/>
                    </a:lnTo>
                    <a:lnTo>
                      <a:pt x="316" y="432"/>
                    </a:lnTo>
                    <a:lnTo>
                      <a:pt x="341" y="429"/>
                    </a:lnTo>
                    <a:lnTo>
                      <a:pt x="365" y="420"/>
                    </a:lnTo>
                    <a:lnTo>
                      <a:pt x="387" y="407"/>
                    </a:lnTo>
                    <a:lnTo>
                      <a:pt x="407" y="388"/>
                    </a:lnTo>
                    <a:lnTo>
                      <a:pt x="411" y="385"/>
                    </a:lnTo>
                    <a:lnTo>
                      <a:pt x="412" y="385"/>
                    </a:lnTo>
                    <a:lnTo>
                      <a:pt x="416" y="383"/>
                    </a:lnTo>
                    <a:lnTo>
                      <a:pt x="601" y="383"/>
                    </a:lnTo>
                    <a:lnTo>
                      <a:pt x="603" y="383"/>
                    </a:lnTo>
                    <a:lnTo>
                      <a:pt x="605" y="385"/>
                    </a:lnTo>
                    <a:lnTo>
                      <a:pt x="586" y="419"/>
                    </a:lnTo>
                    <a:lnTo>
                      <a:pt x="564" y="451"/>
                    </a:lnTo>
                    <a:lnTo>
                      <a:pt x="534" y="481"/>
                    </a:lnTo>
                    <a:lnTo>
                      <a:pt x="502" y="505"/>
                    </a:lnTo>
                    <a:lnTo>
                      <a:pt x="466" y="525"/>
                    </a:lnTo>
                    <a:lnTo>
                      <a:pt x="427" y="542"/>
                    </a:lnTo>
                    <a:lnTo>
                      <a:pt x="387" y="554"/>
                    </a:lnTo>
                    <a:lnTo>
                      <a:pt x="324" y="564"/>
                    </a:lnTo>
                    <a:lnTo>
                      <a:pt x="264" y="565"/>
                    </a:lnTo>
                    <a:lnTo>
                      <a:pt x="203" y="557"/>
                    </a:lnTo>
                    <a:lnTo>
                      <a:pt x="142" y="540"/>
                    </a:lnTo>
                    <a:lnTo>
                      <a:pt x="108" y="525"/>
                    </a:lnTo>
                    <a:lnTo>
                      <a:pt x="80" y="506"/>
                    </a:lnTo>
                    <a:lnTo>
                      <a:pt x="54" y="483"/>
                    </a:lnTo>
                    <a:lnTo>
                      <a:pt x="34" y="457"/>
                    </a:lnTo>
                    <a:lnTo>
                      <a:pt x="17" y="425"/>
                    </a:lnTo>
                    <a:lnTo>
                      <a:pt x="7" y="390"/>
                    </a:lnTo>
                    <a:lnTo>
                      <a:pt x="0" y="338"/>
                    </a:lnTo>
                    <a:lnTo>
                      <a:pt x="5" y="285"/>
                    </a:lnTo>
                    <a:lnTo>
                      <a:pt x="19" y="233"/>
                    </a:lnTo>
                    <a:lnTo>
                      <a:pt x="37" y="186"/>
                    </a:lnTo>
                    <a:lnTo>
                      <a:pt x="63" y="143"/>
                    </a:lnTo>
                    <a:lnTo>
                      <a:pt x="93" y="106"/>
                    </a:lnTo>
                    <a:lnTo>
                      <a:pt x="128" y="74"/>
                    </a:lnTo>
                    <a:lnTo>
                      <a:pt x="169" y="49"/>
                    </a:lnTo>
                    <a:lnTo>
                      <a:pt x="215" y="29"/>
                    </a:lnTo>
                    <a:lnTo>
                      <a:pt x="264" y="13"/>
                    </a:lnTo>
                    <a:lnTo>
                      <a:pt x="319" y="3"/>
                    </a:lnTo>
                    <a:lnTo>
                      <a:pt x="37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8" name="Freeform 15"/>
              <p:cNvSpPr>
                <a:spLocks noEditPoints="1"/>
              </p:cNvSpPr>
              <p:nvPr/>
            </p:nvSpPr>
            <p:spPr bwMode="auto">
              <a:xfrm>
                <a:off x="3167" y="1863"/>
                <a:ext cx="631" cy="565"/>
              </a:xfrm>
              <a:custGeom>
                <a:avLst/>
                <a:gdLst>
                  <a:gd name="T0" fmla="*/ 319 w 631"/>
                  <a:gd name="T1" fmla="*/ 126 h 565"/>
                  <a:gd name="T2" fmla="*/ 262 w 631"/>
                  <a:gd name="T3" fmla="*/ 153 h 565"/>
                  <a:gd name="T4" fmla="*/ 233 w 631"/>
                  <a:gd name="T5" fmla="*/ 186 h 565"/>
                  <a:gd name="T6" fmla="*/ 454 w 631"/>
                  <a:gd name="T7" fmla="*/ 206 h 565"/>
                  <a:gd name="T8" fmla="*/ 441 w 631"/>
                  <a:gd name="T9" fmla="*/ 164 h 565"/>
                  <a:gd name="T10" fmla="*/ 410 w 631"/>
                  <a:gd name="T11" fmla="*/ 137 h 565"/>
                  <a:gd name="T12" fmla="*/ 348 w 631"/>
                  <a:gd name="T13" fmla="*/ 123 h 565"/>
                  <a:gd name="T14" fmla="*/ 430 w 631"/>
                  <a:gd name="T15" fmla="*/ 5 h 565"/>
                  <a:gd name="T16" fmla="*/ 530 w 631"/>
                  <a:gd name="T17" fmla="*/ 39 h 565"/>
                  <a:gd name="T18" fmla="*/ 588 w 631"/>
                  <a:gd name="T19" fmla="*/ 89 h 565"/>
                  <a:gd name="T20" fmla="*/ 621 w 631"/>
                  <a:gd name="T21" fmla="*/ 159 h 565"/>
                  <a:gd name="T22" fmla="*/ 631 w 631"/>
                  <a:gd name="T23" fmla="*/ 238 h 565"/>
                  <a:gd name="T24" fmla="*/ 623 w 631"/>
                  <a:gd name="T25" fmla="*/ 316 h 565"/>
                  <a:gd name="T26" fmla="*/ 197 w 631"/>
                  <a:gd name="T27" fmla="*/ 346 h 565"/>
                  <a:gd name="T28" fmla="*/ 211 w 631"/>
                  <a:gd name="T29" fmla="*/ 395 h 565"/>
                  <a:gd name="T30" fmla="*/ 240 w 631"/>
                  <a:gd name="T31" fmla="*/ 419 h 565"/>
                  <a:gd name="T32" fmla="*/ 299 w 631"/>
                  <a:gd name="T33" fmla="*/ 432 h 565"/>
                  <a:gd name="T34" fmla="*/ 363 w 631"/>
                  <a:gd name="T35" fmla="*/ 420 h 565"/>
                  <a:gd name="T36" fmla="*/ 403 w 631"/>
                  <a:gd name="T37" fmla="*/ 390 h 565"/>
                  <a:gd name="T38" fmla="*/ 412 w 631"/>
                  <a:gd name="T39" fmla="*/ 385 h 565"/>
                  <a:gd name="T40" fmla="*/ 603 w 631"/>
                  <a:gd name="T41" fmla="*/ 383 h 565"/>
                  <a:gd name="T42" fmla="*/ 596 w 631"/>
                  <a:gd name="T43" fmla="*/ 400 h 565"/>
                  <a:gd name="T44" fmla="*/ 547 w 631"/>
                  <a:gd name="T45" fmla="*/ 466 h 565"/>
                  <a:gd name="T46" fmla="*/ 483 w 631"/>
                  <a:gd name="T47" fmla="*/ 515 h 565"/>
                  <a:gd name="T48" fmla="*/ 381 w 631"/>
                  <a:gd name="T49" fmla="*/ 554 h 565"/>
                  <a:gd name="T50" fmla="*/ 255 w 631"/>
                  <a:gd name="T51" fmla="*/ 565 h 565"/>
                  <a:gd name="T52" fmla="*/ 126 w 631"/>
                  <a:gd name="T53" fmla="*/ 535 h 565"/>
                  <a:gd name="T54" fmla="*/ 59 w 631"/>
                  <a:gd name="T55" fmla="*/ 491 h 565"/>
                  <a:gd name="T56" fmla="*/ 17 w 631"/>
                  <a:gd name="T57" fmla="*/ 429 h 565"/>
                  <a:gd name="T58" fmla="*/ 0 w 631"/>
                  <a:gd name="T59" fmla="*/ 348 h 565"/>
                  <a:gd name="T60" fmla="*/ 15 w 631"/>
                  <a:gd name="T61" fmla="*/ 235 h 565"/>
                  <a:gd name="T62" fmla="*/ 64 w 631"/>
                  <a:gd name="T63" fmla="*/ 138 h 565"/>
                  <a:gd name="T64" fmla="*/ 143 w 631"/>
                  <a:gd name="T65" fmla="*/ 64 h 565"/>
                  <a:gd name="T66" fmla="*/ 246 w 631"/>
                  <a:gd name="T67" fmla="*/ 17 h 565"/>
                  <a:gd name="T68" fmla="*/ 370 w 631"/>
                  <a:gd name="T69" fmla="*/ 0 h 5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31" h="565">
                    <a:moveTo>
                      <a:pt x="348" y="123"/>
                    </a:moveTo>
                    <a:lnTo>
                      <a:pt x="319" y="126"/>
                    </a:lnTo>
                    <a:lnTo>
                      <a:pt x="290" y="137"/>
                    </a:lnTo>
                    <a:lnTo>
                      <a:pt x="262" y="153"/>
                    </a:lnTo>
                    <a:lnTo>
                      <a:pt x="245" y="169"/>
                    </a:lnTo>
                    <a:lnTo>
                      <a:pt x="233" y="186"/>
                    </a:lnTo>
                    <a:lnTo>
                      <a:pt x="223" y="206"/>
                    </a:lnTo>
                    <a:lnTo>
                      <a:pt x="454" y="206"/>
                    </a:lnTo>
                    <a:lnTo>
                      <a:pt x="449" y="184"/>
                    </a:lnTo>
                    <a:lnTo>
                      <a:pt x="441" y="164"/>
                    </a:lnTo>
                    <a:lnTo>
                      <a:pt x="427" y="148"/>
                    </a:lnTo>
                    <a:lnTo>
                      <a:pt x="410" y="137"/>
                    </a:lnTo>
                    <a:lnTo>
                      <a:pt x="378" y="126"/>
                    </a:lnTo>
                    <a:lnTo>
                      <a:pt x="348" y="123"/>
                    </a:lnTo>
                    <a:close/>
                    <a:moveTo>
                      <a:pt x="370" y="0"/>
                    </a:moveTo>
                    <a:lnTo>
                      <a:pt x="430" y="5"/>
                    </a:lnTo>
                    <a:lnTo>
                      <a:pt x="491" y="22"/>
                    </a:lnTo>
                    <a:lnTo>
                      <a:pt x="530" y="39"/>
                    </a:lnTo>
                    <a:lnTo>
                      <a:pt x="562" y="61"/>
                    </a:lnTo>
                    <a:lnTo>
                      <a:pt x="588" y="89"/>
                    </a:lnTo>
                    <a:lnTo>
                      <a:pt x="608" y="121"/>
                    </a:lnTo>
                    <a:lnTo>
                      <a:pt x="621" y="159"/>
                    </a:lnTo>
                    <a:lnTo>
                      <a:pt x="630" y="201"/>
                    </a:lnTo>
                    <a:lnTo>
                      <a:pt x="631" y="238"/>
                    </a:lnTo>
                    <a:lnTo>
                      <a:pt x="628" y="277"/>
                    </a:lnTo>
                    <a:lnTo>
                      <a:pt x="623" y="316"/>
                    </a:lnTo>
                    <a:lnTo>
                      <a:pt x="201" y="316"/>
                    </a:lnTo>
                    <a:lnTo>
                      <a:pt x="197" y="346"/>
                    </a:lnTo>
                    <a:lnTo>
                      <a:pt x="202" y="376"/>
                    </a:lnTo>
                    <a:lnTo>
                      <a:pt x="211" y="395"/>
                    </a:lnTo>
                    <a:lnTo>
                      <a:pt x="224" y="408"/>
                    </a:lnTo>
                    <a:lnTo>
                      <a:pt x="240" y="419"/>
                    </a:lnTo>
                    <a:lnTo>
                      <a:pt x="258" y="425"/>
                    </a:lnTo>
                    <a:lnTo>
                      <a:pt x="299" y="432"/>
                    </a:lnTo>
                    <a:lnTo>
                      <a:pt x="338" y="429"/>
                    </a:lnTo>
                    <a:lnTo>
                      <a:pt x="363" y="420"/>
                    </a:lnTo>
                    <a:lnTo>
                      <a:pt x="385" y="408"/>
                    </a:lnTo>
                    <a:lnTo>
                      <a:pt x="403" y="390"/>
                    </a:lnTo>
                    <a:lnTo>
                      <a:pt x="409" y="386"/>
                    </a:lnTo>
                    <a:lnTo>
                      <a:pt x="412" y="385"/>
                    </a:lnTo>
                    <a:lnTo>
                      <a:pt x="419" y="383"/>
                    </a:lnTo>
                    <a:lnTo>
                      <a:pt x="603" y="383"/>
                    </a:lnTo>
                    <a:lnTo>
                      <a:pt x="599" y="392"/>
                    </a:lnTo>
                    <a:lnTo>
                      <a:pt x="596" y="400"/>
                    </a:lnTo>
                    <a:lnTo>
                      <a:pt x="574" y="435"/>
                    </a:lnTo>
                    <a:lnTo>
                      <a:pt x="547" y="466"/>
                    </a:lnTo>
                    <a:lnTo>
                      <a:pt x="517" y="493"/>
                    </a:lnTo>
                    <a:lnTo>
                      <a:pt x="483" y="515"/>
                    </a:lnTo>
                    <a:lnTo>
                      <a:pt x="446" y="533"/>
                    </a:lnTo>
                    <a:lnTo>
                      <a:pt x="381" y="554"/>
                    </a:lnTo>
                    <a:lnTo>
                      <a:pt x="317" y="565"/>
                    </a:lnTo>
                    <a:lnTo>
                      <a:pt x="255" y="565"/>
                    </a:lnTo>
                    <a:lnTo>
                      <a:pt x="191" y="555"/>
                    </a:lnTo>
                    <a:lnTo>
                      <a:pt x="126" y="535"/>
                    </a:lnTo>
                    <a:lnTo>
                      <a:pt x="89" y="515"/>
                    </a:lnTo>
                    <a:lnTo>
                      <a:pt x="59" y="491"/>
                    </a:lnTo>
                    <a:lnTo>
                      <a:pt x="34" y="461"/>
                    </a:lnTo>
                    <a:lnTo>
                      <a:pt x="17" y="429"/>
                    </a:lnTo>
                    <a:lnTo>
                      <a:pt x="5" y="390"/>
                    </a:lnTo>
                    <a:lnTo>
                      <a:pt x="0" y="348"/>
                    </a:lnTo>
                    <a:lnTo>
                      <a:pt x="3" y="290"/>
                    </a:lnTo>
                    <a:lnTo>
                      <a:pt x="15" y="235"/>
                    </a:lnTo>
                    <a:lnTo>
                      <a:pt x="35" y="184"/>
                    </a:lnTo>
                    <a:lnTo>
                      <a:pt x="64" y="138"/>
                    </a:lnTo>
                    <a:lnTo>
                      <a:pt x="99" y="99"/>
                    </a:lnTo>
                    <a:lnTo>
                      <a:pt x="143" y="64"/>
                    </a:lnTo>
                    <a:lnTo>
                      <a:pt x="192" y="37"/>
                    </a:lnTo>
                    <a:lnTo>
                      <a:pt x="246" y="17"/>
                    </a:lnTo>
                    <a:lnTo>
                      <a:pt x="307" y="5"/>
                    </a:lnTo>
                    <a:lnTo>
                      <a:pt x="37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9" name="Freeform 16"/>
              <p:cNvSpPr>
                <a:spLocks/>
              </p:cNvSpPr>
              <p:nvPr/>
            </p:nvSpPr>
            <p:spPr bwMode="auto">
              <a:xfrm>
                <a:off x="4515" y="2094"/>
                <a:ext cx="334" cy="331"/>
              </a:xfrm>
              <a:custGeom>
                <a:avLst/>
                <a:gdLst>
                  <a:gd name="T0" fmla="*/ 167 w 334"/>
                  <a:gd name="T1" fmla="*/ 0 h 331"/>
                  <a:gd name="T2" fmla="*/ 206 w 334"/>
                  <a:gd name="T3" fmla="*/ 4 h 331"/>
                  <a:gd name="T4" fmla="*/ 239 w 334"/>
                  <a:gd name="T5" fmla="*/ 17 h 331"/>
                  <a:gd name="T6" fmla="*/ 272 w 334"/>
                  <a:gd name="T7" fmla="*/ 36 h 331"/>
                  <a:gd name="T8" fmla="*/ 297 w 334"/>
                  <a:gd name="T9" fmla="*/ 63 h 331"/>
                  <a:gd name="T10" fmla="*/ 317 w 334"/>
                  <a:gd name="T11" fmla="*/ 93 h 331"/>
                  <a:gd name="T12" fmla="*/ 329 w 334"/>
                  <a:gd name="T13" fmla="*/ 128 h 331"/>
                  <a:gd name="T14" fmla="*/ 334 w 334"/>
                  <a:gd name="T15" fmla="*/ 166 h 331"/>
                  <a:gd name="T16" fmla="*/ 329 w 334"/>
                  <a:gd name="T17" fmla="*/ 204 h 331"/>
                  <a:gd name="T18" fmla="*/ 315 w 334"/>
                  <a:gd name="T19" fmla="*/ 240 h 331"/>
                  <a:gd name="T20" fmla="*/ 297 w 334"/>
                  <a:gd name="T21" fmla="*/ 270 h 331"/>
                  <a:gd name="T22" fmla="*/ 270 w 334"/>
                  <a:gd name="T23" fmla="*/ 296 h 331"/>
                  <a:gd name="T24" fmla="*/ 239 w 334"/>
                  <a:gd name="T25" fmla="*/ 316 h 331"/>
                  <a:gd name="T26" fmla="*/ 204 w 334"/>
                  <a:gd name="T27" fmla="*/ 328 h 331"/>
                  <a:gd name="T28" fmla="*/ 167 w 334"/>
                  <a:gd name="T29" fmla="*/ 331 h 331"/>
                  <a:gd name="T30" fmla="*/ 128 w 334"/>
                  <a:gd name="T31" fmla="*/ 328 h 331"/>
                  <a:gd name="T32" fmla="*/ 93 w 334"/>
                  <a:gd name="T33" fmla="*/ 314 h 331"/>
                  <a:gd name="T34" fmla="*/ 62 w 334"/>
                  <a:gd name="T35" fmla="*/ 296 h 331"/>
                  <a:gd name="T36" fmla="*/ 37 w 334"/>
                  <a:gd name="T37" fmla="*/ 269 h 331"/>
                  <a:gd name="T38" fmla="*/ 17 w 334"/>
                  <a:gd name="T39" fmla="*/ 238 h 331"/>
                  <a:gd name="T40" fmla="*/ 5 w 334"/>
                  <a:gd name="T41" fmla="*/ 204 h 331"/>
                  <a:gd name="T42" fmla="*/ 0 w 334"/>
                  <a:gd name="T43" fmla="*/ 166 h 331"/>
                  <a:gd name="T44" fmla="*/ 5 w 334"/>
                  <a:gd name="T45" fmla="*/ 127 h 331"/>
                  <a:gd name="T46" fmla="*/ 18 w 334"/>
                  <a:gd name="T47" fmla="*/ 93 h 331"/>
                  <a:gd name="T48" fmla="*/ 37 w 334"/>
                  <a:gd name="T49" fmla="*/ 61 h 331"/>
                  <a:gd name="T50" fmla="*/ 64 w 334"/>
                  <a:gd name="T51" fmla="*/ 36 h 331"/>
                  <a:gd name="T52" fmla="*/ 94 w 334"/>
                  <a:gd name="T53" fmla="*/ 15 h 331"/>
                  <a:gd name="T54" fmla="*/ 130 w 334"/>
                  <a:gd name="T55" fmla="*/ 4 h 331"/>
                  <a:gd name="T56" fmla="*/ 167 w 334"/>
                  <a:gd name="T57" fmla="*/ 0 h 3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34" h="331">
                    <a:moveTo>
                      <a:pt x="167" y="0"/>
                    </a:moveTo>
                    <a:lnTo>
                      <a:pt x="206" y="4"/>
                    </a:lnTo>
                    <a:lnTo>
                      <a:pt x="239" y="17"/>
                    </a:lnTo>
                    <a:lnTo>
                      <a:pt x="272" y="36"/>
                    </a:lnTo>
                    <a:lnTo>
                      <a:pt x="297" y="63"/>
                    </a:lnTo>
                    <a:lnTo>
                      <a:pt x="317" y="93"/>
                    </a:lnTo>
                    <a:lnTo>
                      <a:pt x="329" y="128"/>
                    </a:lnTo>
                    <a:lnTo>
                      <a:pt x="334" y="166"/>
                    </a:lnTo>
                    <a:lnTo>
                      <a:pt x="329" y="204"/>
                    </a:lnTo>
                    <a:lnTo>
                      <a:pt x="315" y="240"/>
                    </a:lnTo>
                    <a:lnTo>
                      <a:pt x="297" y="270"/>
                    </a:lnTo>
                    <a:lnTo>
                      <a:pt x="270" y="296"/>
                    </a:lnTo>
                    <a:lnTo>
                      <a:pt x="239" y="316"/>
                    </a:lnTo>
                    <a:lnTo>
                      <a:pt x="204" y="328"/>
                    </a:lnTo>
                    <a:lnTo>
                      <a:pt x="167" y="331"/>
                    </a:lnTo>
                    <a:lnTo>
                      <a:pt x="128" y="328"/>
                    </a:lnTo>
                    <a:lnTo>
                      <a:pt x="93" y="314"/>
                    </a:lnTo>
                    <a:lnTo>
                      <a:pt x="62" y="296"/>
                    </a:lnTo>
                    <a:lnTo>
                      <a:pt x="37" y="269"/>
                    </a:lnTo>
                    <a:lnTo>
                      <a:pt x="17" y="238"/>
                    </a:lnTo>
                    <a:lnTo>
                      <a:pt x="5" y="204"/>
                    </a:lnTo>
                    <a:lnTo>
                      <a:pt x="0" y="166"/>
                    </a:lnTo>
                    <a:lnTo>
                      <a:pt x="5" y="127"/>
                    </a:lnTo>
                    <a:lnTo>
                      <a:pt x="18" y="93"/>
                    </a:lnTo>
                    <a:lnTo>
                      <a:pt x="37" y="61"/>
                    </a:lnTo>
                    <a:lnTo>
                      <a:pt x="64" y="36"/>
                    </a:lnTo>
                    <a:lnTo>
                      <a:pt x="94" y="15"/>
                    </a:lnTo>
                    <a:lnTo>
                      <a:pt x="130" y="4"/>
                    </a:lnTo>
                    <a:lnTo>
                      <a:pt x="16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grpSp>
      </p:grpSp>
      <p:grpSp>
        <p:nvGrpSpPr>
          <p:cNvPr id="20" name="Group 19"/>
          <p:cNvGrpSpPr/>
          <p:nvPr/>
        </p:nvGrpSpPr>
        <p:grpSpPr>
          <a:xfrm>
            <a:off x="7502722" y="1530218"/>
            <a:ext cx="4374253" cy="3675868"/>
            <a:chOff x="7531335" y="2371100"/>
            <a:chExt cx="3676259" cy="3089314"/>
          </a:xfrm>
        </p:grpSpPr>
        <p:pic>
          <p:nvPicPr>
            <p:cNvPr id="21" name="Picture 2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531335" y="2371100"/>
              <a:ext cx="3171058" cy="2032930"/>
            </a:xfrm>
            <a:prstGeom prst="rect">
              <a:avLst/>
            </a:prstGeom>
          </p:spPr>
        </p:pic>
        <p:pic>
          <p:nvPicPr>
            <p:cNvPr id="22" name="Picture 2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748066">
              <a:off x="10022939" y="3357944"/>
              <a:ext cx="1184655" cy="2102470"/>
            </a:xfrm>
            <a:prstGeom prst="rect">
              <a:avLst/>
            </a:prstGeom>
          </p:spPr>
        </p:pic>
      </p:grpSp>
      <p:grpSp>
        <p:nvGrpSpPr>
          <p:cNvPr id="29" name="Group 28"/>
          <p:cNvGrpSpPr/>
          <p:nvPr/>
        </p:nvGrpSpPr>
        <p:grpSpPr>
          <a:xfrm>
            <a:off x="7954142" y="4301799"/>
            <a:ext cx="2138856" cy="1481293"/>
            <a:chOff x="3880379" y="4405853"/>
            <a:chExt cx="2278619" cy="1578088"/>
          </a:xfrm>
        </p:grpSpPr>
        <p:pic>
          <p:nvPicPr>
            <p:cNvPr id="26" name="Picture 25"/>
            <p:cNvPicPr>
              <a:picLocks noChangeAspect="1"/>
            </p:cNvPicPr>
            <p:nvPr/>
          </p:nvPicPr>
          <p:blipFill rotWithShape="1">
            <a:blip r:embed="rId5">
              <a:clrChange>
                <a:clrFrom>
                  <a:srgbClr val="FFFFFF"/>
                </a:clrFrom>
                <a:clrTo>
                  <a:srgbClr val="FFFFFF">
                    <a:alpha val="0"/>
                  </a:srgbClr>
                </a:clrTo>
              </a:clrChange>
              <a:extLst>
                <a:ext uri="{28A0092B-C50C-407E-A947-70E740481C1C}">
                  <a14:useLocalDpi xmlns:a14="http://schemas.microsoft.com/office/drawing/2010/main" val="0"/>
                </a:ext>
              </a:extLst>
            </a:blip>
            <a:srcRect b="28498"/>
            <a:stretch/>
          </p:blipFill>
          <p:spPr>
            <a:xfrm>
              <a:off x="3880379" y="4502648"/>
              <a:ext cx="2195354" cy="1468552"/>
            </a:xfrm>
            <a:prstGeom prst="rect">
              <a:avLst/>
            </a:prstGeom>
          </p:spPr>
        </p:pic>
        <p:pic>
          <p:nvPicPr>
            <p:cNvPr id="27" name="Picture 26"/>
            <p:cNvPicPr>
              <a:picLocks noChangeAspect="1"/>
            </p:cNvPicPr>
            <p:nvPr/>
          </p:nvPicPr>
          <p:blipFill rotWithShape="1">
            <a:blip r:embed="rId6">
              <a:extLst>
                <a:ext uri="{28A0092B-C50C-407E-A947-70E740481C1C}">
                  <a14:useLocalDpi xmlns:a14="http://schemas.microsoft.com/office/drawing/2010/main" val="0"/>
                </a:ext>
              </a:extLst>
            </a:blip>
            <a:srcRect l="4689" t="4086" r="7059" b="7664"/>
            <a:stretch/>
          </p:blipFill>
          <p:spPr>
            <a:xfrm>
              <a:off x="4609897" y="4405853"/>
              <a:ext cx="1549101" cy="1578088"/>
            </a:xfrm>
            <a:prstGeom prst="rect">
              <a:avLst/>
            </a:prstGeom>
          </p:spPr>
        </p:pic>
        <p:pic>
          <p:nvPicPr>
            <p:cNvPr id="28" name="Picture 27"/>
            <p:cNvPicPr>
              <a:picLocks noChangeAspect="1"/>
            </p:cNvPicPr>
            <p:nvPr/>
          </p:nvPicPr>
          <p:blipFill rotWithShape="1">
            <a:blip r:embed="rId6">
              <a:extLst>
                <a:ext uri="{28A0092B-C50C-407E-A947-70E740481C1C}">
                  <a14:useLocalDpi xmlns:a14="http://schemas.microsoft.com/office/drawing/2010/main" val="0"/>
                </a:ext>
              </a:extLst>
            </a:blip>
            <a:srcRect l="4689" t="4086" r="7059" b="7664"/>
            <a:stretch/>
          </p:blipFill>
          <p:spPr>
            <a:xfrm>
              <a:off x="3939347" y="4988053"/>
              <a:ext cx="350539" cy="357098"/>
            </a:xfrm>
            <a:prstGeom prst="rect">
              <a:avLst/>
            </a:prstGeom>
          </p:spPr>
        </p:pic>
      </p:grpSp>
      <p:sp>
        <p:nvSpPr>
          <p:cNvPr id="33" name="TextBox 32"/>
          <p:cNvSpPr txBox="1"/>
          <p:nvPr/>
        </p:nvSpPr>
        <p:spPr>
          <a:xfrm>
            <a:off x="0" y="6422061"/>
            <a:ext cx="12436475" cy="572464"/>
          </a:xfrm>
          <a:prstGeom prst="rect">
            <a:avLst/>
          </a:prstGeom>
          <a:solidFill>
            <a:srgbClr val="3E3E3E"/>
          </a:solidFill>
        </p:spPr>
        <p:txBody>
          <a:bodyPr wrap="square" lIns="182880" tIns="146304" rIns="182880" bIns="146304" rtlCol="0">
            <a:spAutoFit/>
          </a:bodyPr>
          <a:lstStyle/>
          <a:p>
            <a:pPr marL="0" marR="0" lvl="0" indent="0" algn="ctr" defTabSz="932742" eaLnBrk="1" fontAlgn="auto" latinLnBrk="0" hangingPunct="1">
              <a:lnSpc>
                <a:spcPct val="90000"/>
              </a:lnSpc>
              <a:spcBef>
                <a:spcPts val="0"/>
              </a:spcBef>
              <a:spcAft>
                <a:spcPts val="600"/>
              </a:spcAft>
              <a:buClrTx/>
              <a:buSzTx/>
              <a:buFontTx/>
              <a:buNone/>
              <a:tabLst/>
              <a:defRPr/>
            </a:pPr>
            <a:r>
              <a:rPr kumimoji="0" lang="en-US" sz="2000" b="0" i="0" u="none" strike="noStrike" kern="0" cap="none" spc="0" normalizeH="0" baseline="0" noProof="0" dirty="0" smtClean="0">
                <a:ln>
                  <a:noFill/>
                </a:ln>
                <a:gradFill>
                  <a:gsLst>
                    <a:gs pos="2917">
                      <a:srgbClr val="00BCF2">
                        <a:lumMod val="20000"/>
                        <a:lumOff val="80000"/>
                      </a:srgbClr>
                    </a:gs>
                    <a:gs pos="96000">
                      <a:srgbClr val="00BCF2">
                        <a:lumMod val="20000"/>
                        <a:lumOff val="80000"/>
                      </a:srgbClr>
                    </a:gs>
                  </a:gsLst>
                  <a:lin ang="5400000" scaled="0"/>
                </a:gradFill>
                <a:effectLst/>
                <a:uLnTx/>
                <a:uFillTx/>
                <a:latin typeface="+mj-lt"/>
              </a:rPr>
              <a:t>connect. </a:t>
            </a:r>
            <a:r>
              <a:rPr kumimoji="0" lang="en-US" sz="2000" b="0" i="0" u="none" strike="noStrike" kern="0" cap="none" spc="0" normalizeH="0" baseline="0" noProof="0" dirty="0" smtClean="0">
                <a:ln>
                  <a:noFill/>
                </a:ln>
                <a:gradFill>
                  <a:gsLst>
                    <a:gs pos="2917">
                      <a:srgbClr val="00BCF2"/>
                    </a:gs>
                    <a:gs pos="30000">
                      <a:srgbClr val="00BCF2"/>
                    </a:gs>
                  </a:gsLst>
                  <a:lin ang="5400000" scaled="0"/>
                </a:gradFill>
                <a:effectLst/>
                <a:uLnTx/>
                <a:uFillTx/>
                <a:latin typeface="+mj-lt"/>
              </a:rPr>
              <a:t>reimagine. </a:t>
            </a:r>
            <a:r>
              <a:rPr kumimoji="0" lang="en-US" sz="2000" b="0" i="0" u="none" strike="noStrike" kern="0" cap="none" spc="0" normalizeH="0" baseline="0" noProof="0" dirty="0" smtClean="0">
                <a:ln>
                  <a:noFill/>
                </a:ln>
                <a:gradFill>
                  <a:gsLst>
                    <a:gs pos="2917">
                      <a:srgbClr val="0072C6"/>
                    </a:gs>
                    <a:gs pos="30000">
                      <a:srgbClr val="0072C6"/>
                    </a:gs>
                  </a:gsLst>
                  <a:lin ang="5400000" scaled="0"/>
                </a:gradFill>
                <a:effectLst/>
                <a:uLnTx/>
                <a:uFillTx/>
                <a:latin typeface="+mj-lt"/>
              </a:rPr>
              <a:t>transform.</a:t>
            </a:r>
          </a:p>
        </p:txBody>
      </p:sp>
      <p:sp>
        <p:nvSpPr>
          <p:cNvPr id="5" name="Text Placeholder 4"/>
          <p:cNvSpPr>
            <a:spLocks noGrp="1"/>
          </p:cNvSpPr>
          <p:nvPr>
            <p:ph type="body" sz="quarter" idx="11"/>
          </p:nvPr>
        </p:nvSpPr>
        <p:spPr>
          <a:xfrm>
            <a:off x="274639" y="2125677"/>
            <a:ext cx="11889564" cy="2523768"/>
          </a:xfrm>
        </p:spPr>
        <p:txBody>
          <a:bodyPr/>
          <a:lstStyle/>
          <a:p>
            <a:r>
              <a:rPr lang="en-US" dirty="0" smtClean="0"/>
              <a:t>Evaluate sessions</a:t>
            </a:r>
            <a:br>
              <a:rPr lang="en-US" dirty="0" smtClean="0"/>
            </a:br>
            <a:r>
              <a:rPr lang="en-US" dirty="0" smtClean="0"/>
              <a:t>on </a:t>
            </a:r>
            <a:r>
              <a:rPr lang="en-US" dirty="0" err="1" smtClean="0"/>
              <a:t>MySPC</a:t>
            </a:r>
            <a:r>
              <a:rPr lang="en-US" dirty="0" smtClean="0"/>
              <a:t> using  your</a:t>
            </a:r>
            <a:br>
              <a:rPr lang="en-US" dirty="0" smtClean="0"/>
            </a:br>
            <a:r>
              <a:rPr lang="en-US" dirty="0" smtClean="0"/>
              <a:t>laptop or mobile device:</a:t>
            </a:r>
          </a:p>
          <a:p>
            <a:r>
              <a:rPr lang="en-US" dirty="0">
                <a:gradFill>
                  <a:gsLst>
                    <a:gs pos="1250">
                      <a:schemeClr val="tx2"/>
                    </a:gs>
                    <a:gs pos="100000">
                      <a:schemeClr val="tx2"/>
                    </a:gs>
                  </a:gsLst>
                  <a:lin ang="5400000" scaled="0"/>
                </a:gradFill>
              </a:rPr>
              <a:t>m</a:t>
            </a:r>
            <a:r>
              <a:rPr lang="en-US" dirty="0" smtClean="0">
                <a:gradFill>
                  <a:gsLst>
                    <a:gs pos="1250">
                      <a:schemeClr val="tx2"/>
                    </a:gs>
                    <a:gs pos="100000">
                      <a:schemeClr val="tx2"/>
                    </a:gs>
                  </a:gsLst>
                  <a:lin ang="5400000" scaled="0"/>
                </a:gradFill>
              </a:rPr>
              <a:t>yspc.sharepointconference.com</a:t>
            </a:r>
            <a:endParaRPr lang="en-US" dirty="0">
              <a:gradFill>
                <a:gsLst>
                  <a:gs pos="1250">
                    <a:schemeClr val="tx2"/>
                  </a:gs>
                  <a:gs pos="100000">
                    <a:schemeClr val="tx2"/>
                  </a:gs>
                </a:gsLst>
                <a:lin ang="5400000" scaled="0"/>
              </a:gradFill>
            </a:endParaRPr>
          </a:p>
        </p:txBody>
      </p:sp>
    </p:spTree>
    <p:extLst>
      <p:ext uri="{BB962C8B-B14F-4D97-AF65-F5344CB8AC3E}">
        <p14:creationId xmlns:p14="http://schemas.microsoft.com/office/powerpoint/2010/main" val="28064094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additive="base">
                                        <p:cTn id="7" dur="1000" fill="hold"/>
                                        <p:tgtEl>
                                          <p:spTgt spid="20"/>
                                        </p:tgtEl>
                                        <p:attrNameLst>
                                          <p:attrName>ppt_x</p:attrName>
                                        </p:attrNameLst>
                                      </p:cBhvr>
                                      <p:tavLst>
                                        <p:tav tm="0">
                                          <p:val>
                                            <p:strVal val="1+#ppt_w/2"/>
                                          </p:val>
                                        </p:tav>
                                        <p:tav tm="100000">
                                          <p:val>
                                            <p:strVal val="#ppt_x"/>
                                          </p:val>
                                        </p:tav>
                                      </p:tavLst>
                                    </p:anim>
                                    <p:anim calcmode="lin" valueType="num">
                                      <p:cBhvr additive="base">
                                        <p:cTn id="8" dur="1000" fill="hold"/>
                                        <p:tgtEl>
                                          <p:spTgt spid="2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bwMode="invGray">
          <a:xfrm>
            <a:off x="459233" y="3146782"/>
            <a:ext cx="3288507" cy="700960"/>
          </a:xfrm>
          <a:prstGeom prst="rect">
            <a:avLst/>
          </a:prstGeom>
        </p:spPr>
      </p:pic>
      <p:sp>
        <p:nvSpPr>
          <p:cNvPr id="5" name="Text Box 3"/>
          <p:cNvSpPr txBox="1">
            <a:spLocks noChangeArrowheads="1"/>
          </p:cNvSpPr>
          <p:nvPr/>
        </p:nvSpPr>
        <p:spPr bwMode="blackWhite">
          <a:xfrm>
            <a:off x="273051" y="6079032"/>
            <a:ext cx="10974388" cy="618631"/>
          </a:xfrm>
          <a:prstGeom prst="rect">
            <a:avLst/>
          </a:prstGeom>
        </p:spPr>
        <p:txBody>
          <a:bodyPr vert="horz" wrap="square" lIns="182880" tIns="146304" rIns="182880" bIns="146304" numCol="1" anchor="t" anchorCtr="0" compatLnSpc="1">
            <a:prstTxWarp prst="textNoShape">
              <a:avLst/>
            </a:prstTxWarp>
            <a:spAutoFit/>
          </a:bodyPr>
          <a:lstStyle/>
          <a:p>
            <a:pPr defTabSz="932290" eaLnBrk="0" hangingPunct="0"/>
            <a:r>
              <a:rPr lang="en-US" sz="700" dirty="0">
                <a:gradFill>
                  <a:gsLst>
                    <a:gs pos="0">
                      <a:schemeClr val="tx1"/>
                    </a:gs>
                    <a:gs pos="100000">
                      <a:schemeClr val="tx1"/>
                    </a:gs>
                  </a:gsLst>
                  <a:lin ang="5400000" scaled="0"/>
                </a:gradFill>
                <a:cs typeface="Segoe UI" pitchFamily="34" charset="0"/>
              </a:rPr>
              <a:t>© </a:t>
            </a:r>
            <a:r>
              <a:rPr lang="en-US" sz="700" dirty="0" smtClean="0">
                <a:gradFill>
                  <a:gsLst>
                    <a:gs pos="0">
                      <a:schemeClr val="tx1"/>
                    </a:gs>
                    <a:gs pos="100000">
                      <a:schemeClr val="tx1"/>
                    </a:gs>
                  </a:gsLst>
                  <a:lin ang="5400000" scaled="0"/>
                </a:gradFill>
                <a:cs typeface="Segoe UI" pitchFamily="34" charset="0"/>
              </a:rPr>
              <a:t>2014 </a:t>
            </a:r>
            <a:r>
              <a:rPr lang="en-US" sz="700" dirty="0">
                <a:gradFill>
                  <a:gsLst>
                    <a:gs pos="0">
                      <a:schemeClr val="tx1"/>
                    </a:gs>
                    <a:gs pos="100000">
                      <a:schemeClr val="tx1"/>
                    </a:gs>
                  </a:gsLst>
                  <a:lin ang="5400000" scaled="0"/>
                </a:gradFill>
                <a:cs typeface="Segoe UI" pitchFamily="34" charset="0"/>
              </a:rPr>
              <a:t>Microsoft Corporation. All rights reserved. Microsoft, Windows, </a:t>
            </a:r>
            <a:r>
              <a:rPr lang="en-US" sz="700" dirty="0" smtClean="0">
                <a:gradFill>
                  <a:gsLst>
                    <a:gs pos="0">
                      <a:schemeClr val="tx1"/>
                    </a:gs>
                    <a:gs pos="100000">
                      <a:schemeClr val="tx1"/>
                    </a:gs>
                  </a:gsLst>
                  <a:lin ang="5400000" scaled="0"/>
                </a:gradFill>
                <a:cs typeface="Segoe UI" pitchFamily="34" charset="0"/>
              </a:rPr>
              <a:t>and </a:t>
            </a:r>
            <a:r>
              <a:rPr lang="en-US" sz="700" dirty="0">
                <a:gradFill>
                  <a:gsLst>
                    <a:gs pos="0">
                      <a:schemeClr val="tx1"/>
                    </a:gs>
                    <a:gs pos="100000">
                      <a:schemeClr val="tx1"/>
                    </a:gs>
                  </a:gsLst>
                  <a:lin ang="5400000" scaled="0"/>
                </a:gradFill>
                <a:cs typeface="Segoe UI" pitchFamily="34" charset="0"/>
              </a:rPr>
              <a:t>other product names are or may be registered trademarks and/or trademarks in the U.S. and/or other countries.</a:t>
            </a:r>
          </a:p>
          <a:p>
            <a:pPr defTabSz="932290" eaLnBrk="0" hangingPunct="0"/>
            <a:r>
              <a:rPr lang="en-US" sz="700" dirty="0">
                <a:gradFill>
                  <a:gsLst>
                    <a:gs pos="0">
                      <a:schemeClr val="tx1"/>
                    </a:gs>
                    <a:gs pos="100000">
                      <a:schemeClr val="tx1"/>
                    </a:gs>
                  </a:gsLst>
                  <a:lin ang="5400000" scaled="0"/>
                </a:gradFill>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Tree>
    <p:extLst>
      <p:ext uri="{BB962C8B-B14F-4D97-AF65-F5344CB8AC3E}">
        <p14:creationId xmlns:p14="http://schemas.microsoft.com/office/powerpoint/2010/main" val="14778209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Rectangle 26"/>
          <p:cNvSpPr/>
          <p:nvPr/>
        </p:nvSpPr>
        <p:spPr bwMode="auto">
          <a:xfrm>
            <a:off x="3409925" y="1398878"/>
            <a:ext cx="5542309" cy="2098384"/>
          </a:xfrm>
          <a:prstGeom prst="rect">
            <a:avLst/>
          </a:prstGeom>
          <a:solidFill>
            <a:schemeClr val="accent2">
              <a:lumMod val="75000"/>
            </a:scheme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GB" sz="2000" dirty="0">
              <a:gradFill>
                <a:gsLst>
                  <a:gs pos="0">
                    <a:srgbClr val="FFFFFF"/>
                  </a:gs>
                  <a:gs pos="100000">
                    <a:srgbClr val="FFFFFF"/>
                  </a:gs>
                </a:gsLst>
                <a:lin ang="5400000" scaled="0"/>
              </a:gradFill>
            </a:endParaRPr>
          </a:p>
        </p:txBody>
      </p:sp>
      <p:sp>
        <p:nvSpPr>
          <p:cNvPr id="3" name="Title 2"/>
          <p:cNvSpPr>
            <a:spLocks noGrp="1"/>
          </p:cNvSpPr>
          <p:nvPr>
            <p:ph type="title"/>
          </p:nvPr>
        </p:nvSpPr>
        <p:spPr/>
        <p:txBody>
          <a:bodyPr/>
          <a:lstStyle/>
          <a:p>
            <a:r>
              <a:rPr lang="en-GB" dirty="0" smtClean="0"/>
              <a:t>What is Hybrid? And why ?</a:t>
            </a:r>
            <a:br>
              <a:rPr lang="en-GB" dirty="0" smtClean="0"/>
            </a:br>
            <a:endParaRPr lang="en-GB" dirty="0"/>
          </a:p>
        </p:txBody>
      </p:sp>
      <p:grpSp>
        <p:nvGrpSpPr>
          <p:cNvPr id="4" name="Group 3"/>
          <p:cNvGrpSpPr/>
          <p:nvPr/>
        </p:nvGrpSpPr>
        <p:grpSpPr>
          <a:xfrm>
            <a:off x="5585323" y="5431626"/>
            <a:ext cx="1268196" cy="1185307"/>
            <a:chOff x="5665253" y="5206589"/>
            <a:chExt cx="1268196" cy="1185307"/>
          </a:xfrm>
        </p:grpSpPr>
        <p:pic>
          <p:nvPicPr>
            <p:cNvPr id="5" name="Picture 4"/>
            <p:cNvPicPr>
              <a:picLocks noChangeAspect="1"/>
            </p:cNvPicPr>
            <p:nvPr/>
          </p:nvPicPr>
          <p:blipFill>
            <a:blip r:embed="rId4"/>
            <a:stretch>
              <a:fillRect/>
            </a:stretch>
          </p:blipFill>
          <p:spPr>
            <a:xfrm>
              <a:off x="5972069" y="5206589"/>
              <a:ext cx="961380" cy="799079"/>
            </a:xfrm>
            <a:prstGeom prst="rect">
              <a:avLst/>
            </a:prstGeom>
          </p:spPr>
        </p:pic>
        <p:pic>
          <p:nvPicPr>
            <p:cNvPr id="6" name="Picture 5"/>
            <p:cNvPicPr>
              <a:picLocks noChangeAspect="1"/>
            </p:cNvPicPr>
            <p:nvPr/>
          </p:nvPicPr>
          <p:blipFill>
            <a:blip r:embed="rId5"/>
            <a:stretch>
              <a:fillRect/>
            </a:stretch>
          </p:blipFill>
          <p:spPr>
            <a:xfrm>
              <a:off x="5665253" y="5480005"/>
              <a:ext cx="820001" cy="911891"/>
            </a:xfrm>
            <a:prstGeom prst="rect">
              <a:avLst/>
            </a:prstGeom>
          </p:spPr>
        </p:pic>
      </p:grpSp>
      <p:grpSp>
        <p:nvGrpSpPr>
          <p:cNvPr id="15" name="Group 14"/>
          <p:cNvGrpSpPr/>
          <p:nvPr/>
        </p:nvGrpSpPr>
        <p:grpSpPr>
          <a:xfrm>
            <a:off x="7472473" y="2033807"/>
            <a:ext cx="1393201" cy="848616"/>
            <a:chOff x="8298858" y="779644"/>
            <a:chExt cx="1393201" cy="848616"/>
          </a:xfrm>
        </p:grpSpPr>
        <p:pic>
          <p:nvPicPr>
            <p:cNvPr id="12" name="Picture 11"/>
            <p:cNvPicPr>
              <a:picLocks noChangeAspect="1"/>
            </p:cNvPicPr>
            <p:nvPr/>
          </p:nvPicPr>
          <p:blipFill>
            <a:blip r:embed="rId6"/>
            <a:stretch>
              <a:fillRect/>
            </a:stretch>
          </p:blipFill>
          <p:spPr>
            <a:xfrm>
              <a:off x="8298858" y="942598"/>
              <a:ext cx="1086595" cy="685662"/>
            </a:xfrm>
            <a:prstGeom prst="rect">
              <a:avLst/>
            </a:prstGeom>
          </p:spPr>
        </p:pic>
        <p:pic>
          <p:nvPicPr>
            <p:cNvPr id="13" name="Picture 12"/>
            <p:cNvPicPr>
              <a:picLocks noChangeAspect="1"/>
            </p:cNvPicPr>
            <p:nvPr/>
          </p:nvPicPr>
          <p:blipFill>
            <a:blip r:embed="rId7"/>
            <a:stretch>
              <a:fillRect/>
            </a:stretch>
          </p:blipFill>
          <p:spPr>
            <a:xfrm>
              <a:off x="8956759" y="779644"/>
              <a:ext cx="735300" cy="701233"/>
            </a:xfrm>
            <a:prstGeom prst="rect">
              <a:avLst/>
            </a:prstGeom>
          </p:spPr>
        </p:pic>
      </p:grpSp>
      <p:grpSp>
        <p:nvGrpSpPr>
          <p:cNvPr id="14" name="Group 13"/>
          <p:cNvGrpSpPr/>
          <p:nvPr/>
        </p:nvGrpSpPr>
        <p:grpSpPr>
          <a:xfrm>
            <a:off x="3753048" y="1856673"/>
            <a:ext cx="967398" cy="1298713"/>
            <a:chOff x="10538717" y="4751148"/>
            <a:chExt cx="967398" cy="1298713"/>
          </a:xfrm>
        </p:grpSpPr>
        <p:pic>
          <p:nvPicPr>
            <p:cNvPr id="9" name="Picture 8"/>
            <p:cNvPicPr>
              <a:picLocks noChangeAspect="1"/>
            </p:cNvPicPr>
            <p:nvPr/>
          </p:nvPicPr>
          <p:blipFill>
            <a:blip r:embed="rId8"/>
            <a:stretch>
              <a:fillRect/>
            </a:stretch>
          </p:blipFill>
          <p:spPr>
            <a:xfrm>
              <a:off x="10538717" y="5232241"/>
              <a:ext cx="660566" cy="817620"/>
            </a:xfrm>
            <a:prstGeom prst="rect">
              <a:avLst/>
            </a:prstGeom>
          </p:spPr>
        </p:pic>
        <p:pic>
          <p:nvPicPr>
            <p:cNvPr id="10" name="Picture 9"/>
            <p:cNvPicPr>
              <a:picLocks noChangeAspect="1"/>
            </p:cNvPicPr>
            <p:nvPr/>
          </p:nvPicPr>
          <p:blipFill>
            <a:blip r:embed="rId7"/>
            <a:stretch>
              <a:fillRect/>
            </a:stretch>
          </p:blipFill>
          <p:spPr>
            <a:xfrm>
              <a:off x="10770815" y="4751148"/>
              <a:ext cx="735300" cy="701233"/>
            </a:xfrm>
            <a:prstGeom prst="rect">
              <a:avLst/>
            </a:prstGeom>
          </p:spPr>
        </p:pic>
      </p:grpSp>
      <p:cxnSp>
        <p:nvCxnSpPr>
          <p:cNvPr id="17" name="Straight Arrow Connector 16"/>
          <p:cNvCxnSpPr/>
          <p:nvPr/>
        </p:nvCxnSpPr>
        <p:spPr>
          <a:xfrm flipH="1" flipV="1">
            <a:off x="4413614" y="3592081"/>
            <a:ext cx="850254" cy="1816219"/>
          </a:xfrm>
          <a:prstGeom prst="straightConnector1">
            <a:avLst/>
          </a:prstGeom>
          <a:ln w="53975">
            <a:solidFill>
              <a:srgbClr val="FFC000"/>
            </a:solidFill>
            <a:headEnd type="none"/>
            <a:tailEnd type="triangle" w="lg" len="lg"/>
          </a:ln>
        </p:spPr>
        <p:style>
          <a:lnRef idx="1">
            <a:schemeClr val="accent1"/>
          </a:lnRef>
          <a:fillRef idx="0">
            <a:schemeClr val="accent1"/>
          </a:fillRef>
          <a:effectRef idx="0">
            <a:schemeClr val="accent1"/>
          </a:effectRef>
          <a:fontRef idx="minor">
            <a:schemeClr val="tx1"/>
          </a:fontRef>
        </p:style>
      </p:cxnSp>
      <p:cxnSp>
        <p:nvCxnSpPr>
          <p:cNvPr id="22" name="Straight Arrow Connector 21"/>
          <p:cNvCxnSpPr/>
          <p:nvPr/>
        </p:nvCxnSpPr>
        <p:spPr>
          <a:xfrm flipV="1">
            <a:off x="7053014" y="3569270"/>
            <a:ext cx="821407" cy="1862356"/>
          </a:xfrm>
          <a:prstGeom prst="straightConnector1">
            <a:avLst/>
          </a:prstGeom>
          <a:ln w="53975">
            <a:solidFill>
              <a:srgbClr val="FFC000"/>
            </a:solidFill>
            <a:headEnd type="none"/>
            <a:tailEnd type="triangle" w="lg" len="lg"/>
          </a:ln>
        </p:spPr>
        <p:style>
          <a:lnRef idx="1">
            <a:schemeClr val="accent1"/>
          </a:lnRef>
          <a:fillRef idx="0">
            <a:schemeClr val="accent1"/>
          </a:fillRef>
          <a:effectRef idx="0">
            <a:schemeClr val="accent1"/>
          </a:effectRef>
          <a:fontRef idx="minor">
            <a:schemeClr val="tx1"/>
          </a:fontRef>
        </p:style>
      </p:cxnSp>
      <p:cxnSp>
        <p:nvCxnSpPr>
          <p:cNvPr id="24" name="Straight Arrow Connector 23"/>
          <p:cNvCxnSpPr/>
          <p:nvPr/>
        </p:nvCxnSpPr>
        <p:spPr>
          <a:xfrm flipH="1">
            <a:off x="4922220" y="2433053"/>
            <a:ext cx="2517717" cy="16897"/>
          </a:xfrm>
          <a:prstGeom prst="straightConnector1">
            <a:avLst/>
          </a:prstGeom>
          <a:ln w="92075">
            <a:solidFill>
              <a:srgbClr val="FFC000"/>
            </a:solidFill>
            <a:headEnd type="triangle" w="med" len="sm"/>
            <a:tailEnd type="triangle" w="med" len="sm"/>
          </a:ln>
        </p:spPr>
        <p:style>
          <a:lnRef idx="1">
            <a:schemeClr val="accent1"/>
          </a:lnRef>
          <a:fillRef idx="0">
            <a:schemeClr val="accent1"/>
          </a:fillRef>
          <a:effectRef idx="0">
            <a:schemeClr val="accent1"/>
          </a:effectRef>
          <a:fontRef idx="minor">
            <a:schemeClr val="tx1"/>
          </a:fontRef>
        </p:style>
      </p:cxnSp>
      <p:pic>
        <p:nvPicPr>
          <p:cNvPr id="7" name="Picture 6"/>
          <p:cNvPicPr>
            <a:picLocks noChangeAspect="1"/>
          </p:cNvPicPr>
          <p:nvPr/>
        </p:nvPicPr>
        <p:blipFill>
          <a:blip r:embed="rId9"/>
          <a:stretch>
            <a:fillRect/>
          </a:stretch>
        </p:blipFill>
        <p:spPr>
          <a:xfrm>
            <a:off x="5945827" y="1398878"/>
            <a:ext cx="802336" cy="808109"/>
          </a:xfrm>
          <a:prstGeom prst="rect">
            <a:avLst/>
          </a:prstGeom>
        </p:spPr>
      </p:pic>
      <p:sp>
        <p:nvSpPr>
          <p:cNvPr id="30" name="TextBox 29"/>
          <p:cNvSpPr txBox="1"/>
          <p:nvPr/>
        </p:nvSpPr>
        <p:spPr>
          <a:xfrm>
            <a:off x="4910126" y="2841454"/>
            <a:ext cx="2866507" cy="627864"/>
          </a:xfrm>
          <a:prstGeom prst="rect">
            <a:avLst/>
          </a:prstGeom>
          <a:noFill/>
        </p:spPr>
        <p:txBody>
          <a:bodyPr wrap="square" lIns="182880" tIns="146304" rIns="182880" bIns="146304" rtlCol="0">
            <a:spAutoFit/>
          </a:bodyPr>
          <a:lstStyle/>
          <a:p>
            <a:pPr>
              <a:lnSpc>
                <a:spcPct val="90000"/>
              </a:lnSpc>
              <a:spcAft>
                <a:spcPts val="600"/>
              </a:spcAft>
            </a:pPr>
            <a:r>
              <a:rPr lang="en-GB" sz="2400" dirty="0" smtClean="0">
                <a:solidFill>
                  <a:srgbClr val="E6E6E6">
                    <a:lumMod val="60000"/>
                    <a:lumOff val="40000"/>
                  </a:srgbClr>
                </a:solidFill>
              </a:rPr>
              <a:t>Hybrid Solution</a:t>
            </a:r>
          </a:p>
        </p:txBody>
      </p:sp>
      <p:cxnSp>
        <p:nvCxnSpPr>
          <p:cNvPr id="31" name="Straight Arrow Connector 30"/>
          <p:cNvCxnSpPr/>
          <p:nvPr/>
        </p:nvCxnSpPr>
        <p:spPr>
          <a:xfrm flipH="1" flipV="1">
            <a:off x="6146229" y="3425254"/>
            <a:ext cx="34849" cy="1834917"/>
          </a:xfrm>
          <a:prstGeom prst="straightConnector1">
            <a:avLst/>
          </a:prstGeom>
          <a:ln w="88900">
            <a:solidFill>
              <a:srgbClr val="FFC000"/>
            </a:solidFill>
            <a:headEnd type="none"/>
            <a:tailEnd type="triangle" w="lg" len="lg"/>
          </a:ln>
        </p:spPr>
        <p:style>
          <a:lnRef idx="1">
            <a:schemeClr val="accent1"/>
          </a:lnRef>
          <a:fillRef idx="0">
            <a:schemeClr val="accent1"/>
          </a:fillRef>
          <a:effectRef idx="0">
            <a:schemeClr val="accent1"/>
          </a:effectRef>
          <a:fontRef idx="minor">
            <a:schemeClr val="tx1"/>
          </a:fontRef>
        </p:style>
      </p:cxnSp>
    </p:spTree>
    <p:custDataLst>
      <p:tags r:id="rId1"/>
    </p:custDataLst>
    <p:extLst>
      <p:ext uri="{BB962C8B-B14F-4D97-AF65-F5344CB8AC3E}">
        <p14:creationId xmlns:p14="http://schemas.microsoft.com/office/powerpoint/2010/main" val="1755899014"/>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nodeType="clickEffect">
                                  <p:stCondLst>
                                    <p:cond delay="0"/>
                                  </p:stCondLst>
                                  <p:childTnLst>
                                    <p:set>
                                      <p:cBhvr>
                                        <p:cTn id="6" dur="1" fill="hold">
                                          <p:stCondLst>
                                            <p:cond delay="0"/>
                                          </p:stCondLst>
                                        </p:cTn>
                                        <p:tgtEl>
                                          <p:spTgt spid="22"/>
                                        </p:tgtEl>
                                        <p:attrNameLst>
                                          <p:attrName>style.visibility</p:attrName>
                                        </p:attrNameLst>
                                      </p:cBhvr>
                                      <p:to>
                                        <p:strVal val="hidden"/>
                                      </p:to>
                                    </p:set>
                                  </p:childTnLst>
                                </p:cTn>
                              </p:par>
                              <p:par>
                                <p:cTn id="7" presetID="1" presetClass="exit" presetSubtype="0" fill="hold" nodeType="withEffect">
                                  <p:stCondLst>
                                    <p:cond delay="0"/>
                                  </p:stCondLst>
                                  <p:childTnLst>
                                    <p:set>
                                      <p:cBhvr>
                                        <p:cTn id="8" dur="1" fill="hold">
                                          <p:stCondLst>
                                            <p:cond delay="0"/>
                                          </p:stCondLst>
                                        </p:cTn>
                                        <p:tgtEl>
                                          <p:spTgt spid="17"/>
                                        </p:tgtEl>
                                        <p:attrNameLst>
                                          <p:attrName>style.visibility</p:attrName>
                                        </p:attrNameLst>
                                      </p:cBhvr>
                                      <p:to>
                                        <p:strVal val="hidden"/>
                                      </p:to>
                                    </p:set>
                                  </p:childTnLst>
                                </p:cTn>
                              </p:par>
                              <p:par>
                                <p:cTn id="9" presetID="1" presetClass="entr" presetSubtype="0" fill="hold" grpId="0" nodeType="withEffect">
                                  <p:stCondLst>
                                    <p:cond delay="0"/>
                                  </p:stCondLst>
                                  <p:childTnLst>
                                    <p:set>
                                      <p:cBhvr>
                                        <p:cTn id="10" dur="1" fill="hold">
                                          <p:stCondLst>
                                            <p:cond delay="0"/>
                                          </p:stCondLst>
                                        </p:cTn>
                                        <p:tgtEl>
                                          <p:spTgt spid="27"/>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0"/>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7"/>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24"/>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30"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SharePoint Hybrid Scenarios</a:t>
            </a:r>
            <a:endParaRPr lang="en-GB" dirty="0"/>
          </a:p>
        </p:txBody>
      </p:sp>
      <p:sp>
        <p:nvSpPr>
          <p:cNvPr id="5" name="Rectangle 4"/>
          <p:cNvSpPr/>
          <p:nvPr/>
        </p:nvSpPr>
        <p:spPr bwMode="auto">
          <a:xfrm>
            <a:off x="4455225" y="1553046"/>
            <a:ext cx="3528392" cy="4464496"/>
          </a:xfrm>
          <a:prstGeom prst="rect">
            <a:avLst/>
          </a:prstGeom>
          <a:solidFill>
            <a:schemeClr val="accent2">
              <a:lumMod val="75000"/>
            </a:scheme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GB" sz="2000" dirty="0">
              <a:gradFill>
                <a:gsLst>
                  <a:gs pos="0">
                    <a:srgbClr val="FFFFFF"/>
                  </a:gs>
                  <a:gs pos="100000">
                    <a:srgbClr val="FFFFFF"/>
                  </a:gs>
                </a:gsLst>
                <a:lin ang="5400000" scaled="0"/>
              </a:gradFill>
            </a:endParaRPr>
          </a:p>
        </p:txBody>
      </p:sp>
      <p:pic>
        <p:nvPicPr>
          <p:cNvPr id="6" name="Picture 5"/>
          <p:cNvPicPr>
            <a:picLocks/>
          </p:cNvPicPr>
          <p:nvPr/>
        </p:nvPicPr>
        <p:blipFill>
          <a:blip r:embed="rId3"/>
          <a:stretch>
            <a:fillRect/>
          </a:stretch>
        </p:blipFill>
        <p:spPr>
          <a:xfrm>
            <a:off x="4601231" y="2757695"/>
            <a:ext cx="3236380" cy="1584176"/>
          </a:xfrm>
          <a:prstGeom prst="rect">
            <a:avLst/>
          </a:prstGeom>
        </p:spPr>
      </p:pic>
      <p:sp>
        <p:nvSpPr>
          <p:cNvPr id="7" name="TextBox 6"/>
          <p:cNvSpPr txBox="1"/>
          <p:nvPr/>
        </p:nvSpPr>
        <p:spPr>
          <a:xfrm>
            <a:off x="4603061" y="4410320"/>
            <a:ext cx="3232720" cy="1403461"/>
          </a:xfrm>
          <a:prstGeom prst="rect">
            <a:avLst/>
          </a:prstGeom>
          <a:noFill/>
        </p:spPr>
        <p:txBody>
          <a:bodyPr wrap="square" lIns="182880" tIns="146304" rIns="182880" bIns="146304" rtlCol="0">
            <a:spAutoFit/>
          </a:bodyPr>
          <a:lstStyle/>
          <a:p>
            <a:pPr algn="ctr">
              <a:lnSpc>
                <a:spcPct val="90000"/>
              </a:lnSpc>
              <a:spcAft>
                <a:spcPts val="600"/>
              </a:spcAft>
            </a:pPr>
            <a:r>
              <a:rPr lang="en-US" sz="2000" dirty="0">
                <a:solidFill>
                  <a:srgbClr val="E6E6E6">
                    <a:lumMod val="60000"/>
                    <a:lumOff val="40000"/>
                  </a:srgbClr>
                </a:solidFill>
              </a:rPr>
              <a:t>Security trimmed Search results from both Sharepoint Online &amp; </a:t>
            </a:r>
            <a:r>
              <a:rPr lang="en-US" sz="2000" dirty="0" smtClean="0">
                <a:solidFill>
                  <a:srgbClr val="E6E6E6">
                    <a:lumMod val="60000"/>
                    <a:lumOff val="40000"/>
                  </a:srgbClr>
                </a:solidFill>
              </a:rPr>
              <a:t>On premise</a:t>
            </a:r>
          </a:p>
        </p:txBody>
      </p:sp>
      <p:sp>
        <p:nvSpPr>
          <p:cNvPr id="8" name="TextBox 7"/>
          <p:cNvSpPr txBox="1"/>
          <p:nvPr/>
        </p:nvSpPr>
        <p:spPr>
          <a:xfrm>
            <a:off x="4603061" y="1793533"/>
            <a:ext cx="3232720" cy="794064"/>
          </a:xfrm>
          <a:prstGeom prst="rect">
            <a:avLst/>
          </a:prstGeom>
          <a:noFill/>
        </p:spPr>
        <p:txBody>
          <a:bodyPr wrap="square" lIns="182880" tIns="146304" rIns="182880" bIns="146304" rtlCol="0" anchor="ctr">
            <a:spAutoFit/>
          </a:bodyPr>
          <a:lstStyle/>
          <a:p>
            <a:pPr algn="ctr">
              <a:lnSpc>
                <a:spcPct val="90000"/>
              </a:lnSpc>
              <a:spcAft>
                <a:spcPts val="600"/>
              </a:spcAft>
            </a:pPr>
            <a:r>
              <a:rPr lang="en-US" sz="3600" dirty="0" smtClean="0">
                <a:solidFill>
                  <a:srgbClr val="E6E6E6">
                    <a:lumMod val="60000"/>
                    <a:lumOff val="40000"/>
                  </a:srgbClr>
                </a:solidFill>
              </a:rPr>
              <a:t>Search</a:t>
            </a:r>
          </a:p>
        </p:txBody>
      </p:sp>
      <p:sp>
        <p:nvSpPr>
          <p:cNvPr id="9" name="Rectangle 8"/>
          <p:cNvSpPr/>
          <p:nvPr/>
        </p:nvSpPr>
        <p:spPr bwMode="auto">
          <a:xfrm>
            <a:off x="601613" y="1553046"/>
            <a:ext cx="3528392" cy="4464496"/>
          </a:xfrm>
          <a:prstGeom prst="rect">
            <a:avLst/>
          </a:prstGeom>
          <a:solidFill>
            <a:schemeClr val="accent2">
              <a:lumMod val="75000"/>
            </a:scheme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GB" sz="2000" dirty="0">
              <a:gradFill>
                <a:gsLst>
                  <a:gs pos="0">
                    <a:srgbClr val="FFFFFF"/>
                  </a:gs>
                  <a:gs pos="100000">
                    <a:srgbClr val="FFFFFF"/>
                  </a:gs>
                </a:gsLst>
                <a:lin ang="5400000" scaled="0"/>
              </a:gradFill>
            </a:endParaRPr>
          </a:p>
        </p:txBody>
      </p:sp>
      <p:sp>
        <p:nvSpPr>
          <p:cNvPr id="11" name="TextBox 10"/>
          <p:cNvSpPr txBox="1"/>
          <p:nvPr/>
        </p:nvSpPr>
        <p:spPr>
          <a:xfrm>
            <a:off x="749449" y="4375415"/>
            <a:ext cx="3232720" cy="1403461"/>
          </a:xfrm>
          <a:prstGeom prst="rect">
            <a:avLst/>
          </a:prstGeom>
          <a:noFill/>
        </p:spPr>
        <p:txBody>
          <a:bodyPr wrap="square" lIns="182880" tIns="146304" rIns="182880" bIns="146304" rtlCol="0">
            <a:spAutoFit/>
          </a:bodyPr>
          <a:lstStyle/>
          <a:p>
            <a:pPr algn="ctr">
              <a:lnSpc>
                <a:spcPct val="90000"/>
              </a:lnSpc>
              <a:spcAft>
                <a:spcPts val="600"/>
              </a:spcAft>
            </a:pPr>
            <a:r>
              <a:rPr lang="en-US" sz="2000" dirty="0">
                <a:solidFill>
                  <a:srgbClr val="E6E6E6">
                    <a:lumMod val="60000"/>
                    <a:lumOff val="40000"/>
                  </a:srgbClr>
                </a:solidFill>
              </a:rPr>
              <a:t>Read/write access to external data from line-of-business (LOB) </a:t>
            </a:r>
            <a:r>
              <a:rPr lang="en-US" sz="2000" dirty="0" smtClean="0">
                <a:solidFill>
                  <a:srgbClr val="E6E6E6">
                    <a:lumMod val="60000"/>
                    <a:lumOff val="40000"/>
                  </a:srgbClr>
                </a:solidFill>
              </a:rPr>
              <a:t>systems</a:t>
            </a:r>
            <a:endParaRPr lang="en-US" sz="2000" dirty="0">
              <a:solidFill>
                <a:srgbClr val="E6E6E6">
                  <a:lumMod val="60000"/>
                  <a:lumOff val="40000"/>
                </a:srgbClr>
              </a:solidFill>
            </a:endParaRPr>
          </a:p>
        </p:txBody>
      </p:sp>
      <p:sp>
        <p:nvSpPr>
          <p:cNvPr id="12" name="TextBox 11"/>
          <p:cNvSpPr txBox="1"/>
          <p:nvPr/>
        </p:nvSpPr>
        <p:spPr>
          <a:xfrm>
            <a:off x="749449" y="1793533"/>
            <a:ext cx="3232720" cy="794064"/>
          </a:xfrm>
          <a:prstGeom prst="rect">
            <a:avLst/>
          </a:prstGeom>
          <a:noFill/>
        </p:spPr>
        <p:txBody>
          <a:bodyPr wrap="square" lIns="182880" tIns="146304" rIns="182880" bIns="146304" rtlCol="0" anchor="ctr">
            <a:spAutoFit/>
          </a:bodyPr>
          <a:lstStyle/>
          <a:p>
            <a:pPr algn="ctr">
              <a:lnSpc>
                <a:spcPct val="90000"/>
              </a:lnSpc>
              <a:spcAft>
                <a:spcPts val="600"/>
              </a:spcAft>
            </a:pPr>
            <a:r>
              <a:rPr lang="en-US" sz="3600" dirty="0" smtClean="0">
                <a:solidFill>
                  <a:srgbClr val="E6E6E6">
                    <a:lumMod val="60000"/>
                    <a:lumOff val="40000"/>
                  </a:srgbClr>
                </a:solidFill>
              </a:rPr>
              <a:t>BCS</a:t>
            </a:r>
          </a:p>
        </p:txBody>
      </p:sp>
      <p:pic>
        <p:nvPicPr>
          <p:cNvPr id="16" name="Picture 15"/>
          <p:cNvPicPr>
            <a:picLocks noChangeAspect="1"/>
          </p:cNvPicPr>
          <p:nvPr/>
        </p:nvPicPr>
        <p:blipFill rotWithShape="1">
          <a:blip r:embed="rId4"/>
          <a:srcRect b="34936"/>
          <a:stretch/>
        </p:blipFill>
        <p:spPr>
          <a:xfrm>
            <a:off x="749449" y="2757695"/>
            <a:ext cx="3236558" cy="1584176"/>
          </a:xfrm>
          <a:prstGeom prst="rect">
            <a:avLst/>
          </a:prstGeom>
        </p:spPr>
      </p:pic>
      <p:sp>
        <p:nvSpPr>
          <p:cNvPr id="17" name="Rectangle 16"/>
          <p:cNvSpPr/>
          <p:nvPr/>
        </p:nvSpPr>
        <p:spPr bwMode="auto">
          <a:xfrm>
            <a:off x="8308837" y="1544283"/>
            <a:ext cx="3528392" cy="4464496"/>
          </a:xfrm>
          <a:prstGeom prst="rect">
            <a:avLst/>
          </a:prstGeom>
          <a:solidFill>
            <a:schemeClr val="accent2">
              <a:lumMod val="75000"/>
            </a:scheme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GB" sz="2000" dirty="0">
              <a:gradFill>
                <a:gsLst>
                  <a:gs pos="0">
                    <a:srgbClr val="FFFFFF"/>
                  </a:gs>
                  <a:gs pos="100000">
                    <a:srgbClr val="FFFFFF"/>
                  </a:gs>
                </a:gsLst>
                <a:lin ang="5400000" scaled="0"/>
              </a:gradFill>
            </a:endParaRPr>
          </a:p>
        </p:txBody>
      </p:sp>
      <p:sp>
        <p:nvSpPr>
          <p:cNvPr id="19" name="TextBox 18"/>
          <p:cNvSpPr txBox="1"/>
          <p:nvPr/>
        </p:nvSpPr>
        <p:spPr>
          <a:xfrm>
            <a:off x="8480669" y="4548819"/>
            <a:ext cx="3232720" cy="1126462"/>
          </a:xfrm>
          <a:prstGeom prst="rect">
            <a:avLst/>
          </a:prstGeom>
          <a:noFill/>
        </p:spPr>
        <p:txBody>
          <a:bodyPr wrap="square" lIns="182880" tIns="146304" rIns="182880" bIns="146304" rtlCol="0">
            <a:spAutoFit/>
          </a:bodyPr>
          <a:lstStyle/>
          <a:p>
            <a:pPr algn="ctr">
              <a:lnSpc>
                <a:spcPct val="90000"/>
              </a:lnSpc>
              <a:spcAft>
                <a:spcPts val="600"/>
              </a:spcAft>
            </a:pPr>
            <a:r>
              <a:rPr lang="en-US" sz="2000" dirty="0">
                <a:solidFill>
                  <a:srgbClr val="E6E6E6">
                    <a:lumMod val="60000"/>
                    <a:lumOff val="40000"/>
                  </a:srgbClr>
                </a:solidFill>
              </a:rPr>
              <a:t>Extend the reach of your SAP data into the Microsoft cloud</a:t>
            </a:r>
          </a:p>
        </p:txBody>
      </p:sp>
      <p:sp>
        <p:nvSpPr>
          <p:cNvPr id="20" name="TextBox 19"/>
          <p:cNvSpPr txBox="1"/>
          <p:nvPr/>
        </p:nvSpPr>
        <p:spPr>
          <a:xfrm>
            <a:off x="8456673" y="1553046"/>
            <a:ext cx="3232720" cy="1292662"/>
          </a:xfrm>
          <a:prstGeom prst="rect">
            <a:avLst/>
          </a:prstGeom>
          <a:noFill/>
        </p:spPr>
        <p:txBody>
          <a:bodyPr wrap="square" lIns="182880" tIns="146304" rIns="182880" bIns="146304" rtlCol="0" anchor="ctr">
            <a:spAutoFit/>
          </a:bodyPr>
          <a:lstStyle/>
          <a:p>
            <a:pPr algn="ctr">
              <a:lnSpc>
                <a:spcPct val="90000"/>
              </a:lnSpc>
              <a:spcAft>
                <a:spcPts val="600"/>
              </a:spcAft>
            </a:pPr>
            <a:r>
              <a:rPr lang="en-US" sz="3600" dirty="0">
                <a:solidFill>
                  <a:srgbClr val="E6E6E6">
                    <a:lumMod val="60000"/>
                    <a:lumOff val="40000"/>
                  </a:srgbClr>
                </a:solidFill>
              </a:rPr>
              <a:t>Duet for Enterprises</a:t>
            </a:r>
          </a:p>
        </p:txBody>
      </p:sp>
      <p:pic>
        <p:nvPicPr>
          <p:cNvPr id="21" name="Picture 20"/>
          <p:cNvPicPr>
            <a:picLocks noChangeAspect="1"/>
          </p:cNvPicPr>
          <p:nvPr/>
        </p:nvPicPr>
        <p:blipFill rotWithShape="1">
          <a:blip r:embed="rId5"/>
          <a:srcRect t="12203" b="19535"/>
          <a:stretch/>
        </p:blipFill>
        <p:spPr>
          <a:xfrm>
            <a:off x="8480669" y="2757695"/>
            <a:ext cx="3234550" cy="1651265"/>
          </a:xfrm>
          <a:prstGeom prst="rect">
            <a:avLst/>
          </a:prstGeom>
        </p:spPr>
      </p:pic>
    </p:spTree>
    <p:extLst>
      <p:ext uri="{BB962C8B-B14F-4D97-AF65-F5344CB8AC3E}">
        <p14:creationId xmlns:p14="http://schemas.microsoft.com/office/powerpoint/2010/main" val="2439772160"/>
      </p:ext>
    </p:extLst>
  </p:cSld>
  <p:clrMapOvr>
    <a:masterClrMapping/>
  </p:clrMapOvr>
  <p:transition>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SharePoint Hybrid Scenarios</a:t>
            </a:r>
            <a:endParaRPr lang="en-GB" dirty="0"/>
          </a:p>
        </p:txBody>
      </p:sp>
      <p:sp>
        <p:nvSpPr>
          <p:cNvPr id="5" name="Rectangle 4"/>
          <p:cNvSpPr/>
          <p:nvPr/>
        </p:nvSpPr>
        <p:spPr bwMode="auto">
          <a:xfrm>
            <a:off x="4455225" y="1553046"/>
            <a:ext cx="3528392" cy="4464496"/>
          </a:xfrm>
          <a:prstGeom prst="rect">
            <a:avLst/>
          </a:prstGeom>
          <a:solidFill>
            <a:schemeClr val="accent2">
              <a:lumMod val="75000"/>
            </a:scheme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GB" sz="2000" dirty="0">
              <a:gradFill>
                <a:gsLst>
                  <a:gs pos="0">
                    <a:srgbClr val="FFFFFF"/>
                  </a:gs>
                  <a:gs pos="100000">
                    <a:srgbClr val="FFFFFF"/>
                  </a:gs>
                </a:gsLst>
                <a:lin ang="5400000" scaled="0"/>
              </a:gradFill>
            </a:endParaRPr>
          </a:p>
        </p:txBody>
      </p:sp>
      <p:pic>
        <p:nvPicPr>
          <p:cNvPr id="6" name="Picture 5"/>
          <p:cNvPicPr>
            <a:picLocks/>
          </p:cNvPicPr>
          <p:nvPr/>
        </p:nvPicPr>
        <p:blipFill>
          <a:blip r:embed="rId3"/>
          <a:stretch>
            <a:fillRect/>
          </a:stretch>
        </p:blipFill>
        <p:spPr>
          <a:xfrm>
            <a:off x="4601231" y="2757695"/>
            <a:ext cx="3236380" cy="1584176"/>
          </a:xfrm>
          <a:prstGeom prst="rect">
            <a:avLst/>
          </a:prstGeom>
        </p:spPr>
      </p:pic>
      <p:sp>
        <p:nvSpPr>
          <p:cNvPr id="7" name="TextBox 6"/>
          <p:cNvSpPr txBox="1"/>
          <p:nvPr/>
        </p:nvSpPr>
        <p:spPr>
          <a:xfrm>
            <a:off x="4603061" y="4410320"/>
            <a:ext cx="3232720" cy="1403461"/>
          </a:xfrm>
          <a:prstGeom prst="rect">
            <a:avLst/>
          </a:prstGeom>
          <a:noFill/>
        </p:spPr>
        <p:txBody>
          <a:bodyPr wrap="square" lIns="182880" tIns="146304" rIns="182880" bIns="146304" rtlCol="0">
            <a:spAutoFit/>
          </a:bodyPr>
          <a:lstStyle/>
          <a:p>
            <a:pPr algn="ctr">
              <a:lnSpc>
                <a:spcPct val="90000"/>
              </a:lnSpc>
              <a:spcAft>
                <a:spcPts val="600"/>
              </a:spcAft>
            </a:pPr>
            <a:r>
              <a:rPr lang="en-US" sz="2000" dirty="0">
                <a:solidFill>
                  <a:srgbClr val="E6E6E6">
                    <a:lumMod val="60000"/>
                    <a:lumOff val="40000"/>
                  </a:srgbClr>
                </a:solidFill>
              </a:rPr>
              <a:t>Security trimmed Search results from both Sharepoint Online &amp; </a:t>
            </a:r>
            <a:r>
              <a:rPr lang="en-US" sz="2000" dirty="0" smtClean="0">
                <a:solidFill>
                  <a:srgbClr val="E6E6E6">
                    <a:lumMod val="60000"/>
                    <a:lumOff val="40000"/>
                  </a:srgbClr>
                </a:solidFill>
              </a:rPr>
              <a:t>On premises</a:t>
            </a:r>
          </a:p>
        </p:txBody>
      </p:sp>
      <p:sp>
        <p:nvSpPr>
          <p:cNvPr id="8" name="TextBox 7"/>
          <p:cNvSpPr txBox="1"/>
          <p:nvPr/>
        </p:nvSpPr>
        <p:spPr>
          <a:xfrm>
            <a:off x="4603061" y="1793533"/>
            <a:ext cx="3232720" cy="794064"/>
          </a:xfrm>
          <a:prstGeom prst="rect">
            <a:avLst/>
          </a:prstGeom>
          <a:noFill/>
        </p:spPr>
        <p:txBody>
          <a:bodyPr wrap="square" lIns="182880" tIns="146304" rIns="182880" bIns="146304" rtlCol="0" anchor="ctr">
            <a:spAutoFit/>
          </a:bodyPr>
          <a:lstStyle/>
          <a:p>
            <a:pPr algn="ctr">
              <a:lnSpc>
                <a:spcPct val="90000"/>
              </a:lnSpc>
              <a:spcAft>
                <a:spcPts val="600"/>
              </a:spcAft>
            </a:pPr>
            <a:r>
              <a:rPr lang="en-US" sz="3600" dirty="0" smtClean="0">
                <a:solidFill>
                  <a:srgbClr val="E6E6E6">
                    <a:lumMod val="60000"/>
                    <a:lumOff val="40000"/>
                  </a:srgbClr>
                </a:solidFill>
              </a:rPr>
              <a:t>Search</a:t>
            </a:r>
          </a:p>
        </p:txBody>
      </p:sp>
      <p:sp>
        <p:nvSpPr>
          <p:cNvPr id="9" name="Rectangle 8"/>
          <p:cNvSpPr/>
          <p:nvPr/>
        </p:nvSpPr>
        <p:spPr bwMode="auto">
          <a:xfrm>
            <a:off x="601613" y="1553046"/>
            <a:ext cx="3528392" cy="4464496"/>
          </a:xfrm>
          <a:prstGeom prst="rect">
            <a:avLst/>
          </a:prstGeom>
          <a:solidFill>
            <a:schemeClr val="accent2">
              <a:lumMod val="75000"/>
            </a:scheme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GB" sz="2000" dirty="0">
              <a:gradFill>
                <a:gsLst>
                  <a:gs pos="0">
                    <a:srgbClr val="FFFFFF"/>
                  </a:gs>
                  <a:gs pos="100000">
                    <a:srgbClr val="FFFFFF"/>
                  </a:gs>
                </a:gsLst>
                <a:lin ang="5400000" scaled="0"/>
              </a:gradFill>
            </a:endParaRPr>
          </a:p>
        </p:txBody>
      </p:sp>
      <p:sp>
        <p:nvSpPr>
          <p:cNvPr id="11" name="TextBox 10"/>
          <p:cNvSpPr txBox="1"/>
          <p:nvPr/>
        </p:nvSpPr>
        <p:spPr>
          <a:xfrm>
            <a:off x="749449" y="4375415"/>
            <a:ext cx="3232720" cy="1680460"/>
          </a:xfrm>
          <a:prstGeom prst="rect">
            <a:avLst/>
          </a:prstGeom>
          <a:noFill/>
        </p:spPr>
        <p:txBody>
          <a:bodyPr wrap="square" lIns="182880" tIns="146304" rIns="182880" bIns="146304" rtlCol="0">
            <a:spAutoFit/>
          </a:bodyPr>
          <a:lstStyle/>
          <a:p>
            <a:pPr algn="ctr">
              <a:lnSpc>
                <a:spcPct val="90000"/>
              </a:lnSpc>
              <a:spcAft>
                <a:spcPts val="600"/>
              </a:spcAft>
            </a:pPr>
            <a:r>
              <a:rPr lang="en-US" sz="2000" dirty="0">
                <a:solidFill>
                  <a:srgbClr val="E6E6E6">
                    <a:lumMod val="60000"/>
                    <a:lumOff val="40000"/>
                  </a:srgbClr>
                </a:solidFill>
              </a:rPr>
              <a:t>Read/write access to external data from line-of-business (LOB) systems, Web services, databases</a:t>
            </a:r>
          </a:p>
        </p:txBody>
      </p:sp>
      <p:sp>
        <p:nvSpPr>
          <p:cNvPr id="12" name="TextBox 11"/>
          <p:cNvSpPr txBox="1"/>
          <p:nvPr/>
        </p:nvSpPr>
        <p:spPr>
          <a:xfrm>
            <a:off x="749449" y="1793533"/>
            <a:ext cx="3232720" cy="794064"/>
          </a:xfrm>
          <a:prstGeom prst="rect">
            <a:avLst/>
          </a:prstGeom>
          <a:noFill/>
        </p:spPr>
        <p:txBody>
          <a:bodyPr wrap="square" lIns="182880" tIns="146304" rIns="182880" bIns="146304" rtlCol="0" anchor="ctr">
            <a:spAutoFit/>
          </a:bodyPr>
          <a:lstStyle/>
          <a:p>
            <a:pPr algn="ctr">
              <a:lnSpc>
                <a:spcPct val="90000"/>
              </a:lnSpc>
              <a:spcAft>
                <a:spcPts val="600"/>
              </a:spcAft>
            </a:pPr>
            <a:r>
              <a:rPr lang="en-US" sz="3600" dirty="0" smtClean="0">
                <a:solidFill>
                  <a:srgbClr val="E6E6E6">
                    <a:lumMod val="60000"/>
                    <a:lumOff val="40000"/>
                  </a:srgbClr>
                </a:solidFill>
              </a:rPr>
              <a:t>BCS</a:t>
            </a:r>
          </a:p>
        </p:txBody>
      </p:sp>
      <p:pic>
        <p:nvPicPr>
          <p:cNvPr id="16" name="Picture 15"/>
          <p:cNvPicPr>
            <a:picLocks noChangeAspect="1"/>
          </p:cNvPicPr>
          <p:nvPr/>
        </p:nvPicPr>
        <p:blipFill rotWithShape="1">
          <a:blip r:embed="rId4"/>
          <a:srcRect b="34936"/>
          <a:stretch/>
        </p:blipFill>
        <p:spPr>
          <a:xfrm>
            <a:off x="749449" y="2757695"/>
            <a:ext cx="3236558" cy="1584176"/>
          </a:xfrm>
          <a:prstGeom prst="rect">
            <a:avLst/>
          </a:prstGeom>
        </p:spPr>
      </p:pic>
      <p:sp>
        <p:nvSpPr>
          <p:cNvPr id="17" name="Rectangle 16"/>
          <p:cNvSpPr/>
          <p:nvPr/>
        </p:nvSpPr>
        <p:spPr bwMode="auto">
          <a:xfrm>
            <a:off x="8308837" y="1544283"/>
            <a:ext cx="3528392" cy="4464496"/>
          </a:xfrm>
          <a:prstGeom prst="rect">
            <a:avLst/>
          </a:prstGeom>
          <a:solidFill>
            <a:schemeClr val="accent2">
              <a:lumMod val="75000"/>
            </a:scheme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GB" sz="2000" dirty="0">
              <a:gradFill>
                <a:gsLst>
                  <a:gs pos="0">
                    <a:srgbClr val="FFFFFF"/>
                  </a:gs>
                  <a:gs pos="100000">
                    <a:srgbClr val="FFFFFF"/>
                  </a:gs>
                </a:gsLst>
                <a:lin ang="5400000" scaled="0"/>
              </a:gradFill>
            </a:endParaRPr>
          </a:p>
        </p:txBody>
      </p:sp>
      <p:sp>
        <p:nvSpPr>
          <p:cNvPr id="19" name="TextBox 18"/>
          <p:cNvSpPr txBox="1"/>
          <p:nvPr/>
        </p:nvSpPr>
        <p:spPr>
          <a:xfrm>
            <a:off x="8480669" y="4548819"/>
            <a:ext cx="3232720" cy="1126462"/>
          </a:xfrm>
          <a:prstGeom prst="rect">
            <a:avLst/>
          </a:prstGeom>
          <a:noFill/>
        </p:spPr>
        <p:txBody>
          <a:bodyPr wrap="square" lIns="182880" tIns="146304" rIns="182880" bIns="146304" rtlCol="0">
            <a:spAutoFit/>
          </a:bodyPr>
          <a:lstStyle/>
          <a:p>
            <a:pPr algn="ctr">
              <a:lnSpc>
                <a:spcPct val="90000"/>
              </a:lnSpc>
              <a:spcAft>
                <a:spcPts val="600"/>
              </a:spcAft>
            </a:pPr>
            <a:r>
              <a:rPr lang="en-US" sz="2000" dirty="0">
                <a:solidFill>
                  <a:srgbClr val="E6E6E6">
                    <a:lumMod val="60000"/>
                    <a:lumOff val="40000"/>
                  </a:srgbClr>
                </a:solidFill>
              </a:rPr>
              <a:t>Extend the reach of your SAP data into the Microsoft cloud</a:t>
            </a:r>
          </a:p>
        </p:txBody>
      </p:sp>
      <p:sp>
        <p:nvSpPr>
          <p:cNvPr id="20" name="TextBox 19"/>
          <p:cNvSpPr txBox="1"/>
          <p:nvPr/>
        </p:nvSpPr>
        <p:spPr>
          <a:xfrm>
            <a:off x="8456673" y="1553046"/>
            <a:ext cx="3232720" cy="1292662"/>
          </a:xfrm>
          <a:prstGeom prst="rect">
            <a:avLst/>
          </a:prstGeom>
          <a:noFill/>
        </p:spPr>
        <p:txBody>
          <a:bodyPr wrap="square" lIns="182880" tIns="146304" rIns="182880" bIns="146304" rtlCol="0" anchor="ctr">
            <a:spAutoFit/>
          </a:bodyPr>
          <a:lstStyle/>
          <a:p>
            <a:pPr algn="ctr">
              <a:lnSpc>
                <a:spcPct val="90000"/>
              </a:lnSpc>
              <a:spcAft>
                <a:spcPts val="600"/>
              </a:spcAft>
            </a:pPr>
            <a:r>
              <a:rPr lang="en-US" sz="3600" dirty="0">
                <a:solidFill>
                  <a:srgbClr val="E6E6E6">
                    <a:lumMod val="60000"/>
                    <a:lumOff val="40000"/>
                  </a:srgbClr>
                </a:solidFill>
              </a:rPr>
              <a:t>Duet for Enterprises</a:t>
            </a:r>
          </a:p>
        </p:txBody>
      </p:sp>
      <p:pic>
        <p:nvPicPr>
          <p:cNvPr id="21" name="Picture 20"/>
          <p:cNvPicPr>
            <a:picLocks noChangeAspect="1"/>
          </p:cNvPicPr>
          <p:nvPr/>
        </p:nvPicPr>
        <p:blipFill rotWithShape="1">
          <a:blip r:embed="rId5"/>
          <a:srcRect t="12203" b="19535"/>
          <a:stretch/>
        </p:blipFill>
        <p:spPr>
          <a:xfrm>
            <a:off x="8480669" y="2757695"/>
            <a:ext cx="3234550" cy="1651265"/>
          </a:xfrm>
          <a:prstGeom prst="rect">
            <a:avLst/>
          </a:prstGeom>
        </p:spPr>
      </p:pic>
      <p:sp>
        <p:nvSpPr>
          <p:cNvPr id="2" name="Rectangle 1"/>
          <p:cNvSpPr/>
          <p:nvPr/>
        </p:nvSpPr>
        <p:spPr bwMode="auto">
          <a:xfrm>
            <a:off x="601613" y="1553973"/>
            <a:ext cx="3528392" cy="4473259"/>
          </a:xfrm>
          <a:prstGeom prst="rect">
            <a:avLst/>
          </a:prstGeom>
          <a:solidFill>
            <a:schemeClr val="bg2">
              <a:lumMod val="75000"/>
              <a:alpha val="60000"/>
            </a:scheme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GB" sz="2000" dirty="0">
              <a:gradFill>
                <a:gsLst>
                  <a:gs pos="0">
                    <a:srgbClr val="FFFFFF"/>
                  </a:gs>
                  <a:gs pos="100000">
                    <a:srgbClr val="FFFFFF"/>
                  </a:gs>
                </a:gsLst>
                <a:lin ang="5400000" scaled="0"/>
              </a:gradFill>
            </a:endParaRPr>
          </a:p>
        </p:txBody>
      </p:sp>
      <p:sp>
        <p:nvSpPr>
          <p:cNvPr id="18" name="Rectangle 17"/>
          <p:cNvSpPr/>
          <p:nvPr/>
        </p:nvSpPr>
        <p:spPr bwMode="auto">
          <a:xfrm>
            <a:off x="8308837" y="1544282"/>
            <a:ext cx="3522518" cy="4464497"/>
          </a:xfrm>
          <a:prstGeom prst="rect">
            <a:avLst/>
          </a:prstGeom>
          <a:solidFill>
            <a:schemeClr val="bg2">
              <a:lumMod val="75000"/>
              <a:alpha val="60000"/>
            </a:scheme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GB" sz="2000" dirty="0">
              <a:gradFill>
                <a:gsLst>
                  <a:gs pos="0">
                    <a:srgbClr val="FFFFFF"/>
                  </a:gs>
                  <a:gs pos="100000">
                    <a:srgbClr val="FFFFFF"/>
                  </a:gs>
                </a:gsLst>
                <a:lin ang="5400000" scaled="0"/>
              </a:gradFill>
            </a:endParaRPr>
          </a:p>
        </p:txBody>
      </p:sp>
    </p:spTree>
    <p:extLst>
      <p:ext uri="{BB962C8B-B14F-4D97-AF65-F5344CB8AC3E}">
        <p14:creationId xmlns:p14="http://schemas.microsoft.com/office/powerpoint/2010/main" val="416677856"/>
      </p:ext>
    </p:extLst>
  </p:cSld>
  <p:clrMapOvr>
    <a:masterClrMapping/>
  </p:clrMapOvr>
  <p:transition>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Hybrid Search</a:t>
            </a:r>
            <a:endParaRPr lang="en-GB" dirty="0"/>
          </a:p>
        </p:txBody>
      </p:sp>
    </p:spTree>
    <p:extLst>
      <p:ext uri="{BB962C8B-B14F-4D97-AF65-F5344CB8AC3E}">
        <p14:creationId xmlns:p14="http://schemas.microsoft.com/office/powerpoint/2010/main" val="2079019097"/>
      </p:ext>
    </p:extLst>
  </p:cSld>
  <p:clrMapOvr>
    <a:masterClrMapping/>
  </p:clrMapOvr>
  <p:transition>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41368" y="223729"/>
            <a:ext cx="11370961" cy="762786"/>
          </a:xfrm>
        </p:spPr>
        <p:txBody>
          <a:bodyPr/>
          <a:lstStyle/>
          <a:p>
            <a:r>
              <a:rPr lang="en-US" dirty="0">
                <a:gradFill>
                  <a:gsLst>
                    <a:gs pos="1250">
                      <a:schemeClr val="tx1"/>
                    </a:gs>
                    <a:gs pos="100000">
                      <a:schemeClr val="tx1"/>
                    </a:gs>
                  </a:gsLst>
                  <a:lin ang="5400000" scaled="0"/>
                </a:gradFill>
              </a:rPr>
              <a:t>One-way outbound topology</a:t>
            </a:r>
          </a:p>
        </p:txBody>
      </p:sp>
      <p:sp>
        <p:nvSpPr>
          <p:cNvPr id="65" name="Slide Number Placeholder 3"/>
          <p:cNvSpPr>
            <a:spLocks noGrp="1"/>
          </p:cNvSpPr>
          <p:nvPr>
            <p:ph type="sldNum" sz="quarter" idx="12"/>
          </p:nvPr>
        </p:nvSpPr>
        <p:spPr/>
        <p:txBody>
          <a:bodyPr/>
          <a:lstStyle/>
          <a:p>
            <a:r>
              <a:rPr lang="en-US" dirty="0" smtClean="0">
                <a:gradFill>
                  <a:gsLst>
                    <a:gs pos="100000">
                      <a:srgbClr val="797A7D"/>
                    </a:gs>
                    <a:gs pos="0">
                      <a:srgbClr val="797A7D"/>
                    </a:gs>
                  </a:gsLst>
                  <a:lin ang="5400000" scaled="0"/>
                </a:gradFill>
              </a:rPr>
              <a:t>12</a:t>
            </a:r>
            <a:endParaRPr lang="en-US" dirty="0">
              <a:gradFill>
                <a:gsLst>
                  <a:gs pos="100000">
                    <a:srgbClr val="797A7D"/>
                  </a:gs>
                  <a:gs pos="0">
                    <a:srgbClr val="797A7D"/>
                  </a:gs>
                </a:gsLst>
                <a:lin ang="5400000" scaled="0"/>
              </a:gradFill>
            </a:endParaRPr>
          </a:p>
        </p:txBody>
      </p:sp>
      <p:sp>
        <p:nvSpPr>
          <p:cNvPr id="139" name="Rectangle 138"/>
          <p:cNvSpPr/>
          <p:nvPr/>
        </p:nvSpPr>
        <p:spPr bwMode="auto">
          <a:xfrm>
            <a:off x="858079" y="5551196"/>
            <a:ext cx="10563096" cy="820844"/>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3236" tIns="93236" rIns="93236" bIns="93236" numCol="1" spcCol="0" rtlCol="0" fromWordArt="0" anchor="ctr" anchorCtr="0" forceAA="0" compatLnSpc="1">
            <a:prstTxWarp prst="textNoShape">
              <a:avLst/>
            </a:prstTxWarp>
            <a:noAutofit/>
          </a:bodyPr>
          <a:lstStyle/>
          <a:p>
            <a:pPr marL="233149" lvl="1" algn="ctr">
              <a:lnSpc>
                <a:spcPct val="150000"/>
              </a:lnSpc>
              <a:buSzPct val="80000"/>
            </a:pPr>
            <a:r>
              <a:rPr lang="en-US" sz="1428" kern="0" spc="-20" dirty="0">
                <a:solidFill>
                  <a:srgbClr val="FFFFFF"/>
                </a:solidFill>
                <a:cs typeface="Segoe UI" panose="020B0502040204020203" pitchFamily="34" charset="0"/>
              </a:rPr>
              <a:t>On-premises SharePoint Server 2013 Enterprise Search portal:</a:t>
            </a:r>
            <a:r>
              <a:rPr lang="en-US" sz="1428" kern="0" spc="-20" dirty="0">
                <a:solidFill>
                  <a:srgbClr val="FFFFFF"/>
                </a:solidFill>
                <a:latin typeface="Segoe UI Light" panose="020B0502040204020203" pitchFamily="34" charset="0"/>
                <a:cs typeface="Segoe UI Light" panose="020B0502040204020203" pitchFamily="34" charset="0"/>
              </a:rPr>
              <a:t> Local and remote search results are available</a:t>
            </a:r>
          </a:p>
          <a:p>
            <a:pPr marL="233149" lvl="1" algn="ctr">
              <a:lnSpc>
                <a:spcPct val="150000"/>
              </a:lnSpc>
              <a:buSzPct val="80000"/>
            </a:pPr>
            <a:r>
              <a:rPr lang="en-US" sz="1428" kern="0" spc="-20" dirty="0">
                <a:solidFill>
                  <a:srgbClr val="FFFFFF"/>
                </a:solidFill>
                <a:cs typeface="Segoe UI" panose="020B0502040204020203" pitchFamily="34" charset="0"/>
              </a:rPr>
              <a:t>SharePoint Online search portal: </a:t>
            </a:r>
            <a:r>
              <a:rPr lang="en-US" sz="1428" kern="0" spc="-20" dirty="0">
                <a:solidFill>
                  <a:srgbClr val="FFFFFF"/>
                </a:solidFill>
                <a:latin typeface="Segoe UI Light" panose="020B0502040204020203" pitchFamily="34" charset="0"/>
                <a:cs typeface="Segoe UI Light" panose="020B0502040204020203" pitchFamily="34" charset="0"/>
              </a:rPr>
              <a:t>Local search results are available</a:t>
            </a:r>
          </a:p>
        </p:txBody>
      </p:sp>
      <p:sp>
        <p:nvSpPr>
          <p:cNvPr id="161" name="Rectangle 160"/>
          <p:cNvSpPr/>
          <p:nvPr/>
        </p:nvSpPr>
        <p:spPr bwMode="auto">
          <a:xfrm>
            <a:off x="7262712" y="1687584"/>
            <a:ext cx="3917060" cy="3270033"/>
          </a:xfrm>
          <a:prstGeom prst="rect">
            <a:avLst/>
          </a:prstGeom>
          <a:solidFill>
            <a:srgbClr val="D2D2D2"/>
          </a:solidFill>
          <a:ln w="9525" cap="flat" cmpd="sng" algn="ctr">
            <a:noFill/>
            <a:prstDash val="solid"/>
            <a:headEnd type="none" w="med" len="med"/>
            <a:tailEnd type="none" w="med" len="med"/>
          </a:ln>
          <a:effectLst/>
        </p:spPr>
        <p:txBody>
          <a:bodyPr rot="0" spcFirstLastPara="0" vertOverflow="overflow" horzOverflow="overflow" vert="horz" wrap="square" lIns="45708" tIns="45708" rIns="45708" bIns="45708" numCol="1" spcCol="0" rtlCol="0" fromWordArt="0" anchor="ctr" anchorCtr="0" forceAA="0" compatLnSpc="1">
            <a:prstTxWarp prst="textNoShape">
              <a:avLst/>
            </a:prstTxWarp>
            <a:noAutofit/>
          </a:bodyPr>
          <a:lstStyle/>
          <a:p>
            <a:pPr algn="ctr" defTabSz="913825" fontAlgn="base">
              <a:spcBef>
                <a:spcPct val="0"/>
              </a:spcBef>
              <a:spcAft>
                <a:spcPct val="0"/>
              </a:spcAft>
              <a:defRPr/>
            </a:pPr>
            <a:endParaRPr lang="en-US" sz="2199" kern="0" dirty="0" smtClean="0">
              <a:solidFill>
                <a:srgbClr val="505050"/>
              </a:solidFill>
              <a:ea typeface="Segoe UI" pitchFamily="34" charset="0"/>
              <a:cs typeface="Segoe UI" pitchFamily="34" charset="0"/>
            </a:endParaRPr>
          </a:p>
        </p:txBody>
      </p:sp>
      <p:sp>
        <p:nvSpPr>
          <p:cNvPr id="162" name="Rectangle 161"/>
          <p:cNvSpPr/>
          <p:nvPr/>
        </p:nvSpPr>
        <p:spPr bwMode="auto">
          <a:xfrm>
            <a:off x="7521301" y="2519514"/>
            <a:ext cx="3399884" cy="1912296"/>
          </a:xfrm>
          <a:prstGeom prst="rect">
            <a:avLst/>
          </a:prstGeom>
          <a:solidFill>
            <a:srgbClr val="D2D2D2"/>
          </a:solidFill>
          <a:ln w="25400" cap="flat" cmpd="sng" algn="ctr">
            <a:solidFill>
              <a:srgbClr val="FFFFFF"/>
            </a:solidFill>
            <a:prstDash val="solid"/>
            <a:headEnd type="none" w="med" len="med"/>
            <a:tailEnd type="none" w="med" len="med"/>
          </a:ln>
          <a:effectLst/>
        </p:spPr>
        <p:txBody>
          <a:bodyPr rot="0" spcFirstLastPara="0" vertOverflow="overflow" horzOverflow="overflow" vert="horz" wrap="square" lIns="45708" tIns="45708" rIns="45708" bIns="45708" numCol="1" spcCol="0" rtlCol="0" fromWordArt="0" anchor="ctr" anchorCtr="0" forceAA="0" compatLnSpc="1">
            <a:prstTxWarp prst="textNoShape">
              <a:avLst/>
            </a:prstTxWarp>
            <a:noAutofit/>
          </a:bodyPr>
          <a:lstStyle/>
          <a:p>
            <a:pPr algn="ctr" defTabSz="913825" fontAlgn="base">
              <a:spcBef>
                <a:spcPct val="0"/>
              </a:spcBef>
              <a:spcAft>
                <a:spcPct val="0"/>
              </a:spcAft>
              <a:defRPr/>
            </a:pPr>
            <a:endParaRPr lang="en-US" sz="2199" kern="0" dirty="0" smtClean="0">
              <a:solidFill>
                <a:srgbClr val="505050"/>
              </a:solidFill>
              <a:ea typeface="Segoe UI" pitchFamily="34" charset="0"/>
              <a:cs typeface="Segoe UI" pitchFamily="34" charset="0"/>
            </a:endParaRPr>
          </a:p>
        </p:txBody>
      </p:sp>
      <p:sp>
        <p:nvSpPr>
          <p:cNvPr id="163" name="Rectangle 162"/>
          <p:cNvSpPr/>
          <p:nvPr/>
        </p:nvSpPr>
        <p:spPr bwMode="auto">
          <a:xfrm>
            <a:off x="7694813" y="2931945"/>
            <a:ext cx="1417884" cy="1417884"/>
          </a:xfrm>
          <a:prstGeom prst="rect">
            <a:avLst/>
          </a:prstGeom>
          <a:solidFill>
            <a:srgbClr val="0072C6"/>
          </a:solidFill>
          <a:ln w="9525" cap="flat" cmpd="sng" algn="ctr">
            <a:noFill/>
            <a:prstDash val="solid"/>
            <a:headEnd type="none" w="med" len="med"/>
            <a:tailEnd type="none" w="med" len="med"/>
          </a:ln>
          <a:effectLst/>
        </p:spPr>
        <p:txBody>
          <a:bodyPr rot="0" spcFirstLastPara="0" vertOverflow="overflow" horzOverflow="overflow" vert="horz" wrap="square" lIns="45708" tIns="45708" rIns="45708" bIns="45708" numCol="1" spcCol="0" rtlCol="0" fromWordArt="0" anchor="ctr" anchorCtr="0" forceAA="0" compatLnSpc="1">
            <a:prstTxWarp prst="textNoShape">
              <a:avLst/>
            </a:prstTxWarp>
            <a:noAutofit/>
          </a:bodyPr>
          <a:lstStyle/>
          <a:p>
            <a:pPr algn="ctr" defTabSz="913825" fontAlgn="base">
              <a:spcBef>
                <a:spcPct val="0"/>
              </a:spcBef>
              <a:spcAft>
                <a:spcPct val="0"/>
              </a:spcAft>
              <a:defRPr/>
            </a:pPr>
            <a:endParaRPr lang="en-US" sz="2199" kern="0" dirty="0" smtClean="0">
              <a:solidFill>
                <a:srgbClr val="505050"/>
              </a:solidFill>
              <a:ea typeface="Segoe UI" pitchFamily="34" charset="0"/>
              <a:cs typeface="Segoe UI" pitchFamily="34" charset="0"/>
            </a:endParaRPr>
          </a:p>
        </p:txBody>
      </p:sp>
      <p:sp>
        <p:nvSpPr>
          <p:cNvPr id="164" name="Rectangle 163"/>
          <p:cNvSpPr/>
          <p:nvPr/>
        </p:nvSpPr>
        <p:spPr>
          <a:xfrm>
            <a:off x="7762560" y="3936479"/>
            <a:ext cx="1282389" cy="276927"/>
          </a:xfrm>
          <a:prstGeom prst="rect">
            <a:avLst/>
          </a:prstGeom>
        </p:spPr>
        <p:txBody>
          <a:bodyPr wrap="none">
            <a:spAutoFit/>
          </a:bodyPr>
          <a:lstStyle/>
          <a:p>
            <a:pPr algn="ctr" defTabSz="914363">
              <a:defRPr/>
            </a:pPr>
            <a:r>
              <a:rPr lang="en-US" sz="1200" kern="0" spc="-20" dirty="0" smtClean="0">
                <a:solidFill>
                  <a:srgbClr val="FFFFFF"/>
                </a:solidFill>
              </a:rPr>
              <a:t>Primary web app</a:t>
            </a:r>
          </a:p>
        </p:txBody>
      </p:sp>
      <p:grpSp>
        <p:nvGrpSpPr>
          <p:cNvPr id="165" name="Group 164"/>
          <p:cNvGrpSpPr/>
          <p:nvPr/>
        </p:nvGrpSpPr>
        <p:grpSpPr>
          <a:xfrm>
            <a:off x="7953816" y="3106490"/>
            <a:ext cx="899878" cy="698318"/>
            <a:chOff x="6351588" y="3963988"/>
            <a:chExt cx="900112" cy="698500"/>
          </a:xfrm>
        </p:grpSpPr>
        <p:grpSp>
          <p:nvGrpSpPr>
            <p:cNvPr id="166" name="Group 165"/>
            <p:cNvGrpSpPr/>
            <p:nvPr/>
          </p:nvGrpSpPr>
          <p:grpSpPr>
            <a:xfrm>
              <a:off x="6351588" y="3963988"/>
              <a:ext cx="900112" cy="698500"/>
              <a:chOff x="6351588" y="3963988"/>
              <a:chExt cx="900112" cy="698500"/>
            </a:xfrm>
          </p:grpSpPr>
          <p:sp>
            <p:nvSpPr>
              <p:cNvPr id="168" name="Freeform 5"/>
              <p:cNvSpPr>
                <a:spLocks noEditPoints="1"/>
              </p:cNvSpPr>
              <p:nvPr/>
            </p:nvSpPr>
            <p:spPr bwMode="auto">
              <a:xfrm>
                <a:off x="6351588" y="4078288"/>
                <a:ext cx="900112" cy="584200"/>
              </a:xfrm>
              <a:custGeom>
                <a:avLst/>
                <a:gdLst>
                  <a:gd name="T0" fmla="*/ 225 w 237"/>
                  <a:gd name="T1" fmla="*/ 0 h 153"/>
                  <a:gd name="T2" fmla="*/ 12 w 237"/>
                  <a:gd name="T3" fmla="*/ 0 h 153"/>
                  <a:gd name="T4" fmla="*/ 0 w 237"/>
                  <a:gd name="T5" fmla="*/ 12 h 153"/>
                  <a:gd name="T6" fmla="*/ 0 w 237"/>
                  <a:gd name="T7" fmla="*/ 142 h 153"/>
                  <a:gd name="T8" fmla="*/ 12 w 237"/>
                  <a:gd name="T9" fmla="*/ 153 h 153"/>
                  <a:gd name="T10" fmla="*/ 225 w 237"/>
                  <a:gd name="T11" fmla="*/ 153 h 153"/>
                  <a:gd name="T12" fmla="*/ 237 w 237"/>
                  <a:gd name="T13" fmla="*/ 142 h 153"/>
                  <a:gd name="T14" fmla="*/ 237 w 237"/>
                  <a:gd name="T15" fmla="*/ 12 h 153"/>
                  <a:gd name="T16" fmla="*/ 225 w 237"/>
                  <a:gd name="T17" fmla="*/ 0 h 153"/>
                  <a:gd name="T18" fmla="*/ 225 w 237"/>
                  <a:gd name="T19" fmla="*/ 142 h 153"/>
                  <a:gd name="T20" fmla="*/ 225 w 237"/>
                  <a:gd name="T21" fmla="*/ 142 h 153"/>
                  <a:gd name="T22" fmla="*/ 12 w 237"/>
                  <a:gd name="T23" fmla="*/ 142 h 153"/>
                  <a:gd name="T24" fmla="*/ 12 w 237"/>
                  <a:gd name="T25" fmla="*/ 142 h 153"/>
                  <a:gd name="T26" fmla="*/ 12 w 237"/>
                  <a:gd name="T27" fmla="*/ 12 h 153"/>
                  <a:gd name="T28" fmla="*/ 12 w 237"/>
                  <a:gd name="T29" fmla="*/ 12 h 153"/>
                  <a:gd name="T30" fmla="*/ 225 w 237"/>
                  <a:gd name="T31" fmla="*/ 12 h 153"/>
                  <a:gd name="T32" fmla="*/ 225 w 237"/>
                  <a:gd name="T33" fmla="*/ 12 h 153"/>
                  <a:gd name="T34" fmla="*/ 225 w 237"/>
                  <a:gd name="T35" fmla="*/ 142 h 153"/>
                  <a:gd name="T36" fmla="*/ 225 w 237"/>
                  <a:gd name="T37" fmla="*/ 142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37" h="153">
                    <a:moveTo>
                      <a:pt x="225" y="0"/>
                    </a:moveTo>
                    <a:cubicBezTo>
                      <a:pt x="12" y="0"/>
                      <a:pt x="12" y="0"/>
                      <a:pt x="12" y="0"/>
                    </a:cubicBezTo>
                    <a:cubicBezTo>
                      <a:pt x="6" y="0"/>
                      <a:pt x="0" y="5"/>
                      <a:pt x="0" y="12"/>
                    </a:cubicBezTo>
                    <a:cubicBezTo>
                      <a:pt x="0" y="142"/>
                      <a:pt x="0" y="142"/>
                      <a:pt x="0" y="142"/>
                    </a:cubicBezTo>
                    <a:cubicBezTo>
                      <a:pt x="0" y="148"/>
                      <a:pt x="6" y="153"/>
                      <a:pt x="12" y="153"/>
                    </a:cubicBezTo>
                    <a:cubicBezTo>
                      <a:pt x="225" y="153"/>
                      <a:pt x="225" y="153"/>
                      <a:pt x="225" y="153"/>
                    </a:cubicBezTo>
                    <a:cubicBezTo>
                      <a:pt x="232" y="153"/>
                      <a:pt x="237" y="148"/>
                      <a:pt x="237" y="142"/>
                    </a:cubicBezTo>
                    <a:cubicBezTo>
                      <a:pt x="237" y="12"/>
                      <a:pt x="237" y="12"/>
                      <a:pt x="237" y="12"/>
                    </a:cubicBezTo>
                    <a:cubicBezTo>
                      <a:pt x="237" y="5"/>
                      <a:pt x="232" y="0"/>
                      <a:pt x="225" y="0"/>
                    </a:cubicBezTo>
                    <a:close/>
                    <a:moveTo>
                      <a:pt x="225" y="142"/>
                    </a:moveTo>
                    <a:cubicBezTo>
                      <a:pt x="225" y="142"/>
                      <a:pt x="225" y="142"/>
                      <a:pt x="225" y="142"/>
                    </a:cubicBezTo>
                    <a:cubicBezTo>
                      <a:pt x="12" y="142"/>
                      <a:pt x="12" y="142"/>
                      <a:pt x="12" y="142"/>
                    </a:cubicBezTo>
                    <a:cubicBezTo>
                      <a:pt x="12" y="142"/>
                      <a:pt x="12" y="142"/>
                      <a:pt x="12" y="142"/>
                    </a:cubicBezTo>
                    <a:cubicBezTo>
                      <a:pt x="12" y="12"/>
                      <a:pt x="12" y="12"/>
                      <a:pt x="12" y="12"/>
                    </a:cubicBezTo>
                    <a:cubicBezTo>
                      <a:pt x="12" y="12"/>
                      <a:pt x="12" y="12"/>
                      <a:pt x="12" y="12"/>
                    </a:cubicBezTo>
                    <a:cubicBezTo>
                      <a:pt x="225" y="12"/>
                      <a:pt x="225" y="12"/>
                      <a:pt x="225" y="12"/>
                    </a:cubicBezTo>
                    <a:cubicBezTo>
                      <a:pt x="225" y="12"/>
                      <a:pt x="225" y="12"/>
                      <a:pt x="225" y="12"/>
                    </a:cubicBezTo>
                    <a:cubicBezTo>
                      <a:pt x="225" y="142"/>
                      <a:pt x="225" y="142"/>
                      <a:pt x="225" y="142"/>
                    </a:cubicBezTo>
                    <a:cubicBezTo>
                      <a:pt x="225" y="142"/>
                      <a:pt x="225" y="142"/>
                      <a:pt x="225" y="14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pPr defTabSz="914363">
                  <a:defRPr/>
                </a:pPr>
                <a:endParaRPr lang="en-US" sz="1799" kern="0" dirty="0" smtClean="0">
                  <a:solidFill>
                    <a:srgbClr val="505050"/>
                  </a:solidFill>
                </a:endParaRPr>
              </a:p>
            </p:txBody>
          </p:sp>
          <p:sp>
            <p:nvSpPr>
              <p:cNvPr id="169" name="Freeform 6"/>
              <p:cNvSpPr>
                <a:spLocks noEditPoints="1"/>
              </p:cNvSpPr>
              <p:nvPr/>
            </p:nvSpPr>
            <p:spPr bwMode="auto">
              <a:xfrm>
                <a:off x="6351588" y="3963988"/>
                <a:ext cx="900112" cy="107950"/>
              </a:xfrm>
              <a:custGeom>
                <a:avLst/>
                <a:gdLst>
                  <a:gd name="T0" fmla="*/ 225 w 237"/>
                  <a:gd name="T1" fmla="*/ 0 h 28"/>
                  <a:gd name="T2" fmla="*/ 12 w 237"/>
                  <a:gd name="T3" fmla="*/ 0 h 28"/>
                  <a:gd name="T4" fmla="*/ 0 w 237"/>
                  <a:gd name="T5" fmla="*/ 12 h 28"/>
                  <a:gd name="T6" fmla="*/ 0 w 237"/>
                  <a:gd name="T7" fmla="*/ 26 h 28"/>
                  <a:gd name="T8" fmla="*/ 9 w 237"/>
                  <a:gd name="T9" fmla="*/ 23 h 28"/>
                  <a:gd name="T10" fmla="*/ 228 w 237"/>
                  <a:gd name="T11" fmla="*/ 23 h 28"/>
                  <a:gd name="T12" fmla="*/ 237 w 237"/>
                  <a:gd name="T13" fmla="*/ 28 h 28"/>
                  <a:gd name="T14" fmla="*/ 237 w 237"/>
                  <a:gd name="T15" fmla="*/ 12 h 28"/>
                  <a:gd name="T16" fmla="*/ 225 w 237"/>
                  <a:gd name="T17" fmla="*/ 0 h 28"/>
                  <a:gd name="T18" fmla="*/ 190 w 237"/>
                  <a:gd name="T19" fmla="*/ 16 h 28"/>
                  <a:gd name="T20" fmla="*/ 179 w 237"/>
                  <a:gd name="T21" fmla="*/ 16 h 28"/>
                  <a:gd name="T22" fmla="*/ 179 w 237"/>
                  <a:gd name="T23" fmla="*/ 14 h 28"/>
                  <a:gd name="T24" fmla="*/ 190 w 237"/>
                  <a:gd name="T25" fmla="*/ 14 h 28"/>
                  <a:gd name="T26" fmla="*/ 190 w 237"/>
                  <a:gd name="T27" fmla="*/ 16 h 28"/>
                  <a:gd name="T28" fmla="*/ 204 w 237"/>
                  <a:gd name="T29" fmla="*/ 16 h 28"/>
                  <a:gd name="T30" fmla="*/ 196 w 237"/>
                  <a:gd name="T31" fmla="*/ 16 h 28"/>
                  <a:gd name="T32" fmla="*/ 196 w 237"/>
                  <a:gd name="T33" fmla="*/ 8 h 28"/>
                  <a:gd name="T34" fmla="*/ 204 w 237"/>
                  <a:gd name="T35" fmla="*/ 8 h 28"/>
                  <a:gd name="T36" fmla="*/ 204 w 237"/>
                  <a:gd name="T37" fmla="*/ 16 h 28"/>
                  <a:gd name="T38" fmla="*/ 223 w 237"/>
                  <a:gd name="T39" fmla="*/ 16 h 28"/>
                  <a:gd name="T40" fmla="*/ 220 w 237"/>
                  <a:gd name="T41" fmla="*/ 16 h 28"/>
                  <a:gd name="T42" fmla="*/ 218 w 237"/>
                  <a:gd name="T43" fmla="*/ 15 h 28"/>
                  <a:gd name="T44" fmla="*/ 217 w 237"/>
                  <a:gd name="T45" fmla="*/ 13 h 28"/>
                  <a:gd name="T46" fmla="*/ 214 w 237"/>
                  <a:gd name="T47" fmla="*/ 16 h 28"/>
                  <a:gd name="T48" fmla="*/ 214 w 237"/>
                  <a:gd name="T49" fmla="*/ 16 h 28"/>
                  <a:gd name="T50" fmla="*/ 211 w 237"/>
                  <a:gd name="T51" fmla="*/ 16 h 28"/>
                  <a:gd name="T52" fmla="*/ 216 w 237"/>
                  <a:gd name="T53" fmla="*/ 12 h 28"/>
                  <a:gd name="T54" fmla="*/ 211 w 237"/>
                  <a:gd name="T55" fmla="*/ 8 h 28"/>
                  <a:gd name="T56" fmla="*/ 214 w 237"/>
                  <a:gd name="T57" fmla="*/ 8 h 28"/>
                  <a:gd name="T58" fmla="*/ 217 w 237"/>
                  <a:gd name="T59" fmla="*/ 11 h 28"/>
                  <a:gd name="T60" fmla="*/ 220 w 237"/>
                  <a:gd name="T61" fmla="*/ 8 h 28"/>
                  <a:gd name="T62" fmla="*/ 223 w 237"/>
                  <a:gd name="T63" fmla="*/ 8 h 28"/>
                  <a:gd name="T64" fmla="*/ 218 w 237"/>
                  <a:gd name="T65" fmla="*/ 12 h 28"/>
                  <a:gd name="T66" fmla="*/ 223 w 237"/>
                  <a:gd name="T67" fmla="*/ 16 h 28"/>
                  <a:gd name="T68" fmla="*/ 203 w 237"/>
                  <a:gd name="T69" fmla="*/ 9 h 28"/>
                  <a:gd name="T70" fmla="*/ 197 w 237"/>
                  <a:gd name="T71" fmla="*/ 9 h 28"/>
                  <a:gd name="T72" fmla="*/ 197 w 237"/>
                  <a:gd name="T73" fmla="*/ 15 h 28"/>
                  <a:gd name="T74" fmla="*/ 203 w 237"/>
                  <a:gd name="T75" fmla="*/ 15 h 28"/>
                  <a:gd name="T76" fmla="*/ 203 w 237"/>
                  <a:gd name="T77" fmla="*/ 9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37" h="28">
                    <a:moveTo>
                      <a:pt x="225" y="0"/>
                    </a:moveTo>
                    <a:cubicBezTo>
                      <a:pt x="12" y="0"/>
                      <a:pt x="12" y="0"/>
                      <a:pt x="12" y="0"/>
                    </a:cubicBezTo>
                    <a:cubicBezTo>
                      <a:pt x="6" y="0"/>
                      <a:pt x="0" y="5"/>
                      <a:pt x="0" y="12"/>
                    </a:cubicBezTo>
                    <a:cubicBezTo>
                      <a:pt x="0" y="26"/>
                      <a:pt x="0" y="26"/>
                      <a:pt x="0" y="26"/>
                    </a:cubicBezTo>
                    <a:cubicBezTo>
                      <a:pt x="3" y="25"/>
                      <a:pt x="5" y="23"/>
                      <a:pt x="9" y="23"/>
                    </a:cubicBezTo>
                    <a:cubicBezTo>
                      <a:pt x="228" y="23"/>
                      <a:pt x="228" y="23"/>
                      <a:pt x="228" y="23"/>
                    </a:cubicBezTo>
                    <a:cubicBezTo>
                      <a:pt x="231" y="23"/>
                      <a:pt x="235" y="25"/>
                      <a:pt x="237" y="28"/>
                    </a:cubicBezTo>
                    <a:cubicBezTo>
                      <a:pt x="237" y="12"/>
                      <a:pt x="237" y="12"/>
                      <a:pt x="237" y="12"/>
                    </a:cubicBezTo>
                    <a:cubicBezTo>
                      <a:pt x="237" y="5"/>
                      <a:pt x="232" y="0"/>
                      <a:pt x="225" y="0"/>
                    </a:cubicBezTo>
                    <a:close/>
                    <a:moveTo>
                      <a:pt x="190" y="16"/>
                    </a:moveTo>
                    <a:cubicBezTo>
                      <a:pt x="179" y="16"/>
                      <a:pt x="179" y="16"/>
                      <a:pt x="179" y="16"/>
                    </a:cubicBezTo>
                    <a:cubicBezTo>
                      <a:pt x="179" y="14"/>
                      <a:pt x="179" y="14"/>
                      <a:pt x="179" y="14"/>
                    </a:cubicBezTo>
                    <a:cubicBezTo>
                      <a:pt x="190" y="14"/>
                      <a:pt x="190" y="14"/>
                      <a:pt x="190" y="14"/>
                    </a:cubicBezTo>
                    <a:lnTo>
                      <a:pt x="190" y="16"/>
                    </a:lnTo>
                    <a:close/>
                    <a:moveTo>
                      <a:pt x="204" y="16"/>
                    </a:moveTo>
                    <a:cubicBezTo>
                      <a:pt x="196" y="16"/>
                      <a:pt x="196" y="16"/>
                      <a:pt x="196" y="16"/>
                    </a:cubicBezTo>
                    <a:cubicBezTo>
                      <a:pt x="196" y="8"/>
                      <a:pt x="196" y="8"/>
                      <a:pt x="196" y="8"/>
                    </a:cubicBezTo>
                    <a:cubicBezTo>
                      <a:pt x="204" y="8"/>
                      <a:pt x="204" y="8"/>
                      <a:pt x="204" y="8"/>
                    </a:cubicBezTo>
                    <a:lnTo>
                      <a:pt x="204" y="16"/>
                    </a:lnTo>
                    <a:close/>
                    <a:moveTo>
                      <a:pt x="223" y="16"/>
                    </a:moveTo>
                    <a:cubicBezTo>
                      <a:pt x="220" y="16"/>
                      <a:pt x="220" y="16"/>
                      <a:pt x="220" y="16"/>
                    </a:cubicBezTo>
                    <a:cubicBezTo>
                      <a:pt x="218" y="15"/>
                      <a:pt x="218" y="15"/>
                      <a:pt x="218" y="15"/>
                    </a:cubicBezTo>
                    <a:cubicBezTo>
                      <a:pt x="217" y="13"/>
                      <a:pt x="217" y="13"/>
                      <a:pt x="217" y="13"/>
                    </a:cubicBezTo>
                    <a:cubicBezTo>
                      <a:pt x="214" y="16"/>
                      <a:pt x="214" y="16"/>
                      <a:pt x="214" y="16"/>
                    </a:cubicBezTo>
                    <a:cubicBezTo>
                      <a:pt x="214" y="16"/>
                      <a:pt x="214" y="16"/>
                      <a:pt x="214" y="16"/>
                    </a:cubicBezTo>
                    <a:cubicBezTo>
                      <a:pt x="211" y="16"/>
                      <a:pt x="211" y="16"/>
                      <a:pt x="211" y="16"/>
                    </a:cubicBezTo>
                    <a:cubicBezTo>
                      <a:pt x="216" y="12"/>
                      <a:pt x="216" y="12"/>
                      <a:pt x="216" y="12"/>
                    </a:cubicBezTo>
                    <a:cubicBezTo>
                      <a:pt x="211" y="8"/>
                      <a:pt x="211" y="8"/>
                      <a:pt x="211" y="8"/>
                    </a:cubicBezTo>
                    <a:cubicBezTo>
                      <a:pt x="214" y="8"/>
                      <a:pt x="214" y="8"/>
                      <a:pt x="214" y="8"/>
                    </a:cubicBezTo>
                    <a:cubicBezTo>
                      <a:pt x="217" y="11"/>
                      <a:pt x="217" y="11"/>
                      <a:pt x="217" y="11"/>
                    </a:cubicBezTo>
                    <a:cubicBezTo>
                      <a:pt x="220" y="8"/>
                      <a:pt x="220" y="8"/>
                      <a:pt x="220" y="8"/>
                    </a:cubicBezTo>
                    <a:cubicBezTo>
                      <a:pt x="223" y="8"/>
                      <a:pt x="223" y="8"/>
                      <a:pt x="223" y="8"/>
                    </a:cubicBezTo>
                    <a:cubicBezTo>
                      <a:pt x="218" y="12"/>
                      <a:pt x="218" y="12"/>
                      <a:pt x="218" y="12"/>
                    </a:cubicBezTo>
                    <a:lnTo>
                      <a:pt x="223" y="16"/>
                    </a:lnTo>
                    <a:close/>
                    <a:moveTo>
                      <a:pt x="203" y="9"/>
                    </a:moveTo>
                    <a:cubicBezTo>
                      <a:pt x="197" y="9"/>
                      <a:pt x="197" y="9"/>
                      <a:pt x="197" y="9"/>
                    </a:cubicBezTo>
                    <a:cubicBezTo>
                      <a:pt x="197" y="15"/>
                      <a:pt x="197" y="15"/>
                      <a:pt x="197" y="15"/>
                    </a:cubicBezTo>
                    <a:cubicBezTo>
                      <a:pt x="203" y="15"/>
                      <a:pt x="203" y="15"/>
                      <a:pt x="203" y="15"/>
                    </a:cubicBezTo>
                    <a:lnTo>
                      <a:pt x="203" y="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pPr defTabSz="914363">
                  <a:defRPr/>
                </a:pPr>
                <a:endParaRPr lang="en-US" sz="1799" kern="0" dirty="0" smtClean="0">
                  <a:solidFill>
                    <a:srgbClr val="505050"/>
                  </a:solidFill>
                </a:endParaRPr>
              </a:p>
            </p:txBody>
          </p:sp>
        </p:grpSp>
        <p:sp>
          <p:nvSpPr>
            <p:cNvPr id="167" name="Freeform 7"/>
            <p:cNvSpPr>
              <a:spLocks/>
            </p:cNvSpPr>
            <p:nvPr/>
          </p:nvSpPr>
          <p:spPr bwMode="auto">
            <a:xfrm>
              <a:off x="6583363" y="4178301"/>
              <a:ext cx="436562" cy="381000"/>
            </a:xfrm>
            <a:custGeom>
              <a:avLst/>
              <a:gdLst>
                <a:gd name="T0" fmla="*/ 239 w 275"/>
                <a:gd name="T1" fmla="*/ 164 h 240"/>
                <a:gd name="T2" fmla="*/ 239 w 275"/>
                <a:gd name="T3" fmla="*/ 125 h 240"/>
                <a:gd name="T4" fmla="*/ 237 w 275"/>
                <a:gd name="T5" fmla="*/ 125 h 240"/>
                <a:gd name="T6" fmla="*/ 234 w 275"/>
                <a:gd name="T7" fmla="*/ 125 h 240"/>
                <a:gd name="T8" fmla="*/ 141 w 275"/>
                <a:gd name="T9" fmla="*/ 125 h 240"/>
                <a:gd name="T10" fmla="*/ 141 w 275"/>
                <a:gd name="T11" fmla="*/ 99 h 240"/>
                <a:gd name="T12" fmla="*/ 203 w 275"/>
                <a:gd name="T13" fmla="*/ 99 h 240"/>
                <a:gd name="T14" fmla="*/ 203 w 275"/>
                <a:gd name="T15" fmla="*/ 0 h 240"/>
                <a:gd name="T16" fmla="*/ 72 w 275"/>
                <a:gd name="T17" fmla="*/ 0 h 240"/>
                <a:gd name="T18" fmla="*/ 72 w 275"/>
                <a:gd name="T19" fmla="*/ 99 h 240"/>
                <a:gd name="T20" fmla="*/ 134 w 275"/>
                <a:gd name="T21" fmla="*/ 99 h 240"/>
                <a:gd name="T22" fmla="*/ 134 w 275"/>
                <a:gd name="T23" fmla="*/ 125 h 240"/>
                <a:gd name="T24" fmla="*/ 41 w 275"/>
                <a:gd name="T25" fmla="*/ 125 h 240"/>
                <a:gd name="T26" fmla="*/ 38 w 275"/>
                <a:gd name="T27" fmla="*/ 125 h 240"/>
                <a:gd name="T28" fmla="*/ 36 w 275"/>
                <a:gd name="T29" fmla="*/ 125 h 240"/>
                <a:gd name="T30" fmla="*/ 36 w 275"/>
                <a:gd name="T31" fmla="*/ 164 h 240"/>
                <a:gd name="T32" fmla="*/ 0 w 275"/>
                <a:gd name="T33" fmla="*/ 164 h 240"/>
                <a:gd name="T34" fmla="*/ 0 w 275"/>
                <a:gd name="T35" fmla="*/ 240 h 240"/>
                <a:gd name="T36" fmla="*/ 77 w 275"/>
                <a:gd name="T37" fmla="*/ 240 h 240"/>
                <a:gd name="T38" fmla="*/ 77 w 275"/>
                <a:gd name="T39" fmla="*/ 164 h 240"/>
                <a:gd name="T40" fmla="*/ 41 w 275"/>
                <a:gd name="T41" fmla="*/ 164 h 240"/>
                <a:gd name="T42" fmla="*/ 41 w 275"/>
                <a:gd name="T43" fmla="*/ 130 h 240"/>
                <a:gd name="T44" fmla="*/ 134 w 275"/>
                <a:gd name="T45" fmla="*/ 130 h 240"/>
                <a:gd name="T46" fmla="*/ 134 w 275"/>
                <a:gd name="T47" fmla="*/ 137 h 240"/>
                <a:gd name="T48" fmla="*/ 134 w 275"/>
                <a:gd name="T49" fmla="*/ 164 h 240"/>
                <a:gd name="T50" fmla="*/ 100 w 275"/>
                <a:gd name="T51" fmla="*/ 164 h 240"/>
                <a:gd name="T52" fmla="*/ 100 w 275"/>
                <a:gd name="T53" fmla="*/ 240 h 240"/>
                <a:gd name="T54" fmla="*/ 177 w 275"/>
                <a:gd name="T55" fmla="*/ 240 h 240"/>
                <a:gd name="T56" fmla="*/ 177 w 275"/>
                <a:gd name="T57" fmla="*/ 164 h 240"/>
                <a:gd name="T58" fmla="*/ 141 w 275"/>
                <a:gd name="T59" fmla="*/ 164 h 240"/>
                <a:gd name="T60" fmla="*/ 141 w 275"/>
                <a:gd name="T61" fmla="*/ 137 h 240"/>
                <a:gd name="T62" fmla="*/ 141 w 275"/>
                <a:gd name="T63" fmla="*/ 130 h 240"/>
                <a:gd name="T64" fmla="*/ 234 w 275"/>
                <a:gd name="T65" fmla="*/ 130 h 240"/>
                <a:gd name="T66" fmla="*/ 234 w 275"/>
                <a:gd name="T67" fmla="*/ 164 h 240"/>
                <a:gd name="T68" fmla="*/ 199 w 275"/>
                <a:gd name="T69" fmla="*/ 164 h 240"/>
                <a:gd name="T70" fmla="*/ 199 w 275"/>
                <a:gd name="T71" fmla="*/ 240 h 240"/>
                <a:gd name="T72" fmla="*/ 275 w 275"/>
                <a:gd name="T73" fmla="*/ 240 h 240"/>
                <a:gd name="T74" fmla="*/ 275 w 275"/>
                <a:gd name="T75" fmla="*/ 164 h 240"/>
                <a:gd name="T76" fmla="*/ 239 w 275"/>
                <a:gd name="T77" fmla="*/ 164 h 2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75" h="240">
                  <a:moveTo>
                    <a:pt x="239" y="164"/>
                  </a:moveTo>
                  <a:lnTo>
                    <a:pt x="239" y="125"/>
                  </a:lnTo>
                  <a:lnTo>
                    <a:pt x="237" y="125"/>
                  </a:lnTo>
                  <a:lnTo>
                    <a:pt x="234" y="125"/>
                  </a:lnTo>
                  <a:lnTo>
                    <a:pt x="141" y="125"/>
                  </a:lnTo>
                  <a:lnTo>
                    <a:pt x="141" y="99"/>
                  </a:lnTo>
                  <a:lnTo>
                    <a:pt x="203" y="99"/>
                  </a:lnTo>
                  <a:lnTo>
                    <a:pt x="203" y="0"/>
                  </a:lnTo>
                  <a:lnTo>
                    <a:pt x="72" y="0"/>
                  </a:lnTo>
                  <a:lnTo>
                    <a:pt x="72" y="99"/>
                  </a:lnTo>
                  <a:lnTo>
                    <a:pt x="134" y="99"/>
                  </a:lnTo>
                  <a:lnTo>
                    <a:pt x="134" y="125"/>
                  </a:lnTo>
                  <a:lnTo>
                    <a:pt x="41" y="125"/>
                  </a:lnTo>
                  <a:lnTo>
                    <a:pt x="38" y="125"/>
                  </a:lnTo>
                  <a:lnTo>
                    <a:pt x="36" y="125"/>
                  </a:lnTo>
                  <a:lnTo>
                    <a:pt x="36" y="164"/>
                  </a:lnTo>
                  <a:lnTo>
                    <a:pt x="0" y="164"/>
                  </a:lnTo>
                  <a:lnTo>
                    <a:pt x="0" y="240"/>
                  </a:lnTo>
                  <a:lnTo>
                    <a:pt x="77" y="240"/>
                  </a:lnTo>
                  <a:lnTo>
                    <a:pt x="77" y="164"/>
                  </a:lnTo>
                  <a:lnTo>
                    <a:pt x="41" y="164"/>
                  </a:lnTo>
                  <a:lnTo>
                    <a:pt x="41" y="130"/>
                  </a:lnTo>
                  <a:lnTo>
                    <a:pt x="134" y="130"/>
                  </a:lnTo>
                  <a:lnTo>
                    <a:pt x="134" y="137"/>
                  </a:lnTo>
                  <a:lnTo>
                    <a:pt x="134" y="164"/>
                  </a:lnTo>
                  <a:lnTo>
                    <a:pt x="100" y="164"/>
                  </a:lnTo>
                  <a:lnTo>
                    <a:pt x="100" y="240"/>
                  </a:lnTo>
                  <a:lnTo>
                    <a:pt x="177" y="240"/>
                  </a:lnTo>
                  <a:lnTo>
                    <a:pt x="177" y="164"/>
                  </a:lnTo>
                  <a:lnTo>
                    <a:pt x="141" y="164"/>
                  </a:lnTo>
                  <a:lnTo>
                    <a:pt x="141" y="137"/>
                  </a:lnTo>
                  <a:lnTo>
                    <a:pt x="141" y="130"/>
                  </a:lnTo>
                  <a:lnTo>
                    <a:pt x="234" y="130"/>
                  </a:lnTo>
                  <a:lnTo>
                    <a:pt x="234" y="164"/>
                  </a:lnTo>
                  <a:lnTo>
                    <a:pt x="199" y="164"/>
                  </a:lnTo>
                  <a:lnTo>
                    <a:pt x="199" y="240"/>
                  </a:lnTo>
                  <a:lnTo>
                    <a:pt x="275" y="240"/>
                  </a:lnTo>
                  <a:lnTo>
                    <a:pt x="275" y="164"/>
                  </a:lnTo>
                  <a:lnTo>
                    <a:pt x="239" y="164"/>
                  </a:lnTo>
                  <a:close/>
                </a:path>
              </a:pathLst>
            </a:custGeom>
            <a:solidFill>
              <a:srgbClr val="FFB900"/>
            </a:solidFill>
            <a:ln>
              <a:noFill/>
            </a:ln>
          </p:spPr>
          <p:txBody>
            <a:bodyPr vert="horz" wrap="square" lIns="91416" tIns="45708" rIns="91416" bIns="45708" numCol="1" anchor="t" anchorCtr="0" compatLnSpc="1">
              <a:prstTxWarp prst="textNoShape">
                <a:avLst/>
              </a:prstTxWarp>
            </a:bodyPr>
            <a:lstStyle/>
            <a:p>
              <a:pPr defTabSz="914363">
                <a:defRPr/>
              </a:pPr>
              <a:endParaRPr lang="en-US" sz="1799" kern="0" dirty="0" smtClean="0">
                <a:solidFill>
                  <a:srgbClr val="505050"/>
                </a:solidFill>
              </a:endParaRPr>
            </a:p>
          </p:txBody>
        </p:sp>
      </p:grpSp>
      <p:sp>
        <p:nvSpPr>
          <p:cNvPr id="170" name="Rectangle 169"/>
          <p:cNvSpPr/>
          <p:nvPr/>
        </p:nvSpPr>
        <p:spPr bwMode="auto">
          <a:xfrm>
            <a:off x="839327" y="1677993"/>
            <a:ext cx="3917060" cy="3270033"/>
          </a:xfrm>
          <a:prstGeom prst="rect">
            <a:avLst/>
          </a:prstGeom>
          <a:solidFill>
            <a:srgbClr val="D2D2D2"/>
          </a:solidFill>
          <a:ln w="9525" cap="flat" cmpd="sng" algn="ctr">
            <a:noFill/>
            <a:prstDash val="solid"/>
            <a:headEnd type="none" w="med" len="med"/>
            <a:tailEnd type="none" w="med" len="med"/>
          </a:ln>
          <a:effectLst/>
        </p:spPr>
        <p:txBody>
          <a:bodyPr rot="0" spcFirstLastPara="0" vertOverflow="overflow" horzOverflow="overflow" vert="horz" wrap="square" lIns="45708" tIns="45708" rIns="45708" bIns="45708" numCol="1" spcCol="0" rtlCol="0" fromWordArt="0" anchor="ctr" anchorCtr="0" forceAA="0" compatLnSpc="1">
            <a:prstTxWarp prst="textNoShape">
              <a:avLst/>
            </a:prstTxWarp>
            <a:noAutofit/>
          </a:bodyPr>
          <a:lstStyle/>
          <a:p>
            <a:pPr algn="ctr" defTabSz="913825" fontAlgn="base">
              <a:spcBef>
                <a:spcPct val="0"/>
              </a:spcBef>
              <a:spcAft>
                <a:spcPct val="0"/>
              </a:spcAft>
              <a:defRPr/>
            </a:pPr>
            <a:endParaRPr lang="en-US" sz="2199" kern="0" dirty="0" smtClean="0">
              <a:solidFill>
                <a:srgbClr val="505050"/>
              </a:solidFill>
              <a:ea typeface="Segoe UI" pitchFamily="34" charset="0"/>
              <a:cs typeface="Segoe UI" pitchFamily="34" charset="0"/>
            </a:endParaRPr>
          </a:p>
        </p:txBody>
      </p:sp>
      <p:sp>
        <p:nvSpPr>
          <p:cNvPr id="171" name="Rectangle 170"/>
          <p:cNvSpPr/>
          <p:nvPr/>
        </p:nvSpPr>
        <p:spPr bwMode="auto">
          <a:xfrm>
            <a:off x="1097915" y="2513247"/>
            <a:ext cx="3399884" cy="1912296"/>
          </a:xfrm>
          <a:prstGeom prst="rect">
            <a:avLst/>
          </a:prstGeom>
          <a:solidFill>
            <a:srgbClr val="D2D2D2"/>
          </a:solidFill>
          <a:ln w="25400" cap="flat" cmpd="sng" algn="ctr">
            <a:solidFill>
              <a:srgbClr val="FFFFFF"/>
            </a:solidFill>
            <a:prstDash val="solid"/>
            <a:headEnd type="none" w="med" len="med"/>
            <a:tailEnd type="none" w="med" len="med"/>
          </a:ln>
          <a:effectLst/>
        </p:spPr>
        <p:txBody>
          <a:bodyPr rot="0" spcFirstLastPara="0" vertOverflow="overflow" horzOverflow="overflow" vert="horz" wrap="square" lIns="45708" tIns="45708" rIns="45708" bIns="45708" numCol="1" spcCol="0" rtlCol="0" fromWordArt="0" anchor="ctr" anchorCtr="0" forceAA="0" compatLnSpc="1">
            <a:prstTxWarp prst="textNoShape">
              <a:avLst/>
            </a:prstTxWarp>
            <a:noAutofit/>
          </a:bodyPr>
          <a:lstStyle/>
          <a:p>
            <a:pPr algn="ctr" defTabSz="913825" fontAlgn="base">
              <a:spcBef>
                <a:spcPct val="0"/>
              </a:spcBef>
              <a:spcAft>
                <a:spcPct val="0"/>
              </a:spcAft>
              <a:defRPr/>
            </a:pPr>
            <a:endParaRPr lang="en-US" sz="2199" kern="0" dirty="0" smtClean="0">
              <a:solidFill>
                <a:srgbClr val="505050"/>
              </a:solidFill>
              <a:ea typeface="Segoe UI" pitchFamily="34" charset="0"/>
              <a:cs typeface="Segoe UI" pitchFamily="34" charset="0"/>
            </a:endParaRPr>
          </a:p>
        </p:txBody>
      </p:sp>
      <p:grpSp>
        <p:nvGrpSpPr>
          <p:cNvPr id="172" name="Group 171"/>
          <p:cNvGrpSpPr/>
          <p:nvPr/>
        </p:nvGrpSpPr>
        <p:grpSpPr>
          <a:xfrm>
            <a:off x="1257101" y="2925678"/>
            <a:ext cx="3081511" cy="1417884"/>
            <a:chOff x="913184" y="3822712"/>
            <a:chExt cx="3082314" cy="1418253"/>
          </a:xfrm>
        </p:grpSpPr>
        <p:grpSp>
          <p:nvGrpSpPr>
            <p:cNvPr id="173" name="Group 172"/>
            <p:cNvGrpSpPr/>
            <p:nvPr/>
          </p:nvGrpSpPr>
          <p:grpSpPr>
            <a:xfrm>
              <a:off x="2577245" y="3822712"/>
              <a:ext cx="1418253" cy="1418253"/>
              <a:chOff x="2577245" y="3822712"/>
              <a:chExt cx="1418253" cy="1418253"/>
            </a:xfrm>
          </p:grpSpPr>
          <p:sp>
            <p:nvSpPr>
              <p:cNvPr id="181" name="Rectangle 180"/>
              <p:cNvSpPr/>
              <p:nvPr/>
            </p:nvSpPr>
            <p:spPr bwMode="auto">
              <a:xfrm>
                <a:off x="2577245" y="3822712"/>
                <a:ext cx="1418253" cy="1418253"/>
              </a:xfrm>
              <a:prstGeom prst="rect">
                <a:avLst/>
              </a:prstGeom>
              <a:solidFill>
                <a:srgbClr val="0072C6"/>
              </a:solidFill>
              <a:ln w="9525" cap="flat" cmpd="sng" algn="ctr">
                <a:noFill/>
                <a:prstDash val="solid"/>
                <a:headEnd type="none" w="med" len="med"/>
                <a:tailEnd type="none" w="med" len="med"/>
              </a:ln>
              <a:effectLst/>
            </p:spPr>
            <p:txBody>
              <a:bodyPr rot="0" spcFirstLastPara="0" vertOverflow="overflow" horzOverflow="overflow" vert="horz" wrap="square" lIns="45708" tIns="45708" rIns="45708" bIns="45708" numCol="1" spcCol="0" rtlCol="0" fromWordArt="0" anchor="ctr" anchorCtr="0" forceAA="0" compatLnSpc="1">
                <a:prstTxWarp prst="textNoShape">
                  <a:avLst/>
                </a:prstTxWarp>
                <a:noAutofit/>
              </a:bodyPr>
              <a:lstStyle/>
              <a:p>
                <a:pPr algn="ctr" defTabSz="913825" fontAlgn="base">
                  <a:spcBef>
                    <a:spcPct val="0"/>
                  </a:spcBef>
                  <a:spcAft>
                    <a:spcPct val="0"/>
                  </a:spcAft>
                  <a:defRPr/>
                </a:pPr>
                <a:endParaRPr lang="en-US" sz="2199" kern="0" dirty="0" smtClean="0">
                  <a:solidFill>
                    <a:srgbClr val="505050"/>
                  </a:solidFill>
                  <a:ea typeface="Segoe UI" pitchFamily="34" charset="0"/>
                  <a:cs typeface="Segoe UI" pitchFamily="34" charset="0"/>
                </a:endParaRPr>
              </a:p>
            </p:txBody>
          </p:sp>
          <p:grpSp>
            <p:nvGrpSpPr>
              <p:cNvPr id="182" name="Group 181"/>
              <p:cNvGrpSpPr/>
              <p:nvPr/>
            </p:nvGrpSpPr>
            <p:grpSpPr>
              <a:xfrm>
                <a:off x="2837961" y="4004042"/>
                <a:ext cx="900113" cy="698500"/>
                <a:chOff x="6353234" y="3970588"/>
                <a:chExt cx="900113" cy="698500"/>
              </a:xfrm>
            </p:grpSpPr>
            <p:grpSp>
              <p:nvGrpSpPr>
                <p:cNvPr id="183" name="Group 182"/>
                <p:cNvGrpSpPr/>
                <p:nvPr/>
              </p:nvGrpSpPr>
              <p:grpSpPr>
                <a:xfrm>
                  <a:off x="6353234" y="3970588"/>
                  <a:ext cx="900113" cy="698500"/>
                  <a:chOff x="6353234" y="3970588"/>
                  <a:chExt cx="900113" cy="698500"/>
                </a:xfrm>
              </p:grpSpPr>
              <p:sp>
                <p:nvSpPr>
                  <p:cNvPr id="185" name="Freeform 5"/>
                  <p:cNvSpPr>
                    <a:spLocks noEditPoints="1"/>
                  </p:cNvSpPr>
                  <p:nvPr/>
                </p:nvSpPr>
                <p:spPr bwMode="auto">
                  <a:xfrm>
                    <a:off x="6353235" y="4084888"/>
                    <a:ext cx="900112" cy="584200"/>
                  </a:xfrm>
                  <a:custGeom>
                    <a:avLst/>
                    <a:gdLst>
                      <a:gd name="T0" fmla="*/ 225 w 237"/>
                      <a:gd name="T1" fmla="*/ 0 h 153"/>
                      <a:gd name="T2" fmla="*/ 12 w 237"/>
                      <a:gd name="T3" fmla="*/ 0 h 153"/>
                      <a:gd name="T4" fmla="*/ 0 w 237"/>
                      <a:gd name="T5" fmla="*/ 12 h 153"/>
                      <a:gd name="T6" fmla="*/ 0 w 237"/>
                      <a:gd name="T7" fmla="*/ 142 h 153"/>
                      <a:gd name="T8" fmla="*/ 12 w 237"/>
                      <a:gd name="T9" fmla="*/ 153 h 153"/>
                      <a:gd name="T10" fmla="*/ 225 w 237"/>
                      <a:gd name="T11" fmla="*/ 153 h 153"/>
                      <a:gd name="T12" fmla="*/ 237 w 237"/>
                      <a:gd name="T13" fmla="*/ 142 h 153"/>
                      <a:gd name="T14" fmla="*/ 237 w 237"/>
                      <a:gd name="T15" fmla="*/ 12 h 153"/>
                      <a:gd name="T16" fmla="*/ 225 w 237"/>
                      <a:gd name="T17" fmla="*/ 0 h 153"/>
                      <a:gd name="T18" fmla="*/ 225 w 237"/>
                      <a:gd name="T19" fmla="*/ 142 h 153"/>
                      <a:gd name="T20" fmla="*/ 225 w 237"/>
                      <a:gd name="T21" fmla="*/ 142 h 153"/>
                      <a:gd name="T22" fmla="*/ 12 w 237"/>
                      <a:gd name="T23" fmla="*/ 142 h 153"/>
                      <a:gd name="T24" fmla="*/ 12 w 237"/>
                      <a:gd name="T25" fmla="*/ 142 h 153"/>
                      <a:gd name="T26" fmla="*/ 12 w 237"/>
                      <a:gd name="T27" fmla="*/ 12 h 153"/>
                      <a:gd name="T28" fmla="*/ 12 w 237"/>
                      <a:gd name="T29" fmla="*/ 12 h 153"/>
                      <a:gd name="T30" fmla="*/ 225 w 237"/>
                      <a:gd name="T31" fmla="*/ 12 h 153"/>
                      <a:gd name="T32" fmla="*/ 225 w 237"/>
                      <a:gd name="T33" fmla="*/ 12 h 153"/>
                      <a:gd name="T34" fmla="*/ 225 w 237"/>
                      <a:gd name="T35" fmla="*/ 142 h 153"/>
                      <a:gd name="T36" fmla="*/ 225 w 237"/>
                      <a:gd name="T37" fmla="*/ 142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37" h="153">
                        <a:moveTo>
                          <a:pt x="225" y="0"/>
                        </a:moveTo>
                        <a:cubicBezTo>
                          <a:pt x="12" y="0"/>
                          <a:pt x="12" y="0"/>
                          <a:pt x="12" y="0"/>
                        </a:cubicBezTo>
                        <a:cubicBezTo>
                          <a:pt x="6" y="0"/>
                          <a:pt x="0" y="5"/>
                          <a:pt x="0" y="12"/>
                        </a:cubicBezTo>
                        <a:cubicBezTo>
                          <a:pt x="0" y="142"/>
                          <a:pt x="0" y="142"/>
                          <a:pt x="0" y="142"/>
                        </a:cubicBezTo>
                        <a:cubicBezTo>
                          <a:pt x="0" y="148"/>
                          <a:pt x="6" y="153"/>
                          <a:pt x="12" y="153"/>
                        </a:cubicBezTo>
                        <a:cubicBezTo>
                          <a:pt x="225" y="153"/>
                          <a:pt x="225" y="153"/>
                          <a:pt x="225" y="153"/>
                        </a:cubicBezTo>
                        <a:cubicBezTo>
                          <a:pt x="232" y="153"/>
                          <a:pt x="237" y="148"/>
                          <a:pt x="237" y="142"/>
                        </a:cubicBezTo>
                        <a:cubicBezTo>
                          <a:pt x="237" y="12"/>
                          <a:pt x="237" y="12"/>
                          <a:pt x="237" y="12"/>
                        </a:cubicBezTo>
                        <a:cubicBezTo>
                          <a:pt x="237" y="5"/>
                          <a:pt x="232" y="0"/>
                          <a:pt x="225" y="0"/>
                        </a:cubicBezTo>
                        <a:close/>
                        <a:moveTo>
                          <a:pt x="225" y="142"/>
                        </a:moveTo>
                        <a:cubicBezTo>
                          <a:pt x="225" y="142"/>
                          <a:pt x="225" y="142"/>
                          <a:pt x="225" y="142"/>
                        </a:cubicBezTo>
                        <a:cubicBezTo>
                          <a:pt x="12" y="142"/>
                          <a:pt x="12" y="142"/>
                          <a:pt x="12" y="142"/>
                        </a:cubicBezTo>
                        <a:cubicBezTo>
                          <a:pt x="12" y="142"/>
                          <a:pt x="12" y="142"/>
                          <a:pt x="12" y="142"/>
                        </a:cubicBezTo>
                        <a:cubicBezTo>
                          <a:pt x="12" y="12"/>
                          <a:pt x="12" y="12"/>
                          <a:pt x="12" y="12"/>
                        </a:cubicBezTo>
                        <a:cubicBezTo>
                          <a:pt x="12" y="12"/>
                          <a:pt x="12" y="12"/>
                          <a:pt x="12" y="12"/>
                        </a:cubicBezTo>
                        <a:cubicBezTo>
                          <a:pt x="225" y="12"/>
                          <a:pt x="225" y="12"/>
                          <a:pt x="225" y="12"/>
                        </a:cubicBezTo>
                        <a:cubicBezTo>
                          <a:pt x="225" y="12"/>
                          <a:pt x="225" y="12"/>
                          <a:pt x="225" y="12"/>
                        </a:cubicBezTo>
                        <a:cubicBezTo>
                          <a:pt x="225" y="142"/>
                          <a:pt x="225" y="142"/>
                          <a:pt x="225" y="142"/>
                        </a:cubicBezTo>
                        <a:cubicBezTo>
                          <a:pt x="225" y="142"/>
                          <a:pt x="225" y="142"/>
                          <a:pt x="225" y="14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pPr defTabSz="914363">
                      <a:defRPr/>
                    </a:pPr>
                    <a:endParaRPr lang="en-US" sz="1799" kern="0" dirty="0" smtClean="0">
                      <a:solidFill>
                        <a:srgbClr val="505050"/>
                      </a:solidFill>
                    </a:endParaRPr>
                  </a:p>
                </p:txBody>
              </p:sp>
              <p:sp>
                <p:nvSpPr>
                  <p:cNvPr id="186" name="Freeform 6"/>
                  <p:cNvSpPr>
                    <a:spLocks noEditPoints="1"/>
                  </p:cNvSpPr>
                  <p:nvPr/>
                </p:nvSpPr>
                <p:spPr bwMode="auto">
                  <a:xfrm>
                    <a:off x="6353234" y="3970588"/>
                    <a:ext cx="900112" cy="107950"/>
                  </a:xfrm>
                  <a:custGeom>
                    <a:avLst/>
                    <a:gdLst>
                      <a:gd name="T0" fmla="*/ 225 w 237"/>
                      <a:gd name="T1" fmla="*/ 0 h 28"/>
                      <a:gd name="T2" fmla="*/ 12 w 237"/>
                      <a:gd name="T3" fmla="*/ 0 h 28"/>
                      <a:gd name="T4" fmla="*/ 0 w 237"/>
                      <a:gd name="T5" fmla="*/ 12 h 28"/>
                      <a:gd name="T6" fmla="*/ 0 w 237"/>
                      <a:gd name="T7" fmla="*/ 26 h 28"/>
                      <a:gd name="T8" fmla="*/ 9 w 237"/>
                      <a:gd name="T9" fmla="*/ 23 h 28"/>
                      <a:gd name="T10" fmla="*/ 228 w 237"/>
                      <a:gd name="T11" fmla="*/ 23 h 28"/>
                      <a:gd name="T12" fmla="*/ 237 w 237"/>
                      <a:gd name="T13" fmla="*/ 28 h 28"/>
                      <a:gd name="T14" fmla="*/ 237 w 237"/>
                      <a:gd name="T15" fmla="*/ 12 h 28"/>
                      <a:gd name="T16" fmla="*/ 225 w 237"/>
                      <a:gd name="T17" fmla="*/ 0 h 28"/>
                      <a:gd name="T18" fmla="*/ 190 w 237"/>
                      <a:gd name="T19" fmla="*/ 16 h 28"/>
                      <a:gd name="T20" fmla="*/ 179 w 237"/>
                      <a:gd name="T21" fmla="*/ 16 h 28"/>
                      <a:gd name="T22" fmla="*/ 179 w 237"/>
                      <a:gd name="T23" fmla="*/ 14 h 28"/>
                      <a:gd name="T24" fmla="*/ 190 w 237"/>
                      <a:gd name="T25" fmla="*/ 14 h 28"/>
                      <a:gd name="T26" fmla="*/ 190 w 237"/>
                      <a:gd name="T27" fmla="*/ 16 h 28"/>
                      <a:gd name="T28" fmla="*/ 204 w 237"/>
                      <a:gd name="T29" fmla="*/ 16 h 28"/>
                      <a:gd name="T30" fmla="*/ 196 w 237"/>
                      <a:gd name="T31" fmla="*/ 16 h 28"/>
                      <a:gd name="T32" fmla="*/ 196 w 237"/>
                      <a:gd name="T33" fmla="*/ 8 h 28"/>
                      <a:gd name="T34" fmla="*/ 204 w 237"/>
                      <a:gd name="T35" fmla="*/ 8 h 28"/>
                      <a:gd name="T36" fmla="*/ 204 w 237"/>
                      <a:gd name="T37" fmla="*/ 16 h 28"/>
                      <a:gd name="T38" fmla="*/ 223 w 237"/>
                      <a:gd name="T39" fmla="*/ 16 h 28"/>
                      <a:gd name="T40" fmla="*/ 220 w 237"/>
                      <a:gd name="T41" fmla="*/ 16 h 28"/>
                      <a:gd name="T42" fmla="*/ 218 w 237"/>
                      <a:gd name="T43" fmla="*/ 15 h 28"/>
                      <a:gd name="T44" fmla="*/ 217 w 237"/>
                      <a:gd name="T45" fmla="*/ 13 h 28"/>
                      <a:gd name="T46" fmla="*/ 214 w 237"/>
                      <a:gd name="T47" fmla="*/ 16 h 28"/>
                      <a:gd name="T48" fmla="*/ 214 w 237"/>
                      <a:gd name="T49" fmla="*/ 16 h 28"/>
                      <a:gd name="T50" fmla="*/ 211 w 237"/>
                      <a:gd name="T51" fmla="*/ 16 h 28"/>
                      <a:gd name="T52" fmla="*/ 216 w 237"/>
                      <a:gd name="T53" fmla="*/ 12 h 28"/>
                      <a:gd name="T54" fmla="*/ 211 w 237"/>
                      <a:gd name="T55" fmla="*/ 8 h 28"/>
                      <a:gd name="T56" fmla="*/ 214 w 237"/>
                      <a:gd name="T57" fmla="*/ 8 h 28"/>
                      <a:gd name="T58" fmla="*/ 217 w 237"/>
                      <a:gd name="T59" fmla="*/ 11 h 28"/>
                      <a:gd name="T60" fmla="*/ 220 w 237"/>
                      <a:gd name="T61" fmla="*/ 8 h 28"/>
                      <a:gd name="T62" fmla="*/ 223 w 237"/>
                      <a:gd name="T63" fmla="*/ 8 h 28"/>
                      <a:gd name="T64" fmla="*/ 218 w 237"/>
                      <a:gd name="T65" fmla="*/ 12 h 28"/>
                      <a:gd name="T66" fmla="*/ 223 w 237"/>
                      <a:gd name="T67" fmla="*/ 16 h 28"/>
                      <a:gd name="T68" fmla="*/ 203 w 237"/>
                      <a:gd name="T69" fmla="*/ 9 h 28"/>
                      <a:gd name="T70" fmla="*/ 197 w 237"/>
                      <a:gd name="T71" fmla="*/ 9 h 28"/>
                      <a:gd name="T72" fmla="*/ 197 w 237"/>
                      <a:gd name="T73" fmla="*/ 15 h 28"/>
                      <a:gd name="T74" fmla="*/ 203 w 237"/>
                      <a:gd name="T75" fmla="*/ 15 h 28"/>
                      <a:gd name="T76" fmla="*/ 203 w 237"/>
                      <a:gd name="T77" fmla="*/ 9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37" h="28">
                        <a:moveTo>
                          <a:pt x="225" y="0"/>
                        </a:moveTo>
                        <a:cubicBezTo>
                          <a:pt x="12" y="0"/>
                          <a:pt x="12" y="0"/>
                          <a:pt x="12" y="0"/>
                        </a:cubicBezTo>
                        <a:cubicBezTo>
                          <a:pt x="6" y="0"/>
                          <a:pt x="0" y="5"/>
                          <a:pt x="0" y="12"/>
                        </a:cubicBezTo>
                        <a:cubicBezTo>
                          <a:pt x="0" y="26"/>
                          <a:pt x="0" y="26"/>
                          <a:pt x="0" y="26"/>
                        </a:cubicBezTo>
                        <a:cubicBezTo>
                          <a:pt x="3" y="25"/>
                          <a:pt x="5" y="23"/>
                          <a:pt x="9" y="23"/>
                        </a:cubicBezTo>
                        <a:cubicBezTo>
                          <a:pt x="228" y="23"/>
                          <a:pt x="228" y="23"/>
                          <a:pt x="228" y="23"/>
                        </a:cubicBezTo>
                        <a:cubicBezTo>
                          <a:pt x="231" y="23"/>
                          <a:pt x="235" y="25"/>
                          <a:pt x="237" y="28"/>
                        </a:cubicBezTo>
                        <a:cubicBezTo>
                          <a:pt x="237" y="12"/>
                          <a:pt x="237" y="12"/>
                          <a:pt x="237" y="12"/>
                        </a:cubicBezTo>
                        <a:cubicBezTo>
                          <a:pt x="237" y="5"/>
                          <a:pt x="232" y="0"/>
                          <a:pt x="225" y="0"/>
                        </a:cubicBezTo>
                        <a:close/>
                        <a:moveTo>
                          <a:pt x="190" y="16"/>
                        </a:moveTo>
                        <a:cubicBezTo>
                          <a:pt x="179" y="16"/>
                          <a:pt x="179" y="16"/>
                          <a:pt x="179" y="16"/>
                        </a:cubicBezTo>
                        <a:cubicBezTo>
                          <a:pt x="179" y="14"/>
                          <a:pt x="179" y="14"/>
                          <a:pt x="179" y="14"/>
                        </a:cubicBezTo>
                        <a:cubicBezTo>
                          <a:pt x="190" y="14"/>
                          <a:pt x="190" y="14"/>
                          <a:pt x="190" y="14"/>
                        </a:cubicBezTo>
                        <a:lnTo>
                          <a:pt x="190" y="16"/>
                        </a:lnTo>
                        <a:close/>
                        <a:moveTo>
                          <a:pt x="204" y="16"/>
                        </a:moveTo>
                        <a:cubicBezTo>
                          <a:pt x="196" y="16"/>
                          <a:pt x="196" y="16"/>
                          <a:pt x="196" y="16"/>
                        </a:cubicBezTo>
                        <a:cubicBezTo>
                          <a:pt x="196" y="8"/>
                          <a:pt x="196" y="8"/>
                          <a:pt x="196" y="8"/>
                        </a:cubicBezTo>
                        <a:cubicBezTo>
                          <a:pt x="204" y="8"/>
                          <a:pt x="204" y="8"/>
                          <a:pt x="204" y="8"/>
                        </a:cubicBezTo>
                        <a:lnTo>
                          <a:pt x="204" y="16"/>
                        </a:lnTo>
                        <a:close/>
                        <a:moveTo>
                          <a:pt x="223" y="16"/>
                        </a:moveTo>
                        <a:cubicBezTo>
                          <a:pt x="220" y="16"/>
                          <a:pt x="220" y="16"/>
                          <a:pt x="220" y="16"/>
                        </a:cubicBezTo>
                        <a:cubicBezTo>
                          <a:pt x="218" y="15"/>
                          <a:pt x="218" y="15"/>
                          <a:pt x="218" y="15"/>
                        </a:cubicBezTo>
                        <a:cubicBezTo>
                          <a:pt x="217" y="13"/>
                          <a:pt x="217" y="13"/>
                          <a:pt x="217" y="13"/>
                        </a:cubicBezTo>
                        <a:cubicBezTo>
                          <a:pt x="214" y="16"/>
                          <a:pt x="214" y="16"/>
                          <a:pt x="214" y="16"/>
                        </a:cubicBezTo>
                        <a:cubicBezTo>
                          <a:pt x="214" y="16"/>
                          <a:pt x="214" y="16"/>
                          <a:pt x="214" y="16"/>
                        </a:cubicBezTo>
                        <a:cubicBezTo>
                          <a:pt x="211" y="16"/>
                          <a:pt x="211" y="16"/>
                          <a:pt x="211" y="16"/>
                        </a:cubicBezTo>
                        <a:cubicBezTo>
                          <a:pt x="216" y="12"/>
                          <a:pt x="216" y="12"/>
                          <a:pt x="216" y="12"/>
                        </a:cubicBezTo>
                        <a:cubicBezTo>
                          <a:pt x="211" y="8"/>
                          <a:pt x="211" y="8"/>
                          <a:pt x="211" y="8"/>
                        </a:cubicBezTo>
                        <a:cubicBezTo>
                          <a:pt x="214" y="8"/>
                          <a:pt x="214" y="8"/>
                          <a:pt x="214" y="8"/>
                        </a:cubicBezTo>
                        <a:cubicBezTo>
                          <a:pt x="217" y="11"/>
                          <a:pt x="217" y="11"/>
                          <a:pt x="217" y="11"/>
                        </a:cubicBezTo>
                        <a:cubicBezTo>
                          <a:pt x="220" y="8"/>
                          <a:pt x="220" y="8"/>
                          <a:pt x="220" y="8"/>
                        </a:cubicBezTo>
                        <a:cubicBezTo>
                          <a:pt x="223" y="8"/>
                          <a:pt x="223" y="8"/>
                          <a:pt x="223" y="8"/>
                        </a:cubicBezTo>
                        <a:cubicBezTo>
                          <a:pt x="218" y="12"/>
                          <a:pt x="218" y="12"/>
                          <a:pt x="218" y="12"/>
                        </a:cubicBezTo>
                        <a:lnTo>
                          <a:pt x="223" y="16"/>
                        </a:lnTo>
                        <a:close/>
                        <a:moveTo>
                          <a:pt x="203" y="9"/>
                        </a:moveTo>
                        <a:cubicBezTo>
                          <a:pt x="197" y="9"/>
                          <a:pt x="197" y="9"/>
                          <a:pt x="197" y="9"/>
                        </a:cubicBezTo>
                        <a:cubicBezTo>
                          <a:pt x="197" y="15"/>
                          <a:pt x="197" y="15"/>
                          <a:pt x="197" y="15"/>
                        </a:cubicBezTo>
                        <a:cubicBezTo>
                          <a:pt x="203" y="15"/>
                          <a:pt x="203" y="15"/>
                          <a:pt x="203" y="15"/>
                        </a:cubicBezTo>
                        <a:lnTo>
                          <a:pt x="203" y="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pPr defTabSz="914363">
                      <a:defRPr/>
                    </a:pPr>
                    <a:endParaRPr lang="en-US" sz="1799" kern="0" dirty="0" smtClean="0">
                      <a:solidFill>
                        <a:srgbClr val="505050"/>
                      </a:solidFill>
                    </a:endParaRPr>
                  </a:p>
                </p:txBody>
              </p:sp>
            </p:grpSp>
            <p:sp>
              <p:nvSpPr>
                <p:cNvPr id="184" name="Freeform 7"/>
                <p:cNvSpPr>
                  <a:spLocks/>
                </p:cNvSpPr>
                <p:nvPr/>
              </p:nvSpPr>
              <p:spPr bwMode="auto">
                <a:xfrm>
                  <a:off x="6585009" y="4184901"/>
                  <a:ext cx="436562" cy="381000"/>
                </a:xfrm>
                <a:custGeom>
                  <a:avLst/>
                  <a:gdLst>
                    <a:gd name="T0" fmla="*/ 239 w 275"/>
                    <a:gd name="T1" fmla="*/ 164 h 240"/>
                    <a:gd name="T2" fmla="*/ 239 w 275"/>
                    <a:gd name="T3" fmla="*/ 125 h 240"/>
                    <a:gd name="T4" fmla="*/ 237 w 275"/>
                    <a:gd name="T5" fmla="*/ 125 h 240"/>
                    <a:gd name="T6" fmla="*/ 234 w 275"/>
                    <a:gd name="T7" fmla="*/ 125 h 240"/>
                    <a:gd name="T8" fmla="*/ 141 w 275"/>
                    <a:gd name="T9" fmla="*/ 125 h 240"/>
                    <a:gd name="T10" fmla="*/ 141 w 275"/>
                    <a:gd name="T11" fmla="*/ 99 h 240"/>
                    <a:gd name="T12" fmla="*/ 203 w 275"/>
                    <a:gd name="T13" fmla="*/ 99 h 240"/>
                    <a:gd name="T14" fmla="*/ 203 w 275"/>
                    <a:gd name="T15" fmla="*/ 0 h 240"/>
                    <a:gd name="T16" fmla="*/ 72 w 275"/>
                    <a:gd name="T17" fmla="*/ 0 h 240"/>
                    <a:gd name="T18" fmla="*/ 72 w 275"/>
                    <a:gd name="T19" fmla="*/ 99 h 240"/>
                    <a:gd name="T20" fmla="*/ 134 w 275"/>
                    <a:gd name="T21" fmla="*/ 99 h 240"/>
                    <a:gd name="T22" fmla="*/ 134 w 275"/>
                    <a:gd name="T23" fmla="*/ 125 h 240"/>
                    <a:gd name="T24" fmla="*/ 41 w 275"/>
                    <a:gd name="T25" fmla="*/ 125 h 240"/>
                    <a:gd name="T26" fmla="*/ 38 w 275"/>
                    <a:gd name="T27" fmla="*/ 125 h 240"/>
                    <a:gd name="T28" fmla="*/ 36 w 275"/>
                    <a:gd name="T29" fmla="*/ 125 h 240"/>
                    <a:gd name="T30" fmla="*/ 36 w 275"/>
                    <a:gd name="T31" fmla="*/ 164 h 240"/>
                    <a:gd name="T32" fmla="*/ 0 w 275"/>
                    <a:gd name="T33" fmla="*/ 164 h 240"/>
                    <a:gd name="T34" fmla="*/ 0 w 275"/>
                    <a:gd name="T35" fmla="*/ 240 h 240"/>
                    <a:gd name="T36" fmla="*/ 77 w 275"/>
                    <a:gd name="T37" fmla="*/ 240 h 240"/>
                    <a:gd name="T38" fmla="*/ 77 w 275"/>
                    <a:gd name="T39" fmla="*/ 164 h 240"/>
                    <a:gd name="T40" fmla="*/ 41 w 275"/>
                    <a:gd name="T41" fmla="*/ 164 h 240"/>
                    <a:gd name="T42" fmla="*/ 41 w 275"/>
                    <a:gd name="T43" fmla="*/ 130 h 240"/>
                    <a:gd name="T44" fmla="*/ 134 w 275"/>
                    <a:gd name="T45" fmla="*/ 130 h 240"/>
                    <a:gd name="T46" fmla="*/ 134 w 275"/>
                    <a:gd name="T47" fmla="*/ 137 h 240"/>
                    <a:gd name="T48" fmla="*/ 134 w 275"/>
                    <a:gd name="T49" fmla="*/ 164 h 240"/>
                    <a:gd name="T50" fmla="*/ 100 w 275"/>
                    <a:gd name="T51" fmla="*/ 164 h 240"/>
                    <a:gd name="T52" fmla="*/ 100 w 275"/>
                    <a:gd name="T53" fmla="*/ 240 h 240"/>
                    <a:gd name="T54" fmla="*/ 177 w 275"/>
                    <a:gd name="T55" fmla="*/ 240 h 240"/>
                    <a:gd name="T56" fmla="*/ 177 w 275"/>
                    <a:gd name="T57" fmla="*/ 164 h 240"/>
                    <a:gd name="T58" fmla="*/ 141 w 275"/>
                    <a:gd name="T59" fmla="*/ 164 h 240"/>
                    <a:gd name="T60" fmla="*/ 141 w 275"/>
                    <a:gd name="T61" fmla="*/ 137 h 240"/>
                    <a:gd name="T62" fmla="*/ 141 w 275"/>
                    <a:gd name="T63" fmla="*/ 130 h 240"/>
                    <a:gd name="T64" fmla="*/ 234 w 275"/>
                    <a:gd name="T65" fmla="*/ 130 h 240"/>
                    <a:gd name="T66" fmla="*/ 234 w 275"/>
                    <a:gd name="T67" fmla="*/ 164 h 240"/>
                    <a:gd name="T68" fmla="*/ 199 w 275"/>
                    <a:gd name="T69" fmla="*/ 164 h 240"/>
                    <a:gd name="T70" fmla="*/ 199 w 275"/>
                    <a:gd name="T71" fmla="*/ 240 h 240"/>
                    <a:gd name="T72" fmla="*/ 275 w 275"/>
                    <a:gd name="T73" fmla="*/ 240 h 240"/>
                    <a:gd name="T74" fmla="*/ 275 w 275"/>
                    <a:gd name="T75" fmla="*/ 164 h 240"/>
                    <a:gd name="T76" fmla="*/ 239 w 275"/>
                    <a:gd name="T77" fmla="*/ 164 h 2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75" h="240">
                      <a:moveTo>
                        <a:pt x="239" y="164"/>
                      </a:moveTo>
                      <a:lnTo>
                        <a:pt x="239" y="125"/>
                      </a:lnTo>
                      <a:lnTo>
                        <a:pt x="237" y="125"/>
                      </a:lnTo>
                      <a:lnTo>
                        <a:pt x="234" y="125"/>
                      </a:lnTo>
                      <a:lnTo>
                        <a:pt x="141" y="125"/>
                      </a:lnTo>
                      <a:lnTo>
                        <a:pt x="141" y="99"/>
                      </a:lnTo>
                      <a:lnTo>
                        <a:pt x="203" y="99"/>
                      </a:lnTo>
                      <a:lnTo>
                        <a:pt x="203" y="0"/>
                      </a:lnTo>
                      <a:lnTo>
                        <a:pt x="72" y="0"/>
                      </a:lnTo>
                      <a:lnTo>
                        <a:pt x="72" y="99"/>
                      </a:lnTo>
                      <a:lnTo>
                        <a:pt x="134" y="99"/>
                      </a:lnTo>
                      <a:lnTo>
                        <a:pt x="134" y="125"/>
                      </a:lnTo>
                      <a:lnTo>
                        <a:pt x="41" y="125"/>
                      </a:lnTo>
                      <a:lnTo>
                        <a:pt x="38" y="125"/>
                      </a:lnTo>
                      <a:lnTo>
                        <a:pt x="36" y="125"/>
                      </a:lnTo>
                      <a:lnTo>
                        <a:pt x="36" y="164"/>
                      </a:lnTo>
                      <a:lnTo>
                        <a:pt x="0" y="164"/>
                      </a:lnTo>
                      <a:lnTo>
                        <a:pt x="0" y="240"/>
                      </a:lnTo>
                      <a:lnTo>
                        <a:pt x="77" y="240"/>
                      </a:lnTo>
                      <a:lnTo>
                        <a:pt x="77" y="164"/>
                      </a:lnTo>
                      <a:lnTo>
                        <a:pt x="41" y="164"/>
                      </a:lnTo>
                      <a:lnTo>
                        <a:pt x="41" y="130"/>
                      </a:lnTo>
                      <a:lnTo>
                        <a:pt x="134" y="130"/>
                      </a:lnTo>
                      <a:lnTo>
                        <a:pt x="134" y="137"/>
                      </a:lnTo>
                      <a:lnTo>
                        <a:pt x="134" y="164"/>
                      </a:lnTo>
                      <a:lnTo>
                        <a:pt x="100" y="164"/>
                      </a:lnTo>
                      <a:lnTo>
                        <a:pt x="100" y="240"/>
                      </a:lnTo>
                      <a:lnTo>
                        <a:pt x="177" y="240"/>
                      </a:lnTo>
                      <a:lnTo>
                        <a:pt x="177" y="164"/>
                      </a:lnTo>
                      <a:lnTo>
                        <a:pt x="141" y="164"/>
                      </a:lnTo>
                      <a:lnTo>
                        <a:pt x="141" y="137"/>
                      </a:lnTo>
                      <a:lnTo>
                        <a:pt x="141" y="130"/>
                      </a:lnTo>
                      <a:lnTo>
                        <a:pt x="234" y="130"/>
                      </a:lnTo>
                      <a:lnTo>
                        <a:pt x="234" y="164"/>
                      </a:lnTo>
                      <a:lnTo>
                        <a:pt x="199" y="164"/>
                      </a:lnTo>
                      <a:lnTo>
                        <a:pt x="199" y="240"/>
                      </a:lnTo>
                      <a:lnTo>
                        <a:pt x="275" y="240"/>
                      </a:lnTo>
                      <a:lnTo>
                        <a:pt x="275" y="164"/>
                      </a:lnTo>
                      <a:lnTo>
                        <a:pt x="239" y="164"/>
                      </a:lnTo>
                      <a:close/>
                    </a:path>
                  </a:pathLst>
                </a:custGeom>
                <a:solidFill>
                  <a:srgbClr val="FFB900"/>
                </a:solidFill>
                <a:ln>
                  <a:noFill/>
                </a:ln>
              </p:spPr>
              <p:txBody>
                <a:bodyPr vert="horz" wrap="square" lIns="91416" tIns="45708" rIns="91416" bIns="45708" numCol="1" anchor="t" anchorCtr="0" compatLnSpc="1">
                  <a:prstTxWarp prst="textNoShape">
                    <a:avLst/>
                  </a:prstTxWarp>
                </a:bodyPr>
                <a:lstStyle/>
                <a:p>
                  <a:pPr defTabSz="914363">
                    <a:defRPr/>
                  </a:pPr>
                  <a:endParaRPr lang="en-US" sz="1799" kern="0" dirty="0" smtClean="0">
                    <a:solidFill>
                      <a:srgbClr val="505050"/>
                    </a:solidFill>
                  </a:endParaRPr>
                </a:p>
              </p:txBody>
            </p:sp>
          </p:grpSp>
        </p:grpSp>
        <p:grpSp>
          <p:nvGrpSpPr>
            <p:cNvPr id="174" name="Group 173"/>
            <p:cNvGrpSpPr/>
            <p:nvPr/>
          </p:nvGrpSpPr>
          <p:grpSpPr>
            <a:xfrm>
              <a:off x="913184" y="3822712"/>
              <a:ext cx="1418253" cy="1418253"/>
              <a:chOff x="913184" y="3822712"/>
              <a:chExt cx="1418253" cy="1418253"/>
            </a:xfrm>
          </p:grpSpPr>
          <p:sp>
            <p:nvSpPr>
              <p:cNvPr id="175" name="Rectangle 174"/>
              <p:cNvSpPr/>
              <p:nvPr/>
            </p:nvSpPr>
            <p:spPr bwMode="auto">
              <a:xfrm>
                <a:off x="913184" y="3822712"/>
                <a:ext cx="1418253" cy="1418253"/>
              </a:xfrm>
              <a:prstGeom prst="rect">
                <a:avLst/>
              </a:prstGeom>
              <a:solidFill>
                <a:srgbClr val="0072C6"/>
              </a:solidFill>
              <a:ln w="9525" cap="flat" cmpd="sng" algn="ctr">
                <a:noFill/>
                <a:prstDash val="solid"/>
                <a:headEnd type="none" w="med" len="med"/>
                <a:tailEnd type="none" w="med" len="med"/>
              </a:ln>
              <a:effectLst/>
            </p:spPr>
            <p:txBody>
              <a:bodyPr rot="0" spcFirstLastPara="0" vertOverflow="overflow" horzOverflow="overflow" vert="horz" wrap="square" lIns="45708" tIns="45708" rIns="45708" bIns="45708" numCol="1" spcCol="0" rtlCol="0" fromWordArt="0" anchor="ctr" anchorCtr="0" forceAA="0" compatLnSpc="1">
                <a:prstTxWarp prst="textNoShape">
                  <a:avLst/>
                </a:prstTxWarp>
                <a:noAutofit/>
              </a:bodyPr>
              <a:lstStyle/>
              <a:p>
                <a:pPr algn="ctr" defTabSz="913825" fontAlgn="base">
                  <a:spcBef>
                    <a:spcPct val="0"/>
                  </a:spcBef>
                  <a:spcAft>
                    <a:spcPct val="0"/>
                  </a:spcAft>
                  <a:defRPr/>
                </a:pPr>
                <a:endParaRPr lang="en-US" sz="2199" kern="0" dirty="0" smtClean="0">
                  <a:solidFill>
                    <a:srgbClr val="505050"/>
                  </a:solidFill>
                  <a:ea typeface="Segoe UI" pitchFamily="34" charset="0"/>
                  <a:cs typeface="Segoe UI" pitchFamily="34" charset="0"/>
                </a:endParaRPr>
              </a:p>
            </p:txBody>
          </p:sp>
          <p:grpSp>
            <p:nvGrpSpPr>
              <p:cNvPr id="176" name="Group 175"/>
              <p:cNvGrpSpPr/>
              <p:nvPr/>
            </p:nvGrpSpPr>
            <p:grpSpPr>
              <a:xfrm>
                <a:off x="1173935" y="4004042"/>
                <a:ext cx="900112" cy="698500"/>
                <a:chOff x="6353269" y="3970588"/>
                <a:chExt cx="900112" cy="698500"/>
              </a:xfrm>
            </p:grpSpPr>
            <p:grpSp>
              <p:nvGrpSpPr>
                <p:cNvPr id="177" name="Group 176"/>
                <p:cNvGrpSpPr/>
                <p:nvPr/>
              </p:nvGrpSpPr>
              <p:grpSpPr>
                <a:xfrm>
                  <a:off x="6353269" y="3970588"/>
                  <a:ext cx="900112" cy="698500"/>
                  <a:chOff x="6353269" y="3970588"/>
                  <a:chExt cx="900112" cy="698500"/>
                </a:xfrm>
              </p:grpSpPr>
              <p:sp>
                <p:nvSpPr>
                  <p:cNvPr id="179" name="Freeform 5"/>
                  <p:cNvSpPr>
                    <a:spLocks noEditPoints="1"/>
                  </p:cNvSpPr>
                  <p:nvPr/>
                </p:nvSpPr>
                <p:spPr bwMode="auto">
                  <a:xfrm>
                    <a:off x="6353269" y="4084888"/>
                    <a:ext cx="900112" cy="584200"/>
                  </a:xfrm>
                  <a:custGeom>
                    <a:avLst/>
                    <a:gdLst>
                      <a:gd name="T0" fmla="*/ 225 w 237"/>
                      <a:gd name="T1" fmla="*/ 0 h 153"/>
                      <a:gd name="T2" fmla="*/ 12 w 237"/>
                      <a:gd name="T3" fmla="*/ 0 h 153"/>
                      <a:gd name="T4" fmla="*/ 0 w 237"/>
                      <a:gd name="T5" fmla="*/ 12 h 153"/>
                      <a:gd name="T6" fmla="*/ 0 w 237"/>
                      <a:gd name="T7" fmla="*/ 142 h 153"/>
                      <a:gd name="T8" fmla="*/ 12 w 237"/>
                      <a:gd name="T9" fmla="*/ 153 h 153"/>
                      <a:gd name="T10" fmla="*/ 225 w 237"/>
                      <a:gd name="T11" fmla="*/ 153 h 153"/>
                      <a:gd name="T12" fmla="*/ 237 w 237"/>
                      <a:gd name="T13" fmla="*/ 142 h 153"/>
                      <a:gd name="T14" fmla="*/ 237 w 237"/>
                      <a:gd name="T15" fmla="*/ 12 h 153"/>
                      <a:gd name="T16" fmla="*/ 225 w 237"/>
                      <a:gd name="T17" fmla="*/ 0 h 153"/>
                      <a:gd name="T18" fmla="*/ 225 w 237"/>
                      <a:gd name="T19" fmla="*/ 142 h 153"/>
                      <a:gd name="T20" fmla="*/ 225 w 237"/>
                      <a:gd name="T21" fmla="*/ 142 h 153"/>
                      <a:gd name="T22" fmla="*/ 12 w 237"/>
                      <a:gd name="T23" fmla="*/ 142 h 153"/>
                      <a:gd name="T24" fmla="*/ 12 w 237"/>
                      <a:gd name="T25" fmla="*/ 142 h 153"/>
                      <a:gd name="T26" fmla="*/ 12 w 237"/>
                      <a:gd name="T27" fmla="*/ 12 h 153"/>
                      <a:gd name="T28" fmla="*/ 12 w 237"/>
                      <a:gd name="T29" fmla="*/ 12 h 153"/>
                      <a:gd name="T30" fmla="*/ 225 w 237"/>
                      <a:gd name="T31" fmla="*/ 12 h 153"/>
                      <a:gd name="T32" fmla="*/ 225 w 237"/>
                      <a:gd name="T33" fmla="*/ 12 h 153"/>
                      <a:gd name="T34" fmla="*/ 225 w 237"/>
                      <a:gd name="T35" fmla="*/ 142 h 153"/>
                      <a:gd name="T36" fmla="*/ 225 w 237"/>
                      <a:gd name="T37" fmla="*/ 142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37" h="153">
                        <a:moveTo>
                          <a:pt x="225" y="0"/>
                        </a:moveTo>
                        <a:cubicBezTo>
                          <a:pt x="12" y="0"/>
                          <a:pt x="12" y="0"/>
                          <a:pt x="12" y="0"/>
                        </a:cubicBezTo>
                        <a:cubicBezTo>
                          <a:pt x="6" y="0"/>
                          <a:pt x="0" y="5"/>
                          <a:pt x="0" y="12"/>
                        </a:cubicBezTo>
                        <a:cubicBezTo>
                          <a:pt x="0" y="142"/>
                          <a:pt x="0" y="142"/>
                          <a:pt x="0" y="142"/>
                        </a:cubicBezTo>
                        <a:cubicBezTo>
                          <a:pt x="0" y="148"/>
                          <a:pt x="6" y="153"/>
                          <a:pt x="12" y="153"/>
                        </a:cubicBezTo>
                        <a:cubicBezTo>
                          <a:pt x="225" y="153"/>
                          <a:pt x="225" y="153"/>
                          <a:pt x="225" y="153"/>
                        </a:cubicBezTo>
                        <a:cubicBezTo>
                          <a:pt x="232" y="153"/>
                          <a:pt x="237" y="148"/>
                          <a:pt x="237" y="142"/>
                        </a:cubicBezTo>
                        <a:cubicBezTo>
                          <a:pt x="237" y="12"/>
                          <a:pt x="237" y="12"/>
                          <a:pt x="237" y="12"/>
                        </a:cubicBezTo>
                        <a:cubicBezTo>
                          <a:pt x="237" y="5"/>
                          <a:pt x="232" y="0"/>
                          <a:pt x="225" y="0"/>
                        </a:cubicBezTo>
                        <a:close/>
                        <a:moveTo>
                          <a:pt x="225" y="142"/>
                        </a:moveTo>
                        <a:cubicBezTo>
                          <a:pt x="225" y="142"/>
                          <a:pt x="225" y="142"/>
                          <a:pt x="225" y="142"/>
                        </a:cubicBezTo>
                        <a:cubicBezTo>
                          <a:pt x="12" y="142"/>
                          <a:pt x="12" y="142"/>
                          <a:pt x="12" y="142"/>
                        </a:cubicBezTo>
                        <a:cubicBezTo>
                          <a:pt x="12" y="142"/>
                          <a:pt x="12" y="142"/>
                          <a:pt x="12" y="142"/>
                        </a:cubicBezTo>
                        <a:cubicBezTo>
                          <a:pt x="12" y="12"/>
                          <a:pt x="12" y="12"/>
                          <a:pt x="12" y="12"/>
                        </a:cubicBezTo>
                        <a:cubicBezTo>
                          <a:pt x="12" y="12"/>
                          <a:pt x="12" y="12"/>
                          <a:pt x="12" y="12"/>
                        </a:cubicBezTo>
                        <a:cubicBezTo>
                          <a:pt x="225" y="12"/>
                          <a:pt x="225" y="12"/>
                          <a:pt x="225" y="12"/>
                        </a:cubicBezTo>
                        <a:cubicBezTo>
                          <a:pt x="225" y="12"/>
                          <a:pt x="225" y="12"/>
                          <a:pt x="225" y="12"/>
                        </a:cubicBezTo>
                        <a:cubicBezTo>
                          <a:pt x="225" y="142"/>
                          <a:pt x="225" y="142"/>
                          <a:pt x="225" y="142"/>
                        </a:cubicBezTo>
                        <a:cubicBezTo>
                          <a:pt x="225" y="142"/>
                          <a:pt x="225" y="142"/>
                          <a:pt x="225" y="14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pPr defTabSz="914363">
                      <a:defRPr/>
                    </a:pPr>
                    <a:endParaRPr lang="en-US" sz="1799" kern="0" dirty="0" smtClean="0">
                      <a:solidFill>
                        <a:srgbClr val="505050"/>
                      </a:solidFill>
                    </a:endParaRPr>
                  </a:p>
                </p:txBody>
              </p:sp>
              <p:sp>
                <p:nvSpPr>
                  <p:cNvPr id="180" name="Freeform 6"/>
                  <p:cNvSpPr>
                    <a:spLocks noEditPoints="1"/>
                  </p:cNvSpPr>
                  <p:nvPr/>
                </p:nvSpPr>
                <p:spPr bwMode="auto">
                  <a:xfrm>
                    <a:off x="6353269" y="3970588"/>
                    <a:ext cx="900112" cy="107950"/>
                  </a:xfrm>
                  <a:custGeom>
                    <a:avLst/>
                    <a:gdLst>
                      <a:gd name="T0" fmla="*/ 225 w 237"/>
                      <a:gd name="T1" fmla="*/ 0 h 28"/>
                      <a:gd name="T2" fmla="*/ 12 w 237"/>
                      <a:gd name="T3" fmla="*/ 0 h 28"/>
                      <a:gd name="T4" fmla="*/ 0 w 237"/>
                      <a:gd name="T5" fmla="*/ 12 h 28"/>
                      <a:gd name="T6" fmla="*/ 0 w 237"/>
                      <a:gd name="T7" fmla="*/ 26 h 28"/>
                      <a:gd name="T8" fmla="*/ 9 w 237"/>
                      <a:gd name="T9" fmla="*/ 23 h 28"/>
                      <a:gd name="T10" fmla="*/ 228 w 237"/>
                      <a:gd name="T11" fmla="*/ 23 h 28"/>
                      <a:gd name="T12" fmla="*/ 237 w 237"/>
                      <a:gd name="T13" fmla="*/ 28 h 28"/>
                      <a:gd name="T14" fmla="*/ 237 w 237"/>
                      <a:gd name="T15" fmla="*/ 12 h 28"/>
                      <a:gd name="T16" fmla="*/ 225 w 237"/>
                      <a:gd name="T17" fmla="*/ 0 h 28"/>
                      <a:gd name="T18" fmla="*/ 190 w 237"/>
                      <a:gd name="T19" fmla="*/ 16 h 28"/>
                      <a:gd name="T20" fmla="*/ 179 w 237"/>
                      <a:gd name="T21" fmla="*/ 16 h 28"/>
                      <a:gd name="T22" fmla="*/ 179 w 237"/>
                      <a:gd name="T23" fmla="*/ 14 h 28"/>
                      <a:gd name="T24" fmla="*/ 190 w 237"/>
                      <a:gd name="T25" fmla="*/ 14 h 28"/>
                      <a:gd name="T26" fmla="*/ 190 w 237"/>
                      <a:gd name="T27" fmla="*/ 16 h 28"/>
                      <a:gd name="T28" fmla="*/ 204 w 237"/>
                      <a:gd name="T29" fmla="*/ 16 h 28"/>
                      <a:gd name="T30" fmla="*/ 196 w 237"/>
                      <a:gd name="T31" fmla="*/ 16 h 28"/>
                      <a:gd name="T32" fmla="*/ 196 w 237"/>
                      <a:gd name="T33" fmla="*/ 8 h 28"/>
                      <a:gd name="T34" fmla="*/ 204 w 237"/>
                      <a:gd name="T35" fmla="*/ 8 h 28"/>
                      <a:gd name="T36" fmla="*/ 204 w 237"/>
                      <a:gd name="T37" fmla="*/ 16 h 28"/>
                      <a:gd name="T38" fmla="*/ 223 w 237"/>
                      <a:gd name="T39" fmla="*/ 16 h 28"/>
                      <a:gd name="T40" fmla="*/ 220 w 237"/>
                      <a:gd name="T41" fmla="*/ 16 h 28"/>
                      <a:gd name="T42" fmla="*/ 218 w 237"/>
                      <a:gd name="T43" fmla="*/ 15 h 28"/>
                      <a:gd name="T44" fmla="*/ 217 w 237"/>
                      <a:gd name="T45" fmla="*/ 13 h 28"/>
                      <a:gd name="T46" fmla="*/ 214 w 237"/>
                      <a:gd name="T47" fmla="*/ 16 h 28"/>
                      <a:gd name="T48" fmla="*/ 214 w 237"/>
                      <a:gd name="T49" fmla="*/ 16 h 28"/>
                      <a:gd name="T50" fmla="*/ 211 w 237"/>
                      <a:gd name="T51" fmla="*/ 16 h 28"/>
                      <a:gd name="T52" fmla="*/ 216 w 237"/>
                      <a:gd name="T53" fmla="*/ 12 h 28"/>
                      <a:gd name="T54" fmla="*/ 211 w 237"/>
                      <a:gd name="T55" fmla="*/ 8 h 28"/>
                      <a:gd name="T56" fmla="*/ 214 w 237"/>
                      <a:gd name="T57" fmla="*/ 8 h 28"/>
                      <a:gd name="T58" fmla="*/ 217 w 237"/>
                      <a:gd name="T59" fmla="*/ 11 h 28"/>
                      <a:gd name="T60" fmla="*/ 220 w 237"/>
                      <a:gd name="T61" fmla="*/ 8 h 28"/>
                      <a:gd name="T62" fmla="*/ 223 w 237"/>
                      <a:gd name="T63" fmla="*/ 8 h 28"/>
                      <a:gd name="T64" fmla="*/ 218 w 237"/>
                      <a:gd name="T65" fmla="*/ 12 h 28"/>
                      <a:gd name="T66" fmla="*/ 223 w 237"/>
                      <a:gd name="T67" fmla="*/ 16 h 28"/>
                      <a:gd name="T68" fmla="*/ 203 w 237"/>
                      <a:gd name="T69" fmla="*/ 9 h 28"/>
                      <a:gd name="T70" fmla="*/ 197 w 237"/>
                      <a:gd name="T71" fmla="*/ 9 h 28"/>
                      <a:gd name="T72" fmla="*/ 197 w 237"/>
                      <a:gd name="T73" fmla="*/ 15 h 28"/>
                      <a:gd name="T74" fmla="*/ 203 w 237"/>
                      <a:gd name="T75" fmla="*/ 15 h 28"/>
                      <a:gd name="T76" fmla="*/ 203 w 237"/>
                      <a:gd name="T77" fmla="*/ 9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37" h="28">
                        <a:moveTo>
                          <a:pt x="225" y="0"/>
                        </a:moveTo>
                        <a:cubicBezTo>
                          <a:pt x="12" y="0"/>
                          <a:pt x="12" y="0"/>
                          <a:pt x="12" y="0"/>
                        </a:cubicBezTo>
                        <a:cubicBezTo>
                          <a:pt x="6" y="0"/>
                          <a:pt x="0" y="5"/>
                          <a:pt x="0" y="12"/>
                        </a:cubicBezTo>
                        <a:cubicBezTo>
                          <a:pt x="0" y="26"/>
                          <a:pt x="0" y="26"/>
                          <a:pt x="0" y="26"/>
                        </a:cubicBezTo>
                        <a:cubicBezTo>
                          <a:pt x="3" y="25"/>
                          <a:pt x="5" y="23"/>
                          <a:pt x="9" y="23"/>
                        </a:cubicBezTo>
                        <a:cubicBezTo>
                          <a:pt x="228" y="23"/>
                          <a:pt x="228" y="23"/>
                          <a:pt x="228" y="23"/>
                        </a:cubicBezTo>
                        <a:cubicBezTo>
                          <a:pt x="231" y="23"/>
                          <a:pt x="235" y="25"/>
                          <a:pt x="237" y="28"/>
                        </a:cubicBezTo>
                        <a:cubicBezTo>
                          <a:pt x="237" y="12"/>
                          <a:pt x="237" y="12"/>
                          <a:pt x="237" y="12"/>
                        </a:cubicBezTo>
                        <a:cubicBezTo>
                          <a:pt x="237" y="5"/>
                          <a:pt x="232" y="0"/>
                          <a:pt x="225" y="0"/>
                        </a:cubicBezTo>
                        <a:close/>
                        <a:moveTo>
                          <a:pt x="190" y="16"/>
                        </a:moveTo>
                        <a:cubicBezTo>
                          <a:pt x="179" y="16"/>
                          <a:pt x="179" y="16"/>
                          <a:pt x="179" y="16"/>
                        </a:cubicBezTo>
                        <a:cubicBezTo>
                          <a:pt x="179" y="14"/>
                          <a:pt x="179" y="14"/>
                          <a:pt x="179" y="14"/>
                        </a:cubicBezTo>
                        <a:cubicBezTo>
                          <a:pt x="190" y="14"/>
                          <a:pt x="190" y="14"/>
                          <a:pt x="190" y="14"/>
                        </a:cubicBezTo>
                        <a:lnTo>
                          <a:pt x="190" y="16"/>
                        </a:lnTo>
                        <a:close/>
                        <a:moveTo>
                          <a:pt x="204" y="16"/>
                        </a:moveTo>
                        <a:cubicBezTo>
                          <a:pt x="196" y="16"/>
                          <a:pt x="196" y="16"/>
                          <a:pt x="196" y="16"/>
                        </a:cubicBezTo>
                        <a:cubicBezTo>
                          <a:pt x="196" y="8"/>
                          <a:pt x="196" y="8"/>
                          <a:pt x="196" y="8"/>
                        </a:cubicBezTo>
                        <a:cubicBezTo>
                          <a:pt x="204" y="8"/>
                          <a:pt x="204" y="8"/>
                          <a:pt x="204" y="8"/>
                        </a:cubicBezTo>
                        <a:lnTo>
                          <a:pt x="204" y="16"/>
                        </a:lnTo>
                        <a:close/>
                        <a:moveTo>
                          <a:pt x="223" y="16"/>
                        </a:moveTo>
                        <a:cubicBezTo>
                          <a:pt x="220" y="16"/>
                          <a:pt x="220" y="16"/>
                          <a:pt x="220" y="16"/>
                        </a:cubicBezTo>
                        <a:cubicBezTo>
                          <a:pt x="218" y="15"/>
                          <a:pt x="218" y="15"/>
                          <a:pt x="218" y="15"/>
                        </a:cubicBezTo>
                        <a:cubicBezTo>
                          <a:pt x="217" y="13"/>
                          <a:pt x="217" y="13"/>
                          <a:pt x="217" y="13"/>
                        </a:cubicBezTo>
                        <a:cubicBezTo>
                          <a:pt x="214" y="16"/>
                          <a:pt x="214" y="16"/>
                          <a:pt x="214" y="16"/>
                        </a:cubicBezTo>
                        <a:cubicBezTo>
                          <a:pt x="214" y="16"/>
                          <a:pt x="214" y="16"/>
                          <a:pt x="214" y="16"/>
                        </a:cubicBezTo>
                        <a:cubicBezTo>
                          <a:pt x="211" y="16"/>
                          <a:pt x="211" y="16"/>
                          <a:pt x="211" y="16"/>
                        </a:cubicBezTo>
                        <a:cubicBezTo>
                          <a:pt x="216" y="12"/>
                          <a:pt x="216" y="12"/>
                          <a:pt x="216" y="12"/>
                        </a:cubicBezTo>
                        <a:cubicBezTo>
                          <a:pt x="211" y="8"/>
                          <a:pt x="211" y="8"/>
                          <a:pt x="211" y="8"/>
                        </a:cubicBezTo>
                        <a:cubicBezTo>
                          <a:pt x="214" y="8"/>
                          <a:pt x="214" y="8"/>
                          <a:pt x="214" y="8"/>
                        </a:cubicBezTo>
                        <a:cubicBezTo>
                          <a:pt x="217" y="11"/>
                          <a:pt x="217" y="11"/>
                          <a:pt x="217" y="11"/>
                        </a:cubicBezTo>
                        <a:cubicBezTo>
                          <a:pt x="220" y="8"/>
                          <a:pt x="220" y="8"/>
                          <a:pt x="220" y="8"/>
                        </a:cubicBezTo>
                        <a:cubicBezTo>
                          <a:pt x="223" y="8"/>
                          <a:pt x="223" y="8"/>
                          <a:pt x="223" y="8"/>
                        </a:cubicBezTo>
                        <a:cubicBezTo>
                          <a:pt x="218" y="12"/>
                          <a:pt x="218" y="12"/>
                          <a:pt x="218" y="12"/>
                        </a:cubicBezTo>
                        <a:lnTo>
                          <a:pt x="223" y="16"/>
                        </a:lnTo>
                        <a:close/>
                        <a:moveTo>
                          <a:pt x="203" y="9"/>
                        </a:moveTo>
                        <a:cubicBezTo>
                          <a:pt x="197" y="9"/>
                          <a:pt x="197" y="9"/>
                          <a:pt x="197" y="9"/>
                        </a:cubicBezTo>
                        <a:cubicBezTo>
                          <a:pt x="197" y="15"/>
                          <a:pt x="197" y="15"/>
                          <a:pt x="197" y="15"/>
                        </a:cubicBezTo>
                        <a:cubicBezTo>
                          <a:pt x="203" y="15"/>
                          <a:pt x="203" y="15"/>
                          <a:pt x="203" y="15"/>
                        </a:cubicBezTo>
                        <a:lnTo>
                          <a:pt x="203" y="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pPr defTabSz="914363">
                      <a:defRPr/>
                    </a:pPr>
                    <a:endParaRPr lang="en-US" sz="1799" kern="0" dirty="0" smtClean="0">
                      <a:solidFill>
                        <a:srgbClr val="505050"/>
                      </a:solidFill>
                    </a:endParaRPr>
                  </a:p>
                </p:txBody>
              </p:sp>
            </p:grpSp>
            <p:sp>
              <p:nvSpPr>
                <p:cNvPr id="178" name="Freeform 7"/>
                <p:cNvSpPr>
                  <a:spLocks/>
                </p:cNvSpPr>
                <p:nvPr/>
              </p:nvSpPr>
              <p:spPr bwMode="auto">
                <a:xfrm>
                  <a:off x="6585045" y="4184901"/>
                  <a:ext cx="436562" cy="381000"/>
                </a:xfrm>
                <a:custGeom>
                  <a:avLst/>
                  <a:gdLst>
                    <a:gd name="T0" fmla="*/ 239 w 275"/>
                    <a:gd name="T1" fmla="*/ 164 h 240"/>
                    <a:gd name="T2" fmla="*/ 239 w 275"/>
                    <a:gd name="T3" fmla="*/ 125 h 240"/>
                    <a:gd name="T4" fmla="*/ 237 w 275"/>
                    <a:gd name="T5" fmla="*/ 125 h 240"/>
                    <a:gd name="T6" fmla="*/ 234 w 275"/>
                    <a:gd name="T7" fmla="*/ 125 h 240"/>
                    <a:gd name="T8" fmla="*/ 141 w 275"/>
                    <a:gd name="T9" fmla="*/ 125 h 240"/>
                    <a:gd name="T10" fmla="*/ 141 w 275"/>
                    <a:gd name="T11" fmla="*/ 99 h 240"/>
                    <a:gd name="T12" fmla="*/ 203 w 275"/>
                    <a:gd name="T13" fmla="*/ 99 h 240"/>
                    <a:gd name="T14" fmla="*/ 203 w 275"/>
                    <a:gd name="T15" fmla="*/ 0 h 240"/>
                    <a:gd name="T16" fmla="*/ 72 w 275"/>
                    <a:gd name="T17" fmla="*/ 0 h 240"/>
                    <a:gd name="T18" fmla="*/ 72 w 275"/>
                    <a:gd name="T19" fmla="*/ 99 h 240"/>
                    <a:gd name="T20" fmla="*/ 134 w 275"/>
                    <a:gd name="T21" fmla="*/ 99 h 240"/>
                    <a:gd name="T22" fmla="*/ 134 w 275"/>
                    <a:gd name="T23" fmla="*/ 125 h 240"/>
                    <a:gd name="T24" fmla="*/ 41 w 275"/>
                    <a:gd name="T25" fmla="*/ 125 h 240"/>
                    <a:gd name="T26" fmla="*/ 38 w 275"/>
                    <a:gd name="T27" fmla="*/ 125 h 240"/>
                    <a:gd name="T28" fmla="*/ 36 w 275"/>
                    <a:gd name="T29" fmla="*/ 125 h 240"/>
                    <a:gd name="T30" fmla="*/ 36 w 275"/>
                    <a:gd name="T31" fmla="*/ 164 h 240"/>
                    <a:gd name="T32" fmla="*/ 0 w 275"/>
                    <a:gd name="T33" fmla="*/ 164 h 240"/>
                    <a:gd name="T34" fmla="*/ 0 w 275"/>
                    <a:gd name="T35" fmla="*/ 240 h 240"/>
                    <a:gd name="T36" fmla="*/ 77 w 275"/>
                    <a:gd name="T37" fmla="*/ 240 h 240"/>
                    <a:gd name="T38" fmla="*/ 77 w 275"/>
                    <a:gd name="T39" fmla="*/ 164 h 240"/>
                    <a:gd name="T40" fmla="*/ 41 w 275"/>
                    <a:gd name="T41" fmla="*/ 164 h 240"/>
                    <a:gd name="T42" fmla="*/ 41 w 275"/>
                    <a:gd name="T43" fmla="*/ 130 h 240"/>
                    <a:gd name="T44" fmla="*/ 134 w 275"/>
                    <a:gd name="T45" fmla="*/ 130 h 240"/>
                    <a:gd name="T46" fmla="*/ 134 w 275"/>
                    <a:gd name="T47" fmla="*/ 137 h 240"/>
                    <a:gd name="T48" fmla="*/ 134 w 275"/>
                    <a:gd name="T49" fmla="*/ 164 h 240"/>
                    <a:gd name="T50" fmla="*/ 100 w 275"/>
                    <a:gd name="T51" fmla="*/ 164 h 240"/>
                    <a:gd name="T52" fmla="*/ 100 w 275"/>
                    <a:gd name="T53" fmla="*/ 240 h 240"/>
                    <a:gd name="T54" fmla="*/ 177 w 275"/>
                    <a:gd name="T55" fmla="*/ 240 h 240"/>
                    <a:gd name="T56" fmla="*/ 177 w 275"/>
                    <a:gd name="T57" fmla="*/ 164 h 240"/>
                    <a:gd name="T58" fmla="*/ 141 w 275"/>
                    <a:gd name="T59" fmla="*/ 164 h 240"/>
                    <a:gd name="T60" fmla="*/ 141 w 275"/>
                    <a:gd name="T61" fmla="*/ 137 h 240"/>
                    <a:gd name="T62" fmla="*/ 141 w 275"/>
                    <a:gd name="T63" fmla="*/ 130 h 240"/>
                    <a:gd name="T64" fmla="*/ 234 w 275"/>
                    <a:gd name="T65" fmla="*/ 130 h 240"/>
                    <a:gd name="T66" fmla="*/ 234 w 275"/>
                    <a:gd name="T67" fmla="*/ 164 h 240"/>
                    <a:gd name="T68" fmla="*/ 199 w 275"/>
                    <a:gd name="T69" fmla="*/ 164 h 240"/>
                    <a:gd name="T70" fmla="*/ 199 w 275"/>
                    <a:gd name="T71" fmla="*/ 240 h 240"/>
                    <a:gd name="T72" fmla="*/ 275 w 275"/>
                    <a:gd name="T73" fmla="*/ 240 h 240"/>
                    <a:gd name="T74" fmla="*/ 275 w 275"/>
                    <a:gd name="T75" fmla="*/ 164 h 240"/>
                    <a:gd name="T76" fmla="*/ 239 w 275"/>
                    <a:gd name="T77" fmla="*/ 164 h 2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75" h="240">
                      <a:moveTo>
                        <a:pt x="239" y="164"/>
                      </a:moveTo>
                      <a:lnTo>
                        <a:pt x="239" y="125"/>
                      </a:lnTo>
                      <a:lnTo>
                        <a:pt x="237" y="125"/>
                      </a:lnTo>
                      <a:lnTo>
                        <a:pt x="234" y="125"/>
                      </a:lnTo>
                      <a:lnTo>
                        <a:pt x="141" y="125"/>
                      </a:lnTo>
                      <a:lnTo>
                        <a:pt x="141" y="99"/>
                      </a:lnTo>
                      <a:lnTo>
                        <a:pt x="203" y="99"/>
                      </a:lnTo>
                      <a:lnTo>
                        <a:pt x="203" y="0"/>
                      </a:lnTo>
                      <a:lnTo>
                        <a:pt x="72" y="0"/>
                      </a:lnTo>
                      <a:lnTo>
                        <a:pt x="72" y="99"/>
                      </a:lnTo>
                      <a:lnTo>
                        <a:pt x="134" y="99"/>
                      </a:lnTo>
                      <a:lnTo>
                        <a:pt x="134" y="125"/>
                      </a:lnTo>
                      <a:lnTo>
                        <a:pt x="41" y="125"/>
                      </a:lnTo>
                      <a:lnTo>
                        <a:pt x="38" y="125"/>
                      </a:lnTo>
                      <a:lnTo>
                        <a:pt x="36" y="125"/>
                      </a:lnTo>
                      <a:lnTo>
                        <a:pt x="36" y="164"/>
                      </a:lnTo>
                      <a:lnTo>
                        <a:pt x="0" y="164"/>
                      </a:lnTo>
                      <a:lnTo>
                        <a:pt x="0" y="240"/>
                      </a:lnTo>
                      <a:lnTo>
                        <a:pt x="77" y="240"/>
                      </a:lnTo>
                      <a:lnTo>
                        <a:pt x="77" y="164"/>
                      </a:lnTo>
                      <a:lnTo>
                        <a:pt x="41" y="164"/>
                      </a:lnTo>
                      <a:lnTo>
                        <a:pt x="41" y="130"/>
                      </a:lnTo>
                      <a:lnTo>
                        <a:pt x="134" y="130"/>
                      </a:lnTo>
                      <a:lnTo>
                        <a:pt x="134" y="137"/>
                      </a:lnTo>
                      <a:lnTo>
                        <a:pt x="134" y="164"/>
                      </a:lnTo>
                      <a:lnTo>
                        <a:pt x="100" y="164"/>
                      </a:lnTo>
                      <a:lnTo>
                        <a:pt x="100" y="240"/>
                      </a:lnTo>
                      <a:lnTo>
                        <a:pt x="177" y="240"/>
                      </a:lnTo>
                      <a:lnTo>
                        <a:pt x="177" y="164"/>
                      </a:lnTo>
                      <a:lnTo>
                        <a:pt x="141" y="164"/>
                      </a:lnTo>
                      <a:lnTo>
                        <a:pt x="141" y="137"/>
                      </a:lnTo>
                      <a:lnTo>
                        <a:pt x="141" y="130"/>
                      </a:lnTo>
                      <a:lnTo>
                        <a:pt x="234" y="130"/>
                      </a:lnTo>
                      <a:lnTo>
                        <a:pt x="234" y="164"/>
                      </a:lnTo>
                      <a:lnTo>
                        <a:pt x="199" y="164"/>
                      </a:lnTo>
                      <a:lnTo>
                        <a:pt x="199" y="240"/>
                      </a:lnTo>
                      <a:lnTo>
                        <a:pt x="275" y="240"/>
                      </a:lnTo>
                      <a:lnTo>
                        <a:pt x="275" y="164"/>
                      </a:lnTo>
                      <a:lnTo>
                        <a:pt x="239" y="164"/>
                      </a:lnTo>
                      <a:close/>
                    </a:path>
                  </a:pathLst>
                </a:custGeom>
                <a:solidFill>
                  <a:srgbClr val="0072C6">
                    <a:lumMod val="40000"/>
                    <a:lumOff val="60000"/>
                  </a:srgbClr>
                </a:solidFill>
                <a:ln>
                  <a:noFill/>
                </a:ln>
              </p:spPr>
              <p:txBody>
                <a:bodyPr vert="horz" wrap="square" lIns="91416" tIns="45708" rIns="91416" bIns="45708" numCol="1" anchor="t" anchorCtr="0" compatLnSpc="1">
                  <a:prstTxWarp prst="textNoShape">
                    <a:avLst/>
                  </a:prstTxWarp>
                </a:bodyPr>
                <a:lstStyle/>
                <a:p>
                  <a:pPr defTabSz="914363">
                    <a:defRPr/>
                  </a:pPr>
                  <a:endParaRPr lang="en-US" sz="1799" kern="0" dirty="0" smtClean="0">
                    <a:solidFill>
                      <a:srgbClr val="505050"/>
                    </a:solidFill>
                  </a:endParaRPr>
                </a:p>
              </p:txBody>
            </p:sp>
          </p:grpSp>
        </p:grpSp>
      </p:grpSp>
      <p:sp>
        <p:nvSpPr>
          <p:cNvPr id="187" name="Rectangle 186"/>
          <p:cNvSpPr/>
          <p:nvPr/>
        </p:nvSpPr>
        <p:spPr>
          <a:xfrm>
            <a:off x="1911172" y="2558271"/>
            <a:ext cx="1565726" cy="307697"/>
          </a:xfrm>
          <a:prstGeom prst="rect">
            <a:avLst/>
          </a:prstGeom>
        </p:spPr>
        <p:txBody>
          <a:bodyPr wrap="none">
            <a:spAutoFit/>
          </a:bodyPr>
          <a:lstStyle/>
          <a:p>
            <a:pPr algn="ctr" defTabSz="914363" fontAlgn="base">
              <a:spcBef>
                <a:spcPct val="0"/>
              </a:spcBef>
              <a:spcAft>
                <a:spcPct val="0"/>
              </a:spcAft>
            </a:pPr>
            <a:r>
              <a:rPr lang="en-US" sz="1400" kern="0" spc="-20" dirty="0">
                <a:solidFill>
                  <a:srgbClr val="00188F"/>
                </a:solidFill>
                <a:cs typeface="Segoe UI" panose="020B0502040204020203" pitchFamily="34" charset="0"/>
              </a:rPr>
              <a:t>SharePoint Online</a:t>
            </a:r>
          </a:p>
        </p:txBody>
      </p:sp>
      <p:sp>
        <p:nvSpPr>
          <p:cNvPr id="191" name="Rectangle 190"/>
          <p:cNvSpPr/>
          <p:nvPr/>
        </p:nvSpPr>
        <p:spPr>
          <a:xfrm>
            <a:off x="1295554" y="3840296"/>
            <a:ext cx="1373446" cy="461545"/>
          </a:xfrm>
          <a:prstGeom prst="rect">
            <a:avLst/>
          </a:prstGeom>
        </p:spPr>
        <p:txBody>
          <a:bodyPr wrap="square">
            <a:spAutoFit/>
          </a:bodyPr>
          <a:lstStyle/>
          <a:p>
            <a:pPr algn="ctr" defTabSz="914363" fontAlgn="base">
              <a:spcBef>
                <a:spcPct val="0"/>
              </a:spcBef>
              <a:spcAft>
                <a:spcPct val="0"/>
              </a:spcAft>
              <a:defRPr/>
            </a:pPr>
            <a:r>
              <a:rPr lang="en-US" sz="1200" kern="0" spc="-20" dirty="0" smtClean="0">
                <a:solidFill>
                  <a:srgbClr val="FFFFFF"/>
                </a:solidFill>
              </a:rPr>
              <a:t>Local search </a:t>
            </a:r>
            <a:br>
              <a:rPr lang="en-US" sz="1200" kern="0" spc="-20" dirty="0" smtClean="0">
                <a:solidFill>
                  <a:srgbClr val="FFFFFF"/>
                </a:solidFill>
              </a:rPr>
            </a:br>
            <a:r>
              <a:rPr lang="en-US" sz="1200" kern="0" spc="-20" dirty="0" smtClean="0">
                <a:solidFill>
                  <a:srgbClr val="FFFFFF"/>
                </a:solidFill>
              </a:rPr>
              <a:t>results only</a:t>
            </a:r>
          </a:p>
        </p:txBody>
      </p:sp>
      <p:sp>
        <p:nvSpPr>
          <p:cNvPr id="192" name="Rectangle 191"/>
          <p:cNvSpPr/>
          <p:nvPr/>
        </p:nvSpPr>
        <p:spPr>
          <a:xfrm>
            <a:off x="3082834" y="3915733"/>
            <a:ext cx="1090079" cy="276927"/>
          </a:xfrm>
          <a:prstGeom prst="rect">
            <a:avLst/>
          </a:prstGeom>
        </p:spPr>
        <p:txBody>
          <a:bodyPr wrap="none">
            <a:spAutoFit/>
          </a:bodyPr>
          <a:lstStyle/>
          <a:p>
            <a:pPr algn="ctr" defTabSz="914363">
              <a:defRPr/>
            </a:pPr>
            <a:r>
              <a:rPr lang="en-US" sz="1200" kern="0" spc="-20" dirty="0" smtClean="0">
                <a:solidFill>
                  <a:srgbClr val="FFFFFF"/>
                </a:solidFill>
              </a:rPr>
              <a:t>Site collection</a:t>
            </a:r>
          </a:p>
        </p:txBody>
      </p:sp>
      <p:sp>
        <p:nvSpPr>
          <p:cNvPr id="193" name="Rectangle 192"/>
          <p:cNvSpPr/>
          <p:nvPr/>
        </p:nvSpPr>
        <p:spPr>
          <a:xfrm>
            <a:off x="1604384" y="1749997"/>
            <a:ext cx="2287486" cy="307777"/>
          </a:xfrm>
          <a:prstGeom prst="rect">
            <a:avLst/>
          </a:prstGeom>
        </p:spPr>
        <p:txBody>
          <a:bodyPr wrap="none">
            <a:spAutoFit/>
          </a:bodyPr>
          <a:lstStyle/>
          <a:p>
            <a:pPr algn="ctr" defTabSz="914363">
              <a:defRPr/>
            </a:pPr>
            <a:r>
              <a:rPr lang="en-US" sz="1400" kern="0" spc="-20" dirty="0" smtClean="0">
                <a:solidFill>
                  <a:srgbClr val="00188F"/>
                </a:solidFill>
              </a:rPr>
              <a:t>Microsoft Office 365 tenant</a:t>
            </a:r>
          </a:p>
        </p:txBody>
      </p:sp>
      <p:sp>
        <p:nvSpPr>
          <p:cNvPr id="194" name="Rectangle 193"/>
          <p:cNvSpPr/>
          <p:nvPr/>
        </p:nvSpPr>
        <p:spPr>
          <a:xfrm>
            <a:off x="8694667" y="2564538"/>
            <a:ext cx="1016360" cy="307697"/>
          </a:xfrm>
          <a:prstGeom prst="rect">
            <a:avLst/>
          </a:prstGeom>
        </p:spPr>
        <p:txBody>
          <a:bodyPr wrap="none">
            <a:spAutoFit/>
          </a:bodyPr>
          <a:lstStyle/>
          <a:p>
            <a:pPr algn="ctr" defTabSz="914363"/>
            <a:r>
              <a:rPr lang="en-US" sz="1400" kern="0" spc="-20" dirty="0">
                <a:solidFill>
                  <a:srgbClr val="00188F"/>
                </a:solidFill>
                <a:cs typeface="Segoe UI" panose="020B0502040204020203" pitchFamily="34" charset="0"/>
              </a:rPr>
              <a:t>SharePoint</a:t>
            </a:r>
          </a:p>
        </p:txBody>
      </p:sp>
      <p:sp>
        <p:nvSpPr>
          <p:cNvPr id="196" name="Rectangle 195"/>
          <p:cNvSpPr/>
          <p:nvPr/>
        </p:nvSpPr>
        <p:spPr>
          <a:xfrm>
            <a:off x="7971407" y="1749997"/>
            <a:ext cx="2399696" cy="307777"/>
          </a:xfrm>
          <a:prstGeom prst="rect">
            <a:avLst/>
          </a:prstGeom>
        </p:spPr>
        <p:txBody>
          <a:bodyPr wrap="none">
            <a:spAutoFit/>
          </a:bodyPr>
          <a:lstStyle/>
          <a:p>
            <a:pPr algn="ctr" defTabSz="914363">
              <a:defRPr/>
            </a:pPr>
            <a:r>
              <a:rPr lang="en-US" sz="1400" kern="0" spc="-20" dirty="0" smtClean="0">
                <a:solidFill>
                  <a:srgbClr val="00188F"/>
                </a:solidFill>
              </a:rPr>
              <a:t>SharePoint Server 2013 Farm</a:t>
            </a:r>
          </a:p>
        </p:txBody>
      </p:sp>
      <p:sp>
        <p:nvSpPr>
          <p:cNvPr id="199" name="Rectangle 198"/>
          <p:cNvSpPr/>
          <p:nvPr/>
        </p:nvSpPr>
        <p:spPr bwMode="auto">
          <a:xfrm>
            <a:off x="9326586" y="2925339"/>
            <a:ext cx="1417885" cy="1417884"/>
          </a:xfrm>
          <a:prstGeom prst="rect">
            <a:avLst/>
          </a:prstGeom>
          <a:solidFill>
            <a:srgbClr val="0072C6"/>
          </a:solidFill>
          <a:ln w="9525" cap="flat" cmpd="sng" algn="ctr">
            <a:noFill/>
            <a:prstDash val="solid"/>
            <a:headEnd type="none" w="med" len="med"/>
            <a:tailEnd type="none" w="med" len="med"/>
          </a:ln>
          <a:effectLst/>
        </p:spPr>
        <p:txBody>
          <a:bodyPr rot="0" spcFirstLastPara="0" vertOverflow="overflow" horzOverflow="overflow" vert="horz" wrap="square" lIns="45708" tIns="45708" rIns="45708" bIns="45708" numCol="1" spcCol="0" rtlCol="0" fromWordArt="0" anchor="ctr" anchorCtr="0" forceAA="0" compatLnSpc="1">
            <a:prstTxWarp prst="textNoShape">
              <a:avLst/>
            </a:prstTxWarp>
            <a:noAutofit/>
          </a:bodyPr>
          <a:lstStyle/>
          <a:p>
            <a:pPr algn="ctr" defTabSz="913825" fontAlgn="base">
              <a:spcBef>
                <a:spcPct val="0"/>
              </a:spcBef>
              <a:spcAft>
                <a:spcPct val="0"/>
              </a:spcAft>
              <a:defRPr/>
            </a:pPr>
            <a:endParaRPr lang="en-US" sz="2199" kern="0" dirty="0" smtClean="0">
              <a:solidFill>
                <a:srgbClr val="505050"/>
              </a:solidFill>
              <a:ea typeface="Segoe UI" pitchFamily="34" charset="0"/>
              <a:cs typeface="Segoe UI" pitchFamily="34" charset="0"/>
            </a:endParaRPr>
          </a:p>
        </p:txBody>
      </p:sp>
      <p:sp>
        <p:nvSpPr>
          <p:cNvPr id="200" name="Rectangle 199"/>
          <p:cNvSpPr/>
          <p:nvPr/>
        </p:nvSpPr>
        <p:spPr bwMode="auto">
          <a:xfrm>
            <a:off x="9630569" y="3249676"/>
            <a:ext cx="840663" cy="529252"/>
          </a:xfrm>
          <a:prstGeom prst="rect">
            <a:avLst/>
          </a:prstGeom>
          <a:solidFill>
            <a:srgbClr val="FFB900"/>
          </a:solidFill>
          <a:ln w="9525" cap="flat" cmpd="sng" algn="ctr">
            <a:noFill/>
            <a:prstDash val="solid"/>
            <a:headEnd type="none" w="med" len="med"/>
            <a:tailEnd type="none" w="med" len="med"/>
          </a:ln>
          <a:effectLst/>
        </p:spPr>
        <p:txBody>
          <a:bodyPr rot="0" spcFirstLastPara="0" vertOverflow="overflow" horzOverflow="overflow" vert="horz" wrap="square" lIns="45708" tIns="45708" rIns="45708" bIns="45708" numCol="1" spcCol="0" rtlCol="0" fromWordArt="0" anchor="ctr" anchorCtr="0" forceAA="0" compatLnSpc="1">
            <a:prstTxWarp prst="textNoShape">
              <a:avLst/>
            </a:prstTxWarp>
            <a:noAutofit/>
          </a:bodyPr>
          <a:lstStyle/>
          <a:p>
            <a:pPr algn="ctr" defTabSz="913825" fontAlgn="base">
              <a:spcBef>
                <a:spcPct val="0"/>
              </a:spcBef>
              <a:spcAft>
                <a:spcPct val="0"/>
              </a:spcAft>
              <a:defRPr/>
            </a:pPr>
            <a:endParaRPr lang="en-US" sz="2199" kern="0" dirty="0" smtClean="0">
              <a:solidFill>
                <a:srgbClr val="505050"/>
              </a:solidFill>
              <a:ea typeface="Segoe UI" pitchFamily="34" charset="0"/>
              <a:cs typeface="Segoe UI" pitchFamily="34" charset="0"/>
            </a:endParaRPr>
          </a:p>
        </p:txBody>
      </p:sp>
      <p:sp>
        <p:nvSpPr>
          <p:cNvPr id="201" name="Rectangle 200"/>
          <p:cNvSpPr/>
          <p:nvPr/>
        </p:nvSpPr>
        <p:spPr>
          <a:xfrm>
            <a:off x="9345213" y="3840009"/>
            <a:ext cx="1406348" cy="461545"/>
          </a:xfrm>
          <a:prstGeom prst="rect">
            <a:avLst/>
          </a:prstGeom>
        </p:spPr>
        <p:txBody>
          <a:bodyPr wrap="square">
            <a:spAutoFit/>
          </a:bodyPr>
          <a:lstStyle/>
          <a:p>
            <a:pPr algn="ctr" defTabSz="914363">
              <a:defRPr/>
            </a:pPr>
            <a:r>
              <a:rPr lang="en-US" sz="1200" kern="0" spc="-20" dirty="0" smtClean="0">
                <a:solidFill>
                  <a:srgbClr val="FFFFFF"/>
                </a:solidFill>
              </a:rPr>
              <a:t>Hybrid search </a:t>
            </a:r>
            <a:br>
              <a:rPr lang="en-US" sz="1200" kern="0" spc="-20" dirty="0" smtClean="0">
                <a:solidFill>
                  <a:srgbClr val="FFFFFF"/>
                </a:solidFill>
              </a:rPr>
            </a:br>
            <a:r>
              <a:rPr lang="en-US" sz="1200" kern="0" spc="-20" dirty="0" smtClean="0">
                <a:solidFill>
                  <a:srgbClr val="FFFFFF"/>
                </a:solidFill>
              </a:rPr>
              <a:t>results</a:t>
            </a:r>
          </a:p>
        </p:txBody>
      </p:sp>
      <p:grpSp>
        <p:nvGrpSpPr>
          <p:cNvPr id="202" name="Group 201"/>
          <p:cNvGrpSpPr/>
          <p:nvPr/>
        </p:nvGrpSpPr>
        <p:grpSpPr>
          <a:xfrm>
            <a:off x="9598448" y="3099884"/>
            <a:ext cx="899878" cy="698318"/>
            <a:chOff x="6351588" y="3963988"/>
            <a:chExt cx="900112" cy="698500"/>
          </a:xfrm>
        </p:grpSpPr>
        <p:grpSp>
          <p:nvGrpSpPr>
            <p:cNvPr id="203" name="Group 202"/>
            <p:cNvGrpSpPr/>
            <p:nvPr/>
          </p:nvGrpSpPr>
          <p:grpSpPr>
            <a:xfrm>
              <a:off x="6351588" y="3963988"/>
              <a:ext cx="900112" cy="698500"/>
              <a:chOff x="6351588" y="3963988"/>
              <a:chExt cx="900112" cy="698500"/>
            </a:xfrm>
          </p:grpSpPr>
          <p:sp>
            <p:nvSpPr>
              <p:cNvPr id="205" name="Freeform 5"/>
              <p:cNvSpPr>
                <a:spLocks noEditPoints="1"/>
              </p:cNvSpPr>
              <p:nvPr/>
            </p:nvSpPr>
            <p:spPr bwMode="auto">
              <a:xfrm>
                <a:off x="6351588" y="4078288"/>
                <a:ext cx="900112" cy="584200"/>
              </a:xfrm>
              <a:custGeom>
                <a:avLst/>
                <a:gdLst>
                  <a:gd name="T0" fmla="*/ 225 w 237"/>
                  <a:gd name="T1" fmla="*/ 0 h 153"/>
                  <a:gd name="T2" fmla="*/ 12 w 237"/>
                  <a:gd name="T3" fmla="*/ 0 h 153"/>
                  <a:gd name="T4" fmla="*/ 0 w 237"/>
                  <a:gd name="T5" fmla="*/ 12 h 153"/>
                  <a:gd name="T6" fmla="*/ 0 w 237"/>
                  <a:gd name="T7" fmla="*/ 142 h 153"/>
                  <a:gd name="T8" fmla="*/ 12 w 237"/>
                  <a:gd name="T9" fmla="*/ 153 h 153"/>
                  <a:gd name="T10" fmla="*/ 225 w 237"/>
                  <a:gd name="T11" fmla="*/ 153 h 153"/>
                  <a:gd name="T12" fmla="*/ 237 w 237"/>
                  <a:gd name="T13" fmla="*/ 142 h 153"/>
                  <a:gd name="T14" fmla="*/ 237 w 237"/>
                  <a:gd name="T15" fmla="*/ 12 h 153"/>
                  <a:gd name="T16" fmla="*/ 225 w 237"/>
                  <a:gd name="T17" fmla="*/ 0 h 153"/>
                  <a:gd name="T18" fmla="*/ 225 w 237"/>
                  <a:gd name="T19" fmla="*/ 142 h 153"/>
                  <a:gd name="T20" fmla="*/ 225 w 237"/>
                  <a:gd name="T21" fmla="*/ 142 h 153"/>
                  <a:gd name="T22" fmla="*/ 12 w 237"/>
                  <a:gd name="T23" fmla="*/ 142 h 153"/>
                  <a:gd name="T24" fmla="*/ 12 w 237"/>
                  <a:gd name="T25" fmla="*/ 142 h 153"/>
                  <a:gd name="T26" fmla="*/ 12 w 237"/>
                  <a:gd name="T27" fmla="*/ 12 h 153"/>
                  <a:gd name="T28" fmla="*/ 12 w 237"/>
                  <a:gd name="T29" fmla="*/ 12 h 153"/>
                  <a:gd name="T30" fmla="*/ 225 w 237"/>
                  <a:gd name="T31" fmla="*/ 12 h 153"/>
                  <a:gd name="T32" fmla="*/ 225 w 237"/>
                  <a:gd name="T33" fmla="*/ 12 h 153"/>
                  <a:gd name="T34" fmla="*/ 225 w 237"/>
                  <a:gd name="T35" fmla="*/ 142 h 153"/>
                  <a:gd name="T36" fmla="*/ 225 w 237"/>
                  <a:gd name="T37" fmla="*/ 142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37" h="153">
                    <a:moveTo>
                      <a:pt x="225" y="0"/>
                    </a:moveTo>
                    <a:cubicBezTo>
                      <a:pt x="12" y="0"/>
                      <a:pt x="12" y="0"/>
                      <a:pt x="12" y="0"/>
                    </a:cubicBezTo>
                    <a:cubicBezTo>
                      <a:pt x="6" y="0"/>
                      <a:pt x="0" y="5"/>
                      <a:pt x="0" y="12"/>
                    </a:cubicBezTo>
                    <a:cubicBezTo>
                      <a:pt x="0" y="142"/>
                      <a:pt x="0" y="142"/>
                      <a:pt x="0" y="142"/>
                    </a:cubicBezTo>
                    <a:cubicBezTo>
                      <a:pt x="0" y="148"/>
                      <a:pt x="6" y="153"/>
                      <a:pt x="12" y="153"/>
                    </a:cubicBezTo>
                    <a:cubicBezTo>
                      <a:pt x="225" y="153"/>
                      <a:pt x="225" y="153"/>
                      <a:pt x="225" y="153"/>
                    </a:cubicBezTo>
                    <a:cubicBezTo>
                      <a:pt x="232" y="153"/>
                      <a:pt x="237" y="148"/>
                      <a:pt x="237" y="142"/>
                    </a:cubicBezTo>
                    <a:cubicBezTo>
                      <a:pt x="237" y="12"/>
                      <a:pt x="237" y="12"/>
                      <a:pt x="237" y="12"/>
                    </a:cubicBezTo>
                    <a:cubicBezTo>
                      <a:pt x="237" y="5"/>
                      <a:pt x="232" y="0"/>
                      <a:pt x="225" y="0"/>
                    </a:cubicBezTo>
                    <a:close/>
                    <a:moveTo>
                      <a:pt x="225" y="142"/>
                    </a:moveTo>
                    <a:cubicBezTo>
                      <a:pt x="225" y="142"/>
                      <a:pt x="225" y="142"/>
                      <a:pt x="225" y="142"/>
                    </a:cubicBezTo>
                    <a:cubicBezTo>
                      <a:pt x="12" y="142"/>
                      <a:pt x="12" y="142"/>
                      <a:pt x="12" y="142"/>
                    </a:cubicBezTo>
                    <a:cubicBezTo>
                      <a:pt x="12" y="142"/>
                      <a:pt x="12" y="142"/>
                      <a:pt x="12" y="142"/>
                    </a:cubicBezTo>
                    <a:cubicBezTo>
                      <a:pt x="12" y="12"/>
                      <a:pt x="12" y="12"/>
                      <a:pt x="12" y="12"/>
                    </a:cubicBezTo>
                    <a:cubicBezTo>
                      <a:pt x="12" y="12"/>
                      <a:pt x="12" y="12"/>
                      <a:pt x="12" y="12"/>
                    </a:cubicBezTo>
                    <a:cubicBezTo>
                      <a:pt x="225" y="12"/>
                      <a:pt x="225" y="12"/>
                      <a:pt x="225" y="12"/>
                    </a:cubicBezTo>
                    <a:cubicBezTo>
                      <a:pt x="225" y="12"/>
                      <a:pt x="225" y="12"/>
                      <a:pt x="225" y="12"/>
                    </a:cubicBezTo>
                    <a:cubicBezTo>
                      <a:pt x="225" y="142"/>
                      <a:pt x="225" y="142"/>
                      <a:pt x="225" y="142"/>
                    </a:cubicBezTo>
                    <a:cubicBezTo>
                      <a:pt x="225" y="142"/>
                      <a:pt x="225" y="142"/>
                      <a:pt x="225" y="14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pPr defTabSz="914363">
                  <a:defRPr/>
                </a:pPr>
                <a:endParaRPr lang="en-US" sz="1799" kern="0" dirty="0" smtClean="0">
                  <a:solidFill>
                    <a:srgbClr val="505050"/>
                  </a:solidFill>
                </a:endParaRPr>
              </a:p>
            </p:txBody>
          </p:sp>
          <p:sp>
            <p:nvSpPr>
              <p:cNvPr id="206" name="Freeform 6"/>
              <p:cNvSpPr>
                <a:spLocks noEditPoints="1"/>
              </p:cNvSpPr>
              <p:nvPr/>
            </p:nvSpPr>
            <p:spPr bwMode="auto">
              <a:xfrm>
                <a:off x="6351588" y="3963988"/>
                <a:ext cx="900112" cy="107950"/>
              </a:xfrm>
              <a:custGeom>
                <a:avLst/>
                <a:gdLst>
                  <a:gd name="T0" fmla="*/ 225 w 237"/>
                  <a:gd name="T1" fmla="*/ 0 h 28"/>
                  <a:gd name="T2" fmla="*/ 12 w 237"/>
                  <a:gd name="T3" fmla="*/ 0 h 28"/>
                  <a:gd name="T4" fmla="*/ 0 w 237"/>
                  <a:gd name="T5" fmla="*/ 12 h 28"/>
                  <a:gd name="T6" fmla="*/ 0 w 237"/>
                  <a:gd name="T7" fmla="*/ 26 h 28"/>
                  <a:gd name="T8" fmla="*/ 9 w 237"/>
                  <a:gd name="T9" fmla="*/ 23 h 28"/>
                  <a:gd name="T10" fmla="*/ 228 w 237"/>
                  <a:gd name="T11" fmla="*/ 23 h 28"/>
                  <a:gd name="T12" fmla="*/ 237 w 237"/>
                  <a:gd name="T13" fmla="*/ 28 h 28"/>
                  <a:gd name="T14" fmla="*/ 237 w 237"/>
                  <a:gd name="T15" fmla="*/ 12 h 28"/>
                  <a:gd name="T16" fmla="*/ 225 w 237"/>
                  <a:gd name="T17" fmla="*/ 0 h 28"/>
                  <a:gd name="T18" fmla="*/ 190 w 237"/>
                  <a:gd name="T19" fmla="*/ 16 h 28"/>
                  <a:gd name="T20" fmla="*/ 179 w 237"/>
                  <a:gd name="T21" fmla="*/ 16 h 28"/>
                  <a:gd name="T22" fmla="*/ 179 w 237"/>
                  <a:gd name="T23" fmla="*/ 14 h 28"/>
                  <a:gd name="T24" fmla="*/ 190 w 237"/>
                  <a:gd name="T25" fmla="*/ 14 h 28"/>
                  <a:gd name="T26" fmla="*/ 190 w 237"/>
                  <a:gd name="T27" fmla="*/ 16 h 28"/>
                  <a:gd name="T28" fmla="*/ 204 w 237"/>
                  <a:gd name="T29" fmla="*/ 16 h 28"/>
                  <a:gd name="T30" fmla="*/ 196 w 237"/>
                  <a:gd name="T31" fmla="*/ 16 h 28"/>
                  <a:gd name="T32" fmla="*/ 196 w 237"/>
                  <a:gd name="T33" fmla="*/ 8 h 28"/>
                  <a:gd name="T34" fmla="*/ 204 w 237"/>
                  <a:gd name="T35" fmla="*/ 8 h 28"/>
                  <a:gd name="T36" fmla="*/ 204 w 237"/>
                  <a:gd name="T37" fmla="*/ 16 h 28"/>
                  <a:gd name="T38" fmla="*/ 223 w 237"/>
                  <a:gd name="T39" fmla="*/ 16 h 28"/>
                  <a:gd name="T40" fmla="*/ 220 w 237"/>
                  <a:gd name="T41" fmla="*/ 16 h 28"/>
                  <a:gd name="T42" fmla="*/ 218 w 237"/>
                  <a:gd name="T43" fmla="*/ 15 h 28"/>
                  <a:gd name="T44" fmla="*/ 217 w 237"/>
                  <a:gd name="T45" fmla="*/ 13 h 28"/>
                  <a:gd name="T46" fmla="*/ 214 w 237"/>
                  <a:gd name="T47" fmla="*/ 16 h 28"/>
                  <a:gd name="T48" fmla="*/ 214 w 237"/>
                  <a:gd name="T49" fmla="*/ 16 h 28"/>
                  <a:gd name="T50" fmla="*/ 211 w 237"/>
                  <a:gd name="T51" fmla="*/ 16 h 28"/>
                  <a:gd name="T52" fmla="*/ 216 w 237"/>
                  <a:gd name="T53" fmla="*/ 12 h 28"/>
                  <a:gd name="T54" fmla="*/ 211 w 237"/>
                  <a:gd name="T55" fmla="*/ 8 h 28"/>
                  <a:gd name="T56" fmla="*/ 214 w 237"/>
                  <a:gd name="T57" fmla="*/ 8 h 28"/>
                  <a:gd name="T58" fmla="*/ 217 w 237"/>
                  <a:gd name="T59" fmla="*/ 11 h 28"/>
                  <a:gd name="T60" fmla="*/ 220 w 237"/>
                  <a:gd name="T61" fmla="*/ 8 h 28"/>
                  <a:gd name="T62" fmla="*/ 223 w 237"/>
                  <a:gd name="T63" fmla="*/ 8 h 28"/>
                  <a:gd name="T64" fmla="*/ 218 w 237"/>
                  <a:gd name="T65" fmla="*/ 12 h 28"/>
                  <a:gd name="T66" fmla="*/ 223 w 237"/>
                  <a:gd name="T67" fmla="*/ 16 h 28"/>
                  <a:gd name="T68" fmla="*/ 203 w 237"/>
                  <a:gd name="T69" fmla="*/ 9 h 28"/>
                  <a:gd name="T70" fmla="*/ 197 w 237"/>
                  <a:gd name="T71" fmla="*/ 9 h 28"/>
                  <a:gd name="T72" fmla="*/ 197 w 237"/>
                  <a:gd name="T73" fmla="*/ 15 h 28"/>
                  <a:gd name="T74" fmla="*/ 203 w 237"/>
                  <a:gd name="T75" fmla="*/ 15 h 28"/>
                  <a:gd name="T76" fmla="*/ 203 w 237"/>
                  <a:gd name="T77" fmla="*/ 9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37" h="28">
                    <a:moveTo>
                      <a:pt x="225" y="0"/>
                    </a:moveTo>
                    <a:cubicBezTo>
                      <a:pt x="12" y="0"/>
                      <a:pt x="12" y="0"/>
                      <a:pt x="12" y="0"/>
                    </a:cubicBezTo>
                    <a:cubicBezTo>
                      <a:pt x="6" y="0"/>
                      <a:pt x="0" y="5"/>
                      <a:pt x="0" y="12"/>
                    </a:cubicBezTo>
                    <a:cubicBezTo>
                      <a:pt x="0" y="26"/>
                      <a:pt x="0" y="26"/>
                      <a:pt x="0" y="26"/>
                    </a:cubicBezTo>
                    <a:cubicBezTo>
                      <a:pt x="3" y="25"/>
                      <a:pt x="5" y="23"/>
                      <a:pt x="9" y="23"/>
                    </a:cubicBezTo>
                    <a:cubicBezTo>
                      <a:pt x="228" y="23"/>
                      <a:pt x="228" y="23"/>
                      <a:pt x="228" y="23"/>
                    </a:cubicBezTo>
                    <a:cubicBezTo>
                      <a:pt x="231" y="23"/>
                      <a:pt x="235" y="25"/>
                      <a:pt x="237" y="28"/>
                    </a:cubicBezTo>
                    <a:cubicBezTo>
                      <a:pt x="237" y="12"/>
                      <a:pt x="237" y="12"/>
                      <a:pt x="237" y="12"/>
                    </a:cubicBezTo>
                    <a:cubicBezTo>
                      <a:pt x="237" y="5"/>
                      <a:pt x="232" y="0"/>
                      <a:pt x="225" y="0"/>
                    </a:cubicBezTo>
                    <a:close/>
                    <a:moveTo>
                      <a:pt x="190" y="16"/>
                    </a:moveTo>
                    <a:cubicBezTo>
                      <a:pt x="179" y="16"/>
                      <a:pt x="179" y="16"/>
                      <a:pt x="179" y="16"/>
                    </a:cubicBezTo>
                    <a:cubicBezTo>
                      <a:pt x="179" y="14"/>
                      <a:pt x="179" y="14"/>
                      <a:pt x="179" y="14"/>
                    </a:cubicBezTo>
                    <a:cubicBezTo>
                      <a:pt x="190" y="14"/>
                      <a:pt x="190" y="14"/>
                      <a:pt x="190" y="14"/>
                    </a:cubicBezTo>
                    <a:lnTo>
                      <a:pt x="190" y="16"/>
                    </a:lnTo>
                    <a:close/>
                    <a:moveTo>
                      <a:pt x="204" y="16"/>
                    </a:moveTo>
                    <a:cubicBezTo>
                      <a:pt x="196" y="16"/>
                      <a:pt x="196" y="16"/>
                      <a:pt x="196" y="16"/>
                    </a:cubicBezTo>
                    <a:cubicBezTo>
                      <a:pt x="196" y="8"/>
                      <a:pt x="196" y="8"/>
                      <a:pt x="196" y="8"/>
                    </a:cubicBezTo>
                    <a:cubicBezTo>
                      <a:pt x="204" y="8"/>
                      <a:pt x="204" y="8"/>
                      <a:pt x="204" y="8"/>
                    </a:cubicBezTo>
                    <a:lnTo>
                      <a:pt x="204" y="16"/>
                    </a:lnTo>
                    <a:close/>
                    <a:moveTo>
                      <a:pt x="223" y="16"/>
                    </a:moveTo>
                    <a:cubicBezTo>
                      <a:pt x="220" y="16"/>
                      <a:pt x="220" y="16"/>
                      <a:pt x="220" y="16"/>
                    </a:cubicBezTo>
                    <a:cubicBezTo>
                      <a:pt x="218" y="15"/>
                      <a:pt x="218" y="15"/>
                      <a:pt x="218" y="15"/>
                    </a:cubicBezTo>
                    <a:cubicBezTo>
                      <a:pt x="217" y="13"/>
                      <a:pt x="217" y="13"/>
                      <a:pt x="217" y="13"/>
                    </a:cubicBezTo>
                    <a:cubicBezTo>
                      <a:pt x="214" y="16"/>
                      <a:pt x="214" y="16"/>
                      <a:pt x="214" y="16"/>
                    </a:cubicBezTo>
                    <a:cubicBezTo>
                      <a:pt x="214" y="16"/>
                      <a:pt x="214" y="16"/>
                      <a:pt x="214" y="16"/>
                    </a:cubicBezTo>
                    <a:cubicBezTo>
                      <a:pt x="211" y="16"/>
                      <a:pt x="211" y="16"/>
                      <a:pt x="211" y="16"/>
                    </a:cubicBezTo>
                    <a:cubicBezTo>
                      <a:pt x="216" y="12"/>
                      <a:pt x="216" y="12"/>
                      <a:pt x="216" y="12"/>
                    </a:cubicBezTo>
                    <a:cubicBezTo>
                      <a:pt x="211" y="8"/>
                      <a:pt x="211" y="8"/>
                      <a:pt x="211" y="8"/>
                    </a:cubicBezTo>
                    <a:cubicBezTo>
                      <a:pt x="214" y="8"/>
                      <a:pt x="214" y="8"/>
                      <a:pt x="214" y="8"/>
                    </a:cubicBezTo>
                    <a:cubicBezTo>
                      <a:pt x="217" y="11"/>
                      <a:pt x="217" y="11"/>
                      <a:pt x="217" y="11"/>
                    </a:cubicBezTo>
                    <a:cubicBezTo>
                      <a:pt x="220" y="8"/>
                      <a:pt x="220" y="8"/>
                      <a:pt x="220" y="8"/>
                    </a:cubicBezTo>
                    <a:cubicBezTo>
                      <a:pt x="223" y="8"/>
                      <a:pt x="223" y="8"/>
                      <a:pt x="223" y="8"/>
                    </a:cubicBezTo>
                    <a:cubicBezTo>
                      <a:pt x="218" y="12"/>
                      <a:pt x="218" y="12"/>
                      <a:pt x="218" y="12"/>
                    </a:cubicBezTo>
                    <a:lnTo>
                      <a:pt x="223" y="16"/>
                    </a:lnTo>
                    <a:close/>
                    <a:moveTo>
                      <a:pt x="203" y="9"/>
                    </a:moveTo>
                    <a:cubicBezTo>
                      <a:pt x="197" y="9"/>
                      <a:pt x="197" y="9"/>
                      <a:pt x="197" y="9"/>
                    </a:cubicBezTo>
                    <a:cubicBezTo>
                      <a:pt x="197" y="15"/>
                      <a:pt x="197" y="15"/>
                      <a:pt x="197" y="15"/>
                    </a:cubicBezTo>
                    <a:cubicBezTo>
                      <a:pt x="203" y="15"/>
                      <a:pt x="203" y="15"/>
                      <a:pt x="203" y="15"/>
                    </a:cubicBezTo>
                    <a:lnTo>
                      <a:pt x="203" y="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pPr defTabSz="914363">
                  <a:defRPr/>
                </a:pPr>
                <a:endParaRPr lang="en-US" sz="1799" kern="0" dirty="0" smtClean="0">
                  <a:solidFill>
                    <a:srgbClr val="505050"/>
                  </a:solidFill>
                </a:endParaRPr>
              </a:p>
            </p:txBody>
          </p:sp>
        </p:grpSp>
        <p:sp>
          <p:nvSpPr>
            <p:cNvPr id="204" name="Freeform 7"/>
            <p:cNvSpPr>
              <a:spLocks/>
            </p:cNvSpPr>
            <p:nvPr/>
          </p:nvSpPr>
          <p:spPr bwMode="auto">
            <a:xfrm>
              <a:off x="6583363" y="4178301"/>
              <a:ext cx="436562" cy="381000"/>
            </a:xfrm>
            <a:custGeom>
              <a:avLst/>
              <a:gdLst>
                <a:gd name="T0" fmla="*/ 239 w 275"/>
                <a:gd name="T1" fmla="*/ 164 h 240"/>
                <a:gd name="T2" fmla="*/ 239 w 275"/>
                <a:gd name="T3" fmla="*/ 125 h 240"/>
                <a:gd name="T4" fmla="*/ 237 w 275"/>
                <a:gd name="T5" fmla="*/ 125 h 240"/>
                <a:gd name="T6" fmla="*/ 234 w 275"/>
                <a:gd name="T7" fmla="*/ 125 h 240"/>
                <a:gd name="T8" fmla="*/ 141 w 275"/>
                <a:gd name="T9" fmla="*/ 125 h 240"/>
                <a:gd name="T10" fmla="*/ 141 w 275"/>
                <a:gd name="T11" fmla="*/ 99 h 240"/>
                <a:gd name="T12" fmla="*/ 203 w 275"/>
                <a:gd name="T13" fmla="*/ 99 h 240"/>
                <a:gd name="T14" fmla="*/ 203 w 275"/>
                <a:gd name="T15" fmla="*/ 0 h 240"/>
                <a:gd name="T16" fmla="*/ 72 w 275"/>
                <a:gd name="T17" fmla="*/ 0 h 240"/>
                <a:gd name="T18" fmla="*/ 72 w 275"/>
                <a:gd name="T19" fmla="*/ 99 h 240"/>
                <a:gd name="T20" fmla="*/ 134 w 275"/>
                <a:gd name="T21" fmla="*/ 99 h 240"/>
                <a:gd name="T22" fmla="*/ 134 w 275"/>
                <a:gd name="T23" fmla="*/ 125 h 240"/>
                <a:gd name="T24" fmla="*/ 41 w 275"/>
                <a:gd name="T25" fmla="*/ 125 h 240"/>
                <a:gd name="T26" fmla="*/ 38 w 275"/>
                <a:gd name="T27" fmla="*/ 125 h 240"/>
                <a:gd name="T28" fmla="*/ 36 w 275"/>
                <a:gd name="T29" fmla="*/ 125 h 240"/>
                <a:gd name="T30" fmla="*/ 36 w 275"/>
                <a:gd name="T31" fmla="*/ 164 h 240"/>
                <a:gd name="T32" fmla="*/ 0 w 275"/>
                <a:gd name="T33" fmla="*/ 164 h 240"/>
                <a:gd name="T34" fmla="*/ 0 w 275"/>
                <a:gd name="T35" fmla="*/ 240 h 240"/>
                <a:gd name="T36" fmla="*/ 77 w 275"/>
                <a:gd name="T37" fmla="*/ 240 h 240"/>
                <a:gd name="T38" fmla="*/ 77 w 275"/>
                <a:gd name="T39" fmla="*/ 164 h 240"/>
                <a:gd name="T40" fmla="*/ 41 w 275"/>
                <a:gd name="T41" fmla="*/ 164 h 240"/>
                <a:gd name="T42" fmla="*/ 41 w 275"/>
                <a:gd name="T43" fmla="*/ 130 h 240"/>
                <a:gd name="T44" fmla="*/ 134 w 275"/>
                <a:gd name="T45" fmla="*/ 130 h 240"/>
                <a:gd name="T46" fmla="*/ 134 w 275"/>
                <a:gd name="T47" fmla="*/ 137 h 240"/>
                <a:gd name="T48" fmla="*/ 134 w 275"/>
                <a:gd name="T49" fmla="*/ 164 h 240"/>
                <a:gd name="T50" fmla="*/ 100 w 275"/>
                <a:gd name="T51" fmla="*/ 164 h 240"/>
                <a:gd name="T52" fmla="*/ 100 w 275"/>
                <a:gd name="T53" fmla="*/ 240 h 240"/>
                <a:gd name="T54" fmla="*/ 177 w 275"/>
                <a:gd name="T55" fmla="*/ 240 h 240"/>
                <a:gd name="T56" fmla="*/ 177 w 275"/>
                <a:gd name="T57" fmla="*/ 164 h 240"/>
                <a:gd name="T58" fmla="*/ 141 w 275"/>
                <a:gd name="T59" fmla="*/ 164 h 240"/>
                <a:gd name="T60" fmla="*/ 141 w 275"/>
                <a:gd name="T61" fmla="*/ 137 h 240"/>
                <a:gd name="T62" fmla="*/ 141 w 275"/>
                <a:gd name="T63" fmla="*/ 130 h 240"/>
                <a:gd name="T64" fmla="*/ 234 w 275"/>
                <a:gd name="T65" fmla="*/ 130 h 240"/>
                <a:gd name="T66" fmla="*/ 234 w 275"/>
                <a:gd name="T67" fmla="*/ 164 h 240"/>
                <a:gd name="T68" fmla="*/ 199 w 275"/>
                <a:gd name="T69" fmla="*/ 164 h 240"/>
                <a:gd name="T70" fmla="*/ 199 w 275"/>
                <a:gd name="T71" fmla="*/ 240 h 240"/>
                <a:gd name="T72" fmla="*/ 275 w 275"/>
                <a:gd name="T73" fmla="*/ 240 h 240"/>
                <a:gd name="T74" fmla="*/ 275 w 275"/>
                <a:gd name="T75" fmla="*/ 164 h 240"/>
                <a:gd name="T76" fmla="*/ 239 w 275"/>
                <a:gd name="T77" fmla="*/ 164 h 2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75" h="240">
                  <a:moveTo>
                    <a:pt x="239" y="164"/>
                  </a:moveTo>
                  <a:lnTo>
                    <a:pt x="239" y="125"/>
                  </a:lnTo>
                  <a:lnTo>
                    <a:pt x="237" y="125"/>
                  </a:lnTo>
                  <a:lnTo>
                    <a:pt x="234" y="125"/>
                  </a:lnTo>
                  <a:lnTo>
                    <a:pt x="141" y="125"/>
                  </a:lnTo>
                  <a:lnTo>
                    <a:pt x="141" y="99"/>
                  </a:lnTo>
                  <a:lnTo>
                    <a:pt x="203" y="99"/>
                  </a:lnTo>
                  <a:lnTo>
                    <a:pt x="203" y="0"/>
                  </a:lnTo>
                  <a:lnTo>
                    <a:pt x="72" y="0"/>
                  </a:lnTo>
                  <a:lnTo>
                    <a:pt x="72" y="99"/>
                  </a:lnTo>
                  <a:lnTo>
                    <a:pt x="134" y="99"/>
                  </a:lnTo>
                  <a:lnTo>
                    <a:pt x="134" y="125"/>
                  </a:lnTo>
                  <a:lnTo>
                    <a:pt x="41" y="125"/>
                  </a:lnTo>
                  <a:lnTo>
                    <a:pt x="38" y="125"/>
                  </a:lnTo>
                  <a:lnTo>
                    <a:pt x="36" y="125"/>
                  </a:lnTo>
                  <a:lnTo>
                    <a:pt x="36" y="164"/>
                  </a:lnTo>
                  <a:lnTo>
                    <a:pt x="0" y="164"/>
                  </a:lnTo>
                  <a:lnTo>
                    <a:pt x="0" y="240"/>
                  </a:lnTo>
                  <a:lnTo>
                    <a:pt x="77" y="240"/>
                  </a:lnTo>
                  <a:lnTo>
                    <a:pt x="77" y="164"/>
                  </a:lnTo>
                  <a:lnTo>
                    <a:pt x="41" y="164"/>
                  </a:lnTo>
                  <a:lnTo>
                    <a:pt x="41" y="130"/>
                  </a:lnTo>
                  <a:lnTo>
                    <a:pt x="134" y="130"/>
                  </a:lnTo>
                  <a:lnTo>
                    <a:pt x="134" y="137"/>
                  </a:lnTo>
                  <a:lnTo>
                    <a:pt x="134" y="164"/>
                  </a:lnTo>
                  <a:lnTo>
                    <a:pt x="100" y="164"/>
                  </a:lnTo>
                  <a:lnTo>
                    <a:pt x="100" y="240"/>
                  </a:lnTo>
                  <a:lnTo>
                    <a:pt x="177" y="240"/>
                  </a:lnTo>
                  <a:lnTo>
                    <a:pt x="177" y="164"/>
                  </a:lnTo>
                  <a:lnTo>
                    <a:pt x="141" y="164"/>
                  </a:lnTo>
                  <a:lnTo>
                    <a:pt x="141" y="137"/>
                  </a:lnTo>
                  <a:lnTo>
                    <a:pt x="141" y="130"/>
                  </a:lnTo>
                  <a:lnTo>
                    <a:pt x="234" y="130"/>
                  </a:lnTo>
                  <a:lnTo>
                    <a:pt x="234" y="164"/>
                  </a:lnTo>
                  <a:lnTo>
                    <a:pt x="199" y="164"/>
                  </a:lnTo>
                  <a:lnTo>
                    <a:pt x="199" y="240"/>
                  </a:lnTo>
                  <a:lnTo>
                    <a:pt x="275" y="240"/>
                  </a:lnTo>
                  <a:lnTo>
                    <a:pt x="275" y="164"/>
                  </a:lnTo>
                  <a:lnTo>
                    <a:pt x="239" y="164"/>
                  </a:lnTo>
                  <a:close/>
                </a:path>
              </a:pathLst>
            </a:custGeom>
            <a:solidFill>
              <a:srgbClr val="FFFFFF"/>
            </a:solidFill>
            <a:ln>
              <a:noFill/>
            </a:ln>
          </p:spPr>
          <p:txBody>
            <a:bodyPr vert="horz" wrap="square" lIns="91416" tIns="45708" rIns="91416" bIns="45708" numCol="1" anchor="t" anchorCtr="0" compatLnSpc="1">
              <a:prstTxWarp prst="textNoShape">
                <a:avLst/>
              </a:prstTxWarp>
            </a:bodyPr>
            <a:lstStyle/>
            <a:p>
              <a:pPr defTabSz="914363">
                <a:defRPr/>
              </a:pPr>
              <a:endParaRPr lang="en-US" sz="1799" kern="0" dirty="0" smtClean="0">
                <a:solidFill>
                  <a:srgbClr val="505050"/>
                </a:solidFill>
              </a:endParaRPr>
            </a:p>
          </p:txBody>
        </p:sp>
      </p:grpSp>
      <p:sp>
        <p:nvSpPr>
          <p:cNvPr id="207" name="Rectangle 206"/>
          <p:cNvSpPr/>
          <p:nvPr/>
        </p:nvSpPr>
        <p:spPr>
          <a:xfrm>
            <a:off x="4794686" y="2273126"/>
            <a:ext cx="2443396" cy="276927"/>
          </a:xfrm>
          <a:prstGeom prst="rect">
            <a:avLst/>
          </a:prstGeom>
        </p:spPr>
        <p:txBody>
          <a:bodyPr wrap="square">
            <a:spAutoFit/>
          </a:bodyPr>
          <a:lstStyle/>
          <a:p>
            <a:pPr algn="ctr" defTabSz="914363"/>
            <a:r>
              <a:rPr lang="en-US" sz="1200" kern="0" spc="-20" dirty="0">
                <a:solidFill>
                  <a:srgbClr val="00188F"/>
                </a:solidFill>
                <a:latin typeface="Segoe UI Light" panose="020B0502040204020203" pitchFamily="34" charset="0"/>
                <a:cs typeface="Segoe UI Light" panose="020B0502040204020203" pitchFamily="34" charset="0"/>
              </a:rPr>
              <a:t>Outbound</a:t>
            </a:r>
          </a:p>
        </p:txBody>
      </p:sp>
      <p:sp>
        <p:nvSpPr>
          <p:cNvPr id="208" name="Rectangle 207"/>
          <p:cNvSpPr/>
          <p:nvPr/>
        </p:nvSpPr>
        <p:spPr>
          <a:xfrm>
            <a:off x="4794686" y="3808460"/>
            <a:ext cx="2443396" cy="276927"/>
          </a:xfrm>
          <a:prstGeom prst="rect">
            <a:avLst/>
          </a:prstGeom>
        </p:spPr>
        <p:txBody>
          <a:bodyPr wrap="square">
            <a:spAutoFit/>
          </a:bodyPr>
          <a:lstStyle/>
          <a:p>
            <a:pPr algn="ctr" defTabSz="914363"/>
            <a:r>
              <a:rPr lang="en-US" sz="1200" kern="0" spc="-20" dirty="0">
                <a:solidFill>
                  <a:srgbClr val="00188F"/>
                </a:solidFill>
                <a:latin typeface="Segoe UI Light" panose="020B0502040204020203" pitchFamily="34" charset="0"/>
                <a:cs typeface="Segoe UI Light" panose="020B0502040204020203" pitchFamily="34" charset="0"/>
              </a:rPr>
              <a:t>Inbound</a:t>
            </a:r>
          </a:p>
        </p:txBody>
      </p:sp>
      <p:grpSp>
        <p:nvGrpSpPr>
          <p:cNvPr id="209" name="Group 208"/>
          <p:cNvGrpSpPr/>
          <p:nvPr/>
        </p:nvGrpSpPr>
        <p:grpSpPr>
          <a:xfrm>
            <a:off x="4900766" y="2760584"/>
            <a:ext cx="2240867" cy="1589245"/>
            <a:chOff x="4914933" y="3153868"/>
            <a:chExt cx="2241451" cy="1589659"/>
          </a:xfrm>
        </p:grpSpPr>
        <p:cxnSp>
          <p:nvCxnSpPr>
            <p:cNvPr id="210" name="Straight Arrow Connector 209"/>
            <p:cNvCxnSpPr/>
            <p:nvPr/>
          </p:nvCxnSpPr>
          <p:spPr>
            <a:xfrm flipH="1">
              <a:off x="4914933" y="3153868"/>
              <a:ext cx="2207938" cy="0"/>
            </a:xfrm>
            <a:prstGeom prst="straightConnector1">
              <a:avLst/>
            </a:prstGeom>
            <a:noFill/>
            <a:ln w="76200" cap="flat" cmpd="sng" algn="ctr">
              <a:solidFill>
                <a:srgbClr val="00B050"/>
              </a:solidFill>
              <a:prstDash val="solid"/>
              <a:headEnd type="none"/>
              <a:tailEnd type="triangle"/>
            </a:ln>
            <a:effectLst/>
          </p:spPr>
        </p:cxnSp>
        <p:cxnSp>
          <p:nvCxnSpPr>
            <p:cNvPr id="211" name="Straight Arrow Connector 210"/>
            <p:cNvCxnSpPr/>
            <p:nvPr/>
          </p:nvCxnSpPr>
          <p:spPr>
            <a:xfrm flipH="1">
              <a:off x="4948446" y="4743527"/>
              <a:ext cx="2207938" cy="0"/>
            </a:xfrm>
            <a:prstGeom prst="straightConnector1">
              <a:avLst/>
            </a:prstGeom>
            <a:noFill/>
            <a:ln w="76200" cap="flat" cmpd="sng" algn="ctr">
              <a:solidFill>
                <a:srgbClr val="FFFFFF">
                  <a:lumMod val="65000"/>
                </a:srgbClr>
              </a:solidFill>
              <a:prstDash val="solid"/>
              <a:headEnd type="triangle"/>
              <a:tailEnd type="none"/>
            </a:ln>
            <a:effectLst/>
          </p:spPr>
        </p:cxnSp>
      </p:grpSp>
      <p:grpSp>
        <p:nvGrpSpPr>
          <p:cNvPr id="214" name="Group 213"/>
          <p:cNvGrpSpPr/>
          <p:nvPr/>
        </p:nvGrpSpPr>
        <p:grpSpPr>
          <a:xfrm rot="2700000">
            <a:off x="5703450" y="4066105"/>
            <a:ext cx="575462" cy="575464"/>
            <a:chOff x="4806176" y="4923263"/>
            <a:chExt cx="635619" cy="635619"/>
          </a:xfrm>
          <a:solidFill>
            <a:srgbClr val="EB3C00"/>
          </a:solidFill>
        </p:grpSpPr>
        <p:sp>
          <p:nvSpPr>
            <p:cNvPr id="215" name="Rectangle 214"/>
            <p:cNvSpPr/>
            <p:nvPr/>
          </p:nvSpPr>
          <p:spPr bwMode="auto">
            <a:xfrm>
              <a:off x="4806176" y="5168590"/>
              <a:ext cx="635619" cy="144966"/>
            </a:xfrm>
            <a:prstGeom prst="rect">
              <a:avLst/>
            </a:prstGeom>
            <a:grpFill/>
            <a:ln w="9525" cap="flat" cmpd="sng" algn="ctr">
              <a:noFill/>
              <a:prstDash val="solid"/>
              <a:headEnd type="none" w="med" len="med"/>
              <a:tailEnd type="none" w="med" len="med"/>
            </a:ln>
            <a:effectLst/>
          </p:spPr>
          <p:txBody>
            <a:bodyPr rot="0" spcFirstLastPara="0" vertOverflow="overflow" horzOverflow="overflow" vert="horz" wrap="square" lIns="45708" tIns="45708" rIns="45708" bIns="45708" numCol="1" spcCol="0" rtlCol="0" fromWordArt="0" anchor="ctr" anchorCtr="0" forceAA="0" compatLnSpc="1">
              <a:prstTxWarp prst="textNoShape">
                <a:avLst/>
              </a:prstTxWarp>
              <a:noAutofit/>
            </a:bodyPr>
            <a:lstStyle/>
            <a:p>
              <a:pPr algn="ctr" defTabSz="913825" fontAlgn="base">
                <a:spcBef>
                  <a:spcPct val="0"/>
                </a:spcBef>
                <a:spcAft>
                  <a:spcPct val="0"/>
                </a:spcAft>
                <a:defRPr/>
              </a:pPr>
              <a:endParaRPr lang="en-US" sz="2199" kern="0" dirty="0" smtClean="0">
                <a:solidFill>
                  <a:srgbClr val="505050"/>
                </a:solidFill>
                <a:ea typeface="Segoe UI" pitchFamily="34" charset="0"/>
                <a:cs typeface="Segoe UI" pitchFamily="34" charset="0"/>
              </a:endParaRPr>
            </a:p>
          </p:txBody>
        </p:sp>
        <p:sp>
          <p:nvSpPr>
            <p:cNvPr id="216" name="Rectangle 215"/>
            <p:cNvSpPr/>
            <p:nvPr/>
          </p:nvSpPr>
          <p:spPr bwMode="auto">
            <a:xfrm rot="5400000">
              <a:off x="4806176" y="5168590"/>
              <a:ext cx="635619" cy="144966"/>
            </a:xfrm>
            <a:prstGeom prst="rect">
              <a:avLst/>
            </a:prstGeom>
            <a:grpFill/>
            <a:ln w="9525" cap="flat" cmpd="sng" algn="ctr">
              <a:noFill/>
              <a:prstDash val="solid"/>
              <a:headEnd type="none" w="med" len="med"/>
              <a:tailEnd type="none" w="med" len="med"/>
            </a:ln>
            <a:effectLst/>
          </p:spPr>
          <p:txBody>
            <a:bodyPr rot="0" spcFirstLastPara="0" vertOverflow="overflow" horzOverflow="overflow" vert="horz" wrap="square" lIns="45708" tIns="45708" rIns="45708" bIns="45708" numCol="1" spcCol="0" rtlCol="0" fromWordArt="0" anchor="ctr" anchorCtr="0" forceAA="0" compatLnSpc="1">
              <a:prstTxWarp prst="textNoShape">
                <a:avLst/>
              </a:prstTxWarp>
              <a:noAutofit/>
            </a:bodyPr>
            <a:lstStyle/>
            <a:p>
              <a:pPr algn="ctr" defTabSz="913825" fontAlgn="base">
                <a:spcBef>
                  <a:spcPct val="0"/>
                </a:spcBef>
                <a:spcAft>
                  <a:spcPct val="0"/>
                </a:spcAft>
                <a:defRPr/>
              </a:pPr>
              <a:endParaRPr lang="en-US" sz="2199" kern="0" dirty="0" smtClean="0">
                <a:solidFill>
                  <a:srgbClr val="505050"/>
                </a:solidFill>
                <a:ea typeface="Segoe UI" pitchFamily="34" charset="0"/>
                <a:cs typeface="Segoe UI" pitchFamily="34" charset="0"/>
              </a:endParaRPr>
            </a:p>
          </p:txBody>
        </p:sp>
      </p:grpSp>
      <p:sp>
        <p:nvSpPr>
          <p:cNvPr id="217" name="Rectangle 216"/>
          <p:cNvSpPr/>
          <p:nvPr/>
        </p:nvSpPr>
        <p:spPr>
          <a:xfrm>
            <a:off x="561985" y="5032886"/>
            <a:ext cx="4372285" cy="307777"/>
          </a:xfrm>
          <a:prstGeom prst="rect">
            <a:avLst/>
          </a:prstGeom>
        </p:spPr>
        <p:txBody>
          <a:bodyPr wrap="square">
            <a:spAutoFit/>
          </a:bodyPr>
          <a:lstStyle/>
          <a:p>
            <a:r>
              <a:rPr lang="en-US" sz="1400" b="1" kern="0" spc="-20" dirty="0">
                <a:solidFill>
                  <a:srgbClr val="FFFFFF"/>
                </a:solidFill>
              </a:rPr>
              <a:t>SharePoint Online </a:t>
            </a:r>
            <a:r>
              <a:rPr lang="en-US" sz="1400" b="1" kern="0" spc="-20" dirty="0">
                <a:solidFill>
                  <a:srgbClr val="6DC2E9">
                    <a:lumMod val="60000"/>
                    <a:lumOff val="40000"/>
                  </a:srgbClr>
                </a:solidFill>
              </a:rPr>
              <a:t>cannot </a:t>
            </a:r>
            <a:r>
              <a:rPr lang="en-US" sz="1400" b="1" kern="0" spc="-20" dirty="0" smtClean="0">
                <a:solidFill>
                  <a:srgbClr val="6DC2E9">
                    <a:lumMod val="60000"/>
                    <a:lumOff val="40000"/>
                  </a:srgbClr>
                </a:solidFill>
              </a:rPr>
              <a:t>query</a:t>
            </a:r>
            <a:r>
              <a:rPr lang="en-US" sz="1400" b="1" kern="0" spc="-20" dirty="0">
                <a:solidFill>
                  <a:srgbClr val="6DC2E9">
                    <a:lumMod val="60000"/>
                    <a:lumOff val="40000"/>
                  </a:srgbClr>
                </a:solidFill>
              </a:rPr>
              <a:t> </a:t>
            </a:r>
            <a:r>
              <a:rPr lang="en-US" sz="1400" b="1" kern="0" spc="-20" dirty="0" smtClean="0">
                <a:solidFill>
                  <a:srgbClr val="FFFFFF"/>
                </a:solidFill>
              </a:rPr>
              <a:t>SharePoint </a:t>
            </a:r>
            <a:r>
              <a:rPr lang="en-US" sz="1400" b="1" kern="0" spc="-20" dirty="0">
                <a:solidFill>
                  <a:srgbClr val="FFFFFF"/>
                </a:solidFill>
              </a:rPr>
              <a:t>Server</a:t>
            </a:r>
          </a:p>
        </p:txBody>
      </p:sp>
      <p:sp>
        <p:nvSpPr>
          <p:cNvPr id="219" name="TextBox 218"/>
          <p:cNvSpPr txBox="1"/>
          <p:nvPr/>
        </p:nvSpPr>
        <p:spPr>
          <a:xfrm>
            <a:off x="5649121" y="1311308"/>
            <a:ext cx="727894" cy="276927"/>
          </a:xfrm>
          <a:prstGeom prst="rect">
            <a:avLst/>
          </a:prstGeom>
          <a:noFill/>
        </p:spPr>
        <p:txBody>
          <a:bodyPr wrap="none" lIns="0" tIns="0" rIns="0" bIns="0" rtlCol="0">
            <a:spAutoFit/>
          </a:bodyPr>
          <a:lstStyle/>
          <a:p>
            <a:pPr defTabSz="914363"/>
            <a:r>
              <a:rPr lang="en-US" sz="1799" kern="0" spc="-20" dirty="0">
                <a:solidFill>
                  <a:srgbClr val="00188F"/>
                </a:solidFill>
                <a:latin typeface="Segoe UI Light" panose="020B0502040204020203" pitchFamily="34" charset="0"/>
                <a:cs typeface="Segoe UI Light" panose="020B0502040204020203" pitchFamily="34" charset="0"/>
              </a:rPr>
              <a:t>Internet</a:t>
            </a:r>
          </a:p>
        </p:txBody>
      </p:sp>
      <p:sp>
        <p:nvSpPr>
          <p:cNvPr id="220" name="TextBox 219"/>
          <p:cNvSpPr txBox="1"/>
          <p:nvPr/>
        </p:nvSpPr>
        <p:spPr>
          <a:xfrm>
            <a:off x="1691297" y="1311309"/>
            <a:ext cx="2005476" cy="276927"/>
          </a:xfrm>
          <a:prstGeom prst="rect">
            <a:avLst/>
          </a:prstGeom>
          <a:noFill/>
        </p:spPr>
        <p:txBody>
          <a:bodyPr wrap="none" lIns="0" tIns="0" rIns="0" bIns="0" rtlCol="0">
            <a:spAutoFit/>
          </a:bodyPr>
          <a:lstStyle/>
          <a:p>
            <a:pPr defTabSz="914363"/>
            <a:r>
              <a:rPr lang="en-US" sz="1799" kern="0" spc="-20" dirty="0">
                <a:solidFill>
                  <a:srgbClr val="00188F"/>
                </a:solidFill>
                <a:latin typeface="Segoe UI Light" panose="020B0502040204020203" pitchFamily="34" charset="0"/>
                <a:cs typeface="Segoe UI Light" panose="020B0502040204020203" pitchFamily="34" charset="0"/>
              </a:rPr>
              <a:t>Microsoft data center</a:t>
            </a:r>
          </a:p>
        </p:txBody>
      </p:sp>
      <p:sp>
        <p:nvSpPr>
          <p:cNvPr id="221" name="TextBox 220"/>
          <p:cNvSpPr txBox="1"/>
          <p:nvPr/>
        </p:nvSpPr>
        <p:spPr>
          <a:xfrm>
            <a:off x="8808911" y="1326611"/>
            <a:ext cx="724689" cy="276927"/>
          </a:xfrm>
          <a:prstGeom prst="rect">
            <a:avLst/>
          </a:prstGeom>
          <a:noFill/>
        </p:spPr>
        <p:txBody>
          <a:bodyPr wrap="none" lIns="0" tIns="0" rIns="0" bIns="0" rtlCol="0">
            <a:spAutoFit/>
          </a:bodyPr>
          <a:lstStyle/>
          <a:p>
            <a:pPr defTabSz="914363"/>
            <a:r>
              <a:rPr lang="en-US" sz="1799" kern="0" spc="-20" dirty="0">
                <a:solidFill>
                  <a:srgbClr val="00188F"/>
                </a:solidFill>
                <a:latin typeface="Segoe UI Light" panose="020B0502040204020203" pitchFamily="34" charset="0"/>
                <a:cs typeface="Segoe UI Light" panose="020B0502040204020203" pitchFamily="34" charset="0"/>
              </a:rPr>
              <a:t>Intranet</a:t>
            </a:r>
          </a:p>
        </p:txBody>
      </p:sp>
      <p:cxnSp>
        <p:nvCxnSpPr>
          <p:cNvPr id="223" name="Straight Arrow Connector 222"/>
          <p:cNvCxnSpPr/>
          <p:nvPr/>
        </p:nvCxnSpPr>
        <p:spPr>
          <a:xfrm>
            <a:off x="7262713" y="1193006"/>
            <a:ext cx="3917060" cy="4115"/>
          </a:xfrm>
          <a:prstGeom prst="straightConnector1">
            <a:avLst/>
          </a:prstGeom>
          <a:noFill/>
          <a:ln w="22225" cap="flat" cmpd="sng" algn="ctr">
            <a:solidFill>
              <a:schemeClr val="tx1"/>
            </a:solidFill>
            <a:prstDash val="solid"/>
            <a:headEnd type="triangle"/>
            <a:tailEnd type="triangle"/>
          </a:ln>
          <a:effectLst/>
        </p:spPr>
      </p:cxnSp>
      <p:sp>
        <p:nvSpPr>
          <p:cNvPr id="224" name="TextBox 223"/>
          <p:cNvSpPr txBox="1"/>
          <p:nvPr/>
        </p:nvSpPr>
        <p:spPr>
          <a:xfrm>
            <a:off x="8515910" y="1104165"/>
            <a:ext cx="1273900" cy="184618"/>
          </a:xfrm>
          <a:prstGeom prst="rect">
            <a:avLst/>
          </a:prstGeom>
          <a:solidFill>
            <a:srgbClr val="FFFFFF"/>
          </a:solidFill>
        </p:spPr>
        <p:txBody>
          <a:bodyPr wrap="square" lIns="0" tIns="0" rIns="0" bIns="0" rtlCol="0">
            <a:spAutoFit/>
          </a:bodyPr>
          <a:lstStyle/>
          <a:p>
            <a:pPr algn="ctr" defTabSz="914363">
              <a:defRPr/>
            </a:pPr>
            <a:r>
              <a:rPr lang="en-US" sz="1200" kern="0" spc="-20" dirty="0" smtClean="0">
                <a:solidFill>
                  <a:srgbClr val="00188F"/>
                </a:solidFill>
                <a:latin typeface="Segoe UI Light" panose="020B0502040204020203" pitchFamily="34" charset="0"/>
                <a:cs typeface="Segoe UI Light" panose="020B0502040204020203" pitchFamily="34" charset="0"/>
              </a:rPr>
              <a:t>Customer network</a:t>
            </a:r>
          </a:p>
        </p:txBody>
      </p:sp>
      <p:cxnSp>
        <p:nvCxnSpPr>
          <p:cNvPr id="225" name="Straight Connector 224"/>
          <p:cNvCxnSpPr/>
          <p:nvPr/>
        </p:nvCxnSpPr>
        <p:spPr>
          <a:xfrm>
            <a:off x="4756387" y="1282523"/>
            <a:ext cx="0" cy="3979148"/>
          </a:xfrm>
          <a:prstGeom prst="line">
            <a:avLst/>
          </a:prstGeom>
          <a:ln>
            <a:solidFill>
              <a:schemeClr val="tx1"/>
            </a:solidFill>
            <a:prstDash val="sysDash"/>
            <a:headEnd type="none"/>
            <a:tailEnd type="none"/>
          </a:ln>
        </p:spPr>
        <p:style>
          <a:lnRef idx="1">
            <a:schemeClr val="accent1"/>
          </a:lnRef>
          <a:fillRef idx="0">
            <a:schemeClr val="accent1"/>
          </a:fillRef>
          <a:effectRef idx="0">
            <a:schemeClr val="accent1"/>
          </a:effectRef>
          <a:fontRef idx="minor">
            <a:schemeClr val="tx1"/>
          </a:fontRef>
        </p:style>
      </p:cxnSp>
      <p:cxnSp>
        <p:nvCxnSpPr>
          <p:cNvPr id="227" name="Straight Connector 226"/>
          <p:cNvCxnSpPr/>
          <p:nvPr/>
        </p:nvCxnSpPr>
        <p:spPr>
          <a:xfrm>
            <a:off x="7262713" y="1331055"/>
            <a:ext cx="0" cy="3979148"/>
          </a:xfrm>
          <a:prstGeom prst="line">
            <a:avLst/>
          </a:prstGeom>
          <a:ln>
            <a:solidFill>
              <a:schemeClr val="tx1"/>
            </a:solidFill>
            <a:prstDash val="sysDash"/>
            <a:headEnd type="none"/>
            <a:tailEnd type="none"/>
          </a:ln>
        </p:spPr>
        <p:style>
          <a:lnRef idx="1">
            <a:schemeClr val="accent1"/>
          </a:lnRef>
          <a:fillRef idx="0">
            <a:schemeClr val="accent1"/>
          </a:fillRef>
          <a:effectRef idx="0">
            <a:schemeClr val="accent1"/>
          </a:effectRef>
          <a:fontRef idx="minor">
            <a:schemeClr val="tx1"/>
          </a:fontRef>
        </p:style>
      </p:cxnSp>
      <p:sp>
        <p:nvSpPr>
          <p:cNvPr id="66" name="Rectangle 65"/>
          <p:cNvSpPr/>
          <p:nvPr/>
        </p:nvSpPr>
        <p:spPr>
          <a:xfrm>
            <a:off x="7296094" y="5027824"/>
            <a:ext cx="3750322" cy="307777"/>
          </a:xfrm>
          <a:prstGeom prst="rect">
            <a:avLst/>
          </a:prstGeom>
        </p:spPr>
        <p:txBody>
          <a:bodyPr wrap="none">
            <a:spAutoFit/>
          </a:bodyPr>
          <a:lstStyle/>
          <a:p>
            <a:r>
              <a:rPr lang="en-US" sz="1400" b="1" spc="-70" dirty="0">
                <a:solidFill>
                  <a:srgbClr val="505050"/>
                </a:solidFill>
              </a:rPr>
              <a:t>SharePoint </a:t>
            </a:r>
            <a:r>
              <a:rPr lang="en-US" sz="1400" b="1" spc="-70" dirty="0" smtClean="0">
                <a:solidFill>
                  <a:srgbClr val="505050"/>
                </a:solidFill>
              </a:rPr>
              <a:t>Server </a:t>
            </a:r>
            <a:r>
              <a:rPr lang="en-US" sz="1400" b="1" spc="-70" dirty="0">
                <a:solidFill>
                  <a:srgbClr val="00B050"/>
                </a:solidFill>
              </a:rPr>
              <a:t>can query</a:t>
            </a:r>
            <a:r>
              <a:rPr lang="en-US" sz="1400" b="1" spc="-70" dirty="0">
                <a:solidFill>
                  <a:srgbClr val="000000"/>
                </a:solidFill>
              </a:rPr>
              <a:t> </a:t>
            </a:r>
            <a:r>
              <a:rPr lang="en-US" sz="1400" b="1" spc="-70" dirty="0">
                <a:solidFill>
                  <a:srgbClr val="505050"/>
                </a:solidFill>
              </a:rPr>
              <a:t>SharePoint </a:t>
            </a:r>
            <a:r>
              <a:rPr lang="en-US" sz="1400" b="1" spc="-70" dirty="0" smtClean="0">
                <a:solidFill>
                  <a:srgbClr val="505050"/>
                </a:solidFill>
              </a:rPr>
              <a:t>Online</a:t>
            </a:r>
            <a:endParaRPr lang="en-US" sz="1400" b="1" spc="-70" dirty="0">
              <a:solidFill>
                <a:srgbClr val="505050"/>
              </a:solidFill>
            </a:endParaRPr>
          </a:p>
        </p:txBody>
      </p:sp>
    </p:spTree>
    <p:extLst>
      <p:ext uri="{BB962C8B-B14F-4D97-AF65-F5344CB8AC3E}">
        <p14:creationId xmlns:p14="http://schemas.microsoft.com/office/powerpoint/2010/main" val="339285303"/>
      </p:ext>
    </p:extLst>
  </p:cSld>
  <p:clrMapOvr>
    <a:masterClrMapping/>
  </p:clrMapOvr>
  <p:transition>
    <p:fade/>
  </p:transition>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TIMING" val="|0"/>
</p:tagLst>
</file>

<file path=ppt/tags/tag2.xml><?xml version="1.0" encoding="utf-8"?>
<p:tagLst xmlns:a="http://schemas.openxmlformats.org/drawingml/2006/main" xmlns:r="http://schemas.openxmlformats.org/officeDocument/2006/relationships" xmlns:p="http://schemas.openxmlformats.org/presentationml/2006/main">
  <p:tag name="TIMING" val="|0.2|0.8|0.3|0.2|0.1|0.1|0.1|0.1|0.3|0.2|0.1|0.1|0.1|0.3"/>
</p:tagLst>
</file>

<file path=ppt/tags/tag3.xml><?xml version="1.0" encoding="utf-8"?>
<p:tagLst xmlns:a="http://schemas.openxmlformats.org/drawingml/2006/main" xmlns:r="http://schemas.openxmlformats.org/officeDocument/2006/relationships" xmlns:p="http://schemas.openxmlformats.org/presentationml/2006/main">
  <p:tag name="TIMING" val="|2|1|23.9|10.5|2.7"/>
</p:tagLst>
</file>

<file path=ppt/theme/theme1.xml><?xml version="1.0" encoding="utf-8"?>
<a:theme xmlns:a="http://schemas.openxmlformats.org/drawingml/2006/main" name="5-30499_SPC_2014_ITPro_Template_16x9">
  <a:themeElements>
    <a:clrScheme name="SPC 2014">
      <a:dk1>
        <a:srgbClr val="505050"/>
      </a:dk1>
      <a:lt1>
        <a:srgbClr val="FFFFFF"/>
      </a:lt1>
      <a:dk2>
        <a:srgbClr val="0072C6"/>
      </a:dk2>
      <a:lt2>
        <a:srgbClr val="E6E6E6"/>
      </a:lt2>
      <a:accent1>
        <a:srgbClr val="00188F"/>
      </a:accent1>
      <a:accent2>
        <a:srgbClr val="00BCF2"/>
      </a:accent2>
      <a:accent3>
        <a:srgbClr val="6DC2E9"/>
      </a:accent3>
      <a:accent4>
        <a:srgbClr val="DC3C00"/>
      </a:accent4>
      <a:accent5>
        <a:srgbClr val="007233"/>
      </a:accent5>
      <a:accent6>
        <a:srgbClr val="442359"/>
      </a:accent6>
      <a:hlink>
        <a:srgbClr val="00BCF2"/>
      </a:hlink>
      <a:folHlink>
        <a:srgbClr val="00BCF2"/>
      </a:folHlink>
    </a:clrScheme>
    <a:fontScheme name="Custom 1">
      <a:majorFont>
        <a:latin typeface="Segoe UI Light"/>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noFill/>
          <a:headEnd type="none" w="med" len="med"/>
          <a:tailEnd type="none" w="med" len="med"/>
        </a:ln>
      </a:spPr>
      <a:bodyPr vert="horz" wrap="square" lIns="0" tIns="46637" rIns="0" bIns="46637" numCol="1" rtlCol="0" anchor="ctr" anchorCtr="0" compatLnSpc="1">
        <a:prstTxWarp prst="textNoShape">
          <a:avLst/>
        </a:prstTxWarp>
      </a:bodyPr>
      <a:lstStyle>
        <a:defPPr algn="ctr" defTabSz="932472" fontAlgn="base">
          <a:spcBef>
            <a:spcPct val="0"/>
          </a:spcBef>
          <a:spcAft>
            <a:spcPct val="0"/>
          </a:spcAft>
          <a:defRPr sz="2000" dirty="0">
            <a:gradFill>
              <a:gsLst>
                <a:gs pos="0">
                  <a:srgbClr val="FFFFFF"/>
                </a:gs>
                <a:gs pos="100000">
                  <a:srgbClr val="FFFFFF"/>
                </a:gs>
              </a:gsLst>
              <a:lin ang="5400000" scaled="0"/>
            </a:gradFill>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extLst>
    <a:ext uri="{05A4C25C-085E-4340-85A3-A5531E510DB2}">
      <thm15:themeFamily xmlns:thm15="http://schemas.microsoft.com/office/thememl/2012/main" name="SharePoint_Conference_2014_ITPro_Template" id="{BD0A7012-F8ED-41FC-8134-DED10F5C70EA}" vid="{F576E035-F84A-42E4-82A5-37BE7D9FA051}"/>
    </a:ext>
  </a:extLst>
</a:theme>
</file>

<file path=ppt/theme/theme2.xml><?xml version="1.0" encoding="utf-8"?>
<a:theme xmlns:a="http://schemas.openxmlformats.org/drawingml/2006/main" name="1_5-30499_SPC_2014_ITPro_Template_16x9">
  <a:themeElements>
    <a:clrScheme name="SPC 2014">
      <a:dk1>
        <a:srgbClr val="505050"/>
      </a:dk1>
      <a:lt1>
        <a:srgbClr val="FFFFFF"/>
      </a:lt1>
      <a:dk2>
        <a:srgbClr val="0072C6"/>
      </a:dk2>
      <a:lt2>
        <a:srgbClr val="E6E6E6"/>
      </a:lt2>
      <a:accent1>
        <a:srgbClr val="00188F"/>
      </a:accent1>
      <a:accent2>
        <a:srgbClr val="00BCF2"/>
      </a:accent2>
      <a:accent3>
        <a:srgbClr val="6DC2E9"/>
      </a:accent3>
      <a:accent4>
        <a:srgbClr val="DC3C00"/>
      </a:accent4>
      <a:accent5>
        <a:srgbClr val="007233"/>
      </a:accent5>
      <a:accent6>
        <a:srgbClr val="442359"/>
      </a:accent6>
      <a:hlink>
        <a:srgbClr val="00BCF2"/>
      </a:hlink>
      <a:folHlink>
        <a:srgbClr val="00BCF2"/>
      </a:folHlink>
    </a:clrScheme>
    <a:fontScheme name="Custom 1">
      <a:majorFont>
        <a:latin typeface="Segoe UI Light"/>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noFill/>
          <a:headEnd type="none" w="med" len="med"/>
          <a:tailEnd type="none" w="med" len="med"/>
        </a:ln>
      </a:spPr>
      <a:bodyPr vert="horz" wrap="square" lIns="0" tIns="46637" rIns="0" bIns="46637" numCol="1" rtlCol="0" anchor="ctr" anchorCtr="0" compatLnSpc="1">
        <a:prstTxWarp prst="textNoShape">
          <a:avLst/>
        </a:prstTxWarp>
      </a:bodyPr>
      <a:lstStyle>
        <a:defPPr algn="ctr" defTabSz="932472" fontAlgn="base">
          <a:spcBef>
            <a:spcPct val="0"/>
          </a:spcBef>
          <a:spcAft>
            <a:spcPct val="0"/>
          </a:spcAft>
          <a:defRPr sz="2000" dirty="0">
            <a:gradFill>
              <a:gsLst>
                <a:gs pos="0">
                  <a:srgbClr val="FFFFFF"/>
                </a:gs>
                <a:gs pos="100000">
                  <a:srgbClr val="FFFFFF"/>
                </a:gs>
              </a:gsLst>
              <a:lin ang="5400000" scaled="0"/>
            </a:gradFill>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extLst>
    <a:ext uri="{05A4C25C-085E-4340-85A3-A5531E510DB2}">
      <thm15:themeFamily xmlns:thm15="http://schemas.microsoft.com/office/thememl/2012/main" name="SharePoint_Conference_2014_ITPro_Template" id="{F1BF2D39-13A4-45B9-A7D0-772363FBC334}" vid="{8B01843C-F750-4256-AAE1-33E41EAD9EA4}"/>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BCDFC83731B9B64AB89427B9ED8A5498" ma:contentTypeVersion="0" ma:contentTypeDescription="Create a new document." ma:contentTypeScope="" ma:versionID="8920282ba02a072efcb463e387fd5302">
  <xsd:schema xmlns:xsd="http://www.w3.org/2001/XMLSchema" xmlns:xs="http://www.w3.org/2001/XMLSchema" xmlns:p="http://schemas.microsoft.com/office/2006/metadata/properties" targetNamespace="http://schemas.microsoft.com/office/2006/metadata/properties" ma:root="true" ma:fieldsID="301cfc47b12141e7059c540c173fd441">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F9337CBE-4739-4617-A77E-BFBD533E2796}"/>
</file>

<file path=customXml/itemProps2.xml><?xml version="1.0" encoding="utf-8"?>
<ds:datastoreItem xmlns:ds="http://schemas.openxmlformats.org/officeDocument/2006/customXml" ds:itemID="{758FDAC0-319D-4A54-8D8E-1D42CB1F8004}"/>
</file>

<file path=customXml/itemProps3.xml><?xml version="1.0" encoding="utf-8"?>
<ds:datastoreItem xmlns:ds="http://schemas.openxmlformats.org/officeDocument/2006/customXml" ds:itemID="{F990F116-B58F-4255-B05B-DA3808E0E5C6}"/>
</file>

<file path=docProps/app.xml><?xml version="1.0" encoding="utf-8"?>
<Properties xmlns="http://schemas.openxmlformats.org/officeDocument/2006/extended-properties" xmlns:vt="http://schemas.openxmlformats.org/officeDocument/2006/docPropsVTypes">
  <Template>ITPro</Template>
  <TotalTime>3</TotalTime>
  <Words>5061</Words>
  <Application>Microsoft Office PowerPoint</Application>
  <PresentationFormat>Custom</PresentationFormat>
  <Paragraphs>513</Paragraphs>
  <Slides>41</Slides>
  <Notes>33</Notes>
  <HiddenSlides>0</HiddenSlides>
  <MMClips>0</MMClips>
  <ScaleCrop>false</ScaleCrop>
  <HeadingPairs>
    <vt:vector size="6" baseType="variant">
      <vt:variant>
        <vt:lpstr>Fonts Used</vt:lpstr>
      </vt:variant>
      <vt:variant>
        <vt:i4>6</vt:i4>
      </vt:variant>
      <vt:variant>
        <vt:lpstr>Theme</vt:lpstr>
      </vt:variant>
      <vt:variant>
        <vt:i4>2</vt:i4>
      </vt:variant>
      <vt:variant>
        <vt:lpstr>Slide Titles</vt:lpstr>
      </vt:variant>
      <vt:variant>
        <vt:i4>41</vt:i4>
      </vt:variant>
    </vt:vector>
  </HeadingPairs>
  <TitlesOfParts>
    <vt:vector size="49" baseType="lpstr">
      <vt:lpstr>Arial</vt:lpstr>
      <vt:lpstr>Calibri</vt:lpstr>
      <vt:lpstr>Courier New</vt:lpstr>
      <vt:lpstr>Segoe UI</vt:lpstr>
      <vt:lpstr>Segoe UI Light</vt:lpstr>
      <vt:lpstr>Wingdings</vt:lpstr>
      <vt:lpstr>5-30499_SPC_2014_ITPro_Template_16x9</vt:lpstr>
      <vt:lpstr>1_5-30499_SPC_2014_ITPro_Template_16x9</vt:lpstr>
      <vt:lpstr>PowerPoint Presentation</vt:lpstr>
      <vt:lpstr>Hybrid Search:  Configure Outbound Hybrid Search in SharePoint Online with Password Sync</vt:lpstr>
      <vt:lpstr>Session Objectives And Takeaways</vt:lpstr>
      <vt:lpstr>Agenda</vt:lpstr>
      <vt:lpstr>What is Hybrid? And why ? </vt:lpstr>
      <vt:lpstr>SharePoint Hybrid Scenarios</vt:lpstr>
      <vt:lpstr>SharePoint Hybrid Scenarios</vt:lpstr>
      <vt:lpstr>Hybrid Search</vt:lpstr>
      <vt:lpstr>One-way outbound topology</vt:lpstr>
      <vt:lpstr>One-way inbound topology</vt:lpstr>
      <vt:lpstr>Two-way (bidirectional) topology</vt:lpstr>
      <vt:lpstr>User Experience </vt:lpstr>
      <vt:lpstr>Query Flow – On Premise Search Center</vt:lpstr>
      <vt:lpstr>Deployment - Phases </vt:lpstr>
      <vt:lpstr>Deployment - Phases </vt:lpstr>
      <vt:lpstr>Infrastructure Deployment</vt:lpstr>
      <vt:lpstr>Infrastructure for Outbound Hybrid with Password Sync</vt:lpstr>
      <vt:lpstr>Core identity scenarios with Office 365</vt:lpstr>
      <vt:lpstr>Core identity scenarios with Office 365</vt:lpstr>
      <vt:lpstr>Directory Synchronization Features</vt:lpstr>
      <vt:lpstr>Steps to configure Directory Sync</vt:lpstr>
      <vt:lpstr>Demo Synchronisation of User Account </vt:lpstr>
      <vt:lpstr>Deployment -Phases </vt:lpstr>
      <vt:lpstr>Establish Server To Server Authentication</vt:lpstr>
      <vt:lpstr>Replace SharePoint STS Token Signing Certificate</vt:lpstr>
      <vt:lpstr>Validate User Profile Service App</vt:lpstr>
      <vt:lpstr>Demo Setup S2S Authentication and ACS Trust</vt:lpstr>
      <vt:lpstr>Infrastructure for Outbound Hybrid with Password Sync</vt:lpstr>
      <vt:lpstr>Deployment -Phases </vt:lpstr>
      <vt:lpstr>Demo Configure Result Source and Query Rule</vt:lpstr>
      <vt:lpstr>Configure Result Source – On Premises</vt:lpstr>
      <vt:lpstr>Create A Query Rule – On Premises</vt:lpstr>
      <vt:lpstr>Validate your Search Configuration</vt:lpstr>
      <vt:lpstr>See the Results</vt:lpstr>
      <vt:lpstr>Questions</vt:lpstr>
      <vt:lpstr>PowerPoint Presentation</vt:lpstr>
      <vt:lpstr>Hybrid Search Scenarios - recap</vt:lpstr>
      <vt:lpstr>Hybrid Key Components - recap</vt:lpstr>
      <vt:lpstr>Hybrid Key Components - recap</vt:lpstr>
      <vt:lpstr>MySPC</vt:lpstr>
      <vt:lpstr>PowerPoint Presentation</vt:lpstr>
    </vt:vector>
  </TitlesOfParts>
  <Manager>&lt;Speech writer name goes here&gt;</Manager>
  <Company>MS Events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Configuring Hybrid Search with SharePoint 2013 and SharePoint Online</dc:title>
  <dc:subject>SharePoint Conference 2014 Executive</dc:subject>
  <dc:creator>Administrator</dc:creator>
  <cp:keywords>SharePoint Conference 2014 Executive</cp:keywords>
  <dc:description>Template by: Mitchell Derrey, Silver Fox Productions, Inc.
Formatting by: 
Event Dates: March 2-6, 2014
Event Location: Las Vegas, NV
Audience Type: Internal/External</dc:description>
  <cp:lastModifiedBy>Erin Baranick (Silver Fox)</cp:lastModifiedBy>
  <cp:revision>2</cp:revision>
  <dcterms:created xsi:type="dcterms:W3CDTF">2014-03-04T20:21:33Z</dcterms:created>
  <dcterms:modified xsi:type="dcterms:W3CDTF">2014-03-04T23:47:56Z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0x010100BCDFC83731B9B64AB89427B9ED8A5498</vt:lpwstr>
  </property>
  <property fmtid="{D5CDD505-2E9C-101B-9397-08002B2CF9AE}" pid="3" name="Product">
    <vt:lpwstr/>
  </property>
  <property fmtid="{D5CDD505-2E9C-101B-9397-08002B2CF9AE}" pid="4" name="Event1">
    <vt:lpwstr>622;#Unassigned|2c8af875-f38a-40b8-a0a9-056aed3fc8c0</vt:lpwstr>
  </property>
  <property fmtid="{D5CDD505-2E9C-101B-9397-08002B2CF9AE}" pid="5" name="Audience">
    <vt:lpwstr/>
  </property>
  <property fmtid="{D5CDD505-2E9C-101B-9397-08002B2CF9AE}" pid="6" name="Event Venue">
    <vt:lpwstr>92;#Venetian|bd55f5f3-c228-4542-b738-d5b5edd79abd</vt:lpwstr>
  </property>
  <property fmtid="{D5CDD505-2E9C-101B-9397-08002B2CF9AE}" pid="7" name="Track">
    <vt:lpwstr/>
  </property>
  <property fmtid="{D5CDD505-2E9C-101B-9397-08002B2CF9AE}" pid="8" name="Event Location">
    <vt:lpwstr>25;#Las Vegas|e731b1e0-234c-4781-a780-e65aa36c0b98</vt:lpwstr>
  </property>
  <property fmtid="{D5CDD505-2E9C-101B-9397-08002B2CF9AE}" pid="9" name="Campaign">
    <vt:lpwstr/>
  </property>
  <property fmtid="{D5CDD505-2E9C-101B-9397-08002B2CF9AE}" pid="10" name="IsMyDocuments">
    <vt:bool>true</vt:bool>
  </property>
  <property fmtid="{D5CDD505-2E9C-101B-9397-08002B2CF9AE}" pid="11" name="TaxKeyword">
    <vt:lpwstr>10;#SharePoint Conference 2014 Executive|c7618099-af1d-412d-92b3-b97338d93c70</vt:lpwstr>
  </property>
  <property fmtid="{D5CDD505-2E9C-101B-9397-08002B2CF9AE}" pid="12" name="Audience1">
    <vt:lpwstr>21;#IT professionals|f9d20670-fa9a-45b8-a017-ba71db81a534</vt:lpwstr>
  </property>
  <property fmtid="{D5CDD505-2E9C-101B-9397-08002B2CF9AE}" pid="13" name="Event Name">
    <vt:lpwstr>91;#Microsoft SharePoint Conference|a629e079-6b4e-41d1-9641-98de5e4410b7</vt:lpwstr>
  </property>
  <property fmtid="{D5CDD505-2E9C-101B-9397-08002B2CF9AE}" pid="14" name="TaxCatchAll">
    <vt:lpwstr>10;#SharePoint Conference 2014 Executive;#90;#SharePoint Conference 2014 Executive|c7618099-af1d-412d-92b3-b97338d93c70</vt:lpwstr>
  </property>
  <property fmtid="{D5CDD505-2E9C-101B-9397-08002B2CF9AE}" pid="15" name="TaxKeywordTaxHTField">
    <vt:lpwstr>SharePoint Conference 2014 Executive|c7618099-af1d-412d-92b3-b97338d93c70</vt:lpwstr>
  </property>
</Properties>
</file>