
<file path=[Content_Types].xml><?xml version="1.0" encoding="utf-8"?>
<Types xmlns="http://schemas.openxmlformats.org/package/2006/content-types">
  <Default Extension="png" ContentType="image/png"/>
  <Default Extension="tmp"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17" r:id="rId5"/>
  </p:sldMasterIdLst>
  <p:notesMasterIdLst>
    <p:notesMasterId r:id="rId36"/>
  </p:notesMasterIdLst>
  <p:handoutMasterIdLst>
    <p:handoutMasterId r:id="rId37"/>
  </p:handoutMasterIdLst>
  <p:sldIdLst>
    <p:sldId id="1236" r:id="rId6"/>
    <p:sldId id="1124" r:id="rId7"/>
    <p:sldId id="1275" r:id="rId8"/>
    <p:sldId id="1276" r:id="rId9"/>
    <p:sldId id="1277" r:id="rId10"/>
    <p:sldId id="1278" r:id="rId11"/>
    <p:sldId id="1279" r:id="rId12"/>
    <p:sldId id="1280" r:id="rId13"/>
    <p:sldId id="1281" r:id="rId14"/>
    <p:sldId id="1282" r:id="rId15"/>
    <p:sldId id="1283" r:id="rId16"/>
    <p:sldId id="1284" r:id="rId17"/>
    <p:sldId id="1285" r:id="rId18"/>
    <p:sldId id="1286" r:id="rId19"/>
    <p:sldId id="1287" r:id="rId20"/>
    <p:sldId id="1288" r:id="rId21"/>
    <p:sldId id="1289" r:id="rId22"/>
    <p:sldId id="1290" r:id="rId23"/>
    <p:sldId id="1291" r:id="rId24"/>
    <p:sldId id="1292" r:id="rId25"/>
    <p:sldId id="1293" r:id="rId26"/>
    <p:sldId id="1294" r:id="rId27"/>
    <p:sldId id="1295" r:id="rId28"/>
    <p:sldId id="1296" r:id="rId29"/>
    <p:sldId id="1297" r:id="rId30"/>
    <p:sldId id="1298" r:id="rId31"/>
    <p:sldId id="1299" r:id="rId32"/>
    <p:sldId id="1300" r:id="rId33"/>
    <p:sldId id="1301" r:id="rId34"/>
    <p:sldId id="1132" r:id="rId35"/>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8608"/>
    <a:srgbClr val="F9A03E"/>
    <a:srgbClr val="E39E48"/>
    <a:srgbClr val="6E8B2D"/>
    <a:srgbClr val="87AB37"/>
    <a:srgbClr val="9FC54D"/>
    <a:srgbClr val="505050"/>
    <a:srgbClr val="785393"/>
    <a:srgbClr val="80599D"/>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3689" autoAdjust="0"/>
    <p:restoredTop sz="95232" autoAdjust="0"/>
  </p:normalViewPr>
  <p:slideViewPr>
    <p:cSldViewPr snapToObjects="1">
      <p:cViewPr varScale="1">
        <p:scale>
          <a:sx n="130" d="100"/>
          <a:sy n="130" d="100"/>
        </p:scale>
        <p:origin x="516" y="120"/>
      </p:cViewPr>
      <p:guideLst/>
    </p:cSldViewPr>
  </p:slideViewPr>
  <p:outlineViewPr>
    <p:cViewPr>
      <p:scale>
        <a:sx n="33" d="100"/>
        <a:sy n="33" d="100"/>
      </p:scale>
      <p:origin x="0" y="-21634"/>
    </p:cViewPr>
  </p:outlineViewPr>
  <p:notesTextViewPr>
    <p:cViewPr>
      <p:scale>
        <a:sx n="100" d="100"/>
        <a:sy n="100" d="100"/>
      </p:scale>
      <p:origin x="0" y="0"/>
    </p:cViewPr>
  </p:notesTextViewPr>
  <p:sorterViewPr>
    <p:cViewPr varScale="1">
      <p:scale>
        <a:sx n="1" d="1"/>
        <a:sy n="1" d="1"/>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presProps" Target="presProps.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tableStyles" Target="tableStyle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3/4/2014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3/4/2014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4988308-DA46-4504-956E-21F7DECBE5F6}"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1765695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6A1D164-B33D-4403-8B09-EB3C0309BC7D}"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5210978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29</a:t>
            </a:fld>
            <a:endParaRPr lang="en-US" dirty="0">
              <a:solidFill>
                <a:prstClr val="black"/>
              </a:solidFill>
            </a:endParaRPr>
          </a:p>
        </p:txBody>
      </p:sp>
      <p:sp>
        <p:nvSpPr>
          <p:cNvPr id="10" name="Date Placeholder 9"/>
          <p:cNvSpPr>
            <a:spLocks noGrp="1"/>
          </p:cNvSpPr>
          <p:nvPr>
            <p:ph type="dt" idx="13"/>
          </p:nvPr>
        </p:nvSpPr>
        <p:spPr/>
        <p:txBody>
          <a:bodyPr/>
          <a:lstStyle/>
          <a:p>
            <a:fld id="{F6D0C1E9-C76A-461C-8E91-17FFC972AC04}" type="datetime1">
              <a:rPr lang="en-US" smtClean="0">
                <a:solidFill>
                  <a:prstClr val="black"/>
                </a:solidFill>
              </a:rPr>
              <a:pPr/>
              <a:t>3/4/2014</a:t>
            </a:fld>
            <a:endParaRPr lang="en-US" dirty="0">
              <a:solidFill>
                <a:prstClr val="black"/>
              </a:solidFill>
            </a:endParaRPr>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1709828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30</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87545259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37124" y="3100829"/>
            <a:ext cx="3681991" cy="633985"/>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par>
                                <p:cTn id="20" presetID="63" presetClass="path" presetSubtype="0" decel="100000" fill="hold" nodeType="withEffect">
                                  <p:stCondLst>
                                    <p:cond delay="580"/>
                                  </p:stCondLst>
                                  <p:childTnLst>
                                    <p:animMotion origin="layout" path="M -0.02412 2.94598E-6 L -4.48813E-6 2.94598E-6 " pathEditMode="relative" rAng="0" ptsTypes="AA">
                                      <p:cBhvr>
                                        <p:cTn id="21" dur="500" fill="hold"/>
                                        <p:tgtEl>
                                          <p:spTgt spid="9"/>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
        <p:nvSpPr>
          <p:cNvPr id="15" name="Text Placeholder 4"/>
          <p:cNvSpPr>
            <a:spLocks noGrp="1"/>
          </p:cNvSpPr>
          <p:nvPr>
            <p:ph type="body" sz="quarter" idx="15" hasCustomPrompt="1"/>
          </p:nvPr>
        </p:nvSpPr>
        <p:spPr>
          <a:xfrm>
            <a:off x="8800211" y="1590086"/>
            <a:ext cx="1600200" cy="433965"/>
          </a:xfrm>
        </p:spPr>
        <p:txBody>
          <a:bodyPr/>
          <a:lstStyle>
            <a:lvl1pPr marL="0" indent="0" algn="r">
              <a:buNone/>
              <a:defRPr sz="1800" baseline="0"/>
            </a:lvl1pPr>
          </a:lstStyle>
          <a:p>
            <a:pPr lvl="0"/>
            <a:r>
              <a:rPr lang="en-US" dirty="0" smtClean="0"/>
              <a:t>Session Code</a:t>
            </a:r>
            <a:endParaRPr lang="en-US" dirty="0"/>
          </a:p>
        </p:txBody>
      </p:sp>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599"/>
            <a:ext cx="8071104"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37124" y="3100829"/>
            <a:ext cx="3681991" cy="633985"/>
          </a:xfrm>
          <a:prstGeom prst="rect">
            <a:avLst/>
          </a:prstGeom>
        </p:spPr>
      </p:pic>
    </p:spTree>
    <p:extLst>
      <p:ext uri="{BB962C8B-B14F-4D97-AF65-F5344CB8AC3E}">
        <p14:creationId xmlns:p14="http://schemas.microsoft.com/office/powerpoint/2010/main" val="313725570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par>
                                <p:cTn id="20" presetID="63" presetClass="path" presetSubtype="0" decel="100000" fill="hold" nodeType="withEffect">
                                  <p:stCondLst>
                                    <p:cond delay="580"/>
                                  </p:stCondLst>
                                  <p:childTnLst>
                                    <p:animMotion origin="layout" path="M -0.02412 2.94598E-6 L -4.48813E-6 2.94598E-6 " pathEditMode="relative" rAng="0" ptsTypes="AA">
                                      <p:cBhvr>
                                        <p:cTn id="21" dur="500" fill="hold"/>
                                        <p:tgtEl>
                                          <p:spTgt spid="9"/>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373510845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138010394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35480738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406505535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48340707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362102763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1386434553"/>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508419829"/>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60916874"/>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427424334"/>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041947807"/>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83634730"/>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744649631"/>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02528269"/>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489209086"/>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33128389"/>
      </p:ext>
    </p:extLst>
  </p:cSld>
  <p:clrMapOvr>
    <a:masterClrMapping/>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4191096085"/>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468158526"/>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23083399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2336029173"/>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218186221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1999033733"/>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8466629"/>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0433414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0152962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63381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11948882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theme" Target="../theme/theme2.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slideLayout" Target="../slideLayouts/slideLayout56.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3944744806"/>
      </p:ext>
    </p:extLst>
  </p:cSld>
  <p:clrMap bg1="lt1" tx1="dk1" bg2="lt2" tx2="dk2" accent1="accent1" accent2="accent2" accent3="accent3" accent4="accent4" accent5="accent5" accent6="accent6" hlink="hlink" folHlink="folHlink"/>
  <p:sldLayoutIdLst>
    <p:sldLayoutId id="2147484218" r:id="rId1"/>
    <p:sldLayoutId id="2147484219" r:id="rId2"/>
    <p:sldLayoutId id="2147484220" r:id="rId3"/>
    <p:sldLayoutId id="2147484221" r:id="rId4"/>
    <p:sldLayoutId id="2147484222" r:id="rId5"/>
    <p:sldLayoutId id="2147484223" r:id="rId6"/>
    <p:sldLayoutId id="2147484224" r:id="rId7"/>
    <p:sldLayoutId id="2147484225" r:id="rId8"/>
    <p:sldLayoutId id="2147484226" r:id="rId9"/>
    <p:sldLayoutId id="2147484227" r:id="rId10"/>
    <p:sldLayoutId id="2147484228" r:id="rId11"/>
    <p:sldLayoutId id="2147484229" r:id="rId12"/>
    <p:sldLayoutId id="2147484230" r:id="rId13"/>
    <p:sldLayoutId id="2147484231" r:id="rId14"/>
    <p:sldLayoutId id="2147484232" r:id="rId15"/>
    <p:sldLayoutId id="2147484233" r:id="rId16"/>
    <p:sldLayoutId id="2147484234" r:id="rId17"/>
    <p:sldLayoutId id="2147484235" r:id="rId18"/>
    <p:sldLayoutId id="2147484236" r:id="rId19"/>
    <p:sldLayoutId id="2147484237" r:id="rId20"/>
    <p:sldLayoutId id="2147484238" r:id="rId21"/>
    <p:sldLayoutId id="2147484239" r:id="rId22"/>
    <p:sldLayoutId id="2147484240" r:id="rId23"/>
    <p:sldLayoutId id="2147484241" r:id="rId24"/>
    <p:sldLayoutId id="2147484242" r:id="rId25"/>
    <p:sldLayoutId id="2147484243" r:id="rId26"/>
    <p:sldLayoutId id="2147484244" r:id="rId27"/>
    <p:sldLayoutId id="2147484245"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3.JPG"/><Relationship Id="rId3" Type="http://schemas.openxmlformats.org/officeDocument/2006/relationships/image" Target="../media/image18.emf"/><Relationship Id="rId7" Type="http://schemas.openxmlformats.org/officeDocument/2006/relationships/image" Target="../media/image22.JPG"/><Relationship Id="rId2" Type="http://schemas.openxmlformats.org/officeDocument/2006/relationships/image" Target="../media/image17.emf"/><Relationship Id="rId1" Type="http://schemas.openxmlformats.org/officeDocument/2006/relationships/slideLayout" Target="../slideLayouts/slideLayout45.xml"/><Relationship Id="rId6" Type="http://schemas.openxmlformats.org/officeDocument/2006/relationships/image" Target="../media/image21.emf"/><Relationship Id="rId5" Type="http://schemas.openxmlformats.org/officeDocument/2006/relationships/image" Target="../media/image20.emf"/><Relationship Id="rId4" Type="http://schemas.openxmlformats.org/officeDocument/2006/relationships/image" Target="../media/image19.JPG"/><Relationship Id="rId9" Type="http://schemas.openxmlformats.org/officeDocument/2006/relationships/image" Target="../media/image24.JPG"/></Relationships>
</file>

<file path=ppt/slides/_rels/slide11.xml.rels><?xml version="1.0" encoding="UTF-8" standalone="yes"?>
<Relationships xmlns="http://schemas.openxmlformats.org/package/2006/relationships"><Relationship Id="rId3" Type="http://schemas.openxmlformats.org/officeDocument/2006/relationships/image" Target="../media/image18.emf"/><Relationship Id="rId7" Type="http://schemas.openxmlformats.org/officeDocument/2006/relationships/image" Target="../media/image23.JPG"/><Relationship Id="rId2" Type="http://schemas.openxmlformats.org/officeDocument/2006/relationships/image" Target="../media/image17.emf"/><Relationship Id="rId1" Type="http://schemas.openxmlformats.org/officeDocument/2006/relationships/slideLayout" Target="../slideLayouts/slideLayout45.xml"/><Relationship Id="rId6" Type="http://schemas.openxmlformats.org/officeDocument/2006/relationships/image" Target="../media/image22.JPG"/><Relationship Id="rId5" Type="http://schemas.openxmlformats.org/officeDocument/2006/relationships/image" Target="../media/image20.emf"/><Relationship Id="rId4" Type="http://schemas.openxmlformats.org/officeDocument/2006/relationships/image" Target="../media/image19.JPG"/></Relationships>
</file>

<file path=ppt/slides/_rels/slide12.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emf"/><Relationship Id="rId1" Type="http://schemas.openxmlformats.org/officeDocument/2006/relationships/slideLayout" Target="../slideLayouts/slideLayout45.xml"/><Relationship Id="rId6" Type="http://schemas.openxmlformats.org/officeDocument/2006/relationships/image" Target="../media/image23.JPG"/><Relationship Id="rId5" Type="http://schemas.openxmlformats.org/officeDocument/2006/relationships/image" Target="../media/image22.JPG"/><Relationship Id="rId4" Type="http://schemas.openxmlformats.org/officeDocument/2006/relationships/image" Target="../media/image19.JPG"/></Relationships>
</file>

<file path=ppt/slides/_rels/slide13.xml.rels><?xml version="1.0" encoding="UTF-8" standalone="yes"?>
<Relationships xmlns="http://schemas.openxmlformats.org/package/2006/relationships"><Relationship Id="rId8" Type="http://schemas.openxmlformats.org/officeDocument/2006/relationships/image" Target="../media/image30.emf"/><Relationship Id="rId3" Type="http://schemas.openxmlformats.org/officeDocument/2006/relationships/image" Target="../media/image15.emf"/><Relationship Id="rId7" Type="http://schemas.openxmlformats.org/officeDocument/2006/relationships/image" Target="../media/image29.emf"/><Relationship Id="rId12" Type="http://schemas.openxmlformats.org/officeDocument/2006/relationships/image" Target="../media/image32.jpg"/><Relationship Id="rId2" Type="http://schemas.openxmlformats.org/officeDocument/2006/relationships/image" Target="../media/image25.emf"/><Relationship Id="rId1" Type="http://schemas.openxmlformats.org/officeDocument/2006/relationships/slideLayout" Target="../slideLayouts/slideLayout45.xml"/><Relationship Id="rId6" Type="http://schemas.openxmlformats.org/officeDocument/2006/relationships/image" Target="../media/image28.emf"/><Relationship Id="rId11" Type="http://schemas.openxmlformats.org/officeDocument/2006/relationships/image" Target="../media/image31.emf"/><Relationship Id="rId5" Type="http://schemas.openxmlformats.org/officeDocument/2006/relationships/image" Target="../media/image27.emf"/><Relationship Id="rId10" Type="http://schemas.openxmlformats.org/officeDocument/2006/relationships/image" Target="../media/image17.emf"/><Relationship Id="rId4" Type="http://schemas.openxmlformats.org/officeDocument/2006/relationships/image" Target="../media/image26.emf"/><Relationship Id="rId9" Type="http://schemas.openxmlformats.org/officeDocument/2006/relationships/image" Target="../media/image16.emf"/></Relationships>
</file>

<file path=ppt/slides/_rels/slide14.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3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1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4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1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44.xml"/></Relationships>
</file>

<file path=ppt/slides/_rels/slide1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4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44.xml"/></Relationships>
</file>

<file path=ppt/slides/_rels/slide2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44.xml"/><Relationship Id="rId4" Type="http://schemas.openxmlformats.org/officeDocument/2006/relationships/image" Target="../media/image40.png"/></Relationships>
</file>

<file path=ppt/slides/_rels/slide2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44.xml"/><Relationship Id="rId5" Type="http://schemas.openxmlformats.org/officeDocument/2006/relationships/image" Target="../media/image44.png"/><Relationship Id="rId4" Type="http://schemas.openxmlformats.org/officeDocument/2006/relationships/image" Target="../media/image43.png"/></Relationships>
</file>

<file path=ppt/slides/_rels/slide23.xml.rels><?xml version="1.0" encoding="UTF-8" standalone="yes"?>
<Relationships xmlns="http://schemas.openxmlformats.org/package/2006/relationships"><Relationship Id="rId2" Type="http://schemas.openxmlformats.org/officeDocument/2006/relationships/image" Target="../media/image45.jpg"/><Relationship Id="rId1" Type="http://schemas.openxmlformats.org/officeDocument/2006/relationships/slideLayout" Target="../slideLayouts/slideLayout4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2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44.xml"/><Relationship Id="rId4" Type="http://schemas.openxmlformats.org/officeDocument/2006/relationships/image" Target="../media/image48.png"/></Relationships>
</file>

<file path=ppt/slides/_rels/slide2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9.png"/><Relationship Id="rId1" Type="http://schemas.openxmlformats.org/officeDocument/2006/relationships/slideLayout" Target="../slideLayouts/slideLayout34.xml"/><Relationship Id="rId5" Type="http://schemas.microsoft.com/office/2007/relationships/hdphoto" Target="../media/hdphoto2.wdp"/><Relationship Id="rId4" Type="http://schemas.openxmlformats.org/officeDocument/2006/relationships/image" Target="../media/image50.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xml"/><Relationship Id="rId1" Type="http://schemas.openxmlformats.org/officeDocument/2006/relationships/slideLayout" Target="../slideLayouts/slideLayout37.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5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4.xml"/><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5.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3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8.xml.rels><?xml version="1.0" encoding="UTF-8" standalone="yes"?>
<Relationships xmlns="http://schemas.openxmlformats.org/package/2006/relationships"><Relationship Id="rId3" Type="http://schemas.openxmlformats.org/officeDocument/2006/relationships/image" Target="../media/image14.tmp"/><Relationship Id="rId2" Type="http://schemas.openxmlformats.org/officeDocument/2006/relationships/image" Target="../media/image13.jpg"/><Relationship Id="rId1" Type="http://schemas.openxmlformats.org/officeDocument/2006/relationships/slideLayout" Target="../slideLayouts/slideLayout34.xml"/></Relationships>
</file>

<file path=ppt/slides/_rels/slide9.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emf"/><Relationship Id="rId1" Type="http://schemas.openxmlformats.org/officeDocument/2006/relationships/slideLayout" Target="../slideLayouts/slideLayout45.xml"/><Relationship Id="rId5" Type="http://schemas.openxmlformats.org/officeDocument/2006/relationships/image" Target="../media/image18.emf"/><Relationship Id="rId4" Type="http://schemas.openxmlformats.org/officeDocument/2006/relationships/image" Target="../media/image17.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5175879"/>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188" y="37422"/>
            <a:ext cx="11889564" cy="687388"/>
          </a:xfrm>
        </p:spPr>
        <p:txBody>
          <a:bodyPr/>
          <a:lstStyle/>
          <a:p>
            <a:r>
              <a:rPr lang="en-US" dirty="0" smtClean="0"/>
              <a:t>Addressing Identity</a:t>
            </a:r>
            <a:endParaRPr lang="en-US" dirty="0"/>
          </a:p>
        </p:txBody>
      </p:sp>
      <p:sp>
        <p:nvSpPr>
          <p:cNvPr id="3" name="Rounded Rectangle 2"/>
          <p:cNvSpPr/>
          <p:nvPr/>
        </p:nvSpPr>
        <p:spPr bwMode="auto">
          <a:xfrm>
            <a:off x="427037" y="906462"/>
            <a:ext cx="11734800" cy="5943600"/>
          </a:xfrm>
          <a:prstGeom prst="roundRect">
            <a:avLst/>
          </a:prstGeom>
          <a:solidFill>
            <a:schemeClr val="tx1">
              <a:lumMod val="20000"/>
              <a:lumOff val="8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Rectangle 3"/>
          <p:cNvSpPr/>
          <p:nvPr/>
        </p:nvSpPr>
        <p:spPr bwMode="auto">
          <a:xfrm>
            <a:off x="7666037" y="1109290"/>
            <a:ext cx="4038600" cy="5486400"/>
          </a:xfrm>
          <a:prstGeom prst="rect">
            <a:avLst/>
          </a:prstGeom>
          <a:solidFill>
            <a:schemeClr val="tx2">
              <a:lumMod val="20000"/>
              <a:lumOff val="8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9" name="Rectangle 8"/>
          <p:cNvSpPr/>
          <p:nvPr/>
        </p:nvSpPr>
        <p:spPr bwMode="auto">
          <a:xfrm>
            <a:off x="3963144" y="1109290"/>
            <a:ext cx="3512393" cy="5486400"/>
          </a:xfrm>
          <a:prstGeom prst="rect">
            <a:avLst/>
          </a:prstGeom>
          <a:solidFill>
            <a:schemeClr val="accent4">
              <a:lumMod val="20000"/>
              <a:lumOff val="8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0" name="TextBox 9"/>
          <p:cNvSpPr txBox="1"/>
          <p:nvPr/>
        </p:nvSpPr>
        <p:spPr>
          <a:xfrm>
            <a:off x="4922837" y="1110232"/>
            <a:ext cx="2199683" cy="572464"/>
          </a:xfrm>
          <a:prstGeom prst="rect">
            <a:avLst/>
          </a:prstGeom>
          <a:noFill/>
        </p:spPr>
        <p:txBody>
          <a:bodyPr wrap="square" lIns="182880" tIns="146304" rIns="182880" bIns="146304" rtlCol="0">
            <a:spAutoFit/>
          </a:bodyPr>
          <a:lstStyle/>
          <a:p>
            <a:pPr>
              <a:lnSpc>
                <a:spcPct val="90000"/>
              </a:lnSpc>
              <a:spcAft>
                <a:spcPts val="600"/>
              </a:spcAft>
            </a:pPr>
            <a:r>
              <a:rPr lang="en-US" sz="2000" dirty="0" smtClean="0">
                <a:gradFill>
                  <a:gsLst>
                    <a:gs pos="2917">
                      <a:srgbClr val="505050"/>
                    </a:gs>
                    <a:gs pos="30000">
                      <a:srgbClr val="505050"/>
                    </a:gs>
                  </a:gsLst>
                  <a:lin ang="5400000" scaled="0"/>
                </a:gradFill>
              </a:rPr>
              <a:t>Public Internet</a:t>
            </a:r>
          </a:p>
        </p:txBody>
      </p:sp>
      <p:sp>
        <p:nvSpPr>
          <p:cNvPr id="11" name="Rectangle 10"/>
          <p:cNvSpPr/>
          <p:nvPr/>
        </p:nvSpPr>
        <p:spPr bwMode="auto">
          <a:xfrm>
            <a:off x="1046161" y="1109289"/>
            <a:ext cx="3419475" cy="5486400"/>
          </a:xfrm>
          <a:prstGeom prst="rect">
            <a:avLst/>
          </a:prstGeom>
          <a:solidFill>
            <a:schemeClr val="tx2">
              <a:lumMod val="40000"/>
              <a:lumOff val="6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pic>
        <p:nvPicPr>
          <p:cNvPr id="23" name="Picture 22"/>
          <p:cNvPicPr>
            <a:picLocks noChangeAspect="1"/>
          </p:cNvPicPr>
          <p:nvPr/>
        </p:nvPicPr>
        <p:blipFill>
          <a:blip r:embed="rId2"/>
          <a:stretch>
            <a:fillRect/>
          </a:stretch>
        </p:blipFill>
        <p:spPr>
          <a:xfrm>
            <a:off x="1067899" y="4008824"/>
            <a:ext cx="2232091" cy="2114167"/>
          </a:xfrm>
          <a:prstGeom prst="rect">
            <a:avLst/>
          </a:prstGeom>
        </p:spPr>
      </p:pic>
      <p:pic>
        <p:nvPicPr>
          <p:cNvPr id="7" name="Picture 6"/>
          <p:cNvPicPr>
            <a:picLocks noChangeAspect="1"/>
          </p:cNvPicPr>
          <p:nvPr/>
        </p:nvPicPr>
        <p:blipFill>
          <a:blip r:embed="rId3"/>
          <a:stretch>
            <a:fillRect/>
          </a:stretch>
        </p:blipFill>
        <p:spPr>
          <a:xfrm>
            <a:off x="9856786" y="4545562"/>
            <a:ext cx="1600201" cy="1982429"/>
          </a:xfrm>
          <a:prstGeom prst="rect">
            <a:avLst/>
          </a:prstGeom>
        </p:spPr>
      </p:pic>
      <p:cxnSp>
        <p:nvCxnSpPr>
          <p:cNvPr id="22" name="Straight Connector 21"/>
          <p:cNvCxnSpPr/>
          <p:nvPr/>
        </p:nvCxnSpPr>
        <p:spPr>
          <a:xfrm>
            <a:off x="7361237" y="982662"/>
            <a:ext cx="0" cy="5791200"/>
          </a:xfrm>
          <a:prstGeom prst="line">
            <a:avLst/>
          </a:prstGeom>
          <a:ln w="76200">
            <a:solidFill>
              <a:schemeClr val="tx1"/>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83944" y="1240694"/>
            <a:ext cx="1822239" cy="1154430"/>
          </a:xfrm>
          <a:prstGeom prst="rect">
            <a:avLst/>
          </a:prstGeom>
        </p:spPr>
      </p:pic>
      <p:pic>
        <p:nvPicPr>
          <p:cNvPr id="13" name="Picture 12"/>
          <p:cNvPicPr>
            <a:picLocks noChangeAspect="1"/>
          </p:cNvPicPr>
          <p:nvPr/>
        </p:nvPicPr>
        <p:blipFill>
          <a:blip r:embed="rId5"/>
          <a:stretch>
            <a:fillRect/>
          </a:stretch>
        </p:blipFill>
        <p:spPr>
          <a:xfrm>
            <a:off x="8128653" y="5249862"/>
            <a:ext cx="1112094" cy="1114968"/>
          </a:xfrm>
          <a:prstGeom prst="rect">
            <a:avLst/>
          </a:prstGeom>
        </p:spPr>
      </p:pic>
      <p:pic>
        <p:nvPicPr>
          <p:cNvPr id="15" name="Picture 14"/>
          <p:cNvPicPr>
            <a:picLocks noChangeAspect="1"/>
          </p:cNvPicPr>
          <p:nvPr/>
        </p:nvPicPr>
        <p:blipFill>
          <a:blip r:embed="rId6"/>
          <a:stretch>
            <a:fillRect/>
          </a:stretch>
        </p:blipFill>
        <p:spPr>
          <a:xfrm>
            <a:off x="2319559" y="5383080"/>
            <a:ext cx="2075162" cy="1062779"/>
          </a:xfrm>
          <a:prstGeom prst="rect">
            <a:avLst/>
          </a:prstGeom>
        </p:spPr>
      </p:pic>
      <p:sp>
        <p:nvSpPr>
          <p:cNvPr id="16" name="TextBox 15"/>
          <p:cNvSpPr txBox="1"/>
          <p:nvPr/>
        </p:nvSpPr>
        <p:spPr>
          <a:xfrm>
            <a:off x="2319647" y="2353268"/>
            <a:ext cx="1162457" cy="489365"/>
          </a:xfrm>
          <a:prstGeom prst="rect">
            <a:avLst/>
          </a:prstGeom>
          <a:noFill/>
        </p:spPr>
        <p:txBody>
          <a:bodyPr wrap="square" lIns="182880" tIns="146304" rIns="182880" bIns="146304" rtlCol="0">
            <a:spAutoFit/>
          </a:bodyPr>
          <a:lstStyle/>
          <a:p>
            <a:pPr>
              <a:lnSpc>
                <a:spcPct val="90000"/>
              </a:lnSpc>
              <a:spcAft>
                <a:spcPts val="600"/>
              </a:spcAft>
            </a:pPr>
            <a:r>
              <a:rPr lang="en-US" sz="1400" b="1" dirty="0" smtClean="0">
                <a:gradFill>
                  <a:gsLst>
                    <a:gs pos="2917">
                      <a:srgbClr val="505050"/>
                    </a:gs>
                    <a:gs pos="30000">
                      <a:srgbClr val="505050"/>
                    </a:gs>
                  </a:gsLst>
                  <a:lin ang="5400000" scaled="0"/>
                </a:gradFill>
              </a:rPr>
              <a:t>Azure AD</a:t>
            </a:r>
          </a:p>
        </p:txBody>
      </p:sp>
      <p:cxnSp>
        <p:nvCxnSpPr>
          <p:cNvPr id="18" name="Straight Arrow Connector 17"/>
          <p:cNvCxnSpPr/>
          <p:nvPr/>
        </p:nvCxnSpPr>
        <p:spPr>
          <a:xfrm flipV="1">
            <a:off x="8801844" y="2608462"/>
            <a:ext cx="1743636" cy="2573702"/>
          </a:xfrm>
          <a:prstGeom prst="straightConnector1">
            <a:avLst/>
          </a:prstGeom>
          <a:ln w="5715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V="1">
            <a:off x="3535042" y="2526529"/>
            <a:ext cx="133659" cy="2856550"/>
          </a:xfrm>
          <a:prstGeom prst="straightConnector1">
            <a:avLst/>
          </a:prstGeom>
          <a:ln w="5715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pic>
        <p:nvPicPr>
          <p:cNvPr id="31" name="Picture 30"/>
          <p:cNvPicPr>
            <a:picLocks noChangeAspect="1"/>
          </p:cNvPicPr>
          <p:nvPr/>
        </p:nvPicPr>
        <p:blipFill>
          <a:blip r:embed="rId5"/>
          <a:stretch>
            <a:fillRect/>
          </a:stretch>
        </p:blipFill>
        <p:spPr>
          <a:xfrm>
            <a:off x="7843415" y="3457569"/>
            <a:ext cx="1112094" cy="1114968"/>
          </a:xfrm>
          <a:prstGeom prst="rect">
            <a:avLst/>
          </a:prstGeom>
        </p:spPr>
      </p:pic>
      <p:cxnSp>
        <p:nvCxnSpPr>
          <p:cNvPr id="28" name="Straight Arrow Connector 27"/>
          <p:cNvCxnSpPr/>
          <p:nvPr/>
        </p:nvCxnSpPr>
        <p:spPr>
          <a:xfrm flipV="1">
            <a:off x="8711356" y="2611310"/>
            <a:ext cx="1681164" cy="1034957"/>
          </a:xfrm>
          <a:prstGeom prst="straightConnector1">
            <a:avLst/>
          </a:prstGeom>
          <a:ln w="5715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H="1" flipV="1">
            <a:off x="4006183" y="2395124"/>
            <a:ext cx="4193254" cy="1037145"/>
          </a:xfrm>
          <a:prstGeom prst="straightConnector1">
            <a:avLst/>
          </a:prstGeom>
          <a:ln w="5715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pic>
        <p:nvPicPr>
          <p:cNvPr id="34" name="Picture 3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567994" y="1297845"/>
            <a:ext cx="1013460" cy="1295400"/>
          </a:xfrm>
          <a:prstGeom prst="rect">
            <a:avLst/>
          </a:prstGeom>
        </p:spPr>
      </p:pic>
      <p:pic>
        <p:nvPicPr>
          <p:cNvPr id="38" name="Picture 3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899028" y="1384016"/>
            <a:ext cx="960120" cy="1158240"/>
          </a:xfrm>
          <a:prstGeom prst="rect">
            <a:avLst/>
          </a:prstGeom>
        </p:spPr>
      </p:pic>
      <p:cxnSp>
        <p:nvCxnSpPr>
          <p:cNvPr id="41" name="Straight Arrow Connector 40"/>
          <p:cNvCxnSpPr/>
          <p:nvPr/>
        </p:nvCxnSpPr>
        <p:spPr>
          <a:xfrm flipH="1">
            <a:off x="9856786" y="1963610"/>
            <a:ext cx="688695" cy="8385"/>
          </a:xfrm>
          <a:prstGeom prst="straightConnector1">
            <a:avLst/>
          </a:prstGeom>
          <a:ln w="5715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a:stCxn id="38" idx="1"/>
          </p:cNvCxnSpPr>
          <p:nvPr/>
        </p:nvCxnSpPr>
        <p:spPr>
          <a:xfrm flipH="1" flipV="1">
            <a:off x="4028696" y="1921097"/>
            <a:ext cx="4870332" cy="42039"/>
          </a:xfrm>
          <a:prstGeom prst="straightConnector1">
            <a:avLst/>
          </a:prstGeom>
          <a:ln w="5715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pic>
        <p:nvPicPr>
          <p:cNvPr id="17" name="Picture 16"/>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885914" y="2640461"/>
            <a:ext cx="1111193" cy="1231684"/>
          </a:xfrm>
          <a:prstGeom prst="rect">
            <a:avLst/>
          </a:prstGeom>
        </p:spPr>
      </p:pic>
    </p:spTree>
    <p:extLst>
      <p:ext uri="{BB962C8B-B14F-4D97-AF65-F5344CB8AC3E}">
        <p14:creationId xmlns:p14="http://schemas.microsoft.com/office/powerpoint/2010/main" val="87881967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500"/>
                                        <p:tgtEl>
                                          <p:spTgt spid="23"/>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nodeType="clickEffect">
                                  <p:stCondLst>
                                    <p:cond delay="0"/>
                                  </p:stCondLst>
                                  <p:childTnLst>
                                    <p:set>
                                      <p:cBhvr>
                                        <p:cTn id="19" dur="1" fill="hold">
                                          <p:stCondLst>
                                            <p:cond delay="0"/>
                                          </p:stCondLst>
                                        </p:cTn>
                                        <p:tgtEl>
                                          <p:spTgt spid="34"/>
                                        </p:tgtEl>
                                        <p:attrNameLst>
                                          <p:attrName>style.visibility</p:attrName>
                                        </p:attrNameLst>
                                      </p:cBhvr>
                                      <p:to>
                                        <p:strVal val="visible"/>
                                      </p:to>
                                    </p:set>
                                    <p:anim calcmode="lin" valueType="num">
                                      <p:cBhvr>
                                        <p:cTn id="20" dur="500" fill="hold"/>
                                        <p:tgtEl>
                                          <p:spTgt spid="34"/>
                                        </p:tgtEl>
                                        <p:attrNameLst>
                                          <p:attrName>ppt_w</p:attrName>
                                        </p:attrNameLst>
                                      </p:cBhvr>
                                      <p:tavLst>
                                        <p:tav tm="0">
                                          <p:val>
                                            <p:fltVal val="0"/>
                                          </p:val>
                                        </p:tav>
                                        <p:tav tm="100000">
                                          <p:val>
                                            <p:strVal val="#ppt_w"/>
                                          </p:val>
                                        </p:tav>
                                      </p:tavLst>
                                    </p:anim>
                                    <p:anim calcmode="lin" valueType="num">
                                      <p:cBhvr>
                                        <p:cTn id="21" dur="500" fill="hold"/>
                                        <p:tgtEl>
                                          <p:spTgt spid="34"/>
                                        </p:tgtEl>
                                        <p:attrNameLst>
                                          <p:attrName>ppt_h</p:attrName>
                                        </p:attrNameLst>
                                      </p:cBhvr>
                                      <p:tavLst>
                                        <p:tav tm="0">
                                          <p:val>
                                            <p:fltVal val="0"/>
                                          </p:val>
                                        </p:tav>
                                        <p:tav tm="100000">
                                          <p:val>
                                            <p:strVal val="#ppt_h"/>
                                          </p:val>
                                        </p:tav>
                                      </p:tavLst>
                                    </p:anim>
                                    <p:animEffect transition="in" filter="fade">
                                      <p:cBhvr>
                                        <p:cTn id="22" dur="500"/>
                                        <p:tgtEl>
                                          <p:spTgt spid="34"/>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p:cTn id="27" dur="500" fill="hold"/>
                                        <p:tgtEl>
                                          <p:spTgt spid="16"/>
                                        </p:tgtEl>
                                        <p:attrNameLst>
                                          <p:attrName>ppt_w</p:attrName>
                                        </p:attrNameLst>
                                      </p:cBhvr>
                                      <p:tavLst>
                                        <p:tav tm="0">
                                          <p:val>
                                            <p:fltVal val="0"/>
                                          </p:val>
                                        </p:tav>
                                        <p:tav tm="100000">
                                          <p:val>
                                            <p:strVal val="#ppt_w"/>
                                          </p:val>
                                        </p:tav>
                                      </p:tavLst>
                                    </p:anim>
                                    <p:anim calcmode="lin" valueType="num">
                                      <p:cBhvr>
                                        <p:cTn id="28" dur="500" fill="hold"/>
                                        <p:tgtEl>
                                          <p:spTgt spid="16"/>
                                        </p:tgtEl>
                                        <p:attrNameLst>
                                          <p:attrName>ppt_h</p:attrName>
                                        </p:attrNameLst>
                                      </p:cBhvr>
                                      <p:tavLst>
                                        <p:tav tm="0">
                                          <p:val>
                                            <p:fltVal val="0"/>
                                          </p:val>
                                        </p:tav>
                                        <p:tav tm="100000">
                                          <p:val>
                                            <p:strVal val="#ppt_h"/>
                                          </p:val>
                                        </p:tav>
                                      </p:tavLst>
                                    </p:anim>
                                    <p:animEffect transition="in" filter="fade">
                                      <p:cBhvr>
                                        <p:cTn id="29" dur="500"/>
                                        <p:tgtEl>
                                          <p:spTgt spid="16"/>
                                        </p:tgtEl>
                                      </p:cBhvr>
                                    </p:animEffect>
                                  </p:childTnLst>
                                </p:cTn>
                              </p:par>
                              <p:par>
                                <p:cTn id="30" presetID="53" presetClass="entr" presetSubtype="16" fill="hold"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p:cTn id="32" dur="500" fill="hold"/>
                                        <p:tgtEl>
                                          <p:spTgt spid="8"/>
                                        </p:tgtEl>
                                        <p:attrNameLst>
                                          <p:attrName>ppt_w</p:attrName>
                                        </p:attrNameLst>
                                      </p:cBhvr>
                                      <p:tavLst>
                                        <p:tav tm="0">
                                          <p:val>
                                            <p:fltVal val="0"/>
                                          </p:val>
                                        </p:tav>
                                        <p:tav tm="100000">
                                          <p:val>
                                            <p:strVal val="#ppt_w"/>
                                          </p:val>
                                        </p:tav>
                                      </p:tavLst>
                                    </p:anim>
                                    <p:anim calcmode="lin" valueType="num">
                                      <p:cBhvr>
                                        <p:cTn id="33" dur="500" fill="hold"/>
                                        <p:tgtEl>
                                          <p:spTgt spid="8"/>
                                        </p:tgtEl>
                                        <p:attrNameLst>
                                          <p:attrName>ppt_h</p:attrName>
                                        </p:attrNameLst>
                                      </p:cBhvr>
                                      <p:tavLst>
                                        <p:tav tm="0">
                                          <p:val>
                                            <p:fltVal val="0"/>
                                          </p:val>
                                        </p:tav>
                                        <p:tav tm="100000">
                                          <p:val>
                                            <p:strVal val="#ppt_h"/>
                                          </p:val>
                                        </p:tav>
                                      </p:tavLst>
                                    </p:anim>
                                    <p:animEffect transition="in" filter="fade">
                                      <p:cBhvr>
                                        <p:cTn id="34" dur="500"/>
                                        <p:tgtEl>
                                          <p:spTgt spid="8"/>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500"/>
                                        <p:tgtEl>
                                          <p:spTgt spid="13"/>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fade">
                                      <p:cBhvr>
                                        <p:cTn id="44" dur="500"/>
                                        <p:tgtEl>
                                          <p:spTgt spid="15"/>
                                        </p:tgtEl>
                                      </p:cBhvr>
                                    </p:animEffec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18"/>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2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4" presetClass="exit" presetSubtype="10" fill="hold" nodeType="clickEffect">
                                  <p:stCondLst>
                                    <p:cond delay="0"/>
                                  </p:stCondLst>
                                  <p:childTnLst>
                                    <p:animEffect transition="out" filter="randombar(horizontal)">
                                      <p:cBhvr>
                                        <p:cTn id="54" dur="500"/>
                                        <p:tgtEl>
                                          <p:spTgt spid="13"/>
                                        </p:tgtEl>
                                      </p:cBhvr>
                                    </p:animEffect>
                                    <p:set>
                                      <p:cBhvr>
                                        <p:cTn id="55" dur="1" fill="hold">
                                          <p:stCondLst>
                                            <p:cond delay="499"/>
                                          </p:stCondLst>
                                        </p:cTn>
                                        <p:tgtEl>
                                          <p:spTgt spid="13"/>
                                        </p:tgtEl>
                                        <p:attrNameLst>
                                          <p:attrName>style.visibility</p:attrName>
                                        </p:attrNameLst>
                                      </p:cBhvr>
                                      <p:to>
                                        <p:strVal val="hidden"/>
                                      </p:to>
                                    </p:set>
                                  </p:childTnLst>
                                </p:cTn>
                              </p:par>
                              <p:par>
                                <p:cTn id="56" presetID="14" presetClass="exit" presetSubtype="10" fill="hold" nodeType="withEffect">
                                  <p:stCondLst>
                                    <p:cond delay="0"/>
                                  </p:stCondLst>
                                  <p:childTnLst>
                                    <p:animEffect transition="out" filter="randombar(horizontal)">
                                      <p:cBhvr>
                                        <p:cTn id="57" dur="500"/>
                                        <p:tgtEl>
                                          <p:spTgt spid="15"/>
                                        </p:tgtEl>
                                      </p:cBhvr>
                                    </p:animEffect>
                                    <p:set>
                                      <p:cBhvr>
                                        <p:cTn id="58" dur="1" fill="hold">
                                          <p:stCondLst>
                                            <p:cond delay="499"/>
                                          </p:stCondLst>
                                        </p:cTn>
                                        <p:tgtEl>
                                          <p:spTgt spid="15"/>
                                        </p:tgtEl>
                                        <p:attrNameLst>
                                          <p:attrName>style.visibility</p:attrName>
                                        </p:attrNameLst>
                                      </p:cBhvr>
                                      <p:to>
                                        <p:strVal val="hidden"/>
                                      </p:to>
                                    </p:set>
                                  </p:childTnLst>
                                </p:cTn>
                              </p:par>
                              <p:par>
                                <p:cTn id="59" presetID="14" presetClass="exit" presetSubtype="10" fill="hold" nodeType="withEffect">
                                  <p:stCondLst>
                                    <p:cond delay="0"/>
                                  </p:stCondLst>
                                  <p:childTnLst>
                                    <p:animEffect transition="out" filter="randombar(horizontal)">
                                      <p:cBhvr>
                                        <p:cTn id="60" dur="500"/>
                                        <p:tgtEl>
                                          <p:spTgt spid="18"/>
                                        </p:tgtEl>
                                      </p:cBhvr>
                                    </p:animEffect>
                                    <p:set>
                                      <p:cBhvr>
                                        <p:cTn id="61" dur="1" fill="hold">
                                          <p:stCondLst>
                                            <p:cond delay="499"/>
                                          </p:stCondLst>
                                        </p:cTn>
                                        <p:tgtEl>
                                          <p:spTgt spid="18"/>
                                        </p:tgtEl>
                                        <p:attrNameLst>
                                          <p:attrName>style.visibility</p:attrName>
                                        </p:attrNameLst>
                                      </p:cBhvr>
                                      <p:to>
                                        <p:strVal val="hidden"/>
                                      </p:to>
                                    </p:set>
                                  </p:childTnLst>
                                </p:cTn>
                              </p:par>
                              <p:par>
                                <p:cTn id="62" presetID="14" presetClass="exit" presetSubtype="10" fill="hold" nodeType="withEffect">
                                  <p:stCondLst>
                                    <p:cond delay="0"/>
                                  </p:stCondLst>
                                  <p:childTnLst>
                                    <p:animEffect transition="out" filter="randombar(horizontal)">
                                      <p:cBhvr>
                                        <p:cTn id="63" dur="500"/>
                                        <p:tgtEl>
                                          <p:spTgt spid="25"/>
                                        </p:tgtEl>
                                      </p:cBhvr>
                                    </p:animEffect>
                                    <p:set>
                                      <p:cBhvr>
                                        <p:cTn id="64" dur="1" fill="hold">
                                          <p:stCondLst>
                                            <p:cond delay="499"/>
                                          </p:stCondLst>
                                        </p:cTn>
                                        <p:tgtEl>
                                          <p:spTgt spid="25"/>
                                        </p:tgtEl>
                                        <p:attrNameLst>
                                          <p:attrName>style.visibility</p:attrName>
                                        </p:attrNameLst>
                                      </p:cBhvr>
                                      <p:to>
                                        <p:strVal val="hidden"/>
                                      </p:to>
                                    </p:se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nodeType="clickEffect">
                                  <p:stCondLst>
                                    <p:cond delay="0"/>
                                  </p:stCondLst>
                                  <p:childTnLst>
                                    <p:set>
                                      <p:cBhvr>
                                        <p:cTn id="68" dur="1" fill="hold">
                                          <p:stCondLst>
                                            <p:cond delay="0"/>
                                          </p:stCondLst>
                                        </p:cTn>
                                        <p:tgtEl>
                                          <p:spTgt spid="31"/>
                                        </p:tgtEl>
                                        <p:attrNameLst>
                                          <p:attrName>style.visibility</p:attrName>
                                        </p:attrNameLst>
                                      </p:cBhvr>
                                      <p:to>
                                        <p:strVal val="visible"/>
                                      </p:to>
                                    </p:set>
                                    <p:animEffect transition="in" filter="fade">
                                      <p:cBhvr>
                                        <p:cTn id="69" dur="500"/>
                                        <p:tgtEl>
                                          <p:spTgt spid="31"/>
                                        </p:tgtEl>
                                      </p:cBhvr>
                                    </p:animEffect>
                                  </p:childTnLst>
                                </p:cTn>
                              </p:par>
                            </p:childTnLst>
                          </p:cTn>
                        </p:par>
                      </p:childTnLst>
                    </p:cTn>
                  </p:par>
                  <p:par>
                    <p:cTn id="70" fill="hold">
                      <p:stCondLst>
                        <p:cond delay="indefinite"/>
                      </p:stCondLst>
                      <p:childTnLst>
                        <p:par>
                          <p:cTn id="71" fill="hold">
                            <p:stCondLst>
                              <p:cond delay="0"/>
                            </p:stCondLst>
                            <p:childTnLst>
                              <p:par>
                                <p:cTn id="72" presetID="1" presetClass="entr" presetSubtype="0" fill="hold" nodeType="clickEffect">
                                  <p:stCondLst>
                                    <p:cond delay="0"/>
                                  </p:stCondLst>
                                  <p:childTnLst>
                                    <p:set>
                                      <p:cBhvr>
                                        <p:cTn id="73" dur="1" fill="hold">
                                          <p:stCondLst>
                                            <p:cond delay="0"/>
                                          </p:stCondLst>
                                        </p:cTn>
                                        <p:tgtEl>
                                          <p:spTgt spid="28"/>
                                        </p:tgtEl>
                                        <p:attrNameLst>
                                          <p:attrName>style.visibility</p:attrName>
                                        </p:attrNameLst>
                                      </p:cBhvr>
                                      <p:to>
                                        <p:strVal val="visible"/>
                                      </p:to>
                                    </p:set>
                                  </p:childTnLst>
                                </p:cTn>
                              </p:par>
                              <p:par>
                                <p:cTn id="74" presetID="1" presetClass="entr" presetSubtype="0" fill="hold" nodeType="withEffect">
                                  <p:stCondLst>
                                    <p:cond delay="0"/>
                                  </p:stCondLst>
                                  <p:childTnLst>
                                    <p:set>
                                      <p:cBhvr>
                                        <p:cTn id="75" dur="1" fill="hold">
                                          <p:stCondLst>
                                            <p:cond delay="0"/>
                                          </p:stCondLst>
                                        </p:cTn>
                                        <p:tgtEl>
                                          <p:spTgt spid="33"/>
                                        </p:tgtEl>
                                        <p:attrNameLst>
                                          <p:attrName>style.visibility</p:attrName>
                                        </p:attrNameLst>
                                      </p:cBhvr>
                                      <p:to>
                                        <p:strVal val="visible"/>
                                      </p:to>
                                    </p:set>
                                  </p:childTnLst>
                                </p:cTn>
                              </p:par>
                            </p:childTnLst>
                          </p:cTn>
                        </p:par>
                      </p:childTnLst>
                    </p:cTn>
                  </p:par>
                  <p:par>
                    <p:cTn id="76" fill="hold">
                      <p:stCondLst>
                        <p:cond delay="indefinite"/>
                      </p:stCondLst>
                      <p:childTnLst>
                        <p:par>
                          <p:cTn id="77" fill="hold">
                            <p:stCondLst>
                              <p:cond delay="0"/>
                            </p:stCondLst>
                            <p:childTnLst>
                              <p:par>
                                <p:cTn id="78" presetID="14" presetClass="exit" presetSubtype="10" fill="hold" nodeType="clickEffect">
                                  <p:stCondLst>
                                    <p:cond delay="0"/>
                                  </p:stCondLst>
                                  <p:childTnLst>
                                    <p:animEffect transition="out" filter="randombar(horizontal)">
                                      <p:cBhvr>
                                        <p:cTn id="79" dur="500"/>
                                        <p:tgtEl>
                                          <p:spTgt spid="31"/>
                                        </p:tgtEl>
                                      </p:cBhvr>
                                    </p:animEffect>
                                    <p:set>
                                      <p:cBhvr>
                                        <p:cTn id="80" dur="1" fill="hold">
                                          <p:stCondLst>
                                            <p:cond delay="499"/>
                                          </p:stCondLst>
                                        </p:cTn>
                                        <p:tgtEl>
                                          <p:spTgt spid="31"/>
                                        </p:tgtEl>
                                        <p:attrNameLst>
                                          <p:attrName>style.visibility</p:attrName>
                                        </p:attrNameLst>
                                      </p:cBhvr>
                                      <p:to>
                                        <p:strVal val="hidden"/>
                                      </p:to>
                                    </p:set>
                                  </p:childTnLst>
                                </p:cTn>
                              </p:par>
                              <p:par>
                                <p:cTn id="81" presetID="14" presetClass="exit" presetSubtype="10" fill="hold" nodeType="withEffect">
                                  <p:stCondLst>
                                    <p:cond delay="0"/>
                                  </p:stCondLst>
                                  <p:childTnLst>
                                    <p:animEffect transition="out" filter="randombar(horizontal)">
                                      <p:cBhvr>
                                        <p:cTn id="82" dur="500"/>
                                        <p:tgtEl>
                                          <p:spTgt spid="28"/>
                                        </p:tgtEl>
                                      </p:cBhvr>
                                    </p:animEffect>
                                    <p:set>
                                      <p:cBhvr>
                                        <p:cTn id="83" dur="1" fill="hold">
                                          <p:stCondLst>
                                            <p:cond delay="499"/>
                                          </p:stCondLst>
                                        </p:cTn>
                                        <p:tgtEl>
                                          <p:spTgt spid="28"/>
                                        </p:tgtEl>
                                        <p:attrNameLst>
                                          <p:attrName>style.visibility</p:attrName>
                                        </p:attrNameLst>
                                      </p:cBhvr>
                                      <p:to>
                                        <p:strVal val="hidden"/>
                                      </p:to>
                                    </p:set>
                                  </p:childTnLst>
                                </p:cTn>
                              </p:par>
                              <p:par>
                                <p:cTn id="84" presetID="14" presetClass="exit" presetSubtype="10" fill="hold" nodeType="withEffect">
                                  <p:stCondLst>
                                    <p:cond delay="0"/>
                                  </p:stCondLst>
                                  <p:childTnLst>
                                    <p:animEffect transition="out" filter="randombar(horizontal)">
                                      <p:cBhvr>
                                        <p:cTn id="85" dur="500"/>
                                        <p:tgtEl>
                                          <p:spTgt spid="33"/>
                                        </p:tgtEl>
                                      </p:cBhvr>
                                    </p:animEffect>
                                    <p:set>
                                      <p:cBhvr>
                                        <p:cTn id="86" dur="1" fill="hold">
                                          <p:stCondLst>
                                            <p:cond delay="499"/>
                                          </p:stCondLst>
                                        </p:cTn>
                                        <p:tgtEl>
                                          <p:spTgt spid="33"/>
                                        </p:tgtEl>
                                        <p:attrNameLst>
                                          <p:attrName>style.visibility</p:attrName>
                                        </p:attrNameLst>
                                      </p:cBhvr>
                                      <p:to>
                                        <p:strVal val="hidden"/>
                                      </p:to>
                                    </p:set>
                                  </p:childTnLst>
                                </p:cTn>
                              </p:par>
                            </p:childTnLst>
                          </p:cTn>
                        </p:par>
                      </p:childTnLst>
                    </p:cTn>
                  </p:par>
                  <p:par>
                    <p:cTn id="87" fill="hold">
                      <p:stCondLst>
                        <p:cond delay="indefinite"/>
                      </p:stCondLst>
                      <p:childTnLst>
                        <p:par>
                          <p:cTn id="88" fill="hold">
                            <p:stCondLst>
                              <p:cond delay="0"/>
                            </p:stCondLst>
                            <p:childTnLst>
                              <p:par>
                                <p:cTn id="89" presetID="10" presetClass="entr" presetSubtype="0" fill="hold" nodeType="clickEffect">
                                  <p:stCondLst>
                                    <p:cond delay="0"/>
                                  </p:stCondLst>
                                  <p:childTnLst>
                                    <p:set>
                                      <p:cBhvr>
                                        <p:cTn id="90" dur="1" fill="hold">
                                          <p:stCondLst>
                                            <p:cond delay="0"/>
                                          </p:stCondLst>
                                        </p:cTn>
                                        <p:tgtEl>
                                          <p:spTgt spid="41"/>
                                        </p:tgtEl>
                                        <p:attrNameLst>
                                          <p:attrName>style.visibility</p:attrName>
                                        </p:attrNameLst>
                                      </p:cBhvr>
                                      <p:to>
                                        <p:strVal val="visible"/>
                                      </p:to>
                                    </p:set>
                                    <p:animEffect transition="in" filter="fade">
                                      <p:cBhvr>
                                        <p:cTn id="91" dur="500"/>
                                        <p:tgtEl>
                                          <p:spTgt spid="41"/>
                                        </p:tgtEl>
                                      </p:cBhvr>
                                    </p:animEffect>
                                  </p:childTnLst>
                                </p:cTn>
                              </p:par>
                            </p:childTnLst>
                          </p:cTn>
                        </p:par>
                      </p:childTnLst>
                    </p:cTn>
                  </p:par>
                  <p:par>
                    <p:cTn id="92" fill="hold">
                      <p:stCondLst>
                        <p:cond delay="indefinite"/>
                      </p:stCondLst>
                      <p:childTnLst>
                        <p:par>
                          <p:cTn id="93" fill="hold">
                            <p:stCondLst>
                              <p:cond delay="0"/>
                            </p:stCondLst>
                            <p:childTnLst>
                              <p:par>
                                <p:cTn id="94" presetID="10" presetClass="entr" presetSubtype="0" fill="hold" nodeType="clickEffect">
                                  <p:stCondLst>
                                    <p:cond delay="0"/>
                                  </p:stCondLst>
                                  <p:childTnLst>
                                    <p:set>
                                      <p:cBhvr>
                                        <p:cTn id="95" dur="1" fill="hold">
                                          <p:stCondLst>
                                            <p:cond delay="0"/>
                                          </p:stCondLst>
                                        </p:cTn>
                                        <p:tgtEl>
                                          <p:spTgt spid="17"/>
                                        </p:tgtEl>
                                        <p:attrNameLst>
                                          <p:attrName>style.visibility</p:attrName>
                                        </p:attrNameLst>
                                      </p:cBhvr>
                                      <p:to>
                                        <p:strVal val="visible"/>
                                      </p:to>
                                    </p:set>
                                    <p:animEffect transition="in" filter="fade">
                                      <p:cBhvr>
                                        <p:cTn id="96" dur="500"/>
                                        <p:tgtEl>
                                          <p:spTgt spid="17"/>
                                        </p:tgtEl>
                                      </p:cBhvr>
                                    </p:animEffect>
                                  </p:childTnLst>
                                </p:cTn>
                              </p:par>
                              <p:par>
                                <p:cTn id="97" presetID="10" presetClass="entr" presetSubtype="0" fill="hold" nodeType="withEffect">
                                  <p:stCondLst>
                                    <p:cond delay="0"/>
                                  </p:stCondLst>
                                  <p:childTnLst>
                                    <p:set>
                                      <p:cBhvr>
                                        <p:cTn id="98" dur="1" fill="hold">
                                          <p:stCondLst>
                                            <p:cond delay="0"/>
                                          </p:stCondLst>
                                        </p:cTn>
                                        <p:tgtEl>
                                          <p:spTgt spid="38"/>
                                        </p:tgtEl>
                                        <p:attrNameLst>
                                          <p:attrName>style.visibility</p:attrName>
                                        </p:attrNameLst>
                                      </p:cBhvr>
                                      <p:to>
                                        <p:strVal val="visible"/>
                                      </p:to>
                                    </p:set>
                                    <p:animEffect transition="in" filter="fade">
                                      <p:cBhvr>
                                        <p:cTn id="99" dur="500"/>
                                        <p:tgtEl>
                                          <p:spTgt spid="38"/>
                                        </p:tgtEl>
                                      </p:cBhvr>
                                    </p:animEffect>
                                  </p:childTnLst>
                                </p:cTn>
                              </p:par>
                              <p:par>
                                <p:cTn id="100" presetID="10" presetClass="entr" presetSubtype="0" fill="hold" nodeType="withEffect">
                                  <p:stCondLst>
                                    <p:cond delay="0"/>
                                  </p:stCondLst>
                                  <p:childTnLst>
                                    <p:set>
                                      <p:cBhvr>
                                        <p:cTn id="101" dur="1" fill="hold">
                                          <p:stCondLst>
                                            <p:cond delay="0"/>
                                          </p:stCondLst>
                                        </p:cTn>
                                        <p:tgtEl>
                                          <p:spTgt spid="43"/>
                                        </p:tgtEl>
                                        <p:attrNameLst>
                                          <p:attrName>style.visibility</p:attrName>
                                        </p:attrNameLst>
                                      </p:cBhvr>
                                      <p:to>
                                        <p:strVal val="visible"/>
                                      </p:to>
                                    </p:set>
                                    <p:animEffect transition="in" filter="fade">
                                      <p:cBhvr>
                                        <p:cTn id="102"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188" y="37422"/>
            <a:ext cx="11889564" cy="687388"/>
          </a:xfrm>
        </p:spPr>
        <p:txBody>
          <a:bodyPr/>
          <a:lstStyle/>
          <a:p>
            <a:r>
              <a:rPr lang="en-US" dirty="0" smtClean="0"/>
              <a:t>How Identity Operates</a:t>
            </a:r>
            <a:endParaRPr lang="en-US" dirty="0"/>
          </a:p>
        </p:txBody>
      </p:sp>
      <p:sp>
        <p:nvSpPr>
          <p:cNvPr id="3" name="Rounded Rectangle 2"/>
          <p:cNvSpPr/>
          <p:nvPr/>
        </p:nvSpPr>
        <p:spPr bwMode="auto">
          <a:xfrm>
            <a:off x="427037" y="906462"/>
            <a:ext cx="11734800" cy="5943600"/>
          </a:xfrm>
          <a:prstGeom prst="roundRect">
            <a:avLst/>
          </a:prstGeom>
          <a:solidFill>
            <a:schemeClr val="tx1">
              <a:lumMod val="20000"/>
              <a:lumOff val="8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Rectangle 3"/>
          <p:cNvSpPr/>
          <p:nvPr/>
        </p:nvSpPr>
        <p:spPr bwMode="auto">
          <a:xfrm>
            <a:off x="7666037" y="1109290"/>
            <a:ext cx="4038600" cy="5486400"/>
          </a:xfrm>
          <a:prstGeom prst="rect">
            <a:avLst/>
          </a:prstGeom>
          <a:solidFill>
            <a:schemeClr val="tx2">
              <a:lumMod val="20000"/>
              <a:lumOff val="8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9" name="Rectangle 8"/>
          <p:cNvSpPr/>
          <p:nvPr/>
        </p:nvSpPr>
        <p:spPr bwMode="auto">
          <a:xfrm>
            <a:off x="3963144" y="1109290"/>
            <a:ext cx="3512393" cy="5486400"/>
          </a:xfrm>
          <a:prstGeom prst="rect">
            <a:avLst/>
          </a:prstGeom>
          <a:solidFill>
            <a:schemeClr val="accent4">
              <a:lumMod val="20000"/>
              <a:lumOff val="8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0" name="TextBox 9"/>
          <p:cNvSpPr txBox="1"/>
          <p:nvPr/>
        </p:nvSpPr>
        <p:spPr>
          <a:xfrm>
            <a:off x="4922837" y="1110232"/>
            <a:ext cx="2199683" cy="572464"/>
          </a:xfrm>
          <a:prstGeom prst="rect">
            <a:avLst/>
          </a:prstGeom>
          <a:noFill/>
        </p:spPr>
        <p:txBody>
          <a:bodyPr wrap="square" lIns="182880" tIns="146304" rIns="182880" bIns="146304" rtlCol="0">
            <a:spAutoFit/>
          </a:bodyPr>
          <a:lstStyle/>
          <a:p>
            <a:pPr>
              <a:lnSpc>
                <a:spcPct val="90000"/>
              </a:lnSpc>
              <a:spcAft>
                <a:spcPts val="600"/>
              </a:spcAft>
            </a:pPr>
            <a:r>
              <a:rPr lang="en-US" sz="2000" dirty="0" smtClean="0">
                <a:gradFill>
                  <a:gsLst>
                    <a:gs pos="2917">
                      <a:srgbClr val="505050"/>
                    </a:gs>
                    <a:gs pos="30000">
                      <a:srgbClr val="505050"/>
                    </a:gs>
                  </a:gsLst>
                  <a:lin ang="5400000" scaled="0"/>
                </a:gradFill>
              </a:rPr>
              <a:t>Public Internet</a:t>
            </a:r>
          </a:p>
        </p:txBody>
      </p:sp>
      <p:sp>
        <p:nvSpPr>
          <p:cNvPr id="11" name="Rectangle 10"/>
          <p:cNvSpPr/>
          <p:nvPr/>
        </p:nvSpPr>
        <p:spPr bwMode="auto">
          <a:xfrm>
            <a:off x="1046161" y="1109289"/>
            <a:ext cx="3419475" cy="5486400"/>
          </a:xfrm>
          <a:prstGeom prst="rect">
            <a:avLst/>
          </a:prstGeom>
          <a:solidFill>
            <a:schemeClr val="tx2">
              <a:lumMod val="40000"/>
              <a:lumOff val="6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pic>
        <p:nvPicPr>
          <p:cNvPr id="23" name="Picture 22"/>
          <p:cNvPicPr>
            <a:picLocks noChangeAspect="1"/>
          </p:cNvPicPr>
          <p:nvPr/>
        </p:nvPicPr>
        <p:blipFill>
          <a:blip r:embed="rId2"/>
          <a:stretch>
            <a:fillRect/>
          </a:stretch>
        </p:blipFill>
        <p:spPr>
          <a:xfrm>
            <a:off x="1731053" y="3519368"/>
            <a:ext cx="2232091" cy="2114167"/>
          </a:xfrm>
          <a:prstGeom prst="rect">
            <a:avLst/>
          </a:prstGeom>
        </p:spPr>
      </p:pic>
      <p:pic>
        <p:nvPicPr>
          <p:cNvPr id="7" name="Picture 6"/>
          <p:cNvPicPr>
            <a:picLocks noChangeAspect="1"/>
          </p:cNvPicPr>
          <p:nvPr/>
        </p:nvPicPr>
        <p:blipFill>
          <a:blip r:embed="rId3"/>
          <a:stretch>
            <a:fillRect/>
          </a:stretch>
        </p:blipFill>
        <p:spPr>
          <a:xfrm>
            <a:off x="9856786" y="3473905"/>
            <a:ext cx="1600201" cy="1982429"/>
          </a:xfrm>
          <a:prstGeom prst="rect">
            <a:avLst/>
          </a:prstGeom>
        </p:spPr>
      </p:pic>
      <p:cxnSp>
        <p:nvCxnSpPr>
          <p:cNvPr id="22" name="Straight Connector 21"/>
          <p:cNvCxnSpPr/>
          <p:nvPr/>
        </p:nvCxnSpPr>
        <p:spPr>
          <a:xfrm>
            <a:off x="7361237" y="982662"/>
            <a:ext cx="0" cy="5791200"/>
          </a:xfrm>
          <a:prstGeom prst="line">
            <a:avLst/>
          </a:prstGeom>
          <a:ln w="76200">
            <a:solidFill>
              <a:schemeClr val="tx1"/>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83944" y="1240694"/>
            <a:ext cx="1822239" cy="1154430"/>
          </a:xfrm>
          <a:prstGeom prst="rect">
            <a:avLst/>
          </a:prstGeom>
        </p:spPr>
      </p:pic>
      <p:sp>
        <p:nvSpPr>
          <p:cNvPr id="16" name="TextBox 15"/>
          <p:cNvSpPr txBox="1"/>
          <p:nvPr/>
        </p:nvSpPr>
        <p:spPr>
          <a:xfrm>
            <a:off x="2319647" y="2353268"/>
            <a:ext cx="1162457" cy="489365"/>
          </a:xfrm>
          <a:prstGeom prst="rect">
            <a:avLst/>
          </a:prstGeom>
          <a:noFill/>
        </p:spPr>
        <p:txBody>
          <a:bodyPr wrap="square" lIns="182880" tIns="146304" rIns="182880" bIns="146304" rtlCol="0">
            <a:spAutoFit/>
          </a:bodyPr>
          <a:lstStyle/>
          <a:p>
            <a:pPr>
              <a:lnSpc>
                <a:spcPct val="90000"/>
              </a:lnSpc>
              <a:spcAft>
                <a:spcPts val="600"/>
              </a:spcAft>
            </a:pPr>
            <a:r>
              <a:rPr lang="en-US" sz="1400" b="1" dirty="0" smtClean="0">
                <a:gradFill>
                  <a:gsLst>
                    <a:gs pos="2917">
                      <a:srgbClr val="505050"/>
                    </a:gs>
                    <a:gs pos="30000">
                      <a:srgbClr val="505050"/>
                    </a:gs>
                  </a:gsLst>
                  <a:lin ang="5400000" scaled="0"/>
                </a:gradFill>
              </a:rPr>
              <a:t>Azure AD</a:t>
            </a:r>
          </a:p>
        </p:txBody>
      </p:sp>
      <p:pic>
        <p:nvPicPr>
          <p:cNvPr id="31" name="Picture 30"/>
          <p:cNvPicPr>
            <a:picLocks noChangeAspect="1"/>
          </p:cNvPicPr>
          <p:nvPr/>
        </p:nvPicPr>
        <p:blipFill>
          <a:blip r:embed="rId5"/>
          <a:stretch>
            <a:fillRect/>
          </a:stretch>
        </p:blipFill>
        <p:spPr>
          <a:xfrm>
            <a:off x="7863729" y="3878262"/>
            <a:ext cx="1112094" cy="1114968"/>
          </a:xfrm>
          <a:prstGeom prst="rect">
            <a:avLst/>
          </a:prstGeom>
        </p:spPr>
      </p:pic>
      <p:pic>
        <p:nvPicPr>
          <p:cNvPr id="34" name="Picture 3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038750" y="1315910"/>
            <a:ext cx="1013460" cy="1295400"/>
          </a:xfrm>
          <a:prstGeom prst="rect">
            <a:avLst/>
          </a:prstGeom>
        </p:spPr>
      </p:pic>
      <p:pic>
        <p:nvPicPr>
          <p:cNvPr id="38" name="Picture 3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045270" y="1392875"/>
            <a:ext cx="960120" cy="1158240"/>
          </a:xfrm>
          <a:prstGeom prst="rect">
            <a:avLst/>
          </a:prstGeom>
        </p:spPr>
      </p:pic>
      <p:cxnSp>
        <p:nvCxnSpPr>
          <p:cNvPr id="41" name="Straight Arrow Connector 40"/>
          <p:cNvCxnSpPr/>
          <p:nvPr/>
        </p:nvCxnSpPr>
        <p:spPr>
          <a:xfrm flipH="1">
            <a:off x="8975823" y="1592262"/>
            <a:ext cx="1012731" cy="0"/>
          </a:xfrm>
          <a:prstGeom prst="straightConnector1">
            <a:avLst/>
          </a:prstGeom>
          <a:ln w="57150">
            <a:solidFill>
              <a:schemeClr val="tx1"/>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H="1">
            <a:off x="4006183" y="1592262"/>
            <a:ext cx="4039087" cy="0"/>
          </a:xfrm>
          <a:prstGeom prst="straightConnector1">
            <a:avLst/>
          </a:prstGeom>
          <a:ln w="57150">
            <a:solidFill>
              <a:schemeClr val="tx1"/>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flipH="1">
            <a:off x="4006183" y="4030662"/>
            <a:ext cx="3812254" cy="0"/>
          </a:xfrm>
          <a:prstGeom prst="straightConnector1">
            <a:avLst/>
          </a:prstGeom>
          <a:ln w="57150">
            <a:solidFill>
              <a:schemeClr val="accent5"/>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a:off x="4093905" y="4293477"/>
            <a:ext cx="3857546" cy="0"/>
          </a:xfrm>
          <a:prstGeom prst="straightConnector1">
            <a:avLst/>
          </a:prstGeom>
          <a:ln w="57150">
            <a:solidFill>
              <a:schemeClr val="accent5"/>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flipV="1">
            <a:off x="8199437" y="2611310"/>
            <a:ext cx="0" cy="1190752"/>
          </a:xfrm>
          <a:prstGeom prst="straightConnector1">
            <a:avLst/>
          </a:prstGeom>
          <a:ln w="57150">
            <a:solidFill>
              <a:schemeClr val="accent5"/>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flipH="1">
            <a:off x="4093905" y="1744662"/>
            <a:ext cx="3857546" cy="0"/>
          </a:xfrm>
          <a:prstGeom prst="straightConnector1">
            <a:avLst/>
          </a:prstGeom>
          <a:ln w="57150">
            <a:solidFill>
              <a:schemeClr val="accent5"/>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a:endCxn id="38" idx="1"/>
          </p:cNvCxnSpPr>
          <p:nvPr/>
        </p:nvCxnSpPr>
        <p:spPr>
          <a:xfrm flipV="1">
            <a:off x="4160837" y="1971995"/>
            <a:ext cx="3884433" cy="1267"/>
          </a:xfrm>
          <a:prstGeom prst="straightConnector1">
            <a:avLst/>
          </a:prstGeom>
          <a:ln w="57150">
            <a:solidFill>
              <a:schemeClr val="accent5"/>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a:off x="8655657" y="2735262"/>
            <a:ext cx="0" cy="1190752"/>
          </a:xfrm>
          <a:prstGeom prst="straightConnector1">
            <a:avLst/>
          </a:prstGeom>
          <a:ln w="57150">
            <a:solidFill>
              <a:schemeClr val="accent5"/>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flipH="1">
            <a:off x="4006183" y="4564062"/>
            <a:ext cx="3812254" cy="0"/>
          </a:xfrm>
          <a:prstGeom prst="straightConnector1">
            <a:avLst/>
          </a:prstGeom>
          <a:ln w="57150">
            <a:solidFill>
              <a:schemeClr val="accent5"/>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a:off x="4093905" y="4792662"/>
            <a:ext cx="3769824" cy="0"/>
          </a:xfrm>
          <a:prstGeom prst="straightConnector1">
            <a:avLst/>
          </a:prstGeom>
          <a:ln w="57150">
            <a:solidFill>
              <a:schemeClr val="accent5"/>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6681232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500"/>
                                        <p:tgtEl>
                                          <p:spTgt spid="4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mph" presetSubtype="0" nodeType="clickEffect">
                                  <p:stCondLst>
                                    <p:cond delay="0"/>
                                  </p:stCondLst>
                                  <p:childTnLst>
                                    <p:set>
                                      <p:cBhvr rctx="PPT">
                                        <p:cTn id="11" dur="indefinite"/>
                                        <p:tgtEl>
                                          <p:spTgt spid="45"/>
                                        </p:tgtEl>
                                        <p:attrNameLst>
                                          <p:attrName>style.opacity</p:attrName>
                                        </p:attrNameLst>
                                      </p:cBhvr>
                                      <p:to>
                                        <p:strVal val="0.5"/>
                                      </p:to>
                                    </p:set>
                                    <p:animEffect filter="image" prLst="opacity: 0.5">
                                      <p:cBhvr rctx="IE">
                                        <p:cTn id="12" dur="indefinite"/>
                                        <p:tgtEl>
                                          <p:spTgt spid="4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7"/>
                                        </p:tgtEl>
                                        <p:attrNameLst>
                                          <p:attrName>style.visibility</p:attrName>
                                        </p:attrNameLst>
                                      </p:cBhvr>
                                      <p:to>
                                        <p:strVal val="visible"/>
                                      </p:to>
                                    </p:set>
                                    <p:animEffect transition="in" filter="fade">
                                      <p:cBhvr>
                                        <p:cTn id="17" dur="500"/>
                                        <p:tgtEl>
                                          <p:spTgt spid="47"/>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mph" presetSubtype="0" nodeType="clickEffect">
                                  <p:stCondLst>
                                    <p:cond delay="0"/>
                                  </p:stCondLst>
                                  <p:childTnLst>
                                    <p:set>
                                      <p:cBhvr rctx="PPT">
                                        <p:cTn id="21" dur="indefinite"/>
                                        <p:tgtEl>
                                          <p:spTgt spid="47"/>
                                        </p:tgtEl>
                                        <p:attrNameLst>
                                          <p:attrName>style.opacity</p:attrName>
                                        </p:attrNameLst>
                                      </p:cBhvr>
                                      <p:to>
                                        <p:strVal val="0.5"/>
                                      </p:to>
                                    </p:set>
                                    <p:animEffect filter="image" prLst="opacity: 0.5">
                                      <p:cBhvr rctx="IE">
                                        <p:cTn id="22" dur="indefinite"/>
                                        <p:tgtEl>
                                          <p:spTgt spid="4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fade">
                                      <p:cBhvr>
                                        <p:cTn id="27" dur="500"/>
                                        <p:tgtEl>
                                          <p:spTgt spid="49"/>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mph" presetSubtype="0" nodeType="clickEffect">
                                  <p:stCondLst>
                                    <p:cond delay="0"/>
                                  </p:stCondLst>
                                  <p:childTnLst>
                                    <p:set>
                                      <p:cBhvr rctx="PPT">
                                        <p:cTn id="31" dur="indefinite"/>
                                        <p:tgtEl>
                                          <p:spTgt spid="49"/>
                                        </p:tgtEl>
                                        <p:attrNameLst>
                                          <p:attrName>style.opacity</p:attrName>
                                        </p:attrNameLst>
                                      </p:cBhvr>
                                      <p:to>
                                        <p:strVal val="0.5"/>
                                      </p:to>
                                    </p:set>
                                    <p:animEffect filter="image" prLst="opacity: 0.5">
                                      <p:cBhvr rctx="IE">
                                        <p:cTn id="32" dur="indefinite"/>
                                        <p:tgtEl>
                                          <p:spTgt spid="4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51"/>
                                        </p:tgtEl>
                                        <p:attrNameLst>
                                          <p:attrName>style.visibility</p:attrName>
                                        </p:attrNameLst>
                                      </p:cBhvr>
                                      <p:to>
                                        <p:strVal val="visible"/>
                                      </p:to>
                                    </p:set>
                                    <p:animEffect transition="in" filter="fade">
                                      <p:cBhvr>
                                        <p:cTn id="37" dur="500"/>
                                        <p:tgtEl>
                                          <p:spTgt spid="51"/>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mph" presetSubtype="0" nodeType="clickEffect">
                                  <p:stCondLst>
                                    <p:cond delay="0"/>
                                  </p:stCondLst>
                                  <p:childTnLst>
                                    <p:set>
                                      <p:cBhvr rctx="PPT">
                                        <p:cTn id="41" dur="indefinite"/>
                                        <p:tgtEl>
                                          <p:spTgt spid="51"/>
                                        </p:tgtEl>
                                        <p:attrNameLst>
                                          <p:attrName>style.opacity</p:attrName>
                                        </p:attrNameLst>
                                      </p:cBhvr>
                                      <p:to>
                                        <p:strVal val="0.5"/>
                                      </p:to>
                                    </p:set>
                                    <p:animEffect filter="image" prLst="opacity: 0.5">
                                      <p:cBhvr rctx="IE">
                                        <p:cTn id="42" dur="indefinite"/>
                                        <p:tgtEl>
                                          <p:spTgt spid="51"/>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53"/>
                                        </p:tgtEl>
                                        <p:attrNameLst>
                                          <p:attrName>style.visibility</p:attrName>
                                        </p:attrNameLst>
                                      </p:cBhvr>
                                      <p:to>
                                        <p:strVal val="visible"/>
                                      </p:to>
                                    </p:set>
                                    <p:animEffect transition="in" filter="fade">
                                      <p:cBhvr>
                                        <p:cTn id="47" dur="500"/>
                                        <p:tgtEl>
                                          <p:spTgt spid="53"/>
                                        </p:tgtEl>
                                      </p:cBhvr>
                                    </p:animEffect>
                                  </p:childTnLst>
                                </p:cTn>
                              </p:par>
                            </p:childTnLst>
                          </p:cTn>
                        </p:par>
                      </p:childTnLst>
                    </p:cTn>
                  </p:par>
                  <p:par>
                    <p:cTn id="48" fill="hold">
                      <p:stCondLst>
                        <p:cond delay="indefinite"/>
                      </p:stCondLst>
                      <p:childTnLst>
                        <p:par>
                          <p:cTn id="49" fill="hold">
                            <p:stCondLst>
                              <p:cond delay="0"/>
                            </p:stCondLst>
                            <p:childTnLst>
                              <p:par>
                                <p:cTn id="50" presetID="9" presetClass="emph" presetSubtype="0" nodeType="clickEffect">
                                  <p:stCondLst>
                                    <p:cond delay="0"/>
                                  </p:stCondLst>
                                  <p:childTnLst>
                                    <p:set>
                                      <p:cBhvr rctx="PPT">
                                        <p:cTn id="51" dur="indefinite"/>
                                        <p:tgtEl>
                                          <p:spTgt spid="53"/>
                                        </p:tgtEl>
                                        <p:attrNameLst>
                                          <p:attrName>style.opacity</p:attrName>
                                        </p:attrNameLst>
                                      </p:cBhvr>
                                      <p:to>
                                        <p:strVal val="0.5"/>
                                      </p:to>
                                    </p:set>
                                    <p:animEffect filter="image" prLst="opacity: 0.5">
                                      <p:cBhvr rctx="IE">
                                        <p:cTn id="52" dur="indefinite"/>
                                        <p:tgtEl>
                                          <p:spTgt spid="53"/>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56"/>
                                        </p:tgtEl>
                                        <p:attrNameLst>
                                          <p:attrName>style.visibility</p:attrName>
                                        </p:attrNameLst>
                                      </p:cBhvr>
                                      <p:to>
                                        <p:strVal val="visible"/>
                                      </p:to>
                                    </p:set>
                                    <p:animEffect transition="in" filter="fade">
                                      <p:cBhvr>
                                        <p:cTn id="57" dur="500"/>
                                        <p:tgtEl>
                                          <p:spTgt spid="56"/>
                                        </p:tgtEl>
                                      </p:cBhvr>
                                    </p:animEffect>
                                  </p:childTnLst>
                                </p:cTn>
                              </p:par>
                            </p:childTnLst>
                          </p:cTn>
                        </p:par>
                      </p:childTnLst>
                    </p:cTn>
                  </p:par>
                  <p:par>
                    <p:cTn id="58" fill="hold">
                      <p:stCondLst>
                        <p:cond delay="indefinite"/>
                      </p:stCondLst>
                      <p:childTnLst>
                        <p:par>
                          <p:cTn id="59" fill="hold">
                            <p:stCondLst>
                              <p:cond delay="0"/>
                            </p:stCondLst>
                            <p:childTnLst>
                              <p:par>
                                <p:cTn id="60" presetID="9" presetClass="emph" presetSubtype="0" nodeType="clickEffect">
                                  <p:stCondLst>
                                    <p:cond delay="0"/>
                                  </p:stCondLst>
                                  <p:childTnLst>
                                    <p:set>
                                      <p:cBhvr rctx="PPT">
                                        <p:cTn id="61" dur="indefinite"/>
                                        <p:tgtEl>
                                          <p:spTgt spid="56"/>
                                        </p:tgtEl>
                                        <p:attrNameLst>
                                          <p:attrName>style.opacity</p:attrName>
                                        </p:attrNameLst>
                                      </p:cBhvr>
                                      <p:to>
                                        <p:strVal val="0.5"/>
                                      </p:to>
                                    </p:set>
                                    <p:animEffect filter="image" prLst="opacity: 0.5">
                                      <p:cBhvr rctx="IE">
                                        <p:cTn id="62" dur="indefinite"/>
                                        <p:tgtEl>
                                          <p:spTgt spid="56"/>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59"/>
                                        </p:tgtEl>
                                        <p:attrNameLst>
                                          <p:attrName>style.visibility</p:attrName>
                                        </p:attrNameLst>
                                      </p:cBhvr>
                                      <p:to>
                                        <p:strVal val="visible"/>
                                      </p:to>
                                    </p:set>
                                    <p:animEffect transition="in" filter="fade">
                                      <p:cBhvr>
                                        <p:cTn id="67" dur="500"/>
                                        <p:tgtEl>
                                          <p:spTgt spid="59"/>
                                        </p:tgtEl>
                                      </p:cBhvr>
                                    </p:animEffect>
                                  </p:childTnLst>
                                </p:cTn>
                              </p:par>
                            </p:childTnLst>
                          </p:cTn>
                        </p:par>
                      </p:childTnLst>
                    </p:cTn>
                  </p:par>
                  <p:par>
                    <p:cTn id="68" fill="hold">
                      <p:stCondLst>
                        <p:cond delay="indefinite"/>
                      </p:stCondLst>
                      <p:childTnLst>
                        <p:par>
                          <p:cTn id="69" fill="hold">
                            <p:stCondLst>
                              <p:cond delay="0"/>
                            </p:stCondLst>
                            <p:childTnLst>
                              <p:par>
                                <p:cTn id="70" presetID="9" presetClass="emph" presetSubtype="0" nodeType="clickEffect">
                                  <p:stCondLst>
                                    <p:cond delay="0"/>
                                  </p:stCondLst>
                                  <p:childTnLst>
                                    <p:set>
                                      <p:cBhvr rctx="PPT">
                                        <p:cTn id="71" dur="indefinite"/>
                                        <p:tgtEl>
                                          <p:spTgt spid="59"/>
                                        </p:tgtEl>
                                        <p:attrNameLst>
                                          <p:attrName>style.opacity</p:attrName>
                                        </p:attrNameLst>
                                      </p:cBhvr>
                                      <p:to>
                                        <p:strVal val="0.5"/>
                                      </p:to>
                                    </p:set>
                                    <p:animEffect filter="image" prLst="opacity: 0.5">
                                      <p:cBhvr rctx="IE">
                                        <p:cTn id="72" dur="indefinite"/>
                                        <p:tgtEl>
                                          <p:spTgt spid="59"/>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nodeType="clickEffect">
                                  <p:stCondLst>
                                    <p:cond delay="0"/>
                                  </p:stCondLst>
                                  <p:childTnLst>
                                    <p:set>
                                      <p:cBhvr>
                                        <p:cTn id="76" dur="1" fill="hold">
                                          <p:stCondLst>
                                            <p:cond delay="0"/>
                                          </p:stCondLst>
                                        </p:cTn>
                                        <p:tgtEl>
                                          <p:spTgt spid="61"/>
                                        </p:tgtEl>
                                        <p:attrNameLst>
                                          <p:attrName>style.visibility</p:attrName>
                                        </p:attrNameLst>
                                      </p:cBhvr>
                                      <p:to>
                                        <p:strVal val="visible"/>
                                      </p:to>
                                    </p:set>
                                    <p:animEffect transition="in" filter="fade">
                                      <p:cBhvr>
                                        <p:cTn id="77"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188" y="37422"/>
            <a:ext cx="11889564" cy="687388"/>
          </a:xfrm>
        </p:spPr>
        <p:txBody>
          <a:bodyPr/>
          <a:lstStyle/>
          <a:p>
            <a:r>
              <a:rPr lang="en-US" dirty="0" smtClean="0"/>
              <a:t>Cross Farm Sharing of Resources</a:t>
            </a:r>
            <a:endParaRPr lang="en-US" dirty="0"/>
          </a:p>
        </p:txBody>
      </p:sp>
      <p:sp>
        <p:nvSpPr>
          <p:cNvPr id="3" name="Rounded Rectangle 2"/>
          <p:cNvSpPr/>
          <p:nvPr/>
        </p:nvSpPr>
        <p:spPr bwMode="auto">
          <a:xfrm>
            <a:off x="427037" y="906462"/>
            <a:ext cx="11734800" cy="5943600"/>
          </a:xfrm>
          <a:prstGeom prst="roundRect">
            <a:avLst/>
          </a:prstGeom>
          <a:solidFill>
            <a:schemeClr val="tx1">
              <a:lumMod val="20000"/>
              <a:lumOff val="8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Rectangle 3"/>
          <p:cNvSpPr/>
          <p:nvPr/>
        </p:nvSpPr>
        <p:spPr bwMode="auto">
          <a:xfrm>
            <a:off x="7666037" y="1109290"/>
            <a:ext cx="4038600" cy="5486400"/>
          </a:xfrm>
          <a:prstGeom prst="rect">
            <a:avLst/>
          </a:prstGeom>
          <a:solidFill>
            <a:schemeClr val="tx2">
              <a:lumMod val="20000"/>
              <a:lumOff val="8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9" name="Rectangle 8"/>
          <p:cNvSpPr/>
          <p:nvPr/>
        </p:nvSpPr>
        <p:spPr bwMode="auto">
          <a:xfrm>
            <a:off x="3963144" y="1109290"/>
            <a:ext cx="3512393" cy="5486400"/>
          </a:xfrm>
          <a:prstGeom prst="rect">
            <a:avLst/>
          </a:prstGeom>
          <a:solidFill>
            <a:schemeClr val="accent4">
              <a:lumMod val="20000"/>
              <a:lumOff val="8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0" name="TextBox 9"/>
          <p:cNvSpPr txBox="1"/>
          <p:nvPr/>
        </p:nvSpPr>
        <p:spPr>
          <a:xfrm>
            <a:off x="4922837" y="1110232"/>
            <a:ext cx="2199683" cy="572464"/>
          </a:xfrm>
          <a:prstGeom prst="rect">
            <a:avLst/>
          </a:prstGeom>
          <a:noFill/>
        </p:spPr>
        <p:txBody>
          <a:bodyPr wrap="square" lIns="182880" tIns="146304" rIns="182880" bIns="146304" rtlCol="0">
            <a:spAutoFit/>
          </a:bodyPr>
          <a:lstStyle/>
          <a:p>
            <a:pPr>
              <a:lnSpc>
                <a:spcPct val="90000"/>
              </a:lnSpc>
              <a:spcAft>
                <a:spcPts val="600"/>
              </a:spcAft>
            </a:pPr>
            <a:r>
              <a:rPr lang="en-US" sz="2000" dirty="0" smtClean="0">
                <a:gradFill>
                  <a:gsLst>
                    <a:gs pos="2917">
                      <a:srgbClr val="505050"/>
                    </a:gs>
                    <a:gs pos="30000">
                      <a:srgbClr val="505050"/>
                    </a:gs>
                  </a:gsLst>
                  <a:lin ang="5400000" scaled="0"/>
                </a:gradFill>
              </a:rPr>
              <a:t>Public Internet</a:t>
            </a:r>
          </a:p>
        </p:txBody>
      </p:sp>
      <p:sp>
        <p:nvSpPr>
          <p:cNvPr id="11" name="Rectangle 10"/>
          <p:cNvSpPr/>
          <p:nvPr/>
        </p:nvSpPr>
        <p:spPr bwMode="auto">
          <a:xfrm>
            <a:off x="1046161" y="1109289"/>
            <a:ext cx="3419475" cy="5486400"/>
          </a:xfrm>
          <a:prstGeom prst="rect">
            <a:avLst/>
          </a:prstGeom>
          <a:solidFill>
            <a:schemeClr val="tx2">
              <a:lumMod val="40000"/>
              <a:lumOff val="6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pic>
        <p:nvPicPr>
          <p:cNvPr id="23" name="Picture 22"/>
          <p:cNvPicPr>
            <a:picLocks noChangeAspect="1"/>
          </p:cNvPicPr>
          <p:nvPr/>
        </p:nvPicPr>
        <p:blipFill>
          <a:blip r:embed="rId2"/>
          <a:stretch>
            <a:fillRect/>
          </a:stretch>
        </p:blipFill>
        <p:spPr>
          <a:xfrm>
            <a:off x="1731053" y="3519368"/>
            <a:ext cx="2232091" cy="2114167"/>
          </a:xfrm>
          <a:prstGeom prst="rect">
            <a:avLst/>
          </a:prstGeom>
        </p:spPr>
      </p:pic>
      <p:pic>
        <p:nvPicPr>
          <p:cNvPr id="7" name="Picture 6"/>
          <p:cNvPicPr>
            <a:picLocks noChangeAspect="1"/>
          </p:cNvPicPr>
          <p:nvPr/>
        </p:nvPicPr>
        <p:blipFill>
          <a:blip r:embed="rId3"/>
          <a:stretch>
            <a:fillRect/>
          </a:stretch>
        </p:blipFill>
        <p:spPr>
          <a:xfrm>
            <a:off x="9856786" y="3473905"/>
            <a:ext cx="1600201" cy="1982429"/>
          </a:xfrm>
          <a:prstGeom prst="rect">
            <a:avLst/>
          </a:prstGeom>
        </p:spPr>
      </p:pic>
      <p:cxnSp>
        <p:nvCxnSpPr>
          <p:cNvPr id="22" name="Straight Connector 21"/>
          <p:cNvCxnSpPr/>
          <p:nvPr/>
        </p:nvCxnSpPr>
        <p:spPr>
          <a:xfrm>
            <a:off x="7361237" y="982662"/>
            <a:ext cx="0" cy="5791200"/>
          </a:xfrm>
          <a:prstGeom prst="line">
            <a:avLst/>
          </a:prstGeom>
          <a:ln w="76200">
            <a:solidFill>
              <a:schemeClr val="tx1"/>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83944" y="1240694"/>
            <a:ext cx="1822239" cy="1154430"/>
          </a:xfrm>
          <a:prstGeom prst="rect">
            <a:avLst/>
          </a:prstGeom>
        </p:spPr>
      </p:pic>
      <p:sp>
        <p:nvSpPr>
          <p:cNvPr id="16" name="TextBox 15"/>
          <p:cNvSpPr txBox="1"/>
          <p:nvPr/>
        </p:nvSpPr>
        <p:spPr>
          <a:xfrm>
            <a:off x="2319647" y="2353268"/>
            <a:ext cx="1162457" cy="489365"/>
          </a:xfrm>
          <a:prstGeom prst="rect">
            <a:avLst/>
          </a:prstGeom>
          <a:noFill/>
        </p:spPr>
        <p:txBody>
          <a:bodyPr wrap="square" lIns="182880" tIns="146304" rIns="182880" bIns="146304" rtlCol="0">
            <a:spAutoFit/>
          </a:bodyPr>
          <a:lstStyle/>
          <a:p>
            <a:pPr>
              <a:lnSpc>
                <a:spcPct val="90000"/>
              </a:lnSpc>
              <a:spcAft>
                <a:spcPts val="600"/>
              </a:spcAft>
            </a:pPr>
            <a:r>
              <a:rPr lang="en-US" sz="1400" b="1" dirty="0" smtClean="0">
                <a:gradFill>
                  <a:gsLst>
                    <a:gs pos="2917">
                      <a:srgbClr val="505050"/>
                    </a:gs>
                    <a:gs pos="30000">
                      <a:srgbClr val="505050"/>
                    </a:gs>
                  </a:gsLst>
                  <a:lin ang="5400000" scaled="0"/>
                </a:gradFill>
              </a:rPr>
              <a:t>Azure AD</a:t>
            </a:r>
          </a:p>
        </p:txBody>
      </p:sp>
      <p:pic>
        <p:nvPicPr>
          <p:cNvPr id="34" name="Picture 3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38750" y="1315910"/>
            <a:ext cx="1013460" cy="1295400"/>
          </a:xfrm>
          <a:prstGeom prst="rect">
            <a:avLst/>
          </a:prstGeom>
        </p:spPr>
      </p:pic>
      <p:pic>
        <p:nvPicPr>
          <p:cNvPr id="38" name="Picture 3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045270" y="1392875"/>
            <a:ext cx="960120" cy="1158240"/>
          </a:xfrm>
          <a:prstGeom prst="rect">
            <a:avLst/>
          </a:prstGeom>
        </p:spPr>
      </p:pic>
      <p:cxnSp>
        <p:nvCxnSpPr>
          <p:cNvPr id="41" name="Straight Arrow Connector 40"/>
          <p:cNvCxnSpPr/>
          <p:nvPr/>
        </p:nvCxnSpPr>
        <p:spPr>
          <a:xfrm flipH="1">
            <a:off x="8975823" y="1592262"/>
            <a:ext cx="1012731" cy="0"/>
          </a:xfrm>
          <a:prstGeom prst="straightConnector1">
            <a:avLst/>
          </a:prstGeom>
          <a:ln w="57150">
            <a:solidFill>
              <a:schemeClr val="tx1"/>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H="1">
            <a:off x="4006183" y="1592262"/>
            <a:ext cx="4039087" cy="0"/>
          </a:xfrm>
          <a:prstGeom prst="straightConnector1">
            <a:avLst/>
          </a:prstGeom>
          <a:ln w="57150">
            <a:solidFill>
              <a:schemeClr val="tx1"/>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4006183" y="4259262"/>
            <a:ext cx="6098254" cy="0"/>
          </a:xfrm>
          <a:prstGeom prst="straightConnector1">
            <a:avLst/>
          </a:prstGeom>
          <a:ln w="571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3" name="Wave 12"/>
          <p:cNvSpPr/>
          <p:nvPr/>
        </p:nvSpPr>
        <p:spPr bwMode="auto">
          <a:xfrm>
            <a:off x="6445070" y="3725862"/>
            <a:ext cx="1600200" cy="1143000"/>
          </a:xfrm>
          <a:prstGeom prst="wave">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STS Trust</a:t>
            </a:r>
            <a:endParaRPr lang="en-US"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58053335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horizontal)">
                                      <p:cBhvr>
                                        <p:cTn id="7" dur="500"/>
                                        <p:tgtEl>
                                          <p:spTgt spid="13"/>
                                        </p:tgtEl>
                                      </p:cBhvr>
                                    </p:animEffect>
                                  </p:childTnLst>
                                </p:cTn>
                              </p:par>
                              <p:par>
                                <p:cTn id="8" presetID="14" presetClass="entr" presetSubtype="1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randombar(horizontal)">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188" y="37422"/>
            <a:ext cx="11889564" cy="687388"/>
          </a:xfrm>
        </p:spPr>
        <p:txBody>
          <a:bodyPr/>
          <a:lstStyle/>
          <a:p>
            <a:r>
              <a:rPr lang="en-US" dirty="0" smtClean="0"/>
              <a:t>The Big Picture for One Way Inbound</a:t>
            </a:r>
            <a:endParaRPr lang="en-US" dirty="0"/>
          </a:p>
        </p:txBody>
      </p:sp>
      <p:sp>
        <p:nvSpPr>
          <p:cNvPr id="3" name="Rounded Rectangle 2"/>
          <p:cNvSpPr/>
          <p:nvPr/>
        </p:nvSpPr>
        <p:spPr bwMode="auto">
          <a:xfrm>
            <a:off x="427037" y="906462"/>
            <a:ext cx="11734800" cy="5943600"/>
          </a:xfrm>
          <a:prstGeom prst="roundRect">
            <a:avLst/>
          </a:prstGeom>
          <a:solidFill>
            <a:schemeClr val="tx1">
              <a:lumMod val="20000"/>
              <a:lumOff val="8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Rectangle 3"/>
          <p:cNvSpPr/>
          <p:nvPr/>
        </p:nvSpPr>
        <p:spPr bwMode="auto">
          <a:xfrm>
            <a:off x="7666037" y="1109290"/>
            <a:ext cx="4038600" cy="5486400"/>
          </a:xfrm>
          <a:prstGeom prst="rect">
            <a:avLst/>
          </a:prstGeom>
          <a:solidFill>
            <a:schemeClr val="tx2">
              <a:lumMod val="20000"/>
              <a:lumOff val="8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5" name="TextBox 4"/>
          <p:cNvSpPr txBox="1"/>
          <p:nvPr/>
        </p:nvSpPr>
        <p:spPr>
          <a:xfrm>
            <a:off x="7666037" y="1100170"/>
            <a:ext cx="4229100" cy="849463"/>
          </a:xfrm>
          <a:prstGeom prst="rect">
            <a:avLst/>
          </a:prstGeom>
          <a:noFill/>
        </p:spPr>
        <p:txBody>
          <a:bodyPr wrap="square" lIns="182880" tIns="146304" rIns="182880" bIns="146304" rtlCol="0">
            <a:spAutoFit/>
          </a:bodyPr>
          <a:lstStyle/>
          <a:p>
            <a:pPr>
              <a:lnSpc>
                <a:spcPct val="90000"/>
              </a:lnSpc>
              <a:spcAft>
                <a:spcPts val="600"/>
              </a:spcAft>
            </a:pPr>
            <a:r>
              <a:rPr lang="en-US" sz="2000" dirty="0">
                <a:solidFill>
                  <a:srgbClr val="505050"/>
                </a:solidFill>
              </a:rPr>
              <a:t>Corporate LAN (Hosting Provider Internal)</a:t>
            </a:r>
            <a:endParaRPr lang="en-US" sz="2000" dirty="0" smtClean="0">
              <a:gradFill>
                <a:gsLst>
                  <a:gs pos="2917">
                    <a:srgbClr val="505050"/>
                  </a:gs>
                  <a:gs pos="30000">
                    <a:srgbClr val="505050"/>
                  </a:gs>
                </a:gsLst>
                <a:lin ang="5400000" scaled="0"/>
              </a:gradFill>
            </a:endParaRPr>
          </a:p>
        </p:txBody>
      </p:sp>
      <p:sp>
        <p:nvSpPr>
          <p:cNvPr id="6" name="Rectangle 5"/>
          <p:cNvSpPr/>
          <p:nvPr/>
        </p:nvSpPr>
        <p:spPr bwMode="auto">
          <a:xfrm>
            <a:off x="5864494" y="1100170"/>
            <a:ext cx="1657350" cy="5486400"/>
          </a:xfrm>
          <a:prstGeom prst="rect">
            <a:avLst/>
          </a:prstGeom>
          <a:solidFill>
            <a:srgbClr val="FFFF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8" name="TextBox 7"/>
          <p:cNvSpPr txBox="1"/>
          <p:nvPr/>
        </p:nvSpPr>
        <p:spPr>
          <a:xfrm>
            <a:off x="5818187" y="1100169"/>
            <a:ext cx="1943101" cy="849463"/>
          </a:xfrm>
          <a:prstGeom prst="rect">
            <a:avLst/>
          </a:prstGeom>
          <a:noFill/>
        </p:spPr>
        <p:txBody>
          <a:bodyPr wrap="square" lIns="182880" tIns="146304" rIns="182880" bIns="146304" rtlCol="0">
            <a:spAutoFit/>
          </a:bodyPr>
          <a:lstStyle/>
          <a:p>
            <a:pPr>
              <a:lnSpc>
                <a:spcPct val="90000"/>
              </a:lnSpc>
              <a:spcAft>
                <a:spcPts val="600"/>
              </a:spcAft>
            </a:pPr>
            <a:r>
              <a:rPr lang="en-US" sz="2000" dirty="0" smtClean="0">
                <a:gradFill>
                  <a:gsLst>
                    <a:gs pos="2917">
                      <a:srgbClr val="505050"/>
                    </a:gs>
                    <a:gs pos="30000">
                      <a:srgbClr val="505050"/>
                    </a:gs>
                  </a:gsLst>
                  <a:lin ang="5400000" scaled="0"/>
                </a:gradFill>
              </a:rPr>
              <a:t>Perimeter Network</a:t>
            </a:r>
          </a:p>
        </p:txBody>
      </p:sp>
      <p:sp>
        <p:nvSpPr>
          <p:cNvPr id="9" name="Rectangle 8"/>
          <p:cNvSpPr/>
          <p:nvPr/>
        </p:nvSpPr>
        <p:spPr bwMode="auto">
          <a:xfrm>
            <a:off x="4297216" y="1109290"/>
            <a:ext cx="1423085" cy="5486400"/>
          </a:xfrm>
          <a:prstGeom prst="rect">
            <a:avLst/>
          </a:prstGeom>
          <a:solidFill>
            <a:schemeClr val="accent4">
              <a:lumMod val="20000"/>
              <a:lumOff val="8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0" name="TextBox 9"/>
          <p:cNvSpPr txBox="1"/>
          <p:nvPr/>
        </p:nvSpPr>
        <p:spPr>
          <a:xfrm>
            <a:off x="4297216" y="1090937"/>
            <a:ext cx="1943101" cy="572464"/>
          </a:xfrm>
          <a:prstGeom prst="rect">
            <a:avLst/>
          </a:prstGeom>
          <a:noFill/>
        </p:spPr>
        <p:txBody>
          <a:bodyPr wrap="square" lIns="182880" tIns="146304" rIns="182880" bIns="146304" rtlCol="0">
            <a:spAutoFit/>
          </a:bodyPr>
          <a:lstStyle/>
          <a:p>
            <a:pPr>
              <a:lnSpc>
                <a:spcPct val="90000"/>
              </a:lnSpc>
              <a:spcAft>
                <a:spcPts val="600"/>
              </a:spcAft>
            </a:pPr>
            <a:r>
              <a:rPr lang="en-US" sz="2000" dirty="0" smtClean="0">
                <a:gradFill>
                  <a:gsLst>
                    <a:gs pos="2917">
                      <a:srgbClr val="505050"/>
                    </a:gs>
                    <a:gs pos="30000">
                      <a:srgbClr val="505050"/>
                    </a:gs>
                  </a:gsLst>
                  <a:lin ang="5400000" scaled="0"/>
                </a:gradFill>
              </a:rPr>
              <a:t>Internet</a:t>
            </a:r>
          </a:p>
        </p:txBody>
      </p:sp>
      <p:sp>
        <p:nvSpPr>
          <p:cNvPr id="11" name="Rectangle 10"/>
          <p:cNvSpPr/>
          <p:nvPr/>
        </p:nvSpPr>
        <p:spPr bwMode="auto">
          <a:xfrm>
            <a:off x="1046162" y="1109289"/>
            <a:ext cx="2984354" cy="5486400"/>
          </a:xfrm>
          <a:prstGeom prst="rect">
            <a:avLst/>
          </a:prstGeom>
          <a:solidFill>
            <a:schemeClr val="tx2">
              <a:lumMod val="40000"/>
              <a:lumOff val="6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2" name="TextBox 11"/>
          <p:cNvSpPr txBox="1"/>
          <p:nvPr/>
        </p:nvSpPr>
        <p:spPr>
          <a:xfrm>
            <a:off x="1144532" y="1100168"/>
            <a:ext cx="2585530" cy="849463"/>
          </a:xfrm>
          <a:prstGeom prst="rect">
            <a:avLst/>
          </a:prstGeom>
          <a:noFill/>
        </p:spPr>
        <p:txBody>
          <a:bodyPr wrap="square" lIns="182880" tIns="146304" rIns="182880" bIns="146304" rtlCol="0">
            <a:spAutoFit/>
          </a:bodyPr>
          <a:lstStyle/>
          <a:p>
            <a:pPr>
              <a:lnSpc>
                <a:spcPct val="90000"/>
              </a:lnSpc>
              <a:spcAft>
                <a:spcPts val="600"/>
              </a:spcAft>
            </a:pPr>
            <a:r>
              <a:rPr lang="en-US" sz="2000" dirty="0" smtClean="0">
                <a:gradFill>
                  <a:gsLst>
                    <a:gs pos="2917">
                      <a:srgbClr val="505050"/>
                    </a:gs>
                    <a:gs pos="30000">
                      <a:srgbClr val="505050"/>
                    </a:gs>
                  </a:gsLst>
                  <a:lin ang="5400000" scaled="0"/>
                </a:gradFill>
              </a:rPr>
              <a:t>Windows Azure &amp; Office 365</a:t>
            </a:r>
          </a:p>
        </p:txBody>
      </p:sp>
      <p:pic>
        <p:nvPicPr>
          <p:cNvPr id="13" name="Picture 12"/>
          <p:cNvPicPr>
            <a:picLocks noChangeAspect="1"/>
          </p:cNvPicPr>
          <p:nvPr/>
        </p:nvPicPr>
        <p:blipFill>
          <a:blip r:embed="rId2"/>
          <a:stretch>
            <a:fillRect/>
          </a:stretch>
        </p:blipFill>
        <p:spPr>
          <a:xfrm>
            <a:off x="7998132" y="4271580"/>
            <a:ext cx="1375717" cy="1468836"/>
          </a:xfrm>
          <a:prstGeom prst="rect">
            <a:avLst/>
          </a:prstGeom>
        </p:spPr>
      </p:pic>
      <p:pic>
        <p:nvPicPr>
          <p:cNvPr id="14" name="Picture 13"/>
          <p:cNvPicPr>
            <a:picLocks noChangeAspect="1"/>
          </p:cNvPicPr>
          <p:nvPr/>
        </p:nvPicPr>
        <p:blipFill>
          <a:blip r:embed="rId3"/>
          <a:stretch>
            <a:fillRect/>
          </a:stretch>
        </p:blipFill>
        <p:spPr>
          <a:xfrm>
            <a:off x="8378420" y="5935662"/>
            <a:ext cx="2640418" cy="592501"/>
          </a:xfrm>
          <a:prstGeom prst="rect">
            <a:avLst/>
          </a:prstGeom>
        </p:spPr>
      </p:pic>
      <p:pic>
        <p:nvPicPr>
          <p:cNvPr id="15" name="Picture 14"/>
          <p:cNvPicPr>
            <a:picLocks noChangeAspect="1"/>
          </p:cNvPicPr>
          <p:nvPr/>
        </p:nvPicPr>
        <p:blipFill>
          <a:blip r:embed="rId4"/>
          <a:stretch>
            <a:fillRect/>
          </a:stretch>
        </p:blipFill>
        <p:spPr>
          <a:xfrm>
            <a:off x="10045869" y="4300032"/>
            <a:ext cx="990600" cy="1467372"/>
          </a:xfrm>
          <a:prstGeom prst="rect">
            <a:avLst/>
          </a:prstGeom>
        </p:spPr>
      </p:pic>
      <p:pic>
        <p:nvPicPr>
          <p:cNvPr id="16" name="Picture 15"/>
          <p:cNvPicPr>
            <a:picLocks noChangeAspect="1"/>
          </p:cNvPicPr>
          <p:nvPr/>
        </p:nvPicPr>
        <p:blipFill>
          <a:blip r:embed="rId5"/>
          <a:stretch>
            <a:fillRect/>
          </a:stretch>
        </p:blipFill>
        <p:spPr>
          <a:xfrm>
            <a:off x="8970308" y="2866047"/>
            <a:ext cx="1436008" cy="1779016"/>
          </a:xfrm>
          <a:prstGeom prst="rect">
            <a:avLst/>
          </a:prstGeom>
        </p:spPr>
      </p:pic>
      <p:pic>
        <p:nvPicPr>
          <p:cNvPr id="17" name="Picture 16"/>
          <p:cNvPicPr>
            <a:picLocks noChangeAspect="1"/>
          </p:cNvPicPr>
          <p:nvPr/>
        </p:nvPicPr>
        <p:blipFill>
          <a:blip r:embed="rId6"/>
          <a:stretch>
            <a:fillRect/>
          </a:stretch>
        </p:blipFill>
        <p:spPr>
          <a:xfrm>
            <a:off x="8250824" y="1807962"/>
            <a:ext cx="870331" cy="1445487"/>
          </a:xfrm>
          <a:prstGeom prst="rect">
            <a:avLst/>
          </a:prstGeom>
        </p:spPr>
      </p:pic>
      <p:pic>
        <p:nvPicPr>
          <p:cNvPr id="18" name="Picture 17"/>
          <p:cNvPicPr>
            <a:picLocks noChangeAspect="1"/>
          </p:cNvPicPr>
          <p:nvPr/>
        </p:nvPicPr>
        <p:blipFill>
          <a:blip r:embed="rId7"/>
          <a:stretch>
            <a:fillRect/>
          </a:stretch>
        </p:blipFill>
        <p:spPr>
          <a:xfrm>
            <a:off x="10254143" y="1798622"/>
            <a:ext cx="782325" cy="1445314"/>
          </a:xfrm>
          <a:prstGeom prst="rect">
            <a:avLst/>
          </a:prstGeom>
        </p:spPr>
      </p:pic>
      <p:pic>
        <p:nvPicPr>
          <p:cNvPr id="20" name="Picture 19"/>
          <p:cNvPicPr>
            <a:picLocks noChangeAspect="1"/>
          </p:cNvPicPr>
          <p:nvPr/>
        </p:nvPicPr>
        <p:blipFill>
          <a:blip r:embed="rId8"/>
          <a:stretch>
            <a:fillRect/>
          </a:stretch>
        </p:blipFill>
        <p:spPr>
          <a:xfrm>
            <a:off x="5975344" y="3344863"/>
            <a:ext cx="1536710" cy="1516482"/>
          </a:xfrm>
          <a:prstGeom prst="rect">
            <a:avLst/>
          </a:prstGeom>
        </p:spPr>
      </p:pic>
      <p:pic>
        <p:nvPicPr>
          <p:cNvPr id="21" name="Picture 20"/>
          <p:cNvPicPr>
            <a:picLocks noChangeAspect="1"/>
          </p:cNvPicPr>
          <p:nvPr/>
        </p:nvPicPr>
        <p:blipFill>
          <a:blip r:embed="rId9"/>
          <a:stretch>
            <a:fillRect/>
          </a:stretch>
        </p:blipFill>
        <p:spPr>
          <a:xfrm>
            <a:off x="4525370" y="5956698"/>
            <a:ext cx="936211" cy="598578"/>
          </a:xfrm>
          <a:prstGeom prst="rect">
            <a:avLst/>
          </a:prstGeom>
        </p:spPr>
      </p:pic>
      <p:pic>
        <p:nvPicPr>
          <p:cNvPr id="23" name="Picture 22"/>
          <p:cNvPicPr>
            <a:picLocks noChangeAspect="1"/>
          </p:cNvPicPr>
          <p:nvPr/>
        </p:nvPicPr>
        <p:blipFill>
          <a:blip r:embed="rId10"/>
          <a:stretch>
            <a:fillRect/>
          </a:stretch>
        </p:blipFill>
        <p:spPr>
          <a:xfrm>
            <a:off x="1290314" y="4269295"/>
            <a:ext cx="2563036" cy="2114167"/>
          </a:xfrm>
          <a:prstGeom prst="rect">
            <a:avLst/>
          </a:prstGeom>
        </p:spPr>
      </p:pic>
      <p:pic>
        <p:nvPicPr>
          <p:cNvPr id="24" name="Picture 23"/>
          <p:cNvPicPr>
            <a:picLocks noChangeAspect="1"/>
          </p:cNvPicPr>
          <p:nvPr/>
        </p:nvPicPr>
        <p:blipFill>
          <a:blip r:embed="rId11"/>
          <a:stretch>
            <a:fillRect/>
          </a:stretch>
        </p:blipFill>
        <p:spPr>
          <a:xfrm>
            <a:off x="1219182" y="1825596"/>
            <a:ext cx="2455209" cy="2080901"/>
          </a:xfrm>
          <a:prstGeom prst="rect">
            <a:avLst/>
          </a:prstGeom>
        </p:spPr>
      </p:pic>
      <p:pic>
        <p:nvPicPr>
          <p:cNvPr id="25" name="Picture 24"/>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457718" y="1592604"/>
            <a:ext cx="862996" cy="714053"/>
          </a:xfrm>
          <a:prstGeom prst="rect">
            <a:avLst/>
          </a:prstGeom>
        </p:spPr>
      </p:pic>
      <p:cxnSp>
        <p:nvCxnSpPr>
          <p:cNvPr id="28" name="Elbow Connector 27"/>
          <p:cNvCxnSpPr>
            <a:endCxn id="20" idx="0"/>
          </p:cNvCxnSpPr>
          <p:nvPr/>
        </p:nvCxnSpPr>
        <p:spPr>
          <a:xfrm>
            <a:off x="5151437" y="2125662"/>
            <a:ext cx="1592262" cy="1219201"/>
          </a:xfrm>
          <a:prstGeom prst="bentConnector2">
            <a:avLst/>
          </a:prstGeom>
          <a:ln w="28575">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4701594" y="2157882"/>
            <a:ext cx="2313165" cy="683264"/>
          </a:xfrm>
          <a:prstGeom prst="rect">
            <a:avLst/>
          </a:prstGeom>
          <a:noFill/>
        </p:spPr>
        <p:txBody>
          <a:bodyPr wrap="square" lIns="182880" tIns="146304" rIns="182880" bIns="146304" rtlCol="0">
            <a:spAutoFit/>
          </a:bodyPr>
          <a:lstStyle/>
          <a:p>
            <a:pPr>
              <a:lnSpc>
                <a:spcPct val="90000"/>
              </a:lnSpc>
              <a:spcAft>
                <a:spcPts val="600"/>
              </a:spcAft>
            </a:pPr>
            <a:r>
              <a:rPr lang="en-US" sz="1400" dirty="0" smtClean="0">
                <a:gradFill>
                  <a:gsLst>
                    <a:gs pos="2917">
                      <a:srgbClr val="505050"/>
                    </a:gs>
                    <a:gs pos="30000">
                      <a:srgbClr val="505050"/>
                    </a:gs>
                  </a:gsLst>
                  <a:lin ang="5400000" scaled="0"/>
                </a:gradFill>
              </a:rPr>
              <a:t>Register Domain Name &amp; Certs</a:t>
            </a:r>
          </a:p>
        </p:txBody>
      </p:sp>
      <p:cxnSp>
        <p:nvCxnSpPr>
          <p:cNvPr id="33" name="Straight Arrow Connector 32"/>
          <p:cNvCxnSpPr/>
          <p:nvPr/>
        </p:nvCxnSpPr>
        <p:spPr>
          <a:xfrm>
            <a:off x="7094538" y="3649662"/>
            <a:ext cx="2187721" cy="0"/>
          </a:xfrm>
          <a:prstGeom prst="straightConnector1">
            <a:avLst/>
          </a:prstGeom>
          <a:ln w="28575">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5771742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ppt_x"/>
                                          </p:val>
                                        </p:tav>
                                        <p:tav tm="100000">
                                          <p:val>
                                            <p:strVal val="#ppt_x"/>
                                          </p:val>
                                        </p:tav>
                                      </p:tavLst>
                                    </p:anim>
                                    <p:anim calcmode="lin" valueType="num">
                                      <p:cBhvr additive="base">
                                        <p:cTn id="2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additive="base">
                                        <p:cTn id="32" dur="500" fill="hold"/>
                                        <p:tgtEl>
                                          <p:spTgt spid="9"/>
                                        </p:tgtEl>
                                        <p:attrNameLst>
                                          <p:attrName>ppt_x</p:attrName>
                                        </p:attrNameLst>
                                      </p:cBhvr>
                                      <p:tavLst>
                                        <p:tav tm="0">
                                          <p:val>
                                            <p:strVal val="#ppt_x"/>
                                          </p:val>
                                        </p:tav>
                                        <p:tav tm="100000">
                                          <p:val>
                                            <p:strVal val="#ppt_x"/>
                                          </p:val>
                                        </p:tav>
                                      </p:tavLst>
                                    </p:anim>
                                    <p:anim calcmode="lin" valueType="num">
                                      <p:cBhvr additive="base">
                                        <p:cTn id="3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10"/>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additive="base">
                                        <p:cTn id="42" dur="500" fill="hold"/>
                                        <p:tgtEl>
                                          <p:spTgt spid="11"/>
                                        </p:tgtEl>
                                        <p:attrNameLst>
                                          <p:attrName>ppt_x</p:attrName>
                                        </p:attrNameLst>
                                      </p:cBhvr>
                                      <p:tavLst>
                                        <p:tav tm="0">
                                          <p:val>
                                            <p:strVal val="#ppt_x"/>
                                          </p:val>
                                        </p:tav>
                                        <p:tav tm="100000">
                                          <p:val>
                                            <p:strVal val="#ppt_x"/>
                                          </p:val>
                                        </p:tav>
                                      </p:tavLst>
                                    </p:anim>
                                    <p:anim calcmode="lin" valueType="num">
                                      <p:cBhvr additive="base">
                                        <p:cTn id="43"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12"/>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53" presetClass="entr" presetSubtype="16" fill="hold" nodeType="click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p:cTn id="52" dur="500" fill="hold"/>
                                        <p:tgtEl>
                                          <p:spTgt spid="13"/>
                                        </p:tgtEl>
                                        <p:attrNameLst>
                                          <p:attrName>ppt_w</p:attrName>
                                        </p:attrNameLst>
                                      </p:cBhvr>
                                      <p:tavLst>
                                        <p:tav tm="0">
                                          <p:val>
                                            <p:fltVal val="0"/>
                                          </p:val>
                                        </p:tav>
                                        <p:tav tm="100000">
                                          <p:val>
                                            <p:strVal val="#ppt_w"/>
                                          </p:val>
                                        </p:tav>
                                      </p:tavLst>
                                    </p:anim>
                                    <p:anim calcmode="lin" valueType="num">
                                      <p:cBhvr>
                                        <p:cTn id="53" dur="500" fill="hold"/>
                                        <p:tgtEl>
                                          <p:spTgt spid="13"/>
                                        </p:tgtEl>
                                        <p:attrNameLst>
                                          <p:attrName>ppt_h</p:attrName>
                                        </p:attrNameLst>
                                      </p:cBhvr>
                                      <p:tavLst>
                                        <p:tav tm="0">
                                          <p:val>
                                            <p:fltVal val="0"/>
                                          </p:val>
                                        </p:tav>
                                        <p:tav tm="100000">
                                          <p:val>
                                            <p:strVal val="#ppt_h"/>
                                          </p:val>
                                        </p:tav>
                                      </p:tavLst>
                                    </p:anim>
                                    <p:animEffect transition="in" filter="fade">
                                      <p:cBhvr>
                                        <p:cTn id="54" dur="500"/>
                                        <p:tgtEl>
                                          <p:spTgt spid="13"/>
                                        </p:tgtEl>
                                      </p:cBhvr>
                                    </p:animEffect>
                                  </p:childTnLst>
                                </p:cTn>
                              </p:par>
                            </p:childTnLst>
                          </p:cTn>
                        </p:par>
                      </p:childTnLst>
                    </p:cTn>
                  </p:par>
                  <p:par>
                    <p:cTn id="55" fill="hold">
                      <p:stCondLst>
                        <p:cond delay="indefinite"/>
                      </p:stCondLst>
                      <p:childTnLst>
                        <p:par>
                          <p:cTn id="56" fill="hold">
                            <p:stCondLst>
                              <p:cond delay="0"/>
                            </p:stCondLst>
                            <p:childTnLst>
                              <p:par>
                                <p:cTn id="57" presetID="26" presetClass="entr" presetSubtype="0" fill="hold" nodeType="click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wipe(down)">
                                      <p:cBhvr>
                                        <p:cTn id="59" dur="580">
                                          <p:stCondLst>
                                            <p:cond delay="0"/>
                                          </p:stCondLst>
                                        </p:cTn>
                                        <p:tgtEl>
                                          <p:spTgt spid="14"/>
                                        </p:tgtEl>
                                      </p:cBhvr>
                                    </p:animEffect>
                                    <p:anim calcmode="lin" valueType="num">
                                      <p:cBhvr>
                                        <p:cTn id="60" dur="182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61" dur="664"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62" dur="664" tmFilter="0, 0; 0.125,0.2665; 0.25,0.4; 0.375,0.465; 0.5,0.5;  0.625,0.535; 0.75,0.6; 0.875,0.7335; 1,1">
                                          <p:stCondLst>
                                            <p:cond delay="664"/>
                                          </p:stCondLst>
                                        </p:cTn>
                                        <p:tgtEl>
                                          <p:spTgt spid="14"/>
                                        </p:tgtEl>
                                        <p:attrNameLst>
                                          <p:attrName>ppt_y</p:attrName>
                                        </p:attrNameLst>
                                      </p:cBhvr>
                                      <p:tavLst>
                                        <p:tav tm="0" fmla="#ppt_y-sin(pi*$)/9">
                                          <p:val>
                                            <p:fltVal val="0"/>
                                          </p:val>
                                        </p:tav>
                                        <p:tav tm="100000">
                                          <p:val>
                                            <p:fltVal val="1"/>
                                          </p:val>
                                        </p:tav>
                                      </p:tavLst>
                                    </p:anim>
                                    <p:anim calcmode="lin" valueType="num">
                                      <p:cBhvr>
                                        <p:cTn id="63" dur="332" tmFilter="0, 0; 0.125,0.2665; 0.25,0.4; 0.375,0.465; 0.5,0.5;  0.625,0.535; 0.75,0.6; 0.875,0.7335; 1,1">
                                          <p:stCondLst>
                                            <p:cond delay="1324"/>
                                          </p:stCondLst>
                                        </p:cTn>
                                        <p:tgtEl>
                                          <p:spTgt spid="14"/>
                                        </p:tgtEl>
                                        <p:attrNameLst>
                                          <p:attrName>ppt_y</p:attrName>
                                        </p:attrNameLst>
                                      </p:cBhvr>
                                      <p:tavLst>
                                        <p:tav tm="0" fmla="#ppt_y-sin(pi*$)/27">
                                          <p:val>
                                            <p:fltVal val="0"/>
                                          </p:val>
                                        </p:tav>
                                        <p:tav tm="100000">
                                          <p:val>
                                            <p:fltVal val="1"/>
                                          </p:val>
                                        </p:tav>
                                      </p:tavLst>
                                    </p:anim>
                                    <p:anim calcmode="lin" valueType="num">
                                      <p:cBhvr>
                                        <p:cTn id="64" dur="164" tmFilter="0, 0; 0.125,0.2665; 0.25,0.4; 0.375,0.465; 0.5,0.5;  0.625,0.535; 0.75,0.6; 0.875,0.7335; 1,1">
                                          <p:stCondLst>
                                            <p:cond delay="1656"/>
                                          </p:stCondLst>
                                        </p:cTn>
                                        <p:tgtEl>
                                          <p:spTgt spid="14"/>
                                        </p:tgtEl>
                                        <p:attrNameLst>
                                          <p:attrName>ppt_y</p:attrName>
                                        </p:attrNameLst>
                                      </p:cBhvr>
                                      <p:tavLst>
                                        <p:tav tm="0" fmla="#ppt_y-sin(pi*$)/81">
                                          <p:val>
                                            <p:fltVal val="0"/>
                                          </p:val>
                                        </p:tav>
                                        <p:tav tm="100000">
                                          <p:val>
                                            <p:fltVal val="1"/>
                                          </p:val>
                                        </p:tav>
                                      </p:tavLst>
                                    </p:anim>
                                    <p:animScale>
                                      <p:cBhvr>
                                        <p:cTn id="65" dur="26">
                                          <p:stCondLst>
                                            <p:cond delay="650"/>
                                          </p:stCondLst>
                                        </p:cTn>
                                        <p:tgtEl>
                                          <p:spTgt spid="14"/>
                                        </p:tgtEl>
                                      </p:cBhvr>
                                      <p:to x="100000" y="60000"/>
                                    </p:animScale>
                                    <p:animScale>
                                      <p:cBhvr>
                                        <p:cTn id="66" dur="166" decel="50000">
                                          <p:stCondLst>
                                            <p:cond delay="676"/>
                                          </p:stCondLst>
                                        </p:cTn>
                                        <p:tgtEl>
                                          <p:spTgt spid="14"/>
                                        </p:tgtEl>
                                      </p:cBhvr>
                                      <p:to x="100000" y="100000"/>
                                    </p:animScale>
                                    <p:animScale>
                                      <p:cBhvr>
                                        <p:cTn id="67" dur="26">
                                          <p:stCondLst>
                                            <p:cond delay="1312"/>
                                          </p:stCondLst>
                                        </p:cTn>
                                        <p:tgtEl>
                                          <p:spTgt spid="14"/>
                                        </p:tgtEl>
                                      </p:cBhvr>
                                      <p:to x="100000" y="80000"/>
                                    </p:animScale>
                                    <p:animScale>
                                      <p:cBhvr>
                                        <p:cTn id="68" dur="166" decel="50000">
                                          <p:stCondLst>
                                            <p:cond delay="1338"/>
                                          </p:stCondLst>
                                        </p:cTn>
                                        <p:tgtEl>
                                          <p:spTgt spid="14"/>
                                        </p:tgtEl>
                                      </p:cBhvr>
                                      <p:to x="100000" y="100000"/>
                                    </p:animScale>
                                    <p:animScale>
                                      <p:cBhvr>
                                        <p:cTn id="69" dur="26">
                                          <p:stCondLst>
                                            <p:cond delay="1642"/>
                                          </p:stCondLst>
                                        </p:cTn>
                                        <p:tgtEl>
                                          <p:spTgt spid="14"/>
                                        </p:tgtEl>
                                      </p:cBhvr>
                                      <p:to x="100000" y="90000"/>
                                    </p:animScale>
                                    <p:animScale>
                                      <p:cBhvr>
                                        <p:cTn id="70" dur="166" decel="50000">
                                          <p:stCondLst>
                                            <p:cond delay="1668"/>
                                          </p:stCondLst>
                                        </p:cTn>
                                        <p:tgtEl>
                                          <p:spTgt spid="14"/>
                                        </p:tgtEl>
                                      </p:cBhvr>
                                      <p:to x="100000" y="100000"/>
                                    </p:animScale>
                                    <p:animScale>
                                      <p:cBhvr>
                                        <p:cTn id="71" dur="26">
                                          <p:stCondLst>
                                            <p:cond delay="1808"/>
                                          </p:stCondLst>
                                        </p:cTn>
                                        <p:tgtEl>
                                          <p:spTgt spid="14"/>
                                        </p:tgtEl>
                                      </p:cBhvr>
                                      <p:to x="100000" y="95000"/>
                                    </p:animScale>
                                    <p:animScale>
                                      <p:cBhvr>
                                        <p:cTn id="72" dur="166" decel="50000">
                                          <p:stCondLst>
                                            <p:cond delay="1834"/>
                                          </p:stCondLst>
                                        </p:cTn>
                                        <p:tgtEl>
                                          <p:spTgt spid="14"/>
                                        </p:tgtEl>
                                      </p:cBhvr>
                                      <p:to x="100000" y="100000"/>
                                    </p:animScale>
                                  </p:childTnLst>
                                </p:cTn>
                              </p:par>
                            </p:childTnLst>
                          </p:cTn>
                        </p:par>
                      </p:childTnLst>
                    </p:cTn>
                  </p:par>
                  <p:par>
                    <p:cTn id="73" fill="hold">
                      <p:stCondLst>
                        <p:cond delay="indefinite"/>
                      </p:stCondLst>
                      <p:childTnLst>
                        <p:par>
                          <p:cTn id="74" fill="hold">
                            <p:stCondLst>
                              <p:cond delay="0"/>
                            </p:stCondLst>
                            <p:childTnLst>
                              <p:par>
                                <p:cTn id="75" presetID="53" presetClass="entr" presetSubtype="16" fill="hold" nodeType="clickEffect">
                                  <p:stCondLst>
                                    <p:cond delay="0"/>
                                  </p:stCondLst>
                                  <p:childTnLst>
                                    <p:set>
                                      <p:cBhvr>
                                        <p:cTn id="76" dur="1" fill="hold">
                                          <p:stCondLst>
                                            <p:cond delay="0"/>
                                          </p:stCondLst>
                                        </p:cTn>
                                        <p:tgtEl>
                                          <p:spTgt spid="15"/>
                                        </p:tgtEl>
                                        <p:attrNameLst>
                                          <p:attrName>style.visibility</p:attrName>
                                        </p:attrNameLst>
                                      </p:cBhvr>
                                      <p:to>
                                        <p:strVal val="visible"/>
                                      </p:to>
                                    </p:set>
                                    <p:anim calcmode="lin" valueType="num">
                                      <p:cBhvr>
                                        <p:cTn id="77" dur="500" fill="hold"/>
                                        <p:tgtEl>
                                          <p:spTgt spid="15"/>
                                        </p:tgtEl>
                                        <p:attrNameLst>
                                          <p:attrName>ppt_w</p:attrName>
                                        </p:attrNameLst>
                                      </p:cBhvr>
                                      <p:tavLst>
                                        <p:tav tm="0">
                                          <p:val>
                                            <p:fltVal val="0"/>
                                          </p:val>
                                        </p:tav>
                                        <p:tav tm="100000">
                                          <p:val>
                                            <p:strVal val="#ppt_w"/>
                                          </p:val>
                                        </p:tav>
                                      </p:tavLst>
                                    </p:anim>
                                    <p:anim calcmode="lin" valueType="num">
                                      <p:cBhvr>
                                        <p:cTn id="78" dur="500" fill="hold"/>
                                        <p:tgtEl>
                                          <p:spTgt spid="15"/>
                                        </p:tgtEl>
                                        <p:attrNameLst>
                                          <p:attrName>ppt_h</p:attrName>
                                        </p:attrNameLst>
                                      </p:cBhvr>
                                      <p:tavLst>
                                        <p:tav tm="0">
                                          <p:val>
                                            <p:fltVal val="0"/>
                                          </p:val>
                                        </p:tav>
                                        <p:tav tm="100000">
                                          <p:val>
                                            <p:strVal val="#ppt_h"/>
                                          </p:val>
                                        </p:tav>
                                      </p:tavLst>
                                    </p:anim>
                                    <p:animEffect transition="in" filter="fade">
                                      <p:cBhvr>
                                        <p:cTn id="79" dur="500"/>
                                        <p:tgtEl>
                                          <p:spTgt spid="15"/>
                                        </p:tgtEl>
                                      </p:cBhvr>
                                    </p:animEffect>
                                  </p:childTnLst>
                                </p:cTn>
                              </p:par>
                            </p:childTnLst>
                          </p:cTn>
                        </p:par>
                      </p:childTnLst>
                    </p:cTn>
                  </p:par>
                  <p:par>
                    <p:cTn id="80" fill="hold">
                      <p:stCondLst>
                        <p:cond delay="indefinite"/>
                      </p:stCondLst>
                      <p:childTnLst>
                        <p:par>
                          <p:cTn id="81" fill="hold">
                            <p:stCondLst>
                              <p:cond delay="0"/>
                            </p:stCondLst>
                            <p:childTnLst>
                              <p:par>
                                <p:cTn id="82" presetID="53" presetClass="entr" presetSubtype="16" fill="hold" nodeType="clickEffect">
                                  <p:stCondLst>
                                    <p:cond delay="0"/>
                                  </p:stCondLst>
                                  <p:childTnLst>
                                    <p:set>
                                      <p:cBhvr>
                                        <p:cTn id="83" dur="1" fill="hold">
                                          <p:stCondLst>
                                            <p:cond delay="0"/>
                                          </p:stCondLst>
                                        </p:cTn>
                                        <p:tgtEl>
                                          <p:spTgt spid="16"/>
                                        </p:tgtEl>
                                        <p:attrNameLst>
                                          <p:attrName>style.visibility</p:attrName>
                                        </p:attrNameLst>
                                      </p:cBhvr>
                                      <p:to>
                                        <p:strVal val="visible"/>
                                      </p:to>
                                    </p:set>
                                    <p:anim calcmode="lin" valueType="num">
                                      <p:cBhvr>
                                        <p:cTn id="84" dur="500" fill="hold"/>
                                        <p:tgtEl>
                                          <p:spTgt spid="16"/>
                                        </p:tgtEl>
                                        <p:attrNameLst>
                                          <p:attrName>ppt_w</p:attrName>
                                        </p:attrNameLst>
                                      </p:cBhvr>
                                      <p:tavLst>
                                        <p:tav tm="0">
                                          <p:val>
                                            <p:fltVal val="0"/>
                                          </p:val>
                                        </p:tav>
                                        <p:tav tm="100000">
                                          <p:val>
                                            <p:strVal val="#ppt_w"/>
                                          </p:val>
                                        </p:tav>
                                      </p:tavLst>
                                    </p:anim>
                                    <p:anim calcmode="lin" valueType="num">
                                      <p:cBhvr>
                                        <p:cTn id="85" dur="500" fill="hold"/>
                                        <p:tgtEl>
                                          <p:spTgt spid="16"/>
                                        </p:tgtEl>
                                        <p:attrNameLst>
                                          <p:attrName>ppt_h</p:attrName>
                                        </p:attrNameLst>
                                      </p:cBhvr>
                                      <p:tavLst>
                                        <p:tav tm="0">
                                          <p:val>
                                            <p:fltVal val="0"/>
                                          </p:val>
                                        </p:tav>
                                        <p:tav tm="100000">
                                          <p:val>
                                            <p:strVal val="#ppt_h"/>
                                          </p:val>
                                        </p:tav>
                                      </p:tavLst>
                                    </p:anim>
                                    <p:animEffect transition="in" filter="fade">
                                      <p:cBhvr>
                                        <p:cTn id="86" dur="500"/>
                                        <p:tgtEl>
                                          <p:spTgt spid="16"/>
                                        </p:tgtEl>
                                      </p:cBhvr>
                                    </p:animEffect>
                                  </p:childTnLst>
                                </p:cTn>
                              </p:par>
                            </p:childTnLst>
                          </p:cTn>
                        </p:par>
                      </p:childTnLst>
                    </p:cTn>
                  </p:par>
                  <p:par>
                    <p:cTn id="87" fill="hold">
                      <p:stCondLst>
                        <p:cond delay="indefinite"/>
                      </p:stCondLst>
                      <p:childTnLst>
                        <p:par>
                          <p:cTn id="88" fill="hold">
                            <p:stCondLst>
                              <p:cond delay="0"/>
                            </p:stCondLst>
                            <p:childTnLst>
                              <p:par>
                                <p:cTn id="89" presetID="53" presetClass="entr" presetSubtype="16" fill="hold" nodeType="clickEffect">
                                  <p:stCondLst>
                                    <p:cond delay="0"/>
                                  </p:stCondLst>
                                  <p:childTnLst>
                                    <p:set>
                                      <p:cBhvr>
                                        <p:cTn id="90" dur="1" fill="hold">
                                          <p:stCondLst>
                                            <p:cond delay="0"/>
                                          </p:stCondLst>
                                        </p:cTn>
                                        <p:tgtEl>
                                          <p:spTgt spid="17"/>
                                        </p:tgtEl>
                                        <p:attrNameLst>
                                          <p:attrName>style.visibility</p:attrName>
                                        </p:attrNameLst>
                                      </p:cBhvr>
                                      <p:to>
                                        <p:strVal val="visible"/>
                                      </p:to>
                                    </p:set>
                                    <p:anim calcmode="lin" valueType="num">
                                      <p:cBhvr>
                                        <p:cTn id="91" dur="500" fill="hold"/>
                                        <p:tgtEl>
                                          <p:spTgt spid="17"/>
                                        </p:tgtEl>
                                        <p:attrNameLst>
                                          <p:attrName>ppt_w</p:attrName>
                                        </p:attrNameLst>
                                      </p:cBhvr>
                                      <p:tavLst>
                                        <p:tav tm="0">
                                          <p:val>
                                            <p:fltVal val="0"/>
                                          </p:val>
                                        </p:tav>
                                        <p:tav tm="100000">
                                          <p:val>
                                            <p:strVal val="#ppt_w"/>
                                          </p:val>
                                        </p:tav>
                                      </p:tavLst>
                                    </p:anim>
                                    <p:anim calcmode="lin" valueType="num">
                                      <p:cBhvr>
                                        <p:cTn id="92" dur="500" fill="hold"/>
                                        <p:tgtEl>
                                          <p:spTgt spid="17"/>
                                        </p:tgtEl>
                                        <p:attrNameLst>
                                          <p:attrName>ppt_h</p:attrName>
                                        </p:attrNameLst>
                                      </p:cBhvr>
                                      <p:tavLst>
                                        <p:tav tm="0">
                                          <p:val>
                                            <p:fltVal val="0"/>
                                          </p:val>
                                        </p:tav>
                                        <p:tav tm="100000">
                                          <p:val>
                                            <p:strVal val="#ppt_h"/>
                                          </p:val>
                                        </p:tav>
                                      </p:tavLst>
                                    </p:anim>
                                    <p:animEffect transition="in" filter="fade">
                                      <p:cBhvr>
                                        <p:cTn id="93" dur="500"/>
                                        <p:tgtEl>
                                          <p:spTgt spid="17"/>
                                        </p:tgtEl>
                                      </p:cBhvr>
                                    </p:animEffect>
                                  </p:childTnLst>
                                </p:cTn>
                              </p:par>
                            </p:childTnLst>
                          </p:cTn>
                        </p:par>
                      </p:childTnLst>
                    </p:cTn>
                  </p:par>
                  <p:par>
                    <p:cTn id="94" fill="hold">
                      <p:stCondLst>
                        <p:cond delay="indefinite"/>
                      </p:stCondLst>
                      <p:childTnLst>
                        <p:par>
                          <p:cTn id="95" fill="hold">
                            <p:stCondLst>
                              <p:cond delay="0"/>
                            </p:stCondLst>
                            <p:childTnLst>
                              <p:par>
                                <p:cTn id="96" presetID="53" presetClass="entr" presetSubtype="16" fill="hold" nodeType="clickEffect">
                                  <p:stCondLst>
                                    <p:cond delay="0"/>
                                  </p:stCondLst>
                                  <p:childTnLst>
                                    <p:set>
                                      <p:cBhvr>
                                        <p:cTn id="97" dur="1" fill="hold">
                                          <p:stCondLst>
                                            <p:cond delay="0"/>
                                          </p:stCondLst>
                                        </p:cTn>
                                        <p:tgtEl>
                                          <p:spTgt spid="18"/>
                                        </p:tgtEl>
                                        <p:attrNameLst>
                                          <p:attrName>style.visibility</p:attrName>
                                        </p:attrNameLst>
                                      </p:cBhvr>
                                      <p:to>
                                        <p:strVal val="visible"/>
                                      </p:to>
                                    </p:set>
                                    <p:anim calcmode="lin" valueType="num">
                                      <p:cBhvr>
                                        <p:cTn id="98" dur="500" fill="hold"/>
                                        <p:tgtEl>
                                          <p:spTgt spid="18"/>
                                        </p:tgtEl>
                                        <p:attrNameLst>
                                          <p:attrName>ppt_w</p:attrName>
                                        </p:attrNameLst>
                                      </p:cBhvr>
                                      <p:tavLst>
                                        <p:tav tm="0">
                                          <p:val>
                                            <p:fltVal val="0"/>
                                          </p:val>
                                        </p:tav>
                                        <p:tav tm="100000">
                                          <p:val>
                                            <p:strVal val="#ppt_w"/>
                                          </p:val>
                                        </p:tav>
                                      </p:tavLst>
                                    </p:anim>
                                    <p:anim calcmode="lin" valueType="num">
                                      <p:cBhvr>
                                        <p:cTn id="99" dur="500" fill="hold"/>
                                        <p:tgtEl>
                                          <p:spTgt spid="18"/>
                                        </p:tgtEl>
                                        <p:attrNameLst>
                                          <p:attrName>ppt_h</p:attrName>
                                        </p:attrNameLst>
                                      </p:cBhvr>
                                      <p:tavLst>
                                        <p:tav tm="0">
                                          <p:val>
                                            <p:fltVal val="0"/>
                                          </p:val>
                                        </p:tav>
                                        <p:tav tm="100000">
                                          <p:val>
                                            <p:strVal val="#ppt_h"/>
                                          </p:val>
                                        </p:tav>
                                      </p:tavLst>
                                    </p:anim>
                                    <p:animEffect transition="in" filter="fade">
                                      <p:cBhvr>
                                        <p:cTn id="100" dur="500"/>
                                        <p:tgtEl>
                                          <p:spTgt spid="18"/>
                                        </p:tgtEl>
                                      </p:cBhvr>
                                    </p:animEffect>
                                  </p:childTnLst>
                                </p:cTn>
                              </p:par>
                            </p:childTnLst>
                          </p:cTn>
                        </p:par>
                      </p:childTnLst>
                    </p:cTn>
                  </p:par>
                  <p:par>
                    <p:cTn id="101" fill="hold">
                      <p:stCondLst>
                        <p:cond delay="indefinite"/>
                      </p:stCondLst>
                      <p:childTnLst>
                        <p:par>
                          <p:cTn id="102" fill="hold">
                            <p:stCondLst>
                              <p:cond delay="0"/>
                            </p:stCondLst>
                            <p:childTnLst>
                              <p:par>
                                <p:cTn id="103" presetID="53" presetClass="entr" presetSubtype="16" fill="hold" nodeType="clickEffect">
                                  <p:stCondLst>
                                    <p:cond delay="0"/>
                                  </p:stCondLst>
                                  <p:childTnLst>
                                    <p:set>
                                      <p:cBhvr>
                                        <p:cTn id="104" dur="1" fill="hold">
                                          <p:stCondLst>
                                            <p:cond delay="0"/>
                                          </p:stCondLst>
                                        </p:cTn>
                                        <p:tgtEl>
                                          <p:spTgt spid="20"/>
                                        </p:tgtEl>
                                        <p:attrNameLst>
                                          <p:attrName>style.visibility</p:attrName>
                                        </p:attrNameLst>
                                      </p:cBhvr>
                                      <p:to>
                                        <p:strVal val="visible"/>
                                      </p:to>
                                    </p:set>
                                    <p:anim calcmode="lin" valueType="num">
                                      <p:cBhvr>
                                        <p:cTn id="105" dur="500" fill="hold"/>
                                        <p:tgtEl>
                                          <p:spTgt spid="20"/>
                                        </p:tgtEl>
                                        <p:attrNameLst>
                                          <p:attrName>ppt_w</p:attrName>
                                        </p:attrNameLst>
                                      </p:cBhvr>
                                      <p:tavLst>
                                        <p:tav tm="0">
                                          <p:val>
                                            <p:fltVal val="0"/>
                                          </p:val>
                                        </p:tav>
                                        <p:tav tm="100000">
                                          <p:val>
                                            <p:strVal val="#ppt_w"/>
                                          </p:val>
                                        </p:tav>
                                      </p:tavLst>
                                    </p:anim>
                                    <p:anim calcmode="lin" valueType="num">
                                      <p:cBhvr>
                                        <p:cTn id="106" dur="500" fill="hold"/>
                                        <p:tgtEl>
                                          <p:spTgt spid="20"/>
                                        </p:tgtEl>
                                        <p:attrNameLst>
                                          <p:attrName>ppt_h</p:attrName>
                                        </p:attrNameLst>
                                      </p:cBhvr>
                                      <p:tavLst>
                                        <p:tav tm="0">
                                          <p:val>
                                            <p:fltVal val="0"/>
                                          </p:val>
                                        </p:tav>
                                        <p:tav tm="100000">
                                          <p:val>
                                            <p:strVal val="#ppt_h"/>
                                          </p:val>
                                        </p:tav>
                                      </p:tavLst>
                                    </p:anim>
                                    <p:animEffect transition="in" filter="fade">
                                      <p:cBhvr>
                                        <p:cTn id="107" dur="500"/>
                                        <p:tgtEl>
                                          <p:spTgt spid="20"/>
                                        </p:tgtEl>
                                      </p:cBhvr>
                                    </p:animEffect>
                                  </p:childTnLst>
                                </p:cTn>
                              </p:par>
                            </p:childTnLst>
                          </p:cTn>
                        </p:par>
                      </p:childTnLst>
                    </p:cTn>
                  </p:par>
                  <p:par>
                    <p:cTn id="108" fill="hold">
                      <p:stCondLst>
                        <p:cond delay="indefinite"/>
                      </p:stCondLst>
                      <p:childTnLst>
                        <p:par>
                          <p:cTn id="109" fill="hold">
                            <p:stCondLst>
                              <p:cond delay="0"/>
                            </p:stCondLst>
                            <p:childTnLst>
                              <p:par>
                                <p:cTn id="110" presetID="26" presetClass="entr" presetSubtype="0" fill="hold" nodeType="clickEffect">
                                  <p:stCondLst>
                                    <p:cond delay="0"/>
                                  </p:stCondLst>
                                  <p:childTnLst>
                                    <p:set>
                                      <p:cBhvr>
                                        <p:cTn id="111" dur="1" fill="hold">
                                          <p:stCondLst>
                                            <p:cond delay="0"/>
                                          </p:stCondLst>
                                        </p:cTn>
                                        <p:tgtEl>
                                          <p:spTgt spid="21"/>
                                        </p:tgtEl>
                                        <p:attrNameLst>
                                          <p:attrName>style.visibility</p:attrName>
                                        </p:attrNameLst>
                                      </p:cBhvr>
                                      <p:to>
                                        <p:strVal val="visible"/>
                                      </p:to>
                                    </p:set>
                                    <p:animEffect transition="in" filter="wipe(down)">
                                      <p:cBhvr>
                                        <p:cTn id="112" dur="580">
                                          <p:stCondLst>
                                            <p:cond delay="0"/>
                                          </p:stCondLst>
                                        </p:cTn>
                                        <p:tgtEl>
                                          <p:spTgt spid="21"/>
                                        </p:tgtEl>
                                      </p:cBhvr>
                                    </p:animEffect>
                                    <p:anim calcmode="lin" valueType="num">
                                      <p:cBhvr>
                                        <p:cTn id="113" dur="1822" tmFilter="0,0; 0.14,0.36; 0.43,0.73; 0.71,0.91; 1.0,1.0">
                                          <p:stCondLst>
                                            <p:cond delay="0"/>
                                          </p:stCondLst>
                                        </p:cTn>
                                        <p:tgtEl>
                                          <p:spTgt spid="21"/>
                                        </p:tgtEl>
                                        <p:attrNameLst>
                                          <p:attrName>ppt_x</p:attrName>
                                        </p:attrNameLst>
                                      </p:cBhvr>
                                      <p:tavLst>
                                        <p:tav tm="0">
                                          <p:val>
                                            <p:strVal val="#ppt_x-0.25"/>
                                          </p:val>
                                        </p:tav>
                                        <p:tav tm="100000">
                                          <p:val>
                                            <p:strVal val="#ppt_x"/>
                                          </p:val>
                                        </p:tav>
                                      </p:tavLst>
                                    </p:anim>
                                    <p:anim calcmode="lin" valueType="num">
                                      <p:cBhvr>
                                        <p:cTn id="114" dur="664" tmFilter="0.0,0.0; 0.25,0.07; 0.50,0.2; 0.75,0.467; 1.0,1.0">
                                          <p:stCondLst>
                                            <p:cond delay="0"/>
                                          </p:stCondLst>
                                        </p:cTn>
                                        <p:tgtEl>
                                          <p:spTgt spid="21"/>
                                        </p:tgtEl>
                                        <p:attrNameLst>
                                          <p:attrName>ppt_y</p:attrName>
                                        </p:attrNameLst>
                                      </p:cBhvr>
                                      <p:tavLst>
                                        <p:tav tm="0" fmla="#ppt_y-sin(pi*$)/3">
                                          <p:val>
                                            <p:fltVal val="0.5"/>
                                          </p:val>
                                        </p:tav>
                                        <p:tav tm="100000">
                                          <p:val>
                                            <p:fltVal val="1"/>
                                          </p:val>
                                        </p:tav>
                                      </p:tavLst>
                                    </p:anim>
                                    <p:anim calcmode="lin" valueType="num">
                                      <p:cBhvr>
                                        <p:cTn id="115" dur="664" tmFilter="0, 0; 0.125,0.2665; 0.25,0.4; 0.375,0.465; 0.5,0.5;  0.625,0.535; 0.75,0.6; 0.875,0.7335; 1,1">
                                          <p:stCondLst>
                                            <p:cond delay="664"/>
                                          </p:stCondLst>
                                        </p:cTn>
                                        <p:tgtEl>
                                          <p:spTgt spid="21"/>
                                        </p:tgtEl>
                                        <p:attrNameLst>
                                          <p:attrName>ppt_y</p:attrName>
                                        </p:attrNameLst>
                                      </p:cBhvr>
                                      <p:tavLst>
                                        <p:tav tm="0" fmla="#ppt_y-sin(pi*$)/9">
                                          <p:val>
                                            <p:fltVal val="0"/>
                                          </p:val>
                                        </p:tav>
                                        <p:tav tm="100000">
                                          <p:val>
                                            <p:fltVal val="1"/>
                                          </p:val>
                                        </p:tav>
                                      </p:tavLst>
                                    </p:anim>
                                    <p:anim calcmode="lin" valueType="num">
                                      <p:cBhvr>
                                        <p:cTn id="116" dur="332" tmFilter="0, 0; 0.125,0.2665; 0.25,0.4; 0.375,0.465; 0.5,0.5;  0.625,0.535; 0.75,0.6; 0.875,0.7335; 1,1">
                                          <p:stCondLst>
                                            <p:cond delay="1324"/>
                                          </p:stCondLst>
                                        </p:cTn>
                                        <p:tgtEl>
                                          <p:spTgt spid="21"/>
                                        </p:tgtEl>
                                        <p:attrNameLst>
                                          <p:attrName>ppt_y</p:attrName>
                                        </p:attrNameLst>
                                      </p:cBhvr>
                                      <p:tavLst>
                                        <p:tav tm="0" fmla="#ppt_y-sin(pi*$)/27">
                                          <p:val>
                                            <p:fltVal val="0"/>
                                          </p:val>
                                        </p:tav>
                                        <p:tav tm="100000">
                                          <p:val>
                                            <p:fltVal val="1"/>
                                          </p:val>
                                        </p:tav>
                                      </p:tavLst>
                                    </p:anim>
                                    <p:anim calcmode="lin" valueType="num">
                                      <p:cBhvr>
                                        <p:cTn id="117" dur="164" tmFilter="0, 0; 0.125,0.2665; 0.25,0.4; 0.375,0.465; 0.5,0.5;  0.625,0.535; 0.75,0.6; 0.875,0.7335; 1,1">
                                          <p:stCondLst>
                                            <p:cond delay="1656"/>
                                          </p:stCondLst>
                                        </p:cTn>
                                        <p:tgtEl>
                                          <p:spTgt spid="21"/>
                                        </p:tgtEl>
                                        <p:attrNameLst>
                                          <p:attrName>ppt_y</p:attrName>
                                        </p:attrNameLst>
                                      </p:cBhvr>
                                      <p:tavLst>
                                        <p:tav tm="0" fmla="#ppt_y-sin(pi*$)/81">
                                          <p:val>
                                            <p:fltVal val="0"/>
                                          </p:val>
                                        </p:tav>
                                        <p:tav tm="100000">
                                          <p:val>
                                            <p:fltVal val="1"/>
                                          </p:val>
                                        </p:tav>
                                      </p:tavLst>
                                    </p:anim>
                                    <p:animScale>
                                      <p:cBhvr>
                                        <p:cTn id="118" dur="26">
                                          <p:stCondLst>
                                            <p:cond delay="650"/>
                                          </p:stCondLst>
                                        </p:cTn>
                                        <p:tgtEl>
                                          <p:spTgt spid="21"/>
                                        </p:tgtEl>
                                      </p:cBhvr>
                                      <p:to x="100000" y="60000"/>
                                    </p:animScale>
                                    <p:animScale>
                                      <p:cBhvr>
                                        <p:cTn id="119" dur="166" decel="50000">
                                          <p:stCondLst>
                                            <p:cond delay="676"/>
                                          </p:stCondLst>
                                        </p:cTn>
                                        <p:tgtEl>
                                          <p:spTgt spid="21"/>
                                        </p:tgtEl>
                                      </p:cBhvr>
                                      <p:to x="100000" y="100000"/>
                                    </p:animScale>
                                    <p:animScale>
                                      <p:cBhvr>
                                        <p:cTn id="120" dur="26">
                                          <p:stCondLst>
                                            <p:cond delay="1312"/>
                                          </p:stCondLst>
                                        </p:cTn>
                                        <p:tgtEl>
                                          <p:spTgt spid="21"/>
                                        </p:tgtEl>
                                      </p:cBhvr>
                                      <p:to x="100000" y="80000"/>
                                    </p:animScale>
                                    <p:animScale>
                                      <p:cBhvr>
                                        <p:cTn id="121" dur="166" decel="50000">
                                          <p:stCondLst>
                                            <p:cond delay="1338"/>
                                          </p:stCondLst>
                                        </p:cTn>
                                        <p:tgtEl>
                                          <p:spTgt spid="21"/>
                                        </p:tgtEl>
                                      </p:cBhvr>
                                      <p:to x="100000" y="100000"/>
                                    </p:animScale>
                                    <p:animScale>
                                      <p:cBhvr>
                                        <p:cTn id="122" dur="26">
                                          <p:stCondLst>
                                            <p:cond delay="1642"/>
                                          </p:stCondLst>
                                        </p:cTn>
                                        <p:tgtEl>
                                          <p:spTgt spid="21"/>
                                        </p:tgtEl>
                                      </p:cBhvr>
                                      <p:to x="100000" y="90000"/>
                                    </p:animScale>
                                    <p:animScale>
                                      <p:cBhvr>
                                        <p:cTn id="123" dur="166" decel="50000">
                                          <p:stCondLst>
                                            <p:cond delay="1668"/>
                                          </p:stCondLst>
                                        </p:cTn>
                                        <p:tgtEl>
                                          <p:spTgt spid="21"/>
                                        </p:tgtEl>
                                      </p:cBhvr>
                                      <p:to x="100000" y="100000"/>
                                    </p:animScale>
                                    <p:animScale>
                                      <p:cBhvr>
                                        <p:cTn id="124" dur="26">
                                          <p:stCondLst>
                                            <p:cond delay="1808"/>
                                          </p:stCondLst>
                                        </p:cTn>
                                        <p:tgtEl>
                                          <p:spTgt spid="21"/>
                                        </p:tgtEl>
                                      </p:cBhvr>
                                      <p:to x="100000" y="95000"/>
                                    </p:animScale>
                                    <p:animScale>
                                      <p:cBhvr>
                                        <p:cTn id="125" dur="166" decel="50000">
                                          <p:stCondLst>
                                            <p:cond delay="1834"/>
                                          </p:stCondLst>
                                        </p:cTn>
                                        <p:tgtEl>
                                          <p:spTgt spid="21"/>
                                        </p:tgtEl>
                                      </p:cBhvr>
                                      <p:to x="100000" y="100000"/>
                                    </p:animScale>
                                  </p:childTnLst>
                                </p:cTn>
                              </p:par>
                            </p:childTnLst>
                          </p:cTn>
                        </p:par>
                      </p:childTnLst>
                    </p:cTn>
                  </p:par>
                  <p:par>
                    <p:cTn id="126" fill="hold">
                      <p:stCondLst>
                        <p:cond delay="indefinite"/>
                      </p:stCondLst>
                      <p:childTnLst>
                        <p:par>
                          <p:cTn id="127" fill="hold">
                            <p:stCondLst>
                              <p:cond delay="0"/>
                            </p:stCondLst>
                            <p:childTnLst>
                              <p:par>
                                <p:cTn id="128" presetID="14" presetClass="entr" presetSubtype="10" fill="hold" nodeType="clickEffect">
                                  <p:stCondLst>
                                    <p:cond delay="0"/>
                                  </p:stCondLst>
                                  <p:childTnLst>
                                    <p:set>
                                      <p:cBhvr>
                                        <p:cTn id="129" dur="1" fill="hold">
                                          <p:stCondLst>
                                            <p:cond delay="0"/>
                                          </p:stCondLst>
                                        </p:cTn>
                                        <p:tgtEl>
                                          <p:spTgt spid="23"/>
                                        </p:tgtEl>
                                        <p:attrNameLst>
                                          <p:attrName>style.visibility</p:attrName>
                                        </p:attrNameLst>
                                      </p:cBhvr>
                                      <p:to>
                                        <p:strVal val="visible"/>
                                      </p:to>
                                    </p:set>
                                    <p:animEffect transition="in" filter="randombar(horizontal)">
                                      <p:cBhvr>
                                        <p:cTn id="130" dur="500"/>
                                        <p:tgtEl>
                                          <p:spTgt spid="23"/>
                                        </p:tgtEl>
                                      </p:cBhvr>
                                    </p:animEffect>
                                  </p:childTnLst>
                                </p:cTn>
                              </p:par>
                            </p:childTnLst>
                          </p:cTn>
                        </p:par>
                      </p:childTnLst>
                    </p:cTn>
                  </p:par>
                  <p:par>
                    <p:cTn id="131" fill="hold">
                      <p:stCondLst>
                        <p:cond delay="indefinite"/>
                      </p:stCondLst>
                      <p:childTnLst>
                        <p:par>
                          <p:cTn id="132" fill="hold">
                            <p:stCondLst>
                              <p:cond delay="0"/>
                            </p:stCondLst>
                            <p:childTnLst>
                              <p:par>
                                <p:cTn id="133" presetID="14" presetClass="entr" presetSubtype="10" fill="hold" nodeType="clickEffect">
                                  <p:stCondLst>
                                    <p:cond delay="0"/>
                                  </p:stCondLst>
                                  <p:childTnLst>
                                    <p:set>
                                      <p:cBhvr>
                                        <p:cTn id="134" dur="1" fill="hold">
                                          <p:stCondLst>
                                            <p:cond delay="0"/>
                                          </p:stCondLst>
                                        </p:cTn>
                                        <p:tgtEl>
                                          <p:spTgt spid="24"/>
                                        </p:tgtEl>
                                        <p:attrNameLst>
                                          <p:attrName>style.visibility</p:attrName>
                                        </p:attrNameLst>
                                      </p:cBhvr>
                                      <p:to>
                                        <p:strVal val="visible"/>
                                      </p:to>
                                    </p:set>
                                    <p:animEffect transition="in" filter="randombar(horizontal)">
                                      <p:cBhvr>
                                        <p:cTn id="135" dur="500"/>
                                        <p:tgtEl>
                                          <p:spTgt spid="24"/>
                                        </p:tgtEl>
                                      </p:cBhvr>
                                    </p:animEffect>
                                  </p:childTnLst>
                                </p:cTn>
                              </p:par>
                            </p:childTnLst>
                          </p:cTn>
                        </p:par>
                      </p:childTnLst>
                    </p:cTn>
                  </p:par>
                  <p:par>
                    <p:cTn id="136" fill="hold">
                      <p:stCondLst>
                        <p:cond delay="indefinite"/>
                      </p:stCondLst>
                      <p:childTnLst>
                        <p:par>
                          <p:cTn id="137" fill="hold">
                            <p:stCondLst>
                              <p:cond delay="0"/>
                            </p:stCondLst>
                            <p:childTnLst>
                              <p:par>
                                <p:cTn id="138" presetID="10" presetClass="entr" presetSubtype="0" fill="hold" grpId="0" nodeType="clickEffect">
                                  <p:stCondLst>
                                    <p:cond delay="0"/>
                                  </p:stCondLst>
                                  <p:childTnLst>
                                    <p:set>
                                      <p:cBhvr>
                                        <p:cTn id="139" dur="1" fill="hold">
                                          <p:stCondLst>
                                            <p:cond delay="0"/>
                                          </p:stCondLst>
                                        </p:cTn>
                                        <p:tgtEl>
                                          <p:spTgt spid="29"/>
                                        </p:tgtEl>
                                        <p:attrNameLst>
                                          <p:attrName>style.visibility</p:attrName>
                                        </p:attrNameLst>
                                      </p:cBhvr>
                                      <p:to>
                                        <p:strVal val="visible"/>
                                      </p:to>
                                    </p:set>
                                    <p:animEffect transition="in" filter="fade">
                                      <p:cBhvr>
                                        <p:cTn id="140" dur="500"/>
                                        <p:tgtEl>
                                          <p:spTgt spid="29"/>
                                        </p:tgtEl>
                                      </p:cBhvr>
                                    </p:animEffect>
                                  </p:childTnLst>
                                </p:cTn>
                              </p:par>
                              <p:par>
                                <p:cTn id="141" presetID="10" presetClass="entr" presetSubtype="0" fill="hold" nodeType="withEffect">
                                  <p:stCondLst>
                                    <p:cond delay="0"/>
                                  </p:stCondLst>
                                  <p:childTnLst>
                                    <p:set>
                                      <p:cBhvr>
                                        <p:cTn id="142" dur="1" fill="hold">
                                          <p:stCondLst>
                                            <p:cond delay="0"/>
                                          </p:stCondLst>
                                        </p:cTn>
                                        <p:tgtEl>
                                          <p:spTgt spid="25"/>
                                        </p:tgtEl>
                                        <p:attrNameLst>
                                          <p:attrName>style.visibility</p:attrName>
                                        </p:attrNameLst>
                                      </p:cBhvr>
                                      <p:to>
                                        <p:strVal val="visible"/>
                                      </p:to>
                                    </p:set>
                                    <p:animEffect transition="in" filter="fade">
                                      <p:cBhvr>
                                        <p:cTn id="143" dur="500"/>
                                        <p:tgtEl>
                                          <p:spTgt spid="25"/>
                                        </p:tgtEl>
                                      </p:cBhvr>
                                    </p:animEffect>
                                  </p:childTnLst>
                                </p:cTn>
                              </p:par>
                              <p:par>
                                <p:cTn id="144" presetID="10" presetClass="entr" presetSubtype="0" fill="hold" nodeType="withEffect">
                                  <p:stCondLst>
                                    <p:cond delay="0"/>
                                  </p:stCondLst>
                                  <p:childTnLst>
                                    <p:set>
                                      <p:cBhvr>
                                        <p:cTn id="145" dur="1" fill="hold">
                                          <p:stCondLst>
                                            <p:cond delay="0"/>
                                          </p:stCondLst>
                                        </p:cTn>
                                        <p:tgtEl>
                                          <p:spTgt spid="28"/>
                                        </p:tgtEl>
                                        <p:attrNameLst>
                                          <p:attrName>style.visibility</p:attrName>
                                        </p:attrNameLst>
                                      </p:cBhvr>
                                      <p:to>
                                        <p:strVal val="visible"/>
                                      </p:to>
                                    </p:set>
                                    <p:animEffect transition="in" filter="fade">
                                      <p:cBhvr>
                                        <p:cTn id="146" dur="500"/>
                                        <p:tgtEl>
                                          <p:spTgt spid="28"/>
                                        </p:tgtEl>
                                      </p:cBhvr>
                                    </p:animEffect>
                                  </p:childTnLst>
                                </p:cTn>
                              </p:par>
                              <p:par>
                                <p:cTn id="147" presetID="10" presetClass="entr" presetSubtype="0" fill="hold" nodeType="withEffect">
                                  <p:stCondLst>
                                    <p:cond delay="0"/>
                                  </p:stCondLst>
                                  <p:childTnLst>
                                    <p:set>
                                      <p:cBhvr>
                                        <p:cTn id="148" dur="1" fill="hold">
                                          <p:stCondLst>
                                            <p:cond delay="0"/>
                                          </p:stCondLst>
                                        </p:cTn>
                                        <p:tgtEl>
                                          <p:spTgt spid="33"/>
                                        </p:tgtEl>
                                        <p:attrNameLst>
                                          <p:attrName>style.visibility</p:attrName>
                                        </p:attrNameLst>
                                      </p:cBhvr>
                                      <p:to>
                                        <p:strVal val="visible"/>
                                      </p:to>
                                    </p:set>
                                    <p:animEffect transition="in" filter="fade">
                                      <p:cBhvr>
                                        <p:cTn id="149"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animBg="1"/>
      <p:bldP spid="8" grpId="0"/>
      <p:bldP spid="9" grpId="0" animBg="1"/>
      <p:bldP spid="10" grpId="0"/>
      <p:bldP spid="11" grpId="0" animBg="1"/>
      <p:bldP spid="12" grpId="0"/>
      <p:bldP spid="2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9498250">
            <a:off x="3065537" y="2355608"/>
            <a:ext cx="11191355" cy="2635921"/>
          </a:xfrm>
        </p:spPr>
        <p:txBody>
          <a:bodyPr/>
          <a:lstStyle/>
          <a:p>
            <a:r>
              <a:rPr lang="en-US" sz="11500" b="1" dirty="0" err="1" smtClean="0"/>
              <a:t>Nutz</a:t>
            </a:r>
            <a:r>
              <a:rPr lang="en-US" sz="11500" b="1" dirty="0" smtClean="0"/>
              <a:t> &amp; </a:t>
            </a:r>
            <a:r>
              <a:rPr lang="en-US" sz="11500" b="1" dirty="0" err="1" smtClean="0"/>
              <a:t>Boltz</a:t>
            </a:r>
            <a:endParaRPr lang="en-US" sz="11500" b="1"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4236" y="677862"/>
            <a:ext cx="5649311" cy="3276600"/>
          </a:xfrm>
          <a:prstGeom prst="rect">
            <a:avLst/>
          </a:prstGeom>
        </p:spPr>
      </p:pic>
    </p:spTree>
    <p:extLst>
      <p:ext uri="{BB962C8B-B14F-4D97-AF65-F5344CB8AC3E}">
        <p14:creationId xmlns:p14="http://schemas.microsoft.com/office/powerpoint/2010/main" val="1303244782"/>
      </p:ext>
    </p:extLst>
  </p:cSld>
  <p:clrMapOvr>
    <a:masterClrMapping/>
  </p:clrMapOvr>
  <p:transition spd="slow">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62141" y="1062037"/>
            <a:ext cx="11887200" cy="5918543"/>
          </a:xfrm>
        </p:spPr>
        <p:txBody>
          <a:bodyPr/>
          <a:lstStyle/>
          <a:p>
            <a:pPr marL="914400" indent="-914400">
              <a:buFont typeface="+mj-lt"/>
              <a:buAutoNum type="arabicPeriod"/>
            </a:pPr>
            <a:r>
              <a:rPr lang="en-US" dirty="0" smtClean="0"/>
              <a:t>Register your SharePoint Domain Name</a:t>
            </a:r>
          </a:p>
          <a:p>
            <a:pPr marL="914400" indent="-914400">
              <a:buFont typeface="+mj-lt"/>
              <a:buAutoNum type="arabicPeriod"/>
            </a:pPr>
            <a:r>
              <a:rPr lang="en-US" dirty="0" smtClean="0"/>
              <a:t>Procure your SSL Certificates</a:t>
            </a:r>
          </a:p>
          <a:p>
            <a:pPr marL="914400" indent="-914400">
              <a:buFont typeface="+mj-lt"/>
              <a:buAutoNum type="arabicPeriod"/>
            </a:pPr>
            <a:r>
              <a:rPr lang="en-US" dirty="0" smtClean="0"/>
              <a:t>Get your Subscription to SharePoint Online</a:t>
            </a:r>
          </a:p>
          <a:p>
            <a:pPr marL="914400" indent="-914400">
              <a:buFont typeface="+mj-lt"/>
              <a:buAutoNum type="arabicPeriod"/>
            </a:pPr>
            <a:r>
              <a:rPr lang="en-US" dirty="0" smtClean="0"/>
              <a:t>Square away your On Premises Boxes</a:t>
            </a:r>
            <a:endParaRPr lang="en-US" dirty="0"/>
          </a:p>
        </p:txBody>
      </p:sp>
      <p:sp>
        <p:nvSpPr>
          <p:cNvPr id="3" name="Title 2"/>
          <p:cNvSpPr>
            <a:spLocks noGrp="1"/>
          </p:cNvSpPr>
          <p:nvPr>
            <p:ph type="title"/>
          </p:nvPr>
        </p:nvSpPr>
        <p:spPr>
          <a:xfrm>
            <a:off x="282576" y="144462"/>
            <a:ext cx="11889564" cy="917575"/>
          </a:xfrm>
        </p:spPr>
        <p:txBody>
          <a:bodyPr/>
          <a:lstStyle/>
          <a:p>
            <a:r>
              <a:rPr lang="en-US" dirty="0" smtClean="0"/>
              <a:t>Preparation Check List</a:t>
            </a:r>
            <a:endParaRPr lang="en-US" dirty="0"/>
          </a:p>
        </p:txBody>
      </p:sp>
    </p:spTree>
    <p:extLst>
      <p:ext uri="{BB962C8B-B14F-4D97-AF65-F5344CB8AC3E}">
        <p14:creationId xmlns:p14="http://schemas.microsoft.com/office/powerpoint/2010/main" val="164134320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1000"/>
                                        <p:tgtEl>
                                          <p:spTgt spid="2">
                                            <p:txEl>
                                              <p:pRg st="2" end="2"/>
                                            </p:txEl>
                                          </p:spTgt>
                                        </p:tgtEl>
                                      </p:cBhvr>
                                    </p:animEffect>
                                    <p:anim calcmode="lin" valueType="num">
                                      <p:cBhvr>
                                        <p:cTn id="22"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
                                            <p:txEl>
                                              <p:pRg st="3" end="3"/>
                                            </p:txEl>
                                          </p:spTgt>
                                        </p:tgtEl>
                                        <p:attrNameLst>
                                          <p:attrName>style.visibility</p:attrName>
                                        </p:attrNameLst>
                                      </p:cBhvr>
                                      <p:to>
                                        <p:strVal val="visible"/>
                                      </p:to>
                                    </p:set>
                                    <p:animEffect transition="in" filter="fade">
                                      <p:cBhvr>
                                        <p:cTn id="28" dur="1000"/>
                                        <p:tgtEl>
                                          <p:spTgt spid="2">
                                            <p:txEl>
                                              <p:pRg st="3" end="3"/>
                                            </p:txEl>
                                          </p:spTgt>
                                        </p:tgtEl>
                                      </p:cBhvr>
                                    </p:animEffect>
                                    <p:anim calcmode="lin" valueType="num">
                                      <p:cBhvr>
                                        <p:cTn id="29"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 out your On-Premises Farm</a:t>
            </a:r>
            <a:endParaRPr lang="en-US" dirty="0"/>
          </a:p>
        </p:txBody>
      </p:sp>
      <p:pic>
        <p:nvPicPr>
          <p:cNvPr id="6" name="Picture 5"/>
          <p:cNvPicPr>
            <a:picLocks noChangeAspect="1"/>
          </p:cNvPicPr>
          <p:nvPr/>
        </p:nvPicPr>
        <p:blipFill>
          <a:blip r:embed="rId2"/>
          <a:stretch>
            <a:fillRect/>
          </a:stretch>
        </p:blipFill>
        <p:spPr>
          <a:xfrm>
            <a:off x="884237" y="1229230"/>
            <a:ext cx="6934200" cy="5618670"/>
          </a:xfrm>
          <a:prstGeom prst="rect">
            <a:avLst/>
          </a:prstGeom>
        </p:spPr>
      </p:pic>
      <p:sp>
        <p:nvSpPr>
          <p:cNvPr id="9" name="Text Placeholder 2"/>
          <p:cNvSpPr>
            <a:spLocks noGrp="1"/>
          </p:cNvSpPr>
          <p:nvPr>
            <p:ph type="body" sz="quarter" idx="10"/>
          </p:nvPr>
        </p:nvSpPr>
        <p:spPr>
          <a:xfrm>
            <a:off x="7845019" y="1229230"/>
            <a:ext cx="4421966" cy="2640723"/>
          </a:xfrm>
        </p:spPr>
        <p:txBody>
          <a:bodyPr/>
          <a:lstStyle/>
          <a:p>
            <a:r>
              <a:rPr lang="en-US" dirty="0" smtClean="0"/>
              <a:t>Provision Servers</a:t>
            </a:r>
          </a:p>
          <a:p>
            <a:r>
              <a:rPr lang="en-US" dirty="0" smtClean="0"/>
              <a:t>Create App Domain</a:t>
            </a:r>
          </a:p>
          <a:p>
            <a:r>
              <a:rPr lang="en-US" dirty="0" smtClean="0"/>
              <a:t>Create Hybrid Zone</a:t>
            </a:r>
          </a:p>
          <a:p>
            <a:endParaRPr lang="en-US" dirty="0"/>
          </a:p>
        </p:txBody>
      </p:sp>
    </p:spTree>
    <p:extLst>
      <p:ext uri="{BB962C8B-B14F-4D97-AF65-F5344CB8AC3E}">
        <p14:creationId xmlns:p14="http://schemas.microsoft.com/office/powerpoint/2010/main" val="2231683679"/>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Configure Networking &amp; Access</a:t>
            </a:r>
            <a:endParaRPr lang="en-US" dirty="0"/>
          </a:p>
        </p:txBody>
      </p:sp>
      <p:sp>
        <p:nvSpPr>
          <p:cNvPr id="3" name="Text Placeholder 2"/>
          <p:cNvSpPr>
            <a:spLocks noGrp="1"/>
          </p:cNvSpPr>
          <p:nvPr>
            <p:ph type="body" sz="quarter" idx="10"/>
          </p:nvPr>
        </p:nvSpPr>
        <p:spPr>
          <a:xfrm>
            <a:off x="274639" y="1212849"/>
            <a:ext cx="5486399" cy="1834348"/>
          </a:xfrm>
        </p:spPr>
        <p:txBody>
          <a:bodyPr/>
          <a:lstStyle/>
          <a:p>
            <a:r>
              <a:rPr lang="en-US" dirty="0" smtClean="0"/>
              <a:t>Certs Side &amp; </a:t>
            </a:r>
            <a:r>
              <a:rPr lang="en-US" dirty="0" err="1" smtClean="0"/>
              <a:t>Revese</a:t>
            </a:r>
            <a:r>
              <a:rPr lang="en-US" dirty="0" smtClean="0"/>
              <a:t> Proxy Side</a:t>
            </a:r>
          </a:p>
          <a:p>
            <a:endParaRPr lang="en-US" dirty="0"/>
          </a:p>
        </p:txBody>
      </p:sp>
      <p:sp>
        <p:nvSpPr>
          <p:cNvPr id="5" name="Text Placeholder 2"/>
          <p:cNvSpPr>
            <a:spLocks noGrp="1"/>
          </p:cNvSpPr>
          <p:nvPr>
            <p:ph type="body" sz="quarter" idx="10"/>
          </p:nvPr>
        </p:nvSpPr>
        <p:spPr>
          <a:xfrm>
            <a:off x="6523037" y="1212848"/>
            <a:ext cx="5486399" cy="1335750"/>
          </a:xfrm>
        </p:spPr>
        <p:txBody>
          <a:bodyPr/>
          <a:lstStyle/>
          <a:p>
            <a:r>
              <a:rPr lang="en-US" dirty="0" smtClean="0"/>
              <a:t>Accounts &amp; </a:t>
            </a:r>
            <a:r>
              <a:rPr lang="en-US" dirty="0" err="1" smtClean="0"/>
              <a:t>Dir</a:t>
            </a:r>
            <a:r>
              <a:rPr lang="en-US" dirty="0" smtClean="0"/>
              <a:t> </a:t>
            </a:r>
            <a:r>
              <a:rPr lang="en-US" dirty="0" err="1" smtClean="0"/>
              <a:t>Sycn</a:t>
            </a:r>
            <a:r>
              <a:rPr lang="en-US" dirty="0" smtClean="0"/>
              <a:t> Side</a:t>
            </a:r>
          </a:p>
          <a:p>
            <a:endParaRPr lang="en-US" dirty="0"/>
          </a:p>
        </p:txBody>
      </p:sp>
    </p:spTree>
    <p:extLst>
      <p:ext uri="{BB962C8B-B14F-4D97-AF65-F5344CB8AC3E}">
        <p14:creationId xmlns:p14="http://schemas.microsoft.com/office/powerpoint/2010/main" val="418368274"/>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Ready the On-Premises Environment</a:t>
            </a:r>
          </a:p>
        </p:txBody>
      </p:sp>
      <p:sp>
        <p:nvSpPr>
          <p:cNvPr id="3" name="Text Placeholder 2"/>
          <p:cNvSpPr>
            <a:spLocks noGrp="1"/>
          </p:cNvSpPr>
          <p:nvPr>
            <p:ph type="body" sz="quarter" idx="10"/>
          </p:nvPr>
        </p:nvSpPr>
        <p:spPr>
          <a:xfrm>
            <a:off x="274639" y="1212849"/>
            <a:ext cx="5486399" cy="4979825"/>
          </a:xfrm>
        </p:spPr>
        <p:txBody>
          <a:bodyPr/>
          <a:lstStyle/>
          <a:p>
            <a:r>
              <a:rPr lang="en-US" dirty="0" smtClean="0"/>
              <a:t>Create a Service Account that will Broker Access (Secure Store User) to External Resources</a:t>
            </a:r>
          </a:p>
          <a:p>
            <a:r>
              <a:rPr lang="en-US" dirty="0" smtClean="0"/>
              <a:t>Create a Security Group &amp; Add all Federated Users needing Access to Hybrid in it</a:t>
            </a:r>
          </a:p>
          <a:p>
            <a:endParaRPr lang="en-US" dirty="0"/>
          </a:p>
        </p:txBody>
      </p:sp>
      <p:pic>
        <p:nvPicPr>
          <p:cNvPr id="7" name="Picture 6"/>
          <p:cNvPicPr>
            <a:picLocks noChangeAspect="1"/>
          </p:cNvPicPr>
          <p:nvPr/>
        </p:nvPicPr>
        <p:blipFill>
          <a:blip r:embed="rId2"/>
          <a:stretch>
            <a:fillRect/>
          </a:stretch>
        </p:blipFill>
        <p:spPr>
          <a:xfrm>
            <a:off x="5608636" y="1363662"/>
            <a:ext cx="6583679" cy="3657600"/>
          </a:xfrm>
          <a:prstGeom prst="rect">
            <a:avLst/>
          </a:prstGeom>
        </p:spPr>
      </p:pic>
    </p:spTree>
    <p:extLst>
      <p:ext uri="{BB962C8B-B14F-4D97-AF65-F5344CB8AC3E}">
        <p14:creationId xmlns:p14="http://schemas.microsoft.com/office/powerpoint/2010/main" val="4066776787"/>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Create On-Premises Secure Store App ID</a:t>
            </a:r>
            <a:endParaRPr lang="en-US" dirty="0"/>
          </a:p>
        </p:txBody>
      </p:sp>
      <p:sp>
        <p:nvSpPr>
          <p:cNvPr id="3" name="Text Placeholder 2"/>
          <p:cNvSpPr>
            <a:spLocks noGrp="1"/>
          </p:cNvSpPr>
          <p:nvPr>
            <p:ph type="body" sz="quarter" idx="10"/>
          </p:nvPr>
        </p:nvSpPr>
        <p:spPr>
          <a:xfrm>
            <a:off x="274639" y="1212849"/>
            <a:ext cx="5486399" cy="5133713"/>
          </a:xfrm>
        </p:spPr>
        <p:txBody>
          <a:bodyPr/>
          <a:lstStyle/>
          <a:p>
            <a:r>
              <a:rPr lang="en-US" dirty="0" smtClean="0"/>
              <a:t>Create a Group Secure Store</a:t>
            </a:r>
          </a:p>
          <a:p>
            <a:r>
              <a:rPr lang="en-US" dirty="0" smtClean="0"/>
              <a:t>Add the </a:t>
            </a:r>
            <a:r>
              <a:rPr lang="en-US" dirty="0" err="1" smtClean="0"/>
              <a:t>ODataGroup</a:t>
            </a:r>
            <a:r>
              <a:rPr lang="en-US" dirty="0" smtClean="0"/>
              <a:t> Security Group to the Members Area</a:t>
            </a:r>
          </a:p>
          <a:p>
            <a:r>
              <a:rPr lang="en-US" dirty="0" smtClean="0"/>
              <a:t>Use the </a:t>
            </a:r>
            <a:r>
              <a:rPr lang="en-US" dirty="0" err="1" smtClean="0"/>
              <a:t>ODataAccount</a:t>
            </a:r>
            <a:r>
              <a:rPr lang="en-US" dirty="0" smtClean="0"/>
              <a:t> as the Set Credentials Login</a:t>
            </a:r>
          </a:p>
          <a:p>
            <a:endParaRPr lang="en-US" dirty="0"/>
          </a:p>
        </p:txBody>
      </p:sp>
      <p:pic>
        <p:nvPicPr>
          <p:cNvPr id="4" name="Picture 3"/>
          <p:cNvPicPr>
            <a:picLocks noChangeAspect="1"/>
          </p:cNvPicPr>
          <p:nvPr/>
        </p:nvPicPr>
        <p:blipFill>
          <a:blip r:embed="rId2"/>
          <a:stretch>
            <a:fillRect/>
          </a:stretch>
        </p:blipFill>
        <p:spPr>
          <a:xfrm>
            <a:off x="5608637" y="1363662"/>
            <a:ext cx="6682064" cy="3505200"/>
          </a:xfrm>
          <a:prstGeom prst="rect">
            <a:avLst/>
          </a:prstGeom>
        </p:spPr>
      </p:pic>
    </p:spTree>
    <p:extLst>
      <p:ext uri="{BB962C8B-B14F-4D97-AF65-F5344CB8AC3E}">
        <p14:creationId xmlns:p14="http://schemas.microsoft.com/office/powerpoint/2010/main" val="1557616760"/>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931886" y="2659062"/>
            <a:ext cx="8214225" cy="1371600"/>
          </a:xfrm>
        </p:spPr>
        <p:txBody>
          <a:bodyPr/>
          <a:lstStyle/>
          <a:p>
            <a:r>
              <a:rPr lang="en-US" dirty="0"/>
              <a:t>Configuring Hybrid Business Connectivity Services with SharePoint 2013</a:t>
            </a:r>
          </a:p>
        </p:txBody>
      </p:sp>
      <p:sp>
        <p:nvSpPr>
          <p:cNvPr id="5" name="Text Placeholder 4"/>
          <p:cNvSpPr>
            <a:spLocks noGrp="1"/>
          </p:cNvSpPr>
          <p:nvPr>
            <p:ph type="body" sz="quarter" idx="14"/>
          </p:nvPr>
        </p:nvSpPr>
        <p:spPr>
          <a:xfrm>
            <a:off x="1931886" y="4716462"/>
            <a:ext cx="8214226" cy="1371600"/>
          </a:xfrm>
        </p:spPr>
        <p:txBody>
          <a:bodyPr/>
          <a:lstStyle/>
          <a:p>
            <a:r>
              <a:rPr lang="en-US" dirty="0"/>
              <a:t>Fabian G. Williams</a:t>
            </a:r>
          </a:p>
          <a:p>
            <a:r>
              <a:rPr lang="en-US" dirty="0"/>
              <a:t>SharePoint Architect</a:t>
            </a:r>
          </a:p>
          <a:p>
            <a:r>
              <a:rPr lang="en-US" dirty="0"/>
              <a:t>ADOTOB</a:t>
            </a:r>
          </a:p>
        </p:txBody>
      </p:sp>
      <p:sp>
        <p:nvSpPr>
          <p:cNvPr id="2" name="Text Placeholder 1"/>
          <p:cNvSpPr>
            <a:spLocks noGrp="1"/>
          </p:cNvSpPr>
          <p:nvPr>
            <p:ph type="body" sz="quarter" idx="15"/>
          </p:nvPr>
        </p:nvSpPr>
        <p:spPr/>
        <p:txBody>
          <a:bodyPr/>
          <a:lstStyle/>
          <a:p>
            <a:r>
              <a:rPr lang="en-US" dirty="0" smtClean="0"/>
              <a:t>SPC319</a:t>
            </a:r>
            <a:endParaRPr lang="en-US" dirty="0"/>
          </a:p>
        </p:txBody>
      </p:sp>
    </p:spTree>
    <p:extLst>
      <p:ext uri="{BB962C8B-B14F-4D97-AF65-F5344CB8AC3E}">
        <p14:creationId xmlns:p14="http://schemas.microsoft.com/office/powerpoint/2010/main" val="1255344354"/>
      </p:ext>
    </p:extLst>
  </p:cSld>
  <p:clrMapOvr>
    <a:masterClrMapping/>
  </p:clrMapOvr>
  <p:transition spd="slow">
    <p:pu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1417638" y="1205174"/>
            <a:ext cx="10746566" cy="5474878"/>
          </a:xfrm>
          <a:prstGeom prst="rect">
            <a:avLst/>
          </a:prstGeom>
        </p:spPr>
      </p:pic>
      <p:sp>
        <p:nvSpPr>
          <p:cNvPr id="2" name="Title 1"/>
          <p:cNvSpPr>
            <a:spLocks noGrp="1"/>
          </p:cNvSpPr>
          <p:nvPr>
            <p:ph type="title"/>
          </p:nvPr>
        </p:nvSpPr>
        <p:spPr/>
        <p:txBody>
          <a:bodyPr/>
          <a:lstStyle/>
          <a:p>
            <a:r>
              <a:rPr lang="en-US" dirty="0" smtClean="0"/>
              <a:t>Create OData Service </a:t>
            </a:r>
            <a:r>
              <a:rPr lang="en-US" dirty="0" err="1" smtClean="0"/>
              <a:t>EndPoint</a:t>
            </a:r>
            <a:endParaRPr lang="en-US" dirty="0"/>
          </a:p>
        </p:txBody>
      </p:sp>
      <p:sp>
        <p:nvSpPr>
          <p:cNvPr id="3" name="Text Placeholder 2"/>
          <p:cNvSpPr>
            <a:spLocks noGrp="1"/>
          </p:cNvSpPr>
          <p:nvPr>
            <p:ph type="body" sz="quarter" idx="10"/>
          </p:nvPr>
        </p:nvSpPr>
        <p:spPr>
          <a:xfrm>
            <a:off x="274639" y="1212849"/>
            <a:ext cx="9296398" cy="5632311"/>
          </a:xfrm>
        </p:spPr>
        <p:txBody>
          <a:bodyPr/>
          <a:lstStyle/>
          <a:p>
            <a:r>
              <a:rPr lang="en-US" dirty="0" smtClean="0"/>
              <a:t>Create a Dub-CF (WCF Data Services OData Source</a:t>
            </a:r>
          </a:p>
          <a:p>
            <a:r>
              <a:rPr lang="en-US" dirty="0" smtClean="0"/>
              <a:t>You may modify your Entity Access Rules to allow for </a:t>
            </a:r>
            <a:r>
              <a:rPr lang="en-US" dirty="0" err="1" smtClean="0"/>
              <a:t>AllRead</a:t>
            </a:r>
            <a:r>
              <a:rPr lang="en-US" dirty="0" smtClean="0"/>
              <a:t>, Write or All Operations</a:t>
            </a:r>
          </a:p>
          <a:p>
            <a:r>
              <a:rPr lang="en-US" dirty="0" smtClean="0"/>
              <a:t>You may Limit access to Service Operations as well to Manage Granular Access to Resources</a:t>
            </a:r>
          </a:p>
          <a:p>
            <a:r>
              <a:rPr lang="en-US" dirty="0" smtClean="0"/>
              <a:t>Publish this and Expose it through the Reverse Proxy to the Internet Protected by your Server Certificate</a:t>
            </a:r>
            <a:endParaRPr lang="en-US" dirty="0"/>
          </a:p>
        </p:txBody>
      </p:sp>
    </p:spTree>
    <p:extLst>
      <p:ext uri="{BB962C8B-B14F-4D97-AF65-F5344CB8AC3E}">
        <p14:creationId xmlns:p14="http://schemas.microsoft.com/office/powerpoint/2010/main" val="1403934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xit" presetSubtype="4" fill="hold" nodeType="clickEffect">
                                  <p:stCondLst>
                                    <p:cond delay="0"/>
                                  </p:stCondLst>
                                  <p:childTnLst>
                                    <p:anim calcmode="lin" valueType="num">
                                      <p:cBhvr additive="base">
                                        <p:cTn id="30" dur="500"/>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31" dur="500"/>
                                        <p:tgtEl>
                                          <p:spTgt spid="3">
                                            <p:txEl>
                                              <p:pRg st="0" end="0"/>
                                            </p:txEl>
                                          </p:spTgt>
                                        </p:tgtEl>
                                        <p:attrNameLst>
                                          <p:attrName>ppt_y</p:attrName>
                                        </p:attrNameLst>
                                      </p:cBhvr>
                                      <p:tavLst>
                                        <p:tav tm="0">
                                          <p:val>
                                            <p:strVal val="ppt_y"/>
                                          </p:val>
                                        </p:tav>
                                        <p:tav tm="100000">
                                          <p:val>
                                            <p:strVal val="1+ppt_h/2"/>
                                          </p:val>
                                        </p:tav>
                                      </p:tavLst>
                                    </p:anim>
                                    <p:set>
                                      <p:cBhvr>
                                        <p:cTn id="32" dur="1" fill="hold">
                                          <p:stCondLst>
                                            <p:cond delay="499"/>
                                          </p:stCondLst>
                                        </p:cTn>
                                        <p:tgtEl>
                                          <p:spTgt spid="3">
                                            <p:txEl>
                                              <p:pRg st="0" end="0"/>
                                            </p:txEl>
                                          </p:spTgt>
                                        </p:tgtEl>
                                        <p:attrNameLst>
                                          <p:attrName>style.visibility</p:attrName>
                                        </p:attrNameLst>
                                      </p:cBhvr>
                                      <p:to>
                                        <p:strVal val="hidden"/>
                                      </p:to>
                                    </p:set>
                                  </p:childTnLst>
                                </p:cTn>
                              </p:par>
                              <p:par>
                                <p:cTn id="33" presetID="2" presetClass="exit" presetSubtype="4" fill="hold" nodeType="withEffect">
                                  <p:stCondLst>
                                    <p:cond delay="0"/>
                                  </p:stCondLst>
                                  <p:childTnLst>
                                    <p:anim calcmode="lin" valueType="num">
                                      <p:cBhvr additive="base">
                                        <p:cTn id="34" dur="500"/>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35" dur="500"/>
                                        <p:tgtEl>
                                          <p:spTgt spid="3">
                                            <p:txEl>
                                              <p:pRg st="1" end="1"/>
                                            </p:txEl>
                                          </p:spTgt>
                                        </p:tgtEl>
                                        <p:attrNameLst>
                                          <p:attrName>ppt_y</p:attrName>
                                        </p:attrNameLst>
                                      </p:cBhvr>
                                      <p:tavLst>
                                        <p:tav tm="0">
                                          <p:val>
                                            <p:strVal val="ppt_y"/>
                                          </p:val>
                                        </p:tav>
                                        <p:tav tm="100000">
                                          <p:val>
                                            <p:strVal val="1+ppt_h/2"/>
                                          </p:val>
                                        </p:tav>
                                      </p:tavLst>
                                    </p:anim>
                                    <p:set>
                                      <p:cBhvr>
                                        <p:cTn id="36" dur="1" fill="hold">
                                          <p:stCondLst>
                                            <p:cond delay="499"/>
                                          </p:stCondLst>
                                        </p:cTn>
                                        <p:tgtEl>
                                          <p:spTgt spid="3">
                                            <p:txEl>
                                              <p:pRg st="1" end="1"/>
                                            </p:txEl>
                                          </p:spTgt>
                                        </p:tgtEl>
                                        <p:attrNameLst>
                                          <p:attrName>style.visibility</p:attrName>
                                        </p:attrNameLst>
                                      </p:cBhvr>
                                      <p:to>
                                        <p:strVal val="hidden"/>
                                      </p:to>
                                    </p:set>
                                  </p:childTnLst>
                                </p:cTn>
                              </p:par>
                              <p:par>
                                <p:cTn id="37" presetID="2" presetClass="exit" presetSubtype="4" fill="hold" nodeType="withEffect">
                                  <p:stCondLst>
                                    <p:cond delay="0"/>
                                  </p:stCondLst>
                                  <p:childTnLst>
                                    <p:anim calcmode="lin" valueType="num">
                                      <p:cBhvr additive="base">
                                        <p:cTn id="38" dur="500"/>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9" dur="500"/>
                                        <p:tgtEl>
                                          <p:spTgt spid="3">
                                            <p:txEl>
                                              <p:pRg st="2" end="2"/>
                                            </p:txEl>
                                          </p:spTgt>
                                        </p:tgtEl>
                                        <p:attrNameLst>
                                          <p:attrName>ppt_y</p:attrName>
                                        </p:attrNameLst>
                                      </p:cBhvr>
                                      <p:tavLst>
                                        <p:tav tm="0">
                                          <p:val>
                                            <p:strVal val="ppt_y"/>
                                          </p:val>
                                        </p:tav>
                                        <p:tav tm="100000">
                                          <p:val>
                                            <p:strVal val="1+ppt_h/2"/>
                                          </p:val>
                                        </p:tav>
                                      </p:tavLst>
                                    </p:anim>
                                    <p:set>
                                      <p:cBhvr>
                                        <p:cTn id="40" dur="1" fill="hold">
                                          <p:stCondLst>
                                            <p:cond delay="499"/>
                                          </p:stCondLst>
                                        </p:cTn>
                                        <p:tgtEl>
                                          <p:spTgt spid="3">
                                            <p:txEl>
                                              <p:pRg st="2" end="2"/>
                                            </p:txEl>
                                          </p:spTgt>
                                        </p:tgtEl>
                                        <p:attrNameLst>
                                          <p:attrName>style.visibility</p:attrName>
                                        </p:attrNameLst>
                                      </p:cBhvr>
                                      <p:to>
                                        <p:strVal val="hidden"/>
                                      </p:to>
                                    </p:set>
                                  </p:childTnLst>
                                </p:cTn>
                              </p:par>
                              <p:par>
                                <p:cTn id="41" presetID="2" presetClass="exit" presetSubtype="4" fill="hold" nodeType="withEffect">
                                  <p:stCondLst>
                                    <p:cond delay="0"/>
                                  </p:stCondLst>
                                  <p:childTnLst>
                                    <p:anim calcmode="lin" valueType="num">
                                      <p:cBhvr additive="base">
                                        <p:cTn id="42" dur="500"/>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43" dur="500"/>
                                        <p:tgtEl>
                                          <p:spTgt spid="3">
                                            <p:txEl>
                                              <p:pRg st="3" end="3"/>
                                            </p:txEl>
                                          </p:spTgt>
                                        </p:tgtEl>
                                        <p:attrNameLst>
                                          <p:attrName>ppt_y</p:attrName>
                                        </p:attrNameLst>
                                      </p:cBhvr>
                                      <p:tavLst>
                                        <p:tav tm="0">
                                          <p:val>
                                            <p:strVal val="ppt_y"/>
                                          </p:val>
                                        </p:tav>
                                        <p:tav tm="100000">
                                          <p:val>
                                            <p:strVal val="1+ppt_h/2"/>
                                          </p:val>
                                        </p:tav>
                                      </p:tavLst>
                                    </p:anim>
                                    <p:set>
                                      <p:cBhvr>
                                        <p:cTn id="44" dur="1" fill="hold">
                                          <p:stCondLst>
                                            <p:cond delay="499"/>
                                          </p:stCondLst>
                                        </p:cTn>
                                        <p:tgtEl>
                                          <p:spTgt spid="3">
                                            <p:txEl>
                                              <p:pRg st="3" end="3"/>
                                            </p:txEl>
                                          </p:spTgt>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5"/>
                                        </p:tgtEl>
                                        <p:attrNameLst>
                                          <p:attrName>style.visibility</p:attrName>
                                        </p:attrNameLst>
                                      </p:cBhvr>
                                      <p:to>
                                        <p:strVal val="visible"/>
                                      </p:to>
                                    </p:set>
                                    <p:anim calcmode="lin" valueType="num">
                                      <p:cBhvr additive="base">
                                        <p:cTn id="49" dur="500" fill="hold"/>
                                        <p:tgtEl>
                                          <p:spTgt spid="5"/>
                                        </p:tgtEl>
                                        <p:attrNameLst>
                                          <p:attrName>ppt_x</p:attrName>
                                        </p:attrNameLst>
                                      </p:cBhvr>
                                      <p:tavLst>
                                        <p:tav tm="0">
                                          <p:val>
                                            <p:strVal val="#ppt_x"/>
                                          </p:val>
                                        </p:tav>
                                        <p:tav tm="100000">
                                          <p:val>
                                            <p:strVal val="#ppt_x"/>
                                          </p:val>
                                        </p:tav>
                                      </p:tavLst>
                                    </p:anim>
                                    <p:anim calcmode="lin" valueType="num">
                                      <p:cBhvr additive="base">
                                        <p:cTn id="5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95274"/>
            <a:ext cx="12390437" cy="917575"/>
          </a:xfrm>
        </p:spPr>
        <p:txBody>
          <a:bodyPr/>
          <a:lstStyle/>
          <a:p>
            <a:r>
              <a:rPr lang="en-US" dirty="0" err="1" smtClean="0"/>
              <a:t>Config</a:t>
            </a:r>
            <a:r>
              <a:rPr lang="en-US" dirty="0" smtClean="0"/>
              <a:t> SPO BDC </a:t>
            </a:r>
            <a:r>
              <a:rPr lang="en-US" dirty="0"/>
              <a:t>Metadata </a:t>
            </a:r>
            <a:r>
              <a:rPr lang="en-US" dirty="0" smtClean="0"/>
              <a:t>Store for Hybrid </a:t>
            </a:r>
            <a:endParaRPr lang="en-US" dirty="0"/>
          </a:p>
        </p:txBody>
      </p:sp>
      <p:sp>
        <p:nvSpPr>
          <p:cNvPr id="3" name="Text Placeholder 2"/>
          <p:cNvSpPr>
            <a:spLocks noGrp="1"/>
          </p:cNvSpPr>
          <p:nvPr>
            <p:ph type="body" sz="quarter" idx="10"/>
          </p:nvPr>
        </p:nvSpPr>
        <p:spPr>
          <a:xfrm>
            <a:off x="274639" y="1212849"/>
            <a:ext cx="5486399" cy="5823133"/>
          </a:xfrm>
        </p:spPr>
        <p:txBody>
          <a:bodyPr/>
          <a:lstStyle/>
          <a:p>
            <a:r>
              <a:rPr lang="en-US" dirty="0" smtClean="0"/>
              <a:t>Log in SP Admin Portal &amp; Add Permissions so that ECT will already have requisite access applied when Imported</a:t>
            </a:r>
          </a:p>
          <a:p>
            <a:r>
              <a:rPr lang="en-US" dirty="0" smtClean="0"/>
              <a:t>Enter the Everybody Group into the Metadata Store Permissions with Execute &amp; Select in Clients Permission &amp; Admin with Full Control</a:t>
            </a:r>
            <a:endParaRPr lang="en-US" dirty="0"/>
          </a:p>
        </p:txBody>
      </p:sp>
      <p:pic>
        <p:nvPicPr>
          <p:cNvPr id="4" name="Picture 3"/>
          <p:cNvPicPr>
            <a:picLocks noChangeAspect="1"/>
          </p:cNvPicPr>
          <p:nvPr/>
        </p:nvPicPr>
        <p:blipFill>
          <a:blip r:embed="rId2"/>
          <a:stretch>
            <a:fillRect/>
          </a:stretch>
        </p:blipFill>
        <p:spPr>
          <a:xfrm>
            <a:off x="5608637" y="1212848"/>
            <a:ext cx="6473286" cy="4722813"/>
          </a:xfrm>
          <a:prstGeom prst="rect">
            <a:avLst/>
          </a:prstGeom>
        </p:spPr>
      </p:pic>
      <p:pic>
        <p:nvPicPr>
          <p:cNvPr id="5" name="Picture 4"/>
          <p:cNvPicPr>
            <a:picLocks noChangeAspect="1"/>
          </p:cNvPicPr>
          <p:nvPr/>
        </p:nvPicPr>
        <p:blipFill>
          <a:blip r:embed="rId3"/>
          <a:stretch>
            <a:fillRect/>
          </a:stretch>
        </p:blipFill>
        <p:spPr>
          <a:xfrm>
            <a:off x="5581104" y="3192462"/>
            <a:ext cx="6717703" cy="3081688"/>
          </a:xfrm>
          <a:prstGeom prst="rect">
            <a:avLst/>
          </a:prstGeom>
        </p:spPr>
      </p:pic>
      <p:pic>
        <p:nvPicPr>
          <p:cNvPr id="6" name="Picture 5"/>
          <p:cNvPicPr>
            <a:picLocks noChangeAspect="1"/>
          </p:cNvPicPr>
          <p:nvPr/>
        </p:nvPicPr>
        <p:blipFill>
          <a:blip r:embed="rId4"/>
          <a:stretch>
            <a:fillRect/>
          </a:stretch>
        </p:blipFill>
        <p:spPr>
          <a:xfrm>
            <a:off x="5788571" y="1212846"/>
            <a:ext cx="5535066" cy="5979925"/>
          </a:xfrm>
          <a:prstGeom prst="rect">
            <a:avLst/>
          </a:prstGeom>
        </p:spPr>
      </p:pic>
    </p:spTree>
    <p:extLst>
      <p:ext uri="{BB962C8B-B14F-4D97-AF65-F5344CB8AC3E}">
        <p14:creationId xmlns:p14="http://schemas.microsoft.com/office/powerpoint/2010/main" val="186683572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31" presetClass="exit" presetSubtype="0" fill="hold" nodeType="clickEffect">
                                  <p:stCondLst>
                                    <p:cond delay="0"/>
                                  </p:stCondLst>
                                  <p:childTnLst>
                                    <p:anim calcmode="lin" valueType="num">
                                      <p:cBhvr>
                                        <p:cTn id="17" dur="1000"/>
                                        <p:tgtEl>
                                          <p:spTgt spid="4"/>
                                        </p:tgtEl>
                                        <p:attrNameLst>
                                          <p:attrName>ppt_w</p:attrName>
                                        </p:attrNameLst>
                                      </p:cBhvr>
                                      <p:tavLst>
                                        <p:tav tm="0">
                                          <p:val>
                                            <p:strVal val="ppt_w"/>
                                          </p:val>
                                        </p:tav>
                                        <p:tav tm="100000">
                                          <p:val>
                                            <p:fltVal val="0"/>
                                          </p:val>
                                        </p:tav>
                                      </p:tavLst>
                                    </p:anim>
                                    <p:anim calcmode="lin" valueType="num">
                                      <p:cBhvr>
                                        <p:cTn id="18" dur="1000"/>
                                        <p:tgtEl>
                                          <p:spTgt spid="4"/>
                                        </p:tgtEl>
                                        <p:attrNameLst>
                                          <p:attrName>ppt_h</p:attrName>
                                        </p:attrNameLst>
                                      </p:cBhvr>
                                      <p:tavLst>
                                        <p:tav tm="0">
                                          <p:val>
                                            <p:strVal val="ppt_h"/>
                                          </p:val>
                                        </p:tav>
                                        <p:tav tm="100000">
                                          <p:val>
                                            <p:fltVal val="0"/>
                                          </p:val>
                                        </p:tav>
                                      </p:tavLst>
                                    </p:anim>
                                    <p:anim calcmode="lin" valueType="num">
                                      <p:cBhvr>
                                        <p:cTn id="19" dur="1000"/>
                                        <p:tgtEl>
                                          <p:spTgt spid="4"/>
                                        </p:tgtEl>
                                        <p:attrNameLst>
                                          <p:attrName>style.rotation</p:attrName>
                                        </p:attrNameLst>
                                      </p:cBhvr>
                                      <p:tavLst>
                                        <p:tav tm="0">
                                          <p:val>
                                            <p:fltVal val="0"/>
                                          </p:val>
                                        </p:tav>
                                        <p:tav tm="100000">
                                          <p:val>
                                            <p:fltVal val="90"/>
                                          </p:val>
                                        </p:tav>
                                      </p:tavLst>
                                    </p:anim>
                                    <p:animEffect transition="out" filter="fade">
                                      <p:cBhvr>
                                        <p:cTn id="20" dur="1000"/>
                                        <p:tgtEl>
                                          <p:spTgt spid="4"/>
                                        </p:tgtEl>
                                      </p:cBhvr>
                                    </p:animEffect>
                                    <p:set>
                                      <p:cBhvr>
                                        <p:cTn id="21" dur="1" fill="hold">
                                          <p:stCondLst>
                                            <p:cond delay="999"/>
                                          </p:stCondLst>
                                        </p:cTn>
                                        <p:tgtEl>
                                          <p:spTgt spid="4"/>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14" presetClass="entr" presetSubtype="10" fill="hold" nodeType="clickEffect">
                                  <p:stCondLst>
                                    <p:cond delay="0"/>
                                  </p:stCondLst>
                                  <p:childTnLst>
                                    <p:set>
                                      <p:cBhvr>
                                        <p:cTn id="25" dur="1" fill="hold">
                                          <p:stCondLst>
                                            <p:cond delay="0"/>
                                          </p:stCondLst>
                                        </p:cTn>
                                        <p:tgtEl>
                                          <p:spTgt spid="3">
                                            <p:txEl>
                                              <p:pRg st="1" end="1"/>
                                            </p:txEl>
                                          </p:spTgt>
                                        </p:tgtEl>
                                        <p:attrNameLst>
                                          <p:attrName>style.visibility</p:attrName>
                                        </p:attrNameLst>
                                      </p:cBhvr>
                                      <p:to>
                                        <p:strVal val="visible"/>
                                      </p:to>
                                    </p:set>
                                    <p:animEffect transition="in" filter="randombar(horizontal)">
                                      <p:cBhvr>
                                        <p:cTn id="26" dur="500"/>
                                        <p:tgtEl>
                                          <p:spTgt spid="3">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31" presetClass="exit" presetSubtype="0" fill="hold" nodeType="clickEffect">
                                  <p:stCondLst>
                                    <p:cond delay="0"/>
                                  </p:stCondLst>
                                  <p:childTnLst>
                                    <p:anim calcmode="lin" valueType="num">
                                      <p:cBhvr>
                                        <p:cTn id="36" dur="1000"/>
                                        <p:tgtEl>
                                          <p:spTgt spid="5"/>
                                        </p:tgtEl>
                                        <p:attrNameLst>
                                          <p:attrName>ppt_w</p:attrName>
                                        </p:attrNameLst>
                                      </p:cBhvr>
                                      <p:tavLst>
                                        <p:tav tm="0">
                                          <p:val>
                                            <p:strVal val="ppt_w"/>
                                          </p:val>
                                        </p:tav>
                                        <p:tav tm="100000">
                                          <p:val>
                                            <p:fltVal val="0"/>
                                          </p:val>
                                        </p:tav>
                                      </p:tavLst>
                                    </p:anim>
                                    <p:anim calcmode="lin" valueType="num">
                                      <p:cBhvr>
                                        <p:cTn id="37" dur="1000"/>
                                        <p:tgtEl>
                                          <p:spTgt spid="5"/>
                                        </p:tgtEl>
                                        <p:attrNameLst>
                                          <p:attrName>ppt_h</p:attrName>
                                        </p:attrNameLst>
                                      </p:cBhvr>
                                      <p:tavLst>
                                        <p:tav tm="0">
                                          <p:val>
                                            <p:strVal val="ppt_h"/>
                                          </p:val>
                                        </p:tav>
                                        <p:tav tm="100000">
                                          <p:val>
                                            <p:fltVal val="0"/>
                                          </p:val>
                                        </p:tav>
                                      </p:tavLst>
                                    </p:anim>
                                    <p:anim calcmode="lin" valueType="num">
                                      <p:cBhvr>
                                        <p:cTn id="38" dur="1000"/>
                                        <p:tgtEl>
                                          <p:spTgt spid="5"/>
                                        </p:tgtEl>
                                        <p:attrNameLst>
                                          <p:attrName>style.rotation</p:attrName>
                                        </p:attrNameLst>
                                      </p:cBhvr>
                                      <p:tavLst>
                                        <p:tav tm="0">
                                          <p:val>
                                            <p:fltVal val="0"/>
                                          </p:val>
                                        </p:tav>
                                        <p:tav tm="100000">
                                          <p:val>
                                            <p:fltVal val="90"/>
                                          </p:val>
                                        </p:tav>
                                      </p:tavLst>
                                    </p:anim>
                                    <p:animEffect transition="out" filter="fade">
                                      <p:cBhvr>
                                        <p:cTn id="39" dur="1000"/>
                                        <p:tgtEl>
                                          <p:spTgt spid="5"/>
                                        </p:tgtEl>
                                      </p:cBhvr>
                                    </p:animEffect>
                                    <p:set>
                                      <p:cBhvr>
                                        <p:cTn id="40" dur="1" fill="hold">
                                          <p:stCondLst>
                                            <p:cond delay="999"/>
                                          </p:stCondLst>
                                        </p:cTn>
                                        <p:tgtEl>
                                          <p:spTgt spid="5"/>
                                        </p:tgtEl>
                                        <p:attrNameLst>
                                          <p:attrName>style.visibility</p:attrName>
                                        </p:attrNameLst>
                                      </p:cBhvr>
                                      <p:to>
                                        <p:strVal val="hidden"/>
                                      </p:to>
                                    </p:set>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6"/>
                                        </p:tgtEl>
                                        <p:attrNameLst>
                                          <p:attrName>style.visibility</p:attrName>
                                        </p:attrNameLst>
                                      </p:cBhvr>
                                      <p:to>
                                        <p:strVal val="visible"/>
                                      </p:to>
                                    </p:set>
                                    <p:anim calcmode="lin" valueType="num">
                                      <p:cBhvr additive="base">
                                        <p:cTn id="45" dur="500" fill="hold"/>
                                        <p:tgtEl>
                                          <p:spTgt spid="6"/>
                                        </p:tgtEl>
                                        <p:attrNameLst>
                                          <p:attrName>ppt_x</p:attrName>
                                        </p:attrNameLst>
                                      </p:cBhvr>
                                      <p:tavLst>
                                        <p:tav tm="0">
                                          <p:val>
                                            <p:strVal val="#ppt_x"/>
                                          </p:val>
                                        </p:tav>
                                        <p:tav tm="100000">
                                          <p:val>
                                            <p:strVal val="#ppt_x"/>
                                          </p:val>
                                        </p:tav>
                                      </p:tavLst>
                                    </p:anim>
                                    <p:anim calcmode="lin" valueType="num">
                                      <p:cBhvr additive="base">
                                        <p:cTn id="4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362" y="295274"/>
            <a:ext cx="12649200" cy="917575"/>
          </a:xfrm>
        </p:spPr>
        <p:txBody>
          <a:bodyPr/>
          <a:lstStyle/>
          <a:p>
            <a:r>
              <a:rPr lang="en-US" dirty="0" smtClean="0"/>
              <a:t>Square Away SPO Connection Setting Object</a:t>
            </a:r>
            <a:endParaRPr lang="en-US" dirty="0"/>
          </a:p>
        </p:txBody>
      </p:sp>
      <p:pic>
        <p:nvPicPr>
          <p:cNvPr id="4" name="Picture 3"/>
          <p:cNvPicPr>
            <a:picLocks noChangeAspect="1"/>
          </p:cNvPicPr>
          <p:nvPr/>
        </p:nvPicPr>
        <p:blipFill>
          <a:blip r:embed="rId2"/>
          <a:stretch>
            <a:fillRect/>
          </a:stretch>
        </p:blipFill>
        <p:spPr>
          <a:xfrm>
            <a:off x="5989637" y="1208154"/>
            <a:ext cx="6290993" cy="4422708"/>
          </a:xfrm>
          <a:prstGeom prst="rect">
            <a:avLst/>
          </a:prstGeom>
        </p:spPr>
      </p:pic>
      <p:pic>
        <p:nvPicPr>
          <p:cNvPr id="5" name="Picture 4"/>
          <p:cNvPicPr>
            <a:picLocks noChangeAspect="1"/>
          </p:cNvPicPr>
          <p:nvPr/>
        </p:nvPicPr>
        <p:blipFill>
          <a:blip r:embed="rId3"/>
          <a:stretch>
            <a:fillRect/>
          </a:stretch>
        </p:blipFill>
        <p:spPr>
          <a:xfrm>
            <a:off x="5761038" y="1072629"/>
            <a:ext cx="4961050" cy="5753599"/>
          </a:xfrm>
          <a:prstGeom prst="rect">
            <a:avLst/>
          </a:prstGeom>
        </p:spPr>
      </p:pic>
      <p:pic>
        <p:nvPicPr>
          <p:cNvPr id="6" name="Picture 5"/>
          <p:cNvPicPr>
            <a:picLocks noChangeAspect="1"/>
          </p:cNvPicPr>
          <p:nvPr/>
        </p:nvPicPr>
        <p:blipFill>
          <a:blip r:embed="rId4"/>
          <a:stretch>
            <a:fillRect/>
          </a:stretch>
        </p:blipFill>
        <p:spPr>
          <a:xfrm>
            <a:off x="7240480" y="1135062"/>
            <a:ext cx="4892464" cy="5639289"/>
          </a:xfrm>
          <a:prstGeom prst="rect">
            <a:avLst/>
          </a:prstGeom>
        </p:spPr>
      </p:pic>
      <p:sp>
        <p:nvSpPr>
          <p:cNvPr id="3" name="Text Placeholder 2"/>
          <p:cNvSpPr>
            <a:spLocks noGrp="1"/>
          </p:cNvSpPr>
          <p:nvPr>
            <p:ph type="body" sz="quarter" idx="10"/>
          </p:nvPr>
        </p:nvSpPr>
        <p:spPr>
          <a:xfrm>
            <a:off x="274639" y="1212849"/>
            <a:ext cx="5486399" cy="5324535"/>
          </a:xfrm>
        </p:spPr>
        <p:txBody>
          <a:bodyPr/>
          <a:lstStyle/>
          <a:p>
            <a:r>
              <a:rPr lang="en-US" dirty="0"/>
              <a:t>Log in SP Admin Portal </a:t>
            </a:r>
            <a:r>
              <a:rPr lang="en-US" dirty="0" smtClean="0"/>
              <a:t>under BCS &amp; Click Manage On </a:t>
            </a:r>
            <a:r>
              <a:rPr lang="en-US" dirty="0" err="1" smtClean="0"/>
              <a:t>Prem</a:t>
            </a:r>
            <a:r>
              <a:rPr lang="en-US" dirty="0" smtClean="0"/>
              <a:t> </a:t>
            </a:r>
            <a:r>
              <a:rPr lang="en-US" dirty="0" err="1" smtClean="0"/>
              <a:t>Svcs</a:t>
            </a:r>
            <a:endParaRPr lang="en-US" dirty="0" smtClean="0"/>
          </a:p>
          <a:p>
            <a:r>
              <a:rPr lang="en-US" dirty="0" smtClean="0"/>
              <a:t>I set the Name as the “</a:t>
            </a:r>
            <a:r>
              <a:rPr lang="en-US" dirty="0" err="1" smtClean="0"/>
              <a:t>SPODataConnectionSettingID</a:t>
            </a:r>
            <a:r>
              <a:rPr lang="en-US" dirty="0" smtClean="0"/>
              <a:t>” property in the ECT just to Identify it. Upon </a:t>
            </a:r>
            <a:r>
              <a:rPr lang="en-US" dirty="0" err="1" smtClean="0"/>
              <a:t>Competion</a:t>
            </a:r>
            <a:r>
              <a:rPr lang="en-US" dirty="0" smtClean="0"/>
              <a:t> you should see a Connection Added</a:t>
            </a:r>
            <a:endParaRPr lang="en-US" dirty="0"/>
          </a:p>
        </p:txBody>
      </p:sp>
      <p:pic>
        <p:nvPicPr>
          <p:cNvPr id="8" name="Picture 7"/>
          <p:cNvPicPr>
            <a:picLocks noChangeAspect="1"/>
          </p:cNvPicPr>
          <p:nvPr/>
        </p:nvPicPr>
        <p:blipFill>
          <a:blip r:embed="rId5"/>
          <a:stretch>
            <a:fillRect/>
          </a:stretch>
        </p:blipFill>
        <p:spPr>
          <a:xfrm>
            <a:off x="6287897" y="1990204"/>
            <a:ext cx="4489096" cy="2878658"/>
          </a:xfrm>
          <a:prstGeom prst="rect">
            <a:avLst/>
          </a:prstGeom>
        </p:spPr>
      </p:pic>
    </p:spTree>
    <p:extLst>
      <p:ext uri="{BB962C8B-B14F-4D97-AF65-F5344CB8AC3E}">
        <p14:creationId xmlns:p14="http://schemas.microsoft.com/office/powerpoint/2010/main" val="261469308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1" presetClass="exit" presetSubtype="0" fill="hold" nodeType="clickEffect">
                                  <p:stCondLst>
                                    <p:cond delay="0"/>
                                  </p:stCondLst>
                                  <p:childTnLst>
                                    <p:anim calcmode="lin" valueType="num">
                                      <p:cBhvr>
                                        <p:cTn id="20" dur="1000"/>
                                        <p:tgtEl>
                                          <p:spTgt spid="4"/>
                                        </p:tgtEl>
                                        <p:attrNameLst>
                                          <p:attrName>ppt_w</p:attrName>
                                        </p:attrNameLst>
                                      </p:cBhvr>
                                      <p:tavLst>
                                        <p:tav tm="0">
                                          <p:val>
                                            <p:strVal val="ppt_w"/>
                                          </p:val>
                                        </p:tav>
                                        <p:tav tm="100000">
                                          <p:val>
                                            <p:fltVal val="0"/>
                                          </p:val>
                                        </p:tav>
                                      </p:tavLst>
                                    </p:anim>
                                    <p:anim calcmode="lin" valueType="num">
                                      <p:cBhvr>
                                        <p:cTn id="21" dur="1000"/>
                                        <p:tgtEl>
                                          <p:spTgt spid="4"/>
                                        </p:tgtEl>
                                        <p:attrNameLst>
                                          <p:attrName>ppt_h</p:attrName>
                                        </p:attrNameLst>
                                      </p:cBhvr>
                                      <p:tavLst>
                                        <p:tav tm="0">
                                          <p:val>
                                            <p:strVal val="ppt_h"/>
                                          </p:val>
                                        </p:tav>
                                        <p:tav tm="100000">
                                          <p:val>
                                            <p:fltVal val="0"/>
                                          </p:val>
                                        </p:tav>
                                      </p:tavLst>
                                    </p:anim>
                                    <p:anim calcmode="lin" valueType="num">
                                      <p:cBhvr>
                                        <p:cTn id="22" dur="1000"/>
                                        <p:tgtEl>
                                          <p:spTgt spid="4"/>
                                        </p:tgtEl>
                                        <p:attrNameLst>
                                          <p:attrName>style.rotation</p:attrName>
                                        </p:attrNameLst>
                                      </p:cBhvr>
                                      <p:tavLst>
                                        <p:tav tm="0">
                                          <p:val>
                                            <p:fltVal val="0"/>
                                          </p:val>
                                        </p:tav>
                                        <p:tav tm="100000">
                                          <p:val>
                                            <p:fltVal val="90"/>
                                          </p:val>
                                        </p:tav>
                                      </p:tavLst>
                                    </p:anim>
                                    <p:animEffect transition="out" filter="fade">
                                      <p:cBhvr>
                                        <p:cTn id="23" dur="1000"/>
                                        <p:tgtEl>
                                          <p:spTgt spid="4"/>
                                        </p:tgtEl>
                                      </p:cBhvr>
                                    </p:animEffect>
                                    <p:set>
                                      <p:cBhvr>
                                        <p:cTn id="24" dur="1" fill="hold">
                                          <p:stCondLst>
                                            <p:cond delay="999"/>
                                          </p:stCondLst>
                                        </p:cTn>
                                        <p:tgtEl>
                                          <p:spTgt spid="4"/>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500" fill="hold"/>
                                        <p:tgtEl>
                                          <p:spTgt spid="6"/>
                                        </p:tgtEl>
                                        <p:attrNameLst>
                                          <p:attrName>ppt_x</p:attrName>
                                        </p:attrNameLst>
                                      </p:cBhvr>
                                      <p:tavLst>
                                        <p:tav tm="0">
                                          <p:val>
                                            <p:strVal val="#ppt_x"/>
                                          </p:val>
                                        </p:tav>
                                        <p:tav tm="100000">
                                          <p:val>
                                            <p:strVal val="#ppt_x"/>
                                          </p:val>
                                        </p:tav>
                                      </p:tavLst>
                                    </p:anim>
                                    <p:anim calcmode="lin" valueType="num">
                                      <p:cBhvr additive="base">
                                        <p:cTn id="3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31" presetClass="exit" presetSubtype="0" fill="hold" nodeType="clickEffect">
                                  <p:stCondLst>
                                    <p:cond delay="0"/>
                                  </p:stCondLst>
                                  <p:childTnLst>
                                    <p:anim calcmode="lin" valueType="num">
                                      <p:cBhvr>
                                        <p:cTn id="34" dur="1000"/>
                                        <p:tgtEl>
                                          <p:spTgt spid="6"/>
                                        </p:tgtEl>
                                        <p:attrNameLst>
                                          <p:attrName>ppt_w</p:attrName>
                                        </p:attrNameLst>
                                      </p:cBhvr>
                                      <p:tavLst>
                                        <p:tav tm="0">
                                          <p:val>
                                            <p:strVal val="ppt_w"/>
                                          </p:val>
                                        </p:tav>
                                        <p:tav tm="100000">
                                          <p:val>
                                            <p:fltVal val="0"/>
                                          </p:val>
                                        </p:tav>
                                      </p:tavLst>
                                    </p:anim>
                                    <p:anim calcmode="lin" valueType="num">
                                      <p:cBhvr>
                                        <p:cTn id="35" dur="1000"/>
                                        <p:tgtEl>
                                          <p:spTgt spid="6"/>
                                        </p:tgtEl>
                                        <p:attrNameLst>
                                          <p:attrName>ppt_h</p:attrName>
                                        </p:attrNameLst>
                                      </p:cBhvr>
                                      <p:tavLst>
                                        <p:tav tm="0">
                                          <p:val>
                                            <p:strVal val="ppt_h"/>
                                          </p:val>
                                        </p:tav>
                                        <p:tav tm="100000">
                                          <p:val>
                                            <p:fltVal val="0"/>
                                          </p:val>
                                        </p:tav>
                                      </p:tavLst>
                                    </p:anim>
                                    <p:anim calcmode="lin" valueType="num">
                                      <p:cBhvr>
                                        <p:cTn id="36" dur="1000"/>
                                        <p:tgtEl>
                                          <p:spTgt spid="6"/>
                                        </p:tgtEl>
                                        <p:attrNameLst>
                                          <p:attrName>style.rotation</p:attrName>
                                        </p:attrNameLst>
                                      </p:cBhvr>
                                      <p:tavLst>
                                        <p:tav tm="0">
                                          <p:val>
                                            <p:fltVal val="0"/>
                                          </p:val>
                                        </p:tav>
                                        <p:tav tm="100000">
                                          <p:val>
                                            <p:fltVal val="90"/>
                                          </p:val>
                                        </p:tav>
                                      </p:tavLst>
                                    </p:anim>
                                    <p:animEffect transition="out" filter="fade">
                                      <p:cBhvr>
                                        <p:cTn id="37" dur="1000"/>
                                        <p:tgtEl>
                                          <p:spTgt spid="6"/>
                                        </p:tgtEl>
                                      </p:cBhvr>
                                    </p:animEffect>
                                    <p:set>
                                      <p:cBhvr>
                                        <p:cTn id="38" dur="1" fill="hold">
                                          <p:stCondLst>
                                            <p:cond delay="999"/>
                                          </p:stCondLst>
                                        </p:cTn>
                                        <p:tgtEl>
                                          <p:spTgt spid="6"/>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500" fill="hold"/>
                                        <p:tgtEl>
                                          <p:spTgt spid="5"/>
                                        </p:tgtEl>
                                        <p:attrNameLst>
                                          <p:attrName>ppt_x</p:attrName>
                                        </p:attrNameLst>
                                      </p:cBhvr>
                                      <p:tavLst>
                                        <p:tav tm="0">
                                          <p:val>
                                            <p:strVal val="#ppt_x"/>
                                          </p:val>
                                        </p:tav>
                                        <p:tav tm="100000">
                                          <p:val>
                                            <p:strVal val="#ppt_x"/>
                                          </p:val>
                                        </p:tav>
                                      </p:tavLst>
                                    </p:anim>
                                    <p:anim calcmode="lin" valueType="num">
                                      <p:cBhvr additive="base">
                                        <p:cTn id="4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31" presetClass="exit" presetSubtype="0" fill="hold" nodeType="clickEffect">
                                  <p:stCondLst>
                                    <p:cond delay="0"/>
                                  </p:stCondLst>
                                  <p:childTnLst>
                                    <p:anim calcmode="lin" valueType="num">
                                      <p:cBhvr>
                                        <p:cTn id="48" dur="1000"/>
                                        <p:tgtEl>
                                          <p:spTgt spid="5"/>
                                        </p:tgtEl>
                                        <p:attrNameLst>
                                          <p:attrName>ppt_w</p:attrName>
                                        </p:attrNameLst>
                                      </p:cBhvr>
                                      <p:tavLst>
                                        <p:tav tm="0">
                                          <p:val>
                                            <p:strVal val="ppt_w"/>
                                          </p:val>
                                        </p:tav>
                                        <p:tav tm="100000">
                                          <p:val>
                                            <p:fltVal val="0"/>
                                          </p:val>
                                        </p:tav>
                                      </p:tavLst>
                                    </p:anim>
                                    <p:anim calcmode="lin" valueType="num">
                                      <p:cBhvr>
                                        <p:cTn id="49" dur="1000"/>
                                        <p:tgtEl>
                                          <p:spTgt spid="5"/>
                                        </p:tgtEl>
                                        <p:attrNameLst>
                                          <p:attrName>ppt_h</p:attrName>
                                        </p:attrNameLst>
                                      </p:cBhvr>
                                      <p:tavLst>
                                        <p:tav tm="0">
                                          <p:val>
                                            <p:strVal val="ppt_h"/>
                                          </p:val>
                                        </p:tav>
                                        <p:tav tm="100000">
                                          <p:val>
                                            <p:fltVal val="0"/>
                                          </p:val>
                                        </p:tav>
                                      </p:tavLst>
                                    </p:anim>
                                    <p:anim calcmode="lin" valueType="num">
                                      <p:cBhvr>
                                        <p:cTn id="50" dur="1000"/>
                                        <p:tgtEl>
                                          <p:spTgt spid="5"/>
                                        </p:tgtEl>
                                        <p:attrNameLst>
                                          <p:attrName>style.rotation</p:attrName>
                                        </p:attrNameLst>
                                      </p:cBhvr>
                                      <p:tavLst>
                                        <p:tav tm="0">
                                          <p:val>
                                            <p:fltVal val="0"/>
                                          </p:val>
                                        </p:tav>
                                        <p:tav tm="100000">
                                          <p:val>
                                            <p:fltVal val="90"/>
                                          </p:val>
                                        </p:tav>
                                      </p:tavLst>
                                    </p:anim>
                                    <p:animEffect transition="out" filter="fade">
                                      <p:cBhvr>
                                        <p:cTn id="51" dur="1000"/>
                                        <p:tgtEl>
                                          <p:spTgt spid="5"/>
                                        </p:tgtEl>
                                      </p:cBhvr>
                                    </p:animEffect>
                                    <p:set>
                                      <p:cBhvr>
                                        <p:cTn id="52" dur="1" fill="hold">
                                          <p:stCondLst>
                                            <p:cond delay="999"/>
                                          </p:stCondLst>
                                        </p:cTn>
                                        <p:tgtEl>
                                          <p:spTgt spid="5"/>
                                        </p:tgtEl>
                                        <p:attrNameLst>
                                          <p:attrName>style.visibility</p:attrName>
                                        </p:attrNameLst>
                                      </p:cBhvr>
                                      <p:to>
                                        <p:strVal val="hidden"/>
                                      </p:to>
                                    </p:set>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nodeType="clickEffect">
                                  <p:stCondLst>
                                    <p:cond delay="0"/>
                                  </p:stCondLst>
                                  <p:childTnLst>
                                    <p:set>
                                      <p:cBhvr>
                                        <p:cTn id="56" dur="1" fill="hold">
                                          <p:stCondLst>
                                            <p:cond delay="0"/>
                                          </p:stCondLst>
                                        </p:cTn>
                                        <p:tgtEl>
                                          <p:spTgt spid="8"/>
                                        </p:tgtEl>
                                        <p:attrNameLst>
                                          <p:attrName>style.visibility</p:attrName>
                                        </p:attrNameLst>
                                      </p:cBhvr>
                                      <p:to>
                                        <p:strVal val="visible"/>
                                      </p:to>
                                    </p:set>
                                    <p:anim calcmode="lin" valueType="num">
                                      <p:cBhvr additive="base">
                                        <p:cTn id="57" dur="500" fill="hold"/>
                                        <p:tgtEl>
                                          <p:spTgt spid="8"/>
                                        </p:tgtEl>
                                        <p:attrNameLst>
                                          <p:attrName>ppt_x</p:attrName>
                                        </p:attrNameLst>
                                      </p:cBhvr>
                                      <p:tavLst>
                                        <p:tav tm="0">
                                          <p:val>
                                            <p:strVal val="#ppt_x"/>
                                          </p:val>
                                        </p:tav>
                                        <p:tav tm="100000">
                                          <p:val>
                                            <p:strVal val="#ppt_x"/>
                                          </p:val>
                                        </p:tav>
                                      </p:tavLst>
                                    </p:anim>
                                    <p:anim calcmode="lin" valueType="num">
                                      <p:cBhvr additive="base">
                                        <p:cTn id="5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Create your OData External Content Type</a:t>
            </a:r>
            <a:endParaRPr lang="en-US" dirty="0"/>
          </a:p>
        </p:txBody>
      </p:sp>
      <p:sp>
        <p:nvSpPr>
          <p:cNvPr id="3" name="Text Placeholder 2"/>
          <p:cNvSpPr>
            <a:spLocks noGrp="1"/>
          </p:cNvSpPr>
          <p:nvPr>
            <p:ph type="body" sz="quarter" idx="10"/>
          </p:nvPr>
        </p:nvSpPr>
        <p:spPr>
          <a:xfrm>
            <a:off x="274639" y="1212849"/>
            <a:ext cx="5486399" cy="5478423"/>
          </a:xfrm>
        </p:spPr>
        <p:txBody>
          <a:bodyPr/>
          <a:lstStyle/>
          <a:p>
            <a:r>
              <a:rPr lang="en-US" dirty="0" smtClean="0"/>
              <a:t>Hybrid ONLY supports OData External Content Types so you will Need Visual Studio</a:t>
            </a:r>
          </a:p>
          <a:p>
            <a:r>
              <a:rPr lang="en-US" dirty="0" smtClean="0"/>
              <a:t>To use Hybrid though there are differing Options for BCS you should use Secure Store</a:t>
            </a:r>
          </a:p>
          <a:p>
            <a:r>
              <a:rPr lang="en-US" dirty="0" smtClean="0"/>
              <a:t>I recommend manually Importing your BDCM file</a:t>
            </a: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23037" y="1180592"/>
            <a:ext cx="5410200" cy="4546296"/>
          </a:xfrm>
          <a:prstGeom prst="rect">
            <a:avLst/>
          </a:prstGeom>
        </p:spPr>
      </p:pic>
      <p:sp>
        <p:nvSpPr>
          <p:cNvPr id="6" name="TextBox 5"/>
          <p:cNvSpPr txBox="1"/>
          <p:nvPr/>
        </p:nvSpPr>
        <p:spPr>
          <a:xfrm>
            <a:off x="6142037" y="6011862"/>
            <a:ext cx="6096000" cy="960263"/>
          </a:xfrm>
          <a:prstGeom prst="rect">
            <a:avLst/>
          </a:prstGeom>
          <a:noFill/>
        </p:spPr>
        <p:txBody>
          <a:bodyPr wrap="square" lIns="182880" tIns="146304" rIns="182880" bIns="146304" rtlCol="0">
            <a:spAutoFit/>
          </a:bodyPr>
          <a:lstStyle/>
          <a:p>
            <a:pPr>
              <a:lnSpc>
                <a:spcPct val="90000"/>
              </a:lnSpc>
              <a:spcAft>
                <a:spcPts val="600"/>
              </a:spcAft>
            </a:pPr>
            <a:r>
              <a:rPr lang="en-US" sz="2400" dirty="0" smtClean="0">
                <a:solidFill>
                  <a:srgbClr val="FF0000"/>
                </a:solidFill>
              </a:rPr>
              <a:t>There are some </a:t>
            </a:r>
            <a:r>
              <a:rPr lang="en-US" sz="2400" b="1" u="sng" dirty="0" smtClean="0">
                <a:solidFill>
                  <a:srgbClr val="FF0000"/>
                </a:solidFill>
              </a:rPr>
              <a:t>GOTCHA’s</a:t>
            </a:r>
            <a:r>
              <a:rPr lang="en-US" sz="2400" dirty="0" smtClean="0">
                <a:solidFill>
                  <a:srgbClr val="FF0000"/>
                </a:solidFill>
              </a:rPr>
              <a:t> Lets do a Demo</a:t>
            </a:r>
          </a:p>
        </p:txBody>
      </p:sp>
    </p:spTree>
    <p:extLst>
      <p:ext uri="{BB962C8B-B14F-4D97-AF65-F5344CB8AC3E}">
        <p14:creationId xmlns:p14="http://schemas.microsoft.com/office/powerpoint/2010/main" val="391082592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500" fill="hold"/>
                                        <p:tgtEl>
                                          <p:spTgt spid="5"/>
                                        </p:tgtEl>
                                        <p:attrNameLst>
                                          <p:attrName>ppt_x</p:attrName>
                                        </p:attrNameLst>
                                      </p:cBhvr>
                                      <p:tavLst>
                                        <p:tav tm="0">
                                          <p:val>
                                            <p:strVal val="#ppt_x"/>
                                          </p:val>
                                        </p:tav>
                                        <p:tav tm="100000">
                                          <p:val>
                                            <p:strVal val="#ppt_x"/>
                                          </p:val>
                                        </p:tav>
                                      </p:tavLst>
                                    </p:anim>
                                    <p:anim calcmode="lin" valueType="num">
                                      <p:cBhvr additive="base">
                                        <p:cTn id="29" dur="500" fill="hold"/>
                                        <p:tgtEl>
                                          <p:spTgt spid="5"/>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ppt_x"/>
                                          </p:val>
                                        </p:tav>
                                        <p:tav tm="100000">
                                          <p:val>
                                            <p:strVal val="#ppt_x"/>
                                          </p:val>
                                        </p:tav>
                                      </p:tavLst>
                                    </p:anim>
                                    <p:anim calcmode="lin" valueType="num">
                                      <p:cBhvr additive="base">
                                        <p:cTn id="3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 The story of a Hybrid External Content Type (ECT)</a:t>
            </a:r>
            <a:endParaRPr lang="en-US" dirty="0"/>
          </a:p>
        </p:txBody>
      </p:sp>
      <p:sp>
        <p:nvSpPr>
          <p:cNvPr id="3" name="Text Placeholder 2"/>
          <p:cNvSpPr>
            <a:spLocks noGrp="1"/>
          </p:cNvSpPr>
          <p:nvPr>
            <p:ph type="body" sz="quarter" idx="12"/>
          </p:nvPr>
        </p:nvSpPr>
        <p:spPr>
          <a:xfrm>
            <a:off x="274639" y="4335462"/>
            <a:ext cx="10058401" cy="1829593"/>
          </a:xfrm>
        </p:spPr>
        <p:txBody>
          <a:bodyPr/>
          <a:lstStyle/>
          <a:p>
            <a:r>
              <a:rPr lang="en-US" dirty="0" smtClean="0"/>
              <a:t>By Fabian Williams</a:t>
            </a:r>
            <a:endParaRPr lang="en-US" dirty="0"/>
          </a:p>
        </p:txBody>
      </p:sp>
    </p:spTree>
    <p:extLst>
      <p:ext uri="{BB962C8B-B14F-4D97-AF65-F5344CB8AC3E}">
        <p14:creationId xmlns:p14="http://schemas.microsoft.com/office/powerpoint/2010/main" val="74705397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82576" y="1516062"/>
            <a:ext cx="11887200" cy="5170646"/>
          </a:xfrm>
        </p:spPr>
        <p:txBody>
          <a:bodyPr/>
          <a:lstStyle/>
          <a:p>
            <a:pPr marL="685800" indent="-685800">
              <a:buFont typeface="Arial" panose="020B0604020202020204" pitchFamily="34" charset="0"/>
              <a:buChar char="•"/>
            </a:pPr>
            <a:r>
              <a:rPr lang="en-US" dirty="0" smtClean="0"/>
              <a:t>Create a Visual Studio ECT</a:t>
            </a:r>
          </a:p>
          <a:p>
            <a:pPr marL="685800" indent="-685800">
              <a:buFont typeface="Arial" panose="020B0604020202020204" pitchFamily="34" charset="0"/>
              <a:buChar char="•"/>
            </a:pPr>
            <a:r>
              <a:rPr lang="en-US" dirty="0" smtClean="0"/>
              <a:t>Configure the ECT for Secure Store</a:t>
            </a:r>
          </a:p>
          <a:p>
            <a:pPr marL="685800" indent="-685800">
              <a:buFont typeface="Arial" panose="020B0604020202020204" pitchFamily="34" charset="0"/>
              <a:buChar char="•"/>
            </a:pPr>
            <a:r>
              <a:rPr lang="en-US" dirty="0" smtClean="0"/>
              <a:t>Register the Connection Settings via PowerShell</a:t>
            </a:r>
          </a:p>
          <a:p>
            <a:pPr marL="685800" indent="-685800">
              <a:buFont typeface="Arial" panose="020B0604020202020204" pitchFamily="34" charset="0"/>
              <a:buChar char="•"/>
            </a:pPr>
            <a:r>
              <a:rPr lang="en-US" dirty="0" smtClean="0"/>
              <a:t>Discuss the Gotcha about Importing ECTS for Hybrid (see blog post)</a:t>
            </a:r>
          </a:p>
        </p:txBody>
      </p:sp>
      <p:sp>
        <p:nvSpPr>
          <p:cNvPr id="3" name="Title 2"/>
          <p:cNvSpPr>
            <a:spLocks noGrp="1"/>
          </p:cNvSpPr>
          <p:nvPr>
            <p:ph type="title"/>
          </p:nvPr>
        </p:nvSpPr>
        <p:spPr>
          <a:xfrm>
            <a:off x="253292" y="220662"/>
            <a:ext cx="11889564" cy="917575"/>
          </a:xfrm>
        </p:spPr>
        <p:txBody>
          <a:bodyPr/>
          <a:lstStyle/>
          <a:p>
            <a:r>
              <a:rPr lang="en-US" dirty="0" smtClean="0"/>
              <a:t>In this Demo we will…</a:t>
            </a:r>
            <a:endParaRPr lang="en-US" dirty="0"/>
          </a:p>
        </p:txBody>
      </p:sp>
    </p:spTree>
    <p:extLst>
      <p:ext uri="{BB962C8B-B14F-4D97-AF65-F5344CB8AC3E}">
        <p14:creationId xmlns:p14="http://schemas.microsoft.com/office/powerpoint/2010/main" val="3794395817"/>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Deploy the Hybrid Scenario External List</a:t>
            </a:r>
            <a:endParaRPr lang="en-US" dirty="0"/>
          </a:p>
        </p:txBody>
      </p:sp>
      <p:sp>
        <p:nvSpPr>
          <p:cNvPr id="3" name="Text Placeholder 2"/>
          <p:cNvSpPr>
            <a:spLocks noGrp="1"/>
          </p:cNvSpPr>
          <p:nvPr>
            <p:ph type="body" sz="quarter" idx="10"/>
          </p:nvPr>
        </p:nvSpPr>
        <p:spPr>
          <a:xfrm>
            <a:off x="274639" y="1212849"/>
            <a:ext cx="5486399" cy="3484031"/>
          </a:xfrm>
        </p:spPr>
        <p:txBody>
          <a:bodyPr/>
          <a:lstStyle/>
          <a:p>
            <a:r>
              <a:rPr lang="en-US" dirty="0" smtClean="0"/>
              <a:t>Import your BDCM File into SharePoint Online</a:t>
            </a:r>
          </a:p>
          <a:p>
            <a:r>
              <a:rPr lang="en-US" dirty="0" smtClean="0"/>
              <a:t>Create an External List</a:t>
            </a:r>
          </a:p>
          <a:p>
            <a:r>
              <a:rPr lang="en-US" dirty="0" smtClean="0"/>
              <a:t>Check your work by modifying an External Item</a:t>
            </a:r>
            <a:endParaRPr lang="en-US" dirty="0"/>
          </a:p>
        </p:txBody>
      </p:sp>
      <p:pic>
        <p:nvPicPr>
          <p:cNvPr id="4" name="Picture 3"/>
          <p:cNvPicPr>
            <a:picLocks noChangeAspect="1"/>
          </p:cNvPicPr>
          <p:nvPr/>
        </p:nvPicPr>
        <p:blipFill>
          <a:blip r:embed="rId2"/>
          <a:stretch>
            <a:fillRect/>
          </a:stretch>
        </p:blipFill>
        <p:spPr>
          <a:xfrm>
            <a:off x="5303836" y="1363662"/>
            <a:ext cx="6765533" cy="3333218"/>
          </a:xfrm>
          <a:prstGeom prst="rect">
            <a:avLst/>
          </a:prstGeom>
        </p:spPr>
      </p:pic>
      <p:pic>
        <p:nvPicPr>
          <p:cNvPr id="7" name="Picture 6"/>
          <p:cNvPicPr>
            <a:picLocks noChangeAspect="1"/>
          </p:cNvPicPr>
          <p:nvPr/>
        </p:nvPicPr>
        <p:blipFill>
          <a:blip r:embed="rId3"/>
          <a:stretch>
            <a:fillRect/>
          </a:stretch>
        </p:blipFill>
        <p:spPr>
          <a:xfrm>
            <a:off x="5612883" y="1363662"/>
            <a:ext cx="6656294" cy="5029200"/>
          </a:xfrm>
          <a:prstGeom prst="rect">
            <a:avLst/>
          </a:prstGeom>
        </p:spPr>
      </p:pic>
      <p:pic>
        <p:nvPicPr>
          <p:cNvPr id="8" name="Picture 7"/>
          <p:cNvPicPr>
            <a:picLocks noChangeAspect="1"/>
          </p:cNvPicPr>
          <p:nvPr/>
        </p:nvPicPr>
        <p:blipFill>
          <a:blip r:embed="rId4"/>
          <a:stretch>
            <a:fillRect/>
          </a:stretch>
        </p:blipFill>
        <p:spPr>
          <a:xfrm>
            <a:off x="5303836" y="1212849"/>
            <a:ext cx="6629401" cy="5717021"/>
          </a:xfrm>
          <a:prstGeom prst="rect">
            <a:avLst/>
          </a:prstGeom>
        </p:spPr>
      </p:pic>
    </p:spTree>
    <p:extLst>
      <p:ext uri="{BB962C8B-B14F-4D97-AF65-F5344CB8AC3E}">
        <p14:creationId xmlns:p14="http://schemas.microsoft.com/office/powerpoint/2010/main" val="57358255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1" presetClass="exit" presetSubtype="0" fill="hold" nodeType="clickEffect">
                                  <p:stCondLst>
                                    <p:cond delay="0"/>
                                  </p:stCondLst>
                                  <p:childTnLst>
                                    <p:anim calcmode="lin" valueType="num">
                                      <p:cBhvr>
                                        <p:cTn id="30" dur="1000"/>
                                        <p:tgtEl>
                                          <p:spTgt spid="4"/>
                                        </p:tgtEl>
                                        <p:attrNameLst>
                                          <p:attrName>ppt_w</p:attrName>
                                        </p:attrNameLst>
                                      </p:cBhvr>
                                      <p:tavLst>
                                        <p:tav tm="0">
                                          <p:val>
                                            <p:strVal val="ppt_w"/>
                                          </p:val>
                                        </p:tav>
                                        <p:tav tm="100000">
                                          <p:val>
                                            <p:fltVal val="0"/>
                                          </p:val>
                                        </p:tav>
                                      </p:tavLst>
                                    </p:anim>
                                    <p:anim calcmode="lin" valueType="num">
                                      <p:cBhvr>
                                        <p:cTn id="31" dur="1000"/>
                                        <p:tgtEl>
                                          <p:spTgt spid="4"/>
                                        </p:tgtEl>
                                        <p:attrNameLst>
                                          <p:attrName>ppt_h</p:attrName>
                                        </p:attrNameLst>
                                      </p:cBhvr>
                                      <p:tavLst>
                                        <p:tav tm="0">
                                          <p:val>
                                            <p:strVal val="ppt_h"/>
                                          </p:val>
                                        </p:tav>
                                        <p:tav tm="100000">
                                          <p:val>
                                            <p:fltVal val="0"/>
                                          </p:val>
                                        </p:tav>
                                      </p:tavLst>
                                    </p:anim>
                                    <p:anim calcmode="lin" valueType="num">
                                      <p:cBhvr>
                                        <p:cTn id="32" dur="1000"/>
                                        <p:tgtEl>
                                          <p:spTgt spid="4"/>
                                        </p:tgtEl>
                                        <p:attrNameLst>
                                          <p:attrName>style.rotation</p:attrName>
                                        </p:attrNameLst>
                                      </p:cBhvr>
                                      <p:tavLst>
                                        <p:tav tm="0">
                                          <p:val>
                                            <p:fltVal val="0"/>
                                          </p:val>
                                        </p:tav>
                                        <p:tav tm="100000">
                                          <p:val>
                                            <p:fltVal val="90"/>
                                          </p:val>
                                        </p:tav>
                                      </p:tavLst>
                                    </p:anim>
                                    <p:animEffect transition="out" filter="fade">
                                      <p:cBhvr>
                                        <p:cTn id="33" dur="1000"/>
                                        <p:tgtEl>
                                          <p:spTgt spid="4"/>
                                        </p:tgtEl>
                                      </p:cBhvr>
                                    </p:animEffect>
                                    <p:set>
                                      <p:cBhvr>
                                        <p:cTn id="34" dur="1" fill="hold">
                                          <p:stCondLst>
                                            <p:cond delay="999"/>
                                          </p:stCondLst>
                                        </p:cTn>
                                        <p:tgtEl>
                                          <p:spTgt spid="4"/>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additive="base">
                                        <p:cTn id="39" dur="500" fill="hold"/>
                                        <p:tgtEl>
                                          <p:spTgt spid="7"/>
                                        </p:tgtEl>
                                        <p:attrNameLst>
                                          <p:attrName>ppt_x</p:attrName>
                                        </p:attrNameLst>
                                      </p:cBhvr>
                                      <p:tavLst>
                                        <p:tav tm="0">
                                          <p:val>
                                            <p:strVal val="#ppt_x"/>
                                          </p:val>
                                        </p:tav>
                                        <p:tav tm="100000">
                                          <p:val>
                                            <p:strVal val="#ppt_x"/>
                                          </p:val>
                                        </p:tav>
                                      </p:tavLst>
                                    </p:anim>
                                    <p:anim calcmode="lin" valueType="num">
                                      <p:cBhvr additive="base">
                                        <p:cTn id="4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31" presetClass="exit" presetSubtype="0" fill="hold" nodeType="clickEffect">
                                  <p:stCondLst>
                                    <p:cond delay="0"/>
                                  </p:stCondLst>
                                  <p:childTnLst>
                                    <p:anim calcmode="lin" valueType="num">
                                      <p:cBhvr>
                                        <p:cTn id="44" dur="1000"/>
                                        <p:tgtEl>
                                          <p:spTgt spid="7"/>
                                        </p:tgtEl>
                                        <p:attrNameLst>
                                          <p:attrName>ppt_w</p:attrName>
                                        </p:attrNameLst>
                                      </p:cBhvr>
                                      <p:tavLst>
                                        <p:tav tm="0">
                                          <p:val>
                                            <p:strVal val="ppt_w"/>
                                          </p:val>
                                        </p:tav>
                                        <p:tav tm="100000">
                                          <p:val>
                                            <p:fltVal val="0"/>
                                          </p:val>
                                        </p:tav>
                                      </p:tavLst>
                                    </p:anim>
                                    <p:anim calcmode="lin" valueType="num">
                                      <p:cBhvr>
                                        <p:cTn id="45" dur="1000"/>
                                        <p:tgtEl>
                                          <p:spTgt spid="7"/>
                                        </p:tgtEl>
                                        <p:attrNameLst>
                                          <p:attrName>ppt_h</p:attrName>
                                        </p:attrNameLst>
                                      </p:cBhvr>
                                      <p:tavLst>
                                        <p:tav tm="0">
                                          <p:val>
                                            <p:strVal val="ppt_h"/>
                                          </p:val>
                                        </p:tav>
                                        <p:tav tm="100000">
                                          <p:val>
                                            <p:fltVal val="0"/>
                                          </p:val>
                                        </p:tav>
                                      </p:tavLst>
                                    </p:anim>
                                    <p:anim calcmode="lin" valueType="num">
                                      <p:cBhvr>
                                        <p:cTn id="46" dur="1000"/>
                                        <p:tgtEl>
                                          <p:spTgt spid="7"/>
                                        </p:tgtEl>
                                        <p:attrNameLst>
                                          <p:attrName>style.rotation</p:attrName>
                                        </p:attrNameLst>
                                      </p:cBhvr>
                                      <p:tavLst>
                                        <p:tav tm="0">
                                          <p:val>
                                            <p:fltVal val="0"/>
                                          </p:val>
                                        </p:tav>
                                        <p:tav tm="100000">
                                          <p:val>
                                            <p:fltVal val="90"/>
                                          </p:val>
                                        </p:tav>
                                      </p:tavLst>
                                    </p:anim>
                                    <p:animEffect transition="out" filter="fade">
                                      <p:cBhvr>
                                        <p:cTn id="47" dur="1000"/>
                                        <p:tgtEl>
                                          <p:spTgt spid="7"/>
                                        </p:tgtEl>
                                      </p:cBhvr>
                                    </p:animEffect>
                                    <p:set>
                                      <p:cBhvr>
                                        <p:cTn id="48" dur="1" fill="hold">
                                          <p:stCondLst>
                                            <p:cond delay="999"/>
                                          </p:stCondLst>
                                        </p:cTn>
                                        <p:tgtEl>
                                          <p:spTgt spid="7"/>
                                        </p:tgtEl>
                                        <p:attrNameLst>
                                          <p:attrName>style.visibility</p:attrName>
                                        </p:attrNameLst>
                                      </p:cBhvr>
                                      <p:to>
                                        <p:strVal val="hidden"/>
                                      </p:to>
                                    </p:set>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8"/>
                                        </p:tgtEl>
                                        <p:attrNameLst>
                                          <p:attrName>style.visibility</p:attrName>
                                        </p:attrNameLst>
                                      </p:cBhvr>
                                      <p:to>
                                        <p:strVal val="visible"/>
                                      </p:to>
                                    </p:set>
                                    <p:anim calcmode="lin" valueType="num">
                                      <p:cBhvr additive="base">
                                        <p:cTn id="53" dur="500" fill="hold"/>
                                        <p:tgtEl>
                                          <p:spTgt spid="8"/>
                                        </p:tgtEl>
                                        <p:attrNameLst>
                                          <p:attrName>ppt_x</p:attrName>
                                        </p:attrNameLst>
                                      </p:cBhvr>
                                      <p:tavLst>
                                        <p:tav tm="0">
                                          <p:val>
                                            <p:strVal val="#ppt_x"/>
                                          </p:val>
                                        </p:tav>
                                        <p:tav tm="100000">
                                          <p:val>
                                            <p:strVal val="#ppt_x"/>
                                          </p:val>
                                        </p:tav>
                                      </p:tavLst>
                                    </p:anim>
                                    <p:anim calcmode="lin" valueType="num">
                                      <p:cBhvr additive="base">
                                        <p:cTn id="5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BEBA8EAE-BF5A-486C-A8C5-ECC9F3942E4B}">
                <a14:imgProps xmlns:a14="http://schemas.microsoft.com/office/drawing/2010/main">
                  <a14:imgLayer r:embed="rId3">
                    <a14:imgEffect>
                      <a14:artisticGlass/>
                    </a14:imgEffect>
                  </a14:imgLayer>
                </a14:imgProps>
              </a:ext>
              <a:ext uri="{28A0092B-C50C-407E-A947-70E740481C1C}">
                <a14:useLocalDpi xmlns:a14="http://schemas.microsoft.com/office/drawing/2010/main" val="0"/>
              </a:ext>
            </a:extLst>
          </a:blip>
          <a:stretch>
            <a:fillRect/>
          </a:stretch>
        </p:blipFill>
        <p:spPr>
          <a:xfrm>
            <a:off x="4974142" y="3192462"/>
            <a:ext cx="7319211" cy="3708400"/>
          </a:xfrm>
          <a:prstGeom prst="rect">
            <a:avLst/>
          </a:prstGeom>
        </p:spPr>
      </p:pic>
      <p:pic>
        <p:nvPicPr>
          <p:cNvPr id="8" name="Picture 7"/>
          <p:cNvPicPr>
            <a:picLocks noChangeAspect="1"/>
          </p:cNvPicPr>
          <p:nvPr/>
        </p:nvPicPr>
        <p:blipFill>
          <a:blip r:embed="rId4">
            <a:extLst>
              <a:ext uri="{BEBA8EAE-BF5A-486C-A8C5-ECC9F3942E4B}">
                <a14:imgProps xmlns:a14="http://schemas.microsoft.com/office/drawing/2010/main">
                  <a14:imgLayer r:embed="rId5">
                    <a14:imgEffect>
                      <a14:artisticPastelsSmooth/>
                    </a14:imgEffect>
                  </a14:imgLayer>
                </a14:imgProps>
              </a:ext>
              <a:ext uri="{28A0092B-C50C-407E-A947-70E740481C1C}">
                <a14:useLocalDpi xmlns:a14="http://schemas.microsoft.com/office/drawing/2010/main" val="0"/>
              </a:ext>
            </a:extLst>
          </a:blip>
          <a:stretch>
            <a:fillRect/>
          </a:stretch>
        </p:blipFill>
        <p:spPr>
          <a:xfrm>
            <a:off x="198437" y="144462"/>
            <a:ext cx="5971258" cy="4090312"/>
          </a:xfrm>
          <a:prstGeom prst="rect">
            <a:avLst/>
          </a:prstGeom>
        </p:spPr>
      </p:pic>
      <p:sp>
        <p:nvSpPr>
          <p:cNvPr id="2" name="Title 1"/>
          <p:cNvSpPr>
            <a:spLocks noGrp="1"/>
          </p:cNvSpPr>
          <p:nvPr>
            <p:ph type="title"/>
          </p:nvPr>
        </p:nvSpPr>
        <p:spPr>
          <a:xfrm rot="19498250">
            <a:off x="1369335" y="2240434"/>
            <a:ext cx="11191355" cy="2635921"/>
          </a:xfrm>
        </p:spPr>
        <p:txBody>
          <a:bodyPr/>
          <a:lstStyle/>
          <a:p>
            <a:r>
              <a:rPr lang="en-US" sz="11500" b="1" dirty="0" smtClean="0"/>
              <a:t>Hybrid in Action</a:t>
            </a:r>
            <a:endParaRPr lang="en-US" sz="11500" b="1" dirty="0"/>
          </a:p>
        </p:txBody>
      </p:sp>
    </p:spTree>
    <p:extLst>
      <p:ext uri="{BB962C8B-B14F-4D97-AF65-F5344CB8AC3E}">
        <p14:creationId xmlns:p14="http://schemas.microsoft.com/office/powerpoint/2010/main" val="4286123797"/>
      </p:ext>
    </p:extLst>
  </p:cSld>
  <p:clrMapOvr>
    <a:masterClrMapping/>
  </p:clrMapOvr>
  <p:transition spd="slow">
    <p:wip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0837" y="601662"/>
            <a:ext cx="10056812" cy="2751698"/>
          </a:xfrm>
        </p:spPr>
        <p:txBody>
          <a:bodyPr/>
          <a:lstStyle/>
          <a:p>
            <a:r>
              <a:rPr lang="en-US" dirty="0" smtClean="0"/>
              <a:t>DEMO: Walk through End to End of One-Way Inbound Hybrid with BCS… and Search</a:t>
            </a:r>
            <a:endParaRPr lang="en-US" dirty="0"/>
          </a:p>
        </p:txBody>
      </p:sp>
      <p:sp>
        <p:nvSpPr>
          <p:cNvPr id="3" name="Text Placeholder 2"/>
          <p:cNvSpPr>
            <a:spLocks noGrp="1"/>
          </p:cNvSpPr>
          <p:nvPr>
            <p:ph type="body" sz="quarter" idx="12"/>
          </p:nvPr>
        </p:nvSpPr>
        <p:spPr>
          <a:xfrm>
            <a:off x="274638" y="4716462"/>
            <a:ext cx="10058401" cy="1829593"/>
          </a:xfrm>
        </p:spPr>
        <p:txBody>
          <a:bodyPr/>
          <a:lstStyle/>
          <a:p>
            <a:r>
              <a:rPr lang="en-US" dirty="0" smtClean="0"/>
              <a:t>By Fabian Williams</a:t>
            </a:r>
            <a:endParaRPr lang="en-US" dirty="0"/>
          </a:p>
        </p:txBody>
      </p:sp>
    </p:spTree>
    <p:extLst>
      <p:ext uri="{BB962C8B-B14F-4D97-AF65-F5344CB8AC3E}">
        <p14:creationId xmlns:p14="http://schemas.microsoft.com/office/powerpoint/2010/main" val="215099600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 y="-1772"/>
            <a:ext cx="12441902" cy="1304498"/>
          </a:xfrm>
          <a:prstGeom prst="rect">
            <a:avLst/>
          </a:prstGeom>
          <a:solidFill>
            <a:srgbClr val="FF8C00">
              <a:alpha val="68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Title 3"/>
          <p:cNvSpPr>
            <a:spLocks noGrp="1"/>
          </p:cNvSpPr>
          <p:nvPr>
            <p:ph type="title"/>
          </p:nvPr>
        </p:nvSpPr>
        <p:spPr/>
        <p:txBody>
          <a:bodyPr/>
          <a:lstStyle/>
          <a:p>
            <a:r>
              <a:rPr lang="en-US" smtClean="0">
                <a:gradFill>
                  <a:gsLst>
                    <a:gs pos="1250">
                      <a:schemeClr val="bg1"/>
                    </a:gs>
                    <a:gs pos="100000">
                      <a:schemeClr val="bg1"/>
                    </a:gs>
                  </a:gsLst>
                  <a:lin ang="5400000" scaled="0"/>
                </a:gradFill>
              </a:rPr>
              <a:t>MySPC</a:t>
            </a:r>
            <a:endParaRPr lang="en-US" dirty="0">
              <a:gradFill>
                <a:gsLst>
                  <a:gs pos="1250">
                    <a:schemeClr val="bg1"/>
                  </a:gs>
                  <a:gs pos="100000">
                    <a:schemeClr val="bg1"/>
                  </a:gs>
                </a:gsLst>
                <a:lin ang="5400000" scaled="0"/>
              </a:gradFill>
            </a:endParaRPr>
          </a:p>
        </p:txBody>
      </p:sp>
      <p:grpSp>
        <p:nvGrpSpPr>
          <p:cNvPr id="6" name="Group 5"/>
          <p:cNvGrpSpPr/>
          <p:nvPr/>
        </p:nvGrpSpPr>
        <p:grpSpPr>
          <a:xfrm>
            <a:off x="9887683" y="72345"/>
            <a:ext cx="3252155" cy="1098069"/>
            <a:chOff x="9493983" y="21545"/>
            <a:chExt cx="3252155" cy="1098069"/>
          </a:xfrm>
        </p:grpSpPr>
        <p:sp>
          <p:nvSpPr>
            <p:cNvPr id="7" name="Title 3"/>
            <p:cNvSpPr txBox="1">
              <a:spLocks/>
            </p:cNvSpPr>
            <p:nvPr/>
          </p:nvSpPr>
          <p:spPr>
            <a:xfrm>
              <a:off x="9519383" y="21545"/>
              <a:ext cx="3226755" cy="385754"/>
            </a:xfrm>
            <a:prstGeom prst="rect">
              <a:avLst/>
            </a:prstGeom>
          </p:spPr>
          <p:txBody>
            <a:bodyPr vert="horz" wrap="square" lIns="0" tIns="0" rIns="0" bIns="0" rtlCol="0" anchor="b">
              <a:noAutofit/>
            </a:bodyPr>
            <a:lstStyle>
              <a:lvl1pPr algn="l" defTabSz="914180" rtl="0" eaLnBrk="1" latinLnBrk="0" hangingPunct="1">
                <a:lnSpc>
                  <a:spcPct val="90000"/>
                </a:lnSpc>
                <a:spcBef>
                  <a:spcPct val="0"/>
                </a:spcBef>
                <a:buNone/>
                <a:defRPr lang="en-US" sz="5293"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sz="1600">
                  <a:solidFill>
                    <a:srgbClr val="FFFFFF"/>
                  </a:solidFill>
                </a:rPr>
                <a:t>Sponsored by</a:t>
              </a:r>
            </a:p>
          </p:txBody>
        </p:sp>
        <p:grpSp>
          <p:nvGrpSpPr>
            <p:cNvPr id="8" name="Group 4"/>
            <p:cNvGrpSpPr>
              <a:grpSpLocks noChangeAspect="1"/>
            </p:cNvGrpSpPr>
            <p:nvPr/>
          </p:nvGrpSpPr>
          <p:grpSpPr bwMode="auto">
            <a:xfrm>
              <a:off x="9493983" y="373065"/>
              <a:ext cx="1800711" cy="746549"/>
              <a:chOff x="1052" y="1007"/>
              <a:chExt cx="5567" cy="2308"/>
            </a:xfrm>
            <a:solidFill>
              <a:schemeClr val="bg1"/>
            </a:solidFill>
          </p:grpSpPr>
          <p:sp>
            <p:nvSpPr>
              <p:cNvPr id="9" name="Freeform 6"/>
              <p:cNvSpPr>
                <a:spLocks/>
              </p:cNvSpPr>
              <p:nvPr/>
            </p:nvSpPr>
            <p:spPr bwMode="auto">
              <a:xfrm>
                <a:off x="3211" y="2494"/>
                <a:ext cx="1250" cy="821"/>
              </a:xfrm>
              <a:custGeom>
                <a:avLst/>
                <a:gdLst>
                  <a:gd name="T0" fmla="*/ 1241 w 1250"/>
                  <a:gd name="T1" fmla="*/ 0 h 821"/>
                  <a:gd name="T2" fmla="*/ 1250 w 1250"/>
                  <a:gd name="T3" fmla="*/ 2 h 821"/>
                  <a:gd name="T4" fmla="*/ 1108 w 1250"/>
                  <a:gd name="T5" fmla="*/ 151 h 821"/>
                  <a:gd name="T6" fmla="*/ 917 w 1250"/>
                  <a:gd name="T7" fmla="*/ 335 h 821"/>
                  <a:gd name="T8" fmla="*/ 718 w 1250"/>
                  <a:gd name="T9" fmla="*/ 507 h 821"/>
                  <a:gd name="T10" fmla="*/ 505 w 1250"/>
                  <a:gd name="T11" fmla="*/ 664 h 821"/>
                  <a:gd name="T12" fmla="*/ 349 w 1250"/>
                  <a:gd name="T13" fmla="*/ 755 h 821"/>
                  <a:gd name="T14" fmla="*/ 214 w 1250"/>
                  <a:gd name="T15" fmla="*/ 809 h 821"/>
                  <a:gd name="T16" fmla="*/ 158 w 1250"/>
                  <a:gd name="T17" fmla="*/ 821 h 821"/>
                  <a:gd name="T18" fmla="*/ 106 w 1250"/>
                  <a:gd name="T19" fmla="*/ 821 h 821"/>
                  <a:gd name="T20" fmla="*/ 60 w 1250"/>
                  <a:gd name="T21" fmla="*/ 806 h 821"/>
                  <a:gd name="T22" fmla="*/ 23 w 1250"/>
                  <a:gd name="T23" fmla="*/ 772 h 821"/>
                  <a:gd name="T24" fmla="*/ 5 w 1250"/>
                  <a:gd name="T25" fmla="*/ 721 h 821"/>
                  <a:gd name="T26" fmla="*/ 1 w 1250"/>
                  <a:gd name="T27" fmla="*/ 637 h 821"/>
                  <a:gd name="T28" fmla="*/ 25 w 1250"/>
                  <a:gd name="T29" fmla="*/ 525 h 821"/>
                  <a:gd name="T30" fmla="*/ 74 w 1250"/>
                  <a:gd name="T31" fmla="*/ 394 h 821"/>
                  <a:gd name="T32" fmla="*/ 158 w 1250"/>
                  <a:gd name="T33" fmla="*/ 218 h 821"/>
                  <a:gd name="T34" fmla="*/ 283 w 1250"/>
                  <a:gd name="T35" fmla="*/ 7 h 821"/>
                  <a:gd name="T36" fmla="*/ 288 w 1250"/>
                  <a:gd name="T37" fmla="*/ 2 h 821"/>
                  <a:gd name="T38" fmla="*/ 398 w 1250"/>
                  <a:gd name="T39" fmla="*/ 0 h 821"/>
                  <a:gd name="T40" fmla="*/ 393 w 1250"/>
                  <a:gd name="T41" fmla="*/ 14 h 821"/>
                  <a:gd name="T42" fmla="*/ 336 w 1250"/>
                  <a:gd name="T43" fmla="*/ 159 h 821"/>
                  <a:gd name="T44" fmla="*/ 309 w 1250"/>
                  <a:gd name="T45" fmla="*/ 281 h 821"/>
                  <a:gd name="T46" fmla="*/ 309 w 1250"/>
                  <a:gd name="T47" fmla="*/ 374 h 821"/>
                  <a:gd name="T48" fmla="*/ 331 w 1250"/>
                  <a:gd name="T49" fmla="*/ 426 h 821"/>
                  <a:gd name="T50" fmla="*/ 371 w 1250"/>
                  <a:gd name="T51" fmla="*/ 460 h 821"/>
                  <a:gd name="T52" fmla="*/ 427 w 1250"/>
                  <a:gd name="T53" fmla="*/ 473 h 821"/>
                  <a:gd name="T54" fmla="*/ 528 w 1250"/>
                  <a:gd name="T55" fmla="*/ 458 h 821"/>
                  <a:gd name="T56" fmla="*/ 655 w 1250"/>
                  <a:gd name="T57" fmla="*/ 406 h 821"/>
                  <a:gd name="T58" fmla="*/ 805 w 1250"/>
                  <a:gd name="T59" fmla="*/ 318 h 821"/>
                  <a:gd name="T60" fmla="*/ 996 w 1250"/>
                  <a:gd name="T61" fmla="*/ 178 h 821"/>
                  <a:gd name="T62" fmla="*/ 1179 w 1250"/>
                  <a:gd name="T63" fmla="*/ 24 h 821"/>
                  <a:gd name="T64" fmla="*/ 1202 w 1250"/>
                  <a:gd name="T65" fmla="*/ 5 h 821"/>
                  <a:gd name="T66" fmla="*/ 1224 w 1250"/>
                  <a:gd name="T67"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0" h="821">
                    <a:moveTo>
                      <a:pt x="1224" y="0"/>
                    </a:moveTo>
                    <a:lnTo>
                      <a:pt x="1241" y="0"/>
                    </a:lnTo>
                    <a:lnTo>
                      <a:pt x="1245" y="2"/>
                    </a:lnTo>
                    <a:lnTo>
                      <a:pt x="1250" y="2"/>
                    </a:lnTo>
                    <a:lnTo>
                      <a:pt x="1201" y="54"/>
                    </a:lnTo>
                    <a:lnTo>
                      <a:pt x="1108" y="151"/>
                    </a:lnTo>
                    <a:lnTo>
                      <a:pt x="1013" y="244"/>
                    </a:lnTo>
                    <a:lnTo>
                      <a:pt x="917" y="335"/>
                    </a:lnTo>
                    <a:lnTo>
                      <a:pt x="819" y="422"/>
                    </a:lnTo>
                    <a:lnTo>
                      <a:pt x="718" y="507"/>
                    </a:lnTo>
                    <a:lnTo>
                      <a:pt x="613" y="588"/>
                    </a:lnTo>
                    <a:lnTo>
                      <a:pt x="505" y="664"/>
                    </a:lnTo>
                    <a:lnTo>
                      <a:pt x="429" y="711"/>
                    </a:lnTo>
                    <a:lnTo>
                      <a:pt x="349" y="755"/>
                    </a:lnTo>
                    <a:lnTo>
                      <a:pt x="267" y="792"/>
                    </a:lnTo>
                    <a:lnTo>
                      <a:pt x="214" y="809"/>
                    </a:lnTo>
                    <a:lnTo>
                      <a:pt x="160" y="819"/>
                    </a:lnTo>
                    <a:lnTo>
                      <a:pt x="158" y="821"/>
                    </a:lnTo>
                    <a:lnTo>
                      <a:pt x="158" y="821"/>
                    </a:lnTo>
                    <a:lnTo>
                      <a:pt x="106" y="821"/>
                    </a:lnTo>
                    <a:lnTo>
                      <a:pt x="86" y="816"/>
                    </a:lnTo>
                    <a:lnTo>
                      <a:pt x="60" y="806"/>
                    </a:lnTo>
                    <a:lnTo>
                      <a:pt x="39" y="791"/>
                    </a:lnTo>
                    <a:lnTo>
                      <a:pt x="23" y="772"/>
                    </a:lnTo>
                    <a:lnTo>
                      <a:pt x="11" y="748"/>
                    </a:lnTo>
                    <a:lnTo>
                      <a:pt x="5" y="721"/>
                    </a:lnTo>
                    <a:lnTo>
                      <a:pt x="0" y="679"/>
                    </a:lnTo>
                    <a:lnTo>
                      <a:pt x="1" y="637"/>
                    </a:lnTo>
                    <a:lnTo>
                      <a:pt x="8" y="595"/>
                    </a:lnTo>
                    <a:lnTo>
                      <a:pt x="25" y="525"/>
                    </a:lnTo>
                    <a:lnTo>
                      <a:pt x="49" y="458"/>
                    </a:lnTo>
                    <a:lnTo>
                      <a:pt x="74" y="394"/>
                    </a:lnTo>
                    <a:lnTo>
                      <a:pt x="103" y="330"/>
                    </a:lnTo>
                    <a:lnTo>
                      <a:pt x="158" y="218"/>
                    </a:lnTo>
                    <a:lnTo>
                      <a:pt x="219" y="112"/>
                    </a:lnTo>
                    <a:lnTo>
                      <a:pt x="283" y="7"/>
                    </a:lnTo>
                    <a:lnTo>
                      <a:pt x="287" y="5"/>
                    </a:lnTo>
                    <a:lnTo>
                      <a:pt x="288" y="2"/>
                    </a:lnTo>
                    <a:lnTo>
                      <a:pt x="292" y="2"/>
                    </a:lnTo>
                    <a:lnTo>
                      <a:pt x="398" y="0"/>
                    </a:lnTo>
                    <a:lnTo>
                      <a:pt x="395" y="7"/>
                    </a:lnTo>
                    <a:lnTo>
                      <a:pt x="393" y="14"/>
                    </a:lnTo>
                    <a:lnTo>
                      <a:pt x="363" y="85"/>
                    </a:lnTo>
                    <a:lnTo>
                      <a:pt x="336" y="159"/>
                    </a:lnTo>
                    <a:lnTo>
                      <a:pt x="316" y="235"/>
                    </a:lnTo>
                    <a:lnTo>
                      <a:pt x="309" y="281"/>
                    </a:lnTo>
                    <a:lnTo>
                      <a:pt x="305" y="326"/>
                    </a:lnTo>
                    <a:lnTo>
                      <a:pt x="309" y="374"/>
                    </a:lnTo>
                    <a:lnTo>
                      <a:pt x="317" y="402"/>
                    </a:lnTo>
                    <a:lnTo>
                      <a:pt x="331" y="426"/>
                    </a:lnTo>
                    <a:lnTo>
                      <a:pt x="349" y="446"/>
                    </a:lnTo>
                    <a:lnTo>
                      <a:pt x="371" y="460"/>
                    </a:lnTo>
                    <a:lnTo>
                      <a:pt x="398" y="470"/>
                    </a:lnTo>
                    <a:lnTo>
                      <a:pt x="427" y="473"/>
                    </a:lnTo>
                    <a:lnTo>
                      <a:pt x="478" y="468"/>
                    </a:lnTo>
                    <a:lnTo>
                      <a:pt x="528" y="458"/>
                    </a:lnTo>
                    <a:lnTo>
                      <a:pt x="576" y="441"/>
                    </a:lnTo>
                    <a:lnTo>
                      <a:pt x="655" y="406"/>
                    </a:lnTo>
                    <a:lnTo>
                      <a:pt x="731" y="363"/>
                    </a:lnTo>
                    <a:lnTo>
                      <a:pt x="805" y="318"/>
                    </a:lnTo>
                    <a:lnTo>
                      <a:pt x="902" y="250"/>
                    </a:lnTo>
                    <a:lnTo>
                      <a:pt x="996" y="178"/>
                    </a:lnTo>
                    <a:lnTo>
                      <a:pt x="1089" y="102"/>
                    </a:lnTo>
                    <a:lnTo>
                      <a:pt x="1179" y="24"/>
                    </a:lnTo>
                    <a:lnTo>
                      <a:pt x="1192" y="12"/>
                    </a:lnTo>
                    <a:lnTo>
                      <a:pt x="1202" y="5"/>
                    </a:lnTo>
                    <a:lnTo>
                      <a:pt x="1212" y="2"/>
                    </a:lnTo>
                    <a:lnTo>
                      <a:pt x="1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0" name="Freeform 7"/>
              <p:cNvSpPr>
                <a:spLocks/>
              </p:cNvSpPr>
              <p:nvPr/>
            </p:nvSpPr>
            <p:spPr bwMode="auto">
              <a:xfrm>
                <a:off x="5030" y="1007"/>
                <a:ext cx="1209" cy="778"/>
              </a:xfrm>
              <a:custGeom>
                <a:avLst/>
                <a:gdLst>
                  <a:gd name="T0" fmla="*/ 1103 w 1209"/>
                  <a:gd name="T1" fmla="*/ 0 h 778"/>
                  <a:gd name="T2" fmla="*/ 1133 w 1209"/>
                  <a:gd name="T3" fmla="*/ 8 h 778"/>
                  <a:gd name="T4" fmla="*/ 1175 w 1209"/>
                  <a:gd name="T5" fmla="*/ 37 h 778"/>
                  <a:gd name="T6" fmla="*/ 1199 w 1209"/>
                  <a:gd name="T7" fmla="*/ 77 h 778"/>
                  <a:gd name="T8" fmla="*/ 1209 w 1209"/>
                  <a:gd name="T9" fmla="*/ 150 h 778"/>
                  <a:gd name="T10" fmla="*/ 1197 w 1209"/>
                  <a:gd name="T11" fmla="*/ 243 h 778"/>
                  <a:gd name="T12" fmla="*/ 1157 w 1209"/>
                  <a:gd name="T13" fmla="*/ 373 h 778"/>
                  <a:gd name="T14" fmla="*/ 1103 w 1209"/>
                  <a:gd name="T15" fmla="*/ 498 h 778"/>
                  <a:gd name="T16" fmla="*/ 1007 w 1209"/>
                  <a:gd name="T17" fmla="*/ 682 h 778"/>
                  <a:gd name="T18" fmla="*/ 951 w 1209"/>
                  <a:gd name="T19" fmla="*/ 775 h 778"/>
                  <a:gd name="T20" fmla="*/ 944 w 1209"/>
                  <a:gd name="T21" fmla="*/ 778 h 778"/>
                  <a:gd name="T22" fmla="*/ 833 w 1209"/>
                  <a:gd name="T23" fmla="*/ 778 h 778"/>
                  <a:gd name="T24" fmla="*/ 838 w 1209"/>
                  <a:gd name="T25" fmla="*/ 756 h 778"/>
                  <a:gd name="T26" fmla="*/ 883 w 1209"/>
                  <a:gd name="T27" fmla="*/ 630 h 778"/>
                  <a:gd name="T28" fmla="*/ 903 w 1209"/>
                  <a:gd name="T29" fmla="*/ 520 h 778"/>
                  <a:gd name="T30" fmla="*/ 897 w 1209"/>
                  <a:gd name="T31" fmla="*/ 435 h 778"/>
                  <a:gd name="T32" fmla="*/ 868 w 1209"/>
                  <a:gd name="T33" fmla="*/ 383 h 778"/>
                  <a:gd name="T34" fmla="*/ 819 w 1209"/>
                  <a:gd name="T35" fmla="*/ 354 h 778"/>
                  <a:gd name="T36" fmla="*/ 743 w 1209"/>
                  <a:gd name="T37" fmla="*/ 351 h 778"/>
                  <a:gd name="T38" fmla="*/ 655 w 1209"/>
                  <a:gd name="T39" fmla="*/ 373 h 778"/>
                  <a:gd name="T40" fmla="*/ 532 w 1209"/>
                  <a:gd name="T41" fmla="*/ 429 h 778"/>
                  <a:gd name="T42" fmla="*/ 415 w 1209"/>
                  <a:gd name="T43" fmla="*/ 498 h 778"/>
                  <a:gd name="T44" fmla="*/ 231 w 1209"/>
                  <a:gd name="T45" fmla="*/ 628 h 778"/>
                  <a:gd name="T46" fmla="*/ 59 w 1209"/>
                  <a:gd name="T47" fmla="*/ 771 h 778"/>
                  <a:gd name="T48" fmla="*/ 49 w 1209"/>
                  <a:gd name="T49" fmla="*/ 776 h 778"/>
                  <a:gd name="T50" fmla="*/ 3 w 1209"/>
                  <a:gd name="T51" fmla="*/ 778 h 778"/>
                  <a:gd name="T52" fmla="*/ 0 w 1209"/>
                  <a:gd name="T53" fmla="*/ 776 h 778"/>
                  <a:gd name="T54" fmla="*/ 118 w 1209"/>
                  <a:gd name="T55" fmla="*/ 657 h 778"/>
                  <a:gd name="T56" fmla="*/ 304 w 1209"/>
                  <a:gd name="T57" fmla="*/ 476 h 778"/>
                  <a:gd name="T58" fmla="*/ 498 w 1209"/>
                  <a:gd name="T59" fmla="*/ 310 h 778"/>
                  <a:gd name="T60" fmla="*/ 704 w 1209"/>
                  <a:gd name="T61" fmla="*/ 158 h 778"/>
                  <a:gd name="T62" fmla="*/ 822 w 1209"/>
                  <a:gd name="T63" fmla="*/ 86 h 778"/>
                  <a:gd name="T64" fmla="*/ 949 w 1209"/>
                  <a:gd name="T65" fmla="*/ 28 h 778"/>
                  <a:gd name="T66" fmla="*/ 1050 w 1209"/>
                  <a:gd name="T67" fmla="*/ 1 h 778"/>
                  <a:gd name="T68" fmla="*/ 1054 w 1209"/>
                  <a:gd name="T69"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9" h="778">
                    <a:moveTo>
                      <a:pt x="1054" y="0"/>
                    </a:moveTo>
                    <a:lnTo>
                      <a:pt x="1103" y="0"/>
                    </a:lnTo>
                    <a:lnTo>
                      <a:pt x="1118" y="3"/>
                    </a:lnTo>
                    <a:lnTo>
                      <a:pt x="1133" y="8"/>
                    </a:lnTo>
                    <a:lnTo>
                      <a:pt x="1157" y="20"/>
                    </a:lnTo>
                    <a:lnTo>
                      <a:pt x="1175" y="37"/>
                    </a:lnTo>
                    <a:lnTo>
                      <a:pt x="1191" y="55"/>
                    </a:lnTo>
                    <a:lnTo>
                      <a:pt x="1199" y="77"/>
                    </a:lnTo>
                    <a:lnTo>
                      <a:pt x="1206" y="103"/>
                    </a:lnTo>
                    <a:lnTo>
                      <a:pt x="1209" y="150"/>
                    </a:lnTo>
                    <a:lnTo>
                      <a:pt x="1206" y="197"/>
                    </a:lnTo>
                    <a:lnTo>
                      <a:pt x="1197" y="243"/>
                    </a:lnTo>
                    <a:lnTo>
                      <a:pt x="1180" y="309"/>
                    </a:lnTo>
                    <a:lnTo>
                      <a:pt x="1157" y="373"/>
                    </a:lnTo>
                    <a:lnTo>
                      <a:pt x="1132" y="437"/>
                    </a:lnTo>
                    <a:lnTo>
                      <a:pt x="1103" y="498"/>
                    </a:lnTo>
                    <a:lnTo>
                      <a:pt x="1057" y="591"/>
                    </a:lnTo>
                    <a:lnTo>
                      <a:pt x="1007" y="682"/>
                    </a:lnTo>
                    <a:lnTo>
                      <a:pt x="952" y="771"/>
                    </a:lnTo>
                    <a:lnTo>
                      <a:pt x="951" y="775"/>
                    </a:lnTo>
                    <a:lnTo>
                      <a:pt x="947" y="776"/>
                    </a:lnTo>
                    <a:lnTo>
                      <a:pt x="944" y="778"/>
                    </a:lnTo>
                    <a:lnTo>
                      <a:pt x="834" y="778"/>
                    </a:lnTo>
                    <a:lnTo>
                      <a:pt x="833" y="778"/>
                    </a:lnTo>
                    <a:lnTo>
                      <a:pt x="831" y="776"/>
                    </a:lnTo>
                    <a:lnTo>
                      <a:pt x="838" y="756"/>
                    </a:lnTo>
                    <a:lnTo>
                      <a:pt x="863" y="694"/>
                    </a:lnTo>
                    <a:lnTo>
                      <a:pt x="883" y="630"/>
                    </a:lnTo>
                    <a:lnTo>
                      <a:pt x="898" y="564"/>
                    </a:lnTo>
                    <a:lnTo>
                      <a:pt x="903" y="520"/>
                    </a:lnTo>
                    <a:lnTo>
                      <a:pt x="903" y="478"/>
                    </a:lnTo>
                    <a:lnTo>
                      <a:pt x="897" y="435"/>
                    </a:lnTo>
                    <a:lnTo>
                      <a:pt x="885" y="407"/>
                    </a:lnTo>
                    <a:lnTo>
                      <a:pt x="868" y="383"/>
                    </a:lnTo>
                    <a:lnTo>
                      <a:pt x="846" y="366"/>
                    </a:lnTo>
                    <a:lnTo>
                      <a:pt x="819" y="354"/>
                    </a:lnTo>
                    <a:lnTo>
                      <a:pt x="789" y="349"/>
                    </a:lnTo>
                    <a:lnTo>
                      <a:pt x="743" y="351"/>
                    </a:lnTo>
                    <a:lnTo>
                      <a:pt x="699" y="359"/>
                    </a:lnTo>
                    <a:lnTo>
                      <a:pt x="655" y="373"/>
                    </a:lnTo>
                    <a:lnTo>
                      <a:pt x="593" y="398"/>
                    </a:lnTo>
                    <a:lnTo>
                      <a:pt x="532" y="429"/>
                    </a:lnTo>
                    <a:lnTo>
                      <a:pt x="473" y="462"/>
                    </a:lnTo>
                    <a:lnTo>
                      <a:pt x="415" y="498"/>
                    </a:lnTo>
                    <a:lnTo>
                      <a:pt x="322" y="562"/>
                    </a:lnTo>
                    <a:lnTo>
                      <a:pt x="231" y="628"/>
                    </a:lnTo>
                    <a:lnTo>
                      <a:pt x="145" y="699"/>
                    </a:lnTo>
                    <a:lnTo>
                      <a:pt x="59" y="771"/>
                    </a:lnTo>
                    <a:lnTo>
                      <a:pt x="54" y="775"/>
                    </a:lnTo>
                    <a:lnTo>
                      <a:pt x="49" y="776"/>
                    </a:lnTo>
                    <a:lnTo>
                      <a:pt x="42" y="778"/>
                    </a:lnTo>
                    <a:lnTo>
                      <a:pt x="3" y="778"/>
                    </a:lnTo>
                    <a:lnTo>
                      <a:pt x="3" y="778"/>
                    </a:lnTo>
                    <a:lnTo>
                      <a:pt x="0" y="776"/>
                    </a:lnTo>
                    <a:lnTo>
                      <a:pt x="25" y="749"/>
                    </a:lnTo>
                    <a:lnTo>
                      <a:pt x="118" y="657"/>
                    </a:lnTo>
                    <a:lnTo>
                      <a:pt x="211" y="564"/>
                    </a:lnTo>
                    <a:lnTo>
                      <a:pt x="304" y="476"/>
                    </a:lnTo>
                    <a:lnTo>
                      <a:pt x="398" y="391"/>
                    </a:lnTo>
                    <a:lnTo>
                      <a:pt x="498" y="310"/>
                    </a:lnTo>
                    <a:lnTo>
                      <a:pt x="599" y="233"/>
                    </a:lnTo>
                    <a:lnTo>
                      <a:pt x="704" y="158"/>
                    </a:lnTo>
                    <a:lnTo>
                      <a:pt x="763" y="121"/>
                    </a:lnTo>
                    <a:lnTo>
                      <a:pt x="822" y="86"/>
                    </a:lnTo>
                    <a:lnTo>
                      <a:pt x="885" y="55"/>
                    </a:lnTo>
                    <a:lnTo>
                      <a:pt x="949" y="28"/>
                    </a:lnTo>
                    <a:lnTo>
                      <a:pt x="1000" y="12"/>
                    </a:lnTo>
                    <a:lnTo>
                      <a:pt x="1050" y="1"/>
                    </a:lnTo>
                    <a:lnTo>
                      <a:pt x="1052" y="1"/>
                    </a:lnTo>
                    <a:lnTo>
                      <a:pt x="10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1" name="Freeform 8"/>
              <p:cNvSpPr>
                <a:spLocks/>
              </p:cNvSpPr>
              <p:nvPr/>
            </p:nvSpPr>
            <p:spPr bwMode="auto">
              <a:xfrm>
                <a:off x="1052" y="1559"/>
                <a:ext cx="492" cy="863"/>
              </a:xfrm>
              <a:custGeom>
                <a:avLst/>
                <a:gdLst>
                  <a:gd name="T0" fmla="*/ 377 w 492"/>
                  <a:gd name="T1" fmla="*/ 0 h 863"/>
                  <a:gd name="T2" fmla="*/ 431 w 492"/>
                  <a:gd name="T3" fmla="*/ 0 h 863"/>
                  <a:gd name="T4" fmla="*/ 458 w 492"/>
                  <a:gd name="T5" fmla="*/ 5 h 863"/>
                  <a:gd name="T6" fmla="*/ 485 w 492"/>
                  <a:gd name="T7" fmla="*/ 13 h 863"/>
                  <a:gd name="T8" fmla="*/ 488 w 492"/>
                  <a:gd name="T9" fmla="*/ 13 h 863"/>
                  <a:gd name="T10" fmla="*/ 490 w 492"/>
                  <a:gd name="T11" fmla="*/ 15 h 863"/>
                  <a:gd name="T12" fmla="*/ 492 w 492"/>
                  <a:gd name="T13" fmla="*/ 18 h 863"/>
                  <a:gd name="T14" fmla="*/ 492 w 492"/>
                  <a:gd name="T15" fmla="*/ 22 h 863"/>
                  <a:gd name="T16" fmla="*/ 465 w 492"/>
                  <a:gd name="T17" fmla="*/ 172 h 863"/>
                  <a:gd name="T18" fmla="*/ 465 w 492"/>
                  <a:gd name="T19" fmla="*/ 175 h 863"/>
                  <a:gd name="T20" fmla="*/ 465 w 492"/>
                  <a:gd name="T21" fmla="*/ 177 h 863"/>
                  <a:gd name="T22" fmla="*/ 449 w 492"/>
                  <a:gd name="T23" fmla="*/ 172 h 863"/>
                  <a:gd name="T24" fmla="*/ 417 w 492"/>
                  <a:gd name="T25" fmla="*/ 162 h 863"/>
                  <a:gd name="T26" fmla="*/ 383 w 492"/>
                  <a:gd name="T27" fmla="*/ 162 h 863"/>
                  <a:gd name="T28" fmla="*/ 365 w 492"/>
                  <a:gd name="T29" fmla="*/ 165 h 863"/>
                  <a:gd name="T30" fmla="*/ 350 w 492"/>
                  <a:gd name="T31" fmla="*/ 174 h 863"/>
                  <a:gd name="T32" fmla="*/ 336 w 492"/>
                  <a:gd name="T33" fmla="*/ 186 h 863"/>
                  <a:gd name="T34" fmla="*/ 326 w 492"/>
                  <a:gd name="T35" fmla="*/ 201 h 863"/>
                  <a:gd name="T36" fmla="*/ 318 w 492"/>
                  <a:gd name="T37" fmla="*/ 226 h 863"/>
                  <a:gd name="T38" fmla="*/ 312 w 492"/>
                  <a:gd name="T39" fmla="*/ 250 h 863"/>
                  <a:gd name="T40" fmla="*/ 297 w 492"/>
                  <a:gd name="T41" fmla="*/ 334 h 863"/>
                  <a:gd name="T42" fmla="*/ 437 w 492"/>
                  <a:gd name="T43" fmla="*/ 334 h 863"/>
                  <a:gd name="T44" fmla="*/ 426 w 492"/>
                  <a:gd name="T45" fmla="*/ 407 h 863"/>
                  <a:gd name="T46" fmla="*/ 414 w 492"/>
                  <a:gd name="T47" fmla="*/ 481 h 863"/>
                  <a:gd name="T48" fmla="*/ 412 w 492"/>
                  <a:gd name="T49" fmla="*/ 484 h 863"/>
                  <a:gd name="T50" fmla="*/ 410 w 492"/>
                  <a:gd name="T51" fmla="*/ 488 h 863"/>
                  <a:gd name="T52" fmla="*/ 407 w 492"/>
                  <a:gd name="T53" fmla="*/ 490 h 863"/>
                  <a:gd name="T54" fmla="*/ 402 w 492"/>
                  <a:gd name="T55" fmla="*/ 490 h 863"/>
                  <a:gd name="T56" fmla="*/ 280 w 492"/>
                  <a:gd name="T57" fmla="*/ 490 h 863"/>
                  <a:gd name="T58" fmla="*/ 277 w 492"/>
                  <a:gd name="T59" fmla="*/ 490 h 863"/>
                  <a:gd name="T60" fmla="*/ 274 w 492"/>
                  <a:gd name="T61" fmla="*/ 491 h 863"/>
                  <a:gd name="T62" fmla="*/ 272 w 492"/>
                  <a:gd name="T63" fmla="*/ 493 h 863"/>
                  <a:gd name="T64" fmla="*/ 270 w 492"/>
                  <a:gd name="T65" fmla="*/ 498 h 863"/>
                  <a:gd name="T66" fmla="*/ 215 w 492"/>
                  <a:gd name="T67" fmla="*/ 822 h 863"/>
                  <a:gd name="T68" fmla="*/ 209 w 492"/>
                  <a:gd name="T69" fmla="*/ 856 h 863"/>
                  <a:gd name="T70" fmla="*/ 208 w 492"/>
                  <a:gd name="T71" fmla="*/ 859 h 863"/>
                  <a:gd name="T72" fmla="*/ 206 w 492"/>
                  <a:gd name="T73" fmla="*/ 861 h 863"/>
                  <a:gd name="T74" fmla="*/ 203 w 492"/>
                  <a:gd name="T75" fmla="*/ 863 h 863"/>
                  <a:gd name="T76" fmla="*/ 7 w 492"/>
                  <a:gd name="T77" fmla="*/ 863 h 863"/>
                  <a:gd name="T78" fmla="*/ 69 w 492"/>
                  <a:gd name="T79" fmla="*/ 490 h 863"/>
                  <a:gd name="T80" fmla="*/ 0 w 492"/>
                  <a:gd name="T81" fmla="*/ 490 h 863"/>
                  <a:gd name="T82" fmla="*/ 0 w 492"/>
                  <a:gd name="T83" fmla="*/ 481 h 863"/>
                  <a:gd name="T84" fmla="*/ 12 w 492"/>
                  <a:gd name="T85" fmla="*/ 419 h 863"/>
                  <a:gd name="T86" fmla="*/ 25 w 492"/>
                  <a:gd name="T87" fmla="*/ 334 h 863"/>
                  <a:gd name="T88" fmla="*/ 96 w 492"/>
                  <a:gd name="T89" fmla="*/ 334 h 863"/>
                  <a:gd name="T90" fmla="*/ 106 w 492"/>
                  <a:gd name="T91" fmla="*/ 280 h 863"/>
                  <a:gd name="T92" fmla="*/ 117 w 492"/>
                  <a:gd name="T93" fmla="*/ 228 h 863"/>
                  <a:gd name="T94" fmla="*/ 130 w 492"/>
                  <a:gd name="T95" fmla="*/ 177 h 863"/>
                  <a:gd name="T96" fmla="*/ 147 w 492"/>
                  <a:gd name="T97" fmla="*/ 140 h 863"/>
                  <a:gd name="T98" fmla="*/ 169 w 492"/>
                  <a:gd name="T99" fmla="*/ 108 h 863"/>
                  <a:gd name="T100" fmla="*/ 198 w 492"/>
                  <a:gd name="T101" fmla="*/ 81 h 863"/>
                  <a:gd name="T102" fmla="*/ 230 w 492"/>
                  <a:gd name="T103" fmla="*/ 56 h 863"/>
                  <a:gd name="T104" fmla="*/ 275 w 492"/>
                  <a:gd name="T105" fmla="*/ 29 h 863"/>
                  <a:gd name="T106" fmla="*/ 326 w 492"/>
                  <a:gd name="T107" fmla="*/ 8 h 863"/>
                  <a:gd name="T108" fmla="*/ 377 w 492"/>
                  <a:gd name="T10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2" h="863">
                    <a:moveTo>
                      <a:pt x="377" y="0"/>
                    </a:moveTo>
                    <a:lnTo>
                      <a:pt x="431" y="0"/>
                    </a:lnTo>
                    <a:lnTo>
                      <a:pt x="458" y="5"/>
                    </a:lnTo>
                    <a:lnTo>
                      <a:pt x="485" y="13"/>
                    </a:lnTo>
                    <a:lnTo>
                      <a:pt x="488" y="13"/>
                    </a:lnTo>
                    <a:lnTo>
                      <a:pt x="490" y="15"/>
                    </a:lnTo>
                    <a:lnTo>
                      <a:pt x="492" y="18"/>
                    </a:lnTo>
                    <a:lnTo>
                      <a:pt x="492" y="22"/>
                    </a:lnTo>
                    <a:lnTo>
                      <a:pt x="465" y="172"/>
                    </a:lnTo>
                    <a:lnTo>
                      <a:pt x="465" y="175"/>
                    </a:lnTo>
                    <a:lnTo>
                      <a:pt x="465" y="177"/>
                    </a:lnTo>
                    <a:lnTo>
                      <a:pt x="449" y="172"/>
                    </a:lnTo>
                    <a:lnTo>
                      <a:pt x="417" y="162"/>
                    </a:lnTo>
                    <a:lnTo>
                      <a:pt x="383" y="162"/>
                    </a:lnTo>
                    <a:lnTo>
                      <a:pt x="365" y="165"/>
                    </a:lnTo>
                    <a:lnTo>
                      <a:pt x="350" y="174"/>
                    </a:lnTo>
                    <a:lnTo>
                      <a:pt x="336" y="186"/>
                    </a:lnTo>
                    <a:lnTo>
                      <a:pt x="326" y="201"/>
                    </a:lnTo>
                    <a:lnTo>
                      <a:pt x="318" y="226"/>
                    </a:lnTo>
                    <a:lnTo>
                      <a:pt x="312" y="250"/>
                    </a:lnTo>
                    <a:lnTo>
                      <a:pt x="297" y="334"/>
                    </a:lnTo>
                    <a:lnTo>
                      <a:pt x="437" y="334"/>
                    </a:lnTo>
                    <a:lnTo>
                      <a:pt x="426" y="407"/>
                    </a:lnTo>
                    <a:lnTo>
                      <a:pt x="414" y="481"/>
                    </a:lnTo>
                    <a:lnTo>
                      <a:pt x="412" y="484"/>
                    </a:lnTo>
                    <a:lnTo>
                      <a:pt x="410" y="488"/>
                    </a:lnTo>
                    <a:lnTo>
                      <a:pt x="407" y="490"/>
                    </a:lnTo>
                    <a:lnTo>
                      <a:pt x="402" y="490"/>
                    </a:lnTo>
                    <a:lnTo>
                      <a:pt x="280" y="490"/>
                    </a:lnTo>
                    <a:lnTo>
                      <a:pt x="277" y="490"/>
                    </a:lnTo>
                    <a:lnTo>
                      <a:pt x="274" y="491"/>
                    </a:lnTo>
                    <a:lnTo>
                      <a:pt x="272" y="493"/>
                    </a:lnTo>
                    <a:lnTo>
                      <a:pt x="270" y="498"/>
                    </a:lnTo>
                    <a:lnTo>
                      <a:pt x="215" y="822"/>
                    </a:lnTo>
                    <a:lnTo>
                      <a:pt x="209" y="856"/>
                    </a:lnTo>
                    <a:lnTo>
                      <a:pt x="208" y="859"/>
                    </a:lnTo>
                    <a:lnTo>
                      <a:pt x="206" y="861"/>
                    </a:lnTo>
                    <a:lnTo>
                      <a:pt x="203" y="863"/>
                    </a:lnTo>
                    <a:lnTo>
                      <a:pt x="7" y="863"/>
                    </a:lnTo>
                    <a:lnTo>
                      <a:pt x="69" y="490"/>
                    </a:lnTo>
                    <a:lnTo>
                      <a:pt x="0" y="490"/>
                    </a:lnTo>
                    <a:lnTo>
                      <a:pt x="0" y="481"/>
                    </a:lnTo>
                    <a:lnTo>
                      <a:pt x="12" y="419"/>
                    </a:lnTo>
                    <a:lnTo>
                      <a:pt x="25" y="334"/>
                    </a:lnTo>
                    <a:lnTo>
                      <a:pt x="96" y="334"/>
                    </a:lnTo>
                    <a:lnTo>
                      <a:pt x="106" y="280"/>
                    </a:lnTo>
                    <a:lnTo>
                      <a:pt x="117" y="228"/>
                    </a:lnTo>
                    <a:lnTo>
                      <a:pt x="130" y="177"/>
                    </a:lnTo>
                    <a:lnTo>
                      <a:pt x="147" y="140"/>
                    </a:lnTo>
                    <a:lnTo>
                      <a:pt x="169" y="108"/>
                    </a:lnTo>
                    <a:lnTo>
                      <a:pt x="198" y="81"/>
                    </a:lnTo>
                    <a:lnTo>
                      <a:pt x="230" y="56"/>
                    </a:lnTo>
                    <a:lnTo>
                      <a:pt x="275" y="29"/>
                    </a:lnTo>
                    <a:lnTo>
                      <a:pt x="326" y="8"/>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2" name="Freeform 9"/>
              <p:cNvSpPr>
                <a:spLocks/>
              </p:cNvSpPr>
              <p:nvPr/>
            </p:nvSpPr>
            <p:spPr bwMode="auto">
              <a:xfrm>
                <a:off x="6214" y="1724"/>
                <a:ext cx="405" cy="686"/>
              </a:xfrm>
              <a:custGeom>
                <a:avLst/>
                <a:gdLst>
                  <a:gd name="T0" fmla="*/ 118 w 405"/>
                  <a:gd name="T1" fmla="*/ 0 h 686"/>
                  <a:gd name="T2" fmla="*/ 319 w 405"/>
                  <a:gd name="T3" fmla="*/ 0 h 686"/>
                  <a:gd name="T4" fmla="*/ 294 w 405"/>
                  <a:gd name="T5" fmla="*/ 157 h 686"/>
                  <a:gd name="T6" fmla="*/ 405 w 405"/>
                  <a:gd name="T7" fmla="*/ 157 h 686"/>
                  <a:gd name="T8" fmla="*/ 405 w 405"/>
                  <a:gd name="T9" fmla="*/ 168 h 686"/>
                  <a:gd name="T10" fmla="*/ 395 w 405"/>
                  <a:gd name="T11" fmla="*/ 230 h 686"/>
                  <a:gd name="T12" fmla="*/ 380 w 405"/>
                  <a:gd name="T13" fmla="*/ 313 h 686"/>
                  <a:gd name="T14" fmla="*/ 370 w 405"/>
                  <a:gd name="T15" fmla="*/ 313 h 686"/>
                  <a:gd name="T16" fmla="*/ 275 w 405"/>
                  <a:gd name="T17" fmla="*/ 313 h 686"/>
                  <a:gd name="T18" fmla="*/ 272 w 405"/>
                  <a:gd name="T19" fmla="*/ 313 h 686"/>
                  <a:gd name="T20" fmla="*/ 268 w 405"/>
                  <a:gd name="T21" fmla="*/ 314 h 686"/>
                  <a:gd name="T22" fmla="*/ 267 w 405"/>
                  <a:gd name="T23" fmla="*/ 316 h 686"/>
                  <a:gd name="T24" fmla="*/ 265 w 405"/>
                  <a:gd name="T25" fmla="*/ 321 h 686"/>
                  <a:gd name="T26" fmla="*/ 208 w 405"/>
                  <a:gd name="T27" fmla="*/ 661 h 686"/>
                  <a:gd name="T28" fmla="*/ 204 w 405"/>
                  <a:gd name="T29" fmla="*/ 686 h 686"/>
                  <a:gd name="T30" fmla="*/ 2 w 405"/>
                  <a:gd name="T31" fmla="*/ 686 h 686"/>
                  <a:gd name="T32" fmla="*/ 66 w 405"/>
                  <a:gd name="T33" fmla="*/ 313 h 686"/>
                  <a:gd name="T34" fmla="*/ 0 w 405"/>
                  <a:gd name="T35" fmla="*/ 313 h 686"/>
                  <a:gd name="T36" fmla="*/ 27 w 405"/>
                  <a:gd name="T37" fmla="*/ 157 h 686"/>
                  <a:gd name="T38" fmla="*/ 91 w 405"/>
                  <a:gd name="T39" fmla="*/ 157 h 686"/>
                  <a:gd name="T40" fmla="*/ 118 w 405"/>
                  <a:gd name="T41"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5" h="686">
                    <a:moveTo>
                      <a:pt x="118" y="0"/>
                    </a:moveTo>
                    <a:lnTo>
                      <a:pt x="319" y="0"/>
                    </a:lnTo>
                    <a:lnTo>
                      <a:pt x="294" y="157"/>
                    </a:lnTo>
                    <a:lnTo>
                      <a:pt x="405" y="157"/>
                    </a:lnTo>
                    <a:lnTo>
                      <a:pt x="405" y="168"/>
                    </a:lnTo>
                    <a:lnTo>
                      <a:pt x="395" y="230"/>
                    </a:lnTo>
                    <a:lnTo>
                      <a:pt x="380" y="313"/>
                    </a:lnTo>
                    <a:lnTo>
                      <a:pt x="370" y="313"/>
                    </a:lnTo>
                    <a:lnTo>
                      <a:pt x="275" y="313"/>
                    </a:lnTo>
                    <a:lnTo>
                      <a:pt x="272" y="313"/>
                    </a:lnTo>
                    <a:lnTo>
                      <a:pt x="268" y="314"/>
                    </a:lnTo>
                    <a:lnTo>
                      <a:pt x="267" y="316"/>
                    </a:lnTo>
                    <a:lnTo>
                      <a:pt x="265" y="321"/>
                    </a:lnTo>
                    <a:lnTo>
                      <a:pt x="208" y="661"/>
                    </a:lnTo>
                    <a:lnTo>
                      <a:pt x="204" y="686"/>
                    </a:lnTo>
                    <a:lnTo>
                      <a:pt x="2" y="686"/>
                    </a:lnTo>
                    <a:lnTo>
                      <a:pt x="66" y="313"/>
                    </a:lnTo>
                    <a:lnTo>
                      <a:pt x="0" y="313"/>
                    </a:lnTo>
                    <a:lnTo>
                      <a:pt x="27" y="157"/>
                    </a:lnTo>
                    <a:lnTo>
                      <a:pt x="91" y="15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3" name="Freeform 10"/>
              <p:cNvSpPr>
                <a:spLocks noEditPoints="1"/>
              </p:cNvSpPr>
              <p:nvPr/>
            </p:nvSpPr>
            <p:spPr bwMode="auto">
              <a:xfrm>
                <a:off x="3802" y="1555"/>
                <a:ext cx="709" cy="873"/>
              </a:xfrm>
              <a:custGeom>
                <a:avLst/>
                <a:gdLst>
                  <a:gd name="T0" fmla="*/ 361 w 709"/>
                  <a:gd name="T1" fmla="*/ 475 h 873"/>
                  <a:gd name="T2" fmla="*/ 302 w 709"/>
                  <a:gd name="T3" fmla="*/ 497 h 873"/>
                  <a:gd name="T4" fmla="*/ 257 w 709"/>
                  <a:gd name="T5" fmla="*/ 543 h 873"/>
                  <a:gd name="T6" fmla="*/ 236 w 709"/>
                  <a:gd name="T7" fmla="*/ 608 h 873"/>
                  <a:gd name="T8" fmla="*/ 248 w 709"/>
                  <a:gd name="T9" fmla="*/ 661 h 873"/>
                  <a:gd name="T10" fmla="*/ 289 w 709"/>
                  <a:gd name="T11" fmla="*/ 698 h 873"/>
                  <a:gd name="T12" fmla="*/ 348 w 709"/>
                  <a:gd name="T13" fmla="*/ 710 h 873"/>
                  <a:gd name="T14" fmla="*/ 417 w 709"/>
                  <a:gd name="T15" fmla="*/ 694 h 873"/>
                  <a:gd name="T16" fmla="*/ 469 w 709"/>
                  <a:gd name="T17" fmla="*/ 654 h 873"/>
                  <a:gd name="T18" fmla="*/ 496 w 709"/>
                  <a:gd name="T19" fmla="*/ 593 h 873"/>
                  <a:gd name="T20" fmla="*/ 495 w 709"/>
                  <a:gd name="T21" fmla="*/ 543 h 873"/>
                  <a:gd name="T22" fmla="*/ 471 w 709"/>
                  <a:gd name="T23" fmla="*/ 502 h 873"/>
                  <a:gd name="T24" fmla="*/ 429 w 709"/>
                  <a:gd name="T25" fmla="*/ 478 h 873"/>
                  <a:gd name="T26" fmla="*/ 145 w 709"/>
                  <a:gd name="T27" fmla="*/ 0 h 873"/>
                  <a:gd name="T28" fmla="*/ 282 w 709"/>
                  <a:gd name="T29" fmla="*/ 377 h 873"/>
                  <a:gd name="T30" fmla="*/ 289 w 709"/>
                  <a:gd name="T31" fmla="*/ 372 h 873"/>
                  <a:gd name="T32" fmla="*/ 366 w 709"/>
                  <a:gd name="T33" fmla="*/ 326 h 873"/>
                  <a:gd name="T34" fmla="*/ 453 w 709"/>
                  <a:gd name="T35" fmla="*/ 309 h 873"/>
                  <a:gd name="T36" fmla="*/ 544 w 709"/>
                  <a:gd name="T37" fmla="*/ 318 h 873"/>
                  <a:gd name="T38" fmla="*/ 623 w 709"/>
                  <a:gd name="T39" fmla="*/ 358 h 873"/>
                  <a:gd name="T40" fmla="*/ 677 w 709"/>
                  <a:gd name="T41" fmla="*/ 418 h 873"/>
                  <a:gd name="T42" fmla="*/ 704 w 709"/>
                  <a:gd name="T43" fmla="*/ 490 h 873"/>
                  <a:gd name="T44" fmla="*/ 706 w 709"/>
                  <a:gd name="T45" fmla="*/ 585 h 873"/>
                  <a:gd name="T46" fmla="*/ 672 w 709"/>
                  <a:gd name="T47" fmla="*/ 686 h 873"/>
                  <a:gd name="T48" fmla="*/ 608 w 709"/>
                  <a:gd name="T49" fmla="*/ 774 h 873"/>
                  <a:gd name="T50" fmla="*/ 518 w 709"/>
                  <a:gd name="T51" fmla="*/ 838 h 873"/>
                  <a:gd name="T52" fmla="*/ 410 w 709"/>
                  <a:gd name="T53" fmla="*/ 870 h 873"/>
                  <a:gd name="T54" fmla="*/ 339 w 709"/>
                  <a:gd name="T55" fmla="*/ 872 h 873"/>
                  <a:gd name="T56" fmla="*/ 268 w 709"/>
                  <a:gd name="T57" fmla="*/ 850 h 873"/>
                  <a:gd name="T58" fmla="*/ 246 w 709"/>
                  <a:gd name="T59" fmla="*/ 836 h 873"/>
                  <a:gd name="T60" fmla="*/ 226 w 709"/>
                  <a:gd name="T61" fmla="*/ 814 h 873"/>
                  <a:gd name="T62" fmla="*/ 201 w 709"/>
                  <a:gd name="T63" fmla="*/ 855 h 873"/>
                  <a:gd name="T64" fmla="*/ 145 w 709"/>
                  <a:gd name="T65" fmla="*/ 0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09" h="873">
                    <a:moveTo>
                      <a:pt x="395" y="473"/>
                    </a:moveTo>
                    <a:lnTo>
                      <a:pt x="361" y="475"/>
                    </a:lnTo>
                    <a:lnTo>
                      <a:pt x="331" y="482"/>
                    </a:lnTo>
                    <a:lnTo>
                      <a:pt x="302" y="497"/>
                    </a:lnTo>
                    <a:lnTo>
                      <a:pt x="277" y="517"/>
                    </a:lnTo>
                    <a:lnTo>
                      <a:pt x="257" y="543"/>
                    </a:lnTo>
                    <a:lnTo>
                      <a:pt x="243" y="575"/>
                    </a:lnTo>
                    <a:lnTo>
                      <a:pt x="236" y="608"/>
                    </a:lnTo>
                    <a:lnTo>
                      <a:pt x="240" y="637"/>
                    </a:lnTo>
                    <a:lnTo>
                      <a:pt x="248" y="661"/>
                    </a:lnTo>
                    <a:lnTo>
                      <a:pt x="265" y="683"/>
                    </a:lnTo>
                    <a:lnTo>
                      <a:pt x="289" y="698"/>
                    </a:lnTo>
                    <a:lnTo>
                      <a:pt x="317" y="706"/>
                    </a:lnTo>
                    <a:lnTo>
                      <a:pt x="348" y="710"/>
                    </a:lnTo>
                    <a:lnTo>
                      <a:pt x="385" y="706"/>
                    </a:lnTo>
                    <a:lnTo>
                      <a:pt x="417" y="694"/>
                    </a:lnTo>
                    <a:lnTo>
                      <a:pt x="446" y="678"/>
                    </a:lnTo>
                    <a:lnTo>
                      <a:pt x="469" y="654"/>
                    </a:lnTo>
                    <a:lnTo>
                      <a:pt x="486" y="625"/>
                    </a:lnTo>
                    <a:lnTo>
                      <a:pt x="496" y="593"/>
                    </a:lnTo>
                    <a:lnTo>
                      <a:pt x="498" y="566"/>
                    </a:lnTo>
                    <a:lnTo>
                      <a:pt x="495" y="543"/>
                    </a:lnTo>
                    <a:lnTo>
                      <a:pt x="486" y="521"/>
                    </a:lnTo>
                    <a:lnTo>
                      <a:pt x="471" y="502"/>
                    </a:lnTo>
                    <a:lnTo>
                      <a:pt x="453" y="487"/>
                    </a:lnTo>
                    <a:lnTo>
                      <a:pt x="429" y="478"/>
                    </a:lnTo>
                    <a:lnTo>
                      <a:pt x="395" y="473"/>
                    </a:lnTo>
                    <a:close/>
                    <a:moveTo>
                      <a:pt x="145" y="0"/>
                    </a:moveTo>
                    <a:lnTo>
                      <a:pt x="346" y="0"/>
                    </a:lnTo>
                    <a:lnTo>
                      <a:pt x="282" y="377"/>
                    </a:lnTo>
                    <a:lnTo>
                      <a:pt x="285" y="374"/>
                    </a:lnTo>
                    <a:lnTo>
                      <a:pt x="289" y="372"/>
                    </a:lnTo>
                    <a:lnTo>
                      <a:pt x="326" y="347"/>
                    </a:lnTo>
                    <a:lnTo>
                      <a:pt x="366" y="326"/>
                    </a:lnTo>
                    <a:lnTo>
                      <a:pt x="409" y="315"/>
                    </a:lnTo>
                    <a:lnTo>
                      <a:pt x="453" y="309"/>
                    </a:lnTo>
                    <a:lnTo>
                      <a:pt x="500" y="311"/>
                    </a:lnTo>
                    <a:lnTo>
                      <a:pt x="544" y="318"/>
                    </a:lnTo>
                    <a:lnTo>
                      <a:pt x="586" y="335"/>
                    </a:lnTo>
                    <a:lnTo>
                      <a:pt x="623" y="358"/>
                    </a:lnTo>
                    <a:lnTo>
                      <a:pt x="654" y="385"/>
                    </a:lnTo>
                    <a:lnTo>
                      <a:pt x="677" y="418"/>
                    </a:lnTo>
                    <a:lnTo>
                      <a:pt x="694" y="453"/>
                    </a:lnTo>
                    <a:lnTo>
                      <a:pt x="704" y="490"/>
                    </a:lnTo>
                    <a:lnTo>
                      <a:pt x="709" y="531"/>
                    </a:lnTo>
                    <a:lnTo>
                      <a:pt x="706" y="585"/>
                    </a:lnTo>
                    <a:lnTo>
                      <a:pt x="694" y="637"/>
                    </a:lnTo>
                    <a:lnTo>
                      <a:pt x="672" y="686"/>
                    </a:lnTo>
                    <a:lnTo>
                      <a:pt x="643" y="733"/>
                    </a:lnTo>
                    <a:lnTo>
                      <a:pt x="608" y="774"/>
                    </a:lnTo>
                    <a:lnTo>
                      <a:pt x="566" y="809"/>
                    </a:lnTo>
                    <a:lnTo>
                      <a:pt x="518" y="838"/>
                    </a:lnTo>
                    <a:lnTo>
                      <a:pt x="466" y="858"/>
                    </a:lnTo>
                    <a:lnTo>
                      <a:pt x="410" y="870"/>
                    </a:lnTo>
                    <a:lnTo>
                      <a:pt x="375" y="873"/>
                    </a:lnTo>
                    <a:lnTo>
                      <a:pt x="339" y="872"/>
                    </a:lnTo>
                    <a:lnTo>
                      <a:pt x="304" y="863"/>
                    </a:lnTo>
                    <a:lnTo>
                      <a:pt x="268" y="850"/>
                    </a:lnTo>
                    <a:lnTo>
                      <a:pt x="257" y="845"/>
                    </a:lnTo>
                    <a:lnTo>
                      <a:pt x="246" y="836"/>
                    </a:lnTo>
                    <a:lnTo>
                      <a:pt x="238" y="828"/>
                    </a:lnTo>
                    <a:lnTo>
                      <a:pt x="226" y="814"/>
                    </a:lnTo>
                    <a:lnTo>
                      <a:pt x="211" y="796"/>
                    </a:lnTo>
                    <a:lnTo>
                      <a:pt x="201" y="855"/>
                    </a:lnTo>
                    <a:lnTo>
                      <a:pt x="0" y="855"/>
                    </a:lnTo>
                    <a:lnTo>
                      <a:pt x="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4" name="Freeform 11"/>
              <p:cNvSpPr>
                <a:spLocks noEditPoints="1"/>
              </p:cNvSpPr>
              <p:nvPr/>
            </p:nvSpPr>
            <p:spPr bwMode="auto">
              <a:xfrm>
                <a:off x="1407" y="1873"/>
                <a:ext cx="753" cy="809"/>
              </a:xfrm>
              <a:custGeom>
                <a:avLst/>
                <a:gdLst>
                  <a:gd name="T0" fmla="*/ 414 w 753"/>
                  <a:gd name="T1" fmla="*/ 164 h 809"/>
                  <a:gd name="T2" fmla="*/ 353 w 753"/>
                  <a:gd name="T3" fmla="*/ 184 h 809"/>
                  <a:gd name="T4" fmla="*/ 307 w 753"/>
                  <a:gd name="T5" fmla="*/ 225 h 809"/>
                  <a:gd name="T6" fmla="*/ 283 w 753"/>
                  <a:gd name="T7" fmla="*/ 284 h 809"/>
                  <a:gd name="T8" fmla="*/ 285 w 753"/>
                  <a:gd name="T9" fmla="*/ 334 h 809"/>
                  <a:gd name="T10" fmla="*/ 311 w 753"/>
                  <a:gd name="T11" fmla="*/ 373 h 809"/>
                  <a:gd name="T12" fmla="*/ 354 w 753"/>
                  <a:gd name="T13" fmla="*/ 395 h 809"/>
                  <a:gd name="T14" fmla="*/ 392 w 753"/>
                  <a:gd name="T15" fmla="*/ 402 h 809"/>
                  <a:gd name="T16" fmla="*/ 466 w 753"/>
                  <a:gd name="T17" fmla="*/ 383 h 809"/>
                  <a:gd name="T18" fmla="*/ 518 w 753"/>
                  <a:gd name="T19" fmla="*/ 336 h 809"/>
                  <a:gd name="T20" fmla="*/ 542 w 753"/>
                  <a:gd name="T21" fmla="*/ 265 h 809"/>
                  <a:gd name="T22" fmla="*/ 532 w 753"/>
                  <a:gd name="T23" fmla="*/ 213 h 809"/>
                  <a:gd name="T24" fmla="*/ 493 w 753"/>
                  <a:gd name="T25" fmla="*/ 176 h 809"/>
                  <a:gd name="T26" fmla="*/ 441 w 753"/>
                  <a:gd name="T27" fmla="*/ 164 h 809"/>
                  <a:gd name="T28" fmla="*/ 560 w 753"/>
                  <a:gd name="T29" fmla="*/ 3 h 809"/>
                  <a:gd name="T30" fmla="*/ 642 w 753"/>
                  <a:gd name="T31" fmla="*/ 32 h 809"/>
                  <a:gd name="T32" fmla="*/ 706 w 753"/>
                  <a:gd name="T33" fmla="*/ 86 h 809"/>
                  <a:gd name="T34" fmla="*/ 741 w 753"/>
                  <a:gd name="T35" fmla="*/ 159 h 809"/>
                  <a:gd name="T36" fmla="*/ 753 w 753"/>
                  <a:gd name="T37" fmla="*/ 248 h 809"/>
                  <a:gd name="T38" fmla="*/ 733 w 753"/>
                  <a:gd name="T39" fmla="*/ 341 h 809"/>
                  <a:gd name="T40" fmla="*/ 687 w 753"/>
                  <a:gd name="T41" fmla="*/ 427 h 809"/>
                  <a:gd name="T42" fmla="*/ 618 w 753"/>
                  <a:gd name="T43" fmla="*/ 496 h 809"/>
                  <a:gd name="T44" fmla="*/ 528 w 753"/>
                  <a:gd name="T45" fmla="*/ 544 h 809"/>
                  <a:gd name="T46" fmla="*/ 427 w 753"/>
                  <a:gd name="T47" fmla="*/ 564 h 809"/>
                  <a:gd name="T48" fmla="*/ 324 w 753"/>
                  <a:gd name="T49" fmla="*/ 547 h 809"/>
                  <a:gd name="T50" fmla="*/ 275 w 753"/>
                  <a:gd name="T51" fmla="*/ 518 h 809"/>
                  <a:gd name="T52" fmla="*/ 245 w 753"/>
                  <a:gd name="T53" fmla="*/ 555 h 809"/>
                  <a:gd name="T54" fmla="*/ 202 w 753"/>
                  <a:gd name="T55" fmla="*/ 802 h 809"/>
                  <a:gd name="T56" fmla="*/ 199 w 753"/>
                  <a:gd name="T57" fmla="*/ 807 h 809"/>
                  <a:gd name="T58" fmla="*/ 194 w 753"/>
                  <a:gd name="T59" fmla="*/ 809 h 809"/>
                  <a:gd name="T60" fmla="*/ 3 w 753"/>
                  <a:gd name="T61" fmla="*/ 809 h 809"/>
                  <a:gd name="T62" fmla="*/ 8 w 753"/>
                  <a:gd name="T63" fmla="*/ 755 h 809"/>
                  <a:gd name="T64" fmla="*/ 104 w 753"/>
                  <a:gd name="T65" fmla="*/ 186 h 809"/>
                  <a:gd name="T66" fmla="*/ 133 w 753"/>
                  <a:gd name="T67" fmla="*/ 20 h 809"/>
                  <a:gd name="T68" fmla="*/ 137 w 753"/>
                  <a:gd name="T69" fmla="*/ 17 h 809"/>
                  <a:gd name="T70" fmla="*/ 329 w 753"/>
                  <a:gd name="T71" fmla="*/ 17 h 809"/>
                  <a:gd name="T72" fmla="*/ 334 w 753"/>
                  <a:gd name="T73" fmla="*/ 19 h 809"/>
                  <a:gd name="T74" fmla="*/ 327 w 753"/>
                  <a:gd name="T75" fmla="*/ 74 h 809"/>
                  <a:gd name="T76" fmla="*/ 359 w 753"/>
                  <a:gd name="T77" fmla="*/ 46 h 809"/>
                  <a:gd name="T78" fmla="*/ 434 w 753"/>
                  <a:gd name="T79" fmla="*/ 10 h 809"/>
                  <a:gd name="T80" fmla="*/ 518 w 753"/>
                  <a:gd name="T8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3" h="809">
                    <a:moveTo>
                      <a:pt x="441" y="164"/>
                    </a:moveTo>
                    <a:lnTo>
                      <a:pt x="414" y="164"/>
                    </a:lnTo>
                    <a:lnTo>
                      <a:pt x="381" y="170"/>
                    </a:lnTo>
                    <a:lnTo>
                      <a:pt x="353" y="184"/>
                    </a:lnTo>
                    <a:lnTo>
                      <a:pt x="327" y="201"/>
                    </a:lnTo>
                    <a:lnTo>
                      <a:pt x="307" y="225"/>
                    </a:lnTo>
                    <a:lnTo>
                      <a:pt x="292" y="252"/>
                    </a:lnTo>
                    <a:lnTo>
                      <a:pt x="283" y="284"/>
                    </a:lnTo>
                    <a:lnTo>
                      <a:pt x="282" y="309"/>
                    </a:lnTo>
                    <a:lnTo>
                      <a:pt x="285" y="334"/>
                    </a:lnTo>
                    <a:lnTo>
                      <a:pt x="295" y="355"/>
                    </a:lnTo>
                    <a:lnTo>
                      <a:pt x="311" y="373"/>
                    </a:lnTo>
                    <a:lnTo>
                      <a:pt x="329" y="387"/>
                    </a:lnTo>
                    <a:lnTo>
                      <a:pt x="354" y="395"/>
                    </a:lnTo>
                    <a:lnTo>
                      <a:pt x="373" y="398"/>
                    </a:lnTo>
                    <a:lnTo>
                      <a:pt x="392" y="402"/>
                    </a:lnTo>
                    <a:lnTo>
                      <a:pt x="432" y="397"/>
                    </a:lnTo>
                    <a:lnTo>
                      <a:pt x="466" y="383"/>
                    </a:lnTo>
                    <a:lnTo>
                      <a:pt x="496" y="363"/>
                    </a:lnTo>
                    <a:lnTo>
                      <a:pt x="518" y="336"/>
                    </a:lnTo>
                    <a:lnTo>
                      <a:pt x="535" y="304"/>
                    </a:lnTo>
                    <a:lnTo>
                      <a:pt x="542" y="265"/>
                    </a:lnTo>
                    <a:lnTo>
                      <a:pt x="540" y="238"/>
                    </a:lnTo>
                    <a:lnTo>
                      <a:pt x="532" y="213"/>
                    </a:lnTo>
                    <a:lnTo>
                      <a:pt x="515" y="192"/>
                    </a:lnTo>
                    <a:lnTo>
                      <a:pt x="493" y="176"/>
                    </a:lnTo>
                    <a:lnTo>
                      <a:pt x="468" y="167"/>
                    </a:lnTo>
                    <a:lnTo>
                      <a:pt x="441" y="164"/>
                    </a:lnTo>
                    <a:close/>
                    <a:moveTo>
                      <a:pt x="518" y="0"/>
                    </a:moveTo>
                    <a:lnTo>
                      <a:pt x="560" y="3"/>
                    </a:lnTo>
                    <a:lnTo>
                      <a:pt x="601" y="13"/>
                    </a:lnTo>
                    <a:lnTo>
                      <a:pt x="642" y="32"/>
                    </a:lnTo>
                    <a:lnTo>
                      <a:pt x="677" y="57"/>
                    </a:lnTo>
                    <a:lnTo>
                      <a:pt x="706" y="86"/>
                    </a:lnTo>
                    <a:lnTo>
                      <a:pt x="726" y="122"/>
                    </a:lnTo>
                    <a:lnTo>
                      <a:pt x="741" y="159"/>
                    </a:lnTo>
                    <a:lnTo>
                      <a:pt x="750" y="201"/>
                    </a:lnTo>
                    <a:lnTo>
                      <a:pt x="753" y="248"/>
                    </a:lnTo>
                    <a:lnTo>
                      <a:pt x="746" y="295"/>
                    </a:lnTo>
                    <a:lnTo>
                      <a:pt x="733" y="341"/>
                    </a:lnTo>
                    <a:lnTo>
                      <a:pt x="713" y="385"/>
                    </a:lnTo>
                    <a:lnTo>
                      <a:pt x="687" y="427"/>
                    </a:lnTo>
                    <a:lnTo>
                      <a:pt x="655" y="464"/>
                    </a:lnTo>
                    <a:lnTo>
                      <a:pt x="618" y="496"/>
                    </a:lnTo>
                    <a:lnTo>
                      <a:pt x="576" y="523"/>
                    </a:lnTo>
                    <a:lnTo>
                      <a:pt x="528" y="544"/>
                    </a:lnTo>
                    <a:lnTo>
                      <a:pt x="478" y="559"/>
                    </a:lnTo>
                    <a:lnTo>
                      <a:pt x="427" y="564"/>
                    </a:lnTo>
                    <a:lnTo>
                      <a:pt x="375" y="561"/>
                    </a:lnTo>
                    <a:lnTo>
                      <a:pt x="324" y="547"/>
                    </a:lnTo>
                    <a:lnTo>
                      <a:pt x="299" y="534"/>
                    </a:lnTo>
                    <a:lnTo>
                      <a:pt x="275" y="518"/>
                    </a:lnTo>
                    <a:lnTo>
                      <a:pt x="253" y="496"/>
                    </a:lnTo>
                    <a:lnTo>
                      <a:pt x="245" y="555"/>
                    </a:lnTo>
                    <a:lnTo>
                      <a:pt x="234" y="611"/>
                    </a:lnTo>
                    <a:lnTo>
                      <a:pt x="202" y="802"/>
                    </a:lnTo>
                    <a:lnTo>
                      <a:pt x="201" y="805"/>
                    </a:lnTo>
                    <a:lnTo>
                      <a:pt x="199" y="807"/>
                    </a:lnTo>
                    <a:lnTo>
                      <a:pt x="197" y="809"/>
                    </a:lnTo>
                    <a:lnTo>
                      <a:pt x="194" y="809"/>
                    </a:lnTo>
                    <a:lnTo>
                      <a:pt x="5" y="809"/>
                    </a:lnTo>
                    <a:lnTo>
                      <a:pt x="3" y="809"/>
                    </a:lnTo>
                    <a:lnTo>
                      <a:pt x="0" y="809"/>
                    </a:lnTo>
                    <a:lnTo>
                      <a:pt x="8" y="755"/>
                    </a:lnTo>
                    <a:lnTo>
                      <a:pt x="54" y="486"/>
                    </a:lnTo>
                    <a:lnTo>
                      <a:pt x="104" y="186"/>
                    </a:lnTo>
                    <a:lnTo>
                      <a:pt x="131" y="25"/>
                    </a:lnTo>
                    <a:lnTo>
                      <a:pt x="133" y="20"/>
                    </a:lnTo>
                    <a:lnTo>
                      <a:pt x="135" y="19"/>
                    </a:lnTo>
                    <a:lnTo>
                      <a:pt x="137" y="17"/>
                    </a:lnTo>
                    <a:lnTo>
                      <a:pt x="140" y="17"/>
                    </a:lnTo>
                    <a:lnTo>
                      <a:pt x="329" y="17"/>
                    </a:lnTo>
                    <a:lnTo>
                      <a:pt x="331" y="17"/>
                    </a:lnTo>
                    <a:lnTo>
                      <a:pt x="334" y="19"/>
                    </a:lnTo>
                    <a:lnTo>
                      <a:pt x="326" y="76"/>
                    </a:lnTo>
                    <a:lnTo>
                      <a:pt x="327" y="74"/>
                    </a:lnTo>
                    <a:lnTo>
                      <a:pt x="329" y="74"/>
                    </a:lnTo>
                    <a:lnTo>
                      <a:pt x="359" y="46"/>
                    </a:lnTo>
                    <a:lnTo>
                      <a:pt x="395" y="25"/>
                    </a:lnTo>
                    <a:lnTo>
                      <a:pt x="434" y="10"/>
                    </a:lnTo>
                    <a:lnTo>
                      <a:pt x="474" y="2"/>
                    </a:lnTo>
                    <a:lnTo>
                      <a:pt x="5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5" name="Freeform 12"/>
              <p:cNvSpPr>
                <a:spLocks/>
              </p:cNvSpPr>
              <p:nvPr/>
            </p:nvSpPr>
            <p:spPr bwMode="auto">
              <a:xfrm>
                <a:off x="2131" y="1881"/>
                <a:ext cx="1132" cy="531"/>
              </a:xfrm>
              <a:custGeom>
                <a:avLst/>
                <a:gdLst>
                  <a:gd name="T0" fmla="*/ 921 w 1132"/>
                  <a:gd name="T1" fmla="*/ 0 h 531"/>
                  <a:gd name="T2" fmla="*/ 1122 w 1132"/>
                  <a:gd name="T3" fmla="*/ 0 h 531"/>
                  <a:gd name="T4" fmla="*/ 1132 w 1132"/>
                  <a:gd name="T5" fmla="*/ 0 h 531"/>
                  <a:gd name="T6" fmla="*/ 1127 w 1132"/>
                  <a:gd name="T7" fmla="*/ 7 h 531"/>
                  <a:gd name="T8" fmla="*/ 1124 w 1132"/>
                  <a:gd name="T9" fmla="*/ 14 h 531"/>
                  <a:gd name="T10" fmla="*/ 1119 w 1132"/>
                  <a:gd name="T11" fmla="*/ 21 h 531"/>
                  <a:gd name="T12" fmla="*/ 754 w 1132"/>
                  <a:gd name="T13" fmla="*/ 522 h 531"/>
                  <a:gd name="T14" fmla="*/ 750 w 1132"/>
                  <a:gd name="T15" fmla="*/ 526 h 531"/>
                  <a:gd name="T16" fmla="*/ 747 w 1132"/>
                  <a:gd name="T17" fmla="*/ 527 h 531"/>
                  <a:gd name="T18" fmla="*/ 742 w 1132"/>
                  <a:gd name="T19" fmla="*/ 529 h 531"/>
                  <a:gd name="T20" fmla="*/ 737 w 1132"/>
                  <a:gd name="T21" fmla="*/ 529 h 531"/>
                  <a:gd name="T22" fmla="*/ 629 w 1132"/>
                  <a:gd name="T23" fmla="*/ 531 h 531"/>
                  <a:gd name="T24" fmla="*/ 622 w 1132"/>
                  <a:gd name="T25" fmla="*/ 529 h 531"/>
                  <a:gd name="T26" fmla="*/ 619 w 1132"/>
                  <a:gd name="T27" fmla="*/ 527 h 531"/>
                  <a:gd name="T28" fmla="*/ 615 w 1132"/>
                  <a:gd name="T29" fmla="*/ 524 h 531"/>
                  <a:gd name="T30" fmla="*/ 613 w 1132"/>
                  <a:gd name="T31" fmla="*/ 519 h 531"/>
                  <a:gd name="T32" fmla="*/ 527 w 1132"/>
                  <a:gd name="T33" fmla="*/ 245 h 531"/>
                  <a:gd name="T34" fmla="*/ 527 w 1132"/>
                  <a:gd name="T35" fmla="*/ 245 h 531"/>
                  <a:gd name="T36" fmla="*/ 526 w 1132"/>
                  <a:gd name="T37" fmla="*/ 242 h 531"/>
                  <a:gd name="T38" fmla="*/ 524 w 1132"/>
                  <a:gd name="T39" fmla="*/ 245 h 531"/>
                  <a:gd name="T40" fmla="*/ 521 w 1132"/>
                  <a:gd name="T41" fmla="*/ 249 h 531"/>
                  <a:gd name="T42" fmla="*/ 345 w 1132"/>
                  <a:gd name="T43" fmla="*/ 517 h 531"/>
                  <a:gd name="T44" fmla="*/ 342 w 1132"/>
                  <a:gd name="T45" fmla="*/ 522 h 531"/>
                  <a:gd name="T46" fmla="*/ 338 w 1132"/>
                  <a:gd name="T47" fmla="*/ 526 h 531"/>
                  <a:gd name="T48" fmla="*/ 335 w 1132"/>
                  <a:gd name="T49" fmla="*/ 529 h 531"/>
                  <a:gd name="T50" fmla="*/ 330 w 1132"/>
                  <a:gd name="T51" fmla="*/ 529 h 531"/>
                  <a:gd name="T52" fmla="*/ 323 w 1132"/>
                  <a:gd name="T53" fmla="*/ 531 h 531"/>
                  <a:gd name="T54" fmla="*/ 215 w 1132"/>
                  <a:gd name="T55" fmla="*/ 529 h 531"/>
                  <a:gd name="T56" fmla="*/ 211 w 1132"/>
                  <a:gd name="T57" fmla="*/ 529 h 531"/>
                  <a:gd name="T58" fmla="*/ 208 w 1132"/>
                  <a:gd name="T59" fmla="*/ 527 h 531"/>
                  <a:gd name="T60" fmla="*/ 205 w 1132"/>
                  <a:gd name="T61" fmla="*/ 526 h 531"/>
                  <a:gd name="T62" fmla="*/ 203 w 1132"/>
                  <a:gd name="T63" fmla="*/ 522 h 531"/>
                  <a:gd name="T64" fmla="*/ 4 w 1132"/>
                  <a:gd name="T65" fmla="*/ 9 h 531"/>
                  <a:gd name="T66" fmla="*/ 2 w 1132"/>
                  <a:gd name="T67" fmla="*/ 5 h 531"/>
                  <a:gd name="T68" fmla="*/ 0 w 1132"/>
                  <a:gd name="T69" fmla="*/ 2 h 531"/>
                  <a:gd name="T70" fmla="*/ 223 w 1132"/>
                  <a:gd name="T71" fmla="*/ 2 h 531"/>
                  <a:gd name="T72" fmla="*/ 316 w 1132"/>
                  <a:gd name="T73" fmla="*/ 286 h 531"/>
                  <a:gd name="T74" fmla="*/ 320 w 1132"/>
                  <a:gd name="T75" fmla="*/ 282 h 531"/>
                  <a:gd name="T76" fmla="*/ 321 w 1132"/>
                  <a:gd name="T77" fmla="*/ 279 h 531"/>
                  <a:gd name="T78" fmla="*/ 323 w 1132"/>
                  <a:gd name="T79" fmla="*/ 276 h 531"/>
                  <a:gd name="T80" fmla="*/ 502 w 1132"/>
                  <a:gd name="T81" fmla="*/ 9 h 531"/>
                  <a:gd name="T82" fmla="*/ 505 w 1132"/>
                  <a:gd name="T83" fmla="*/ 4 h 531"/>
                  <a:gd name="T84" fmla="*/ 510 w 1132"/>
                  <a:gd name="T85" fmla="*/ 2 h 531"/>
                  <a:gd name="T86" fmla="*/ 516 w 1132"/>
                  <a:gd name="T87" fmla="*/ 0 h 531"/>
                  <a:gd name="T88" fmla="*/ 617 w 1132"/>
                  <a:gd name="T89" fmla="*/ 0 h 531"/>
                  <a:gd name="T90" fmla="*/ 622 w 1132"/>
                  <a:gd name="T91" fmla="*/ 0 h 531"/>
                  <a:gd name="T92" fmla="*/ 625 w 1132"/>
                  <a:gd name="T93" fmla="*/ 2 h 531"/>
                  <a:gd name="T94" fmla="*/ 627 w 1132"/>
                  <a:gd name="T95" fmla="*/ 5 h 531"/>
                  <a:gd name="T96" fmla="*/ 629 w 1132"/>
                  <a:gd name="T97" fmla="*/ 9 h 531"/>
                  <a:gd name="T98" fmla="*/ 715 w 1132"/>
                  <a:gd name="T99" fmla="*/ 272 h 531"/>
                  <a:gd name="T100" fmla="*/ 718 w 1132"/>
                  <a:gd name="T101" fmla="*/ 277 h 531"/>
                  <a:gd name="T102" fmla="*/ 720 w 1132"/>
                  <a:gd name="T103" fmla="*/ 286 h 531"/>
                  <a:gd name="T104" fmla="*/ 725 w 1132"/>
                  <a:gd name="T105" fmla="*/ 281 h 531"/>
                  <a:gd name="T106" fmla="*/ 727 w 1132"/>
                  <a:gd name="T107" fmla="*/ 276 h 531"/>
                  <a:gd name="T108" fmla="*/ 906 w 1132"/>
                  <a:gd name="T109" fmla="*/ 9 h 531"/>
                  <a:gd name="T110" fmla="*/ 907 w 1132"/>
                  <a:gd name="T111" fmla="*/ 5 h 531"/>
                  <a:gd name="T112" fmla="*/ 911 w 1132"/>
                  <a:gd name="T113" fmla="*/ 2 h 531"/>
                  <a:gd name="T114" fmla="*/ 916 w 1132"/>
                  <a:gd name="T115" fmla="*/ 0 h 531"/>
                  <a:gd name="T116" fmla="*/ 921 w 1132"/>
                  <a:gd name="T117"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2" h="531">
                    <a:moveTo>
                      <a:pt x="921" y="0"/>
                    </a:moveTo>
                    <a:lnTo>
                      <a:pt x="1122" y="0"/>
                    </a:lnTo>
                    <a:lnTo>
                      <a:pt x="1132" y="0"/>
                    </a:lnTo>
                    <a:lnTo>
                      <a:pt x="1127" y="7"/>
                    </a:lnTo>
                    <a:lnTo>
                      <a:pt x="1124" y="14"/>
                    </a:lnTo>
                    <a:lnTo>
                      <a:pt x="1119" y="21"/>
                    </a:lnTo>
                    <a:lnTo>
                      <a:pt x="754" y="522"/>
                    </a:lnTo>
                    <a:lnTo>
                      <a:pt x="750" y="526"/>
                    </a:lnTo>
                    <a:lnTo>
                      <a:pt x="747" y="527"/>
                    </a:lnTo>
                    <a:lnTo>
                      <a:pt x="742" y="529"/>
                    </a:lnTo>
                    <a:lnTo>
                      <a:pt x="737" y="529"/>
                    </a:lnTo>
                    <a:lnTo>
                      <a:pt x="629" y="531"/>
                    </a:lnTo>
                    <a:lnTo>
                      <a:pt x="622" y="529"/>
                    </a:lnTo>
                    <a:lnTo>
                      <a:pt x="619" y="527"/>
                    </a:lnTo>
                    <a:lnTo>
                      <a:pt x="615" y="524"/>
                    </a:lnTo>
                    <a:lnTo>
                      <a:pt x="613" y="519"/>
                    </a:lnTo>
                    <a:lnTo>
                      <a:pt x="527" y="245"/>
                    </a:lnTo>
                    <a:lnTo>
                      <a:pt x="527" y="245"/>
                    </a:lnTo>
                    <a:lnTo>
                      <a:pt x="526" y="242"/>
                    </a:lnTo>
                    <a:lnTo>
                      <a:pt x="524" y="245"/>
                    </a:lnTo>
                    <a:lnTo>
                      <a:pt x="521" y="249"/>
                    </a:lnTo>
                    <a:lnTo>
                      <a:pt x="345" y="517"/>
                    </a:lnTo>
                    <a:lnTo>
                      <a:pt x="342" y="522"/>
                    </a:lnTo>
                    <a:lnTo>
                      <a:pt x="338" y="526"/>
                    </a:lnTo>
                    <a:lnTo>
                      <a:pt x="335" y="529"/>
                    </a:lnTo>
                    <a:lnTo>
                      <a:pt x="330" y="529"/>
                    </a:lnTo>
                    <a:lnTo>
                      <a:pt x="323" y="531"/>
                    </a:lnTo>
                    <a:lnTo>
                      <a:pt x="215" y="529"/>
                    </a:lnTo>
                    <a:lnTo>
                      <a:pt x="211" y="529"/>
                    </a:lnTo>
                    <a:lnTo>
                      <a:pt x="208" y="527"/>
                    </a:lnTo>
                    <a:lnTo>
                      <a:pt x="205" y="526"/>
                    </a:lnTo>
                    <a:lnTo>
                      <a:pt x="203" y="522"/>
                    </a:lnTo>
                    <a:lnTo>
                      <a:pt x="4" y="9"/>
                    </a:lnTo>
                    <a:lnTo>
                      <a:pt x="2" y="5"/>
                    </a:lnTo>
                    <a:lnTo>
                      <a:pt x="0" y="2"/>
                    </a:lnTo>
                    <a:lnTo>
                      <a:pt x="223" y="2"/>
                    </a:lnTo>
                    <a:lnTo>
                      <a:pt x="316" y="286"/>
                    </a:lnTo>
                    <a:lnTo>
                      <a:pt x="320" y="282"/>
                    </a:lnTo>
                    <a:lnTo>
                      <a:pt x="321" y="279"/>
                    </a:lnTo>
                    <a:lnTo>
                      <a:pt x="323" y="276"/>
                    </a:lnTo>
                    <a:lnTo>
                      <a:pt x="502" y="9"/>
                    </a:lnTo>
                    <a:lnTo>
                      <a:pt x="505" y="4"/>
                    </a:lnTo>
                    <a:lnTo>
                      <a:pt x="510" y="2"/>
                    </a:lnTo>
                    <a:lnTo>
                      <a:pt x="516" y="0"/>
                    </a:lnTo>
                    <a:lnTo>
                      <a:pt x="617" y="0"/>
                    </a:lnTo>
                    <a:lnTo>
                      <a:pt x="622" y="0"/>
                    </a:lnTo>
                    <a:lnTo>
                      <a:pt x="625" y="2"/>
                    </a:lnTo>
                    <a:lnTo>
                      <a:pt x="627" y="5"/>
                    </a:lnTo>
                    <a:lnTo>
                      <a:pt x="629" y="9"/>
                    </a:lnTo>
                    <a:lnTo>
                      <a:pt x="715" y="272"/>
                    </a:lnTo>
                    <a:lnTo>
                      <a:pt x="718" y="277"/>
                    </a:lnTo>
                    <a:lnTo>
                      <a:pt x="720" y="286"/>
                    </a:lnTo>
                    <a:lnTo>
                      <a:pt x="725" y="281"/>
                    </a:lnTo>
                    <a:lnTo>
                      <a:pt x="727" y="276"/>
                    </a:lnTo>
                    <a:lnTo>
                      <a:pt x="906" y="9"/>
                    </a:lnTo>
                    <a:lnTo>
                      <a:pt x="907" y="5"/>
                    </a:lnTo>
                    <a:lnTo>
                      <a:pt x="911" y="2"/>
                    </a:lnTo>
                    <a:lnTo>
                      <a:pt x="916" y="0"/>
                    </a:lnTo>
                    <a:lnTo>
                      <a:pt x="9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6" name="Freeform 13"/>
              <p:cNvSpPr>
                <a:spLocks/>
              </p:cNvSpPr>
              <p:nvPr/>
            </p:nvSpPr>
            <p:spPr bwMode="auto">
              <a:xfrm>
                <a:off x="4878" y="1864"/>
                <a:ext cx="659" cy="546"/>
              </a:xfrm>
              <a:custGeom>
                <a:avLst/>
                <a:gdLst>
                  <a:gd name="T0" fmla="*/ 485 w 659"/>
                  <a:gd name="T1" fmla="*/ 0 h 546"/>
                  <a:gd name="T2" fmla="*/ 522 w 659"/>
                  <a:gd name="T3" fmla="*/ 4 h 546"/>
                  <a:gd name="T4" fmla="*/ 561 w 659"/>
                  <a:gd name="T5" fmla="*/ 12 h 546"/>
                  <a:gd name="T6" fmla="*/ 591 w 659"/>
                  <a:gd name="T7" fmla="*/ 26 h 546"/>
                  <a:gd name="T8" fmla="*/ 616 w 659"/>
                  <a:gd name="T9" fmla="*/ 44 h 546"/>
                  <a:gd name="T10" fmla="*/ 635 w 659"/>
                  <a:gd name="T11" fmla="*/ 68 h 546"/>
                  <a:gd name="T12" fmla="*/ 648 w 659"/>
                  <a:gd name="T13" fmla="*/ 95 h 546"/>
                  <a:gd name="T14" fmla="*/ 655 w 659"/>
                  <a:gd name="T15" fmla="*/ 129 h 546"/>
                  <a:gd name="T16" fmla="*/ 659 w 659"/>
                  <a:gd name="T17" fmla="*/ 166 h 546"/>
                  <a:gd name="T18" fmla="*/ 655 w 659"/>
                  <a:gd name="T19" fmla="*/ 205 h 546"/>
                  <a:gd name="T20" fmla="*/ 648 w 659"/>
                  <a:gd name="T21" fmla="*/ 242 h 546"/>
                  <a:gd name="T22" fmla="*/ 611 w 659"/>
                  <a:gd name="T23" fmla="*/ 465 h 546"/>
                  <a:gd name="T24" fmla="*/ 598 w 659"/>
                  <a:gd name="T25" fmla="*/ 546 h 546"/>
                  <a:gd name="T26" fmla="*/ 397 w 659"/>
                  <a:gd name="T27" fmla="*/ 546 h 546"/>
                  <a:gd name="T28" fmla="*/ 409 w 659"/>
                  <a:gd name="T29" fmla="*/ 472 h 546"/>
                  <a:gd name="T30" fmla="*/ 447 w 659"/>
                  <a:gd name="T31" fmla="*/ 242 h 546"/>
                  <a:gd name="T32" fmla="*/ 449 w 659"/>
                  <a:gd name="T33" fmla="*/ 225 h 546"/>
                  <a:gd name="T34" fmla="*/ 447 w 659"/>
                  <a:gd name="T35" fmla="*/ 207 h 546"/>
                  <a:gd name="T36" fmla="*/ 442 w 659"/>
                  <a:gd name="T37" fmla="*/ 186 h 546"/>
                  <a:gd name="T38" fmla="*/ 432 w 659"/>
                  <a:gd name="T39" fmla="*/ 169 h 546"/>
                  <a:gd name="T40" fmla="*/ 417 w 659"/>
                  <a:gd name="T41" fmla="*/ 159 h 546"/>
                  <a:gd name="T42" fmla="*/ 395 w 659"/>
                  <a:gd name="T43" fmla="*/ 152 h 546"/>
                  <a:gd name="T44" fmla="*/ 365 w 659"/>
                  <a:gd name="T45" fmla="*/ 149 h 546"/>
                  <a:gd name="T46" fmla="*/ 338 w 659"/>
                  <a:gd name="T47" fmla="*/ 154 h 546"/>
                  <a:gd name="T48" fmla="*/ 312 w 659"/>
                  <a:gd name="T49" fmla="*/ 164 h 546"/>
                  <a:gd name="T50" fmla="*/ 290 w 659"/>
                  <a:gd name="T51" fmla="*/ 181 h 546"/>
                  <a:gd name="T52" fmla="*/ 272 w 659"/>
                  <a:gd name="T53" fmla="*/ 203 h 546"/>
                  <a:gd name="T54" fmla="*/ 258 w 659"/>
                  <a:gd name="T55" fmla="*/ 230 h 546"/>
                  <a:gd name="T56" fmla="*/ 248 w 659"/>
                  <a:gd name="T57" fmla="*/ 269 h 546"/>
                  <a:gd name="T58" fmla="*/ 202 w 659"/>
                  <a:gd name="T59" fmla="*/ 539 h 546"/>
                  <a:gd name="T60" fmla="*/ 202 w 659"/>
                  <a:gd name="T61" fmla="*/ 541 h 546"/>
                  <a:gd name="T62" fmla="*/ 202 w 659"/>
                  <a:gd name="T63" fmla="*/ 543 h 546"/>
                  <a:gd name="T64" fmla="*/ 201 w 659"/>
                  <a:gd name="T65" fmla="*/ 546 h 546"/>
                  <a:gd name="T66" fmla="*/ 199 w 659"/>
                  <a:gd name="T67" fmla="*/ 546 h 546"/>
                  <a:gd name="T68" fmla="*/ 196 w 659"/>
                  <a:gd name="T69" fmla="*/ 546 h 546"/>
                  <a:gd name="T70" fmla="*/ 5 w 659"/>
                  <a:gd name="T71" fmla="*/ 546 h 546"/>
                  <a:gd name="T72" fmla="*/ 3 w 659"/>
                  <a:gd name="T73" fmla="*/ 546 h 546"/>
                  <a:gd name="T74" fmla="*/ 0 w 659"/>
                  <a:gd name="T75" fmla="*/ 546 h 546"/>
                  <a:gd name="T76" fmla="*/ 89 w 659"/>
                  <a:gd name="T77" fmla="*/ 19 h 546"/>
                  <a:gd name="T78" fmla="*/ 290 w 659"/>
                  <a:gd name="T79" fmla="*/ 19 h 546"/>
                  <a:gd name="T80" fmla="*/ 285 w 659"/>
                  <a:gd name="T81" fmla="*/ 51 h 546"/>
                  <a:gd name="T82" fmla="*/ 280 w 659"/>
                  <a:gd name="T83" fmla="*/ 87 h 546"/>
                  <a:gd name="T84" fmla="*/ 287 w 659"/>
                  <a:gd name="T85" fmla="*/ 80 h 546"/>
                  <a:gd name="T86" fmla="*/ 294 w 659"/>
                  <a:gd name="T87" fmla="*/ 73 h 546"/>
                  <a:gd name="T88" fmla="*/ 300 w 659"/>
                  <a:gd name="T89" fmla="*/ 66 h 546"/>
                  <a:gd name="T90" fmla="*/ 333 w 659"/>
                  <a:gd name="T91" fmla="*/ 41 h 546"/>
                  <a:gd name="T92" fmla="*/ 366 w 659"/>
                  <a:gd name="T93" fmla="*/ 21 h 546"/>
                  <a:gd name="T94" fmla="*/ 403 w 659"/>
                  <a:gd name="T95" fmla="*/ 9 h 546"/>
                  <a:gd name="T96" fmla="*/ 442 w 659"/>
                  <a:gd name="T97" fmla="*/ 2 h 546"/>
                  <a:gd name="T98" fmla="*/ 485 w 659"/>
                  <a:gd name="T99"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9" h="546">
                    <a:moveTo>
                      <a:pt x="485" y="0"/>
                    </a:moveTo>
                    <a:lnTo>
                      <a:pt x="522" y="4"/>
                    </a:lnTo>
                    <a:lnTo>
                      <a:pt x="561" y="12"/>
                    </a:lnTo>
                    <a:lnTo>
                      <a:pt x="591" y="26"/>
                    </a:lnTo>
                    <a:lnTo>
                      <a:pt x="616" y="44"/>
                    </a:lnTo>
                    <a:lnTo>
                      <a:pt x="635" y="68"/>
                    </a:lnTo>
                    <a:lnTo>
                      <a:pt x="648" y="95"/>
                    </a:lnTo>
                    <a:lnTo>
                      <a:pt x="655" y="129"/>
                    </a:lnTo>
                    <a:lnTo>
                      <a:pt x="659" y="166"/>
                    </a:lnTo>
                    <a:lnTo>
                      <a:pt x="655" y="205"/>
                    </a:lnTo>
                    <a:lnTo>
                      <a:pt x="648" y="242"/>
                    </a:lnTo>
                    <a:lnTo>
                      <a:pt x="611" y="465"/>
                    </a:lnTo>
                    <a:lnTo>
                      <a:pt x="598" y="546"/>
                    </a:lnTo>
                    <a:lnTo>
                      <a:pt x="397" y="546"/>
                    </a:lnTo>
                    <a:lnTo>
                      <a:pt x="409" y="472"/>
                    </a:lnTo>
                    <a:lnTo>
                      <a:pt x="447" y="242"/>
                    </a:lnTo>
                    <a:lnTo>
                      <a:pt x="449" y="225"/>
                    </a:lnTo>
                    <a:lnTo>
                      <a:pt x="447" y="207"/>
                    </a:lnTo>
                    <a:lnTo>
                      <a:pt x="442" y="186"/>
                    </a:lnTo>
                    <a:lnTo>
                      <a:pt x="432" y="169"/>
                    </a:lnTo>
                    <a:lnTo>
                      <a:pt x="417" y="159"/>
                    </a:lnTo>
                    <a:lnTo>
                      <a:pt x="395" y="152"/>
                    </a:lnTo>
                    <a:lnTo>
                      <a:pt x="365" y="149"/>
                    </a:lnTo>
                    <a:lnTo>
                      <a:pt x="338" y="154"/>
                    </a:lnTo>
                    <a:lnTo>
                      <a:pt x="312" y="164"/>
                    </a:lnTo>
                    <a:lnTo>
                      <a:pt x="290" y="181"/>
                    </a:lnTo>
                    <a:lnTo>
                      <a:pt x="272" y="203"/>
                    </a:lnTo>
                    <a:lnTo>
                      <a:pt x="258" y="230"/>
                    </a:lnTo>
                    <a:lnTo>
                      <a:pt x="248" y="269"/>
                    </a:lnTo>
                    <a:lnTo>
                      <a:pt x="202" y="539"/>
                    </a:lnTo>
                    <a:lnTo>
                      <a:pt x="202" y="541"/>
                    </a:lnTo>
                    <a:lnTo>
                      <a:pt x="202" y="543"/>
                    </a:lnTo>
                    <a:lnTo>
                      <a:pt x="201" y="546"/>
                    </a:lnTo>
                    <a:lnTo>
                      <a:pt x="199" y="546"/>
                    </a:lnTo>
                    <a:lnTo>
                      <a:pt x="196" y="546"/>
                    </a:lnTo>
                    <a:lnTo>
                      <a:pt x="5" y="546"/>
                    </a:lnTo>
                    <a:lnTo>
                      <a:pt x="3" y="546"/>
                    </a:lnTo>
                    <a:lnTo>
                      <a:pt x="0" y="546"/>
                    </a:lnTo>
                    <a:lnTo>
                      <a:pt x="89" y="19"/>
                    </a:lnTo>
                    <a:lnTo>
                      <a:pt x="290" y="19"/>
                    </a:lnTo>
                    <a:lnTo>
                      <a:pt x="285" y="51"/>
                    </a:lnTo>
                    <a:lnTo>
                      <a:pt x="280" y="87"/>
                    </a:lnTo>
                    <a:lnTo>
                      <a:pt x="287" y="80"/>
                    </a:lnTo>
                    <a:lnTo>
                      <a:pt x="294" y="73"/>
                    </a:lnTo>
                    <a:lnTo>
                      <a:pt x="300" y="66"/>
                    </a:lnTo>
                    <a:lnTo>
                      <a:pt x="333" y="41"/>
                    </a:lnTo>
                    <a:lnTo>
                      <a:pt x="366" y="21"/>
                    </a:lnTo>
                    <a:lnTo>
                      <a:pt x="403" y="9"/>
                    </a:lnTo>
                    <a:lnTo>
                      <a:pt x="442" y="2"/>
                    </a:lnTo>
                    <a:lnTo>
                      <a:pt x="4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7" name="Freeform 14"/>
              <p:cNvSpPr>
                <a:spLocks noEditPoints="1"/>
              </p:cNvSpPr>
              <p:nvPr/>
            </p:nvSpPr>
            <p:spPr bwMode="auto">
              <a:xfrm>
                <a:off x="5555" y="1863"/>
                <a:ext cx="632" cy="565"/>
              </a:xfrm>
              <a:custGeom>
                <a:avLst/>
                <a:gdLst>
                  <a:gd name="T0" fmla="*/ 326 w 632"/>
                  <a:gd name="T1" fmla="*/ 126 h 565"/>
                  <a:gd name="T2" fmla="*/ 270 w 632"/>
                  <a:gd name="T3" fmla="*/ 148 h 565"/>
                  <a:gd name="T4" fmla="*/ 235 w 632"/>
                  <a:gd name="T5" fmla="*/ 184 h 565"/>
                  <a:gd name="T6" fmla="*/ 454 w 632"/>
                  <a:gd name="T7" fmla="*/ 206 h 565"/>
                  <a:gd name="T8" fmla="*/ 454 w 632"/>
                  <a:gd name="T9" fmla="*/ 192 h 565"/>
                  <a:gd name="T10" fmla="*/ 431 w 632"/>
                  <a:gd name="T11" fmla="*/ 150 h 565"/>
                  <a:gd name="T12" fmla="*/ 384 w 632"/>
                  <a:gd name="T13" fmla="*/ 126 h 565"/>
                  <a:gd name="T14" fmla="*/ 375 w 632"/>
                  <a:gd name="T15" fmla="*/ 0 h 565"/>
                  <a:gd name="T16" fmla="*/ 487 w 632"/>
                  <a:gd name="T17" fmla="*/ 20 h 565"/>
                  <a:gd name="T18" fmla="*/ 561 w 632"/>
                  <a:gd name="T19" fmla="*/ 59 h 565"/>
                  <a:gd name="T20" fmla="*/ 610 w 632"/>
                  <a:gd name="T21" fmla="*/ 121 h 565"/>
                  <a:gd name="T22" fmla="*/ 632 w 632"/>
                  <a:gd name="T23" fmla="*/ 202 h 565"/>
                  <a:gd name="T24" fmla="*/ 625 w 632"/>
                  <a:gd name="T25" fmla="*/ 309 h 565"/>
                  <a:gd name="T26" fmla="*/ 623 w 632"/>
                  <a:gd name="T27" fmla="*/ 316 h 565"/>
                  <a:gd name="T28" fmla="*/ 199 w 632"/>
                  <a:gd name="T29" fmla="*/ 339 h 565"/>
                  <a:gd name="T30" fmla="*/ 206 w 632"/>
                  <a:gd name="T31" fmla="*/ 383 h 565"/>
                  <a:gd name="T32" fmla="*/ 233 w 632"/>
                  <a:gd name="T33" fmla="*/ 415 h 565"/>
                  <a:gd name="T34" fmla="*/ 289 w 632"/>
                  <a:gd name="T35" fmla="*/ 430 h 565"/>
                  <a:gd name="T36" fmla="*/ 341 w 632"/>
                  <a:gd name="T37" fmla="*/ 429 h 565"/>
                  <a:gd name="T38" fmla="*/ 387 w 632"/>
                  <a:gd name="T39" fmla="*/ 407 h 565"/>
                  <a:gd name="T40" fmla="*/ 411 w 632"/>
                  <a:gd name="T41" fmla="*/ 385 h 565"/>
                  <a:gd name="T42" fmla="*/ 416 w 632"/>
                  <a:gd name="T43" fmla="*/ 383 h 565"/>
                  <a:gd name="T44" fmla="*/ 603 w 632"/>
                  <a:gd name="T45" fmla="*/ 383 h 565"/>
                  <a:gd name="T46" fmla="*/ 586 w 632"/>
                  <a:gd name="T47" fmla="*/ 419 h 565"/>
                  <a:gd name="T48" fmla="*/ 534 w 632"/>
                  <a:gd name="T49" fmla="*/ 481 h 565"/>
                  <a:gd name="T50" fmla="*/ 466 w 632"/>
                  <a:gd name="T51" fmla="*/ 525 h 565"/>
                  <a:gd name="T52" fmla="*/ 387 w 632"/>
                  <a:gd name="T53" fmla="*/ 554 h 565"/>
                  <a:gd name="T54" fmla="*/ 264 w 632"/>
                  <a:gd name="T55" fmla="*/ 565 h 565"/>
                  <a:gd name="T56" fmla="*/ 142 w 632"/>
                  <a:gd name="T57" fmla="*/ 540 h 565"/>
                  <a:gd name="T58" fmla="*/ 80 w 632"/>
                  <a:gd name="T59" fmla="*/ 506 h 565"/>
                  <a:gd name="T60" fmla="*/ 34 w 632"/>
                  <a:gd name="T61" fmla="*/ 457 h 565"/>
                  <a:gd name="T62" fmla="*/ 7 w 632"/>
                  <a:gd name="T63" fmla="*/ 390 h 565"/>
                  <a:gd name="T64" fmla="*/ 5 w 632"/>
                  <a:gd name="T65" fmla="*/ 285 h 565"/>
                  <a:gd name="T66" fmla="*/ 37 w 632"/>
                  <a:gd name="T67" fmla="*/ 186 h 565"/>
                  <a:gd name="T68" fmla="*/ 93 w 632"/>
                  <a:gd name="T69" fmla="*/ 106 h 565"/>
                  <a:gd name="T70" fmla="*/ 169 w 632"/>
                  <a:gd name="T71" fmla="*/ 49 h 565"/>
                  <a:gd name="T72" fmla="*/ 264 w 632"/>
                  <a:gd name="T73" fmla="*/ 13 h 565"/>
                  <a:gd name="T74" fmla="*/ 375 w 632"/>
                  <a:gd name="T7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2" h="565">
                    <a:moveTo>
                      <a:pt x="355" y="123"/>
                    </a:moveTo>
                    <a:lnTo>
                      <a:pt x="326" y="126"/>
                    </a:lnTo>
                    <a:lnTo>
                      <a:pt x="297" y="135"/>
                    </a:lnTo>
                    <a:lnTo>
                      <a:pt x="270" y="148"/>
                    </a:lnTo>
                    <a:lnTo>
                      <a:pt x="248" y="167"/>
                    </a:lnTo>
                    <a:lnTo>
                      <a:pt x="235" y="184"/>
                    </a:lnTo>
                    <a:lnTo>
                      <a:pt x="225" y="206"/>
                    </a:lnTo>
                    <a:lnTo>
                      <a:pt x="454" y="206"/>
                    </a:lnTo>
                    <a:lnTo>
                      <a:pt x="454" y="199"/>
                    </a:lnTo>
                    <a:lnTo>
                      <a:pt x="454" y="192"/>
                    </a:lnTo>
                    <a:lnTo>
                      <a:pt x="444" y="169"/>
                    </a:lnTo>
                    <a:lnTo>
                      <a:pt x="431" y="150"/>
                    </a:lnTo>
                    <a:lnTo>
                      <a:pt x="411" y="137"/>
                    </a:lnTo>
                    <a:lnTo>
                      <a:pt x="384" y="126"/>
                    </a:lnTo>
                    <a:lnTo>
                      <a:pt x="355" y="123"/>
                    </a:lnTo>
                    <a:close/>
                    <a:moveTo>
                      <a:pt x="375" y="0"/>
                    </a:moveTo>
                    <a:lnTo>
                      <a:pt x="431" y="5"/>
                    </a:lnTo>
                    <a:lnTo>
                      <a:pt x="487" y="20"/>
                    </a:lnTo>
                    <a:lnTo>
                      <a:pt x="527" y="37"/>
                    </a:lnTo>
                    <a:lnTo>
                      <a:pt x="561" y="59"/>
                    </a:lnTo>
                    <a:lnTo>
                      <a:pt x="588" y="88"/>
                    </a:lnTo>
                    <a:lnTo>
                      <a:pt x="610" y="121"/>
                    </a:lnTo>
                    <a:lnTo>
                      <a:pt x="623" y="159"/>
                    </a:lnTo>
                    <a:lnTo>
                      <a:pt x="632" y="202"/>
                    </a:lnTo>
                    <a:lnTo>
                      <a:pt x="632" y="256"/>
                    </a:lnTo>
                    <a:lnTo>
                      <a:pt x="625" y="309"/>
                    </a:lnTo>
                    <a:lnTo>
                      <a:pt x="623" y="312"/>
                    </a:lnTo>
                    <a:lnTo>
                      <a:pt x="623" y="316"/>
                    </a:lnTo>
                    <a:lnTo>
                      <a:pt x="203" y="316"/>
                    </a:lnTo>
                    <a:lnTo>
                      <a:pt x="199" y="339"/>
                    </a:lnTo>
                    <a:lnTo>
                      <a:pt x="199" y="361"/>
                    </a:lnTo>
                    <a:lnTo>
                      <a:pt x="206" y="383"/>
                    </a:lnTo>
                    <a:lnTo>
                      <a:pt x="218" y="400"/>
                    </a:lnTo>
                    <a:lnTo>
                      <a:pt x="233" y="415"/>
                    </a:lnTo>
                    <a:lnTo>
                      <a:pt x="260" y="425"/>
                    </a:lnTo>
                    <a:lnTo>
                      <a:pt x="289" y="430"/>
                    </a:lnTo>
                    <a:lnTo>
                      <a:pt x="316" y="432"/>
                    </a:lnTo>
                    <a:lnTo>
                      <a:pt x="341" y="429"/>
                    </a:lnTo>
                    <a:lnTo>
                      <a:pt x="365" y="420"/>
                    </a:lnTo>
                    <a:lnTo>
                      <a:pt x="387" y="407"/>
                    </a:lnTo>
                    <a:lnTo>
                      <a:pt x="407" y="388"/>
                    </a:lnTo>
                    <a:lnTo>
                      <a:pt x="411" y="385"/>
                    </a:lnTo>
                    <a:lnTo>
                      <a:pt x="412" y="385"/>
                    </a:lnTo>
                    <a:lnTo>
                      <a:pt x="416" y="383"/>
                    </a:lnTo>
                    <a:lnTo>
                      <a:pt x="601" y="383"/>
                    </a:lnTo>
                    <a:lnTo>
                      <a:pt x="603" y="383"/>
                    </a:lnTo>
                    <a:lnTo>
                      <a:pt x="605" y="385"/>
                    </a:lnTo>
                    <a:lnTo>
                      <a:pt x="586" y="419"/>
                    </a:lnTo>
                    <a:lnTo>
                      <a:pt x="564" y="451"/>
                    </a:lnTo>
                    <a:lnTo>
                      <a:pt x="534" y="481"/>
                    </a:lnTo>
                    <a:lnTo>
                      <a:pt x="502" y="505"/>
                    </a:lnTo>
                    <a:lnTo>
                      <a:pt x="466" y="525"/>
                    </a:lnTo>
                    <a:lnTo>
                      <a:pt x="427" y="542"/>
                    </a:lnTo>
                    <a:lnTo>
                      <a:pt x="387" y="554"/>
                    </a:lnTo>
                    <a:lnTo>
                      <a:pt x="324" y="564"/>
                    </a:lnTo>
                    <a:lnTo>
                      <a:pt x="264" y="565"/>
                    </a:lnTo>
                    <a:lnTo>
                      <a:pt x="203" y="557"/>
                    </a:lnTo>
                    <a:lnTo>
                      <a:pt x="142" y="540"/>
                    </a:lnTo>
                    <a:lnTo>
                      <a:pt x="108" y="525"/>
                    </a:lnTo>
                    <a:lnTo>
                      <a:pt x="80" y="506"/>
                    </a:lnTo>
                    <a:lnTo>
                      <a:pt x="54" y="483"/>
                    </a:lnTo>
                    <a:lnTo>
                      <a:pt x="34" y="457"/>
                    </a:lnTo>
                    <a:lnTo>
                      <a:pt x="17" y="425"/>
                    </a:lnTo>
                    <a:lnTo>
                      <a:pt x="7" y="390"/>
                    </a:lnTo>
                    <a:lnTo>
                      <a:pt x="0" y="338"/>
                    </a:lnTo>
                    <a:lnTo>
                      <a:pt x="5" y="285"/>
                    </a:lnTo>
                    <a:lnTo>
                      <a:pt x="19" y="233"/>
                    </a:lnTo>
                    <a:lnTo>
                      <a:pt x="37" y="186"/>
                    </a:lnTo>
                    <a:lnTo>
                      <a:pt x="63" y="143"/>
                    </a:lnTo>
                    <a:lnTo>
                      <a:pt x="93" y="106"/>
                    </a:lnTo>
                    <a:lnTo>
                      <a:pt x="128" y="74"/>
                    </a:lnTo>
                    <a:lnTo>
                      <a:pt x="169" y="49"/>
                    </a:lnTo>
                    <a:lnTo>
                      <a:pt x="215" y="29"/>
                    </a:lnTo>
                    <a:lnTo>
                      <a:pt x="264" y="13"/>
                    </a:lnTo>
                    <a:lnTo>
                      <a:pt x="319" y="3"/>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8" name="Freeform 15"/>
              <p:cNvSpPr>
                <a:spLocks noEditPoints="1"/>
              </p:cNvSpPr>
              <p:nvPr/>
            </p:nvSpPr>
            <p:spPr bwMode="auto">
              <a:xfrm>
                <a:off x="3167" y="1863"/>
                <a:ext cx="631" cy="565"/>
              </a:xfrm>
              <a:custGeom>
                <a:avLst/>
                <a:gdLst>
                  <a:gd name="T0" fmla="*/ 319 w 631"/>
                  <a:gd name="T1" fmla="*/ 126 h 565"/>
                  <a:gd name="T2" fmla="*/ 262 w 631"/>
                  <a:gd name="T3" fmla="*/ 153 h 565"/>
                  <a:gd name="T4" fmla="*/ 233 w 631"/>
                  <a:gd name="T5" fmla="*/ 186 h 565"/>
                  <a:gd name="T6" fmla="*/ 454 w 631"/>
                  <a:gd name="T7" fmla="*/ 206 h 565"/>
                  <a:gd name="T8" fmla="*/ 441 w 631"/>
                  <a:gd name="T9" fmla="*/ 164 h 565"/>
                  <a:gd name="T10" fmla="*/ 410 w 631"/>
                  <a:gd name="T11" fmla="*/ 137 h 565"/>
                  <a:gd name="T12" fmla="*/ 348 w 631"/>
                  <a:gd name="T13" fmla="*/ 123 h 565"/>
                  <a:gd name="T14" fmla="*/ 430 w 631"/>
                  <a:gd name="T15" fmla="*/ 5 h 565"/>
                  <a:gd name="T16" fmla="*/ 530 w 631"/>
                  <a:gd name="T17" fmla="*/ 39 h 565"/>
                  <a:gd name="T18" fmla="*/ 588 w 631"/>
                  <a:gd name="T19" fmla="*/ 89 h 565"/>
                  <a:gd name="T20" fmla="*/ 621 w 631"/>
                  <a:gd name="T21" fmla="*/ 159 h 565"/>
                  <a:gd name="T22" fmla="*/ 631 w 631"/>
                  <a:gd name="T23" fmla="*/ 238 h 565"/>
                  <a:gd name="T24" fmla="*/ 623 w 631"/>
                  <a:gd name="T25" fmla="*/ 316 h 565"/>
                  <a:gd name="T26" fmla="*/ 197 w 631"/>
                  <a:gd name="T27" fmla="*/ 346 h 565"/>
                  <a:gd name="T28" fmla="*/ 211 w 631"/>
                  <a:gd name="T29" fmla="*/ 395 h 565"/>
                  <a:gd name="T30" fmla="*/ 240 w 631"/>
                  <a:gd name="T31" fmla="*/ 419 h 565"/>
                  <a:gd name="T32" fmla="*/ 299 w 631"/>
                  <a:gd name="T33" fmla="*/ 432 h 565"/>
                  <a:gd name="T34" fmla="*/ 363 w 631"/>
                  <a:gd name="T35" fmla="*/ 420 h 565"/>
                  <a:gd name="T36" fmla="*/ 403 w 631"/>
                  <a:gd name="T37" fmla="*/ 390 h 565"/>
                  <a:gd name="T38" fmla="*/ 412 w 631"/>
                  <a:gd name="T39" fmla="*/ 385 h 565"/>
                  <a:gd name="T40" fmla="*/ 603 w 631"/>
                  <a:gd name="T41" fmla="*/ 383 h 565"/>
                  <a:gd name="T42" fmla="*/ 596 w 631"/>
                  <a:gd name="T43" fmla="*/ 400 h 565"/>
                  <a:gd name="T44" fmla="*/ 547 w 631"/>
                  <a:gd name="T45" fmla="*/ 466 h 565"/>
                  <a:gd name="T46" fmla="*/ 483 w 631"/>
                  <a:gd name="T47" fmla="*/ 515 h 565"/>
                  <a:gd name="T48" fmla="*/ 381 w 631"/>
                  <a:gd name="T49" fmla="*/ 554 h 565"/>
                  <a:gd name="T50" fmla="*/ 255 w 631"/>
                  <a:gd name="T51" fmla="*/ 565 h 565"/>
                  <a:gd name="T52" fmla="*/ 126 w 631"/>
                  <a:gd name="T53" fmla="*/ 535 h 565"/>
                  <a:gd name="T54" fmla="*/ 59 w 631"/>
                  <a:gd name="T55" fmla="*/ 491 h 565"/>
                  <a:gd name="T56" fmla="*/ 17 w 631"/>
                  <a:gd name="T57" fmla="*/ 429 h 565"/>
                  <a:gd name="T58" fmla="*/ 0 w 631"/>
                  <a:gd name="T59" fmla="*/ 348 h 565"/>
                  <a:gd name="T60" fmla="*/ 15 w 631"/>
                  <a:gd name="T61" fmla="*/ 235 h 565"/>
                  <a:gd name="T62" fmla="*/ 64 w 631"/>
                  <a:gd name="T63" fmla="*/ 138 h 565"/>
                  <a:gd name="T64" fmla="*/ 143 w 631"/>
                  <a:gd name="T65" fmla="*/ 64 h 565"/>
                  <a:gd name="T66" fmla="*/ 246 w 631"/>
                  <a:gd name="T67" fmla="*/ 17 h 565"/>
                  <a:gd name="T68" fmla="*/ 370 w 631"/>
                  <a:gd name="T69"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1" h="565">
                    <a:moveTo>
                      <a:pt x="348" y="123"/>
                    </a:moveTo>
                    <a:lnTo>
                      <a:pt x="319" y="126"/>
                    </a:lnTo>
                    <a:lnTo>
                      <a:pt x="290" y="137"/>
                    </a:lnTo>
                    <a:lnTo>
                      <a:pt x="262" y="153"/>
                    </a:lnTo>
                    <a:lnTo>
                      <a:pt x="245" y="169"/>
                    </a:lnTo>
                    <a:lnTo>
                      <a:pt x="233" y="186"/>
                    </a:lnTo>
                    <a:lnTo>
                      <a:pt x="223" y="206"/>
                    </a:lnTo>
                    <a:lnTo>
                      <a:pt x="454" y="206"/>
                    </a:lnTo>
                    <a:lnTo>
                      <a:pt x="449" y="184"/>
                    </a:lnTo>
                    <a:lnTo>
                      <a:pt x="441" y="164"/>
                    </a:lnTo>
                    <a:lnTo>
                      <a:pt x="427" y="148"/>
                    </a:lnTo>
                    <a:lnTo>
                      <a:pt x="410" y="137"/>
                    </a:lnTo>
                    <a:lnTo>
                      <a:pt x="378" y="126"/>
                    </a:lnTo>
                    <a:lnTo>
                      <a:pt x="348" y="123"/>
                    </a:lnTo>
                    <a:close/>
                    <a:moveTo>
                      <a:pt x="370" y="0"/>
                    </a:moveTo>
                    <a:lnTo>
                      <a:pt x="430" y="5"/>
                    </a:lnTo>
                    <a:lnTo>
                      <a:pt x="491" y="22"/>
                    </a:lnTo>
                    <a:lnTo>
                      <a:pt x="530" y="39"/>
                    </a:lnTo>
                    <a:lnTo>
                      <a:pt x="562" y="61"/>
                    </a:lnTo>
                    <a:lnTo>
                      <a:pt x="588" y="89"/>
                    </a:lnTo>
                    <a:lnTo>
                      <a:pt x="608" y="121"/>
                    </a:lnTo>
                    <a:lnTo>
                      <a:pt x="621" y="159"/>
                    </a:lnTo>
                    <a:lnTo>
                      <a:pt x="630" y="201"/>
                    </a:lnTo>
                    <a:lnTo>
                      <a:pt x="631" y="238"/>
                    </a:lnTo>
                    <a:lnTo>
                      <a:pt x="628" y="277"/>
                    </a:lnTo>
                    <a:lnTo>
                      <a:pt x="623" y="316"/>
                    </a:lnTo>
                    <a:lnTo>
                      <a:pt x="201" y="316"/>
                    </a:lnTo>
                    <a:lnTo>
                      <a:pt x="197" y="346"/>
                    </a:lnTo>
                    <a:lnTo>
                      <a:pt x="202" y="376"/>
                    </a:lnTo>
                    <a:lnTo>
                      <a:pt x="211" y="395"/>
                    </a:lnTo>
                    <a:lnTo>
                      <a:pt x="224" y="408"/>
                    </a:lnTo>
                    <a:lnTo>
                      <a:pt x="240" y="419"/>
                    </a:lnTo>
                    <a:lnTo>
                      <a:pt x="258" y="425"/>
                    </a:lnTo>
                    <a:lnTo>
                      <a:pt x="299" y="432"/>
                    </a:lnTo>
                    <a:lnTo>
                      <a:pt x="338" y="429"/>
                    </a:lnTo>
                    <a:lnTo>
                      <a:pt x="363" y="420"/>
                    </a:lnTo>
                    <a:lnTo>
                      <a:pt x="385" y="408"/>
                    </a:lnTo>
                    <a:lnTo>
                      <a:pt x="403" y="390"/>
                    </a:lnTo>
                    <a:lnTo>
                      <a:pt x="409" y="386"/>
                    </a:lnTo>
                    <a:lnTo>
                      <a:pt x="412" y="385"/>
                    </a:lnTo>
                    <a:lnTo>
                      <a:pt x="419" y="383"/>
                    </a:lnTo>
                    <a:lnTo>
                      <a:pt x="603" y="383"/>
                    </a:lnTo>
                    <a:lnTo>
                      <a:pt x="599" y="392"/>
                    </a:lnTo>
                    <a:lnTo>
                      <a:pt x="596" y="400"/>
                    </a:lnTo>
                    <a:lnTo>
                      <a:pt x="574" y="435"/>
                    </a:lnTo>
                    <a:lnTo>
                      <a:pt x="547" y="466"/>
                    </a:lnTo>
                    <a:lnTo>
                      <a:pt x="517" y="493"/>
                    </a:lnTo>
                    <a:lnTo>
                      <a:pt x="483" y="515"/>
                    </a:lnTo>
                    <a:lnTo>
                      <a:pt x="446" y="533"/>
                    </a:lnTo>
                    <a:lnTo>
                      <a:pt x="381" y="554"/>
                    </a:lnTo>
                    <a:lnTo>
                      <a:pt x="317" y="565"/>
                    </a:lnTo>
                    <a:lnTo>
                      <a:pt x="255" y="565"/>
                    </a:lnTo>
                    <a:lnTo>
                      <a:pt x="191" y="555"/>
                    </a:lnTo>
                    <a:lnTo>
                      <a:pt x="126" y="535"/>
                    </a:lnTo>
                    <a:lnTo>
                      <a:pt x="89" y="515"/>
                    </a:lnTo>
                    <a:lnTo>
                      <a:pt x="59" y="491"/>
                    </a:lnTo>
                    <a:lnTo>
                      <a:pt x="34" y="461"/>
                    </a:lnTo>
                    <a:lnTo>
                      <a:pt x="17" y="429"/>
                    </a:lnTo>
                    <a:lnTo>
                      <a:pt x="5" y="390"/>
                    </a:lnTo>
                    <a:lnTo>
                      <a:pt x="0" y="348"/>
                    </a:lnTo>
                    <a:lnTo>
                      <a:pt x="3" y="290"/>
                    </a:lnTo>
                    <a:lnTo>
                      <a:pt x="15" y="235"/>
                    </a:lnTo>
                    <a:lnTo>
                      <a:pt x="35" y="184"/>
                    </a:lnTo>
                    <a:lnTo>
                      <a:pt x="64" y="138"/>
                    </a:lnTo>
                    <a:lnTo>
                      <a:pt x="99" y="99"/>
                    </a:lnTo>
                    <a:lnTo>
                      <a:pt x="143" y="64"/>
                    </a:lnTo>
                    <a:lnTo>
                      <a:pt x="192" y="37"/>
                    </a:lnTo>
                    <a:lnTo>
                      <a:pt x="246" y="17"/>
                    </a:lnTo>
                    <a:lnTo>
                      <a:pt x="307" y="5"/>
                    </a:lnTo>
                    <a:lnTo>
                      <a:pt x="3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9" name="Freeform 16"/>
              <p:cNvSpPr>
                <a:spLocks/>
              </p:cNvSpPr>
              <p:nvPr/>
            </p:nvSpPr>
            <p:spPr bwMode="auto">
              <a:xfrm>
                <a:off x="4515" y="2094"/>
                <a:ext cx="334" cy="331"/>
              </a:xfrm>
              <a:custGeom>
                <a:avLst/>
                <a:gdLst>
                  <a:gd name="T0" fmla="*/ 167 w 334"/>
                  <a:gd name="T1" fmla="*/ 0 h 331"/>
                  <a:gd name="T2" fmla="*/ 206 w 334"/>
                  <a:gd name="T3" fmla="*/ 4 h 331"/>
                  <a:gd name="T4" fmla="*/ 239 w 334"/>
                  <a:gd name="T5" fmla="*/ 17 h 331"/>
                  <a:gd name="T6" fmla="*/ 272 w 334"/>
                  <a:gd name="T7" fmla="*/ 36 h 331"/>
                  <a:gd name="T8" fmla="*/ 297 w 334"/>
                  <a:gd name="T9" fmla="*/ 63 h 331"/>
                  <a:gd name="T10" fmla="*/ 317 w 334"/>
                  <a:gd name="T11" fmla="*/ 93 h 331"/>
                  <a:gd name="T12" fmla="*/ 329 w 334"/>
                  <a:gd name="T13" fmla="*/ 128 h 331"/>
                  <a:gd name="T14" fmla="*/ 334 w 334"/>
                  <a:gd name="T15" fmla="*/ 166 h 331"/>
                  <a:gd name="T16" fmla="*/ 329 w 334"/>
                  <a:gd name="T17" fmla="*/ 204 h 331"/>
                  <a:gd name="T18" fmla="*/ 315 w 334"/>
                  <a:gd name="T19" fmla="*/ 240 h 331"/>
                  <a:gd name="T20" fmla="*/ 297 w 334"/>
                  <a:gd name="T21" fmla="*/ 270 h 331"/>
                  <a:gd name="T22" fmla="*/ 270 w 334"/>
                  <a:gd name="T23" fmla="*/ 296 h 331"/>
                  <a:gd name="T24" fmla="*/ 239 w 334"/>
                  <a:gd name="T25" fmla="*/ 316 h 331"/>
                  <a:gd name="T26" fmla="*/ 204 w 334"/>
                  <a:gd name="T27" fmla="*/ 328 h 331"/>
                  <a:gd name="T28" fmla="*/ 167 w 334"/>
                  <a:gd name="T29" fmla="*/ 331 h 331"/>
                  <a:gd name="T30" fmla="*/ 128 w 334"/>
                  <a:gd name="T31" fmla="*/ 328 h 331"/>
                  <a:gd name="T32" fmla="*/ 93 w 334"/>
                  <a:gd name="T33" fmla="*/ 314 h 331"/>
                  <a:gd name="T34" fmla="*/ 62 w 334"/>
                  <a:gd name="T35" fmla="*/ 296 h 331"/>
                  <a:gd name="T36" fmla="*/ 37 w 334"/>
                  <a:gd name="T37" fmla="*/ 269 h 331"/>
                  <a:gd name="T38" fmla="*/ 17 w 334"/>
                  <a:gd name="T39" fmla="*/ 238 h 331"/>
                  <a:gd name="T40" fmla="*/ 5 w 334"/>
                  <a:gd name="T41" fmla="*/ 204 h 331"/>
                  <a:gd name="T42" fmla="*/ 0 w 334"/>
                  <a:gd name="T43" fmla="*/ 166 h 331"/>
                  <a:gd name="T44" fmla="*/ 5 w 334"/>
                  <a:gd name="T45" fmla="*/ 127 h 331"/>
                  <a:gd name="T46" fmla="*/ 18 w 334"/>
                  <a:gd name="T47" fmla="*/ 93 h 331"/>
                  <a:gd name="T48" fmla="*/ 37 w 334"/>
                  <a:gd name="T49" fmla="*/ 61 h 331"/>
                  <a:gd name="T50" fmla="*/ 64 w 334"/>
                  <a:gd name="T51" fmla="*/ 36 h 331"/>
                  <a:gd name="T52" fmla="*/ 94 w 334"/>
                  <a:gd name="T53" fmla="*/ 15 h 331"/>
                  <a:gd name="T54" fmla="*/ 130 w 334"/>
                  <a:gd name="T55" fmla="*/ 4 h 331"/>
                  <a:gd name="T56" fmla="*/ 167 w 334"/>
                  <a:gd name="T5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4" h="331">
                    <a:moveTo>
                      <a:pt x="167" y="0"/>
                    </a:moveTo>
                    <a:lnTo>
                      <a:pt x="206" y="4"/>
                    </a:lnTo>
                    <a:lnTo>
                      <a:pt x="239" y="17"/>
                    </a:lnTo>
                    <a:lnTo>
                      <a:pt x="272" y="36"/>
                    </a:lnTo>
                    <a:lnTo>
                      <a:pt x="297" y="63"/>
                    </a:lnTo>
                    <a:lnTo>
                      <a:pt x="317" y="93"/>
                    </a:lnTo>
                    <a:lnTo>
                      <a:pt x="329" y="128"/>
                    </a:lnTo>
                    <a:lnTo>
                      <a:pt x="334" y="166"/>
                    </a:lnTo>
                    <a:lnTo>
                      <a:pt x="329" y="204"/>
                    </a:lnTo>
                    <a:lnTo>
                      <a:pt x="315" y="240"/>
                    </a:lnTo>
                    <a:lnTo>
                      <a:pt x="297" y="270"/>
                    </a:lnTo>
                    <a:lnTo>
                      <a:pt x="270" y="296"/>
                    </a:lnTo>
                    <a:lnTo>
                      <a:pt x="239" y="316"/>
                    </a:lnTo>
                    <a:lnTo>
                      <a:pt x="204" y="328"/>
                    </a:lnTo>
                    <a:lnTo>
                      <a:pt x="167" y="331"/>
                    </a:lnTo>
                    <a:lnTo>
                      <a:pt x="128" y="328"/>
                    </a:lnTo>
                    <a:lnTo>
                      <a:pt x="93" y="314"/>
                    </a:lnTo>
                    <a:lnTo>
                      <a:pt x="62" y="296"/>
                    </a:lnTo>
                    <a:lnTo>
                      <a:pt x="37" y="269"/>
                    </a:lnTo>
                    <a:lnTo>
                      <a:pt x="17" y="238"/>
                    </a:lnTo>
                    <a:lnTo>
                      <a:pt x="5" y="204"/>
                    </a:lnTo>
                    <a:lnTo>
                      <a:pt x="0" y="166"/>
                    </a:lnTo>
                    <a:lnTo>
                      <a:pt x="5" y="127"/>
                    </a:lnTo>
                    <a:lnTo>
                      <a:pt x="18" y="93"/>
                    </a:lnTo>
                    <a:lnTo>
                      <a:pt x="37" y="61"/>
                    </a:lnTo>
                    <a:lnTo>
                      <a:pt x="64" y="36"/>
                    </a:lnTo>
                    <a:lnTo>
                      <a:pt x="94" y="15"/>
                    </a:lnTo>
                    <a:lnTo>
                      <a:pt x="130" y="4"/>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grpSp>
      </p:grpSp>
      <p:grpSp>
        <p:nvGrpSpPr>
          <p:cNvPr id="20" name="Group 19"/>
          <p:cNvGrpSpPr/>
          <p:nvPr/>
        </p:nvGrpSpPr>
        <p:grpSpPr>
          <a:xfrm>
            <a:off x="7502722" y="1530218"/>
            <a:ext cx="4374253" cy="3675868"/>
            <a:chOff x="7531335" y="2371100"/>
            <a:chExt cx="3676259" cy="3089314"/>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1335" y="2371100"/>
              <a:ext cx="3171058" cy="2032930"/>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48066">
              <a:off x="10022939" y="3357944"/>
              <a:ext cx="1184655" cy="2102470"/>
            </a:xfrm>
            <a:prstGeom prst="rect">
              <a:avLst/>
            </a:prstGeom>
          </p:spPr>
        </p:pic>
      </p:grpSp>
      <p:grpSp>
        <p:nvGrpSpPr>
          <p:cNvPr id="29" name="Group 28"/>
          <p:cNvGrpSpPr/>
          <p:nvPr/>
        </p:nvGrpSpPr>
        <p:grpSpPr>
          <a:xfrm>
            <a:off x="7954142" y="4301799"/>
            <a:ext cx="2138856" cy="1481293"/>
            <a:chOff x="3880379" y="4405853"/>
            <a:chExt cx="2278619" cy="1578088"/>
          </a:xfrm>
        </p:grpSpPr>
        <p:pic>
          <p:nvPicPr>
            <p:cNvPr id="26" name="Picture 25"/>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28498"/>
            <a:stretch/>
          </p:blipFill>
          <p:spPr>
            <a:xfrm>
              <a:off x="3880379" y="4502648"/>
              <a:ext cx="2195354" cy="1468552"/>
            </a:xfrm>
            <a:prstGeom prst="rect">
              <a:avLst/>
            </a:prstGeom>
          </p:spPr>
        </p:pic>
        <p:pic>
          <p:nvPicPr>
            <p:cNvPr id="27" name="Picture 26"/>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4609897" y="4405853"/>
              <a:ext cx="1549101" cy="1578088"/>
            </a:xfrm>
            <a:prstGeom prst="rect">
              <a:avLst/>
            </a:prstGeom>
          </p:spPr>
        </p:pic>
        <p:pic>
          <p:nvPicPr>
            <p:cNvPr id="28" name="Picture 27"/>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3939347" y="4988053"/>
              <a:ext cx="350539" cy="357098"/>
            </a:xfrm>
            <a:prstGeom prst="rect">
              <a:avLst/>
            </a:prstGeom>
          </p:spPr>
        </p:pic>
      </p:grpSp>
      <p:sp>
        <p:nvSpPr>
          <p:cNvPr id="33" name="TextBox 32"/>
          <p:cNvSpPr txBox="1"/>
          <p:nvPr/>
        </p:nvSpPr>
        <p:spPr>
          <a:xfrm>
            <a:off x="0" y="6422061"/>
            <a:ext cx="12436475" cy="572464"/>
          </a:xfrm>
          <a:prstGeom prst="rect">
            <a:avLst/>
          </a:prstGeom>
          <a:solidFill>
            <a:srgbClr val="3E3E3E"/>
          </a:solidFill>
        </p:spPr>
        <p:txBody>
          <a:bodyPr wrap="square" lIns="182880" tIns="146304" rIns="182880" bIns="146304" rtlCol="0">
            <a:spAutoFit/>
          </a:bodyPr>
          <a:lstStyle/>
          <a:p>
            <a:pPr algn="ctr">
              <a:lnSpc>
                <a:spcPct val="90000"/>
              </a:lnSpc>
              <a:spcAft>
                <a:spcPts val="600"/>
              </a:spcAft>
              <a:defRPr/>
            </a:pPr>
            <a:r>
              <a:rPr lang="en-US" sz="2000" kern="0" dirty="0" smtClean="0">
                <a:gradFill>
                  <a:gsLst>
                    <a:gs pos="2917">
                      <a:srgbClr val="00BCF2">
                        <a:lumMod val="20000"/>
                        <a:lumOff val="80000"/>
                      </a:srgbClr>
                    </a:gs>
                    <a:gs pos="96000">
                      <a:srgbClr val="00BCF2">
                        <a:lumMod val="20000"/>
                        <a:lumOff val="80000"/>
                      </a:srgbClr>
                    </a:gs>
                  </a:gsLst>
                  <a:lin ang="5400000" scaled="0"/>
                </a:gradFill>
                <a:latin typeface="Segoe UI Light"/>
              </a:rPr>
              <a:t>connect. </a:t>
            </a:r>
            <a:r>
              <a:rPr lang="en-US" sz="2000" kern="0" dirty="0" smtClean="0">
                <a:gradFill>
                  <a:gsLst>
                    <a:gs pos="2917">
                      <a:srgbClr val="00BCF2"/>
                    </a:gs>
                    <a:gs pos="30000">
                      <a:srgbClr val="00BCF2"/>
                    </a:gs>
                  </a:gsLst>
                  <a:lin ang="5400000" scaled="0"/>
                </a:gradFill>
                <a:latin typeface="Segoe UI Light"/>
              </a:rPr>
              <a:t>reimagine. </a:t>
            </a:r>
            <a:r>
              <a:rPr lang="en-US" sz="2000" kern="0" dirty="0" smtClean="0">
                <a:gradFill>
                  <a:gsLst>
                    <a:gs pos="2917">
                      <a:srgbClr val="0072C6"/>
                    </a:gs>
                    <a:gs pos="30000">
                      <a:srgbClr val="0072C6"/>
                    </a:gs>
                  </a:gsLst>
                  <a:lin ang="5400000" scaled="0"/>
                </a:gradFill>
                <a:latin typeface="Segoe UI Light"/>
              </a:rPr>
              <a:t>transform.</a:t>
            </a:r>
          </a:p>
        </p:txBody>
      </p:sp>
      <p:sp>
        <p:nvSpPr>
          <p:cNvPr id="5" name="Text Placeholder 4"/>
          <p:cNvSpPr>
            <a:spLocks noGrp="1"/>
          </p:cNvSpPr>
          <p:nvPr>
            <p:ph type="body" sz="quarter" idx="11"/>
          </p:nvPr>
        </p:nvSpPr>
        <p:spPr>
          <a:xfrm>
            <a:off x="274639" y="2125677"/>
            <a:ext cx="11889564" cy="2523768"/>
          </a:xfrm>
        </p:spPr>
        <p:txBody>
          <a:bodyPr/>
          <a:lstStyle/>
          <a:p>
            <a:r>
              <a:rPr lang="en-US" dirty="0" smtClean="0"/>
              <a:t>Evaluate sessions</a:t>
            </a:r>
            <a:br>
              <a:rPr lang="en-US" dirty="0" smtClean="0"/>
            </a:br>
            <a:r>
              <a:rPr lang="en-US" dirty="0" smtClean="0"/>
              <a:t>on </a:t>
            </a:r>
            <a:r>
              <a:rPr lang="en-US" dirty="0" err="1" smtClean="0"/>
              <a:t>MySPC</a:t>
            </a:r>
            <a:r>
              <a:rPr lang="en-US" dirty="0" smtClean="0"/>
              <a:t> using  your</a:t>
            </a:r>
            <a:br>
              <a:rPr lang="en-US" dirty="0" smtClean="0"/>
            </a:br>
            <a:r>
              <a:rPr lang="en-US" dirty="0" smtClean="0"/>
              <a:t>laptop or mobile device:</a:t>
            </a:r>
          </a:p>
          <a:p>
            <a:r>
              <a:rPr lang="en-US" dirty="0">
                <a:gradFill>
                  <a:gsLst>
                    <a:gs pos="1250">
                      <a:schemeClr val="tx2"/>
                    </a:gs>
                    <a:gs pos="100000">
                      <a:schemeClr val="tx2"/>
                    </a:gs>
                  </a:gsLst>
                  <a:lin ang="5400000" scaled="0"/>
                </a:gradFill>
              </a:rPr>
              <a:t>m</a:t>
            </a:r>
            <a:r>
              <a:rPr lang="en-US" dirty="0" smtClean="0">
                <a:gradFill>
                  <a:gsLst>
                    <a:gs pos="1250">
                      <a:schemeClr val="tx2"/>
                    </a:gs>
                    <a:gs pos="100000">
                      <a:schemeClr val="tx2"/>
                    </a:gs>
                  </a:gsLst>
                  <a:lin ang="5400000" scaled="0"/>
                </a:gradFill>
              </a:rPr>
              <a:t>yspc.sharepointconference.com</a:t>
            </a:r>
            <a:endParaRPr lang="en-US" dirty="0">
              <a:gradFill>
                <a:gsLst>
                  <a:gs pos="1250">
                    <a:schemeClr val="tx2"/>
                  </a:gs>
                  <a:gs pos="100000">
                    <a:schemeClr val="tx2"/>
                  </a:gs>
                </a:gsLst>
                <a:lin ang="5400000" scaled="0"/>
              </a:gradFill>
            </a:endParaRPr>
          </a:p>
        </p:txBody>
      </p:sp>
    </p:spTree>
    <p:extLst>
      <p:ext uri="{BB962C8B-B14F-4D97-AF65-F5344CB8AC3E}">
        <p14:creationId xmlns:p14="http://schemas.microsoft.com/office/powerpoint/2010/main" val="35032611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85716" y="198580"/>
            <a:ext cx="9759790" cy="1382002"/>
          </a:xfrm>
          <a:prstGeom prst="rect">
            <a:avLst/>
          </a:prstGeom>
        </p:spPr>
        <p:txBody>
          <a:bodyPr/>
          <a:lstStyle>
            <a:lvl1pPr algn="l" defTabSz="932649" rtl="0" eaLnBrk="1" latinLnBrk="0" hangingPunct="1">
              <a:lnSpc>
                <a:spcPct val="90000"/>
              </a:lnSpc>
              <a:spcBef>
                <a:spcPct val="0"/>
              </a:spcBef>
              <a:buNone/>
              <a:defRPr lang="en-US" sz="5399"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a:gradFill>
                  <a:gsLst>
                    <a:gs pos="1250">
                      <a:srgbClr val="505050"/>
                    </a:gs>
                    <a:gs pos="100000">
                      <a:srgbClr val="505050"/>
                    </a:gs>
                  </a:gsLst>
                  <a:lin ang="5400000" scaled="0"/>
                </a:gradFill>
              </a:rPr>
              <a:t>About The Speaker</a:t>
            </a: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8716" y="2362342"/>
            <a:ext cx="303365" cy="364848"/>
          </a:xfrm>
          <a:prstGeom prst="rect">
            <a:avLst/>
          </a:prstGeom>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19925" y="3837008"/>
            <a:ext cx="303365" cy="364848"/>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26244" y="4573174"/>
            <a:ext cx="303365" cy="364848"/>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19925" y="3080295"/>
            <a:ext cx="303365" cy="364848"/>
          </a:xfrm>
          <a:prstGeom prst="rect">
            <a:avLst/>
          </a:prstGeom>
        </p:spPr>
      </p:pic>
      <p:sp>
        <p:nvSpPr>
          <p:cNvPr id="8" name="Content Placeholder 6"/>
          <p:cNvSpPr txBox="1">
            <a:spLocks/>
          </p:cNvSpPr>
          <p:nvPr/>
        </p:nvSpPr>
        <p:spPr>
          <a:xfrm>
            <a:off x="1387342" y="1025145"/>
            <a:ext cx="9036843" cy="5261205"/>
          </a:xfrm>
          <a:prstGeom prst="rect">
            <a:avLst/>
          </a:prstGeom>
        </p:spPr>
        <p:txBody>
          <a:bodyPr/>
          <a:lstStyle>
            <a:lvl1pPr marL="460375" indent="-460375" algn="l" defTabSz="914363" rtl="0" eaLnBrk="1" latinLnBrk="0" hangingPunct="1">
              <a:lnSpc>
                <a:spcPct val="90000"/>
              </a:lnSpc>
              <a:spcBef>
                <a:spcPct val="20000"/>
              </a:spcBef>
              <a:buSzPct val="90000"/>
              <a:buFont typeface="Wingdings" pitchFamily="2" charset="2"/>
              <a:buChar char="§"/>
              <a:defRPr sz="3200" kern="1200">
                <a:gradFill>
                  <a:gsLst>
                    <a:gs pos="0">
                      <a:schemeClr val="tx1"/>
                    </a:gs>
                    <a:gs pos="86000">
                      <a:schemeClr val="tx1"/>
                    </a:gs>
                  </a:gsLst>
                  <a:lin ang="5400000" scaled="0"/>
                </a:gradFill>
                <a:latin typeface="Segoe UI Light" pitchFamily="34" charset="0"/>
                <a:ea typeface="+mn-ea"/>
                <a:cs typeface="+mn-cs"/>
              </a:defRPr>
            </a:lvl1pPr>
            <a:lvl2pPr marL="855663" indent="-395288" algn="l" defTabSz="914363" rtl="0" eaLnBrk="1" latinLnBrk="0" hangingPunct="1">
              <a:lnSpc>
                <a:spcPct val="90000"/>
              </a:lnSpc>
              <a:spcBef>
                <a:spcPct val="20000"/>
              </a:spcBef>
              <a:buSzPct val="90000"/>
              <a:buFont typeface="Wingdings" pitchFamily="2" charset="2"/>
              <a:buChar char="§"/>
              <a:defRPr sz="2800" kern="1200">
                <a:gradFill>
                  <a:gsLst>
                    <a:gs pos="0">
                      <a:schemeClr val="tx1"/>
                    </a:gs>
                    <a:gs pos="86000">
                      <a:schemeClr val="tx1"/>
                    </a:gs>
                  </a:gsLst>
                  <a:lin ang="5400000" scaled="0"/>
                </a:gradFill>
                <a:latin typeface="Segoe UI Light" pitchFamily="34" charset="0"/>
                <a:ea typeface="+mn-ea"/>
                <a:cs typeface="+mn-cs"/>
              </a:defRPr>
            </a:lvl2pPr>
            <a:lvl3pPr marL="1258888" indent="-403225" algn="l" defTabSz="914363" rtl="0" eaLnBrk="1" latinLnBrk="0" hangingPunct="1">
              <a:lnSpc>
                <a:spcPct val="90000"/>
              </a:lnSpc>
              <a:spcBef>
                <a:spcPct val="20000"/>
              </a:spcBef>
              <a:buSzPct val="90000"/>
              <a:buFont typeface="Wingdings" pitchFamily="2" charset="2"/>
              <a:buChar char="§"/>
              <a:defRPr sz="2400" kern="1200">
                <a:gradFill>
                  <a:gsLst>
                    <a:gs pos="0">
                      <a:schemeClr val="tx1"/>
                    </a:gs>
                    <a:gs pos="86000">
                      <a:schemeClr val="tx1"/>
                    </a:gs>
                  </a:gsLst>
                  <a:lin ang="5400000" scaled="0"/>
                </a:gradFill>
                <a:latin typeface="Segoe UI Light" pitchFamily="34" charset="0"/>
                <a:ea typeface="+mn-ea"/>
                <a:cs typeface="+mn-cs"/>
              </a:defRPr>
            </a:lvl3pPr>
            <a:lvl4pPr marL="1604963" indent="-346075" algn="l" defTabSz="914363" rtl="0" eaLnBrk="1" latinLnBrk="0" hangingPunct="1">
              <a:lnSpc>
                <a:spcPct val="90000"/>
              </a:lnSpc>
              <a:spcBef>
                <a:spcPct val="20000"/>
              </a:spcBef>
              <a:buSzPct val="90000"/>
              <a:buFont typeface="Wingdings" pitchFamily="2" charset="2"/>
              <a:buChar char="§"/>
              <a:defRPr sz="2000" kern="1200">
                <a:gradFill>
                  <a:gsLst>
                    <a:gs pos="0">
                      <a:schemeClr val="tx1"/>
                    </a:gs>
                    <a:gs pos="86000">
                      <a:schemeClr val="tx1"/>
                    </a:gs>
                  </a:gsLst>
                  <a:lin ang="5400000" scaled="0"/>
                </a:gradFill>
                <a:latin typeface="Segoe UI Light" pitchFamily="34" charset="0"/>
                <a:ea typeface="+mn-ea"/>
                <a:cs typeface="+mn-cs"/>
              </a:defRPr>
            </a:lvl4pPr>
            <a:lvl5pPr marL="1941513" indent="-336550" algn="l" defTabSz="914363" rtl="0" eaLnBrk="1" latinLnBrk="0" hangingPunct="1">
              <a:lnSpc>
                <a:spcPct val="90000"/>
              </a:lnSpc>
              <a:spcBef>
                <a:spcPct val="20000"/>
              </a:spcBef>
              <a:buSzPct val="90000"/>
              <a:buFont typeface="Wingdings" pitchFamily="2" charset="2"/>
              <a:buChar char="§"/>
              <a:defRPr sz="2000" kern="1200">
                <a:gradFill>
                  <a:gsLst>
                    <a:gs pos="0">
                      <a:schemeClr val="tx1"/>
                    </a:gs>
                    <a:gs pos="86000">
                      <a:schemeClr val="tx1"/>
                    </a:gs>
                  </a:gsLst>
                  <a:lin ang="5400000" scaled="0"/>
                </a:gradFill>
                <a:latin typeface="Segoe UI Light" pitchFamily="34" charset="0"/>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Wingdings" pitchFamily="2" charset="2"/>
              <a:buNone/>
            </a:pPr>
            <a:r>
              <a:rPr lang="en-US" sz="2800" dirty="0">
                <a:solidFill>
                  <a:srgbClr val="505050"/>
                </a:solidFill>
              </a:rPr>
              <a:t>Fabian Williams, MCSD, </a:t>
            </a:r>
            <a:r>
              <a:rPr lang="en-US" sz="2800" dirty="0" err="1">
                <a:solidFill>
                  <a:srgbClr val="505050"/>
                </a:solidFill>
              </a:rPr>
              <a:t>MCDBa</a:t>
            </a:r>
            <a:r>
              <a:rPr lang="en-US" sz="2800" dirty="0">
                <a:solidFill>
                  <a:srgbClr val="505050"/>
                </a:solidFill>
              </a:rPr>
              <a:t>, MCSE</a:t>
            </a:r>
            <a:br>
              <a:rPr lang="en-US" sz="2800" dirty="0">
                <a:solidFill>
                  <a:srgbClr val="505050"/>
                </a:solidFill>
              </a:rPr>
            </a:br>
            <a:r>
              <a:rPr lang="en-US" sz="2800" dirty="0">
                <a:solidFill>
                  <a:srgbClr val="505050"/>
                </a:solidFill>
              </a:rPr>
              <a:t>SharePoint Architect</a:t>
            </a:r>
            <a:br>
              <a:rPr lang="en-US" sz="2800" dirty="0">
                <a:solidFill>
                  <a:srgbClr val="505050"/>
                </a:solidFill>
              </a:rPr>
            </a:br>
            <a:r>
              <a:rPr lang="en-US" dirty="0">
                <a:gradFill>
                  <a:gsLst>
                    <a:gs pos="0">
                      <a:srgbClr val="505050"/>
                    </a:gs>
                    <a:gs pos="86000">
                      <a:srgbClr val="505050"/>
                    </a:gs>
                  </a:gsLst>
                  <a:lin ang="5400000" scaled="0"/>
                </a:gradFill>
              </a:rPr>
              <a:t>Planet Technologies, Inc.</a:t>
            </a:r>
            <a:r>
              <a:rPr lang="en-US" sz="2800" dirty="0">
                <a:solidFill>
                  <a:srgbClr val="505050"/>
                </a:solidFill>
              </a:rPr>
              <a:t/>
            </a:r>
            <a:br>
              <a:rPr lang="en-US" sz="2800" dirty="0">
                <a:solidFill>
                  <a:srgbClr val="505050"/>
                </a:solidFill>
              </a:rPr>
            </a:br>
            <a:endParaRPr lang="en-US" sz="2800" dirty="0">
              <a:solidFill>
                <a:srgbClr val="505050"/>
              </a:solidFill>
            </a:endParaRPr>
          </a:p>
          <a:p>
            <a:pPr marL="0" indent="0">
              <a:buFont typeface="Wingdings" pitchFamily="2" charset="2"/>
              <a:buNone/>
            </a:pPr>
            <a:endParaRPr lang="en-US" sz="2800" dirty="0">
              <a:solidFill>
                <a:srgbClr val="505050"/>
              </a:solidFill>
            </a:endParaRPr>
          </a:p>
          <a:p>
            <a:pPr marL="0" indent="0">
              <a:buFont typeface="Wingdings" pitchFamily="2" charset="2"/>
              <a:buNone/>
            </a:pPr>
            <a:endParaRPr lang="en-US" dirty="0">
              <a:solidFill>
                <a:srgbClr val="505050"/>
              </a:solidFill>
            </a:endParaRPr>
          </a:p>
        </p:txBody>
      </p:sp>
      <p:sp>
        <p:nvSpPr>
          <p:cNvPr id="9" name="Rectangle 8"/>
          <p:cNvSpPr/>
          <p:nvPr/>
        </p:nvSpPr>
        <p:spPr>
          <a:xfrm>
            <a:off x="1909716" y="2286143"/>
            <a:ext cx="7280322" cy="2739211"/>
          </a:xfrm>
          <a:prstGeom prst="rect">
            <a:avLst/>
          </a:prstGeom>
        </p:spPr>
        <p:txBody>
          <a:bodyPr wrap="square">
            <a:spAutoFit/>
          </a:bodyPr>
          <a:lstStyle/>
          <a:p>
            <a:r>
              <a:rPr lang="en-US" sz="2800" dirty="0">
                <a:solidFill>
                  <a:srgbClr val="505050"/>
                </a:solidFill>
              </a:rPr>
              <a:t>www.sharepointfabian.com</a:t>
            </a:r>
            <a:br>
              <a:rPr lang="en-US" sz="2800" dirty="0">
                <a:solidFill>
                  <a:srgbClr val="505050"/>
                </a:solidFill>
              </a:rPr>
            </a:br>
            <a:r>
              <a:rPr lang="en-US" sz="2000" dirty="0">
                <a:solidFill>
                  <a:srgbClr val="505050"/>
                </a:solidFill>
              </a:rPr>
              <a:t/>
            </a:r>
            <a:br>
              <a:rPr lang="en-US" sz="2000" dirty="0">
                <a:solidFill>
                  <a:srgbClr val="505050"/>
                </a:solidFill>
              </a:rPr>
            </a:br>
            <a:r>
              <a:rPr lang="en-US" sz="2800" dirty="0">
                <a:solidFill>
                  <a:srgbClr val="505050"/>
                </a:solidFill>
              </a:rPr>
              <a:t>@</a:t>
            </a:r>
            <a:r>
              <a:rPr lang="en-US" sz="2800" dirty="0" err="1">
                <a:solidFill>
                  <a:srgbClr val="505050"/>
                </a:solidFill>
              </a:rPr>
              <a:t>FabianWilliams</a:t>
            </a:r>
            <a:r>
              <a:rPr lang="en-US" sz="2800" dirty="0">
                <a:solidFill>
                  <a:srgbClr val="505050"/>
                </a:solidFill>
              </a:rPr>
              <a:t/>
            </a:r>
            <a:br>
              <a:rPr lang="en-US" sz="2800" dirty="0">
                <a:solidFill>
                  <a:srgbClr val="505050"/>
                </a:solidFill>
              </a:rPr>
            </a:br>
            <a:r>
              <a:rPr lang="en-US" sz="2000" dirty="0">
                <a:solidFill>
                  <a:srgbClr val="505050"/>
                </a:solidFill>
              </a:rPr>
              <a:t/>
            </a:r>
            <a:br>
              <a:rPr lang="en-US" sz="2000" dirty="0">
                <a:solidFill>
                  <a:srgbClr val="505050"/>
                </a:solidFill>
              </a:rPr>
            </a:br>
            <a:r>
              <a:rPr lang="en-US" sz="2800" dirty="0">
                <a:solidFill>
                  <a:srgbClr val="505050"/>
                </a:solidFill>
              </a:rPr>
              <a:t>linkedin.com/in/</a:t>
            </a:r>
            <a:r>
              <a:rPr lang="en-US" sz="2800" dirty="0" err="1">
                <a:solidFill>
                  <a:srgbClr val="505050"/>
                </a:solidFill>
              </a:rPr>
              <a:t>fabiangwilliams</a:t>
            </a:r>
            <a:r>
              <a:rPr lang="en-US" sz="2800" dirty="0">
                <a:solidFill>
                  <a:srgbClr val="505050"/>
                </a:solidFill>
              </a:rPr>
              <a:t/>
            </a:r>
            <a:br>
              <a:rPr lang="en-US" sz="2800" dirty="0">
                <a:solidFill>
                  <a:srgbClr val="505050"/>
                </a:solidFill>
              </a:rPr>
            </a:br>
            <a:r>
              <a:rPr lang="en-US" sz="2000" dirty="0">
                <a:solidFill>
                  <a:srgbClr val="505050"/>
                </a:solidFill>
              </a:rPr>
              <a:t/>
            </a:r>
            <a:br>
              <a:rPr lang="en-US" sz="2000" dirty="0">
                <a:solidFill>
                  <a:srgbClr val="505050"/>
                </a:solidFill>
              </a:rPr>
            </a:br>
            <a:r>
              <a:rPr lang="en-US" sz="2800" dirty="0">
                <a:solidFill>
                  <a:srgbClr val="505050"/>
                </a:solidFill>
              </a:rPr>
              <a:t>fabian@adotob.com</a:t>
            </a:r>
            <a:endParaRPr lang="en-US" sz="2000" dirty="0">
              <a:solidFill>
                <a:srgbClr val="505050"/>
              </a:solidFill>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99732" y="911860"/>
            <a:ext cx="2602088" cy="3289996"/>
          </a:xfrm>
          <a:prstGeom prst="rect">
            <a:avLst/>
          </a:prstGeom>
        </p:spPr>
      </p:pic>
    </p:spTree>
    <p:extLst>
      <p:ext uri="{BB962C8B-B14F-4D97-AF65-F5344CB8AC3E}">
        <p14:creationId xmlns:p14="http://schemas.microsoft.com/office/powerpoint/2010/main" val="4159411948"/>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3" y="3146782"/>
            <a:ext cx="3288507" cy="700960"/>
          </a:xfrm>
          <a:prstGeom prst="rect">
            <a:avLst/>
          </a:prstGeom>
        </p:spPr>
      </p:pic>
      <p:sp>
        <p:nvSpPr>
          <p:cNvPr id="5" name="Text Box 3"/>
          <p:cNvSpPr txBox="1">
            <a:spLocks noChangeArrowheads="1"/>
          </p:cNvSpPr>
          <p:nvPr/>
        </p:nvSpPr>
        <p:spPr bwMode="blackWhite">
          <a:xfrm>
            <a:off x="273051" y="6079032"/>
            <a:ext cx="10974388" cy="618631"/>
          </a:xfrm>
          <a:prstGeom prst="rect">
            <a:avLst/>
          </a:prstGeom>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a:t>
            </a:r>
            <a:r>
              <a:rPr lang="en-US" sz="700" dirty="0" smtClean="0">
                <a:gradFill>
                  <a:gsLst>
                    <a:gs pos="0">
                      <a:schemeClr val="tx1"/>
                    </a:gs>
                    <a:gs pos="100000">
                      <a:schemeClr val="tx1"/>
                    </a:gs>
                  </a:gsLst>
                  <a:lin ang="5400000" scaled="0"/>
                </a:gradFill>
                <a:cs typeface="Segoe UI" pitchFamily="34" charset="0"/>
              </a:rPr>
              <a:t>2014 </a:t>
            </a:r>
            <a:r>
              <a:rPr lang="en-US" sz="700" dirty="0">
                <a:gradFill>
                  <a:gsLst>
                    <a:gs pos="0">
                      <a:schemeClr val="tx1"/>
                    </a:gs>
                    <a:gs pos="100000">
                      <a:schemeClr val="tx1"/>
                    </a:gs>
                  </a:gsLst>
                  <a:lin ang="5400000" scaled="0"/>
                </a:gradFill>
                <a:cs typeface="Segoe UI" pitchFamily="34" charset="0"/>
              </a:rPr>
              <a:t>Microsoft Corporation. All rights reserved. Microsoft, Windows, </a:t>
            </a:r>
            <a:r>
              <a:rPr lang="en-US" sz="700" dirty="0" smtClean="0">
                <a:gradFill>
                  <a:gsLst>
                    <a:gs pos="0">
                      <a:schemeClr val="tx1"/>
                    </a:gs>
                    <a:gs pos="100000">
                      <a:schemeClr val="tx1"/>
                    </a:gs>
                  </a:gsLst>
                  <a:lin ang="5400000" scaled="0"/>
                </a:gradFill>
                <a:cs typeface="Segoe UI" pitchFamily="34" charset="0"/>
              </a:rPr>
              <a:t>and </a:t>
            </a:r>
            <a:r>
              <a:rPr lang="en-US" sz="700" dirty="0">
                <a:gradFill>
                  <a:gsLst>
                    <a:gs pos="0">
                      <a:schemeClr val="tx1"/>
                    </a:gs>
                    <a:gs pos="100000">
                      <a:schemeClr val="tx1"/>
                    </a:gs>
                  </a:gsLst>
                  <a:lin ang="5400000" scaled="0"/>
                </a:gradFill>
                <a:cs typeface="Segoe UI" pitchFamily="34" charset="0"/>
              </a:rPr>
              <a:t>other product names are or may be registered trademarks and/or trademarks in the U.S. and/or other countries.</a:t>
            </a:r>
          </a:p>
          <a:p>
            <a:pPr defTabSz="932290" eaLnBrk="0" hangingPunct="0"/>
            <a:r>
              <a:rPr lang="en-US" sz="700" dirty="0">
                <a:gradFill>
                  <a:gsLst>
                    <a:gs pos="0">
                      <a:schemeClr val="tx1"/>
                    </a:gs>
                    <a:gs pos="100000">
                      <a:schemeClr val="tx1"/>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257316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50837" y="1058862"/>
            <a:ext cx="11963400" cy="5558445"/>
          </a:xfrm>
        </p:spPr>
        <p:txBody>
          <a:bodyPr/>
          <a:lstStyle/>
          <a:p>
            <a:r>
              <a:rPr lang="en-US" sz="3600" dirty="0" smtClean="0"/>
              <a:t>What Problems Does Hybrid Solve</a:t>
            </a:r>
            <a:endParaRPr lang="en-US" sz="3600" dirty="0"/>
          </a:p>
          <a:p>
            <a:pPr fontAlgn="ctr"/>
            <a:r>
              <a:rPr lang="en-US" sz="3600" dirty="0"/>
              <a:t>What </a:t>
            </a:r>
            <a:r>
              <a:rPr lang="en-US" sz="3600" dirty="0" smtClean="0"/>
              <a:t>is Hybrid &amp; What Flavors does it Come in</a:t>
            </a:r>
            <a:endParaRPr lang="en-US" sz="3600" dirty="0"/>
          </a:p>
          <a:p>
            <a:pPr fontAlgn="ctr"/>
            <a:r>
              <a:rPr lang="en-US" sz="3600" dirty="0" smtClean="0"/>
              <a:t>Establishing the Hybrid Environment</a:t>
            </a:r>
          </a:p>
          <a:p>
            <a:pPr fontAlgn="ctr"/>
            <a:r>
              <a:rPr lang="en-US" sz="3600" dirty="0" smtClean="0"/>
              <a:t>The role of the Reverse Proxy</a:t>
            </a:r>
          </a:p>
          <a:p>
            <a:pPr fontAlgn="ctr"/>
            <a:r>
              <a:rPr lang="en-US" sz="3600" dirty="0" smtClean="0"/>
              <a:t>Establishing Hybrid Identity Management</a:t>
            </a:r>
          </a:p>
          <a:p>
            <a:pPr fontAlgn="ctr"/>
            <a:r>
              <a:rPr lang="en-US" sz="3600" dirty="0" smtClean="0"/>
              <a:t>Configuring Search &amp; BCS Hybrid </a:t>
            </a:r>
            <a:endParaRPr lang="en-US" sz="3600" dirty="0"/>
          </a:p>
          <a:p>
            <a:pPr fontAlgn="ctr"/>
            <a:r>
              <a:rPr lang="en-US" sz="3600" b="1" dirty="0"/>
              <a:t>Demo</a:t>
            </a:r>
          </a:p>
          <a:p>
            <a:r>
              <a:rPr lang="en-US" sz="3600" dirty="0"/>
              <a:t> Q&amp;A</a:t>
            </a:r>
          </a:p>
          <a:p>
            <a:endParaRPr lang="en-US" sz="3600" dirty="0"/>
          </a:p>
        </p:txBody>
      </p:sp>
      <p:sp>
        <p:nvSpPr>
          <p:cNvPr id="3" name="Title 2"/>
          <p:cNvSpPr>
            <a:spLocks noGrp="1"/>
          </p:cNvSpPr>
          <p:nvPr>
            <p:ph type="title"/>
          </p:nvPr>
        </p:nvSpPr>
        <p:spPr/>
        <p:txBody>
          <a:bodyPr/>
          <a:lstStyle/>
          <a:p>
            <a:r>
              <a:rPr lang="en-US" dirty="0" smtClean="0"/>
              <a:t>Outline &amp; Agenda</a:t>
            </a:r>
            <a:endParaRPr lang="en-US" dirty="0"/>
          </a:p>
        </p:txBody>
      </p:sp>
    </p:spTree>
    <p:extLst>
      <p:ext uri="{BB962C8B-B14F-4D97-AF65-F5344CB8AC3E}">
        <p14:creationId xmlns:p14="http://schemas.microsoft.com/office/powerpoint/2010/main" val="1727197044"/>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80037" y="830262"/>
            <a:ext cx="7162042" cy="5791200"/>
          </a:xfrm>
        </p:spPr>
        <p:txBody>
          <a:bodyPr/>
          <a:lstStyle/>
          <a:p>
            <a:r>
              <a:rPr lang="en-US" dirty="0" smtClean="0"/>
              <a:t>What Problems Does Hybrid Solve?</a:t>
            </a: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5637" y="834108"/>
            <a:ext cx="4746274" cy="4415754"/>
          </a:xfrm>
          <a:prstGeom prst="rect">
            <a:avLst/>
          </a:prstGeom>
        </p:spPr>
      </p:pic>
    </p:spTree>
    <p:extLst>
      <p:ext uri="{BB962C8B-B14F-4D97-AF65-F5344CB8AC3E}">
        <p14:creationId xmlns:p14="http://schemas.microsoft.com/office/powerpoint/2010/main" val="1892161919"/>
      </p:ext>
    </p:extLst>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4555093"/>
          </a:xfrm>
        </p:spPr>
        <p:txBody>
          <a:bodyPr/>
          <a:lstStyle/>
          <a:p>
            <a:r>
              <a:rPr lang="en-US" dirty="0" smtClean="0"/>
              <a:t>Users may need to Access Content On Site &amp; Off Site</a:t>
            </a:r>
          </a:p>
          <a:p>
            <a:r>
              <a:rPr lang="en-US" dirty="0" smtClean="0"/>
              <a:t>Navigating Multiple Data Sources</a:t>
            </a:r>
          </a:p>
          <a:p>
            <a:r>
              <a:rPr lang="en-US" dirty="0" smtClean="0"/>
              <a:t>Searching for Information between Multiple Environments</a:t>
            </a:r>
          </a:p>
          <a:p>
            <a:r>
              <a:rPr lang="en-US" dirty="0" smtClean="0"/>
              <a:t>Data Access Issues &amp; Securing your Data</a:t>
            </a:r>
          </a:p>
          <a:p>
            <a:r>
              <a:rPr lang="en-US" dirty="0"/>
              <a:t>Business to Business </a:t>
            </a:r>
            <a:r>
              <a:rPr lang="en-US" dirty="0" smtClean="0"/>
              <a:t>Relationships</a:t>
            </a:r>
            <a:endParaRPr lang="en-US" dirty="0"/>
          </a:p>
        </p:txBody>
      </p:sp>
      <p:sp>
        <p:nvSpPr>
          <p:cNvPr id="3" name="Title 2"/>
          <p:cNvSpPr>
            <a:spLocks noGrp="1"/>
          </p:cNvSpPr>
          <p:nvPr>
            <p:ph type="title"/>
          </p:nvPr>
        </p:nvSpPr>
        <p:spPr/>
        <p:txBody>
          <a:bodyPr/>
          <a:lstStyle/>
          <a:p>
            <a:r>
              <a:rPr lang="en-US" dirty="0" smtClean="0"/>
              <a:t>The Challenges</a:t>
            </a:r>
            <a:endParaRPr lang="en-US" dirty="0"/>
          </a:p>
        </p:txBody>
      </p:sp>
    </p:spTree>
    <p:extLst>
      <p:ext uri="{BB962C8B-B14F-4D97-AF65-F5344CB8AC3E}">
        <p14:creationId xmlns:p14="http://schemas.microsoft.com/office/powerpoint/2010/main" val="738265233"/>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Goals</a:t>
            </a:r>
            <a:endParaRPr lang="en-US" dirty="0"/>
          </a:p>
        </p:txBody>
      </p:sp>
      <p:sp>
        <p:nvSpPr>
          <p:cNvPr id="3" name="Text Placeholder 2"/>
          <p:cNvSpPr>
            <a:spLocks noGrp="1"/>
          </p:cNvSpPr>
          <p:nvPr>
            <p:ph type="body" sz="quarter" idx="11"/>
          </p:nvPr>
        </p:nvSpPr>
        <p:spPr>
          <a:xfrm>
            <a:off x="274639" y="1212849"/>
            <a:ext cx="11889564" cy="5663089"/>
          </a:xfrm>
        </p:spPr>
        <p:txBody>
          <a:bodyPr/>
          <a:lstStyle/>
          <a:p>
            <a:pPr marL="571500" indent="-571500">
              <a:buFont typeface="Wingdings" panose="05000000000000000000" pitchFamily="2" charset="2"/>
              <a:buChar char="ü"/>
            </a:pPr>
            <a:r>
              <a:rPr lang="en-US" dirty="0" smtClean="0"/>
              <a:t>Create a Single Logon to marshal between Environments</a:t>
            </a:r>
          </a:p>
          <a:p>
            <a:pPr marL="571500" indent="-571500">
              <a:buFont typeface="Wingdings" panose="05000000000000000000" pitchFamily="2" charset="2"/>
              <a:buChar char="ü"/>
            </a:pPr>
            <a:r>
              <a:rPr lang="en-US" dirty="0" smtClean="0"/>
              <a:t>Provide a Secure &amp; Easily Accessible Access to Corporate Data</a:t>
            </a:r>
          </a:p>
          <a:p>
            <a:pPr marL="571500" indent="-571500">
              <a:buFont typeface="Wingdings" panose="05000000000000000000" pitchFamily="2" charset="2"/>
              <a:buChar char="ü"/>
            </a:pPr>
            <a:r>
              <a:rPr lang="en-US" dirty="0" smtClean="0"/>
              <a:t>Create a Unified Search Experience</a:t>
            </a:r>
          </a:p>
          <a:p>
            <a:pPr marL="571500" indent="-571500">
              <a:buFont typeface="Wingdings" panose="05000000000000000000" pitchFamily="2" charset="2"/>
              <a:buChar char="ü"/>
            </a:pPr>
            <a:r>
              <a:rPr lang="en-US" dirty="0" smtClean="0"/>
              <a:t>Provide Safe, Secure &amp; Audited Access to Protected Data</a:t>
            </a:r>
          </a:p>
          <a:p>
            <a:pPr marL="571500" indent="-571500">
              <a:buFont typeface="Wingdings" panose="05000000000000000000" pitchFamily="2" charset="2"/>
              <a:buChar char="ü"/>
            </a:pPr>
            <a:r>
              <a:rPr lang="en-US" dirty="0" smtClean="0"/>
              <a:t>Provide a Consolidated View of otherwise Distributed Data</a:t>
            </a:r>
            <a:endParaRPr lang="en-US" dirty="0"/>
          </a:p>
        </p:txBody>
      </p:sp>
    </p:spTree>
    <p:extLst>
      <p:ext uri="{BB962C8B-B14F-4D97-AF65-F5344CB8AC3E}">
        <p14:creationId xmlns:p14="http://schemas.microsoft.com/office/powerpoint/2010/main" val="1551647915"/>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18237" y="373062"/>
            <a:ext cx="5942842" cy="5791200"/>
          </a:xfrm>
        </p:spPr>
        <p:txBody>
          <a:bodyPr/>
          <a:lstStyle/>
          <a:p>
            <a:r>
              <a:rPr lang="en-US" dirty="0" smtClean="0"/>
              <a:t>What is Hybrid Anyway?</a:t>
            </a:r>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437" y="982662"/>
            <a:ext cx="5886450" cy="3981450"/>
          </a:xfrm>
          <a:prstGeom prst="rect">
            <a:avLst/>
          </a:prstGeom>
        </p:spPr>
      </p:pic>
      <p:sp>
        <p:nvSpPr>
          <p:cNvPr id="4" name="Multiply 3"/>
          <p:cNvSpPr/>
          <p:nvPr/>
        </p:nvSpPr>
        <p:spPr bwMode="auto">
          <a:xfrm>
            <a:off x="218453" y="115887"/>
            <a:ext cx="5999784" cy="5715000"/>
          </a:xfrm>
          <a:prstGeom prst="mathMultiply">
            <a:avLst/>
          </a:prstGeom>
          <a:solidFill>
            <a:srgbClr val="FF00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pic>
        <p:nvPicPr>
          <p:cNvPr id="6" name="Picture 5"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278" y="2059904"/>
            <a:ext cx="5598768" cy="1826966"/>
          </a:xfrm>
          <a:prstGeom prst="rect">
            <a:avLst/>
          </a:prstGeom>
        </p:spPr>
      </p:pic>
    </p:spTree>
    <p:extLst>
      <p:ext uri="{BB962C8B-B14F-4D97-AF65-F5344CB8AC3E}">
        <p14:creationId xmlns:p14="http://schemas.microsoft.com/office/powerpoint/2010/main" val="204640437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xit" presetSubtype="4" fill="hold" nodeType="clickEffect">
                                  <p:stCondLst>
                                    <p:cond delay="0"/>
                                  </p:stCondLst>
                                  <p:childTnLst>
                                    <p:anim calcmode="lin" valueType="num">
                                      <p:cBhvr additive="base">
                                        <p:cTn id="15" dur="500"/>
                                        <p:tgtEl>
                                          <p:spTgt spid="3"/>
                                        </p:tgtEl>
                                        <p:attrNameLst>
                                          <p:attrName>ppt_x</p:attrName>
                                        </p:attrNameLst>
                                      </p:cBhvr>
                                      <p:tavLst>
                                        <p:tav tm="0">
                                          <p:val>
                                            <p:strVal val="ppt_x"/>
                                          </p:val>
                                        </p:tav>
                                        <p:tav tm="100000">
                                          <p:val>
                                            <p:strVal val="ppt_x"/>
                                          </p:val>
                                        </p:tav>
                                      </p:tavLst>
                                    </p:anim>
                                    <p:anim calcmode="lin" valueType="num">
                                      <p:cBhvr additive="base">
                                        <p:cTn id="16" dur="500"/>
                                        <p:tgtEl>
                                          <p:spTgt spid="3"/>
                                        </p:tgtEl>
                                        <p:attrNameLst>
                                          <p:attrName>ppt_y</p:attrName>
                                        </p:attrNameLst>
                                      </p:cBhvr>
                                      <p:tavLst>
                                        <p:tav tm="0">
                                          <p:val>
                                            <p:strVal val="ppt_y"/>
                                          </p:val>
                                        </p:tav>
                                        <p:tav tm="100000">
                                          <p:val>
                                            <p:strVal val="1+ppt_h/2"/>
                                          </p:val>
                                        </p:tav>
                                      </p:tavLst>
                                    </p:anim>
                                    <p:set>
                                      <p:cBhvr>
                                        <p:cTn id="17" dur="1" fill="hold">
                                          <p:stCondLst>
                                            <p:cond delay="499"/>
                                          </p:stCondLst>
                                        </p:cTn>
                                        <p:tgtEl>
                                          <p:spTgt spid="3"/>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 presetClass="exit" presetSubtype="0" fill="hold" grpId="1" nodeType="clickEffect">
                                  <p:stCondLst>
                                    <p:cond delay="0"/>
                                  </p:stCondLst>
                                  <p:childTnLst>
                                    <p:set>
                                      <p:cBhvr>
                                        <p:cTn id="21" dur="1" fill="hold">
                                          <p:stCondLst>
                                            <p:cond delay="0"/>
                                          </p:stCondLst>
                                        </p:cTn>
                                        <p:tgtEl>
                                          <p:spTgt spid="4"/>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45" presetClass="entr" presetSubtype="0" fill="hold" nodeType="click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2000"/>
                                        <p:tgtEl>
                                          <p:spTgt spid="6"/>
                                        </p:tgtEl>
                                      </p:cBhvr>
                                    </p:animEffect>
                                    <p:anim calcmode="lin" valueType="num">
                                      <p:cBhvr>
                                        <p:cTn id="27" dur="2000" fill="hold"/>
                                        <p:tgtEl>
                                          <p:spTgt spid="6"/>
                                        </p:tgtEl>
                                        <p:attrNameLst>
                                          <p:attrName>ppt_w</p:attrName>
                                        </p:attrNameLst>
                                      </p:cBhvr>
                                      <p:tavLst>
                                        <p:tav tm="0" fmla="#ppt_w*sin(2.5*pi*$)">
                                          <p:val>
                                            <p:fltVal val="0"/>
                                          </p:val>
                                        </p:tav>
                                        <p:tav tm="100000">
                                          <p:val>
                                            <p:fltVal val="1"/>
                                          </p:val>
                                        </p:tav>
                                      </p:tavLst>
                                    </p:anim>
                                    <p:anim calcmode="lin" valueType="num">
                                      <p:cBhvr>
                                        <p:cTn id="28" dur="20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188" y="37422"/>
            <a:ext cx="11889564" cy="687388"/>
          </a:xfrm>
        </p:spPr>
        <p:txBody>
          <a:bodyPr/>
          <a:lstStyle/>
          <a:p>
            <a:r>
              <a:rPr lang="en-US" dirty="0" smtClean="0"/>
              <a:t>10’000 feet look at Hybrid</a:t>
            </a:r>
            <a:endParaRPr lang="en-US" dirty="0"/>
          </a:p>
        </p:txBody>
      </p:sp>
      <p:sp>
        <p:nvSpPr>
          <p:cNvPr id="3" name="Rounded Rectangle 2"/>
          <p:cNvSpPr/>
          <p:nvPr/>
        </p:nvSpPr>
        <p:spPr bwMode="auto">
          <a:xfrm>
            <a:off x="427037" y="906462"/>
            <a:ext cx="11734800" cy="5943600"/>
          </a:xfrm>
          <a:prstGeom prst="roundRect">
            <a:avLst/>
          </a:prstGeom>
          <a:solidFill>
            <a:schemeClr val="tx1">
              <a:lumMod val="20000"/>
              <a:lumOff val="8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Rectangle 3"/>
          <p:cNvSpPr/>
          <p:nvPr/>
        </p:nvSpPr>
        <p:spPr bwMode="auto">
          <a:xfrm>
            <a:off x="7666037" y="1109290"/>
            <a:ext cx="4038600" cy="5486400"/>
          </a:xfrm>
          <a:prstGeom prst="rect">
            <a:avLst/>
          </a:prstGeom>
          <a:solidFill>
            <a:schemeClr val="tx2">
              <a:lumMod val="20000"/>
              <a:lumOff val="8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5" name="TextBox 4"/>
          <p:cNvSpPr txBox="1"/>
          <p:nvPr/>
        </p:nvSpPr>
        <p:spPr>
          <a:xfrm>
            <a:off x="7666037" y="1100170"/>
            <a:ext cx="4229100" cy="572464"/>
          </a:xfrm>
          <a:prstGeom prst="rect">
            <a:avLst/>
          </a:prstGeom>
          <a:noFill/>
        </p:spPr>
        <p:txBody>
          <a:bodyPr wrap="square" lIns="182880" tIns="146304" rIns="182880" bIns="146304" rtlCol="0">
            <a:spAutoFit/>
          </a:bodyPr>
          <a:lstStyle/>
          <a:p>
            <a:pPr>
              <a:lnSpc>
                <a:spcPct val="90000"/>
              </a:lnSpc>
              <a:spcAft>
                <a:spcPts val="600"/>
              </a:spcAft>
            </a:pPr>
            <a:r>
              <a:rPr lang="en-US" sz="2000" dirty="0" smtClean="0">
                <a:solidFill>
                  <a:srgbClr val="505050"/>
                </a:solidFill>
              </a:rPr>
              <a:t>On Premises</a:t>
            </a:r>
            <a:endParaRPr lang="en-US" sz="2000" dirty="0" smtClean="0">
              <a:gradFill>
                <a:gsLst>
                  <a:gs pos="2917">
                    <a:srgbClr val="505050"/>
                  </a:gs>
                  <a:gs pos="30000">
                    <a:srgbClr val="505050"/>
                  </a:gs>
                </a:gsLst>
                <a:lin ang="5400000" scaled="0"/>
              </a:gradFill>
            </a:endParaRPr>
          </a:p>
        </p:txBody>
      </p:sp>
      <p:sp>
        <p:nvSpPr>
          <p:cNvPr id="9" name="Rectangle 8"/>
          <p:cNvSpPr/>
          <p:nvPr/>
        </p:nvSpPr>
        <p:spPr bwMode="auto">
          <a:xfrm>
            <a:off x="3963144" y="1109290"/>
            <a:ext cx="3512393" cy="5486400"/>
          </a:xfrm>
          <a:prstGeom prst="rect">
            <a:avLst/>
          </a:prstGeom>
          <a:solidFill>
            <a:schemeClr val="accent4">
              <a:lumMod val="20000"/>
              <a:lumOff val="8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0" name="TextBox 9"/>
          <p:cNvSpPr txBox="1"/>
          <p:nvPr/>
        </p:nvSpPr>
        <p:spPr>
          <a:xfrm>
            <a:off x="4922837" y="1110232"/>
            <a:ext cx="2199683" cy="572464"/>
          </a:xfrm>
          <a:prstGeom prst="rect">
            <a:avLst/>
          </a:prstGeom>
          <a:noFill/>
        </p:spPr>
        <p:txBody>
          <a:bodyPr wrap="square" lIns="182880" tIns="146304" rIns="182880" bIns="146304" rtlCol="0">
            <a:spAutoFit/>
          </a:bodyPr>
          <a:lstStyle/>
          <a:p>
            <a:pPr>
              <a:lnSpc>
                <a:spcPct val="90000"/>
              </a:lnSpc>
              <a:spcAft>
                <a:spcPts val="600"/>
              </a:spcAft>
            </a:pPr>
            <a:r>
              <a:rPr lang="en-US" sz="2000" dirty="0" smtClean="0">
                <a:gradFill>
                  <a:gsLst>
                    <a:gs pos="2917">
                      <a:srgbClr val="505050"/>
                    </a:gs>
                    <a:gs pos="30000">
                      <a:srgbClr val="505050"/>
                    </a:gs>
                  </a:gsLst>
                  <a:lin ang="5400000" scaled="0"/>
                </a:gradFill>
              </a:rPr>
              <a:t>Public Internet</a:t>
            </a:r>
          </a:p>
        </p:txBody>
      </p:sp>
      <p:sp>
        <p:nvSpPr>
          <p:cNvPr id="11" name="Rectangle 10"/>
          <p:cNvSpPr/>
          <p:nvPr/>
        </p:nvSpPr>
        <p:spPr bwMode="auto">
          <a:xfrm>
            <a:off x="1046161" y="1109289"/>
            <a:ext cx="3419475" cy="5486400"/>
          </a:xfrm>
          <a:prstGeom prst="rect">
            <a:avLst/>
          </a:prstGeom>
          <a:solidFill>
            <a:schemeClr val="tx2">
              <a:lumMod val="40000"/>
              <a:lumOff val="6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2" name="TextBox 11"/>
          <p:cNvSpPr txBox="1"/>
          <p:nvPr/>
        </p:nvSpPr>
        <p:spPr>
          <a:xfrm>
            <a:off x="1144532" y="1100168"/>
            <a:ext cx="2585530" cy="849463"/>
          </a:xfrm>
          <a:prstGeom prst="rect">
            <a:avLst/>
          </a:prstGeom>
          <a:noFill/>
        </p:spPr>
        <p:txBody>
          <a:bodyPr wrap="square" lIns="182880" tIns="146304" rIns="182880" bIns="146304" rtlCol="0">
            <a:spAutoFit/>
          </a:bodyPr>
          <a:lstStyle/>
          <a:p>
            <a:pPr>
              <a:lnSpc>
                <a:spcPct val="90000"/>
              </a:lnSpc>
              <a:spcAft>
                <a:spcPts val="600"/>
              </a:spcAft>
            </a:pPr>
            <a:r>
              <a:rPr lang="en-US" sz="2000" dirty="0" smtClean="0">
                <a:gradFill>
                  <a:gsLst>
                    <a:gs pos="2917">
                      <a:srgbClr val="505050"/>
                    </a:gs>
                    <a:gs pos="30000">
                      <a:srgbClr val="505050"/>
                    </a:gs>
                  </a:gsLst>
                  <a:lin ang="5400000" scaled="0"/>
                </a:gradFill>
              </a:rPr>
              <a:t>Windows Azure &amp; Office 365</a:t>
            </a:r>
          </a:p>
        </p:txBody>
      </p:sp>
      <p:pic>
        <p:nvPicPr>
          <p:cNvPr id="14" name="Picture 13"/>
          <p:cNvPicPr>
            <a:picLocks noChangeAspect="1"/>
          </p:cNvPicPr>
          <p:nvPr/>
        </p:nvPicPr>
        <p:blipFill>
          <a:blip r:embed="rId2"/>
          <a:stretch>
            <a:fillRect/>
          </a:stretch>
        </p:blipFill>
        <p:spPr>
          <a:xfrm>
            <a:off x="8378420" y="5935662"/>
            <a:ext cx="2640418" cy="592501"/>
          </a:xfrm>
          <a:prstGeom prst="rect">
            <a:avLst/>
          </a:prstGeom>
        </p:spPr>
      </p:pic>
      <p:pic>
        <p:nvPicPr>
          <p:cNvPr id="21" name="Picture 20"/>
          <p:cNvPicPr>
            <a:picLocks noChangeAspect="1"/>
          </p:cNvPicPr>
          <p:nvPr/>
        </p:nvPicPr>
        <p:blipFill>
          <a:blip r:embed="rId3"/>
          <a:stretch>
            <a:fillRect/>
          </a:stretch>
        </p:blipFill>
        <p:spPr>
          <a:xfrm>
            <a:off x="4525370" y="5956698"/>
            <a:ext cx="936211" cy="598578"/>
          </a:xfrm>
          <a:prstGeom prst="rect">
            <a:avLst/>
          </a:prstGeom>
        </p:spPr>
      </p:pic>
      <p:pic>
        <p:nvPicPr>
          <p:cNvPr id="23" name="Picture 22"/>
          <p:cNvPicPr>
            <a:picLocks noChangeAspect="1"/>
          </p:cNvPicPr>
          <p:nvPr/>
        </p:nvPicPr>
        <p:blipFill>
          <a:blip r:embed="rId4"/>
          <a:stretch>
            <a:fillRect/>
          </a:stretch>
        </p:blipFill>
        <p:spPr>
          <a:xfrm>
            <a:off x="1279243" y="2821178"/>
            <a:ext cx="2563036" cy="2114167"/>
          </a:xfrm>
          <a:prstGeom prst="rect">
            <a:avLst/>
          </a:prstGeom>
        </p:spPr>
      </p:pic>
      <p:pic>
        <p:nvPicPr>
          <p:cNvPr id="7" name="Picture 6"/>
          <p:cNvPicPr>
            <a:picLocks noChangeAspect="1"/>
          </p:cNvPicPr>
          <p:nvPr/>
        </p:nvPicPr>
        <p:blipFill>
          <a:blip r:embed="rId5"/>
          <a:stretch>
            <a:fillRect/>
          </a:stretch>
        </p:blipFill>
        <p:spPr>
          <a:xfrm>
            <a:off x="9037637" y="2821177"/>
            <a:ext cx="1600201" cy="1982429"/>
          </a:xfrm>
          <a:prstGeom prst="rect">
            <a:avLst/>
          </a:prstGeom>
        </p:spPr>
      </p:pic>
      <p:cxnSp>
        <p:nvCxnSpPr>
          <p:cNvPr id="22" name="Straight Connector 21"/>
          <p:cNvCxnSpPr/>
          <p:nvPr/>
        </p:nvCxnSpPr>
        <p:spPr>
          <a:xfrm>
            <a:off x="7361237" y="982662"/>
            <a:ext cx="0" cy="5791200"/>
          </a:xfrm>
          <a:prstGeom prst="line">
            <a:avLst/>
          </a:prstGeom>
          <a:ln w="76200">
            <a:solidFill>
              <a:schemeClr val="tx1"/>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V="1">
            <a:off x="8622752" y="4050749"/>
            <a:ext cx="609600" cy="1676400"/>
          </a:xfrm>
          <a:prstGeom prst="straightConnector1">
            <a:avLst/>
          </a:prstGeom>
          <a:ln w="5715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flipH="1" flipV="1">
            <a:off x="3563094" y="3999170"/>
            <a:ext cx="5017343" cy="1727979"/>
          </a:xfrm>
          <a:prstGeom prst="straightConnector1">
            <a:avLst/>
          </a:prstGeom>
          <a:ln w="5715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V="1">
            <a:off x="5084760" y="3725862"/>
            <a:ext cx="4257677" cy="2154636"/>
          </a:xfrm>
          <a:prstGeom prst="straightConnector1">
            <a:avLst/>
          </a:prstGeom>
          <a:ln w="5715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flipH="1" flipV="1">
            <a:off x="3105894" y="4292317"/>
            <a:ext cx="1978866" cy="1550742"/>
          </a:xfrm>
          <a:prstGeom prst="straightConnector1">
            <a:avLst/>
          </a:prstGeom>
          <a:ln w="5715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822553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par>
                    <p:cTn id="22" fill="hold">
                      <p:stCondLst>
                        <p:cond delay="indefinite"/>
                      </p:stCondLst>
                      <p:childTnLst>
                        <p:par>
                          <p:cTn id="23" fill="hold">
                            <p:stCondLst>
                              <p:cond delay="0"/>
                            </p:stCondLst>
                            <p:childTnLst>
                              <p:par>
                                <p:cTn id="24" presetID="14" presetClass="entr" presetSubtype="10" fill="hold" nodeType="click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randombar(horizontal)">
                                      <p:cBhvr>
                                        <p:cTn id="26" dur="500"/>
                                        <p:tgtEl>
                                          <p:spTgt spid="14"/>
                                        </p:tgtEl>
                                      </p:cBhvr>
                                    </p:animEffec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nodeType="clickEffect">
                                  <p:stCondLst>
                                    <p:cond delay="0"/>
                                  </p:stCondLst>
                                  <p:childTnLst>
                                    <p:set>
                                      <p:cBhvr>
                                        <p:cTn id="38" dur="1" fill="hold">
                                          <p:stCondLst>
                                            <p:cond delay="0"/>
                                          </p:stCondLst>
                                        </p:cTn>
                                        <p:tgtEl>
                                          <p:spTgt spid="14"/>
                                        </p:tgtEl>
                                        <p:attrNameLst>
                                          <p:attrName>style.visibility</p:attrName>
                                        </p:attrNameLst>
                                      </p:cBhvr>
                                      <p:to>
                                        <p:strVal val="hidden"/>
                                      </p:to>
                                    </p:set>
                                  </p:childTnLst>
                                </p:cTn>
                              </p:par>
                              <p:par>
                                <p:cTn id="39" presetID="1" presetClass="exit" presetSubtype="0" fill="hold" nodeType="withEffect">
                                  <p:stCondLst>
                                    <p:cond delay="0"/>
                                  </p:stCondLst>
                                  <p:childTnLst>
                                    <p:set>
                                      <p:cBhvr>
                                        <p:cTn id="40" dur="1" fill="hold">
                                          <p:stCondLst>
                                            <p:cond delay="0"/>
                                          </p:stCondLst>
                                        </p:cTn>
                                        <p:tgtEl>
                                          <p:spTgt spid="30"/>
                                        </p:tgtEl>
                                        <p:attrNameLst>
                                          <p:attrName>style.visibility</p:attrName>
                                        </p:attrNameLst>
                                      </p:cBhvr>
                                      <p:to>
                                        <p:strVal val="hidden"/>
                                      </p:to>
                                    </p:set>
                                  </p:childTnLst>
                                </p:cTn>
                              </p:par>
                              <p:par>
                                <p:cTn id="41" presetID="1" presetClass="exit" presetSubtype="0" fill="hold" nodeType="withEffect">
                                  <p:stCondLst>
                                    <p:cond delay="0"/>
                                  </p:stCondLst>
                                  <p:childTnLst>
                                    <p:set>
                                      <p:cBhvr>
                                        <p:cTn id="42" dur="1" fill="hold">
                                          <p:stCondLst>
                                            <p:cond delay="0"/>
                                          </p:stCondLst>
                                        </p:cTn>
                                        <p:tgtEl>
                                          <p:spTgt spid="32"/>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1"/>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6"/>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0" grpId="0"/>
      <p:bldP spid="12" grpId="0"/>
    </p:bldLst>
  </p:timing>
</p:sld>
</file>

<file path=ppt/theme/theme1.xml><?xml version="1.0" encoding="utf-8"?>
<a:theme xmlns:a="http://schemas.openxmlformats.org/drawingml/2006/main" name="5-30499_SPC_2014_ITPro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6" id="{73F19C53-BB2B-4C4D-816D-1195BB6E726B}" vid="{5A4F13AD-32CC-4115-B021-B1ABF67D5619}"/>
    </a:ext>
  </a:extLst>
</a:theme>
</file>

<file path=ppt/theme/theme2.xml><?xml version="1.0" encoding="utf-8"?>
<a:theme xmlns:a="http://schemas.openxmlformats.org/drawingml/2006/main" name="1_5-30499_SPC_2014_ITPro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ITPro_Template" id="{F1BF2D39-13A4-45B9-A7D0-772363FBC334}" vid="{8B01843C-F750-4256-AAE1-33E41EAD9EA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990F116-B58F-4255-B05B-DA3808E0E5C6}"/>
</file>

<file path=customXml/itemProps2.xml><?xml version="1.0" encoding="utf-8"?>
<ds:datastoreItem xmlns:ds="http://schemas.openxmlformats.org/officeDocument/2006/customXml" ds:itemID="{758FDAC0-319D-4A54-8D8E-1D42CB1F8004}"/>
</file>

<file path=customXml/itemProps3.xml><?xml version="1.0" encoding="utf-8"?>
<ds:datastoreItem xmlns:ds="http://schemas.openxmlformats.org/officeDocument/2006/customXml" ds:itemID="{5D21AE48-2D7F-439F-9C17-E97010B91C7B}"/>
</file>

<file path=docProps/app.xml><?xml version="1.0" encoding="utf-8"?>
<Properties xmlns="http://schemas.openxmlformats.org/officeDocument/2006/extended-properties" xmlns:vt="http://schemas.openxmlformats.org/officeDocument/2006/docPropsVTypes">
  <Template>SharePoint_Conference_2014_ITPro_Template</Template>
  <TotalTime>7</TotalTime>
  <Words>1242</Words>
  <Application>Microsoft Office PowerPoint</Application>
  <PresentationFormat>Custom</PresentationFormat>
  <Paragraphs>120</Paragraphs>
  <Slides>30</Slides>
  <Notes>4</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30</vt:i4>
      </vt:variant>
    </vt:vector>
  </HeadingPairs>
  <TitlesOfParts>
    <vt:vector size="37" baseType="lpstr">
      <vt:lpstr>Arial</vt:lpstr>
      <vt:lpstr>Calibri</vt:lpstr>
      <vt:lpstr>Segoe UI</vt:lpstr>
      <vt:lpstr>Segoe UI Light</vt:lpstr>
      <vt:lpstr>Wingdings</vt:lpstr>
      <vt:lpstr>5-30499_SPC_2014_ITPro_Template_16x9</vt:lpstr>
      <vt:lpstr>1_5-30499_SPC_2014_ITPro_Template_16x9</vt:lpstr>
      <vt:lpstr>PowerPoint Presentation</vt:lpstr>
      <vt:lpstr>Configuring Hybrid Business Connectivity Services with SharePoint 2013</vt:lpstr>
      <vt:lpstr>PowerPoint Presentation</vt:lpstr>
      <vt:lpstr>Outline &amp; Agenda</vt:lpstr>
      <vt:lpstr>What Problems Does Hybrid Solve?</vt:lpstr>
      <vt:lpstr>The Challenges</vt:lpstr>
      <vt:lpstr>The Goals</vt:lpstr>
      <vt:lpstr>What is Hybrid Anyway?</vt:lpstr>
      <vt:lpstr>10’000 feet look at Hybrid</vt:lpstr>
      <vt:lpstr>Addressing Identity</vt:lpstr>
      <vt:lpstr>How Identity Operates</vt:lpstr>
      <vt:lpstr>Cross Farm Sharing of Resources</vt:lpstr>
      <vt:lpstr>The Big Picture for One Way Inbound</vt:lpstr>
      <vt:lpstr>Nutz &amp; Boltz</vt:lpstr>
      <vt:lpstr>Preparation Check List</vt:lpstr>
      <vt:lpstr>Build out your On-Premises Farm</vt:lpstr>
      <vt:lpstr>Configure Networking &amp; Access</vt:lpstr>
      <vt:lpstr>Ready the On-Premises Environment</vt:lpstr>
      <vt:lpstr>Create On-Premises Secure Store App ID</vt:lpstr>
      <vt:lpstr>Create OData Service EndPoint</vt:lpstr>
      <vt:lpstr>Config SPO BDC Metadata Store for Hybrid </vt:lpstr>
      <vt:lpstr>Square Away SPO Connection Setting Object</vt:lpstr>
      <vt:lpstr>Create your OData External Content Type</vt:lpstr>
      <vt:lpstr>DEMO: The story of a Hybrid External Content Type (ECT)</vt:lpstr>
      <vt:lpstr>In this Demo we will…</vt:lpstr>
      <vt:lpstr>Deploy the Hybrid Scenario External List</vt:lpstr>
      <vt:lpstr>Hybrid in Action</vt:lpstr>
      <vt:lpstr>DEMO: Walk through End to End of One-Way Inbound Hybrid with BCS… and Search</vt:lpstr>
      <vt:lpstr>MySPC</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Configuring Hybrid Business Connectivity Services with SharePoint 2013</dc:title>
  <dc:subject>SharePoint Conference 2014 Executive</dc:subject>
  <dc:creator>Administrator</dc:creator>
  <cp:keywords>SharePoint Conference 2014 Executive</cp:keywords>
  <dc:description>Template by: Mitchell Derrey, Silver Fox Productions, Inc.
Formatting by: 
Event Dates: March 2-6, 2014
Event Location: Las Vegas, NV
Audience Type: Internal/External</dc:description>
  <cp:lastModifiedBy>Erin Baranick (Silver Fox)</cp:lastModifiedBy>
  <cp:revision>3</cp:revision>
  <dcterms:created xsi:type="dcterms:W3CDTF">2014-03-03T03:14:09Z</dcterms:created>
  <dcterms:modified xsi:type="dcterms:W3CDTF">2014-03-05T02:37:03Z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92;#Venetian|bd55f5f3-c228-4542-b738-d5b5edd79abd</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21;#IT professionals|f9d20670-fa9a-45b8-a017-ba71db81a534</vt:lpwstr>
  </property>
  <property fmtid="{D5CDD505-2E9C-101B-9397-08002B2CF9AE}" pid="13" name="Event Name">
    <vt:lpwstr>91;#Microsoft SharePoint Conference|a629e079-6b4e-41d1-9641-98de5e4410b7</vt:lpwstr>
  </property>
  <property fmtid="{D5CDD505-2E9C-101B-9397-08002B2CF9AE}" pid="14" name="TaxCatchAll">
    <vt:lpwstr>10;#SharePoint Conference 2014 Executive;#90;#SharePoint Conference 2014 Executive|c7618099-af1d-412d-92b3-b97338d93c70</vt:lpwstr>
  </property>
  <property fmtid="{D5CDD505-2E9C-101B-9397-08002B2CF9AE}" pid="15" name="TaxKeywordTaxHTField">
    <vt:lpwstr>SharePoint Conference 2014 Executive|c7618099-af1d-412d-92b3-b97338d93c70</vt:lpwstr>
  </property>
</Properties>
</file>