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8" r:id="rId6"/>
  </p:sldMasterIdLst>
  <p:notesMasterIdLst>
    <p:notesMasterId r:id="rId69"/>
  </p:notesMasterIdLst>
  <p:handoutMasterIdLst>
    <p:handoutMasterId r:id="rId70"/>
  </p:handoutMasterIdLst>
  <p:sldIdLst>
    <p:sldId id="1236" r:id="rId7"/>
    <p:sldId id="1124" r:id="rId8"/>
    <p:sldId id="1276" r:id="rId9"/>
    <p:sldId id="1277" r:id="rId10"/>
    <p:sldId id="1278" r:id="rId11"/>
    <p:sldId id="1279" r:id="rId12"/>
    <p:sldId id="1280" r:id="rId13"/>
    <p:sldId id="1281" r:id="rId14"/>
    <p:sldId id="1282" r:id="rId15"/>
    <p:sldId id="1283" r:id="rId16"/>
    <p:sldId id="1284" r:id="rId17"/>
    <p:sldId id="1285" r:id="rId18"/>
    <p:sldId id="1286" r:id="rId19"/>
    <p:sldId id="1287" r:id="rId20"/>
    <p:sldId id="1288" r:id="rId21"/>
    <p:sldId id="1289" r:id="rId22"/>
    <p:sldId id="1290" r:id="rId23"/>
    <p:sldId id="1291" r:id="rId24"/>
    <p:sldId id="1292" r:id="rId25"/>
    <p:sldId id="1293" r:id="rId26"/>
    <p:sldId id="1294" r:id="rId27"/>
    <p:sldId id="1295" r:id="rId28"/>
    <p:sldId id="1296" r:id="rId29"/>
    <p:sldId id="1297" r:id="rId30"/>
    <p:sldId id="1298" r:id="rId31"/>
    <p:sldId id="1299" r:id="rId32"/>
    <p:sldId id="1300" r:id="rId33"/>
    <p:sldId id="1301" r:id="rId34"/>
    <p:sldId id="1302" r:id="rId35"/>
    <p:sldId id="1303" r:id="rId36"/>
    <p:sldId id="1304" r:id="rId37"/>
    <p:sldId id="1305" r:id="rId38"/>
    <p:sldId id="1306" r:id="rId39"/>
    <p:sldId id="1307" r:id="rId40"/>
    <p:sldId id="1308" r:id="rId41"/>
    <p:sldId id="1309" r:id="rId42"/>
    <p:sldId id="1310" r:id="rId43"/>
    <p:sldId id="1311" r:id="rId44"/>
    <p:sldId id="1312" r:id="rId45"/>
    <p:sldId id="1313" r:id="rId46"/>
    <p:sldId id="1314" r:id="rId47"/>
    <p:sldId id="1315" r:id="rId48"/>
    <p:sldId id="1316" r:id="rId49"/>
    <p:sldId id="1317" r:id="rId50"/>
    <p:sldId id="1318" r:id="rId51"/>
    <p:sldId id="1319" r:id="rId52"/>
    <p:sldId id="1320" r:id="rId53"/>
    <p:sldId id="1321" r:id="rId54"/>
    <p:sldId id="1322" r:id="rId55"/>
    <p:sldId id="1323" r:id="rId56"/>
    <p:sldId id="1324" r:id="rId57"/>
    <p:sldId id="1325" r:id="rId58"/>
    <p:sldId id="1326" r:id="rId59"/>
    <p:sldId id="1327" r:id="rId60"/>
    <p:sldId id="1328" r:id="rId61"/>
    <p:sldId id="1329" r:id="rId62"/>
    <p:sldId id="1330" r:id="rId63"/>
    <p:sldId id="1331" r:id="rId64"/>
    <p:sldId id="1332" r:id="rId65"/>
    <p:sldId id="1333" r:id="rId66"/>
    <p:sldId id="1334" r:id="rId67"/>
    <p:sldId id="1132" r:id="rId6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659"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7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502570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4063305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040813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843574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136209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454618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42033559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672464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2520804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1148270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530633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1949221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1873282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6876433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403848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4099269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24148993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39578901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30235313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984860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242958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559435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19544491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17712187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39945205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Tree>
    <p:extLst>
      <p:ext uri="{BB962C8B-B14F-4D97-AF65-F5344CB8AC3E}">
        <p14:creationId xmlns:p14="http://schemas.microsoft.com/office/powerpoint/2010/main" val="8877678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53</a:t>
            </a:fld>
            <a:endParaRPr lang="en-US" dirty="0">
              <a:solidFill>
                <a:prstClr val="black"/>
              </a:solidFill>
            </a:endParaRPr>
          </a:p>
        </p:txBody>
      </p:sp>
    </p:spTree>
    <p:extLst>
      <p:ext uri="{BB962C8B-B14F-4D97-AF65-F5344CB8AC3E}">
        <p14:creationId xmlns:p14="http://schemas.microsoft.com/office/powerpoint/2010/main" val="25733618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26892231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61</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673721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62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18358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73414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749364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66748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726220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040343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2568442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4006827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61501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229223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959260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625663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468738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189045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255088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8973562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3153575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716648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606499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1355355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0153666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64160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538856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001139234"/>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69652078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8150449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49259523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7536429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77890774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18037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32372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83026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78186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75771655"/>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9325012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8885306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7838684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3897311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299861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008938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224766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85610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74528059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3854013"/>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38322966"/>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3457277"/>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1225268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9310711"/>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6284211"/>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81594509"/>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9215443"/>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63401987"/>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825940088"/>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875699643"/>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96759782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38063043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86389387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781831480"/>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2899264"/>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596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406002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90204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983276"/>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628525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image" Target="../media/image1.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86458594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093281265"/>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6.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42.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6.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6.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hyperlink" Target="http://www.idubbs.com/blog"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3" Type="http://schemas.openxmlformats.org/officeDocument/2006/relationships/hyperlink" Target="http://www.idubbs.com/blog/2014/js-link-hello-world/" TargetMode="External"/><Relationship Id="rId2" Type="http://schemas.openxmlformats.org/officeDocument/2006/relationships/hyperlink" Target="http://www.idubbs.com/blog/2012/js-link-for-sharepoint-2013-web-partsa-quick-functional-primer/" TargetMode="External"/><Relationship Id="rId1" Type="http://schemas.openxmlformats.org/officeDocument/2006/relationships/slideLayout" Target="../slideLayouts/slideLayout40.xml"/><Relationship Id="rId4" Type="http://schemas.openxmlformats.org/officeDocument/2006/relationships/hyperlink" Target="http://www.idubbs.com/blog/2014/js-link-csr-view-conditional-formatting/"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www.sharepointhillbilly.com/Lists/Posts/Post.aspx?ID=47" TargetMode="External"/><Relationship Id="rId2" Type="http://schemas.openxmlformats.org/officeDocument/2006/relationships/hyperlink" Target="http://geekswithblogs.net/SoYouKnow/archive/2011/07/28/a-dummies-guide-to-sharepoint-and-jqueryndashgetting-started.aspx" TargetMode="External"/><Relationship Id="rId1" Type="http://schemas.openxmlformats.org/officeDocument/2006/relationships/slideLayout" Target="../slideLayouts/slideLayout40.xml"/><Relationship Id="rId5" Type="http://schemas.openxmlformats.org/officeDocument/2006/relationships/hyperlink" Target="http://stackoverflow.com/questions/10010405/how-to-hide-a-field-in-sharepoint-display-form-based-on-the-field-name-jquery" TargetMode="External"/><Relationship Id="rId4" Type="http://schemas.openxmlformats.org/officeDocument/2006/relationships/hyperlink" Target="http://www.rbradbrook.co.uk/Blog/Post/12/Customising-the-NewForm-with-JSLink"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www.martinhatch.com/2013/08/jslink-and-display-templates-part-1.html" TargetMode="External"/><Relationship Id="rId2" Type="http://schemas.openxmlformats.org/officeDocument/2006/relationships/hyperlink" Target="http://www.slideshare.net/Cimares/spssthlm-using-jslink-and-display-templates-for-itpros" TargetMode="External"/><Relationship Id="rId1" Type="http://schemas.openxmlformats.org/officeDocument/2006/relationships/slideLayout" Target="../slideLayouts/slideLayout40.xml"/><Relationship Id="rId4" Type="http://schemas.openxmlformats.org/officeDocument/2006/relationships/hyperlink" Target="http://36mph.com/100#more-100"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prasadpathak.wordpress.com/category/microsoft-sharepoint/" TargetMode="External"/><Relationship Id="rId2" Type="http://schemas.openxmlformats.org/officeDocument/2006/relationships/hyperlink" Target="http://blog.splibrarian.com/2011/03/21/using-content-types-to-modify-the-newform-aspx-and-editform-aspx-pages/" TargetMode="External"/><Relationship Id="rId1" Type="http://schemas.openxmlformats.org/officeDocument/2006/relationships/slideLayout" Target="../slideLayouts/slideLayout40.xml"/><Relationship Id="rId5" Type="http://schemas.openxmlformats.org/officeDocument/2006/relationships/hyperlink" Target="http://msdn.microsoft.com/en-us/library/microsoft.sharepoint.client.listtemplatetype(v=office.15).aspx" TargetMode="External"/><Relationship Id="rId4" Type="http://schemas.openxmlformats.org/officeDocument/2006/relationships/hyperlink" Target="http://blogs.msdn.com/b/sridhara/archive/2013/02/08/register-csr-override-on-mds-enabled-sharepoint-2013-site.aspx"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hyperlink" Target="http://www.iwkid.com/" TargetMode="External"/><Relationship Id="rId1" Type="http://schemas.openxmlformats.org/officeDocument/2006/relationships/slideLayout" Target="../slideLayouts/slideLayout3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6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78204"/>
          </a:xfrm>
        </p:spPr>
        <p:txBody>
          <a:bodyPr/>
          <a:lstStyle/>
          <a:p>
            <a:r>
              <a:rPr lang="en-US" dirty="0" smtClean="0"/>
              <a:t>Default rendering behavior is handled by JavaScript</a:t>
            </a:r>
          </a:p>
          <a:p>
            <a:r>
              <a:rPr lang="en-US" dirty="0" smtClean="0"/>
              <a:t>SharePoint has built-in hooks for customizing output</a:t>
            </a:r>
          </a:p>
          <a:p>
            <a:endParaRPr lang="en-US" dirty="0"/>
          </a:p>
          <a:p>
            <a:r>
              <a:rPr lang="en-US" dirty="0" smtClean="0"/>
              <a:t>CSR customization requires injecting JavaScript into the page</a:t>
            </a:r>
          </a:p>
          <a:p>
            <a:endParaRPr lang="en-US" dirty="0"/>
          </a:p>
          <a:p>
            <a:pPr marL="0" indent="0">
              <a:buNone/>
            </a:pPr>
            <a:r>
              <a:rPr lang="en-US" dirty="0" smtClean="0"/>
              <a:t>	Enter ‘JS Link’…</a:t>
            </a:r>
            <a:endParaRPr lang="en-US" dirty="0"/>
          </a:p>
        </p:txBody>
      </p:sp>
      <p:sp>
        <p:nvSpPr>
          <p:cNvPr id="3" name="Title 2"/>
          <p:cNvSpPr>
            <a:spLocks noGrp="1"/>
          </p:cNvSpPr>
          <p:nvPr>
            <p:ph type="title"/>
          </p:nvPr>
        </p:nvSpPr>
        <p:spPr/>
        <p:txBody>
          <a:bodyPr/>
          <a:lstStyle/>
          <a:p>
            <a:r>
              <a:rPr lang="en-US" dirty="0" smtClean="0"/>
              <a:t>Customizing with CSR</a:t>
            </a:r>
            <a:endParaRPr lang="en-US" dirty="0"/>
          </a:p>
        </p:txBody>
      </p:sp>
    </p:spTree>
    <p:extLst>
      <p:ext uri="{BB962C8B-B14F-4D97-AF65-F5344CB8AC3E}">
        <p14:creationId xmlns:p14="http://schemas.microsoft.com/office/powerpoint/2010/main" val="392712582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8077199" cy="5626156"/>
          </a:xfrm>
        </p:spPr>
        <p:txBody>
          <a:bodyPr/>
          <a:lstStyle/>
          <a:p>
            <a:r>
              <a:rPr lang="en-US" dirty="0" smtClean="0"/>
              <a:t>JS Link is a new web part property</a:t>
            </a:r>
          </a:p>
          <a:p>
            <a:endParaRPr lang="en-US" dirty="0" smtClean="0"/>
          </a:p>
          <a:p>
            <a:r>
              <a:rPr lang="en-US" dirty="0" smtClean="0"/>
              <a:t>ONLY available in SharePoint 2013</a:t>
            </a:r>
          </a:p>
          <a:p>
            <a:pPr lvl="1"/>
            <a:r>
              <a:rPr lang="en-US" dirty="0" smtClean="0"/>
              <a:t>All versions: Foundation, Server, O365</a:t>
            </a:r>
            <a:endParaRPr lang="en-US" dirty="0"/>
          </a:p>
          <a:p>
            <a:endParaRPr lang="en-US" dirty="0" smtClean="0"/>
          </a:p>
          <a:p>
            <a:r>
              <a:rPr lang="en-US" dirty="0" smtClean="0"/>
              <a:t>References one or more JavaScript files</a:t>
            </a:r>
          </a:p>
          <a:p>
            <a:pPr lvl="1"/>
            <a:r>
              <a:rPr lang="en-US" b="1" dirty="0" smtClean="0"/>
              <a:t> ~site</a:t>
            </a:r>
            <a:r>
              <a:rPr lang="en-US" dirty="0" smtClean="0"/>
              <a:t>/_catalogs/</a:t>
            </a:r>
            <a:r>
              <a:rPr lang="en-US" dirty="0" err="1" smtClean="0"/>
              <a:t>masterpage</a:t>
            </a:r>
            <a:r>
              <a:rPr lang="en-US" dirty="0" smtClean="0"/>
              <a:t>/myJavaScript.js</a:t>
            </a:r>
          </a:p>
          <a:p>
            <a:pPr lvl="1"/>
            <a:r>
              <a:rPr lang="en-US" b="1" dirty="0" smtClean="0"/>
              <a:t> ~site</a:t>
            </a:r>
            <a:r>
              <a:rPr lang="en-US" dirty="0" smtClean="0"/>
              <a:t>/</a:t>
            </a:r>
            <a:r>
              <a:rPr lang="en-US" dirty="0" err="1" smtClean="0"/>
              <a:t>SiteAssets</a:t>
            </a:r>
            <a:r>
              <a:rPr lang="en-US" dirty="0" smtClean="0"/>
              <a:t>/myJavaScript.js </a:t>
            </a:r>
          </a:p>
          <a:p>
            <a:pPr lvl="1"/>
            <a:r>
              <a:rPr lang="en-US" dirty="0" smtClean="0"/>
              <a:t>Must use a URL token – not a relative path</a:t>
            </a:r>
            <a:endParaRPr lang="en-US" dirty="0"/>
          </a:p>
        </p:txBody>
      </p:sp>
      <p:sp>
        <p:nvSpPr>
          <p:cNvPr id="3" name="Title 2"/>
          <p:cNvSpPr>
            <a:spLocks noGrp="1"/>
          </p:cNvSpPr>
          <p:nvPr>
            <p:ph type="title"/>
          </p:nvPr>
        </p:nvSpPr>
        <p:spPr/>
        <p:txBody>
          <a:bodyPr/>
          <a:lstStyle/>
          <a:p>
            <a:r>
              <a:rPr lang="en-US" dirty="0" smtClean="0"/>
              <a:t>Overview – What is JS Link</a:t>
            </a:r>
            <a:endParaRPr lang="en-US" dirty="0"/>
          </a:p>
        </p:txBody>
      </p:sp>
      <p:pic>
        <p:nvPicPr>
          <p:cNvPr id="4" name="Picture 3"/>
          <p:cNvPicPr>
            <a:picLocks noChangeAspect="1"/>
          </p:cNvPicPr>
          <p:nvPr/>
        </p:nvPicPr>
        <p:blipFill>
          <a:blip r:embed="rId3"/>
          <a:stretch>
            <a:fillRect/>
          </a:stretch>
        </p:blipFill>
        <p:spPr>
          <a:xfrm>
            <a:off x="8704263" y="1582182"/>
            <a:ext cx="2771773" cy="5211391"/>
          </a:xfrm>
          <a:prstGeom prst="rect">
            <a:avLst/>
          </a:prstGeom>
        </p:spPr>
      </p:pic>
      <p:sp>
        <p:nvSpPr>
          <p:cNvPr id="5" name="Rounded Rectangle 4"/>
          <p:cNvSpPr/>
          <p:nvPr/>
        </p:nvSpPr>
        <p:spPr bwMode="auto">
          <a:xfrm>
            <a:off x="8704263" y="5554662"/>
            <a:ext cx="2771773" cy="685800"/>
          </a:xfrm>
          <a:prstGeom prst="roundRect">
            <a:avLst/>
          </a:prstGeom>
          <a:noFill/>
          <a:ln w="3810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45451124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200876"/>
          </a:xfrm>
        </p:spPr>
        <p:txBody>
          <a:bodyPr/>
          <a:lstStyle/>
          <a:p>
            <a:r>
              <a:rPr lang="en-US" dirty="0" smtClean="0"/>
              <a:t>Data is still managed by the list, the schema, and the selected view (filtering and sorting)</a:t>
            </a:r>
          </a:p>
          <a:p>
            <a:endParaRPr lang="en-US" dirty="0"/>
          </a:p>
          <a:p>
            <a:r>
              <a:rPr lang="en-US" dirty="0" smtClean="0"/>
              <a:t>JS Link facilitates changing the </a:t>
            </a:r>
            <a:r>
              <a:rPr lang="en-US" i="1" dirty="0" smtClean="0"/>
              <a:t>display</a:t>
            </a:r>
            <a:r>
              <a:rPr lang="en-US" dirty="0" smtClean="0"/>
              <a:t> of the data, NOT the underlying data</a:t>
            </a:r>
            <a:endParaRPr lang="en-US" dirty="0"/>
          </a:p>
        </p:txBody>
      </p:sp>
      <p:sp>
        <p:nvSpPr>
          <p:cNvPr id="3" name="Title 2"/>
          <p:cNvSpPr>
            <a:spLocks noGrp="1"/>
          </p:cNvSpPr>
          <p:nvPr>
            <p:ph type="title"/>
          </p:nvPr>
        </p:nvSpPr>
        <p:spPr/>
        <p:txBody>
          <a:bodyPr/>
          <a:lstStyle/>
          <a:p>
            <a:r>
              <a:rPr lang="en-US" dirty="0" smtClean="0"/>
              <a:t>The Data</a:t>
            </a:r>
            <a:endParaRPr lang="en-US" dirty="0"/>
          </a:p>
        </p:txBody>
      </p:sp>
    </p:spTree>
    <p:extLst>
      <p:ext uri="{BB962C8B-B14F-4D97-AF65-F5344CB8AC3E}">
        <p14:creationId xmlns:p14="http://schemas.microsoft.com/office/powerpoint/2010/main" val="199506747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Making it work</a:t>
            </a:r>
            <a:endParaRPr lang="en-US" dirty="0"/>
          </a:p>
        </p:txBody>
      </p:sp>
    </p:spTree>
    <p:extLst>
      <p:ext uri="{BB962C8B-B14F-4D97-AF65-F5344CB8AC3E}">
        <p14:creationId xmlns:p14="http://schemas.microsoft.com/office/powerpoint/2010/main" val="92004563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769989"/>
          </a:xfrm>
        </p:spPr>
        <p:txBody>
          <a:bodyPr/>
          <a:lstStyle/>
          <a:p>
            <a:r>
              <a:rPr lang="en-US" dirty="0" smtClean="0"/>
              <a:t>An app (list or library), Fields and Views</a:t>
            </a:r>
          </a:p>
          <a:p>
            <a:r>
              <a:rPr lang="en-US" dirty="0" smtClean="0"/>
              <a:t>An app part</a:t>
            </a:r>
          </a:p>
          <a:p>
            <a:r>
              <a:rPr lang="en-US" dirty="0" smtClean="0"/>
              <a:t>The JS Link web part property value</a:t>
            </a:r>
          </a:p>
          <a:p>
            <a:r>
              <a:rPr lang="en-US" dirty="0" smtClean="0"/>
              <a:t>The Override (one or more JavaScript files)</a:t>
            </a:r>
            <a:endParaRPr lang="en-US" dirty="0"/>
          </a:p>
        </p:txBody>
      </p:sp>
      <p:sp>
        <p:nvSpPr>
          <p:cNvPr id="3" name="Title 2"/>
          <p:cNvSpPr>
            <a:spLocks noGrp="1"/>
          </p:cNvSpPr>
          <p:nvPr>
            <p:ph type="title"/>
          </p:nvPr>
        </p:nvSpPr>
        <p:spPr/>
        <p:txBody>
          <a:bodyPr/>
          <a:lstStyle/>
          <a:p>
            <a:r>
              <a:rPr lang="en-US" dirty="0" smtClean="0"/>
              <a:t>Core Components</a:t>
            </a:r>
            <a:endParaRPr lang="en-US" dirty="0"/>
          </a:p>
        </p:txBody>
      </p:sp>
    </p:spTree>
    <p:extLst>
      <p:ext uri="{BB962C8B-B14F-4D97-AF65-F5344CB8AC3E}">
        <p14:creationId xmlns:p14="http://schemas.microsoft.com/office/powerpoint/2010/main" val="97897183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55093"/>
          </a:xfrm>
        </p:spPr>
        <p:txBody>
          <a:bodyPr/>
          <a:lstStyle/>
          <a:p>
            <a:r>
              <a:rPr lang="en-US" dirty="0" err="1" smtClean="0"/>
              <a:t>PreRender</a:t>
            </a:r>
            <a:r>
              <a:rPr lang="en-US" dirty="0" smtClean="0"/>
              <a:t> – Modify client-side data before it is rendered </a:t>
            </a:r>
          </a:p>
          <a:p>
            <a:endParaRPr lang="en-US" dirty="0" smtClean="0"/>
          </a:p>
          <a:p>
            <a:r>
              <a:rPr lang="en-US" dirty="0" smtClean="0"/>
              <a:t>Overrides – Overriding how different components of the Fields or View will be displayed</a:t>
            </a:r>
          </a:p>
          <a:p>
            <a:endParaRPr lang="en-US" dirty="0" smtClean="0"/>
          </a:p>
          <a:p>
            <a:r>
              <a:rPr lang="en-US" dirty="0" err="1" smtClean="0"/>
              <a:t>PostRender</a:t>
            </a:r>
            <a:r>
              <a:rPr lang="en-US" dirty="0" smtClean="0"/>
              <a:t> – Traditional DOM manipulation</a:t>
            </a:r>
            <a:endParaRPr lang="en-US" dirty="0"/>
          </a:p>
        </p:txBody>
      </p:sp>
      <p:sp>
        <p:nvSpPr>
          <p:cNvPr id="3" name="Title 2"/>
          <p:cNvSpPr>
            <a:spLocks noGrp="1"/>
          </p:cNvSpPr>
          <p:nvPr>
            <p:ph type="title"/>
          </p:nvPr>
        </p:nvSpPr>
        <p:spPr/>
        <p:txBody>
          <a:bodyPr/>
          <a:lstStyle/>
          <a:p>
            <a:r>
              <a:rPr lang="en-US" dirty="0" smtClean="0"/>
              <a:t>Three Override Techniques</a:t>
            </a:r>
            <a:endParaRPr lang="en-US" dirty="0"/>
          </a:p>
        </p:txBody>
      </p:sp>
    </p:spTree>
    <p:extLst>
      <p:ext uri="{BB962C8B-B14F-4D97-AF65-F5344CB8AC3E}">
        <p14:creationId xmlns:p14="http://schemas.microsoft.com/office/powerpoint/2010/main" val="360643376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124206"/>
          </a:xfrm>
        </p:spPr>
        <p:txBody>
          <a:bodyPr/>
          <a:lstStyle/>
          <a:p>
            <a:r>
              <a:rPr lang="en-US" dirty="0" smtClean="0"/>
              <a:t>Fields</a:t>
            </a:r>
          </a:p>
          <a:p>
            <a:r>
              <a:rPr lang="en-US" dirty="0" smtClean="0"/>
              <a:t>Items</a:t>
            </a:r>
          </a:p>
          <a:p>
            <a:endParaRPr lang="en-US" dirty="0" smtClean="0"/>
          </a:p>
          <a:p>
            <a:r>
              <a:rPr lang="en-US" dirty="0" smtClean="0"/>
              <a:t>Header</a:t>
            </a:r>
          </a:p>
          <a:p>
            <a:r>
              <a:rPr lang="en-US" dirty="0" smtClean="0"/>
              <a:t>Footer</a:t>
            </a:r>
          </a:p>
          <a:p>
            <a:r>
              <a:rPr lang="en-US" dirty="0" smtClean="0"/>
              <a:t>Group</a:t>
            </a:r>
            <a:endParaRPr lang="en-US" dirty="0"/>
          </a:p>
        </p:txBody>
      </p:sp>
      <p:sp>
        <p:nvSpPr>
          <p:cNvPr id="3" name="Title 2"/>
          <p:cNvSpPr>
            <a:spLocks noGrp="1"/>
          </p:cNvSpPr>
          <p:nvPr>
            <p:ph type="title"/>
          </p:nvPr>
        </p:nvSpPr>
        <p:spPr/>
        <p:txBody>
          <a:bodyPr/>
          <a:lstStyle/>
          <a:p>
            <a:r>
              <a:rPr lang="en-US" dirty="0" smtClean="0"/>
              <a:t>JavaScript – Override Opportunities</a:t>
            </a:r>
            <a:endParaRPr lang="en-US" dirty="0"/>
          </a:p>
        </p:txBody>
      </p:sp>
    </p:spTree>
    <p:extLst>
      <p:ext uri="{BB962C8B-B14F-4D97-AF65-F5344CB8AC3E}">
        <p14:creationId xmlns:p14="http://schemas.microsoft.com/office/powerpoint/2010/main" val="343121138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Text Placeholder 3"/>
          <p:cNvSpPr>
            <a:spLocks noGrp="1"/>
          </p:cNvSpPr>
          <p:nvPr>
            <p:ph type="body" sz="quarter" idx="11"/>
          </p:nvPr>
        </p:nvSpPr>
        <p:spPr/>
        <p:txBody>
          <a:bodyPr/>
          <a:lstStyle/>
          <a:p>
            <a:endParaRPr lang="en-US" dirty="0"/>
          </a:p>
        </p:txBody>
      </p:sp>
      <p:pic>
        <p:nvPicPr>
          <p:cNvPr id="5" name="Picture 4"/>
          <p:cNvPicPr>
            <a:picLocks noChangeAspect="1"/>
          </p:cNvPicPr>
          <p:nvPr/>
        </p:nvPicPr>
        <p:blipFill rotWithShape="1">
          <a:blip r:embed="rId3"/>
          <a:srcRect r="26540"/>
          <a:stretch/>
        </p:blipFill>
        <p:spPr>
          <a:xfrm>
            <a:off x="198438" y="144462"/>
            <a:ext cx="6248400" cy="3505200"/>
          </a:xfrm>
          <a:prstGeom prst="rect">
            <a:avLst/>
          </a:prstGeom>
        </p:spPr>
      </p:pic>
      <p:pic>
        <p:nvPicPr>
          <p:cNvPr id="6" name="Picture 5"/>
          <p:cNvPicPr>
            <a:picLocks noChangeAspect="1"/>
          </p:cNvPicPr>
          <p:nvPr/>
        </p:nvPicPr>
        <p:blipFill rotWithShape="1">
          <a:blip r:embed="rId4"/>
          <a:srcRect r="24227"/>
          <a:stretch/>
        </p:blipFill>
        <p:spPr>
          <a:xfrm>
            <a:off x="4160837" y="3530034"/>
            <a:ext cx="6538913" cy="3352800"/>
          </a:xfrm>
          <a:prstGeom prst="rect">
            <a:avLst/>
          </a:prstGeom>
        </p:spPr>
      </p:pic>
      <p:sp>
        <p:nvSpPr>
          <p:cNvPr id="7" name="Rounded Rectangle 6"/>
          <p:cNvSpPr/>
          <p:nvPr/>
        </p:nvSpPr>
        <p:spPr bwMode="auto">
          <a:xfrm>
            <a:off x="5380037" y="5478462"/>
            <a:ext cx="2819400" cy="1295400"/>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935251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Examples</a:t>
            </a:r>
            <a:endParaRPr lang="en-US" dirty="0"/>
          </a:p>
        </p:txBody>
      </p:sp>
    </p:spTree>
    <p:extLst>
      <p:ext uri="{BB962C8B-B14F-4D97-AF65-F5344CB8AC3E}">
        <p14:creationId xmlns:p14="http://schemas.microsoft.com/office/powerpoint/2010/main" val="226601626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a:t>
            </a:r>
            <a:br>
              <a:rPr lang="en-US" dirty="0" smtClean="0"/>
            </a:br>
            <a:r>
              <a:rPr lang="en-US" dirty="0" smtClean="0"/>
              <a:t>Simple and Conditional Field Formatting</a:t>
            </a:r>
            <a:endParaRPr lang="en-US" dirty="0"/>
          </a:p>
        </p:txBody>
      </p:sp>
      <p:sp>
        <p:nvSpPr>
          <p:cNvPr id="4" name="Text Placeholder 3"/>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2212823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Client-Side Rendering (CSR) demystified</a:t>
            </a:r>
          </a:p>
        </p:txBody>
      </p:sp>
      <p:sp>
        <p:nvSpPr>
          <p:cNvPr id="5" name="Text Placeholder 4"/>
          <p:cNvSpPr>
            <a:spLocks noGrp="1"/>
          </p:cNvSpPr>
          <p:nvPr>
            <p:ph type="body" sz="quarter" idx="14"/>
          </p:nvPr>
        </p:nvSpPr>
        <p:spPr/>
        <p:txBody>
          <a:bodyPr/>
          <a:lstStyle/>
          <a:p>
            <a:r>
              <a:rPr lang="en-US" dirty="0"/>
              <a:t>Wes Preston</a:t>
            </a:r>
          </a:p>
          <a:p>
            <a:r>
              <a:rPr lang="en-US" dirty="0"/>
              <a:t>Owner / Consultant</a:t>
            </a:r>
          </a:p>
          <a:p>
            <a:r>
              <a:rPr lang="en-US" dirty="0" err="1"/>
              <a:t>TrecStone</a:t>
            </a:r>
            <a:r>
              <a:rPr lang="en-US" dirty="0"/>
              <a:t>, LLC.</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SPC318</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738664"/>
          </a:xfrm>
        </p:spPr>
        <p:txBody>
          <a:bodyPr/>
          <a:lstStyle/>
          <a:p>
            <a:r>
              <a:rPr lang="en-US" dirty="0" smtClean="0"/>
              <a:t>Use the Field override</a:t>
            </a:r>
            <a:endParaRPr lang="en-US" dirty="0"/>
          </a:p>
        </p:txBody>
      </p:sp>
      <p:sp>
        <p:nvSpPr>
          <p:cNvPr id="3" name="Title 2"/>
          <p:cNvSpPr>
            <a:spLocks noGrp="1"/>
          </p:cNvSpPr>
          <p:nvPr>
            <p:ph type="title"/>
          </p:nvPr>
        </p:nvSpPr>
        <p:spPr/>
        <p:txBody>
          <a:bodyPr/>
          <a:lstStyle/>
          <a:p>
            <a:r>
              <a:rPr lang="en-US" dirty="0" smtClean="0"/>
              <a:t>Simple and Conditional Formatting</a:t>
            </a:r>
            <a:endParaRPr lang="en-US" dirty="0"/>
          </a:p>
        </p:txBody>
      </p:sp>
      <p:pic>
        <p:nvPicPr>
          <p:cNvPr id="2" name="Picture 1"/>
          <p:cNvPicPr>
            <a:picLocks noChangeAspect="1"/>
          </p:cNvPicPr>
          <p:nvPr/>
        </p:nvPicPr>
        <p:blipFill>
          <a:blip r:embed="rId2"/>
          <a:stretch>
            <a:fillRect/>
          </a:stretch>
        </p:blipFill>
        <p:spPr>
          <a:xfrm>
            <a:off x="1951037" y="2506662"/>
            <a:ext cx="8343900" cy="3419475"/>
          </a:xfrm>
          <a:prstGeom prst="rect">
            <a:avLst/>
          </a:prstGeom>
        </p:spPr>
      </p:pic>
      <p:sp>
        <p:nvSpPr>
          <p:cNvPr id="5" name="Rounded Rectangle 4"/>
          <p:cNvSpPr/>
          <p:nvPr/>
        </p:nvSpPr>
        <p:spPr bwMode="auto">
          <a:xfrm>
            <a:off x="7589837" y="4106862"/>
            <a:ext cx="990600" cy="1819275"/>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08425858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Field Override</a:t>
            </a:r>
            <a:endParaRPr lang="en-US" dirty="0"/>
          </a:p>
        </p:txBody>
      </p:sp>
      <p:sp>
        <p:nvSpPr>
          <p:cNvPr id="5" name="Text Placeholder 4"/>
          <p:cNvSpPr>
            <a:spLocks noGrp="1"/>
          </p:cNvSpPr>
          <p:nvPr>
            <p:ph type="body" sz="quarter" idx="10"/>
          </p:nvPr>
        </p:nvSpPr>
        <p:spPr>
          <a:xfrm>
            <a:off x="274638" y="1216152"/>
            <a:ext cx="11887199" cy="6481774"/>
          </a:xfrm>
          <a:ln>
            <a:noFill/>
          </a:ln>
        </p:spPr>
        <p:txBody>
          <a:bodyPr/>
          <a:lstStyle/>
          <a:p>
            <a:r>
              <a:rPr lang="en-US" dirty="0"/>
              <a:t>(function () {</a:t>
            </a:r>
          </a:p>
          <a:p>
            <a:r>
              <a:rPr lang="en-US" dirty="0"/>
              <a:t>    </a:t>
            </a:r>
            <a:r>
              <a:rPr lang="en-US" dirty="0" err="1"/>
              <a:t>var</a:t>
            </a:r>
            <a:r>
              <a:rPr lang="en-US" dirty="0"/>
              <a:t> </a:t>
            </a:r>
            <a:r>
              <a:rPr lang="en-US" dirty="0" err="1"/>
              <a:t>overrideCtx</a:t>
            </a:r>
            <a:r>
              <a:rPr lang="en-US" dirty="0"/>
              <a:t> = {};</a:t>
            </a:r>
          </a:p>
          <a:p>
            <a:r>
              <a:rPr lang="en-US" dirty="0"/>
              <a:t>    </a:t>
            </a:r>
            <a:r>
              <a:rPr lang="en-US" dirty="0" err="1"/>
              <a:t>overrideCtx.Templates</a:t>
            </a:r>
            <a:r>
              <a:rPr lang="en-US" dirty="0"/>
              <a:t> = {};</a:t>
            </a:r>
          </a:p>
          <a:p>
            <a:r>
              <a:rPr lang="en-US" dirty="0"/>
              <a:t>	</a:t>
            </a:r>
            <a:r>
              <a:rPr lang="en-US" dirty="0" err="1"/>
              <a:t>overrideCtx.Templates.Fields</a:t>
            </a:r>
            <a:r>
              <a:rPr lang="en-US" dirty="0"/>
              <a:t> = {</a:t>
            </a:r>
          </a:p>
          <a:p>
            <a:r>
              <a:rPr lang="en-US" dirty="0"/>
              <a:t>		'Status':{'View': '&lt;b&gt;&lt;#=</a:t>
            </a:r>
            <a:r>
              <a:rPr lang="en-US" dirty="0" err="1"/>
              <a:t>ctx.CurrentItem.Status</a:t>
            </a:r>
            <a:r>
              <a:rPr lang="en-US" dirty="0"/>
              <a:t>#&gt;&lt;/b&gt;'}</a:t>
            </a:r>
          </a:p>
          <a:p>
            <a:r>
              <a:rPr lang="en-US" dirty="0"/>
              <a:t>	};</a:t>
            </a:r>
          </a:p>
          <a:p>
            <a:r>
              <a:rPr lang="en-US" dirty="0" smtClean="0"/>
              <a:t>  </a:t>
            </a:r>
            <a:r>
              <a:rPr lang="en-US" dirty="0" err="1"/>
              <a:t>SPClientTemplates.TemplateManager.RegisterTemplateOverrides</a:t>
            </a:r>
            <a:r>
              <a:rPr lang="en-US" dirty="0"/>
              <a:t>(</a:t>
            </a:r>
            <a:r>
              <a:rPr lang="en-US" dirty="0" err="1"/>
              <a:t>overrideCtx</a:t>
            </a:r>
            <a:r>
              <a:rPr lang="en-US" dirty="0"/>
              <a:t>);</a:t>
            </a:r>
          </a:p>
          <a:p>
            <a:r>
              <a:rPr lang="en-US" dirty="0"/>
              <a:t>})();</a:t>
            </a:r>
          </a:p>
          <a:p>
            <a:endParaRPr lang="en-US" dirty="0"/>
          </a:p>
        </p:txBody>
      </p:sp>
      <p:sp>
        <p:nvSpPr>
          <p:cNvPr id="6" name="Rounded Rectangle 5"/>
          <p:cNvSpPr/>
          <p:nvPr/>
        </p:nvSpPr>
        <p:spPr bwMode="auto">
          <a:xfrm>
            <a:off x="2255837" y="3421062"/>
            <a:ext cx="1905000" cy="609600"/>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ounded Rectangle 6"/>
          <p:cNvSpPr/>
          <p:nvPr/>
        </p:nvSpPr>
        <p:spPr bwMode="auto">
          <a:xfrm>
            <a:off x="4618037" y="3421062"/>
            <a:ext cx="1371600" cy="609600"/>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ounded Rectangle 7"/>
          <p:cNvSpPr/>
          <p:nvPr/>
        </p:nvSpPr>
        <p:spPr bwMode="auto">
          <a:xfrm>
            <a:off x="2027237" y="3878262"/>
            <a:ext cx="5105400" cy="609600"/>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274639" y="2963862"/>
            <a:ext cx="9220198" cy="2057400"/>
          </a:xfrm>
          <a:prstGeom prst="rect">
            <a:avLst/>
          </a:prstGeom>
          <a:noFill/>
          <a:ln w="38100">
            <a:solidFill>
              <a:schemeClr val="tx2">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6294437" y="2963862"/>
            <a:ext cx="1600200" cy="4572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581795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xit" presetSubtype="0" fill="hold" grpId="1" nodeType="withEffect">
                                  <p:stCondLst>
                                    <p:cond delay="0"/>
                                  </p:stCondLst>
                                  <p:childTnLst>
                                    <p:animEffect transition="out" filter="fade">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xit" presetSubtype="0" fill="hold" grpId="1" nodeType="withEffect">
                                  <p:stCondLst>
                                    <p:cond delay="0"/>
                                  </p:stCondLst>
                                  <p:childTnLst>
                                    <p:animEffect transition="out" filter="fade">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6"/>
                                        </p:tgtEl>
                                      </p:cBhvr>
                                    </p:animEffect>
                                    <p:set>
                                      <p:cBhvr>
                                        <p:cTn id="28" dur="1" fill="hold">
                                          <p:stCondLst>
                                            <p:cond delay="499"/>
                                          </p:stCondLst>
                                        </p:cTn>
                                        <p:tgtEl>
                                          <p:spTgt spid="6"/>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7"/>
                                        </p:tgtEl>
                                      </p:cBhvr>
                                    </p:animEffect>
                                    <p:set>
                                      <p:cBhvr>
                                        <p:cTn id="36" dur="1" fill="hold">
                                          <p:stCondLst>
                                            <p:cond delay="499"/>
                                          </p:stCondLst>
                                        </p:cTn>
                                        <p:tgtEl>
                                          <p:spTgt spid="7"/>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292662"/>
          </a:xfrm>
        </p:spPr>
        <p:txBody>
          <a:bodyPr/>
          <a:lstStyle/>
          <a:p>
            <a:r>
              <a:rPr lang="en-US" dirty="0"/>
              <a:t>'Status':{'View': '&lt;b&gt;&lt;#=</a:t>
            </a:r>
            <a:r>
              <a:rPr lang="en-US" dirty="0" err="1"/>
              <a:t>ctx.CurrentItem.Status</a:t>
            </a:r>
            <a:r>
              <a:rPr lang="en-US" dirty="0"/>
              <a:t>#&gt;&lt;/b&gt;'}</a:t>
            </a:r>
          </a:p>
        </p:txBody>
      </p:sp>
      <p:sp>
        <p:nvSpPr>
          <p:cNvPr id="3" name="Title 2"/>
          <p:cNvSpPr>
            <a:spLocks noGrp="1"/>
          </p:cNvSpPr>
          <p:nvPr>
            <p:ph type="title"/>
          </p:nvPr>
        </p:nvSpPr>
        <p:spPr/>
        <p:txBody>
          <a:bodyPr/>
          <a:lstStyle/>
          <a:p>
            <a:r>
              <a:rPr lang="en-US" dirty="0" smtClean="0"/>
              <a:t>Simple and Conditional Formatting</a:t>
            </a:r>
            <a:endParaRPr lang="en-US" dirty="0"/>
          </a:p>
        </p:txBody>
      </p:sp>
      <p:pic>
        <p:nvPicPr>
          <p:cNvPr id="2" name="Picture 1"/>
          <p:cNvPicPr>
            <a:picLocks noChangeAspect="1"/>
          </p:cNvPicPr>
          <p:nvPr/>
        </p:nvPicPr>
        <p:blipFill>
          <a:blip r:embed="rId2"/>
          <a:stretch>
            <a:fillRect/>
          </a:stretch>
        </p:blipFill>
        <p:spPr>
          <a:xfrm>
            <a:off x="1951037" y="2963862"/>
            <a:ext cx="8343900" cy="3419475"/>
          </a:xfrm>
          <a:prstGeom prst="rect">
            <a:avLst/>
          </a:prstGeom>
        </p:spPr>
      </p:pic>
      <p:sp>
        <p:nvSpPr>
          <p:cNvPr id="5" name="Rounded Rectangle 4"/>
          <p:cNvSpPr/>
          <p:nvPr/>
        </p:nvSpPr>
        <p:spPr bwMode="auto">
          <a:xfrm>
            <a:off x="7589837" y="4487862"/>
            <a:ext cx="990600" cy="1819275"/>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4757308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US" dirty="0" smtClean="0"/>
              <a:t>Add rules to the formatting…</a:t>
            </a:r>
            <a:endParaRPr lang="en-US" dirty="0"/>
          </a:p>
        </p:txBody>
      </p:sp>
      <p:sp>
        <p:nvSpPr>
          <p:cNvPr id="3" name="Title 2"/>
          <p:cNvSpPr>
            <a:spLocks noGrp="1"/>
          </p:cNvSpPr>
          <p:nvPr>
            <p:ph type="title"/>
          </p:nvPr>
        </p:nvSpPr>
        <p:spPr/>
        <p:txBody>
          <a:bodyPr/>
          <a:lstStyle/>
          <a:p>
            <a:r>
              <a:rPr lang="en-US" dirty="0" smtClean="0"/>
              <a:t>Conditional Formatting	</a:t>
            </a:r>
            <a:endParaRPr lang="en-US" dirty="0"/>
          </a:p>
        </p:txBody>
      </p:sp>
      <p:pic>
        <p:nvPicPr>
          <p:cNvPr id="4" name="Picture 3"/>
          <p:cNvPicPr>
            <a:picLocks noChangeAspect="1"/>
          </p:cNvPicPr>
          <p:nvPr/>
        </p:nvPicPr>
        <p:blipFill>
          <a:blip r:embed="rId2"/>
          <a:stretch>
            <a:fillRect/>
          </a:stretch>
        </p:blipFill>
        <p:spPr>
          <a:xfrm>
            <a:off x="1874837" y="2887662"/>
            <a:ext cx="8286750" cy="3114675"/>
          </a:xfrm>
          <a:prstGeom prst="rect">
            <a:avLst/>
          </a:prstGeom>
        </p:spPr>
      </p:pic>
    </p:spTree>
    <p:extLst>
      <p:ext uri="{BB962C8B-B14F-4D97-AF65-F5344CB8AC3E}">
        <p14:creationId xmlns:p14="http://schemas.microsoft.com/office/powerpoint/2010/main" val="587896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Field Override</a:t>
            </a:r>
            <a:endParaRPr lang="en-US" dirty="0"/>
          </a:p>
        </p:txBody>
      </p:sp>
      <p:sp>
        <p:nvSpPr>
          <p:cNvPr id="5" name="Text Placeholder 4"/>
          <p:cNvSpPr>
            <a:spLocks noGrp="1"/>
          </p:cNvSpPr>
          <p:nvPr>
            <p:ph type="body" sz="quarter" idx="10"/>
          </p:nvPr>
        </p:nvSpPr>
        <p:spPr>
          <a:xfrm>
            <a:off x="274638" y="1216152"/>
            <a:ext cx="11887199" cy="4552015"/>
          </a:xfrm>
          <a:ln>
            <a:noFill/>
          </a:ln>
        </p:spPr>
        <p:txBody>
          <a:bodyPr/>
          <a:lstStyle/>
          <a:p>
            <a:endParaRPr lang="en-US" dirty="0"/>
          </a:p>
          <a:p>
            <a:r>
              <a:rPr lang="en-US" dirty="0" err="1" smtClean="0"/>
              <a:t>overrideCtx.Templates.Fields</a:t>
            </a:r>
            <a:r>
              <a:rPr lang="en-US" dirty="0" smtClean="0"/>
              <a:t> </a:t>
            </a:r>
            <a:r>
              <a:rPr lang="en-US" dirty="0"/>
              <a:t>= {</a:t>
            </a:r>
          </a:p>
          <a:p>
            <a:r>
              <a:rPr lang="en-US" dirty="0"/>
              <a:t>	</a:t>
            </a:r>
            <a:r>
              <a:rPr lang="en-US" dirty="0" smtClean="0"/>
              <a:t>'Status</a:t>
            </a:r>
            <a:r>
              <a:rPr lang="en-US" dirty="0"/>
              <a:t>':{'View': </a:t>
            </a:r>
            <a:r>
              <a:rPr lang="en-US" dirty="0" err="1"/>
              <a:t>ConditionalStatus</a:t>
            </a:r>
            <a:r>
              <a:rPr lang="en-US" dirty="0"/>
              <a:t>},</a:t>
            </a:r>
          </a:p>
          <a:p>
            <a:r>
              <a:rPr lang="en-US" dirty="0"/>
              <a:t>	</a:t>
            </a:r>
            <a:r>
              <a:rPr lang="en-US" dirty="0" smtClean="0"/>
              <a:t>'Priority</a:t>
            </a:r>
            <a:r>
              <a:rPr lang="en-US" dirty="0"/>
              <a:t>':{'View': </a:t>
            </a:r>
            <a:r>
              <a:rPr lang="en-US" dirty="0" err="1"/>
              <a:t>ConditionalPriority</a:t>
            </a:r>
            <a:r>
              <a:rPr lang="en-US" dirty="0"/>
              <a:t>}</a:t>
            </a:r>
          </a:p>
          <a:p>
            <a:r>
              <a:rPr lang="en-US" dirty="0" smtClean="0"/>
              <a:t>};</a:t>
            </a:r>
            <a:endParaRPr lang="en-US" dirty="0"/>
          </a:p>
          <a:p>
            <a:endParaRPr lang="en-US" dirty="0" smtClean="0"/>
          </a:p>
          <a:p>
            <a:endParaRPr lang="en-US" dirty="0"/>
          </a:p>
          <a:p>
            <a:r>
              <a:rPr lang="en-US" dirty="0" smtClean="0">
                <a:solidFill>
                  <a:schemeClr val="bg1">
                    <a:lumMod val="75000"/>
                  </a:schemeClr>
                </a:solidFill>
              </a:rPr>
              <a:t>function </a:t>
            </a:r>
            <a:r>
              <a:rPr lang="en-US" dirty="0" err="1" smtClean="0">
                <a:solidFill>
                  <a:schemeClr val="bg1">
                    <a:lumMod val="75000"/>
                  </a:schemeClr>
                </a:solidFill>
              </a:rPr>
              <a:t>ConditionalStatus</a:t>
            </a:r>
            <a:r>
              <a:rPr lang="en-US" dirty="0" smtClean="0">
                <a:solidFill>
                  <a:schemeClr val="bg1">
                    <a:lumMod val="75000"/>
                  </a:schemeClr>
                </a:solidFill>
              </a:rPr>
              <a:t>…</a:t>
            </a:r>
          </a:p>
        </p:txBody>
      </p:sp>
      <p:sp>
        <p:nvSpPr>
          <p:cNvPr id="3" name="Rectangle 2"/>
          <p:cNvSpPr/>
          <p:nvPr/>
        </p:nvSpPr>
        <p:spPr bwMode="auto">
          <a:xfrm>
            <a:off x="5380037" y="2278062"/>
            <a:ext cx="5257800" cy="12954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1301688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Field Override</a:t>
            </a:r>
            <a:endParaRPr lang="en-US" dirty="0"/>
          </a:p>
        </p:txBody>
      </p:sp>
      <p:sp>
        <p:nvSpPr>
          <p:cNvPr id="5" name="Text Placeholder 4"/>
          <p:cNvSpPr>
            <a:spLocks noGrp="1"/>
          </p:cNvSpPr>
          <p:nvPr>
            <p:ph type="body" sz="quarter" idx="10"/>
          </p:nvPr>
        </p:nvSpPr>
        <p:spPr>
          <a:xfrm>
            <a:off x="274638" y="1216152"/>
            <a:ext cx="11887199" cy="6126292"/>
          </a:xfrm>
          <a:ln>
            <a:noFill/>
          </a:ln>
        </p:spPr>
        <p:txBody>
          <a:bodyPr/>
          <a:lstStyle/>
          <a:p>
            <a:endParaRPr lang="en-US" dirty="0" smtClean="0"/>
          </a:p>
          <a:p>
            <a:r>
              <a:rPr lang="en-US" dirty="0" smtClean="0"/>
              <a:t>function </a:t>
            </a:r>
            <a:r>
              <a:rPr lang="en-US" dirty="0" err="1"/>
              <a:t>ConditionalStatus</a:t>
            </a:r>
            <a:r>
              <a:rPr lang="en-US" dirty="0"/>
              <a:t>(</a:t>
            </a:r>
            <a:r>
              <a:rPr lang="en-US" dirty="0" err="1"/>
              <a:t>ctx</a:t>
            </a:r>
            <a:r>
              <a:rPr lang="en-US" dirty="0"/>
              <a:t>) {</a:t>
            </a:r>
          </a:p>
          <a:p>
            <a:r>
              <a:rPr lang="en-US" dirty="0"/>
              <a:t>	</a:t>
            </a:r>
            <a:r>
              <a:rPr lang="en-US" dirty="0" err="1"/>
              <a:t>var</a:t>
            </a:r>
            <a:r>
              <a:rPr lang="en-US" dirty="0"/>
              <a:t> ret;</a:t>
            </a:r>
          </a:p>
          <a:p>
            <a:r>
              <a:rPr lang="en-US" dirty="0"/>
              <a:t>	if (</a:t>
            </a:r>
            <a:r>
              <a:rPr lang="en-US" dirty="0" err="1"/>
              <a:t>ctx.CurrentItem.Status</a:t>
            </a:r>
            <a:r>
              <a:rPr lang="en-US" dirty="0"/>
              <a:t> == "Active" ) {</a:t>
            </a:r>
          </a:p>
          <a:p>
            <a:r>
              <a:rPr lang="en-US" dirty="0"/>
              <a:t>		ret = "&lt;b&gt;" + </a:t>
            </a:r>
            <a:r>
              <a:rPr lang="en-US" dirty="0" err="1"/>
              <a:t>ctx.CurrentItem.Status</a:t>
            </a:r>
            <a:r>
              <a:rPr lang="en-US" dirty="0"/>
              <a:t> + </a:t>
            </a:r>
            <a:r>
              <a:rPr lang="en-US" dirty="0" smtClean="0"/>
              <a:t>			"&lt;/</a:t>
            </a:r>
            <a:r>
              <a:rPr lang="en-US" dirty="0"/>
              <a:t>b&gt;";</a:t>
            </a:r>
          </a:p>
          <a:p>
            <a:r>
              <a:rPr lang="en-US" dirty="0"/>
              <a:t>	}</a:t>
            </a:r>
          </a:p>
          <a:p>
            <a:r>
              <a:rPr lang="en-US" dirty="0"/>
              <a:t>	else </a:t>
            </a:r>
            <a:r>
              <a:rPr lang="en-US" dirty="0" smtClean="0"/>
              <a:t>{ret </a:t>
            </a:r>
            <a:r>
              <a:rPr lang="en-US" dirty="0"/>
              <a:t>= </a:t>
            </a:r>
            <a:r>
              <a:rPr lang="en-US" dirty="0" err="1"/>
              <a:t>ctx.CurrentItem.Status</a:t>
            </a:r>
            <a:r>
              <a:rPr lang="en-US" dirty="0" smtClean="0"/>
              <a:t>;}</a:t>
            </a:r>
            <a:endParaRPr lang="en-US" dirty="0"/>
          </a:p>
          <a:p>
            <a:r>
              <a:rPr lang="en-US" dirty="0"/>
              <a:t>	return ret</a:t>
            </a:r>
            <a:r>
              <a:rPr lang="en-US" dirty="0" smtClean="0"/>
              <a:t>;  //HTML String</a:t>
            </a:r>
            <a:endParaRPr lang="en-US" dirty="0"/>
          </a:p>
          <a:p>
            <a:r>
              <a:rPr lang="en-US" dirty="0"/>
              <a:t>}</a:t>
            </a:r>
          </a:p>
          <a:p>
            <a:endParaRPr lang="en-US" dirty="0"/>
          </a:p>
        </p:txBody>
      </p:sp>
      <p:sp>
        <p:nvSpPr>
          <p:cNvPr id="2" name="Rectangle 1"/>
          <p:cNvSpPr/>
          <p:nvPr/>
        </p:nvSpPr>
        <p:spPr bwMode="auto">
          <a:xfrm>
            <a:off x="2179637" y="2887662"/>
            <a:ext cx="8153400" cy="609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129356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292662"/>
          </a:xfrm>
        </p:spPr>
        <p:txBody>
          <a:bodyPr/>
          <a:lstStyle/>
          <a:p>
            <a:r>
              <a:rPr lang="en-US" dirty="0" smtClean="0"/>
              <a:t>Adding conditions, Multiple field overrides, and building output string</a:t>
            </a:r>
            <a:endParaRPr lang="en-US" dirty="0"/>
          </a:p>
        </p:txBody>
      </p:sp>
      <p:sp>
        <p:nvSpPr>
          <p:cNvPr id="3" name="Title 2"/>
          <p:cNvSpPr>
            <a:spLocks noGrp="1"/>
          </p:cNvSpPr>
          <p:nvPr>
            <p:ph type="title"/>
          </p:nvPr>
        </p:nvSpPr>
        <p:spPr/>
        <p:txBody>
          <a:bodyPr/>
          <a:lstStyle/>
          <a:p>
            <a:r>
              <a:rPr lang="en-US" dirty="0" smtClean="0"/>
              <a:t>Conditional Formatting	</a:t>
            </a:r>
            <a:endParaRPr lang="en-US" dirty="0"/>
          </a:p>
        </p:txBody>
      </p:sp>
      <p:pic>
        <p:nvPicPr>
          <p:cNvPr id="4" name="Picture 3"/>
          <p:cNvPicPr>
            <a:picLocks noChangeAspect="1"/>
          </p:cNvPicPr>
          <p:nvPr/>
        </p:nvPicPr>
        <p:blipFill>
          <a:blip r:embed="rId3"/>
          <a:stretch>
            <a:fillRect/>
          </a:stretch>
        </p:blipFill>
        <p:spPr>
          <a:xfrm>
            <a:off x="1874837" y="3040062"/>
            <a:ext cx="8286750" cy="3114675"/>
          </a:xfrm>
          <a:prstGeom prst="rect">
            <a:avLst/>
          </a:prstGeom>
        </p:spPr>
      </p:pic>
    </p:spTree>
    <p:extLst>
      <p:ext uri="{BB962C8B-B14F-4D97-AF65-F5344CB8AC3E}">
        <p14:creationId xmlns:p14="http://schemas.microsoft.com/office/powerpoint/2010/main" val="186389508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br>
              <a:rPr lang="en-US" dirty="0" smtClean="0"/>
            </a:br>
            <a:r>
              <a:rPr lang="en-US" dirty="0" smtClean="0"/>
              <a:t>Item Override</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19093493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292662"/>
          </a:xfrm>
        </p:spPr>
        <p:txBody>
          <a:bodyPr/>
          <a:lstStyle/>
          <a:p>
            <a:r>
              <a:rPr lang="en-US" dirty="0" smtClean="0"/>
              <a:t>Requires more work than Field overrides. You’re building out </a:t>
            </a:r>
            <a:r>
              <a:rPr lang="en-US" i="1" dirty="0" smtClean="0"/>
              <a:t>all</a:t>
            </a:r>
            <a:r>
              <a:rPr lang="en-US" dirty="0" smtClean="0"/>
              <a:t> the data and formatting</a:t>
            </a:r>
          </a:p>
        </p:txBody>
      </p:sp>
      <p:sp>
        <p:nvSpPr>
          <p:cNvPr id="3" name="Title 2"/>
          <p:cNvSpPr>
            <a:spLocks noGrp="1"/>
          </p:cNvSpPr>
          <p:nvPr>
            <p:ph type="title"/>
          </p:nvPr>
        </p:nvSpPr>
        <p:spPr/>
        <p:txBody>
          <a:bodyPr/>
          <a:lstStyle/>
          <a:p>
            <a:r>
              <a:rPr lang="en-US" dirty="0" smtClean="0"/>
              <a:t>Item Override</a:t>
            </a:r>
            <a:endParaRPr lang="en-US" dirty="0"/>
          </a:p>
        </p:txBody>
      </p:sp>
      <p:sp>
        <p:nvSpPr>
          <p:cNvPr id="6" name="Rectangle 5"/>
          <p:cNvSpPr/>
          <p:nvPr/>
        </p:nvSpPr>
        <p:spPr bwMode="auto">
          <a:xfrm>
            <a:off x="2103437" y="2963862"/>
            <a:ext cx="8077200" cy="2819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3"/>
          <a:stretch>
            <a:fillRect/>
          </a:stretch>
        </p:blipFill>
        <p:spPr>
          <a:xfrm>
            <a:off x="2408237" y="3116262"/>
            <a:ext cx="7509819" cy="2514600"/>
          </a:xfrm>
          <a:prstGeom prst="rect">
            <a:avLst/>
          </a:prstGeom>
        </p:spPr>
      </p:pic>
    </p:spTree>
    <p:extLst>
      <p:ext uri="{BB962C8B-B14F-4D97-AF65-F5344CB8AC3E}">
        <p14:creationId xmlns:p14="http://schemas.microsoft.com/office/powerpoint/2010/main" val="205209503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Item Override</a:t>
            </a:r>
            <a:endParaRPr lang="en-US" dirty="0"/>
          </a:p>
        </p:txBody>
      </p:sp>
      <p:sp>
        <p:nvSpPr>
          <p:cNvPr id="5" name="Text Placeholder 4"/>
          <p:cNvSpPr>
            <a:spLocks noGrp="1"/>
          </p:cNvSpPr>
          <p:nvPr>
            <p:ph type="body" sz="quarter" idx="10"/>
          </p:nvPr>
        </p:nvSpPr>
        <p:spPr>
          <a:xfrm>
            <a:off x="274638" y="1216152"/>
            <a:ext cx="11887199" cy="6024726"/>
          </a:xfrm>
          <a:ln>
            <a:noFill/>
          </a:ln>
        </p:spPr>
        <p:txBody>
          <a:bodyPr/>
          <a:lstStyle/>
          <a:p>
            <a:r>
              <a:rPr lang="en-US" dirty="0"/>
              <a:t>(function () {</a:t>
            </a:r>
          </a:p>
          <a:p>
            <a:r>
              <a:rPr lang="en-US" dirty="0"/>
              <a:t>    </a:t>
            </a:r>
            <a:r>
              <a:rPr lang="en-US" dirty="0" err="1"/>
              <a:t>var</a:t>
            </a:r>
            <a:r>
              <a:rPr lang="en-US" dirty="0"/>
              <a:t> </a:t>
            </a:r>
            <a:r>
              <a:rPr lang="en-US" dirty="0" err="1"/>
              <a:t>overrideCtx</a:t>
            </a:r>
            <a:r>
              <a:rPr lang="en-US" dirty="0"/>
              <a:t> = {};</a:t>
            </a:r>
          </a:p>
          <a:p>
            <a:r>
              <a:rPr lang="en-US" dirty="0"/>
              <a:t>    </a:t>
            </a:r>
            <a:r>
              <a:rPr lang="en-US" dirty="0" err="1"/>
              <a:t>overrideCtx.Templates</a:t>
            </a:r>
            <a:r>
              <a:rPr lang="en-US" dirty="0"/>
              <a:t> = </a:t>
            </a:r>
            <a:r>
              <a:rPr lang="en-US" dirty="0" smtClean="0"/>
              <a:t>{};</a:t>
            </a:r>
            <a:endParaRPr lang="en-US" dirty="0"/>
          </a:p>
          <a:p>
            <a:r>
              <a:rPr lang="en-US" dirty="0"/>
              <a:t>	</a:t>
            </a:r>
            <a:r>
              <a:rPr lang="en-US" dirty="0" err="1"/>
              <a:t>overrideCtx.Templates.Item</a:t>
            </a:r>
            <a:r>
              <a:rPr lang="en-US" dirty="0"/>
              <a:t> = </a:t>
            </a:r>
            <a:r>
              <a:rPr lang="en-US" dirty="0" err="1"/>
              <a:t>CustomItem</a:t>
            </a:r>
            <a:r>
              <a:rPr lang="en-US" dirty="0"/>
              <a:t>;</a:t>
            </a:r>
          </a:p>
          <a:p>
            <a:r>
              <a:rPr lang="en-US" dirty="0"/>
              <a:t>	</a:t>
            </a:r>
            <a:r>
              <a:rPr lang="en-US" dirty="0" err="1"/>
              <a:t>overrideCtx.Templates.Header</a:t>
            </a:r>
            <a:r>
              <a:rPr lang="en-US" dirty="0"/>
              <a:t> = "&lt;b&gt;More of a </a:t>
            </a:r>
            <a:r>
              <a:rPr lang="en-US" dirty="0" smtClean="0"/>
              <a:t>		'digest</a:t>
            </a:r>
            <a:r>
              <a:rPr lang="en-US" dirty="0"/>
              <a:t>' form of output&lt;/b&gt;&lt;</a:t>
            </a:r>
            <a:r>
              <a:rPr lang="en-US" dirty="0" err="1"/>
              <a:t>br</a:t>
            </a:r>
            <a:r>
              <a:rPr lang="en-US" dirty="0"/>
              <a:t>&gt;&lt;</a:t>
            </a:r>
            <a:r>
              <a:rPr lang="en-US" dirty="0" err="1"/>
              <a:t>br</a:t>
            </a:r>
            <a:r>
              <a:rPr lang="en-US" dirty="0"/>
              <a:t>&gt;";</a:t>
            </a:r>
          </a:p>
          <a:p>
            <a:r>
              <a:rPr lang="en-US" dirty="0"/>
              <a:t>	</a:t>
            </a:r>
            <a:r>
              <a:rPr lang="en-US" dirty="0" err="1"/>
              <a:t>overrideCtx.Templates.Footer</a:t>
            </a:r>
            <a:r>
              <a:rPr lang="en-US" dirty="0"/>
              <a:t> = "&lt;</a:t>
            </a:r>
            <a:r>
              <a:rPr lang="en-US" dirty="0" err="1"/>
              <a:t>br</a:t>
            </a:r>
            <a:r>
              <a:rPr lang="en-US" dirty="0"/>
              <a:t>&gt;";</a:t>
            </a:r>
          </a:p>
          <a:p>
            <a:r>
              <a:rPr lang="en-US" dirty="0" err="1" smtClean="0"/>
              <a:t>SPClientTemplates.TemplateManager.RegisterTemplate</a:t>
            </a:r>
            <a:r>
              <a:rPr lang="en-US" dirty="0" smtClean="0"/>
              <a:t>	Overrides(</a:t>
            </a:r>
            <a:r>
              <a:rPr lang="en-US" dirty="0" err="1" smtClean="0"/>
              <a:t>overrideCtx</a:t>
            </a:r>
            <a:r>
              <a:rPr lang="en-US" dirty="0"/>
              <a:t>);</a:t>
            </a:r>
          </a:p>
          <a:p>
            <a:r>
              <a:rPr lang="en-US" dirty="0"/>
              <a:t>})();</a:t>
            </a:r>
          </a:p>
          <a:p>
            <a:endParaRPr lang="en-US" dirty="0"/>
          </a:p>
        </p:txBody>
      </p:sp>
      <p:sp>
        <p:nvSpPr>
          <p:cNvPr id="2" name="Rectangle 1"/>
          <p:cNvSpPr/>
          <p:nvPr/>
        </p:nvSpPr>
        <p:spPr bwMode="auto">
          <a:xfrm>
            <a:off x="6294437" y="2811462"/>
            <a:ext cx="1219200" cy="609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 name="Rectangle 2"/>
          <p:cNvSpPr/>
          <p:nvPr/>
        </p:nvSpPr>
        <p:spPr bwMode="auto">
          <a:xfrm>
            <a:off x="6294437" y="3421062"/>
            <a:ext cx="1676400" cy="5334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6294437" y="4411662"/>
            <a:ext cx="1676400" cy="5334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405363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xit" presetSubtype="0" fill="hold" grpId="1" nodeType="withEffect">
                                  <p:stCondLst>
                                    <p:cond delay="0"/>
                                  </p:stCondLst>
                                  <p:childTnLst>
                                    <p:animEffect transition="out" filter="fade">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xit" presetSubtype="0" fill="hold" grpId="1" nodeType="withEffect">
                                  <p:stCondLst>
                                    <p:cond delay="0"/>
                                  </p:stCondLst>
                                  <p:childTnLst>
                                    <p:animEffect transition="out" filter="fade">
                                      <p:cBhvr>
                                        <p:cTn id="22" dur="500"/>
                                        <p:tgtEl>
                                          <p:spTgt spid="3"/>
                                        </p:tgtEl>
                                      </p:cBhvr>
                                    </p:animEffect>
                                    <p:set>
                                      <p:cBhvr>
                                        <p:cTn id="23"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Abstract</a:t>
            </a:r>
            <a:endParaRPr lang="en-US" dirty="0"/>
          </a:p>
        </p:txBody>
      </p:sp>
      <p:sp>
        <p:nvSpPr>
          <p:cNvPr id="5" name="Text Placeholder 4"/>
          <p:cNvSpPr>
            <a:spLocks noGrp="1"/>
          </p:cNvSpPr>
          <p:nvPr>
            <p:ph type="body" sz="quarter" idx="11"/>
          </p:nvPr>
        </p:nvSpPr>
        <p:spPr>
          <a:xfrm>
            <a:off x="274639" y="1212849"/>
            <a:ext cx="11889564" cy="4616648"/>
          </a:xfrm>
        </p:spPr>
        <p:txBody>
          <a:bodyPr/>
          <a:lstStyle/>
          <a:p>
            <a:r>
              <a:rPr lang="en-US" dirty="0"/>
              <a:t>SharePoint 2013, both in Office 365 and on-premises, provides the ability to customize how list views and forms are displayed using JavaScript and HTML without managed code. This session includes a primer on implementing customizations through the Web interface with examples such as conditional formatting - custom options no longer available through the SharePoint Designer tool. </a:t>
            </a:r>
          </a:p>
        </p:txBody>
      </p:sp>
    </p:spTree>
    <p:extLst>
      <p:ext uri="{BB962C8B-B14F-4D97-AF65-F5344CB8AC3E}">
        <p14:creationId xmlns:p14="http://schemas.microsoft.com/office/powerpoint/2010/main" val="50972149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Item Override</a:t>
            </a:r>
            <a:endParaRPr lang="en-US" dirty="0"/>
          </a:p>
        </p:txBody>
      </p:sp>
      <p:sp>
        <p:nvSpPr>
          <p:cNvPr id="5" name="Text Placeholder 4"/>
          <p:cNvSpPr>
            <a:spLocks noGrp="1"/>
          </p:cNvSpPr>
          <p:nvPr>
            <p:ph type="body" sz="quarter" idx="10"/>
          </p:nvPr>
        </p:nvSpPr>
        <p:spPr>
          <a:xfrm>
            <a:off x="274638" y="1216152"/>
            <a:ext cx="11887199" cy="6380208"/>
          </a:xfrm>
          <a:ln>
            <a:noFill/>
          </a:ln>
        </p:spPr>
        <p:txBody>
          <a:bodyPr/>
          <a:lstStyle/>
          <a:p>
            <a:r>
              <a:rPr lang="en-US" dirty="0"/>
              <a:t>function </a:t>
            </a:r>
            <a:r>
              <a:rPr lang="en-US" dirty="0" err="1"/>
              <a:t>CustomItem</a:t>
            </a:r>
            <a:r>
              <a:rPr lang="en-US" dirty="0"/>
              <a:t>(</a:t>
            </a:r>
            <a:r>
              <a:rPr lang="en-US" dirty="0" err="1"/>
              <a:t>ctx</a:t>
            </a:r>
            <a:r>
              <a:rPr lang="en-US" dirty="0"/>
              <a:t>) {</a:t>
            </a:r>
          </a:p>
          <a:p>
            <a:r>
              <a:rPr lang="en-US" dirty="0"/>
              <a:t>	</a:t>
            </a:r>
            <a:r>
              <a:rPr lang="en-US" dirty="0" err="1"/>
              <a:t>var</a:t>
            </a:r>
            <a:r>
              <a:rPr lang="en-US" dirty="0"/>
              <a:t> ret = "Issue Title: &lt;b&gt;" + </a:t>
            </a:r>
            <a:r>
              <a:rPr lang="en-US" dirty="0" smtClean="0"/>
              <a:t>						</a:t>
            </a:r>
            <a:r>
              <a:rPr lang="en-US" dirty="0" err="1" smtClean="0"/>
              <a:t>ctx.CurrentItem.Title</a:t>
            </a:r>
            <a:r>
              <a:rPr lang="en-US" dirty="0" smtClean="0"/>
              <a:t> </a:t>
            </a:r>
            <a:r>
              <a:rPr lang="en-US" dirty="0"/>
              <a:t>+ "&lt;/b&gt;" ;</a:t>
            </a:r>
          </a:p>
          <a:p>
            <a:r>
              <a:rPr lang="en-US" dirty="0"/>
              <a:t>	ret += "&lt;</a:t>
            </a:r>
            <a:r>
              <a:rPr lang="en-US" dirty="0" err="1"/>
              <a:t>br</a:t>
            </a:r>
            <a:r>
              <a:rPr lang="en-US" dirty="0"/>
              <a:t>&gt;Created Date: " + </a:t>
            </a:r>
            <a:r>
              <a:rPr lang="en-US" dirty="0" smtClean="0"/>
              <a:t>						</a:t>
            </a:r>
            <a:r>
              <a:rPr lang="en-US" dirty="0" err="1" smtClean="0"/>
              <a:t>ctx.CurrentItem.Created</a:t>
            </a:r>
            <a:r>
              <a:rPr lang="en-US" dirty="0" smtClean="0"/>
              <a:t> </a:t>
            </a:r>
            <a:r>
              <a:rPr lang="en-US" dirty="0"/>
              <a:t>;</a:t>
            </a:r>
          </a:p>
          <a:p>
            <a:r>
              <a:rPr lang="en-US" dirty="0"/>
              <a:t>	ret += "&lt;</a:t>
            </a:r>
            <a:r>
              <a:rPr lang="en-US" dirty="0" err="1"/>
              <a:t>br</a:t>
            </a:r>
            <a:r>
              <a:rPr lang="en-US" dirty="0"/>
              <a:t>&gt;Assigned To: " + </a:t>
            </a:r>
            <a:r>
              <a:rPr lang="en-US" dirty="0" smtClean="0"/>
              <a:t>						</a:t>
            </a:r>
            <a:r>
              <a:rPr lang="en-US" dirty="0" err="1" smtClean="0"/>
              <a:t>ctx.CurrentItem</a:t>
            </a:r>
            <a:r>
              <a:rPr lang="en-US" dirty="0"/>
              <a:t>["</a:t>
            </a:r>
            <a:r>
              <a:rPr lang="en-US" dirty="0" err="1"/>
              <a:t>AssignedTo</a:t>
            </a:r>
            <a:r>
              <a:rPr lang="en-US" dirty="0"/>
              <a:t>"][0].title + </a:t>
            </a:r>
            <a:r>
              <a:rPr lang="en-US" dirty="0" smtClean="0"/>
              <a:t>		"&lt;/</a:t>
            </a:r>
            <a:r>
              <a:rPr lang="en-US" dirty="0" err="1"/>
              <a:t>br</a:t>
            </a:r>
            <a:r>
              <a:rPr lang="en-US" dirty="0"/>
              <a:t>&gt;";</a:t>
            </a:r>
          </a:p>
          <a:p>
            <a:r>
              <a:rPr lang="en-US" dirty="0"/>
              <a:t>	ret += "&lt;</a:t>
            </a:r>
            <a:r>
              <a:rPr lang="en-US" dirty="0" err="1"/>
              <a:t>br</a:t>
            </a:r>
            <a:r>
              <a:rPr lang="en-US" dirty="0"/>
              <a:t>&gt;" + </a:t>
            </a:r>
            <a:r>
              <a:rPr lang="en-US" dirty="0" err="1"/>
              <a:t>ctx.CurrentItem.Comment</a:t>
            </a:r>
            <a:r>
              <a:rPr lang="en-US" dirty="0"/>
              <a:t> ;</a:t>
            </a:r>
          </a:p>
          <a:p>
            <a:r>
              <a:rPr lang="en-US" dirty="0"/>
              <a:t>	return ret;</a:t>
            </a:r>
          </a:p>
          <a:p>
            <a:r>
              <a:rPr lang="en-US" dirty="0"/>
              <a:t>}</a:t>
            </a:r>
          </a:p>
          <a:p>
            <a:endParaRPr lang="en-US" dirty="0"/>
          </a:p>
        </p:txBody>
      </p:sp>
    </p:spTree>
    <p:extLst>
      <p:ext uri="{BB962C8B-B14F-4D97-AF65-F5344CB8AC3E}">
        <p14:creationId xmlns:p14="http://schemas.microsoft.com/office/powerpoint/2010/main" val="410687401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8077199" cy="3607141"/>
          </a:xfrm>
        </p:spPr>
        <p:txBody>
          <a:bodyPr/>
          <a:lstStyle/>
          <a:p>
            <a:r>
              <a:rPr lang="en-US" dirty="0" smtClean="0"/>
              <a:t>Create a header</a:t>
            </a:r>
          </a:p>
          <a:p>
            <a:r>
              <a:rPr lang="en-US" dirty="0" smtClean="0"/>
              <a:t>Build out the displayed data and structure using HTML, CSS, and JavaScript</a:t>
            </a:r>
          </a:p>
          <a:p>
            <a:pPr lvl="1"/>
            <a:r>
              <a:rPr lang="en-US" dirty="0" smtClean="0"/>
              <a:t>Use web design tools for building out the HTML</a:t>
            </a:r>
          </a:p>
          <a:p>
            <a:r>
              <a:rPr lang="en-US" dirty="0" smtClean="0"/>
              <a:t>Create a footer</a:t>
            </a:r>
            <a:endParaRPr lang="en-US" dirty="0"/>
          </a:p>
        </p:txBody>
      </p:sp>
      <p:sp>
        <p:nvSpPr>
          <p:cNvPr id="3" name="Title 2"/>
          <p:cNvSpPr>
            <a:spLocks noGrp="1"/>
          </p:cNvSpPr>
          <p:nvPr>
            <p:ph type="title"/>
          </p:nvPr>
        </p:nvSpPr>
        <p:spPr/>
        <p:txBody>
          <a:bodyPr/>
          <a:lstStyle/>
          <a:p>
            <a:r>
              <a:rPr lang="en-US" dirty="0" smtClean="0"/>
              <a:t>Item Override</a:t>
            </a:r>
            <a:endParaRPr lang="en-US" dirty="0"/>
          </a:p>
        </p:txBody>
      </p:sp>
      <p:pic>
        <p:nvPicPr>
          <p:cNvPr id="5" name="Picture 4"/>
          <p:cNvPicPr>
            <a:picLocks noChangeAspect="1"/>
          </p:cNvPicPr>
          <p:nvPr/>
        </p:nvPicPr>
        <p:blipFill>
          <a:blip r:embed="rId3"/>
          <a:stretch>
            <a:fillRect/>
          </a:stretch>
        </p:blipFill>
        <p:spPr>
          <a:xfrm>
            <a:off x="8483600" y="1592262"/>
            <a:ext cx="3952875" cy="4819650"/>
          </a:xfrm>
          <a:prstGeom prst="rect">
            <a:avLst/>
          </a:prstGeom>
        </p:spPr>
      </p:pic>
    </p:spTree>
    <p:extLst>
      <p:ext uri="{BB962C8B-B14F-4D97-AF65-F5344CB8AC3E}">
        <p14:creationId xmlns:p14="http://schemas.microsoft.com/office/powerpoint/2010/main" val="288673338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br>
              <a:rPr lang="en-US" dirty="0" smtClean="0"/>
            </a:br>
            <a:r>
              <a:rPr lang="en-US" dirty="0" smtClean="0"/>
              <a:t>Hide Form Fields</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916718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084469"/>
          </a:xfrm>
        </p:spPr>
        <p:txBody>
          <a:bodyPr/>
          <a:lstStyle/>
          <a:p>
            <a:r>
              <a:rPr lang="en-US" dirty="0"/>
              <a:t>I want the columns in the list, but don’t always want them available to users.</a:t>
            </a:r>
          </a:p>
          <a:p>
            <a:endParaRPr lang="en-US" dirty="0" smtClean="0"/>
          </a:p>
          <a:p>
            <a:r>
              <a:rPr lang="en-US" dirty="0" smtClean="0"/>
              <a:t>There are three default forms created with each app</a:t>
            </a:r>
          </a:p>
          <a:p>
            <a:pPr lvl="1"/>
            <a:r>
              <a:rPr lang="en-US" dirty="0" smtClean="0"/>
              <a:t>New Form, Edit Form, Display Form</a:t>
            </a:r>
          </a:p>
          <a:p>
            <a:endParaRPr lang="en-US" dirty="0" smtClean="0"/>
          </a:p>
          <a:p>
            <a:r>
              <a:rPr lang="en-US" dirty="0" smtClean="0"/>
              <a:t>Editing the forms pages themselves</a:t>
            </a:r>
            <a:endParaRPr lang="en-US" dirty="0"/>
          </a:p>
          <a:p>
            <a:endParaRPr lang="en-US" dirty="0"/>
          </a:p>
        </p:txBody>
      </p:sp>
      <p:sp>
        <p:nvSpPr>
          <p:cNvPr id="3" name="Title 2"/>
          <p:cNvSpPr>
            <a:spLocks noGrp="1"/>
          </p:cNvSpPr>
          <p:nvPr>
            <p:ph type="title"/>
          </p:nvPr>
        </p:nvSpPr>
        <p:spPr/>
        <p:txBody>
          <a:bodyPr/>
          <a:lstStyle/>
          <a:p>
            <a:r>
              <a:rPr lang="en-US" dirty="0" smtClean="0"/>
              <a:t>Hide Form Fields</a:t>
            </a:r>
            <a:endParaRPr lang="en-US" dirty="0"/>
          </a:p>
        </p:txBody>
      </p:sp>
    </p:spTree>
    <p:extLst>
      <p:ext uri="{BB962C8B-B14F-4D97-AF65-F5344CB8AC3E}">
        <p14:creationId xmlns:p14="http://schemas.microsoft.com/office/powerpoint/2010/main" val="159063483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431983"/>
          </a:xfrm>
        </p:spPr>
        <p:txBody>
          <a:bodyPr/>
          <a:lstStyle/>
          <a:p>
            <a:r>
              <a:rPr lang="en-US" dirty="0" smtClean="0"/>
              <a:t>We are limited in what we can easily do with traditional JavaScript</a:t>
            </a:r>
          </a:p>
          <a:p>
            <a:endParaRPr lang="en-US" dirty="0"/>
          </a:p>
          <a:p>
            <a:pPr marL="0" indent="0">
              <a:buNone/>
            </a:pPr>
            <a:r>
              <a:rPr lang="en-US" dirty="0"/>
              <a:t/>
            </a:r>
            <a:br>
              <a:rPr lang="en-US" dirty="0"/>
            </a:br>
            <a:endParaRPr lang="en-US" dirty="0" smtClean="0"/>
          </a:p>
          <a:p>
            <a:r>
              <a:rPr lang="en-US" dirty="0" smtClean="0"/>
              <a:t>This scenario is a good opportunity to leverage jQuery or other libraries</a:t>
            </a:r>
            <a:endParaRPr lang="en-US" dirty="0"/>
          </a:p>
        </p:txBody>
      </p:sp>
      <p:sp>
        <p:nvSpPr>
          <p:cNvPr id="3" name="Title 2"/>
          <p:cNvSpPr>
            <a:spLocks noGrp="1"/>
          </p:cNvSpPr>
          <p:nvPr>
            <p:ph type="title"/>
          </p:nvPr>
        </p:nvSpPr>
        <p:spPr/>
        <p:txBody>
          <a:bodyPr/>
          <a:lstStyle/>
          <a:p>
            <a:r>
              <a:rPr lang="en-US" dirty="0" smtClean="0"/>
              <a:t>Hide Form Fields	</a:t>
            </a:r>
            <a:endParaRPr lang="en-US" dirty="0"/>
          </a:p>
        </p:txBody>
      </p:sp>
      <p:pic>
        <p:nvPicPr>
          <p:cNvPr id="4" name="Picture 3"/>
          <p:cNvPicPr>
            <a:picLocks noChangeAspect="1"/>
          </p:cNvPicPr>
          <p:nvPr/>
        </p:nvPicPr>
        <p:blipFill>
          <a:blip r:embed="rId3"/>
          <a:stretch>
            <a:fillRect/>
          </a:stretch>
        </p:blipFill>
        <p:spPr>
          <a:xfrm>
            <a:off x="1798637" y="2506662"/>
            <a:ext cx="8507564" cy="1247776"/>
          </a:xfrm>
          <a:prstGeom prst="rect">
            <a:avLst/>
          </a:prstGeom>
        </p:spPr>
      </p:pic>
      <p:sp>
        <p:nvSpPr>
          <p:cNvPr id="6" name="Rectangle 5"/>
          <p:cNvSpPr/>
          <p:nvPr/>
        </p:nvSpPr>
        <p:spPr bwMode="auto">
          <a:xfrm>
            <a:off x="3856037" y="2735262"/>
            <a:ext cx="6172200" cy="304800"/>
          </a:xfrm>
          <a:prstGeom prst="rect">
            <a:avLst/>
          </a:prstGeom>
          <a:solidFill>
            <a:srgbClr val="FFFF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ectangle 6"/>
          <p:cNvSpPr/>
          <p:nvPr/>
        </p:nvSpPr>
        <p:spPr bwMode="auto">
          <a:xfrm>
            <a:off x="1493837" y="3144838"/>
            <a:ext cx="2209800" cy="609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3817935" y="3130550"/>
            <a:ext cx="6362701" cy="609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3639450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xit" presetSubtype="0" fill="hold" grpId="1" nodeType="withEffect">
                                  <p:stCondLst>
                                    <p:cond delay="0"/>
                                  </p:stCondLst>
                                  <p:childTnLst>
                                    <p:animEffect transition="out" filter="fade">
                                      <p:cBhvr>
                                        <p:cTn id="17" dur="500"/>
                                        <p:tgtEl>
                                          <p:spTgt spid="6"/>
                                        </p:tgtEl>
                                      </p:cBhvr>
                                    </p:animEffect>
                                    <p:set>
                                      <p:cBhvr>
                                        <p:cTn id="1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Hide Form Fields</a:t>
            </a:r>
            <a:endParaRPr lang="en-US" dirty="0"/>
          </a:p>
        </p:txBody>
      </p:sp>
      <p:sp>
        <p:nvSpPr>
          <p:cNvPr id="5" name="Text Placeholder 4"/>
          <p:cNvSpPr>
            <a:spLocks noGrp="1"/>
          </p:cNvSpPr>
          <p:nvPr>
            <p:ph type="body" sz="quarter" idx="10"/>
          </p:nvPr>
        </p:nvSpPr>
        <p:spPr>
          <a:xfrm>
            <a:off x="274638" y="1216152"/>
            <a:ext cx="11887199" cy="4044184"/>
          </a:xfrm>
          <a:ln>
            <a:noFill/>
          </a:ln>
        </p:spPr>
        <p:txBody>
          <a:bodyPr/>
          <a:lstStyle/>
          <a:p>
            <a:endParaRPr lang="en-US" dirty="0" smtClean="0"/>
          </a:p>
          <a:p>
            <a:r>
              <a:rPr lang="en-US" sz="2800" dirty="0" smtClean="0"/>
              <a:t>function </a:t>
            </a:r>
            <a:r>
              <a:rPr lang="en-US" sz="2800" dirty="0" err="1"/>
              <a:t>HideFields</a:t>
            </a:r>
            <a:r>
              <a:rPr lang="en-US" sz="2800" dirty="0"/>
              <a:t>() {</a:t>
            </a:r>
          </a:p>
          <a:p>
            <a:r>
              <a:rPr lang="en-US" sz="2800" dirty="0" smtClean="0"/>
              <a:t>     </a:t>
            </a:r>
          </a:p>
          <a:p>
            <a:r>
              <a:rPr lang="en-US" sz="2800" dirty="0"/>
              <a:t>	</a:t>
            </a:r>
            <a:r>
              <a:rPr lang="en-US" sz="2800" dirty="0" smtClean="0"/>
              <a:t>$("</a:t>
            </a:r>
            <a:r>
              <a:rPr lang="en-US" sz="2800" dirty="0" err="1" smtClean="0"/>
              <a:t>textarea</a:t>
            </a:r>
            <a:r>
              <a:rPr lang="en-US" sz="2800" dirty="0" smtClean="0"/>
              <a:t>[title=Comments']").</a:t>
            </a:r>
            <a:r>
              <a:rPr lang="en-US" sz="2800" dirty="0"/>
              <a:t>closest("</a:t>
            </a:r>
            <a:r>
              <a:rPr lang="en-US" sz="2800" dirty="0" err="1"/>
              <a:t>tr</a:t>
            </a:r>
            <a:r>
              <a:rPr lang="en-US" sz="2800" dirty="0"/>
              <a:t>").hide();</a:t>
            </a:r>
          </a:p>
          <a:p>
            <a:r>
              <a:rPr lang="en-US" sz="2800" dirty="0" smtClean="0"/>
              <a:t>	$("</a:t>
            </a:r>
            <a:r>
              <a:rPr lang="en-US" sz="2800" dirty="0"/>
              <a:t>div[title=</a:t>
            </a:r>
            <a:r>
              <a:rPr lang="en-US" sz="2800" dirty="0" smtClean="0"/>
              <a:t>'Assigned To</a:t>
            </a:r>
            <a:r>
              <a:rPr lang="en-US" sz="2800" dirty="0"/>
              <a:t>']").closest("</a:t>
            </a:r>
            <a:r>
              <a:rPr lang="en-US" sz="2800" dirty="0" err="1"/>
              <a:t>tr</a:t>
            </a:r>
            <a:r>
              <a:rPr lang="en-US" sz="2800" dirty="0"/>
              <a:t>").hide();</a:t>
            </a:r>
          </a:p>
          <a:p>
            <a:endParaRPr lang="en-US" sz="2800" dirty="0"/>
          </a:p>
          <a:p>
            <a:r>
              <a:rPr lang="en-US" sz="2800" dirty="0"/>
              <a:t>}</a:t>
            </a:r>
          </a:p>
          <a:p>
            <a:endParaRPr lang="en-US" dirty="0"/>
          </a:p>
        </p:txBody>
      </p:sp>
    </p:spTree>
    <p:extLst>
      <p:ext uri="{BB962C8B-B14F-4D97-AF65-F5344CB8AC3E}">
        <p14:creationId xmlns:p14="http://schemas.microsoft.com/office/powerpoint/2010/main" val="377662618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Hide Form Fields</a:t>
            </a:r>
            <a:endParaRPr lang="en-US" dirty="0"/>
          </a:p>
        </p:txBody>
      </p:sp>
      <p:sp>
        <p:nvSpPr>
          <p:cNvPr id="7" name="Text Placeholder 6"/>
          <p:cNvSpPr>
            <a:spLocks noGrp="1"/>
          </p:cNvSpPr>
          <p:nvPr>
            <p:ph type="body" sz="quarter" idx="10"/>
          </p:nvPr>
        </p:nvSpPr>
        <p:spPr>
          <a:xfrm>
            <a:off x="274639" y="1212849"/>
            <a:ext cx="5486399" cy="683264"/>
          </a:xfrm>
        </p:spPr>
        <p:txBody>
          <a:bodyPr/>
          <a:lstStyle/>
          <a:p>
            <a:r>
              <a:rPr lang="en-US" dirty="0" smtClean="0"/>
              <a:t>Before: Default</a:t>
            </a:r>
            <a:endParaRPr lang="en-US" dirty="0"/>
          </a:p>
        </p:txBody>
      </p:sp>
      <p:sp>
        <p:nvSpPr>
          <p:cNvPr id="8" name="Text Placeholder 7"/>
          <p:cNvSpPr>
            <a:spLocks noGrp="1"/>
          </p:cNvSpPr>
          <p:nvPr>
            <p:ph type="body" sz="quarter" idx="11"/>
          </p:nvPr>
        </p:nvSpPr>
        <p:spPr>
          <a:xfrm>
            <a:off x="6675439" y="1212849"/>
            <a:ext cx="5486399" cy="683264"/>
          </a:xfrm>
        </p:spPr>
        <p:txBody>
          <a:bodyPr/>
          <a:lstStyle/>
          <a:p>
            <a:r>
              <a:rPr lang="en-US" dirty="0" smtClean="0"/>
              <a:t>After: Hide Fields</a:t>
            </a:r>
            <a:endParaRPr lang="en-US" dirty="0"/>
          </a:p>
        </p:txBody>
      </p:sp>
      <p:pic>
        <p:nvPicPr>
          <p:cNvPr id="4" name="Picture 3"/>
          <p:cNvPicPr>
            <a:picLocks noChangeAspect="1"/>
          </p:cNvPicPr>
          <p:nvPr/>
        </p:nvPicPr>
        <p:blipFill>
          <a:blip r:embed="rId3"/>
          <a:stretch>
            <a:fillRect/>
          </a:stretch>
        </p:blipFill>
        <p:spPr>
          <a:xfrm>
            <a:off x="300566" y="1896113"/>
            <a:ext cx="5240448" cy="5017450"/>
          </a:xfrm>
          <a:prstGeom prst="rect">
            <a:avLst/>
          </a:prstGeom>
        </p:spPr>
      </p:pic>
      <p:pic>
        <p:nvPicPr>
          <p:cNvPr id="5" name="Picture 4"/>
          <p:cNvPicPr>
            <a:picLocks noChangeAspect="1"/>
          </p:cNvPicPr>
          <p:nvPr/>
        </p:nvPicPr>
        <p:blipFill>
          <a:blip r:embed="rId4"/>
          <a:stretch>
            <a:fillRect/>
          </a:stretch>
        </p:blipFill>
        <p:spPr>
          <a:xfrm>
            <a:off x="6219421" y="1896113"/>
            <a:ext cx="5989803" cy="3668866"/>
          </a:xfrm>
          <a:prstGeom prst="rect">
            <a:avLst/>
          </a:prstGeom>
        </p:spPr>
      </p:pic>
      <p:sp>
        <p:nvSpPr>
          <p:cNvPr id="9" name="Rectangle 8"/>
          <p:cNvSpPr/>
          <p:nvPr/>
        </p:nvSpPr>
        <p:spPr bwMode="auto">
          <a:xfrm>
            <a:off x="122237" y="2201862"/>
            <a:ext cx="5638801" cy="4572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101389" y="4792662"/>
            <a:ext cx="5638801" cy="1371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389787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463308"/>
          </a:xfrm>
        </p:spPr>
        <p:txBody>
          <a:bodyPr/>
          <a:lstStyle/>
          <a:p>
            <a:r>
              <a:rPr lang="en-US" dirty="0" smtClean="0"/>
              <a:t>Identify when and where this approach can be used in your organization vs. other solutions</a:t>
            </a:r>
          </a:p>
          <a:p>
            <a:pPr marL="0" indent="0">
              <a:buNone/>
            </a:pPr>
            <a:endParaRPr lang="en-US" dirty="0" smtClean="0"/>
          </a:p>
          <a:p>
            <a:r>
              <a:rPr lang="en-US" dirty="0"/>
              <a:t>Be consistent with your broader jQuery approach</a:t>
            </a:r>
          </a:p>
          <a:p>
            <a:endParaRPr lang="en-US" dirty="0" smtClean="0"/>
          </a:p>
          <a:p>
            <a:r>
              <a:rPr lang="en-US" dirty="0" smtClean="0"/>
              <a:t>Hiding </a:t>
            </a:r>
            <a:r>
              <a:rPr lang="en-US" dirty="0"/>
              <a:t>fields is </a:t>
            </a:r>
            <a:r>
              <a:rPr lang="en-US" i="1" dirty="0"/>
              <a:t>not</a:t>
            </a:r>
            <a:r>
              <a:rPr lang="en-US" dirty="0"/>
              <a:t> </a:t>
            </a:r>
            <a:r>
              <a:rPr lang="en-US" dirty="0" smtClean="0"/>
              <a:t>security. </a:t>
            </a:r>
            <a:r>
              <a:rPr lang="en-US" dirty="0"/>
              <a:t>SharePoint </a:t>
            </a:r>
            <a:r>
              <a:rPr lang="en-US" dirty="0" smtClean="0"/>
              <a:t>only does security down </a:t>
            </a:r>
            <a:r>
              <a:rPr lang="en-US" dirty="0"/>
              <a:t>to the item level, </a:t>
            </a:r>
            <a:r>
              <a:rPr lang="en-US" dirty="0" smtClean="0"/>
              <a:t>we’re modifying </a:t>
            </a:r>
            <a:r>
              <a:rPr lang="en-US" dirty="0"/>
              <a:t>the UI for a better </a:t>
            </a:r>
            <a:r>
              <a:rPr lang="en-US" dirty="0" smtClean="0"/>
              <a:t>UX</a:t>
            </a:r>
          </a:p>
          <a:p>
            <a:endParaRPr lang="en-US" dirty="0"/>
          </a:p>
          <a:p>
            <a:endParaRPr lang="en-US" dirty="0" smtClean="0"/>
          </a:p>
        </p:txBody>
      </p:sp>
      <p:sp>
        <p:nvSpPr>
          <p:cNvPr id="3" name="Title 2"/>
          <p:cNvSpPr>
            <a:spLocks noGrp="1"/>
          </p:cNvSpPr>
          <p:nvPr>
            <p:ph type="title"/>
          </p:nvPr>
        </p:nvSpPr>
        <p:spPr/>
        <p:txBody>
          <a:bodyPr/>
          <a:lstStyle/>
          <a:p>
            <a:r>
              <a:rPr lang="en-US" dirty="0" smtClean="0"/>
              <a:t>Hide Form Fields - Governance</a:t>
            </a:r>
            <a:endParaRPr lang="en-US" dirty="0"/>
          </a:p>
        </p:txBody>
      </p:sp>
    </p:spTree>
    <p:extLst>
      <p:ext uri="{BB962C8B-B14F-4D97-AF65-F5344CB8AC3E}">
        <p14:creationId xmlns:p14="http://schemas.microsoft.com/office/powerpoint/2010/main" val="17983825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br>
              <a:rPr lang="en-US" dirty="0" smtClean="0"/>
            </a:br>
            <a:r>
              <a:rPr lang="en-US" dirty="0" smtClean="0"/>
              <a:t>Row Highlighting</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5767720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292662"/>
          </a:xfrm>
        </p:spPr>
        <p:txBody>
          <a:bodyPr/>
          <a:lstStyle/>
          <a:p>
            <a:r>
              <a:rPr lang="en-US" dirty="0" smtClean="0"/>
              <a:t>Commonly done in the past with SPD to improve data visualization</a:t>
            </a:r>
            <a:endParaRPr lang="en-US" dirty="0"/>
          </a:p>
        </p:txBody>
      </p:sp>
      <p:sp>
        <p:nvSpPr>
          <p:cNvPr id="3" name="Title 2"/>
          <p:cNvSpPr>
            <a:spLocks noGrp="1"/>
          </p:cNvSpPr>
          <p:nvPr>
            <p:ph type="title"/>
          </p:nvPr>
        </p:nvSpPr>
        <p:spPr/>
        <p:txBody>
          <a:bodyPr/>
          <a:lstStyle/>
          <a:p>
            <a:r>
              <a:rPr lang="en-US" dirty="0" smtClean="0"/>
              <a:t>Row Highlighting</a:t>
            </a:r>
            <a:endParaRPr lang="en-US" dirty="0"/>
          </a:p>
        </p:txBody>
      </p:sp>
      <p:pic>
        <p:nvPicPr>
          <p:cNvPr id="2" name="Picture 1"/>
          <p:cNvPicPr>
            <a:picLocks noChangeAspect="1"/>
          </p:cNvPicPr>
          <p:nvPr/>
        </p:nvPicPr>
        <p:blipFill>
          <a:blip r:embed="rId2"/>
          <a:stretch>
            <a:fillRect/>
          </a:stretch>
        </p:blipFill>
        <p:spPr>
          <a:xfrm>
            <a:off x="4541837" y="3287938"/>
            <a:ext cx="7257578" cy="2971800"/>
          </a:xfrm>
          <a:prstGeom prst="rect">
            <a:avLst/>
          </a:prstGeom>
        </p:spPr>
      </p:pic>
    </p:spTree>
    <p:extLst>
      <p:ext uri="{BB962C8B-B14F-4D97-AF65-F5344CB8AC3E}">
        <p14:creationId xmlns:p14="http://schemas.microsoft.com/office/powerpoint/2010/main" val="121075249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4801314"/>
          </a:xfrm>
        </p:spPr>
        <p:txBody>
          <a:bodyPr/>
          <a:lstStyle/>
          <a:p>
            <a:r>
              <a:rPr lang="en-US" dirty="0" smtClean="0"/>
              <a:t>Who?  Developers AND Info Workers </a:t>
            </a:r>
          </a:p>
          <a:p>
            <a:r>
              <a:rPr lang="en-US" dirty="0" smtClean="0"/>
              <a:t>Explain where CSR </a:t>
            </a:r>
            <a:r>
              <a:rPr lang="en-US" dirty="0"/>
              <a:t>+</a:t>
            </a:r>
            <a:r>
              <a:rPr lang="en-US" dirty="0" smtClean="0"/>
              <a:t> JS Link fits into the toolset</a:t>
            </a:r>
          </a:p>
          <a:p>
            <a:r>
              <a:rPr lang="en-US" dirty="0" smtClean="0"/>
              <a:t>Explain the basics of using JS Link to implement CSR</a:t>
            </a:r>
          </a:p>
          <a:p>
            <a:r>
              <a:rPr lang="en-US" dirty="0" smtClean="0"/>
              <a:t>Show some practical examples</a:t>
            </a:r>
          </a:p>
          <a:p>
            <a:r>
              <a:rPr lang="en-US" dirty="0" smtClean="0"/>
              <a:t>Review, governance, and resources</a:t>
            </a:r>
          </a:p>
          <a:p>
            <a:endParaRPr lang="en-US" dirty="0"/>
          </a:p>
          <a:p>
            <a:endParaRPr lang="en-US" dirty="0" smtClean="0"/>
          </a:p>
        </p:txBody>
      </p:sp>
      <p:sp>
        <p:nvSpPr>
          <p:cNvPr id="2" name="Title 1"/>
          <p:cNvSpPr>
            <a:spLocks noGrp="1"/>
          </p:cNvSpPr>
          <p:nvPr>
            <p:ph type="title"/>
          </p:nvPr>
        </p:nvSpPr>
        <p:spPr/>
        <p:txBody>
          <a:bodyPr/>
          <a:lstStyle/>
          <a:p>
            <a:r>
              <a:rPr lang="en-US" dirty="0" smtClean="0"/>
              <a:t>Objectives and Target Audience</a:t>
            </a:r>
            <a:endParaRPr lang="en-US" dirty="0"/>
          </a:p>
        </p:txBody>
      </p:sp>
    </p:spTree>
    <p:extLst>
      <p:ext uri="{BB962C8B-B14F-4D97-AF65-F5344CB8AC3E}">
        <p14:creationId xmlns:p14="http://schemas.microsoft.com/office/powerpoint/2010/main" val="62973534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Row Highlighting</a:t>
            </a:r>
            <a:endParaRPr lang="en-US" dirty="0"/>
          </a:p>
        </p:txBody>
      </p:sp>
      <p:sp>
        <p:nvSpPr>
          <p:cNvPr id="5" name="Text Placeholder 4"/>
          <p:cNvSpPr>
            <a:spLocks noGrp="1"/>
          </p:cNvSpPr>
          <p:nvPr>
            <p:ph type="body" sz="quarter" idx="10"/>
          </p:nvPr>
        </p:nvSpPr>
        <p:spPr>
          <a:xfrm>
            <a:off x="274638" y="1216152"/>
            <a:ext cx="11887199" cy="6024726"/>
          </a:xfrm>
          <a:ln>
            <a:noFill/>
          </a:ln>
        </p:spPr>
        <p:txBody>
          <a:bodyPr/>
          <a:lstStyle/>
          <a:p>
            <a:r>
              <a:rPr lang="en-US" dirty="0" smtClean="0"/>
              <a:t>(</a:t>
            </a:r>
            <a:r>
              <a:rPr lang="en-US" dirty="0"/>
              <a:t>function () </a:t>
            </a:r>
            <a:r>
              <a:rPr lang="en-US" dirty="0" smtClean="0"/>
              <a:t>{</a:t>
            </a:r>
            <a:endParaRPr lang="en-US" dirty="0"/>
          </a:p>
          <a:p>
            <a:r>
              <a:rPr lang="en-US" dirty="0"/>
              <a:t>    </a:t>
            </a:r>
            <a:r>
              <a:rPr lang="en-US" dirty="0" err="1"/>
              <a:t>var</a:t>
            </a:r>
            <a:r>
              <a:rPr lang="en-US" dirty="0"/>
              <a:t> </a:t>
            </a:r>
            <a:r>
              <a:rPr lang="en-US" dirty="0" err="1"/>
              <a:t>overrideCtx</a:t>
            </a:r>
            <a:r>
              <a:rPr lang="en-US" dirty="0"/>
              <a:t> = {};</a:t>
            </a:r>
          </a:p>
          <a:p>
            <a:r>
              <a:rPr lang="en-US" dirty="0"/>
              <a:t>	</a:t>
            </a:r>
            <a:r>
              <a:rPr lang="en-US" dirty="0" err="1"/>
              <a:t>overrideCtx.Templates</a:t>
            </a:r>
            <a:r>
              <a:rPr lang="en-US" dirty="0"/>
              <a:t> = </a:t>
            </a:r>
            <a:r>
              <a:rPr lang="en-US" dirty="0" smtClean="0"/>
              <a:t>{};</a:t>
            </a:r>
            <a:endParaRPr lang="en-US" dirty="0"/>
          </a:p>
          <a:p>
            <a:r>
              <a:rPr lang="en-US" dirty="0"/>
              <a:t>    </a:t>
            </a:r>
            <a:r>
              <a:rPr lang="en-US" dirty="0" err="1"/>
              <a:t>overrideCtx.OnPostRender</a:t>
            </a:r>
            <a:r>
              <a:rPr lang="en-US" dirty="0"/>
              <a:t> = [</a:t>
            </a:r>
          </a:p>
          <a:p>
            <a:r>
              <a:rPr lang="en-US" dirty="0"/>
              <a:t>		</a:t>
            </a:r>
            <a:r>
              <a:rPr lang="en-US" dirty="0" err="1"/>
              <a:t>HighlightRowOverride</a:t>
            </a:r>
            <a:endParaRPr lang="en-US" dirty="0"/>
          </a:p>
          <a:p>
            <a:r>
              <a:rPr lang="en-US" dirty="0"/>
              <a:t>    </a:t>
            </a:r>
            <a:r>
              <a:rPr lang="en-US" dirty="0" smtClean="0"/>
              <a:t>];  </a:t>
            </a:r>
            <a:r>
              <a:rPr lang="en-US" dirty="0" err="1"/>
              <a:t>SPClientTemplates.TemplateManager.RegisterTemplateOverrides</a:t>
            </a:r>
            <a:r>
              <a:rPr lang="en-US" dirty="0"/>
              <a:t>(</a:t>
            </a:r>
            <a:r>
              <a:rPr lang="en-US" dirty="0" err="1"/>
              <a:t>overrideCtx</a:t>
            </a:r>
            <a:r>
              <a:rPr lang="en-US" dirty="0"/>
              <a:t>);</a:t>
            </a:r>
          </a:p>
          <a:p>
            <a:r>
              <a:rPr lang="en-US" dirty="0"/>
              <a:t>    </a:t>
            </a:r>
          </a:p>
          <a:p>
            <a:r>
              <a:rPr lang="en-US" dirty="0"/>
              <a:t>})();</a:t>
            </a:r>
          </a:p>
          <a:p>
            <a:endParaRPr lang="en-US" dirty="0"/>
          </a:p>
        </p:txBody>
      </p:sp>
      <p:sp>
        <p:nvSpPr>
          <p:cNvPr id="2" name="Rounded Rectangle 1"/>
          <p:cNvSpPr/>
          <p:nvPr/>
        </p:nvSpPr>
        <p:spPr bwMode="auto">
          <a:xfrm>
            <a:off x="1112837" y="2963862"/>
            <a:ext cx="6934200" cy="1600200"/>
          </a:xfrm>
          <a:prstGeom prst="round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75733561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Row Highlighting</a:t>
            </a:r>
            <a:endParaRPr lang="en-US" dirty="0"/>
          </a:p>
        </p:txBody>
      </p:sp>
      <p:sp>
        <p:nvSpPr>
          <p:cNvPr id="5" name="Text Placeholder 4"/>
          <p:cNvSpPr>
            <a:spLocks noGrp="1"/>
          </p:cNvSpPr>
          <p:nvPr>
            <p:ph type="body" sz="quarter" idx="10"/>
          </p:nvPr>
        </p:nvSpPr>
        <p:spPr>
          <a:xfrm>
            <a:off x="274638" y="1216152"/>
            <a:ext cx="11887199" cy="4985980"/>
          </a:xfrm>
          <a:ln>
            <a:noFill/>
          </a:ln>
        </p:spPr>
        <p:txBody>
          <a:bodyPr/>
          <a:lstStyle/>
          <a:p>
            <a:r>
              <a:rPr lang="en-US" sz="2400" dirty="0"/>
              <a:t>function </a:t>
            </a:r>
            <a:r>
              <a:rPr lang="en-US" sz="2400" dirty="0" err="1"/>
              <a:t>HighlightRowOverride</a:t>
            </a:r>
            <a:r>
              <a:rPr lang="en-US" sz="2400" dirty="0"/>
              <a:t>(</a:t>
            </a:r>
            <a:r>
              <a:rPr lang="en-US" sz="2400" dirty="0" err="1"/>
              <a:t>inCtx</a:t>
            </a:r>
            <a:r>
              <a:rPr lang="en-US" sz="2400" dirty="0"/>
              <a:t>) </a:t>
            </a:r>
            <a:r>
              <a:rPr lang="en-US" sz="2400" dirty="0" smtClean="0"/>
              <a:t>{</a:t>
            </a:r>
            <a:endParaRPr lang="en-US" sz="2400" dirty="0"/>
          </a:p>
          <a:p>
            <a:r>
              <a:rPr lang="en-US" sz="2400" dirty="0" smtClean="0"/>
              <a:t>	for </a:t>
            </a:r>
            <a:r>
              <a:rPr lang="en-US" sz="2400" dirty="0"/>
              <a:t>(</a:t>
            </a:r>
            <a:r>
              <a:rPr lang="en-US" sz="2400" dirty="0" err="1"/>
              <a:t>var</a:t>
            </a:r>
            <a:r>
              <a:rPr lang="en-US" sz="2400" dirty="0"/>
              <a:t> </a:t>
            </a:r>
            <a:r>
              <a:rPr lang="en-US" sz="2400" dirty="0" err="1"/>
              <a:t>i</a:t>
            </a:r>
            <a:r>
              <a:rPr lang="en-US" sz="2400" dirty="0"/>
              <a:t> = 0; </a:t>
            </a:r>
            <a:r>
              <a:rPr lang="en-US" sz="2400" dirty="0" err="1"/>
              <a:t>i</a:t>
            </a:r>
            <a:r>
              <a:rPr lang="en-US" sz="2400" dirty="0"/>
              <a:t> &lt; </a:t>
            </a:r>
            <a:r>
              <a:rPr lang="en-US" sz="2400" dirty="0" err="1"/>
              <a:t>inCtx.ListData.Row.length</a:t>
            </a:r>
            <a:r>
              <a:rPr lang="en-US" sz="2400" dirty="0"/>
              <a:t>; ++</a:t>
            </a:r>
            <a:r>
              <a:rPr lang="en-US" sz="2400" dirty="0" err="1"/>
              <a:t>i</a:t>
            </a:r>
            <a:r>
              <a:rPr lang="en-US" sz="2400" dirty="0"/>
              <a:t>) {</a:t>
            </a:r>
          </a:p>
          <a:p>
            <a:r>
              <a:rPr lang="en-US" sz="2400" dirty="0"/>
              <a:t>        </a:t>
            </a:r>
            <a:r>
              <a:rPr lang="en-US" sz="2400" dirty="0" err="1"/>
              <a:t>var</a:t>
            </a:r>
            <a:r>
              <a:rPr lang="en-US" sz="2400" dirty="0"/>
              <a:t> </a:t>
            </a:r>
            <a:r>
              <a:rPr lang="en-US" sz="2400" dirty="0" err="1"/>
              <a:t>listItem</a:t>
            </a:r>
            <a:r>
              <a:rPr lang="en-US" sz="2400" dirty="0"/>
              <a:t> = </a:t>
            </a:r>
            <a:r>
              <a:rPr lang="en-US" sz="2400" dirty="0" err="1"/>
              <a:t>inCtx.ListData.Row</a:t>
            </a:r>
            <a:r>
              <a:rPr lang="en-US" sz="2400" dirty="0"/>
              <a:t>[</a:t>
            </a:r>
            <a:r>
              <a:rPr lang="en-US" sz="2400" dirty="0" err="1"/>
              <a:t>i</a:t>
            </a:r>
            <a:r>
              <a:rPr lang="en-US" sz="2400" dirty="0" smtClean="0"/>
              <a:t>];</a:t>
            </a:r>
            <a:endParaRPr lang="en-US" sz="2400" dirty="0"/>
          </a:p>
          <a:p>
            <a:r>
              <a:rPr lang="en-US" sz="2400" dirty="0"/>
              <a:t>        </a:t>
            </a:r>
            <a:r>
              <a:rPr lang="en-US" sz="2400" dirty="0" err="1"/>
              <a:t>var</a:t>
            </a:r>
            <a:r>
              <a:rPr lang="en-US" sz="2400" dirty="0"/>
              <a:t> </a:t>
            </a:r>
            <a:r>
              <a:rPr lang="en-US" sz="2400" dirty="0" err="1"/>
              <a:t>iid</a:t>
            </a:r>
            <a:r>
              <a:rPr lang="en-US" sz="2400" dirty="0"/>
              <a:t> = </a:t>
            </a:r>
            <a:r>
              <a:rPr lang="en-US" sz="2400" dirty="0" err="1"/>
              <a:t>GenerateIIDForListItem</a:t>
            </a:r>
            <a:r>
              <a:rPr lang="en-US" sz="2400" dirty="0"/>
              <a:t>(</a:t>
            </a:r>
            <a:r>
              <a:rPr lang="en-US" sz="2400" dirty="0" err="1"/>
              <a:t>inCtx</a:t>
            </a:r>
            <a:r>
              <a:rPr lang="en-US" sz="2400" dirty="0"/>
              <a:t>, </a:t>
            </a:r>
            <a:r>
              <a:rPr lang="en-US" sz="2400" dirty="0" err="1"/>
              <a:t>listItem</a:t>
            </a:r>
            <a:r>
              <a:rPr lang="en-US" sz="2400" dirty="0"/>
              <a:t>);</a:t>
            </a:r>
          </a:p>
          <a:p>
            <a:r>
              <a:rPr lang="en-US" sz="2400" dirty="0"/>
              <a:t>        </a:t>
            </a:r>
            <a:r>
              <a:rPr lang="en-US" sz="2400" dirty="0" err="1"/>
              <a:t>var</a:t>
            </a:r>
            <a:r>
              <a:rPr lang="en-US" sz="2400" dirty="0"/>
              <a:t> row = </a:t>
            </a:r>
            <a:r>
              <a:rPr lang="en-US" sz="2400" dirty="0" err="1"/>
              <a:t>document.getElementById</a:t>
            </a:r>
            <a:r>
              <a:rPr lang="en-US" sz="2400" dirty="0"/>
              <a:t>(</a:t>
            </a:r>
            <a:r>
              <a:rPr lang="en-US" sz="2400" dirty="0" err="1"/>
              <a:t>iid</a:t>
            </a:r>
            <a:r>
              <a:rPr lang="en-US" sz="2400" dirty="0"/>
              <a:t>);</a:t>
            </a:r>
          </a:p>
          <a:p>
            <a:endParaRPr lang="en-US" sz="2400" dirty="0"/>
          </a:p>
          <a:p>
            <a:r>
              <a:rPr lang="en-US" sz="2400" dirty="0"/>
              <a:t>        if (</a:t>
            </a:r>
            <a:r>
              <a:rPr lang="en-US" sz="2400" dirty="0" err="1"/>
              <a:t>listItem.Priority</a:t>
            </a:r>
            <a:r>
              <a:rPr lang="en-US" sz="2400" dirty="0"/>
              <a:t> == "(1) High") {</a:t>
            </a:r>
          </a:p>
          <a:p>
            <a:r>
              <a:rPr lang="en-US" sz="2400" dirty="0"/>
              <a:t>        if (row != null)</a:t>
            </a:r>
          </a:p>
          <a:p>
            <a:r>
              <a:rPr lang="en-US" sz="2400" dirty="0"/>
              <a:t>         	</a:t>
            </a:r>
            <a:r>
              <a:rPr lang="en-US" sz="2400" dirty="0" err="1"/>
              <a:t>row.style.backgroundColor</a:t>
            </a:r>
            <a:r>
              <a:rPr lang="en-US" sz="2400" dirty="0"/>
              <a:t> = "</a:t>
            </a:r>
            <a:r>
              <a:rPr lang="en-US" sz="2400" dirty="0" err="1"/>
              <a:t>rgba</a:t>
            </a:r>
            <a:r>
              <a:rPr lang="en-US" sz="2400" dirty="0"/>
              <a:t>(255, 0, 0, 0.5)"; </a:t>
            </a:r>
            <a:r>
              <a:rPr lang="en-US" sz="2400" dirty="0" smtClean="0"/>
              <a:t>}</a:t>
            </a:r>
            <a:endParaRPr lang="en-US" sz="2400" dirty="0"/>
          </a:p>
          <a:p>
            <a:r>
              <a:rPr lang="en-US" sz="2400" dirty="0"/>
              <a:t>    </a:t>
            </a:r>
            <a:r>
              <a:rPr lang="en-US" sz="2400" dirty="0" smtClean="0"/>
              <a:t>}</a:t>
            </a:r>
            <a:endParaRPr lang="en-US" sz="2400" dirty="0"/>
          </a:p>
          <a:p>
            <a:r>
              <a:rPr lang="en-US" sz="2400" dirty="0"/>
              <a:t>    </a:t>
            </a:r>
            <a:r>
              <a:rPr lang="en-US" sz="2400" dirty="0" err="1"/>
              <a:t>inCtx.skipNextAnimation</a:t>
            </a:r>
            <a:r>
              <a:rPr lang="en-US" sz="2400" dirty="0"/>
              <a:t> = true;</a:t>
            </a:r>
          </a:p>
          <a:p>
            <a:r>
              <a:rPr lang="en-US" sz="2400" dirty="0"/>
              <a:t>}</a:t>
            </a:r>
            <a:endParaRPr lang="en-US" dirty="0" smtClean="0"/>
          </a:p>
        </p:txBody>
      </p:sp>
      <p:sp>
        <p:nvSpPr>
          <p:cNvPr id="2" name="Rectangle 1"/>
          <p:cNvSpPr/>
          <p:nvPr/>
        </p:nvSpPr>
        <p:spPr bwMode="auto">
          <a:xfrm>
            <a:off x="2408237" y="3725862"/>
            <a:ext cx="5257800" cy="3810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2179637" y="4487862"/>
            <a:ext cx="9067800" cy="5334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742903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xit" presetSubtype="0" fill="hold" grpId="1" nodeType="withEffect">
                                  <p:stCondLst>
                                    <p:cond delay="0"/>
                                  </p:stCondLst>
                                  <p:childTnLst>
                                    <p:animEffect transition="out" filter="fade">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292662"/>
          </a:xfrm>
        </p:spPr>
        <p:txBody>
          <a:bodyPr/>
          <a:lstStyle/>
          <a:p>
            <a:r>
              <a:rPr lang="en-US" dirty="0" smtClean="0"/>
              <a:t>Use </a:t>
            </a:r>
            <a:r>
              <a:rPr lang="en-US" dirty="0" err="1" smtClean="0"/>
              <a:t>PostRender</a:t>
            </a:r>
            <a:r>
              <a:rPr lang="en-US" dirty="0" smtClean="0"/>
              <a:t> – Need to add the formatting after the list has already rendered</a:t>
            </a:r>
            <a:endParaRPr lang="en-US" dirty="0"/>
          </a:p>
        </p:txBody>
      </p:sp>
      <p:sp>
        <p:nvSpPr>
          <p:cNvPr id="3" name="Title 2"/>
          <p:cNvSpPr>
            <a:spLocks noGrp="1"/>
          </p:cNvSpPr>
          <p:nvPr>
            <p:ph type="title"/>
          </p:nvPr>
        </p:nvSpPr>
        <p:spPr/>
        <p:txBody>
          <a:bodyPr/>
          <a:lstStyle/>
          <a:p>
            <a:r>
              <a:rPr lang="en-US" dirty="0" smtClean="0"/>
              <a:t>Row Highlighting</a:t>
            </a:r>
            <a:endParaRPr lang="en-US" dirty="0"/>
          </a:p>
        </p:txBody>
      </p:sp>
      <p:pic>
        <p:nvPicPr>
          <p:cNvPr id="5" name="Picture 4"/>
          <p:cNvPicPr>
            <a:picLocks noChangeAspect="1"/>
          </p:cNvPicPr>
          <p:nvPr/>
        </p:nvPicPr>
        <p:blipFill>
          <a:blip r:embed="rId2"/>
          <a:stretch>
            <a:fillRect/>
          </a:stretch>
        </p:blipFill>
        <p:spPr>
          <a:xfrm>
            <a:off x="4788290" y="3192462"/>
            <a:ext cx="7257578" cy="2971800"/>
          </a:xfrm>
          <a:prstGeom prst="rect">
            <a:avLst/>
          </a:prstGeom>
        </p:spPr>
      </p:pic>
    </p:spTree>
    <p:extLst>
      <p:ext uri="{BB962C8B-B14F-4D97-AF65-F5344CB8AC3E}">
        <p14:creationId xmlns:p14="http://schemas.microsoft.com/office/powerpoint/2010/main" val="60296785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br>
              <a:rPr lang="en-US" dirty="0" smtClean="0"/>
            </a:br>
            <a:r>
              <a:rPr lang="en-US" dirty="0" smtClean="0"/>
              <a:t>Build Item-Specific Links</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1263326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US" dirty="0" smtClean="0"/>
              <a:t>Users want to start a workflow more easily:</a:t>
            </a:r>
            <a:endParaRPr lang="en-US" dirty="0"/>
          </a:p>
        </p:txBody>
      </p:sp>
      <p:sp>
        <p:nvSpPr>
          <p:cNvPr id="3" name="Title 2"/>
          <p:cNvSpPr>
            <a:spLocks noGrp="1"/>
          </p:cNvSpPr>
          <p:nvPr>
            <p:ph type="title"/>
          </p:nvPr>
        </p:nvSpPr>
        <p:spPr/>
        <p:txBody>
          <a:bodyPr/>
          <a:lstStyle/>
          <a:p>
            <a:r>
              <a:rPr lang="en-US" dirty="0" smtClean="0"/>
              <a:t>Build Links</a:t>
            </a:r>
            <a:endParaRPr lang="en-US" dirty="0"/>
          </a:p>
        </p:txBody>
      </p:sp>
      <p:pic>
        <p:nvPicPr>
          <p:cNvPr id="4" name="Picture 3"/>
          <p:cNvPicPr>
            <a:picLocks noChangeAspect="1"/>
          </p:cNvPicPr>
          <p:nvPr/>
        </p:nvPicPr>
        <p:blipFill>
          <a:blip r:embed="rId2"/>
          <a:stretch>
            <a:fillRect/>
          </a:stretch>
        </p:blipFill>
        <p:spPr>
          <a:xfrm>
            <a:off x="2051049" y="2506662"/>
            <a:ext cx="8334375" cy="3248025"/>
          </a:xfrm>
          <a:prstGeom prst="rect">
            <a:avLst/>
          </a:prstGeom>
        </p:spPr>
      </p:pic>
      <p:sp>
        <p:nvSpPr>
          <p:cNvPr id="5" name="Rectangle 4"/>
          <p:cNvSpPr/>
          <p:nvPr/>
        </p:nvSpPr>
        <p:spPr bwMode="auto">
          <a:xfrm>
            <a:off x="9571037" y="4130674"/>
            <a:ext cx="814387" cy="1624013"/>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208642660"/>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Add a text field to the list “Poke”</a:t>
            </a:r>
          </a:p>
          <a:p>
            <a:r>
              <a:rPr lang="en-US" dirty="0" smtClean="0"/>
              <a:t>Add the new field to the view being used</a:t>
            </a:r>
          </a:p>
          <a:p>
            <a:r>
              <a:rPr lang="en-US" dirty="0" smtClean="0"/>
              <a:t>Get the URL of the page the web part is on - Source</a:t>
            </a:r>
            <a:endParaRPr lang="en-US" dirty="0"/>
          </a:p>
        </p:txBody>
      </p:sp>
      <p:sp>
        <p:nvSpPr>
          <p:cNvPr id="3" name="Title 2"/>
          <p:cNvSpPr>
            <a:spLocks noGrp="1"/>
          </p:cNvSpPr>
          <p:nvPr>
            <p:ph type="title"/>
          </p:nvPr>
        </p:nvSpPr>
        <p:spPr/>
        <p:txBody>
          <a:bodyPr/>
          <a:lstStyle/>
          <a:p>
            <a:r>
              <a:rPr lang="en-US" dirty="0" smtClean="0"/>
              <a:t>Build Links</a:t>
            </a:r>
            <a:endParaRPr lang="en-US" dirty="0"/>
          </a:p>
        </p:txBody>
      </p:sp>
    </p:spTree>
    <p:extLst>
      <p:ext uri="{BB962C8B-B14F-4D97-AF65-F5344CB8AC3E}">
        <p14:creationId xmlns:p14="http://schemas.microsoft.com/office/powerpoint/2010/main" val="300042235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 Links</a:t>
            </a:r>
            <a:endParaRPr lang="en-US" dirty="0"/>
          </a:p>
        </p:txBody>
      </p:sp>
      <p:sp>
        <p:nvSpPr>
          <p:cNvPr id="5" name="Text Placeholder 4"/>
          <p:cNvSpPr>
            <a:spLocks noGrp="1"/>
          </p:cNvSpPr>
          <p:nvPr>
            <p:ph type="body" sz="quarter" idx="10"/>
          </p:nvPr>
        </p:nvSpPr>
        <p:spPr>
          <a:xfrm>
            <a:off x="274638" y="1216152"/>
            <a:ext cx="11887199" cy="6126292"/>
          </a:xfrm>
          <a:ln>
            <a:noFill/>
          </a:ln>
        </p:spPr>
        <p:txBody>
          <a:bodyPr/>
          <a:lstStyle/>
          <a:p>
            <a:r>
              <a:rPr lang="en-US" dirty="0"/>
              <a:t>(function () {</a:t>
            </a:r>
          </a:p>
          <a:p>
            <a:r>
              <a:rPr lang="en-US" dirty="0"/>
              <a:t>	</a:t>
            </a:r>
            <a:r>
              <a:rPr lang="en-US" dirty="0" err="1"/>
              <a:t>var</a:t>
            </a:r>
            <a:r>
              <a:rPr lang="en-US" dirty="0"/>
              <a:t> </a:t>
            </a:r>
            <a:r>
              <a:rPr lang="en-US" dirty="0" err="1"/>
              <a:t>overrideCtx</a:t>
            </a:r>
            <a:r>
              <a:rPr lang="en-US" dirty="0"/>
              <a:t> = {};</a:t>
            </a:r>
          </a:p>
          <a:p>
            <a:r>
              <a:rPr lang="en-US" dirty="0"/>
              <a:t>	</a:t>
            </a:r>
            <a:r>
              <a:rPr lang="en-US" dirty="0" err="1"/>
              <a:t>overrideCtx.Templates</a:t>
            </a:r>
            <a:r>
              <a:rPr lang="en-US" dirty="0"/>
              <a:t> = </a:t>
            </a:r>
            <a:r>
              <a:rPr lang="en-US" dirty="0" smtClean="0"/>
              <a:t>{};</a:t>
            </a:r>
            <a:endParaRPr lang="en-US" dirty="0"/>
          </a:p>
          <a:p>
            <a:r>
              <a:rPr lang="en-US" dirty="0"/>
              <a:t>	</a:t>
            </a:r>
            <a:r>
              <a:rPr lang="en-US" dirty="0" err="1"/>
              <a:t>overrideCtx.Templates.Fields</a:t>
            </a:r>
            <a:r>
              <a:rPr lang="en-US" dirty="0"/>
              <a:t> = {</a:t>
            </a:r>
          </a:p>
          <a:p>
            <a:r>
              <a:rPr lang="en-US" dirty="0"/>
              <a:t>		'Poke': { 'View' : </a:t>
            </a:r>
            <a:r>
              <a:rPr lang="en-US" dirty="0" err="1"/>
              <a:t>WorkflowField</a:t>
            </a:r>
            <a:r>
              <a:rPr lang="en-US" dirty="0"/>
              <a:t> }</a:t>
            </a:r>
          </a:p>
          <a:p>
            <a:r>
              <a:rPr lang="en-US" dirty="0"/>
              <a:t>	};</a:t>
            </a:r>
          </a:p>
          <a:p>
            <a:r>
              <a:rPr lang="en-US" dirty="0"/>
              <a:t>		</a:t>
            </a:r>
          </a:p>
          <a:p>
            <a:r>
              <a:rPr lang="en-US" dirty="0"/>
              <a:t>	</a:t>
            </a:r>
            <a:r>
              <a:rPr lang="en-US" dirty="0" err="1"/>
              <a:t>SPClientTemplates.TemplateManager.RegisterTemplateOverrides</a:t>
            </a:r>
            <a:r>
              <a:rPr lang="en-US" dirty="0"/>
              <a:t>(</a:t>
            </a:r>
            <a:r>
              <a:rPr lang="en-US" dirty="0" err="1"/>
              <a:t>overrideCtx</a:t>
            </a:r>
            <a:r>
              <a:rPr lang="en-US" dirty="0"/>
              <a:t>);</a:t>
            </a:r>
          </a:p>
          <a:p>
            <a:r>
              <a:rPr lang="en-US" dirty="0"/>
              <a:t>})();</a:t>
            </a:r>
          </a:p>
          <a:p>
            <a:endParaRPr lang="en-US" dirty="0" smtClean="0"/>
          </a:p>
        </p:txBody>
      </p:sp>
      <p:sp>
        <p:nvSpPr>
          <p:cNvPr id="3" name="Rectangle 2"/>
          <p:cNvSpPr/>
          <p:nvPr/>
        </p:nvSpPr>
        <p:spPr bwMode="auto">
          <a:xfrm>
            <a:off x="1036637" y="2887662"/>
            <a:ext cx="9296400" cy="17526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178760697"/>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175423"/>
            <a:ext cx="11887200" cy="5096780"/>
          </a:xfrm>
        </p:spPr>
        <p:txBody>
          <a:bodyPr/>
          <a:lstStyle/>
          <a:p>
            <a:r>
              <a:rPr lang="en-US" dirty="0" smtClean="0"/>
              <a:t>Go to an item, start a workflow, get the URL of the initiation form </a:t>
            </a:r>
          </a:p>
          <a:p>
            <a:pPr lvl="1"/>
            <a:r>
              <a:rPr lang="en-US" dirty="0" smtClean="0"/>
              <a:t>We’ll be deconstructing this link and rebuilding it</a:t>
            </a:r>
          </a:p>
          <a:p>
            <a:pPr lvl="1"/>
            <a:r>
              <a:rPr lang="en-US" dirty="0" smtClean="0"/>
              <a:t>This includes the </a:t>
            </a:r>
            <a:r>
              <a:rPr lang="en-US" dirty="0" err="1" smtClean="0"/>
              <a:t>ListID</a:t>
            </a:r>
            <a:r>
              <a:rPr lang="en-US" dirty="0" smtClean="0"/>
              <a:t> </a:t>
            </a:r>
          </a:p>
          <a:p>
            <a:pPr lvl="1"/>
            <a:r>
              <a:rPr lang="en-US" dirty="0" smtClean="0"/>
              <a:t>This includes the </a:t>
            </a:r>
            <a:r>
              <a:rPr lang="en-US" dirty="0" err="1" smtClean="0"/>
              <a:t>TemplateID</a:t>
            </a:r>
            <a:r>
              <a:rPr lang="en-US" dirty="0" smtClean="0"/>
              <a:t> of the current workflow</a:t>
            </a:r>
          </a:p>
          <a:p>
            <a:r>
              <a:rPr lang="en-US" dirty="0" smtClean="0"/>
              <a:t>Get the URL of the page you want to land on after the workflow starts</a:t>
            </a:r>
          </a:p>
          <a:p>
            <a:r>
              <a:rPr lang="en-US" dirty="0" smtClean="0"/>
              <a:t>Figure out what the link name will be</a:t>
            </a:r>
          </a:p>
          <a:p>
            <a:endParaRPr lang="en-US" dirty="0"/>
          </a:p>
        </p:txBody>
      </p:sp>
      <p:sp>
        <p:nvSpPr>
          <p:cNvPr id="3" name="Title 2"/>
          <p:cNvSpPr>
            <a:spLocks noGrp="1"/>
          </p:cNvSpPr>
          <p:nvPr>
            <p:ph type="title"/>
          </p:nvPr>
        </p:nvSpPr>
        <p:spPr/>
        <p:txBody>
          <a:bodyPr/>
          <a:lstStyle/>
          <a:p>
            <a:r>
              <a:rPr lang="en-US" dirty="0" smtClean="0"/>
              <a:t>Build Links</a:t>
            </a:r>
            <a:endParaRPr lang="en-US" dirty="0"/>
          </a:p>
        </p:txBody>
      </p:sp>
    </p:spTree>
    <p:extLst>
      <p:ext uri="{BB962C8B-B14F-4D97-AF65-F5344CB8AC3E}">
        <p14:creationId xmlns:p14="http://schemas.microsoft.com/office/powerpoint/2010/main" val="390054696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 Links</a:t>
            </a:r>
            <a:endParaRPr lang="en-US" dirty="0"/>
          </a:p>
        </p:txBody>
      </p:sp>
      <p:sp>
        <p:nvSpPr>
          <p:cNvPr id="5" name="Text Placeholder 4"/>
          <p:cNvSpPr>
            <a:spLocks noGrp="1"/>
          </p:cNvSpPr>
          <p:nvPr>
            <p:ph type="body" sz="quarter" idx="10"/>
          </p:nvPr>
        </p:nvSpPr>
        <p:spPr>
          <a:xfrm>
            <a:off x="274638" y="1216152"/>
            <a:ext cx="11887199" cy="6061659"/>
          </a:xfrm>
          <a:ln>
            <a:noFill/>
          </a:ln>
        </p:spPr>
        <p:txBody>
          <a:bodyPr/>
          <a:lstStyle/>
          <a:p>
            <a:r>
              <a:rPr lang="en-US" sz="2400" dirty="0"/>
              <a:t>function </a:t>
            </a:r>
            <a:r>
              <a:rPr lang="en-US" sz="2400" dirty="0" err="1"/>
              <a:t>WorkflowField</a:t>
            </a:r>
            <a:r>
              <a:rPr lang="en-US" sz="2400" dirty="0"/>
              <a:t>(</a:t>
            </a:r>
            <a:r>
              <a:rPr lang="en-US" sz="2400" dirty="0" err="1"/>
              <a:t>ctx</a:t>
            </a:r>
            <a:r>
              <a:rPr lang="en-US" sz="2400" dirty="0"/>
              <a:t>) {</a:t>
            </a:r>
          </a:p>
          <a:p>
            <a:r>
              <a:rPr lang="en-US" sz="2400" dirty="0"/>
              <a:t>	</a:t>
            </a:r>
            <a:r>
              <a:rPr lang="en-US" sz="2400" dirty="0" err="1"/>
              <a:t>var</a:t>
            </a:r>
            <a:r>
              <a:rPr lang="en-US" sz="2400" dirty="0"/>
              <a:t> ret = "";</a:t>
            </a:r>
          </a:p>
          <a:p>
            <a:r>
              <a:rPr lang="en-US" sz="2400" dirty="0" smtClean="0"/>
              <a:t>ret </a:t>
            </a:r>
            <a:r>
              <a:rPr lang="en-US" sz="2400" dirty="0"/>
              <a:t>= "&lt;a </a:t>
            </a:r>
            <a:r>
              <a:rPr lang="en-US" sz="2400" dirty="0" err="1" smtClean="0"/>
              <a:t>href</a:t>
            </a:r>
            <a:r>
              <a:rPr lang="en-US" sz="2400" dirty="0"/>
              <a:t>='https</a:t>
            </a:r>
            <a:r>
              <a:rPr lang="en-US" sz="2400" dirty="0" smtClean="0"/>
              <a:t>://theURL.sharepoint.com/sites/</a:t>
            </a:r>
            <a:r>
              <a:rPr lang="en-US" sz="2400" dirty="0" err="1" smtClean="0"/>
              <a:t>CSRDemo</a:t>
            </a:r>
            <a:r>
              <a:rPr lang="en-US" sz="2400" dirty="0" smtClean="0"/>
              <a:t>/_layouts/15/IniWrkflIP.aspx</a:t>
            </a:r>
            <a:r>
              <a:rPr lang="en-US" sz="2400" dirty="0"/>
              <a:t>?"</a:t>
            </a:r>
          </a:p>
          <a:p>
            <a:r>
              <a:rPr lang="en-US" sz="2400" dirty="0" smtClean="0"/>
              <a:t>+ </a:t>
            </a:r>
            <a:r>
              <a:rPr lang="en-US" sz="2400" dirty="0"/>
              <a:t>"List={84c96004-68e8-4dab-9be1-1c6e9b634e8e}"</a:t>
            </a:r>
          </a:p>
          <a:p>
            <a:r>
              <a:rPr lang="en-US" sz="2400" dirty="0" smtClean="0"/>
              <a:t>+ </a:t>
            </a:r>
            <a:r>
              <a:rPr lang="en-US" sz="2400" dirty="0"/>
              <a:t>"&amp;ID=" + ctx.CurrentItem.ID</a:t>
            </a:r>
          </a:p>
          <a:p>
            <a:r>
              <a:rPr lang="en-US" sz="2400" dirty="0" smtClean="0"/>
              <a:t>+ </a:t>
            </a:r>
            <a:r>
              <a:rPr lang="en-US" sz="2400" dirty="0"/>
              <a:t>"&amp;</a:t>
            </a:r>
            <a:r>
              <a:rPr lang="en-US" sz="2400" dirty="0" err="1"/>
              <a:t>TemplateID</a:t>
            </a:r>
            <a:r>
              <a:rPr lang="en-US" sz="2400" dirty="0" smtClean="0"/>
              <a:t>={5a0ea3b2-4faa-41b0-b868-89bc7cdabc14}"</a:t>
            </a:r>
            <a:endParaRPr lang="en-US" sz="2400" dirty="0"/>
          </a:p>
          <a:p>
            <a:r>
              <a:rPr lang="en-US" sz="2400" dirty="0" smtClean="0"/>
              <a:t>+ </a:t>
            </a:r>
            <a:r>
              <a:rPr lang="en-US" sz="2400" dirty="0"/>
              <a:t>"&amp;</a:t>
            </a:r>
            <a:r>
              <a:rPr lang="en-US" sz="2400" dirty="0" smtClean="0"/>
              <a:t>Source=https%3A%2F%2FtheURL%2Esharepoint%2Ecom%2Fsites%2FCSRDemo%2FSitePages%2FWorkflow%20Link%2Easpx</a:t>
            </a:r>
            <a:r>
              <a:rPr lang="en-US" sz="2400" dirty="0"/>
              <a:t>'"</a:t>
            </a:r>
          </a:p>
          <a:p>
            <a:r>
              <a:rPr lang="en-US" sz="2400" dirty="0"/>
              <a:t>	 + "&gt;Poke&lt;/a&gt;";</a:t>
            </a:r>
          </a:p>
          <a:p>
            <a:r>
              <a:rPr lang="en-US" sz="2400" dirty="0"/>
              <a:t>	return ret;</a:t>
            </a:r>
          </a:p>
          <a:p>
            <a:r>
              <a:rPr lang="en-US" sz="2400" dirty="0"/>
              <a:t>}</a:t>
            </a:r>
          </a:p>
          <a:p>
            <a:endParaRPr lang="en-US" dirty="0" smtClean="0"/>
          </a:p>
        </p:txBody>
      </p:sp>
      <p:sp>
        <p:nvSpPr>
          <p:cNvPr id="3" name="Rectangle 2"/>
          <p:cNvSpPr/>
          <p:nvPr/>
        </p:nvSpPr>
        <p:spPr bwMode="auto">
          <a:xfrm>
            <a:off x="2179637" y="3497262"/>
            <a:ext cx="3352800" cy="4572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274639" y="4640262"/>
            <a:ext cx="11734798" cy="7620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Rectangle 6"/>
          <p:cNvSpPr/>
          <p:nvPr/>
        </p:nvSpPr>
        <p:spPr bwMode="auto">
          <a:xfrm>
            <a:off x="1798637" y="5402262"/>
            <a:ext cx="1371600" cy="3810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731837" y="3954462"/>
            <a:ext cx="8763000" cy="533400"/>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7349707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xit" presetSubtype="0" fill="hold" grpId="1" nodeType="withEffect">
                                  <p:stCondLst>
                                    <p:cond delay="0"/>
                                  </p:stCondLst>
                                  <p:childTnLst>
                                    <p:animEffect transition="out" filter="fade">
                                      <p:cBhvr>
                                        <p:cTn id="13" dur="500"/>
                                        <p:tgtEl>
                                          <p:spTgt spid="3"/>
                                        </p:tgtEl>
                                      </p:cBhvr>
                                    </p:animEffect>
                                    <p:set>
                                      <p:cBhvr>
                                        <p:cTn id="14" dur="1" fill="hold">
                                          <p:stCondLst>
                                            <p:cond delay="499"/>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xit" presetSubtype="0" fill="hold" grpId="1" nodeType="with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xit" presetSubtype="0" fill="hold" grpId="1" nodeType="withEffect">
                                  <p:stCondLst>
                                    <p:cond delay="0"/>
                                  </p:stCondLst>
                                  <p:childTnLst>
                                    <p:animEffect transition="out" filter="fade">
                                      <p:cBhvr>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US" dirty="0" smtClean="0"/>
              <a:t>Could create columns for different actions…</a:t>
            </a:r>
            <a:endParaRPr lang="en-US" dirty="0"/>
          </a:p>
        </p:txBody>
      </p:sp>
      <p:sp>
        <p:nvSpPr>
          <p:cNvPr id="3" name="Title 2"/>
          <p:cNvSpPr>
            <a:spLocks noGrp="1"/>
          </p:cNvSpPr>
          <p:nvPr>
            <p:ph type="title"/>
          </p:nvPr>
        </p:nvSpPr>
        <p:spPr/>
        <p:txBody>
          <a:bodyPr/>
          <a:lstStyle/>
          <a:p>
            <a:r>
              <a:rPr lang="en-US" dirty="0" smtClean="0"/>
              <a:t>Build Links</a:t>
            </a:r>
            <a:endParaRPr lang="en-US" dirty="0"/>
          </a:p>
        </p:txBody>
      </p:sp>
      <p:pic>
        <p:nvPicPr>
          <p:cNvPr id="4" name="Picture 3"/>
          <p:cNvPicPr>
            <a:picLocks noChangeAspect="1"/>
          </p:cNvPicPr>
          <p:nvPr/>
        </p:nvPicPr>
        <p:blipFill>
          <a:blip r:embed="rId3"/>
          <a:stretch>
            <a:fillRect/>
          </a:stretch>
        </p:blipFill>
        <p:spPr>
          <a:xfrm>
            <a:off x="2051049" y="2506662"/>
            <a:ext cx="8334375" cy="3248025"/>
          </a:xfrm>
          <a:prstGeom prst="rect">
            <a:avLst/>
          </a:prstGeom>
        </p:spPr>
      </p:pic>
      <p:sp>
        <p:nvSpPr>
          <p:cNvPr id="5" name="Rectangle 4"/>
          <p:cNvSpPr/>
          <p:nvPr/>
        </p:nvSpPr>
        <p:spPr bwMode="auto">
          <a:xfrm>
            <a:off x="9571037" y="4130674"/>
            <a:ext cx="814387" cy="1624013"/>
          </a:xfrm>
          <a:prstGeom prst="rect">
            <a:avLst/>
          </a:prstGeom>
          <a:noFill/>
          <a:ln w="285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4972210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Wes Preston</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Owner / Principal Consultant - TrecStone</a:t>
            </a:r>
          </a:p>
          <a:p>
            <a:pPr lvl="1"/>
            <a:r>
              <a:rPr lang="en-US" dirty="0" smtClean="0"/>
              <a:t>Based in Minneapolis, MN</a:t>
            </a:r>
          </a:p>
          <a:p>
            <a:r>
              <a:rPr lang="en-US" dirty="0" smtClean="0"/>
              <a:t>Certification, etc. </a:t>
            </a:r>
          </a:p>
          <a:p>
            <a:pPr lvl="1"/>
            <a:r>
              <a:rPr lang="en-US" dirty="0" smtClean="0"/>
              <a:t>MVP – SharePoint Server (2009 - )</a:t>
            </a:r>
          </a:p>
          <a:p>
            <a:pPr lvl="1"/>
            <a:r>
              <a:rPr lang="en-US" dirty="0" smtClean="0"/>
              <a:t>MCITP – SharePoint Administrator 2010</a:t>
            </a:r>
          </a:p>
          <a:p>
            <a:pPr lvl="1"/>
            <a:r>
              <a:rPr lang="en-US" dirty="0" smtClean="0"/>
              <a:t>MCTS – SharePoint 2010, Configuration</a:t>
            </a:r>
          </a:p>
          <a:p>
            <a:pPr lvl="1"/>
            <a:r>
              <a:rPr lang="en-US" dirty="0" smtClean="0"/>
              <a:t>MCTS – WSS 3.0 and MOSS Configuration</a:t>
            </a:r>
          </a:p>
          <a:p>
            <a:r>
              <a:rPr lang="en-US" dirty="0" smtClean="0"/>
              <a:t>Contact:</a:t>
            </a:r>
          </a:p>
          <a:p>
            <a:pPr lvl="1"/>
            <a:r>
              <a:rPr lang="en-US" dirty="0" smtClean="0">
                <a:hlinkClick r:id="rId3"/>
              </a:rPr>
              <a:t>www.idubbs.com/blog</a:t>
            </a:r>
            <a:r>
              <a:rPr lang="en-US" dirty="0" smtClean="0"/>
              <a:t> </a:t>
            </a:r>
          </a:p>
          <a:p>
            <a:pPr lvl="1"/>
            <a:r>
              <a:rPr lang="en-US" dirty="0" smtClean="0"/>
              <a:t>@</a:t>
            </a:r>
            <a:r>
              <a:rPr lang="en-US" dirty="0" err="1" smtClean="0"/>
              <a:t>idubbs</a:t>
            </a:r>
            <a:r>
              <a:rPr lang="en-US" dirty="0" smtClean="0"/>
              <a:t> </a:t>
            </a:r>
            <a:endParaRPr lang="en-US" dirty="0"/>
          </a:p>
        </p:txBody>
      </p:sp>
      <p:pic>
        <p:nvPicPr>
          <p:cNvPr id="4" name="Picture 3" descr="http://idubbs.com/blog/wp-content/uploads/2009/02/mvp_horizontal_blueonly.png"/>
          <p:cNvPicPr>
            <a:picLocks noChangeAspect="1" noChangeArrowheads="1"/>
          </p:cNvPicPr>
          <p:nvPr/>
        </p:nvPicPr>
        <p:blipFill>
          <a:blip r:embed="rId4" cstate="print"/>
          <a:srcRect/>
          <a:stretch>
            <a:fillRect/>
          </a:stretch>
        </p:blipFill>
        <p:spPr bwMode="auto">
          <a:xfrm>
            <a:off x="8922310" y="2430462"/>
            <a:ext cx="2248927" cy="914400"/>
          </a:xfrm>
          <a:prstGeom prst="rect">
            <a:avLst/>
          </a:prstGeom>
          <a:noFill/>
        </p:spPr>
      </p:pic>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0661" y="2430462"/>
            <a:ext cx="2217259" cy="2702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044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will you use CSR for? </a:t>
            </a:r>
            <a:endParaRPr lang="en-US" dirty="0"/>
          </a:p>
        </p:txBody>
      </p:sp>
    </p:spTree>
    <p:extLst>
      <p:ext uri="{BB962C8B-B14F-4D97-AF65-F5344CB8AC3E}">
        <p14:creationId xmlns:p14="http://schemas.microsoft.com/office/powerpoint/2010/main" val="647137235"/>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Notes and Recap</a:t>
            </a:r>
            <a:endParaRPr lang="en-US" dirty="0"/>
          </a:p>
        </p:txBody>
      </p:sp>
    </p:spTree>
    <p:extLst>
      <p:ext uri="{BB962C8B-B14F-4D97-AF65-F5344CB8AC3E}">
        <p14:creationId xmlns:p14="http://schemas.microsoft.com/office/powerpoint/2010/main" val="152753414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5355312"/>
          </a:xfrm>
        </p:spPr>
        <p:txBody>
          <a:bodyPr/>
          <a:lstStyle/>
          <a:p>
            <a:endParaRPr lang="en-US" dirty="0" smtClean="0"/>
          </a:p>
          <a:p>
            <a:r>
              <a:rPr lang="en-US" dirty="0" smtClean="0"/>
              <a:t>There can be conflicts between MDS and code injected using JS Link. </a:t>
            </a:r>
          </a:p>
          <a:p>
            <a:endParaRPr lang="en-US" dirty="0"/>
          </a:p>
          <a:p>
            <a:endParaRPr lang="en-US" dirty="0" smtClean="0"/>
          </a:p>
          <a:p>
            <a:endParaRPr lang="en-US" dirty="0"/>
          </a:p>
          <a:p>
            <a:r>
              <a:rPr lang="en-US" dirty="0" smtClean="0"/>
              <a:t>Make your code MDS-friendly (see blog post)</a:t>
            </a:r>
          </a:p>
          <a:p>
            <a:endParaRPr lang="en-US" dirty="0"/>
          </a:p>
        </p:txBody>
      </p:sp>
      <p:sp>
        <p:nvSpPr>
          <p:cNvPr id="3" name="Title 2"/>
          <p:cNvSpPr>
            <a:spLocks noGrp="1"/>
          </p:cNvSpPr>
          <p:nvPr>
            <p:ph type="title"/>
          </p:nvPr>
        </p:nvSpPr>
        <p:spPr/>
        <p:txBody>
          <a:bodyPr/>
          <a:lstStyle/>
          <a:p>
            <a:r>
              <a:rPr lang="en-US" dirty="0" smtClean="0"/>
              <a:t>Notes: Minimal Download Strategy (MDS)</a:t>
            </a:r>
            <a:endParaRPr lang="en-US" dirty="0"/>
          </a:p>
        </p:txBody>
      </p:sp>
      <p:pic>
        <p:nvPicPr>
          <p:cNvPr id="2" name="Picture 1"/>
          <p:cNvPicPr>
            <a:picLocks noChangeAspect="1"/>
          </p:cNvPicPr>
          <p:nvPr/>
        </p:nvPicPr>
        <p:blipFill>
          <a:blip r:embed="rId3"/>
          <a:stretch>
            <a:fillRect/>
          </a:stretch>
        </p:blipFill>
        <p:spPr>
          <a:xfrm>
            <a:off x="944974" y="3649662"/>
            <a:ext cx="11285316" cy="1143000"/>
          </a:xfrm>
          <a:prstGeom prst="rect">
            <a:avLst/>
          </a:prstGeom>
        </p:spPr>
      </p:pic>
    </p:spTree>
    <p:extLst>
      <p:ext uri="{BB962C8B-B14F-4D97-AF65-F5344CB8AC3E}">
        <p14:creationId xmlns:p14="http://schemas.microsoft.com/office/powerpoint/2010/main" val="3266979761"/>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853363"/>
          </a:xfrm>
        </p:spPr>
        <p:txBody>
          <a:bodyPr/>
          <a:lstStyle/>
          <a:p>
            <a:r>
              <a:rPr lang="en-US" dirty="0" smtClean="0"/>
              <a:t>Still need to follow code guidelines</a:t>
            </a:r>
          </a:p>
          <a:p>
            <a:pPr lvl="1"/>
            <a:r>
              <a:rPr lang="en-US" dirty="0" smtClean="0"/>
              <a:t>May need to establish some new ones for CSR/</a:t>
            </a:r>
            <a:r>
              <a:rPr lang="en-US" dirty="0" err="1" smtClean="0"/>
              <a:t>JSLink</a:t>
            </a:r>
            <a:endParaRPr lang="en-US" dirty="0" smtClean="0"/>
          </a:p>
          <a:p>
            <a:r>
              <a:rPr lang="en-US" dirty="0" smtClean="0"/>
              <a:t>Where are the files?</a:t>
            </a:r>
          </a:p>
          <a:p>
            <a:r>
              <a:rPr lang="en-US" dirty="0" smtClean="0"/>
              <a:t>Best practice for common libraries, locations, etc.</a:t>
            </a:r>
          </a:p>
          <a:p>
            <a:r>
              <a:rPr lang="en-US" dirty="0" smtClean="0"/>
              <a:t>Code reviews?</a:t>
            </a:r>
          </a:p>
          <a:p>
            <a:r>
              <a:rPr lang="en-US" dirty="0" smtClean="0"/>
              <a:t>Documentation: FAQ, examples, etc…</a:t>
            </a:r>
            <a:endParaRPr lang="en-US" dirty="0"/>
          </a:p>
        </p:txBody>
      </p:sp>
      <p:sp>
        <p:nvSpPr>
          <p:cNvPr id="3" name="Title 2"/>
          <p:cNvSpPr>
            <a:spLocks noGrp="1"/>
          </p:cNvSpPr>
          <p:nvPr>
            <p:ph type="title"/>
          </p:nvPr>
        </p:nvSpPr>
        <p:spPr/>
        <p:txBody>
          <a:bodyPr/>
          <a:lstStyle/>
          <a:p>
            <a:r>
              <a:rPr lang="en-US" dirty="0" smtClean="0"/>
              <a:t>Governance</a:t>
            </a:r>
            <a:endParaRPr lang="en-US" dirty="0"/>
          </a:p>
        </p:txBody>
      </p:sp>
    </p:spTree>
    <p:extLst>
      <p:ext uri="{BB962C8B-B14F-4D97-AF65-F5344CB8AC3E}">
        <p14:creationId xmlns:p14="http://schemas.microsoft.com/office/powerpoint/2010/main" val="2038105458"/>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90515"/>
          </a:xfrm>
        </p:spPr>
        <p:txBody>
          <a:bodyPr/>
          <a:lstStyle/>
          <a:p>
            <a:r>
              <a:rPr lang="en-US" dirty="0"/>
              <a:t>SPC400: Scot Hillier – 3</a:t>
            </a:r>
            <a:r>
              <a:rPr lang="en-US" baseline="30000" dirty="0"/>
              <a:t>rd</a:t>
            </a:r>
            <a:r>
              <a:rPr lang="en-US" dirty="0"/>
              <a:t> party JavaScript libraries you need to know</a:t>
            </a:r>
          </a:p>
          <a:p>
            <a:pPr lvl="1"/>
            <a:r>
              <a:rPr lang="en-US" dirty="0"/>
              <a:t>Tuesday @ 3:15 pm</a:t>
            </a:r>
          </a:p>
          <a:p>
            <a:endParaRPr lang="en-US" dirty="0" smtClean="0"/>
          </a:p>
          <a:p>
            <a:r>
              <a:rPr lang="en-US" dirty="0" smtClean="0"/>
              <a:t>SPC3000: Cory </a:t>
            </a:r>
            <a:r>
              <a:rPr lang="en-US" dirty="0"/>
              <a:t>Roth – </a:t>
            </a:r>
            <a:r>
              <a:rPr lang="en-US" dirty="0" smtClean="0"/>
              <a:t>Changing the look of Search using Display Templates and CSR</a:t>
            </a:r>
          </a:p>
          <a:p>
            <a:pPr lvl="1"/>
            <a:r>
              <a:rPr lang="en-US" dirty="0" smtClean="0"/>
              <a:t>Thursday @ 10:30 am</a:t>
            </a:r>
          </a:p>
          <a:p>
            <a:endParaRPr lang="en-US" dirty="0"/>
          </a:p>
        </p:txBody>
      </p:sp>
      <p:sp>
        <p:nvSpPr>
          <p:cNvPr id="3" name="Title 2"/>
          <p:cNvSpPr>
            <a:spLocks noGrp="1"/>
          </p:cNvSpPr>
          <p:nvPr>
            <p:ph type="title"/>
          </p:nvPr>
        </p:nvSpPr>
        <p:spPr/>
        <p:txBody>
          <a:bodyPr/>
          <a:lstStyle/>
          <a:p>
            <a:r>
              <a:rPr lang="en-US" dirty="0" smtClean="0"/>
              <a:t>Related Sessions</a:t>
            </a:r>
            <a:endParaRPr lang="en-US" dirty="0"/>
          </a:p>
        </p:txBody>
      </p:sp>
    </p:spTree>
    <p:extLst>
      <p:ext uri="{BB962C8B-B14F-4D97-AF65-F5344CB8AC3E}">
        <p14:creationId xmlns:p14="http://schemas.microsoft.com/office/powerpoint/2010/main" val="3166459735"/>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708981"/>
          </a:xfrm>
        </p:spPr>
        <p:txBody>
          <a:bodyPr/>
          <a:lstStyle/>
          <a:p>
            <a:r>
              <a:rPr lang="en-US" dirty="0" smtClean="0"/>
              <a:t>CSR / JS Link Primer – </a:t>
            </a:r>
            <a:r>
              <a:rPr lang="en-US" dirty="0"/>
              <a:t>My Blog</a:t>
            </a:r>
            <a:br>
              <a:rPr lang="en-US" dirty="0"/>
            </a:br>
            <a:r>
              <a:rPr lang="en-US" sz="2800" dirty="0">
                <a:hlinkClick r:id="rId2"/>
              </a:rPr>
              <a:t>http://www.idubbs.com/blog/2012/js-link-for-sharepoint-2013-web-partsa-quick-functional-primer</a:t>
            </a:r>
            <a:r>
              <a:rPr lang="en-US" sz="2800" dirty="0" smtClean="0">
                <a:hlinkClick r:id="rId2"/>
              </a:rPr>
              <a:t>/</a:t>
            </a:r>
            <a:r>
              <a:rPr lang="en-US" sz="2800" dirty="0" smtClean="0"/>
              <a:t> </a:t>
            </a:r>
            <a:endParaRPr lang="en-US" sz="2800" dirty="0"/>
          </a:p>
          <a:p>
            <a:r>
              <a:rPr lang="en-US" dirty="0" smtClean="0"/>
              <a:t>JS Link – Hello World</a:t>
            </a:r>
            <a:r>
              <a:rPr lang="en-US" dirty="0"/>
              <a:t/>
            </a:r>
            <a:br>
              <a:rPr lang="en-US" dirty="0"/>
            </a:br>
            <a:r>
              <a:rPr lang="en-US" sz="2800" dirty="0">
                <a:hlinkClick r:id="rId3"/>
              </a:rPr>
              <a:t>http://www.idubbs.com/blog/2014/js-link-hello-world</a:t>
            </a:r>
            <a:r>
              <a:rPr lang="en-US" sz="2800" dirty="0" smtClean="0">
                <a:hlinkClick r:id="rId3"/>
              </a:rPr>
              <a:t>/</a:t>
            </a:r>
            <a:r>
              <a:rPr lang="en-US" sz="2800" dirty="0" smtClean="0"/>
              <a:t> </a:t>
            </a:r>
          </a:p>
          <a:p>
            <a:r>
              <a:rPr lang="en-US" dirty="0" smtClean="0"/>
              <a:t>JS Link – Row Highlighting</a:t>
            </a:r>
            <a:r>
              <a:rPr lang="en-US" dirty="0"/>
              <a:t/>
            </a:r>
            <a:br>
              <a:rPr lang="en-US" dirty="0"/>
            </a:br>
            <a:r>
              <a:rPr lang="en-US" sz="2800" dirty="0"/>
              <a:t>http://www.idubbs.com/blog/2014/js-link-highlighting-a-row-with-csr</a:t>
            </a:r>
            <a:r>
              <a:rPr lang="en-US" sz="2800" dirty="0" smtClean="0"/>
              <a:t>/ </a:t>
            </a:r>
          </a:p>
          <a:p>
            <a:r>
              <a:rPr lang="en-US" dirty="0" smtClean="0"/>
              <a:t>JS Link - Conditional Formatting</a:t>
            </a:r>
            <a:r>
              <a:rPr lang="en-US" dirty="0"/>
              <a:t/>
            </a:r>
            <a:br>
              <a:rPr lang="en-US" dirty="0"/>
            </a:br>
            <a:r>
              <a:rPr lang="en-US" sz="2800" dirty="0">
                <a:hlinkClick r:id="rId4"/>
              </a:rPr>
              <a:t>http://www.idubbs.com/blog/2014/js-link-csr-view-conditional-formatting</a:t>
            </a:r>
            <a:r>
              <a:rPr lang="en-US" sz="2800" dirty="0" smtClean="0">
                <a:hlinkClick r:id="rId4"/>
              </a:rPr>
              <a:t>/</a:t>
            </a:r>
            <a:r>
              <a:rPr lang="en-US" sz="2800" dirty="0" smtClean="0"/>
              <a:t> </a:t>
            </a:r>
            <a:endParaRPr lang="en-US" sz="2800" dirty="0"/>
          </a:p>
        </p:txBody>
      </p:sp>
      <p:sp>
        <p:nvSpPr>
          <p:cNvPr id="3" name="Title 2"/>
          <p:cNvSpPr>
            <a:spLocks noGrp="1"/>
          </p:cNvSpPr>
          <p:nvPr>
            <p:ph type="title"/>
          </p:nvPr>
        </p:nvSpPr>
        <p:spPr/>
        <p:txBody>
          <a:bodyPr/>
          <a:lstStyle/>
          <a:p>
            <a:r>
              <a:rPr lang="en-US" dirty="0" smtClean="0"/>
              <a:t>My Blog Posts</a:t>
            </a:r>
            <a:endParaRPr lang="en-US" dirty="0"/>
          </a:p>
        </p:txBody>
      </p:sp>
    </p:spTree>
    <p:extLst>
      <p:ext uri="{BB962C8B-B14F-4D97-AF65-F5344CB8AC3E}">
        <p14:creationId xmlns:p14="http://schemas.microsoft.com/office/powerpoint/2010/main" val="3617394093"/>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638467"/>
          </a:xfrm>
        </p:spPr>
        <p:txBody>
          <a:bodyPr/>
          <a:lstStyle/>
          <a:p>
            <a:r>
              <a:rPr lang="en-US" dirty="0"/>
              <a:t>Mark’s Posts:</a:t>
            </a:r>
            <a:br>
              <a:rPr lang="en-US" dirty="0"/>
            </a:br>
            <a:r>
              <a:rPr lang="en-US" sz="3200" dirty="0">
                <a:hlinkClick r:id="rId2"/>
              </a:rPr>
              <a:t>http://geekswithblogs.net/SoYouKnow/archive/2011/07/28/a-dummies-guide-to-sharepoint-and-jqueryndashgetting-started.aspx</a:t>
            </a:r>
            <a:r>
              <a:rPr lang="en-US" sz="3200" dirty="0"/>
              <a:t> </a:t>
            </a:r>
            <a:br>
              <a:rPr lang="en-US" sz="3200" dirty="0"/>
            </a:br>
            <a:r>
              <a:rPr lang="en-US" sz="3200" dirty="0">
                <a:hlinkClick r:id="rId3"/>
              </a:rPr>
              <a:t>http://www.sharepointhillbilly.com/Lists/Posts/Post.aspx?ID=47</a:t>
            </a:r>
            <a:r>
              <a:rPr lang="en-US" sz="3200" dirty="0"/>
              <a:t> </a:t>
            </a:r>
          </a:p>
          <a:p>
            <a:r>
              <a:rPr lang="en-US" dirty="0" smtClean="0"/>
              <a:t>How </a:t>
            </a:r>
            <a:r>
              <a:rPr lang="en-US" dirty="0"/>
              <a:t>to load </a:t>
            </a:r>
            <a:r>
              <a:rPr lang="en-US" dirty="0" err="1"/>
              <a:t>jquery</a:t>
            </a:r>
            <a:r>
              <a:rPr lang="en-US" dirty="0"/>
              <a:t> in the </a:t>
            </a:r>
            <a:r>
              <a:rPr lang="en-US" dirty="0" err="1"/>
              <a:t>JSLink</a:t>
            </a:r>
            <a:r>
              <a:rPr lang="en-US" dirty="0"/>
              <a:t> file</a:t>
            </a:r>
            <a:br>
              <a:rPr lang="en-US" dirty="0"/>
            </a:br>
            <a:r>
              <a:rPr lang="en-US" sz="3200" dirty="0">
                <a:hlinkClick r:id="rId4"/>
              </a:rPr>
              <a:t>http://</a:t>
            </a:r>
            <a:r>
              <a:rPr lang="en-US" sz="3200" dirty="0" smtClean="0">
                <a:hlinkClick r:id="rId4"/>
              </a:rPr>
              <a:t>www.rbradbrook.co.uk/Blog/Post/12/Customising-the-NewForm-with-JSLink</a:t>
            </a:r>
            <a:r>
              <a:rPr lang="en-US" sz="3200" dirty="0" smtClean="0"/>
              <a:t> </a:t>
            </a:r>
          </a:p>
          <a:p>
            <a:r>
              <a:rPr lang="en-US" dirty="0" smtClean="0"/>
              <a:t>Hide the &lt;</a:t>
            </a:r>
            <a:r>
              <a:rPr lang="en-US" dirty="0" err="1" smtClean="0"/>
              <a:t>tr</a:t>
            </a:r>
            <a:r>
              <a:rPr lang="en-US" dirty="0"/>
              <a:t>&gt; code:</a:t>
            </a:r>
            <a:br>
              <a:rPr lang="en-US" dirty="0"/>
            </a:br>
            <a:r>
              <a:rPr lang="en-US" sz="3200" dirty="0">
                <a:hlinkClick r:id="rId5"/>
              </a:rPr>
              <a:t>http://</a:t>
            </a:r>
            <a:r>
              <a:rPr lang="en-US" sz="3200" dirty="0" smtClean="0">
                <a:hlinkClick r:id="rId5"/>
              </a:rPr>
              <a:t>stackoverflow.com/questions/10010405/how-to-hide-a-field-in-sharepoint-display-form-based-on-the-field-name-jquery</a:t>
            </a:r>
            <a:r>
              <a:rPr lang="en-US" sz="3200" dirty="0" smtClean="0"/>
              <a:t> </a:t>
            </a:r>
            <a:endParaRPr lang="en-US" sz="3200" dirty="0"/>
          </a:p>
        </p:txBody>
      </p:sp>
      <p:sp>
        <p:nvSpPr>
          <p:cNvPr id="3" name="Title 2"/>
          <p:cNvSpPr>
            <a:spLocks noGrp="1"/>
          </p:cNvSpPr>
          <p:nvPr>
            <p:ph type="title"/>
          </p:nvPr>
        </p:nvSpPr>
        <p:spPr/>
        <p:txBody>
          <a:bodyPr/>
          <a:lstStyle/>
          <a:p>
            <a:r>
              <a:rPr lang="en-US" dirty="0" smtClean="0"/>
              <a:t>References – Hide Form Fields</a:t>
            </a:r>
            <a:endParaRPr lang="en-US" dirty="0"/>
          </a:p>
        </p:txBody>
      </p:sp>
    </p:spTree>
    <p:extLst>
      <p:ext uri="{BB962C8B-B14F-4D97-AF65-F5344CB8AC3E}">
        <p14:creationId xmlns:p14="http://schemas.microsoft.com/office/powerpoint/2010/main" val="1495294569"/>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62979"/>
          </a:xfrm>
        </p:spPr>
        <p:txBody>
          <a:bodyPr/>
          <a:lstStyle/>
          <a:p>
            <a:r>
              <a:rPr lang="en-US" dirty="0" smtClean="0"/>
              <a:t>Paul </a:t>
            </a:r>
            <a:r>
              <a:rPr lang="en-US" dirty="0"/>
              <a:t>Hunt</a:t>
            </a:r>
            <a:br>
              <a:rPr lang="en-US" dirty="0"/>
            </a:br>
            <a:r>
              <a:rPr lang="en-US" sz="2800" dirty="0">
                <a:hlinkClick r:id="rId2"/>
              </a:rPr>
              <a:t>http://</a:t>
            </a:r>
            <a:r>
              <a:rPr lang="en-US" sz="2800" dirty="0" smtClean="0">
                <a:hlinkClick r:id="rId2"/>
              </a:rPr>
              <a:t>www.slideshare.net/Cimares/spssthlm-using-jslink-and-display-templates-for-itpros</a:t>
            </a:r>
            <a:r>
              <a:rPr lang="en-US" sz="2800" dirty="0" smtClean="0"/>
              <a:t> </a:t>
            </a:r>
          </a:p>
          <a:p>
            <a:r>
              <a:rPr lang="en-US" dirty="0" smtClean="0"/>
              <a:t>Martin Hatch</a:t>
            </a:r>
            <a:r>
              <a:rPr lang="en-US" dirty="0"/>
              <a:t/>
            </a:r>
            <a:br>
              <a:rPr lang="en-US" dirty="0"/>
            </a:br>
            <a:r>
              <a:rPr lang="en-US" sz="2800" dirty="0">
                <a:hlinkClick r:id="rId3"/>
              </a:rPr>
              <a:t>http://</a:t>
            </a:r>
            <a:r>
              <a:rPr lang="en-US" sz="2800" dirty="0" smtClean="0">
                <a:hlinkClick r:id="rId3"/>
              </a:rPr>
              <a:t>www.martinhatch.com/2013/08/jslink-and-display-templates-part-1.html</a:t>
            </a:r>
            <a:r>
              <a:rPr lang="en-US" sz="2800" dirty="0" smtClean="0"/>
              <a:t> </a:t>
            </a:r>
          </a:p>
          <a:p>
            <a:r>
              <a:rPr lang="en-US" dirty="0"/>
              <a:t>Phil </a:t>
            </a:r>
            <a:r>
              <a:rPr lang="en-US" dirty="0" smtClean="0"/>
              <a:t>Jirsa – MVC Pattern with CSR</a:t>
            </a:r>
            <a:r>
              <a:rPr lang="en-US" dirty="0"/>
              <a:t/>
            </a:r>
            <a:br>
              <a:rPr lang="en-US" dirty="0"/>
            </a:br>
            <a:r>
              <a:rPr lang="en-US" sz="2800" dirty="0">
                <a:hlinkClick r:id="rId4"/>
              </a:rPr>
              <a:t>http://</a:t>
            </a:r>
            <a:r>
              <a:rPr lang="en-US" sz="2800" dirty="0" smtClean="0">
                <a:hlinkClick r:id="rId4"/>
              </a:rPr>
              <a:t>36mph.com/100#more-100</a:t>
            </a:r>
            <a:endParaRPr lang="en-US" sz="2800" dirty="0" smtClean="0"/>
          </a:p>
          <a:p>
            <a:pPr marL="0" indent="0">
              <a:buNone/>
            </a:pPr>
            <a:r>
              <a:rPr lang="en-US" dirty="0"/>
              <a:t/>
            </a:r>
            <a:br>
              <a:rPr lang="en-US" dirty="0"/>
            </a:br>
            <a:endParaRPr lang="en-US" dirty="0" smtClean="0"/>
          </a:p>
        </p:txBody>
      </p:sp>
      <p:sp>
        <p:nvSpPr>
          <p:cNvPr id="3" name="Title 2"/>
          <p:cNvSpPr>
            <a:spLocks noGrp="1"/>
          </p:cNvSpPr>
          <p:nvPr>
            <p:ph type="title"/>
          </p:nvPr>
        </p:nvSpPr>
        <p:spPr/>
        <p:txBody>
          <a:bodyPr/>
          <a:lstStyle/>
          <a:p>
            <a:r>
              <a:rPr lang="en-US" dirty="0" smtClean="0"/>
              <a:t>References – Other JS Link and CSR	</a:t>
            </a:r>
            <a:endParaRPr lang="en-US" dirty="0"/>
          </a:p>
        </p:txBody>
      </p:sp>
    </p:spTree>
    <p:extLst>
      <p:ext uri="{BB962C8B-B14F-4D97-AF65-F5344CB8AC3E}">
        <p14:creationId xmlns:p14="http://schemas.microsoft.com/office/powerpoint/2010/main" val="3569766115"/>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95378"/>
          </a:xfrm>
        </p:spPr>
        <p:txBody>
          <a:bodyPr/>
          <a:lstStyle/>
          <a:p>
            <a:r>
              <a:rPr lang="en-US" dirty="0" smtClean="0"/>
              <a:t>Modify Forms Using Content Types – </a:t>
            </a:r>
            <a:r>
              <a:rPr lang="en-US" dirty="0"/>
              <a:t>Sarah Haase</a:t>
            </a:r>
            <a:br>
              <a:rPr lang="en-US" dirty="0"/>
            </a:br>
            <a:r>
              <a:rPr lang="en-US" sz="2800" dirty="0">
                <a:hlinkClick r:id="rId2"/>
              </a:rPr>
              <a:t>http://blog.splibrarian.com/2011/03/21/using-content-types-to-modify-the-newform-aspx-and-editform-aspx-pages</a:t>
            </a:r>
            <a:r>
              <a:rPr lang="en-US" sz="2800" dirty="0" smtClean="0">
                <a:hlinkClick r:id="rId2"/>
              </a:rPr>
              <a:t>/</a:t>
            </a:r>
            <a:r>
              <a:rPr lang="en-US" sz="2800" dirty="0" smtClean="0"/>
              <a:t> </a:t>
            </a:r>
          </a:p>
          <a:p>
            <a:r>
              <a:rPr lang="en-US" dirty="0" smtClean="0"/>
              <a:t>jQuery </a:t>
            </a:r>
            <a:r>
              <a:rPr lang="en-US" dirty="0"/>
              <a:t>and JS Link</a:t>
            </a:r>
            <a:br>
              <a:rPr lang="en-US" dirty="0"/>
            </a:br>
            <a:r>
              <a:rPr lang="en-US" sz="2800" dirty="0">
                <a:hlinkClick r:id="rId3"/>
              </a:rPr>
              <a:t>http://prasadpathak.wordpress.com/category/microsoft-sharepoint</a:t>
            </a:r>
            <a:r>
              <a:rPr lang="en-US" sz="2800" dirty="0" smtClean="0">
                <a:hlinkClick r:id="rId3"/>
              </a:rPr>
              <a:t>/</a:t>
            </a:r>
            <a:endParaRPr lang="en-US" sz="2800" dirty="0" smtClean="0"/>
          </a:p>
          <a:p>
            <a:r>
              <a:rPr lang="en-US" dirty="0" smtClean="0"/>
              <a:t>MDS</a:t>
            </a:r>
            <a:r>
              <a:rPr lang="en-US" dirty="0"/>
              <a:t/>
            </a:r>
            <a:br>
              <a:rPr lang="en-US" dirty="0"/>
            </a:br>
            <a:r>
              <a:rPr lang="en-US" sz="2800" dirty="0">
                <a:hlinkClick r:id="rId4"/>
              </a:rPr>
              <a:t>http://</a:t>
            </a:r>
            <a:r>
              <a:rPr lang="en-US" sz="2800" dirty="0" smtClean="0">
                <a:hlinkClick r:id="rId4"/>
              </a:rPr>
              <a:t>blogs.msdn.com/b/sridhara/archive/2013/02/08/register-csr-override-on-mds-enabled-sharepoint-2013-site.aspx</a:t>
            </a:r>
            <a:r>
              <a:rPr lang="en-US" sz="2800" dirty="0" smtClean="0"/>
              <a:t> </a:t>
            </a:r>
          </a:p>
          <a:p>
            <a:r>
              <a:rPr lang="en-US" dirty="0" smtClean="0"/>
              <a:t>List Type Reference (MS)</a:t>
            </a:r>
            <a:br>
              <a:rPr lang="en-US" dirty="0" smtClean="0"/>
            </a:br>
            <a:r>
              <a:rPr lang="en-US" sz="2800" dirty="0" smtClean="0">
                <a:hlinkClick r:id="rId5"/>
              </a:rPr>
              <a:t>http://msdn.microsoft.com/en-us/library/microsoft.sharepoint.client.listtemplatetype(v=office.15).aspx</a:t>
            </a:r>
            <a:r>
              <a:rPr lang="en-US" sz="2800" dirty="0" smtClean="0"/>
              <a:t> </a:t>
            </a:r>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927462202"/>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124206"/>
          </a:xfrm>
        </p:spPr>
        <p:txBody>
          <a:bodyPr/>
          <a:lstStyle/>
          <a:p>
            <a:r>
              <a:rPr lang="en-US" dirty="0"/>
              <a:t>Raymond Mitchell @</a:t>
            </a:r>
            <a:r>
              <a:rPr lang="en-US" dirty="0" err="1"/>
              <a:t>iwkid</a:t>
            </a:r>
            <a:endParaRPr lang="en-US" dirty="0"/>
          </a:p>
          <a:p>
            <a:r>
              <a:rPr lang="en-US" dirty="0" smtClean="0"/>
              <a:t>Phil Jirsa @36mph</a:t>
            </a:r>
          </a:p>
          <a:p>
            <a:r>
              <a:rPr lang="en-US" dirty="0" smtClean="0"/>
              <a:t>Mark Rackley @</a:t>
            </a:r>
            <a:r>
              <a:rPr lang="en-US" dirty="0" err="1" smtClean="0"/>
              <a:t>mrackley</a:t>
            </a:r>
            <a:endParaRPr lang="en-US" dirty="0" smtClean="0"/>
          </a:p>
          <a:p>
            <a:r>
              <a:rPr lang="en-US" dirty="0" smtClean="0"/>
              <a:t>Sonya Koptyev @</a:t>
            </a:r>
            <a:r>
              <a:rPr lang="en-US" dirty="0" err="1" smtClean="0"/>
              <a:t>sonyakoptyev</a:t>
            </a:r>
            <a:endParaRPr lang="en-US" dirty="0" smtClean="0"/>
          </a:p>
          <a:p>
            <a:r>
              <a:rPr lang="en-US" dirty="0"/>
              <a:t>Jon Campbell @</a:t>
            </a:r>
            <a:r>
              <a:rPr lang="en-US" dirty="0" err="1"/>
              <a:t>MSFT_JonCamp</a:t>
            </a:r>
            <a:endParaRPr lang="en-US" dirty="0"/>
          </a:p>
          <a:p>
            <a:endParaRPr lang="en-US" dirty="0"/>
          </a:p>
        </p:txBody>
      </p:sp>
      <p:sp>
        <p:nvSpPr>
          <p:cNvPr id="3" name="Title 2"/>
          <p:cNvSpPr>
            <a:spLocks noGrp="1"/>
          </p:cNvSpPr>
          <p:nvPr>
            <p:ph type="title"/>
          </p:nvPr>
        </p:nvSpPr>
        <p:spPr/>
        <p:txBody>
          <a:bodyPr/>
          <a:lstStyle/>
          <a:p>
            <a:r>
              <a:rPr lang="en-US" dirty="0" smtClean="0"/>
              <a:t>Thanks!</a:t>
            </a:r>
            <a:endParaRPr lang="en-US" dirty="0"/>
          </a:p>
        </p:txBody>
      </p:sp>
    </p:spTree>
    <p:extLst>
      <p:ext uri="{BB962C8B-B14F-4D97-AF65-F5344CB8AC3E}">
        <p14:creationId xmlns:p14="http://schemas.microsoft.com/office/powerpoint/2010/main" val="170066285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Raymond Mitchell</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a:t>Managing the ‘Second Screen’ experience</a:t>
            </a:r>
          </a:p>
          <a:p>
            <a:endParaRPr lang="en-US" dirty="0" smtClean="0"/>
          </a:p>
          <a:p>
            <a:r>
              <a:rPr lang="en-US" dirty="0" smtClean="0"/>
              <a:t>Owner / Principal Consultant – </a:t>
            </a:r>
            <a:r>
              <a:rPr lang="en-US" dirty="0" err="1" smtClean="0"/>
              <a:t>IWSpace</a:t>
            </a:r>
            <a:endParaRPr lang="en-US" dirty="0" smtClean="0"/>
          </a:p>
          <a:p>
            <a:pPr marL="0" lvl="1"/>
            <a:r>
              <a:rPr lang="en-US" dirty="0"/>
              <a:t>Based in </a:t>
            </a:r>
            <a:r>
              <a:rPr lang="en-US" dirty="0" smtClean="0"/>
              <a:t>Minneapolis, MN / Wisconsin</a:t>
            </a:r>
          </a:p>
          <a:p>
            <a:pPr marL="0" lvl="1"/>
            <a:r>
              <a:rPr lang="en-US" dirty="0" smtClean="0"/>
              <a:t>‘</a:t>
            </a:r>
            <a:r>
              <a:rPr lang="en-US" dirty="0" err="1" smtClean="0"/>
              <a:t>SharePointing</a:t>
            </a:r>
            <a:r>
              <a:rPr lang="en-US" dirty="0" smtClean="0"/>
              <a:t>’ since 2000</a:t>
            </a:r>
          </a:p>
          <a:p>
            <a:r>
              <a:rPr lang="en-US" dirty="0" smtClean="0"/>
              <a:t>Contact:</a:t>
            </a:r>
          </a:p>
          <a:p>
            <a:pPr lvl="1"/>
            <a:r>
              <a:rPr lang="en-US" dirty="0" smtClean="0">
                <a:hlinkClick r:id="rId2"/>
              </a:rPr>
              <a:t>www.iwkid.com</a:t>
            </a:r>
            <a:r>
              <a:rPr lang="en-US" dirty="0" smtClean="0"/>
              <a:t> </a:t>
            </a:r>
            <a:endParaRPr lang="en-US" dirty="0"/>
          </a:p>
          <a:p>
            <a:pPr lvl="1"/>
            <a:r>
              <a:rPr lang="en-US" dirty="0" smtClean="0"/>
              <a:t>@</a:t>
            </a:r>
            <a:r>
              <a:rPr lang="en-US" dirty="0" err="1" smtClean="0"/>
              <a:t>iwkid</a:t>
            </a:r>
            <a:endParaRPr lang="en-US" dirty="0"/>
          </a:p>
          <a:p>
            <a:endParaRPr lang="en-US" dirty="0" smtClean="0"/>
          </a:p>
        </p:txBody>
      </p:sp>
    </p:spTree>
    <p:extLst>
      <p:ext uri="{BB962C8B-B14F-4D97-AF65-F5344CB8AC3E}">
        <p14:creationId xmlns:p14="http://schemas.microsoft.com/office/powerpoint/2010/main" val="251204934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323987"/>
          </a:xfrm>
        </p:spPr>
        <p:txBody>
          <a:bodyPr/>
          <a:lstStyle/>
          <a:p>
            <a:r>
              <a:rPr lang="en-US" dirty="0" smtClean="0"/>
              <a:t>Don’t forget to submit your feedback</a:t>
            </a:r>
          </a:p>
          <a:p>
            <a:r>
              <a:rPr lang="en-US" dirty="0" smtClean="0"/>
              <a:t>Submit questions and look for more information on the Yammer link page</a:t>
            </a:r>
          </a:p>
          <a:p>
            <a:endParaRPr lang="en-US" dirty="0"/>
          </a:p>
          <a:p>
            <a:r>
              <a:rPr lang="en-US" dirty="0" smtClean="0"/>
              <a:t>Try these out !!</a:t>
            </a:r>
            <a:endParaRPr lang="en-US" dirty="0"/>
          </a:p>
        </p:txBody>
      </p:sp>
      <p:sp>
        <p:nvSpPr>
          <p:cNvPr id="3" name="Title 2"/>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568974997"/>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65392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07579"/>
          </a:xfrm>
        </p:spPr>
        <p:txBody>
          <a:bodyPr/>
          <a:lstStyle/>
          <a:p>
            <a:r>
              <a:rPr lang="en-US" dirty="0" smtClean="0"/>
              <a:t>Overview</a:t>
            </a:r>
          </a:p>
          <a:p>
            <a:r>
              <a:rPr lang="en-US" dirty="0" smtClean="0"/>
              <a:t>General Features</a:t>
            </a:r>
          </a:p>
          <a:p>
            <a:pPr lvl="1"/>
            <a:r>
              <a:rPr lang="en-US" dirty="0" smtClean="0"/>
              <a:t>Making it work</a:t>
            </a:r>
          </a:p>
          <a:p>
            <a:r>
              <a:rPr lang="en-US" dirty="0" smtClean="0"/>
              <a:t>Scenarios and Examples</a:t>
            </a:r>
          </a:p>
          <a:p>
            <a:pPr lvl="1"/>
            <a:r>
              <a:rPr lang="en-US" dirty="0" smtClean="0"/>
              <a:t>Simple and Conditional Formatting</a:t>
            </a:r>
          </a:p>
          <a:p>
            <a:pPr lvl="1"/>
            <a:r>
              <a:rPr lang="en-US" dirty="0" smtClean="0"/>
              <a:t>Item Override</a:t>
            </a:r>
          </a:p>
          <a:p>
            <a:pPr lvl="1"/>
            <a:r>
              <a:rPr lang="en-US" dirty="0" smtClean="0"/>
              <a:t>Hide Form Fields</a:t>
            </a:r>
          </a:p>
          <a:p>
            <a:pPr lvl="1"/>
            <a:r>
              <a:rPr lang="en-US" dirty="0" smtClean="0"/>
              <a:t>Row Highlighting</a:t>
            </a:r>
          </a:p>
          <a:p>
            <a:pPr lvl="1"/>
            <a:r>
              <a:rPr lang="en-US" dirty="0" smtClean="0"/>
              <a:t>Building Item-specific content</a:t>
            </a:r>
          </a:p>
          <a:p>
            <a:r>
              <a:rPr lang="en-US" dirty="0" smtClean="0"/>
              <a:t>Governance, References, and Wrap-up</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349684764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4678204"/>
          </a:xfrm>
        </p:spPr>
        <p:txBody>
          <a:bodyPr/>
          <a:lstStyle/>
          <a:p>
            <a:r>
              <a:rPr lang="en-US" dirty="0" smtClean="0"/>
              <a:t>Users can’t get a view to do what they need</a:t>
            </a:r>
          </a:p>
          <a:p>
            <a:r>
              <a:rPr lang="en-US" dirty="0" smtClean="0"/>
              <a:t>Users requesting specific UX</a:t>
            </a:r>
          </a:p>
          <a:p>
            <a:r>
              <a:rPr lang="en-US" dirty="0" smtClean="0"/>
              <a:t>User perception of ‘minor’ changes needed quickly</a:t>
            </a:r>
          </a:p>
          <a:p>
            <a:r>
              <a:rPr lang="en-US" dirty="0" smtClean="0"/>
              <a:t>SharePoint Designer no longer supports Design View changes</a:t>
            </a:r>
          </a:p>
          <a:p>
            <a:endParaRPr lang="en-US" dirty="0"/>
          </a:p>
          <a:p>
            <a:endParaRPr lang="en-US" dirty="0" smtClean="0"/>
          </a:p>
        </p:txBody>
      </p:sp>
      <p:sp>
        <p:nvSpPr>
          <p:cNvPr id="3" name="Title 2"/>
          <p:cNvSpPr>
            <a:spLocks noGrp="1"/>
          </p:cNvSpPr>
          <p:nvPr>
            <p:ph type="title"/>
          </p:nvPr>
        </p:nvSpPr>
        <p:spPr/>
        <p:txBody>
          <a:bodyPr/>
          <a:lstStyle/>
          <a:p>
            <a:r>
              <a:rPr lang="en-US" dirty="0" smtClean="0"/>
              <a:t>The ‘Why’</a:t>
            </a:r>
            <a:endParaRPr lang="en-US" dirty="0"/>
          </a:p>
        </p:txBody>
      </p:sp>
    </p:spTree>
    <p:extLst>
      <p:ext uri="{BB962C8B-B14F-4D97-AF65-F5344CB8AC3E}">
        <p14:creationId xmlns:p14="http://schemas.microsoft.com/office/powerpoint/2010/main" val="275781367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315575"/>
          </a:xfrm>
        </p:spPr>
        <p:txBody>
          <a:bodyPr/>
          <a:lstStyle/>
          <a:p>
            <a:r>
              <a:rPr lang="en-US" dirty="0" smtClean="0"/>
              <a:t>SharePoint pre-2013 handled display templates on the server using XSLT. </a:t>
            </a:r>
          </a:p>
          <a:p>
            <a:r>
              <a:rPr lang="en-US" dirty="0" smtClean="0"/>
              <a:t>SharePoint 2013 moved rendering to the client/browser side using JavaScript</a:t>
            </a:r>
          </a:p>
          <a:p>
            <a:endParaRPr lang="en-US" dirty="0"/>
          </a:p>
          <a:p>
            <a:r>
              <a:rPr lang="en-US" dirty="0"/>
              <a:t>List Data + Rendering Template 	-&gt; HTML </a:t>
            </a:r>
            <a:endParaRPr lang="en-US" dirty="0" smtClean="0"/>
          </a:p>
          <a:p>
            <a:endParaRPr lang="en-US" dirty="0"/>
          </a:p>
          <a:p>
            <a:r>
              <a:rPr lang="en-US" dirty="0"/>
              <a:t>Uses established web technologies</a:t>
            </a:r>
          </a:p>
          <a:p>
            <a:pPr lvl="1"/>
            <a:r>
              <a:rPr lang="en-US" dirty="0"/>
              <a:t>JavaScript, HTML, CSS</a:t>
            </a:r>
          </a:p>
          <a:p>
            <a:endParaRPr lang="en-US" dirty="0"/>
          </a:p>
        </p:txBody>
      </p:sp>
      <p:sp>
        <p:nvSpPr>
          <p:cNvPr id="3" name="Title 2"/>
          <p:cNvSpPr>
            <a:spLocks noGrp="1"/>
          </p:cNvSpPr>
          <p:nvPr>
            <p:ph type="title"/>
          </p:nvPr>
        </p:nvSpPr>
        <p:spPr/>
        <p:txBody>
          <a:bodyPr/>
          <a:lstStyle/>
          <a:p>
            <a:r>
              <a:rPr lang="en-US" dirty="0" smtClean="0"/>
              <a:t>What is Client-Side Rendering (CSR)</a:t>
            </a:r>
            <a:endParaRPr lang="en-US" dirty="0"/>
          </a:p>
        </p:txBody>
      </p:sp>
    </p:spTree>
    <p:extLst>
      <p:ext uri="{BB962C8B-B14F-4D97-AF65-F5344CB8AC3E}">
        <p14:creationId xmlns:p14="http://schemas.microsoft.com/office/powerpoint/2010/main" val="279805812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858D2C-50EB-432A-BF10-092AC3BCCB73}"/>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5</TotalTime>
  <Words>5780</Words>
  <Application>Microsoft Office PowerPoint</Application>
  <PresentationFormat>Custom</PresentationFormat>
  <Paragraphs>427</Paragraphs>
  <Slides>62</Slides>
  <Notes>38</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62</vt:i4>
      </vt:variant>
    </vt:vector>
  </HeadingPairs>
  <TitlesOfParts>
    <vt:vector size="71" baseType="lpstr">
      <vt:lpstr>Arial</vt:lpstr>
      <vt:lpstr>Calibri</vt:lpstr>
      <vt:lpstr>Consolas</vt:lpstr>
      <vt:lpstr>Segoe UI</vt:lpstr>
      <vt:lpstr>Segoe UI Light</vt:lpstr>
      <vt:lpstr>Wingdings</vt:lpstr>
      <vt:lpstr>5-30499_SPC_2014_Dev_Template_16x9</vt:lpstr>
      <vt:lpstr>1_5-30499_SPC_2014_Dev_Template_16x9</vt:lpstr>
      <vt:lpstr>2_5-30499_SPC_2014_Dev_Template_16x9</vt:lpstr>
      <vt:lpstr>PowerPoint Presentation</vt:lpstr>
      <vt:lpstr>Client-Side Rendering (CSR) demystified</vt:lpstr>
      <vt:lpstr>Abstract</vt:lpstr>
      <vt:lpstr>Objectives and Target Audience</vt:lpstr>
      <vt:lpstr>Wes Preston</vt:lpstr>
      <vt:lpstr>Raymond Mitchell</vt:lpstr>
      <vt:lpstr>Agenda</vt:lpstr>
      <vt:lpstr>The ‘Why’</vt:lpstr>
      <vt:lpstr>What is Client-Side Rendering (CSR)</vt:lpstr>
      <vt:lpstr>Customizing with CSR</vt:lpstr>
      <vt:lpstr>Overview – What is JS Link</vt:lpstr>
      <vt:lpstr>The Data</vt:lpstr>
      <vt:lpstr>Making it work</vt:lpstr>
      <vt:lpstr>Core Components</vt:lpstr>
      <vt:lpstr>Three Override Techniques</vt:lpstr>
      <vt:lpstr>JavaScript – Override Opportunities</vt:lpstr>
      <vt:lpstr>PowerPoint Presentation</vt:lpstr>
      <vt:lpstr>Examples</vt:lpstr>
      <vt:lpstr>Demo Simple and Conditional Field Formatting</vt:lpstr>
      <vt:lpstr>Simple and Conditional Formatting</vt:lpstr>
      <vt:lpstr>Field Override</vt:lpstr>
      <vt:lpstr>Simple and Conditional Formatting</vt:lpstr>
      <vt:lpstr>Conditional Formatting </vt:lpstr>
      <vt:lpstr>Field Override</vt:lpstr>
      <vt:lpstr>Field Override</vt:lpstr>
      <vt:lpstr>Conditional Formatting </vt:lpstr>
      <vt:lpstr>Demo Item Override</vt:lpstr>
      <vt:lpstr>Item Override</vt:lpstr>
      <vt:lpstr>Item Override</vt:lpstr>
      <vt:lpstr>Item Override</vt:lpstr>
      <vt:lpstr>Item Override</vt:lpstr>
      <vt:lpstr>Demo Hide Form Fields</vt:lpstr>
      <vt:lpstr>Hide Form Fields</vt:lpstr>
      <vt:lpstr>Hide Form Fields </vt:lpstr>
      <vt:lpstr>Hide Form Fields</vt:lpstr>
      <vt:lpstr>Hide Form Fields</vt:lpstr>
      <vt:lpstr>Hide Form Fields - Governance</vt:lpstr>
      <vt:lpstr>Demo Row Highlighting</vt:lpstr>
      <vt:lpstr>Row Highlighting</vt:lpstr>
      <vt:lpstr>Row Highlighting</vt:lpstr>
      <vt:lpstr>Row Highlighting</vt:lpstr>
      <vt:lpstr>Row Highlighting</vt:lpstr>
      <vt:lpstr>Demo Build Item-Specific Links</vt:lpstr>
      <vt:lpstr>Build Links</vt:lpstr>
      <vt:lpstr>Build Links</vt:lpstr>
      <vt:lpstr>Build Links</vt:lpstr>
      <vt:lpstr>Build Links</vt:lpstr>
      <vt:lpstr>Build Links</vt:lpstr>
      <vt:lpstr>Build Links</vt:lpstr>
      <vt:lpstr>What will you use CSR for? </vt:lpstr>
      <vt:lpstr>Notes and Recap</vt:lpstr>
      <vt:lpstr>Notes: Minimal Download Strategy (MDS)</vt:lpstr>
      <vt:lpstr>Governance</vt:lpstr>
      <vt:lpstr>Related Sessions</vt:lpstr>
      <vt:lpstr>My Blog Posts</vt:lpstr>
      <vt:lpstr>References – Hide Form Fields</vt:lpstr>
      <vt:lpstr>References – Other JS Link and CSR </vt:lpstr>
      <vt:lpstr>References</vt:lpstr>
      <vt:lpstr>Thanks!</vt:lpstr>
      <vt:lpstr>Thank you!</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Client-Side Rendering (CSR) demystified</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2014-03-04T12:34:07Z</dcterms:created>
  <dcterms:modified xsi:type="dcterms:W3CDTF">2014-03-04T19:09:21Z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