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2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5"/>
  </p:notesMasterIdLst>
  <p:handoutMasterIdLst>
    <p:handoutMasterId r:id="rId36"/>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5" r:id="rId33"/>
    <p:sldId id="284" r:id="rId3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0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676182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00840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74729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43064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62122E69-14F2-45B9-B4ED-1B834108D88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04376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35548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74482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622255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34827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55073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28207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9741005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799505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20405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477216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62122E69-14F2-45B9-B4ED-1B834108D88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15945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0279021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03039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9671524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672908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86759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63367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7487821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855127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839846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62122E69-14F2-45B9-B4ED-1B834108D88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093529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046362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9270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62122E69-14F2-45B9-B4ED-1B834108D883}"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666639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731628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1448870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0311054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notesSlide" Target="../notesSlides/notesSlide1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10.xml"/><Relationship Id="rId5" Type="http://schemas.openxmlformats.org/officeDocument/2006/relationships/tags" Target="../tags/tag17.xml"/><Relationship Id="rId4" Type="http://schemas.openxmlformats.org/officeDocument/2006/relationships/tags" Target="../tags/tag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14.xml"/><Relationship Id="rId5" Type="http://schemas.openxmlformats.org/officeDocument/2006/relationships/slideLayout" Target="../slideLayouts/slideLayout10.xml"/><Relationship Id="rId4" Type="http://schemas.openxmlformats.org/officeDocument/2006/relationships/tags" Target="../tags/tag2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microsoft.com/en-ie/download/details.aspx?id=35491" TargetMode="External"/><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23.jpg"/><Relationship Id="rId5" Type="http://schemas.openxmlformats.org/officeDocument/2006/relationships/image" Target="../media/image22.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notesSlide" Target="../notesSlides/notesSlide20.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notesSlide" Target="../notesSlides/notesSlide22.xml"/><Relationship Id="rId4"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notesSlide" Target="../notesSlides/notesSlide24.xml"/><Relationship Id="rId4"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tags" Target="../tags/tag43.xml"/><Relationship Id="rId7" Type="http://schemas.openxmlformats.org/officeDocument/2006/relationships/notesSlide" Target="../notesSlides/notesSlide25.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10.xml"/><Relationship Id="rId5" Type="http://schemas.openxmlformats.org/officeDocument/2006/relationships/tags" Target="../tags/tag45.xml"/><Relationship Id="rId4" Type="http://schemas.openxmlformats.org/officeDocument/2006/relationships/tags" Target="../tags/tag44.xml"/></Relationships>
</file>

<file path=ppt/slides/_rels/slide26.xml.rels><?xml version="1.0" encoding="UTF-8" standalone="yes"?>
<Relationships xmlns="http://schemas.openxmlformats.org/package/2006/relationships"><Relationship Id="rId3" Type="http://schemas.openxmlformats.org/officeDocument/2006/relationships/hyperlink" Target="http://aka.ms/sp2013workflow" TargetMode="External"/><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hyperlink" Target="http://aka.ms/SPC2012WorkflowSessions"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4.emf"/><Relationship Id="rId7" Type="http://schemas.openxmlformats.org/officeDocument/2006/relationships/image" Target="../media/image28.png"/><Relationship Id="rId12" Type="http://schemas.openxmlformats.org/officeDocument/2006/relationships/hyperlink" Target="http://aka.ms/officedevtoolsforvs2013" TargetMode="External"/><Relationship Id="rId2" Type="http://schemas.openxmlformats.org/officeDocument/2006/relationships/notesSlide" Target="../notesSlides/notesSlide28.xml"/><Relationship Id="rId1" Type="http://schemas.openxmlformats.org/officeDocument/2006/relationships/slideLayout" Target="../slideLayouts/slideLayout25.xml"/><Relationship Id="rId6" Type="http://schemas.openxmlformats.org/officeDocument/2006/relationships/image" Target="../media/image27.png"/><Relationship Id="rId11" Type="http://schemas.openxmlformats.org/officeDocument/2006/relationships/hyperlink" Target="http://aka.ms/asksharepoint" TargetMode="External"/><Relationship Id="rId5" Type="http://schemas.openxmlformats.org/officeDocument/2006/relationships/image" Target="../media/image26.png"/><Relationship Id="rId10" Type="http://schemas.openxmlformats.org/officeDocument/2006/relationships/hyperlink" Target="http://aka.ms/askoffice" TargetMode="External"/><Relationship Id="rId4" Type="http://schemas.openxmlformats.org/officeDocument/2006/relationships/image" Target="../media/image25.png"/><Relationship Id="rId9" Type="http://schemas.openxmlformats.org/officeDocument/2006/relationships/hyperlink" Target="http://aka.ms/officesuggestions"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tags" Target="../tags/tag3.xml"/><Relationship Id="rId7" Type="http://schemas.openxmlformats.org/officeDocument/2006/relationships/notesSlide" Target="../notesSlides/notesSlide4.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0.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80286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Automate proposal review process using the browser</a:t>
            </a:r>
            <a:endParaRPr lang="en-US" dirty="0"/>
          </a:p>
        </p:txBody>
      </p:sp>
    </p:spTree>
    <p:extLst>
      <p:ext uri="{BB962C8B-B14F-4D97-AF65-F5344CB8AC3E}">
        <p14:creationId xmlns:p14="http://schemas.microsoft.com/office/powerpoint/2010/main" val="372583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Workflow 101</a:t>
            </a:r>
            <a:endParaRPr lang="en-US" dirty="0"/>
          </a:p>
        </p:txBody>
      </p:sp>
      <p:sp>
        <p:nvSpPr>
          <p:cNvPr id="6" name="Text Placeholder 5"/>
          <p:cNvSpPr>
            <a:spLocks noGrp="1"/>
          </p:cNvSpPr>
          <p:nvPr>
            <p:ph type="body" sz="quarter" idx="11"/>
          </p:nvPr>
        </p:nvSpPr>
        <p:spPr>
          <a:xfrm>
            <a:off x="274639" y="1973262"/>
            <a:ext cx="11889564" cy="738664"/>
          </a:xfrm>
        </p:spPr>
        <p:txBody>
          <a:bodyPr/>
          <a:lstStyle/>
          <a:p>
            <a:r>
              <a:rPr lang="en-US" dirty="0" smtClean="0"/>
              <a:t>What we saw in this example:</a:t>
            </a:r>
          </a:p>
        </p:txBody>
      </p:sp>
      <p:sp>
        <p:nvSpPr>
          <p:cNvPr id="4" name="Rectangle 3"/>
          <p:cNvSpPr/>
          <p:nvPr>
            <p:custDataLst>
              <p:tags r:id="rId1"/>
            </p:custDataLst>
          </p:nvPr>
        </p:nvSpPr>
        <p:spPr bwMode="auto">
          <a:xfrm>
            <a:off x="861629" y="2935210"/>
            <a:ext cx="2009852" cy="200985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People focused approach</a:t>
            </a:r>
          </a:p>
        </p:txBody>
      </p:sp>
      <p:sp>
        <p:nvSpPr>
          <p:cNvPr id="5" name="Rectangle 4"/>
          <p:cNvSpPr/>
          <p:nvPr>
            <p:custDataLst>
              <p:tags r:id="rId2"/>
            </p:custDataLst>
          </p:nvPr>
        </p:nvSpPr>
        <p:spPr bwMode="auto">
          <a:xfrm>
            <a:off x="2993718" y="2935210"/>
            <a:ext cx="2009852" cy="200985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Document focused approach</a:t>
            </a:r>
          </a:p>
        </p:txBody>
      </p:sp>
      <p:sp>
        <p:nvSpPr>
          <p:cNvPr id="7" name="Rectangle 6"/>
          <p:cNvSpPr/>
          <p:nvPr>
            <p:custDataLst>
              <p:tags r:id="rId3"/>
            </p:custDataLst>
          </p:nvPr>
        </p:nvSpPr>
        <p:spPr bwMode="auto">
          <a:xfrm>
            <a:off x="5125807" y="2935210"/>
            <a:ext cx="2009852" cy="200985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Workflow History List</a:t>
            </a:r>
          </a:p>
        </p:txBody>
      </p:sp>
      <p:sp>
        <p:nvSpPr>
          <p:cNvPr id="8" name="Rectangle 7"/>
          <p:cNvSpPr/>
          <p:nvPr>
            <p:custDataLst>
              <p:tags r:id="rId4"/>
            </p:custDataLst>
          </p:nvPr>
        </p:nvSpPr>
        <p:spPr bwMode="auto">
          <a:xfrm>
            <a:off x="7257896" y="2935210"/>
            <a:ext cx="2009852" cy="200985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Workflow Status</a:t>
            </a:r>
          </a:p>
        </p:txBody>
      </p:sp>
      <p:sp>
        <p:nvSpPr>
          <p:cNvPr id="9" name="Rectangle 8"/>
          <p:cNvSpPr/>
          <p:nvPr>
            <p:custDataLst>
              <p:tags r:id="rId5"/>
            </p:custDataLst>
          </p:nvPr>
        </p:nvSpPr>
        <p:spPr bwMode="auto">
          <a:xfrm>
            <a:off x="9389985" y="2935210"/>
            <a:ext cx="2009852" cy="200985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Email notifications</a:t>
            </a:r>
          </a:p>
        </p:txBody>
      </p:sp>
    </p:spTree>
    <p:extLst>
      <p:ext uri="{BB962C8B-B14F-4D97-AF65-F5344CB8AC3E}">
        <p14:creationId xmlns:p14="http://schemas.microsoft.com/office/powerpoint/2010/main" val="61090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More Workflow Templates…</a:t>
            </a:r>
            <a:endParaRPr lang="en-US" dirty="0"/>
          </a:p>
        </p:txBody>
      </p:sp>
      <p:sp>
        <p:nvSpPr>
          <p:cNvPr id="6" name="Text Placeholder 5"/>
          <p:cNvSpPr>
            <a:spLocks noGrp="1"/>
          </p:cNvSpPr>
          <p:nvPr>
            <p:ph type="body" sz="quarter" idx="11"/>
          </p:nvPr>
        </p:nvSpPr>
        <p:spPr>
          <a:xfrm>
            <a:off x="274639" y="1212849"/>
            <a:ext cx="11889564" cy="5232202"/>
          </a:xfrm>
        </p:spPr>
        <p:txBody>
          <a:bodyPr/>
          <a:lstStyle/>
          <a:p>
            <a:endParaRPr lang="en-US" dirty="0" smtClean="0"/>
          </a:p>
          <a:p>
            <a:r>
              <a:rPr lang="en-US" dirty="0" smtClean="0"/>
              <a:t>There are more workflow templates available soon in SharePoint Online</a:t>
            </a:r>
          </a:p>
          <a:p>
            <a:endParaRPr lang="en-US" dirty="0" smtClean="0"/>
          </a:p>
          <a:p>
            <a:r>
              <a:rPr lang="en-US" dirty="0" smtClean="0">
                <a:solidFill>
                  <a:schemeClr val="accent5"/>
                </a:solidFill>
              </a:rPr>
              <a:t>DEV Session:</a:t>
            </a:r>
          </a:p>
          <a:p>
            <a:endParaRPr lang="en-US" dirty="0">
              <a:solidFill>
                <a:schemeClr val="accent5"/>
              </a:solidFill>
            </a:endParaRPr>
          </a:p>
          <a:p>
            <a:r>
              <a:rPr lang="en-US" dirty="0">
                <a:solidFill>
                  <a:schemeClr val="accent5"/>
                </a:solidFill>
              </a:rPr>
              <a:t>SPC3994 - What's new in Workflow for SharePoint Online</a:t>
            </a:r>
          </a:p>
        </p:txBody>
      </p:sp>
    </p:spTree>
    <p:extLst>
      <p:ext uri="{BB962C8B-B14F-4D97-AF65-F5344CB8AC3E}">
        <p14:creationId xmlns:p14="http://schemas.microsoft.com/office/powerpoint/2010/main" val="3781551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500"/>
                                        <p:tgtEl>
                                          <p:spTgt spid="6">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fade">
                                      <p:cBhvr>
                                        <p:cTn id="1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Creation Tools</a:t>
            </a:r>
            <a:endParaRPr lang="en-US" dirty="0"/>
          </a:p>
        </p:txBody>
      </p:sp>
    </p:spTree>
    <p:extLst>
      <p:ext uri="{BB962C8B-B14F-4D97-AF65-F5344CB8AC3E}">
        <p14:creationId xmlns:p14="http://schemas.microsoft.com/office/powerpoint/2010/main" val="411711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Workflow Creation Tools</a:t>
            </a:r>
            <a:endParaRPr lang="en-US" dirty="0"/>
          </a:p>
        </p:txBody>
      </p:sp>
      <p:sp>
        <p:nvSpPr>
          <p:cNvPr id="3" name="Rectangle 2"/>
          <p:cNvSpPr/>
          <p:nvPr>
            <p:custDataLst>
              <p:tags r:id="rId1"/>
            </p:custDataLst>
          </p:nvPr>
        </p:nvSpPr>
        <p:spPr bwMode="auto">
          <a:xfrm>
            <a:off x="1964449" y="1973262"/>
            <a:ext cx="2682240" cy="268224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b" anchorCtr="0" compatLnSpc="1">
            <a:prstTxWarp prst="textNoShape">
              <a:avLst/>
            </a:prstTxWarp>
          </a:bodyPr>
          <a:lstStyle/>
          <a:p>
            <a:pP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The Browser</a:t>
            </a:r>
            <a:endParaRPr lang="en-US" sz="3000" dirty="0">
              <a:gradFill flip="none" rotWithShape="1">
                <a:gsLst>
                  <a:gs pos="0">
                    <a:srgbClr val="FFFFFF"/>
                  </a:gs>
                  <a:gs pos="100000">
                    <a:srgbClr val="FFFFFF"/>
                  </a:gs>
                </a:gsLst>
                <a:lin ang="5400000" scaled="0"/>
                <a:tileRect/>
              </a:gradFill>
            </a:endParaRPr>
          </a:p>
        </p:txBody>
      </p:sp>
      <p:sp>
        <p:nvSpPr>
          <p:cNvPr id="8" name="Rectangle 7"/>
          <p:cNvSpPr/>
          <p:nvPr>
            <p:custDataLst>
              <p:tags r:id="rId2"/>
            </p:custDataLst>
          </p:nvPr>
        </p:nvSpPr>
        <p:spPr bwMode="auto">
          <a:xfrm>
            <a:off x="4807623" y="1973262"/>
            <a:ext cx="2682240" cy="26822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0650" tIns="80010" rIns="120650" bIns="80010" numCol="1" rtlCol="0" anchor="b" anchorCtr="0" compatLnSpc="1">
            <a:prstTxWarp prst="textNoShape">
              <a:avLst/>
            </a:prstTxWarp>
          </a:bodyPr>
          <a:lstStyle/>
          <a:p>
            <a:pPr defTabSz="932472" fontAlgn="base">
              <a:spcBef>
                <a:spcPct val="0"/>
              </a:spcBef>
              <a:spcAft>
                <a:spcPct val="0"/>
              </a:spcAft>
            </a:pPr>
            <a:r>
              <a:rPr lang="en-US" sz="2600" dirty="0" smtClean="0">
                <a:gradFill flip="none" rotWithShape="1">
                  <a:gsLst>
                    <a:gs pos="0">
                      <a:srgbClr val="FFFFFF"/>
                    </a:gs>
                    <a:gs pos="100000">
                      <a:srgbClr val="FFFFFF"/>
                    </a:gs>
                  </a:gsLst>
                  <a:lin ang="5400000" scaled="0"/>
                  <a:tileRect/>
                </a:gradFill>
              </a:rPr>
              <a:t>SharePoint Designer 2013</a:t>
            </a:r>
            <a:endParaRPr lang="en-US" sz="2600" dirty="0">
              <a:gradFill flip="none" rotWithShape="1">
                <a:gsLst>
                  <a:gs pos="0">
                    <a:srgbClr val="FFFFFF"/>
                  </a:gs>
                  <a:gs pos="100000">
                    <a:srgbClr val="FFFFFF"/>
                  </a:gs>
                </a:gsLst>
                <a:lin ang="5400000" scaled="0"/>
                <a:tileRect/>
              </a:gradFill>
            </a:endParaRPr>
          </a:p>
        </p:txBody>
      </p:sp>
      <p:sp>
        <p:nvSpPr>
          <p:cNvPr id="9" name="Rectangle 8"/>
          <p:cNvSpPr/>
          <p:nvPr>
            <p:custDataLst>
              <p:tags r:id="rId3"/>
            </p:custDataLst>
          </p:nvPr>
        </p:nvSpPr>
        <p:spPr bwMode="auto">
          <a:xfrm>
            <a:off x="7650797" y="1973262"/>
            <a:ext cx="2682240" cy="268224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0650" tIns="80010" rIns="120650" bIns="80010" numCol="1" rtlCol="0" anchor="b" anchorCtr="0" compatLnSpc="1">
            <a:prstTxWarp prst="textNoShape">
              <a:avLst/>
            </a:prstTxWarp>
          </a:bodyPr>
          <a:lstStyle/>
          <a:p>
            <a:pPr defTabSz="932472" fontAlgn="base">
              <a:spcBef>
                <a:spcPct val="0"/>
              </a:spcBef>
              <a:spcAft>
                <a:spcPct val="0"/>
              </a:spcAft>
            </a:pPr>
            <a:r>
              <a:rPr lang="en-US" sz="2600" dirty="0" smtClean="0">
                <a:gradFill flip="none" rotWithShape="1">
                  <a:gsLst>
                    <a:gs pos="0">
                      <a:srgbClr val="FFFFFF"/>
                    </a:gs>
                    <a:gs pos="100000">
                      <a:srgbClr val="FFFFFF"/>
                    </a:gs>
                  </a:gsLst>
                  <a:lin ang="5400000" scaled="0"/>
                  <a:tileRect/>
                </a:gradFill>
              </a:rPr>
              <a:t>Visual Studio 2013/2012</a:t>
            </a:r>
            <a:endParaRPr lang="en-US" sz="2600" dirty="0">
              <a:gradFill flip="none" rotWithShape="1">
                <a:gsLst>
                  <a:gs pos="0">
                    <a:srgbClr val="FFFFFF"/>
                  </a:gs>
                  <a:gs pos="100000">
                    <a:srgbClr val="FFFFFF"/>
                  </a:gs>
                </a:gsLst>
                <a:lin ang="5400000" scaled="0"/>
                <a:tileRect/>
              </a:gradFill>
            </a:endParaRPr>
          </a:p>
        </p:txBody>
      </p:sp>
      <p:sp>
        <p:nvSpPr>
          <p:cNvPr id="13" name="Text Placeholder 5"/>
          <p:cNvSpPr>
            <a:spLocks noGrp="1"/>
          </p:cNvSpPr>
          <p:nvPr>
            <p:ph type="body" sz="quarter" idx="11"/>
          </p:nvPr>
        </p:nvSpPr>
        <p:spPr>
          <a:xfrm>
            <a:off x="1798637" y="5626397"/>
            <a:ext cx="10303422" cy="461665"/>
          </a:xfrm>
        </p:spPr>
        <p:txBody>
          <a:bodyPr/>
          <a:lstStyle/>
          <a:p>
            <a:r>
              <a:rPr lang="en-US" sz="2000" dirty="0" smtClean="0">
                <a:solidFill>
                  <a:schemeClr val="tx1"/>
                </a:solidFill>
                <a:latin typeface="+mn-lt"/>
              </a:rPr>
              <a:t>Simple		    					</a:t>
            </a:r>
            <a:r>
              <a:rPr lang="en-US" sz="2000" dirty="0">
                <a:solidFill>
                  <a:schemeClr val="tx1"/>
                </a:solidFill>
                <a:latin typeface="+mn-lt"/>
              </a:rPr>
              <a:t> </a:t>
            </a:r>
            <a:r>
              <a:rPr lang="en-US" sz="2000" dirty="0" smtClean="0">
                <a:solidFill>
                  <a:schemeClr val="tx1"/>
                </a:solidFill>
                <a:latin typeface="+mn-lt"/>
              </a:rPr>
              <a:t>            Complex</a:t>
            </a:r>
            <a:endParaRPr lang="en-US" sz="2000" dirty="0">
              <a:solidFill>
                <a:schemeClr val="tx1"/>
              </a:solidFill>
              <a:latin typeface="+mn-lt"/>
            </a:endParaRPr>
          </a:p>
        </p:txBody>
      </p:sp>
      <p:sp>
        <p:nvSpPr>
          <p:cNvPr id="15" name="Isosceles Triangle 14"/>
          <p:cNvSpPr/>
          <p:nvPr/>
        </p:nvSpPr>
        <p:spPr bwMode="auto">
          <a:xfrm rot="16200000">
            <a:off x="5796906" y="2618729"/>
            <a:ext cx="461664" cy="6476998"/>
          </a:xfrm>
          <a:prstGeom prst="triangle">
            <a:avLst/>
          </a:prstGeom>
          <a:gradFill flip="none" rotWithShape="1">
            <a:gsLst>
              <a:gs pos="0">
                <a:schemeClr val="accent4">
                  <a:lumMod val="40000"/>
                  <a:lumOff val="60000"/>
                </a:schemeClr>
              </a:gs>
              <a:gs pos="100000">
                <a:schemeClr val="accent4"/>
              </a:gs>
            </a:gsLst>
            <a:lin ang="5400000" scaled="0"/>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custDataLst>
              <p:tags r:id="rId4"/>
            </p:custDataLst>
          </p:nvPr>
        </p:nvSpPr>
        <p:spPr bwMode="auto">
          <a:xfrm>
            <a:off x="4807623" y="1363661"/>
            <a:ext cx="2682240" cy="542607"/>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0650" tIns="80010" rIns="120650" bIns="80010" numCol="1" rtlCol="0" anchor="b" anchorCtr="0" compatLnSpc="1">
            <a:prstTxWarp prst="textNoShape">
              <a:avLst/>
            </a:prstTxWarp>
          </a:bodyPr>
          <a:lstStyle/>
          <a:p>
            <a:pPr defTabSz="932472" fontAlgn="base">
              <a:spcBef>
                <a:spcPct val="0"/>
              </a:spcBef>
              <a:spcAft>
                <a:spcPct val="0"/>
              </a:spcAft>
            </a:pPr>
            <a:r>
              <a:rPr lang="en-US" sz="2600" dirty="0" smtClean="0">
                <a:gradFill flip="none" rotWithShape="1">
                  <a:gsLst>
                    <a:gs pos="0">
                      <a:srgbClr val="FFFFFF"/>
                    </a:gs>
                    <a:gs pos="100000">
                      <a:srgbClr val="FFFFFF"/>
                    </a:gs>
                  </a:gsLst>
                  <a:lin ang="5400000" scaled="0"/>
                  <a:tileRect/>
                </a:gradFill>
              </a:rPr>
              <a:t>Visio 2013</a:t>
            </a:r>
            <a:endParaRPr lang="en-US" sz="2600" dirty="0">
              <a:gradFill flip="none" rotWithShape="1">
                <a:gsLst>
                  <a:gs pos="0">
                    <a:srgbClr val="FFFFFF"/>
                  </a:gs>
                  <a:gs pos="100000">
                    <a:srgbClr val="FFFFFF"/>
                  </a:gs>
                </a:gsLst>
                <a:lin ang="5400000" scaled="0"/>
                <a:tileRect/>
              </a:gradFill>
            </a:endParaRPr>
          </a:p>
        </p:txBody>
      </p:sp>
    </p:spTree>
    <p:extLst>
      <p:ext uri="{BB962C8B-B14F-4D97-AF65-F5344CB8AC3E}">
        <p14:creationId xmlns:p14="http://schemas.microsoft.com/office/powerpoint/2010/main" val="17733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0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Scenario</a:t>
            </a:r>
            <a:endParaRPr lang="en-US" dirty="0"/>
          </a:p>
        </p:txBody>
      </p:sp>
      <p:sp>
        <p:nvSpPr>
          <p:cNvPr id="7" name="Text Placeholder 5"/>
          <p:cNvSpPr>
            <a:spLocks noGrp="1"/>
          </p:cNvSpPr>
          <p:nvPr>
            <p:ph type="body" sz="quarter" idx="11"/>
          </p:nvPr>
        </p:nvSpPr>
        <p:spPr>
          <a:xfrm>
            <a:off x="988402" y="3226024"/>
            <a:ext cx="1530476" cy="1415772"/>
          </a:xfrm>
        </p:spPr>
        <p:txBody>
          <a:bodyPr/>
          <a:lstStyle/>
          <a:p>
            <a:r>
              <a:rPr lang="en-US" dirty="0" smtClean="0">
                <a:solidFill>
                  <a:schemeClr val="tx1"/>
                </a:solidFill>
              </a:rPr>
              <a:t>Katie</a:t>
            </a:r>
          </a:p>
          <a:p>
            <a:endParaRPr lang="en-US" dirty="0" smtClean="0"/>
          </a:p>
        </p:txBody>
      </p:sp>
      <p:sp>
        <p:nvSpPr>
          <p:cNvPr id="8" name="Text Placeholder 5"/>
          <p:cNvSpPr txBox="1">
            <a:spLocks/>
          </p:cNvSpPr>
          <p:nvPr/>
        </p:nvSpPr>
        <p:spPr>
          <a:xfrm>
            <a:off x="1926636" y="4390953"/>
            <a:ext cx="2603684" cy="1292379"/>
          </a:xfrm>
          <a:prstGeom prst="rect">
            <a:avLst/>
          </a:prstGeom>
        </p:spPr>
        <p:txBody>
          <a:bodyPr vert="horz" wrap="square" lIns="146283" tIns="91427" rIns="146283" bIns="91427"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999" dirty="0" smtClean="0">
                <a:solidFill>
                  <a:schemeClr val="tx1"/>
                </a:solidFill>
              </a:rPr>
              <a:t>Wants </a:t>
            </a:r>
            <a:r>
              <a:rPr lang="en-US" sz="3999" dirty="0">
                <a:solidFill>
                  <a:schemeClr val="tx1"/>
                </a:solidFill>
              </a:rPr>
              <a:t>a Team Site</a:t>
            </a:r>
          </a:p>
        </p:txBody>
      </p:sp>
      <p:pic>
        <p:nvPicPr>
          <p:cNvPr id="26" name="Picture 25"/>
          <p:cNvPicPr>
            <a:picLocks noChangeAspect="1"/>
          </p:cNvPicPr>
          <p:nvPr/>
        </p:nvPicPr>
        <p:blipFill rotWithShape="1">
          <a:blip r:embed="rId3"/>
          <a:srcRect t="12199" r="84388" b="60023"/>
          <a:stretch/>
        </p:blipFill>
        <p:spPr>
          <a:xfrm>
            <a:off x="5101096" y="2629723"/>
            <a:ext cx="1903088" cy="1828541"/>
          </a:xfrm>
          <a:prstGeom prst="rect">
            <a:avLst/>
          </a:prstGeom>
        </p:spPr>
      </p:pic>
      <p:sp>
        <p:nvSpPr>
          <p:cNvPr id="27" name="Text Placeholder 5"/>
          <p:cNvSpPr txBox="1">
            <a:spLocks/>
          </p:cNvSpPr>
          <p:nvPr/>
        </p:nvSpPr>
        <p:spPr>
          <a:xfrm>
            <a:off x="4775004" y="4399099"/>
            <a:ext cx="2603684" cy="1439992"/>
          </a:xfrm>
          <a:prstGeom prst="rect">
            <a:avLst/>
          </a:prstGeom>
        </p:spPr>
        <p:txBody>
          <a:bodyPr vert="horz" wrap="square" lIns="146283" tIns="91427" rIns="146283" bIns="91427"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999" dirty="0">
                <a:solidFill>
                  <a:schemeClr val="tx1"/>
                </a:solidFill>
              </a:rPr>
              <a:t>SharePoint</a:t>
            </a:r>
          </a:p>
          <a:p>
            <a:pPr algn="ctr"/>
            <a:r>
              <a:rPr lang="en-US" sz="3999" dirty="0">
                <a:solidFill>
                  <a:schemeClr val="tx1"/>
                </a:solidFill>
              </a:rPr>
              <a:t>Admin</a:t>
            </a:r>
          </a:p>
        </p:txBody>
      </p:sp>
      <p:cxnSp>
        <p:nvCxnSpPr>
          <p:cNvPr id="39" name="Straight Arrow Connector 38"/>
          <p:cNvCxnSpPr/>
          <p:nvPr/>
        </p:nvCxnSpPr>
        <p:spPr>
          <a:xfrm flipV="1">
            <a:off x="4334399" y="3439385"/>
            <a:ext cx="628452" cy="8318"/>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p:nvPicPr>
        <p:blipFill>
          <a:blip r:embed="rId4"/>
          <a:stretch>
            <a:fillRect/>
          </a:stretch>
        </p:blipFill>
        <p:spPr>
          <a:xfrm>
            <a:off x="8003643" y="2489352"/>
            <a:ext cx="3657081" cy="2057108"/>
          </a:xfrm>
          <a:prstGeom prst="rect">
            <a:avLst/>
          </a:prstGeom>
          <a:ln w="25400">
            <a:solidFill>
              <a:schemeClr val="bg1">
                <a:lumMod val="65000"/>
              </a:schemeClr>
            </a:solidFill>
          </a:ln>
        </p:spPr>
      </p:pic>
      <p:cxnSp>
        <p:nvCxnSpPr>
          <p:cNvPr id="51" name="Straight Arrow Connector 50"/>
          <p:cNvCxnSpPr/>
          <p:nvPr/>
        </p:nvCxnSpPr>
        <p:spPr>
          <a:xfrm flipV="1">
            <a:off x="7206787" y="3439385"/>
            <a:ext cx="628452" cy="8318"/>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2" name="Text Placeholder 5"/>
          <p:cNvSpPr txBox="1">
            <a:spLocks/>
          </p:cNvSpPr>
          <p:nvPr/>
        </p:nvSpPr>
        <p:spPr>
          <a:xfrm>
            <a:off x="8597803" y="4496662"/>
            <a:ext cx="2603684" cy="749534"/>
          </a:xfrm>
          <a:prstGeom prst="rect">
            <a:avLst/>
          </a:prstGeom>
        </p:spPr>
        <p:txBody>
          <a:bodyPr vert="horz" wrap="square" lIns="146283" tIns="91427" rIns="146283" bIns="91427"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999" dirty="0">
                <a:solidFill>
                  <a:schemeClr val="tx1"/>
                </a:solidFill>
              </a:rPr>
              <a:t>Team Site</a:t>
            </a:r>
          </a:p>
        </p:txBody>
      </p:sp>
      <p:pic>
        <p:nvPicPr>
          <p:cNvPr id="12" name="Picture 11"/>
          <p:cNvPicPr>
            <a:picLocks noChangeAspect="1"/>
          </p:cNvPicPr>
          <p:nvPr/>
        </p:nvPicPr>
        <p:blipFill rotWithShape="1">
          <a:blip r:embed="rId5"/>
          <a:srcRect t="12029" r="84891" b="60193"/>
          <a:stretch/>
        </p:blipFill>
        <p:spPr>
          <a:xfrm>
            <a:off x="2301073" y="2629723"/>
            <a:ext cx="1842053" cy="1820653"/>
          </a:xfrm>
          <a:prstGeom prst="rect">
            <a:avLst/>
          </a:prstGeom>
        </p:spPr>
      </p:pic>
      <p:sp>
        <p:nvSpPr>
          <p:cNvPr id="13" name="Text Placeholder 5"/>
          <p:cNvSpPr txBox="1">
            <a:spLocks/>
          </p:cNvSpPr>
          <p:nvPr/>
        </p:nvSpPr>
        <p:spPr>
          <a:xfrm>
            <a:off x="1593030" y="1089852"/>
            <a:ext cx="9514863" cy="5724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800" dirty="0" smtClean="0">
                <a:solidFill>
                  <a:srgbClr val="FF0000"/>
                </a:solidFill>
              </a:rPr>
              <a:t>Too many requests for team sites</a:t>
            </a:r>
          </a:p>
        </p:txBody>
      </p:sp>
      <p:sp>
        <p:nvSpPr>
          <p:cNvPr id="14" name="Text Placeholder 5"/>
          <p:cNvSpPr txBox="1">
            <a:spLocks/>
          </p:cNvSpPr>
          <p:nvPr/>
        </p:nvSpPr>
        <p:spPr>
          <a:xfrm>
            <a:off x="1593030" y="1498530"/>
            <a:ext cx="9514863" cy="5724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800" dirty="0" smtClean="0">
                <a:solidFill>
                  <a:schemeClr val="accent5"/>
                </a:solidFill>
              </a:rPr>
              <a:t>Automate approval, site creation, and tracking</a:t>
            </a:r>
          </a:p>
        </p:txBody>
      </p:sp>
    </p:spTree>
    <p:extLst>
      <p:ext uri="{BB962C8B-B14F-4D97-AF65-F5344CB8AC3E}">
        <p14:creationId xmlns:p14="http://schemas.microsoft.com/office/powerpoint/2010/main" val="1468486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par>
                                <p:cTn id="43" presetID="1" presetClass="exit"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27" grpId="0"/>
      <p:bldP spid="52" grpId="0"/>
      <p:bldP spid="13" grpId="0"/>
      <p:bldP spid="13" grpId="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Automate an approval and team site creation process using SharePoint Designer 2013</a:t>
            </a:r>
            <a:endParaRPr lang="en-US" dirty="0"/>
          </a:p>
        </p:txBody>
      </p:sp>
    </p:spTree>
    <p:extLst>
      <p:ext uri="{BB962C8B-B14F-4D97-AF65-F5344CB8AC3E}">
        <p14:creationId xmlns:p14="http://schemas.microsoft.com/office/powerpoint/2010/main" val="1298437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Designer 2013</a:t>
            </a:r>
            <a:endParaRPr lang="en-US" dirty="0"/>
          </a:p>
        </p:txBody>
      </p:sp>
      <p:sp>
        <p:nvSpPr>
          <p:cNvPr id="6" name="Text Placeholder 5"/>
          <p:cNvSpPr>
            <a:spLocks noGrp="1"/>
          </p:cNvSpPr>
          <p:nvPr>
            <p:ph type="body" sz="quarter" idx="11"/>
          </p:nvPr>
        </p:nvSpPr>
        <p:spPr>
          <a:xfrm>
            <a:off x="274639" y="1212849"/>
            <a:ext cx="11889564" cy="6155531"/>
          </a:xfrm>
        </p:spPr>
        <p:txBody>
          <a:bodyPr/>
          <a:lstStyle/>
          <a:p>
            <a:r>
              <a:rPr lang="en-US" u="sng" dirty="0" smtClean="0"/>
              <a:t>The</a:t>
            </a:r>
            <a:r>
              <a:rPr lang="en-US" dirty="0" smtClean="0"/>
              <a:t> premier tool for custom workflow development</a:t>
            </a:r>
          </a:p>
          <a:p>
            <a:pPr lvl="1"/>
            <a:r>
              <a:rPr lang="en-US" sz="4000" dirty="0" smtClean="0">
                <a:solidFill>
                  <a:schemeClr val="tx2"/>
                </a:solidFill>
                <a:latin typeface="+mj-lt"/>
              </a:rPr>
              <a:t>to automate your business processes</a:t>
            </a:r>
          </a:p>
          <a:p>
            <a:pPr lvl="1"/>
            <a:r>
              <a:rPr lang="en-US" sz="4000" dirty="0" smtClean="0">
                <a:solidFill>
                  <a:schemeClr val="tx2"/>
                </a:solidFill>
                <a:latin typeface="+mj-lt"/>
              </a:rPr>
              <a:t>New Features in SharePoint Designer 2013</a:t>
            </a:r>
          </a:p>
          <a:p>
            <a:pPr lvl="1"/>
            <a:r>
              <a:rPr lang="en-US" dirty="0" smtClean="0"/>
              <a:t>New Visual Design Surface (with Visio Pro 2013)</a:t>
            </a:r>
          </a:p>
          <a:p>
            <a:pPr lvl="1"/>
            <a:r>
              <a:rPr lang="en-US" dirty="0"/>
              <a:t>Stages, Steps</a:t>
            </a:r>
          </a:p>
          <a:p>
            <a:pPr lvl="1"/>
            <a:r>
              <a:rPr lang="en-US" dirty="0"/>
              <a:t>Dictionary</a:t>
            </a:r>
          </a:p>
          <a:p>
            <a:pPr lvl="1"/>
            <a:r>
              <a:rPr lang="en-US" dirty="0" smtClean="0"/>
              <a:t>Call Web Service</a:t>
            </a:r>
          </a:p>
          <a:p>
            <a:pPr lvl="1"/>
            <a:r>
              <a:rPr lang="en-US" dirty="0" smtClean="0"/>
              <a:t>Tasks</a:t>
            </a:r>
          </a:p>
          <a:p>
            <a:pPr lvl="1"/>
            <a:r>
              <a:rPr lang="en-US" dirty="0" smtClean="0"/>
              <a:t>Loops </a:t>
            </a:r>
          </a:p>
          <a:p>
            <a:pPr lvl="1"/>
            <a:r>
              <a:rPr lang="en-US" dirty="0" smtClean="0"/>
              <a:t>Many other new workflow activities</a:t>
            </a:r>
          </a:p>
          <a:p>
            <a:pPr lvl="1"/>
            <a:r>
              <a:rPr lang="en-US" sz="4000" dirty="0" smtClean="0">
                <a:solidFill>
                  <a:schemeClr val="tx2"/>
                </a:solidFill>
                <a:latin typeface="+mj-lt"/>
              </a:rPr>
              <a:t>Free download</a:t>
            </a:r>
          </a:p>
          <a:p>
            <a:pPr lvl="1"/>
            <a:r>
              <a:rPr lang="en-US" dirty="0" smtClean="0">
                <a:solidFill>
                  <a:schemeClr val="tx2"/>
                </a:solidFill>
                <a:hlinkClick r:id="rId3"/>
              </a:rPr>
              <a:t>http</a:t>
            </a:r>
            <a:r>
              <a:rPr lang="en-US" dirty="0">
                <a:solidFill>
                  <a:schemeClr val="tx2"/>
                </a:solidFill>
                <a:hlinkClick r:id="rId3"/>
              </a:rPr>
              <a:t>://</a:t>
            </a:r>
            <a:r>
              <a:rPr lang="en-US" dirty="0" smtClean="0">
                <a:solidFill>
                  <a:schemeClr val="tx2"/>
                </a:solidFill>
                <a:hlinkClick r:id="rId3"/>
              </a:rPr>
              <a:t>www.microsoft.com/en-ie/download/details.aspx?id=35491</a:t>
            </a:r>
          </a:p>
          <a:p>
            <a:pPr lvl="1"/>
            <a:endParaRPr lang="en-US" sz="4000" dirty="0" smtClean="0">
              <a:solidFill>
                <a:schemeClr val="tx2"/>
              </a:solidFill>
              <a:latin typeface="+mj-lt"/>
            </a:endParaRPr>
          </a:p>
        </p:txBody>
      </p:sp>
    </p:spTree>
    <p:extLst>
      <p:ext uri="{BB962C8B-B14F-4D97-AF65-F5344CB8AC3E}">
        <p14:creationId xmlns:p14="http://schemas.microsoft.com/office/powerpoint/2010/main" val="1614618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fade">
                                      <p:cBhvr>
                                        <p:cTn id="23" dur="500"/>
                                        <p:tgtEl>
                                          <p:spTgt spid="6">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500"/>
                                        <p:tgtEl>
                                          <p:spTgt spid="6">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fade">
                                      <p:cBhvr>
                                        <p:cTn id="35" dur="500"/>
                                        <p:tgtEl>
                                          <p:spTgt spid="6">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fade">
                                      <p:cBhvr>
                                        <p:cTn id="38" dur="500"/>
                                        <p:tgtEl>
                                          <p:spTgt spid="6">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fade">
                                      <p:cBhvr>
                                        <p:cTn id="43" dur="500"/>
                                        <p:tgtEl>
                                          <p:spTgt spid="6">
                                            <p:txEl>
                                              <p:pRg st="10" end="1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6">
                                            <p:txEl>
                                              <p:pRg st="11" end="11"/>
                                            </p:txEl>
                                          </p:spTgt>
                                        </p:tgtEl>
                                        <p:attrNameLst>
                                          <p:attrName>style.visibility</p:attrName>
                                        </p:attrNameLst>
                                      </p:cBhvr>
                                      <p:to>
                                        <p:strVal val="visible"/>
                                      </p:to>
                                    </p:set>
                                    <p:animEffect transition="in" filter="fade">
                                      <p:cBhvr>
                                        <p:cTn id="46"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Scenario</a:t>
            </a:r>
            <a:endParaRPr lang="en-US" dirty="0"/>
          </a:p>
        </p:txBody>
      </p:sp>
      <p:pic>
        <p:nvPicPr>
          <p:cNvPr id="3" name="Picture 2"/>
          <p:cNvPicPr>
            <a:picLocks noChangeAspect="1"/>
          </p:cNvPicPr>
          <p:nvPr/>
        </p:nvPicPr>
        <p:blipFill rotWithShape="1">
          <a:blip r:embed="rId3"/>
          <a:srcRect t="12222" r="84375" b="61111"/>
          <a:stretch/>
        </p:blipFill>
        <p:spPr>
          <a:xfrm>
            <a:off x="2051908" y="2579332"/>
            <a:ext cx="1905000" cy="1828800"/>
          </a:xfrm>
          <a:prstGeom prst="rect">
            <a:avLst/>
          </a:prstGeom>
        </p:spPr>
      </p:pic>
      <p:sp>
        <p:nvSpPr>
          <p:cNvPr id="8" name="Text Placeholder 5"/>
          <p:cNvSpPr txBox="1">
            <a:spLocks/>
          </p:cNvSpPr>
          <p:nvPr/>
        </p:nvSpPr>
        <p:spPr>
          <a:xfrm>
            <a:off x="1002356" y="1887484"/>
            <a:ext cx="4004103"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Garth</a:t>
            </a:r>
          </a:p>
        </p:txBody>
      </p:sp>
      <p:pic>
        <p:nvPicPr>
          <p:cNvPr id="28" name="Picture 27"/>
          <p:cNvPicPr>
            <a:picLocks noChangeAspect="1"/>
          </p:cNvPicPr>
          <p:nvPr/>
        </p:nvPicPr>
        <p:blipFill rotWithShape="1">
          <a:blip r:embed="rId4"/>
          <a:srcRect t="12029" r="84891" b="60193"/>
          <a:stretch/>
        </p:blipFill>
        <p:spPr>
          <a:xfrm>
            <a:off x="5608637" y="2506358"/>
            <a:ext cx="1842053" cy="1820653"/>
          </a:xfrm>
          <a:prstGeom prst="rect">
            <a:avLst/>
          </a:prstGeom>
        </p:spPr>
      </p:pic>
      <p:sp>
        <p:nvSpPr>
          <p:cNvPr id="30" name="Text Placeholder 5"/>
          <p:cNvSpPr txBox="1">
            <a:spLocks/>
          </p:cNvSpPr>
          <p:nvPr/>
        </p:nvSpPr>
        <p:spPr>
          <a:xfrm>
            <a:off x="5227636" y="4409791"/>
            <a:ext cx="2604053" cy="1969770"/>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Chief </a:t>
            </a:r>
            <a:r>
              <a:rPr lang="en-US" dirty="0" err="1" smtClean="0">
                <a:solidFill>
                  <a:schemeClr val="tx1"/>
                </a:solidFill>
              </a:rPr>
              <a:t>Comm</a:t>
            </a:r>
            <a:endParaRPr lang="en-US" dirty="0" smtClean="0">
              <a:solidFill>
                <a:schemeClr val="tx1"/>
              </a:solidFill>
            </a:endParaRPr>
          </a:p>
          <a:p>
            <a:pPr algn="ctr"/>
            <a:r>
              <a:rPr lang="en-US" dirty="0" smtClean="0">
                <a:solidFill>
                  <a:schemeClr val="tx1"/>
                </a:solidFill>
              </a:rPr>
              <a:t>Officer</a:t>
            </a:r>
          </a:p>
        </p:txBody>
      </p:sp>
      <p:cxnSp>
        <p:nvCxnSpPr>
          <p:cNvPr id="33" name="Straight Arrow Connector 32"/>
          <p:cNvCxnSpPr/>
          <p:nvPr/>
        </p:nvCxnSpPr>
        <p:spPr>
          <a:xfrm flipV="1">
            <a:off x="4016484" y="3493730"/>
            <a:ext cx="1399568" cy="2"/>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7643275" y="3507537"/>
            <a:ext cx="1399568" cy="2"/>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5"/>
          <a:srcRect l="871" t="8346" r="2507" b="995"/>
          <a:stretch/>
        </p:blipFill>
        <p:spPr>
          <a:xfrm>
            <a:off x="9130326" y="2579332"/>
            <a:ext cx="2715682" cy="1703055"/>
          </a:xfrm>
          <a:prstGeom prst="rect">
            <a:avLst/>
          </a:prstGeom>
        </p:spPr>
      </p:pic>
      <p:sp>
        <p:nvSpPr>
          <p:cNvPr id="32" name="Text Placeholder 5"/>
          <p:cNvSpPr txBox="1">
            <a:spLocks/>
          </p:cNvSpPr>
          <p:nvPr/>
        </p:nvSpPr>
        <p:spPr>
          <a:xfrm>
            <a:off x="9186140" y="4361639"/>
            <a:ext cx="2604053" cy="1969770"/>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Contoso Twitter</a:t>
            </a:r>
          </a:p>
          <a:p>
            <a:pPr algn="ctr"/>
            <a:r>
              <a:rPr lang="en-US" dirty="0" smtClean="0">
                <a:solidFill>
                  <a:schemeClr val="tx1"/>
                </a:solidFill>
              </a:rPr>
              <a:t>Feed</a:t>
            </a: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4437" y="2926196"/>
            <a:ext cx="609600" cy="413549"/>
          </a:xfrm>
          <a:prstGeom prst="rect">
            <a:avLst/>
          </a:prstGeom>
        </p:spPr>
      </p:pic>
      <p:sp>
        <p:nvSpPr>
          <p:cNvPr id="15" name="Text Placeholder 5"/>
          <p:cNvSpPr txBox="1">
            <a:spLocks/>
          </p:cNvSpPr>
          <p:nvPr/>
        </p:nvSpPr>
        <p:spPr>
          <a:xfrm>
            <a:off x="1087117" y="4487419"/>
            <a:ext cx="4004103"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Has a idea for a tweet</a:t>
            </a:r>
          </a:p>
        </p:txBody>
      </p:sp>
      <p:sp>
        <p:nvSpPr>
          <p:cNvPr id="16" name="Text Placeholder 5"/>
          <p:cNvSpPr txBox="1">
            <a:spLocks/>
          </p:cNvSpPr>
          <p:nvPr/>
        </p:nvSpPr>
        <p:spPr>
          <a:xfrm>
            <a:off x="4569472" y="1887484"/>
            <a:ext cx="4004103"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Katie</a:t>
            </a:r>
          </a:p>
        </p:txBody>
      </p:sp>
    </p:spTree>
    <p:extLst>
      <p:ext uri="{BB962C8B-B14F-4D97-AF65-F5344CB8AC3E}">
        <p14:creationId xmlns:p14="http://schemas.microsoft.com/office/powerpoint/2010/main" val="424896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0" grpId="0"/>
      <p:bldP spid="32"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Automate Contoso Twitter Feed approval and auto-posting process by creating a workflow powered app using Visual Studio 2013</a:t>
            </a:r>
            <a:endParaRPr lang="en-US" dirty="0"/>
          </a:p>
        </p:txBody>
      </p:sp>
    </p:spTree>
    <p:extLst>
      <p:ext uri="{BB962C8B-B14F-4D97-AF65-F5344CB8AC3E}">
        <p14:creationId xmlns:p14="http://schemas.microsoft.com/office/powerpoint/2010/main" val="3846023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Extend business processes with Workflow Manager</a:t>
            </a:r>
            <a:endParaRPr lang="en-US" dirty="0"/>
          </a:p>
        </p:txBody>
      </p:sp>
      <p:sp>
        <p:nvSpPr>
          <p:cNvPr id="5" name="Text Placeholder 4"/>
          <p:cNvSpPr>
            <a:spLocks noGrp="1"/>
          </p:cNvSpPr>
          <p:nvPr>
            <p:ph type="body" sz="quarter" idx="14"/>
          </p:nvPr>
        </p:nvSpPr>
        <p:spPr/>
        <p:txBody>
          <a:bodyPr/>
          <a:lstStyle/>
          <a:p>
            <a:r>
              <a:rPr lang="en-US" dirty="0" smtClean="0"/>
              <a:t>Alex Randall</a:t>
            </a:r>
          </a:p>
          <a:p>
            <a:r>
              <a:rPr lang="en-US" dirty="0" smtClean="0"/>
              <a:t>Senior Consultant</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SPC317</a:t>
            </a:r>
            <a:endParaRPr lang="en-US" dirty="0"/>
          </a:p>
        </p:txBody>
      </p:sp>
    </p:spTree>
    <p:extLst>
      <p:ext uri="{BB962C8B-B14F-4D97-AF65-F5344CB8AC3E}">
        <p14:creationId xmlns:p14="http://schemas.microsoft.com/office/powerpoint/2010/main" val="98566106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Architecture of </a:t>
            </a:r>
            <a:r>
              <a:rPr lang="en-US" dirty="0" err="1" smtClean="0"/>
              <a:t>ContosoTwitterApp</a:t>
            </a:r>
            <a:endParaRPr lang="en-US" dirty="0"/>
          </a:p>
        </p:txBody>
      </p:sp>
      <p:sp>
        <p:nvSpPr>
          <p:cNvPr id="7" name="Rectangle 6"/>
          <p:cNvSpPr/>
          <p:nvPr>
            <p:custDataLst>
              <p:tags r:id="rId1"/>
            </p:custDataLst>
          </p:nvPr>
        </p:nvSpPr>
        <p:spPr bwMode="auto">
          <a:xfrm>
            <a:off x="503237" y="1363662"/>
            <a:ext cx="6858000" cy="4114800"/>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t" anchorCtr="0" compatLnSpc="1">
            <a:prstTxWarp prst="textNoShape">
              <a:avLst/>
            </a:prstTxWarp>
          </a:bodyPr>
          <a:lstStyle/>
          <a:p>
            <a:pPr algn="ctr" defTabSz="932472" fontAlgn="base">
              <a:spcBef>
                <a:spcPct val="0"/>
              </a:spcBef>
              <a:spcAft>
                <a:spcPct val="0"/>
              </a:spcAft>
            </a:pPr>
            <a:r>
              <a:rPr lang="en-US" sz="3000" dirty="0" smtClean="0">
                <a:solidFill>
                  <a:srgbClr val="FFFFFF"/>
                </a:solidFill>
              </a:rPr>
              <a:t>Windows Azure</a:t>
            </a:r>
          </a:p>
        </p:txBody>
      </p:sp>
      <p:sp>
        <p:nvSpPr>
          <p:cNvPr id="3" name="Rectangle 2"/>
          <p:cNvSpPr/>
          <p:nvPr>
            <p:custDataLst>
              <p:tags r:id="rId2"/>
            </p:custDataLst>
          </p:nvPr>
        </p:nvSpPr>
        <p:spPr bwMode="auto">
          <a:xfrm>
            <a:off x="7589837" y="1363662"/>
            <a:ext cx="3969372" cy="411480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t" anchorCtr="0" compatLnSpc="1">
            <a:prstTxWarp prst="textNoShape">
              <a:avLst/>
            </a:prstTxWarp>
          </a:bodyPr>
          <a:lstStyle/>
          <a:p>
            <a:pPr algn="ctr" defTabSz="932472" fontAlgn="base">
              <a:spcBef>
                <a:spcPct val="0"/>
              </a:spcBef>
              <a:spcAft>
                <a:spcPct val="0"/>
              </a:spcAft>
            </a:pPr>
            <a:r>
              <a:rPr lang="en-US" sz="3000" dirty="0" smtClean="0">
                <a:solidFill>
                  <a:schemeClr val="bg1"/>
                </a:solidFill>
              </a:rPr>
              <a:t>SharePoint Online</a:t>
            </a:r>
            <a:endParaRPr lang="en-US" sz="3000" dirty="0">
              <a:solidFill>
                <a:schemeClr val="bg1"/>
              </a:solidFill>
            </a:endParaRPr>
          </a:p>
        </p:txBody>
      </p:sp>
      <p:sp>
        <p:nvSpPr>
          <p:cNvPr id="4" name="Rectangle 3"/>
          <p:cNvSpPr/>
          <p:nvPr>
            <p:custDataLst>
              <p:tags r:id="rId3"/>
            </p:custDataLst>
          </p:nvPr>
        </p:nvSpPr>
        <p:spPr bwMode="auto">
          <a:xfrm>
            <a:off x="741087" y="4761773"/>
            <a:ext cx="6437444" cy="640489"/>
          </a:xfrm>
          <a:prstGeom prst="rect">
            <a:avLst/>
          </a:prstGeom>
          <a:solidFill>
            <a:srgbClr val="00723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Azure Workflow</a:t>
            </a:r>
            <a:endParaRPr lang="en-US" sz="3000" dirty="0">
              <a:gradFill flip="none" rotWithShape="1">
                <a:gsLst>
                  <a:gs pos="0">
                    <a:srgbClr val="FFFFFF"/>
                  </a:gs>
                  <a:gs pos="100000">
                    <a:srgbClr val="FFFFFF"/>
                  </a:gs>
                </a:gsLst>
                <a:lin ang="5400000" scaled="0"/>
                <a:tileRect/>
              </a:gradFill>
            </a:endParaRPr>
          </a:p>
        </p:txBody>
      </p:sp>
      <p:sp>
        <p:nvSpPr>
          <p:cNvPr id="6" name="Rectangle 5"/>
          <p:cNvSpPr/>
          <p:nvPr>
            <p:custDataLst>
              <p:tags r:id="rId4"/>
            </p:custDataLst>
          </p:nvPr>
        </p:nvSpPr>
        <p:spPr bwMode="auto">
          <a:xfrm>
            <a:off x="7894637" y="2808290"/>
            <a:ext cx="3505200" cy="2136772"/>
          </a:xfrm>
          <a:prstGeom prst="rect">
            <a:avLst/>
          </a:prstGeom>
          <a:solidFill>
            <a:srgbClr val="442359"/>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App Web</a:t>
            </a:r>
            <a:endParaRPr lang="en-US" sz="2400" dirty="0">
              <a:gradFill flip="none" rotWithShape="1">
                <a:gsLst>
                  <a:gs pos="0">
                    <a:srgbClr val="FFFFFF"/>
                  </a:gs>
                  <a:gs pos="100000">
                    <a:srgbClr val="FFFFFF"/>
                  </a:gs>
                </a:gsLst>
                <a:lin ang="5400000" scaled="0"/>
                <a:tileRect/>
              </a:gradFill>
            </a:endParaRPr>
          </a:p>
        </p:txBody>
      </p:sp>
      <p:sp>
        <p:nvSpPr>
          <p:cNvPr id="13" name="Rectangle 12"/>
          <p:cNvSpPr/>
          <p:nvPr>
            <p:custDataLst>
              <p:tags r:id="rId5"/>
            </p:custDataLst>
          </p:nvPr>
        </p:nvSpPr>
        <p:spPr bwMode="auto">
          <a:xfrm>
            <a:off x="7894637" y="2156551"/>
            <a:ext cx="3505200" cy="500925"/>
          </a:xfrm>
          <a:prstGeom prst="rect">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Team Site</a:t>
            </a:r>
            <a:endParaRPr lang="en-US" sz="2400" dirty="0">
              <a:gradFill flip="none" rotWithShape="1">
                <a:gsLst>
                  <a:gs pos="0">
                    <a:srgbClr val="FFFFFF"/>
                  </a:gs>
                  <a:gs pos="100000">
                    <a:srgbClr val="FFFFFF"/>
                  </a:gs>
                </a:gsLst>
                <a:lin ang="5400000" scaled="0"/>
                <a:tileRect/>
              </a:gradFill>
            </a:endParaRPr>
          </a:p>
        </p:txBody>
      </p:sp>
      <p:sp>
        <p:nvSpPr>
          <p:cNvPr id="12" name="Rectangle 11"/>
          <p:cNvSpPr/>
          <p:nvPr>
            <p:custDataLst>
              <p:tags r:id="rId6"/>
            </p:custDataLst>
          </p:nvPr>
        </p:nvSpPr>
        <p:spPr bwMode="auto">
          <a:xfrm>
            <a:off x="8047037" y="3297965"/>
            <a:ext cx="3200400" cy="451574"/>
          </a:xfrm>
          <a:prstGeom prst="rect">
            <a:avLst/>
          </a:prstGeom>
          <a:solidFill>
            <a:srgbClr val="9B4F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defTabSz="932472" fontAlgn="base">
              <a:spcBef>
                <a:spcPct val="0"/>
              </a:spcBef>
              <a:spcAft>
                <a:spcPct val="0"/>
              </a:spcAft>
            </a:pPr>
            <a:r>
              <a:rPr lang="en-US" sz="2400" dirty="0" err="1" smtClean="0">
                <a:gradFill flip="none" rotWithShape="1">
                  <a:gsLst>
                    <a:gs pos="0">
                      <a:srgbClr val="FFFFFF"/>
                    </a:gs>
                    <a:gs pos="100000">
                      <a:srgbClr val="FFFFFF"/>
                    </a:gs>
                  </a:gsLst>
                  <a:lin ang="5400000" scaled="0"/>
                  <a:tileRect/>
                </a:gradFill>
              </a:rPr>
              <a:t>ContosoTweetsList</a:t>
            </a:r>
            <a:endParaRPr lang="en-US" sz="2400" dirty="0">
              <a:gradFill flip="none" rotWithShape="1">
                <a:gsLst>
                  <a:gs pos="0">
                    <a:srgbClr val="FFFFFF"/>
                  </a:gs>
                  <a:gs pos="100000">
                    <a:srgbClr val="FFFFFF"/>
                  </a:gs>
                </a:gsLst>
                <a:lin ang="5400000" scaled="0"/>
                <a:tileRect/>
              </a:gradFill>
            </a:endParaRPr>
          </a:p>
        </p:txBody>
      </p:sp>
      <p:sp>
        <p:nvSpPr>
          <p:cNvPr id="15" name="Rectangle 14"/>
          <p:cNvSpPr/>
          <p:nvPr>
            <p:custDataLst>
              <p:tags r:id="rId7"/>
            </p:custDataLst>
          </p:nvPr>
        </p:nvSpPr>
        <p:spPr bwMode="auto">
          <a:xfrm>
            <a:off x="8047037" y="3808518"/>
            <a:ext cx="3200400" cy="451574"/>
          </a:xfrm>
          <a:prstGeom prst="rect">
            <a:avLst/>
          </a:prstGeom>
          <a:solidFill>
            <a:srgbClr val="9B4F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defTabSz="932472" fontAlgn="base">
              <a:spcBef>
                <a:spcPct val="0"/>
              </a:spcBef>
              <a:spcAft>
                <a:spcPct val="0"/>
              </a:spcAft>
            </a:pPr>
            <a:r>
              <a:rPr lang="en-US" sz="2400" dirty="0" err="1" smtClean="0">
                <a:gradFill flip="none" rotWithShape="1">
                  <a:gsLst>
                    <a:gs pos="0">
                      <a:srgbClr val="FFFFFF"/>
                    </a:gs>
                    <a:gs pos="100000">
                      <a:srgbClr val="FFFFFF"/>
                    </a:gs>
                  </a:gsLst>
                  <a:lin ang="5400000" scaled="0"/>
                  <a:tileRect/>
                </a:gradFill>
              </a:rPr>
              <a:t>WorkflowHistoryList</a:t>
            </a:r>
            <a:endParaRPr lang="en-US" sz="2400" dirty="0">
              <a:gradFill flip="none" rotWithShape="1">
                <a:gsLst>
                  <a:gs pos="0">
                    <a:srgbClr val="FFFFFF"/>
                  </a:gs>
                  <a:gs pos="100000">
                    <a:srgbClr val="FFFFFF"/>
                  </a:gs>
                </a:gsLst>
                <a:lin ang="5400000" scaled="0"/>
                <a:tileRect/>
              </a:gradFill>
            </a:endParaRPr>
          </a:p>
        </p:txBody>
      </p:sp>
      <p:sp>
        <p:nvSpPr>
          <p:cNvPr id="16" name="Rectangle 15"/>
          <p:cNvSpPr/>
          <p:nvPr>
            <p:custDataLst>
              <p:tags r:id="rId8"/>
            </p:custDataLst>
          </p:nvPr>
        </p:nvSpPr>
        <p:spPr bwMode="auto">
          <a:xfrm>
            <a:off x="8053317" y="4344386"/>
            <a:ext cx="3200400" cy="451574"/>
          </a:xfrm>
          <a:prstGeom prst="rect">
            <a:avLst/>
          </a:prstGeom>
          <a:solidFill>
            <a:srgbClr val="9B4F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defTabSz="932472" fontAlgn="base">
              <a:spcBef>
                <a:spcPct val="0"/>
              </a:spcBef>
              <a:spcAft>
                <a:spcPct val="0"/>
              </a:spcAft>
            </a:pPr>
            <a:r>
              <a:rPr lang="en-US" sz="2400" dirty="0" err="1" smtClean="0">
                <a:gradFill flip="none" rotWithShape="1">
                  <a:gsLst>
                    <a:gs pos="0">
                      <a:srgbClr val="FFFFFF"/>
                    </a:gs>
                    <a:gs pos="100000">
                      <a:srgbClr val="FFFFFF"/>
                    </a:gs>
                  </a:gsLst>
                  <a:lin ang="5400000" scaled="0"/>
                  <a:tileRect/>
                </a:gradFill>
              </a:rPr>
              <a:t>WorkflowTaskList</a:t>
            </a:r>
            <a:endParaRPr lang="en-US" sz="2400" dirty="0">
              <a:gradFill flip="none" rotWithShape="1">
                <a:gsLst>
                  <a:gs pos="0">
                    <a:srgbClr val="FFFFFF"/>
                  </a:gs>
                  <a:gs pos="100000">
                    <a:srgbClr val="FFFFFF"/>
                  </a:gs>
                </a:gsLst>
                <a:lin ang="5400000" scaled="0"/>
                <a:tileRect/>
              </a:gradFill>
            </a:endParaRPr>
          </a:p>
        </p:txBody>
      </p:sp>
      <p:sp>
        <p:nvSpPr>
          <p:cNvPr id="18" name="Rectangle 17"/>
          <p:cNvSpPr/>
          <p:nvPr>
            <p:custDataLst>
              <p:tags r:id="rId9"/>
            </p:custDataLst>
          </p:nvPr>
        </p:nvSpPr>
        <p:spPr bwMode="auto">
          <a:xfrm>
            <a:off x="731837" y="1897062"/>
            <a:ext cx="3505200" cy="1424123"/>
          </a:xfrm>
          <a:prstGeom prst="rect">
            <a:avLst/>
          </a:prstGeom>
          <a:solidFill>
            <a:srgbClr val="442359"/>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“Remote Web”</a:t>
            </a:r>
          </a:p>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Azure </a:t>
            </a:r>
            <a:r>
              <a:rPr lang="en-US" sz="2400" dirty="0" smtClean="0">
                <a:gradFill flip="none" rotWithShape="1">
                  <a:gsLst>
                    <a:gs pos="0">
                      <a:srgbClr val="FFFFFF"/>
                    </a:gs>
                    <a:gs pos="100000">
                      <a:srgbClr val="FFFFFF"/>
                    </a:gs>
                  </a:gsLst>
                  <a:lin ang="5400000" scaled="0"/>
                  <a:tileRect/>
                </a:gradFill>
              </a:rPr>
              <a:t>Web Site</a:t>
            </a:r>
            <a:endParaRPr lang="en-US" sz="2400" dirty="0">
              <a:gradFill flip="none" rotWithShape="1">
                <a:gsLst>
                  <a:gs pos="0">
                    <a:srgbClr val="FFFFFF"/>
                  </a:gs>
                  <a:gs pos="100000">
                    <a:srgbClr val="FFFFFF"/>
                  </a:gs>
                </a:gsLst>
                <a:lin ang="5400000" scaled="0"/>
                <a:tileRect/>
              </a:gradFill>
            </a:endParaRPr>
          </a:p>
          <a:p>
            <a:pPr algn="ctr" defTabSz="932472" fontAlgn="base">
              <a:spcBef>
                <a:spcPct val="0"/>
              </a:spcBef>
              <a:spcAft>
                <a:spcPct val="0"/>
              </a:spcAft>
            </a:pPr>
            <a:endParaRPr lang="en-US" sz="2400" dirty="0">
              <a:gradFill flip="none" rotWithShape="1">
                <a:gsLst>
                  <a:gs pos="0">
                    <a:srgbClr val="FFFFFF"/>
                  </a:gs>
                  <a:gs pos="100000">
                    <a:srgbClr val="FFFFFF"/>
                  </a:gs>
                </a:gsLst>
                <a:lin ang="5400000" scaled="0"/>
                <a:tileRect/>
              </a:gradFill>
            </a:endParaRPr>
          </a:p>
        </p:txBody>
      </p:sp>
      <p:sp>
        <p:nvSpPr>
          <p:cNvPr id="19" name="Rectangle 18"/>
          <p:cNvSpPr/>
          <p:nvPr>
            <p:custDataLst>
              <p:tags r:id="rId10"/>
            </p:custDataLst>
          </p:nvPr>
        </p:nvSpPr>
        <p:spPr bwMode="auto">
          <a:xfrm>
            <a:off x="884237" y="2695991"/>
            <a:ext cx="3200400" cy="451574"/>
          </a:xfrm>
          <a:prstGeom prst="rect">
            <a:avLst/>
          </a:prstGeom>
          <a:solidFill>
            <a:srgbClr val="9B4F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Default.aspx</a:t>
            </a:r>
            <a:endParaRPr lang="en-US" sz="2400" dirty="0">
              <a:gradFill flip="none" rotWithShape="1">
                <a:gsLst>
                  <a:gs pos="0">
                    <a:srgbClr val="FFFFFF"/>
                  </a:gs>
                  <a:gs pos="100000">
                    <a:srgbClr val="FFFFFF"/>
                  </a:gs>
                </a:gsLst>
                <a:lin ang="5400000" scaled="0"/>
                <a:tileRect/>
              </a:gradFill>
            </a:endParaRPr>
          </a:p>
        </p:txBody>
      </p:sp>
      <p:sp>
        <p:nvSpPr>
          <p:cNvPr id="20" name="Rectangle 19"/>
          <p:cNvSpPr/>
          <p:nvPr>
            <p:custDataLst>
              <p:tags r:id="rId11"/>
            </p:custDataLst>
          </p:nvPr>
        </p:nvSpPr>
        <p:spPr bwMode="auto">
          <a:xfrm>
            <a:off x="503237" y="6332056"/>
            <a:ext cx="11277600" cy="555349"/>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Twitter</a:t>
            </a:r>
            <a:endParaRPr lang="en-US" sz="3000" dirty="0">
              <a:gradFill flip="none" rotWithShape="1">
                <a:gsLst>
                  <a:gs pos="0">
                    <a:srgbClr val="FFFFFF"/>
                  </a:gs>
                  <a:gs pos="100000">
                    <a:srgbClr val="FFFFFF"/>
                  </a:gs>
                </a:gsLst>
                <a:lin ang="5400000" scaled="0"/>
                <a:tileRect/>
              </a:gradFill>
            </a:endParaRPr>
          </a:p>
        </p:txBody>
      </p:sp>
      <p:sp>
        <p:nvSpPr>
          <p:cNvPr id="21" name="Rectangle 20"/>
          <p:cNvSpPr/>
          <p:nvPr>
            <p:custDataLst>
              <p:tags r:id="rId12"/>
            </p:custDataLst>
          </p:nvPr>
        </p:nvSpPr>
        <p:spPr bwMode="auto">
          <a:xfrm>
            <a:off x="728177" y="3424737"/>
            <a:ext cx="3508860" cy="1230310"/>
          </a:xfrm>
          <a:prstGeom prst="rect">
            <a:avLst/>
          </a:prstGeom>
          <a:solidFill>
            <a:srgbClr val="442359"/>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t"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Azure Web Site</a:t>
            </a:r>
            <a:endParaRPr lang="en-US" sz="2400" dirty="0">
              <a:gradFill flip="none" rotWithShape="1">
                <a:gsLst>
                  <a:gs pos="0">
                    <a:srgbClr val="FFFFFF"/>
                  </a:gs>
                  <a:gs pos="100000">
                    <a:srgbClr val="FFFFFF"/>
                  </a:gs>
                </a:gsLst>
                <a:lin ang="5400000" scaled="0"/>
                <a:tileRect/>
              </a:gradFill>
            </a:endParaRPr>
          </a:p>
        </p:txBody>
      </p:sp>
      <p:sp>
        <p:nvSpPr>
          <p:cNvPr id="22" name="Rectangle 21"/>
          <p:cNvSpPr/>
          <p:nvPr>
            <p:custDataLst>
              <p:tags r:id="rId13"/>
            </p:custDataLst>
          </p:nvPr>
        </p:nvSpPr>
        <p:spPr bwMode="auto">
          <a:xfrm>
            <a:off x="905425" y="3984071"/>
            <a:ext cx="3200400" cy="451574"/>
          </a:xfrm>
          <a:prstGeom prst="rect">
            <a:avLst/>
          </a:prstGeom>
          <a:solidFill>
            <a:srgbClr val="9B4F9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defTabSz="932472" fontAlgn="base">
              <a:spcBef>
                <a:spcPct val="0"/>
              </a:spcBef>
              <a:spcAft>
                <a:spcPct val="0"/>
              </a:spcAft>
            </a:pPr>
            <a:r>
              <a:rPr lang="en-US" sz="2400" dirty="0" err="1" smtClean="0">
                <a:gradFill flip="none" rotWithShape="1">
                  <a:gsLst>
                    <a:gs pos="0">
                      <a:srgbClr val="FFFFFF"/>
                    </a:gs>
                    <a:gs pos="100000">
                      <a:srgbClr val="FFFFFF"/>
                    </a:gs>
                  </a:gsLst>
                  <a:lin ang="5400000" scaled="0"/>
                  <a:tileRect/>
                </a:gradFill>
              </a:rPr>
              <a:t>TweetAuthHelp</a:t>
            </a:r>
            <a:r>
              <a:rPr lang="en-US" sz="2400" dirty="0" smtClean="0">
                <a:gradFill flip="none" rotWithShape="1">
                  <a:gsLst>
                    <a:gs pos="0">
                      <a:srgbClr val="FFFFFF"/>
                    </a:gs>
                    <a:gs pos="100000">
                      <a:srgbClr val="FFFFFF"/>
                    </a:gs>
                  </a:gsLst>
                  <a:lin ang="5400000" scaled="0"/>
                  <a:tileRect/>
                </a:gradFill>
              </a:rPr>
              <a:t> (REST)</a:t>
            </a:r>
            <a:endParaRPr lang="en-US" sz="2400" dirty="0">
              <a:gradFill flip="none" rotWithShape="1">
                <a:gsLst>
                  <a:gs pos="0">
                    <a:srgbClr val="FFFFFF"/>
                  </a:gs>
                  <a:gs pos="100000">
                    <a:srgbClr val="FFFFFF"/>
                  </a:gs>
                </a:gsLst>
                <a:lin ang="5400000" scaled="0"/>
                <a:tileRect/>
              </a:gradFill>
            </a:endParaRPr>
          </a:p>
        </p:txBody>
      </p:sp>
      <p:cxnSp>
        <p:nvCxnSpPr>
          <p:cNvPr id="23" name="Straight Arrow Connector 22"/>
          <p:cNvCxnSpPr/>
          <p:nvPr/>
        </p:nvCxnSpPr>
        <p:spPr>
          <a:xfrm flipV="1">
            <a:off x="4105825" y="2273160"/>
            <a:ext cx="3751996" cy="443506"/>
          </a:xfrm>
          <a:prstGeom prst="straightConnector1">
            <a:avLst/>
          </a:prstGeom>
          <a:ln w="76200">
            <a:solidFill>
              <a:schemeClr val="accent3"/>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4188343" y="3096049"/>
            <a:ext cx="3722198" cy="318525"/>
          </a:xfrm>
          <a:prstGeom prst="straightConnector1">
            <a:avLst/>
          </a:prstGeom>
          <a:ln w="76200">
            <a:solidFill>
              <a:schemeClr val="accent3"/>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6218237" y="3700117"/>
            <a:ext cx="1725094" cy="981614"/>
          </a:xfrm>
          <a:prstGeom prst="straightConnector1">
            <a:avLst/>
          </a:prstGeom>
          <a:ln w="76200">
            <a:solidFill>
              <a:schemeClr val="accent3"/>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7218049" y="4296017"/>
            <a:ext cx="782998" cy="604479"/>
          </a:xfrm>
          <a:prstGeom prst="straightConnector1">
            <a:avLst/>
          </a:prstGeom>
          <a:ln w="76200">
            <a:solidFill>
              <a:schemeClr val="accent3"/>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997590" y="4415858"/>
            <a:ext cx="629847" cy="423667"/>
          </a:xfrm>
          <a:prstGeom prst="straightConnector1">
            <a:avLst/>
          </a:prstGeom>
          <a:ln w="76200">
            <a:solidFill>
              <a:schemeClr val="accent3"/>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4618037" y="5307798"/>
            <a:ext cx="1219200" cy="1117578"/>
          </a:xfrm>
          <a:prstGeom prst="straightConnector1">
            <a:avLst/>
          </a:prstGeom>
          <a:ln w="76200">
            <a:solidFill>
              <a:schemeClr val="accent3"/>
            </a:solidFill>
            <a:headEnd type="none" w="lg" len="med"/>
            <a:tailEnd type="arrow" w="lg"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781420" y="1982251"/>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1</a:t>
            </a:r>
          </a:p>
        </p:txBody>
      </p:sp>
      <p:sp>
        <p:nvSpPr>
          <p:cNvPr id="48" name="TextBox 47"/>
          <p:cNvSpPr txBox="1"/>
          <p:nvPr/>
        </p:nvSpPr>
        <p:spPr>
          <a:xfrm>
            <a:off x="5852603" y="2742096"/>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2</a:t>
            </a:r>
          </a:p>
        </p:txBody>
      </p:sp>
      <p:sp>
        <p:nvSpPr>
          <p:cNvPr id="53" name="TextBox 52"/>
          <p:cNvSpPr txBox="1"/>
          <p:nvPr/>
        </p:nvSpPr>
        <p:spPr>
          <a:xfrm>
            <a:off x="6706889" y="3718054"/>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3</a:t>
            </a:r>
          </a:p>
        </p:txBody>
      </p:sp>
      <p:sp>
        <p:nvSpPr>
          <p:cNvPr id="54" name="TextBox 53"/>
          <p:cNvSpPr txBox="1"/>
          <p:nvPr/>
        </p:nvSpPr>
        <p:spPr>
          <a:xfrm>
            <a:off x="6917599" y="4294398"/>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chemeClr val="bg1"/>
                </a:solidFill>
              </a:rPr>
              <a:t>4</a:t>
            </a:r>
          </a:p>
        </p:txBody>
      </p:sp>
      <p:sp>
        <p:nvSpPr>
          <p:cNvPr id="55" name="TextBox 54"/>
          <p:cNvSpPr txBox="1"/>
          <p:nvPr/>
        </p:nvSpPr>
        <p:spPr>
          <a:xfrm>
            <a:off x="2982765" y="4467915"/>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solidFill>
              </a:rPr>
              <a:t>5</a:t>
            </a:r>
            <a:endParaRPr lang="en-US" sz="2400" dirty="0" smtClean="0">
              <a:solidFill>
                <a:schemeClr val="bg1"/>
              </a:solidFill>
            </a:endParaRPr>
          </a:p>
        </p:txBody>
      </p:sp>
      <p:sp>
        <p:nvSpPr>
          <p:cNvPr id="56" name="TextBox 55"/>
          <p:cNvSpPr txBox="1"/>
          <p:nvPr/>
        </p:nvSpPr>
        <p:spPr>
          <a:xfrm>
            <a:off x="5114659" y="5447938"/>
            <a:ext cx="53604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t>6</a:t>
            </a:r>
          </a:p>
        </p:txBody>
      </p:sp>
    </p:spTree>
    <p:extLst>
      <p:ext uri="{BB962C8B-B14F-4D97-AF65-F5344CB8AC3E}">
        <p14:creationId xmlns:p14="http://schemas.microsoft.com/office/powerpoint/2010/main" val="1724817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fade">
                                      <p:cBhvr>
                                        <p:cTn id="72" dur="500"/>
                                        <p:tgtEl>
                                          <p:spTgt spid="54"/>
                                        </p:tgtEl>
                                      </p:cBhvr>
                                    </p:animEffect>
                                  </p:childTnLst>
                                </p:cTn>
                              </p:par>
                              <p:par>
                                <p:cTn id="73" presetID="10"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fade">
                                      <p:cBhvr>
                                        <p:cTn id="80" dur="500"/>
                                        <p:tgtEl>
                                          <p:spTgt spid="2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fade">
                                      <p:cBhvr>
                                        <p:cTn id="88" dur="500"/>
                                        <p:tgtEl>
                                          <p:spTgt spid="3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500"/>
                                        <p:tgtEl>
                                          <p:spTgt spid="4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animBg="1"/>
      <p:bldP spid="6" grpId="0" animBg="1"/>
      <p:bldP spid="13" grpId="0" animBg="1"/>
      <p:bldP spid="12" grpId="0" animBg="1"/>
      <p:bldP spid="15" grpId="0" animBg="1"/>
      <p:bldP spid="16" grpId="0" animBg="1"/>
      <p:bldP spid="18" grpId="0" animBg="1"/>
      <p:bldP spid="19" grpId="0" animBg="1"/>
      <p:bldP spid="20" grpId="0" animBg="1"/>
      <p:bldP spid="21" grpId="0" animBg="1"/>
      <p:bldP spid="22" grpId="0" animBg="1"/>
      <p:bldP spid="47" grpId="0"/>
      <p:bldP spid="48"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Visual Studio 2013/2012</a:t>
            </a:r>
            <a:endParaRPr lang="en-US" dirty="0"/>
          </a:p>
        </p:txBody>
      </p:sp>
      <p:sp>
        <p:nvSpPr>
          <p:cNvPr id="6" name="Text Placeholder 5"/>
          <p:cNvSpPr>
            <a:spLocks noGrp="1"/>
          </p:cNvSpPr>
          <p:nvPr>
            <p:ph type="body" sz="quarter" idx="11"/>
          </p:nvPr>
        </p:nvSpPr>
        <p:spPr>
          <a:xfrm>
            <a:off x="274639" y="1212849"/>
            <a:ext cx="11889564" cy="6155531"/>
          </a:xfrm>
        </p:spPr>
        <p:txBody>
          <a:bodyPr/>
          <a:lstStyle/>
          <a:p>
            <a:r>
              <a:rPr lang="en-US" dirty="0" smtClean="0"/>
              <a:t>Workflow powered apps for SharePoint</a:t>
            </a:r>
          </a:p>
          <a:p>
            <a:r>
              <a:rPr lang="en-US" sz="2000" dirty="0">
                <a:solidFill>
                  <a:schemeClr val="tx1"/>
                </a:solidFill>
                <a:latin typeface="+mn-lt"/>
              </a:rPr>
              <a:t>Modeling the ‘human way’ of doing work</a:t>
            </a:r>
          </a:p>
          <a:p>
            <a:r>
              <a:rPr lang="en-US" sz="2000" dirty="0">
                <a:solidFill>
                  <a:schemeClr val="tx1"/>
                </a:solidFill>
                <a:latin typeface="+mn-lt"/>
              </a:rPr>
              <a:t>Automating-monitoring-improving a business process</a:t>
            </a:r>
          </a:p>
          <a:p>
            <a:r>
              <a:rPr lang="en-US" sz="2000" dirty="0">
                <a:solidFill>
                  <a:schemeClr val="tx1"/>
                </a:solidFill>
                <a:latin typeface="+mn-lt"/>
              </a:rPr>
              <a:t>Long running processes</a:t>
            </a:r>
          </a:p>
          <a:p>
            <a:r>
              <a:rPr lang="en-US" sz="2000" dirty="0">
                <a:solidFill>
                  <a:schemeClr val="tx1"/>
                </a:solidFill>
                <a:latin typeface="+mn-lt"/>
              </a:rPr>
              <a:t>Connecting to other enterprise systems</a:t>
            </a:r>
          </a:p>
          <a:p>
            <a:pPr lvl="1"/>
            <a:r>
              <a:rPr lang="en-US" sz="4000" dirty="0" smtClean="0">
                <a:solidFill>
                  <a:schemeClr val="tx2"/>
                </a:solidFill>
                <a:latin typeface="+mj-lt"/>
              </a:rPr>
              <a:t>Custom REST based Web Services</a:t>
            </a:r>
          </a:p>
          <a:p>
            <a:pPr lvl="1"/>
            <a:r>
              <a:rPr lang="en-US" sz="4000" dirty="0" smtClean="0">
                <a:solidFill>
                  <a:schemeClr val="tx2"/>
                </a:solidFill>
                <a:latin typeface="+mj-lt"/>
              </a:rPr>
              <a:t>Custom Actions</a:t>
            </a:r>
          </a:p>
          <a:p>
            <a:pPr lvl="1"/>
            <a:r>
              <a:rPr lang="en-US" sz="4000" dirty="0" smtClean="0">
                <a:solidFill>
                  <a:schemeClr val="tx2"/>
                </a:solidFill>
                <a:latin typeface="+mj-lt"/>
              </a:rPr>
              <a:t>What’s new in Visual Studio 2013/2012 for workflows?</a:t>
            </a:r>
          </a:p>
          <a:p>
            <a:r>
              <a:rPr lang="en-US" sz="2000" dirty="0" smtClean="0">
                <a:solidFill>
                  <a:schemeClr val="tx1"/>
                </a:solidFill>
              </a:rPr>
              <a:t>Fully declarative no code authoring environment</a:t>
            </a:r>
          </a:p>
          <a:p>
            <a:r>
              <a:rPr lang="en-US" sz="2000" dirty="0" smtClean="0">
                <a:solidFill>
                  <a:schemeClr val="tx1"/>
                </a:solidFill>
              </a:rPr>
              <a:t>New workflow actions </a:t>
            </a:r>
          </a:p>
          <a:p>
            <a:r>
              <a:rPr lang="en-US" sz="2000" dirty="0" smtClean="0">
                <a:solidFill>
                  <a:schemeClr val="tx1"/>
                </a:solidFill>
              </a:rPr>
              <a:t>DynamicValue</a:t>
            </a:r>
          </a:p>
          <a:p>
            <a:endParaRPr lang="en-US" sz="2000" dirty="0">
              <a:solidFill>
                <a:schemeClr val="tx1"/>
              </a:solidFill>
            </a:endParaRPr>
          </a:p>
          <a:p>
            <a:pPr lvl="1"/>
            <a:endParaRPr lang="en-US" sz="4000" dirty="0" smtClean="0">
              <a:solidFill>
                <a:schemeClr val="tx2"/>
              </a:solidFill>
              <a:latin typeface="+mj-lt"/>
            </a:endParaRPr>
          </a:p>
        </p:txBody>
      </p:sp>
    </p:spTree>
    <p:extLst>
      <p:ext uri="{BB962C8B-B14F-4D97-AF65-F5344CB8AC3E}">
        <p14:creationId xmlns:p14="http://schemas.microsoft.com/office/powerpoint/2010/main" val="2115008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fade">
                                      <p:cBhvr>
                                        <p:cTn id="19" dur="500"/>
                                        <p:tgtEl>
                                          <p:spTgt spid="6">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6">
                                            <p:txEl>
                                              <p:pRg st="9" end="9"/>
                                            </p:txEl>
                                          </p:spTgt>
                                        </p:tgtEl>
                                        <p:attrNameLst>
                                          <p:attrName>style.visibility</p:attrName>
                                        </p:attrNameLst>
                                      </p:cBhvr>
                                      <p:to>
                                        <p:strVal val="visible"/>
                                      </p:to>
                                    </p:set>
                                    <p:animEffect transition="in" filter="fade">
                                      <p:cBhvr>
                                        <p:cTn id="40" dur="500"/>
                                        <p:tgtEl>
                                          <p:spTgt spid="6">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fade">
                                      <p:cBhvr>
                                        <p:cTn id="43"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What about Farm/Sandbox solutions?</a:t>
            </a:r>
            <a:endParaRPr lang="en-US" dirty="0"/>
          </a:p>
        </p:txBody>
      </p:sp>
      <p:sp>
        <p:nvSpPr>
          <p:cNvPr id="3" name="Rectangle 2"/>
          <p:cNvSpPr/>
          <p:nvPr>
            <p:custDataLst>
              <p:tags r:id="rId1"/>
            </p:custDataLst>
          </p:nvPr>
        </p:nvSpPr>
        <p:spPr bwMode="auto">
          <a:xfrm>
            <a:off x="1233806" y="2125662"/>
            <a:ext cx="3139440" cy="3139440"/>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Still supported…</a:t>
            </a:r>
            <a:endParaRPr lang="en-US" sz="3000" dirty="0">
              <a:gradFill flip="none" rotWithShape="1">
                <a:gsLst>
                  <a:gs pos="0">
                    <a:srgbClr val="FFFFFF"/>
                  </a:gs>
                  <a:gs pos="100000">
                    <a:srgbClr val="FFFFFF"/>
                  </a:gs>
                </a:gsLst>
                <a:lin ang="5400000" scaled="0"/>
                <a:tileRect/>
              </a:gradFill>
            </a:endParaRPr>
          </a:p>
        </p:txBody>
      </p:sp>
      <p:sp>
        <p:nvSpPr>
          <p:cNvPr id="10" name="Rectangle 9"/>
          <p:cNvSpPr/>
          <p:nvPr>
            <p:custDataLst>
              <p:tags r:id="rId2"/>
            </p:custDataLst>
          </p:nvPr>
        </p:nvSpPr>
        <p:spPr bwMode="auto">
          <a:xfrm>
            <a:off x="4525963" y="2125662"/>
            <a:ext cx="3139440" cy="3139440"/>
          </a:xfrm>
          <a:prstGeom prst="rect">
            <a:avLst/>
          </a:prstGeom>
          <a:solidFill>
            <a:srgbClr val="BA141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Farm solutions don’t work in SharePoint Online</a:t>
            </a:r>
            <a:endParaRPr lang="en-US" sz="3000" dirty="0">
              <a:gradFill flip="none" rotWithShape="1">
                <a:gsLst>
                  <a:gs pos="0">
                    <a:srgbClr val="FFFFFF"/>
                  </a:gs>
                  <a:gs pos="100000">
                    <a:srgbClr val="FFFFFF"/>
                  </a:gs>
                </a:gsLst>
                <a:lin ang="5400000" scaled="0"/>
                <a:tileRect/>
              </a:gradFill>
            </a:endParaRPr>
          </a:p>
        </p:txBody>
      </p:sp>
      <p:sp>
        <p:nvSpPr>
          <p:cNvPr id="11" name="Rectangle 10"/>
          <p:cNvSpPr/>
          <p:nvPr>
            <p:custDataLst>
              <p:tags r:id="rId3"/>
            </p:custDataLst>
          </p:nvPr>
        </p:nvSpPr>
        <p:spPr bwMode="auto">
          <a:xfrm>
            <a:off x="7803197" y="2125662"/>
            <a:ext cx="3139440" cy="3139440"/>
          </a:xfrm>
          <a:prstGeom prst="rect">
            <a:avLst/>
          </a:prstGeom>
          <a:solidFill>
            <a:srgbClr val="BA141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Sandbox solutions with code are deprecated</a:t>
            </a:r>
            <a:endParaRPr lang="en-US" sz="3000" dirty="0">
              <a:gradFill flip="none" rotWithShape="1">
                <a:gsLst>
                  <a:gs pos="0">
                    <a:srgbClr val="FFFFFF"/>
                  </a:gs>
                  <a:gs pos="100000">
                    <a:srgbClr val="FFFFFF"/>
                  </a:gs>
                </a:gsLst>
                <a:lin ang="5400000" scaled="0"/>
                <a:tileRect/>
              </a:gradFill>
            </a:endParaRPr>
          </a:p>
        </p:txBody>
      </p:sp>
    </p:spTree>
    <p:extLst>
      <p:ext uri="{BB962C8B-B14F-4D97-AF65-F5344CB8AC3E}">
        <p14:creationId xmlns:p14="http://schemas.microsoft.com/office/powerpoint/2010/main" val="41460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choose between the tools?</a:t>
            </a:r>
            <a:endParaRPr lang="en-US" dirty="0"/>
          </a:p>
        </p:txBody>
      </p:sp>
    </p:spTree>
    <p:extLst>
      <p:ext uri="{BB962C8B-B14F-4D97-AF65-F5344CB8AC3E}">
        <p14:creationId xmlns:p14="http://schemas.microsoft.com/office/powerpoint/2010/main" val="1756042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How to choose between the tools?</a:t>
            </a:r>
            <a:endParaRPr lang="en-US" dirty="0"/>
          </a:p>
        </p:txBody>
      </p:sp>
      <p:sp>
        <p:nvSpPr>
          <p:cNvPr id="3" name="Rectangle 2"/>
          <p:cNvSpPr/>
          <p:nvPr>
            <p:custDataLst>
              <p:tags r:id="rId1"/>
            </p:custDataLst>
          </p:nvPr>
        </p:nvSpPr>
        <p:spPr bwMode="auto">
          <a:xfrm>
            <a:off x="1964449" y="1973262"/>
            <a:ext cx="2682240" cy="268224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b" anchorCtr="0" compatLnSpc="1">
            <a:prstTxWarp prst="textNoShape">
              <a:avLst/>
            </a:prstTxWarp>
          </a:bodyPr>
          <a:lstStyle/>
          <a:p>
            <a:pP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The Browser</a:t>
            </a:r>
            <a:endParaRPr lang="en-US" sz="3000" dirty="0">
              <a:gradFill flip="none" rotWithShape="1">
                <a:gsLst>
                  <a:gs pos="0">
                    <a:srgbClr val="FFFFFF"/>
                  </a:gs>
                  <a:gs pos="100000">
                    <a:srgbClr val="FFFFFF"/>
                  </a:gs>
                </a:gsLst>
                <a:lin ang="5400000" scaled="0"/>
                <a:tileRect/>
              </a:gradFill>
            </a:endParaRPr>
          </a:p>
        </p:txBody>
      </p:sp>
      <p:sp>
        <p:nvSpPr>
          <p:cNvPr id="9" name="Rectangle 8"/>
          <p:cNvSpPr/>
          <p:nvPr>
            <p:custDataLst>
              <p:tags r:id="rId2"/>
            </p:custDataLst>
          </p:nvPr>
        </p:nvSpPr>
        <p:spPr bwMode="auto">
          <a:xfrm>
            <a:off x="7650797" y="1973262"/>
            <a:ext cx="2682240" cy="2682240"/>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0650" tIns="80010" rIns="120650" bIns="80010" numCol="1" rtlCol="0" anchor="b" anchorCtr="0" compatLnSpc="1">
            <a:prstTxWarp prst="textNoShape">
              <a:avLst/>
            </a:prstTxWarp>
          </a:bodyPr>
          <a:lstStyle/>
          <a:p>
            <a:pPr defTabSz="932472" fontAlgn="base">
              <a:spcBef>
                <a:spcPct val="0"/>
              </a:spcBef>
              <a:spcAft>
                <a:spcPct val="0"/>
              </a:spcAft>
            </a:pPr>
            <a:r>
              <a:rPr lang="en-US" sz="2600" dirty="0" smtClean="0">
                <a:gradFill flip="none" rotWithShape="1">
                  <a:gsLst>
                    <a:gs pos="0">
                      <a:srgbClr val="FFFFFF"/>
                    </a:gs>
                    <a:gs pos="100000">
                      <a:srgbClr val="FFFFFF"/>
                    </a:gs>
                  </a:gsLst>
                  <a:lin ang="5400000" scaled="0"/>
                  <a:tileRect/>
                </a:gradFill>
              </a:rPr>
              <a:t>Visual Studio 2013/2012</a:t>
            </a:r>
            <a:endParaRPr lang="en-US" sz="2600" dirty="0">
              <a:gradFill flip="none" rotWithShape="1">
                <a:gsLst>
                  <a:gs pos="0">
                    <a:srgbClr val="FFFFFF"/>
                  </a:gs>
                  <a:gs pos="100000">
                    <a:srgbClr val="FFFFFF"/>
                  </a:gs>
                </a:gsLst>
                <a:lin ang="5400000" scaled="0"/>
                <a:tileRect/>
              </a:gradFill>
            </a:endParaRPr>
          </a:p>
        </p:txBody>
      </p:sp>
      <p:sp>
        <p:nvSpPr>
          <p:cNvPr id="13" name="Text Placeholder 5"/>
          <p:cNvSpPr>
            <a:spLocks noGrp="1"/>
          </p:cNvSpPr>
          <p:nvPr>
            <p:ph type="body" sz="quarter" idx="11"/>
          </p:nvPr>
        </p:nvSpPr>
        <p:spPr>
          <a:xfrm>
            <a:off x="1798637" y="5626397"/>
            <a:ext cx="10303422" cy="461665"/>
          </a:xfrm>
        </p:spPr>
        <p:txBody>
          <a:bodyPr/>
          <a:lstStyle/>
          <a:p>
            <a:r>
              <a:rPr lang="en-US" sz="2000" dirty="0" smtClean="0">
                <a:solidFill>
                  <a:schemeClr val="tx1"/>
                </a:solidFill>
                <a:latin typeface="+mn-lt"/>
              </a:rPr>
              <a:t>Simple		    					</a:t>
            </a:r>
            <a:r>
              <a:rPr lang="en-US" sz="2000" dirty="0">
                <a:solidFill>
                  <a:schemeClr val="tx1"/>
                </a:solidFill>
                <a:latin typeface="+mn-lt"/>
              </a:rPr>
              <a:t> </a:t>
            </a:r>
            <a:r>
              <a:rPr lang="en-US" sz="2000" dirty="0" smtClean="0">
                <a:solidFill>
                  <a:schemeClr val="tx1"/>
                </a:solidFill>
                <a:latin typeface="+mn-lt"/>
              </a:rPr>
              <a:t>            Complex</a:t>
            </a:r>
            <a:endParaRPr lang="en-US" sz="2000" dirty="0">
              <a:solidFill>
                <a:schemeClr val="tx1"/>
              </a:solidFill>
              <a:latin typeface="+mn-lt"/>
            </a:endParaRPr>
          </a:p>
        </p:txBody>
      </p:sp>
      <p:sp>
        <p:nvSpPr>
          <p:cNvPr id="15" name="Isosceles Triangle 14"/>
          <p:cNvSpPr/>
          <p:nvPr/>
        </p:nvSpPr>
        <p:spPr bwMode="auto">
          <a:xfrm rot="16200000">
            <a:off x="5796906" y="2618729"/>
            <a:ext cx="461664" cy="6476998"/>
          </a:xfrm>
          <a:prstGeom prst="triangle">
            <a:avLst/>
          </a:prstGeom>
          <a:gradFill flip="none" rotWithShape="1">
            <a:gsLst>
              <a:gs pos="0">
                <a:schemeClr val="accent4">
                  <a:lumMod val="40000"/>
                  <a:lumOff val="60000"/>
                </a:schemeClr>
              </a:gs>
              <a:gs pos="100000">
                <a:schemeClr val="accent4"/>
              </a:gs>
            </a:gsLst>
            <a:lin ang="5400000" scaled="0"/>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ectangle 7"/>
          <p:cNvSpPr/>
          <p:nvPr>
            <p:custDataLst>
              <p:tags r:id="rId3"/>
            </p:custDataLst>
          </p:nvPr>
        </p:nvSpPr>
        <p:spPr bwMode="auto">
          <a:xfrm>
            <a:off x="4807623" y="1973262"/>
            <a:ext cx="2682240" cy="268224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0650" tIns="80010" rIns="120650" bIns="80010" numCol="1" rtlCol="0" anchor="b" anchorCtr="0" compatLnSpc="1">
            <a:prstTxWarp prst="textNoShape">
              <a:avLst/>
            </a:prstTxWarp>
          </a:bodyPr>
          <a:lstStyle/>
          <a:p>
            <a:pPr defTabSz="932472" fontAlgn="base">
              <a:spcBef>
                <a:spcPct val="0"/>
              </a:spcBef>
              <a:spcAft>
                <a:spcPct val="0"/>
              </a:spcAft>
            </a:pPr>
            <a:r>
              <a:rPr lang="en-US" sz="2600" dirty="0" smtClean="0">
                <a:gradFill flip="none" rotWithShape="1">
                  <a:gsLst>
                    <a:gs pos="0">
                      <a:srgbClr val="FFFFFF"/>
                    </a:gs>
                    <a:gs pos="100000">
                      <a:srgbClr val="FFFFFF"/>
                    </a:gs>
                  </a:gsLst>
                  <a:lin ang="5400000" scaled="0"/>
                  <a:tileRect/>
                </a:gradFill>
              </a:rPr>
              <a:t>SharePoint Designer 2013</a:t>
            </a:r>
            <a:endParaRPr lang="en-US" sz="2600" dirty="0">
              <a:gradFill flip="none" rotWithShape="1">
                <a:gsLst>
                  <a:gs pos="0">
                    <a:srgbClr val="FFFFFF"/>
                  </a:gs>
                  <a:gs pos="100000">
                    <a:srgbClr val="FFFFFF"/>
                  </a:gs>
                </a:gsLst>
                <a:lin ang="5400000" scaled="0"/>
                <a:tileRect/>
              </a:gradFill>
            </a:endParaRPr>
          </a:p>
        </p:txBody>
      </p:sp>
    </p:spTree>
    <p:extLst>
      <p:ext uri="{BB962C8B-B14F-4D97-AF65-F5344CB8AC3E}">
        <p14:creationId xmlns:p14="http://schemas.microsoft.com/office/powerpoint/2010/main" val="530855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0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grpId="0" nodeType="clickEffect">
                                  <p:stCondLst>
                                    <p:cond delay="0"/>
                                  </p:stCondLst>
                                  <p:childTnLst>
                                    <p:animScale>
                                      <p:cBhvr>
                                        <p:cTn id="14" dur="1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Extend business processes with Workflow</a:t>
            </a:r>
            <a:endParaRPr lang="en-US" dirty="0"/>
          </a:p>
        </p:txBody>
      </p:sp>
      <p:pic>
        <p:nvPicPr>
          <p:cNvPr id="7" name="Picture 6"/>
          <p:cNvPicPr>
            <a:picLocks noChangeAspect="1"/>
          </p:cNvPicPr>
          <p:nvPr/>
        </p:nvPicPr>
        <p:blipFill>
          <a:blip r:embed="rId8"/>
          <a:stretch>
            <a:fillRect/>
          </a:stretch>
        </p:blipFill>
        <p:spPr>
          <a:xfrm>
            <a:off x="459592" y="1185033"/>
            <a:ext cx="8039142" cy="5351608"/>
          </a:xfrm>
          <a:prstGeom prst="rect">
            <a:avLst/>
          </a:prstGeom>
        </p:spPr>
      </p:pic>
      <p:sp>
        <p:nvSpPr>
          <p:cNvPr id="11" name="Rectangle 10"/>
          <p:cNvSpPr/>
          <p:nvPr>
            <p:custDataLst>
              <p:tags r:id="rId1"/>
            </p:custDataLst>
          </p:nvPr>
        </p:nvSpPr>
        <p:spPr bwMode="auto">
          <a:xfrm>
            <a:off x="8548716" y="1160530"/>
            <a:ext cx="1814340" cy="1814340"/>
          </a:xfrm>
          <a:prstGeom prst="rect">
            <a:avLst/>
          </a:prstGeom>
          <a:solidFill>
            <a:srgbClr val="00723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What is Workflow Manager?</a:t>
            </a:r>
          </a:p>
        </p:txBody>
      </p:sp>
      <p:sp>
        <p:nvSpPr>
          <p:cNvPr id="12" name="Rectangle 11"/>
          <p:cNvSpPr/>
          <p:nvPr>
            <p:custDataLst>
              <p:tags r:id="rId2"/>
            </p:custDataLst>
          </p:nvPr>
        </p:nvSpPr>
        <p:spPr bwMode="auto">
          <a:xfrm>
            <a:off x="10420358" y="1160530"/>
            <a:ext cx="1814340" cy="1814340"/>
          </a:xfrm>
          <a:prstGeom prst="rect">
            <a:avLst/>
          </a:prstGeom>
          <a:solidFill>
            <a:srgbClr val="68217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What is SharePoint Workflow?</a:t>
            </a:r>
          </a:p>
        </p:txBody>
      </p:sp>
      <p:sp>
        <p:nvSpPr>
          <p:cNvPr id="13" name="Rectangle 12"/>
          <p:cNvSpPr/>
          <p:nvPr>
            <p:custDataLst>
              <p:tags r:id="rId3"/>
            </p:custDataLst>
          </p:nvPr>
        </p:nvSpPr>
        <p:spPr bwMode="auto">
          <a:xfrm>
            <a:off x="8562863" y="3031133"/>
            <a:ext cx="1814340" cy="1814340"/>
          </a:xfrm>
          <a:prstGeom prst="rect">
            <a:avLst/>
          </a:prstGeom>
          <a:solidFill>
            <a:srgbClr val="002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Workflow Creation Tools</a:t>
            </a:r>
          </a:p>
        </p:txBody>
      </p:sp>
      <p:sp>
        <p:nvSpPr>
          <p:cNvPr id="14" name="Rectangle 13"/>
          <p:cNvSpPr/>
          <p:nvPr>
            <p:custDataLst>
              <p:tags r:id="rId4"/>
            </p:custDataLst>
          </p:nvPr>
        </p:nvSpPr>
        <p:spPr bwMode="auto">
          <a:xfrm>
            <a:off x="10426637" y="3031133"/>
            <a:ext cx="1814340" cy="1814340"/>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Scenario-based Demos!</a:t>
            </a:r>
            <a:endParaRPr lang="en-US" sz="2400" dirty="0">
              <a:gradFill flip="none" rotWithShape="1">
                <a:gsLst>
                  <a:gs pos="0">
                    <a:srgbClr val="FFFFFF"/>
                  </a:gs>
                  <a:gs pos="100000">
                    <a:srgbClr val="FFFFFF"/>
                  </a:gs>
                </a:gsLst>
                <a:lin ang="5400000" scaled="0"/>
                <a:tileRect/>
              </a:gradFill>
            </a:endParaRPr>
          </a:p>
        </p:txBody>
      </p:sp>
      <p:sp>
        <p:nvSpPr>
          <p:cNvPr id="18" name="Rectangle 17"/>
          <p:cNvSpPr/>
          <p:nvPr>
            <p:custDataLst>
              <p:tags r:id="rId5"/>
            </p:custDataLst>
          </p:nvPr>
        </p:nvSpPr>
        <p:spPr bwMode="auto">
          <a:xfrm>
            <a:off x="8550204" y="4924011"/>
            <a:ext cx="3699165" cy="161263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How to Choose Between the Tools?</a:t>
            </a:r>
            <a:endParaRPr lang="en-US" sz="2400" dirty="0">
              <a:gradFill flip="none" rotWithShape="1">
                <a:gsLst>
                  <a:gs pos="0">
                    <a:srgbClr val="FFFFFF"/>
                  </a:gs>
                  <a:gs pos="100000">
                    <a:srgbClr val="FFFFFF"/>
                  </a:gs>
                </a:gsLst>
                <a:lin ang="5400000" scaled="0"/>
                <a:tileRect/>
              </a:gradFill>
            </a:endParaRPr>
          </a:p>
        </p:txBody>
      </p:sp>
    </p:spTree>
    <p:extLst>
      <p:ext uri="{BB962C8B-B14F-4D97-AF65-F5344CB8AC3E}">
        <p14:creationId xmlns:p14="http://schemas.microsoft.com/office/powerpoint/2010/main" val="59996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Resources</a:t>
            </a:r>
            <a:endParaRPr lang="en-US" dirty="0"/>
          </a:p>
        </p:txBody>
      </p:sp>
      <p:sp>
        <p:nvSpPr>
          <p:cNvPr id="6" name="Text Placeholder 5"/>
          <p:cNvSpPr>
            <a:spLocks noGrp="1"/>
          </p:cNvSpPr>
          <p:nvPr>
            <p:ph type="body" sz="quarter" idx="11"/>
          </p:nvPr>
        </p:nvSpPr>
        <p:spPr>
          <a:xfrm>
            <a:off x="274639" y="1212849"/>
            <a:ext cx="11889564" cy="4191917"/>
          </a:xfrm>
        </p:spPr>
        <p:txBody>
          <a:bodyPr/>
          <a:lstStyle/>
          <a:p>
            <a:endParaRPr lang="en-US" dirty="0" smtClean="0"/>
          </a:p>
          <a:p>
            <a:r>
              <a:rPr lang="en-US" dirty="0" smtClean="0"/>
              <a:t>SharePoint </a:t>
            </a:r>
            <a:r>
              <a:rPr lang="en-US" dirty="0"/>
              <a:t>2013 workflow hub</a:t>
            </a:r>
          </a:p>
          <a:p>
            <a:pPr lvl="3"/>
            <a:r>
              <a:rPr lang="en-US" sz="3200" dirty="0" smtClean="0">
                <a:solidFill>
                  <a:schemeClr val="tx1"/>
                </a:solidFill>
                <a:hlinkClick r:id="rId3"/>
              </a:rPr>
              <a:t>http</a:t>
            </a:r>
            <a:r>
              <a:rPr lang="en-US" sz="3200" dirty="0">
                <a:solidFill>
                  <a:schemeClr val="tx1"/>
                </a:solidFill>
                <a:hlinkClick r:id="rId3"/>
              </a:rPr>
              <a:t>://</a:t>
            </a:r>
            <a:r>
              <a:rPr lang="en-US" sz="3200" dirty="0" smtClean="0">
                <a:solidFill>
                  <a:schemeClr val="tx1"/>
                </a:solidFill>
                <a:hlinkClick r:id="rId3"/>
              </a:rPr>
              <a:t>aka.ms/sp2013workflow</a:t>
            </a:r>
            <a:endParaRPr lang="en-US" sz="3200" dirty="0" smtClean="0">
              <a:solidFill>
                <a:schemeClr val="tx1"/>
              </a:solidFill>
            </a:endParaRPr>
          </a:p>
          <a:p>
            <a:endParaRPr lang="en-US" dirty="0" smtClean="0"/>
          </a:p>
          <a:p>
            <a:r>
              <a:rPr lang="en-US" dirty="0" smtClean="0"/>
              <a:t>Workflow Videos from SPC2012</a:t>
            </a:r>
          </a:p>
          <a:p>
            <a:r>
              <a:rPr lang="en-US" sz="3200" dirty="0">
                <a:latin typeface="+mn-lt"/>
              </a:rPr>
              <a:t> </a:t>
            </a:r>
            <a:r>
              <a:rPr lang="en-US" sz="3200" dirty="0" smtClean="0">
                <a:latin typeface="+mn-lt"/>
              </a:rPr>
              <a:t>   </a:t>
            </a:r>
            <a:r>
              <a:rPr lang="en-US" sz="3200" dirty="0" smtClean="0">
                <a:latin typeface="+mn-lt"/>
                <a:hlinkClick r:id="rId4"/>
              </a:rPr>
              <a:t>http</a:t>
            </a:r>
            <a:r>
              <a:rPr lang="en-US" sz="3200" dirty="0">
                <a:latin typeface="+mn-lt"/>
                <a:hlinkClick r:id="rId4"/>
              </a:rPr>
              <a:t>://</a:t>
            </a:r>
            <a:r>
              <a:rPr lang="en-US" sz="3200" dirty="0" smtClean="0">
                <a:latin typeface="+mn-lt"/>
                <a:hlinkClick r:id="rId4"/>
              </a:rPr>
              <a:t>aka.ms/SPC2012WorkflowSessions</a:t>
            </a:r>
            <a:endParaRPr lang="en-US" sz="3200" dirty="0" smtClean="0">
              <a:latin typeface="+mn-lt"/>
            </a:endParaRPr>
          </a:p>
          <a:p>
            <a:endParaRPr lang="en-US" sz="2000" dirty="0" smtClean="0">
              <a:latin typeface="+mn-lt"/>
            </a:endParaRPr>
          </a:p>
        </p:txBody>
      </p:sp>
    </p:spTree>
    <p:extLst>
      <p:ext uri="{BB962C8B-B14F-4D97-AF65-F5344CB8AC3E}">
        <p14:creationId xmlns:p14="http://schemas.microsoft.com/office/powerpoint/2010/main" val="1725158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Additional Workflow Sessions</a:t>
            </a:r>
            <a:endParaRPr lang="en-US" dirty="0"/>
          </a:p>
        </p:txBody>
      </p:sp>
      <p:sp>
        <p:nvSpPr>
          <p:cNvPr id="6" name="Text Placeholder 5"/>
          <p:cNvSpPr>
            <a:spLocks noGrp="1"/>
          </p:cNvSpPr>
          <p:nvPr>
            <p:ph type="body" sz="quarter" idx="11"/>
          </p:nvPr>
        </p:nvSpPr>
        <p:spPr>
          <a:xfrm>
            <a:off x="274639" y="1212849"/>
            <a:ext cx="11889564" cy="4936736"/>
          </a:xfrm>
        </p:spPr>
        <p:txBody>
          <a:bodyPr/>
          <a:lstStyle/>
          <a:p>
            <a:endParaRPr lang="en-US" dirty="0" smtClean="0"/>
          </a:p>
          <a:p>
            <a:r>
              <a:rPr lang="en-US" dirty="0" smtClean="0"/>
              <a:t>DEV:</a:t>
            </a:r>
          </a:p>
          <a:p>
            <a:r>
              <a:rPr lang="en-US" sz="3200" dirty="0" smtClean="0">
                <a:solidFill>
                  <a:schemeClr val="tx1"/>
                </a:solidFill>
                <a:latin typeface="+mn-lt"/>
              </a:rPr>
              <a:t>	SPC3994 </a:t>
            </a:r>
            <a:r>
              <a:rPr lang="en-US" sz="3200" dirty="0">
                <a:solidFill>
                  <a:schemeClr val="tx1"/>
                </a:solidFill>
                <a:latin typeface="+mn-lt"/>
              </a:rPr>
              <a:t>- What's new in Workflow for SharePoint Online</a:t>
            </a:r>
          </a:p>
          <a:p>
            <a:pPr marL="0" lvl="3"/>
            <a:r>
              <a:rPr lang="en-US" sz="3200" dirty="0"/>
              <a:t>	SPC348 </a:t>
            </a:r>
            <a:r>
              <a:rPr lang="en-US" sz="3200" dirty="0" smtClean="0"/>
              <a:t>  - </a:t>
            </a:r>
            <a:r>
              <a:rPr lang="en-US" sz="3200" dirty="0"/>
              <a:t>Update on InfoPath and SharePoint Forms</a:t>
            </a:r>
          </a:p>
          <a:p>
            <a:endParaRPr lang="en-US" dirty="0" smtClean="0"/>
          </a:p>
          <a:p>
            <a:r>
              <a:rPr lang="en-US" dirty="0" smtClean="0"/>
              <a:t>IT PRO:</a:t>
            </a:r>
          </a:p>
          <a:p>
            <a:r>
              <a:rPr lang="en-US" sz="3200" dirty="0" smtClean="0">
                <a:solidFill>
                  <a:schemeClr val="tx1"/>
                </a:solidFill>
                <a:latin typeface="+mn-lt"/>
              </a:rPr>
              <a:t>	SPC356   - </a:t>
            </a:r>
            <a:r>
              <a:rPr lang="en-US" sz="3200" dirty="0">
                <a:solidFill>
                  <a:schemeClr val="tx1"/>
                </a:solidFill>
                <a:latin typeface="+mn-lt"/>
              </a:rPr>
              <a:t>Designing, deploying, and managing Workflow </a:t>
            </a:r>
            <a:endParaRPr lang="en-US" sz="3200" dirty="0" smtClean="0">
              <a:solidFill>
                <a:schemeClr val="tx1"/>
              </a:solidFill>
              <a:latin typeface="+mn-lt"/>
            </a:endParaRPr>
          </a:p>
          <a:p>
            <a:r>
              <a:rPr lang="en-US" sz="3200" dirty="0">
                <a:solidFill>
                  <a:schemeClr val="tx1"/>
                </a:solidFill>
                <a:latin typeface="+mn-lt"/>
              </a:rPr>
              <a:t>	</a:t>
            </a:r>
            <a:r>
              <a:rPr lang="en-US" sz="3200" dirty="0" smtClean="0">
                <a:solidFill>
                  <a:schemeClr val="tx1"/>
                </a:solidFill>
                <a:latin typeface="+mn-lt"/>
              </a:rPr>
              <a:t>	         Manager farms</a:t>
            </a:r>
            <a:endParaRPr lang="en-US" sz="3200" dirty="0">
              <a:solidFill>
                <a:schemeClr val="tx1"/>
              </a:solidFill>
              <a:latin typeface="+mn-lt"/>
            </a:endParaRPr>
          </a:p>
        </p:txBody>
      </p:sp>
    </p:spTree>
    <p:extLst>
      <p:ext uri="{BB962C8B-B14F-4D97-AF65-F5344CB8AC3E}">
        <p14:creationId xmlns:p14="http://schemas.microsoft.com/office/powerpoint/2010/main" val="75435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500"/>
                                        <p:tgtEl>
                                          <p:spTgt spid="6">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5" end="5"/>
                                            </p:txEl>
                                          </p:spTgt>
                                        </p:tgtEl>
                                        <p:attrNameLst>
                                          <p:attrName>style.visibility</p:attrName>
                                        </p:attrNameLst>
                                      </p:cBhvr>
                                      <p:to>
                                        <p:strVal val="visible"/>
                                      </p:to>
                                    </p:set>
                                    <p:animEffect transition="in" filter="fade">
                                      <p:cBhvr>
                                        <p:cTn id="18" dur="500"/>
                                        <p:tgtEl>
                                          <p:spTgt spid="6">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Effect transition="in" filter="fade">
                                      <p:cBhvr>
                                        <p:cTn id="21" dur="500"/>
                                        <p:tgtEl>
                                          <p:spTgt spid="6">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Effect transition="in" filter="fade">
                                      <p:cBhvr>
                                        <p:cTn id="24"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latin typeface="Segoe UI" panose="020B0502040204020203" pitchFamily="34" charset="0"/>
                <a:cs typeface="Segoe UI" panose="020B0502040204020203" pitchFamily="34" charset="0"/>
              </a:rPr>
              <a:t>StackOverflow</a:t>
            </a:r>
            <a:endParaRPr lang="en-US" sz="2040" dirty="0">
              <a:latin typeface="Segoe UI" panose="020B0502040204020203" pitchFamily="34" charset="0"/>
              <a:cs typeface="Segoe UI" panose="020B0502040204020203" pitchFamily="34" charset="0"/>
            </a:endParaRPr>
          </a:p>
          <a:p>
            <a:pPr lvl="1" defTabSz="577881"/>
            <a:r>
              <a:rPr lang="en-US" sz="2040" dirty="0">
                <a:latin typeface="Segoe UI" panose="020B0502040204020203" pitchFamily="34" charset="0"/>
                <a:cs typeface="Segoe UI" panose="020B0502040204020203" pitchFamily="34" charset="0"/>
              </a:rPr>
              <a:t>		</a:t>
            </a:r>
            <a:r>
              <a:rPr lang="en-US" sz="2040" dirty="0">
                <a:latin typeface="Segoe UI" panose="020B0502040204020203" pitchFamily="34" charset="0"/>
                <a:cs typeface="Segoe UI" panose="020B0502040204020203" pitchFamily="34" charset="0"/>
                <a:hlinkClick r:id="rId10"/>
              </a:rPr>
              <a:t>[Office]</a:t>
            </a:r>
            <a:r>
              <a:rPr lang="en-US" sz="2040" dirty="0">
                <a:latin typeface="Segoe UI" panose="020B0502040204020203" pitchFamily="34" charset="0"/>
                <a:cs typeface="Segoe UI" panose="020B0502040204020203" pitchFamily="34" charset="0"/>
              </a:rPr>
              <a:t> and </a:t>
            </a:r>
            <a:r>
              <a:rPr lang="en-US" sz="2040" dirty="0">
                <a:latin typeface="Segoe UI" panose="020B0502040204020203" pitchFamily="34" charset="0"/>
                <a:cs typeface="Segoe UI" panose="020B0502040204020203" pitchFamily="34" charset="0"/>
                <a:hlinkClick r:id="rId11"/>
              </a:rPr>
              <a:t>[SharePoint]</a:t>
            </a:r>
            <a:endParaRPr lang="en-US" sz="2040" dirty="0">
              <a:latin typeface="Segoe UI" panose="020B0502040204020203" pitchFamily="34" charset="0"/>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latin typeface="Segoe UI" panose="020B0502040204020203" pitchFamily="34" charset="0"/>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latin typeface="Segoe UI" panose="020B0502040204020203" pitchFamily="34" charset="0"/>
                <a:cs typeface="Segoe UI" panose="020B0502040204020203" pitchFamily="34" charset="0"/>
              </a:rPr>
              <a:t>and </a:t>
            </a:r>
            <a:r>
              <a:rPr lang="en-US" sz="2040" dirty="0">
                <a:latin typeface="Segoe UI" panose="020B0502040204020203" pitchFamily="34" charset="0"/>
                <a:cs typeface="Segoe UI" panose="020B0502040204020203" pitchFamily="34" charset="0"/>
                <a:hlinkClick r:id="rId13"/>
              </a:rPr>
              <a:t>Office 365 API Tools for Visual Studio 2013</a:t>
            </a:r>
            <a:endParaRPr lang="en-US" sz="2040" dirty="0">
              <a:latin typeface="Segoe UI" panose="020B0502040204020203" pitchFamily="34" charset="0"/>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467394597"/>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922564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chemeClr val="bg1"/>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chemeClr val="tx1">
                  <a:lumMod val="65000"/>
                  <a:lumOff val="35000"/>
                </a:scheme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870347737"/>
      </p:ext>
    </p:extLst>
  </p:cSld>
  <p:clrMapOvr>
    <a:masterClrMapping/>
  </p:clrMapOvr>
  <p:transition>
    <p:fade/>
  </p:transition>
  <p:timing>
    <p:tnLst>
      <p:par>
        <p:cTn id="1" dur="indefinite" restart="never" nodeType="tmRoot">
          <p:childTnLst>
            <p:par>
              <p:cTn id="2"/>
            </p:par>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7524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Extend business processes with Workflow</a:t>
            </a:r>
            <a:endParaRPr lang="en-US" dirty="0"/>
          </a:p>
        </p:txBody>
      </p:sp>
      <p:pic>
        <p:nvPicPr>
          <p:cNvPr id="7" name="Picture 6"/>
          <p:cNvPicPr>
            <a:picLocks noChangeAspect="1"/>
          </p:cNvPicPr>
          <p:nvPr/>
        </p:nvPicPr>
        <p:blipFill>
          <a:blip r:embed="rId8"/>
          <a:stretch>
            <a:fillRect/>
          </a:stretch>
        </p:blipFill>
        <p:spPr>
          <a:xfrm>
            <a:off x="459592" y="1185033"/>
            <a:ext cx="8039142" cy="5351608"/>
          </a:xfrm>
          <a:prstGeom prst="rect">
            <a:avLst/>
          </a:prstGeom>
        </p:spPr>
      </p:pic>
      <p:sp>
        <p:nvSpPr>
          <p:cNvPr id="11" name="Rectangle 10"/>
          <p:cNvSpPr/>
          <p:nvPr>
            <p:custDataLst>
              <p:tags r:id="rId1"/>
            </p:custDataLst>
          </p:nvPr>
        </p:nvSpPr>
        <p:spPr bwMode="auto">
          <a:xfrm>
            <a:off x="8548716" y="1160530"/>
            <a:ext cx="1814340" cy="1814340"/>
          </a:xfrm>
          <a:prstGeom prst="rect">
            <a:avLst/>
          </a:prstGeom>
          <a:solidFill>
            <a:srgbClr val="00723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What is Workflow Manager?</a:t>
            </a:r>
          </a:p>
        </p:txBody>
      </p:sp>
      <p:sp>
        <p:nvSpPr>
          <p:cNvPr id="12" name="Rectangle 11"/>
          <p:cNvSpPr/>
          <p:nvPr>
            <p:custDataLst>
              <p:tags r:id="rId2"/>
            </p:custDataLst>
          </p:nvPr>
        </p:nvSpPr>
        <p:spPr bwMode="auto">
          <a:xfrm>
            <a:off x="10420358" y="1160530"/>
            <a:ext cx="1814340" cy="1814340"/>
          </a:xfrm>
          <a:prstGeom prst="rect">
            <a:avLst/>
          </a:prstGeom>
          <a:solidFill>
            <a:srgbClr val="68217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What is SharePoint Workflow?</a:t>
            </a:r>
          </a:p>
        </p:txBody>
      </p:sp>
      <p:sp>
        <p:nvSpPr>
          <p:cNvPr id="13" name="Rectangle 12"/>
          <p:cNvSpPr/>
          <p:nvPr>
            <p:custDataLst>
              <p:tags r:id="rId3"/>
            </p:custDataLst>
          </p:nvPr>
        </p:nvSpPr>
        <p:spPr bwMode="auto">
          <a:xfrm>
            <a:off x="8562863" y="3031133"/>
            <a:ext cx="1814340" cy="1814340"/>
          </a:xfrm>
          <a:prstGeom prst="rect">
            <a:avLst/>
          </a:prstGeom>
          <a:solidFill>
            <a:srgbClr val="002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a:gradFill flip="none" rotWithShape="1">
                  <a:gsLst>
                    <a:gs pos="0">
                      <a:srgbClr val="FFFFFF"/>
                    </a:gs>
                    <a:gs pos="100000">
                      <a:srgbClr val="FFFFFF"/>
                    </a:gs>
                  </a:gsLst>
                  <a:lin ang="5400000" scaled="0"/>
                  <a:tileRect/>
                </a:gradFill>
              </a:rPr>
              <a:t>Workflow Creation Tools</a:t>
            </a:r>
          </a:p>
        </p:txBody>
      </p:sp>
      <p:sp>
        <p:nvSpPr>
          <p:cNvPr id="14" name="Rectangle 13"/>
          <p:cNvSpPr/>
          <p:nvPr>
            <p:custDataLst>
              <p:tags r:id="rId4"/>
            </p:custDataLst>
          </p:nvPr>
        </p:nvSpPr>
        <p:spPr bwMode="auto">
          <a:xfrm>
            <a:off x="10426637" y="3031133"/>
            <a:ext cx="1814340" cy="1814340"/>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Scenario-Based Demos!</a:t>
            </a:r>
            <a:endParaRPr lang="en-US" sz="2400" dirty="0">
              <a:gradFill flip="none" rotWithShape="1">
                <a:gsLst>
                  <a:gs pos="0">
                    <a:srgbClr val="FFFFFF"/>
                  </a:gs>
                  <a:gs pos="100000">
                    <a:srgbClr val="FFFFFF"/>
                  </a:gs>
                </a:gsLst>
                <a:lin ang="5400000" scaled="0"/>
                <a:tileRect/>
              </a:gradFill>
            </a:endParaRPr>
          </a:p>
        </p:txBody>
      </p:sp>
      <p:sp>
        <p:nvSpPr>
          <p:cNvPr id="18" name="Rectangle 17"/>
          <p:cNvSpPr/>
          <p:nvPr>
            <p:custDataLst>
              <p:tags r:id="rId5"/>
            </p:custDataLst>
          </p:nvPr>
        </p:nvSpPr>
        <p:spPr bwMode="auto">
          <a:xfrm>
            <a:off x="8550204" y="4924011"/>
            <a:ext cx="3699165" cy="161263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2400" dirty="0" smtClean="0">
                <a:gradFill flip="none" rotWithShape="1">
                  <a:gsLst>
                    <a:gs pos="0">
                      <a:srgbClr val="FFFFFF"/>
                    </a:gs>
                    <a:gs pos="100000">
                      <a:srgbClr val="FFFFFF"/>
                    </a:gs>
                  </a:gsLst>
                  <a:lin ang="5400000" scaled="0"/>
                  <a:tileRect/>
                </a:gradFill>
              </a:rPr>
              <a:t>How to Choose Between the Tools?</a:t>
            </a:r>
            <a:endParaRPr lang="en-US" sz="2400" dirty="0">
              <a:gradFill flip="none" rotWithShape="1">
                <a:gsLst>
                  <a:gs pos="0">
                    <a:srgbClr val="FFFFFF"/>
                  </a:gs>
                  <a:gs pos="100000">
                    <a:srgbClr val="FFFFFF"/>
                  </a:gs>
                </a:gsLst>
                <a:lin ang="5400000" scaled="0"/>
                <a:tileRect/>
              </a:gradFill>
            </a:endParaRPr>
          </a:p>
        </p:txBody>
      </p:sp>
      <p:pic>
        <p:nvPicPr>
          <p:cNvPr id="9" name="Picture 8"/>
          <p:cNvPicPr>
            <a:picLocks noChangeAspect="1"/>
          </p:cNvPicPr>
          <p:nvPr/>
        </p:nvPicPr>
        <p:blipFill rotWithShape="1">
          <a:blip r:embed="rId9">
            <a:extLst>
              <a:ext uri="{28A0092B-C50C-407E-A947-70E740481C1C}">
                <a14:useLocalDpi xmlns:a14="http://schemas.microsoft.com/office/drawing/2010/main" val="0"/>
              </a:ext>
            </a:extLst>
          </a:blip>
          <a:srcRect l="64945" t="57665" r="29151" b="36365"/>
          <a:stretch/>
        </p:blipFill>
        <p:spPr>
          <a:xfrm>
            <a:off x="6142038" y="3421062"/>
            <a:ext cx="152400" cy="152401"/>
          </a:xfrm>
          <a:prstGeom prst="rect">
            <a:avLst/>
          </a:prstGeom>
        </p:spPr>
      </p:pic>
    </p:spTree>
    <p:extLst>
      <p:ext uri="{BB962C8B-B14F-4D97-AF65-F5344CB8AC3E}">
        <p14:creationId xmlns:p14="http://schemas.microsoft.com/office/powerpoint/2010/main" val="1043547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Workflow Manager?</a:t>
            </a:r>
            <a:endParaRPr lang="en-US" dirty="0"/>
          </a:p>
        </p:txBody>
      </p:sp>
    </p:spTree>
    <p:extLst>
      <p:ext uri="{BB962C8B-B14F-4D97-AF65-F5344CB8AC3E}">
        <p14:creationId xmlns:p14="http://schemas.microsoft.com/office/powerpoint/2010/main" val="27781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What is Workflow Manager?</a:t>
            </a:r>
            <a:endParaRPr lang="en-US" dirty="0"/>
          </a:p>
        </p:txBody>
      </p:sp>
      <p:sp>
        <p:nvSpPr>
          <p:cNvPr id="3" name="Rectangle 2"/>
          <p:cNvSpPr/>
          <p:nvPr>
            <p:custDataLst>
              <p:tags r:id="rId1"/>
            </p:custDataLst>
          </p:nvPr>
        </p:nvSpPr>
        <p:spPr bwMode="auto">
          <a:xfrm>
            <a:off x="6675437" y="1363662"/>
            <a:ext cx="5105400" cy="5105400"/>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t" anchorCtr="0" compatLnSpc="1">
            <a:prstTxWarp prst="textNoShape">
              <a:avLst/>
            </a:prstTxWarp>
          </a:bodyPr>
          <a:lstStyle/>
          <a:p>
            <a:pPr algn="ctr" defTabSz="932472" fontAlgn="base">
              <a:spcBef>
                <a:spcPct val="0"/>
              </a:spcBef>
              <a:spcAft>
                <a:spcPct val="0"/>
              </a:spcAft>
            </a:pPr>
            <a:endParaRPr lang="en-US" sz="3000" dirty="0" smtClean="0">
              <a:solidFill>
                <a:schemeClr val="bg1"/>
              </a:solidFill>
            </a:endParaRPr>
          </a:p>
          <a:p>
            <a:pPr algn="ctr" defTabSz="932472" fontAlgn="base">
              <a:spcBef>
                <a:spcPct val="0"/>
              </a:spcBef>
              <a:spcAft>
                <a:spcPct val="0"/>
              </a:spcAft>
            </a:pPr>
            <a:r>
              <a:rPr lang="en-US" sz="3000" dirty="0" smtClean="0">
                <a:solidFill>
                  <a:schemeClr val="bg1"/>
                </a:solidFill>
              </a:rPr>
              <a:t>Office 365 SharePoint Online</a:t>
            </a:r>
          </a:p>
          <a:p>
            <a:pPr algn="ctr" defTabSz="932472" fontAlgn="base">
              <a:spcBef>
                <a:spcPct val="0"/>
              </a:spcBef>
              <a:spcAft>
                <a:spcPct val="0"/>
              </a:spcAft>
            </a:pPr>
            <a:r>
              <a:rPr lang="en-US" sz="3000" dirty="0" smtClean="0">
                <a:solidFill>
                  <a:schemeClr val="bg1"/>
                </a:solidFill>
              </a:rPr>
              <a:t>or</a:t>
            </a:r>
          </a:p>
          <a:p>
            <a:pPr algn="ctr" defTabSz="932472" fontAlgn="base">
              <a:spcBef>
                <a:spcPct val="0"/>
              </a:spcBef>
              <a:spcAft>
                <a:spcPct val="0"/>
              </a:spcAft>
            </a:pPr>
            <a:r>
              <a:rPr lang="en-US" sz="3000" dirty="0" smtClean="0">
                <a:solidFill>
                  <a:schemeClr val="bg1"/>
                </a:solidFill>
              </a:rPr>
              <a:t>SharePoint 2013</a:t>
            </a:r>
            <a:endParaRPr lang="en-US" sz="3000" dirty="0">
              <a:solidFill>
                <a:schemeClr val="bg1"/>
              </a:solidFill>
            </a:endParaRPr>
          </a:p>
        </p:txBody>
      </p:sp>
      <p:sp>
        <p:nvSpPr>
          <p:cNvPr id="7" name="Rectangle 6"/>
          <p:cNvSpPr/>
          <p:nvPr>
            <p:custDataLst>
              <p:tags r:id="rId2"/>
            </p:custDataLst>
          </p:nvPr>
        </p:nvSpPr>
        <p:spPr bwMode="auto">
          <a:xfrm>
            <a:off x="503237" y="1363662"/>
            <a:ext cx="5105400" cy="510540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t" anchorCtr="0" compatLnSpc="1">
            <a:prstTxWarp prst="textNoShape">
              <a:avLst/>
            </a:prstTxWarp>
          </a:bodyPr>
          <a:lstStyle/>
          <a:p>
            <a:pPr algn="ctr" defTabSz="932472" fontAlgn="base">
              <a:spcBef>
                <a:spcPct val="0"/>
              </a:spcBef>
              <a:spcAft>
                <a:spcPct val="0"/>
              </a:spcAft>
            </a:pPr>
            <a:endParaRPr lang="en-US" sz="3000" dirty="0">
              <a:solidFill>
                <a:schemeClr val="bg1"/>
              </a:solidFill>
            </a:endParaRPr>
          </a:p>
          <a:p>
            <a:pPr algn="ctr" defTabSz="932472" fontAlgn="base">
              <a:spcBef>
                <a:spcPct val="0"/>
              </a:spcBef>
              <a:spcAft>
                <a:spcPct val="0"/>
              </a:spcAft>
            </a:pPr>
            <a:r>
              <a:rPr lang="en-US" sz="3000" dirty="0" smtClean="0">
                <a:solidFill>
                  <a:schemeClr val="bg1"/>
                </a:solidFill>
              </a:rPr>
              <a:t>Azure Workflow</a:t>
            </a:r>
          </a:p>
          <a:p>
            <a:pPr algn="ctr" defTabSz="932472" fontAlgn="base">
              <a:spcBef>
                <a:spcPct val="0"/>
              </a:spcBef>
              <a:spcAft>
                <a:spcPct val="0"/>
              </a:spcAft>
            </a:pPr>
            <a:r>
              <a:rPr lang="en-US" sz="3000" dirty="0" smtClean="0">
                <a:solidFill>
                  <a:schemeClr val="bg1"/>
                </a:solidFill>
              </a:rPr>
              <a:t>or</a:t>
            </a:r>
          </a:p>
          <a:p>
            <a:pPr algn="ctr" defTabSz="932472" fontAlgn="base">
              <a:spcBef>
                <a:spcPct val="0"/>
              </a:spcBef>
              <a:spcAft>
                <a:spcPct val="0"/>
              </a:spcAft>
            </a:pPr>
            <a:r>
              <a:rPr lang="en-US" sz="3000" dirty="0" smtClean="0">
                <a:solidFill>
                  <a:schemeClr val="bg1"/>
                </a:solidFill>
              </a:rPr>
              <a:t>Workflow Manager</a:t>
            </a:r>
          </a:p>
        </p:txBody>
      </p:sp>
      <p:sp>
        <p:nvSpPr>
          <p:cNvPr id="8" name="Rectangle 7"/>
          <p:cNvSpPr/>
          <p:nvPr>
            <p:custDataLst>
              <p:tags r:id="rId3"/>
            </p:custDataLst>
          </p:nvPr>
        </p:nvSpPr>
        <p:spPr bwMode="auto">
          <a:xfrm>
            <a:off x="3115715" y="4110830"/>
            <a:ext cx="2324100" cy="1449387"/>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solidFill>
                  <a:schemeClr val="bg1"/>
                </a:solidFill>
              </a:rPr>
              <a:t>Service Bus</a:t>
            </a:r>
            <a:endParaRPr lang="en-US" sz="3000" dirty="0">
              <a:solidFill>
                <a:schemeClr val="bg1"/>
              </a:solidFill>
            </a:endParaRPr>
          </a:p>
        </p:txBody>
      </p:sp>
      <p:sp>
        <p:nvSpPr>
          <p:cNvPr id="9" name="Rectangle 8"/>
          <p:cNvSpPr/>
          <p:nvPr>
            <p:custDataLst>
              <p:tags r:id="rId4"/>
            </p:custDataLst>
          </p:nvPr>
        </p:nvSpPr>
        <p:spPr bwMode="auto">
          <a:xfrm>
            <a:off x="648106" y="4110830"/>
            <a:ext cx="2322740" cy="1449387"/>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solidFill>
                  <a:schemeClr val="bg1"/>
                </a:solidFill>
              </a:rPr>
              <a:t>Workflow Foundation 4.5</a:t>
            </a:r>
            <a:endParaRPr lang="en-US" sz="3000" dirty="0">
              <a:solidFill>
                <a:schemeClr val="bg1"/>
              </a:solidFill>
            </a:endParaRPr>
          </a:p>
        </p:txBody>
      </p:sp>
      <p:sp>
        <p:nvSpPr>
          <p:cNvPr id="10" name="Rectangle 9"/>
          <p:cNvSpPr/>
          <p:nvPr>
            <p:custDataLst>
              <p:tags r:id="rId5"/>
            </p:custDataLst>
          </p:nvPr>
        </p:nvSpPr>
        <p:spPr bwMode="auto">
          <a:xfrm>
            <a:off x="6980237" y="4144167"/>
            <a:ext cx="4495800" cy="1382711"/>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40970" tIns="93980" rIns="140970" bIns="93980" numCol="1" rtlCol="0" anchor="ctr" anchorCtr="0" compatLnSpc="1">
            <a:prstTxWarp prst="textNoShape">
              <a:avLst/>
            </a:prstTxWarp>
          </a:bodyPr>
          <a:lstStyle/>
          <a:p>
            <a:pPr algn="ctr" defTabSz="932472" fontAlgn="base">
              <a:spcBef>
                <a:spcPct val="0"/>
              </a:spcBef>
              <a:spcAft>
                <a:spcPct val="0"/>
              </a:spcAft>
            </a:pPr>
            <a:r>
              <a:rPr lang="en-US" sz="3000" dirty="0" smtClean="0">
                <a:solidFill>
                  <a:schemeClr val="bg1"/>
                </a:solidFill>
              </a:rPr>
              <a:t>SharePoint 2010 Workflow Platform</a:t>
            </a:r>
            <a:endParaRPr lang="en-US" sz="3000" dirty="0">
              <a:solidFill>
                <a:schemeClr val="bg1"/>
              </a:solidFill>
            </a:endParaRPr>
          </a:p>
        </p:txBody>
      </p:sp>
      <p:cxnSp>
        <p:nvCxnSpPr>
          <p:cNvPr id="5" name="Straight Arrow Connector 4"/>
          <p:cNvCxnSpPr/>
          <p:nvPr/>
        </p:nvCxnSpPr>
        <p:spPr>
          <a:xfrm>
            <a:off x="5608637" y="3954462"/>
            <a:ext cx="1066800" cy="0"/>
          </a:xfrm>
          <a:prstGeom prst="straightConnector1">
            <a:avLst/>
          </a:prstGeom>
          <a:ln w="762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2" name="Rectangle 1"/>
          <p:cNvSpPr/>
          <p:nvPr>
            <p:custDataLst>
              <p:tags r:id="rId6"/>
            </p:custDataLst>
          </p:nvPr>
        </p:nvSpPr>
        <p:spPr bwMode="auto">
          <a:xfrm>
            <a:off x="503238" y="5709445"/>
            <a:ext cx="5105399" cy="759617"/>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SQL Server</a:t>
            </a:r>
            <a:endParaRPr lang="en-US" sz="3000" dirty="0">
              <a:gradFill flip="none" rotWithShape="1">
                <a:gsLst>
                  <a:gs pos="0">
                    <a:srgbClr val="FFFFFF"/>
                  </a:gs>
                  <a:gs pos="100000">
                    <a:srgbClr val="FFFFFF"/>
                  </a:gs>
                </a:gsLst>
                <a:lin ang="5400000" scaled="0"/>
                <a:tileRect/>
              </a:gradFill>
            </a:endParaRPr>
          </a:p>
        </p:txBody>
      </p:sp>
      <p:sp>
        <p:nvSpPr>
          <p:cNvPr id="11" name="Rectangle 10"/>
          <p:cNvSpPr/>
          <p:nvPr>
            <p:custDataLst>
              <p:tags r:id="rId7"/>
            </p:custDataLst>
          </p:nvPr>
        </p:nvSpPr>
        <p:spPr bwMode="auto">
          <a:xfrm>
            <a:off x="6675437" y="5709445"/>
            <a:ext cx="5105399" cy="759617"/>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45720" rIns="68580" bIns="45720" numCol="1" rtlCol="0" anchor="ctr" anchorCtr="0" compatLnSpc="1">
            <a:prstTxWarp prst="textNoShape">
              <a:avLst/>
            </a:prstTxWarp>
          </a:bodyPr>
          <a:lstStyle/>
          <a:p>
            <a:pPr algn="ctr" defTabSz="932472" fontAlgn="base">
              <a:spcBef>
                <a:spcPct val="0"/>
              </a:spcBef>
              <a:spcAft>
                <a:spcPct val="0"/>
              </a:spcAft>
            </a:pPr>
            <a:r>
              <a:rPr lang="en-US" sz="3000" dirty="0" smtClean="0">
                <a:gradFill flip="none" rotWithShape="1">
                  <a:gsLst>
                    <a:gs pos="0">
                      <a:srgbClr val="FFFFFF"/>
                    </a:gs>
                    <a:gs pos="100000">
                      <a:srgbClr val="FFFFFF"/>
                    </a:gs>
                  </a:gsLst>
                  <a:lin ang="5400000" scaled="0"/>
                  <a:tileRect/>
                </a:gradFill>
              </a:rPr>
              <a:t>SQL Server</a:t>
            </a:r>
            <a:endParaRPr lang="en-US" sz="3000" dirty="0">
              <a:gradFill flip="none" rotWithShape="1">
                <a:gsLst>
                  <a:gs pos="0">
                    <a:srgbClr val="FFFFFF"/>
                  </a:gs>
                  <a:gs pos="100000">
                    <a:srgbClr val="FFFFFF"/>
                  </a:gs>
                </a:gsLst>
                <a:lin ang="5400000" scaled="0"/>
                <a:tileRect/>
              </a:gradFill>
            </a:endParaRPr>
          </a:p>
        </p:txBody>
      </p:sp>
    </p:spTree>
    <p:extLst>
      <p:ext uri="{BB962C8B-B14F-4D97-AF65-F5344CB8AC3E}">
        <p14:creationId xmlns:p14="http://schemas.microsoft.com/office/powerpoint/2010/main" val="290136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2"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Workflow Manager Farms </a:t>
            </a:r>
            <a:endParaRPr lang="en-US" dirty="0"/>
          </a:p>
        </p:txBody>
      </p:sp>
      <p:sp>
        <p:nvSpPr>
          <p:cNvPr id="6" name="Text Placeholder 5"/>
          <p:cNvSpPr>
            <a:spLocks noGrp="1"/>
          </p:cNvSpPr>
          <p:nvPr>
            <p:ph type="body" sz="quarter" idx="11"/>
          </p:nvPr>
        </p:nvSpPr>
        <p:spPr>
          <a:xfrm>
            <a:off x="274639" y="1212849"/>
            <a:ext cx="11889564" cy="4678204"/>
          </a:xfrm>
        </p:spPr>
        <p:txBody>
          <a:bodyPr/>
          <a:lstStyle/>
          <a:p>
            <a:endParaRPr lang="en-US" dirty="0" smtClean="0"/>
          </a:p>
          <a:p>
            <a:r>
              <a:rPr lang="en-US" dirty="0" smtClean="0"/>
              <a:t>Want to know more?</a:t>
            </a:r>
          </a:p>
          <a:p>
            <a:endParaRPr lang="en-US" dirty="0" smtClean="0"/>
          </a:p>
          <a:p>
            <a:r>
              <a:rPr lang="en-US" dirty="0" smtClean="0">
                <a:solidFill>
                  <a:schemeClr val="accent5"/>
                </a:solidFill>
              </a:rPr>
              <a:t>IT Pro Session:</a:t>
            </a:r>
          </a:p>
          <a:p>
            <a:endParaRPr lang="en-US" dirty="0">
              <a:solidFill>
                <a:schemeClr val="accent5"/>
              </a:solidFill>
            </a:endParaRPr>
          </a:p>
          <a:p>
            <a:r>
              <a:rPr lang="en-US" dirty="0">
                <a:solidFill>
                  <a:schemeClr val="accent5"/>
                </a:solidFill>
              </a:rPr>
              <a:t>SPC356 - Designing, deploying, and managing Workflow Manager farms</a:t>
            </a:r>
          </a:p>
        </p:txBody>
      </p:sp>
    </p:spTree>
    <p:extLst>
      <p:ext uri="{BB962C8B-B14F-4D97-AF65-F5344CB8AC3E}">
        <p14:creationId xmlns:p14="http://schemas.microsoft.com/office/powerpoint/2010/main" val="3690902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500"/>
                                        <p:tgtEl>
                                          <p:spTgt spid="6">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fade">
                                      <p:cBhvr>
                                        <p:cTn id="1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SharePoint Workflow?</a:t>
            </a:r>
            <a:endParaRPr lang="en-US" dirty="0"/>
          </a:p>
        </p:txBody>
      </p:sp>
    </p:spTree>
    <p:extLst>
      <p:ext uri="{BB962C8B-B14F-4D97-AF65-F5344CB8AC3E}">
        <p14:creationId xmlns:p14="http://schemas.microsoft.com/office/powerpoint/2010/main" val="2451055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Scenario</a:t>
            </a:r>
            <a:endParaRPr lang="en-US" dirty="0"/>
          </a:p>
        </p:txBody>
      </p:sp>
      <p:pic>
        <p:nvPicPr>
          <p:cNvPr id="3" name="Picture 2"/>
          <p:cNvPicPr>
            <a:picLocks noChangeAspect="1"/>
          </p:cNvPicPr>
          <p:nvPr/>
        </p:nvPicPr>
        <p:blipFill rotWithShape="1">
          <a:blip r:embed="rId3"/>
          <a:srcRect t="12222" r="84375" b="61111"/>
          <a:stretch/>
        </p:blipFill>
        <p:spPr>
          <a:xfrm>
            <a:off x="2775984" y="2561300"/>
            <a:ext cx="1905000" cy="1828800"/>
          </a:xfrm>
          <a:prstGeom prst="rect">
            <a:avLst/>
          </a:prstGeom>
        </p:spPr>
      </p:pic>
      <p:sp>
        <p:nvSpPr>
          <p:cNvPr id="7" name="Text Placeholder 5"/>
          <p:cNvSpPr>
            <a:spLocks noGrp="1"/>
          </p:cNvSpPr>
          <p:nvPr>
            <p:ph type="body" sz="quarter" idx="11"/>
          </p:nvPr>
        </p:nvSpPr>
        <p:spPr>
          <a:xfrm>
            <a:off x="20777" y="3130837"/>
            <a:ext cx="4800598" cy="1415772"/>
          </a:xfrm>
        </p:spPr>
        <p:txBody>
          <a:bodyPr/>
          <a:lstStyle/>
          <a:p>
            <a:r>
              <a:rPr lang="en-US" dirty="0" smtClean="0">
                <a:solidFill>
                  <a:schemeClr val="tx1"/>
                </a:solidFill>
              </a:rPr>
              <a:t>Meet Garth:</a:t>
            </a:r>
          </a:p>
          <a:p>
            <a:endParaRPr lang="en-US" dirty="0" smtClean="0"/>
          </a:p>
        </p:txBody>
      </p:sp>
      <p:sp>
        <p:nvSpPr>
          <p:cNvPr id="8" name="Text Placeholder 5"/>
          <p:cNvSpPr txBox="1">
            <a:spLocks/>
          </p:cNvSpPr>
          <p:nvPr/>
        </p:nvSpPr>
        <p:spPr>
          <a:xfrm>
            <a:off x="2394984" y="4381953"/>
            <a:ext cx="2604053"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Proposal Writer</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6654" y="863510"/>
            <a:ext cx="1058402" cy="1058402"/>
          </a:xfrm>
          <a:prstGeom prst="rect">
            <a:avLst/>
          </a:prstGeom>
        </p:spPr>
      </p:pic>
      <p:sp>
        <p:nvSpPr>
          <p:cNvPr id="18" name="Text Placeholder 5"/>
          <p:cNvSpPr txBox="1">
            <a:spLocks/>
          </p:cNvSpPr>
          <p:nvPr/>
        </p:nvSpPr>
        <p:spPr>
          <a:xfrm>
            <a:off x="10256837" y="1803233"/>
            <a:ext cx="2604053" cy="4616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000" dirty="0" smtClean="0">
                <a:solidFill>
                  <a:schemeClr val="tx1"/>
                </a:solidFill>
              </a:rPr>
              <a:t>Proposal</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6971" y="2417298"/>
            <a:ext cx="1058402" cy="1058402"/>
          </a:xfrm>
          <a:prstGeom prst="rect">
            <a:avLst/>
          </a:prstGeom>
        </p:spPr>
      </p:pic>
      <p:sp>
        <p:nvSpPr>
          <p:cNvPr id="20" name="Text Placeholder 5"/>
          <p:cNvSpPr txBox="1">
            <a:spLocks/>
          </p:cNvSpPr>
          <p:nvPr/>
        </p:nvSpPr>
        <p:spPr>
          <a:xfrm>
            <a:off x="10257154" y="3357021"/>
            <a:ext cx="2604053" cy="4616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000" dirty="0" smtClean="0">
                <a:solidFill>
                  <a:schemeClr val="tx1"/>
                </a:solidFill>
              </a:rPr>
              <a:t>Proposal</a:t>
            </a:r>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6971" y="3971086"/>
            <a:ext cx="1058402" cy="1058402"/>
          </a:xfrm>
          <a:prstGeom prst="rect">
            <a:avLst/>
          </a:prstGeom>
        </p:spPr>
      </p:pic>
      <p:sp>
        <p:nvSpPr>
          <p:cNvPr id="22" name="Text Placeholder 5"/>
          <p:cNvSpPr txBox="1">
            <a:spLocks/>
          </p:cNvSpPr>
          <p:nvPr/>
        </p:nvSpPr>
        <p:spPr>
          <a:xfrm>
            <a:off x="10257154" y="4910809"/>
            <a:ext cx="2604053" cy="4616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000" dirty="0" smtClean="0">
                <a:solidFill>
                  <a:schemeClr val="tx1"/>
                </a:solidFill>
              </a:rPr>
              <a:t>Proposal</a:t>
            </a:r>
          </a:p>
        </p:txBody>
      </p:sp>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7288" y="5524874"/>
            <a:ext cx="1058402" cy="1058402"/>
          </a:xfrm>
          <a:prstGeom prst="rect">
            <a:avLst/>
          </a:prstGeom>
        </p:spPr>
      </p:pic>
      <p:sp>
        <p:nvSpPr>
          <p:cNvPr id="24" name="Text Placeholder 5"/>
          <p:cNvSpPr txBox="1">
            <a:spLocks/>
          </p:cNvSpPr>
          <p:nvPr/>
        </p:nvSpPr>
        <p:spPr>
          <a:xfrm>
            <a:off x="10257471" y="6464597"/>
            <a:ext cx="2604053" cy="4616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000" dirty="0" smtClean="0">
                <a:solidFill>
                  <a:schemeClr val="tx1"/>
                </a:solidFill>
              </a:rPr>
              <a:t>Proposal</a:t>
            </a:r>
          </a:p>
        </p:txBody>
      </p:sp>
      <p:pic>
        <p:nvPicPr>
          <p:cNvPr id="26" name="Picture 25"/>
          <p:cNvPicPr>
            <a:picLocks noChangeAspect="1"/>
          </p:cNvPicPr>
          <p:nvPr/>
        </p:nvPicPr>
        <p:blipFill rotWithShape="1">
          <a:blip r:embed="rId5"/>
          <a:srcRect t="12199" r="84388" b="60023"/>
          <a:stretch/>
        </p:blipFill>
        <p:spPr>
          <a:xfrm>
            <a:off x="8074429" y="2561300"/>
            <a:ext cx="1903358" cy="1820653"/>
          </a:xfrm>
          <a:prstGeom prst="rect">
            <a:avLst/>
          </a:prstGeom>
        </p:spPr>
      </p:pic>
      <p:sp>
        <p:nvSpPr>
          <p:cNvPr id="27" name="Text Placeholder 5"/>
          <p:cNvSpPr txBox="1">
            <a:spLocks/>
          </p:cNvSpPr>
          <p:nvPr/>
        </p:nvSpPr>
        <p:spPr>
          <a:xfrm>
            <a:off x="7724081" y="4390100"/>
            <a:ext cx="2604053"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Technical Reviewer</a:t>
            </a:r>
          </a:p>
        </p:txBody>
      </p:sp>
      <p:pic>
        <p:nvPicPr>
          <p:cNvPr id="28" name="Picture 27"/>
          <p:cNvPicPr>
            <a:picLocks noChangeAspect="1"/>
          </p:cNvPicPr>
          <p:nvPr/>
        </p:nvPicPr>
        <p:blipFill rotWithShape="1">
          <a:blip r:embed="rId6"/>
          <a:srcRect t="12029" r="84891" b="60193"/>
          <a:stretch/>
        </p:blipFill>
        <p:spPr>
          <a:xfrm>
            <a:off x="5427339" y="3636120"/>
            <a:ext cx="1842053" cy="1820653"/>
          </a:xfrm>
          <a:prstGeom prst="rect">
            <a:avLst/>
          </a:prstGeom>
        </p:spPr>
      </p:pic>
      <p:sp>
        <p:nvSpPr>
          <p:cNvPr id="30" name="Text Placeholder 5"/>
          <p:cNvSpPr txBox="1">
            <a:spLocks/>
          </p:cNvSpPr>
          <p:nvPr/>
        </p:nvSpPr>
        <p:spPr>
          <a:xfrm>
            <a:off x="5046338" y="5405000"/>
            <a:ext cx="2604053"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smtClean="0">
                <a:solidFill>
                  <a:schemeClr val="tx1"/>
                </a:solidFill>
              </a:rPr>
              <a:t>Proposal Reviewers</a:t>
            </a:r>
          </a:p>
        </p:txBody>
      </p:sp>
      <p:pic>
        <p:nvPicPr>
          <p:cNvPr id="31" name="Picture 30"/>
          <p:cNvPicPr>
            <a:picLocks noChangeAspect="1"/>
          </p:cNvPicPr>
          <p:nvPr/>
        </p:nvPicPr>
        <p:blipFill rotWithShape="1">
          <a:blip r:embed="rId7"/>
          <a:srcRect t="12199" r="84375" b="61134"/>
          <a:stretch/>
        </p:blipFill>
        <p:spPr>
          <a:xfrm>
            <a:off x="5395864" y="1668462"/>
            <a:ext cx="1905000" cy="1828801"/>
          </a:xfrm>
          <a:prstGeom prst="rect">
            <a:avLst/>
          </a:prstGeom>
        </p:spPr>
      </p:pic>
      <p:cxnSp>
        <p:nvCxnSpPr>
          <p:cNvPr id="33" name="Straight Arrow Connector 32"/>
          <p:cNvCxnSpPr>
            <a:stCxn id="3" idx="3"/>
          </p:cNvCxnSpPr>
          <p:nvPr/>
        </p:nvCxnSpPr>
        <p:spPr>
          <a:xfrm flipV="1">
            <a:off x="4680984" y="2946499"/>
            <a:ext cx="714880" cy="529201"/>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691280" y="3740301"/>
            <a:ext cx="628541" cy="759986"/>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357640" y="3544000"/>
            <a:ext cx="628541" cy="13751"/>
          </a:xfrm>
          <a:prstGeom prst="straightConnector1">
            <a:avLst/>
          </a:prstGeom>
          <a:ln w="1111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10470067" y="914457"/>
            <a:ext cx="0" cy="5821219"/>
          </a:xfrm>
          <a:prstGeom prst="straightConnector1">
            <a:avLst/>
          </a:prstGeom>
          <a:ln w="79375">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44" name="Text Placeholder 5"/>
          <p:cNvSpPr txBox="1">
            <a:spLocks/>
          </p:cNvSpPr>
          <p:nvPr/>
        </p:nvSpPr>
        <p:spPr>
          <a:xfrm>
            <a:off x="1203498" y="1069422"/>
            <a:ext cx="9514863" cy="5724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800" dirty="0" smtClean="0">
                <a:solidFill>
                  <a:srgbClr val="FF0000"/>
                </a:solidFill>
              </a:rPr>
              <a:t>file attachment chaos!</a:t>
            </a:r>
          </a:p>
        </p:txBody>
      </p:sp>
    </p:spTree>
    <p:extLst>
      <p:ext uri="{BB962C8B-B14F-4D97-AF65-F5344CB8AC3E}">
        <p14:creationId xmlns:p14="http://schemas.microsoft.com/office/powerpoint/2010/main" val="1509108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par>
                                <p:cTn id="46" presetID="10"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0" presetClass="entr" presetSubtype="0" fill="hold"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18" grpId="0"/>
      <p:bldP spid="20" grpId="0"/>
      <p:bldP spid="22" grpId="0"/>
      <p:bldP spid="24" grpId="0"/>
      <p:bldP spid="27" grpId="0"/>
      <p:bldP spid="30"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ags/tag10.xml><?xml version="1.0" encoding="utf-8"?>
<p:tagLst xmlns:a="http://schemas.openxmlformats.org/drawingml/2006/main" xmlns:r="http://schemas.openxmlformats.org/officeDocument/2006/relationships" xmlns:p="http://schemas.openxmlformats.org/presentationml/2006/main">
  <p:tag name="MT_TILE" val="YES"/>
</p:tagLst>
</file>

<file path=ppt/tags/tag11.xml><?xml version="1.0" encoding="utf-8"?>
<p:tagLst xmlns:a="http://schemas.openxmlformats.org/drawingml/2006/main" xmlns:r="http://schemas.openxmlformats.org/officeDocument/2006/relationships" xmlns:p="http://schemas.openxmlformats.org/presentationml/2006/main">
  <p:tag name="MT_TILE" val="YES"/>
</p:tagLst>
</file>

<file path=ppt/tags/tag12.xml><?xml version="1.0" encoding="utf-8"?>
<p:tagLst xmlns:a="http://schemas.openxmlformats.org/drawingml/2006/main" xmlns:r="http://schemas.openxmlformats.org/officeDocument/2006/relationships" xmlns:p="http://schemas.openxmlformats.org/presentationml/2006/main">
  <p:tag name="MT_TILE" val="YES"/>
</p:tagLst>
</file>

<file path=ppt/tags/tag13.xml><?xml version="1.0" encoding="utf-8"?>
<p:tagLst xmlns:a="http://schemas.openxmlformats.org/drawingml/2006/main" xmlns:r="http://schemas.openxmlformats.org/officeDocument/2006/relationships" xmlns:p="http://schemas.openxmlformats.org/presentationml/2006/main">
  <p:tag name="MT_TILE" val="YES"/>
</p:tagLst>
</file>

<file path=ppt/tags/tag14.xml><?xml version="1.0" encoding="utf-8"?>
<p:tagLst xmlns:a="http://schemas.openxmlformats.org/drawingml/2006/main" xmlns:r="http://schemas.openxmlformats.org/officeDocument/2006/relationships" xmlns:p="http://schemas.openxmlformats.org/presentationml/2006/main">
  <p:tag name="MT_TILE" val="YES"/>
</p:tagLst>
</file>

<file path=ppt/tags/tag15.xml><?xml version="1.0" encoding="utf-8"?>
<p:tagLst xmlns:a="http://schemas.openxmlformats.org/drawingml/2006/main" xmlns:r="http://schemas.openxmlformats.org/officeDocument/2006/relationships" xmlns:p="http://schemas.openxmlformats.org/presentationml/2006/main">
  <p:tag name="MT_TILE" val="YES"/>
</p:tagLst>
</file>

<file path=ppt/tags/tag16.xml><?xml version="1.0" encoding="utf-8"?>
<p:tagLst xmlns:a="http://schemas.openxmlformats.org/drawingml/2006/main" xmlns:r="http://schemas.openxmlformats.org/officeDocument/2006/relationships" xmlns:p="http://schemas.openxmlformats.org/presentationml/2006/main">
  <p:tag name="MT_TILE" val="YES"/>
</p:tagLst>
</file>

<file path=ppt/tags/tag17.xml><?xml version="1.0" encoding="utf-8"?>
<p:tagLst xmlns:a="http://schemas.openxmlformats.org/drawingml/2006/main" xmlns:r="http://schemas.openxmlformats.org/officeDocument/2006/relationships" xmlns:p="http://schemas.openxmlformats.org/presentationml/2006/main">
  <p:tag name="MT_TILE" val="YES"/>
</p:tagLst>
</file>

<file path=ppt/tags/tag18.xml><?xml version="1.0" encoding="utf-8"?>
<p:tagLst xmlns:a="http://schemas.openxmlformats.org/drawingml/2006/main" xmlns:r="http://schemas.openxmlformats.org/officeDocument/2006/relationships" xmlns:p="http://schemas.openxmlformats.org/presentationml/2006/main">
  <p:tag name="MT_TILE" val="YES"/>
</p:tagLst>
</file>

<file path=ppt/tags/tag19.xml><?xml version="1.0" encoding="utf-8"?>
<p:tagLst xmlns:a="http://schemas.openxmlformats.org/drawingml/2006/main" xmlns:r="http://schemas.openxmlformats.org/officeDocument/2006/relationships" xmlns:p="http://schemas.openxmlformats.org/presentationml/2006/main">
  <p:tag name="MT_TILE" val="YES"/>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20.xml><?xml version="1.0" encoding="utf-8"?>
<p:tagLst xmlns:a="http://schemas.openxmlformats.org/drawingml/2006/main" xmlns:r="http://schemas.openxmlformats.org/officeDocument/2006/relationships" xmlns:p="http://schemas.openxmlformats.org/presentationml/2006/main">
  <p:tag name="MT_TILE" val="YES"/>
</p:tagLst>
</file>

<file path=ppt/tags/tag21.xml><?xml version="1.0" encoding="utf-8"?>
<p:tagLst xmlns:a="http://schemas.openxmlformats.org/drawingml/2006/main" xmlns:r="http://schemas.openxmlformats.org/officeDocument/2006/relationships" xmlns:p="http://schemas.openxmlformats.org/presentationml/2006/main">
  <p:tag name="MT_TILE" val="YES"/>
</p:tagLst>
</file>

<file path=ppt/tags/tag22.xml><?xml version="1.0" encoding="utf-8"?>
<p:tagLst xmlns:a="http://schemas.openxmlformats.org/drawingml/2006/main" xmlns:r="http://schemas.openxmlformats.org/officeDocument/2006/relationships" xmlns:p="http://schemas.openxmlformats.org/presentationml/2006/main">
  <p:tag name="MT_TILE" val="YES"/>
</p:tagLst>
</file>

<file path=ppt/tags/tag23.xml><?xml version="1.0" encoding="utf-8"?>
<p:tagLst xmlns:a="http://schemas.openxmlformats.org/drawingml/2006/main" xmlns:r="http://schemas.openxmlformats.org/officeDocument/2006/relationships" xmlns:p="http://schemas.openxmlformats.org/presentationml/2006/main">
  <p:tag name="MT_TILE" val="YES"/>
</p:tagLst>
</file>

<file path=ppt/tags/tag24.xml><?xml version="1.0" encoding="utf-8"?>
<p:tagLst xmlns:a="http://schemas.openxmlformats.org/drawingml/2006/main" xmlns:r="http://schemas.openxmlformats.org/officeDocument/2006/relationships" xmlns:p="http://schemas.openxmlformats.org/presentationml/2006/main">
  <p:tag name="MT_TILE" val="YES"/>
</p:tagLst>
</file>

<file path=ppt/tags/tag25.xml><?xml version="1.0" encoding="utf-8"?>
<p:tagLst xmlns:a="http://schemas.openxmlformats.org/drawingml/2006/main" xmlns:r="http://schemas.openxmlformats.org/officeDocument/2006/relationships" xmlns:p="http://schemas.openxmlformats.org/presentationml/2006/main">
  <p:tag name="MT_TILE" val="YES"/>
</p:tagLst>
</file>

<file path=ppt/tags/tag26.xml><?xml version="1.0" encoding="utf-8"?>
<p:tagLst xmlns:a="http://schemas.openxmlformats.org/drawingml/2006/main" xmlns:r="http://schemas.openxmlformats.org/officeDocument/2006/relationships" xmlns:p="http://schemas.openxmlformats.org/presentationml/2006/main">
  <p:tag name="MT_TILE" val="YES"/>
</p:tagLst>
</file>

<file path=ppt/tags/tag27.xml><?xml version="1.0" encoding="utf-8"?>
<p:tagLst xmlns:a="http://schemas.openxmlformats.org/drawingml/2006/main" xmlns:r="http://schemas.openxmlformats.org/officeDocument/2006/relationships" xmlns:p="http://schemas.openxmlformats.org/presentationml/2006/main">
  <p:tag name="MT_TILE" val="YES"/>
</p:tagLst>
</file>

<file path=ppt/tags/tag28.xml><?xml version="1.0" encoding="utf-8"?>
<p:tagLst xmlns:a="http://schemas.openxmlformats.org/drawingml/2006/main" xmlns:r="http://schemas.openxmlformats.org/officeDocument/2006/relationships" xmlns:p="http://schemas.openxmlformats.org/presentationml/2006/main">
  <p:tag name="MT_TILE" val="YES"/>
</p:tagLst>
</file>

<file path=ppt/tags/tag29.xml><?xml version="1.0" encoding="utf-8"?>
<p:tagLst xmlns:a="http://schemas.openxmlformats.org/drawingml/2006/main" xmlns:r="http://schemas.openxmlformats.org/officeDocument/2006/relationships" xmlns:p="http://schemas.openxmlformats.org/presentationml/2006/main">
  <p:tag name="MT_TILE" val="YES"/>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30.xml><?xml version="1.0" encoding="utf-8"?>
<p:tagLst xmlns:a="http://schemas.openxmlformats.org/drawingml/2006/main" xmlns:r="http://schemas.openxmlformats.org/officeDocument/2006/relationships" xmlns:p="http://schemas.openxmlformats.org/presentationml/2006/main">
  <p:tag name="MT_TILE" val="YES"/>
</p:tagLst>
</file>

<file path=ppt/tags/tag31.xml><?xml version="1.0" encoding="utf-8"?>
<p:tagLst xmlns:a="http://schemas.openxmlformats.org/drawingml/2006/main" xmlns:r="http://schemas.openxmlformats.org/officeDocument/2006/relationships" xmlns:p="http://schemas.openxmlformats.org/presentationml/2006/main">
  <p:tag name="MT_TILE" val="YES"/>
</p:tagLst>
</file>

<file path=ppt/tags/tag32.xml><?xml version="1.0" encoding="utf-8"?>
<p:tagLst xmlns:a="http://schemas.openxmlformats.org/drawingml/2006/main" xmlns:r="http://schemas.openxmlformats.org/officeDocument/2006/relationships" xmlns:p="http://schemas.openxmlformats.org/presentationml/2006/main">
  <p:tag name="MT_TILE" val="YES"/>
</p:tagLst>
</file>

<file path=ppt/tags/tag33.xml><?xml version="1.0" encoding="utf-8"?>
<p:tagLst xmlns:a="http://schemas.openxmlformats.org/drawingml/2006/main" xmlns:r="http://schemas.openxmlformats.org/officeDocument/2006/relationships" xmlns:p="http://schemas.openxmlformats.org/presentationml/2006/main">
  <p:tag name="MT_TILE" val="YES"/>
</p:tagLst>
</file>

<file path=ppt/tags/tag34.xml><?xml version="1.0" encoding="utf-8"?>
<p:tagLst xmlns:a="http://schemas.openxmlformats.org/drawingml/2006/main" xmlns:r="http://schemas.openxmlformats.org/officeDocument/2006/relationships" xmlns:p="http://schemas.openxmlformats.org/presentationml/2006/main">
  <p:tag name="MT_TILE" val="YES"/>
</p:tagLst>
</file>

<file path=ppt/tags/tag35.xml><?xml version="1.0" encoding="utf-8"?>
<p:tagLst xmlns:a="http://schemas.openxmlformats.org/drawingml/2006/main" xmlns:r="http://schemas.openxmlformats.org/officeDocument/2006/relationships" xmlns:p="http://schemas.openxmlformats.org/presentationml/2006/main">
  <p:tag name="MT_TILE" val="YES"/>
</p:tagLst>
</file>

<file path=ppt/tags/tag36.xml><?xml version="1.0" encoding="utf-8"?>
<p:tagLst xmlns:a="http://schemas.openxmlformats.org/drawingml/2006/main" xmlns:r="http://schemas.openxmlformats.org/officeDocument/2006/relationships" xmlns:p="http://schemas.openxmlformats.org/presentationml/2006/main">
  <p:tag name="MT_TILE" val="YES"/>
</p:tagLst>
</file>

<file path=ppt/tags/tag37.xml><?xml version="1.0" encoding="utf-8"?>
<p:tagLst xmlns:a="http://schemas.openxmlformats.org/drawingml/2006/main" xmlns:r="http://schemas.openxmlformats.org/officeDocument/2006/relationships" xmlns:p="http://schemas.openxmlformats.org/presentationml/2006/main">
  <p:tag name="MT_TILE" val="YES"/>
</p:tagLst>
</file>

<file path=ppt/tags/tag38.xml><?xml version="1.0" encoding="utf-8"?>
<p:tagLst xmlns:a="http://schemas.openxmlformats.org/drawingml/2006/main" xmlns:r="http://schemas.openxmlformats.org/officeDocument/2006/relationships" xmlns:p="http://schemas.openxmlformats.org/presentationml/2006/main">
  <p:tag name="MT_TILE" val="YES"/>
</p:tagLst>
</file>

<file path=ppt/tags/tag39.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40.xml><?xml version="1.0" encoding="utf-8"?>
<p:tagLst xmlns:a="http://schemas.openxmlformats.org/drawingml/2006/main" xmlns:r="http://schemas.openxmlformats.org/officeDocument/2006/relationships" xmlns:p="http://schemas.openxmlformats.org/presentationml/2006/main">
  <p:tag name="MT_TILE" val="YES"/>
</p:tagLst>
</file>

<file path=ppt/tags/tag41.xml><?xml version="1.0" encoding="utf-8"?>
<p:tagLst xmlns:a="http://schemas.openxmlformats.org/drawingml/2006/main" xmlns:r="http://schemas.openxmlformats.org/officeDocument/2006/relationships" xmlns:p="http://schemas.openxmlformats.org/presentationml/2006/main">
  <p:tag name="MT_TILE" val="YES"/>
</p:tagLst>
</file>

<file path=ppt/tags/tag42.xml><?xml version="1.0" encoding="utf-8"?>
<p:tagLst xmlns:a="http://schemas.openxmlformats.org/drawingml/2006/main" xmlns:r="http://schemas.openxmlformats.org/officeDocument/2006/relationships" xmlns:p="http://schemas.openxmlformats.org/presentationml/2006/main">
  <p:tag name="MT_TILE" val="YES"/>
</p:tagLst>
</file>

<file path=ppt/tags/tag43.xml><?xml version="1.0" encoding="utf-8"?>
<p:tagLst xmlns:a="http://schemas.openxmlformats.org/drawingml/2006/main" xmlns:r="http://schemas.openxmlformats.org/officeDocument/2006/relationships" xmlns:p="http://schemas.openxmlformats.org/presentationml/2006/main">
  <p:tag name="MT_TILE" val="YES"/>
</p:tagLst>
</file>

<file path=ppt/tags/tag44.xml><?xml version="1.0" encoding="utf-8"?>
<p:tagLst xmlns:a="http://schemas.openxmlformats.org/drawingml/2006/main" xmlns:r="http://schemas.openxmlformats.org/officeDocument/2006/relationships" xmlns:p="http://schemas.openxmlformats.org/presentationml/2006/main">
  <p:tag name="MT_TILE" val="YES"/>
</p:tagLst>
</file>

<file path=ppt/tags/tag45.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ags/tag6.xml><?xml version="1.0" encoding="utf-8"?>
<p:tagLst xmlns:a="http://schemas.openxmlformats.org/drawingml/2006/main" xmlns:r="http://schemas.openxmlformats.org/officeDocument/2006/relationships" xmlns:p="http://schemas.openxmlformats.org/presentationml/2006/main">
  <p:tag name="MT_TILE" val="YES"/>
</p:tagLst>
</file>

<file path=ppt/tags/tag7.xml><?xml version="1.0" encoding="utf-8"?>
<p:tagLst xmlns:a="http://schemas.openxmlformats.org/drawingml/2006/main" xmlns:r="http://schemas.openxmlformats.org/officeDocument/2006/relationships" xmlns:p="http://schemas.openxmlformats.org/presentationml/2006/main">
  <p:tag name="MT_TILE" val="YES"/>
</p:tagLst>
</file>

<file path=ppt/tags/tag8.xml><?xml version="1.0" encoding="utf-8"?>
<p:tagLst xmlns:a="http://schemas.openxmlformats.org/drawingml/2006/main" xmlns:r="http://schemas.openxmlformats.org/officeDocument/2006/relationships" xmlns:p="http://schemas.openxmlformats.org/presentationml/2006/main">
  <p:tag name="MT_TILE" val="YES"/>
</p:tagLst>
</file>

<file path=ppt/tags/tag9.xml><?xml version="1.0" encoding="utf-8"?>
<p:tagLst xmlns:a="http://schemas.openxmlformats.org/drawingml/2006/main" xmlns:r="http://schemas.openxmlformats.org/officeDocument/2006/relationships" xmlns:p="http://schemas.openxmlformats.org/presentationml/2006/main">
  <p:tag name="MT_TILE" val="YES"/>
</p:tagLst>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149B31EA-ABCC-4461-85D3-8E96B56906F3}"/>
</file>

<file path=docProps/app.xml><?xml version="1.0" encoding="utf-8"?>
<Properties xmlns="http://schemas.openxmlformats.org/officeDocument/2006/extended-properties" xmlns:vt="http://schemas.openxmlformats.org/officeDocument/2006/docPropsVTypes">
  <Template>SharePoint_Conference_2014_Dev_Template</Template>
  <TotalTime>2</TotalTime>
  <Words>4137</Words>
  <Application>Microsoft Office PowerPoint</Application>
  <PresentationFormat>Custom</PresentationFormat>
  <Paragraphs>282</Paragraphs>
  <Slides>30</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PMingLiU-ExtB</vt:lpstr>
      <vt:lpstr>Arial</vt:lpstr>
      <vt:lpstr>Calibri</vt:lpstr>
      <vt:lpstr>Segoe UI</vt:lpstr>
      <vt:lpstr>Segoe UI Light</vt:lpstr>
      <vt:lpstr>Wingdings</vt:lpstr>
      <vt:lpstr>5-30499_SPC_2014_Dev_Template_16x9</vt:lpstr>
      <vt:lpstr>PowerPoint Presentation</vt:lpstr>
      <vt:lpstr>Extend business processes with Workflow Manager</vt:lpstr>
      <vt:lpstr>Office 365 Platform </vt:lpstr>
      <vt:lpstr>Extend business processes with Workflow</vt:lpstr>
      <vt:lpstr>What is Workflow Manager?</vt:lpstr>
      <vt:lpstr>What is Workflow Manager?</vt:lpstr>
      <vt:lpstr>Workflow Manager Farms </vt:lpstr>
      <vt:lpstr>What is SharePoint Workflow?</vt:lpstr>
      <vt:lpstr>Scenario</vt:lpstr>
      <vt:lpstr>Demo</vt:lpstr>
      <vt:lpstr>SharePoint Workflow 101</vt:lpstr>
      <vt:lpstr>More Workflow Templates…</vt:lpstr>
      <vt:lpstr>Workflow Creation Tools</vt:lpstr>
      <vt:lpstr>Workflow Creation Tools</vt:lpstr>
      <vt:lpstr>Scenario</vt:lpstr>
      <vt:lpstr>Demo</vt:lpstr>
      <vt:lpstr>SharePoint Designer 2013</vt:lpstr>
      <vt:lpstr>Scenario</vt:lpstr>
      <vt:lpstr>Demo</vt:lpstr>
      <vt:lpstr>Architecture of ContosoTwitterApp</vt:lpstr>
      <vt:lpstr>Visual Studio 2013/2012</vt:lpstr>
      <vt:lpstr>What about Farm/Sandbox solutions?</vt:lpstr>
      <vt:lpstr>How to choose between the tools?</vt:lpstr>
      <vt:lpstr>How to choose between the tools?</vt:lpstr>
      <vt:lpstr>Extend business processes with Workflow</vt:lpstr>
      <vt:lpstr>Resources</vt:lpstr>
      <vt:lpstr>Additional Workflow Sessions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Extend business processes with Workflow Manager</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3</cp:revision>
  <dcterms:created xsi:type="dcterms:W3CDTF">2014-03-02T23:13:28Z</dcterms:created>
  <dcterms:modified xsi:type="dcterms:W3CDTF">2014-03-06T02:54:37Z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