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3"/>
  </p:notesMasterIdLst>
  <p:handoutMasterIdLst>
    <p:handoutMasterId r:id="rId44"/>
  </p:handoutMasterIdLst>
  <p:sldIdLst>
    <p:sldId id="258" r:id="rId6"/>
    <p:sldId id="259"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327" r:id="rId40"/>
    <p:sldId id="257" r:id="rId41"/>
    <p:sldId id="292" r:id="rId4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196" autoAdjust="0"/>
    <p:restoredTop sz="96866"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7630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1769238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4726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443573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604453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208498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4170076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063862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477093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408224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556615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796352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9056511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8733516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9696347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502324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16500559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649820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93826100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5480240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0577922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1399772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5429749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864328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5285839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7371752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4125886"/>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414279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815119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249219137"/>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37672415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8408643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79170143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45809832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9921389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652743"/>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261293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79094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29073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0072309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68134591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3.emf"/><Relationship Id="rId7" Type="http://schemas.openxmlformats.org/officeDocument/2006/relationships/image" Target="../media/image16.emf"/><Relationship Id="rId2" Type="http://schemas.openxmlformats.org/officeDocument/2006/relationships/notesSlide" Target="../notesSlides/notesSlide2.xml"/><Relationship Id="rId1" Type="http://schemas.openxmlformats.org/officeDocument/2006/relationships/slideLayout" Target="../slideLayouts/slideLayout39.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39.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6.emf"/><Relationship Id="rId2" Type="http://schemas.openxmlformats.org/officeDocument/2006/relationships/notesSlide" Target="../notesSlides/notesSlide7.xml"/><Relationship Id="rId1" Type="http://schemas.openxmlformats.org/officeDocument/2006/relationships/slideLayout" Target="../slideLayouts/slideLayout40.xml"/><Relationship Id="rId6" Type="http://schemas.openxmlformats.org/officeDocument/2006/relationships/image" Target="../media/image21.png"/><Relationship Id="rId5" Type="http://schemas.openxmlformats.org/officeDocument/2006/relationships/image" Target="../media/image25.emf"/><Relationship Id="rId4" Type="http://schemas.openxmlformats.org/officeDocument/2006/relationships/image" Target="../media/image2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8.xml"/><Relationship Id="rId1" Type="http://schemas.openxmlformats.org/officeDocument/2006/relationships/slideLayout" Target="../slideLayouts/slideLayout40.xml"/><Relationship Id="rId6" Type="http://schemas.openxmlformats.org/officeDocument/2006/relationships/image" Target="../media/image12.emf"/><Relationship Id="rId5" Type="http://schemas.openxmlformats.org/officeDocument/2006/relationships/image" Target="../media/image21.png"/><Relationship Id="rId4" Type="http://schemas.openxmlformats.org/officeDocument/2006/relationships/image" Target="../media/image24.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3" Type="http://schemas.openxmlformats.org/officeDocument/2006/relationships/hyperlink" Target="http://go.microsoft.com/fwlink/?linkid=296425&amp;clcid=0x409" TargetMode="External"/><Relationship Id="rId7" Type="http://schemas.openxmlformats.org/officeDocument/2006/relationships/hyperlink" Target="http://msdn.microsoft.com/en-us/library/windowsazure/hh744833.aspx" TargetMode="External"/><Relationship Id="rId2" Type="http://schemas.openxmlformats.org/officeDocument/2006/relationships/notesSlide" Target="../notesSlides/notesSlide10.xml"/><Relationship Id="rId1" Type="http://schemas.openxmlformats.org/officeDocument/2006/relationships/slideLayout" Target="../slideLayouts/slideLayout38.xml"/><Relationship Id="rId6" Type="http://schemas.openxmlformats.org/officeDocument/2006/relationships/hyperlink" Target="http://msdn.microsoft.com/en-us/library/windowsazure/dn275958.aspx" TargetMode="External"/><Relationship Id="rId5" Type="http://schemas.openxmlformats.org/officeDocument/2006/relationships/hyperlink" Target="http://msdn.microsoft.com/en-us/library/windowsazure/dn376546.aspx" TargetMode="External"/><Relationship Id="rId4" Type="http://schemas.openxmlformats.org/officeDocument/2006/relationships/hyperlink" Target="http://msdn.microsoft.com/en-us/library/windowsazure/dn606287.aspx"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emf"/><Relationship Id="rId2" Type="http://schemas.openxmlformats.org/officeDocument/2006/relationships/image" Target="../media/image7.emf"/><Relationship Id="rId1" Type="http://schemas.openxmlformats.org/officeDocument/2006/relationships/slideLayout" Target="../slideLayouts/slideLayout39.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116576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287601"/>
          </a:xfrm>
        </p:spPr>
        <p:txBody>
          <a:bodyPr/>
          <a:lstStyle/>
          <a:p>
            <a:r>
              <a:rPr lang="en-IN" sz="3400" dirty="0"/>
              <a:t>Two SharePoint 2013 Farms in two Geo-Distributed data centers</a:t>
            </a:r>
          </a:p>
          <a:p>
            <a:pPr lvl="1"/>
            <a:r>
              <a:rPr lang="en-IN" sz="1800" dirty="0"/>
              <a:t>Configured in a hot-standby Disaster Recovery (DR) </a:t>
            </a:r>
            <a:r>
              <a:rPr lang="en-IN" sz="1800" dirty="0" smtClean="0"/>
              <a:t>configuration</a:t>
            </a:r>
          </a:p>
          <a:p>
            <a:pPr lvl="1"/>
            <a:r>
              <a:rPr lang="en-IN" sz="1800" dirty="0" smtClean="0"/>
              <a:t>Internet </a:t>
            </a:r>
            <a:r>
              <a:rPr lang="en-IN" sz="1800" smtClean="0"/>
              <a:t>Sites Scenario - Two </a:t>
            </a:r>
            <a:r>
              <a:rPr lang="en-IN" sz="1800" dirty="0" smtClean="0"/>
              <a:t>Service Applications – Search and MMS</a:t>
            </a:r>
            <a:endParaRPr lang="en-IN" sz="1800" dirty="0"/>
          </a:p>
          <a:p>
            <a:r>
              <a:rPr lang="en-IN" sz="3400" dirty="0"/>
              <a:t>Windows Azure Traffic Manager routes user traffic to DR farm on failover</a:t>
            </a:r>
          </a:p>
          <a:p>
            <a:r>
              <a:rPr lang="en-IN" sz="3400" dirty="0"/>
              <a:t>Custom log shipping solution to sync data</a:t>
            </a:r>
          </a:p>
          <a:p>
            <a:pPr lvl="1"/>
            <a:r>
              <a:rPr lang="en-IN" sz="2000" dirty="0"/>
              <a:t>What is Synced – Content DB and MMS DB</a:t>
            </a:r>
          </a:p>
          <a:p>
            <a:pPr lvl="1"/>
            <a:r>
              <a:rPr lang="en-IN" sz="2000" dirty="0"/>
              <a:t>Restore mode - standby (read-only)</a:t>
            </a:r>
          </a:p>
          <a:p>
            <a:r>
              <a:rPr lang="en-IN" sz="3400" dirty="0"/>
              <a:t>Search </a:t>
            </a:r>
          </a:p>
          <a:p>
            <a:pPr lvl="1"/>
            <a:r>
              <a:rPr lang="en-IN" sz="2000" dirty="0"/>
              <a:t>Independent Search service in each farm</a:t>
            </a:r>
          </a:p>
          <a:p>
            <a:pPr lvl="1"/>
            <a:r>
              <a:rPr lang="en-IN" sz="2000" dirty="0"/>
              <a:t>Search in DR farm crawls read-only (standby) content DBs </a:t>
            </a:r>
          </a:p>
        </p:txBody>
      </p:sp>
      <p:sp>
        <p:nvSpPr>
          <p:cNvPr id="4" name="Title 3"/>
          <p:cNvSpPr>
            <a:spLocks noGrp="1"/>
          </p:cNvSpPr>
          <p:nvPr>
            <p:ph type="title"/>
          </p:nvPr>
        </p:nvSpPr>
        <p:spPr/>
        <p:txBody>
          <a:bodyPr/>
          <a:lstStyle/>
          <a:p>
            <a:r>
              <a:rPr lang="en-IN" dirty="0" smtClean="0"/>
              <a:t>Solution Architecture Details</a:t>
            </a:r>
            <a:endParaRPr lang="en-IN" dirty="0"/>
          </a:p>
        </p:txBody>
      </p:sp>
    </p:spTree>
    <p:extLst>
      <p:ext uri="{BB962C8B-B14F-4D97-AF65-F5344CB8AC3E}">
        <p14:creationId xmlns:p14="http://schemas.microsoft.com/office/powerpoint/2010/main" val="417249932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330690"/>
          </a:xfrm>
        </p:spPr>
        <p:txBody>
          <a:bodyPr/>
          <a:lstStyle/>
          <a:p>
            <a:r>
              <a:rPr lang="en-IN" dirty="0"/>
              <a:t>Windows Azure</a:t>
            </a:r>
          </a:p>
          <a:p>
            <a:pPr lvl="1"/>
            <a:r>
              <a:rPr lang="en-IN" dirty="0"/>
              <a:t>V</a:t>
            </a:r>
            <a:r>
              <a:rPr lang="en-IN" dirty="0" smtClean="0"/>
              <a:t>irtual </a:t>
            </a:r>
            <a:r>
              <a:rPr lang="en-IN" dirty="0"/>
              <a:t>networks </a:t>
            </a:r>
            <a:r>
              <a:rPr lang="en-IN" dirty="0" smtClean="0"/>
              <a:t>are restricted to single datacenter</a:t>
            </a:r>
            <a:endParaRPr lang="en-IN" dirty="0"/>
          </a:p>
          <a:p>
            <a:r>
              <a:rPr lang="en-IN" dirty="0" smtClean="0"/>
              <a:t>Impact</a:t>
            </a:r>
            <a:r>
              <a:rPr lang="en-IN" dirty="0"/>
              <a:t>	</a:t>
            </a:r>
          </a:p>
          <a:p>
            <a:pPr lvl="1"/>
            <a:r>
              <a:rPr lang="en-IN" dirty="0"/>
              <a:t>Single Active Directory domain cannot span multiple datacenters</a:t>
            </a:r>
          </a:p>
          <a:p>
            <a:pPr lvl="2"/>
            <a:r>
              <a:rPr lang="en-IN" dirty="0"/>
              <a:t>Each farm needs to have separate AD domain deployed locally</a:t>
            </a:r>
          </a:p>
          <a:p>
            <a:pPr lvl="2"/>
            <a:r>
              <a:rPr lang="en-IN" dirty="0"/>
              <a:t>Can’t use SQL Server </a:t>
            </a:r>
            <a:r>
              <a:rPr lang="en-IN" dirty="0" smtClean="0"/>
              <a:t>AlwaysOn </a:t>
            </a:r>
            <a:r>
              <a:rPr lang="en-IN" dirty="0"/>
              <a:t>Availability Groups </a:t>
            </a:r>
            <a:r>
              <a:rPr lang="en-IN" dirty="0" smtClean="0"/>
              <a:t>b/w Primary and </a:t>
            </a:r>
            <a:r>
              <a:rPr lang="en-IN" dirty="0"/>
              <a:t>DR </a:t>
            </a:r>
            <a:r>
              <a:rPr lang="en-IN" dirty="0" smtClean="0"/>
              <a:t>as single </a:t>
            </a:r>
            <a:r>
              <a:rPr lang="en-IN" dirty="0"/>
              <a:t>AD </a:t>
            </a:r>
            <a:r>
              <a:rPr lang="en-IN" dirty="0" smtClean="0"/>
              <a:t>Domain is required</a:t>
            </a:r>
            <a:endParaRPr lang="en-IN" dirty="0"/>
          </a:p>
          <a:p>
            <a:pPr lvl="1"/>
            <a:r>
              <a:rPr lang="en-IN" dirty="0"/>
              <a:t>Trust between the two AD </a:t>
            </a:r>
            <a:r>
              <a:rPr lang="en-IN" dirty="0" smtClean="0"/>
              <a:t>domains (in two datacenters) </a:t>
            </a:r>
            <a:r>
              <a:rPr lang="en-IN" dirty="0"/>
              <a:t>– Cannot be established </a:t>
            </a:r>
          </a:p>
          <a:p>
            <a:pPr lvl="2"/>
            <a:r>
              <a:rPr lang="en-IN" dirty="0"/>
              <a:t>Requires additional configurations to avoid permission related issues for service accounts</a:t>
            </a:r>
          </a:p>
          <a:p>
            <a:pPr lvl="1"/>
            <a:r>
              <a:rPr lang="en-IN" dirty="0"/>
              <a:t>OOB log shipping across datacenters - Cannot be configured</a:t>
            </a:r>
          </a:p>
          <a:p>
            <a:pPr lvl="2"/>
            <a:r>
              <a:rPr lang="en-IN" dirty="0"/>
              <a:t>Requires custom log shipping solution </a:t>
            </a:r>
          </a:p>
        </p:txBody>
      </p:sp>
      <p:sp>
        <p:nvSpPr>
          <p:cNvPr id="4" name="Title 3"/>
          <p:cNvSpPr>
            <a:spLocks noGrp="1"/>
          </p:cNvSpPr>
          <p:nvPr>
            <p:ph type="title"/>
          </p:nvPr>
        </p:nvSpPr>
        <p:spPr/>
        <p:txBody>
          <a:bodyPr/>
          <a:lstStyle/>
          <a:p>
            <a:r>
              <a:rPr lang="en-IN" dirty="0"/>
              <a:t>Key Challenges for Geo-DR in Azure</a:t>
            </a:r>
          </a:p>
        </p:txBody>
      </p:sp>
    </p:spTree>
    <p:extLst>
      <p:ext uri="{BB962C8B-B14F-4D97-AF65-F5344CB8AC3E}">
        <p14:creationId xmlns:p14="http://schemas.microsoft.com/office/powerpoint/2010/main" val="157301118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Primary Farm – Initial Configurations</a:t>
            </a:r>
            <a:endParaRPr lang="en-IN" dirty="0"/>
          </a:p>
        </p:txBody>
      </p:sp>
      <p:sp>
        <p:nvSpPr>
          <p:cNvPr id="18" name="TextBox 17"/>
          <p:cNvSpPr txBox="1"/>
          <p:nvPr/>
        </p:nvSpPr>
        <p:spPr>
          <a:xfrm>
            <a:off x="3841973" y="1048990"/>
            <a:ext cx="3528392"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FARM 1 (PRIMARY)</a:t>
            </a:r>
          </a:p>
        </p:txBody>
      </p:sp>
      <p:grpSp>
        <p:nvGrpSpPr>
          <p:cNvPr id="53" name="Group 52"/>
          <p:cNvGrpSpPr/>
          <p:nvPr/>
        </p:nvGrpSpPr>
        <p:grpSpPr>
          <a:xfrm>
            <a:off x="529605" y="1481038"/>
            <a:ext cx="10657184" cy="4892944"/>
            <a:chOff x="529605" y="1481038"/>
            <a:chExt cx="10657184" cy="4892944"/>
          </a:xfrm>
        </p:grpSpPr>
        <p:pic>
          <p:nvPicPr>
            <p:cNvPr id="4" name="Picture 3"/>
            <p:cNvPicPr>
              <a:picLocks noChangeAspect="1"/>
            </p:cNvPicPr>
            <p:nvPr/>
          </p:nvPicPr>
          <p:blipFill>
            <a:blip r:embed="rId3"/>
            <a:stretch>
              <a:fillRect/>
            </a:stretch>
          </p:blipFill>
          <p:spPr>
            <a:xfrm>
              <a:off x="1393701" y="2273126"/>
              <a:ext cx="9192809" cy="3989672"/>
            </a:xfrm>
            <a:prstGeom prst="rect">
              <a:avLst/>
            </a:prstGeom>
          </p:spPr>
        </p:pic>
        <p:pic>
          <p:nvPicPr>
            <p:cNvPr id="16" name="Picture 15"/>
            <p:cNvPicPr>
              <a:picLocks noChangeAspect="1"/>
            </p:cNvPicPr>
            <p:nvPr/>
          </p:nvPicPr>
          <p:blipFill>
            <a:blip r:embed="rId4"/>
            <a:stretch>
              <a:fillRect/>
            </a:stretch>
          </p:blipFill>
          <p:spPr>
            <a:xfrm>
              <a:off x="529605" y="1481038"/>
              <a:ext cx="3535696" cy="958969"/>
            </a:xfrm>
            <a:prstGeom prst="rect">
              <a:avLst/>
            </a:prstGeom>
          </p:spPr>
        </p:pic>
        <p:sp>
          <p:nvSpPr>
            <p:cNvPr id="5" name="TextBox 4"/>
            <p:cNvSpPr txBox="1"/>
            <p:nvPr/>
          </p:nvSpPr>
          <p:spPr>
            <a:xfrm>
              <a:off x="7586389" y="5441478"/>
              <a:ext cx="2520280"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2060"/>
                  </a:solidFill>
                </a:rPr>
                <a:t>Virtual Network</a:t>
              </a:r>
            </a:p>
          </p:txBody>
        </p:sp>
        <p:sp>
          <p:nvSpPr>
            <p:cNvPr id="19" name="TextBox 18"/>
            <p:cNvSpPr txBox="1"/>
            <p:nvPr/>
          </p:nvSpPr>
          <p:spPr>
            <a:xfrm>
              <a:off x="8666509" y="5801518"/>
              <a:ext cx="2520280" cy="572464"/>
            </a:xfrm>
            <a:prstGeom prst="rect">
              <a:avLst/>
            </a:prstGeom>
            <a:noFill/>
          </p:spPr>
          <p:txBody>
            <a:bodyPr wrap="square" lIns="182880" tIns="146304" rIns="182880" bIns="146304" rtlCol="0">
              <a:spAutoFit/>
            </a:bodyPr>
            <a:lstStyle/>
            <a:p>
              <a:pPr>
                <a:lnSpc>
                  <a:spcPct val="90000"/>
                </a:lnSpc>
                <a:spcAft>
                  <a:spcPts val="600"/>
                </a:spcAft>
              </a:pPr>
              <a:r>
                <a:rPr lang="en-IN" sz="2000" dirty="0" smtClean="0">
                  <a:solidFill>
                    <a:srgbClr val="C00000"/>
                  </a:solidFill>
                </a:rPr>
                <a:t>Affinity Group</a:t>
              </a:r>
            </a:p>
          </p:txBody>
        </p:sp>
      </p:grpSp>
      <p:pic>
        <p:nvPicPr>
          <p:cNvPr id="6" name="Picture 5"/>
          <p:cNvPicPr>
            <a:picLocks noChangeAspect="1"/>
          </p:cNvPicPr>
          <p:nvPr/>
        </p:nvPicPr>
        <p:blipFill>
          <a:blip r:embed="rId5"/>
          <a:stretch>
            <a:fillRect/>
          </a:stretch>
        </p:blipFill>
        <p:spPr>
          <a:xfrm>
            <a:off x="1873854" y="2880722"/>
            <a:ext cx="7424961" cy="2560266"/>
          </a:xfrm>
          <a:prstGeom prst="rect">
            <a:avLst/>
          </a:prstGeom>
        </p:spPr>
      </p:pic>
      <p:grpSp>
        <p:nvGrpSpPr>
          <p:cNvPr id="8" name="Group 7"/>
          <p:cNvGrpSpPr/>
          <p:nvPr/>
        </p:nvGrpSpPr>
        <p:grpSpPr>
          <a:xfrm>
            <a:off x="1753741" y="2129110"/>
            <a:ext cx="7560840" cy="2983860"/>
            <a:chOff x="1753741" y="2129110"/>
            <a:chExt cx="7560840" cy="2983860"/>
          </a:xfrm>
        </p:grpSpPr>
        <p:pic>
          <p:nvPicPr>
            <p:cNvPr id="7" name="Picture 6"/>
            <p:cNvPicPr>
              <a:picLocks noChangeAspect="1"/>
            </p:cNvPicPr>
            <p:nvPr/>
          </p:nvPicPr>
          <p:blipFill>
            <a:blip r:embed="rId6"/>
            <a:stretch>
              <a:fillRect/>
            </a:stretch>
          </p:blipFill>
          <p:spPr>
            <a:xfrm>
              <a:off x="2401813" y="2977907"/>
              <a:ext cx="6799415" cy="2135063"/>
            </a:xfrm>
            <a:prstGeom prst="rect">
              <a:avLst/>
            </a:prstGeom>
          </p:spPr>
        </p:pic>
        <p:sp>
          <p:nvSpPr>
            <p:cNvPr id="20" name="TextBox 19"/>
            <p:cNvSpPr txBox="1"/>
            <p:nvPr/>
          </p:nvSpPr>
          <p:spPr>
            <a:xfrm>
              <a:off x="1753741" y="2461509"/>
              <a:ext cx="1872208"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Front Ends</a:t>
              </a:r>
            </a:p>
          </p:txBody>
        </p:sp>
        <p:sp>
          <p:nvSpPr>
            <p:cNvPr id="21" name="TextBox 20"/>
            <p:cNvSpPr txBox="1"/>
            <p:nvPr/>
          </p:nvSpPr>
          <p:spPr>
            <a:xfrm>
              <a:off x="3697957" y="2461509"/>
              <a:ext cx="1584176"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App </a:t>
              </a:r>
              <a:r>
                <a:rPr lang="en-IN" sz="2400" dirty="0" err="1" smtClean="0">
                  <a:solidFill>
                    <a:srgbClr val="000000"/>
                  </a:solidFill>
                </a:rPr>
                <a:t>Svrs</a:t>
              </a:r>
              <a:endParaRPr lang="en-IN" sz="2400" dirty="0" smtClean="0">
                <a:solidFill>
                  <a:srgbClr val="000000"/>
                </a:solidFill>
              </a:endParaRPr>
            </a:p>
          </p:txBody>
        </p:sp>
        <p:sp>
          <p:nvSpPr>
            <p:cNvPr id="22" name="TextBox 21"/>
            <p:cNvSpPr txBox="1"/>
            <p:nvPr/>
          </p:nvSpPr>
          <p:spPr>
            <a:xfrm>
              <a:off x="5133893" y="2129110"/>
              <a:ext cx="1948440"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Domain Controllers</a:t>
              </a:r>
            </a:p>
          </p:txBody>
        </p:sp>
        <p:sp>
          <p:nvSpPr>
            <p:cNvPr id="23" name="TextBox 22"/>
            <p:cNvSpPr txBox="1"/>
            <p:nvPr/>
          </p:nvSpPr>
          <p:spPr>
            <a:xfrm>
              <a:off x="7802413" y="2461509"/>
              <a:ext cx="1512168"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DB </a:t>
              </a:r>
              <a:r>
                <a:rPr lang="en-IN" sz="2400" dirty="0" err="1" smtClean="0">
                  <a:solidFill>
                    <a:srgbClr val="000000"/>
                  </a:solidFill>
                </a:rPr>
                <a:t>Svrs</a:t>
              </a:r>
              <a:endParaRPr lang="en-IN" sz="2400" dirty="0" smtClean="0">
                <a:solidFill>
                  <a:srgbClr val="000000"/>
                </a:solidFill>
              </a:endParaRPr>
            </a:p>
          </p:txBody>
        </p:sp>
        <p:sp>
          <p:nvSpPr>
            <p:cNvPr id="24" name="TextBox 23"/>
            <p:cNvSpPr txBox="1"/>
            <p:nvPr/>
          </p:nvSpPr>
          <p:spPr>
            <a:xfrm>
              <a:off x="6897841" y="3832825"/>
              <a:ext cx="1432043" cy="738664"/>
            </a:xfrm>
            <a:prstGeom prst="rect">
              <a:avLst/>
            </a:prstGeom>
            <a:noFill/>
          </p:spPr>
          <p:txBody>
            <a:bodyPr wrap="square" lIns="182880" tIns="146304" rIns="182880" bIns="146304" rtlCol="0">
              <a:spAutoFit/>
            </a:bodyPr>
            <a:lstStyle/>
            <a:p>
              <a:pPr>
                <a:lnSpc>
                  <a:spcPct val="90000"/>
                </a:lnSpc>
                <a:spcAft>
                  <a:spcPts val="600"/>
                </a:spcAft>
              </a:pPr>
              <a:r>
                <a:rPr lang="en-IN" sz="1600" dirty="0" smtClean="0">
                  <a:solidFill>
                    <a:srgbClr val="000000"/>
                  </a:solidFill>
                </a:rPr>
                <a:t>Quorum Node</a:t>
              </a:r>
            </a:p>
          </p:txBody>
        </p:sp>
      </p:grpSp>
      <p:grpSp>
        <p:nvGrpSpPr>
          <p:cNvPr id="31" name="Group 30"/>
          <p:cNvGrpSpPr/>
          <p:nvPr/>
        </p:nvGrpSpPr>
        <p:grpSpPr>
          <a:xfrm>
            <a:off x="1195740" y="3367776"/>
            <a:ext cx="2646233" cy="3729886"/>
            <a:chOff x="1195740" y="3367776"/>
            <a:chExt cx="2646233" cy="3729886"/>
          </a:xfrm>
        </p:grpSpPr>
        <p:pic>
          <p:nvPicPr>
            <p:cNvPr id="10" name="Picture 9"/>
            <p:cNvPicPr>
              <a:picLocks noChangeAspect="1"/>
            </p:cNvPicPr>
            <p:nvPr/>
          </p:nvPicPr>
          <p:blipFill>
            <a:blip r:embed="rId7"/>
            <a:stretch>
              <a:fillRect/>
            </a:stretch>
          </p:blipFill>
          <p:spPr>
            <a:xfrm>
              <a:off x="1932753" y="3367776"/>
              <a:ext cx="453294" cy="732797"/>
            </a:xfrm>
            <a:prstGeom prst="rect">
              <a:avLst/>
            </a:prstGeom>
          </p:spPr>
        </p:pic>
        <p:sp>
          <p:nvSpPr>
            <p:cNvPr id="25" name="TextBox 24"/>
            <p:cNvSpPr txBox="1"/>
            <p:nvPr/>
          </p:nvSpPr>
          <p:spPr>
            <a:xfrm>
              <a:off x="1195740" y="6137399"/>
              <a:ext cx="2646233"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Windows Azure Load Balancer</a:t>
              </a:r>
            </a:p>
          </p:txBody>
        </p:sp>
        <p:cxnSp>
          <p:nvCxnSpPr>
            <p:cNvPr id="29" name="Straight Arrow Connector 28"/>
            <p:cNvCxnSpPr/>
            <p:nvPr/>
          </p:nvCxnSpPr>
          <p:spPr>
            <a:xfrm flipV="1">
              <a:off x="2185789" y="4100574"/>
              <a:ext cx="0" cy="2273408"/>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5930205" y="3353246"/>
            <a:ext cx="3024336" cy="3696577"/>
            <a:chOff x="1195740" y="3401085"/>
            <a:chExt cx="3024336" cy="3696577"/>
          </a:xfrm>
        </p:grpSpPr>
        <p:pic>
          <p:nvPicPr>
            <p:cNvPr id="33" name="Picture 32"/>
            <p:cNvPicPr>
              <a:picLocks noChangeAspect="1"/>
            </p:cNvPicPr>
            <p:nvPr/>
          </p:nvPicPr>
          <p:blipFill>
            <a:blip r:embed="rId7"/>
            <a:stretch>
              <a:fillRect/>
            </a:stretch>
          </p:blipFill>
          <p:spPr>
            <a:xfrm>
              <a:off x="1935783" y="3401085"/>
              <a:ext cx="412085" cy="666179"/>
            </a:xfrm>
            <a:prstGeom prst="rect">
              <a:avLst/>
            </a:prstGeom>
          </p:spPr>
        </p:pic>
        <p:sp>
          <p:nvSpPr>
            <p:cNvPr id="34" name="TextBox 33"/>
            <p:cNvSpPr txBox="1"/>
            <p:nvPr/>
          </p:nvSpPr>
          <p:spPr>
            <a:xfrm>
              <a:off x="1195740" y="6137399"/>
              <a:ext cx="3024336"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Availability Group Listener Endpoint</a:t>
              </a:r>
            </a:p>
          </p:txBody>
        </p:sp>
        <p:cxnSp>
          <p:nvCxnSpPr>
            <p:cNvPr id="35" name="Straight Arrow Connector 34"/>
            <p:cNvCxnSpPr/>
            <p:nvPr/>
          </p:nvCxnSpPr>
          <p:spPr>
            <a:xfrm flipV="1">
              <a:off x="2185789" y="4100574"/>
              <a:ext cx="0" cy="2273408"/>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7082333" y="1409030"/>
            <a:ext cx="2798466" cy="1712426"/>
            <a:chOff x="7082333" y="1409030"/>
            <a:chExt cx="2798466" cy="1712426"/>
          </a:xfrm>
        </p:grpSpPr>
        <p:sp>
          <p:nvSpPr>
            <p:cNvPr id="36" name="TextBox 35"/>
            <p:cNvSpPr txBox="1"/>
            <p:nvPr/>
          </p:nvSpPr>
          <p:spPr>
            <a:xfrm>
              <a:off x="7082333" y="1409030"/>
              <a:ext cx="2798466"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SQL AlwaysOn Availability Group</a:t>
              </a:r>
            </a:p>
          </p:txBody>
        </p:sp>
        <p:cxnSp>
          <p:nvCxnSpPr>
            <p:cNvPr id="44" name="Straight Arrow Connector 43"/>
            <p:cNvCxnSpPr/>
            <p:nvPr/>
          </p:nvCxnSpPr>
          <p:spPr>
            <a:xfrm>
              <a:off x="7586389" y="2185352"/>
              <a:ext cx="0" cy="936104"/>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8967333" y="1096839"/>
            <a:ext cx="3210418" cy="3293614"/>
            <a:chOff x="8967333" y="1096839"/>
            <a:chExt cx="3210418" cy="3293614"/>
          </a:xfrm>
        </p:grpSpPr>
        <p:pic>
          <p:nvPicPr>
            <p:cNvPr id="45" name="Picture 44"/>
            <p:cNvPicPr>
              <a:picLocks noChangeAspect="1"/>
            </p:cNvPicPr>
            <p:nvPr/>
          </p:nvPicPr>
          <p:blipFill>
            <a:blip r:embed="rId8"/>
            <a:stretch>
              <a:fillRect/>
            </a:stretch>
          </p:blipFill>
          <p:spPr>
            <a:xfrm>
              <a:off x="8967333" y="3367776"/>
              <a:ext cx="1378015" cy="949922"/>
            </a:xfrm>
            <a:prstGeom prst="rect">
              <a:avLst/>
            </a:prstGeom>
          </p:spPr>
        </p:pic>
        <p:sp>
          <p:nvSpPr>
            <p:cNvPr id="46" name="TextBox 45"/>
            <p:cNvSpPr txBox="1"/>
            <p:nvPr/>
          </p:nvSpPr>
          <p:spPr>
            <a:xfrm>
              <a:off x="10034661" y="1096839"/>
              <a:ext cx="2143090" cy="960263"/>
            </a:xfrm>
            <a:prstGeom prst="rect">
              <a:avLst/>
            </a:prstGeom>
            <a:noFill/>
            <a:ln>
              <a:solidFill>
                <a:schemeClr val="tx1"/>
              </a:solidFill>
              <a:prstDash val="dash"/>
            </a:ln>
          </p:spPr>
          <p:txBody>
            <a:bodyPr wrap="square" lIns="182880" tIns="146304" rIns="182880" bIns="146304" rtlCol="0">
              <a:spAutoFit/>
            </a:bodyPr>
            <a:lstStyle/>
            <a:p>
              <a:pPr>
                <a:lnSpc>
                  <a:spcPct val="90000"/>
                </a:lnSpc>
                <a:spcAft>
                  <a:spcPts val="600"/>
                </a:spcAft>
              </a:pPr>
              <a:r>
                <a:rPr lang="en-IN" sz="2400" dirty="0" smtClean="0">
                  <a:gradFill>
                    <a:gsLst>
                      <a:gs pos="2917">
                        <a:srgbClr val="505050"/>
                      </a:gs>
                      <a:gs pos="30000">
                        <a:srgbClr val="505050"/>
                      </a:gs>
                    </a:gsLst>
                    <a:lin ang="5400000" scaled="0"/>
                  </a:gradFill>
                </a:rPr>
                <a:t>Custom log backups jobs</a:t>
              </a:r>
            </a:p>
          </p:txBody>
        </p:sp>
        <p:cxnSp>
          <p:nvCxnSpPr>
            <p:cNvPr id="47" name="Straight Arrow Connector 46"/>
            <p:cNvCxnSpPr/>
            <p:nvPr/>
          </p:nvCxnSpPr>
          <p:spPr>
            <a:xfrm flipH="1">
              <a:off x="9530606" y="2028741"/>
              <a:ext cx="959512" cy="1684545"/>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0660889" y="3353246"/>
              <a:ext cx="1438369" cy="1037207"/>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BLOB</a:t>
              </a:r>
            </a:p>
            <a:p>
              <a:pPr>
                <a:lnSpc>
                  <a:spcPct val="90000"/>
                </a:lnSpc>
                <a:spcAft>
                  <a:spcPts val="600"/>
                </a:spcAft>
              </a:pPr>
              <a:r>
                <a:rPr lang="en-IN" sz="2400" dirty="0" smtClean="0">
                  <a:solidFill>
                    <a:srgbClr val="000000"/>
                  </a:solidFill>
                </a:rPr>
                <a:t>Storage</a:t>
              </a:r>
            </a:p>
          </p:txBody>
        </p:sp>
        <p:cxnSp>
          <p:nvCxnSpPr>
            <p:cNvPr id="51" name="Straight Arrow Connector 50"/>
            <p:cNvCxnSpPr/>
            <p:nvPr/>
          </p:nvCxnSpPr>
          <p:spPr>
            <a:xfrm flipH="1">
              <a:off x="10283269" y="3871849"/>
              <a:ext cx="612068" cy="0"/>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0552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up)">
                                      <p:cBhvr>
                                        <p:cTn id="31" dur="500"/>
                                        <p:tgtEl>
                                          <p:spTgt spid="5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ppt_x"/>
                                          </p:val>
                                        </p:tav>
                                        <p:tav tm="100000">
                                          <p:val>
                                            <p:strVal val="#ppt_x"/>
                                          </p:val>
                                        </p:tav>
                                      </p:tavLst>
                                    </p:anim>
                                    <p:anim calcmode="lin" valueType="num">
                                      <p:cBhvr additive="base">
                                        <p:cTn id="3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nodeType="click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500" fill="hold"/>
                                        <p:tgtEl>
                                          <p:spTgt spid="55"/>
                                        </p:tgtEl>
                                        <p:attrNameLst>
                                          <p:attrName>ppt_x</p:attrName>
                                        </p:attrNameLst>
                                      </p:cBhvr>
                                      <p:tavLst>
                                        <p:tav tm="0">
                                          <p:val>
                                            <p:strVal val="#ppt_x"/>
                                          </p:val>
                                        </p:tav>
                                        <p:tav tm="100000">
                                          <p:val>
                                            <p:strVal val="#ppt_x"/>
                                          </p:val>
                                        </p:tav>
                                      </p:tavLst>
                                    </p:anim>
                                    <p:anim calcmode="lin" valueType="num">
                                      <p:cBhvr additive="base">
                                        <p:cTn id="43"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1"/>
            <a:ext cx="11887200" cy="5650778"/>
          </a:xfrm>
        </p:spPr>
        <p:txBody>
          <a:bodyPr/>
          <a:lstStyle/>
          <a:p>
            <a:r>
              <a:rPr lang="en-IN" sz="3600" dirty="0"/>
              <a:t>All VMs within same VNET and Affinity Group</a:t>
            </a:r>
          </a:p>
          <a:p>
            <a:r>
              <a:rPr lang="en-IN" sz="3600" dirty="0"/>
              <a:t>Each Tier having </a:t>
            </a:r>
            <a:r>
              <a:rPr lang="en-IN" sz="3600" dirty="0" smtClean="0"/>
              <a:t>redundancy/HA </a:t>
            </a:r>
            <a:r>
              <a:rPr lang="en-IN" sz="3600" dirty="0"/>
              <a:t>– in its own Availability </a:t>
            </a:r>
            <a:r>
              <a:rPr lang="en-IN" sz="3600" dirty="0" smtClean="0"/>
              <a:t>Set </a:t>
            </a:r>
            <a:endParaRPr lang="en-IN" sz="3600" dirty="0"/>
          </a:p>
          <a:p>
            <a:r>
              <a:rPr lang="en-IN" sz="3600" dirty="0"/>
              <a:t>Front End Tier – Public IP, Windows Azure Load Balancer</a:t>
            </a:r>
          </a:p>
          <a:p>
            <a:r>
              <a:rPr lang="en-IN" sz="3600" dirty="0"/>
              <a:t>Database tier</a:t>
            </a:r>
          </a:p>
          <a:p>
            <a:pPr lvl="1"/>
            <a:r>
              <a:rPr lang="en-IN" sz="2000" dirty="0"/>
              <a:t>Configured in SQL Server Always On Availability </a:t>
            </a:r>
            <a:r>
              <a:rPr lang="en-IN" sz="2000" dirty="0" smtClean="0"/>
              <a:t>Groups (AG)</a:t>
            </a:r>
            <a:endParaRPr lang="en-IN" sz="2000" dirty="0"/>
          </a:p>
          <a:p>
            <a:pPr lvl="1"/>
            <a:r>
              <a:rPr lang="en-IN" sz="2000" dirty="0"/>
              <a:t>Uses 3</a:t>
            </a:r>
            <a:r>
              <a:rPr lang="en-IN" sz="2000" baseline="30000" dirty="0"/>
              <a:t>rd</a:t>
            </a:r>
            <a:r>
              <a:rPr lang="en-IN" sz="2000" dirty="0"/>
              <a:t> VM (Non-SQL) for Quorum </a:t>
            </a:r>
            <a:r>
              <a:rPr lang="en-IN" sz="2000" dirty="0" smtClean="0"/>
              <a:t>of </a:t>
            </a:r>
            <a:r>
              <a:rPr lang="en-IN" sz="2000" dirty="0"/>
              <a:t>Windows Server Failover Cluster (WSFC</a:t>
            </a:r>
            <a:r>
              <a:rPr lang="en-IN" sz="2000" dirty="0" smtClean="0"/>
              <a:t>) (Node Majority)</a:t>
            </a:r>
            <a:endParaRPr lang="en-IN" sz="2000" dirty="0"/>
          </a:p>
          <a:p>
            <a:pPr lvl="1"/>
            <a:r>
              <a:rPr lang="en-IN" sz="2000" dirty="0" smtClean="0"/>
              <a:t>Only one Availability Group possible per WSFC</a:t>
            </a:r>
          </a:p>
          <a:p>
            <a:pPr lvl="1"/>
            <a:r>
              <a:rPr lang="en-IN" sz="2000" dirty="0" smtClean="0"/>
              <a:t>Listener </a:t>
            </a:r>
            <a:r>
              <a:rPr lang="en-IN" sz="2000" dirty="0"/>
              <a:t>requires all SharePoint VMs to be in different cloud service from DB</a:t>
            </a:r>
          </a:p>
          <a:p>
            <a:r>
              <a:rPr lang="en-IN" sz="3600" dirty="0"/>
              <a:t>Service Applications</a:t>
            </a:r>
          </a:p>
          <a:p>
            <a:pPr lvl="1"/>
            <a:r>
              <a:rPr lang="en-US" sz="2000" dirty="0"/>
              <a:t>Search Service Application</a:t>
            </a:r>
            <a:endParaRPr lang="en-IN" sz="2000" dirty="0"/>
          </a:p>
          <a:p>
            <a:pPr lvl="1"/>
            <a:r>
              <a:rPr lang="en-US" sz="2000" dirty="0"/>
              <a:t>Managed Metadata Service </a:t>
            </a:r>
            <a:r>
              <a:rPr lang="en-US" sz="2000" dirty="0" smtClean="0"/>
              <a:t>Application</a:t>
            </a:r>
            <a:endParaRPr lang="en-IN" sz="2000" dirty="0"/>
          </a:p>
        </p:txBody>
      </p:sp>
      <p:sp>
        <p:nvSpPr>
          <p:cNvPr id="3" name="Title 2"/>
          <p:cNvSpPr>
            <a:spLocks noGrp="1"/>
          </p:cNvSpPr>
          <p:nvPr>
            <p:ph type="title"/>
          </p:nvPr>
        </p:nvSpPr>
        <p:spPr/>
        <p:txBody>
          <a:bodyPr/>
          <a:lstStyle/>
          <a:p>
            <a:r>
              <a:rPr lang="en-IN" sz="4800" dirty="0"/>
              <a:t>Primary Farm </a:t>
            </a:r>
            <a:r>
              <a:rPr lang="en-IN" sz="4800" dirty="0" smtClean="0"/>
              <a:t>– Initial Configurations </a:t>
            </a:r>
            <a:r>
              <a:rPr lang="en-IN" sz="4800" dirty="0"/>
              <a:t>Details</a:t>
            </a:r>
          </a:p>
        </p:txBody>
      </p:sp>
    </p:spTree>
    <p:extLst>
      <p:ext uri="{BB962C8B-B14F-4D97-AF65-F5344CB8AC3E}">
        <p14:creationId xmlns:p14="http://schemas.microsoft.com/office/powerpoint/2010/main" val="197894354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DR Farm – Initial Configurations</a:t>
            </a:r>
            <a:endParaRPr lang="en-IN" dirty="0"/>
          </a:p>
        </p:txBody>
      </p:sp>
      <p:sp>
        <p:nvSpPr>
          <p:cNvPr id="18" name="TextBox 17"/>
          <p:cNvSpPr txBox="1"/>
          <p:nvPr/>
        </p:nvSpPr>
        <p:spPr>
          <a:xfrm>
            <a:off x="3841973" y="1048990"/>
            <a:ext cx="3528392"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FARM 2 (DR)</a:t>
            </a:r>
          </a:p>
        </p:txBody>
      </p:sp>
      <p:pic>
        <p:nvPicPr>
          <p:cNvPr id="4" name="Picture 3"/>
          <p:cNvPicPr>
            <a:picLocks noChangeAspect="1"/>
          </p:cNvPicPr>
          <p:nvPr/>
        </p:nvPicPr>
        <p:blipFill>
          <a:blip r:embed="rId3"/>
          <a:stretch>
            <a:fillRect/>
          </a:stretch>
        </p:blipFill>
        <p:spPr>
          <a:xfrm>
            <a:off x="1393701" y="2273126"/>
            <a:ext cx="9192809" cy="3989672"/>
          </a:xfrm>
          <a:prstGeom prst="rect">
            <a:avLst/>
          </a:prstGeom>
        </p:spPr>
      </p:pic>
      <p:sp>
        <p:nvSpPr>
          <p:cNvPr id="5" name="TextBox 4"/>
          <p:cNvSpPr txBox="1"/>
          <p:nvPr/>
        </p:nvSpPr>
        <p:spPr>
          <a:xfrm>
            <a:off x="7586389" y="5441478"/>
            <a:ext cx="2520280"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2060"/>
                </a:solidFill>
              </a:rPr>
              <a:t>Virtual Network</a:t>
            </a:r>
          </a:p>
        </p:txBody>
      </p:sp>
      <p:sp>
        <p:nvSpPr>
          <p:cNvPr id="19" name="TextBox 18"/>
          <p:cNvSpPr txBox="1"/>
          <p:nvPr/>
        </p:nvSpPr>
        <p:spPr>
          <a:xfrm>
            <a:off x="8666509" y="5801518"/>
            <a:ext cx="2520280" cy="572464"/>
          </a:xfrm>
          <a:prstGeom prst="rect">
            <a:avLst/>
          </a:prstGeom>
          <a:noFill/>
        </p:spPr>
        <p:txBody>
          <a:bodyPr wrap="square" lIns="182880" tIns="146304" rIns="182880" bIns="146304" rtlCol="0">
            <a:spAutoFit/>
          </a:bodyPr>
          <a:lstStyle/>
          <a:p>
            <a:pPr>
              <a:lnSpc>
                <a:spcPct val="90000"/>
              </a:lnSpc>
              <a:spcAft>
                <a:spcPts val="600"/>
              </a:spcAft>
            </a:pPr>
            <a:r>
              <a:rPr lang="en-IN" sz="2000" dirty="0" smtClean="0">
                <a:solidFill>
                  <a:srgbClr val="C00000"/>
                </a:solidFill>
              </a:rPr>
              <a:t>Affinity Group</a:t>
            </a:r>
          </a:p>
        </p:txBody>
      </p:sp>
      <p:pic>
        <p:nvPicPr>
          <p:cNvPr id="6" name="Picture 5"/>
          <p:cNvPicPr>
            <a:picLocks noChangeAspect="1"/>
          </p:cNvPicPr>
          <p:nvPr/>
        </p:nvPicPr>
        <p:blipFill>
          <a:blip r:embed="rId4"/>
          <a:stretch>
            <a:fillRect/>
          </a:stretch>
        </p:blipFill>
        <p:spPr>
          <a:xfrm>
            <a:off x="1873854" y="2880722"/>
            <a:ext cx="7424961" cy="2560266"/>
          </a:xfrm>
          <a:prstGeom prst="rect">
            <a:avLst/>
          </a:prstGeom>
        </p:spPr>
      </p:pic>
      <p:grpSp>
        <p:nvGrpSpPr>
          <p:cNvPr id="8" name="Group 7"/>
          <p:cNvGrpSpPr/>
          <p:nvPr/>
        </p:nvGrpSpPr>
        <p:grpSpPr>
          <a:xfrm>
            <a:off x="1753741" y="2129110"/>
            <a:ext cx="7560840" cy="2983860"/>
            <a:chOff x="1753741" y="2129110"/>
            <a:chExt cx="7560840" cy="2983860"/>
          </a:xfrm>
        </p:grpSpPr>
        <p:pic>
          <p:nvPicPr>
            <p:cNvPr id="7" name="Picture 6"/>
            <p:cNvPicPr>
              <a:picLocks noChangeAspect="1"/>
            </p:cNvPicPr>
            <p:nvPr/>
          </p:nvPicPr>
          <p:blipFill>
            <a:blip r:embed="rId5"/>
            <a:stretch>
              <a:fillRect/>
            </a:stretch>
          </p:blipFill>
          <p:spPr>
            <a:xfrm>
              <a:off x="2401813" y="2977907"/>
              <a:ext cx="6799415" cy="2135063"/>
            </a:xfrm>
            <a:prstGeom prst="rect">
              <a:avLst/>
            </a:prstGeom>
          </p:spPr>
        </p:pic>
        <p:sp>
          <p:nvSpPr>
            <p:cNvPr id="20" name="TextBox 19"/>
            <p:cNvSpPr txBox="1"/>
            <p:nvPr/>
          </p:nvSpPr>
          <p:spPr>
            <a:xfrm>
              <a:off x="1753741" y="2461509"/>
              <a:ext cx="1872208"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Front Ends</a:t>
              </a:r>
            </a:p>
          </p:txBody>
        </p:sp>
        <p:sp>
          <p:nvSpPr>
            <p:cNvPr id="21" name="TextBox 20"/>
            <p:cNvSpPr txBox="1"/>
            <p:nvPr/>
          </p:nvSpPr>
          <p:spPr>
            <a:xfrm>
              <a:off x="3697957" y="2461509"/>
              <a:ext cx="1584176"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App </a:t>
              </a:r>
              <a:r>
                <a:rPr lang="en-IN" sz="2400" dirty="0" err="1" smtClean="0">
                  <a:solidFill>
                    <a:srgbClr val="000000"/>
                  </a:solidFill>
                </a:rPr>
                <a:t>Svrs</a:t>
              </a:r>
              <a:endParaRPr lang="en-IN" sz="2400" dirty="0" smtClean="0">
                <a:solidFill>
                  <a:srgbClr val="000000"/>
                </a:solidFill>
              </a:endParaRPr>
            </a:p>
          </p:txBody>
        </p:sp>
        <p:sp>
          <p:nvSpPr>
            <p:cNvPr id="22" name="TextBox 21"/>
            <p:cNvSpPr txBox="1"/>
            <p:nvPr/>
          </p:nvSpPr>
          <p:spPr>
            <a:xfrm>
              <a:off x="5133893" y="2129110"/>
              <a:ext cx="1948440"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Domain Controllers</a:t>
              </a:r>
            </a:p>
          </p:txBody>
        </p:sp>
        <p:sp>
          <p:nvSpPr>
            <p:cNvPr id="23" name="TextBox 22"/>
            <p:cNvSpPr txBox="1"/>
            <p:nvPr/>
          </p:nvSpPr>
          <p:spPr>
            <a:xfrm>
              <a:off x="7802413" y="2461509"/>
              <a:ext cx="1512168"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DB </a:t>
              </a:r>
              <a:r>
                <a:rPr lang="en-IN" sz="2400" dirty="0" err="1" smtClean="0">
                  <a:solidFill>
                    <a:srgbClr val="000000"/>
                  </a:solidFill>
                </a:rPr>
                <a:t>Svrs</a:t>
              </a:r>
              <a:endParaRPr lang="en-IN" sz="2400" dirty="0" smtClean="0">
                <a:solidFill>
                  <a:srgbClr val="000000"/>
                </a:solidFill>
              </a:endParaRPr>
            </a:p>
          </p:txBody>
        </p:sp>
        <p:sp>
          <p:nvSpPr>
            <p:cNvPr id="24" name="TextBox 23"/>
            <p:cNvSpPr txBox="1"/>
            <p:nvPr/>
          </p:nvSpPr>
          <p:spPr>
            <a:xfrm>
              <a:off x="6897841" y="3832825"/>
              <a:ext cx="1432043" cy="738664"/>
            </a:xfrm>
            <a:prstGeom prst="rect">
              <a:avLst/>
            </a:prstGeom>
            <a:noFill/>
          </p:spPr>
          <p:txBody>
            <a:bodyPr wrap="square" lIns="182880" tIns="146304" rIns="182880" bIns="146304" rtlCol="0">
              <a:spAutoFit/>
            </a:bodyPr>
            <a:lstStyle/>
            <a:p>
              <a:pPr>
                <a:lnSpc>
                  <a:spcPct val="90000"/>
                </a:lnSpc>
                <a:spcAft>
                  <a:spcPts val="600"/>
                </a:spcAft>
              </a:pPr>
              <a:r>
                <a:rPr lang="en-IN" sz="1600" dirty="0" smtClean="0">
                  <a:solidFill>
                    <a:srgbClr val="000000"/>
                  </a:solidFill>
                </a:rPr>
                <a:t>Quorum Node</a:t>
              </a:r>
            </a:p>
          </p:txBody>
        </p:sp>
      </p:grpSp>
      <p:grpSp>
        <p:nvGrpSpPr>
          <p:cNvPr id="31" name="Group 30"/>
          <p:cNvGrpSpPr/>
          <p:nvPr/>
        </p:nvGrpSpPr>
        <p:grpSpPr>
          <a:xfrm>
            <a:off x="1195740" y="3367776"/>
            <a:ext cx="2646233" cy="3729886"/>
            <a:chOff x="1195740" y="3367776"/>
            <a:chExt cx="2646233" cy="3729886"/>
          </a:xfrm>
        </p:grpSpPr>
        <p:pic>
          <p:nvPicPr>
            <p:cNvPr id="10" name="Picture 9"/>
            <p:cNvPicPr>
              <a:picLocks noChangeAspect="1"/>
            </p:cNvPicPr>
            <p:nvPr/>
          </p:nvPicPr>
          <p:blipFill>
            <a:blip r:embed="rId6"/>
            <a:stretch>
              <a:fillRect/>
            </a:stretch>
          </p:blipFill>
          <p:spPr>
            <a:xfrm>
              <a:off x="1932753" y="3367776"/>
              <a:ext cx="453294" cy="732797"/>
            </a:xfrm>
            <a:prstGeom prst="rect">
              <a:avLst/>
            </a:prstGeom>
          </p:spPr>
        </p:pic>
        <p:sp>
          <p:nvSpPr>
            <p:cNvPr id="25" name="TextBox 24"/>
            <p:cNvSpPr txBox="1"/>
            <p:nvPr/>
          </p:nvSpPr>
          <p:spPr>
            <a:xfrm>
              <a:off x="1195740" y="6137399"/>
              <a:ext cx="2646233"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Windows Azure Load Balancer</a:t>
              </a:r>
            </a:p>
          </p:txBody>
        </p:sp>
        <p:cxnSp>
          <p:nvCxnSpPr>
            <p:cNvPr id="29" name="Straight Arrow Connector 28"/>
            <p:cNvCxnSpPr/>
            <p:nvPr/>
          </p:nvCxnSpPr>
          <p:spPr>
            <a:xfrm flipV="1">
              <a:off x="2185789" y="4100574"/>
              <a:ext cx="0" cy="2273408"/>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pic>
        <p:nvPicPr>
          <p:cNvPr id="33" name="Picture 32"/>
          <p:cNvPicPr>
            <a:picLocks noChangeAspect="1"/>
          </p:cNvPicPr>
          <p:nvPr/>
        </p:nvPicPr>
        <p:blipFill>
          <a:blip r:embed="rId6"/>
          <a:stretch>
            <a:fillRect/>
          </a:stretch>
        </p:blipFill>
        <p:spPr>
          <a:xfrm>
            <a:off x="6670248" y="3353246"/>
            <a:ext cx="412085" cy="666179"/>
          </a:xfrm>
          <a:prstGeom prst="rect">
            <a:avLst/>
          </a:prstGeom>
        </p:spPr>
      </p:pic>
      <p:grpSp>
        <p:nvGrpSpPr>
          <p:cNvPr id="15" name="Group 14"/>
          <p:cNvGrpSpPr/>
          <p:nvPr/>
        </p:nvGrpSpPr>
        <p:grpSpPr>
          <a:xfrm>
            <a:off x="5326447" y="4267963"/>
            <a:ext cx="3916125" cy="2806100"/>
            <a:chOff x="5326447" y="4267963"/>
            <a:chExt cx="3916125" cy="2806100"/>
          </a:xfrm>
        </p:grpSpPr>
        <p:sp>
          <p:nvSpPr>
            <p:cNvPr id="34" name="TextBox 33"/>
            <p:cNvSpPr txBox="1"/>
            <p:nvPr/>
          </p:nvSpPr>
          <p:spPr>
            <a:xfrm>
              <a:off x="5326447" y="5781401"/>
              <a:ext cx="3916125" cy="1292662"/>
            </a:xfrm>
            <a:prstGeom prst="rect">
              <a:avLst/>
            </a:prstGeom>
            <a:solidFill>
              <a:srgbClr val="002060"/>
            </a:solidFill>
          </p:spPr>
          <p:txBody>
            <a:bodyPr wrap="square" lIns="182880" tIns="146304" rIns="182880" bIns="146304" rtlCol="0">
              <a:spAutoFit/>
            </a:bodyPr>
            <a:lstStyle/>
            <a:p>
              <a:pPr>
                <a:lnSpc>
                  <a:spcPct val="90000"/>
                </a:lnSpc>
                <a:spcAft>
                  <a:spcPts val="600"/>
                </a:spcAft>
              </a:pPr>
              <a:r>
                <a:rPr lang="en-IN" sz="2400" dirty="0" smtClean="0">
                  <a:solidFill>
                    <a:srgbClr val="FFFFFF"/>
                  </a:solidFill>
                </a:rPr>
                <a:t>Content DBs &amp; MMS DB are Read-Only &amp; NOT part of AlwaysOn AG</a:t>
              </a:r>
            </a:p>
          </p:txBody>
        </p:sp>
        <p:cxnSp>
          <p:nvCxnSpPr>
            <p:cNvPr id="35" name="Straight Arrow Connector 34"/>
            <p:cNvCxnSpPr/>
            <p:nvPr/>
          </p:nvCxnSpPr>
          <p:spPr>
            <a:xfrm flipV="1">
              <a:off x="7074117" y="4267963"/>
              <a:ext cx="872312" cy="1749579"/>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7082333" y="1409030"/>
            <a:ext cx="2798466" cy="1712426"/>
            <a:chOff x="7082333" y="1409030"/>
            <a:chExt cx="2798466" cy="1712426"/>
          </a:xfrm>
        </p:grpSpPr>
        <p:sp>
          <p:nvSpPr>
            <p:cNvPr id="36" name="TextBox 35"/>
            <p:cNvSpPr txBox="1"/>
            <p:nvPr/>
          </p:nvSpPr>
          <p:spPr>
            <a:xfrm>
              <a:off x="7082333" y="1409030"/>
              <a:ext cx="2798466" cy="960263"/>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SQL AlwaysOn Availability Group</a:t>
              </a:r>
            </a:p>
          </p:txBody>
        </p:sp>
        <p:cxnSp>
          <p:nvCxnSpPr>
            <p:cNvPr id="44" name="Straight Arrow Connector 43"/>
            <p:cNvCxnSpPr/>
            <p:nvPr/>
          </p:nvCxnSpPr>
          <p:spPr>
            <a:xfrm>
              <a:off x="7586389" y="2185352"/>
              <a:ext cx="0" cy="936104"/>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9530606" y="880815"/>
            <a:ext cx="2647145" cy="2644808"/>
            <a:chOff x="9530606" y="880815"/>
            <a:chExt cx="2647145" cy="2644808"/>
          </a:xfrm>
        </p:grpSpPr>
        <p:sp>
          <p:nvSpPr>
            <p:cNvPr id="46" name="TextBox 45"/>
            <p:cNvSpPr txBox="1"/>
            <p:nvPr/>
          </p:nvSpPr>
          <p:spPr>
            <a:xfrm>
              <a:off x="10034661" y="880815"/>
              <a:ext cx="2143090" cy="960263"/>
            </a:xfrm>
            <a:prstGeom prst="rect">
              <a:avLst/>
            </a:prstGeom>
            <a:noFill/>
            <a:ln>
              <a:solidFill>
                <a:schemeClr val="tx1"/>
              </a:solidFill>
              <a:prstDash val="dash"/>
            </a:ln>
          </p:spPr>
          <p:txBody>
            <a:bodyPr wrap="square" lIns="182880" tIns="146304" rIns="182880" bIns="146304" rtlCol="0">
              <a:spAutoFit/>
            </a:bodyPr>
            <a:lstStyle/>
            <a:p>
              <a:pPr>
                <a:lnSpc>
                  <a:spcPct val="90000"/>
                </a:lnSpc>
                <a:spcAft>
                  <a:spcPts val="600"/>
                </a:spcAft>
              </a:pPr>
              <a:r>
                <a:rPr lang="en-IN" sz="2400" dirty="0" smtClean="0">
                  <a:gradFill>
                    <a:gsLst>
                      <a:gs pos="2917">
                        <a:srgbClr val="505050"/>
                      </a:gs>
                      <a:gs pos="30000">
                        <a:srgbClr val="505050"/>
                      </a:gs>
                    </a:gsLst>
                    <a:lin ang="5400000" scaled="0"/>
                  </a:gradFill>
                </a:rPr>
                <a:t>Custom log restore jobs</a:t>
              </a:r>
            </a:p>
          </p:txBody>
        </p:sp>
        <p:cxnSp>
          <p:nvCxnSpPr>
            <p:cNvPr id="47" name="Straight Arrow Connector 46"/>
            <p:cNvCxnSpPr/>
            <p:nvPr/>
          </p:nvCxnSpPr>
          <p:spPr>
            <a:xfrm flipH="1">
              <a:off x="9530606" y="1841078"/>
              <a:ext cx="959512" cy="1684545"/>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p:cNvSpPr txBox="1"/>
          <p:nvPr/>
        </p:nvSpPr>
        <p:spPr>
          <a:xfrm>
            <a:off x="10660889" y="3353246"/>
            <a:ext cx="1438369" cy="1037207"/>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BLOB</a:t>
            </a:r>
          </a:p>
          <a:p>
            <a:pPr>
              <a:lnSpc>
                <a:spcPct val="90000"/>
              </a:lnSpc>
              <a:spcAft>
                <a:spcPts val="600"/>
              </a:spcAft>
            </a:pPr>
            <a:r>
              <a:rPr lang="en-IN" sz="2400" dirty="0" smtClean="0">
                <a:solidFill>
                  <a:srgbClr val="000000"/>
                </a:solidFill>
              </a:rPr>
              <a:t>Storage</a:t>
            </a:r>
          </a:p>
        </p:txBody>
      </p:sp>
      <p:cxnSp>
        <p:nvCxnSpPr>
          <p:cNvPr id="51" name="Straight Arrow Connector 50"/>
          <p:cNvCxnSpPr/>
          <p:nvPr/>
        </p:nvCxnSpPr>
        <p:spPr>
          <a:xfrm flipH="1">
            <a:off x="10283269" y="3871849"/>
            <a:ext cx="612068" cy="0"/>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7" name="Picture 36"/>
          <p:cNvPicPr>
            <a:picLocks noChangeAspect="1"/>
          </p:cNvPicPr>
          <p:nvPr/>
        </p:nvPicPr>
        <p:blipFill>
          <a:blip r:embed="rId7"/>
          <a:stretch>
            <a:fillRect/>
          </a:stretch>
        </p:blipFill>
        <p:spPr>
          <a:xfrm>
            <a:off x="701749" y="1412660"/>
            <a:ext cx="3535696" cy="958969"/>
          </a:xfrm>
          <a:prstGeom prst="rect">
            <a:avLst/>
          </a:prstGeom>
        </p:spPr>
      </p:pic>
      <p:pic>
        <p:nvPicPr>
          <p:cNvPr id="12" name="Picture 11"/>
          <p:cNvPicPr>
            <a:picLocks noChangeAspect="1"/>
          </p:cNvPicPr>
          <p:nvPr/>
        </p:nvPicPr>
        <p:blipFill>
          <a:blip r:embed="rId8"/>
          <a:stretch>
            <a:fillRect/>
          </a:stretch>
        </p:blipFill>
        <p:spPr>
          <a:xfrm>
            <a:off x="8932949" y="3281238"/>
            <a:ext cx="1378015" cy="1103719"/>
          </a:xfrm>
          <a:prstGeom prst="rect">
            <a:avLst/>
          </a:prstGeom>
        </p:spPr>
      </p:pic>
    </p:spTree>
    <p:extLst>
      <p:ext uri="{BB962C8B-B14F-4D97-AF65-F5344CB8AC3E}">
        <p14:creationId xmlns:p14="http://schemas.microsoft.com/office/powerpoint/2010/main" val="32644227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120998"/>
            <a:ext cx="11887200" cy="5749266"/>
          </a:xfrm>
        </p:spPr>
        <p:txBody>
          <a:bodyPr/>
          <a:lstStyle/>
          <a:p>
            <a:pPr>
              <a:lnSpc>
                <a:spcPct val="85000"/>
              </a:lnSpc>
            </a:pPr>
            <a:r>
              <a:rPr lang="en-IN" dirty="0"/>
              <a:t>Similar to Primary Farm with some differences</a:t>
            </a:r>
          </a:p>
          <a:p>
            <a:pPr>
              <a:lnSpc>
                <a:spcPct val="85000"/>
              </a:lnSpc>
            </a:pPr>
            <a:r>
              <a:rPr lang="en-IN" dirty="0"/>
              <a:t>SQL Server</a:t>
            </a:r>
          </a:p>
          <a:p>
            <a:pPr lvl="1">
              <a:lnSpc>
                <a:spcPct val="85000"/>
              </a:lnSpc>
            </a:pPr>
            <a:r>
              <a:rPr lang="en-IN" dirty="0" smtClean="0"/>
              <a:t>Content DBs and MMS DB are not </a:t>
            </a:r>
            <a:r>
              <a:rPr lang="en-IN" dirty="0"/>
              <a:t>in AlwaysOn </a:t>
            </a:r>
            <a:r>
              <a:rPr lang="en-IN" dirty="0" smtClean="0"/>
              <a:t>AG</a:t>
            </a:r>
          </a:p>
          <a:p>
            <a:pPr lvl="2">
              <a:lnSpc>
                <a:spcPct val="85000"/>
              </a:lnSpc>
            </a:pPr>
            <a:r>
              <a:rPr lang="en-IN" dirty="0" smtClean="0"/>
              <a:t>They are getting log-shipped to both DBs</a:t>
            </a:r>
            <a:endParaRPr lang="en-IN" dirty="0"/>
          </a:p>
          <a:p>
            <a:pPr lvl="1">
              <a:lnSpc>
                <a:spcPct val="85000"/>
              </a:lnSpc>
            </a:pPr>
            <a:r>
              <a:rPr lang="en-IN" dirty="0" smtClean="0"/>
              <a:t>All other DBs are in AlwaysOn AG</a:t>
            </a:r>
            <a:endParaRPr lang="en-IN" dirty="0"/>
          </a:p>
          <a:p>
            <a:pPr>
              <a:lnSpc>
                <a:spcPct val="85000"/>
              </a:lnSpc>
            </a:pPr>
            <a:r>
              <a:rPr lang="en-IN" dirty="0"/>
              <a:t>Web Applications and MMS Service</a:t>
            </a:r>
          </a:p>
          <a:p>
            <a:pPr lvl="1">
              <a:lnSpc>
                <a:spcPct val="85000"/>
              </a:lnSpc>
            </a:pPr>
            <a:r>
              <a:rPr lang="en-IN" dirty="0"/>
              <a:t>Configured to use Read-Only (standby mode) DBs</a:t>
            </a:r>
          </a:p>
          <a:p>
            <a:pPr lvl="1">
              <a:lnSpc>
                <a:spcPct val="85000"/>
              </a:lnSpc>
            </a:pPr>
            <a:r>
              <a:rPr lang="en-IN" dirty="0"/>
              <a:t>AAM </a:t>
            </a:r>
            <a:r>
              <a:rPr lang="en-IN" dirty="0" smtClean="0"/>
              <a:t>setting public URL </a:t>
            </a:r>
            <a:r>
              <a:rPr lang="en-IN" dirty="0"/>
              <a:t>same as Primary Farm</a:t>
            </a:r>
          </a:p>
          <a:p>
            <a:pPr>
              <a:lnSpc>
                <a:spcPct val="85000"/>
              </a:lnSpc>
            </a:pPr>
            <a:r>
              <a:rPr lang="en-IN" dirty="0"/>
              <a:t>Search </a:t>
            </a:r>
          </a:p>
          <a:p>
            <a:pPr lvl="1">
              <a:lnSpc>
                <a:spcPct val="85000"/>
              </a:lnSpc>
            </a:pPr>
            <a:r>
              <a:rPr lang="en-IN" dirty="0"/>
              <a:t>Search is created separately</a:t>
            </a:r>
          </a:p>
          <a:p>
            <a:pPr lvl="1">
              <a:lnSpc>
                <a:spcPct val="85000"/>
              </a:lnSpc>
            </a:pPr>
            <a:r>
              <a:rPr lang="en-IN" dirty="0"/>
              <a:t>Configured to crawl Read-Only (standby mode) content DBs</a:t>
            </a:r>
          </a:p>
          <a:p>
            <a:pPr lvl="1">
              <a:lnSpc>
                <a:spcPct val="85000"/>
              </a:lnSpc>
            </a:pPr>
            <a:r>
              <a:rPr lang="en-IN" dirty="0"/>
              <a:t>Scheduled during time windows when restore is not happening </a:t>
            </a:r>
          </a:p>
        </p:txBody>
      </p:sp>
      <p:sp>
        <p:nvSpPr>
          <p:cNvPr id="3" name="Title 2"/>
          <p:cNvSpPr>
            <a:spLocks noGrp="1"/>
          </p:cNvSpPr>
          <p:nvPr>
            <p:ph type="title"/>
          </p:nvPr>
        </p:nvSpPr>
        <p:spPr/>
        <p:txBody>
          <a:bodyPr/>
          <a:lstStyle/>
          <a:p>
            <a:r>
              <a:rPr lang="en-IN" dirty="0"/>
              <a:t>DR Farm </a:t>
            </a:r>
            <a:r>
              <a:rPr lang="en-IN" dirty="0" smtClean="0"/>
              <a:t>– Initial Configurations Details</a:t>
            </a:r>
            <a:endParaRPr lang="en-IN" dirty="0"/>
          </a:p>
        </p:txBody>
      </p:sp>
    </p:spTree>
    <p:extLst>
      <p:ext uri="{BB962C8B-B14F-4D97-AF65-F5344CB8AC3E}">
        <p14:creationId xmlns:p14="http://schemas.microsoft.com/office/powerpoint/2010/main" val="281845142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smtClean="0"/>
              <a:t>Custom Log Shipping </a:t>
            </a:r>
            <a:endParaRPr lang="en-IN" dirty="0"/>
          </a:p>
        </p:txBody>
      </p:sp>
    </p:spTree>
    <p:extLst>
      <p:ext uri="{BB962C8B-B14F-4D97-AF65-F5344CB8AC3E}">
        <p14:creationId xmlns:p14="http://schemas.microsoft.com/office/powerpoint/2010/main" val="195658449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761577"/>
          </a:xfrm>
        </p:spPr>
        <p:txBody>
          <a:bodyPr/>
          <a:lstStyle/>
          <a:p>
            <a:r>
              <a:rPr lang="en-IN" dirty="0" smtClean="0"/>
              <a:t>Custom SQL Agent Jobs at Primary and DR farms</a:t>
            </a:r>
          </a:p>
          <a:p>
            <a:r>
              <a:rPr lang="en-IN" dirty="0" smtClean="0"/>
              <a:t>First time</a:t>
            </a:r>
          </a:p>
          <a:p>
            <a:pPr lvl="1"/>
            <a:r>
              <a:rPr lang="en-IN" dirty="0" smtClean="0"/>
              <a:t>Backup DB from Primary </a:t>
            </a:r>
          </a:p>
          <a:p>
            <a:pPr lvl="1"/>
            <a:r>
              <a:rPr lang="en-IN" dirty="0" smtClean="0"/>
              <a:t>Restore in DR with NORECOVERY</a:t>
            </a:r>
          </a:p>
          <a:p>
            <a:r>
              <a:rPr lang="en-IN" dirty="0" smtClean="0"/>
              <a:t>After First time</a:t>
            </a:r>
            <a:endParaRPr lang="en-IN" dirty="0"/>
          </a:p>
          <a:p>
            <a:pPr lvl="1"/>
            <a:r>
              <a:rPr lang="en-IN" dirty="0" smtClean="0"/>
              <a:t>Backup Logs from Primary with sequence numbers </a:t>
            </a:r>
          </a:p>
          <a:p>
            <a:pPr lvl="1"/>
            <a:r>
              <a:rPr lang="en-IN" dirty="0" smtClean="0"/>
              <a:t>Restore Logs in DR with STANDBY in proper sequence</a:t>
            </a:r>
          </a:p>
          <a:p>
            <a:r>
              <a:rPr lang="en-IN" dirty="0" smtClean="0"/>
              <a:t>Uses BACKUP to URL and  RESTORE from URL TSQL commands</a:t>
            </a:r>
          </a:p>
          <a:p>
            <a:pPr lvl="1"/>
            <a:r>
              <a:rPr lang="en-IN" dirty="0" smtClean="0"/>
              <a:t>To backup and restore directly to/from Azure BLOB storage </a:t>
            </a:r>
          </a:p>
          <a:p>
            <a:pPr lvl="1"/>
            <a:r>
              <a:rPr lang="en-IN" dirty="0" smtClean="0"/>
              <a:t>Supports both http and https endpoints</a:t>
            </a:r>
            <a:endParaRPr lang="en-IN" dirty="0"/>
          </a:p>
        </p:txBody>
      </p:sp>
      <p:sp>
        <p:nvSpPr>
          <p:cNvPr id="2" name="Title 1"/>
          <p:cNvSpPr>
            <a:spLocks noGrp="1"/>
          </p:cNvSpPr>
          <p:nvPr>
            <p:ph type="title"/>
          </p:nvPr>
        </p:nvSpPr>
        <p:spPr/>
        <p:txBody>
          <a:bodyPr/>
          <a:lstStyle/>
          <a:p>
            <a:r>
              <a:rPr lang="en-IN" dirty="0" smtClean="0"/>
              <a:t>Custom Log Shipping Jobs</a:t>
            </a:r>
            <a:endParaRPr lang="en-IN" dirty="0"/>
          </a:p>
        </p:txBody>
      </p:sp>
    </p:spTree>
    <p:extLst>
      <p:ext uri="{BB962C8B-B14F-4D97-AF65-F5344CB8AC3E}">
        <p14:creationId xmlns:p14="http://schemas.microsoft.com/office/powerpoint/2010/main" val="57980430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2329803" y="4059966"/>
            <a:ext cx="9433050" cy="2677656"/>
          </a:xfrm>
          <a:prstGeom prst="rect">
            <a:avLst/>
          </a:prstGeom>
          <a:solidFill>
            <a:schemeClr val="bg1"/>
          </a:solidFill>
        </p:spPr>
        <p:txBody>
          <a:bodyPr wrap="square">
            <a:spAutoFit/>
          </a:bodyPr>
          <a:lstStyle/>
          <a:p>
            <a:r>
              <a:rPr lang="en-IN" sz="2800" dirty="0">
                <a:solidFill>
                  <a:srgbClr val="0000FF"/>
                </a:solidFill>
                <a:latin typeface="Consolas" panose="020B0609020204030204" pitchFamily="49" charset="0"/>
              </a:rPr>
              <a:t>RESTORE</a:t>
            </a:r>
            <a:r>
              <a:rPr lang="en-IN" sz="2800" dirty="0">
                <a:solidFill>
                  <a:prstClr val="black"/>
                </a:solidFill>
                <a:latin typeface="Consolas" panose="020B0609020204030204" pitchFamily="49" charset="0"/>
              </a:rPr>
              <a:t> </a:t>
            </a:r>
            <a:r>
              <a:rPr lang="en-IN" sz="2800" dirty="0">
                <a:solidFill>
                  <a:srgbClr val="FF00FF"/>
                </a:solidFill>
                <a:latin typeface="Consolas" panose="020B0609020204030204" pitchFamily="49" charset="0"/>
              </a:rPr>
              <a:t>LOG</a:t>
            </a:r>
            <a:r>
              <a:rPr lang="en-IN" sz="2800" dirty="0">
                <a:solidFill>
                  <a:prstClr val="black"/>
                </a:solidFill>
                <a:latin typeface="Consolas" panose="020B0609020204030204" pitchFamily="49" charset="0"/>
              </a:rPr>
              <a:t> </a:t>
            </a:r>
            <a:r>
              <a:rPr lang="en-IN" sz="2800" dirty="0">
                <a:solidFill>
                  <a:srgbClr val="008080"/>
                </a:solidFill>
                <a:latin typeface="Consolas" panose="020B0609020204030204" pitchFamily="49" charset="0"/>
              </a:rPr>
              <a:t>[WSS_Content_80_spc1]</a:t>
            </a:r>
            <a:r>
              <a:rPr lang="en-IN" sz="2800" dirty="0">
                <a:solidFill>
                  <a:prstClr val="black"/>
                </a:solidFill>
                <a:latin typeface="Consolas" panose="020B0609020204030204" pitchFamily="49" charset="0"/>
              </a:rPr>
              <a:t> </a:t>
            </a:r>
          </a:p>
          <a:p>
            <a:r>
              <a:rPr lang="en-IN" sz="2800" dirty="0">
                <a:solidFill>
                  <a:srgbClr val="0000FF"/>
                </a:solidFill>
                <a:latin typeface="Consolas" panose="020B0609020204030204" pitchFamily="49" charset="0"/>
              </a:rPr>
              <a:t>FROM</a:t>
            </a:r>
            <a:r>
              <a:rPr lang="en-IN" sz="2800" dirty="0">
                <a:solidFill>
                  <a:prstClr val="black"/>
                </a:solidFill>
                <a:latin typeface="Consolas" panose="020B0609020204030204" pitchFamily="49" charset="0"/>
              </a:rPr>
              <a:t> </a:t>
            </a:r>
            <a:r>
              <a:rPr lang="en-IN" sz="2800" dirty="0">
                <a:solidFill>
                  <a:srgbClr val="008080"/>
                </a:solidFill>
                <a:latin typeface="Consolas" panose="020B0609020204030204" pitchFamily="49" charset="0"/>
              </a:rPr>
              <a:t>URL</a:t>
            </a:r>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prstClr val="black"/>
                </a:solidFill>
                <a:latin typeface="Consolas" panose="020B0609020204030204" pitchFamily="49" charset="0"/>
              </a:rPr>
              <a:t> </a:t>
            </a:r>
            <a:r>
              <a:rPr lang="en-IN" sz="2800" dirty="0">
                <a:solidFill>
                  <a:srgbClr val="FF0000"/>
                </a:solidFill>
                <a:latin typeface="Consolas" panose="020B0609020204030204" pitchFamily="49" charset="0"/>
              </a:rPr>
              <a:t>'https://spc1storage.blob.core.windows.net/</a:t>
            </a:r>
            <a:r>
              <a:rPr lang="en-IN" sz="2800" dirty="0" err="1">
                <a:solidFill>
                  <a:srgbClr val="FF0000"/>
                </a:solidFill>
                <a:latin typeface="Consolas" panose="020B0609020204030204" pitchFamily="49" charset="0"/>
              </a:rPr>
              <a:t>dbs</a:t>
            </a:r>
            <a:r>
              <a:rPr lang="en-IN" sz="2800" dirty="0">
                <a:solidFill>
                  <a:srgbClr val="FF0000"/>
                </a:solidFill>
                <a:latin typeface="Consolas" panose="020B0609020204030204" pitchFamily="49" charset="0"/>
              </a:rPr>
              <a:t>/WSS_Content_80_spc1_log_1.bak'</a:t>
            </a:r>
            <a:endParaRPr lang="en-IN" sz="2800" dirty="0">
              <a:solidFill>
                <a:prstClr val="black"/>
              </a:solidFill>
              <a:latin typeface="Consolas" panose="020B0609020204030204" pitchFamily="49" charset="0"/>
            </a:endParaRPr>
          </a:p>
          <a:p>
            <a:r>
              <a:rPr lang="en-IN" sz="2800" dirty="0" smtClean="0">
                <a:solidFill>
                  <a:srgbClr val="0000FF"/>
                </a:solidFill>
                <a:latin typeface="Consolas" panose="020B0609020204030204" pitchFamily="49" charset="0"/>
              </a:rPr>
              <a:t>	WITH</a:t>
            </a:r>
            <a:r>
              <a:rPr lang="en-IN" sz="2800" dirty="0" smtClean="0">
                <a:solidFill>
                  <a:prstClr val="black"/>
                </a:solidFill>
                <a:latin typeface="Consolas" panose="020B0609020204030204" pitchFamily="49" charset="0"/>
              </a:rPr>
              <a:t> </a:t>
            </a:r>
            <a:r>
              <a:rPr lang="en-IN" sz="2800" dirty="0">
                <a:solidFill>
                  <a:srgbClr val="0000FF"/>
                </a:solidFill>
                <a:latin typeface="Consolas" panose="020B0609020204030204" pitchFamily="49" charset="0"/>
              </a:rPr>
              <a:t>CREDENTIAL</a:t>
            </a:r>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prstClr val="black"/>
                </a:solidFill>
                <a:latin typeface="Consolas" panose="020B0609020204030204" pitchFamily="49" charset="0"/>
              </a:rPr>
              <a:t> </a:t>
            </a:r>
            <a:r>
              <a:rPr lang="en-IN" sz="2800" dirty="0">
                <a:solidFill>
                  <a:srgbClr val="FF0000"/>
                </a:solidFill>
                <a:latin typeface="Consolas" panose="020B0609020204030204" pitchFamily="49" charset="0"/>
              </a:rPr>
              <a:t>'spc1credentials'</a:t>
            </a:r>
            <a:r>
              <a:rPr lang="en-IN" sz="2800" dirty="0">
                <a:solidFill>
                  <a:srgbClr val="808080"/>
                </a:solidFill>
                <a:latin typeface="Consolas" panose="020B0609020204030204" pitchFamily="49" charset="0"/>
              </a:rPr>
              <a:t>,</a:t>
            </a:r>
            <a:r>
              <a:rPr lang="en-IN" sz="2800" dirty="0">
                <a:solidFill>
                  <a:prstClr val="black"/>
                </a:solidFill>
                <a:latin typeface="Consolas" panose="020B0609020204030204" pitchFamily="49" charset="0"/>
              </a:rPr>
              <a:t> </a:t>
            </a:r>
          </a:p>
          <a:p>
            <a:r>
              <a:rPr lang="en-IN" sz="2800" dirty="0" smtClean="0">
                <a:solidFill>
                  <a:srgbClr val="0000FF"/>
                </a:solidFill>
                <a:latin typeface="Consolas" panose="020B0609020204030204" pitchFamily="49" charset="0"/>
              </a:rPr>
              <a:t>	STANDBY</a:t>
            </a:r>
            <a:r>
              <a:rPr lang="en-IN" sz="2800" dirty="0">
                <a:solidFill>
                  <a:srgbClr val="808080"/>
                </a:solidFill>
                <a:latin typeface="Consolas" panose="020B0609020204030204" pitchFamily="49" charset="0"/>
              </a:rPr>
              <a:t>=</a:t>
            </a:r>
            <a:r>
              <a:rPr lang="en-IN" sz="2800" dirty="0">
                <a:solidFill>
                  <a:srgbClr val="FF0000"/>
                </a:solidFill>
                <a:latin typeface="Consolas" panose="020B0609020204030204" pitchFamily="49" charset="0"/>
              </a:rPr>
              <a:t>'c:\backup\</a:t>
            </a:r>
            <a:r>
              <a:rPr lang="en-IN" sz="2800" dirty="0" err="1">
                <a:solidFill>
                  <a:srgbClr val="FF0000"/>
                </a:solidFill>
                <a:latin typeface="Consolas" panose="020B0609020204030204" pitchFamily="49" charset="0"/>
              </a:rPr>
              <a:t>standby_wss.bin</a:t>
            </a:r>
            <a:endParaRPr lang="en-IN" sz="2800" dirty="0">
              <a:solidFill>
                <a:srgbClr val="FF0000"/>
              </a:solidFill>
              <a:latin typeface="Consolas" panose="020B0609020204030204" pitchFamily="49" charset="0"/>
            </a:endParaRPr>
          </a:p>
        </p:txBody>
      </p:sp>
      <p:sp>
        <p:nvSpPr>
          <p:cNvPr id="9" name="Rectangle 8"/>
          <p:cNvSpPr/>
          <p:nvPr/>
        </p:nvSpPr>
        <p:spPr>
          <a:xfrm>
            <a:off x="601613" y="400918"/>
            <a:ext cx="9319994" cy="3108543"/>
          </a:xfrm>
          <a:prstGeom prst="rect">
            <a:avLst/>
          </a:prstGeom>
          <a:solidFill>
            <a:schemeClr val="bg1"/>
          </a:solidFill>
        </p:spPr>
        <p:txBody>
          <a:bodyPr wrap="square">
            <a:spAutoFit/>
          </a:bodyPr>
          <a:lstStyle/>
          <a:p>
            <a:r>
              <a:rPr lang="en-IN" sz="2800" dirty="0">
                <a:solidFill>
                  <a:srgbClr val="0000FF"/>
                </a:solidFill>
                <a:latin typeface="Consolas" panose="020B0609020204030204" pitchFamily="49" charset="0"/>
              </a:rPr>
              <a:t>BACKUP</a:t>
            </a:r>
            <a:r>
              <a:rPr lang="en-IN" sz="2800" dirty="0">
                <a:solidFill>
                  <a:prstClr val="black"/>
                </a:solidFill>
                <a:latin typeface="Consolas" panose="020B0609020204030204" pitchFamily="49" charset="0"/>
              </a:rPr>
              <a:t> </a:t>
            </a:r>
            <a:r>
              <a:rPr lang="en-IN" sz="2800" dirty="0">
                <a:solidFill>
                  <a:srgbClr val="FF00FF"/>
                </a:solidFill>
                <a:latin typeface="Consolas" panose="020B0609020204030204" pitchFamily="49" charset="0"/>
              </a:rPr>
              <a:t>LOG</a:t>
            </a:r>
            <a:r>
              <a:rPr lang="en-IN" sz="2800" dirty="0">
                <a:solidFill>
                  <a:prstClr val="black"/>
                </a:solidFill>
                <a:latin typeface="Consolas" panose="020B0609020204030204" pitchFamily="49" charset="0"/>
              </a:rPr>
              <a:t> </a:t>
            </a:r>
            <a:r>
              <a:rPr lang="en-IN" sz="2800" dirty="0">
                <a:solidFill>
                  <a:srgbClr val="008080"/>
                </a:solidFill>
                <a:latin typeface="Consolas" panose="020B0609020204030204" pitchFamily="49" charset="0"/>
              </a:rPr>
              <a:t>[WSS_Content_80_spc1]</a:t>
            </a:r>
            <a:endParaRPr lang="en-IN" sz="2800" dirty="0">
              <a:solidFill>
                <a:prstClr val="black"/>
              </a:solidFill>
              <a:latin typeface="Consolas" panose="020B0609020204030204" pitchFamily="49" charset="0"/>
            </a:endParaRPr>
          </a:p>
          <a:p>
            <a:r>
              <a:rPr lang="en-IN" sz="2800" dirty="0">
                <a:solidFill>
                  <a:srgbClr val="0000FF"/>
                </a:solidFill>
                <a:latin typeface="Consolas" panose="020B0609020204030204" pitchFamily="49" charset="0"/>
              </a:rPr>
              <a:t>TO</a:t>
            </a:r>
            <a:r>
              <a:rPr lang="en-IN" sz="2800" dirty="0">
                <a:solidFill>
                  <a:prstClr val="black"/>
                </a:solidFill>
                <a:latin typeface="Consolas" panose="020B0609020204030204" pitchFamily="49" charset="0"/>
              </a:rPr>
              <a:t> </a:t>
            </a:r>
            <a:r>
              <a:rPr lang="en-IN" sz="2800" dirty="0">
                <a:solidFill>
                  <a:srgbClr val="008080"/>
                </a:solidFill>
                <a:latin typeface="Consolas" panose="020B0609020204030204" pitchFamily="49" charset="0"/>
              </a:rPr>
              <a:t>URL</a:t>
            </a:r>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prstClr val="black"/>
                </a:solidFill>
                <a:latin typeface="Consolas" panose="020B0609020204030204" pitchFamily="49" charset="0"/>
              </a:rPr>
              <a:t> </a:t>
            </a:r>
            <a:r>
              <a:rPr lang="en-IN" sz="2800" dirty="0">
                <a:solidFill>
                  <a:srgbClr val="FF0000"/>
                </a:solidFill>
                <a:latin typeface="Consolas" panose="020B0609020204030204" pitchFamily="49" charset="0"/>
              </a:rPr>
              <a:t>'https://spc1storage.blob.core.windows.net/</a:t>
            </a:r>
            <a:r>
              <a:rPr lang="en-IN" sz="2800" dirty="0" err="1">
                <a:solidFill>
                  <a:srgbClr val="FF0000"/>
                </a:solidFill>
                <a:latin typeface="Consolas" panose="020B0609020204030204" pitchFamily="49" charset="0"/>
              </a:rPr>
              <a:t>dbs</a:t>
            </a:r>
            <a:r>
              <a:rPr lang="en-IN" sz="2800" dirty="0">
                <a:solidFill>
                  <a:srgbClr val="FF0000"/>
                </a:solidFill>
                <a:latin typeface="Consolas" panose="020B0609020204030204" pitchFamily="49" charset="0"/>
              </a:rPr>
              <a:t>/WSS_Content_80_spc1_log_1.bak'</a:t>
            </a:r>
            <a:endParaRPr lang="en-IN" sz="2800" dirty="0">
              <a:solidFill>
                <a:prstClr val="black"/>
              </a:solidFill>
              <a:latin typeface="Consolas" panose="020B0609020204030204" pitchFamily="49" charset="0"/>
            </a:endParaRPr>
          </a:p>
          <a:p>
            <a:r>
              <a:rPr lang="en-IN" sz="2800" dirty="0">
                <a:solidFill>
                  <a:prstClr val="black"/>
                </a:solidFill>
                <a:latin typeface="Consolas" panose="020B0609020204030204" pitchFamily="49" charset="0"/>
              </a:rPr>
              <a:t>      </a:t>
            </a:r>
            <a:r>
              <a:rPr lang="en-IN" sz="2800" dirty="0">
                <a:solidFill>
                  <a:srgbClr val="0000FF"/>
                </a:solidFill>
                <a:latin typeface="Consolas" panose="020B0609020204030204" pitchFamily="49" charset="0"/>
              </a:rPr>
              <a:t>WITH</a:t>
            </a:r>
            <a:r>
              <a:rPr lang="en-IN" sz="2800" dirty="0">
                <a:solidFill>
                  <a:prstClr val="black"/>
                </a:solidFill>
                <a:latin typeface="Consolas" panose="020B0609020204030204" pitchFamily="49" charset="0"/>
              </a:rPr>
              <a:t> </a:t>
            </a:r>
            <a:r>
              <a:rPr lang="en-IN" sz="2800" dirty="0">
                <a:solidFill>
                  <a:srgbClr val="0000FF"/>
                </a:solidFill>
                <a:latin typeface="Consolas" panose="020B0609020204030204" pitchFamily="49" charset="0"/>
              </a:rPr>
              <a:t>CREDENTIAL</a:t>
            </a:r>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prstClr val="black"/>
                </a:solidFill>
                <a:latin typeface="Consolas" panose="020B0609020204030204" pitchFamily="49" charset="0"/>
              </a:rPr>
              <a:t> </a:t>
            </a:r>
            <a:r>
              <a:rPr lang="en-IN" sz="2800" dirty="0">
                <a:solidFill>
                  <a:srgbClr val="FF0000"/>
                </a:solidFill>
                <a:latin typeface="Consolas" panose="020B0609020204030204" pitchFamily="49" charset="0"/>
              </a:rPr>
              <a:t>'spc1credentials'</a:t>
            </a:r>
            <a:r>
              <a:rPr lang="en-IN" sz="2800" dirty="0">
                <a:solidFill>
                  <a:prstClr val="black"/>
                </a:solidFill>
                <a:latin typeface="Consolas" panose="020B0609020204030204" pitchFamily="49" charset="0"/>
              </a:rPr>
              <a:t> </a:t>
            </a:r>
          </a:p>
          <a:p>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srgbClr val="0000FF"/>
                </a:solidFill>
                <a:latin typeface="Consolas" panose="020B0609020204030204" pitchFamily="49" charset="0"/>
              </a:rPr>
              <a:t>COMPRESSION</a:t>
            </a:r>
            <a:endParaRPr lang="en-IN" sz="2800" dirty="0">
              <a:solidFill>
                <a:prstClr val="black"/>
              </a:solidFill>
              <a:latin typeface="Consolas" panose="020B0609020204030204" pitchFamily="49" charset="0"/>
            </a:endParaRPr>
          </a:p>
          <a:p>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srgbClr val="008000"/>
                </a:solidFill>
                <a:latin typeface="Consolas" panose="020B0609020204030204" pitchFamily="49" charset="0"/>
              </a:rPr>
              <a:t>STATS</a:t>
            </a:r>
            <a:r>
              <a:rPr lang="en-IN" sz="2800" dirty="0">
                <a:solidFill>
                  <a:prstClr val="black"/>
                </a:solidFill>
                <a:latin typeface="Consolas" panose="020B0609020204030204" pitchFamily="49" charset="0"/>
              </a:rPr>
              <a:t> </a:t>
            </a:r>
            <a:r>
              <a:rPr lang="en-IN" sz="2800" dirty="0">
                <a:solidFill>
                  <a:srgbClr val="808080"/>
                </a:solidFill>
                <a:latin typeface="Consolas" panose="020B0609020204030204" pitchFamily="49" charset="0"/>
              </a:rPr>
              <a:t>=</a:t>
            </a:r>
            <a:r>
              <a:rPr lang="en-IN" sz="2800" dirty="0">
                <a:solidFill>
                  <a:prstClr val="black"/>
                </a:solidFill>
                <a:latin typeface="Consolas" panose="020B0609020204030204" pitchFamily="49" charset="0"/>
              </a:rPr>
              <a:t> 5</a:t>
            </a:r>
            <a:r>
              <a:rPr lang="en-IN" sz="2800" dirty="0">
                <a:solidFill>
                  <a:srgbClr val="808080"/>
                </a:solidFill>
                <a:latin typeface="Consolas" panose="020B0609020204030204" pitchFamily="49" charset="0"/>
              </a:rPr>
              <a:t>;</a:t>
            </a:r>
          </a:p>
        </p:txBody>
      </p:sp>
    </p:spTree>
    <p:extLst>
      <p:ext uri="{BB962C8B-B14F-4D97-AF65-F5344CB8AC3E}">
        <p14:creationId xmlns:p14="http://schemas.microsoft.com/office/powerpoint/2010/main" val="244371115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010" y="4213"/>
            <a:ext cx="12204208" cy="6990312"/>
          </a:xfrm>
          <a:prstGeom prst="rect">
            <a:avLst/>
          </a:prstGeom>
        </p:spPr>
      </p:pic>
    </p:spTree>
    <p:extLst>
      <p:ext uri="{BB962C8B-B14F-4D97-AF65-F5344CB8AC3E}">
        <p14:creationId xmlns:p14="http://schemas.microsoft.com/office/powerpoint/2010/main" val="58580124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403607"/>
            <a:ext cx="8214225" cy="1931855"/>
          </a:xfrm>
        </p:spPr>
        <p:txBody>
          <a:bodyPr/>
          <a:lstStyle/>
          <a:p>
            <a:r>
              <a:rPr lang="en-IN" dirty="0" smtClean="0"/>
              <a:t>Deploying highly available SharePoint Internet Sites on Windows Azure Virtual Machines</a:t>
            </a:r>
            <a:endParaRPr lang="en-US" dirty="0"/>
          </a:p>
        </p:txBody>
      </p:sp>
      <p:sp>
        <p:nvSpPr>
          <p:cNvPr id="5" name="Text Placeholder 4"/>
          <p:cNvSpPr>
            <a:spLocks noGrp="1"/>
          </p:cNvSpPr>
          <p:nvPr>
            <p:ph type="body" sz="quarter" idx="14"/>
          </p:nvPr>
        </p:nvSpPr>
        <p:spPr>
          <a:xfrm>
            <a:off x="1931886" y="4457379"/>
            <a:ext cx="8214226" cy="1371600"/>
          </a:xfrm>
        </p:spPr>
        <p:txBody>
          <a:bodyPr/>
          <a:lstStyle/>
          <a:p>
            <a:r>
              <a:rPr lang="en-US" sz="2800" dirty="0" smtClean="0"/>
              <a:t>Sanjay </a:t>
            </a:r>
            <a:r>
              <a:rPr lang="en-US" sz="2800" dirty="0" err="1" smtClean="0"/>
              <a:t>Narang</a:t>
            </a:r>
            <a:r>
              <a:rPr lang="en-US" sz="2800" dirty="0" smtClean="0"/>
              <a:t>		</a:t>
            </a:r>
          </a:p>
          <a:p>
            <a:r>
              <a:rPr lang="en-US" sz="2800" dirty="0" smtClean="0"/>
              <a:t>MCS, MCSM </a:t>
            </a:r>
          </a:p>
          <a:p>
            <a:r>
              <a:rPr lang="en-US" sz="2800" dirty="0" smtClean="0"/>
              <a:t>Microsoft</a:t>
            </a:r>
            <a:endParaRPr lang="en-US" sz="2800" dirty="0"/>
          </a:p>
        </p:txBody>
      </p:sp>
      <p:sp>
        <p:nvSpPr>
          <p:cNvPr id="9" name="Text Placeholder 8"/>
          <p:cNvSpPr>
            <a:spLocks noGrp="1"/>
          </p:cNvSpPr>
          <p:nvPr>
            <p:ph type="body" sz="quarter" idx="15"/>
          </p:nvPr>
        </p:nvSpPr>
        <p:spPr/>
        <p:txBody>
          <a:bodyPr/>
          <a:lstStyle/>
          <a:p>
            <a:r>
              <a:rPr lang="en-US" dirty="0" smtClean="0"/>
              <a:t>SPC312</a:t>
            </a:r>
            <a:endParaRPr lang="en-US" dirty="0"/>
          </a:p>
        </p:txBody>
      </p:sp>
      <p:sp>
        <p:nvSpPr>
          <p:cNvPr id="6" name="Text Placeholder 4"/>
          <p:cNvSpPr txBox="1">
            <a:spLocks/>
          </p:cNvSpPr>
          <p:nvPr/>
        </p:nvSpPr>
        <p:spPr bwMode="ltGray">
          <a:xfrm>
            <a:off x="4418037" y="4457379"/>
            <a:ext cx="4248472"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IN" sz="2800" dirty="0">
                <a:gradFill>
                  <a:gsLst>
                    <a:gs pos="0">
                      <a:srgbClr val="E6E6E6">
                        <a:lumMod val="10000"/>
                      </a:srgbClr>
                    </a:gs>
                    <a:gs pos="100000">
                      <a:srgbClr val="E6E6E6">
                        <a:lumMod val="10000"/>
                      </a:srgbClr>
                    </a:gs>
                  </a:gsLst>
                  <a:lin ang="5400000" scaled="0"/>
                </a:gradFill>
              </a:rPr>
              <a:t>Luca </a:t>
            </a:r>
            <a:r>
              <a:rPr lang="en-IN" sz="2800" dirty="0" err="1">
                <a:gradFill>
                  <a:gsLst>
                    <a:gs pos="0">
                      <a:srgbClr val="E6E6E6">
                        <a:lumMod val="10000"/>
                      </a:srgbClr>
                    </a:gs>
                    <a:gs pos="100000">
                      <a:srgbClr val="E6E6E6">
                        <a:lumMod val="10000"/>
                      </a:srgbClr>
                    </a:gs>
                  </a:gsLst>
                  <a:lin ang="5400000" scaled="0"/>
                </a:gradFill>
              </a:rPr>
              <a:t>Bandinelli</a:t>
            </a:r>
            <a:r>
              <a:rPr lang="en-IN" sz="2800" dirty="0">
                <a:gradFill>
                  <a:gsLst>
                    <a:gs pos="0">
                      <a:srgbClr val="E6E6E6">
                        <a:lumMod val="10000"/>
                      </a:srgbClr>
                    </a:gs>
                    <a:gs pos="100000">
                      <a:srgbClr val="E6E6E6">
                        <a:lumMod val="10000"/>
                      </a:srgbClr>
                    </a:gs>
                  </a:gsLst>
                  <a:lin ang="5400000" scaled="0"/>
                </a:gradFill>
              </a:rPr>
              <a:t> </a:t>
            </a:r>
            <a:endParaRPr lang="en-IN" sz="2800" dirty="0" smtClean="0">
              <a:gradFill>
                <a:gsLst>
                  <a:gs pos="0">
                    <a:srgbClr val="E6E6E6">
                      <a:lumMod val="10000"/>
                    </a:srgbClr>
                  </a:gs>
                  <a:gs pos="100000">
                    <a:srgbClr val="E6E6E6">
                      <a:lumMod val="10000"/>
                    </a:srgbClr>
                  </a:gs>
                </a:gsLst>
                <a:lin ang="5400000" scaled="0"/>
              </a:gradFill>
            </a:endParaRPr>
          </a:p>
          <a:p>
            <a:pPr>
              <a:buClr>
                <a:srgbClr val="505050"/>
              </a:buClr>
            </a:pPr>
            <a:r>
              <a:rPr lang="en-IN" sz="2800" dirty="0" smtClean="0">
                <a:gradFill>
                  <a:gsLst>
                    <a:gs pos="0">
                      <a:srgbClr val="E6E6E6">
                        <a:lumMod val="10000"/>
                      </a:srgbClr>
                    </a:gs>
                    <a:gs pos="100000">
                      <a:srgbClr val="E6E6E6">
                        <a:lumMod val="10000"/>
                      </a:srgbClr>
                    </a:gs>
                  </a:gsLst>
                  <a:lin ang="5400000" scaled="0"/>
                </a:gradFill>
              </a:rPr>
              <a:t>SharePoint CAT  </a:t>
            </a:r>
          </a:p>
          <a:p>
            <a:pPr>
              <a:buClr>
                <a:srgbClr val="505050"/>
              </a:buClr>
            </a:pPr>
            <a:r>
              <a:rPr lang="en-IN" sz="2800" dirty="0" smtClean="0">
                <a:gradFill>
                  <a:gsLst>
                    <a:gs pos="0">
                      <a:srgbClr val="E6E6E6">
                        <a:lumMod val="10000"/>
                      </a:srgbClr>
                    </a:gs>
                    <a:gs pos="100000">
                      <a:srgbClr val="E6E6E6">
                        <a:lumMod val="10000"/>
                      </a:srgbClr>
                    </a:gs>
                  </a:gsLst>
                  <a:lin ang="5400000" scaled="0"/>
                </a:gradFill>
              </a:rPr>
              <a:t>Microsoft</a:t>
            </a:r>
            <a:endParaRPr lang="en-IN" sz="2800" dirty="0">
              <a:gradFill>
                <a:gsLst>
                  <a:gs pos="0">
                    <a:srgbClr val="E6E6E6">
                      <a:lumMod val="10000"/>
                    </a:srgbClr>
                  </a:gs>
                  <a:gs pos="100000">
                    <a:srgbClr val="E6E6E6">
                      <a:lumMod val="10000"/>
                    </a:srgbClr>
                  </a:gs>
                </a:gsLst>
                <a:lin ang="5400000" scaled="0"/>
              </a:gradFill>
            </a:endParaRPr>
          </a:p>
        </p:txBody>
      </p:sp>
      <p:sp>
        <p:nvSpPr>
          <p:cNvPr id="7" name="Text Placeholder 4"/>
          <p:cNvSpPr txBox="1">
            <a:spLocks/>
          </p:cNvSpPr>
          <p:nvPr/>
        </p:nvSpPr>
        <p:spPr bwMode="ltGray">
          <a:xfrm>
            <a:off x="7082333" y="4457379"/>
            <a:ext cx="4248472"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IN" sz="2800" dirty="0" err="1">
                <a:gradFill>
                  <a:gsLst>
                    <a:gs pos="0">
                      <a:srgbClr val="E6E6E6">
                        <a:lumMod val="10000"/>
                      </a:srgbClr>
                    </a:gs>
                    <a:gs pos="100000">
                      <a:srgbClr val="E6E6E6">
                        <a:lumMod val="10000"/>
                      </a:srgbClr>
                    </a:gs>
                  </a:gsLst>
                  <a:lin ang="5400000" scaled="0"/>
                </a:gradFill>
              </a:rPr>
              <a:t>Rangarajan</a:t>
            </a:r>
            <a:r>
              <a:rPr lang="en-IN" sz="2800" dirty="0">
                <a:gradFill>
                  <a:gsLst>
                    <a:gs pos="0">
                      <a:srgbClr val="E6E6E6">
                        <a:lumMod val="10000"/>
                      </a:srgbClr>
                    </a:gs>
                    <a:gs pos="100000">
                      <a:srgbClr val="E6E6E6">
                        <a:lumMod val="10000"/>
                      </a:srgbClr>
                    </a:gs>
                  </a:gsLst>
                  <a:lin ang="5400000" scaled="0"/>
                </a:gradFill>
              </a:rPr>
              <a:t> </a:t>
            </a:r>
            <a:r>
              <a:rPr lang="en-IN" sz="2800" dirty="0" err="1">
                <a:gradFill>
                  <a:gsLst>
                    <a:gs pos="0">
                      <a:srgbClr val="E6E6E6">
                        <a:lumMod val="10000"/>
                      </a:srgbClr>
                    </a:gs>
                    <a:gs pos="100000">
                      <a:srgbClr val="E6E6E6">
                        <a:lumMod val="10000"/>
                      </a:srgbClr>
                    </a:gs>
                  </a:gsLst>
                  <a:lin ang="5400000" scaled="0"/>
                </a:gradFill>
              </a:rPr>
              <a:t>Srirangam</a:t>
            </a:r>
            <a:r>
              <a:rPr lang="en-IN" sz="2800" dirty="0">
                <a:gradFill>
                  <a:gsLst>
                    <a:gs pos="0">
                      <a:srgbClr val="E6E6E6">
                        <a:lumMod val="10000"/>
                      </a:srgbClr>
                    </a:gs>
                    <a:gs pos="100000">
                      <a:srgbClr val="E6E6E6">
                        <a:lumMod val="10000"/>
                      </a:srgbClr>
                    </a:gs>
                  </a:gsLst>
                  <a:lin ang="5400000" scaled="0"/>
                </a:gradFill>
              </a:rPr>
              <a:t> </a:t>
            </a:r>
            <a:endParaRPr lang="en-IN" sz="2800" dirty="0" smtClean="0">
              <a:gradFill>
                <a:gsLst>
                  <a:gs pos="0">
                    <a:srgbClr val="E6E6E6">
                      <a:lumMod val="10000"/>
                    </a:srgbClr>
                  </a:gs>
                  <a:gs pos="100000">
                    <a:srgbClr val="E6E6E6">
                      <a:lumMod val="10000"/>
                    </a:srgbClr>
                  </a:gs>
                </a:gsLst>
                <a:lin ang="5400000" scaled="0"/>
              </a:gradFill>
            </a:endParaRPr>
          </a:p>
          <a:p>
            <a:pPr>
              <a:buClr>
                <a:srgbClr val="505050"/>
              </a:buClr>
            </a:pPr>
            <a:r>
              <a:rPr lang="en-IN" sz="2800" dirty="0" smtClean="0">
                <a:gradFill>
                  <a:gsLst>
                    <a:gs pos="0">
                      <a:srgbClr val="E6E6E6">
                        <a:lumMod val="10000"/>
                      </a:srgbClr>
                    </a:gs>
                    <a:gs pos="100000">
                      <a:srgbClr val="E6E6E6">
                        <a:lumMod val="10000"/>
                      </a:srgbClr>
                    </a:gs>
                  </a:gsLst>
                  <a:lin ang="5400000" scaled="0"/>
                </a:gradFill>
              </a:rPr>
              <a:t>Azure CAT  </a:t>
            </a:r>
          </a:p>
          <a:p>
            <a:pPr>
              <a:buClr>
                <a:srgbClr val="505050"/>
              </a:buClr>
            </a:pPr>
            <a:r>
              <a:rPr lang="en-IN" sz="2800" dirty="0" smtClean="0">
                <a:gradFill>
                  <a:gsLst>
                    <a:gs pos="0">
                      <a:srgbClr val="E6E6E6">
                        <a:lumMod val="10000"/>
                      </a:srgbClr>
                    </a:gs>
                    <a:gs pos="100000">
                      <a:srgbClr val="E6E6E6">
                        <a:lumMod val="10000"/>
                      </a:srgbClr>
                    </a:gs>
                  </a:gsLst>
                  <a:lin ang="5400000" scaled="0"/>
                </a:gradFill>
              </a:rPr>
              <a:t>Microsoft</a:t>
            </a:r>
            <a:endParaRPr lang="en-IN" sz="2800" dirty="0">
              <a:gradFill>
                <a:gsLst>
                  <a:gs pos="0">
                    <a:srgbClr val="E6E6E6">
                      <a:lumMod val="10000"/>
                    </a:srgbClr>
                  </a:gs>
                  <a:gs pos="100000">
                    <a:srgbClr val="E6E6E6">
                      <a:lumMod val="10000"/>
                    </a:srgbClr>
                  </a:gs>
                </a:gsLst>
                <a:lin ang="5400000" scaled="0"/>
              </a:gradFill>
            </a:endParaRPr>
          </a:p>
        </p:txBody>
      </p:sp>
    </p:spTree>
    <p:extLst>
      <p:ext uri="{BB962C8B-B14F-4D97-AF65-F5344CB8AC3E}">
        <p14:creationId xmlns:p14="http://schemas.microsoft.com/office/powerpoint/2010/main" val="295197598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N" dirty="0" smtClean="0"/>
              <a:t>Additional Configurations</a:t>
            </a:r>
            <a:endParaRPr lang="en-IN" dirty="0"/>
          </a:p>
        </p:txBody>
      </p:sp>
    </p:spTree>
    <p:extLst>
      <p:ext uri="{BB962C8B-B14F-4D97-AF65-F5344CB8AC3E}">
        <p14:creationId xmlns:p14="http://schemas.microsoft.com/office/powerpoint/2010/main" val="143641015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N" dirty="0" smtClean="0"/>
              <a:t>Adding Domain Accounts to DBs</a:t>
            </a:r>
            <a:endParaRPr lang="en-IN" dirty="0"/>
          </a:p>
        </p:txBody>
      </p:sp>
      <p:sp>
        <p:nvSpPr>
          <p:cNvPr id="4" name="Rectangle 3"/>
          <p:cNvSpPr/>
          <p:nvPr/>
        </p:nvSpPr>
        <p:spPr bwMode="auto">
          <a:xfrm>
            <a:off x="1393701" y="1985094"/>
            <a:ext cx="3384376" cy="3312368"/>
          </a:xfrm>
          <a:prstGeom prst="rect">
            <a:avLst/>
          </a:prstGeom>
          <a:noFill/>
          <a:ln w="28575">
            <a:solidFill>
              <a:srgbClr val="0070C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IN" sz="2000" dirty="0">
              <a:gradFill>
                <a:gsLst>
                  <a:gs pos="0">
                    <a:srgbClr val="FFFFFF"/>
                  </a:gs>
                  <a:gs pos="100000">
                    <a:srgbClr val="FFFFFF"/>
                  </a:gs>
                </a:gsLst>
                <a:lin ang="5400000" scaled="0"/>
              </a:gradFill>
            </a:endParaRPr>
          </a:p>
        </p:txBody>
      </p:sp>
      <p:sp>
        <p:nvSpPr>
          <p:cNvPr id="5" name="Can 4"/>
          <p:cNvSpPr/>
          <p:nvPr/>
        </p:nvSpPr>
        <p:spPr>
          <a:xfrm>
            <a:off x="1848895" y="2143791"/>
            <a:ext cx="2736304" cy="300965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FFFFFF"/>
              </a:solidFill>
            </a:endParaRPr>
          </a:p>
        </p:txBody>
      </p:sp>
      <p:grpSp>
        <p:nvGrpSpPr>
          <p:cNvPr id="16" name="Group 15"/>
          <p:cNvGrpSpPr/>
          <p:nvPr/>
        </p:nvGrpSpPr>
        <p:grpSpPr>
          <a:xfrm>
            <a:off x="1753741" y="2818401"/>
            <a:ext cx="2975474" cy="1018693"/>
            <a:chOff x="1753741" y="2818401"/>
            <a:chExt cx="2975474" cy="1018693"/>
          </a:xfrm>
        </p:grpSpPr>
        <p:sp>
          <p:nvSpPr>
            <p:cNvPr id="6" name="TextBox 5"/>
            <p:cNvSpPr txBox="1"/>
            <p:nvPr/>
          </p:nvSpPr>
          <p:spPr>
            <a:xfrm>
              <a:off x="1753741" y="2818401"/>
              <a:ext cx="2664296" cy="627864"/>
            </a:xfrm>
            <a:prstGeom prst="rect">
              <a:avLst/>
            </a:prstGeom>
            <a:noFill/>
          </p:spPr>
          <p:txBody>
            <a:bodyPr wrap="square" lIns="182880" tIns="146304" rIns="182880" bIns="146304" rtlCol="0">
              <a:spAutoFit/>
            </a:bodyPr>
            <a:lstStyle/>
            <a:p>
              <a:pPr>
                <a:lnSpc>
                  <a:spcPct val="90000"/>
                </a:lnSpc>
                <a:spcAft>
                  <a:spcPts val="600"/>
                </a:spcAft>
              </a:pPr>
              <a:r>
                <a:rPr lang="en-IN" sz="2400" b="1" dirty="0" smtClean="0">
                  <a:solidFill>
                    <a:srgbClr val="FFFFFF"/>
                  </a:solidFill>
                </a:rPr>
                <a:t>Domain1\app1</a:t>
              </a:r>
            </a:p>
          </p:txBody>
        </p:sp>
        <p:sp>
          <p:nvSpPr>
            <p:cNvPr id="9" name="TextBox 8"/>
            <p:cNvSpPr txBox="1"/>
            <p:nvPr/>
          </p:nvSpPr>
          <p:spPr>
            <a:xfrm>
              <a:off x="1753741" y="3209230"/>
              <a:ext cx="2975474" cy="627864"/>
            </a:xfrm>
            <a:prstGeom prst="rect">
              <a:avLst/>
            </a:prstGeom>
            <a:noFill/>
          </p:spPr>
          <p:txBody>
            <a:bodyPr wrap="square" lIns="182880" tIns="146304" rIns="182880" bIns="146304" rtlCol="0">
              <a:spAutoFit/>
            </a:bodyPr>
            <a:lstStyle/>
            <a:p>
              <a:pPr>
                <a:lnSpc>
                  <a:spcPct val="90000"/>
                </a:lnSpc>
                <a:spcAft>
                  <a:spcPts val="600"/>
                </a:spcAft>
              </a:pPr>
              <a:r>
                <a:rPr lang="en-IN" sz="2400" b="1" dirty="0" smtClean="0">
                  <a:solidFill>
                    <a:srgbClr val="FFFFFF"/>
                  </a:solidFill>
                </a:rPr>
                <a:t>Domain1\search1</a:t>
              </a:r>
            </a:p>
          </p:txBody>
        </p:sp>
      </p:grpSp>
      <p:sp>
        <p:nvSpPr>
          <p:cNvPr id="19" name="Rectangle 18"/>
          <p:cNvSpPr/>
          <p:nvPr/>
        </p:nvSpPr>
        <p:spPr bwMode="auto">
          <a:xfrm>
            <a:off x="8234461" y="1978797"/>
            <a:ext cx="3384376" cy="3312368"/>
          </a:xfrm>
          <a:prstGeom prst="rect">
            <a:avLst/>
          </a:prstGeom>
          <a:noFill/>
          <a:ln w="28575">
            <a:solidFill>
              <a:srgbClr val="0070C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IN" sz="2000" dirty="0">
              <a:gradFill>
                <a:gsLst>
                  <a:gs pos="0">
                    <a:srgbClr val="FFFFFF"/>
                  </a:gs>
                  <a:gs pos="100000">
                    <a:srgbClr val="FFFFFF"/>
                  </a:gs>
                </a:gsLst>
                <a:lin ang="5400000" scaled="0"/>
              </a:gradFill>
            </a:endParaRPr>
          </a:p>
        </p:txBody>
      </p:sp>
      <p:grpSp>
        <p:nvGrpSpPr>
          <p:cNvPr id="24" name="Group 23"/>
          <p:cNvGrpSpPr/>
          <p:nvPr/>
        </p:nvGrpSpPr>
        <p:grpSpPr>
          <a:xfrm>
            <a:off x="8594501" y="2137494"/>
            <a:ext cx="2975474" cy="3009655"/>
            <a:chOff x="8594501" y="2137494"/>
            <a:chExt cx="2975474" cy="3009655"/>
          </a:xfrm>
        </p:grpSpPr>
        <p:sp>
          <p:nvSpPr>
            <p:cNvPr id="20" name="Can 19"/>
            <p:cNvSpPr/>
            <p:nvPr/>
          </p:nvSpPr>
          <p:spPr>
            <a:xfrm>
              <a:off x="8689655" y="2137494"/>
              <a:ext cx="2736304" cy="300965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FFFFFF"/>
                </a:solidFill>
              </a:endParaRPr>
            </a:p>
          </p:txBody>
        </p:sp>
        <p:grpSp>
          <p:nvGrpSpPr>
            <p:cNvPr id="21" name="Group 20"/>
            <p:cNvGrpSpPr/>
            <p:nvPr/>
          </p:nvGrpSpPr>
          <p:grpSpPr>
            <a:xfrm>
              <a:off x="8594501" y="2812104"/>
              <a:ext cx="2975474" cy="1018693"/>
              <a:chOff x="1753741" y="2818401"/>
              <a:chExt cx="2975474" cy="1018693"/>
            </a:xfrm>
          </p:grpSpPr>
          <p:sp>
            <p:nvSpPr>
              <p:cNvPr id="22" name="TextBox 21"/>
              <p:cNvSpPr txBox="1"/>
              <p:nvPr/>
            </p:nvSpPr>
            <p:spPr>
              <a:xfrm>
                <a:off x="1753741" y="2818401"/>
                <a:ext cx="2664296" cy="627864"/>
              </a:xfrm>
              <a:prstGeom prst="rect">
                <a:avLst/>
              </a:prstGeom>
              <a:noFill/>
            </p:spPr>
            <p:txBody>
              <a:bodyPr wrap="square" lIns="182880" tIns="146304" rIns="182880" bIns="146304" rtlCol="0">
                <a:spAutoFit/>
              </a:bodyPr>
              <a:lstStyle/>
              <a:p>
                <a:pPr>
                  <a:lnSpc>
                    <a:spcPct val="90000"/>
                  </a:lnSpc>
                  <a:spcAft>
                    <a:spcPts val="600"/>
                  </a:spcAft>
                </a:pPr>
                <a:r>
                  <a:rPr lang="en-IN" sz="2400" b="1" dirty="0" smtClean="0">
                    <a:solidFill>
                      <a:srgbClr val="FFFFFF"/>
                    </a:solidFill>
                  </a:rPr>
                  <a:t>Domain1\app1</a:t>
                </a:r>
              </a:p>
            </p:txBody>
          </p:sp>
          <p:sp>
            <p:nvSpPr>
              <p:cNvPr id="23" name="TextBox 22"/>
              <p:cNvSpPr txBox="1"/>
              <p:nvPr/>
            </p:nvSpPr>
            <p:spPr>
              <a:xfrm>
                <a:off x="1753741" y="3209230"/>
                <a:ext cx="2975474" cy="627864"/>
              </a:xfrm>
              <a:prstGeom prst="rect">
                <a:avLst/>
              </a:prstGeom>
              <a:noFill/>
            </p:spPr>
            <p:txBody>
              <a:bodyPr wrap="square" lIns="182880" tIns="146304" rIns="182880" bIns="146304" rtlCol="0">
                <a:spAutoFit/>
              </a:bodyPr>
              <a:lstStyle/>
              <a:p>
                <a:pPr>
                  <a:lnSpc>
                    <a:spcPct val="90000"/>
                  </a:lnSpc>
                  <a:spcAft>
                    <a:spcPts val="600"/>
                  </a:spcAft>
                </a:pPr>
                <a:r>
                  <a:rPr lang="en-IN" sz="2400" b="1" dirty="0" smtClean="0">
                    <a:solidFill>
                      <a:srgbClr val="FFFFFF"/>
                    </a:solidFill>
                  </a:rPr>
                  <a:t>Domain1\search1</a:t>
                </a:r>
              </a:p>
            </p:txBody>
          </p:sp>
        </p:grpSp>
      </p:grpSp>
      <p:grpSp>
        <p:nvGrpSpPr>
          <p:cNvPr id="15" name="Group 14"/>
          <p:cNvGrpSpPr/>
          <p:nvPr/>
        </p:nvGrpSpPr>
        <p:grpSpPr>
          <a:xfrm>
            <a:off x="8594501" y="3785294"/>
            <a:ext cx="2952328" cy="1059912"/>
            <a:chOff x="1776887" y="3805502"/>
            <a:chExt cx="2952328" cy="1059912"/>
          </a:xfrm>
        </p:grpSpPr>
        <p:sp>
          <p:nvSpPr>
            <p:cNvPr id="11" name="TextBox 10"/>
            <p:cNvSpPr txBox="1"/>
            <p:nvPr/>
          </p:nvSpPr>
          <p:spPr>
            <a:xfrm>
              <a:off x="1776887" y="3805502"/>
              <a:ext cx="2664296" cy="627864"/>
            </a:xfrm>
            <a:prstGeom prst="rect">
              <a:avLst/>
            </a:prstGeom>
            <a:noFill/>
          </p:spPr>
          <p:txBody>
            <a:bodyPr wrap="square" lIns="182880" tIns="146304" rIns="182880" bIns="146304" rtlCol="0">
              <a:spAutoFit/>
            </a:bodyPr>
            <a:lstStyle/>
            <a:p>
              <a:pPr>
                <a:lnSpc>
                  <a:spcPct val="90000"/>
                </a:lnSpc>
                <a:spcAft>
                  <a:spcPts val="600"/>
                </a:spcAft>
              </a:pPr>
              <a:r>
                <a:rPr lang="en-IN" sz="2400" b="1" dirty="0" smtClean="0">
                  <a:solidFill>
                    <a:srgbClr val="FFFF00"/>
                  </a:solidFill>
                </a:rPr>
                <a:t>Domain2\app2</a:t>
              </a:r>
            </a:p>
          </p:txBody>
        </p:sp>
        <p:sp>
          <p:nvSpPr>
            <p:cNvPr id="12" name="TextBox 11"/>
            <p:cNvSpPr txBox="1"/>
            <p:nvPr/>
          </p:nvSpPr>
          <p:spPr>
            <a:xfrm>
              <a:off x="1776887" y="4237550"/>
              <a:ext cx="2952328" cy="627864"/>
            </a:xfrm>
            <a:prstGeom prst="rect">
              <a:avLst/>
            </a:prstGeom>
            <a:noFill/>
          </p:spPr>
          <p:txBody>
            <a:bodyPr wrap="square" lIns="182880" tIns="146304" rIns="182880" bIns="146304" rtlCol="0">
              <a:spAutoFit/>
            </a:bodyPr>
            <a:lstStyle/>
            <a:p>
              <a:pPr>
                <a:lnSpc>
                  <a:spcPct val="90000"/>
                </a:lnSpc>
                <a:spcAft>
                  <a:spcPts val="600"/>
                </a:spcAft>
              </a:pPr>
              <a:r>
                <a:rPr lang="en-IN" sz="2400" b="1" dirty="0" smtClean="0">
                  <a:solidFill>
                    <a:srgbClr val="FFFF00"/>
                  </a:solidFill>
                </a:rPr>
                <a:t>Domain2\search2</a:t>
              </a:r>
            </a:p>
          </p:txBody>
        </p:sp>
      </p:grpSp>
      <p:sp>
        <p:nvSpPr>
          <p:cNvPr id="25" name="TextBox 24"/>
          <p:cNvSpPr txBox="1"/>
          <p:nvPr/>
        </p:nvSpPr>
        <p:spPr>
          <a:xfrm>
            <a:off x="1609725" y="1337022"/>
            <a:ext cx="3060340"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FARM 1 (Primary)</a:t>
            </a:r>
          </a:p>
        </p:txBody>
      </p:sp>
      <p:sp>
        <p:nvSpPr>
          <p:cNvPr id="26" name="TextBox 25"/>
          <p:cNvSpPr txBox="1"/>
          <p:nvPr/>
        </p:nvSpPr>
        <p:spPr>
          <a:xfrm>
            <a:off x="8768092" y="1260931"/>
            <a:ext cx="2317114"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FARM 2 (DR)</a:t>
            </a:r>
          </a:p>
        </p:txBody>
      </p:sp>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02145" y="2982998"/>
            <a:ext cx="706777" cy="706777"/>
          </a:xfrm>
          <a:prstGeom prst="rect">
            <a:avLst/>
          </a:prstGeom>
        </p:spPr>
      </p:pic>
      <p:sp>
        <p:nvSpPr>
          <p:cNvPr id="28" name="TextBox 27"/>
          <p:cNvSpPr txBox="1"/>
          <p:nvPr/>
        </p:nvSpPr>
        <p:spPr>
          <a:xfrm>
            <a:off x="1207252" y="5569698"/>
            <a:ext cx="3757274"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AD Domain: Domain1 </a:t>
            </a:r>
          </a:p>
        </p:txBody>
      </p:sp>
      <p:sp>
        <p:nvSpPr>
          <p:cNvPr id="29" name="TextBox 28"/>
          <p:cNvSpPr txBox="1"/>
          <p:nvPr/>
        </p:nvSpPr>
        <p:spPr>
          <a:xfrm>
            <a:off x="8192028" y="5534917"/>
            <a:ext cx="3757274"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AD Domain: Domain2 </a:t>
            </a:r>
          </a:p>
        </p:txBody>
      </p:sp>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1478" y="4004773"/>
            <a:ext cx="706777" cy="706777"/>
          </a:xfrm>
          <a:prstGeom prst="rect">
            <a:avLst/>
          </a:prstGeom>
        </p:spPr>
      </p:pic>
    </p:spTree>
    <p:extLst>
      <p:ext uri="{BB962C8B-B14F-4D97-AF65-F5344CB8AC3E}">
        <p14:creationId xmlns:p14="http://schemas.microsoft.com/office/powerpoint/2010/main" val="7812855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3" presetClass="path" presetSubtype="0" accel="50000" decel="50000" fill="hold" grpId="0" nodeType="clickEffect">
                                  <p:stCondLst>
                                    <p:cond delay="0"/>
                                  </p:stCondLst>
                                  <p:childTnLst>
                                    <p:animMotion origin="layout" path="M 3.71202E-6 -1.50704E-6 L 0.55399 -0.00023 " pathEditMode="relative" rAng="0" ptsTypes="AA">
                                      <p:cBhvr>
                                        <p:cTn id="13" dur="2000" fill="hold"/>
                                        <p:tgtEl>
                                          <p:spTgt spid="5"/>
                                        </p:tgtEl>
                                        <p:attrNameLst>
                                          <p:attrName>ppt_x</p:attrName>
                                          <p:attrName>ppt_y</p:attrName>
                                        </p:attrNameLst>
                                      </p:cBhvr>
                                      <p:rCtr x="27700" y="-23"/>
                                    </p:animMotion>
                                  </p:childTnLst>
                                </p:cTn>
                              </p:par>
                              <p:par>
                                <p:cTn id="14" presetID="63" presetClass="path" presetSubtype="0" accel="50000" decel="50000" fill="hold" nodeType="withEffect">
                                  <p:stCondLst>
                                    <p:cond delay="0"/>
                                  </p:stCondLst>
                                  <p:childTnLst>
                                    <p:animMotion origin="layout" path="M 1.33265E-6 -4.93418E-6 L 0.55195 -4.93418E-6 " pathEditMode="relative" rAng="0" ptsTypes="AA">
                                      <p:cBhvr>
                                        <p:cTn id="15" dur="2000" fill="hold"/>
                                        <p:tgtEl>
                                          <p:spTgt spid="16"/>
                                        </p:tgtEl>
                                        <p:attrNameLst>
                                          <p:attrName>ppt_x</p:attrName>
                                          <p:attrName>ppt_y</p:attrName>
                                        </p:attrNameLst>
                                      </p:cBhvr>
                                      <p:rCtr x="27598" y="0"/>
                                    </p:animMotion>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1000" fill="hold"/>
                                        <p:tgtEl>
                                          <p:spTgt spid="27"/>
                                        </p:tgtEl>
                                        <p:attrNameLst>
                                          <p:attrName>ppt_w</p:attrName>
                                        </p:attrNameLst>
                                      </p:cBhvr>
                                      <p:tavLst>
                                        <p:tav tm="0">
                                          <p:val>
                                            <p:fltVal val="0"/>
                                          </p:val>
                                        </p:tav>
                                        <p:tav tm="100000">
                                          <p:val>
                                            <p:strVal val="#ppt_w"/>
                                          </p:val>
                                        </p:tav>
                                      </p:tavLst>
                                    </p:anim>
                                    <p:anim calcmode="lin" valueType="num">
                                      <p:cBhvr>
                                        <p:cTn id="21" dur="1000" fill="hold"/>
                                        <p:tgtEl>
                                          <p:spTgt spid="27"/>
                                        </p:tgtEl>
                                        <p:attrNameLst>
                                          <p:attrName>ppt_h</p:attrName>
                                        </p:attrNameLst>
                                      </p:cBhvr>
                                      <p:tavLst>
                                        <p:tav tm="0">
                                          <p:val>
                                            <p:fltVal val="0"/>
                                          </p:val>
                                        </p:tav>
                                        <p:tav tm="100000">
                                          <p:val>
                                            <p:strVal val="#ppt_h"/>
                                          </p:val>
                                        </p:tav>
                                      </p:tavLst>
                                    </p:anim>
                                    <p:animEffect transition="in" filter="fade">
                                      <p:cBhvr>
                                        <p:cTn id="22" dur="10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2" presetClass="entr" presetSubtype="1"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ppt_x"/>
                                          </p:val>
                                        </p:tav>
                                        <p:tav tm="100000">
                                          <p:val>
                                            <p:strVal val="#ppt_x"/>
                                          </p:val>
                                        </p:tav>
                                      </p:tavLst>
                                    </p:anim>
                                    <p:anim calcmode="lin" valueType="num">
                                      <p:cBhvr additive="base">
                                        <p:cTn id="34" dur="75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27"/>
                                        </p:tgtEl>
                                        <p:attrNameLst>
                                          <p:attrName>style.visibility</p:attrName>
                                        </p:attrNameLst>
                                      </p:cBhvr>
                                      <p:to>
                                        <p:strVal val="hidden"/>
                                      </p:to>
                                    </p:set>
                                  </p:childTnLst>
                                </p:cTn>
                              </p:par>
                              <p:par>
                                <p:cTn id="39" presetID="35" presetClass="path" presetSubtype="0" accel="50000" decel="50000" fill="hold" nodeType="withEffect">
                                  <p:stCondLst>
                                    <p:cond delay="0"/>
                                  </p:stCondLst>
                                  <p:childTnLst>
                                    <p:animMotion origin="layout" path="M 3.03804E-6 -3.65411E-6 L -0.55208 0.0009 " pathEditMode="relative" rAng="0" ptsTypes="AA">
                                      <p:cBhvr>
                                        <p:cTn id="40" dur="2000" fill="hold"/>
                                        <p:tgtEl>
                                          <p:spTgt spid="24"/>
                                        </p:tgtEl>
                                        <p:attrNameLst>
                                          <p:attrName>ppt_x</p:attrName>
                                          <p:attrName>ppt_y</p:attrName>
                                        </p:attrNameLst>
                                      </p:cBhvr>
                                      <p:rCtr x="-27508" y="0"/>
                                    </p:animMotion>
                                  </p:childTnLst>
                                </p:cTn>
                              </p:par>
                              <p:par>
                                <p:cTn id="41" presetID="35" presetClass="path" presetSubtype="0" accel="50000" decel="50000" fill="hold" nodeType="withEffect">
                                  <p:stCondLst>
                                    <p:cond delay="0"/>
                                  </p:stCondLst>
                                  <p:childTnLst>
                                    <p:animMotion origin="layout" path="M -3.42099E-6 3.93554E-6 L -0.54723 3.93554E-6 " pathEditMode="relative" rAng="0" ptsTypes="AA">
                                      <p:cBhvr>
                                        <p:cTn id="42" dur="2000" fill="hold"/>
                                        <p:tgtEl>
                                          <p:spTgt spid="15"/>
                                        </p:tgtEl>
                                        <p:attrNameLst>
                                          <p:attrName>ppt_x</p:attrName>
                                          <p:attrName>ppt_y</p:attrName>
                                        </p:attrNameLst>
                                      </p:cBhvr>
                                      <p:rCtr x="-27368" y="0"/>
                                    </p:animMotion>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750" fill="hold"/>
                                        <p:tgtEl>
                                          <p:spTgt spid="30"/>
                                        </p:tgtEl>
                                        <p:attrNameLst>
                                          <p:attrName>ppt_w</p:attrName>
                                        </p:attrNameLst>
                                      </p:cBhvr>
                                      <p:tavLst>
                                        <p:tav tm="0">
                                          <p:val>
                                            <p:fltVal val="0"/>
                                          </p:val>
                                        </p:tav>
                                        <p:tav tm="100000">
                                          <p:val>
                                            <p:strVal val="#ppt_w"/>
                                          </p:val>
                                        </p:tav>
                                      </p:tavLst>
                                    </p:anim>
                                    <p:anim calcmode="lin" valueType="num">
                                      <p:cBhvr>
                                        <p:cTn id="47" dur="750" fill="hold"/>
                                        <p:tgtEl>
                                          <p:spTgt spid="30"/>
                                        </p:tgtEl>
                                        <p:attrNameLst>
                                          <p:attrName>ppt_h</p:attrName>
                                        </p:attrNameLst>
                                      </p:cBhvr>
                                      <p:tavLst>
                                        <p:tav tm="0">
                                          <p:val>
                                            <p:fltVal val="0"/>
                                          </p:val>
                                        </p:tav>
                                        <p:tav tm="100000">
                                          <p:val>
                                            <p:strVal val="#ppt_h"/>
                                          </p:val>
                                        </p:tav>
                                      </p:tavLst>
                                    </p:anim>
                                    <p:animEffect transition="in" filter="fade">
                                      <p:cBhvr>
                                        <p:cTn id="48"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108330"/>
            <a:ext cx="11887200" cy="5671553"/>
          </a:xfrm>
        </p:spPr>
        <p:txBody>
          <a:bodyPr/>
          <a:lstStyle/>
          <a:p>
            <a:pPr>
              <a:lnSpc>
                <a:spcPct val="85000"/>
              </a:lnSpc>
            </a:pPr>
            <a:r>
              <a:rPr lang="en-IN" sz="3600" dirty="0"/>
              <a:t>Provide Access to DR Farm accounts on content </a:t>
            </a:r>
            <a:r>
              <a:rPr lang="en-IN" sz="3600" dirty="0" smtClean="0"/>
              <a:t>DBs</a:t>
            </a:r>
            <a:endParaRPr lang="en-IN" sz="3600" dirty="0"/>
          </a:p>
          <a:p>
            <a:pPr marL="342900" lvl="1" indent="0">
              <a:lnSpc>
                <a:spcPct val="85000"/>
              </a:lnSpc>
              <a:buNone/>
            </a:pPr>
            <a:r>
              <a:rPr lang="en-IN" sz="2000" b="1" dirty="0" smtClean="0"/>
              <a:t>One </a:t>
            </a:r>
            <a:r>
              <a:rPr lang="en-IN" sz="2000" b="1" dirty="0"/>
              <a:t>time </a:t>
            </a:r>
            <a:r>
              <a:rPr lang="en-IN" sz="2000" b="1" dirty="0" smtClean="0"/>
              <a:t>activity for adding app pool account and search account to the DB</a:t>
            </a:r>
            <a:endParaRPr lang="en-IN" sz="2000" b="1" dirty="0"/>
          </a:p>
          <a:p>
            <a:pPr marL="800100" lvl="1" indent="-457200">
              <a:lnSpc>
                <a:spcPct val="85000"/>
              </a:lnSpc>
              <a:buFont typeface="+mj-lt"/>
              <a:buAutoNum type="arabicPeriod"/>
            </a:pPr>
            <a:r>
              <a:rPr lang="en-IN" sz="2000" dirty="0" smtClean="0"/>
              <a:t>Backup </a:t>
            </a:r>
            <a:r>
              <a:rPr lang="en-IN" sz="2000" dirty="0"/>
              <a:t>the content DB from the Primary Farm </a:t>
            </a:r>
          </a:p>
          <a:p>
            <a:pPr marL="800100" lvl="1" indent="-457200">
              <a:lnSpc>
                <a:spcPct val="85000"/>
              </a:lnSpc>
              <a:buFont typeface="+mj-lt"/>
              <a:buAutoNum type="arabicPeriod"/>
            </a:pPr>
            <a:r>
              <a:rPr lang="en-IN" sz="2000" dirty="0"/>
              <a:t>Restore the content DB with RECOVERY (Read-Write mode) in DR Farm </a:t>
            </a:r>
          </a:p>
          <a:p>
            <a:pPr marL="800100" lvl="1" indent="-457200">
              <a:lnSpc>
                <a:spcPct val="85000"/>
              </a:lnSpc>
              <a:buFont typeface="+mj-lt"/>
              <a:buAutoNum type="arabicPeriod"/>
            </a:pPr>
            <a:r>
              <a:rPr lang="en-IN" sz="2000" dirty="0"/>
              <a:t>Attach the content DB to the web application. </a:t>
            </a:r>
          </a:p>
          <a:p>
            <a:pPr lvl="2">
              <a:lnSpc>
                <a:spcPct val="85000"/>
              </a:lnSpc>
            </a:pPr>
            <a:r>
              <a:rPr lang="en-IN" sz="1800" b="1" dirty="0" smtClean="0"/>
              <a:t>Use SQL Alias as </a:t>
            </a:r>
            <a:r>
              <a:rPr lang="en-IN" sz="1800" b="1" dirty="0" err="1" smtClean="0"/>
              <a:t>DatabaseServer</a:t>
            </a:r>
            <a:r>
              <a:rPr lang="en-IN" sz="1800" b="1" dirty="0" smtClean="0"/>
              <a:t> Name, which points to a SQL Instance and NOT Listener </a:t>
            </a:r>
          </a:p>
          <a:p>
            <a:pPr lvl="2">
              <a:lnSpc>
                <a:spcPct val="85000"/>
              </a:lnSpc>
            </a:pPr>
            <a:r>
              <a:rPr lang="en-IN" sz="1800" dirty="0" smtClean="0"/>
              <a:t>Application </a:t>
            </a:r>
            <a:r>
              <a:rPr lang="en-IN" sz="1800" dirty="0"/>
              <a:t>pool identity account (Domain2\spapp2) gets access on the content DB</a:t>
            </a:r>
          </a:p>
          <a:p>
            <a:pPr marL="800100" lvl="1" indent="-457200">
              <a:lnSpc>
                <a:spcPct val="85000"/>
              </a:lnSpc>
              <a:buFont typeface="+mj-lt"/>
              <a:buAutoNum type="arabicPeriod"/>
            </a:pPr>
            <a:r>
              <a:rPr lang="en-IN" sz="2000" dirty="0" smtClean="0"/>
              <a:t>Modify web app User Policy to provide </a:t>
            </a:r>
            <a:r>
              <a:rPr lang="en-IN" sz="1800" dirty="0" smtClean="0"/>
              <a:t>Content </a:t>
            </a:r>
            <a:r>
              <a:rPr lang="en-IN" sz="1800" dirty="0"/>
              <a:t>Access Account (Domain2\spcrawl2) </a:t>
            </a:r>
            <a:r>
              <a:rPr lang="en-IN" sz="1800" dirty="0" smtClean="0"/>
              <a:t>access </a:t>
            </a:r>
            <a:r>
              <a:rPr lang="en-IN" sz="1800" dirty="0"/>
              <a:t>on the content DB </a:t>
            </a:r>
          </a:p>
          <a:p>
            <a:pPr marL="800100" lvl="1" indent="-457200">
              <a:lnSpc>
                <a:spcPct val="85000"/>
              </a:lnSpc>
              <a:buFont typeface="+mj-lt"/>
              <a:buAutoNum type="arabicPeriod"/>
            </a:pPr>
            <a:r>
              <a:rPr lang="en-IN" sz="2000" dirty="0"/>
              <a:t>Backup the content DB from the DR farm and restore it to the </a:t>
            </a:r>
            <a:r>
              <a:rPr lang="en-IN" sz="2000" dirty="0" smtClean="0"/>
              <a:t>Primary </a:t>
            </a:r>
            <a:r>
              <a:rPr lang="en-IN" sz="2000" dirty="0"/>
              <a:t>farm. </a:t>
            </a:r>
          </a:p>
          <a:p>
            <a:pPr lvl="2">
              <a:lnSpc>
                <a:spcPct val="85000"/>
              </a:lnSpc>
            </a:pPr>
            <a:r>
              <a:rPr lang="en-IN" sz="1800" b="1" dirty="0"/>
              <a:t>Accounts from both domains have been added to content DBs</a:t>
            </a:r>
          </a:p>
          <a:p>
            <a:pPr>
              <a:lnSpc>
                <a:spcPct val="85000"/>
              </a:lnSpc>
            </a:pPr>
            <a:r>
              <a:rPr lang="en-IN" sz="3600" dirty="0"/>
              <a:t>Setup custom log shipping for content DBs between the two farms</a:t>
            </a:r>
          </a:p>
          <a:p>
            <a:pPr>
              <a:lnSpc>
                <a:spcPct val="85000"/>
              </a:lnSpc>
            </a:pPr>
            <a:r>
              <a:rPr lang="en-IN" sz="3600" dirty="0"/>
              <a:t>Schedule </a:t>
            </a:r>
            <a:r>
              <a:rPr lang="en-IN" sz="3600" dirty="0" err="1"/>
              <a:t>Config</a:t>
            </a:r>
            <a:r>
              <a:rPr lang="en-IN" sz="3600" dirty="0"/>
              <a:t> DB refresh for new site collections</a:t>
            </a:r>
          </a:p>
          <a:p>
            <a:pPr lvl="1">
              <a:lnSpc>
                <a:spcPct val="85000"/>
              </a:lnSpc>
            </a:pPr>
            <a:r>
              <a:rPr lang="en-US" sz="2000" b="1" dirty="0">
                <a:latin typeface="Courier New" panose="02070309020205020404" pitchFamily="49" charset="0"/>
                <a:cs typeface="Courier New" panose="02070309020205020404" pitchFamily="49" charset="0"/>
              </a:rPr>
              <a:t>$</a:t>
            </a:r>
            <a:r>
              <a:rPr lang="en-US" sz="2000" b="1" dirty="0" err="1">
                <a:latin typeface="Courier New" panose="02070309020205020404" pitchFamily="49" charset="0"/>
                <a:cs typeface="Courier New" panose="02070309020205020404" pitchFamily="49" charset="0"/>
              </a:rPr>
              <a:t>contentDB.RefreshSitesInConfigurationDatabase</a:t>
            </a:r>
            <a:r>
              <a:rPr lang="en-US" sz="2000" b="1" dirty="0" smtClean="0">
                <a:latin typeface="Courier New" panose="02070309020205020404" pitchFamily="49" charset="0"/>
                <a:cs typeface="Courier New" panose="02070309020205020404" pitchFamily="49" charset="0"/>
              </a:rPr>
              <a:t>()</a:t>
            </a:r>
            <a:endParaRPr lang="en-IN" sz="2000" b="1" dirty="0">
              <a:latin typeface="Courier New" panose="02070309020205020404" pitchFamily="49" charset="0"/>
              <a:cs typeface="Courier New" panose="02070309020205020404" pitchFamily="49" charset="0"/>
            </a:endParaRPr>
          </a:p>
        </p:txBody>
      </p:sp>
      <p:sp>
        <p:nvSpPr>
          <p:cNvPr id="3" name="Title 2"/>
          <p:cNvSpPr>
            <a:spLocks noGrp="1"/>
          </p:cNvSpPr>
          <p:nvPr>
            <p:ph type="title"/>
          </p:nvPr>
        </p:nvSpPr>
        <p:spPr>
          <a:xfrm>
            <a:off x="274639" y="184894"/>
            <a:ext cx="11889564" cy="917575"/>
          </a:xfrm>
        </p:spPr>
        <p:txBody>
          <a:bodyPr>
            <a:normAutofit fontScale="90000"/>
          </a:bodyPr>
          <a:lstStyle/>
          <a:p>
            <a:r>
              <a:rPr lang="en-IN" dirty="0"/>
              <a:t>Configuring Web Applications </a:t>
            </a:r>
            <a:r>
              <a:rPr lang="en-IN" dirty="0" smtClean="0"/>
              <a:t>in DR</a:t>
            </a:r>
            <a:endParaRPr lang="en-IN" dirty="0"/>
          </a:p>
        </p:txBody>
      </p:sp>
    </p:spTree>
    <p:extLst>
      <p:ext uri="{BB962C8B-B14F-4D97-AF65-F5344CB8AC3E}">
        <p14:creationId xmlns:p14="http://schemas.microsoft.com/office/powerpoint/2010/main" val="96038036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6414064"/>
          </a:xfrm>
        </p:spPr>
        <p:txBody>
          <a:bodyPr/>
          <a:lstStyle/>
          <a:p>
            <a:r>
              <a:rPr lang="en-IN" sz="4400" dirty="0"/>
              <a:t>Provide Access to DR Farm accounts on </a:t>
            </a:r>
            <a:r>
              <a:rPr lang="en-IN" sz="4400" dirty="0" smtClean="0"/>
              <a:t>MMS DB </a:t>
            </a:r>
            <a:r>
              <a:rPr lang="en-IN" sz="4400" dirty="0"/>
              <a:t>(One time activity</a:t>
            </a:r>
            <a:r>
              <a:rPr lang="en-IN" sz="4400" dirty="0" smtClean="0"/>
              <a:t>)</a:t>
            </a:r>
          </a:p>
          <a:p>
            <a:pPr lvl="1"/>
            <a:r>
              <a:rPr lang="en-IN" dirty="0"/>
              <a:t>Backup the </a:t>
            </a:r>
            <a:r>
              <a:rPr lang="en-IN" dirty="0" smtClean="0"/>
              <a:t>MMS </a:t>
            </a:r>
            <a:r>
              <a:rPr lang="en-IN" dirty="0"/>
              <a:t>DB from the Primary Farm </a:t>
            </a:r>
          </a:p>
          <a:p>
            <a:pPr lvl="1"/>
            <a:r>
              <a:rPr lang="en-IN" dirty="0"/>
              <a:t>Restore the </a:t>
            </a:r>
            <a:r>
              <a:rPr lang="en-IN" dirty="0" smtClean="0"/>
              <a:t>MMS </a:t>
            </a:r>
            <a:r>
              <a:rPr lang="en-IN" dirty="0"/>
              <a:t>DB with RECOVERY (Read-Write mode) in DR Farm </a:t>
            </a:r>
          </a:p>
          <a:p>
            <a:pPr lvl="1"/>
            <a:r>
              <a:rPr lang="en-IN" dirty="0" smtClean="0"/>
              <a:t>Make service app pool account (Domain2\spsvc2) as </a:t>
            </a:r>
            <a:r>
              <a:rPr lang="en-IN" dirty="0" err="1" smtClean="0"/>
              <a:t>db_owner</a:t>
            </a:r>
            <a:r>
              <a:rPr lang="en-IN" dirty="0" smtClean="0"/>
              <a:t> for the MMS DB</a:t>
            </a:r>
          </a:p>
          <a:p>
            <a:pPr lvl="1"/>
            <a:r>
              <a:rPr lang="en-IN" dirty="0" smtClean="0"/>
              <a:t>Update  MMS to use the restored DB</a:t>
            </a:r>
          </a:p>
          <a:p>
            <a:pPr lvl="2"/>
            <a:r>
              <a:rPr lang="en-IN" sz="2000" b="1" dirty="0"/>
              <a:t>Use SQL Alias as </a:t>
            </a:r>
            <a:r>
              <a:rPr lang="en-IN" sz="2000" b="1" dirty="0" err="1"/>
              <a:t>DatabaseServer</a:t>
            </a:r>
            <a:r>
              <a:rPr lang="en-IN" sz="2000" b="1" dirty="0"/>
              <a:t> Name, which points to a SQL Instance and NOT </a:t>
            </a:r>
            <a:r>
              <a:rPr lang="en-IN" sz="2000" b="1" dirty="0" smtClean="0"/>
              <a:t>Listener</a:t>
            </a:r>
            <a:endParaRPr lang="en-IN" sz="2000" dirty="0"/>
          </a:p>
          <a:p>
            <a:pPr lvl="1"/>
            <a:r>
              <a:rPr lang="en-IN" dirty="0" smtClean="0"/>
              <a:t>Backup </a:t>
            </a:r>
            <a:r>
              <a:rPr lang="en-IN" dirty="0"/>
              <a:t>the </a:t>
            </a:r>
            <a:r>
              <a:rPr lang="en-IN" dirty="0" smtClean="0"/>
              <a:t>MMS </a:t>
            </a:r>
            <a:r>
              <a:rPr lang="en-IN" dirty="0"/>
              <a:t>DB from the DR farm and restore it to the Primary farm. </a:t>
            </a:r>
          </a:p>
          <a:p>
            <a:pPr lvl="2"/>
            <a:r>
              <a:rPr lang="en-IN" sz="2000" b="1" dirty="0"/>
              <a:t>Accounts from both domains have been added to </a:t>
            </a:r>
            <a:r>
              <a:rPr lang="en-IN" sz="2000" b="1" dirty="0" smtClean="0"/>
              <a:t>MMS </a:t>
            </a:r>
            <a:r>
              <a:rPr lang="en-IN" sz="2000" b="1" dirty="0"/>
              <a:t>DBs</a:t>
            </a:r>
          </a:p>
          <a:p>
            <a:r>
              <a:rPr lang="en-IN" sz="4400" dirty="0" smtClean="0"/>
              <a:t>Configure custom log-shipping for MMS DB between two farms </a:t>
            </a:r>
            <a:endParaRPr lang="en-IN" sz="4400" dirty="0"/>
          </a:p>
          <a:p>
            <a:pPr lvl="1"/>
            <a:endParaRPr lang="en-IN" sz="2800" dirty="0"/>
          </a:p>
          <a:p>
            <a:pPr lvl="1"/>
            <a:endParaRPr lang="en-IN" sz="2800" dirty="0"/>
          </a:p>
        </p:txBody>
      </p:sp>
      <p:sp>
        <p:nvSpPr>
          <p:cNvPr id="2" name="Title 1"/>
          <p:cNvSpPr>
            <a:spLocks noGrp="1"/>
          </p:cNvSpPr>
          <p:nvPr>
            <p:ph type="title"/>
          </p:nvPr>
        </p:nvSpPr>
        <p:spPr/>
        <p:txBody>
          <a:bodyPr/>
          <a:lstStyle/>
          <a:p>
            <a:r>
              <a:rPr lang="en-IN" dirty="0" smtClean="0"/>
              <a:t>Configuring MMS in DR</a:t>
            </a:r>
            <a:endParaRPr lang="en-IN" dirty="0"/>
          </a:p>
        </p:txBody>
      </p:sp>
    </p:spTree>
    <p:extLst>
      <p:ext uri="{BB962C8B-B14F-4D97-AF65-F5344CB8AC3E}">
        <p14:creationId xmlns:p14="http://schemas.microsoft.com/office/powerpoint/2010/main" val="193706686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IN" dirty="0" smtClean="0"/>
              <a:t>Recommended DR strategy for Search</a:t>
            </a:r>
          </a:p>
          <a:p>
            <a:pPr lvl="1"/>
            <a:r>
              <a:rPr lang="en-IN" dirty="0" smtClean="0"/>
              <a:t>Backup/Restore</a:t>
            </a:r>
          </a:p>
          <a:p>
            <a:pPr lvl="1"/>
            <a:r>
              <a:rPr lang="en-IN" dirty="0" smtClean="0"/>
              <a:t>Pros: Full Fidelity Restore</a:t>
            </a:r>
          </a:p>
          <a:p>
            <a:pPr lvl="1"/>
            <a:r>
              <a:rPr lang="en-IN" dirty="0" smtClean="0"/>
              <a:t>Cons: Extra failover time required to use Search features in DR farm</a:t>
            </a:r>
          </a:p>
          <a:p>
            <a:r>
              <a:rPr lang="en-IN" dirty="0" smtClean="0"/>
              <a:t>Crawling Read-Only DBs </a:t>
            </a:r>
          </a:p>
          <a:p>
            <a:pPr lvl="1"/>
            <a:r>
              <a:rPr lang="en-IN" dirty="0" smtClean="0"/>
              <a:t>Pros: </a:t>
            </a:r>
          </a:p>
          <a:p>
            <a:pPr lvl="2"/>
            <a:r>
              <a:rPr lang="en-IN" dirty="0" smtClean="0"/>
              <a:t>Immediate access to content freshness and content search features </a:t>
            </a:r>
          </a:p>
          <a:p>
            <a:pPr lvl="2"/>
            <a:r>
              <a:rPr lang="en-IN" dirty="0" smtClean="0"/>
              <a:t>Enables read-only cross-site publishing scenarios (except search analytics)</a:t>
            </a:r>
          </a:p>
          <a:p>
            <a:pPr lvl="1"/>
            <a:r>
              <a:rPr lang="en-IN" dirty="0" smtClean="0"/>
              <a:t>Cons: </a:t>
            </a:r>
          </a:p>
          <a:p>
            <a:pPr lvl="2"/>
            <a:r>
              <a:rPr lang="en-IN" dirty="0" smtClean="0"/>
              <a:t>No sync of search configuration changes </a:t>
            </a:r>
          </a:p>
          <a:p>
            <a:pPr lvl="2"/>
            <a:r>
              <a:rPr lang="en-IN" dirty="0" smtClean="0"/>
              <a:t>No sync of search analytics features</a:t>
            </a:r>
            <a:endParaRPr lang="en-IN" dirty="0"/>
          </a:p>
          <a:p>
            <a:pPr lvl="1"/>
            <a:endParaRPr lang="en-IN" dirty="0"/>
          </a:p>
        </p:txBody>
      </p:sp>
      <p:sp>
        <p:nvSpPr>
          <p:cNvPr id="2" name="Title 1"/>
          <p:cNvSpPr>
            <a:spLocks noGrp="1"/>
          </p:cNvSpPr>
          <p:nvPr>
            <p:ph type="title"/>
          </p:nvPr>
        </p:nvSpPr>
        <p:spPr/>
        <p:txBody>
          <a:bodyPr/>
          <a:lstStyle/>
          <a:p>
            <a:r>
              <a:rPr lang="en-IN" dirty="0" smtClean="0"/>
              <a:t>Search in DR</a:t>
            </a:r>
            <a:endParaRPr lang="en-IN" dirty="0"/>
          </a:p>
        </p:txBody>
      </p:sp>
    </p:spTree>
    <p:extLst>
      <p:ext uri="{BB962C8B-B14F-4D97-AF65-F5344CB8AC3E}">
        <p14:creationId xmlns:p14="http://schemas.microsoft.com/office/powerpoint/2010/main" val="348174808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Demo</a:t>
            </a:r>
            <a:endParaRPr lang="en-IN" dirty="0"/>
          </a:p>
        </p:txBody>
      </p:sp>
      <p:sp>
        <p:nvSpPr>
          <p:cNvPr id="3" name="Text Placeholder 2"/>
          <p:cNvSpPr>
            <a:spLocks noGrp="1"/>
          </p:cNvSpPr>
          <p:nvPr>
            <p:ph type="body" sz="quarter" idx="12"/>
          </p:nvPr>
        </p:nvSpPr>
        <p:spPr/>
        <p:txBody>
          <a:bodyPr/>
          <a:lstStyle/>
          <a:p>
            <a:r>
              <a:rPr lang="en-IN" dirty="0"/>
              <a:t>Configured Farms in hot-standby Geo-DR mode</a:t>
            </a:r>
          </a:p>
        </p:txBody>
      </p:sp>
    </p:spTree>
    <p:extLst>
      <p:ext uri="{BB962C8B-B14F-4D97-AF65-F5344CB8AC3E}">
        <p14:creationId xmlns:p14="http://schemas.microsoft.com/office/powerpoint/2010/main" val="3885977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Failovers</a:t>
            </a:r>
            <a:endParaRPr lang="en-IN" dirty="0"/>
          </a:p>
        </p:txBody>
      </p:sp>
    </p:spTree>
    <p:extLst>
      <p:ext uri="{BB962C8B-B14F-4D97-AF65-F5344CB8AC3E}">
        <p14:creationId xmlns:p14="http://schemas.microsoft.com/office/powerpoint/2010/main" val="87418924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type="body" sz="quarter" idx="10"/>
          </p:nvPr>
        </p:nvSpPr>
        <p:spPr>
          <a:xfrm>
            <a:off x="274638" y="1212850"/>
            <a:ext cx="7061796" cy="5236740"/>
          </a:xfrm>
        </p:spPr>
        <p:txBody>
          <a:bodyPr>
            <a:normAutofit fontScale="85000" lnSpcReduction="20000"/>
          </a:bodyPr>
          <a:lstStyle/>
          <a:p>
            <a:pPr marL="524586" indent="-524586">
              <a:buFont typeface="+mj-lt"/>
              <a:buAutoNum type="arabicPeriod"/>
            </a:pPr>
            <a:r>
              <a:rPr lang="en-IN" dirty="0"/>
              <a:t>User traffic to company </a:t>
            </a:r>
            <a:r>
              <a:rPr lang="en-IN" dirty="0" smtClean="0"/>
              <a:t>domain</a:t>
            </a:r>
          </a:p>
          <a:p>
            <a:pPr marL="524586" indent="-524586">
              <a:buFont typeface="+mj-lt"/>
              <a:buAutoNum type="arabicPeriod"/>
            </a:pPr>
            <a:r>
              <a:rPr lang="en-IN" dirty="0"/>
              <a:t>Company domain to Traffic Manager </a:t>
            </a:r>
            <a:r>
              <a:rPr lang="en-IN" dirty="0" smtClean="0"/>
              <a:t>domain</a:t>
            </a:r>
          </a:p>
          <a:p>
            <a:pPr marL="524586" indent="-524586">
              <a:buFont typeface="+mj-lt"/>
              <a:buAutoNum type="arabicPeriod"/>
            </a:pPr>
            <a:r>
              <a:rPr lang="en-IN" dirty="0"/>
              <a:t>Traffic Manager domain and </a:t>
            </a:r>
            <a:r>
              <a:rPr lang="en-IN" dirty="0" smtClean="0"/>
              <a:t>profile</a:t>
            </a:r>
          </a:p>
          <a:p>
            <a:pPr marL="524586" indent="-524586">
              <a:buFont typeface="+mj-lt"/>
              <a:buAutoNum type="arabicPeriod"/>
            </a:pPr>
            <a:r>
              <a:rPr lang="en-IN" dirty="0"/>
              <a:t>Traffic Manager profile rules </a:t>
            </a:r>
            <a:r>
              <a:rPr lang="en-IN" dirty="0" smtClean="0"/>
              <a:t>processed</a:t>
            </a:r>
          </a:p>
          <a:p>
            <a:pPr marL="524586" indent="-524586">
              <a:buFont typeface="+mj-lt"/>
              <a:buAutoNum type="arabicPeriod"/>
            </a:pPr>
            <a:r>
              <a:rPr lang="en-IN" dirty="0"/>
              <a:t>Cloud service domain name sent to </a:t>
            </a:r>
            <a:r>
              <a:rPr lang="en-IN" dirty="0" smtClean="0"/>
              <a:t>user</a:t>
            </a:r>
          </a:p>
          <a:p>
            <a:pPr marL="524586" indent="-524586">
              <a:buFont typeface="+mj-lt"/>
              <a:buAutoNum type="arabicPeriod"/>
            </a:pPr>
            <a:r>
              <a:rPr lang="en-IN" dirty="0"/>
              <a:t>User calls cloud </a:t>
            </a:r>
            <a:r>
              <a:rPr lang="en-IN" dirty="0" smtClean="0"/>
              <a:t>service</a:t>
            </a:r>
          </a:p>
          <a:p>
            <a:pPr marL="524586" indent="-524586">
              <a:buFont typeface="+mj-lt"/>
              <a:buAutoNum type="arabicPeriod"/>
            </a:pPr>
            <a:r>
              <a:rPr lang="en-IN" dirty="0" smtClean="0"/>
              <a:t>Repeat (after DNS cache (TTL) expires)</a:t>
            </a:r>
          </a:p>
          <a:p>
            <a:endParaRPr lang="en-IN" dirty="0"/>
          </a:p>
        </p:txBody>
      </p:sp>
      <p:sp>
        <p:nvSpPr>
          <p:cNvPr id="2" name="Title 1"/>
          <p:cNvSpPr>
            <a:spLocks noGrp="1"/>
          </p:cNvSpPr>
          <p:nvPr>
            <p:ph type="title"/>
          </p:nvPr>
        </p:nvSpPr>
        <p:spPr/>
        <p:txBody>
          <a:bodyPr/>
          <a:lstStyle/>
          <a:p>
            <a:r>
              <a:rPr lang="en-IN" dirty="0"/>
              <a:t>Azure Traffic </a:t>
            </a:r>
            <a:r>
              <a:rPr lang="en-IN" dirty="0" smtClean="0"/>
              <a:t>Manager</a:t>
            </a:r>
            <a:endParaRPr lang="en-IN"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6434" y="179840"/>
            <a:ext cx="4690856" cy="6660380"/>
          </a:xfrm>
          <a:prstGeom prst="rect">
            <a:avLst/>
          </a:prstGeom>
        </p:spPr>
      </p:pic>
    </p:spTree>
    <p:extLst>
      <p:ext uri="{BB962C8B-B14F-4D97-AF65-F5344CB8AC3E}">
        <p14:creationId xmlns:p14="http://schemas.microsoft.com/office/powerpoint/2010/main" val="28936298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6161687"/>
          </a:xfrm>
        </p:spPr>
        <p:txBody>
          <a:bodyPr/>
          <a:lstStyle/>
          <a:p>
            <a:pPr>
              <a:lnSpc>
                <a:spcPct val="85000"/>
              </a:lnSpc>
            </a:pPr>
            <a:r>
              <a:rPr lang="en-IN" dirty="0" smtClean="0"/>
              <a:t>The Front End servers ‘cloud service’ for two farms is configured in ‘Failover’ load balancing mode</a:t>
            </a:r>
          </a:p>
          <a:p>
            <a:pPr>
              <a:lnSpc>
                <a:spcPct val="85000"/>
              </a:lnSpc>
            </a:pPr>
            <a:r>
              <a:rPr lang="en-IN" dirty="0" smtClean="0"/>
              <a:t>TM keeps checking the ‘online’ service based on ongoing endpoint monitoring</a:t>
            </a:r>
          </a:p>
          <a:p>
            <a:pPr>
              <a:lnSpc>
                <a:spcPct val="85000"/>
              </a:lnSpc>
            </a:pPr>
            <a:r>
              <a:rPr lang="en-IN" dirty="0"/>
              <a:t>Primary Farm ‘cloud service’ is the ‘first’ service in the ordered </a:t>
            </a:r>
            <a:r>
              <a:rPr lang="en-IN" dirty="0" smtClean="0"/>
              <a:t>list</a:t>
            </a:r>
          </a:p>
          <a:p>
            <a:pPr>
              <a:lnSpc>
                <a:spcPct val="85000"/>
              </a:lnSpc>
            </a:pPr>
            <a:r>
              <a:rPr lang="en-IN" dirty="0" smtClean="0"/>
              <a:t>A custom job keeps polling TM to check ‘Active’ service</a:t>
            </a:r>
          </a:p>
          <a:p>
            <a:pPr lvl="1">
              <a:lnSpc>
                <a:spcPct val="85000"/>
              </a:lnSpc>
            </a:pPr>
            <a:r>
              <a:rPr lang="en-IN" dirty="0" smtClean="0"/>
              <a:t>Sends alerts when TM  fails over to secondary service</a:t>
            </a:r>
          </a:p>
          <a:p>
            <a:pPr lvl="1">
              <a:lnSpc>
                <a:spcPct val="85000"/>
              </a:lnSpc>
            </a:pPr>
            <a:r>
              <a:rPr lang="en-IN" dirty="0" smtClean="0"/>
              <a:t>Can take appropriate actions for  based on type of ‘failover’</a:t>
            </a:r>
            <a:endParaRPr lang="en-IN" dirty="0"/>
          </a:p>
          <a:p>
            <a:pPr>
              <a:lnSpc>
                <a:spcPct val="85000"/>
              </a:lnSpc>
            </a:pPr>
            <a:endParaRPr lang="en-IN" dirty="0"/>
          </a:p>
        </p:txBody>
      </p:sp>
      <p:sp>
        <p:nvSpPr>
          <p:cNvPr id="4" name="Title 3"/>
          <p:cNvSpPr>
            <a:spLocks noGrp="1"/>
          </p:cNvSpPr>
          <p:nvPr>
            <p:ph type="title"/>
          </p:nvPr>
        </p:nvSpPr>
        <p:spPr/>
        <p:txBody>
          <a:bodyPr/>
          <a:lstStyle/>
          <a:p>
            <a:r>
              <a:rPr lang="en-IN" sz="4800" dirty="0"/>
              <a:t>Enabling Auto-Failover – Azure Traffic Manager</a:t>
            </a:r>
          </a:p>
        </p:txBody>
      </p:sp>
    </p:spTree>
    <p:extLst>
      <p:ext uri="{BB962C8B-B14F-4D97-AF65-F5344CB8AC3E}">
        <p14:creationId xmlns:p14="http://schemas.microsoft.com/office/powerpoint/2010/main" val="299329589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8053071" y="6311968"/>
            <a:ext cx="4081791" cy="4460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36" b="1" dirty="0">
                <a:solidFill>
                  <a:srgbClr val="FFFFFF"/>
                </a:solidFill>
              </a:rPr>
              <a:t>BLOB Storage</a:t>
            </a:r>
          </a:p>
        </p:txBody>
      </p:sp>
      <p:sp>
        <p:nvSpPr>
          <p:cNvPr id="42" name="Content Placeholder 41"/>
          <p:cNvSpPr>
            <a:spLocks noGrp="1"/>
          </p:cNvSpPr>
          <p:nvPr>
            <p:ph type="body" sz="quarter" idx="10"/>
          </p:nvPr>
        </p:nvSpPr>
        <p:spPr>
          <a:xfrm>
            <a:off x="274637" y="1212850"/>
            <a:ext cx="7787685" cy="6106287"/>
          </a:xfrm>
        </p:spPr>
        <p:txBody>
          <a:bodyPr/>
          <a:lstStyle/>
          <a:p>
            <a:pPr marL="466298" indent="-466298">
              <a:buFont typeface="+mj-lt"/>
              <a:buAutoNum type="arabicPeriod"/>
            </a:pPr>
            <a:r>
              <a:rPr lang="en-IN" dirty="0"/>
              <a:t>Primary Farm goes down</a:t>
            </a:r>
          </a:p>
          <a:p>
            <a:pPr marL="466298" indent="-466298">
              <a:buFont typeface="+mj-lt"/>
              <a:buAutoNum type="arabicPeriod"/>
            </a:pPr>
            <a:r>
              <a:rPr lang="en-IN" dirty="0"/>
              <a:t>TM recognizes that farm is down and route traffic to DR farm</a:t>
            </a:r>
          </a:p>
          <a:p>
            <a:pPr marL="932597" lvl="1" indent="-466298">
              <a:buFont typeface="+mj-lt"/>
              <a:buAutoNum type="arabicPeriod"/>
            </a:pPr>
            <a:r>
              <a:rPr lang="en-IN" dirty="0"/>
              <a:t>No change in URLs</a:t>
            </a:r>
          </a:p>
          <a:p>
            <a:pPr marL="466298" indent="-466298">
              <a:buFont typeface="+mj-lt"/>
              <a:buAutoNum type="arabicPeriod"/>
            </a:pPr>
            <a:r>
              <a:rPr lang="en-IN" dirty="0"/>
              <a:t>Visitors </a:t>
            </a:r>
            <a:r>
              <a:rPr lang="en-IN" dirty="0" smtClean="0"/>
              <a:t>access </a:t>
            </a:r>
            <a:r>
              <a:rPr lang="en-IN" dirty="0"/>
              <a:t>the site in read-only mode (from DR farm)</a:t>
            </a:r>
          </a:p>
          <a:p>
            <a:pPr marL="466298" indent="-466298">
              <a:buFont typeface="+mj-lt"/>
              <a:buAutoNum type="arabicPeriod"/>
            </a:pPr>
            <a:r>
              <a:rPr lang="en-IN" dirty="0"/>
              <a:t>Custom </a:t>
            </a:r>
            <a:r>
              <a:rPr lang="en-IN" dirty="0" smtClean="0"/>
              <a:t>Job </a:t>
            </a:r>
          </a:p>
          <a:p>
            <a:pPr marL="932597" lvl="1" indent="-466298">
              <a:buFont typeface="+mj-lt"/>
              <a:buAutoNum type="arabicPeriod"/>
            </a:pPr>
            <a:r>
              <a:rPr lang="en-IN" dirty="0"/>
              <a:t>D</a:t>
            </a:r>
            <a:r>
              <a:rPr lang="en-IN" dirty="0" smtClean="0"/>
              <a:t>etects </a:t>
            </a:r>
            <a:r>
              <a:rPr lang="en-IN" dirty="0"/>
              <a:t>TM has switched the </a:t>
            </a:r>
            <a:r>
              <a:rPr lang="en-IN" dirty="0" smtClean="0"/>
              <a:t>traffic</a:t>
            </a:r>
          </a:p>
          <a:p>
            <a:pPr marL="932597" lvl="1" indent="-466298">
              <a:buFont typeface="+mj-lt"/>
              <a:buAutoNum type="arabicPeriod"/>
            </a:pPr>
            <a:r>
              <a:rPr lang="en-IN" dirty="0" smtClean="0"/>
              <a:t>Pauses the restore log to avoid user disconnection</a:t>
            </a:r>
            <a:endParaRPr lang="en-IN" dirty="0"/>
          </a:p>
          <a:p>
            <a:endParaRPr lang="en-IN" dirty="0"/>
          </a:p>
        </p:txBody>
      </p:sp>
      <p:sp>
        <p:nvSpPr>
          <p:cNvPr id="2" name="Title 1"/>
          <p:cNvSpPr>
            <a:spLocks noGrp="1"/>
          </p:cNvSpPr>
          <p:nvPr>
            <p:ph type="title"/>
          </p:nvPr>
        </p:nvSpPr>
        <p:spPr/>
        <p:txBody>
          <a:bodyPr/>
          <a:lstStyle/>
          <a:p>
            <a:r>
              <a:rPr lang="en-IN" dirty="0" smtClean="0"/>
              <a:t>Temporary Failover</a:t>
            </a:r>
            <a:endParaRPr lang="en-IN" dirty="0"/>
          </a:p>
        </p:txBody>
      </p:sp>
      <p:pic>
        <p:nvPicPr>
          <p:cNvPr id="14" name="Picture 13"/>
          <p:cNvPicPr>
            <a:picLocks noChangeAspect="1"/>
          </p:cNvPicPr>
          <p:nvPr/>
        </p:nvPicPr>
        <p:blipFill>
          <a:blip r:embed="rId3"/>
          <a:stretch>
            <a:fillRect/>
          </a:stretch>
        </p:blipFill>
        <p:spPr>
          <a:xfrm>
            <a:off x="10500323" y="2524253"/>
            <a:ext cx="1634539" cy="3287052"/>
          </a:xfrm>
          <a:prstGeom prst="rect">
            <a:avLst/>
          </a:prstGeom>
        </p:spPr>
      </p:pic>
      <p:pic>
        <p:nvPicPr>
          <p:cNvPr id="15" name="Picture 14"/>
          <p:cNvPicPr>
            <a:picLocks noChangeAspect="1"/>
          </p:cNvPicPr>
          <p:nvPr/>
        </p:nvPicPr>
        <p:blipFill>
          <a:blip r:embed="rId4"/>
          <a:stretch>
            <a:fillRect/>
          </a:stretch>
        </p:blipFill>
        <p:spPr>
          <a:xfrm>
            <a:off x="8053071" y="2524253"/>
            <a:ext cx="1783134" cy="3287052"/>
          </a:xfrm>
          <a:prstGeom prst="rect">
            <a:avLst/>
          </a:prstGeom>
        </p:spPr>
      </p:pic>
      <p:cxnSp>
        <p:nvCxnSpPr>
          <p:cNvPr id="21" name="Straight Arrow Connector 20"/>
          <p:cNvCxnSpPr>
            <a:endCxn id="15" idx="0"/>
          </p:cNvCxnSpPr>
          <p:nvPr/>
        </p:nvCxnSpPr>
        <p:spPr>
          <a:xfrm flipH="1">
            <a:off x="8944639" y="1866032"/>
            <a:ext cx="1024930" cy="658221"/>
          </a:xfrm>
          <a:prstGeom prst="straightConnector1">
            <a:avLst/>
          </a:prstGeom>
          <a:ln w="57150">
            <a:solidFill>
              <a:srgbClr val="0072C6"/>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14" idx="0"/>
          </p:cNvCxnSpPr>
          <p:nvPr/>
        </p:nvCxnSpPr>
        <p:spPr>
          <a:xfrm>
            <a:off x="9969568" y="1866032"/>
            <a:ext cx="1348025" cy="658221"/>
          </a:xfrm>
          <a:prstGeom prst="straightConnector1">
            <a:avLst/>
          </a:prstGeom>
          <a:ln w="57150">
            <a:solidFill>
              <a:srgbClr val="0072C6"/>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486126" y="5407609"/>
            <a:ext cx="0" cy="867160"/>
          </a:xfrm>
          <a:prstGeom prst="straightConnector1">
            <a:avLst/>
          </a:prstGeom>
          <a:ln w="38100">
            <a:solidFill>
              <a:srgbClr val="00206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10960922" y="5386491"/>
            <a:ext cx="0" cy="867160"/>
          </a:xfrm>
          <a:prstGeom prst="straightConnector1">
            <a:avLst/>
          </a:prstGeom>
          <a:ln w="38100">
            <a:solidFill>
              <a:srgbClr val="00206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0800000">
            <a:off x="11711058" y="5377724"/>
            <a:ext cx="0" cy="867160"/>
          </a:xfrm>
          <a:prstGeom prst="straightConnector1">
            <a:avLst/>
          </a:prstGeom>
          <a:ln w="38100">
            <a:solidFill>
              <a:srgbClr val="00206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1" name="Equal 30"/>
          <p:cNvSpPr/>
          <p:nvPr/>
        </p:nvSpPr>
        <p:spPr>
          <a:xfrm>
            <a:off x="10677086" y="5742446"/>
            <a:ext cx="567671" cy="364932"/>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505050"/>
              </a:solidFill>
            </a:endParaRPr>
          </a:p>
        </p:txBody>
      </p:sp>
      <p:pic>
        <p:nvPicPr>
          <p:cNvPr id="32" name="Picture 31"/>
          <p:cNvPicPr>
            <a:picLocks noChangeAspect="1"/>
          </p:cNvPicPr>
          <p:nvPr/>
        </p:nvPicPr>
        <p:blipFill>
          <a:blip r:embed="rId5"/>
          <a:stretch>
            <a:fillRect/>
          </a:stretch>
        </p:blipFill>
        <p:spPr>
          <a:xfrm>
            <a:off x="7870202" y="5768625"/>
            <a:ext cx="462789" cy="415810"/>
          </a:xfrm>
          <a:prstGeom prst="rect">
            <a:avLst/>
          </a:prstGeom>
        </p:spPr>
      </p:pic>
      <p:pic>
        <p:nvPicPr>
          <p:cNvPr id="33" name="Picture 32"/>
          <p:cNvPicPr>
            <a:picLocks noChangeAspect="1"/>
          </p:cNvPicPr>
          <p:nvPr/>
        </p:nvPicPr>
        <p:blipFill>
          <a:blip r:embed="rId5"/>
          <a:stretch>
            <a:fillRect/>
          </a:stretch>
        </p:blipFill>
        <p:spPr>
          <a:xfrm>
            <a:off x="11104596" y="5772387"/>
            <a:ext cx="462789" cy="415810"/>
          </a:xfrm>
          <a:prstGeom prst="rect">
            <a:avLst/>
          </a:prstGeom>
        </p:spPr>
      </p:pic>
      <p:pic>
        <p:nvPicPr>
          <p:cNvPr id="34" name="Picture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91249" y="2524252"/>
            <a:ext cx="706777" cy="706777"/>
          </a:xfrm>
          <a:prstGeom prst="rect">
            <a:avLst/>
          </a:prstGeom>
        </p:spPr>
      </p:pic>
      <p:sp>
        <p:nvSpPr>
          <p:cNvPr id="40" name="Equal 39"/>
          <p:cNvSpPr/>
          <p:nvPr/>
        </p:nvSpPr>
        <p:spPr>
          <a:xfrm>
            <a:off x="11425273" y="5742446"/>
            <a:ext cx="567671" cy="364932"/>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505050"/>
              </a:solidFill>
            </a:endParaRPr>
          </a:p>
        </p:txBody>
      </p:sp>
      <p:sp>
        <p:nvSpPr>
          <p:cNvPr id="43" name="Can 42"/>
          <p:cNvSpPr/>
          <p:nvPr/>
        </p:nvSpPr>
        <p:spPr>
          <a:xfrm>
            <a:off x="12019975" y="6525998"/>
            <a:ext cx="364932" cy="27221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FFFFFF"/>
              </a:solidFill>
            </a:endParaRPr>
          </a:p>
        </p:txBody>
      </p:sp>
      <p:sp>
        <p:nvSpPr>
          <p:cNvPr id="45" name="Rectangular Callout 44"/>
          <p:cNvSpPr/>
          <p:nvPr/>
        </p:nvSpPr>
        <p:spPr>
          <a:xfrm>
            <a:off x="11690845" y="2066784"/>
            <a:ext cx="601451" cy="443952"/>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b="1" dirty="0">
                <a:solidFill>
                  <a:srgbClr val="505050"/>
                </a:solidFill>
              </a:rPr>
              <a:t>Read Only</a:t>
            </a:r>
          </a:p>
        </p:txBody>
      </p:sp>
      <p:cxnSp>
        <p:nvCxnSpPr>
          <p:cNvPr id="46" name="Straight Arrow Connector 45"/>
          <p:cNvCxnSpPr/>
          <p:nvPr/>
        </p:nvCxnSpPr>
        <p:spPr>
          <a:xfrm>
            <a:off x="10093358" y="1876129"/>
            <a:ext cx="1348025" cy="658221"/>
          </a:xfrm>
          <a:prstGeom prst="straightConnector1">
            <a:avLst/>
          </a:prstGeom>
          <a:ln w="57150">
            <a:solidFill>
              <a:srgbClr val="0072C6"/>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374202" y="2039994"/>
            <a:ext cx="1196429" cy="382308"/>
          </a:xfrm>
          <a:prstGeom prst="rect">
            <a:avLst/>
          </a:prstGeom>
          <a:noFill/>
        </p:spPr>
        <p:txBody>
          <a:bodyPr wrap="square" rtlCol="0">
            <a:spAutoFit/>
          </a:bodyPr>
          <a:lstStyle/>
          <a:p>
            <a:r>
              <a:rPr lang="en-IN" sz="1836" b="1" u="sng" dirty="0">
                <a:solidFill>
                  <a:srgbClr val="002060"/>
                </a:solidFill>
              </a:rPr>
              <a:t>Primary</a:t>
            </a:r>
          </a:p>
        </p:txBody>
      </p:sp>
      <p:sp>
        <p:nvSpPr>
          <p:cNvPr id="49" name="TextBox 48"/>
          <p:cNvSpPr txBox="1"/>
          <p:nvPr/>
        </p:nvSpPr>
        <p:spPr>
          <a:xfrm>
            <a:off x="11168541" y="2045273"/>
            <a:ext cx="542517" cy="382308"/>
          </a:xfrm>
          <a:prstGeom prst="rect">
            <a:avLst/>
          </a:prstGeom>
          <a:noFill/>
        </p:spPr>
        <p:txBody>
          <a:bodyPr wrap="square" rtlCol="0">
            <a:spAutoFit/>
          </a:bodyPr>
          <a:lstStyle/>
          <a:p>
            <a:r>
              <a:rPr lang="en-IN" sz="1836" b="1" u="sng" dirty="0">
                <a:solidFill>
                  <a:srgbClr val="002060"/>
                </a:solidFill>
              </a:rPr>
              <a:t>DR</a:t>
            </a:r>
          </a:p>
        </p:txBody>
      </p:sp>
      <p:sp>
        <p:nvSpPr>
          <p:cNvPr id="50" name="Oval 49"/>
          <p:cNvSpPr/>
          <p:nvPr/>
        </p:nvSpPr>
        <p:spPr>
          <a:xfrm>
            <a:off x="8655352" y="1348361"/>
            <a:ext cx="484129" cy="484129"/>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36" b="1" dirty="0">
                <a:solidFill>
                  <a:srgbClr val="FFFFFF"/>
                </a:solidFill>
              </a:rPr>
              <a:t>A</a:t>
            </a:r>
          </a:p>
        </p:txBody>
      </p:sp>
      <p:cxnSp>
        <p:nvCxnSpPr>
          <p:cNvPr id="51" name="Straight Arrow Connector 50"/>
          <p:cNvCxnSpPr/>
          <p:nvPr/>
        </p:nvCxnSpPr>
        <p:spPr>
          <a:xfrm flipH="1">
            <a:off x="8970940" y="1877985"/>
            <a:ext cx="1024930" cy="658221"/>
          </a:xfrm>
          <a:prstGeom prst="straightConnector1">
            <a:avLst/>
          </a:prstGeom>
          <a:ln w="57150">
            <a:solidFill>
              <a:srgbClr val="0072C6"/>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7"/>
          <a:stretch>
            <a:fillRect/>
          </a:stretch>
        </p:blipFill>
        <p:spPr>
          <a:xfrm>
            <a:off x="9625064" y="1181306"/>
            <a:ext cx="689007" cy="660422"/>
          </a:xfrm>
          <a:prstGeom prst="rect">
            <a:avLst/>
          </a:prstGeom>
        </p:spPr>
      </p:pic>
      <p:sp>
        <p:nvSpPr>
          <p:cNvPr id="25" name="Oval 24"/>
          <p:cNvSpPr/>
          <p:nvPr/>
        </p:nvSpPr>
        <p:spPr bwMode="auto">
          <a:xfrm>
            <a:off x="7444020" y="2633166"/>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1</a:t>
            </a:r>
            <a:endParaRPr lang="en-IN" sz="2000" b="1" u="sng" dirty="0">
              <a:gradFill>
                <a:gsLst>
                  <a:gs pos="0">
                    <a:srgbClr val="FFFFFF"/>
                  </a:gs>
                  <a:gs pos="100000">
                    <a:srgbClr val="FFFFFF"/>
                  </a:gs>
                </a:gsLst>
                <a:lin ang="5400000" scaled="0"/>
              </a:gradFill>
            </a:endParaRPr>
          </a:p>
        </p:txBody>
      </p:sp>
      <p:sp>
        <p:nvSpPr>
          <p:cNvPr id="26" name="Oval 25"/>
          <p:cNvSpPr/>
          <p:nvPr/>
        </p:nvSpPr>
        <p:spPr bwMode="auto">
          <a:xfrm>
            <a:off x="10245021" y="976982"/>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2</a:t>
            </a:r>
            <a:endParaRPr lang="en-IN" sz="2000" b="1" u="sng" dirty="0">
              <a:gradFill>
                <a:gsLst>
                  <a:gs pos="0">
                    <a:srgbClr val="FFFFFF"/>
                  </a:gs>
                  <a:gs pos="100000">
                    <a:srgbClr val="FFFFFF"/>
                  </a:gs>
                </a:gsLst>
                <a:lin ang="5400000" scaled="0"/>
              </a:gradFill>
            </a:endParaRPr>
          </a:p>
        </p:txBody>
      </p:sp>
      <p:sp>
        <p:nvSpPr>
          <p:cNvPr id="30" name="Oval 29"/>
          <p:cNvSpPr/>
          <p:nvPr/>
        </p:nvSpPr>
        <p:spPr bwMode="auto">
          <a:xfrm>
            <a:off x="11732766" y="1470856"/>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3</a:t>
            </a:r>
            <a:endParaRPr lang="en-IN" sz="2000" b="1" u="sng" dirty="0">
              <a:gradFill>
                <a:gsLst>
                  <a:gs pos="0">
                    <a:srgbClr val="FFFFFF"/>
                  </a:gs>
                  <a:gs pos="100000">
                    <a:srgbClr val="FFFFFF"/>
                  </a:gs>
                </a:gsLst>
                <a:lin ang="5400000" scaled="0"/>
              </a:gradFill>
            </a:endParaRPr>
          </a:p>
        </p:txBody>
      </p:sp>
      <p:sp>
        <p:nvSpPr>
          <p:cNvPr id="35" name="Oval 34"/>
          <p:cNvSpPr/>
          <p:nvPr/>
        </p:nvSpPr>
        <p:spPr bwMode="auto">
          <a:xfrm>
            <a:off x="10108316" y="5667027"/>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4</a:t>
            </a:r>
            <a:endParaRPr lang="en-IN" sz="2000" b="1" u="sng"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4604924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par>
                          <p:cTn id="7" fill="hold">
                            <p:stCondLst>
                              <p:cond delay="0"/>
                            </p:stCondLst>
                            <p:childTnLst>
                              <p:par>
                                <p:cTn id="8" presetID="53" presetClass="entr" presetSubtype="16" fill="hold" nodeType="after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p:cTn id="10" dur="1000" fill="hold"/>
                                        <p:tgtEl>
                                          <p:spTgt spid="34"/>
                                        </p:tgtEl>
                                        <p:attrNameLst>
                                          <p:attrName>ppt_w</p:attrName>
                                        </p:attrNameLst>
                                      </p:cBhvr>
                                      <p:tavLst>
                                        <p:tav tm="0">
                                          <p:val>
                                            <p:fltVal val="0"/>
                                          </p:val>
                                        </p:tav>
                                        <p:tav tm="100000">
                                          <p:val>
                                            <p:strVal val="#ppt_w"/>
                                          </p:val>
                                        </p:tav>
                                      </p:tavLst>
                                    </p:anim>
                                    <p:anim calcmode="lin" valueType="num">
                                      <p:cBhvr>
                                        <p:cTn id="11" dur="1000" fill="hold"/>
                                        <p:tgtEl>
                                          <p:spTgt spid="34"/>
                                        </p:tgtEl>
                                        <p:attrNameLst>
                                          <p:attrName>ppt_h</p:attrName>
                                        </p:attrNameLst>
                                      </p:cBhvr>
                                      <p:tavLst>
                                        <p:tav tm="0">
                                          <p:val>
                                            <p:fltVal val="0"/>
                                          </p:val>
                                        </p:tav>
                                        <p:tav tm="100000">
                                          <p:val>
                                            <p:strVal val="#ppt_h"/>
                                          </p:val>
                                        </p:tav>
                                      </p:tavLst>
                                    </p:anim>
                                    <p:animEffect transition="in" filter="fade">
                                      <p:cBhvr>
                                        <p:cTn id="12" dur="10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par>
                          <p:cTn id="17" fill="hold">
                            <p:stCondLst>
                              <p:cond delay="0"/>
                            </p:stCondLst>
                            <p:childTnLst>
                              <p:par>
                                <p:cTn id="18" presetID="22" presetClass="exit" presetSubtype="4" fill="hold" nodeType="afterEffect">
                                  <p:stCondLst>
                                    <p:cond delay="0"/>
                                  </p:stCondLst>
                                  <p:childTnLst>
                                    <p:animEffect transition="out" filter="wipe(down)">
                                      <p:cBhvr>
                                        <p:cTn id="19" dur="1000"/>
                                        <p:tgtEl>
                                          <p:spTgt spid="21"/>
                                        </p:tgtEl>
                                      </p:cBhvr>
                                    </p:animEffect>
                                    <p:set>
                                      <p:cBhvr>
                                        <p:cTn id="20" dur="1" fill="hold">
                                          <p:stCondLst>
                                            <p:cond delay="999"/>
                                          </p:stCondLst>
                                        </p:cTn>
                                        <p:tgtEl>
                                          <p:spTgt spid="21"/>
                                        </p:tgtEl>
                                        <p:attrNameLst>
                                          <p:attrName>style.visibility</p:attrName>
                                        </p:attrNameLst>
                                      </p:cBhvr>
                                      <p:to>
                                        <p:strVal val="hidden"/>
                                      </p:to>
                                    </p:set>
                                  </p:childTnLst>
                                </p:cTn>
                              </p:par>
                              <p:par>
                                <p:cTn id="21" presetID="22" presetClass="exit" presetSubtype="4" fill="hold" nodeType="withEffect">
                                  <p:stCondLst>
                                    <p:cond delay="0"/>
                                  </p:stCondLst>
                                  <p:childTnLst>
                                    <p:animEffect transition="out" filter="wipe(down)">
                                      <p:cBhvr>
                                        <p:cTn id="22" dur="500"/>
                                        <p:tgtEl>
                                          <p:spTgt spid="46"/>
                                        </p:tgtEl>
                                      </p:cBhvr>
                                    </p:animEffect>
                                    <p:set>
                                      <p:cBhvr>
                                        <p:cTn id="23" dur="1" fill="hold">
                                          <p:stCondLst>
                                            <p:cond delay="499"/>
                                          </p:stCondLst>
                                        </p:cTn>
                                        <p:tgtEl>
                                          <p:spTgt spid="46"/>
                                        </p:tgtEl>
                                        <p:attrNameLst>
                                          <p:attrName>style.visibility</p:attrName>
                                        </p:attrNameLst>
                                      </p:cBhvr>
                                      <p:to>
                                        <p:strVal val="hidden"/>
                                      </p:to>
                                    </p:set>
                                  </p:childTnLst>
                                </p:cTn>
                              </p:par>
                            </p:childTnLst>
                          </p:cTn>
                        </p:par>
                        <p:par>
                          <p:cTn id="24" fill="hold">
                            <p:stCondLst>
                              <p:cond delay="1000"/>
                            </p:stCondLst>
                            <p:childTnLst>
                              <p:par>
                                <p:cTn id="25" presetID="2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1000"/>
                                        <p:tgtEl>
                                          <p:spTgt spid="22"/>
                                        </p:tgtEl>
                                      </p:cBhvr>
                                    </p:animEffect>
                                  </p:childTnLst>
                                </p:cTn>
                              </p:par>
                              <p:par>
                                <p:cTn id="28" presetID="22" presetClass="entr" presetSubtype="1" fill="hold" nodeType="with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up)">
                                      <p:cBhvr>
                                        <p:cTn id="30" dur="1000"/>
                                        <p:tgtEl>
                                          <p:spTgt spid="51"/>
                                        </p:tgtEl>
                                      </p:cBhvr>
                                    </p:animEffect>
                                  </p:childTnLst>
                                </p:cTn>
                              </p:par>
                              <p:par>
                                <p:cTn id="31" presetID="63" presetClass="path" presetSubtype="0" accel="50000" decel="50000" fill="hold" grpId="0" nodeType="withEffect">
                                  <p:stCondLst>
                                    <p:cond delay="0"/>
                                  </p:stCondLst>
                                  <p:childTnLst>
                                    <p:animMotion origin="layout" path="M -4.58333E-6 -4.81481E-6 L 0.19662 0.00301 " pathEditMode="relative" rAng="0" ptsTypes="AA">
                                      <p:cBhvr>
                                        <p:cTn id="32" dur="2000" fill="hold"/>
                                        <p:tgtEl>
                                          <p:spTgt spid="50"/>
                                        </p:tgtEl>
                                        <p:attrNameLst>
                                          <p:attrName>ppt_x</p:attrName>
                                          <p:attrName>ppt_y</p:attrName>
                                        </p:attrNameLst>
                                      </p:cBhvr>
                                      <p:rCtr x="9831" y="139"/>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par>
                          <p:cTn id="37" fill="hold">
                            <p:stCondLst>
                              <p:cond delay="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1000" fill="hold"/>
                                        <p:tgtEl>
                                          <p:spTgt spid="45"/>
                                        </p:tgtEl>
                                        <p:attrNameLst>
                                          <p:attrName>ppt_w</p:attrName>
                                        </p:attrNameLst>
                                      </p:cBhvr>
                                      <p:tavLst>
                                        <p:tav tm="0">
                                          <p:val>
                                            <p:fltVal val="0"/>
                                          </p:val>
                                        </p:tav>
                                        <p:tav tm="100000">
                                          <p:val>
                                            <p:strVal val="#ppt_w"/>
                                          </p:val>
                                        </p:tav>
                                      </p:tavLst>
                                    </p:anim>
                                    <p:anim calcmode="lin" valueType="num">
                                      <p:cBhvr>
                                        <p:cTn id="41" dur="1000" fill="hold"/>
                                        <p:tgtEl>
                                          <p:spTgt spid="45"/>
                                        </p:tgtEl>
                                        <p:attrNameLst>
                                          <p:attrName>ppt_h</p:attrName>
                                        </p:attrNameLst>
                                      </p:cBhvr>
                                      <p:tavLst>
                                        <p:tav tm="0">
                                          <p:val>
                                            <p:fltVal val="0"/>
                                          </p:val>
                                        </p:tav>
                                        <p:tav tm="100000">
                                          <p:val>
                                            <p:strVal val="#ppt_h"/>
                                          </p:val>
                                        </p:tav>
                                      </p:tavLst>
                                    </p:anim>
                                    <p:animEffect transition="in" filter="fade">
                                      <p:cBhvr>
                                        <p:cTn id="42" dur="1000"/>
                                        <p:tgtEl>
                                          <p:spTgt spid="45"/>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par>
                          <p:cTn id="47" fill="hold">
                            <p:stCondLst>
                              <p:cond delay="0"/>
                            </p:stCondLst>
                            <p:childTnLst>
                              <p:par>
                                <p:cTn id="48" presetID="53" presetClass="entr" presetSubtype="16"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1000" fill="hold"/>
                                        <p:tgtEl>
                                          <p:spTgt spid="31"/>
                                        </p:tgtEl>
                                        <p:attrNameLst>
                                          <p:attrName>ppt_w</p:attrName>
                                        </p:attrNameLst>
                                      </p:cBhvr>
                                      <p:tavLst>
                                        <p:tav tm="0">
                                          <p:val>
                                            <p:fltVal val="0"/>
                                          </p:val>
                                        </p:tav>
                                        <p:tav tm="100000">
                                          <p:val>
                                            <p:strVal val="#ppt_w"/>
                                          </p:val>
                                        </p:tav>
                                      </p:tavLst>
                                    </p:anim>
                                    <p:anim calcmode="lin" valueType="num">
                                      <p:cBhvr>
                                        <p:cTn id="51" dur="1000" fill="hold"/>
                                        <p:tgtEl>
                                          <p:spTgt spid="31"/>
                                        </p:tgtEl>
                                        <p:attrNameLst>
                                          <p:attrName>ppt_h</p:attrName>
                                        </p:attrNameLst>
                                      </p:cBhvr>
                                      <p:tavLst>
                                        <p:tav tm="0">
                                          <p:val>
                                            <p:fltVal val="0"/>
                                          </p:val>
                                        </p:tav>
                                        <p:tav tm="100000">
                                          <p:val>
                                            <p:strVal val="#ppt_h"/>
                                          </p:val>
                                        </p:tav>
                                      </p:tavLst>
                                    </p:anim>
                                    <p:animEffect transition="in" filter="fade">
                                      <p:cBhvr>
                                        <p:cTn id="52" dur="1000"/>
                                        <p:tgtEl>
                                          <p:spTgt spid="31"/>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1000" fill="hold"/>
                                        <p:tgtEl>
                                          <p:spTgt spid="40"/>
                                        </p:tgtEl>
                                        <p:attrNameLst>
                                          <p:attrName>ppt_w</p:attrName>
                                        </p:attrNameLst>
                                      </p:cBhvr>
                                      <p:tavLst>
                                        <p:tav tm="0">
                                          <p:val>
                                            <p:fltVal val="0"/>
                                          </p:val>
                                        </p:tav>
                                        <p:tav tm="100000">
                                          <p:val>
                                            <p:strVal val="#ppt_w"/>
                                          </p:val>
                                        </p:tav>
                                      </p:tavLst>
                                    </p:anim>
                                    <p:anim calcmode="lin" valueType="num">
                                      <p:cBhvr>
                                        <p:cTn id="56" dur="1000" fill="hold"/>
                                        <p:tgtEl>
                                          <p:spTgt spid="40"/>
                                        </p:tgtEl>
                                        <p:attrNameLst>
                                          <p:attrName>ppt_h</p:attrName>
                                        </p:attrNameLst>
                                      </p:cBhvr>
                                      <p:tavLst>
                                        <p:tav tm="0">
                                          <p:val>
                                            <p:fltVal val="0"/>
                                          </p:val>
                                        </p:tav>
                                        <p:tav tm="100000">
                                          <p:val>
                                            <p:strVal val="#ppt_h"/>
                                          </p:val>
                                        </p:tav>
                                      </p:tavLst>
                                    </p:anim>
                                    <p:animEffect transition="in" filter="fade">
                                      <p:cBhvr>
                                        <p:cTn id="57"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0" grpId="0" animBg="1"/>
      <p:bldP spid="45" grpId="0" animBg="1"/>
      <p:bldP spid="50" grpId="0" animBg="1"/>
      <p:bldP spid="25" grpId="0" animBg="1"/>
      <p:bldP spid="26" grpId="0" animBg="1"/>
      <p:bldP spid="30" grpId="0" animBg="1"/>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773888"/>
          </a:xfrm>
        </p:spPr>
        <p:txBody>
          <a:bodyPr/>
          <a:lstStyle/>
          <a:p>
            <a:r>
              <a:rPr lang="en-IN" dirty="0"/>
              <a:t>Discuss the approaches and challenges in implementing a </a:t>
            </a:r>
            <a:r>
              <a:rPr lang="en-IN" dirty="0" smtClean="0"/>
              <a:t>DR solution for </a:t>
            </a:r>
            <a:r>
              <a:rPr lang="en-IN" dirty="0"/>
              <a:t>public facing web sites on SharePoint 2013 hosted on Azure </a:t>
            </a:r>
            <a:r>
              <a:rPr lang="en-IN" dirty="0" smtClean="0"/>
              <a:t>IaaS</a:t>
            </a:r>
          </a:p>
          <a:p>
            <a:endParaRPr lang="en-IN" dirty="0" smtClean="0"/>
          </a:p>
          <a:p>
            <a:r>
              <a:rPr lang="en-IN" dirty="0" smtClean="0"/>
              <a:t>Explain </a:t>
            </a:r>
            <a:r>
              <a:rPr lang="en-IN" dirty="0"/>
              <a:t>approaches and procedures for configuring </a:t>
            </a:r>
          </a:p>
          <a:p>
            <a:pPr lvl="1"/>
            <a:r>
              <a:rPr lang="en-IN" dirty="0"/>
              <a:t>A hot-standby DR farm across geographically separated Data Centers</a:t>
            </a:r>
          </a:p>
          <a:p>
            <a:pPr lvl="1"/>
            <a:r>
              <a:rPr lang="en-IN" dirty="0"/>
              <a:t>Cross Data Center data synchronization at the SQL Server </a:t>
            </a:r>
            <a:r>
              <a:rPr lang="en-IN" dirty="0" smtClean="0"/>
              <a:t>level in Azure IaaS</a:t>
            </a:r>
            <a:endParaRPr lang="en-IN" dirty="0"/>
          </a:p>
          <a:p>
            <a:pPr lvl="1"/>
            <a:r>
              <a:rPr lang="en-IN" dirty="0"/>
              <a:t>Azure Traffic Manager for auto failover </a:t>
            </a:r>
          </a:p>
          <a:p>
            <a:endParaRPr lang="en-IN" dirty="0" smtClean="0"/>
          </a:p>
          <a:p>
            <a:endParaRPr lang="en-IN" dirty="0"/>
          </a:p>
        </p:txBody>
      </p:sp>
      <p:sp>
        <p:nvSpPr>
          <p:cNvPr id="4" name="Title 3"/>
          <p:cNvSpPr>
            <a:spLocks noGrp="1"/>
          </p:cNvSpPr>
          <p:nvPr>
            <p:ph type="title"/>
          </p:nvPr>
        </p:nvSpPr>
        <p:spPr/>
        <p:txBody>
          <a:bodyPr/>
          <a:lstStyle/>
          <a:p>
            <a:r>
              <a:rPr lang="en-IN" dirty="0" smtClean="0"/>
              <a:t>Objectives</a:t>
            </a:r>
            <a:endParaRPr lang="en-IN" dirty="0"/>
          </a:p>
        </p:txBody>
      </p:sp>
    </p:spTree>
    <p:extLst>
      <p:ext uri="{BB962C8B-B14F-4D97-AF65-F5344CB8AC3E}">
        <p14:creationId xmlns:p14="http://schemas.microsoft.com/office/powerpoint/2010/main" val="425308157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Demo</a:t>
            </a:r>
            <a:endParaRPr lang="en-IN" dirty="0"/>
          </a:p>
        </p:txBody>
      </p:sp>
      <p:sp>
        <p:nvSpPr>
          <p:cNvPr id="3" name="Text Placeholder 2"/>
          <p:cNvSpPr>
            <a:spLocks noGrp="1"/>
          </p:cNvSpPr>
          <p:nvPr>
            <p:ph type="body" sz="quarter" idx="12"/>
          </p:nvPr>
        </p:nvSpPr>
        <p:spPr/>
        <p:txBody>
          <a:bodyPr/>
          <a:lstStyle/>
          <a:p>
            <a:r>
              <a:rPr lang="en-IN" dirty="0" smtClean="0"/>
              <a:t>Temporary Failover</a:t>
            </a:r>
            <a:endParaRPr lang="en-IN" dirty="0"/>
          </a:p>
        </p:txBody>
      </p:sp>
    </p:spTree>
    <p:extLst>
      <p:ext uri="{BB962C8B-B14F-4D97-AF65-F5344CB8AC3E}">
        <p14:creationId xmlns:p14="http://schemas.microsoft.com/office/powerpoint/2010/main" val="3209837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Content Placeholder 41"/>
          <p:cNvSpPr>
            <a:spLocks noGrp="1"/>
          </p:cNvSpPr>
          <p:nvPr>
            <p:ph type="body" sz="quarter" idx="10"/>
          </p:nvPr>
        </p:nvSpPr>
        <p:spPr>
          <a:xfrm>
            <a:off x="274638" y="1212850"/>
            <a:ext cx="7690415" cy="5585360"/>
          </a:xfrm>
        </p:spPr>
        <p:txBody>
          <a:bodyPr>
            <a:normAutofit lnSpcReduction="10000"/>
          </a:bodyPr>
          <a:lstStyle/>
          <a:p>
            <a:pPr marL="466298" indent="-466298">
              <a:buFont typeface="+mj-lt"/>
              <a:buAutoNum type="arabicPeriod"/>
            </a:pPr>
            <a:r>
              <a:rPr lang="en-IN" sz="3200" dirty="0"/>
              <a:t>Primary Farm </a:t>
            </a:r>
            <a:r>
              <a:rPr lang="en-IN" sz="3200" dirty="0" smtClean="0"/>
              <a:t>does not come back </a:t>
            </a:r>
          </a:p>
          <a:p>
            <a:pPr marL="932597" lvl="1" indent="-466298">
              <a:buFont typeface="+mj-lt"/>
              <a:buAutoNum type="arabicPeriod"/>
            </a:pPr>
            <a:r>
              <a:rPr lang="en-IN" sz="1800" dirty="0" smtClean="0"/>
              <a:t>Permanent </a:t>
            </a:r>
            <a:r>
              <a:rPr lang="en-IN" sz="1800" dirty="0"/>
              <a:t>F</a:t>
            </a:r>
            <a:r>
              <a:rPr lang="en-IN" sz="1800" dirty="0" smtClean="0"/>
              <a:t>ailover is decided (e.g. based on time window)</a:t>
            </a:r>
          </a:p>
          <a:p>
            <a:pPr marL="932597" lvl="1" indent="-466298">
              <a:buFont typeface="+mj-lt"/>
              <a:buAutoNum type="arabicPeriod"/>
            </a:pPr>
            <a:r>
              <a:rPr lang="en-IN" sz="1800" dirty="0" smtClean="0"/>
              <a:t>Service Disruption expected (for some time)</a:t>
            </a:r>
          </a:p>
          <a:p>
            <a:pPr marL="466298" indent="-466298">
              <a:buFont typeface="+mj-lt"/>
              <a:buAutoNum type="arabicPeriod"/>
            </a:pPr>
            <a:r>
              <a:rPr lang="en-IN" sz="3200" dirty="0" smtClean="0"/>
              <a:t>Databases are brought online (DR farm)</a:t>
            </a:r>
          </a:p>
          <a:p>
            <a:pPr marL="932597" lvl="1" indent="-466298">
              <a:buFont typeface="+mj-lt"/>
              <a:buAutoNum type="arabicPeriod"/>
            </a:pPr>
            <a:r>
              <a:rPr lang="en-IN" sz="1800" dirty="0" smtClean="0"/>
              <a:t>Tail log backups are taken from Primary farm (if possible)</a:t>
            </a:r>
          </a:p>
          <a:p>
            <a:pPr marL="932597" lvl="1" indent="-466298">
              <a:buFont typeface="+mj-lt"/>
              <a:buAutoNum type="arabicPeriod"/>
            </a:pPr>
            <a:r>
              <a:rPr lang="en-IN" sz="1800" dirty="0" smtClean="0"/>
              <a:t>All pending logs are applied (both instances)</a:t>
            </a:r>
          </a:p>
          <a:p>
            <a:pPr marL="932597" lvl="1" indent="-466298">
              <a:buFont typeface="+mj-lt"/>
              <a:buAutoNum type="arabicPeriod"/>
            </a:pPr>
            <a:r>
              <a:rPr lang="en-IN" sz="1800" dirty="0" smtClean="0"/>
              <a:t>DBs are brought to RECOVERY (</a:t>
            </a:r>
            <a:r>
              <a:rPr lang="en-IN" sz="1800" dirty="0"/>
              <a:t>both instances</a:t>
            </a:r>
            <a:r>
              <a:rPr lang="en-IN" sz="1800" dirty="0" smtClean="0"/>
              <a:t>)</a:t>
            </a:r>
          </a:p>
          <a:p>
            <a:pPr marL="932597" lvl="1" indent="-466298">
              <a:buFont typeface="+mj-lt"/>
              <a:buAutoNum type="arabicPeriod"/>
            </a:pPr>
            <a:r>
              <a:rPr lang="en-IN" sz="1800" dirty="0" smtClean="0"/>
              <a:t>DBs are added to AlwaysOn Availability Group</a:t>
            </a:r>
          </a:p>
          <a:p>
            <a:pPr marL="466298" indent="-466298">
              <a:buFont typeface="+mj-lt"/>
              <a:buAutoNum type="arabicPeriod"/>
            </a:pPr>
            <a:r>
              <a:rPr lang="en-IN" sz="3200" dirty="0" smtClean="0"/>
              <a:t>SharePoint Servers Configured (DR Farm)</a:t>
            </a:r>
          </a:p>
          <a:p>
            <a:pPr marL="932597" lvl="1" indent="-466298">
              <a:buFont typeface="+mj-lt"/>
              <a:buAutoNum type="arabicPeriod"/>
            </a:pPr>
            <a:r>
              <a:rPr lang="en-IN" sz="1800" dirty="0" smtClean="0"/>
              <a:t>SQL Aliases are configured to point to AG Listener</a:t>
            </a:r>
          </a:p>
          <a:p>
            <a:pPr marL="932597" lvl="1" indent="-466298">
              <a:buFont typeface="+mj-lt"/>
              <a:buAutoNum type="arabicPeriod"/>
            </a:pPr>
            <a:r>
              <a:rPr lang="en-IN" sz="1800" dirty="0" smtClean="0"/>
              <a:t>Site becomes Read Write</a:t>
            </a:r>
          </a:p>
          <a:p>
            <a:pPr marL="932597" lvl="1" indent="-466298">
              <a:buFont typeface="+mj-lt"/>
              <a:buAutoNum type="arabicPeriod"/>
            </a:pPr>
            <a:r>
              <a:rPr lang="en-IN" sz="1800" dirty="0" smtClean="0"/>
              <a:t>Search Decision – Backup/Restore or Continue as is</a:t>
            </a:r>
          </a:p>
          <a:p>
            <a:pPr marL="466298" indent="-466298">
              <a:buFont typeface="+mj-lt"/>
              <a:buAutoNum type="arabicPeriod"/>
            </a:pPr>
            <a:r>
              <a:rPr lang="en-IN" sz="3200" dirty="0" smtClean="0"/>
              <a:t>TM – DR farm is made as Primary Endpoint </a:t>
            </a:r>
            <a:endParaRPr lang="en-IN" sz="3200" dirty="0"/>
          </a:p>
          <a:p>
            <a:endParaRPr lang="en-IN" sz="3200" dirty="0"/>
          </a:p>
        </p:txBody>
      </p:sp>
      <p:sp>
        <p:nvSpPr>
          <p:cNvPr id="2" name="Title 1"/>
          <p:cNvSpPr>
            <a:spLocks noGrp="1"/>
          </p:cNvSpPr>
          <p:nvPr>
            <p:ph type="title"/>
          </p:nvPr>
        </p:nvSpPr>
        <p:spPr/>
        <p:txBody>
          <a:bodyPr/>
          <a:lstStyle/>
          <a:p>
            <a:r>
              <a:rPr lang="en-IN" dirty="0" smtClean="0"/>
              <a:t>Permanent Failover</a:t>
            </a:r>
            <a:endParaRPr lang="en-IN" dirty="0"/>
          </a:p>
        </p:txBody>
      </p:sp>
      <p:sp>
        <p:nvSpPr>
          <p:cNvPr id="23" name="Rectangle 22"/>
          <p:cNvSpPr/>
          <p:nvPr/>
        </p:nvSpPr>
        <p:spPr>
          <a:xfrm>
            <a:off x="8053071" y="6311968"/>
            <a:ext cx="4081791" cy="4460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36" b="1" dirty="0">
                <a:solidFill>
                  <a:srgbClr val="FFFFFF"/>
                </a:solidFill>
              </a:rPr>
              <a:t>BLOB Storage</a:t>
            </a:r>
          </a:p>
        </p:txBody>
      </p:sp>
      <p:pic>
        <p:nvPicPr>
          <p:cNvPr id="24" name="Picture 23"/>
          <p:cNvPicPr>
            <a:picLocks noChangeAspect="1"/>
          </p:cNvPicPr>
          <p:nvPr/>
        </p:nvPicPr>
        <p:blipFill>
          <a:blip r:embed="rId3"/>
          <a:stretch>
            <a:fillRect/>
          </a:stretch>
        </p:blipFill>
        <p:spPr>
          <a:xfrm>
            <a:off x="10500323" y="2524253"/>
            <a:ext cx="1634539" cy="3287052"/>
          </a:xfrm>
          <a:prstGeom prst="rect">
            <a:avLst/>
          </a:prstGeom>
        </p:spPr>
      </p:pic>
      <p:pic>
        <p:nvPicPr>
          <p:cNvPr id="25" name="Picture 24"/>
          <p:cNvPicPr>
            <a:picLocks noChangeAspect="1"/>
          </p:cNvPicPr>
          <p:nvPr/>
        </p:nvPicPr>
        <p:blipFill>
          <a:blip r:embed="rId4"/>
          <a:stretch>
            <a:fillRect/>
          </a:stretch>
        </p:blipFill>
        <p:spPr>
          <a:xfrm>
            <a:off x="8053071" y="2524253"/>
            <a:ext cx="1783134" cy="3287052"/>
          </a:xfrm>
          <a:prstGeom prst="rect">
            <a:avLst/>
          </a:prstGeom>
        </p:spPr>
      </p:pic>
      <p:cxnSp>
        <p:nvCxnSpPr>
          <p:cNvPr id="35" name="Straight Arrow Connector 34"/>
          <p:cNvCxnSpPr>
            <a:endCxn id="24" idx="0"/>
          </p:cNvCxnSpPr>
          <p:nvPr/>
        </p:nvCxnSpPr>
        <p:spPr>
          <a:xfrm>
            <a:off x="9969568" y="1866032"/>
            <a:ext cx="1348025" cy="658221"/>
          </a:xfrm>
          <a:prstGeom prst="straightConnector1">
            <a:avLst/>
          </a:prstGeom>
          <a:ln w="57150">
            <a:solidFill>
              <a:srgbClr val="0072C6"/>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8486126" y="5407609"/>
            <a:ext cx="0" cy="867160"/>
          </a:xfrm>
          <a:prstGeom prst="straightConnector1">
            <a:avLst/>
          </a:prstGeom>
          <a:ln w="38100">
            <a:solidFill>
              <a:srgbClr val="00206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a:off x="10960922" y="5386491"/>
            <a:ext cx="0" cy="867160"/>
          </a:xfrm>
          <a:prstGeom prst="straightConnector1">
            <a:avLst/>
          </a:prstGeom>
          <a:ln w="38100">
            <a:solidFill>
              <a:srgbClr val="00206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a:off x="11711058" y="5377724"/>
            <a:ext cx="0" cy="867160"/>
          </a:xfrm>
          <a:prstGeom prst="straightConnector1">
            <a:avLst/>
          </a:prstGeom>
          <a:ln w="38100">
            <a:solidFill>
              <a:srgbClr val="00206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9" name="Equal 38"/>
          <p:cNvSpPr/>
          <p:nvPr/>
        </p:nvSpPr>
        <p:spPr>
          <a:xfrm>
            <a:off x="10677086" y="5742446"/>
            <a:ext cx="567671" cy="364932"/>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505050"/>
              </a:solidFill>
            </a:endParaRPr>
          </a:p>
        </p:txBody>
      </p:sp>
      <p:pic>
        <p:nvPicPr>
          <p:cNvPr id="47" name="Picture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1249" y="2524252"/>
            <a:ext cx="706777" cy="706777"/>
          </a:xfrm>
          <a:prstGeom prst="rect">
            <a:avLst/>
          </a:prstGeom>
        </p:spPr>
      </p:pic>
      <p:sp>
        <p:nvSpPr>
          <p:cNvPr id="48" name="Equal 47"/>
          <p:cNvSpPr/>
          <p:nvPr/>
        </p:nvSpPr>
        <p:spPr>
          <a:xfrm>
            <a:off x="11425273" y="5742446"/>
            <a:ext cx="567671" cy="364932"/>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505050"/>
              </a:solidFill>
            </a:endParaRPr>
          </a:p>
        </p:txBody>
      </p:sp>
      <p:sp>
        <p:nvSpPr>
          <p:cNvPr id="49" name="Can 48"/>
          <p:cNvSpPr/>
          <p:nvPr/>
        </p:nvSpPr>
        <p:spPr>
          <a:xfrm>
            <a:off x="12019975" y="6525998"/>
            <a:ext cx="364932" cy="27221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FFFFFF"/>
              </a:solidFill>
            </a:endParaRPr>
          </a:p>
        </p:txBody>
      </p:sp>
      <p:sp>
        <p:nvSpPr>
          <p:cNvPr id="50" name="Rectangular Callout 49"/>
          <p:cNvSpPr/>
          <p:nvPr/>
        </p:nvSpPr>
        <p:spPr>
          <a:xfrm>
            <a:off x="11805910" y="2066784"/>
            <a:ext cx="601451" cy="443952"/>
          </a:xfrm>
          <a:prstGeom prst="wedgeRect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b="1" dirty="0">
                <a:solidFill>
                  <a:srgbClr val="505050"/>
                </a:solidFill>
              </a:rPr>
              <a:t>Read Only</a:t>
            </a:r>
          </a:p>
        </p:txBody>
      </p:sp>
      <p:sp>
        <p:nvSpPr>
          <p:cNvPr id="52" name="TextBox 51"/>
          <p:cNvSpPr txBox="1"/>
          <p:nvPr/>
        </p:nvSpPr>
        <p:spPr>
          <a:xfrm>
            <a:off x="8374202" y="2039994"/>
            <a:ext cx="1196429" cy="382308"/>
          </a:xfrm>
          <a:prstGeom prst="rect">
            <a:avLst/>
          </a:prstGeom>
          <a:noFill/>
        </p:spPr>
        <p:txBody>
          <a:bodyPr wrap="square" rtlCol="0">
            <a:spAutoFit/>
          </a:bodyPr>
          <a:lstStyle/>
          <a:p>
            <a:r>
              <a:rPr lang="en-IN" sz="1836" b="1" u="sng" dirty="0">
                <a:solidFill>
                  <a:srgbClr val="002060"/>
                </a:solidFill>
              </a:rPr>
              <a:t>Primary</a:t>
            </a:r>
          </a:p>
        </p:txBody>
      </p:sp>
      <p:sp>
        <p:nvSpPr>
          <p:cNvPr id="53" name="TextBox 52"/>
          <p:cNvSpPr txBox="1"/>
          <p:nvPr/>
        </p:nvSpPr>
        <p:spPr>
          <a:xfrm>
            <a:off x="11168541" y="2045273"/>
            <a:ext cx="542517" cy="382308"/>
          </a:xfrm>
          <a:prstGeom prst="rect">
            <a:avLst/>
          </a:prstGeom>
          <a:noFill/>
        </p:spPr>
        <p:txBody>
          <a:bodyPr wrap="square" rtlCol="0">
            <a:spAutoFit/>
          </a:bodyPr>
          <a:lstStyle/>
          <a:p>
            <a:r>
              <a:rPr lang="en-IN" sz="1836" b="1" u="sng" dirty="0">
                <a:solidFill>
                  <a:srgbClr val="002060"/>
                </a:solidFill>
              </a:rPr>
              <a:t>DR</a:t>
            </a:r>
          </a:p>
        </p:txBody>
      </p:sp>
      <p:sp>
        <p:nvSpPr>
          <p:cNvPr id="54" name="Oval 53"/>
          <p:cNvSpPr/>
          <p:nvPr/>
        </p:nvSpPr>
        <p:spPr>
          <a:xfrm>
            <a:off x="11197735" y="1245382"/>
            <a:ext cx="484129" cy="484129"/>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36" b="1" dirty="0">
                <a:solidFill>
                  <a:srgbClr val="FFFFFF"/>
                </a:solidFill>
              </a:rPr>
              <a:t>A</a:t>
            </a:r>
          </a:p>
        </p:txBody>
      </p:sp>
      <p:cxnSp>
        <p:nvCxnSpPr>
          <p:cNvPr id="55" name="Straight Arrow Connector 54"/>
          <p:cNvCxnSpPr/>
          <p:nvPr/>
        </p:nvCxnSpPr>
        <p:spPr>
          <a:xfrm flipH="1">
            <a:off x="8933179" y="1861968"/>
            <a:ext cx="1024930" cy="658221"/>
          </a:xfrm>
          <a:prstGeom prst="straightConnector1">
            <a:avLst/>
          </a:prstGeom>
          <a:ln w="57150">
            <a:solidFill>
              <a:srgbClr val="0072C6"/>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0679827" y="4696226"/>
            <a:ext cx="1239662" cy="737517"/>
            <a:chOff x="6968625" y="794314"/>
            <a:chExt cx="1215465" cy="723122"/>
          </a:xfrm>
        </p:grpSpPr>
        <p:sp>
          <p:nvSpPr>
            <p:cNvPr id="5" name="Rectangle 4"/>
            <p:cNvSpPr/>
            <p:nvPr/>
          </p:nvSpPr>
          <p:spPr>
            <a:xfrm>
              <a:off x="6968625" y="937531"/>
              <a:ext cx="1215465" cy="579905"/>
            </a:xfrm>
            <a:prstGeom prst="rect">
              <a:avLst/>
            </a:prstGeom>
            <a:solidFill>
              <a:schemeClr val="accent1">
                <a:alpha val="3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36">
                <a:solidFill>
                  <a:srgbClr val="FFFFFF"/>
                </a:solidFill>
              </a:endParaRPr>
            </a:p>
          </p:txBody>
        </p:sp>
        <p:sp>
          <p:nvSpPr>
            <p:cNvPr id="6" name="TextBox 5"/>
            <p:cNvSpPr txBox="1"/>
            <p:nvPr/>
          </p:nvSpPr>
          <p:spPr>
            <a:xfrm>
              <a:off x="7374758" y="794314"/>
              <a:ext cx="685800" cy="469039"/>
            </a:xfrm>
            <a:prstGeom prst="rect">
              <a:avLst/>
            </a:prstGeom>
            <a:noFill/>
          </p:spPr>
          <p:txBody>
            <a:bodyPr wrap="square" rtlCol="0">
              <a:spAutoFit/>
            </a:bodyPr>
            <a:lstStyle/>
            <a:p>
              <a:r>
                <a:rPr lang="en-IN" sz="2448" b="1" dirty="0">
                  <a:solidFill>
                    <a:srgbClr val="505050"/>
                  </a:solidFill>
                </a:rPr>
                <a:t>…</a:t>
              </a:r>
            </a:p>
          </p:txBody>
        </p:sp>
      </p:grpSp>
      <p:pic>
        <p:nvPicPr>
          <p:cNvPr id="3" name="Picture 2"/>
          <p:cNvPicPr>
            <a:picLocks noChangeAspect="1"/>
          </p:cNvPicPr>
          <p:nvPr/>
        </p:nvPicPr>
        <p:blipFill>
          <a:blip r:embed="rId6"/>
          <a:stretch>
            <a:fillRect/>
          </a:stretch>
        </p:blipFill>
        <p:spPr>
          <a:xfrm>
            <a:off x="9570631" y="1150571"/>
            <a:ext cx="689007" cy="660422"/>
          </a:xfrm>
          <a:prstGeom prst="rect">
            <a:avLst/>
          </a:prstGeom>
        </p:spPr>
      </p:pic>
      <p:sp>
        <p:nvSpPr>
          <p:cNvPr id="4" name="Oval 3"/>
          <p:cNvSpPr/>
          <p:nvPr/>
        </p:nvSpPr>
        <p:spPr bwMode="auto">
          <a:xfrm>
            <a:off x="7732052" y="5587141"/>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2.1</a:t>
            </a:r>
            <a:endParaRPr lang="en-IN" sz="2000" b="1" u="sng" dirty="0">
              <a:gradFill>
                <a:gsLst>
                  <a:gs pos="0">
                    <a:srgbClr val="FFFFFF"/>
                  </a:gs>
                  <a:gs pos="100000">
                    <a:srgbClr val="FFFFFF"/>
                  </a:gs>
                </a:gsLst>
                <a:lin ang="5400000" scaled="0"/>
              </a:gradFill>
            </a:endParaRPr>
          </a:p>
        </p:txBody>
      </p:sp>
      <p:sp>
        <p:nvSpPr>
          <p:cNvPr id="26" name="Oval 25"/>
          <p:cNvSpPr/>
          <p:nvPr/>
        </p:nvSpPr>
        <p:spPr bwMode="auto">
          <a:xfrm>
            <a:off x="10115398" y="5679235"/>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2.2</a:t>
            </a:r>
            <a:endParaRPr lang="en-IN" sz="2000" b="1" u="sng" dirty="0">
              <a:gradFill>
                <a:gsLst>
                  <a:gs pos="0">
                    <a:srgbClr val="FFFFFF"/>
                  </a:gs>
                  <a:gs pos="100000">
                    <a:srgbClr val="FFFFFF"/>
                  </a:gs>
                </a:gsLst>
                <a:lin ang="5400000" scaled="0"/>
              </a:gradFill>
            </a:endParaRPr>
          </a:p>
        </p:txBody>
      </p:sp>
      <p:sp>
        <p:nvSpPr>
          <p:cNvPr id="27" name="Oval 26"/>
          <p:cNvSpPr/>
          <p:nvPr/>
        </p:nvSpPr>
        <p:spPr bwMode="auto">
          <a:xfrm>
            <a:off x="9818637" y="4833193"/>
            <a:ext cx="851605" cy="544532"/>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2.</a:t>
            </a:r>
            <a:r>
              <a:rPr lang="en-IN" sz="1600" b="1" u="sng" dirty="0" smtClean="0">
                <a:gradFill>
                  <a:gsLst>
                    <a:gs pos="0">
                      <a:srgbClr val="FFFFFF"/>
                    </a:gs>
                    <a:gs pos="100000">
                      <a:srgbClr val="FFFFFF"/>
                    </a:gs>
                  </a:gsLst>
                  <a:lin ang="5400000" scaled="0"/>
                </a:gradFill>
              </a:rPr>
              <a:t>3,4</a:t>
            </a:r>
            <a:endParaRPr lang="en-IN" sz="1600" b="1" u="sng" dirty="0">
              <a:gradFill>
                <a:gsLst>
                  <a:gs pos="0">
                    <a:srgbClr val="FFFFFF"/>
                  </a:gs>
                  <a:gs pos="100000">
                    <a:srgbClr val="FFFFFF"/>
                  </a:gs>
                </a:gsLst>
                <a:lin ang="5400000" scaled="0"/>
              </a:gradFill>
            </a:endParaRPr>
          </a:p>
        </p:txBody>
      </p:sp>
      <p:sp>
        <p:nvSpPr>
          <p:cNvPr id="29" name="Oval 28"/>
          <p:cNvSpPr/>
          <p:nvPr/>
        </p:nvSpPr>
        <p:spPr bwMode="auto">
          <a:xfrm>
            <a:off x="11793498" y="1465577"/>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a:gradFill>
                  <a:gsLst>
                    <a:gs pos="0">
                      <a:srgbClr val="FFFFFF"/>
                    </a:gs>
                    <a:gs pos="100000">
                      <a:srgbClr val="FFFFFF"/>
                    </a:gs>
                  </a:gsLst>
                  <a:lin ang="5400000" scaled="0"/>
                </a:gradFill>
              </a:rPr>
              <a:t>3</a:t>
            </a:r>
          </a:p>
        </p:txBody>
      </p:sp>
      <p:sp>
        <p:nvSpPr>
          <p:cNvPr id="30" name="Oval 29"/>
          <p:cNvSpPr/>
          <p:nvPr/>
        </p:nvSpPr>
        <p:spPr bwMode="auto">
          <a:xfrm>
            <a:off x="10154269" y="1449173"/>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a:gradFill>
                  <a:gsLst>
                    <a:gs pos="0">
                      <a:srgbClr val="FFFFFF"/>
                    </a:gs>
                    <a:gs pos="100000">
                      <a:srgbClr val="FFFFFF"/>
                    </a:gs>
                  </a:gsLst>
                  <a:lin ang="5400000" scaled="0"/>
                </a:gradFill>
              </a:rPr>
              <a:t>4</a:t>
            </a:r>
          </a:p>
        </p:txBody>
      </p:sp>
      <p:sp>
        <p:nvSpPr>
          <p:cNvPr id="31" name="Oval 30"/>
          <p:cNvSpPr/>
          <p:nvPr/>
        </p:nvSpPr>
        <p:spPr bwMode="auto">
          <a:xfrm>
            <a:off x="7516028" y="2741562"/>
            <a:ext cx="574417" cy="57441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IN" sz="2000" b="1" u="sng" dirty="0" smtClean="0">
                <a:gradFill>
                  <a:gsLst>
                    <a:gs pos="0">
                      <a:srgbClr val="FFFFFF"/>
                    </a:gs>
                    <a:gs pos="100000">
                      <a:srgbClr val="FFFFFF"/>
                    </a:gs>
                  </a:gsLst>
                  <a:lin ang="5400000" scaled="0"/>
                </a:gradFill>
              </a:rPr>
              <a:t>1</a:t>
            </a:r>
            <a:endParaRPr lang="en-IN" sz="2000" b="1" u="sng"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8010192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22" presetClass="exit" presetSubtype="1" fill="hold" nodeType="withEffect">
                                  <p:stCondLst>
                                    <p:cond delay="0"/>
                                  </p:stCondLst>
                                  <p:childTnLst>
                                    <p:animEffect transition="out" filter="wipe(up)">
                                      <p:cBhvr>
                                        <p:cTn id="8" dur="500"/>
                                        <p:tgtEl>
                                          <p:spTgt spid="36"/>
                                        </p:tgtEl>
                                      </p:cBhvr>
                                    </p:animEffect>
                                    <p:set>
                                      <p:cBhvr>
                                        <p:cTn id="9" dur="1" fill="hold">
                                          <p:stCondLst>
                                            <p:cond delay="499"/>
                                          </p:stCondLst>
                                        </p:cTn>
                                        <p:tgtEl>
                                          <p:spTgt spid="36"/>
                                        </p:tgtEl>
                                        <p:attrNameLst>
                                          <p:attrName>style.visibility</p:attrName>
                                        </p:attrNameLst>
                                      </p:cBhvr>
                                      <p:to>
                                        <p:strVal val="hidden"/>
                                      </p:to>
                                    </p:set>
                                  </p:childTnLst>
                                </p:cTn>
                              </p:par>
                            </p:childTnLst>
                          </p:cTn>
                        </p:par>
                        <p:par>
                          <p:cTn id="10" fill="hold">
                            <p:stCondLst>
                              <p:cond delay="500"/>
                            </p:stCondLst>
                            <p:childTnLst>
                              <p:par>
                                <p:cTn id="11" presetID="22" presetClass="entr" presetSubtype="1" repeatCount="indefinite" fill="hold" nodeType="afterEffect">
                                  <p:stCondLst>
                                    <p:cond delay="0"/>
                                  </p:stCondLst>
                                  <p:endCondLst>
                                    <p:cond evt="onNext" delay="0">
                                      <p:tgtEl>
                                        <p:sldTgt/>
                                      </p:tgtEl>
                                    </p:cond>
                                  </p:end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10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childTnLst>
                          </p:cTn>
                        </p:par>
                        <p:par>
                          <p:cTn id="18" fill="hold">
                            <p:stCondLst>
                              <p:cond delay="0"/>
                            </p:stCondLst>
                            <p:childTnLst>
                              <p:par>
                                <p:cTn id="19" presetID="31" presetClass="exit" presetSubtype="0" fill="hold" grpId="0" nodeType="afterEffect">
                                  <p:stCondLst>
                                    <p:cond delay="0"/>
                                  </p:stCondLst>
                                  <p:childTnLst>
                                    <p:anim calcmode="lin" valueType="num">
                                      <p:cBhvr>
                                        <p:cTn id="20" dur="1000"/>
                                        <p:tgtEl>
                                          <p:spTgt spid="39"/>
                                        </p:tgtEl>
                                        <p:attrNameLst>
                                          <p:attrName>ppt_w</p:attrName>
                                        </p:attrNameLst>
                                      </p:cBhvr>
                                      <p:tavLst>
                                        <p:tav tm="0">
                                          <p:val>
                                            <p:strVal val="ppt_w"/>
                                          </p:val>
                                        </p:tav>
                                        <p:tav tm="100000">
                                          <p:val>
                                            <p:fltVal val="0"/>
                                          </p:val>
                                        </p:tav>
                                      </p:tavLst>
                                    </p:anim>
                                    <p:anim calcmode="lin" valueType="num">
                                      <p:cBhvr>
                                        <p:cTn id="21" dur="1000"/>
                                        <p:tgtEl>
                                          <p:spTgt spid="39"/>
                                        </p:tgtEl>
                                        <p:attrNameLst>
                                          <p:attrName>ppt_h</p:attrName>
                                        </p:attrNameLst>
                                      </p:cBhvr>
                                      <p:tavLst>
                                        <p:tav tm="0">
                                          <p:val>
                                            <p:strVal val="ppt_h"/>
                                          </p:val>
                                        </p:tav>
                                        <p:tav tm="100000">
                                          <p:val>
                                            <p:fltVal val="0"/>
                                          </p:val>
                                        </p:tav>
                                      </p:tavLst>
                                    </p:anim>
                                    <p:anim calcmode="lin" valueType="num">
                                      <p:cBhvr>
                                        <p:cTn id="22" dur="1000"/>
                                        <p:tgtEl>
                                          <p:spTgt spid="39"/>
                                        </p:tgtEl>
                                        <p:attrNameLst>
                                          <p:attrName>style.rotation</p:attrName>
                                        </p:attrNameLst>
                                      </p:cBhvr>
                                      <p:tavLst>
                                        <p:tav tm="0">
                                          <p:val>
                                            <p:fltVal val="0"/>
                                          </p:val>
                                        </p:tav>
                                        <p:tav tm="100000">
                                          <p:val>
                                            <p:fltVal val="90"/>
                                          </p:val>
                                        </p:tav>
                                      </p:tavLst>
                                    </p:anim>
                                    <p:animEffect transition="out" filter="fade">
                                      <p:cBhvr>
                                        <p:cTn id="23" dur="1000"/>
                                        <p:tgtEl>
                                          <p:spTgt spid="39"/>
                                        </p:tgtEl>
                                      </p:cBhvr>
                                    </p:animEffect>
                                    <p:set>
                                      <p:cBhvr>
                                        <p:cTn id="24" dur="1" fill="hold">
                                          <p:stCondLst>
                                            <p:cond delay="999"/>
                                          </p:stCondLst>
                                        </p:cTn>
                                        <p:tgtEl>
                                          <p:spTgt spid="39"/>
                                        </p:tgtEl>
                                        <p:attrNameLst>
                                          <p:attrName>style.visibility</p:attrName>
                                        </p:attrNameLst>
                                      </p:cBhvr>
                                      <p:to>
                                        <p:strVal val="hidden"/>
                                      </p:to>
                                    </p:set>
                                  </p:childTnLst>
                                </p:cTn>
                              </p:par>
                              <p:par>
                                <p:cTn id="25" presetID="31" presetClass="exit" presetSubtype="0" fill="hold" grpId="0" nodeType="withEffect">
                                  <p:stCondLst>
                                    <p:cond delay="0"/>
                                  </p:stCondLst>
                                  <p:childTnLst>
                                    <p:anim calcmode="lin" valueType="num">
                                      <p:cBhvr>
                                        <p:cTn id="26" dur="1000"/>
                                        <p:tgtEl>
                                          <p:spTgt spid="48"/>
                                        </p:tgtEl>
                                        <p:attrNameLst>
                                          <p:attrName>ppt_w</p:attrName>
                                        </p:attrNameLst>
                                      </p:cBhvr>
                                      <p:tavLst>
                                        <p:tav tm="0">
                                          <p:val>
                                            <p:strVal val="ppt_w"/>
                                          </p:val>
                                        </p:tav>
                                        <p:tav tm="100000">
                                          <p:val>
                                            <p:fltVal val="0"/>
                                          </p:val>
                                        </p:tav>
                                      </p:tavLst>
                                    </p:anim>
                                    <p:anim calcmode="lin" valueType="num">
                                      <p:cBhvr>
                                        <p:cTn id="27" dur="1000"/>
                                        <p:tgtEl>
                                          <p:spTgt spid="48"/>
                                        </p:tgtEl>
                                        <p:attrNameLst>
                                          <p:attrName>ppt_h</p:attrName>
                                        </p:attrNameLst>
                                      </p:cBhvr>
                                      <p:tavLst>
                                        <p:tav tm="0">
                                          <p:val>
                                            <p:strVal val="ppt_h"/>
                                          </p:val>
                                        </p:tav>
                                        <p:tav tm="100000">
                                          <p:val>
                                            <p:fltVal val="0"/>
                                          </p:val>
                                        </p:tav>
                                      </p:tavLst>
                                    </p:anim>
                                    <p:anim calcmode="lin" valueType="num">
                                      <p:cBhvr>
                                        <p:cTn id="28" dur="1000"/>
                                        <p:tgtEl>
                                          <p:spTgt spid="48"/>
                                        </p:tgtEl>
                                        <p:attrNameLst>
                                          <p:attrName>style.rotation</p:attrName>
                                        </p:attrNameLst>
                                      </p:cBhvr>
                                      <p:tavLst>
                                        <p:tav tm="0">
                                          <p:val>
                                            <p:fltVal val="0"/>
                                          </p:val>
                                        </p:tav>
                                        <p:tav tm="100000">
                                          <p:val>
                                            <p:fltVal val="90"/>
                                          </p:val>
                                        </p:tav>
                                      </p:tavLst>
                                    </p:anim>
                                    <p:animEffect transition="out" filter="fade">
                                      <p:cBhvr>
                                        <p:cTn id="29" dur="1000"/>
                                        <p:tgtEl>
                                          <p:spTgt spid="48"/>
                                        </p:tgtEl>
                                      </p:cBhvr>
                                    </p:animEffect>
                                    <p:set>
                                      <p:cBhvr>
                                        <p:cTn id="30" dur="1" fill="hold">
                                          <p:stCondLst>
                                            <p:cond delay="999"/>
                                          </p:stCondLst>
                                        </p:cTn>
                                        <p:tgtEl>
                                          <p:spTgt spid="48"/>
                                        </p:tgtEl>
                                        <p:attrNameLst>
                                          <p:attrName>style.visibility</p:attrName>
                                        </p:attrNameLst>
                                      </p:cBhvr>
                                      <p:to>
                                        <p:strVal val="hidden"/>
                                      </p:to>
                                    </p:set>
                                  </p:childTnLst>
                                </p:cTn>
                              </p:par>
                            </p:childTnLst>
                          </p:cTn>
                        </p:par>
                        <p:par>
                          <p:cTn id="31" fill="hold">
                            <p:stCondLst>
                              <p:cond delay="1000"/>
                            </p:stCondLst>
                            <p:childTnLst>
                              <p:par>
                                <p:cTn id="32" presetID="22" presetClass="exit" presetSubtype="4" fill="hold" nodeType="afterEffect">
                                  <p:stCondLst>
                                    <p:cond delay="0"/>
                                  </p:stCondLst>
                                  <p:childTnLst>
                                    <p:animEffect transition="out" filter="wipe(down)">
                                      <p:cBhvr>
                                        <p:cTn id="33" dur="1000"/>
                                        <p:tgtEl>
                                          <p:spTgt spid="37"/>
                                        </p:tgtEl>
                                      </p:cBhvr>
                                    </p:animEffect>
                                    <p:set>
                                      <p:cBhvr>
                                        <p:cTn id="34" dur="1" fill="hold">
                                          <p:stCondLst>
                                            <p:cond delay="999"/>
                                          </p:stCondLst>
                                        </p:cTn>
                                        <p:tgtEl>
                                          <p:spTgt spid="37"/>
                                        </p:tgtEl>
                                        <p:attrNameLst>
                                          <p:attrName>style.visibility</p:attrName>
                                        </p:attrNameLst>
                                      </p:cBhvr>
                                      <p:to>
                                        <p:strVal val="hidden"/>
                                      </p:to>
                                    </p:set>
                                  </p:childTnLst>
                                </p:cTn>
                              </p:par>
                              <p:par>
                                <p:cTn id="35" presetID="22" presetClass="exit" presetSubtype="4" fill="hold" nodeType="withEffect">
                                  <p:stCondLst>
                                    <p:cond delay="0"/>
                                  </p:stCondLst>
                                  <p:childTnLst>
                                    <p:animEffect transition="out" filter="wipe(down)">
                                      <p:cBhvr>
                                        <p:cTn id="36" dur="1000"/>
                                        <p:tgtEl>
                                          <p:spTgt spid="38"/>
                                        </p:tgtEl>
                                      </p:cBhvr>
                                    </p:animEffect>
                                    <p:set>
                                      <p:cBhvr>
                                        <p:cTn id="37" dur="1" fill="hold">
                                          <p:stCondLst>
                                            <p:cond delay="999"/>
                                          </p:stCondLst>
                                        </p:cTn>
                                        <p:tgtEl>
                                          <p:spTgt spid="38"/>
                                        </p:tgtEl>
                                        <p:attrNameLst>
                                          <p:attrName>style.visibility</p:attrName>
                                        </p:attrNameLst>
                                      </p:cBhvr>
                                      <p:to>
                                        <p:strVal val="hidden"/>
                                      </p:to>
                                    </p:set>
                                  </p:childTnLst>
                                </p:cTn>
                              </p:par>
                            </p:childTnLst>
                          </p:cTn>
                        </p:par>
                        <p:par>
                          <p:cTn id="38" fill="hold">
                            <p:stCondLst>
                              <p:cond delay="2000"/>
                            </p:stCondLst>
                            <p:childTnLst>
                              <p:par>
                                <p:cTn id="39" presetID="22" presetClass="entr" presetSubtype="4" repeatCount="indefinite" fill="hold" nodeType="afterEffect">
                                  <p:stCondLst>
                                    <p:cond delay="0"/>
                                  </p:stCondLst>
                                  <p:endCondLst>
                                    <p:cond evt="onNext" delay="0">
                                      <p:tgtEl>
                                        <p:sldTgt/>
                                      </p:tgtEl>
                                    </p:cond>
                                  </p:endCondLst>
                                  <p:childTnLst>
                                    <p:set>
                                      <p:cBhvr>
                                        <p:cTn id="40" dur="1" fill="hold">
                                          <p:stCondLst>
                                            <p:cond delay="0"/>
                                          </p:stCondLst>
                                        </p:cTn>
                                        <p:tgtEl>
                                          <p:spTgt spid="37"/>
                                        </p:tgtEl>
                                        <p:attrNameLst>
                                          <p:attrName>style.visibility</p:attrName>
                                        </p:attrNameLst>
                                      </p:cBhvr>
                                      <p:to>
                                        <p:strVal val="visible"/>
                                      </p:to>
                                    </p:set>
                                    <p:animEffect transition="in" filter="wipe(down)">
                                      <p:cBhvr>
                                        <p:cTn id="41" dur="1000"/>
                                        <p:tgtEl>
                                          <p:spTgt spid="37"/>
                                        </p:tgtEl>
                                      </p:cBhvr>
                                    </p:animEffect>
                                  </p:childTnLst>
                                </p:cTn>
                              </p:par>
                              <p:par>
                                <p:cTn id="42" presetID="22" presetClass="entr" presetSubtype="4" repeatCount="indefinite" fill="hold" nodeType="withEffect">
                                  <p:stCondLst>
                                    <p:cond delay="0"/>
                                  </p:stCondLst>
                                  <p:endCondLst>
                                    <p:cond evt="onNext" delay="0">
                                      <p:tgtEl>
                                        <p:sldTgt/>
                                      </p:tgtEl>
                                    </p:cond>
                                  </p:endCondLst>
                                  <p:childTnLst>
                                    <p:set>
                                      <p:cBhvr>
                                        <p:cTn id="43" dur="1" fill="hold">
                                          <p:stCondLst>
                                            <p:cond delay="0"/>
                                          </p:stCondLst>
                                        </p:cTn>
                                        <p:tgtEl>
                                          <p:spTgt spid="38"/>
                                        </p:tgtEl>
                                        <p:attrNameLst>
                                          <p:attrName>style.visibility</p:attrName>
                                        </p:attrNameLst>
                                      </p:cBhvr>
                                      <p:to>
                                        <p:strVal val="visible"/>
                                      </p:to>
                                    </p:set>
                                    <p:animEffect transition="in" filter="wipe(down)">
                                      <p:cBhvr>
                                        <p:cTn id="44" dur="1000"/>
                                        <p:tgtEl>
                                          <p:spTgt spid="38"/>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childTnLst>
                          </p:cTn>
                        </p:par>
                        <p:par>
                          <p:cTn id="49" fill="hold">
                            <p:stCondLst>
                              <p:cond delay="0"/>
                            </p:stCondLst>
                            <p:childTnLst>
                              <p:par>
                                <p:cTn id="50" presetID="16" presetClass="entr" presetSubtype="21"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barn(inVertical)">
                                      <p:cBhvr>
                                        <p:cTn id="52" dur="1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childTnLst>
                          </p:cTn>
                        </p:par>
                        <p:par>
                          <p:cTn id="57" fill="hold">
                            <p:stCondLst>
                              <p:cond delay="0"/>
                            </p:stCondLst>
                            <p:childTnLst>
                              <p:par>
                                <p:cTn id="58" presetID="31" presetClass="exit" presetSubtype="0" repeatCount="2000" fill="hold" grpId="0" nodeType="afterEffect">
                                  <p:stCondLst>
                                    <p:cond delay="0"/>
                                  </p:stCondLst>
                                  <p:childTnLst>
                                    <p:anim calcmode="lin" valueType="num">
                                      <p:cBhvr>
                                        <p:cTn id="59" dur="1000"/>
                                        <p:tgtEl>
                                          <p:spTgt spid="50">
                                            <p:txEl>
                                              <p:pRg st="0" end="0"/>
                                            </p:txEl>
                                          </p:spTgt>
                                        </p:tgtEl>
                                        <p:attrNameLst>
                                          <p:attrName>ppt_w</p:attrName>
                                        </p:attrNameLst>
                                      </p:cBhvr>
                                      <p:tavLst>
                                        <p:tav tm="0">
                                          <p:val>
                                            <p:strVal val="ppt_w"/>
                                          </p:val>
                                        </p:tav>
                                        <p:tav tm="100000">
                                          <p:val>
                                            <p:fltVal val="0"/>
                                          </p:val>
                                        </p:tav>
                                      </p:tavLst>
                                    </p:anim>
                                    <p:anim calcmode="lin" valueType="num">
                                      <p:cBhvr>
                                        <p:cTn id="60" dur="1000"/>
                                        <p:tgtEl>
                                          <p:spTgt spid="50">
                                            <p:txEl>
                                              <p:pRg st="0" end="0"/>
                                            </p:txEl>
                                          </p:spTgt>
                                        </p:tgtEl>
                                        <p:attrNameLst>
                                          <p:attrName>ppt_h</p:attrName>
                                        </p:attrNameLst>
                                      </p:cBhvr>
                                      <p:tavLst>
                                        <p:tav tm="0">
                                          <p:val>
                                            <p:strVal val="ppt_h"/>
                                          </p:val>
                                        </p:tav>
                                        <p:tav tm="100000">
                                          <p:val>
                                            <p:fltVal val="0"/>
                                          </p:val>
                                        </p:tav>
                                      </p:tavLst>
                                    </p:anim>
                                    <p:anim calcmode="lin" valueType="num">
                                      <p:cBhvr>
                                        <p:cTn id="61" dur="1000"/>
                                        <p:tgtEl>
                                          <p:spTgt spid="50">
                                            <p:txEl>
                                              <p:pRg st="0" end="0"/>
                                            </p:txEl>
                                          </p:spTgt>
                                        </p:tgtEl>
                                        <p:attrNameLst>
                                          <p:attrName>style.rotation</p:attrName>
                                        </p:attrNameLst>
                                      </p:cBhvr>
                                      <p:tavLst>
                                        <p:tav tm="0">
                                          <p:val>
                                            <p:fltVal val="0"/>
                                          </p:val>
                                        </p:tav>
                                        <p:tav tm="100000">
                                          <p:val>
                                            <p:fltVal val="90"/>
                                          </p:val>
                                        </p:tav>
                                      </p:tavLst>
                                    </p:anim>
                                    <p:animEffect transition="out" filter="fade">
                                      <p:cBhvr>
                                        <p:cTn id="62" dur="1000"/>
                                        <p:tgtEl>
                                          <p:spTgt spid="50">
                                            <p:txEl>
                                              <p:pRg st="0" end="0"/>
                                            </p:txEl>
                                          </p:spTgt>
                                        </p:tgtEl>
                                      </p:cBhvr>
                                    </p:animEffect>
                                    <p:set>
                                      <p:cBhvr>
                                        <p:cTn id="63" dur="1" fill="hold">
                                          <p:stCondLst>
                                            <p:cond delay="999"/>
                                          </p:stCondLst>
                                        </p:cTn>
                                        <p:tgtEl>
                                          <p:spTgt spid="50">
                                            <p:txEl>
                                              <p:pRg st="0" end="0"/>
                                            </p:txEl>
                                          </p:spTgt>
                                        </p:tgtEl>
                                        <p:attrNameLst>
                                          <p:attrName>style.visibility</p:attrName>
                                        </p:attrNameLst>
                                      </p:cBhvr>
                                      <p:to>
                                        <p:strVal val="hidden"/>
                                      </p:to>
                                    </p:set>
                                  </p:childTnLst>
                                </p:cTn>
                              </p:par>
                            </p:childTnLst>
                          </p:cTn>
                        </p:par>
                        <p:par>
                          <p:cTn id="64" fill="hold">
                            <p:stCondLst>
                              <p:cond delay="2000"/>
                            </p:stCondLst>
                            <p:childTnLst>
                              <p:par>
                                <p:cTn id="65" presetID="31" presetClass="exit" presetSubtype="0" repeatCount="2000" fill="hold" grpId="0" nodeType="afterEffect">
                                  <p:stCondLst>
                                    <p:cond delay="0"/>
                                  </p:stCondLst>
                                  <p:childTnLst>
                                    <p:anim calcmode="lin" valueType="num">
                                      <p:cBhvr>
                                        <p:cTn id="66" dur="1000"/>
                                        <p:tgtEl>
                                          <p:spTgt spid="50">
                                            <p:bg/>
                                          </p:spTgt>
                                        </p:tgtEl>
                                        <p:attrNameLst>
                                          <p:attrName>ppt_w</p:attrName>
                                        </p:attrNameLst>
                                      </p:cBhvr>
                                      <p:tavLst>
                                        <p:tav tm="0">
                                          <p:val>
                                            <p:strVal val="ppt_w"/>
                                          </p:val>
                                        </p:tav>
                                        <p:tav tm="100000">
                                          <p:val>
                                            <p:fltVal val="0"/>
                                          </p:val>
                                        </p:tav>
                                      </p:tavLst>
                                    </p:anim>
                                    <p:anim calcmode="lin" valueType="num">
                                      <p:cBhvr>
                                        <p:cTn id="67" dur="1000"/>
                                        <p:tgtEl>
                                          <p:spTgt spid="50">
                                            <p:bg/>
                                          </p:spTgt>
                                        </p:tgtEl>
                                        <p:attrNameLst>
                                          <p:attrName>ppt_h</p:attrName>
                                        </p:attrNameLst>
                                      </p:cBhvr>
                                      <p:tavLst>
                                        <p:tav tm="0">
                                          <p:val>
                                            <p:strVal val="ppt_h"/>
                                          </p:val>
                                        </p:tav>
                                        <p:tav tm="100000">
                                          <p:val>
                                            <p:fltVal val="0"/>
                                          </p:val>
                                        </p:tav>
                                      </p:tavLst>
                                    </p:anim>
                                    <p:anim calcmode="lin" valueType="num">
                                      <p:cBhvr>
                                        <p:cTn id="68" dur="1000"/>
                                        <p:tgtEl>
                                          <p:spTgt spid="50">
                                            <p:bg/>
                                          </p:spTgt>
                                        </p:tgtEl>
                                        <p:attrNameLst>
                                          <p:attrName>style.rotation</p:attrName>
                                        </p:attrNameLst>
                                      </p:cBhvr>
                                      <p:tavLst>
                                        <p:tav tm="0">
                                          <p:val>
                                            <p:fltVal val="0"/>
                                          </p:val>
                                        </p:tav>
                                        <p:tav tm="100000">
                                          <p:val>
                                            <p:fltVal val="90"/>
                                          </p:val>
                                        </p:tav>
                                      </p:tavLst>
                                    </p:anim>
                                    <p:animEffect transition="out" filter="fade">
                                      <p:cBhvr>
                                        <p:cTn id="69" dur="1000"/>
                                        <p:tgtEl>
                                          <p:spTgt spid="50">
                                            <p:bg/>
                                          </p:spTgt>
                                        </p:tgtEl>
                                      </p:cBhvr>
                                    </p:animEffect>
                                    <p:set>
                                      <p:cBhvr>
                                        <p:cTn id="70" dur="1" fill="hold">
                                          <p:stCondLst>
                                            <p:cond delay="999"/>
                                          </p:stCondLst>
                                        </p:cTn>
                                        <p:tgtEl>
                                          <p:spTgt spid="50">
                                            <p:bg/>
                                          </p:spTgt>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childTnLst>
                                </p:cTn>
                              </p:par>
                            </p:childTnLst>
                          </p:cTn>
                        </p:par>
                        <p:par>
                          <p:cTn id="75" fill="hold">
                            <p:stCondLst>
                              <p:cond delay="0"/>
                            </p:stCondLst>
                            <p:childTnLst>
                              <p:par>
                                <p:cTn id="76" presetID="63" presetClass="path" presetSubtype="0" accel="50000" decel="50000" fill="hold" grpId="0" nodeType="afterEffect">
                                  <p:stCondLst>
                                    <p:cond delay="0"/>
                                  </p:stCondLst>
                                  <p:iterate type="wd">
                                    <p:tmPct val="10000"/>
                                  </p:iterate>
                                  <p:childTnLst>
                                    <p:animMotion origin="layout" path="M -4.375E-6 1.48148E-6 L 0.19727 -0.00046 " pathEditMode="relative" rAng="0" ptsTypes="AA">
                                      <p:cBhvr>
                                        <p:cTn id="77" dur="3000" fill="hold"/>
                                        <p:tgtEl>
                                          <p:spTgt spid="52"/>
                                        </p:tgtEl>
                                        <p:attrNameLst>
                                          <p:attrName>ppt_x</p:attrName>
                                          <p:attrName>ppt_y</p:attrName>
                                        </p:attrNameLst>
                                      </p:cBhvr>
                                      <p:rCtr x="9857" y="-23"/>
                                    </p:animMotion>
                                  </p:childTnLst>
                                </p:cTn>
                              </p:par>
                              <p:par>
                                <p:cTn id="78" presetID="35" presetClass="path" presetSubtype="0" accel="50000" decel="50000" fill="hold" grpId="0" nodeType="withEffect">
                                  <p:stCondLst>
                                    <p:cond delay="0"/>
                                  </p:stCondLst>
                                  <p:childTnLst>
                                    <p:animMotion origin="layout" path="M -1.875E-6 -2.96296E-6 L -0.19844 -0.00069 " pathEditMode="relative" rAng="0" ptsTypes="AA">
                                      <p:cBhvr>
                                        <p:cTn id="79" dur="3000" fill="hold"/>
                                        <p:tgtEl>
                                          <p:spTgt spid="53"/>
                                        </p:tgtEl>
                                        <p:attrNameLst>
                                          <p:attrName>ppt_x</p:attrName>
                                          <p:attrName>ppt_y</p:attrName>
                                        </p:attrNameLst>
                                      </p:cBhvr>
                                      <p:rCtr x="-9948" y="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8" grpId="0" animBg="1"/>
      <p:bldP spid="50" grpId="0" build="allAtOnce" animBg="1"/>
      <p:bldP spid="52" grpId="0"/>
      <p:bldP spid="53" grpId="0"/>
      <p:bldP spid="4" grpId="0" animBg="1"/>
      <p:bldP spid="26" grpId="0" animBg="1"/>
      <p:bldP spid="27" grpId="0" animBg="1"/>
      <p:bldP spid="29" grpId="0" animBg="1"/>
      <p:bldP spid="3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Demo</a:t>
            </a:r>
            <a:endParaRPr lang="en-IN" dirty="0"/>
          </a:p>
        </p:txBody>
      </p:sp>
      <p:sp>
        <p:nvSpPr>
          <p:cNvPr id="3" name="Text Placeholder 2"/>
          <p:cNvSpPr>
            <a:spLocks noGrp="1"/>
          </p:cNvSpPr>
          <p:nvPr>
            <p:ph type="body" sz="quarter" idx="12"/>
          </p:nvPr>
        </p:nvSpPr>
        <p:spPr/>
        <p:txBody>
          <a:bodyPr/>
          <a:lstStyle/>
          <a:p>
            <a:r>
              <a:rPr lang="en-IN" dirty="0" smtClean="0"/>
              <a:t>Permanent Failover</a:t>
            </a:r>
            <a:endParaRPr lang="en-IN" dirty="0"/>
          </a:p>
        </p:txBody>
      </p:sp>
    </p:spTree>
    <p:extLst>
      <p:ext uri="{BB962C8B-B14F-4D97-AF65-F5344CB8AC3E}">
        <p14:creationId xmlns:p14="http://schemas.microsoft.com/office/powerpoint/2010/main" val="39012725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smtClean="0"/>
              <a:t>Other Considerations</a:t>
            </a:r>
            <a:endParaRPr lang="en-IN" dirty="0"/>
          </a:p>
        </p:txBody>
      </p:sp>
      <p:sp>
        <p:nvSpPr>
          <p:cNvPr id="5" name="Content Placeholder 4"/>
          <p:cNvSpPr>
            <a:spLocks noGrp="1"/>
          </p:cNvSpPr>
          <p:nvPr>
            <p:ph type="body" sz="quarter" idx="11"/>
          </p:nvPr>
        </p:nvSpPr>
        <p:spPr>
          <a:xfrm>
            <a:off x="274639" y="1212849"/>
            <a:ext cx="11889564" cy="4001095"/>
          </a:xfrm>
        </p:spPr>
        <p:txBody>
          <a:bodyPr/>
          <a:lstStyle/>
          <a:p>
            <a:r>
              <a:rPr lang="en-IN" dirty="0" smtClean="0"/>
              <a:t>Reversing Roles</a:t>
            </a:r>
          </a:p>
          <a:p>
            <a:r>
              <a:rPr lang="en-IN" dirty="0" smtClean="0"/>
              <a:t>Patching</a:t>
            </a:r>
          </a:p>
          <a:p>
            <a:r>
              <a:rPr lang="en-IN" dirty="0" smtClean="0"/>
              <a:t>Using Content Delivery Network to minimize visible downtime</a:t>
            </a:r>
          </a:p>
          <a:p>
            <a:r>
              <a:rPr lang="en-IN" dirty="0" smtClean="0"/>
              <a:t>When both farms fail</a:t>
            </a:r>
          </a:p>
          <a:p>
            <a:endParaRPr lang="en-IN" dirty="0"/>
          </a:p>
        </p:txBody>
      </p:sp>
    </p:spTree>
    <p:extLst>
      <p:ext uri="{BB962C8B-B14F-4D97-AF65-F5344CB8AC3E}">
        <p14:creationId xmlns:p14="http://schemas.microsoft.com/office/powerpoint/2010/main" val="351902153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Summary</a:t>
            </a:r>
            <a:endParaRPr lang="en-IN" dirty="0"/>
          </a:p>
        </p:txBody>
      </p:sp>
      <p:sp>
        <p:nvSpPr>
          <p:cNvPr id="3" name="Content Placeholder 2"/>
          <p:cNvSpPr>
            <a:spLocks noGrp="1"/>
          </p:cNvSpPr>
          <p:nvPr>
            <p:ph type="body" sz="quarter" idx="11"/>
          </p:nvPr>
        </p:nvSpPr>
        <p:spPr/>
        <p:txBody>
          <a:bodyPr/>
          <a:lstStyle/>
          <a:p>
            <a:r>
              <a:rPr lang="en-IN" dirty="0" smtClean="0"/>
              <a:t>Geo-Distributed Farms with Hot-Standby DR and Auto Failovers helps in increasing the HA</a:t>
            </a:r>
          </a:p>
          <a:p>
            <a:r>
              <a:rPr lang="en-IN" dirty="0" smtClean="0"/>
              <a:t>Azure services such as Traffic Manager helps in automatic failover </a:t>
            </a:r>
          </a:p>
          <a:p>
            <a:r>
              <a:rPr lang="en-IN" dirty="0" smtClean="0"/>
              <a:t>Current limitations in Azure required additional steps for configuring DR</a:t>
            </a:r>
          </a:p>
          <a:p>
            <a:r>
              <a:rPr lang="en-IN" dirty="0" smtClean="0"/>
              <a:t>Custom log shipping solution required to sync data between cross data centers in Azure</a:t>
            </a:r>
            <a:endParaRPr lang="en-IN" dirty="0"/>
          </a:p>
        </p:txBody>
      </p:sp>
    </p:spTree>
    <p:extLst>
      <p:ext uri="{BB962C8B-B14F-4D97-AF65-F5344CB8AC3E}">
        <p14:creationId xmlns:p14="http://schemas.microsoft.com/office/powerpoint/2010/main" val="3876613023"/>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References</a:t>
            </a:r>
            <a:endParaRPr lang="en-IN" dirty="0"/>
          </a:p>
        </p:txBody>
      </p:sp>
      <p:sp>
        <p:nvSpPr>
          <p:cNvPr id="3" name="Content Placeholder 2"/>
          <p:cNvSpPr>
            <a:spLocks noGrp="1"/>
          </p:cNvSpPr>
          <p:nvPr>
            <p:ph type="body" sz="quarter" idx="11"/>
          </p:nvPr>
        </p:nvSpPr>
        <p:spPr>
          <a:xfrm>
            <a:off x="274639" y="1212849"/>
            <a:ext cx="11889564" cy="5109091"/>
          </a:xfrm>
        </p:spPr>
        <p:txBody>
          <a:bodyPr/>
          <a:lstStyle/>
          <a:p>
            <a:r>
              <a:rPr lang="en-IN" dirty="0" smtClean="0">
                <a:hlinkClick r:id="rId3"/>
              </a:rPr>
              <a:t>Cloud Services, Virtual Machines, and Virtual Network SLA</a:t>
            </a:r>
            <a:endParaRPr lang="en-IN" dirty="0" smtClean="0"/>
          </a:p>
          <a:p>
            <a:r>
              <a:rPr lang="en-IN" dirty="0">
                <a:hlinkClick r:id="rId4"/>
              </a:rPr>
              <a:t>Geo-DR for SQL Server on Windows Azure Infrastructure Services using Log Shipping</a:t>
            </a:r>
            <a:endParaRPr lang="en-IN" dirty="0">
              <a:hlinkClick r:id="rId5"/>
            </a:endParaRPr>
          </a:p>
          <a:p>
            <a:r>
              <a:rPr lang="en-IN" dirty="0" smtClean="0">
                <a:hlinkClick r:id="rId5"/>
              </a:rPr>
              <a:t>Tutorial: Listener Configuration for AlwaysOn Availability Groups in Windows Azure</a:t>
            </a:r>
            <a:endParaRPr lang="en-IN" dirty="0" smtClean="0"/>
          </a:p>
          <a:p>
            <a:r>
              <a:rPr lang="en-IN" dirty="0" smtClean="0">
                <a:hlinkClick r:id="rId6"/>
              </a:rPr>
              <a:t>SharePoint </a:t>
            </a:r>
            <a:r>
              <a:rPr lang="en-IN" dirty="0">
                <a:hlinkClick r:id="rId6"/>
              </a:rPr>
              <a:t>2013 on Windows Azure </a:t>
            </a:r>
            <a:r>
              <a:rPr lang="en-IN" dirty="0" smtClean="0">
                <a:hlinkClick r:id="rId6"/>
              </a:rPr>
              <a:t>Infrastructure</a:t>
            </a:r>
            <a:endParaRPr lang="en-IN" dirty="0" smtClean="0"/>
          </a:p>
          <a:p>
            <a:r>
              <a:rPr lang="en-IN" dirty="0">
                <a:hlinkClick r:id="rId7"/>
              </a:rPr>
              <a:t>Traffic Manager Overview</a:t>
            </a:r>
            <a:endParaRPr lang="en-IN" dirty="0"/>
          </a:p>
        </p:txBody>
      </p:sp>
    </p:spTree>
    <p:extLst>
      <p:ext uri="{BB962C8B-B14F-4D97-AF65-F5344CB8AC3E}">
        <p14:creationId xmlns:p14="http://schemas.microsoft.com/office/powerpoint/2010/main" val="289111030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6423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1934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N" dirty="0" smtClean="0"/>
              <a:t>To know more about …</a:t>
            </a:r>
            <a:endParaRPr lang="en-IN" dirty="0"/>
          </a:p>
        </p:txBody>
      </p:sp>
      <p:sp>
        <p:nvSpPr>
          <p:cNvPr id="2" name="Text Placeholder 1"/>
          <p:cNvSpPr>
            <a:spLocks noGrp="1"/>
          </p:cNvSpPr>
          <p:nvPr>
            <p:ph type="body" sz="quarter" idx="11"/>
          </p:nvPr>
        </p:nvSpPr>
        <p:spPr>
          <a:xfrm>
            <a:off x="274639" y="1212849"/>
            <a:ext cx="11889564" cy="5016758"/>
          </a:xfrm>
        </p:spPr>
        <p:txBody>
          <a:bodyPr/>
          <a:lstStyle/>
          <a:p>
            <a:r>
              <a:rPr lang="en-IN" dirty="0" smtClean="0"/>
              <a:t>Architectural aspects for defining topology of SharePoint on Azure IAAS</a:t>
            </a:r>
          </a:p>
          <a:p>
            <a:pPr lvl="1"/>
            <a:r>
              <a:rPr lang="en-IN" dirty="0"/>
              <a:t>SPC3992 - Brenda Carter, Kirk Evans </a:t>
            </a:r>
            <a:endParaRPr lang="en-IN" dirty="0" smtClean="0"/>
          </a:p>
          <a:p>
            <a:pPr lvl="1"/>
            <a:r>
              <a:rPr lang="en-IN" dirty="0"/>
              <a:t>SharePoint Solutions and Architectures on Windows Azure Infrastructure Services </a:t>
            </a:r>
            <a:endParaRPr lang="en-IN" dirty="0" smtClean="0"/>
          </a:p>
          <a:p>
            <a:pPr lvl="1"/>
            <a:r>
              <a:rPr lang="en-IN" dirty="0"/>
              <a:t>Thursday, March 6, 2014, 9:00 AM-10:15 AM, Lido 3001-3103  </a:t>
            </a:r>
            <a:endParaRPr lang="en-IN" dirty="0" smtClean="0"/>
          </a:p>
          <a:p>
            <a:endParaRPr lang="en-IN" dirty="0" smtClean="0"/>
          </a:p>
          <a:p>
            <a:r>
              <a:rPr lang="en-IN" dirty="0" smtClean="0"/>
              <a:t>Configure SQL Server Always ON </a:t>
            </a:r>
          </a:p>
          <a:p>
            <a:pPr lvl="1"/>
            <a:r>
              <a:rPr lang="en-IN" dirty="0" smtClean="0"/>
              <a:t>SPC343 </a:t>
            </a:r>
            <a:r>
              <a:rPr lang="en-IN" dirty="0"/>
              <a:t>- Neil Hodgkinson, Wayne Ewington</a:t>
            </a:r>
          </a:p>
          <a:p>
            <a:pPr lvl="1"/>
            <a:r>
              <a:rPr lang="en-IN" dirty="0" smtClean="0"/>
              <a:t>SharePoint </a:t>
            </a:r>
            <a:r>
              <a:rPr lang="en-IN" dirty="0"/>
              <a:t>Business Continuity Management with SQL Server Always </a:t>
            </a:r>
            <a:r>
              <a:rPr lang="en-IN" dirty="0" smtClean="0"/>
              <a:t>On</a:t>
            </a:r>
          </a:p>
          <a:p>
            <a:pPr lvl="1"/>
            <a:r>
              <a:rPr lang="en-IN" dirty="0"/>
              <a:t>Thursday, March 6, 2014, 9:00 AM-10:15 AM, </a:t>
            </a:r>
            <a:r>
              <a:rPr lang="en-IN" dirty="0" err="1"/>
              <a:t>Murano</a:t>
            </a:r>
            <a:r>
              <a:rPr lang="en-IN" dirty="0"/>
              <a:t> 3201-3303 </a:t>
            </a:r>
            <a:endParaRPr lang="en-IN" dirty="0" smtClean="0"/>
          </a:p>
          <a:p>
            <a:pPr lvl="1"/>
            <a:endParaRPr lang="en-IN" dirty="0"/>
          </a:p>
        </p:txBody>
      </p:sp>
    </p:spTree>
    <p:extLst>
      <p:ext uri="{BB962C8B-B14F-4D97-AF65-F5344CB8AC3E}">
        <p14:creationId xmlns:p14="http://schemas.microsoft.com/office/powerpoint/2010/main" val="230856318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801314"/>
          </a:xfrm>
        </p:spPr>
        <p:txBody>
          <a:bodyPr/>
          <a:lstStyle/>
          <a:p>
            <a:r>
              <a:rPr lang="en-IN" dirty="0"/>
              <a:t>Introduction </a:t>
            </a:r>
          </a:p>
          <a:p>
            <a:r>
              <a:rPr lang="en-IN" dirty="0"/>
              <a:t>Solution Architecture</a:t>
            </a:r>
          </a:p>
          <a:p>
            <a:r>
              <a:rPr lang="en-IN" dirty="0"/>
              <a:t>Key Challenges in having Geo-DR in Azure</a:t>
            </a:r>
          </a:p>
          <a:p>
            <a:r>
              <a:rPr lang="en-IN" dirty="0"/>
              <a:t>Initial Configurations </a:t>
            </a:r>
            <a:r>
              <a:rPr lang="en-IN" dirty="0" smtClean="0"/>
              <a:t>- Primary </a:t>
            </a:r>
            <a:r>
              <a:rPr lang="en-IN" dirty="0"/>
              <a:t>and DR </a:t>
            </a:r>
            <a:r>
              <a:rPr lang="en-IN" dirty="0" smtClean="0"/>
              <a:t>Farms</a:t>
            </a:r>
            <a:endParaRPr lang="en-IN" dirty="0"/>
          </a:p>
          <a:p>
            <a:r>
              <a:rPr lang="en-IN" dirty="0" smtClean="0"/>
              <a:t>Enabling </a:t>
            </a:r>
            <a:r>
              <a:rPr lang="en-IN" dirty="0"/>
              <a:t>Auto-Failover – Azure Traffic Manager</a:t>
            </a:r>
          </a:p>
          <a:p>
            <a:r>
              <a:rPr lang="en-IN" dirty="0"/>
              <a:t>Failovers – Temporary and Permanent</a:t>
            </a:r>
          </a:p>
          <a:p>
            <a:r>
              <a:rPr lang="en-IN" dirty="0" smtClean="0"/>
              <a:t>Other Considerations</a:t>
            </a:r>
            <a:endParaRPr lang="en-IN" dirty="0"/>
          </a:p>
        </p:txBody>
      </p:sp>
      <p:sp>
        <p:nvSpPr>
          <p:cNvPr id="3" name="Title 2"/>
          <p:cNvSpPr>
            <a:spLocks noGrp="1"/>
          </p:cNvSpPr>
          <p:nvPr>
            <p:ph type="title"/>
          </p:nvPr>
        </p:nvSpPr>
        <p:spPr/>
        <p:txBody>
          <a:bodyPr/>
          <a:lstStyle/>
          <a:p>
            <a:r>
              <a:rPr lang="en-IN" dirty="0" smtClean="0"/>
              <a:t>Agenda</a:t>
            </a:r>
            <a:endParaRPr lang="en-IN" dirty="0"/>
          </a:p>
        </p:txBody>
      </p:sp>
    </p:spTree>
    <p:extLst>
      <p:ext uri="{BB962C8B-B14F-4D97-AF65-F5344CB8AC3E}">
        <p14:creationId xmlns:p14="http://schemas.microsoft.com/office/powerpoint/2010/main" val="134918949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343001"/>
          </a:xfrm>
        </p:spPr>
        <p:txBody>
          <a:bodyPr/>
          <a:lstStyle/>
          <a:p>
            <a:r>
              <a:rPr lang="en-IN" dirty="0"/>
              <a:t>Internet Facing Web Sites – </a:t>
            </a:r>
            <a:r>
              <a:rPr lang="en-IN" dirty="0" smtClean="0"/>
              <a:t>What Customer wants</a:t>
            </a:r>
            <a:endParaRPr lang="en-IN" dirty="0"/>
          </a:p>
          <a:p>
            <a:pPr lvl="1"/>
            <a:r>
              <a:rPr lang="en-IN" dirty="0" smtClean="0"/>
              <a:t>Minimum </a:t>
            </a:r>
            <a:r>
              <a:rPr lang="en-IN" dirty="0"/>
              <a:t>Downtime/ data loss</a:t>
            </a:r>
          </a:p>
          <a:p>
            <a:r>
              <a:rPr lang="en-IN" dirty="0" smtClean="0"/>
              <a:t>Considerations</a:t>
            </a:r>
            <a:endParaRPr lang="en-IN" dirty="0"/>
          </a:p>
          <a:p>
            <a:pPr lvl="1"/>
            <a:r>
              <a:rPr lang="en-IN" dirty="0"/>
              <a:t>Can each layer of Data Center be made </a:t>
            </a:r>
            <a:r>
              <a:rPr lang="en-IN" dirty="0" smtClean="0"/>
              <a:t>redundant?</a:t>
            </a:r>
            <a:endParaRPr lang="en-IN" dirty="0"/>
          </a:p>
          <a:p>
            <a:pPr lvl="1"/>
            <a:r>
              <a:rPr lang="en-IN" dirty="0"/>
              <a:t>Patching SharePoint mandates complete downtime </a:t>
            </a:r>
          </a:p>
          <a:p>
            <a:pPr lvl="1"/>
            <a:r>
              <a:rPr lang="en-IN" dirty="0"/>
              <a:t>Natural Disasters spanning the whole geographic location</a:t>
            </a:r>
          </a:p>
          <a:p>
            <a:pPr lvl="1"/>
            <a:r>
              <a:rPr lang="en-IN" dirty="0"/>
              <a:t>Azure VMs – Connectivity Uptime - 99.95% </a:t>
            </a:r>
          </a:p>
          <a:p>
            <a:r>
              <a:rPr lang="en-IN" dirty="0"/>
              <a:t>Solution</a:t>
            </a:r>
          </a:p>
          <a:p>
            <a:pPr lvl="1"/>
            <a:r>
              <a:rPr lang="en-IN" dirty="0" smtClean="0"/>
              <a:t>Maximize Uptime, Minimize RPO/RTO</a:t>
            </a:r>
          </a:p>
          <a:p>
            <a:pPr lvl="1"/>
            <a:r>
              <a:rPr lang="en-IN" dirty="0" smtClean="0"/>
              <a:t>Geo-Distributed farms for DR</a:t>
            </a:r>
          </a:p>
          <a:p>
            <a:pPr lvl="1"/>
            <a:r>
              <a:rPr lang="en-IN" dirty="0"/>
              <a:t>Cloud </a:t>
            </a:r>
            <a:r>
              <a:rPr lang="en-IN" dirty="0" smtClean="0"/>
              <a:t>Hosting and </a:t>
            </a:r>
            <a:r>
              <a:rPr lang="en-IN" dirty="0"/>
              <a:t>Auto Failovers </a:t>
            </a:r>
          </a:p>
        </p:txBody>
      </p:sp>
      <p:sp>
        <p:nvSpPr>
          <p:cNvPr id="3" name="Title 2"/>
          <p:cNvSpPr>
            <a:spLocks noGrp="1"/>
          </p:cNvSpPr>
          <p:nvPr>
            <p:ph type="title"/>
          </p:nvPr>
        </p:nvSpPr>
        <p:spPr/>
        <p:txBody>
          <a:bodyPr/>
          <a:lstStyle/>
          <a:p>
            <a:r>
              <a:rPr lang="en-IN" dirty="0"/>
              <a:t>Introduction</a:t>
            </a:r>
          </a:p>
        </p:txBody>
      </p:sp>
    </p:spTree>
    <p:extLst>
      <p:ext uri="{BB962C8B-B14F-4D97-AF65-F5344CB8AC3E}">
        <p14:creationId xmlns:p14="http://schemas.microsoft.com/office/powerpoint/2010/main" val="38161107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wipe(left)">
                                      <p:cBhvr>
                                        <p:cTn id="7" dur="500"/>
                                        <p:tgtEl>
                                          <p:spTgt spid="2">
                                            <p:txEl>
                                              <p:pRg st="7" end="7"/>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2">
                                            <p:txEl>
                                              <p:pRg st="8" end="8"/>
                                            </p:txEl>
                                          </p:spTgt>
                                        </p:tgtEl>
                                        <p:attrNameLst>
                                          <p:attrName>style.visibility</p:attrName>
                                        </p:attrNameLst>
                                      </p:cBhvr>
                                      <p:to>
                                        <p:strVal val="visible"/>
                                      </p:to>
                                    </p:set>
                                    <p:animEffect transition="in" filter="wipe(left)">
                                      <p:cBhvr>
                                        <p:cTn id="10" dur="500"/>
                                        <p:tgtEl>
                                          <p:spTgt spid="2">
                                            <p:txEl>
                                              <p:pRg st="8" end="8"/>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animEffect transition="in" filter="wipe(left)">
                                      <p:cBhvr>
                                        <p:cTn id="13" dur="500"/>
                                        <p:tgtEl>
                                          <p:spTgt spid="2">
                                            <p:txEl>
                                              <p:pRg st="9" end="9"/>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2">
                                            <p:txEl>
                                              <p:pRg st="10" end="10"/>
                                            </p:txEl>
                                          </p:spTgt>
                                        </p:tgtEl>
                                        <p:attrNameLst>
                                          <p:attrName>style.visibility</p:attrName>
                                        </p:attrNameLst>
                                      </p:cBhvr>
                                      <p:to>
                                        <p:strVal val="visible"/>
                                      </p:to>
                                    </p:set>
                                    <p:animEffect transition="in" filter="wipe(left)">
                                      <p:cBhvr>
                                        <p:cTn id="16"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626156"/>
          </a:xfrm>
        </p:spPr>
        <p:txBody>
          <a:bodyPr/>
          <a:lstStyle/>
          <a:p>
            <a:pPr lvl="0"/>
            <a:r>
              <a:rPr lang="en-US" sz="3600" dirty="0" smtClean="0"/>
              <a:t>Full featured Internet </a:t>
            </a:r>
            <a:r>
              <a:rPr lang="en-US" sz="3600" dirty="0"/>
              <a:t>Scenario – Not available </a:t>
            </a:r>
            <a:r>
              <a:rPr lang="en-US" sz="3600" dirty="0" smtClean="0"/>
              <a:t>on O365</a:t>
            </a:r>
          </a:p>
          <a:p>
            <a:pPr lvl="0"/>
            <a:r>
              <a:rPr lang="en-US" sz="3600" dirty="0" smtClean="0"/>
              <a:t>Provisioning</a:t>
            </a:r>
            <a:r>
              <a:rPr lang="en-US" sz="3600" dirty="0"/>
              <a:t>: Ease and speed</a:t>
            </a:r>
            <a:endParaRPr lang="en-IN" sz="3600" dirty="0"/>
          </a:p>
          <a:p>
            <a:pPr lvl="0"/>
            <a:r>
              <a:rPr lang="en-US" sz="3600" smtClean="0"/>
              <a:t>Scale </a:t>
            </a:r>
            <a:r>
              <a:rPr lang="en-US" sz="3600" dirty="0"/>
              <a:t>on demand, pay per use</a:t>
            </a:r>
            <a:endParaRPr lang="en-IN" sz="3600" dirty="0"/>
          </a:p>
          <a:p>
            <a:pPr lvl="0"/>
            <a:r>
              <a:rPr lang="en-US" sz="3600" dirty="0"/>
              <a:t>Support: End-to-end unlike AWS</a:t>
            </a:r>
            <a:endParaRPr lang="en-IN" sz="3600" dirty="0"/>
          </a:p>
          <a:p>
            <a:pPr lvl="0"/>
            <a:r>
              <a:rPr lang="en-US" sz="3600" dirty="0"/>
              <a:t>Data centers: Global, SLA backed</a:t>
            </a:r>
            <a:endParaRPr lang="en-IN" sz="3600" dirty="0"/>
          </a:p>
          <a:p>
            <a:pPr lvl="0"/>
            <a:r>
              <a:rPr lang="en-US" sz="3600" dirty="0" smtClean="0"/>
              <a:t>Scenario </a:t>
            </a:r>
            <a:r>
              <a:rPr lang="en-US" sz="3600" dirty="0"/>
              <a:t>Specific Features: </a:t>
            </a:r>
            <a:endParaRPr lang="en-IN" sz="3600" dirty="0"/>
          </a:p>
          <a:p>
            <a:pPr lvl="1"/>
            <a:r>
              <a:rPr lang="en-US" sz="2000" dirty="0"/>
              <a:t>Blob Storage </a:t>
            </a:r>
            <a:endParaRPr lang="en-IN" sz="2000" dirty="0"/>
          </a:p>
          <a:p>
            <a:pPr lvl="1"/>
            <a:r>
              <a:rPr lang="en-US" sz="2000" dirty="0"/>
              <a:t>Fast Cross-DC transfer</a:t>
            </a:r>
            <a:endParaRPr lang="en-IN" sz="2000" dirty="0"/>
          </a:p>
          <a:p>
            <a:pPr lvl="1"/>
            <a:r>
              <a:rPr lang="en-US" sz="2000" dirty="0"/>
              <a:t>ACLs on end-points</a:t>
            </a:r>
            <a:endParaRPr lang="en-IN" sz="2000" dirty="0"/>
          </a:p>
          <a:p>
            <a:pPr lvl="1"/>
            <a:r>
              <a:rPr lang="en-US" sz="2000" dirty="0"/>
              <a:t>SQL Server: Backup to Azure Blob, Always on and listener </a:t>
            </a:r>
            <a:r>
              <a:rPr lang="en-US" sz="2000" dirty="0" smtClean="0"/>
              <a:t>support</a:t>
            </a:r>
          </a:p>
          <a:p>
            <a:pPr lvl="1"/>
            <a:r>
              <a:rPr lang="en-US" sz="2000" dirty="0" smtClean="0"/>
              <a:t>Traffic </a:t>
            </a:r>
            <a:r>
              <a:rPr lang="en-US" sz="2000" dirty="0"/>
              <a:t>Manager</a:t>
            </a:r>
            <a:endParaRPr lang="en-IN" sz="2000" dirty="0"/>
          </a:p>
        </p:txBody>
      </p:sp>
      <p:sp>
        <p:nvSpPr>
          <p:cNvPr id="3" name="Title 2"/>
          <p:cNvSpPr>
            <a:spLocks noGrp="1"/>
          </p:cNvSpPr>
          <p:nvPr>
            <p:ph type="title"/>
          </p:nvPr>
        </p:nvSpPr>
        <p:spPr/>
        <p:txBody>
          <a:bodyPr/>
          <a:lstStyle/>
          <a:p>
            <a:r>
              <a:rPr lang="en-IN" dirty="0" smtClean="0"/>
              <a:t>Why Azure</a:t>
            </a:r>
            <a:endParaRPr lang="en-IN" dirty="0"/>
          </a:p>
        </p:txBody>
      </p:sp>
    </p:spTree>
    <p:extLst>
      <p:ext uri="{BB962C8B-B14F-4D97-AF65-F5344CB8AC3E}">
        <p14:creationId xmlns:p14="http://schemas.microsoft.com/office/powerpoint/2010/main" val="424013839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Solution Architecture</a:t>
            </a:r>
            <a:endParaRPr lang="en-IN" dirty="0"/>
          </a:p>
        </p:txBody>
      </p:sp>
    </p:spTree>
    <p:extLst>
      <p:ext uri="{BB962C8B-B14F-4D97-AF65-F5344CB8AC3E}">
        <p14:creationId xmlns:p14="http://schemas.microsoft.com/office/powerpoint/2010/main" val="149754750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57997" y="472926"/>
            <a:ext cx="5385137" cy="2442656"/>
          </a:xfrm>
          <a:prstGeom prst="rect">
            <a:avLst/>
          </a:prstGeom>
        </p:spPr>
      </p:pic>
      <p:pic>
        <p:nvPicPr>
          <p:cNvPr id="3" name="Picture 2"/>
          <p:cNvPicPr>
            <a:picLocks noChangeAspect="1"/>
          </p:cNvPicPr>
          <p:nvPr/>
        </p:nvPicPr>
        <p:blipFill>
          <a:blip r:embed="rId3"/>
          <a:stretch>
            <a:fillRect/>
          </a:stretch>
        </p:blipFill>
        <p:spPr>
          <a:xfrm>
            <a:off x="4073460" y="4150950"/>
            <a:ext cx="5385137" cy="2442656"/>
          </a:xfrm>
          <a:prstGeom prst="rect">
            <a:avLst/>
          </a:prstGeom>
        </p:spPr>
      </p:pic>
      <p:pic>
        <p:nvPicPr>
          <p:cNvPr id="4" name="Picture 3"/>
          <p:cNvPicPr>
            <a:picLocks noChangeAspect="1"/>
          </p:cNvPicPr>
          <p:nvPr/>
        </p:nvPicPr>
        <p:blipFill>
          <a:blip r:embed="rId4"/>
          <a:stretch>
            <a:fillRect/>
          </a:stretch>
        </p:blipFill>
        <p:spPr>
          <a:xfrm>
            <a:off x="9019245" y="-31130"/>
            <a:ext cx="3535696" cy="958969"/>
          </a:xfrm>
          <a:prstGeom prst="rect">
            <a:avLst/>
          </a:prstGeom>
        </p:spPr>
      </p:pic>
      <p:pic>
        <p:nvPicPr>
          <p:cNvPr id="8" name="Picture 7"/>
          <p:cNvPicPr>
            <a:picLocks noChangeAspect="1"/>
          </p:cNvPicPr>
          <p:nvPr/>
        </p:nvPicPr>
        <p:blipFill>
          <a:blip r:embed="rId5"/>
          <a:stretch>
            <a:fillRect/>
          </a:stretch>
        </p:blipFill>
        <p:spPr>
          <a:xfrm>
            <a:off x="9019245" y="5922669"/>
            <a:ext cx="3535696" cy="958969"/>
          </a:xfrm>
          <a:prstGeom prst="rect">
            <a:avLst/>
          </a:prstGeom>
        </p:spPr>
      </p:pic>
      <p:pic>
        <p:nvPicPr>
          <p:cNvPr id="12" name="Picture 11"/>
          <p:cNvPicPr>
            <a:picLocks noChangeAspect="1"/>
          </p:cNvPicPr>
          <p:nvPr/>
        </p:nvPicPr>
        <p:blipFill>
          <a:blip r:embed="rId6"/>
          <a:stretch>
            <a:fillRect/>
          </a:stretch>
        </p:blipFill>
        <p:spPr>
          <a:xfrm>
            <a:off x="526361" y="2927373"/>
            <a:ext cx="935056" cy="895266"/>
          </a:xfrm>
          <a:prstGeom prst="rect">
            <a:avLst/>
          </a:prstGeom>
        </p:spPr>
      </p:pic>
      <p:sp>
        <p:nvSpPr>
          <p:cNvPr id="21" name="TextBox 20"/>
          <p:cNvSpPr txBox="1"/>
          <p:nvPr/>
        </p:nvSpPr>
        <p:spPr>
          <a:xfrm>
            <a:off x="4922093" y="-82930"/>
            <a:ext cx="3528392"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FARM 1 (PRIMARY)</a:t>
            </a:r>
          </a:p>
        </p:txBody>
      </p:sp>
      <p:sp>
        <p:nvSpPr>
          <p:cNvPr id="22" name="TextBox 21"/>
          <p:cNvSpPr txBox="1"/>
          <p:nvPr/>
        </p:nvSpPr>
        <p:spPr>
          <a:xfrm>
            <a:off x="4922093" y="6469798"/>
            <a:ext cx="3528392" cy="627864"/>
          </a:xfrm>
          <a:prstGeom prst="rect">
            <a:avLst/>
          </a:prstGeom>
          <a:noFill/>
        </p:spPr>
        <p:txBody>
          <a:bodyPr wrap="square" lIns="182880" tIns="146304" rIns="182880" bIns="146304" rtlCol="0">
            <a:spAutoFit/>
          </a:bodyPr>
          <a:lstStyle/>
          <a:p>
            <a:pPr>
              <a:lnSpc>
                <a:spcPct val="90000"/>
              </a:lnSpc>
              <a:spcAft>
                <a:spcPts val="600"/>
              </a:spcAft>
            </a:pPr>
            <a:r>
              <a:rPr lang="en-IN" sz="2400" b="1" u="sng" dirty="0" smtClean="0">
                <a:gradFill>
                  <a:gsLst>
                    <a:gs pos="2917">
                      <a:srgbClr val="505050"/>
                    </a:gs>
                    <a:gs pos="30000">
                      <a:srgbClr val="505050"/>
                    </a:gs>
                  </a:gsLst>
                  <a:lin ang="5400000" scaled="0"/>
                </a:gradFill>
              </a:rPr>
              <a:t>FARM 2 (DR)</a:t>
            </a:r>
          </a:p>
        </p:txBody>
      </p:sp>
      <p:grpSp>
        <p:nvGrpSpPr>
          <p:cNvPr id="59" name="Group 58"/>
          <p:cNvGrpSpPr/>
          <p:nvPr/>
        </p:nvGrpSpPr>
        <p:grpSpPr>
          <a:xfrm>
            <a:off x="1465709" y="1337022"/>
            <a:ext cx="2600672" cy="1787186"/>
            <a:chOff x="1465709" y="1337022"/>
            <a:chExt cx="2600672" cy="1787186"/>
          </a:xfrm>
        </p:grpSpPr>
        <p:grpSp>
          <p:nvGrpSpPr>
            <p:cNvPr id="20" name="Group 19"/>
            <p:cNvGrpSpPr/>
            <p:nvPr/>
          </p:nvGrpSpPr>
          <p:grpSpPr>
            <a:xfrm>
              <a:off x="1465709" y="1337022"/>
              <a:ext cx="2600672" cy="1787186"/>
              <a:chOff x="1609725" y="1481038"/>
              <a:chExt cx="2600672" cy="1787186"/>
            </a:xfrm>
          </p:grpSpPr>
          <p:cxnSp>
            <p:nvCxnSpPr>
              <p:cNvPr id="16" name="Straight Arrow Connector 15"/>
              <p:cNvCxnSpPr/>
              <p:nvPr/>
            </p:nvCxnSpPr>
            <p:spPr>
              <a:xfrm flipV="1">
                <a:off x="1609725" y="1481038"/>
                <a:ext cx="2448272" cy="1506552"/>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flipV="1">
                <a:off x="1762125" y="1761672"/>
                <a:ext cx="2448272" cy="1506552"/>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34" name="TextBox 33"/>
            <p:cNvSpPr txBox="1"/>
            <p:nvPr/>
          </p:nvSpPr>
          <p:spPr>
            <a:xfrm rot="19800000">
              <a:off x="2053287" y="1943036"/>
              <a:ext cx="1440160"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80/443</a:t>
              </a:r>
            </a:p>
          </p:txBody>
        </p:sp>
      </p:grpSp>
      <p:grpSp>
        <p:nvGrpSpPr>
          <p:cNvPr id="60" name="Group 59"/>
          <p:cNvGrpSpPr/>
          <p:nvPr/>
        </p:nvGrpSpPr>
        <p:grpSpPr>
          <a:xfrm>
            <a:off x="1865077" y="3231354"/>
            <a:ext cx="1673388" cy="2720572"/>
            <a:chOff x="1865077" y="3231354"/>
            <a:chExt cx="1673388" cy="2720572"/>
          </a:xfrm>
        </p:grpSpPr>
        <p:cxnSp>
          <p:nvCxnSpPr>
            <p:cNvPr id="32" name="Straight Arrow Connector 31"/>
            <p:cNvCxnSpPr/>
            <p:nvPr/>
          </p:nvCxnSpPr>
          <p:spPr>
            <a:xfrm rot="3600000" flipV="1">
              <a:off x="1561053" y="3702214"/>
              <a:ext cx="2448272" cy="1506552"/>
            </a:xfrm>
            <a:prstGeom prst="straightConnector1">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14400000" flipV="1">
              <a:off x="1394217" y="3974514"/>
              <a:ext cx="2448272" cy="1506552"/>
            </a:xfrm>
            <a:prstGeom prst="straightConnector1">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800000">
              <a:off x="1969765" y="4272760"/>
              <a:ext cx="1440160" cy="627864"/>
            </a:xfrm>
            <a:prstGeom prst="rect">
              <a:avLst/>
            </a:prstGeom>
            <a:noFill/>
          </p:spPr>
          <p:txBody>
            <a:bodyPr wrap="square" lIns="182880" tIns="146304" rIns="182880" bIns="146304" rtlCol="0">
              <a:spAutoFit/>
            </a:bodyPr>
            <a:lstStyle/>
            <a:p>
              <a:pPr>
                <a:lnSpc>
                  <a:spcPct val="90000"/>
                </a:lnSpc>
                <a:spcAft>
                  <a:spcPts val="600"/>
                </a:spcAft>
              </a:pPr>
              <a:r>
                <a:rPr lang="en-IN" sz="2400" dirty="0" smtClean="0">
                  <a:solidFill>
                    <a:srgbClr val="000000"/>
                  </a:solidFill>
                </a:rPr>
                <a:t>80/</a:t>
              </a:r>
              <a:r>
                <a:rPr lang="en-IN" sz="2400" i="1" dirty="0" smtClean="0">
                  <a:solidFill>
                    <a:srgbClr val="000000"/>
                  </a:solidFill>
                </a:rPr>
                <a:t>44</a:t>
              </a:r>
              <a:r>
                <a:rPr lang="en-IN" sz="2400" dirty="0" smtClean="0">
                  <a:solidFill>
                    <a:srgbClr val="000000"/>
                  </a:solidFill>
                </a:rPr>
                <a:t>3</a:t>
              </a:r>
            </a:p>
          </p:txBody>
        </p:sp>
      </p:grpSp>
      <p:grpSp>
        <p:nvGrpSpPr>
          <p:cNvPr id="58" name="Group 57"/>
          <p:cNvGrpSpPr/>
          <p:nvPr/>
        </p:nvGrpSpPr>
        <p:grpSpPr>
          <a:xfrm>
            <a:off x="1465709" y="3114891"/>
            <a:ext cx="1647801" cy="473111"/>
            <a:chOff x="1465709" y="3114891"/>
            <a:chExt cx="1647801" cy="473111"/>
          </a:xfrm>
        </p:grpSpPr>
        <p:cxnSp>
          <p:nvCxnSpPr>
            <p:cNvPr id="39" name="Straight Arrow Connector 38"/>
            <p:cNvCxnSpPr/>
            <p:nvPr/>
          </p:nvCxnSpPr>
          <p:spPr>
            <a:xfrm>
              <a:off x="1537717" y="3209230"/>
              <a:ext cx="1575793"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465709" y="3114891"/>
              <a:ext cx="1502849" cy="473111"/>
            </a:xfrm>
            <a:prstGeom prst="rect">
              <a:avLst/>
            </a:prstGeom>
            <a:noFill/>
          </p:spPr>
          <p:txBody>
            <a:bodyPr wrap="none" lIns="182880" tIns="146304" rIns="182880" bIns="146304" rtlCol="0">
              <a:spAutoFit/>
            </a:bodyPr>
            <a:lstStyle/>
            <a:p>
              <a:pPr>
                <a:lnSpc>
                  <a:spcPct val="90000"/>
                </a:lnSpc>
                <a:spcAft>
                  <a:spcPts val="600"/>
                </a:spcAft>
              </a:pPr>
              <a:r>
                <a:rPr lang="en-IN" sz="2000" dirty="0" smtClean="0">
                  <a:solidFill>
                    <a:srgbClr val="000000"/>
                  </a:solidFill>
                </a:rPr>
                <a:t>DNS Queries</a:t>
              </a:r>
            </a:p>
          </p:txBody>
        </p:sp>
        <p:cxnSp>
          <p:nvCxnSpPr>
            <p:cNvPr id="43" name="Straight Arrow Connector 42"/>
            <p:cNvCxnSpPr/>
            <p:nvPr/>
          </p:nvCxnSpPr>
          <p:spPr>
            <a:xfrm rot="10800000">
              <a:off x="1537717" y="3569270"/>
              <a:ext cx="1575793"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3224974" y="2993206"/>
            <a:ext cx="2088418" cy="1049449"/>
            <a:chOff x="3224974" y="2993206"/>
            <a:chExt cx="2088418" cy="1049449"/>
          </a:xfrm>
        </p:grpSpPr>
        <p:pic>
          <p:nvPicPr>
            <p:cNvPr id="37" name="Picture 36"/>
            <p:cNvPicPr>
              <a:picLocks noChangeAspect="1"/>
            </p:cNvPicPr>
            <p:nvPr/>
          </p:nvPicPr>
          <p:blipFill>
            <a:blip r:embed="rId7"/>
            <a:stretch>
              <a:fillRect/>
            </a:stretch>
          </p:blipFill>
          <p:spPr>
            <a:xfrm>
              <a:off x="3224974" y="2993206"/>
              <a:ext cx="689007" cy="660422"/>
            </a:xfrm>
            <a:prstGeom prst="rect">
              <a:avLst/>
            </a:prstGeom>
          </p:spPr>
        </p:pic>
        <p:sp>
          <p:nvSpPr>
            <p:cNvPr id="44" name="TextBox 43"/>
            <p:cNvSpPr txBox="1"/>
            <p:nvPr/>
          </p:nvSpPr>
          <p:spPr>
            <a:xfrm>
              <a:off x="3625949" y="3082392"/>
              <a:ext cx="1687443" cy="960263"/>
            </a:xfrm>
            <a:prstGeom prst="rect">
              <a:avLst/>
            </a:prstGeom>
            <a:noFill/>
          </p:spPr>
          <p:txBody>
            <a:bodyPr wrap="square" lIns="182880" tIns="146304" rIns="182880" bIns="146304" rtlCol="0">
              <a:spAutoFit/>
            </a:bodyPr>
            <a:lstStyle/>
            <a:p>
              <a:pPr algn="ctr">
                <a:lnSpc>
                  <a:spcPct val="90000"/>
                </a:lnSpc>
                <a:spcAft>
                  <a:spcPts val="600"/>
                </a:spcAft>
              </a:pPr>
              <a:r>
                <a:rPr lang="en-IN" sz="2400" b="1" dirty="0" smtClean="0">
                  <a:solidFill>
                    <a:srgbClr val="002060"/>
                  </a:solidFill>
                </a:rPr>
                <a:t>Traffic Manager</a:t>
              </a:r>
            </a:p>
          </p:txBody>
        </p:sp>
      </p:grpSp>
      <p:sp>
        <p:nvSpPr>
          <p:cNvPr id="45" name="TextBox 44"/>
          <p:cNvSpPr txBox="1"/>
          <p:nvPr/>
        </p:nvSpPr>
        <p:spPr>
          <a:xfrm>
            <a:off x="9674621" y="3026835"/>
            <a:ext cx="2342473" cy="1126462"/>
          </a:xfrm>
          <a:prstGeom prst="rect">
            <a:avLst/>
          </a:prstGeom>
          <a:noFill/>
          <a:ln>
            <a:solidFill>
              <a:schemeClr val="tx1"/>
            </a:solidFill>
            <a:prstDash val="dash"/>
          </a:ln>
        </p:spPr>
        <p:txBody>
          <a:bodyPr wrap="square" lIns="182880" tIns="146304" rIns="182880" bIns="146304" rtlCol="0">
            <a:spAutoFit/>
          </a:bodyPr>
          <a:lstStyle/>
          <a:p>
            <a:pPr>
              <a:lnSpc>
                <a:spcPct val="90000"/>
              </a:lnSpc>
              <a:spcAft>
                <a:spcPts val="600"/>
              </a:spcAft>
            </a:pPr>
            <a:r>
              <a:rPr lang="en-IN" sz="2000" b="1" dirty="0" smtClean="0">
                <a:gradFill>
                  <a:gsLst>
                    <a:gs pos="2917">
                      <a:srgbClr val="505050"/>
                    </a:gs>
                    <a:gs pos="30000">
                      <a:srgbClr val="505050"/>
                    </a:gs>
                  </a:gsLst>
                  <a:lin ang="5400000" scaled="0"/>
                </a:gradFill>
              </a:rPr>
              <a:t>Custom log </a:t>
            </a:r>
            <a:r>
              <a:rPr lang="en-IN" sz="2000" b="1" dirty="0">
                <a:gradFill>
                  <a:gsLst>
                    <a:gs pos="2917">
                      <a:srgbClr val="505050"/>
                    </a:gs>
                    <a:gs pos="30000">
                      <a:srgbClr val="505050"/>
                    </a:gs>
                  </a:gsLst>
                  <a:lin ang="5400000" scaled="0"/>
                </a:gradFill>
              </a:rPr>
              <a:t>s</a:t>
            </a:r>
            <a:r>
              <a:rPr lang="en-IN" sz="2000" b="1" dirty="0" smtClean="0">
                <a:gradFill>
                  <a:gsLst>
                    <a:gs pos="2917">
                      <a:srgbClr val="505050"/>
                    </a:gs>
                    <a:gs pos="30000">
                      <a:srgbClr val="505050"/>
                    </a:gs>
                  </a:gsLst>
                  <a:lin ang="5400000" scaled="0"/>
                </a:gradFill>
              </a:rPr>
              <a:t>hipping </a:t>
            </a:r>
            <a:r>
              <a:rPr lang="en-IN" sz="2000" b="1" dirty="0">
                <a:gradFill>
                  <a:gsLst>
                    <a:gs pos="2917">
                      <a:srgbClr val="505050"/>
                    </a:gs>
                    <a:gs pos="30000">
                      <a:srgbClr val="505050"/>
                    </a:gs>
                  </a:gsLst>
                  <a:lin ang="5400000" scaled="0"/>
                </a:gradFill>
              </a:rPr>
              <a:t>j</a:t>
            </a:r>
            <a:r>
              <a:rPr lang="en-IN" sz="2000" b="1" dirty="0" smtClean="0">
                <a:gradFill>
                  <a:gsLst>
                    <a:gs pos="2917">
                      <a:srgbClr val="505050"/>
                    </a:gs>
                    <a:gs pos="30000">
                      <a:srgbClr val="505050"/>
                    </a:gs>
                  </a:gsLst>
                  <a:lin ang="5400000" scaled="0"/>
                </a:gradFill>
              </a:rPr>
              <a:t>obs for data sync</a:t>
            </a:r>
          </a:p>
        </p:txBody>
      </p:sp>
      <p:cxnSp>
        <p:nvCxnSpPr>
          <p:cNvPr id="49" name="Straight Arrow Connector 48"/>
          <p:cNvCxnSpPr>
            <a:stCxn id="45" idx="1"/>
          </p:cNvCxnSpPr>
          <p:nvPr/>
        </p:nvCxnSpPr>
        <p:spPr>
          <a:xfrm flipH="1">
            <a:off x="8751185" y="3590066"/>
            <a:ext cx="923436" cy="134735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5" idx="1"/>
          </p:cNvCxnSpPr>
          <p:nvPr/>
        </p:nvCxnSpPr>
        <p:spPr>
          <a:xfrm flipH="1" flipV="1">
            <a:off x="8607169" y="1481040"/>
            <a:ext cx="1067452" cy="210902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14483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par>
                                <p:cTn id="8" presetID="22" presetClass="entr" presetSubtype="2"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wipe(right)">
                                      <p:cBhvr>
                                        <p:cTn id="10" dur="500"/>
                                        <p:tgtEl>
                                          <p:spTgt spid="51"/>
                                        </p:tgtEl>
                                      </p:cBhvr>
                                    </p:animEffect>
                                  </p:childTnLst>
                                </p:cTn>
                              </p:par>
                              <p:par>
                                <p:cTn id="11" presetID="22" presetClass="entr" presetSubtype="2"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right)">
                                      <p:cBhvr>
                                        <p:cTn id="13" dur="500"/>
                                        <p:tgtEl>
                                          <p:spTgt spid="4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57"/>
                                        </p:tgtEl>
                                        <p:attrNameLst>
                                          <p:attrName>style.visibility</p:attrName>
                                        </p:attrNameLst>
                                      </p:cBhvr>
                                      <p:to>
                                        <p:strVal val="visible"/>
                                      </p:to>
                                    </p:set>
                                    <p:anim calcmode="lin" valueType="num">
                                      <p:cBhvr additive="base">
                                        <p:cTn id="18" dur="500" fill="hold"/>
                                        <p:tgtEl>
                                          <p:spTgt spid="57"/>
                                        </p:tgtEl>
                                        <p:attrNameLst>
                                          <p:attrName>ppt_x</p:attrName>
                                        </p:attrNameLst>
                                      </p:cBhvr>
                                      <p:tavLst>
                                        <p:tav tm="0">
                                          <p:val>
                                            <p:strVal val="0-#ppt_w/2"/>
                                          </p:val>
                                        </p:tav>
                                        <p:tav tm="100000">
                                          <p:val>
                                            <p:strVal val="#ppt_x"/>
                                          </p:val>
                                        </p:tav>
                                      </p:tavLst>
                                    </p:anim>
                                    <p:anim calcmode="lin" valueType="num">
                                      <p:cBhvr additive="base">
                                        <p:cTn id="19" dur="500" fill="hold"/>
                                        <p:tgtEl>
                                          <p:spTgt spid="57"/>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1" presetClass="entr" presetSubtype="0" fill="hold" nodeType="afterEffect">
                                  <p:stCondLst>
                                    <p:cond delay="50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p:stCondLst>
                              <p:cond delay="1000"/>
                            </p:stCondLst>
                            <p:childTnLst>
                              <p:par>
                                <p:cTn id="24" presetID="22" presetClass="entr" presetSubtype="8" fill="hold" nodeType="afterEffect">
                                  <p:stCondLst>
                                    <p:cond delay="50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childTnLst>
                          </p:cTn>
                        </p:par>
                        <p:par>
                          <p:cTn id="27" fill="hold">
                            <p:stCondLst>
                              <p:cond delay="2000"/>
                            </p:stCondLst>
                            <p:childTnLst>
                              <p:par>
                                <p:cTn id="28" presetID="22" presetClass="entr" presetSubtype="4"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down)">
                                      <p:cBhvr>
                                        <p:cTn id="30" dur="500"/>
                                        <p:tgtEl>
                                          <p:spTgt spid="5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wipe(up)">
                                      <p:cBhvr>
                                        <p:cTn id="3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8866C13-B58A-4C92-9E2F-5C017BB8D4A8}"/>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SharePoint_Conference_2014_ITPro_Template_lms-2</Template>
  <TotalTime>9</TotalTime>
  <Words>3180</Words>
  <Application>Microsoft Office PowerPoint</Application>
  <PresentationFormat>Custom</PresentationFormat>
  <Paragraphs>338</Paragraphs>
  <Slides>37</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37</vt:i4>
      </vt:variant>
    </vt:vector>
  </HeadingPairs>
  <TitlesOfParts>
    <vt:vector size="46" baseType="lpstr">
      <vt:lpstr>Arial</vt:lpstr>
      <vt:lpstr>Calibri</vt:lpstr>
      <vt:lpstr>Consolas</vt:lpstr>
      <vt:lpstr>Courier New</vt:lpstr>
      <vt:lpstr>Segoe UI</vt:lpstr>
      <vt:lpstr>Segoe UI Light</vt:lpstr>
      <vt:lpstr>Wingdings</vt:lpstr>
      <vt:lpstr>5-30499_SPC_2014_ITPro_Template_16x9</vt:lpstr>
      <vt:lpstr>1_5-30499_SPC_2014_ITPro_Template_16x9</vt:lpstr>
      <vt:lpstr>PowerPoint Presentation</vt:lpstr>
      <vt:lpstr>Deploying highly available SharePoint Internet Sites on Windows Azure Virtual Machines</vt:lpstr>
      <vt:lpstr>Objectives</vt:lpstr>
      <vt:lpstr>To know more about …</vt:lpstr>
      <vt:lpstr>Agenda</vt:lpstr>
      <vt:lpstr>Introduction</vt:lpstr>
      <vt:lpstr>Why Azure</vt:lpstr>
      <vt:lpstr>Solution Architecture</vt:lpstr>
      <vt:lpstr>PowerPoint Presentation</vt:lpstr>
      <vt:lpstr>Solution Architecture Details</vt:lpstr>
      <vt:lpstr>Key Challenges for Geo-DR in Azure</vt:lpstr>
      <vt:lpstr>Primary Farm – Initial Configurations</vt:lpstr>
      <vt:lpstr>Primary Farm – Initial Configurations Details</vt:lpstr>
      <vt:lpstr>DR Farm – Initial Configurations</vt:lpstr>
      <vt:lpstr>DR Farm – Initial Configurations Details</vt:lpstr>
      <vt:lpstr>Custom Log Shipping </vt:lpstr>
      <vt:lpstr>Custom Log Shipping Jobs</vt:lpstr>
      <vt:lpstr>PowerPoint Presentation</vt:lpstr>
      <vt:lpstr>PowerPoint Presentation</vt:lpstr>
      <vt:lpstr>Additional Configurations</vt:lpstr>
      <vt:lpstr>Adding Domain Accounts to DBs</vt:lpstr>
      <vt:lpstr>Configuring Web Applications in DR</vt:lpstr>
      <vt:lpstr>Configuring MMS in DR</vt:lpstr>
      <vt:lpstr>Search in DR</vt:lpstr>
      <vt:lpstr>Demo</vt:lpstr>
      <vt:lpstr>Failovers</vt:lpstr>
      <vt:lpstr>Azure Traffic Manager</vt:lpstr>
      <vt:lpstr>Enabling Auto-Failover – Azure Traffic Manager</vt:lpstr>
      <vt:lpstr>Temporary Failover</vt:lpstr>
      <vt:lpstr>Demo</vt:lpstr>
      <vt:lpstr>Permanent Failover</vt:lpstr>
      <vt:lpstr>Demo</vt:lpstr>
      <vt:lpstr>Other Considerations</vt:lpstr>
      <vt:lpstr>Summary</vt:lpstr>
      <vt:lpstr>References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Deploying highly available SharePoint Internet Sites on Windows Azure Virtual Machines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4</cp:revision>
  <dcterms:created xsi:type="dcterms:W3CDTF">2014-03-03T09:48:18Z</dcterms:created>
  <dcterms:modified xsi:type="dcterms:W3CDTF">2014-03-04T22:49:37Z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