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2.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 id="2147484248" r:id="rId6"/>
  </p:sldMasterIdLst>
  <p:notesMasterIdLst>
    <p:notesMasterId r:id="rId37"/>
  </p:notesMasterIdLst>
  <p:handoutMasterIdLst>
    <p:handoutMasterId r:id="rId38"/>
  </p:handoutMasterIdLst>
  <p:sldIdLst>
    <p:sldId id="1236" r:id="rId7"/>
    <p:sldId id="1124" r:id="rId8"/>
    <p:sldId id="1275" r:id="rId9"/>
    <p:sldId id="1276" r:id="rId10"/>
    <p:sldId id="1277" r:id="rId11"/>
    <p:sldId id="1278" r:id="rId12"/>
    <p:sldId id="1279" r:id="rId13"/>
    <p:sldId id="1280" r:id="rId14"/>
    <p:sldId id="1282" r:id="rId15"/>
    <p:sldId id="1281" r:id="rId16"/>
    <p:sldId id="1283" r:id="rId17"/>
    <p:sldId id="1284" r:id="rId18"/>
    <p:sldId id="1286" r:id="rId19"/>
    <p:sldId id="1287" r:id="rId20"/>
    <p:sldId id="1288" r:id="rId21"/>
    <p:sldId id="1289" r:id="rId22"/>
    <p:sldId id="1290" r:id="rId23"/>
    <p:sldId id="1291" r:id="rId24"/>
    <p:sldId id="1292" r:id="rId25"/>
    <p:sldId id="1293" r:id="rId26"/>
    <p:sldId id="1294" r:id="rId27"/>
    <p:sldId id="1295" r:id="rId28"/>
    <p:sldId id="1296" r:id="rId29"/>
    <p:sldId id="1297" r:id="rId30"/>
    <p:sldId id="1298" r:id="rId31"/>
    <p:sldId id="1299" r:id="rId32"/>
    <p:sldId id="1300" r:id="rId33"/>
    <p:sldId id="1301" r:id="rId34"/>
    <p:sldId id="1302" r:id="rId35"/>
    <p:sldId id="1303" r:id="rId36"/>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217A"/>
    <a:srgbClr val="6E8B2D"/>
    <a:srgbClr val="87AB37"/>
    <a:srgbClr val="9FC54D"/>
    <a:srgbClr val="505050"/>
    <a:srgbClr val="785393"/>
    <a:srgbClr val="80599D"/>
    <a:srgbClr val="000000"/>
    <a:srgbClr val="8E6AAA"/>
    <a:srgbClr val="8E6A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5202" autoAdjust="0"/>
  </p:normalViewPr>
  <p:slideViewPr>
    <p:cSldViewPr snapToGrid="0" snapToObjects="1">
      <p:cViewPr varScale="1">
        <p:scale>
          <a:sx n="97" d="100"/>
          <a:sy n="97" d="100"/>
        </p:scale>
        <p:origin x="672" y="72"/>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p:scale>
        <a:sx n="33" d="100"/>
        <a:sy n="33" d="100"/>
      </p:scale>
      <p:origin x="0" y="0"/>
    </p:cViewPr>
  </p:sorterViewPr>
  <p:notesViewPr>
    <p:cSldViewPr snapToGrid="0" snapToObjects="1" showGuides="1">
      <p:cViewPr varScale="1">
        <p:scale>
          <a:sx n="63" d="100"/>
          <a:sy n="63" d="100"/>
        </p:scale>
        <p:origin x="3134" y="53"/>
      </p:cViewPr>
      <p:guideLst>
        <p:guide orient="horz" pos="2880"/>
        <p:guide pos="2160"/>
      </p:guideLst>
    </p:cSldViewPr>
  </p:notesViewPr>
  <p:gridSpacing cx="91439" cy="91439"/>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commentAuthors" Target="commentAuthors.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theme" Target="theme/theme1.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tableStyles" Target="tableStyles.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3/6/2014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3/6/2014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3/6/2014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6569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39777794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74675" y="622300"/>
            <a:ext cx="5861050" cy="32956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662809-6C66-4F1B-A3B9-546794743707}"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24744401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74675" y="622300"/>
            <a:ext cx="5861050" cy="32956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662809-6C66-4F1B-A3B9-546794743707}"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32714055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6384975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31467"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16573482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9760812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107956">
              <a:buNone/>
            </a:pPr>
            <a:endParaRPr lang="en-US" dirty="0"/>
          </a:p>
        </p:txBody>
      </p:sp>
      <p:sp>
        <p:nvSpPr>
          <p:cNvPr id="4" name="Date Placeholder 3"/>
          <p:cNvSpPr>
            <a:spLocks noGrp="1"/>
          </p:cNvSpPr>
          <p:nvPr>
            <p:ph type="dt" idx="10"/>
          </p:nvPr>
        </p:nvSpPr>
        <p:spPr/>
        <p:txBody>
          <a:bodyPr/>
          <a:lstStyle/>
          <a:p>
            <a:fld id="{052F2235-29E6-42E9-ACA4-43932C560EFF}" type="datetime1">
              <a:rPr lang="en-US" smtClean="0">
                <a:solidFill>
                  <a:prstClr val="black"/>
                </a:solidFill>
              </a:rPr>
              <a:pPr/>
              <a:t>3/6/2014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2806020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Date Placeholder 3"/>
          <p:cNvSpPr>
            <a:spLocks noGrp="1"/>
          </p:cNvSpPr>
          <p:nvPr>
            <p:ph type="dt" idx="10"/>
          </p:nvPr>
        </p:nvSpPr>
        <p:spPr/>
        <p:txBody>
          <a:bodyPr/>
          <a:lstStyle/>
          <a:p>
            <a:fld id="{DC87056A-E8F5-428F-AC0C-A0612B013C53}" type="datetime1">
              <a:rPr lang="en-US" smtClean="0">
                <a:solidFill>
                  <a:prstClr val="black"/>
                </a:solidFill>
              </a:rPr>
              <a:pPr/>
              <a:t>3/6/2014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17</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242171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0464">
              <a:spcAft>
                <a:spcPts val="346"/>
              </a:spcAft>
              <a:defRPr/>
            </a:pP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System Center Marketing</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CA33A47B-4B3A-4669-A552-CA97176830C3}"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6499366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4F694B-C2F8-4038-9B06-C26DC03FD1C5}"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2551023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3/6/2014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210978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6C47D9E1-87DC-4C9F-AC39-3B8551126E7C}"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33400965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31467"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14166864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31467"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18886864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C47D9E1-87DC-4C9F-AC39-3B8551126E7C}"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18449837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19049918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C4288E4C-8759-4E7B-86B2-188CDEA78791}"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7005974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31467"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20307034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31467"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27</a:t>
            </a:fld>
            <a:endParaRPr lang="en-US" dirty="0">
              <a:solidFill>
                <a:prstClr val="black"/>
              </a:solidFill>
            </a:endParaRPr>
          </a:p>
        </p:txBody>
      </p:sp>
    </p:spTree>
    <p:extLst>
      <p:ext uri="{BB962C8B-B14F-4D97-AF65-F5344CB8AC3E}">
        <p14:creationId xmlns:p14="http://schemas.microsoft.com/office/powerpoint/2010/main" val="35486381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DEF83449-0FBA-47BD-8F09-0F6D207D2E88}"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9747573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29</a:t>
            </a:fld>
            <a:endParaRPr lang="en-US" dirty="0">
              <a:solidFill>
                <a:prstClr val="black"/>
              </a:solidFill>
            </a:endParaRPr>
          </a:p>
        </p:txBody>
      </p:sp>
      <p:sp>
        <p:nvSpPr>
          <p:cNvPr id="10" name="Date Placeholder 9"/>
          <p:cNvSpPr>
            <a:spLocks noGrp="1"/>
          </p:cNvSpPr>
          <p:nvPr>
            <p:ph type="dt" idx="13"/>
          </p:nvPr>
        </p:nvSpPr>
        <p:spPr/>
        <p:txBody>
          <a:bodyPr/>
          <a:lstStyle/>
          <a:p>
            <a:fld id="{F6D0C1E9-C76A-461C-8E91-17FFC972AC04}" type="datetime1">
              <a:rPr lang="en-US" smtClean="0">
                <a:solidFill>
                  <a:prstClr val="black"/>
                </a:solidFill>
              </a:rPr>
              <a:pPr/>
              <a:t>3/6/2014</a:t>
            </a:fld>
            <a:endParaRPr lang="en-US" dirty="0">
              <a:solidFill>
                <a:prstClr val="black"/>
              </a:solidFill>
            </a:endParaRPr>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72606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ChangeArrowheads="1" noTextEdit="1"/>
          </p:cNvSpPr>
          <p:nvPr>
            <p:ph type="sldImg"/>
          </p:nvPr>
        </p:nvSpPr>
        <p:spPr bwMode="auto">
          <a:xfrm>
            <a:off x="-127000" y="396875"/>
            <a:ext cx="7265988" cy="4086225"/>
          </a:xfrm>
          <a:noFill/>
          <a:ln>
            <a:solidFill>
              <a:srgbClr val="000000"/>
            </a:solidFill>
            <a:miter lim="800000"/>
            <a:headEnd/>
            <a:tailEnd/>
          </a:ln>
        </p:spPr>
      </p:sp>
      <p:sp>
        <p:nvSpPr>
          <p:cNvPr id="9830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Tree>
    <p:extLst>
      <p:ext uri="{BB962C8B-B14F-4D97-AF65-F5344CB8AC3E}">
        <p14:creationId xmlns:p14="http://schemas.microsoft.com/office/powerpoint/2010/main" val="312269340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3146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375754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0120">
              <a:spcAft>
                <a:spcPts val="346"/>
              </a:spcAft>
              <a:defRPr/>
            </a:pPr>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Server &amp; Tools Business</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146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46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F84EA6D3-A3D8-432B-8B2B-0079DFFAA15E}"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6094731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3331081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74675" y="622300"/>
            <a:ext cx="5861050" cy="32956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solidFill>
                  <a:prstClr val="black"/>
                </a:solidFill>
              </a:rPr>
              <a:pPr/>
              <a:t>6</a:t>
            </a:fld>
            <a:endParaRPr lang="de-DE" dirty="0">
              <a:solidFill>
                <a:prstClr val="black"/>
              </a:solidFill>
            </a:endParaRPr>
          </a:p>
        </p:txBody>
      </p:sp>
    </p:spTree>
    <p:extLst>
      <p:ext uri="{BB962C8B-B14F-4D97-AF65-F5344CB8AC3E}">
        <p14:creationId xmlns:p14="http://schemas.microsoft.com/office/powerpoint/2010/main" val="31152585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System Center Marketing</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CA33A47B-4B3A-4669-A552-CA97176830C3}"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896859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9306" lvl="1" indent="0">
              <a:buNone/>
            </a:pPr>
            <a:endParaRPr lang="en-US" dirty="0"/>
          </a:p>
        </p:txBody>
      </p:sp>
      <p:sp>
        <p:nvSpPr>
          <p:cNvPr id="4" name="Date Placeholder 3"/>
          <p:cNvSpPr>
            <a:spLocks noGrp="1"/>
          </p:cNvSpPr>
          <p:nvPr>
            <p:ph type="dt" idx="10"/>
          </p:nvPr>
        </p:nvSpPr>
        <p:spPr/>
        <p:txBody>
          <a:bodyPr/>
          <a:lstStyle/>
          <a:p>
            <a:fld id="{DC87056A-E8F5-428F-AC0C-A0612B013C53}" type="datetime1">
              <a:rPr lang="en-US" smtClean="0">
                <a:solidFill>
                  <a:prstClr val="black"/>
                </a:solidFill>
              </a:rPr>
              <a:pPr/>
              <a:t>3/6/2014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357824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0464">
              <a:spcAft>
                <a:spcPts val="346"/>
              </a:spcAft>
              <a:defRPr/>
            </a:pPr>
            <a:endParaRPr lang="en-US" dirty="0"/>
          </a:p>
        </p:txBody>
      </p:sp>
      <p:sp>
        <p:nvSpPr>
          <p:cNvPr id="6" name="Date Placeholder 5"/>
          <p:cNvSpPr>
            <a:spLocks noGrp="1"/>
          </p:cNvSpPr>
          <p:nvPr>
            <p:ph type="dt" idx="12"/>
          </p:nvPr>
        </p:nvSpPr>
        <p:spPr/>
        <p:txBody>
          <a:bodyPr/>
          <a:lstStyle/>
          <a:p>
            <a:fld id="{9B00FE5D-8BCA-43FB-81EF-00CCC9013966}"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31467"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9601732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280585367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334215947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93347745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58890140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46123786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5419386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406786599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60688620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51992415"/>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48220967"/>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42468275"/>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03832891"/>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01454362"/>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48866281"/>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31278209"/>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27941449"/>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63237876"/>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1134587080"/>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4127829613"/>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4325227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1758471825"/>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42614247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55819846"/>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1593228"/>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059374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239930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784687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65037111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Title Slide Dark">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98579" y="701516"/>
            <a:ext cx="10445796" cy="2467069"/>
          </a:xfrm>
        </p:spPr>
        <p:txBody>
          <a:bodyPr anchor="b" anchorCtr="0"/>
          <a:lstStyle>
            <a:lvl1pPr>
              <a:defRPr sz="7343" spc="-153" baseline="0">
                <a:solidFill>
                  <a:schemeClr val="bg1"/>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98579" y="3494024"/>
            <a:ext cx="10445796" cy="1697626"/>
          </a:xfrm>
        </p:spPr>
        <p:txBody>
          <a:bodyPr>
            <a:noAutofit/>
          </a:bodyPr>
          <a:lstStyle>
            <a:lvl1pPr marL="0" indent="0">
              <a:spcBef>
                <a:spcPts val="2448"/>
              </a:spcBef>
              <a:buNone/>
              <a:defRPr spc="-71" baseline="0">
                <a:solidFill>
                  <a:schemeClr val="bg1"/>
                </a:solidFill>
                <a:latin typeface="+mj-lt"/>
              </a:defRPr>
            </a:lvl1pPr>
          </a:lstStyle>
          <a:p>
            <a:pPr lvl="0"/>
            <a:r>
              <a:rPr lang="en-US" dirty="0" smtClean="0"/>
              <a:t>Speaker Title</a:t>
            </a:r>
            <a:endParaRPr lang="en-US" dirty="0"/>
          </a:p>
        </p:txBody>
      </p:sp>
      <p:grpSp>
        <p:nvGrpSpPr>
          <p:cNvPr id="3" name="Group 2"/>
          <p:cNvGrpSpPr/>
          <p:nvPr userDrawn="1"/>
        </p:nvGrpSpPr>
        <p:grpSpPr>
          <a:xfrm>
            <a:off x="10081465" y="5191650"/>
            <a:ext cx="1980534" cy="1374767"/>
            <a:chOff x="9880710" y="5090315"/>
            <a:chExt cx="1941095" cy="1347933"/>
          </a:xfrm>
        </p:grpSpPr>
        <p:sp>
          <p:nvSpPr>
            <p:cNvPr id="6" name="TextBox 5"/>
            <p:cNvSpPr txBox="1"/>
            <p:nvPr/>
          </p:nvSpPr>
          <p:spPr>
            <a:xfrm>
              <a:off x="9880710" y="6157458"/>
              <a:ext cx="1941095" cy="280718"/>
            </a:xfrm>
            <a:prstGeom prst="rect">
              <a:avLst/>
            </a:prstGeom>
            <a:noFill/>
          </p:spPr>
          <p:txBody>
            <a:bodyPr wrap="square" rtlCol="0">
              <a:spAutoFit/>
            </a:bodyPr>
            <a:lstStyle/>
            <a:p>
              <a:pPr algn="ctr" defTabSz="932559"/>
              <a:r>
                <a:rPr lang="en-US" sz="1224" b="1" spc="41" dirty="0">
                  <a:solidFill>
                    <a:srgbClr val="FFFFFF">
                      <a:alpha val="90000"/>
                    </a:srgbClr>
                  </a:solidFill>
                  <a:latin typeface="Segoe" panose="020B0502040504020203" pitchFamily="34" charset="0"/>
                </a:rPr>
                <a:t>OFFICE GEMINI</a:t>
              </a:r>
            </a:p>
          </p:txBody>
        </p:sp>
        <p:sp>
          <p:nvSpPr>
            <p:cNvPr id="7" name="TextBox 6"/>
            <p:cNvSpPr txBox="1"/>
            <p:nvPr/>
          </p:nvSpPr>
          <p:spPr>
            <a:xfrm>
              <a:off x="10557696" y="5090315"/>
              <a:ext cx="1163747" cy="1347933"/>
            </a:xfrm>
            <a:prstGeom prst="rect">
              <a:avLst/>
            </a:prstGeom>
            <a:noFill/>
          </p:spPr>
          <p:txBody>
            <a:bodyPr wrap="square" rtlCol="0">
              <a:spAutoFit/>
            </a:bodyPr>
            <a:lstStyle/>
            <a:p>
              <a:pPr defTabSz="932559"/>
              <a:r>
                <a:rPr lang="en-US" sz="8159" b="1" dirty="0">
                  <a:solidFill>
                    <a:srgbClr val="FFFFFF"/>
                  </a:solidFill>
                  <a:latin typeface="Century Gothic" panose="020B0502020202020204" pitchFamily="34" charset="0"/>
                </a:rPr>
                <a:t>G</a:t>
              </a:r>
            </a:p>
          </p:txBody>
        </p:sp>
        <p:sp>
          <p:nvSpPr>
            <p:cNvPr id="8" name="TextBox 7"/>
            <p:cNvSpPr txBox="1"/>
            <p:nvPr/>
          </p:nvSpPr>
          <p:spPr>
            <a:xfrm>
              <a:off x="10081903" y="5090315"/>
              <a:ext cx="951585" cy="1347933"/>
            </a:xfrm>
            <a:prstGeom prst="rect">
              <a:avLst/>
            </a:prstGeom>
            <a:noFill/>
          </p:spPr>
          <p:txBody>
            <a:bodyPr wrap="square" rtlCol="0">
              <a:spAutoFit/>
            </a:bodyPr>
            <a:lstStyle>
              <a:defPPr>
                <a:defRPr lang="en-US"/>
              </a:defPPr>
              <a:lvl1pPr>
                <a:defRPr sz="8000" b="1">
                  <a:solidFill>
                    <a:schemeClr val="bg1">
                      <a:lumMod val="65000"/>
                      <a:alpha val="75000"/>
                    </a:schemeClr>
                  </a:solidFill>
                  <a:latin typeface="Century Gothic" panose="020B0502020202020204" pitchFamily="34" charset="0"/>
                </a:defRPr>
              </a:lvl1pPr>
            </a:lstStyle>
            <a:p>
              <a:pPr defTabSz="932559"/>
              <a:r>
                <a:rPr lang="en-US" sz="8159" dirty="0">
                  <a:solidFill>
                    <a:srgbClr val="FFFFFF">
                      <a:lumMod val="65000"/>
                      <a:alpha val="75000"/>
                    </a:srgbClr>
                  </a:solidFill>
                </a:rPr>
                <a:t>O</a:t>
              </a:r>
            </a:p>
          </p:txBody>
        </p:sp>
      </p:grpSp>
      <p:sp>
        <p:nvSpPr>
          <p:cNvPr id="9" name="Date Placeholder 3"/>
          <p:cNvSpPr txBox="1">
            <a:spLocks/>
          </p:cNvSpPr>
          <p:nvPr userDrawn="1"/>
        </p:nvSpPr>
        <p:spPr>
          <a:xfrm>
            <a:off x="932366" y="6288651"/>
            <a:ext cx="5230186" cy="23315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22" dirty="0" smtClean="0">
                <a:solidFill>
                  <a:srgbClr val="FFFFFF">
                    <a:alpha val="75000"/>
                  </a:srgbClr>
                </a:solidFill>
              </a:rPr>
              <a:t>Microsoft Office Division   |  Microsoft Confidential, For Internal Use Only</a:t>
            </a:r>
            <a:endParaRPr lang="en-US" sz="1122" dirty="0">
              <a:solidFill>
                <a:srgbClr val="FFFFFF">
                  <a:alpha val="75000"/>
                </a:srgbClr>
              </a:solidFill>
            </a:endParaRPr>
          </a:p>
        </p:txBody>
      </p:sp>
    </p:spTree>
    <p:extLst>
      <p:ext uri="{BB962C8B-B14F-4D97-AF65-F5344CB8AC3E}">
        <p14:creationId xmlns:p14="http://schemas.microsoft.com/office/powerpoint/2010/main" val="258944054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Roadmap - Legal Disclaimer">
    <p:spTree>
      <p:nvGrpSpPr>
        <p:cNvPr id="1" name=""/>
        <p:cNvGrpSpPr/>
        <p:nvPr/>
      </p:nvGrpSpPr>
      <p:grpSpPr>
        <a:xfrm>
          <a:off x="0" y="0"/>
          <a:ext cx="0" cy="0"/>
          <a:chOff x="0" y="0"/>
          <a:chExt cx="0" cy="0"/>
        </a:xfrm>
      </p:grpSpPr>
      <p:sp>
        <p:nvSpPr>
          <p:cNvPr id="3" name="TextBox 2"/>
          <p:cNvSpPr txBox="1"/>
          <p:nvPr userDrawn="1"/>
        </p:nvSpPr>
        <p:spPr>
          <a:xfrm>
            <a:off x="440663" y="1722012"/>
            <a:ext cx="11555150" cy="3186257"/>
          </a:xfrm>
          <a:prstGeom prst="rect">
            <a:avLst/>
          </a:prstGeom>
          <a:noFill/>
        </p:spPr>
        <p:txBody>
          <a:bodyPr wrap="square" lIns="0" tIns="0" rIns="0" bIns="0" rtlCol="0">
            <a:spAutoFit/>
          </a:bodyPr>
          <a:lstStyle/>
          <a:p>
            <a:pPr defTabSz="932597">
              <a:defRPr/>
            </a:pPr>
            <a:r>
              <a:rPr lang="en-US" sz="1428" dirty="0" smtClean="0">
                <a:solidFill>
                  <a:srgbClr val="505050"/>
                </a:solidFill>
              </a:rPr>
              <a:t>The information in this presentation is confidential and proprietary to SAP and may not be disclosed without the permission of SAP. This presentation is not subject to your license agreement or any other service or subscription agreement with SAP. SAP has no obligation to pursue any course of business outlined in this document or any related presentation, or to develop or release any functionality mentioned therein. This document, or any related presentation and SAP's strategy and possible future developments, products and or platforms directions and functionality are all subject to change and may be changed by SAP at any time for any reason without notice. The information in this document is not a commitment, promise or legal obligation to deliver any material, code or functionality.  This document is provided without a warranty of any kind, either express or implied, including but not limited to, the implied warranties of merchantability, fitness for a particular purpose, or non-infringement.  This document is for informational purposes and may not be incorporated into a contract. SAP assumes no responsibility for errors or omissions in this document, except if such damages were caused by SAP´s willful misconduct or gross negligence.</a:t>
            </a:r>
            <a:br>
              <a:rPr lang="en-US" sz="1428" dirty="0" smtClean="0">
                <a:solidFill>
                  <a:srgbClr val="505050"/>
                </a:solidFill>
              </a:rPr>
            </a:br>
            <a:endParaRPr lang="en-US" sz="1428" dirty="0" smtClean="0">
              <a:solidFill>
                <a:srgbClr val="505050"/>
              </a:solidFill>
            </a:endParaRPr>
          </a:p>
          <a:p>
            <a:r>
              <a:rPr lang="en-US" sz="1428" dirty="0" smtClean="0">
                <a:solidFill>
                  <a:srgbClr val="505050"/>
                </a:solidFill>
              </a:rPr>
              <a:t>All forward-looking statements are subject to various risks and uncertainties that could cause actual results to differ materially from expectations. Readers are cautioned not to place undue reliance on these forward-looking statements, which speak only as of their dates, and they should not be relied upon in making purchasing decisions.</a:t>
            </a:r>
          </a:p>
          <a:p>
            <a:pPr fontAlgn="base">
              <a:spcBef>
                <a:spcPct val="50000"/>
              </a:spcBef>
              <a:spcAft>
                <a:spcPct val="0"/>
              </a:spcAft>
              <a:buClr>
                <a:srgbClr val="F0AB00"/>
              </a:buClr>
              <a:buSzPct val="80000"/>
            </a:pPr>
            <a:endParaRPr lang="en-US" sz="1428" kern="0" dirty="0" smtClean="0">
              <a:solidFill>
                <a:srgbClr val="505050"/>
              </a:solidFill>
              <a:ea typeface="Arial Unicode MS" pitchFamily="34" charset="-128"/>
              <a:cs typeface="Arial Unicode MS" pitchFamily="34" charset="-128"/>
            </a:endParaRPr>
          </a:p>
        </p:txBody>
      </p:sp>
      <p:sp>
        <p:nvSpPr>
          <p:cNvPr id="4" name="TextBox 3"/>
          <p:cNvSpPr txBox="1"/>
          <p:nvPr userDrawn="1"/>
        </p:nvSpPr>
        <p:spPr>
          <a:xfrm>
            <a:off x="440662" y="330450"/>
            <a:ext cx="3578136" cy="771050"/>
          </a:xfrm>
          <a:prstGeom prst="rect">
            <a:avLst/>
          </a:prstGeom>
        </p:spPr>
        <p:txBody>
          <a:bodyPr vert="horz" lIns="0" tIns="0" rIns="0" bIns="0" rtlCol="0" anchor="ctr" anchorCtr="0">
            <a:noAutofit/>
          </a:bodyPr>
          <a:lstStyle/>
          <a:p>
            <a:pPr defTabSz="932597" fontAlgn="base">
              <a:spcBef>
                <a:spcPct val="0"/>
              </a:spcBef>
              <a:spcAft>
                <a:spcPct val="0"/>
              </a:spcAft>
              <a:buClr>
                <a:srgbClr val="F0AB00"/>
              </a:buClr>
              <a:buSzPct val="80000"/>
            </a:pPr>
            <a:r>
              <a:rPr lang="en-US" sz="2448" b="1" dirty="0" smtClean="0">
                <a:solidFill>
                  <a:srgbClr val="00BCF2"/>
                </a:solidFill>
                <a:latin typeface="Segoe UI Light"/>
                <a:ea typeface="+mj-ea"/>
                <a:cs typeface="+mj-cs"/>
              </a:rPr>
              <a:t>Legal disclaimer</a:t>
            </a:r>
          </a:p>
        </p:txBody>
      </p:sp>
    </p:spTree>
    <p:extLst>
      <p:ext uri="{BB962C8B-B14F-4D97-AF65-F5344CB8AC3E}">
        <p14:creationId xmlns:p14="http://schemas.microsoft.com/office/powerpoint/2010/main" val="1148935045"/>
      </p:ext>
    </p:extLst>
  </p:cSld>
  <p:clrMapOvr>
    <a:masterClrMapping/>
  </p:clrMapOvr>
  <p:transition spd="med"/>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30052968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273816858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53410751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47492669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38996796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10835606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8413921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9679516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34546173"/>
      </p:ext>
    </p:extLst>
  </p:cSld>
  <p:clrMapOvr>
    <a:masterClrMapping/>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35601864"/>
      </p:ext>
    </p:extLst>
  </p:cSld>
  <p:clrMapOvr>
    <a:masterClrMapping/>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97470901"/>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31404252"/>
      </p:ext>
    </p:extLst>
  </p:cSld>
  <p:clrMapOvr>
    <a:masterClrMapping/>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06858921"/>
      </p:ext>
    </p:extLst>
  </p:cSld>
  <p:clrMapOvr>
    <a:masterClrMapping/>
  </p:clrMapOvr>
  <p:transition>
    <p:fade/>
  </p:transition>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86179025"/>
      </p:ext>
    </p:extLst>
  </p:cSld>
  <p:clrMapOvr>
    <a:masterClrMapping/>
  </p:clrMapOvr>
  <p:transition>
    <p:fade/>
  </p:transition>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28687883"/>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0450776"/>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80321438"/>
      </p:ext>
    </p:extLst>
  </p:cSld>
  <p:clrMapOvr>
    <a:masterClrMapping/>
  </p:clrMapOvr>
  <p:transition>
    <p:fade/>
  </p:transition>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432193827"/>
      </p:ext>
    </p:extLst>
  </p:cSld>
  <p:clrMapOvr>
    <a:masterClrMapping/>
  </p:clrMapOvr>
  <p:transition>
    <p:fade/>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422082711"/>
      </p:ext>
    </p:extLst>
  </p:cSld>
  <p:clrMapOvr>
    <a:masterClrMapping/>
  </p:clrMapOvr>
  <p:transition>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75271107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2771969801"/>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78959944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467757404"/>
      </p:ext>
    </p:extLst>
  </p:cSld>
  <p:clrMapOvr>
    <a:masterClrMapping/>
  </p:clrMapOvr>
  <p:transition>
    <p:fade/>
  </p:transition>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6578271"/>
      </p:ext>
    </p:extLst>
  </p:cSld>
  <p:clrMapOvr>
    <a:masterClrMapping/>
  </p:clrMapOvr>
  <p:transition>
    <p:fade/>
  </p:transition>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267905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955524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755145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37153742"/>
      </p:ext>
    </p:extLst>
  </p:cSld>
  <p:clrMapOvr>
    <a:masterClrMapping/>
  </p:clrMapOvr>
  <p:transition>
    <p:fade/>
  </p:transition>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24071496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32" Type="http://schemas.openxmlformats.org/officeDocument/2006/relationships/image" Target="../media/image1.png"/><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theme" Target="../theme/theme2.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slideLayout" Target="../slideLayouts/slideLayout5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slideLayout" Target="../slideLayouts/slideLayout71.xml"/><Relationship Id="rId18" Type="http://schemas.openxmlformats.org/officeDocument/2006/relationships/slideLayout" Target="../slideLayouts/slideLayout76.xml"/><Relationship Id="rId26" Type="http://schemas.openxmlformats.org/officeDocument/2006/relationships/slideLayout" Target="../slideLayouts/slideLayout84.xml"/><Relationship Id="rId3" Type="http://schemas.openxmlformats.org/officeDocument/2006/relationships/slideLayout" Target="../slideLayouts/slideLayout61.xml"/><Relationship Id="rId21" Type="http://schemas.openxmlformats.org/officeDocument/2006/relationships/slideLayout" Target="../slideLayouts/slideLayout79.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17" Type="http://schemas.openxmlformats.org/officeDocument/2006/relationships/slideLayout" Target="../slideLayouts/slideLayout75.xml"/><Relationship Id="rId25" Type="http://schemas.openxmlformats.org/officeDocument/2006/relationships/slideLayout" Target="../slideLayouts/slideLayout83.xml"/><Relationship Id="rId2" Type="http://schemas.openxmlformats.org/officeDocument/2006/relationships/slideLayout" Target="../slideLayouts/slideLayout60.xml"/><Relationship Id="rId16" Type="http://schemas.openxmlformats.org/officeDocument/2006/relationships/slideLayout" Target="../slideLayouts/slideLayout74.xml"/><Relationship Id="rId20" Type="http://schemas.openxmlformats.org/officeDocument/2006/relationships/slideLayout" Target="../slideLayouts/slideLayout78.xml"/><Relationship Id="rId29" Type="http://schemas.openxmlformats.org/officeDocument/2006/relationships/slideLayout" Target="../slideLayouts/slideLayout87.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24" Type="http://schemas.openxmlformats.org/officeDocument/2006/relationships/slideLayout" Target="../slideLayouts/slideLayout82.xml"/><Relationship Id="rId5" Type="http://schemas.openxmlformats.org/officeDocument/2006/relationships/slideLayout" Target="../slideLayouts/slideLayout63.xml"/><Relationship Id="rId15" Type="http://schemas.openxmlformats.org/officeDocument/2006/relationships/slideLayout" Target="../slideLayouts/slideLayout73.xml"/><Relationship Id="rId23" Type="http://schemas.openxmlformats.org/officeDocument/2006/relationships/slideLayout" Target="../slideLayouts/slideLayout81.xml"/><Relationship Id="rId28" Type="http://schemas.openxmlformats.org/officeDocument/2006/relationships/slideLayout" Target="../slideLayouts/slideLayout86.xml"/><Relationship Id="rId10" Type="http://schemas.openxmlformats.org/officeDocument/2006/relationships/slideLayout" Target="../slideLayouts/slideLayout68.xml"/><Relationship Id="rId19" Type="http://schemas.openxmlformats.org/officeDocument/2006/relationships/slideLayout" Target="../slideLayouts/slideLayout77.xml"/><Relationship Id="rId31" Type="http://schemas.openxmlformats.org/officeDocument/2006/relationships/image" Target="../media/image1.png"/><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slideLayout" Target="../slideLayouts/slideLayout72.xml"/><Relationship Id="rId22" Type="http://schemas.openxmlformats.org/officeDocument/2006/relationships/slideLayout" Target="../slideLayouts/slideLayout80.xml"/><Relationship Id="rId27" Type="http://schemas.openxmlformats.org/officeDocument/2006/relationships/slideLayout" Target="../slideLayouts/slideLayout85.xml"/><Relationship Id="rId30"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2"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781066564"/>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 id="2147484247" r:id="rId30"/>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3827952773"/>
      </p:ext>
    </p:extLst>
  </p:cSld>
  <p:clrMap bg1="lt1" tx1="dk1" bg2="lt2" tx2="dk2" accent1="accent1" accent2="accent2" accent3="accent3" accent4="accent4" accent5="accent5" accent6="accent6" hlink="hlink" folHlink="folHlink"/>
  <p:sldLayoutIdLst>
    <p:sldLayoutId id="2147484249" r:id="rId1"/>
    <p:sldLayoutId id="2147484250" r:id="rId2"/>
    <p:sldLayoutId id="2147484251" r:id="rId3"/>
    <p:sldLayoutId id="2147484252" r:id="rId4"/>
    <p:sldLayoutId id="2147484253" r:id="rId5"/>
    <p:sldLayoutId id="2147484254" r:id="rId6"/>
    <p:sldLayoutId id="2147484255" r:id="rId7"/>
    <p:sldLayoutId id="2147484256" r:id="rId8"/>
    <p:sldLayoutId id="2147484257" r:id="rId9"/>
    <p:sldLayoutId id="2147484258" r:id="rId10"/>
    <p:sldLayoutId id="2147484259" r:id="rId11"/>
    <p:sldLayoutId id="2147484260" r:id="rId12"/>
    <p:sldLayoutId id="2147484261" r:id="rId13"/>
    <p:sldLayoutId id="2147484262" r:id="rId14"/>
    <p:sldLayoutId id="2147484263" r:id="rId15"/>
    <p:sldLayoutId id="2147484264" r:id="rId16"/>
    <p:sldLayoutId id="2147484265" r:id="rId17"/>
    <p:sldLayoutId id="2147484266" r:id="rId18"/>
    <p:sldLayoutId id="2147484267" r:id="rId19"/>
    <p:sldLayoutId id="2147484268" r:id="rId20"/>
    <p:sldLayoutId id="2147484269" r:id="rId21"/>
    <p:sldLayoutId id="2147484270" r:id="rId22"/>
    <p:sldLayoutId id="2147484271" r:id="rId23"/>
    <p:sldLayoutId id="2147484272" r:id="rId24"/>
    <p:sldLayoutId id="2147484273" r:id="rId25"/>
    <p:sldLayoutId id="2147484274" r:id="rId26"/>
    <p:sldLayoutId id="2147484275" r:id="rId27"/>
    <p:sldLayoutId id="2147484276" r:id="rId28"/>
    <p:sldLayoutId id="2147484277"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7.xml"/></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39.xml"/><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8.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37.xml"/><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5.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40.png"/><Relationship Id="rId2" Type="http://schemas.openxmlformats.org/officeDocument/2006/relationships/slideLayout" Target="../slideLayouts/slideLayout45.xml"/><Relationship Id="rId1" Type="http://schemas.openxmlformats.org/officeDocument/2006/relationships/tags" Target="../tags/tag1.xml"/><Relationship Id="rId6" Type="http://schemas.openxmlformats.org/officeDocument/2006/relationships/image" Target="../media/image39.emf"/><Relationship Id="rId5" Type="http://schemas.openxmlformats.org/officeDocument/2006/relationships/image" Target="../media/image38.emf"/><Relationship Id="rId4" Type="http://schemas.openxmlformats.org/officeDocument/2006/relationships/image" Target="../media/image37.emf"/></Relationships>
</file>

<file path=ppt/slides/_rels/slide22.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jpg"/><Relationship Id="rId7" Type="http://schemas.openxmlformats.org/officeDocument/2006/relationships/image" Target="../media/image45.png"/><Relationship Id="rId2" Type="http://schemas.openxmlformats.org/officeDocument/2006/relationships/notesSlide" Target="../notesSlides/notesSlide22.xml"/><Relationship Id="rId1" Type="http://schemas.openxmlformats.org/officeDocument/2006/relationships/slideLayout" Target="../slideLayouts/slideLayout45.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 Id="rId9" Type="http://schemas.openxmlformats.org/officeDocument/2006/relationships/image" Target="../media/image47.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9.xml"/></Relationships>
</file>

<file path=ppt/slides/_rels/slide25.xml.rels><?xml version="1.0" encoding="UTF-8" standalone="yes"?>
<Relationships xmlns="http://schemas.openxmlformats.org/package/2006/relationships"><Relationship Id="rId3" Type="http://schemas.openxmlformats.org/officeDocument/2006/relationships/image" Target="../media/image48.emf"/><Relationship Id="rId7" Type="http://schemas.openxmlformats.org/officeDocument/2006/relationships/image" Target="../media/image52.png"/><Relationship Id="rId2" Type="http://schemas.openxmlformats.org/officeDocument/2006/relationships/notesSlide" Target="../notesSlides/notesSlide25.xml"/><Relationship Id="rId1" Type="http://schemas.openxmlformats.org/officeDocument/2006/relationships/slideLayout" Target="../slideLayouts/slideLayout53.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5.xml"/></Relationships>
</file>

<file path=ppt/slides/_rels/slide28.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hyperlink" Target="http://dev.office.com/" TargetMode="External"/><Relationship Id="rId7" Type="http://schemas.openxmlformats.org/officeDocument/2006/relationships/image" Target="../media/image53.png"/><Relationship Id="rId2" Type="http://schemas.openxmlformats.org/officeDocument/2006/relationships/notesSlide" Target="../notesSlides/notesSlide28.xml"/><Relationship Id="rId1" Type="http://schemas.openxmlformats.org/officeDocument/2006/relationships/slideLayout" Target="../slideLayouts/slideLayout54.xml"/><Relationship Id="rId6" Type="http://schemas.openxmlformats.org/officeDocument/2006/relationships/hyperlink" Target="mailto:anafi.yuval@sap.com" TargetMode="External"/><Relationship Id="rId5" Type="http://schemas.openxmlformats.org/officeDocument/2006/relationships/hyperlink" Target="mailto:shoshe@microsoft.com" TargetMode="External"/><Relationship Id="rId4" Type="http://schemas.openxmlformats.org/officeDocument/2006/relationships/hyperlink" Target="http://scn.sap.com/"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9.xml"/><Relationship Id="rId1" Type="http://schemas.openxmlformats.org/officeDocument/2006/relationships/slideLayout" Target="../slideLayouts/slideLayout67.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8.xml"/></Relationships>
</file>

<file path=ppt/slides/_rels/slide3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0.xml"/><Relationship Id="rId1" Type="http://schemas.openxmlformats.org/officeDocument/2006/relationships/slideLayout" Target="../slideLayouts/slideLayout53.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45.xml"/><Relationship Id="rId6" Type="http://schemas.microsoft.com/office/2007/relationships/hdphoto" Target="../media/hdphoto1.wdp"/><Relationship Id="rId11" Type="http://schemas.openxmlformats.org/officeDocument/2006/relationships/image" Target="../media/image14.png"/><Relationship Id="rId5" Type="http://schemas.openxmlformats.org/officeDocument/2006/relationships/image" Target="../media/image9.png"/><Relationship Id="rId10" Type="http://schemas.openxmlformats.org/officeDocument/2006/relationships/image" Target="../media/image13.png"/><Relationship Id="rId4" Type="http://schemas.openxmlformats.org/officeDocument/2006/relationships/image" Target="../media/image8.png"/><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38.xml"/></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3" Type="http://schemas.openxmlformats.org/officeDocument/2006/relationships/image" Target="../media/image17.jpeg"/><Relationship Id="rId7" Type="http://schemas.openxmlformats.org/officeDocument/2006/relationships/image" Target="../media/image21.png"/><Relationship Id="rId12"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45.xml"/><Relationship Id="rId6" Type="http://schemas.openxmlformats.org/officeDocument/2006/relationships/image" Target="../media/image20.jpeg"/><Relationship Id="rId11" Type="http://schemas.openxmlformats.org/officeDocument/2006/relationships/image" Target="../media/image25.jpeg"/><Relationship Id="rId5" Type="http://schemas.openxmlformats.org/officeDocument/2006/relationships/image" Target="../media/image19.png"/><Relationship Id="rId10" Type="http://schemas.openxmlformats.org/officeDocument/2006/relationships/image" Target="../media/image24.jpeg"/><Relationship Id="rId4" Type="http://schemas.openxmlformats.org/officeDocument/2006/relationships/image" Target="../media/image18.tiff"/><Relationship Id="rId9" Type="http://schemas.openxmlformats.org/officeDocument/2006/relationships/image" Target="../media/image23.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5.xml"/></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37.xml"/><Relationship Id="rId4" Type="http://schemas.openxmlformats.org/officeDocument/2006/relationships/image" Target="../media/image29.png"/></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45.xml"/><Relationship Id="rId5" Type="http://schemas.openxmlformats.org/officeDocument/2006/relationships/hyperlink" Target="https://www.oasis-open.org/committees/tc_home.php?wg_abbrev=odata" TargetMode="External"/><Relationship Id="rId4" Type="http://schemas.openxmlformats.org/officeDocument/2006/relationships/image" Target="../media/image31.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1758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9" y="293687"/>
            <a:ext cx="11889564" cy="917575"/>
          </a:xfrm>
        </p:spPr>
        <p:txBody>
          <a:bodyPr/>
          <a:lstStyle/>
          <a:p>
            <a:r>
              <a:rPr lang="en-US" dirty="0" smtClean="0"/>
              <a:t>OData adoption in SAP</a:t>
            </a:r>
            <a:endParaRPr lang="en-US" dirty="0"/>
          </a:p>
        </p:txBody>
      </p:sp>
      <p:sp>
        <p:nvSpPr>
          <p:cNvPr id="4" name="Rectangle 3"/>
          <p:cNvSpPr/>
          <p:nvPr/>
        </p:nvSpPr>
        <p:spPr bwMode="auto">
          <a:xfrm>
            <a:off x="4229231" y="1990043"/>
            <a:ext cx="1828800" cy="1828800"/>
          </a:xfrm>
          <a:prstGeom prst="rect">
            <a:avLst/>
          </a:prstGeom>
          <a:solidFill>
            <a:srgbClr val="0976C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45702" tIns="45702" rIns="45702" bIns="45702" numCol="1" spcCol="0" rtlCol="0" fromWordArt="0" anchor="ctr" anchorCtr="0" forceAA="0" compatLnSpc="1">
            <a:prstTxWarp prst="textNoShape">
              <a:avLst/>
            </a:prstTxWarp>
            <a:noAutofit/>
          </a:bodyP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3657" fontAlgn="base">
              <a:spcBef>
                <a:spcPct val="0"/>
              </a:spcBef>
              <a:spcAft>
                <a:spcPct val="0"/>
              </a:spcAft>
            </a:pPr>
            <a:r>
              <a:rPr lang="en-US" sz="1800" dirty="0">
                <a:gradFill>
                  <a:gsLst>
                    <a:gs pos="0">
                      <a:srgbClr val="FFFFFF"/>
                    </a:gs>
                    <a:gs pos="100000">
                      <a:srgbClr val="FFFFFF"/>
                    </a:gs>
                  </a:gsLst>
                  <a:lin ang="5400000" scaled="0"/>
                </a:gradFill>
                <a:ea typeface="Segoe UI" pitchFamily="34" charset="0"/>
                <a:cs typeface="Segoe UI" pitchFamily="34" charset="0"/>
              </a:rPr>
              <a:t>SAP </a:t>
            </a:r>
            <a:r>
              <a:rPr lang="en-US" sz="1800" dirty="0" err="1">
                <a:gradFill>
                  <a:gsLst>
                    <a:gs pos="0">
                      <a:srgbClr val="FFFFFF"/>
                    </a:gs>
                    <a:gs pos="100000">
                      <a:srgbClr val="FFFFFF"/>
                    </a:gs>
                  </a:gsLst>
                  <a:lin ang="5400000" scaled="0"/>
                </a:gradFill>
                <a:ea typeface="Segoe UI" pitchFamily="34" charset="0"/>
                <a:cs typeface="Segoe UI" pitchFamily="34" charset="0"/>
              </a:rPr>
              <a:t>Netweaver</a:t>
            </a:r>
            <a:r>
              <a:rPr lang="en-US" sz="1800" dirty="0">
                <a:gradFill>
                  <a:gsLst>
                    <a:gs pos="0">
                      <a:srgbClr val="FFFFFF"/>
                    </a:gs>
                    <a:gs pos="100000">
                      <a:srgbClr val="FFFFFF"/>
                    </a:gs>
                  </a:gsLst>
                  <a:lin ang="5400000" scaled="0"/>
                </a:gradFill>
                <a:ea typeface="Segoe UI" pitchFamily="34" charset="0"/>
                <a:cs typeface="Segoe UI" pitchFamily="34" charset="0"/>
              </a:rPr>
              <a:t> Gateway (Suite, Analytics)</a:t>
            </a:r>
          </a:p>
        </p:txBody>
      </p:sp>
      <p:sp>
        <p:nvSpPr>
          <p:cNvPr id="5" name="Rectangle 4"/>
          <p:cNvSpPr/>
          <p:nvPr/>
        </p:nvSpPr>
        <p:spPr bwMode="auto">
          <a:xfrm>
            <a:off x="4229231" y="3878262"/>
            <a:ext cx="1828800" cy="1828800"/>
          </a:xfrm>
          <a:prstGeom prst="rect">
            <a:avLst/>
          </a:prstGeom>
          <a:solidFill>
            <a:srgbClr val="0976C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45702" tIns="45702" rIns="45702" bIns="45702" numCol="1" spcCol="0" rtlCol="0" fromWordArt="0" anchor="ctr" anchorCtr="0" forceAA="0" compatLnSpc="1">
            <a:prstTxWarp prst="textNoShape">
              <a:avLst/>
            </a:prstTxWarp>
            <a:noAutofit/>
          </a:bodyP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3657" fontAlgn="base">
              <a:spcBef>
                <a:spcPct val="0"/>
              </a:spcBef>
              <a:spcAft>
                <a:spcPct val="0"/>
              </a:spcAft>
            </a:pPr>
            <a:r>
              <a:rPr lang="en-US" sz="1800" dirty="0" smtClean="0">
                <a:gradFill>
                  <a:gsLst>
                    <a:gs pos="0">
                      <a:srgbClr val="FFFFFF"/>
                    </a:gs>
                    <a:gs pos="100000">
                      <a:srgbClr val="FFFFFF"/>
                    </a:gs>
                  </a:gsLst>
                  <a:lin ang="5400000" scaled="0"/>
                </a:gradFill>
                <a:ea typeface="Segoe UI" pitchFamily="34" charset="0"/>
                <a:cs typeface="Segoe UI" pitchFamily="34" charset="0"/>
              </a:rPr>
              <a:t>Gateway as a service</a:t>
            </a:r>
            <a:endParaRPr lang="en-US" sz="18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2328134" y="3878262"/>
            <a:ext cx="1828800" cy="1828800"/>
          </a:xfrm>
          <a:prstGeom prst="rect">
            <a:avLst/>
          </a:prstGeom>
          <a:solidFill>
            <a:srgbClr val="002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45702" tIns="45702" rIns="45702" bIns="45702" numCol="1" spcCol="0" rtlCol="0" fromWordArt="0" anchor="ctr" anchorCtr="0" forceAA="0" compatLnSpc="1">
            <a:prstTxWarp prst="textNoShape">
              <a:avLst/>
            </a:prstTxWarp>
            <a:noAutofit/>
          </a:bodyP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3657" fontAlgn="base">
              <a:spcBef>
                <a:spcPct val="0"/>
              </a:spcBef>
              <a:spcAft>
                <a:spcPct val="0"/>
              </a:spcAft>
            </a:pPr>
            <a:r>
              <a:rPr lang="en-US" sz="1800" dirty="0">
                <a:gradFill>
                  <a:gsLst>
                    <a:gs pos="0">
                      <a:srgbClr val="FFFFFF"/>
                    </a:gs>
                    <a:gs pos="100000">
                      <a:srgbClr val="FFFFFF"/>
                    </a:gs>
                  </a:gsLst>
                  <a:lin ang="5400000" scaled="0"/>
                </a:gradFill>
                <a:ea typeface="Segoe UI" pitchFamily="34" charset="0"/>
                <a:cs typeface="Segoe UI" pitchFamily="34" charset="0"/>
              </a:rPr>
              <a:t>Hana XS</a:t>
            </a:r>
          </a:p>
        </p:txBody>
      </p:sp>
      <p:sp>
        <p:nvSpPr>
          <p:cNvPr id="7" name="Rectangle 6"/>
          <p:cNvSpPr/>
          <p:nvPr/>
        </p:nvSpPr>
        <p:spPr bwMode="auto">
          <a:xfrm>
            <a:off x="2328134" y="1990043"/>
            <a:ext cx="1828800" cy="1828800"/>
          </a:xfrm>
          <a:prstGeom prst="rect">
            <a:avLst/>
          </a:prstGeom>
          <a:solidFill>
            <a:srgbClr val="00723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45702" tIns="45702" rIns="45702" bIns="45702" numCol="1" spcCol="0" rtlCol="0" fromWordArt="0" anchor="ctr" anchorCtr="0" forceAA="0" compatLnSpc="1">
            <a:prstTxWarp prst="textNoShape">
              <a:avLst/>
            </a:prstTxWarp>
            <a:noAutofit/>
          </a:bodyP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3657" fontAlgn="base">
              <a:spcBef>
                <a:spcPct val="0"/>
              </a:spcBef>
              <a:spcAft>
                <a:spcPct val="0"/>
              </a:spcAft>
            </a:pPr>
            <a:r>
              <a:rPr lang="en-US" sz="1800" dirty="0">
                <a:gradFill>
                  <a:gsLst>
                    <a:gs pos="0">
                      <a:srgbClr val="FFFFFF"/>
                    </a:gs>
                    <a:gs pos="100000">
                      <a:srgbClr val="FFFFFF"/>
                    </a:gs>
                  </a:gsLst>
                  <a:lin ang="5400000" scaled="0"/>
                </a:gradFill>
                <a:ea typeface="Segoe UI" pitchFamily="34" charset="0"/>
                <a:cs typeface="Segoe UI" pitchFamily="34" charset="0"/>
              </a:rPr>
              <a:t>Hana RDL</a:t>
            </a:r>
          </a:p>
        </p:txBody>
      </p:sp>
      <p:sp>
        <p:nvSpPr>
          <p:cNvPr id="8" name="Rectangle 7"/>
          <p:cNvSpPr/>
          <p:nvPr/>
        </p:nvSpPr>
        <p:spPr bwMode="auto">
          <a:xfrm>
            <a:off x="427037" y="1990043"/>
            <a:ext cx="1828800" cy="1828800"/>
          </a:xfrm>
          <a:prstGeom prst="rect">
            <a:avLst/>
          </a:prstGeom>
          <a:solidFill>
            <a:srgbClr val="098E09"/>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45702" tIns="45702" rIns="45702" bIns="45702" numCol="1" spcCol="0" rtlCol="0" fromWordArt="0" anchor="ctr" anchorCtr="0" forceAA="0" compatLnSpc="1">
            <a:prstTxWarp prst="textNoShape">
              <a:avLst/>
            </a:prstTxWarp>
            <a:noAutofit/>
          </a:bodyP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3657" fontAlgn="base">
              <a:spcBef>
                <a:spcPct val="0"/>
              </a:spcBef>
              <a:spcAft>
                <a:spcPct val="0"/>
              </a:spcAft>
            </a:pPr>
            <a:r>
              <a:rPr lang="en-US" sz="1800" dirty="0">
                <a:gradFill>
                  <a:gsLst>
                    <a:gs pos="0">
                      <a:srgbClr val="FFFFFF"/>
                    </a:gs>
                    <a:gs pos="100000">
                      <a:srgbClr val="FFFFFF"/>
                    </a:gs>
                  </a:gsLst>
                  <a:lin ang="5400000" scaled="0"/>
                </a:gradFill>
                <a:ea typeface="Segoe UI" pitchFamily="34" charset="0"/>
                <a:cs typeface="Segoe UI" pitchFamily="34" charset="0"/>
              </a:rPr>
              <a:t>Hana Cloud Platform</a:t>
            </a:r>
          </a:p>
        </p:txBody>
      </p:sp>
      <p:sp>
        <p:nvSpPr>
          <p:cNvPr id="9" name="Rectangle 8"/>
          <p:cNvSpPr/>
          <p:nvPr/>
        </p:nvSpPr>
        <p:spPr bwMode="auto">
          <a:xfrm>
            <a:off x="427037" y="3878262"/>
            <a:ext cx="1828800" cy="1828800"/>
          </a:xfrm>
          <a:prstGeom prst="rect">
            <a:avLst/>
          </a:prstGeom>
          <a:solidFill>
            <a:srgbClr val="42205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45702" tIns="45702" rIns="45702" bIns="45702" numCol="1" spcCol="0" rtlCol="0" fromWordArt="0" anchor="ctr" anchorCtr="0" forceAA="0" compatLnSpc="1">
            <a:prstTxWarp prst="textNoShape">
              <a:avLst/>
            </a:prstTxWarp>
            <a:noAutofit/>
          </a:bodyP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3657" fontAlgn="base">
              <a:spcBef>
                <a:spcPct val="0"/>
              </a:spcBef>
              <a:spcAft>
                <a:spcPct val="0"/>
              </a:spcAft>
            </a:pPr>
            <a:r>
              <a:rPr lang="en-US" sz="1800" dirty="0">
                <a:gradFill>
                  <a:gsLst>
                    <a:gs pos="0">
                      <a:srgbClr val="FFFFFF"/>
                    </a:gs>
                    <a:gs pos="100000">
                      <a:srgbClr val="FFFFFF"/>
                    </a:gs>
                  </a:gsLst>
                  <a:lin ang="5400000" scaled="0"/>
                </a:gradFill>
                <a:ea typeface="Segoe UI" pitchFamily="34" charset="0"/>
                <a:cs typeface="Segoe UI" pitchFamily="34" charset="0"/>
              </a:rPr>
              <a:t>Jam</a:t>
            </a:r>
          </a:p>
        </p:txBody>
      </p:sp>
      <p:sp>
        <p:nvSpPr>
          <p:cNvPr id="10" name="Rectangle 9"/>
          <p:cNvSpPr/>
          <p:nvPr/>
        </p:nvSpPr>
        <p:spPr bwMode="auto">
          <a:xfrm>
            <a:off x="6130328" y="3878262"/>
            <a:ext cx="1828800" cy="1828800"/>
          </a:xfrm>
          <a:prstGeom prst="rect">
            <a:avLst/>
          </a:prstGeom>
          <a:solidFill>
            <a:srgbClr val="00723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45702" tIns="45702" rIns="45702" bIns="45702" numCol="1" spcCol="0" rtlCol="0" fromWordArt="0" anchor="ctr" anchorCtr="0" forceAA="0" compatLnSpc="1">
            <a:prstTxWarp prst="textNoShape">
              <a:avLst/>
            </a:prstTxWarp>
            <a:noAutofit/>
          </a:bodyP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3657" fontAlgn="base">
              <a:spcBef>
                <a:spcPct val="0"/>
              </a:spcBef>
              <a:spcAft>
                <a:spcPct val="0"/>
              </a:spcAft>
            </a:pPr>
            <a:r>
              <a:rPr lang="en-US" sz="1800" dirty="0" err="1">
                <a:solidFill>
                  <a:srgbClr val="FFFFFF"/>
                </a:solidFill>
              </a:rPr>
              <a:t>SuccessFactors</a:t>
            </a:r>
            <a:r>
              <a:rPr lang="en-US" sz="1800" dirty="0">
                <a:solidFill>
                  <a:srgbClr val="FFFFFF"/>
                </a:solidFill>
              </a:rPr>
              <a:t> Employee Central</a:t>
            </a:r>
            <a:endParaRPr lang="en-US" sz="1800" dirty="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auto">
          <a:xfrm>
            <a:off x="6130328" y="1990043"/>
            <a:ext cx="1828800" cy="1828800"/>
          </a:xfrm>
          <a:prstGeom prst="rect">
            <a:avLst/>
          </a:prstGeom>
          <a:solidFill>
            <a:srgbClr val="002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45702" tIns="45702" rIns="45702" bIns="45702" numCol="1" spcCol="0" rtlCol="0" fromWordArt="0" anchor="ctr" anchorCtr="0" forceAA="0" compatLnSpc="1">
            <a:prstTxWarp prst="textNoShape">
              <a:avLst/>
            </a:prstTxWarp>
            <a:noAutofit/>
          </a:bodyP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3657" fontAlgn="base">
              <a:spcBef>
                <a:spcPct val="0"/>
              </a:spcBef>
              <a:spcAft>
                <a:spcPct val="0"/>
              </a:spcAft>
            </a:pPr>
            <a:r>
              <a:rPr lang="en-US" sz="1800" dirty="0">
                <a:gradFill>
                  <a:gsLst>
                    <a:gs pos="0">
                      <a:srgbClr val="FFFFFF"/>
                    </a:gs>
                    <a:gs pos="100000">
                      <a:srgbClr val="FFFFFF"/>
                    </a:gs>
                  </a:gsLst>
                  <a:lin ang="5400000" scaled="0"/>
                </a:gradFill>
                <a:ea typeface="Segoe UI" pitchFamily="34" charset="0"/>
                <a:cs typeface="Segoe UI" pitchFamily="34" charset="0"/>
              </a:rPr>
              <a:t>Crystal Reports</a:t>
            </a:r>
          </a:p>
        </p:txBody>
      </p:sp>
      <p:sp>
        <p:nvSpPr>
          <p:cNvPr id="13" name="Rectangle 12"/>
          <p:cNvSpPr/>
          <p:nvPr/>
        </p:nvSpPr>
        <p:spPr bwMode="auto">
          <a:xfrm>
            <a:off x="8031425" y="1990043"/>
            <a:ext cx="1828800" cy="1828800"/>
          </a:xfrm>
          <a:prstGeom prst="rect">
            <a:avLst/>
          </a:prstGeom>
          <a:solidFill>
            <a:srgbClr val="42205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45702" tIns="45702" rIns="45702" bIns="45702" numCol="1" spcCol="0" rtlCol="0" fromWordArt="0" anchor="ctr" anchorCtr="0" forceAA="0" compatLnSpc="1">
            <a:prstTxWarp prst="textNoShape">
              <a:avLst/>
            </a:prstTxWarp>
            <a:noAutofit/>
          </a:bodyP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3657" fontAlgn="base">
              <a:spcBef>
                <a:spcPct val="0"/>
              </a:spcBef>
              <a:spcAft>
                <a:spcPct val="0"/>
              </a:spcAft>
            </a:pPr>
            <a:r>
              <a:rPr lang="en-US" sz="1800" dirty="0">
                <a:gradFill>
                  <a:gsLst>
                    <a:gs pos="0">
                      <a:srgbClr val="FFFFFF"/>
                    </a:gs>
                    <a:gs pos="100000">
                      <a:srgbClr val="FFFFFF"/>
                    </a:gs>
                  </a:gsLst>
                  <a:lin ang="5400000" scaled="0"/>
                </a:gradFill>
                <a:ea typeface="Segoe UI" pitchFamily="34" charset="0"/>
                <a:cs typeface="Segoe UI" pitchFamily="34" charset="0"/>
              </a:rPr>
              <a:t>GWPAM</a:t>
            </a:r>
          </a:p>
        </p:txBody>
      </p:sp>
      <p:sp>
        <p:nvSpPr>
          <p:cNvPr id="14" name="Rectangle 13"/>
          <p:cNvSpPr/>
          <p:nvPr/>
        </p:nvSpPr>
        <p:spPr bwMode="auto">
          <a:xfrm>
            <a:off x="8031425" y="3878262"/>
            <a:ext cx="1828800" cy="1828800"/>
          </a:xfrm>
          <a:prstGeom prst="rect">
            <a:avLst/>
          </a:prstGeom>
          <a:solidFill>
            <a:srgbClr val="098E09"/>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45702" tIns="45702" rIns="45702" bIns="45702" numCol="1" spcCol="0" rtlCol="0" fromWordArt="0" anchor="ctr" anchorCtr="0" forceAA="0" compatLnSpc="1">
            <a:prstTxWarp prst="textNoShape">
              <a:avLst/>
            </a:prstTxWarp>
            <a:noAutofit/>
          </a:bodyP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3657" fontAlgn="base">
              <a:spcBef>
                <a:spcPct val="0"/>
              </a:spcBef>
              <a:spcAft>
                <a:spcPct val="0"/>
              </a:spcAft>
            </a:pPr>
            <a:r>
              <a:rPr lang="en-US" sz="1800" dirty="0">
                <a:gradFill>
                  <a:gsLst>
                    <a:gs pos="0">
                      <a:srgbClr val="FFFFFF"/>
                    </a:gs>
                    <a:gs pos="100000">
                      <a:srgbClr val="FFFFFF"/>
                    </a:gs>
                  </a:gsLst>
                  <a:lin ang="5400000" scaled="0"/>
                </a:gradFill>
                <a:ea typeface="Segoe UI" pitchFamily="34" charset="0"/>
                <a:cs typeface="Segoe UI" pitchFamily="34" charset="0"/>
              </a:rPr>
              <a:t>…</a:t>
            </a:r>
          </a:p>
        </p:txBody>
      </p:sp>
    </p:spTree>
    <p:extLst>
      <p:ext uri="{BB962C8B-B14F-4D97-AF65-F5344CB8AC3E}">
        <p14:creationId xmlns:p14="http://schemas.microsoft.com/office/powerpoint/2010/main" val="2666520939"/>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Consume SAP content from </a:t>
            </a:r>
            <a:r>
              <a:rPr lang="en-US" dirty="0" err="1" smtClean="0"/>
              <a:t>Fiori</a:t>
            </a:r>
            <a:r>
              <a:rPr lang="en-US" dirty="0" smtClean="0"/>
              <a:t> in Office</a:t>
            </a:r>
            <a:endParaRPr lang="en-US" dirty="0"/>
          </a:p>
        </p:txBody>
      </p:sp>
      <p:sp>
        <p:nvSpPr>
          <p:cNvPr id="7" name="TextBox 6"/>
          <p:cNvSpPr txBox="1"/>
          <p:nvPr/>
        </p:nvSpPr>
        <p:spPr>
          <a:xfrm>
            <a:off x="6255470" y="1489232"/>
            <a:ext cx="5749557" cy="576274"/>
          </a:xfrm>
          <a:prstGeom prst="rect">
            <a:avLst/>
          </a:prstGeom>
          <a:noFill/>
        </p:spPr>
        <p:txBody>
          <a:bodyPr wrap="square" lIns="0" tIns="0" rIns="0" bIns="0" rtlCol="0">
            <a:spAutoFit/>
          </a:bodyPr>
          <a:lstStyle/>
          <a:p>
            <a:pPr algn="ctr" defTabSz="1109734" fontAlgn="base">
              <a:spcBef>
                <a:spcPct val="50000"/>
              </a:spcBef>
              <a:spcAft>
                <a:spcPct val="0"/>
              </a:spcAft>
              <a:buClr>
                <a:srgbClr val="F0AB00"/>
              </a:buClr>
              <a:buSzPct val="80000"/>
            </a:pPr>
            <a:r>
              <a:rPr lang="en-US" sz="1836" kern="0" dirty="0">
                <a:solidFill>
                  <a:srgbClr val="000000"/>
                </a:solidFill>
                <a:ea typeface="Arial Unicode MS" pitchFamily="34" charset="-128"/>
                <a:cs typeface="Arial Unicode MS" pitchFamily="34" charset="-128"/>
              </a:rPr>
              <a:t>Leverage the </a:t>
            </a:r>
            <a:r>
              <a:rPr lang="en-US" sz="1836" b="1" kern="0" dirty="0">
                <a:solidFill>
                  <a:srgbClr val="000000"/>
                </a:solidFill>
                <a:ea typeface="Arial Unicode MS" pitchFamily="34" charset="-128"/>
                <a:cs typeface="Arial Unicode MS" pitchFamily="34" charset="-128"/>
              </a:rPr>
              <a:t>full potential </a:t>
            </a:r>
            <a:r>
              <a:rPr lang="en-US" sz="1836" kern="0" dirty="0">
                <a:solidFill>
                  <a:srgbClr val="000000"/>
                </a:solidFill>
                <a:ea typeface="Arial Unicode MS" pitchFamily="34" charset="-128"/>
                <a:cs typeface="Arial Unicode MS" pitchFamily="34" charset="-128"/>
              </a:rPr>
              <a:t>of </a:t>
            </a:r>
            <a:r>
              <a:rPr lang="en-US" sz="1836" b="1" kern="0" dirty="0">
                <a:solidFill>
                  <a:srgbClr val="000000"/>
                </a:solidFill>
                <a:ea typeface="Arial Unicode MS" pitchFamily="34" charset="-128"/>
                <a:cs typeface="Arial Unicode MS" pitchFamily="34" charset="-128"/>
              </a:rPr>
              <a:t>your Microsoft productivity tools</a:t>
            </a:r>
            <a:r>
              <a:rPr lang="en-US" sz="1836" kern="0" dirty="0">
                <a:solidFill>
                  <a:srgbClr val="000000"/>
                </a:solidFill>
                <a:ea typeface="Arial Unicode MS" pitchFamily="34" charset="-128"/>
                <a:cs typeface="Arial Unicode MS" pitchFamily="34" charset="-128"/>
              </a:rPr>
              <a:t> when working on your desktop</a:t>
            </a:r>
          </a:p>
        </p:txBody>
      </p:sp>
      <p:sp>
        <p:nvSpPr>
          <p:cNvPr id="12" name="TextBox 11"/>
          <p:cNvSpPr txBox="1"/>
          <p:nvPr/>
        </p:nvSpPr>
        <p:spPr>
          <a:xfrm>
            <a:off x="223436" y="1523183"/>
            <a:ext cx="5749557" cy="576274"/>
          </a:xfrm>
          <a:prstGeom prst="rect">
            <a:avLst/>
          </a:prstGeom>
          <a:noFill/>
        </p:spPr>
        <p:txBody>
          <a:bodyPr wrap="square" lIns="0" tIns="0" rIns="0" bIns="0" rtlCol="0">
            <a:spAutoFit/>
          </a:bodyPr>
          <a:lstStyle/>
          <a:p>
            <a:pPr algn="ctr" defTabSz="1109734" fontAlgn="base">
              <a:spcBef>
                <a:spcPct val="50000"/>
              </a:spcBef>
              <a:spcAft>
                <a:spcPct val="0"/>
              </a:spcAft>
              <a:buClr>
                <a:srgbClr val="F0AB00"/>
              </a:buClr>
              <a:buSzPct val="80000"/>
            </a:pPr>
            <a:r>
              <a:rPr lang="en-US" sz="1836" kern="0" dirty="0">
                <a:solidFill>
                  <a:srgbClr val="000000"/>
                </a:solidFill>
                <a:ea typeface="Arial Unicode MS" pitchFamily="34" charset="-128"/>
                <a:cs typeface="Arial Unicode MS" pitchFamily="34" charset="-128"/>
              </a:rPr>
              <a:t>Simplify the enterprise software experience on </a:t>
            </a:r>
            <a:r>
              <a:rPr lang="en-US" sz="1836" b="1" kern="0" dirty="0">
                <a:solidFill>
                  <a:srgbClr val="000000"/>
                </a:solidFill>
                <a:ea typeface="Arial Unicode MS" pitchFamily="34" charset="-128"/>
                <a:cs typeface="Arial Unicode MS" pitchFamily="34" charset="-128"/>
              </a:rPr>
              <a:t>any device</a:t>
            </a:r>
          </a:p>
        </p:txBody>
      </p:sp>
      <p:pic>
        <p:nvPicPr>
          <p:cNvPr id="1028" name="Picture 4" descr="section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741" y="2633425"/>
            <a:ext cx="4833394" cy="277331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2241137" y="5879224"/>
            <a:ext cx="1672519" cy="512317"/>
          </a:xfrm>
          <a:prstGeom prst="rect">
            <a:avLst/>
          </a:prstGeom>
          <a:noFill/>
        </p:spPr>
        <p:txBody>
          <a:bodyPr wrap="none" lIns="0" tIns="0" rIns="0" bIns="0" rtlCol="0">
            <a:spAutoFit/>
          </a:bodyPr>
          <a:lstStyle/>
          <a:p>
            <a:pPr defTabSz="1109734" fontAlgn="base">
              <a:spcBef>
                <a:spcPct val="50000"/>
              </a:spcBef>
              <a:spcAft>
                <a:spcPct val="0"/>
              </a:spcAft>
              <a:buClr>
                <a:srgbClr val="F0AB00"/>
              </a:buClr>
              <a:buSzPct val="80000"/>
            </a:pPr>
            <a:r>
              <a:rPr lang="en-US" sz="3264" kern="0" dirty="0">
                <a:solidFill>
                  <a:srgbClr val="000000"/>
                </a:solidFill>
                <a:ea typeface="Arial Unicode MS" pitchFamily="34" charset="-128"/>
                <a:cs typeface="Arial Unicode MS" pitchFamily="34" charset="-128"/>
              </a:rPr>
              <a:t>SAP </a:t>
            </a:r>
            <a:r>
              <a:rPr lang="en-US" sz="3264" kern="0" dirty="0" err="1">
                <a:solidFill>
                  <a:srgbClr val="000000"/>
                </a:solidFill>
                <a:ea typeface="Arial Unicode MS" pitchFamily="34" charset="-128"/>
                <a:cs typeface="Arial Unicode MS" pitchFamily="34" charset="-128"/>
              </a:rPr>
              <a:t>Fiori</a:t>
            </a:r>
            <a:endParaRPr lang="en-US" sz="3264" kern="0" dirty="0">
              <a:solidFill>
                <a:srgbClr val="000000"/>
              </a:solidFill>
              <a:ea typeface="Arial Unicode MS" pitchFamily="34" charset="-128"/>
              <a:cs typeface="Arial Unicode MS" pitchFamily="34" charset="-128"/>
            </a:endParaRPr>
          </a:p>
        </p:txBody>
      </p:sp>
      <p:sp>
        <p:nvSpPr>
          <p:cNvPr id="15" name="TextBox 14"/>
          <p:cNvSpPr txBox="1"/>
          <p:nvPr/>
        </p:nvSpPr>
        <p:spPr>
          <a:xfrm>
            <a:off x="6755173" y="5560494"/>
            <a:ext cx="5201291" cy="1024634"/>
          </a:xfrm>
          <a:prstGeom prst="rect">
            <a:avLst/>
          </a:prstGeom>
          <a:noFill/>
        </p:spPr>
        <p:txBody>
          <a:bodyPr wrap="square" lIns="0" tIns="0" rIns="0" bIns="0" rtlCol="0">
            <a:spAutoFit/>
          </a:bodyPr>
          <a:lstStyle/>
          <a:p>
            <a:pPr algn="ctr" defTabSz="1109734" fontAlgn="base">
              <a:spcBef>
                <a:spcPct val="50000"/>
              </a:spcBef>
              <a:spcAft>
                <a:spcPct val="0"/>
              </a:spcAft>
              <a:buClr>
                <a:srgbClr val="F0AB00"/>
              </a:buClr>
              <a:buSzPct val="80000"/>
            </a:pPr>
            <a:r>
              <a:rPr lang="en-US" sz="3264" kern="0" dirty="0">
                <a:solidFill>
                  <a:srgbClr val="000000"/>
                </a:solidFill>
                <a:ea typeface="Arial Unicode MS" pitchFamily="34" charset="-128"/>
                <a:cs typeface="Arial Unicode MS" pitchFamily="34" charset="-128"/>
              </a:rPr>
              <a:t>Gateway productivity accelerator for Microsoft</a:t>
            </a:r>
          </a:p>
        </p:txBody>
      </p:sp>
      <p:pic>
        <p:nvPicPr>
          <p:cNvPr id="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93723" y="2542524"/>
            <a:ext cx="4724194" cy="2509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2724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br>
              <a:rPr lang="en-US" dirty="0" smtClean="0"/>
            </a:br>
            <a:r>
              <a:rPr lang="en-US" dirty="0" smtClean="0"/>
              <a:t>SAP </a:t>
            </a:r>
            <a:r>
              <a:rPr lang="en-US" dirty="0" err="1" smtClean="0"/>
              <a:t>Fiori</a:t>
            </a:r>
            <a:r>
              <a:rPr lang="en-US" dirty="0" smtClean="0"/>
              <a:t> and SAP GWPAM</a:t>
            </a:r>
            <a:endParaRPr lang="en-US" dirty="0"/>
          </a:p>
        </p:txBody>
      </p:sp>
      <p:sp>
        <p:nvSpPr>
          <p:cNvPr id="3" name="Text Placeholder 2"/>
          <p:cNvSpPr>
            <a:spLocks noGrp="1"/>
          </p:cNvSpPr>
          <p:nvPr>
            <p:ph type="body" sz="quarter" idx="12"/>
          </p:nvPr>
        </p:nvSpPr>
        <p:spPr/>
        <p:txBody>
          <a:bodyPr/>
          <a:lstStyle/>
          <a:p>
            <a:r>
              <a:rPr lang="en-US" dirty="0" smtClean="0"/>
              <a:t>Yuval Anafi</a:t>
            </a:r>
            <a:endParaRPr lang="en-US" dirty="0"/>
          </a:p>
        </p:txBody>
      </p:sp>
    </p:spTree>
    <p:extLst>
      <p:ext uri="{BB962C8B-B14F-4D97-AF65-F5344CB8AC3E}">
        <p14:creationId xmlns:p14="http://schemas.microsoft.com/office/powerpoint/2010/main" val="1781619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bridge between present and future</a:t>
            </a:r>
            <a:endParaRPr lang="en-US" dirty="0"/>
          </a:p>
        </p:txBody>
      </p:sp>
    </p:spTree>
    <p:extLst>
      <p:ext uri="{BB962C8B-B14F-4D97-AF65-F5344CB8AC3E}">
        <p14:creationId xmlns:p14="http://schemas.microsoft.com/office/powerpoint/2010/main" val="1074835456"/>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9" y="1209973"/>
            <a:ext cx="11582398" cy="2751698"/>
          </a:xfrm>
        </p:spPr>
        <p:txBody>
          <a:bodyPr/>
          <a:lstStyle/>
          <a:p>
            <a:r>
              <a:rPr lang="en-US" dirty="0" smtClean="0"/>
              <a:t>Consuming SAP OData from O365 Cloud Business Apps</a:t>
            </a:r>
            <a:endParaRPr lang="en-US" dirty="0"/>
          </a:p>
        </p:txBody>
      </p:sp>
      <p:sp>
        <p:nvSpPr>
          <p:cNvPr id="4" name="Text Placeholder 3"/>
          <p:cNvSpPr>
            <a:spLocks noGrp="1"/>
          </p:cNvSpPr>
          <p:nvPr>
            <p:ph type="body" sz="quarter" idx="12"/>
          </p:nvPr>
        </p:nvSpPr>
        <p:spPr/>
        <p:txBody>
          <a:bodyPr/>
          <a:lstStyle/>
          <a:p>
            <a:r>
              <a:rPr lang="en-US" dirty="0" smtClean="0"/>
              <a:t>Office Developer Tools for Visual Studio 2013 – March 2014 Update is now available for download!</a:t>
            </a:r>
            <a:endParaRPr lang="en-US" dirty="0"/>
          </a:p>
        </p:txBody>
      </p:sp>
    </p:spTree>
    <p:extLst>
      <p:ext uri="{BB962C8B-B14F-4D97-AF65-F5344CB8AC3E}">
        <p14:creationId xmlns:p14="http://schemas.microsoft.com/office/powerpoint/2010/main" val="291152679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Enabling the future</a:t>
            </a:r>
            <a:endParaRPr lang="en-US" dirty="0"/>
          </a:p>
        </p:txBody>
      </p:sp>
    </p:spTree>
    <p:extLst>
      <p:ext uri="{BB962C8B-B14F-4D97-AF65-F5344CB8AC3E}">
        <p14:creationId xmlns:p14="http://schemas.microsoft.com/office/powerpoint/2010/main" val="2794525278"/>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Motivations for a more flexible integration</a:t>
            </a:r>
            <a:endParaRPr lang="en-US" dirty="0"/>
          </a:p>
        </p:txBody>
      </p:sp>
      <p:sp>
        <p:nvSpPr>
          <p:cNvPr id="4" name="Text Placeholder 3"/>
          <p:cNvSpPr>
            <a:spLocks noGrp="1"/>
          </p:cNvSpPr>
          <p:nvPr>
            <p:ph type="body" sz="quarter" idx="11"/>
          </p:nvPr>
        </p:nvSpPr>
        <p:spPr>
          <a:xfrm>
            <a:off x="274639" y="1212849"/>
            <a:ext cx="11889564" cy="5293757"/>
          </a:xfrm>
        </p:spPr>
        <p:txBody>
          <a:bodyPr/>
          <a:lstStyle/>
          <a:p>
            <a:pPr marL="0" indent="0">
              <a:buNone/>
            </a:pPr>
            <a:r>
              <a:rPr lang="en-US" dirty="0" smtClean="0"/>
              <a:t>Customer expectations are changing</a:t>
            </a:r>
          </a:p>
          <a:p>
            <a:pPr lvl="1"/>
            <a:r>
              <a:rPr lang="en-US" dirty="0"/>
              <a:t>With the rapidly changing business environment those processes must </a:t>
            </a:r>
            <a:r>
              <a:rPr lang="en-US" dirty="0" smtClean="0"/>
              <a:t>change.</a:t>
            </a:r>
            <a:endParaRPr lang="en-US" dirty="0"/>
          </a:p>
          <a:p>
            <a:pPr lvl="1"/>
            <a:r>
              <a:rPr lang="en-US" dirty="0" smtClean="0"/>
              <a:t>Customers </a:t>
            </a:r>
            <a:r>
              <a:rPr lang="en-US" dirty="0"/>
              <a:t>now expect </a:t>
            </a:r>
            <a:r>
              <a:rPr lang="en-US" b="1" dirty="0" smtClean="0"/>
              <a:t>continuous improvement </a:t>
            </a:r>
            <a:r>
              <a:rPr lang="en-US" dirty="0" smtClean="0"/>
              <a:t>and </a:t>
            </a:r>
            <a:r>
              <a:rPr lang="en-US" b="1" dirty="0"/>
              <a:t>rapid innovation</a:t>
            </a:r>
            <a:r>
              <a:rPr lang="en-US" dirty="0"/>
              <a:t>, and they expect </a:t>
            </a:r>
            <a:r>
              <a:rPr lang="en-US" b="1" dirty="0"/>
              <a:t>more immediate value for their investments</a:t>
            </a:r>
            <a:r>
              <a:rPr lang="en-US" dirty="0"/>
              <a:t>. </a:t>
            </a:r>
            <a:endParaRPr lang="en-US" dirty="0" smtClean="0"/>
          </a:p>
          <a:p>
            <a:r>
              <a:rPr lang="en-US" dirty="0" smtClean="0"/>
              <a:t>Developer skillsets are changing </a:t>
            </a:r>
          </a:p>
          <a:p>
            <a:pPr lvl="1"/>
            <a:r>
              <a:rPr lang="en-US" dirty="0" smtClean="0"/>
              <a:t>Developers are less motivated to invest in learning proprietary technology stacks. They’ve been schooled in HTML5, JavaScript, REST, and JSON</a:t>
            </a:r>
            <a:endParaRPr lang="en-US" dirty="0"/>
          </a:p>
          <a:p>
            <a:r>
              <a:rPr lang="en-US" dirty="0"/>
              <a:t>Work anywhere is becoming the norm</a:t>
            </a:r>
          </a:p>
          <a:p>
            <a:pPr lvl="1"/>
            <a:r>
              <a:rPr lang="en-US" dirty="0">
                <a:gradFill>
                  <a:gsLst>
                    <a:gs pos="1250">
                      <a:schemeClr val="tx1"/>
                    </a:gs>
                    <a:gs pos="100000">
                      <a:schemeClr val="tx1"/>
                    </a:gs>
                  </a:gsLst>
                  <a:lin ang="5400000" scaled="0"/>
                </a:gradFill>
              </a:rPr>
              <a:t>With BYOD users are dictating when and where business apps get used</a:t>
            </a:r>
          </a:p>
          <a:p>
            <a:r>
              <a:rPr lang="en-US" dirty="0" smtClean="0"/>
              <a:t>Enterprises are adopting the cloud</a:t>
            </a:r>
          </a:p>
          <a:p>
            <a:pPr lvl="1"/>
            <a:r>
              <a:rPr lang="en-US" dirty="0" smtClean="0"/>
              <a:t>Beyond the benefits of TCO, the cloud offers the proposition of creating solutions that meet the needs of their workers</a:t>
            </a:r>
          </a:p>
        </p:txBody>
      </p:sp>
    </p:spTree>
    <p:extLst>
      <p:ext uri="{BB962C8B-B14F-4D97-AF65-F5344CB8AC3E}">
        <p14:creationId xmlns:p14="http://schemas.microsoft.com/office/powerpoint/2010/main" val="3121841603"/>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Integration principles</a:t>
            </a:r>
            <a:endParaRPr lang="en-US" dirty="0"/>
          </a:p>
        </p:txBody>
      </p:sp>
      <p:sp>
        <p:nvSpPr>
          <p:cNvPr id="4" name="Text Placeholder 3"/>
          <p:cNvSpPr>
            <a:spLocks noGrp="1"/>
          </p:cNvSpPr>
          <p:nvPr>
            <p:ph type="body" sz="quarter" idx="11"/>
          </p:nvPr>
        </p:nvSpPr>
        <p:spPr>
          <a:xfrm>
            <a:off x="274639" y="1212849"/>
            <a:ext cx="11889564" cy="849463"/>
          </a:xfrm>
        </p:spPr>
        <p:txBody>
          <a:bodyPr vert="horz" wrap="square" lIns="182880" tIns="146304" rIns="182880" bIns="146304" rtlCol="0">
            <a:spAutoFit/>
          </a:bodyPr>
          <a:lstStyle/>
          <a:p>
            <a:r>
              <a:rPr lang="en-US" dirty="0" smtClean="0">
                <a:gradFill>
                  <a:gsLst>
                    <a:gs pos="0">
                      <a:schemeClr val="tx2"/>
                    </a:gs>
                    <a:gs pos="86000">
                      <a:schemeClr val="tx2"/>
                    </a:gs>
                  </a:gsLst>
                  <a:lin ang="5400000" scaled="0"/>
                </a:gradFill>
              </a:rPr>
              <a:t>Preparing for the present and securing the future</a:t>
            </a:r>
            <a:endParaRPr lang="en-US" dirty="0">
              <a:gradFill>
                <a:gsLst>
                  <a:gs pos="0">
                    <a:schemeClr val="tx2"/>
                  </a:gs>
                  <a:gs pos="86000">
                    <a:schemeClr val="tx2"/>
                  </a:gs>
                </a:gsLst>
                <a:lin ang="5400000" scaled="0"/>
              </a:gradFill>
            </a:endParaRPr>
          </a:p>
        </p:txBody>
      </p:sp>
      <p:sp>
        <p:nvSpPr>
          <p:cNvPr id="13" name="Rectangle 12"/>
          <p:cNvSpPr/>
          <p:nvPr/>
        </p:nvSpPr>
        <p:spPr bwMode="auto">
          <a:xfrm>
            <a:off x="274637" y="4760422"/>
            <a:ext cx="2715768" cy="2165840"/>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210312" rIns="182880" bIns="146304" numCol="1" spcCol="0" rtlCol="0" fromWordArt="0" anchor="t" anchorCtr="0" forceAA="0" compatLnSpc="1">
            <a:prstTxWarp prst="textNoShape">
              <a:avLst/>
            </a:prstTxWarp>
            <a:noAutofit/>
          </a:bodyPr>
          <a:lstStyle/>
          <a:p>
            <a:r>
              <a:rPr lang="en-US" dirty="0" smtClean="0">
                <a:solidFill>
                  <a:srgbClr val="505050"/>
                </a:solidFill>
                <a:latin typeface="Segoe UI Light" pitchFamily="34" charset="0"/>
              </a:rPr>
              <a:t>Open standards protocols used to integrate Microsoft and SAP systems, cloud services, and clients</a:t>
            </a:r>
            <a:endParaRPr lang="en-US" dirty="0">
              <a:solidFill>
                <a:srgbClr val="505050"/>
              </a:solidFill>
            </a:endParaRPr>
          </a:p>
        </p:txBody>
      </p:sp>
      <p:sp>
        <p:nvSpPr>
          <p:cNvPr id="14" name="Rectangle 13"/>
          <p:cNvSpPr/>
          <p:nvPr/>
        </p:nvSpPr>
        <p:spPr bwMode="auto">
          <a:xfrm>
            <a:off x="5746757" y="4760422"/>
            <a:ext cx="2715768" cy="2165840"/>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210312" rIns="182880" bIns="146304" numCol="1" spcCol="0" rtlCol="0" fromWordArt="0" anchor="t" anchorCtr="0" forceAA="0" compatLnSpc="1">
            <a:prstTxWarp prst="textNoShape">
              <a:avLst/>
            </a:prstTxWarp>
            <a:noAutofit/>
          </a:bodyPr>
          <a:lstStyle/>
          <a:p>
            <a:pPr>
              <a:lnSpc>
                <a:spcPct val="90000"/>
              </a:lnSpc>
              <a:spcAft>
                <a:spcPts val="340"/>
              </a:spcAft>
              <a:defRPr/>
            </a:pPr>
            <a:r>
              <a:rPr lang="en-US" dirty="0">
                <a:solidFill>
                  <a:srgbClr val="505050"/>
                </a:solidFill>
                <a:latin typeface="Segoe UI Light" pitchFamily="34" charset="0"/>
              </a:rPr>
              <a:t>Any device, any time. </a:t>
            </a:r>
            <a:br>
              <a:rPr lang="en-US" dirty="0">
                <a:solidFill>
                  <a:srgbClr val="505050"/>
                </a:solidFill>
                <a:latin typeface="Segoe UI Light" pitchFamily="34" charset="0"/>
              </a:rPr>
            </a:br>
            <a:r>
              <a:rPr lang="en-US" dirty="0">
                <a:solidFill>
                  <a:srgbClr val="505050"/>
                </a:solidFill>
                <a:latin typeface="Segoe UI Light" pitchFamily="34" charset="0"/>
              </a:rPr>
              <a:t>Apps run where users spend their time</a:t>
            </a:r>
          </a:p>
          <a:p>
            <a:pPr>
              <a:lnSpc>
                <a:spcPct val="90000"/>
              </a:lnSpc>
              <a:spcAft>
                <a:spcPts val="340"/>
              </a:spcAft>
              <a:defRPr/>
            </a:pPr>
            <a:r>
              <a:rPr lang="en-US" dirty="0">
                <a:solidFill>
                  <a:srgbClr val="505050"/>
                </a:solidFill>
                <a:latin typeface="Segoe UI Light" pitchFamily="34" charset="0"/>
              </a:rPr>
              <a:t>Flexible hosting &amp; lifecycle</a:t>
            </a:r>
          </a:p>
          <a:p>
            <a:pPr>
              <a:lnSpc>
                <a:spcPct val="90000"/>
              </a:lnSpc>
              <a:spcAft>
                <a:spcPts val="340"/>
              </a:spcAft>
              <a:defRPr/>
            </a:pPr>
            <a:endParaRPr lang="en-US" kern="0" dirty="0">
              <a:solidFill>
                <a:srgbClr val="000000"/>
              </a:solidFill>
              <a:ea typeface="Arial Unicode MS" pitchFamily="34" charset="-128"/>
              <a:cs typeface="Arial Unicode MS" pitchFamily="34" charset="-128"/>
            </a:endParaRPr>
          </a:p>
        </p:txBody>
      </p:sp>
      <p:sp>
        <p:nvSpPr>
          <p:cNvPr id="15" name="TextBox 14"/>
          <p:cNvSpPr txBox="1"/>
          <p:nvPr/>
        </p:nvSpPr>
        <p:spPr>
          <a:xfrm>
            <a:off x="3010697" y="4760422"/>
            <a:ext cx="2715768" cy="2165840"/>
          </a:xfrm>
          <a:prstGeom prst="rect">
            <a:avLst/>
          </a:prstGeom>
          <a:noFill/>
        </p:spPr>
        <p:txBody>
          <a:bodyPr wrap="square" lIns="182880" tIns="210312" rIns="182880" bIns="146304" rtlCol="0">
            <a:noAutofit/>
          </a:bodyPr>
          <a:lstStyle/>
          <a:p>
            <a:pPr>
              <a:lnSpc>
                <a:spcPct val="90000"/>
              </a:lnSpc>
            </a:pPr>
            <a:r>
              <a:rPr lang="en-US" dirty="0" smtClean="0">
                <a:solidFill>
                  <a:srgbClr val="505050"/>
                </a:solidFill>
                <a:latin typeface="Segoe UI Light" pitchFamily="34" charset="0"/>
              </a:rPr>
              <a:t>Well defined interfaces  for all services, including authentication, data, and workflow</a:t>
            </a:r>
            <a:endParaRPr lang="en-US" dirty="0">
              <a:solidFill>
                <a:srgbClr val="505050"/>
              </a:solidFill>
              <a:latin typeface="Segoe UI Light" pitchFamily="34" charset="0"/>
            </a:endParaRPr>
          </a:p>
        </p:txBody>
      </p:sp>
      <p:sp>
        <p:nvSpPr>
          <p:cNvPr id="16" name="Rectangle 15"/>
          <p:cNvSpPr/>
          <p:nvPr/>
        </p:nvSpPr>
        <p:spPr bwMode="auto">
          <a:xfrm>
            <a:off x="8482818" y="4760422"/>
            <a:ext cx="2715768" cy="2165840"/>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210312" rIns="182880" bIns="146304" numCol="1" spcCol="0" rtlCol="0" fromWordArt="0" anchor="t" anchorCtr="0" forceAA="0" compatLnSpc="1">
            <a:prstTxWarp prst="textNoShape">
              <a:avLst/>
            </a:prstTxWarp>
            <a:noAutofit/>
          </a:bodyPr>
          <a:lstStyle/>
          <a:p>
            <a:r>
              <a:rPr lang="en-US" dirty="0" smtClean="0">
                <a:solidFill>
                  <a:srgbClr val="505050"/>
                </a:solidFill>
                <a:latin typeface="Segoe UI Light" pitchFamily="34" charset="0"/>
              </a:rPr>
              <a:t>Embracing web standards.</a:t>
            </a:r>
          </a:p>
          <a:p>
            <a:r>
              <a:rPr lang="en-US" dirty="0" smtClean="0">
                <a:solidFill>
                  <a:srgbClr val="505050"/>
                </a:solidFill>
                <a:latin typeface="Segoe UI Light" pitchFamily="34" charset="0"/>
              </a:rPr>
              <a:t>Familiar </a:t>
            </a:r>
            <a:r>
              <a:rPr lang="en-US" dirty="0">
                <a:solidFill>
                  <a:srgbClr val="505050"/>
                </a:solidFill>
                <a:latin typeface="Segoe UI Light" pitchFamily="34" charset="0"/>
              </a:rPr>
              <a:t>tools, fewer quirks</a:t>
            </a:r>
          </a:p>
        </p:txBody>
      </p:sp>
      <p:grpSp>
        <p:nvGrpSpPr>
          <p:cNvPr id="2" name="Group 1"/>
          <p:cNvGrpSpPr/>
          <p:nvPr/>
        </p:nvGrpSpPr>
        <p:grpSpPr>
          <a:xfrm>
            <a:off x="8551129" y="2125662"/>
            <a:ext cx="2697480" cy="2743200"/>
            <a:chOff x="8527683" y="2125662"/>
            <a:chExt cx="2697480" cy="2743200"/>
          </a:xfrm>
        </p:grpSpPr>
        <p:sp>
          <p:nvSpPr>
            <p:cNvPr id="20" name="Rectangle 19"/>
            <p:cNvSpPr/>
            <p:nvPr/>
          </p:nvSpPr>
          <p:spPr bwMode="auto">
            <a:xfrm>
              <a:off x="8527683" y="2125662"/>
              <a:ext cx="2697480" cy="2743200"/>
            </a:xfrm>
            <a:prstGeom prst="rect">
              <a:avLst/>
            </a:prstGeom>
            <a:solidFill>
              <a:srgbClr val="2B875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b" anchorCtr="0" forceAA="0" compatLnSpc="1">
              <a:prstTxWarp prst="textNoShape">
                <a:avLst/>
              </a:prstTxWarp>
              <a:noAutofit/>
            </a:bodyPr>
            <a:lstStyle/>
            <a:p>
              <a:pPr defTabSz="932290" fontAlgn="base">
                <a:spcBef>
                  <a:spcPct val="0"/>
                </a:spcBef>
                <a:spcAft>
                  <a:spcPct val="0"/>
                </a:spcAft>
              </a:pPr>
              <a:r>
                <a:rPr lang="en-US" sz="2856" dirty="0">
                  <a:gradFill>
                    <a:gsLst>
                      <a:gs pos="0">
                        <a:srgbClr val="FFFFFF"/>
                      </a:gs>
                      <a:gs pos="100000">
                        <a:srgbClr val="FFFFFF"/>
                      </a:gs>
                    </a:gsLst>
                    <a:lin ang="5400000" scaled="0"/>
                  </a:gradFill>
                  <a:latin typeface="Segoe UI Light"/>
                  <a:ea typeface="Segoe UI" pitchFamily="34" charset="0"/>
                  <a:cs typeface="Segoe UI" pitchFamily="34" charset="0"/>
                </a:rPr>
                <a:t>Familiar toolsets</a:t>
              </a:r>
            </a:p>
          </p:txBody>
        </p:sp>
        <p:sp>
          <p:nvSpPr>
            <p:cNvPr id="21" name="Freeform 81"/>
            <p:cNvSpPr>
              <a:spLocks/>
            </p:cNvSpPr>
            <p:nvPr/>
          </p:nvSpPr>
          <p:spPr bwMode="black">
            <a:xfrm>
              <a:off x="9419635" y="2622438"/>
              <a:ext cx="885275" cy="1205411"/>
            </a:xfrm>
            <a:custGeom>
              <a:avLst/>
              <a:gdLst>
                <a:gd name="T0" fmla="*/ 230 w 256"/>
                <a:gd name="T1" fmla="*/ 221 h 349"/>
                <a:gd name="T2" fmla="*/ 256 w 256"/>
                <a:gd name="T3" fmla="*/ 202 h 349"/>
                <a:gd name="T4" fmla="*/ 232 w 256"/>
                <a:gd name="T5" fmla="*/ 184 h 349"/>
                <a:gd name="T6" fmla="*/ 239 w 256"/>
                <a:gd name="T7" fmla="*/ 170 h 349"/>
                <a:gd name="T8" fmla="*/ 217 w 256"/>
                <a:gd name="T9" fmla="*/ 152 h 349"/>
                <a:gd name="T10" fmla="*/ 187 w 256"/>
                <a:gd name="T11" fmla="*/ 152 h 349"/>
                <a:gd name="T12" fmla="*/ 187 w 256"/>
                <a:gd name="T13" fmla="*/ 91 h 349"/>
                <a:gd name="T14" fmla="*/ 217 w 256"/>
                <a:gd name="T15" fmla="*/ 45 h 349"/>
                <a:gd name="T16" fmla="*/ 203 w 256"/>
                <a:gd name="T17" fmla="*/ 10 h 349"/>
                <a:gd name="T18" fmla="*/ 166 w 256"/>
                <a:gd name="T19" fmla="*/ 58 h 349"/>
                <a:gd name="T20" fmla="*/ 130 w 256"/>
                <a:gd name="T21" fmla="*/ 10 h 349"/>
                <a:gd name="T22" fmla="*/ 116 w 256"/>
                <a:gd name="T23" fmla="*/ 45 h 349"/>
                <a:gd name="T24" fmla="*/ 146 w 256"/>
                <a:gd name="T25" fmla="*/ 91 h 349"/>
                <a:gd name="T26" fmla="*/ 146 w 256"/>
                <a:gd name="T27" fmla="*/ 121 h 349"/>
                <a:gd name="T28" fmla="*/ 143 w 256"/>
                <a:gd name="T29" fmla="*/ 119 h 349"/>
                <a:gd name="T30" fmla="*/ 99 w 256"/>
                <a:gd name="T31" fmla="*/ 126 h 349"/>
                <a:gd name="T32" fmla="*/ 45 w 256"/>
                <a:gd name="T33" fmla="*/ 162 h 349"/>
                <a:gd name="T34" fmla="*/ 0 w 256"/>
                <a:gd name="T35" fmla="*/ 162 h 349"/>
                <a:gd name="T36" fmla="*/ 0 w 256"/>
                <a:gd name="T37" fmla="*/ 272 h 349"/>
                <a:gd name="T38" fmla="*/ 70 w 256"/>
                <a:gd name="T39" fmla="*/ 277 h 349"/>
                <a:gd name="T40" fmla="*/ 132 w 256"/>
                <a:gd name="T41" fmla="*/ 286 h 349"/>
                <a:gd name="T42" fmla="*/ 127 w 256"/>
                <a:gd name="T43" fmla="*/ 273 h 349"/>
                <a:gd name="T44" fmla="*/ 139 w 256"/>
                <a:gd name="T45" fmla="*/ 255 h 349"/>
                <a:gd name="T46" fmla="*/ 125 w 256"/>
                <a:gd name="T47" fmla="*/ 237 h 349"/>
                <a:gd name="T48" fmla="*/ 140 w 256"/>
                <a:gd name="T49" fmla="*/ 219 h 349"/>
                <a:gd name="T50" fmla="*/ 125 w 256"/>
                <a:gd name="T51" fmla="*/ 201 h 349"/>
                <a:gd name="T52" fmla="*/ 138 w 256"/>
                <a:gd name="T53" fmla="*/ 185 h 349"/>
                <a:gd name="T54" fmla="*/ 125 w 256"/>
                <a:gd name="T55" fmla="*/ 167 h 349"/>
                <a:gd name="T56" fmla="*/ 146 w 256"/>
                <a:gd name="T57" fmla="*/ 148 h 349"/>
                <a:gd name="T58" fmla="*/ 146 w 256"/>
                <a:gd name="T59" fmla="*/ 155 h 349"/>
                <a:gd name="T60" fmla="*/ 137 w 256"/>
                <a:gd name="T61" fmla="*/ 170 h 349"/>
                <a:gd name="T62" fmla="*/ 146 w 256"/>
                <a:gd name="T63" fmla="*/ 185 h 349"/>
                <a:gd name="T64" fmla="*/ 146 w 256"/>
                <a:gd name="T65" fmla="*/ 188 h 349"/>
                <a:gd name="T66" fmla="*/ 137 w 256"/>
                <a:gd name="T67" fmla="*/ 202 h 349"/>
                <a:gd name="T68" fmla="*/ 146 w 256"/>
                <a:gd name="T69" fmla="*/ 216 h 349"/>
                <a:gd name="T70" fmla="*/ 146 w 256"/>
                <a:gd name="T71" fmla="*/ 224 h 349"/>
                <a:gd name="T72" fmla="*/ 137 w 256"/>
                <a:gd name="T73" fmla="*/ 239 h 349"/>
                <a:gd name="T74" fmla="*/ 146 w 256"/>
                <a:gd name="T75" fmla="*/ 254 h 349"/>
                <a:gd name="T76" fmla="*/ 146 w 256"/>
                <a:gd name="T77" fmla="*/ 261 h 349"/>
                <a:gd name="T78" fmla="*/ 139 w 256"/>
                <a:gd name="T79" fmla="*/ 276 h 349"/>
                <a:gd name="T80" fmla="*/ 146 w 256"/>
                <a:gd name="T81" fmla="*/ 291 h 349"/>
                <a:gd name="T82" fmla="*/ 146 w 256"/>
                <a:gd name="T83" fmla="*/ 324 h 349"/>
                <a:gd name="T84" fmla="*/ 167 w 256"/>
                <a:gd name="T85" fmla="*/ 349 h 349"/>
                <a:gd name="T86" fmla="*/ 187 w 256"/>
                <a:gd name="T87" fmla="*/ 324 h 349"/>
                <a:gd name="T88" fmla="*/ 187 w 256"/>
                <a:gd name="T89" fmla="*/ 294 h 349"/>
                <a:gd name="T90" fmla="*/ 207 w 256"/>
                <a:gd name="T91" fmla="*/ 294 h 349"/>
                <a:gd name="T92" fmla="*/ 226 w 256"/>
                <a:gd name="T93" fmla="*/ 276 h 349"/>
                <a:gd name="T94" fmla="*/ 207 w 256"/>
                <a:gd name="T95" fmla="*/ 257 h 349"/>
                <a:gd name="T96" fmla="*/ 187 w 256"/>
                <a:gd name="T97" fmla="*/ 257 h 349"/>
                <a:gd name="T98" fmla="*/ 187 w 256"/>
                <a:gd name="T99" fmla="*/ 257 h 349"/>
                <a:gd name="T100" fmla="*/ 217 w 256"/>
                <a:gd name="T101" fmla="*/ 257 h 349"/>
                <a:gd name="T102" fmla="*/ 239 w 256"/>
                <a:gd name="T103" fmla="*/ 239 h 349"/>
                <a:gd name="T104" fmla="*/ 217 w 256"/>
                <a:gd name="T105" fmla="*/ 221 h 349"/>
                <a:gd name="T106" fmla="*/ 187 w 256"/>
                <a:gd name="T107" fmla="*/ 221 h 349"/>
                <a:gd name="T108" fmla="*/ 187 w 256"/>
                <a:gd name="T109" fmla="*/ 221 h 349"/>
                <a:gd name="T110" fmla="*/ 230 w 256"/>
                <a:gd name="T111" fmla="*/ 221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6" h="349">
                  <a:moveTo>
                    <a:pt x="230" y="221"/>
                  </a:moveTo>
                  <a:cubicBezTo>
                    <a:pt x="245" y="221"/>
                    <a:pt x="256" y="212"/>
                    <a:pt x="256" y="202"/>
                  </a:cubicBezTo>
                  <a:cubicBezTo>
                    <a:pt x="256" y="192"/>
                    <a:pt x="245" y="184"/>
                    <a:pt x="232" y="184"/>
                  </a:cubicBezTo>
                  <a:cubicBezTo>
                    <a:pt x="236" y="180"/>
                    <a:pt x="239" y="175"/>
                    <a:pt x="239" y="170"/>
                  </a:cubicBezTo>
                  <a:cubicBezTo>
                    <a:pt x="239" y="160"/>
                    <a:pt x="229" y="152"/>
                    <a:pt x="217" y="152"/>
                  </a:cubicBezTo>
                  <a:cubicBezTo>
                    <a:pt x="187" y="152"/>
                    <a:pt x="187" y="152"/>
                    <a:pt x="187" y="152"/>
                  </a:cubicBezTo>
                  <a:cubicBezTo>
                    <a:pt x="187" y="91"/>
                    <a:pt x="187" y="91"/>
                    <a:pt x="187" y="91"/>
                  </a:cubicBezTo>
                  <a:cubicBezTo>
                    <a:pt x="205" y="83"/>
                    <a:pt x="217" y="66"/>
                    <a:pt x="217" y="45"/>
                  </a:cubicBezTo>
                  <a:cubicBezTo>
                    <a:pt x="217" y="31"/>
                    <a:pt x="203" y="0"/>
                    <a:pt x="203" y="10"/>
                  </a:cubicBezTo>
                  <a:cubicBezTo>
                    <a:pt x="204" y="24"/>
                    <a:pt x="195" y="58"/>
                    <a:pt x="166" y="58"/>
                  </a:cubicBezTo>
                  <a:cubicBezTo>
                    <a:pt x="140" y="58"/>
                    <a:pt x="129" y="30"/>
                    <a:pt x="130" y="10"/>
                  </a:cubicBezTo>
                  <a:cubicBezTo>
                    <a:pt x="130" y="3"/>
                    <a:pt x="116" y="32"/>
                    <a:pt x="116" y="45"/>
                  </a:cubicBezTo>
                  <a:cubicBezTo>
                    <a:pt x="116" y="66"/>
                    <a:pt x="129" y="84"/>
                    <a:pt x="146" y="91"/>
                  </a:cubicBezTo>
                  <a:cubicBezTo>
                    <a:pt x="146" y="121"/>
                    <a:pt x="146" y="121"/>
                    <a:pt x="146" y="121"/>
                  </a:cubicBezTo>
                  <a:cubicBezTo>
                    <a:pt x="143" y="119"/>
                    <a:pt x="143" y="119"/>
                    <a:pt x="143" y="119"/>
                  </a:cubicBezTo>
                  <a:cubicBezTo>
                    <a:pt x="143" y="119"/>
                    <a:pt x="110" y="122"/>
                    <a:pt x="99" y="126"/>
                  </a:cubicBezTo>
                  <a:cubicBezTo>
                    <a:pt x="87" y="131"/>
                    <a:pt x="63" y="162"/>
                    <a:pt x="45" y="162"/>
                  </a:cubicBezTo>
                  <a:cubicBezTo>
                    <a:pt x="26" y="162"/>
                    <a:pt x="0" y="162"/>
                    <a:pt x="0" y="162"/>
                  </a:cubicBezTo>
                  <a:cubicBezTo>
                    <a:pt x="0" y="272"/>
                    <a:pt x="0" y="272"/>
                    <a:pt x="0" y="272"/>
                  </a:cubicBezTo>
                  <a:cubicBezTo>
                    <a:pt x="0" y="272"/>
                    <a:pt x="47" y="272"/>
                    <a:pt x="70" y="277"/>
                  </a:cubicBezTo>
                  <a:cubicBezTo>
                    <a:pt x="86" y="280"/>
                    <a:pt x="110" y="284"/>
                    <a:pt x="132" y="286"/>
                  </a:cubicBezTo>
                  <a:cubicBezTo>
                    <a:pt x="129" y="283"/>
                    <a:pt x="127" y="278"/>
                    <a:pt x="127" y="273"/>
                  </a:cubicBezTo>
                  <a:cubicBezTo>
                    <a:pt x="127" y="265"/>
                    <a:pt x="132" y="258"/>
                    <a:pt x="139" y="255"/>
                  </a:cubicBezTo>
                  <a:cubicBezTo>
                    <a:pt x="131" y="252"/>
                    <a:pt x="125" y="245"/>
                    <a:pt x="125" y="237"/>
                  </a:cubicBezTo>
                  <a:cubicBezTo>
                    <a:pt x="125" y="229"/>
                    <a:pt x="131" y="222"/>
                    <a:pt x="140" y="219"/>
                  </a:cubicBezTo>
                  <a:cubicBezTo>
                    <a:pt x="131" y="216"/>
                    <a:pt x="125" y="209"/>
                    <a:pt x="125" y="201"/>
                  </a:cubicBezTo>
                  <a:cubicBezTo>
                    <a:pt x="125" y="194"/>
                    <a:pt x="130" y="188"/>
                    <a:pt x="138" y="185"/>
                  </a:cubicBezTo>
                  <a:cubicBezTo>
                    <a:pt x="130" y="182"/>
                    <a:pt x="125" y="175"/>
                    <a:pt x="125" y="167"/>
                  </a:cubicBezTo>
                  <a:cubicBezTo>
                    <a:pt x="125" y="157"/>
                    <a:pt x="135" y="148"/>
                    <a:pt x="146" y="148"/>
                  </a:cubicBezTo>
                  <a:cubicBezTo>
                    <a:pt x="146" y="155"/>
                    <a:pt x="146" y="155"/>
                    <a:pt x="146" y="155"/>
                  </a:cubicBezTo>
                  <a:cubicBezTo>
                    <a:pt x="141" y="158"/>
                    <a:pt x="137" y="164"/>
                    <a:pt x="137" y="170"/>
                  </a:cubicBezTo>
                  <a:cubicBezTo>
                    <a:pt x="137" y="176"/>
                    <a:pt x="141" y="182"/>
                    <a:pt x="146" y="185"/>
                  </a:cubicBezTo>
                  <a:cubicBezTo>
                    <a:pt x="146" y="188"/>
                    <a:pt x="146" y="188"/>
                    <a:pt x="146" y="188"/>
                  </a:cubicBezTo>
                  <a:cubicBezTo>
                    <a:pt x="141" y="191"/>
                    <a:pt x="137" y="196"/>
                    <a:pt x="137" y="202"/>
                  </a:cubicBezTo>
                  <a:cubicBezTo>
                    <a:pt x="137" y="208"/>
                    <a:pt x="141" y="213"/>
                    <a:pt x="146" y="216"/>
                  </a:cubicBezTo>
                  <a:cubicBezTo>
                    <a:pt x="146" y="224"/>
                    <a:pt x="146" y="224"/>
                    <a:pt x="146" y="224"/>
                  </a:cubicBezTo>
                  <a:cubicBezTo>
                    <a:pt x="141" y="227"/>
                    <a:pt x="137" y="233"/>
                    <a:pt x="137" y="239"/>
                  </a:cubicBezTo>
                  <a:cubicBezTo>
                    <a:pt x="137" y="245"/>
                    <a:pt x="141" y="251"/>
                    <a:pt x="146" y="254"/>
                  </a:cubicBezTo>
                  <a:cubicBezTo>
                    <a:pt x="146" y="261"/>
                    <a:pt x="146" y="261"/>
                    <a:pt x="146" y="261"/>
                  </a:cubicBezTo>
                  <a:cubicBezTo>
                    <a:pt x="142" y="264"/>
                    <a:pt x="139" y="270"/>
                    <a:pt x="139" y="276"/>
                  </a:cubicBezTo>
                  <a:cubicBezTo>
                    <a:pt x="139" y="282"/>
                    <a:pt x="142" y="287"/>
                    <a:pt x="146" y="291"/>
                  </a:cubicBezTo>
                  <a:cubicBezTo>
                    <a:pt x="146" y="324"/>
                    <a:pt x="146" y="324"/>
                    <a:pt x="146" y="324"/>
                  </a:cubicBezTo>
                  <a:cubicBezTo>
                    <a:pt x="146" y="338"/>
                    <a:pt x="156" y="349"/>
                    <a:pt x="167" y="349"/>
                  </a:cubicBezTo>
                  <a:cubicBezTo>
                    <a:pt x="178" y="349"/>
                    <a:pt x="187" y="338"/>
                    <a:pt x="187" y="324"/>
                  </a:cubicBezTo>
                  <a:cubicBezTo>
                    <a:pt x="187" y="294"/>
                    <a:pt x="187" y="294"/>
                    <a:pt x="187" y="294"/>
                  </a:cubicBezTo>
                  <a:cubicBezTo>
                    <a:pt x="207" y="294"/>
                    <a:pt x="207" y="294"/>
                    <a:pt x="207" y="294"/>
                  </a:cubicBezTo>
                  <a:cubicBezTo>
                    <a:pt x="217" y="294"/>
                    <a:pt x="226" y="286"/>
                    <a:pt x="226" y="276"/>
                  </a:cubicBezTo>
                  <a:cubicBezTo>
                    <a:pt x="226" y="266"/>
                    <a:pt x="217" y="257"/>
                    <a:pt x="207" y="257"/>
                  </a:cubicBezTo>
                  <a:cubicBezTo>
                    <a:pt x="187" y="257"/>
                    <a:pt x="187" y="257"/>
                    <a:pt x="187" y="257"/>
                  </a:cubicBezTo>
                  <a:cubicBezTo>
                    <a:pt x="187" y="257"/>
                    <a:pt x="187" y="257"/>
                    <a:pt x="187" y="257"/>
                  </a:cubicBezTo>
                  <a:cubicBezTo>
                    <a:pt x="217" y="257"/>
                    <a:pt x="217" y="257"/>
                    <a:pt x="217" y="257"/>
                  </a:cubicBezTo>
                  <a:cubicBezTo>
                    <a:pt x="229" y="257"/>
                    <a:pt x="239" y="249"/>
                    <a:pt x="239" y="239"/>
                  </a:cubicBezTo>
                  <a:cubicBezTo>
                    <a:pt x="239" y="229"/>
                    <a:pt x="229" y="221"/>
                    <a:pt x="217" y="221"/>
                  </a:cubicBezTo>
                  <a:cubicBezTo>
                    <a:pt x="187" y="221"/>
                    <a:pt x="187" y="221"/>
                    <a:pt x="187" y="221"/>
                  </a:cubicBezTo>
                  <a:cubicBezTo>
                    <a:pt x="187" y="221"/>
                    <a:pt x="187" y="221"/>
                    <a:pt x="187" y="221"/>
                  </a:cubicBezTo>
                  <a:lnTo>
                    <a:pt x="230" y="221"/>
                  </a:lnTo>
                  <a:close/>
                </a:path>
              </a:pathLst>
            </a:custGeom>
            <a:solidFill>
              <a:srgbClr val="FFFFFF"/>
            </a:solidFill>
            <a:ln>
              <a:noFill/>
            </a:ln>
          </p:spPr>
          <p:txBody>
            <a:bodyPr vert="horz" wrap="square" lIns="83943" tIns="41972" rIns="83943" bIns="41972" numCol="1" anchor="t" anchorCtr="0" compatLnSpc="1">
              <a:prstTxWarp prst="textNoShape">
                <a:avLst/>
              </a:prstTxWarp>
            </a:bodyPr>
            <a:lstStyle/>
            <a:p>
              <a:endParaRPr lang="en-US" sz="1632" dirty="0">
                <a:solidFill>
                  <a:srgbClr val="FFFFFF"/>
                </a:solidFill>
              </a:endParaRPr>
            </a:p>
          </p:txBody>
        </p:sp>
      </p:grpSp>
      <p:grpSp>
        <p:nvGrpSpPr>
          <p:cNvPr id="6" name="Group 5"/>
          <p:cNvGrpSpPr/>
          <p:nvPr/>
        </p:nvGrpSpPr>
        <p:grpSpPr>
          <a:xfrm>
            <a:off x="3045972" y="2125662"/>
            <a:ext cx="2697480" cy="2743200"/>
            <a:chOff x="3017837" y="2125662"/>
            <a:chExt cx="2697480" cy="2743200"/>
          </a:xfrm>
        </p:grpSpPr>
        <p:sp>
          <p:nvSpPr>
            <p:cNvPr id="19" name="Rectangle 18"/>
            <p:cNvSpPr/>
            <p:nvPr/>
          </p:nvSpPr>
          <p:spPr bwMode="auto">
            <a:xfrm>
              <a:off x="3017837" y="2125662"/>
              <a:ext cx="2697480" cy="27432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b" anchorCtr="0" forceAA="0" compatLnSpc="1">
              <a:prstTxWarp prst="textNoShape">
                <a:avLst/>
              </a:prstTxWarp>
              <a:noAutofit/>
            </a:bodyPr>
            <a:lstStyle/>
            <a:p>
              <a:pPr defTabSz="932290" fontAlgn="base">
                <a:spcBef>
                  <a:spcPct val="0"/>
                </a:spcBef>
                <a:spcAft>
                  <a:spcPct val="0"/>
                </a:spcAft>
              </a:pPr>
              <a:r>
                <a:rPr lang="en-US" sz="2856" dirty="0" smtClean="0">
                  <a:gradFill>
                    <a:gsLst>
                      <a:gs pos="0">
                        <a:srgbClr val="FFFFFF"/>
                      </a:gs>
                      <a:gs pos="100000">
                        <a:srgbClr val="FFFFFF"/>
                      </a:gs>
                    </a:gsLst>
                    <a:lin ang="5400000" scaled="0"/>
                  </a:gradFill>
                  <a:latin typeface="Segoe UI Light"/>
                  <a:ea typeface="Segoe UI" pitchFamily="34" charset="0"/>
                  <a:cs typeface="Segoe UI" pitchFamily="34" charset="0"/>
                </a:rPr>
                <a:t>Loosely coupled</a:t>
              </a:r>
              <a:endParaRPr lang="en-US" sz="2856"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pic>
          <p:nvPicPr>
            <p:cNvPr id="30" name="Picture 29"/>
            <p:cNvPicPr>
              <a:picLocks noChangeAspect="1"/>
            </p:cNvPicPr>
            <p:nvPr/>
          </p:nvPicPr>
          <p:blipFill>
            <a:blip r:embed="rId3" cstate="print">
              <a:biLevel thresh="25000"/>
              <a:extLst>
                <a:ext uri="{28A0092B-C50C-407E-A947-70E740481C1C}">
                  <a14:useLocalDpi xmlns:a14="http://schemas.microsoft.com/office/drawing/2010/main" val="0"/>
                </a:ext>
              </a:extLst>
            </a:blip>
            <a:stretch>
              <a:fillRect/>
            </a:stretch>
          </p:blipFill>
          <p:spPr>
            <a:xfrm>
              <a:off x="3718470" y="2580364"/>
              <a:ext cx="1181249" cy="1289558"/>
            </a:xfrm>
            <a:prstGeom prst="rect">
              <a:avLst/>
            </a:prstGeom>
          </p:spPr>
        </p:pic>
      </p:grpSp>
      <p:grpSp>
        <p:nvGrpSpPr>
          <p:cNvPr id="7" name="Group 6"/>
          <p:cNvGrpSpPr/>
          <p:nvPr/>
        </p:nvGrpSpPr>
        <p:grpSpPr>
          <a:xfrm>
            <a:off x="293393" y="2125662"/>
            <a:ext cx="2697480" cy="2743200"/>
            <a:chOff x="293393" y="2125662"/>
            <a:chExt cx="2697480" cy="2743200"/>
          </a:xfrm>
        </p:grpSpPr>
        <p:sp>
          <p:nvSpPr>
            <p:cNvPr id="26" name="Rectangle 25"/>
            <p:cNvSpPr/>
            <p:nvPr/>
          </p:nvSpPr>
          <p:spPr bwMode="auto">
            <a:xfrm>
              <a:off x="293393" y="2125662"/>
              <a:ext cx="2697480" cy="2743200"/>
            </a:xfrm>
            <a:prstGeom prst="rect">
              <a:avLst/>
            </a:prstGeom>
            <a:solidFill>
              <a:srgbClr val="0089A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b" anchorCtr="0" forceAA="0" compatLnSpc="1">
              <a:prstTxWarp prst="textNoShape">
                <a:avLst/>
              </a:prstTxWarp>
              <a:noAutofit/>
            </a:bodyPr>
            <a:lstStyle/>
            <a:p>
              <a:pPr defTabSz="932290" fontAlgn="base">
                <a:spcBef>
                  <a:spcPct val="0"/>
                </a:spcBef>
                <a:spcAft>
                  <a:spcPct val="0"/>
                </a:spcAft>
              </a:pPr>
              <a:endParaRPr lang="en-US" sz="2856" dirty="0" smtClean="0">
                <a:gradFill>
                  <a:gsLst>
                    <a:gs pos="0">
                      <a:srgbClr val="FFFFFF"/>
                    </a:gs>
                    <a:gs pos="100000">
                      <a:srgbClr val="FFFFFF"/>
                    </a:gs>
                  </a:gsLst>
                  <a:lin ang="5400000" scaled="0"/>
                </a:gradFill>
                <a:latin typeface="Segoe UI Light"/>
                <a:ea typeface="Segoe UI" pitchFamily="34" charset="0"/>
                <a:cs typeface="Segoe UI" pitchFamily="34" charset="0"/>
              </a:endParaRPr>
            </a:p>
            <a:p>
              <a:pPr defTabSz="932290" fontAlgn="base">
                <a:spcBef>
                  <a:spcPct val="0"/>
                </a:spcBef>
                <a:spcAft>
                  <a:spcPct val="0"/>
                </a:spcAft>
              </a:pPr>
              <a:endParaRPr lang="en-US" sz="2856" dirty="0">
                <a:gradFill>
                  <a:gsLst>
                    <a:gs pos="0">
                      <a:srgbClr val="FFFFFF"/>
                    </a:gs>
                    <a:gs pos="100000">
                      <a:srgbClr val="FFFFFF"/>
                    </a:gs>
                  </a:gsLst>
                  <a:lin ang="5400000" scaled="0"/>
                </a:gradFill>
                <a:latin typeface="Segoe UI Light"/>
                <a:ea typeface="Segoe UI" pitchFamily="34" charset="0"/>
                <a:cs typeface="Segoe UI" pitchFamily="34" charset="0"/>
              </a:endParaRPr>
            </a:p>
            <a:p>
              <a:pPr defTabSz="932290" fontAlgn="base">
                <a:spcBef>
                  <a:spcPct val="0"/>
                </a:spcBef>
                <a:spcAft>
                  <a:spcPct val="0"/>
                </a:spcAft>
              </a:pPr>
              <a:endParaRPr lang="en-US" sz="2856" dirty="0" smtClean="0">
                <a:gradFill>
                  <a:gsLst>
                    <a:gs pos="0">
                      <a:srgbClr val="FFFFFF"/>
                    </a:gs>
                    <a:gs pos="100000">
                      <a:srgbClr val="FFFFFF"/>
                    </a:gs>
                  </a:gsLst>
                  <a:lin ang="5400000" scaled="0"/>
                </a:gradFill>
                <a:latin typeface="Segoe UI Light"/>
                <a:ea typeface="Segoe UI" pitchFamily="34" charset="0"/>
                <a:cs typeface="Segoe UI" pitchFamily="34" charset="0"/>
              </a:endParaRPr>
            </a:p>
            <a:p>
              <a:pPr defTabSz="932290" fontAlgn="base">
                <a:spcBef>
                  <a:spcPct val="0"/>
                </a:spcBef>
                <a:spcAft>
                  <a:spcPct val="0"/>
                </a:spcAft>
              </a:pPr>
              <a:r>
                <a:rPr lang="en-US" sz="2856" dirty="0" smtClean="0">
                  <a:gradFill>
                    <a:gsLst>
                      <a:gs pos="0">
                        <a:srgbClr val="FFFFFF"/>
                      </a:gs>
                      <a:gs pos="100000">
                        <a:srgbClr val="FFFFFF"/>
                      </a:gs>
                    </a:gsLst>
                    <a:lin ang="5400000" scaled="0"/>
                  </a:gradFill>
                  <a:latin typeface="Segoe UI Light"/>
                  <a:ea typeface="Segoe UI" pitchFamily="34" charset="0"/>
                  <a:cs typeface="Segoe UI" pitchFamily="34" charset="0"/>
                </a:rPr>
                <a:t>Open </a:t>
              </a:r>
              <a:r>
                <a:rPr lang="en-US" sz="2856" dirty="0">
                  <a:gradFill>
                    <a:gsLst>
                      <a:gs pos="0">
                        <a:srgbClr val="FFFFFF"/>
                      </a:gs>
                      <a:gs pos="100000">
                        <a:srgbClr val="FFFFFF"/>
                      </a:gs>
                    </a:gsLst>
                    <a:lin ang="5400000" scaled="0"/>
                  </a:gradFill>
                  <a:latin typeface="Segoe UI Light"/>
                  <a:ea typeface="Segoe UI" pitchFamily="34" charset="0"/>
                  <a:cs typeface="Segoe UI" pitchFamily="34" charset="0"/>
                </a:rPr>
                <a:t>and </a:t>
              </a:r>
              <a:r>
                <a:rPr lang="en-US" sz="2856" dirty="0" smtClean="0">
                  <a:gradFill>
                    <a:gsLst>
                      <a:gs pos="0">
                        <a:srgbClr val="FFFFFF"/>
                      </a:gs>
                      <a:gs pos="100000">
                        <a:srgbClr val="FFFFFF"/>
                      </a:gs>
                    </a:gsLst>
                    <a:lin ang="5400000" scaled="0"/>
                  </a:gradFill>
                  <a:latin typeface="Segoe UI Light"/>
                  <a:ea typeface="Segoe UI" pitchFamily="34" charset="0"/>
                  <a:cs typeface="Segoe UI" pitchFamily="34" charset="0"/>
                </a:rPr>
                <a:t>extensible</a:t>
              </a:r>
              <a:endParaRPr lang="en-US" sz="2856"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32" name="Freeform 104"/>
            <p:cNvSpPr>
              <a:spLocks noEditPoints="1"/>
            </p:cNvSpPr>
            <p:nvPr/>
          </p:nvSpPr>
          <p:spPr bwMode="black">
            <a:xfrm>
              <a:off x="913251" y="2501243"/>
              <a:ext cx="1447800" cy="1447800"/>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chemeClr val="bg1"/>
            </a:solidFill>
            <a:ln>
              <a:noFill/>
            </a:ln>
            <a:extLst/>
          </p:spPr>
          <p:txBody>
            <a:bodyPr vert="horz" wrap="square" lIns="93278" tIns="46639" rIns="93278" bIns="46639" numCol="1" anchor="t" anchorCtr="0" compatLnSpc="1">
              <a:prstTxWarp prst="textNoShape">
                <a:avLst/>
              </a:prstTxWarp>
            </a:bodyPr>
            <a:lstStyle/>
            <a:p>
              <a:endParaRPr lang="en-US" dirty="0">
                <a:solidFill>
                  <a:srgbClr val="FFFFFF"/>
                </a:solidFill>
              </a:endParaRPr>
            </a:p>
          </p:txBody>
        </p:sp>
      </p:grpSp>
      <p:grpSp>
        <p:nvGrpSpPr>
          <p:cNvPr id="5" name="Group 4"/>
          <p:cNvGrpSpPr/>
          <p:nvPr/>
        </p:nvGrpSpPr>
        <p:grpSpPr>
          <a:xfrm>
            <a:off x="5798551" y="2125662"/>
            <a:ext cx="2697480" cy="2743200"/>
            <a:chOff x="5758245" y="2125662"/>
            <a:chExt cx="2697480" cy="2743200"/>
          </a:xfrm>
        </p:grpSpPr>
        <p:sp>
          <p:nvSpPr>
            <p:cNvPr id="18" name="Rectangle 17"/>
            <p:cNvSpPr/>
            <p:nvPr/>
          </p:nvSpPr>
          <p:spPr bwMode="auto">
            <a:xfrm>
              <a:off x="5758245" y="2125662"/>
              <a:ext cx="2697480" cy="2743200"/>
            </a:xfrm>
            <a:prstGeom prst="rect">
              <a:avLst/>
            </a:prstGeom>
            <a:solidFill>
              <a:srgbClr val="DC3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b" anchorCtr="0" forceAA="0" compatLnSpc="1">
              <a:prstTxWarp prst="textNoShape">
                <a:avLst/>
              </a:prstTxWarp>
              <a:noAutofit/>
            </a:bodyPr>
            <a:lstStyle/>
            <a:p>
              <a:pPr defTabSz="932290" fontAlgn="base">
                <a:spcBef>
                  <a:spcPct val="0"/>
                </a:spcBef>
                <a:spcAft>
                  <a:spcPct val="0"/>
                </a:spcAft>
              </a:pPr>
              <a:r>
                <a:rPr lang="en-US" sz="2856" spc="-102" dirty="0">
                  <a:gradFill>
                    <a:gsLst>
                      <a:gs pos="0">
                        <a:srgbClr val="FFFFFF"/>
                      </a:gs>
                      <a:gs pos="100000">
                        <a:srgbClr val="FFFFFF"/>
                      </a:gs>
                    </a:gsLst>
                    <a:lin ang="5400000" scaled="0"/>
                  </a:gradFill>
                  <a:latin typeface="Segoe UI Light"/>
                  <a:ea typeface="Segoe UI" pitchFamily="34" charset="0"/>
                  <a:cs typeface="Segoe UI" pitchFamily="34" charset="0"/>
                </a:rPr>
                <a:t>Flexible</a:t>
              </a:r>
            </a:p>
          </p:txBody>
        </p:sp>
        <p:pic>
          <p:nvPicPr>
            <p:cNvPr id="27" name="Picture 6" descr="\\MAGNUM\Projects\Microsoft\Cloud Power FY12\Design\ICONS_PNG\Flexible_Workspace.png"/>
            <p:cNvPicPr>
              <a:picLocks noChangeAspect="1" noChangeArrowheads="1"/>
            </p:cNvPicPr>
            <p:nvPr/>
          </p:nvPicPr>
          <p:blipFill>
            <a:blip r:embed="rId4" cstate="print">
              <a:lum bright="100000"/>
            </a:blip>
            <a:srcRect/>
            <a:stretch>
              <a:fillRect/>
            </a:stretch>
          </p:blipFill>
          <p:spPr bwMode="auto">
            <a:xfrm>
              <a:off x="6153957" y="2501243"/>
              <a:ext cx="1828800" cy="1828800"/>
            </a:xfrm>
            <a:prstGeom prst="rect">
              <a:avLst/>
            </a:prstGeom>
            <a:noFill/>
          </p:spPr>
        </p:pic>
      </p:grpSp>
    </p:spTree>
    <p:extLst>
      <p:ext uri="{BB962C8B-B14F-4D97-AF65-F5344CB8AC3E}">
        <p14:creationId xmlns:p14="http://schemas.microsoft.com/office/powerpoint/2010/main" val="3318553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bwMode="auto">
          <a:xfrm>
            <a:off x="9836500" y="1211262"/>
            <a:ext cx="2514600" cy="5783263"/>
          </a:xfrm>
          <a:prstGeom prst="roundRect">
            <a:avLst/>
          </a:prstGeom>
          <a:solidFill>
            <a:srgbClr val="FFFC9E"/>
          </a:solidFill>
          <a:ln w="28575">
            <a:solidFill>
              <a:srgbClr val="009D48"/>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 name="Title 1"/>
          <p:cNvSpPr>
            <a:spLocks noGrp="1"/>
          </p:cNvSpPr>
          <p:nvPr>
            <p:ph type="title"/>
          </p:nvPr>
        </p:nvSpPr>
        <p:spPr>
          <a:xfrm>
            <a:off x="274637" y="292082"/>
            <a:ext cx="13411199" cy="1348061"/>
          </a:xfrm>
        </p:spPr>
        <p:txBody>
          <a:bodyPr lIns="128016" tIns="64008" rIns="128016" bIns="64008"/>
          <a:lstStyle/>
          <a:p>
            <a:r>
              <a:rPr lang="en-US" sz="4400" dirty="0" smtClean="0"/>
              <a:t>How developers use </a:t>
            </a:r>
            <a:r>
              <a:rPr lang="en-US" sz="4400" dirty="0"/>
              <a:t>SAP with Microsoft </a:t>
            </a:r>
            <a:r>
              <a:rPr lang="en-US" sz="4400" dirty="0" smtClean="0"/>
              <a:t>…  </a:t>
            </a:r>
            <a:r>
              <a:rPr lang="en-US" sz="4400" b="1" dirty="0" smtClean="0">
                <a:solidFill>
                  <a:srgbClr val="009D48"/>
                </a:solidFill>
              </a:rPr>
              <a:t>tomorrow</a:t>
            </a:r>
            <a:endParaRPr lang="en-US" sz="4400" b="1" dirty="0">
              <a:solidFill>
                <a:srgbClr val="009D48"/>
              </a:solidFill>
            </a:endParaRPr>
          </a:p>
        </p:txBody>
      </p:sp>
      <p:sp>
        <p:nvSpPr>
          <p:cNvPr id="21" name="Title 1"/>
          <p:cNvSpPr txBox="1">
            <a:spLocks/>
          </p:cNvSpPr>
          <p:nvPr/>
        </p:nvSpPr>
        <p:spPr>
          <a:xfrm>
            <a:off x="8995233" y="296862"/>
            <a:ext cx="9155523" cy="1348061"/>
          </a:xfrm>
          <a:prstGeom prst="rect">
            <a:avLst/>
          </a:prstGeom>
        </p:spPr>
        <p:txBody>
          <a:bodyPr vert="horz" wrap="square" lIns="128016" tIns="64008" rIns="128016" bIns="64008"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endParaRPr sz="4400">
              <a:gradFill>
                <a:gsLst>
                  <a:gs pos="1250">
                    <a:srgbClr val="505050"/>
                  </a:gs>
                  <a:gs pos="100000">
                    <a:srgbClr val="505050"/>
                  </a:gs>
                </a:gsLst>
                <a:lin ang="5400000" scaled="0"/>
              </a:gradFill>
            </a:endParaRPr>
          </a:p>
        </p:txBody>
      </p:sp>
      <p:sp>
        <p:nvSpPr>
          <p:cNvPr id="23" name="Rectangle 22"/>
          <p:cNvSpPr/>
          <p:nvPr/>
        </p:nvSpPr>
        <p:spPr bwMode="auto">
          <a:xfrm>
            <a:off x="9952397" y="1439862"/>
            <a:ext cx="2398703" cy="1526952"/>
          </a:xfrm>
          <a:prstGeom prst="rect">
            <a:avLst/>
          </a:prstGeom>
          <a:solidFill>
            <a:schemeClr val="accent1">
              <a:lumMod val="5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14099" fontAlgn="base">
              <a:lnSpc>
                <a:spcPct val="90000"/>
              </a:lnSpc>
              <a:spcBef>
                <a:spcPct val="0"/>
              </a:spcBef>
              <a:spcAft>
                <a:spcPct val="0"/>
              </a:spcAft>
            </a:pPr>
            <a:r>
              <a:rPr lang="en-US" sz="2100" kern="0" dirty="0" smtClean="0">
                <a:solidFill>
                  <a:srgbClr val="FFFFFF"/>
                </a:solidFill>
                <a:latin typeface="Segoe UI Light"/>
              </a:rPr>
              <a:t>SAP Gateway PAM </a:t>
            </a:r>
            <a:endParaRPr lang="en-US" sz="2100" kern="0" dirty="0">
              <a:solidFill>
                <a:srgbClr val="FFFFFF"/>
              </a:solidFill>
              <a:latin typeface="Segoe UI Light"/>
            </a:endParaRPr>
          </a:p>
          <a:p>
            <a:pPr defTabSz="914099" fontAlgn="base">
              <a:lnSpc>
                <a:spcPct val="90000"/>
              </a:lnSpc>
              <a:spcBef>
                <a:spcPct val="0"/>
              </a:spcBef>
              <a:spcAft>
                <a:spcPct val="0"/>
              </a:spcAft>
            </a:pPr>
            <a:r>
              <a:rPr lang="en-US" sz="2100" kern="0" dirty="0" smtClean="0">
                <a:solidFill>
                  <a:srgbClr val="FFFFFF"/>
                </a:solidFill>
                <a:latin typeface="Segoe UI Light"/>
              </a:rPr>
              <a:t>Azure Provider</a:t>
            </a:r>
            <a:endParaRPr lang="en-US" sz="2100" dirty="0">
              <a:solidFill>
                <a:srgbClr val="FFFFFF"/>
              </a:solidFill>
              <a:latin typeface="Segoe UI Light"/>
            </a:endParaRPr>
          </a:p>
        </p:txBody>
      </p:sp>
      <p:sp>
        <p:nvSpPr>
          <p:cNvPr id="24" name="Rectangle 16"/>
          <p:cNvSpPr/>
          <p:nvPr/>
        </p:nvSpPr>
        <p:spPr bwMode="auto">
          <a:xfrm>
            <a:off x="9952036" y="2966814"/>
            <a:ext cx="2514601" cy="2933115"/>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210312" rIns="182880"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dirty="0" smtClean="0">
                <a:solidFill>
                  <a:srgbClr val="505050"/>
                </a:solidFill>
                <a:latin typeface="Segoe UI Light" pitchFamily="34" charset="0"/>
              </a:rPr>
              <a:t>Seamless, secure </a:t>
            </a:r>
            <a:r>
              <a:rPr lang="en-US" dirty="0">
                <a:solidFill>
                  <a:srgbClr val="505050"/>
                </a:solidFill>
                <a:latin typeface="Segoe UI Light" pitchFamily="34" charset="0"/>
              </a:rPr>
              <a:t>connectivity from any connected Microsoft </a:t>
            </a:r>
            <a:r>
              <a:rPr lang="en-US" dirty="0" smtClean="0">
                <a:solidFill>
                  <a:srgbClr val="505050"/>
                </a:solidFill>
                <a:latin typeface="Segoe UI Light" pitchFamily="34" charset="0"/>
              </a:rPr>
              <a:t>application</a:t>
            </a:r>
            <a:endParaRPr lang="en-US" dirty="0">
              <a:solidFill>
                <a:srgbClr val="505050"/>
              </a:solidFill>
              <a:latin typeface="Segoe UI Light" pitchFamily="34" charset="0"/>
            </a:endParaRPr>
          </a:p>
        </p:txBody>
      </p:sp>
      <p:sp>
        <p:nvSpPr>
          <p:cNvPr id="25" name="Pentagon 24"/>
          <p:cNvSpPr/>
          <p:nvPr/>
        </p:nvSpPr>
        <p:spPr bwMode="auto">
          <a:xfrm>
            <a:off x="9966848" y="5429660"/>
            <a:ext cx="2384253" cy="1301856"/>
          </a:xfrm>
          <a:prstGeom prst="homePlate">
            <a:avLst>
              <a:gd name="adj" fmla="val 26748"/>
            </a:avLst>
          </a:prstGeom>
          <a:solidFill>
            <a:srgbClr val="8A8A8A"/>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14099" fontAlgn="base">
              <a:lnSpc>
                <a:spcPct val="90000"/>
              </a:lnSpc>
              <a:spcBef>
                <a:spcPct val="0"/>
              </a:spcBef>
              <a:spcAft>
                <a:spcPct val="0"/>
              </a:spcAft>
            </a:pPr>
            <a:r>
              <a:rPr lang="en-US" sz="2000" b="1" spc="-50" dirty="0" smtClean="0">
                <a:gradFill>
                  <a:gsLst>
                    <a:gs pos="1250">
                      <a:srgbClr val="FFFFFF"/>
                    </a:gs>
                    <a:gs pos="10417">
                      <a:srgbClr val="FFFFFF"/>
                    </a:gs>
                  </a:gsLst>
                  <a:lin ang="5400000" scaled="0"/>
                </a:gradFill>
              </a:rPr>
              <a:t>Simplified </a:t>
            </a:r>
            <a:r>
              <a:rPr lang="en-US" sz="2000" spc="-50" dirty="0" smtClean="0">
                <a:gradFill>
                  <a:gsLst>
                    <a:gs pos="1250">
                      <a:srgbClr val="FFFFFF"/>
                    </a:gs>
                    <a:gs pos="10417">
                      <a:srgbClr val="FFFFFF"/>
                    </a:gs>
                  </a:gsLst>
                  <a:lin ang="5400000" scaled="0"/>
                </a:gradFill>
              </a:rPr>
              <a:t>integration through open standards</a:t>
            </a:r>
            <a:endParaRPr lang="en-US" sz="2000" spc="-50" dirty="0">
              <a:gradFill>
                <a:gsLst>
                  <a:gs pos="1250">
                    <a:srgbClr val="FFFFFF"/>
                  </a:gs>
                  <a:gs pos="10417">
                    <a:srgbClr val="FFFFFF"/>
                  </a:gs>
                </a:gsLst>
                <a:lin ang="5400000" scaled="0"/>
              </a:gradFill>
            </a:endParaRPr>
          </a:p>
        </p:txBody>
      </p:sp>
      <p:sp>
        <p:nvSpPr>
          <p:cNvPr id="26" name="Pentagon 25"/>
          <p:cNvSpPr/>
          <p:nvPr/>
        </p:nvSpPr>
        <p:spPr bwMode="auto">
          <a:xfrm>
            <a:off x="155540" y="5436358"/>
            <a:ext cx="2289843" cy="1301856"/>
          </a:xfrm>
          <a:prstGeom prst="homePlate">
            <a:avLst>
              <a:gd name="adj" fmla="val 26748"/>
            </a:avLst>
          </a:prstGeom>
          <a:solidFill>
            <a:srgbClr val="8A8A8A"/>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14099" fontAlgn="base">
              <a:lnSpc>
                <a:spcPct val="90000"/>
              </a:lnSpc>
              <a:spcBef>
                <a:spcPct val="0"/>
              </a:spcBef>
              <a:spcAft>
                <a:spcPct val="0"/>
              </a:spcAft>
            </a:pPr>
            <a:r>
              <a:rPr lang="en-US" sz="2000" spc="-50" dirty="0">
                <a:gradFill>
                  <a:gsLst>
                    <a:gs pos="1250">
                      <a:srgbClr val="FFFFFF"/>
                    </a:gs>
                    <a:gs pos="10417">
                      <a:srgbClr val="FFFFFF"/>
                    </a:gs>
                  </a:gsLst>
                  <a:lin ang="5400000" scaled="0"/>
                </a:gradFill>
              </a:rPr>
              <a:t>Engage users with </a:t>
            </a:r>
            <a:r>
              <a:rPr lang="en-US" sz="2000" b="1" spc="-50" dirty="0">
                <a:gradFill>
                  <a:gsLst>
                    <a:gs pos="1250">
                      <a:srgbClr val="FFFFFF"/>
                    </a:gs>
                    <a:gs pos="10417">
                      <a:srgbClr val="FFFFFF"/>
                    </a:gs>
                  </a:gsLst>
                  <a:lin ang="5400000" scaled="0"/>
                </a:gradFill>
              </a:rPr>
              <a:t>powerful, familiar tools </a:t>
            </a:r>
            <a:endParaRPr lang="en-US" sz="2000" spc="-50" dirty="0" smtClean="0">
              <a:gradFill>
                <a:gsLst>
                  <a:gs pos="1250">
                    <a:srgbClr val="FFFFFF"/>
                  </a:gs>
                  <a:gs pos="10417">
                    <a:srgbClr val="FFFFFF"/>
                  </a:gs>
                </a:gsLst>
                <a:lin ang="5400000" scaled="0"/>
              </a:gradFill>
            </a:endParaRPr>
          </a:p>
        </p:txBody>
      </p:sp>
      <p:sp>
        <p:nvSpPr>
          <p:cNvPr id="27" name="Rectangle 26"/>
          <p:cNvSpPr/>
          <p:nvPr/>
        </p:nvSpPr>
        <p:spPr bwMode="auto">
          <a:xfrm>
            <a:off x="155540" y="1443494"/>
            <a:ext cx="2289843" cy="1546947"/>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14099" fontAlgn="base">
              <a:lnSpc>
                <a:spcPct val="90000"/>
              </a:lnSpc>
              <a:spcBef>
                <a:spcPct val="0"/>
              </a:spcBef>
              <a:spcAft>
                <a:spcPct val="0"/>
              </a:spcAft>
            </a:pPr>
            <a:r>
              <a:rPr lang="en-US" sz="2100" kern="0" dirty="0">
                <a:solidFill>
                  <a:srgbClr val="FFFFFF"/>
                </a:solidFill>
                <a:latin typeface="Segoe UI Light"/>
              </a:rPr>
              <a:t>Duet Enterprise 2.0</a:t>
            </a:r>
          </a:p>
          <a:p>
            <a:pPr defTabSz="914099" fontAlgn="base">
              <a:lnSpc>
                <a:spcPct val="90000"/>
              </a:lnSpc>
              <a:spcBef>
                <a:spcPct val="0"/>
              </a:spcBef>
              <a:spcAft>
                <a:spcPct val="0"/>
              </a:spcAft>
            </a:pPr>
            <a:r>
              <a:rPr lang="en-US" sz="2100" kern="0" dirty="0">
                <a:solidFill>
                  <a:srgbClr val="FFFFFF"/>
                </a:solidFill>
                <a:latin typeface="Segoe UI Light"/>
              </a:rPr>
              <a:t>SharePoint </a:t>
            </a:r>
            <a:r>
              <a:rPr lang="en-US" sz="2100" kern="0" dirty="0" smtClean="0">
                <a:solidFill>
                  <a:srgbClr val="FFFFFF"/>
                </a:solidFill>
                <a:latin typeface="Segoe UI Light"/>
              </a:rPr>
              <a:t>2013</a:t>
            </a:r>
            <a:endParaRPr lang="en-US" sz="2100" kern="0" dirty="0">
              <a:solidFill>
                <a:srgbClr val="FFFFFF"/>
              </a:solidFill>
              <a:latin typeface="Segoe UI Light"/>
            </a:endParaRPr>
          </a:p>
        </p:txBody>
      </p:sp>
      <p:sp>
        <p:nvSpPr>
          <p:cNvPr id="28" name="Pentagon 27"/>
          <p:cNvSpPr/>
          <p:nvPr/>
        </p:nvSpPr>
        <p:spPr bwMode="auto">
          <a:xfrm>
            <a:off x="2582959" y="5436358"/>
            <a:ext cx="2289845" cy="1301856"/>
          </a:xfrm>
          <a:prstGeom prst="homePlate">
            <a:avLst>
              <a:gd name="adj" fmla="val 26748"/>
            </a:avLst>
          </a:prstGeom>
          <a:solidFill>
            <a:srgbClr val="8A8A8A"/>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14099" fontAlgn="base">
              <a:lnSpc>
                <a:spcPct val="90000"/>
              </a:lnSpc>
              <a:spcBef>
                <a:spcPct val="0"/>
              </a:spcBef>
              <a:spcAft>
                <a:spcPct val="0"/>
              </a:spcAft>
            </a:pPr>
            <a:r>
              <a:rPr lang="en-US" sz="2000" b="1" spc="-50" dirty="0">
                <a:gradFill>
                  <a:gsLst>
                    <a:gs pos="1250">
                      <a:srgbClr val="FFFFFF"/>
                    </a:gs>
                    <a:gs pos="10417">
                      <a:srgbClr val="FFFFFF"/>
                    </a:gs>
                  </a:gsLst>
                  <a:lin ang="5400000" scaled="0"/>
                </a:gradFill>
              </a:rPr>
              <a:t>Easy</a:t>
            </a:r>
            <a:r>
              <a:rPr lang="en-US" sz="2000" spc="-50" dirty="0">
                <a:gradFill>
                  <a:gsLst>
                    <a:gs pos="1250">
                      <a:srgbClr val="FFFFFF"/>
                    </a:gs>
                    <a:gs pos="10417">
                      <a:srgbClr val="FFFFFF"/>
                    </a:gs>
                  </a:gsLst>
                  <a:lin ang="5400000" scaled="0"/>
                </a:gradFill>
              </a:rPr>
              <a:t> access </a:t>
            </a:r>
            <a:r>
              <a:rPr lang="en-US" sz="2000" spc="-50" dirty="0" smtClean="0">
                <a:gradFill>
                  <a:gsLst>
                    <a:gs pos="1250">
                      <a:srgbClr val="FFFFFF"/>
                    </a:gs>
                    <a:gs pos="10417">
                      <a:srgbClr val="FFFFFF"/>
                    </a:gs>
                  </a:gsLst>
                  <a:lin ang="5400000" scaled="0"/>
                </a:gradFill>
              </a:rPr>
              <a:t>to </a:t>
            </a:r>
            <a:r>
              <a:rPr lang="en-US" sz="2000" spc="-50" dirty="0">
                <a:gradFill>
                  <a:gsLst>
                    <a:gs pos="1250">
                      <a:srgbClr val="FFFFFF"/>
                    </a:gs>
                    <a:gs pos="10417">
                      <a:srgbClr val="FFFFFF"/>
                    </a:gs>
                  </a:gsLst>
                  <a:lin ang="5400000" scaled="0"/>
                </a:gradFill>
              </a:rPr>
              <a:t>any data </a:t>
            </a:r>
            <a:r>
              <a:rPr lang="en-US" sz="2000" spc="-50" dirty="0" smtClean="0">
                <a:gradFill>
                  <a:gsLst>
                    <a:gs pos="1250">
                      <a:srgbClr val="FFFFFF"/>
                    </a:gs>
                    <a:gs pos="10417">
                      <a:srgbClr val="FFFFFF"/>
                    </a:gs>
                  </a:gsLst>
                  <a:lin ang="5400000" scaled="0"/>
                </a:gradFill>
              </a:rPr>
              <a:t>from SAP</a:t>
            </a:r>
            <a:endParaRPr lang="en-US" sz="2000" spc="-50" dirty="0">
              <a:gradFill>
                <a:gsLst>
                  <a:gs pos="1250">
                    <a:srgbClr val="FFFFFF"/>
                  </a:gs>
                  <a:gs pos="10417">
                    <a:srgbClr val="FFFFFF"/>
                  </a:gs>
                </a:gsLst>
                <a:lin ang="5400000" scaled="0"/>
              </a:gradFill>
            </a:endParaRPr>
          </a:p>
        </p:txBody>
      </p:sp>
      <p:sp>
        <p:nvSpPr>
          <p:cNvPr id="29" name="Pentagon 28"/>
          <p:cNvSpPr/>
          <p:nvPr/>
        </p:nvSpPr>
        <p:spPr bwMode="auto">
          <a:xfrm>
            <a:off x="5010378" y="5436358"/>
            <a:ext cx="2289845" cy="1301856"/>
          </a:xfrm>
          <a:prstGeom prst="homePlate">
            <a:avLst>
              <a:gd name="adj" fmla="val 26748"/>
            </a:avLst>
          </a:prstGeom>
          <a:solidFill>
            <a:srgbClr val="8A8A8A"/>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14099" fontAlgn="base">
              <a:lnSpc>
                <a:spcPct val="90000"/>
              </a:lnSpc>
              <a:spcBef>
                <a:spcPct val="0"/>
              </a:spcBef>
              <a:spcAft>
                <a:spcPct val="0"/>
              </a:spcAft>
            </a:pPr>
            <a:r>
              <a:rPr lang="en-US" b="1" spc="-50" dirty="0">
                <a:gradFill>
                  <a:gsLst>
                    <a:gs pos="1250">
                      <a:srgbClr val="FFFFFF"/>
                    </a:gs>
                    <a:gs pos="10417">
                      <a:srgbClr val="FFFFFF"/>
                    </a:gs>
                  </a:gsLst>
                  <a:lin ang="5400000" scaled="0"/>
                </a:gradFill>
              </a:rPr>
              <a:t>Intuitive and easy to use </a:t>
            </a:r>
            <a:r>
              <a:rPr lang="en-US" spc="-50" dirty="0">
                <a:gradFill>
                  <a:gsLst>
                    <a:gs pos="1250">
                      <a:srgbClr val="FFFFFF"/>
                    </a:gs>
                    <a:gs pos="10417">
                      <a:srgbClr val="FFFFFF"/>
                    </a:gs>
                  </a:gsLst>
                  <a:lin ang="5400000" scaled="0"/>
                </a:gradFill>
              </a:rPr>
              <a:t>access to different </a:t>
            </a:r>
            <a:r>
              <a:rPr lang="en-US" spc="-50" dirty="0" smtClean="0">
                <a:gradFill>
                  <a:gsLst>
                    <a:gs pos="1250">
                      <a:srgbClr val="FFFFFF"/>
                    </a:gs>
                    <a:gs pos="10417">
                      <a:srgbClr val="FFFFFF"/>
                    </a:gs>
                  </a:gsLst>
                  <a:lin ang="5400000" scaled="0"/>
                </a:gradFill>
              </a:rPr>
              <a:t>apps from </a:t>
            </a:r>
            <a:r>
              <a:rPr lang="en-US" spc="-50" dirty="0">
                <a:gradFill>
                  <a:gsLst>
                    <a:gs pos="1250">
                      <a:srgbClr val="FFFFFF"/>
                    </a:gs>
                    <a:gs pos="10417">
                      <a:srgbClr val="FFFFFF"/>
                    </a:gs>
                  </a:gsLst>
                  <a:lin ang="5400000" scaled="0"/>
                </a:gradFill>
              </a:rPr>
              <a:t>SAP</a:t>
            </a:r>
          </a:p>
          <a:p>
            <a:pPr defTabSz="914099" fontAlgn="base">
              <a:lnSpc>
                <a:spcPct val="90000"/>
              </a:lnSpc>
              <a:spcBef>
                <a:spcPct val="0"/>
              </a:spcBef>
              <a:spcAft>
                <a:spcPct val="0"/>
              </a:spcAft>
            </a:pPr>
            <a:endParaRPr lang="en-US" spc="-50" dirty="0">
              <a:gradFill>
                <a:gsLst>
                  <a:gs pos="1250">
                    <a:srgbClr val="FFFFFF"/>
                  </a:gs>
                  <a:gs pos="10417">
                    <a:srgbClr val="FFFFFF"/>
                  </a:gs>
                </a:gsLst>
                <a:lin ang="5400000" scaled="0"/>
              </a:gradFill>
            </a:endParaRPr>
          </a:p>
        </p:txBody>
      </p:sp>
      <p:sp>
        <p:nvSpPr>
          <p:cNvPr id="30" name="Rectangle 29"/>
          <p:cNvSpPr/>
          <p:nvPr/>
        </p:nvSpPr>
        <p:spPr bwMode="auto">
          <a:xfrm>
            <a:off x="2582958" y="1443721"/>
            <a:ext cx="2289845" cy="1548188"/>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14099" fontAlgn="base">
              <a:lnSpc>
                <a:spcPct val="90000"/>
              </a:lnSpc>
              <a:spcBef>
                <a:spcPct val="0"/>
              </a:spcBef>
              <a:spcAft>
                <a:spcPct val="0"/>
              </a:spcAft>
            </a:pPr>
            <a:r>
              <a:rPr lang="en-US" sz="2200" kern="0" dirty="0" smtClean="0">
                <a:solidFill>
                  <a:srgbClr val="FFFFFF"/>
                </a:solidFill>
              </a:rPr>
              <a:t>SAP </a:t>
            </a:r>
            <a:r>
              <a:rPr lang="en-US" sz="2200" kern="0" dirty="0">
                <a:solidFill>
                  <a:srgbClr val="FFFFFF"/>
                </a:solidFill>
              </a:rPr>
              <a:t>Gateway p</a:t>
            </a:r>
            <a:r>
              <a:rPr lang="en-US" sz="2200" kern="0" dirty="0" smtClean="0">
                <a:solidFill>
                  <a:srgbClr val="FFFFFF"/>
                </a:solidFill>
              </a:rPr>
              <a:t>roductivity accelerator for Microsoft</a:t>
            </a:r>
            <a:endParaRPr lang="en-US" sz="2200" kern="0" dirty="0">
              <a:solidFill>
                <a:srgbClr val="FFFFFF"/>
              </a:solidFill>
              <a:latin typeface="Segoe UI Light"/>
            </a:endParaRPr>
          </a:p>
          <a:p>
            <a:pPr defTabSz="914099" fontAlgn="base">
              <a:lnSpc>
                <a:spcPct val="90000"/>
              </a:lnSpc>
              <a:spcBef>
                <a:spcPct val="0"/>
              </a:spcBef>
              <a:spcAft>
                <a:spcPct val="0"/>
              </a:spcAft>
            </a:pPr>
            <a:endParaRPr lang="en-US" sz="2200" kern="0" dirty="0">
              <a:solidFill>
                <a:srgbClr val="FFFFFF"/>
              </a:solidFill>
              <a:latin typeface="Segoe UI Light"/>
            </a:endParaRPr>
          </a:p>
          <a:p>
            <a:pPr defTabSz="914099" fontAlgn="base">
              <a:lnSpc>
                <a:spcPct val="90000"/>
              </a:lnSpc>
              <a:spcBef>
                <a:spcPct val="0"/>
              </a:spcBef>
              <a:spcAft>
                <a:spcPct val="0"/>
              </a:spcAft>
            </a:pPr>
            <a:endParaRPr lang="en-US" sz="2200" kern="0" dirty="0">
              <a:solidFill>
                <a:srgbClr val="FFFFFF"/>
              </a:solidFill>
              <a:latin typeface="Segoe UI Light"/>
            </a:endParaRPr>
          </a:p>
          <a:p>
            <a:pPr defTabSz="914099" fontAlgn="base">
              <a:lnSpc>
                <a:spcPct val="90000"/>
              </a:lnSpc>
              <a:spcBef>
                <a:spcPct val="0"/>
              </a:spcBef>
              <a:spcAft>
                <a:spcPct val="0"/>
              </a:spcAft>
            </a:pPr>
            <a:endParaRPr lang="en-US" sz="2200" kern="0" dirty="0">
              <a:solidFill>
                <a:srgbClr val="FFFFFF"/>
              </a:solidFill>
              <a:latin typeface="Segoe UI Light"/>
            </a:endParaRPr>
          </a:p>
        </p:txBody>
      </p:sp>
      <p:sp>
        <p:nvSpPr>
          <p:cNvPr id="31" name="Rectangle 30"/>
          <p:cNvSpPr/>
          <p:nvPr/>
        </p:nvSpPr>
        <p:spPr bwMode="auto">
          <a:xfrm>
            <a:off x="5010378" y="1440892"/>
            <a:ext cx="2289845" cy="1532620"/>
          </a:xfrm>
          <a:prstGeom prst="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14099" fontAlgn="base">
              <a:lnSpc>
                <a:spcPct val="90000"/>
              </a:lnSpc>
              <a:spcBef>
                <a:spcPct val="0"/>
              </a:spcBef>
              <a:spcAft>
                <a:spcPct val="0"/>
              </a:spcAft>
            </a:pPr>
            <a:r>
              <a:rPr lang="en-US" sz="2100" kern="0" dirty="0">
                <a:solidFill>
                  <a:srgbClr val="FFFFFF"/>
                </a:solidFill>
                <a:latin typeface="Segoe UI Light"/>
              </a:rPr>
              <a:t>Windows 8 Mobile and Native </a:t>
            </a:r>
            <a:r>
              <a:rPr lang="en-US" sz="2100" kern="0" dirty="0" smtClean="0">
                <a:solidFill>
                  <a:srgbClr val="FFFFFF"/>
                </a:solidFill>
                <a:latin typeface="Segoe UI Light"/>
              </a:rPr>
              <a:t>Applications</a:t>
            </a:r>
            <a:endParaRPr lang="en-US" sz="2100" dirty="0">
              <a:solidFill>
                <a:srgbClr val="FFFFFF"/>
              </a:solidFill>
              <a:latin typeface="Segoe UI Light"/>
            </a:endParaRPr>
          </a:p>
        </p:txBody>
      </p:sp>
      <p:sp>
        <p:nvSpPr>
          <p:cNvPr id="32" name="Rectangle 6"/>
          <p:cNvSpPr/>
          <p:nvPr/>
        </p:nvSpPr>
        <p:spPr bwMode="auto">
          <a:xfrm>
            <a:off x="143330" y="2973512"/>
            <a:ext cx="2214286" cy="2933115"/>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210312" rIns="182880" bIns="146304" numCol="1" spcCol="0" rtlCol="0" fromWordArt="0" anchor="t" anchorCtr="0" forceAA="0" compatLnSpc="1">
            <a:prstTxWarp prst="textNoShape">
              <a:avLst/>
            </a:prstTxWarp>
            <a:noAutofit/>
          </a:bodyPr>
          <a:lstStyle/>
          <a:p>
            <a:r>
              <a:rPr lang="en-US" dirty="0">
                <a:solidFill>
                  <a:srgbClr val="505050"/>
                </a:solidFill>
                <a:latin typeface="Segoe UI Light" pitchFamily="34" charset="0"/>
              </a:rPr>
              <a:t>A suite of site templates and custom web parts that integrated business and customer data and workflows originating in </a:t>
            </a:r>
            <a:r>
              <a:rPr lang="en-US" dirty="0" smtClean="0">
                <a:solidFill>
                  <a:srgbClr val="505050"/>
                </a:solidFill>
                <a:latin typeface="Segoe UI Light" pitchFamily="34" charset="0"/>
              </a:rPr>
              <a:t>SAP</a:t>
            </a:r>
            <a:endParaRPr lang="en-US" dirty="0">
              <a:solidFill>
                <a:srgbClr val="505050"/>
              </a:solidFill>
            </a:endParaRPr>
          </a:p>
        </p:txBody>
      </p:sp>
      <p:sp>
        <p:nvSpPr>
          <p:cNvPr id="33" name="Rectangle 7"/>
          <p:cNvSpPr/>
          <p:nvPr/>
        </p:nvSpPr>
        <p:spPr bwMode="auto">
          <a:xfrm>
            <a:off x="4939098" y="2973512"/>
            <a:ext cx="2421307" cy="2933115"/>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210312" rIns="182880" bIns="146304" numCol="1" spcCol="0" rtlCol="0" fromWordArt="0" anchor="t" anchorCtr="0" forceAA="0" compatLnSpc="1">
            <a:prstTxWarp prst="textNoShape">
              <a:avLst/>
            </a:prstTxWarp>
            <a:noAutofit/>
          </a:bodyPr>
          <a:lstStyle/>
          <a:p>
            <a:pPr>
              <a:lnSpc>
                <a:spcPct val="90000"/>
              </a:lnSpc>
              <a:spcAft>
                <a:spcPts val="340"/>
              </a:spcAft>
              <a:defRPr/>
            </a:pPr>
            <a:r>
              <a:rPr lang="en-US" dirty="0">
                <a:solidFill>
                  <a:srgbClr val="505050"/>
                </a:solidFill>
                <a:latin typeface="Segoe UI Light" pitchFamily="34" charset="0"/>
              </a:rPr>
              <a:t>A set of compelling native Windows 8 apps that allow users to interact with SAP data directly from Windows 8</a:t>
            </a:r>
          </a:p>
        </p:txBody>
      </p:sp>
      <p:sp>
        <p:nvSpPr>
          <p:cNvPr id="34" name="TextBox 8"/>
          <p:cNvSpPr txBox="1"/>
          <p:nvPr/>
        </p:nvSpPr>
        <p:spPr>
          <a:xfrm>
            <a:off x="2434647" y="2973512"/>
            <a:ext cx="2427420" cy="2933115"/>
          </a:xfrm>
          <a:prstGeom prst="rect">
            <a:avLst/>
          </a:prstGeom>
          <a:noFill/>
        </p:spPr>
        <p:txBody>
          <a:bodyPr wrap="square" lIns="182880" tIns="210312" rIns="182880" bIns="146304" rtlCol="0">
            <a:noAutofit/>
          </a:bodyPr>
          <a:lstStyle/>
          <a:p>
            <a:pPr>
              <a:lnSpc>
                <a:spcPct val="90000"/>
              </a:lnSpc>
            </a:pPr>
            <a:r>
              <a:rPr lang="en-US" dirty="0">
                <a:solidFill>
                  <a:srgbClr val="505050"/>
                </a:solidFill>
                <a:latin typeface="Segoe UI Light" pitchFamily="34" charset="0"/>
              </a:rPr>
              <a:t>Leverages the full potential the Microsoft productivity tools from the desktop with </a:t>
            </a:r>
            <a:r>
              <a:rPr lang="en-US" dirty="0" err="1">
                <a:solidFill>
                  <a:srgbClr val="505050"/>
                </a:solidFill>
                <a:latin typeface="Segoe UI Light" pitchFamily="34" charset="0"/>
              </a:rPr>
              <a:t>Addins</a:t>
            </a:r>
            <a:r>
              <a:rPr lang="en-US" dirty="0">
                <a:solidFill>
                  <a:srgbClr val="505050"/>
                </a:solidFill>
                <a:latin typeface="Segoe UI Light" pitchFamily="34" charset="0"/>
              </a:rPr>
              <a:t> for Excel and Outlook </a:t>
            </a:r>
            <a:r>
              <a:rPr lang="en-US" dirty="0" smtClean="0">
                <a:solidFill>
                  <a:srgbClr val="505050"/>
                </a:solidFill>
                <a:latin typeface="Segoe UI Light" pitchFamily="34" charset="0"/>
              </a:rPr>
              <a:t>2010 &amp; 2013</a:t>
            </a:r>
            <a:endParaRPr lang="en-US" dirty="0">
              <a:solidFill>
                <a:srgbClr val="505050"/>
              </a:solidFill>
              <a:latin typeface="Segoe UI Light" pitchFamily="34" charset="0"/>
            </a:endParaRPr>
          </a:p>
        </p:txBody>
      </p:sp>
      <p:sp>
        <p:nvSpPr>
          <p:cNvPr id="36" name="Rectangle 35"/>
          <p:cNvSpPr/>
          <p:nvPr/>
        </p:nvSpPr>
        <p:spPr bwMode="auto">
          <a:xfrm>
            <a:off x="7437797" y="1446560"/>
            <a:ext cx="2398703" cy="1526952"/>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14099" fontAlgn="base">
              <a:lnSpc>
                <a:spcPct val="90000"/>
              </a:lnSpc>
              <a:spcBef>
                <a:spcPct val="0"/>
              </a:spcBef>
              <a:spcAft>
                <a:spcPct val="0"/>
              </a:spcAft>
            </a:pPr>
            <a:r>
              <a:rPr lang="en-US" sz="2100" kern="0" dirty="0" smtClean="0">
                <a:solidFill>
                  <a:srgbClr val="FFFFFF"/>
                </a:solidFill>
                <a:latin typeface="Segoe UI Light"/>
              </a:rPr>
              <a:t>SAP </a:t>
            </a:r>
            <a:r>
              <a:rPr lang="en-US" sz="2100" kern="0" dirty="0" err="1" smtClean="0">
                <a:solidFill>
                  <a:srgbClr val="FFFFFF"/>
                </a:solidFill>
                <a:latin typeface="Segoe UI Light"/>
              </a:rPr>
              <a:t>Fiori</a:t>
            </a:r>
            <a:endParaRPr lang="en-US" sz="2100" kern="0" dirty="0" smtClean="0">
              <a:solidFill>
                <a:srgbClr val="FFFFFF"/>
              </a:solidFill>
              <a:latin typeface="Segoe UI Light"/>
            </a:endParaRPr>
          </a:p>
          <a:p>
            <a:pPr defTabSz="914099" fontAlgn="base">
              <a:lnSpc>
                <a:spcPct val="90000"/>
              </a:lnSpc>
              <a:spcBef>
                <a:spcPct val="0"/>
              </a:spcBef>
              <a:spcAft>
                <a:spcPct val="0"/>
              </a:spcAft>
            </a:pPr>
            <a:r>
              <a:rPr lang="en-US" sz="2100" kern="0" dirty="0" smtClean="0">
                <a:solidFill>
                  <a:srgbClr val="FFFFFF"/>
                </a:solidFill>
                <a:latin typeface="Segoe UI Light"/>
              </a:rPr>
              <a:t>Web applications</a:t>
            </a:r>
            <a:endParaRPr lang="en-US" sz="2100" dirty="0">
              <a:solidFill>
                <a:srgbClr val="FFFFFF"/>
              </a:solidFill>
              <a:latin typeface="Segoe UI Light"/>
            </a:endParaRPr>
          </a:p>
        </p:txBody>
      </p:sp>
      <p:sp>
        <p:nvSpPr>
          <p:cNvPr id="37" name="Rectangle 16"/>
          <p:cNvSpPr/>
          <p:nvPr/>
        </p:nvSpPr>
        <p:spPr bwMode="auto">
          <a:xfrm>
            <a:off x="7437436" y="2973512"/>
            <a:ext cx="2514601" cy="2933115"/>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210312" rIns="182880" bIns="146304" numCol="1" spcCol="0" rtlCol="0" fromWordArt="0" anchor="t" anchorCtr="0" forceAA="0" compatLnSpc="1">
            <a:prstTxWarp prst="textNoShape">
              <a:avLst/>
            </a:prstTxWarp>
            <a:noAutofit/>
          </a:bodyPr>
          <a:lstStyle/>
          <a:p>
            <a:r>
              <a:rPr lang="en-US" dirty="0">
                <a:solidFill>
                  <a:srgbClr val="505050"/>
                </a:solidFill>
                <a:latin typeface="Segoe UI Light" pitchFamily="34" charset="0"/>
              </a:rPr>
              <a:t>A collection of apps for</a:t>
            </a:r>
          </a:p>
          <a:p>
            <a:r>
              <a:rPr lang="en-US" dirty="0">
                <a:solidFill>
                  <a:srgbClr val="505050"/>
                </a:solidFill>
                <a:latin typeface="Segoe UI Light" pitchFamily="34" charset="0"/>
              </a:rPr>
              <a:t>frequently used SAP software functions that work seamlessly across devices – desktop, </a:t>
            </a:r>
          </a:p>
          <a:p>
            <a:r>
              <a:rPr lang="en-US" dirty="0">
                <a:solidFill>
                  <a:srgbClr val="505050"/>
                </a:solidFill>
                <a:latin typeface="Segoe UI Light" pitchFamily="34" charset="0"/>
              </a:rPr>
              <a:t>tablet, or smartphone</a:t>
            </a:r>
          </a:p>
        </p:txBody>
      </p:sp>
      <p:sp>
        <p:nvSpPr>
          <p:cNvPr id="38" name="Pentagon 37"/>
          <p:cNvSpPr/>
          <p:nvPr/>
        </p:nvSpPr>
        <p:spPr bwMode="auto">
          <a:xfrm>
            <a:off x="7452248" y="5429660"/>
            <a:ext cx="2384253" cy="1301856"/>
          </a:xfrm>
          <a:prstGeom prst="homePlate">
            <a:avLst>
              <a:gd name="adj" fmla="val 26748"/>
            </a:avLst>
          </a:prstGeom>
          <a:solidFill>
            <a:srgbClr val="8A8A8A"/>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14099" fontAlgn="base">
              <a:lnSpc>
                <a:spcPct val="90000"/>
              </a:lnSpc>
              <a:spcBef>
                <a:spcPct val="0"/>
              </a:spcBef>
              <a:spcAft>
                <a:spcPct val="0"/>
              </a:spcAft>
            </a:pPr>
            <a:r>
              <a:rPr lang="en-US" sz="2000" b="1" spc="-50" dirty="0">
                <a:gradFill>
                  <a:gsLst>
                    <a:gs pos="1250">
                      <a:srgbClr val="FFFFFF"/>
                    </a:gs>
                    <a:gs pos="10417">
                      <a:srgbClr val="FFFFFF"/>
                    </a:gs>
                  </a:gsLst>
                  <a:lin ang="5400000" scaled="0"/>
                </a:gradFill>
              </a:rPr>
              <a:t>Easy</a:t>
            </a:r>
            <a:r>
              <a:rPr lang="en-US" sz="2000" spc="-50" dirty="0">
                <a:gradFill>
                  <a:gsLst>
                    <a:gs pos="1250">
                      <a:srgbClr val="FFFFFF"/>
                    </a:gs>
                    <a:gs pos="10417">
                      <a:srgbClr val="FFFFFF"/>
                    </a:gs>
                  </a:gsLst>
                  <a:lin ang="5400000" scaled="0"/>
                </a:gradFill>
              </a:rPr>
              <a:t> access to any SAP applications </a:t>
            </a:r>
            <a:r>
              <a:rPr lang="en-US" sz="2000" b="1" spc="-50" dirty="0">
                <a:gradFill>
                  <a:gsLst>
                    <a:gs pos="1250">
                      <a:srgbClr val="FFFFFF"/>
                    </a:gs>
                    <a:gs pos="10417">
                      <a:srgbClr val="FFFFFF"/>
                    </a:gs>
                  </a:gsLst>
                  <a:lin ang="5400000" scaled="0"/>
                </a:gradFill>
              </a:rPr>
              <a:t>anywhere</a:t>
            </a:r>
            <a:endParaRPr lang="en-US" sz="2000" spc="-50" dirty="0">
              <a:gradFill>
                <a:gsLst>
                  <a:gs pos="1250">
                    <a:srgbClr val="FFFFFF"/>
                  </a:gs>
                  <a:gs pos="10417">
                    <a:srgbClr val="FFFFFF"/>
                  </a:gs>
                </a:gsLst>
                <a:lin ang="5400000" scaled="0"/>
              </a:gradFill>
            </a:endParaRPr>
          </a:p>
        </p:txBody>
      </p:sp>
      <p:sp>
        <p:nvSpPr>
          <p:cNvPr id="39" name="Rectangle 38"/>
          <p:cNvSpPr/>
          <p:nvPr/>
        </p:nvSpPr>
        <p:spPr bwMode="auto">
          <a:xfrm rot="643735">
            <a:off x="9905830" y="2650183"/>
            <a:ext cx="2572933" cy="465924"/>
          </a:xfrm>
          <a:prstGeom prst="rect">
            <a:avLst/>
          </a:prstGeom>
          <a:solidFill>
            <a:schemeClr val="accent3">
              <a:lumMod val="75000"/>
              <a:alpha val="72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b="1" i="1" dirty="0" smtClean="0">
                <a:solidFill>
                  <a:srgbClr val="FFFFFF"/>
                </a:solidFill>
              </a:rPr>
              <a:t>Planned Innovation</a:t>
            </a: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475571547"/>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Next generation integration architecture</a:t>
            </a:r>
            <a:br>
              <a:rPr lang="en-US" dirty="0"/>
            </a:br>
            <a:endParaRPr lang="en-US" dirty="0"/>
          </a:p>
        </p:txBody>
      </p:sp>
      <p:sp>
        <p:nvSpPr>
          <p:cNvPr id="5" name="Text Placeholder 4"/>
          <p:cNvSpPr>
            <a:spLocks noGrp="1"/>
          </p:cNvSpPr>
          <p:nvPr>
            <p:ph type="body" sz="quarter" idx="10"/>
          </p:nvPr>
        </p:nvSpPr>
        <p:spPr>
          <a:xfrm>
            <a:off x="274639" y="1287462"/>
            <a:ext cx="5486399" cy="5607689"/>
          </a:xfrm>
        </p:spPr>
        <p:txBody>
          <a:bodyPr/>
          <a:lstStyle/>
          <a:p>
            <a:pPr lvl="0" fontAlgn="ctr"/>
            <a:r>
              <a:rPr lang="en-US" sz="2800" dirty="0">
                <a:solidFill>
                  <a:schemeClr val="tx1"/>
                </a:solidFill>
                <a:latin typeface="Segoe UI Light" pitchFamily="34" charset="0"/>
              </a:rPr>
              <a:t>Broader range of end user consumption choices </a:t>
            </a:r>
            <a:endParaRPr lang="en-US" sz="2800" dirty="0" smtClean="0">
              <a:solidFill>
                <a:schemeClr val="tx1"/>
              </a:solidFill>
              <a:latin typeface="Segoe UI Light" pitchFamily="34" charset="0"/>
            </a:endParaRPr>
          </a:p>
          <a:p>
            <a:pPr lvl="0"/>
            <a:r>
              <a:rPr lang="en-US" sz="2800" dirty="0" smtClean="0">
                <a:solidFill>
                  <a:schemeClr val="tx1"/>
                </a:solidFill>
                <a:latin typeface="Segoe UI Light" pitchFamily="34" charset="0"/>
              </a:rPr>
              <a:t>Leverages </a:t>
            </a:r>
            <a:r>
              <a:rPr lang="en-US" sz="2800" dirty="0">
                <a:solidFill>
                  <a:schemeClr val="tx1"/>
                </a:solidFill>
                <a:latin typeface="Segoe UI Light" pitchFamily="34" charset="0"/>
              </a:rPr>
              <a:t>Azure </a:t>
            </a:r>
            <a:r>
              <a:rPr lang="en-US" sz="2800" dirty="0" smtClean="0">
                <a:solidFill>
                  <a:schemeClr val="tx1"/>
                </a:solidFill>
                <a:latin typeface="Segoe UI Light" pitchFamily="34" charset="0"/>
              </a:rPr>
              <a:t>and O365 services to build richer apps</a:t>
            </a:r>
          </a:p>
          <a:p>
            <a:r>
              <a:rPr lang="en-US" sz="2800" dirty="0"/>
              <a:t>Uses open standards protocols between all tiers</a:t>
            </a:r>
          </a:p>
          <a:p>
            <a:pPr lvl="0"/>
            <a:r>
              <a:rPr lang="en-US" sz="2800" dirty="0" smtClean="0">
                <a:solidFill>
                  <a:schemeClr val="tx1"/>
                </a:solidFill>
                <a:latin typeface="Segoe UI Light" pitchFamily="34" charset="0"/>
              </a:rPr>
              <a:t>Single sign-on service improves user and developer experiences</a:t>
            </a:r>
          </a:p>
          <a:p>
            <a:pPr lvl="0"/>
            <a:r>
              <a:rPr lang="en-US" sz="2800" dirty="0" smtClean="0">
                <a:solidFill>
                  <a:schemeClr val="tx1"/>
                </a:solidFill>
                <a:latin typeface="Segoe UI Light" pitchFamily="34" charset="0"/>
              </a:rPr>
              <a:t>Enables new B2B </a:t>
            </a:r>
            <a:r>
              <a:rPr lang="en-US" sz="2800" dirty="0">
                <a:solidFill>
                  <a:schemeClr val="tx1"/>
                </a:solidFill>
                <a:latin typeface="Segoe UI Light" pitchFamily="34" charset="0"/>
              </a:rPr>
              <a:t>and B2C </a:t>
            </a:r>
            <a:r>
              <a:rPr lang="en-US" sz="2800" dirty="0" smtClean="0">
                <a:solidFill>
                  <a:schemeClr val="tx1"/>
                </a:solidFill>
                <a:latin typeface="Segoe UI Light" pitchFamily="34" charset="0"/>
              </a:rPr>
              <a:t>scenarios </a:t>
            </a:r>
          </a:p>
          <a:p>
            <a:pPr lvl="0"/>
            <a:r>
              <a:rPr lang="en-US" sz="2800" dirty="0" smtClean="0">
                <a:solidFill>
                  <a:schemeClr val="tx1"/>
                </a:solidFill>
                <a:latin typeface="Segoe UI Light" pitchFamily="34" charset="0"/>
              </a:rPr>
              <a:t>Supports </a:t>
            </a:r>
            <a:r>
              <a:rPr lang="en-US" sz="2800" dirty="0">
                <a:solidFill>
                  <a:schemeClr val="tx1"/>
                </a:solidFill>
                <a:latin typeface="Segoe UI Light" pitchFamily="34" charset="0"/>
              </a:rPr>
              <a:t>Microsoft Apps for Office </a:t>
            </a:r>
            <a:r>
              <a:rPr lang="en-US" sz="2800" dirty="0" smtClean="0">
                <a:solidFill>
                  <a:schemeClr val="tx1"/>
                </a:solidFill>
                <a:latin typeface="Segoe UI Light" pitchFamily="34" charset="0"/>
              </a:rPr>
              <a:t>model</a:t>
            </a:r>
            <a:endParaRPr lang="en-US" sz="2800" dirty="0" smtClean="0"/>
          </a:p>
        </p:txBody>
      </p:sp>
      <p:sp>
        <p:nvSpPr>
          <p:cNvPr id="10" name="Text Placeholder 9"/>
          <p:cNvSpPr>
            <a:spLocks noGrp="1"/>
          </p:cNvSpPr>
          <p:nvPr>
            <p:ph type="body" sz="quarter" idx="11"/>
          </p:nvPr>
        </p:nvSpPr>
        <p:spPr/>
        <p:txBody>
          <a:bodyPr/>
          <a:lstStyle/>
          <a:p>
            <a:endParaRPr lang="en-US"/>
          </a:p>
        </p:txBody>
      </p:sp>
      <p:sp>
        <p:nvSpPr>
          <p:cNvPr id="3" name="Slide Number Placeholder 2"/>
          <p:cNvSpPr>
            <a:spLocks noGrp="1"/>
          </p:cNvSpPr>
          <p:nvPr>
            <p:ph type="sldNum" sz="quarter" idx="4294967295"/>
          </p:nvPr>
        </p:nvSpPr>
        <p:spPr>
          <a:xfrm>
            <a:off x="0" y="6451600"/>
            <a:ext cx="582613" cy="371475"/>
          </a:xfrm>
          <a:prstGeom prst="rect">
            <a:avLst/>
          </a:prstGeom>
        </p:spPr>
        <p:txBody>
          <a:bodyPr/>
          <a:lstStyle/>
          <a:p>
            <a:fld id="{EC295926-3990-4CDE-B4DE-934157FCAB66}" type="slidenum">
              <a:rPr lang="en-US" smtClean="0">
                <a:solidFill>
                  <a:srgbClr val="505050"/>
                </a:solidFill>
              </a:rPr>
              <a:pPr/>
              <a:t>19</a:t>
            </a:fld>
            <a:endParaRPr lang="en-US" dirty="0">
              <a:solidFill>
                <a:srgbClr val="FFFFFF">
                  <a:lumMod val="75000"/>
                  <a:alpha val="85000"/>
                </a:srgbClr>
              </a:solidFill>
            </a:endParaRPr>
          </a:p>
        </p:txBody>
      </p:sp>
      <p:pic>
        <p:nvPicPr>
          <p:cNvPr id="4" name="Picture 3"/>
          <p:cNvPicPr>
            <a:picLocks noChangeAspect="1"/>
          </p:cNvPicPr>
          <p:nvPr/>
        </p:nvPicPr>
        <p:blipFill>
          <a:blip r:embed="rId3"/>
          <a:stretch>
            <a:fillRect/>
          </a:stretch>
        </p:blipFill>
        <p:spPr>
          <a:xfrm>
            <a:off x="5989637" y="1379514"/>
            <a:ext cx="5860236" cy="5089548"/>
          </a:xfrm>
          <a:prstGeom prst="rect">
            <a:avLst/>
          </a:prstGeom>
        </p:spPr>
      </p:pic>
      <p:sp>
        <p:nvSpPr>
          <p:cNvPr id="64" name="Rectangle 63"/>
          <p:cNvSpPr/>
          <p:nvPr/>
        </p:nvSpPr>
        <p:spPr bwMode="auto">
          <a:xfrm rot="1902410">
            <a:off x="9385272" y="3210151"/>
            <a:ext cx="1902242" cy="412019"/>
          </a:xfrm>
          <a:prstGeom prst="rect">
            <a:avLst/>
          </a:prstGeom>
          <a:solidFill>
            <a:schemeClr val="accent3">
              <a:lumMod val="75000"/>
              <a:alpha val="72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200" b="1" i="1" dirty="0" smtClean="0">
                <a:solidFill>
                  <a:srgbClr val="FFFFFF"/>
                </a:solidFill>
              </a:rPr>
              <a:t>Planned Innovation</a:t>
            </a:r>
            <a:endParaRPr lang="en-US" sz="1200"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535021857"/>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Power of Two: Bringing Microsoft and SAP Closer Together</a:t>
            </a:r>
          </a:p>
        </p:txBody>
      </p:sp>
      <p:sp>
        <p:nvSpPr>
          <p:cNvPr id="5" name="Text Placeholder 4"/>
          <p:cNvSpPr>
            <a:spLocks noGrp="1"/>
          </p:cNvSpPr>
          <p:nvPr>
            <p:ph type="body" sz="quarter" idx="14"/>
          </p:nvPr>
        </p:nvSpPr>
        <p:spPr/>
        <p:txBody>
          <a:bodyPr/>
          <a:lstStyle/>
          <a:p>
            <a:pPr>
              <a:spcBef>
                <a:spcPts val="1200"/>
              </a:spcBef>
            </a:pPr>
            <a:r>
              <a:rPr lang="en-US" sz="2400" dirty="0"/>
              <a:t>Shoshanna Budzianowski, Partner Group Program </a:t>
            </a:r>
            <a:r>
              <a:rPr lang="en-US" sz="2400" dirty="0" smtClean="0"/>
              <a:t>Manager</a:t>
            </a:r>
            <a:br>
              <a:rPr lang="en-US" sz="2400" dirty="0" smtClean="0"/>
            </a:br>
            <a:r>
              <a:rPr lang="en-US" sz="2400" dirty="0" smtClean="0"/>
              <a:t>Microsoft Corporation</a:t>
            </a:r>
            <a:endParaRPr lang="en-US" sz="2400" dirty="0"/>
          </a:p>
          <a:p>
            <a:pPr>
              <a:spcBef>
                <a:spcPts val="1200"/>
              </a:spcBef>
            </a:pPr>
            <a:r>
              <a:rPr lang="en-US" sz="2400" dirty="0"/>
              <a:t>Yuval </a:t>
            </a:r>
            <a:r>
              <a:rPr lang="en-US" sz="2400" dirty="0" err="1"/>
              <a:t>Anafi</a:t>
            </a:r>
            <a:r>
              <a:rPr lang="en-US" sz="2400" dirty="0"/>
              <a:t>, Area Product </a:t>
            </a:r>
            <a:r>
              <a:rPr lang="en-US" sz="2400" dirty="0" smtClean="0"/>
              <a:t>Owner</a:t>
            </a:r>
            <a:br>
              <a:rPr lang="en-US" sz="2400" dirty="0" smtClean="0"/>
            </a:br>
            <a:r>
              <a:rPr lang="en-US" sz="2400" dirty="0" smtClean="0"/>
              <a:t>SAP </a:t>
            </a:r>
            <a:r>
              <a:rPr lang="en-US" sz="2400" dirty="0"/>
              <a:t>AG</a:t>
            </a:r>
          </a:p>
        </p:txBody>
      </p:sp>
      <p:sp>
        <p:nvSpPr>
          <p:cNvPr id="2" name="Text Placeholder 1"/>
          <p:cNvSpPr>
            <a:spLocks noGrp="1"/>
          </p:cNvSpPr>
          <p:nvPr>
            <p:ph type="body" sz="quarter" idx="15"/>
          </p:nvPr>
        </p:nvSpPr>
        <p:spPr>
          <a:xfrm>
            <a:off x="8800211" y="1590086"/>
            <a:ext cx="1685226" cy="433965"/>
          </a:xfrm>
        </p:spPr>
        <p:txBody>
          <a:bodyPr/>
          <a:lstStyle/>
          <a:p>
            <a:r>
              <a:rPr lang="en-US" dirty="0" smtClean="0"/>
              <a:t>SPC309</a:t>
            </a:r>
            <a:endParaRPr lang="en-US" dirty="0"/>
          </a:p>
        </p:txBody>
      </p:sp>
    </p:spTree>
    <p:extLst>
      <p:ext uri="{BB962C8B-B14F-4D97-AF65-F5344CB8AC3E}">
        <p14:creationId xmlns:p14="http://schemas.microsoft.com/office/powerpoint/2010/main" val="1255344354"/>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1209973"/>
            <a:ext cx="11429998" cy="2751698"/>
          </a:xfrm>
        </p:spPr>
        <p:txBody>
          <a:bodyPr/>
          <a:lstStyle/>
          <a:p>
            <a:r>
              <a:rPr lang="en-US" dirty="0" smtClean="0"/>
              <a:t>Demos</a:t>
            </a:r>
            <a:br>
              <a:rPr lang="en-US" dirty="0" smtClean="0"/>
            </a:br>
            <a:r>
              <a:rPr lang="en-US" dirty="0" smtClean="0"/>
              <a:t>GWPAM Services for Azure: </a:t>
            </a:r>
            <a:r>
              <a:rPr lang="en-US" dirty="0"/>
              <a:t/>
            </a:r>
            <a:br>
              <a:rPr lang="en-US" dirty="0"/>
            </a:br>
            <a:r>
              <a:rPr lang="en-US" dirty="0" smtClean="0"/>
              <a:t>reaching endpoints everywhere</a:t>
            </a:r>
            <a:endParaRPr lang="en-US" dirty="0"/>
          </a:p>
        </p:txBody>
      </p:sp>
      <p:sp>
        <p:nvSpPr>
          <p:cNvPr id="6" name="Rectangle 5"/>
          <p:cNvSpPr/>
          <p:nvPr/>
        </p:nvSpPr>
        <p:spPr bwMode="auto">
          <a:xfrm rot="2023982">
            <a:off x="8622033" y="597232"/>
            <a:ext cx="5105795" cy="60007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b="1" i="1" dirty="0">
                <a:solidFill>
                  <a:srgbClr val="FFFFFF"/>
                </a:solidFill>
              </a:rPr>
              <a:t>LAB PREVIEW </a:t>
            </a: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9692041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Freeform 128"/>
          <p:cNvSpPr>
            <a:spLocks noChangeAspect="1"/>
          </p:cNvSpPr>
          <p:nvPr/>
        </p:nvSpPr>
        <p:spPr bwMode="black">
          <a:xfrm>
            <a:off x="1112837" y="2417711"/>
            <a:ext cx="3784704" cy="2090722"/>
          </a:xfrm>
          <a:custGeom>
            <a:avLst/>
            <a:gdLst>
              <a:gd name="T0" fmla="*/ 396 w 509"/>
              <a:gd name="T1" fmla="*/ 281 h 281"/>
              <a:gd name="T2" fmla="*/ 57 w 509"/>
              <a:gd name="T3" fmla="*/ 281 h 281"/>
              <a:gd name="T4" fmla="*/ 0 w 509"/>
              <a:gd name="T5" fmla="*/ 223 h 281"/>
              <a:gd name="T6" fmla="*/ 43 w 509"/>
              <a:gd name="T7" fmla="*/ 168 h 281"/>
              <a:gd name="T8" fmla="*/ 110 w 509"/>
              <a:gd name="T9" fmla="*/ 116 h 281"/>
              <a:gd name="T10" fmla="*/ 232 w 509"/>
              <a:gd name="T11" fmla="*/ 0 h 281"/>
              <a:gd name="T12" fmla="*/ 343 w 509"/>
              <a:gd name="T13" fmla="*/ 70 h 281"/>
              <a:gd name="T14" fmla="*/ 396 w 509"/>
              <a:gd name="T15" fmla="*/ 56 h 281"/>
              <a:gd name="T16" fmla="*/ 509 w 509"/>
              <a:gd name="T17" fmla="*/ 169 h 281"/>
              <a:gd name="T18" fmla="*/ 396 w 509"/>
              <a:gd name="T19" fmla="*/ 281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9" h="281">
                <a:moveTo>
                  <a:pt x="396" y="281"/>
                </a:moveTo>
                <a:cubicBezTo>
                  <a:pt x="57" y="281"/>
                  <a:pt x="57" y="281"/>
                  <a:pt x="57" y="281"/>
                </a:cubicBezTo>
                <a:cubicBezTo>
                  <a:pt x="26" y="281"/>
                  <a:pt x="0" y="255"/>
                  <a:pt x="0" y="223"/>
                </a:cubicBezTo>
                <a:cubicBezTo>
                  <a:pt x="0" y="196"/>
                  <a:pt x="18" y="174"/>
                  <a:pt x="43" y="168"/>
                </a:cubicBezTo>
                <a:cubicBezTo>
                  <a:pt x="55" y="140"/>
                  <a:pt x="80" y="120"/>
                  <a:pt x="110" y="116"/>
                </a:cubicBezTo>
                <a:cubicBezTo>
                  <a:pt x="113" y="52"/>
                  <a:pt x="167" y="0"/>
                  <a:pt x="232" y="0"/>
                </a:cubicBezTo>
                <a:cubicBezTo>
                  <a:pt x="280" y="0"/>
                  <a:pt x="323" y="28"/>
                  <a:pt x="343" y="70"/>
                </a:cubicBezTo>
                <a:cubicBezTo>
                  <a:pt x="359" y="61"/>
                  <a:pt x="377" y="56"/>
                  <a:pt x="396" y="56"/>
                </a:cubicBezTo>
                <a:cubicBezTo>
                  <a:pt x="458" y="56"/>
                  <a:pt x="509" y="107"/>
                  <a:pt x="509" y="169"/>
                </a:cubicBezTo>
                <a:cubicBezTo>
                  <a:pt x="509" y="230"/>
                  <a:pt x="458" y="281"/>
                  <a:pt x="396" y="281"/>
                </a:cubicBezTo>
                <a:close/>
              </a:path>
            </a:pathLst>
          </a:custGeom>
          <a:solidFill>
            <a:schemeClr val="accent3">
              <a:lumMod val="20000"/>
              <a:lumOff val="80000"/>
            </a:schemeClr>
          </a:solidFill>
          <a:ln>
            <a:noFill/>
          </a:ln>
          <a:extLst/>
        </p:spPr>
        <p:txBody>
          <a:bodyPr vert="horz" wrap="square" lIns="91427" tIns="45713" rIns="91427" bIns="45713" numCol="1" anchor="t" anchorCtr="0" compatLnSpc="1">
            <a:prstTxWarp prst="textNoShape">
              <a:avLst/>
            </a:prstTxWarp>
          </a:bodyPr>
          <a:lstStyle/>
          <a:p>
            <a:endParaRPr lang="en-US">
              <a:solidFill>
                <a:srgbClr val="505050"/>
              </a:solidFill>
            </a:endParaRPr>
          </a:p>
        </p:txBody>
      </p:sp>
      <p:sp>
        <p:nvSpPr>
          <p:cNvPr id="13" name="TextBox 12"/>
          <p:cNvSpPr txBox="1"/>
          <p:nvPr>
            <p:custDataLst>
              <p:tags r:id="rId1"/>
            </p:custDataLst>
          </p:nvPr>
        </p:nvSpPr>
        <p:spPr>
          <a:xfrm>
            <a:off x="567009" y="3649662"/>
            <a:ext cx="456856" cy="276999"/>
          </a:xfrm>
          <a:prstGeom prst="rect">
            <a:avLst/>
          </a:prstGeom>
          <a:noFill/>
        </p:spPr>
        <p:txBody>
          <a:bodyPr wrap="none" lIns="0" tIns="0" rIns="0" bIns="0" rtlCol="0">
            <a:spAutoFit/>
          </a:bodyPr>
          <a:lstStyle/>
          <a:p>
            <a:pPr defTabSz="932290" fontAlgn="base">
              <a:spcBef>
                <a:spcPct val="0"/>
              </a:spcBef>
              <a:spcAft>
                <a:spcPct val="0"/>
              </a:spcAft>
            </a:pPr>
            <a:r>
              <a:rPr lang="en-US" dirty="0">
                <a:solidFill>
                  <a:srgbClr val="505050"/>
                </a:solidFill>
              </a:rPr>
              <a:t>Use</a:t>
            </a:r>
            <a:r>
              <a:rPr lang="en-US" dirty="0">
                <a:ln>
                  <a:solidFill>
                    <a:srgbClr val="505050">
                      <a:alpha val="0"/>
                    </a:srgbClr>
                  </a:solidFill>
                </a:ln>
                <a:solidFill>
                  <a:srgbClr val="505050"/>
                </a:solidFill>
              </a:rPr>
              <a:t>r</a:t>
            </a:r>
          </a:p>
        </p:txBody>
      </p:sp>
      <p:sp>
        <p:nvSpPr>
          <p:cNvPr id="35" name="Freeform 128"/>
          <p:cNvSpPr>
            <a:spLocks noChangeAspect="1"/>
          </p:cNvSpPr>
          <p:nvPr/>
        </p:nvSpPr>
        <p:spPr bwMode="black">
          <a:xfrm>
            <a:off x="5684837" y="2193441"/>
            <a:ext cx="5233761" cy="2314992"/>
          </a:xfrm>
          <a:custGeom>
            <a:avLst/>
            <a:gdLst>
              <a:gd name="T0" fmla="*/ 396 w 509"/>
              <a:gd name="T1" fmla="*/ 281 h 281"/>
              <a:gd name="T2" fmla="*/ 57 w 509"/>
              <a:gd name="T3" fmla="*/ 281 h 281"/>
              <a:gd name="T4" fmla="*/ 0 w 509"/>
              <a:gd name="T5" fmla="*/ 223 h 281"/>
              <a:gd name="T6" fmla="*/ 43 w 509"/>
              <a:gd name="T7" fmla="*/ 168 h 281"/>
              <a:gd name="T8" fmla="*/ 110 w 509"/>
              <a:gd name="T9" fmla="*/ 116 h 281"/>
              <a:gd name="T10" fmla="*/ 232 w 509"/>
              <a:gd name="T11" fmla="*/ 0 h 281"/>
              <a:gd name="T12" fmla="*/ 343 w 509"/>
              <a:gd name="T13" fmla="*/ 70 h 281"/>
              <a:gd name="T14" fmla="*/ 396 w 509"/>
              <a:gd name="T15" fmla="*/ 56 h 281"/>
              <a:gd name="T16" fmla="*/ 509 w 509"/>
              <a:gd name="T17" fmla="*/ 169 h 281"/>
              <a:gd name="T18" fmla="*/ 396 w 509"/>
              <a:gd name="T19" fmla="*/ 281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9" h="281">
                <a:moveTo>
                  <a:pt x="396" y="281"/>
                </a:moveTo>
                <a:cubicBezTo>
                  <a:pt x="57" y="281"/>
                  <a:pt x="57" y="281"/>
                  <a:pt x="57" y="281"/>
                </a:cubicBezTo>
                <a:cubicBezTo>
                  <a:pt x="26" y="281"/>
                  <a:pt x="0" y="255"/>
                  <a:pt x="0" y="223"/>
                </a:cubicBezTo>
                <a:cubicBezTo>
                  <a:pt x="0" y="196"/>
                  <a:pt x="18" y="174"/>
                  <a:pt x="43" y="168"/>
                </a:cubicBezTo>
                <a:cubicBezTo>
                  <a:pt x="55" y="140"/>
                  <a:pt x="80" y="120"/>
                  <a:pt x="110" y="116"/>
                </a:cubicBezTo>
                <a:cubicBezTo>
                  <a:pt x="113" y="52"/>
                  <a:pt x="167" y="0"/>
                  <a:pt x="232" y="0"/>
                </a:cubicBezTo>
                <a:cubicBezTo>
                  <a:pt x="280" y="0"/>
                  <a:pt x="323" y="28"/>
                  <a:pt x="343" y="70"/>
                </a:cubicBezTo>
                <a:cubicBezTo>
                  <a:pt x="359" y="61"/>
                  <a:pt x="377" y="56"/>
                  <a:pt x="396" y="56"/>
                </a:cubicBezTo>
                <a:cubicBezTo>
                  <a:pt x="458" y="56"/>
                  <a:pt x="509" y="107"/>
                  <a:pt x="509" y="169"/>
                </a:cubicBezTo>
                <a:cubicBezTo>
                  <a:pt x="509" y="230"/>
                  <a:pt x="458" y="281"/>
                  <a:pt x="396" y="281"/>
                </a:cubicBezTo>
                <a:close/>
              </a:path>
            </a:pathLst>
          </a:custGeom>
          <a:solidFill>
            <a:schemeClr val="accent3">
              <a:lumMod val="20000"/>
              <a:lumOff val="80000"/>
            </a:schemeClr>
          </a:solidFill>
          <a:ln>
            <a:noFill/>
          </a:ln>
          <a:extLst/>
        </p:spPr>
        <p:txBody>
          <a:bodyPr vert="horz" wrap="square" lIns="91427" tIns="45713" rIns="91427" bIns="45713" numCol="1" anchor="t" anchorCtr="0" compatLnSpc="1">
            <a:prstTxWarp prst="textNoShape">
              <a:avLst/>
            </a:prstTxWarp>
          </a:bodyPr>
          <a:lstStyle/>
          <a:p>
            <a:endParaRPr lang="en-US" dirty="0">
              <a:solidFill>
                <a:srgbClr val="505050"/>
              </a:solidFill>
            </a:endParaRPr>
          </a:p>
        </p:txBody>
      </p:sp>
      <p:sp>
        <p:nvSpPr>
          <p:cNvPr id="36" name="TextBox 35"/>
          <p:cNvSpPr txBox="1"/>
          <p:nvPr/>
        </p:nvSpPr>
        <p:spPr>
          <a:xfrm>
            <a:off x="6814242" y="4541643"/>
            <a:ext cx="2797561" cy="369332"/>
          </a:xfrm>
          <a:prstGeom prst="rect">
            <a:avLst/>
          </a:prstGeom>
          <a:noFill/>
        </p:spPr>
        <p:txBody>
          <a:bodyPr wrap="none" rtlCol="0">
            <a:spAutoFit/>
          </a:bodyPr>
          <a:lstStyle/>
          <a:p>
            <a:r>
              <a:rPr lang="en-US" dirty="0">
                <a:solidFill>
                  <a:srgbClr val="505050"/>
                </a:solidFill>
              </a:rPr>
              <a:t>Contoso domain @ Azure</a:t>
            </a:r>
          </a:p>
        </p:txBody>
      </p:sp>
      <p:sp>
        <p:nvSpPr>
          <p:cNvPr id="47" name="TextBox 46"/>
          <p:cNvSpPr txBox="1"/>
          <p:nvPr/>
        </p:nvSpPr>
        <p:spPr>
          <a:xfrm>
            <a:off x="6572351" y="3649662"/>
            <a:ext cx="1859805" cy="738664"/>
          </a:xfrm>
          <a:prstGeom prst="rect">
            <a:avLst/>
          </a:prstGeom>
          <a:noFill/>
        </p:spPr>
        <p:txBody>
          <a:bodyPr wrap="none" rtlCol="0">
            <a:spAutoFit/>
          </a:bodyPr>
          <a:lstStyle/>
          <a:p>
            <a:pPr algn="ctr"/>
            <a:r>
              <a:rPr lang="en-US" sz="1400" dirty="0" err="1">
                <a:solidFill>
                  <a:srgbClr val="505050"/>
                </a:solidFill>
              </a:rPr>
              <a:t>Datamash</a:t>
            </a:r>
            <a:r>
              <a:rPr lang="en-US" sz="1400" dirty="0">
                <a:solidFill>
                  <a:srgbClr val="505050"/>
                </a:solidFill>
              </a:rPr>
              <a:t> </a:t>
            </a:r>
          </a:p>
          <a:p>
            <a:pPr algn="ctr"/>
            <a:r>
              <a:rPr lang="en-US" sz="1400" dirty="0">
                <a:solidFill>
                  <a:srgbClr val="505050"/>
                </a:solidFill>
              </a:rPr>
              <a:t>middle tier service</a:t>
            </a:r>
          </a:p>
          <a:p>
            <a:pPr algn="ctr"/>
            <a:r>
              <a:rPr lang="en-US" sz="1400" dirty="0" smtClean="0">
                <a:solidFill>
                  <a:srgbClr val="505050"/>
                </a:solidFill>
              </a:rPr>
              <a:t>(Cloud Business App)</a:t>
            </a:r>
            <a:endParaRPr lang="en-US" sz="1400" dirty="0">
              <a:solidFill>
                <a:srgbClr val="505050"/>
              </a:solidFill>
            </a:endParaRPr>
          </a:p>
        </p:txBody>
      </p:sp>
      <p:sp>
        <p:nvSpPr>
          <p:cNvPr id="49" name="Rectangle 48"/>
          <p:cNvSpPr/>
          <p:nvPr/>
        </p:nvSpPr>
        <p:spPr>
          <a:xfrm>
            <a:off x="9101881" y="3649662"/>
            <a:ext cx="1840756" cy="523220"/>
          </a:xfrm>
          <a:prstGeom prst="rect">
            <a:avLst/>
          </a:prstGeom>
        </p:spPr>
        <p:txBody>
          <a:bodyPr wrap="square">
            <a:spAutoFit/>
          </a:bodyPr>
          <a:lstStyle/>
          <a:p>
            <a:pPr algn="ctr" defTabSz="932290" fontAlgn="base">
              <a:spcBef>
                <a:spcPct val="0"/>
              </a:spcBef>
              <a:spcAft>
                <a:spcPct val="0"/>
              </a:spcAft>
            </a:pPr>
            <a:r>
              <a:rPr lang="en-US" sz="1400" dirty="0">
                <a:ln>
                  <a:solidFill>
                    <a:srgbClr val="505050">
                      <a:alpha val="0"/>
                    </a:srgbClr>
                  </a:solidFill>
                </a:ln>
                <a:solidFill>
                  <a:srgbClr val="505050"/>
                </a:solidFill>
              </a:rPr>
              <a:t>SAP GWPAM Service for Azure</a:t>
            </a:r>
          </a:p>
        </p:txBody>
      </p:sp>
      <p:grpSp>
        <p:nvGrpSpPr>
          <p:cNvPr id="30" name="Group 29"/>
          <p:cNvGrpSpPr/>
          <p:nvPr/>
        </p:nvGrpSpPr>
        <p:grpSpPr>
          <a:xfrm>
            <a:off x="5319985" y="443230"/>
            <a:ext cx="2678533" cy="1479658"/>
            <a:chOff x="4694907" y="915306"/>
            <a:chExt cx="2678533" cy="1479658"/>
          </a:xfrm>
        </p:grpSpPr>
        <p:sp>
          <p:nvSpPr>
            <p:cNvPr id="29" name="Freeform 128"/>
            <p:cNvSpPr>
              <a:spLocks noChangeAspect="1"/>
            </p:cNvSpPr>
            <p:nvPr/>
          </p:nvSpPr>
          <p:spPr bwMode="black">
            <a:xfrm>
              <a:off x="4694907" y="915306"/>
              <a:ext cx="2678533" cy="1479658"/>
            </a:xfrm>
            <a:custGeom>
              <a:avLst/>
              <a:gdLst>
                <a:gd name="T0" fmla="*/ 396 w 509"/>
                <a:gd name="T1" fmla="*/ 281 h 281"/>
                <a:gd name="T2" fmla="*/ 57 w 509"/>
                <a:gd name="T3" fmla="*/ 281 h 281"/>
                <a:gd name="T4" fmla="*/ 0 w 509"/>
                <a:gd name="T5" fmla="*/ 223 h 281"/>
                <a:gd name="T6" fmla="*/ 43 w 509"/>
                <a:gd name="T7" fmla="*/ 168 h 281"/>
                <a:gd name="T8" fmla="*/ 110 w 509"/>
                <a:gd name="T9" fmla="*/ 116 h 281"/>
                <a:gd name="T10" fmla="*/ 232 w 509"/>
                <a:gd name="T11" fmla="*/ 0 h 281"/>
                <a:gd name="T12" fmla="*/ 343 w 509"/>
                <a:gd name="T13" fmla="*/ 70 h 281"/>
                <a:gd name="T14" fmla="*/ 396 w 509"/>
                <a:gd name="T15" fmla="*/ 56 h 281"/>
                <a:gd name="T16" fmla="*/ 509 w 509"/>
                <a:gd name="T17" fmla="*/ 169 h 281"/>
                <a:gd name="T18" fmla="*/ 396 w 509"/>
                <a:gd name="T19" fmla="*/ 281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9" h="281">
                  <a:moveTo>
                    <a:pt x="396" y="281"/>
                  </a:moveTo>
                  <a:cubicBezTo>
                    <a:pt x="57" y="281"/>
                    <a:pt x="57" y="281"/>
                    <a:pt x="57" y="281"/>
                  </a:cubicBezTo>
                  <a:cubicBezTo>
                    <a:pt x="26" y="281"/>
                    <a:pt x="0" y="255"/>
                    <a:pt x="0" y="223"/>
                  </a:cubicBezTo>
                  <a:cubicBezTo>
                    <a:pt x="0" y="196"/>
                    <a:pt x="18" y="174"/>
                    <a:pt x="43" y="168"/>
                  </a:cubicBezTo>
                  <a:cubicBezTo>
                    <a:pt x="55" y="140"/>
                    <a:pt x="80" y="120"/>
                    <a:pt x="110" y="116"/>
                  </a:cubicBezTo>
                  <a:cubicBezTo>
                    <a:pt x="113" y="52"/>
                    <a:pt x="167" y="0"/>
                    <a:pt x="232" y="0"/>
                  </a:cubicBezTo>
                  <a:cubicBezTo>
                    <a:pt x="280" y="0"/>
                    <a:pt x="323" y="28"/>
                    <a:pt x="343" y="70"/>
                  </a:cubicBezTo>
                  <a:cubicBezTo>
                    <a:pt x="359" y="61"/>
                    <a:pt x="377" y="56"/>
                    <a:pt x="396" y="56"/>
                  </a:cubicBezTo>
                  <a:cubicBezTo>
                    <a:pt x="458" y="56"/>
                    <a:pt x="509" y="107"/>
                    <a:pt x="509" y="169"/>
                  </a:cubicBezTo>
                  <a:cubicBezTo>
                    <a:pt x="509" y="230"/>
                    <a:pt x="458" y="281"/>
                    <a:pt x="396" y="281"/>
                  </a:cubicBezTo>
                  <a:close/>
                </a:path>
              </a:pathLst>
            </a:custGeom>
            <a:solidFill>
              <a:schemeClr val="accent3">
                <a:lumMod val="20000"/>
                <a:lumOff val="80000"/>
              </a:schemeClr>
            </a:solidFill>
            <a:ln>
              <a:noFill/>
            </a:ln>
            <a:extLst/>
          </p:spPr>
          <p:txBody>
            <a:bodyPr vert="horz" wrap="square" lIns="91427" tIns="45713" rIns="91427" bIns="45713" numCol="1" anchor="t" anchorCtr="0" compatLnSpc="1">
              <a:prstTxWarp prst="textNoShape">
                <a:avLst/>
              </a:prstTxWarp>
            </a:bodyPr>
            <a:lstStyle/>
            <a:p>
              <a:endParaRPr lang="en-US">
                <a:solidFill>
                  <a:srgbClr val="505050"/>
                </a:solidFill>
              </a:endParaRPr>
            </a:p>
          </p:txBody>
        </p:sp>
        <p:grpSp>
          <p:nvGrpSpPr>
            <p:cNvPr id="69" name="Group 68"/>
            <p:cNvGrpSpPr/>
            <p:nvPr/>
          </p:nvGrpSpPr>
          <p:grpSpPr>
            <a:xfrm>
              <a:off x="5698624" y="1181347"/>
              <a:ext cx="630103" cy="543192"/>
              <a:chOff x="5964396" y="4934362"/>
              <a:chExt cx="1323578" cy="1141015"/>
            </a:xfrm>
          </p:grpSpPr>
          <p:sp>
            <p:nvSpPr>
              <p:cNvPr id="50" name="Isosceles Triangle 49"/>
              <p:cNvSpPr/>
              <p:nvPr/>
            </p:nvSpPr>
            <p:spPr bwMode="auto">
              <a:xfrm>
                <a:off x="5964396" y="4934362"/>
                <a:ext cx="1323578" cy="1141015"/>
              </a:xfrm>
              <a:prstGeom prst="triangle">
                <a:avLst/>
              </a:prstGeom>
              <a:solidFill>
                <a:srgbClr val="00ABEC"/>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13923" fontAlgn="base">
                  <a:lnSpc>
                    <a:spcPct val="90000"/>
                  </a:lnSpc>
                  <a:spcBef>
                    <a:spcPct val="0"/>
                  </a:spcBef>
                  <a:spcAft>
                    <a:spcPct val="0"/>
                  </a:spcAft>
                </a:pPr>
                <a:endParaRPr lang="en-US" sz="2000" spc="-50" dirty="0">
                  <a:gradFill>
                    <a:gsLst>
                      <a:gs pos="1250">
                        <a:srgbClr val="FFFFFF"/>
                      </a:gs>
                      <a:gs pos="10417">
                        <a:srgbClr val="FFFFFF"/>
                      </a:gs>
                    </a:gsLst>
                    <a:lin ang="5400000" scaled="0"/>
                  </a:gradFill>
                </a:endParaRPr>
              </a:p>
            </p:txBody>
          </p:sp>
          <p:grpSp>
            <p:nvGrpSpPr>
              <p:cNvPr id="51" name="Group 4"/>
              <p:cNvGrpSpPr>
                <a:grpSpLocks noChangeAspect="1"/>
              </p:cNvGrpSpPr>
              <p:nvPr/>
            </p:nvGrpSpPr>
            <p:grpSpPr bwMode="auto">
              <a:xfrm>
                <a:off x="6319595" y="5376701"/>
                <a:ext cx="635209" cy="631205"/>
                <a:chOff x="3125" y="1415"/>
                <a:chExt cx="1586" cy="1576"/>
              </a:xfrm>
              <a:solidFill>
                <a:schemeClr val="tx2"/>
              </a:solidFill>
            </p:grpSpPr>
            <p:sp>
              <p:nvSpPr>
                <p:cNvPr id="52" name="Freeform 5"/>
                <p:cNvSpPr>
                  <a:spLocks/>
                </p:cNvSpPr>
                <p:nvPr/>
              </p:nvSpPr>
              <p:spPr bwMode="auto">
                <a:xfrm>
                  <a:off x="3942" y="2006"/>
                  <a:ext cx="273" cy="494"/>
                </a:xfrm>
                <a:custGeom>
                  <a:avLst/>
                  <a:gdLst>
                    <a:gd name="T0" fmla="*/ 19 w 115"/>
                    <a:gd name="T1" fmla="*/ 0 h 208"/>
                    <a:gd name="T2" fmla="*/ 0 w 115"/>
                    <a:gd name="T3" fmla="*/ 7 h 208"/>
                    <a:gd name="T4" fmla="*/ 0 w 115"/>
                    <a:gd name="T5" fmla="*/ 207 h 208"/>
                    <a:gd name="T6" fmla="*/ 3 w 115"/>
                    <a:gd name="T7" fmla="*/ 208 h 208"/>
                    <a:gd name="T8" fmla="*/ 114 w 115"/>
                    <a:gd name="T9" fmla="*/ 135 h 208"/>
                    <a:gd name="T10" fmla="*/ 114 w 115"/>
                    <a:gd name="T11" fmla="*/ 131 h 208"/>
                    <a:gd name="T12" fmla="*/ 115 w 115"/>
                    <a:gd name="T13" fmla="*/ 119 h 208"/>
                    <a:gd name="T14" fmla="*/ 19 w 115"/>
                    <a:gd name="T15" fmla="*/ 0 h 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208">
                      <a:moveTo>
                        <a:pt x="19" y="0"/>
                      </a:moveTo>
                      <a:cubicBezTo>
                        <a:pt x="13" y="4"/>
                        <a:pt x="6" y="6"/>
                        <a:pt x="0" y="7"/>
                      </a:cubicBezTo>
                      <a:cubicBezTo>
                        <a:pt x="0" y="207"/>
                        <a:pt x="0" y="207"/>
                        <a:pt x="0" y="207"/>
                      </a:cubicBezTo>
                      <a:cubicBezTo>
                        <a:pt x="1" y="208"/>
                        <a:pt x="2" y="208"/>
                        <a:pt x="3" y="208"/>
                      </a:cubicBezTo>
                      <a:cubicBezTo>
                        <a:pt x="114" y="135"/>
                        <a:pt x="114" y="135"/>
                        <a:pt x="114" y="135"/>
                      </a:cubicBezTo>
                      <a:cubicBezTo>
                        <a:pt x="114" y="134"/>
                        <a:pt x="114" y="132"/>
                        <a:pt x="114" y="131"/>
                      </a:cubicBezTo>
                      <a:cubicBezTo>
                        <a:pt x="114" y="127"/>
                        <a:pt x="115" y="123"/>
                        <a:pt x="115" y="119"/>
                      </a:cubicBezTo>
                      <a:lnTo>
                        <a:pt x="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32384"/>
                  <a:endParaRPr lang="en-US">
                    <a:solidFill>
                      <a:srgbClr val="505050"/>
                    </a:solidFill>
                  </a:endParaRPr>
                </a:p>
              </p:txBody>
            </p:sp>
            <p:sp>
              <p:nvSpPr>
                <p:cNvPr id="53" name="Freeform 6"/>
                <p:cNvSpPr>
                  <a:spLocks/>
                </p:cNvSpPr>
                <p:nvPr/>
              </p:nvSpPr>
              <p:spPr bwMode="auto">
                <a:xfrm>
                  <a:off x="3600" y="2013"/>
                  <a:ext cx="275" cy="487"/>
                </a:xfrm>
                <a:custGeom>
                  <a:avLst/>
                  <a:gdLst>
                    <a:gd name="T0" fmla="*/ 0 w 116"/>
                    <a:gd name="T1" fmla="*/ 106 h 205"/>
                    <a:gd name="T2" fmla="*/ 5 w 116"/>
                    <a:gd name="T3" fmla="*/ 128 h 205"/>
                    <a:gd name="T4" fmla="*/ 3 w 116"/>
                    <a:gd name="T5" fmla="*/ 141 h 205"/>
                    <a:gd name="T6" fmla="*/ 116 w 116"/>
                    <a:gd name="T7" fmla="*/ 205 h 205"/>
                    <a:gd name="T8" fmla="*/ 116 w 116"/>
                    <a:gd name="T9" fmla="*/ 1 h 205"/>
                    <a:gd name="T10" fmla="*/ 113 w 116"/>
                    <a:gd name="T11" fmla="*/ 0 h 205"/>
                    <a:gd name="T12" fmla="*/ 0 w 116"/>
                    <a:gd name="T13" fmla="*/ 106 h 205"/>
                  </a:gdLst>
                  <a:ahLst/>
                  <a:cxnLst>
                    <a:cxn ang="0">
                      <a:pos x="T0" y="T1"/>
                    </a:cxn>
                    <a:cxn ang="0">
                      <a:pos x="T2" y="T3"/>
                    </a:cxn>
                    <a:cxn ang="0">
                      <a:pos x="T4" y="T5"/>
                    </a:cxn>
                    <a:cxn ang="0">
                      <a:pos x="T6" y="T7"/>
                    </a:cxn>
                    <a:cxn ang="0">
                      <a:pos x="T8" y="T9"/>
                    </a:cxn>
                    <a:cxn ang="0">
                      <a:pos x="T10" y="T11"/>
                    </a:cxn>
                    <a:cxn ang="0">
                      <a:pos x="T12" y="T13"/>
                    </a:cxn>
                  </a:cxnLst>
                  <a:rect l="0" t="0" r="r" b="b"/>
                  <a:pathLst>
                    <a:path w="116" h="205">
                      <a:moveTo>
                        <a:pt x="0" y="106"/>
                      </a:moveTo>
                      <a:cubicBezTo>
                        <a:pt x="3" y="113"/>
                        <a:pt x="5" y="120"/>
                        <a:pt x="5" y="128"/>
                      </a:cubicBezTo>
                      <a:cubicBezTo>
                        <a:pt x="5" y="132"/>
                        <a:pt x="4" y="137"/>
                        <a:pt x="3" y="141"/>
                      </a:cubicBezTo>
                      <a:cubicBezTo>
                        <a:pt x="116" y="205"/>
                        <a:pt x="116" y="205"/>
                        <a:pt x="116" y="205"/>
                      </a:cubicBezTo>
                      <a:cubicBezTo>
                        <a:pt x="116" y="1"/>
                        <a:pt x="116" y="1"/>
                        <a:pt x="116" y="1"/>
                      </a:cubicBezTo>
                      <a:cubicBezTo>
                        <a:pt x="115" y="1"/>
                        <a:pt x="114" y="1"/>
                        <a:pt x="113" y="0"/>
                      </a:cubicBezTo>
                      <a:lnTo>
                        <a:pt x="0" y="10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32384"/>
                  <a:endParaRPr lang="en-US">
                    <a:solidFill>
                      <a:srgbClr val="505050"/>
                    </a:solidFill>
                  </a:endParaRPr>
                </a:p>
              </p:txBody>
            </p:sp>
            <p:sp>
              <p:nvSpPr>
                <p:cNvPr id="54" name="Freeform 7"/>
                <p:cNvSpPr>
                  <a:spLocks noEditPoints="1"/>
                </p:cNvSpPr>
                <p:nvPr/>
              </p:nvSpPr>
              <p:spPr bwMode="auto">
                <a:xfrm>
                  <a:off x="3125" y="1415"/>
                  <a:ext cx="1586" cy="1576"/>
                </a:xfrm>
                <a:custGeom>
                  <a:avLst/>
                  <a:gdLst>
                    <a:gd name="T0" fmla="*/ 331 w 668"/>
                    <a:gd name="T1" fmla="*/ 0 h 664"/>
                    <a:gd name="T2" fmla="*/ 0 w 668"/>
                    <a:gd name="T3" fmla="*/ 391 h 664"/>
                    <a:gd name="T4" fmla="*/ 331 w 668"/>
                    <a:gd name="T5" fmla="*/ 664 h 664"/>
                    <a:gd name="T6" fmla="*/ 668 w 668"/>
                    <a:gd name="T7" fmla="*/ 391 h 664"/>
                    <a:gd name="T8" fmla="*/ 331 w 668"/>
                    <a:gd name="T9" fmla="*/ 0 h 664"/>
                    <a:gd name="T10" fmla="*/ 511 w 668"/>
                    <a:gd name="T11" fmla="*/ 434 h 664"/>
                    <a:gd name="T12" fmla="*/ 473 w 668"/>
                    <a:gd name="T13" fmla="*/ 417 h 664"/>
                    <a:gd name="T14" fmla="*/ 379 w 668"/>
                    <a:gd name="T15" fmla="*/ 478 h 664"/>
                    <a:gd name="T16" fmla="*/ 389 w 668"/>
                    <a:gd name="T17" fmla="*/ 509 h 664"/>
                    <a:gd name="T18" fmla="*/ 335 w 668"/>
                    <a:gd name="T19" fmla="*/ 563 h 664"/>
                    <a:gd name="T20" fmla="*/ 282 w 668"/>
                    <a:gd name="T21" fmla="*/ 509 h 664"/>
                    <a:gd name="T22" fmla="*/ 293 w 668"/>
                    <a:gd name="T23" fmla="*/ 477 h 664"/>
                    <a:gd name="T24" fmla="*/ 189 w 668"/>
                    <a:gd name="T25" fmla="*/ 418 h 664"/>
                    <a:gd name="T26" fmla="*/ 152 w 668"/>
                    <a:gd name="T27" fmla="*/ 434 h 664"/>
                    <a:gd name="T28" fmla="*/ 98 w 668"/>
                    <a:gd name="T29" fmla="*/ 380 h 664"/>
                    <a:gd name="T30" fmla="*/ 152 w 668"/>
                    <a:gd name="T31" fmla="*/ 327 h 664"/>
                    <a:gd name="T32" fmla="*/ 178 w 668"/>
                    <a:gd name="T33" fmla="*/ 334 h 664"/>
                    <a:gd name="T34" fmla="*/ 287 w 668"/>
                    <a:gd name="T35" fmla="*/ 232 h 664"/>
                    <a:gd name="T36" fmla="*/ 277 w 668"/>
                    <a:gd name="T37" fmla="*/ 198 h 664"/>
                    <a:gd name="T38" fmla="*/ 335 w 668"/>
                    <a:gd name="T39" fmla="*/ 140 h 664"/>
                    <a:gd name="T40" fmla="*/ 394 w 668"/>
                    <a:gd name="T41" fmla="*/ 198 h 664"/>
                    <a:gd name="T42" fmla="*/ 386 w 668"/>
                    <a:gd name="T43" fmla="*/ 227 h 664"/>
                    <a:gd name="T44" fmla="*/ 478 w 668"/>
                    <a:gd name="T45" fmla="*/ 339 h 664"/>
                    <a:gd name="T46" fmla="*/ 511 w 668"/>
                    <a:gd name="T47" fmla="*/ 327 h 664"/>
                    <a:gd name="T48" fmla="*/ 565 w 668"/>
                    <a:gd name="T49" fmla="*/ 380 h 664"/>
                    <a:gd name="T50" fmla="*/ 511 w 668"/>
                    <a:gd name="T51" fmla="*/ 434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8" h="664">
                      <a:moveTo>
                        <a:pt x="331" y="0"/>
                      </a:moveTo>
                      <a:cubicBezTo>
                        <a:pt x="0" y="391"/>
                        <a:pt x="0" y="391"/>
                        <a:pt x="0" y="391"/>
                      </a:cubicBezTo>
                      <a:cubicBezTo>
                        <a:pt x="331" y="664"/>
                        <a:pt x="331" y="664"/>
                        <a:pt x="331" y="664"/>
                      </a:cubicBezTo>
                      <a:cubicBezTo>
                        <a:pt x="668" y="391"/>
                        <a:pt x="668" y="391"/>
                        <a:pt x="668" y="391"/>
                      </a:cubicBezTo>
                      <a:lnTo>
                        <a:pt x="331" y="0"/>
                      </a:lnTo>
                      <a:close/>
                      <a:moveTo>
                        <a:pt x="511" y="434"/>
                      </a:moveTo>
                      <a:cubicBezTo>
                        <a:pt x="496" y="434"/>
                        <a:pt x="482" y="427"/>
                        <a:pt x="473" y="417"/>
                      </a:cubicBezTo>
                      <a:cubicBezTo>
                        <a:pt x="379" y="478"/>
                        <a:pt x="379" y="478"/>
                        <a:pt x="379" y="478"/>
                      </a:cubicBezTo>
                      <a:cubicBezTo>
                        <a:pt x="385" y="487"/>
                        <a:pt x="389" y="498"/>
                        <a:pt x="389" y="509"/>
                      </a:cubicBezTo>
                      <a:cubicBezTo>
                        <a:pt x="389" y="539"/>
                        <a:pt x="365" y="563"/>
                        <a:pt x="335" y="563"/>
                      </a:cubicBezTo>
                      <a:cubicBezTo>
                        <a:pt x="305" y="563"/>
                        <a:pt x="282" y="539"/>
                        <a:pt x="282" y="509"/>
                      </a:cubicBezTo>
                      <a:cubicBezTo>
                        <a:pt x="282" y="497"/>
                        <a:pt x="286" y="486"/>
                        <a:pt x="293" y="477"/>
                      </a:cubicBezTo>
                      <a:cubicBezTo>
                        <a:pt x="189" y="418"/>
                        <a:pt x="189" y="418"/>
                        <a:pt x="189" y="418"/>
                      </a:cubicBezTo>
                      <a:cubicBezTo>
                        <a:pt x="179" y="428"/>
                        <a:pt x="166" y="434"/>
                        <a:pt x="152" y="434"/>
                      </a:cubicBezTo>
                      <a:cubicBezTo>
                        <a:pt x="122" y="434"/>
                        <a:pt x="98" y="410"/>
                        <a:pt x="98" y="380"/>
                      </a:cubicBezTo>
                      <a:cubicBezTo>
                        <a:pt x="98" y="350"/>
                        <a:pt x="122" y="327"/>
                        <a:pt x="152" y="327"/>
                      </a:cubicBezTo>
                      <a:cubicBezTo>
                        <a:pt x="161" y="327"/>
                        <a:pt x="170" y="329"/>
                        <a:pt x="178" y="334"/>
                      </a:cubicBezTo>
                      <a:cubicBezTo>
                        <a:pt x="287" y="232"/>
                        <a:pt x="287" y="232"/>
                        <a:pt x="287" y="232"/>
                      </a:cubicBezTo>
                      <a:cubicBezTo>
                        <a:pt x="281" y="222"/>
                        <a:pt x="277" y="211"/>
                        <a:pt x="277" y="198"/>
                      </a:cubicBezTo>
                      <a:cubicBezTo>
                        <a:pt x="277" y="166"/>
                        <a:pt x="303" y="140"/>
                        <a:pt x="335" y="140"/>
                      </a:cubicBezTo>
                      <a:cubicBezTo>
                        <a:pt x="367" y="140"/>
                        <a:pt x="394" y="166"/>
                        <a:pt x="394" y="198"/>
                      </a:cubicBezTo>
                      <a:cubicBezTo>
                        <a:pt x="394" y="208"/>
                        <a:pt x="391" y="218"/>
                        <a:pt x="386" y="227"/>
                      </a:cubicBezTo>
                      <a:cubicBezTo>
                        <a:pt x="478" y="339"/>
                        <a:pt x="478" y="339"/>
                        <a:pt x="478" y="339"/>
                      </a:cubicBezTo>
                      <a:cubicBezTo>
                        <a:pt x="487" y="331"/>
                        <a:pt x="499" y="327"/>
                        <a:pt x="511" y="327"/>
                      </a:cubicBezTo>
                      <a:cubicBezTo>
                        <a:pt x="541" y="327"/>
                        <a:pt x="565" y="350"/>
                        <a:pt x="565" y="380"/>
                      </a:cubicBezTo>
                      <a:cubicBezTo>
                        <a:pt x="565" y="410"/>
                        <a:pt x="541" y="434"/>
                        <a:pt x="511" y="4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32384"/>
                  <a:endParaRPr lang="en-US">
                    <a:solidFill>
                      <a:srgbClr val="505050"/>
                    </a:solidFill>
                  </a:endParaRPr>
                </a:p>
              </p:txBody>
            </p:sp>
          </p:grpSp>
        </p:grpSp>
        <p:sp>
          <p:nvSpPr>
            <p:cNvPr id="55" name="TextBox 54"/>
            <p:cNvSpPr txBox="1"/>
            <p:nvPr/>
          </p:nvSpPr>
          <p:spPr>
            <a:xfrm>
              <a:off x="5239065" y="1727167"/>
              <a:ext cx="1620912" cy="523220"/>
            </a:xfrm>
            <a:prstGeom prst="rect">
              <a:avLst/>
            </a:prstGeom>
            <a:noFill/>
          </p:spPr>
          <p:txBody>
            <a:bodyPr wrap="square" rtlCol="0">
              <a:spAutoFit/>
            </a:bodyPr>
            <a:lstStyle/>
            <a:p>
              <a:pPr algn="ctr"/>
              <a:r>
                <a:rPr lang="en-US" sz="1400" dirty="0">
                  <a:solidFill>
                    <a:srgbClr val="505050"/>
                  </a:solidFill>
                </a:rPr>
                <a:t>Windows Azure </a:t>
              </a:r>
              <a:endParaRPr lang="en-US" sz="1400" dirty="0" smtClean="0">
                <a:solidFill>
                  <a:srgbClr val="505050"/>
                </a:solidFill>
              </a:endParaRPr>
            </a:p>
            <a:p>
              <a:pPr algn="ctr"/>
              <a:r>
                <a:rPr lang="en-US" sz="1400" dirty="0" smtClean="0">
                  <a:solidFill>
                    <a:srgbClr val="505050"/>
                  </a:solidFill>
                </a:rPr>
                <a:t>Active </a:t>
              </a:r>
              <a:r>
                <a:rPr lang="en-US" sz="1400" dirty="0">
                  <a:solidFill>
                    <a:srgbClr val="505050"/>
                  </a:solidFill>
                </a:rPr>
                <a:t>Directory</a:t>
              </a:r>
            </a:p>
          </p:txBody>
        </p:sp>
      </p:grpSp>
      <p:pic>
        <p:nvPicPr>
          <p:cNvPr id="60" name="Picture 59"/>
          <p:cNvPicPr>
            <a:picLocks noChangeAspect="1"/>
          </p:cNvPicPr>
          <p:nvPr/>
        </p:nvPicPr>
        <p:blipFill>
          <a:blip r:embed="rId4"/>
          <a:stretch>
            <a:fillRect/>
          </a:stretch>
        </p:blipFill>
        <p:spPr>
          <a:xfrm>
            <a:off x="6827837" y="3079902"/>
            <a:ext cx="645198" cy="541273"/>
          </a:xfrm>
          <a:prstGeom prst="rect">
            <a:avLst/>
          </a:prstGeom>
        </p:spPr>
      </p:pic>
      <p:pic>
        <p:nvPicPr>
          <p:cNvPr id="61" name="Picture 60"/>
          <p:cNvPicPr>
            <a:picLocks noChangeAspect="1"/>
          </p:cNvPicPr>
          <p:nvPr/>
        </p:nvPicPr>
        <p:blipFill>
          <a:blip r:embed="rId4"/>
          <a:stretch>
            <a:fillRect/>
          </a:stretch>
        </p:blipFill>
        <p:spPr>
          <a:xfrm>
            <a:off x="9699660" y="3079902"/>
            <a:ext cx="645198" cy="541273"/>
          </a:xfrm>
          <a:prstGeom prst="rect">
            <a:avLst/>
          </a:prstGeom>
        </p:spPr>
      </p:pic>
      <p:sp>
        <p:nvSpPr>
          <p:cNvPr id="3" name="TextBox 2"/>
          <p:cNvSpPr txBox="1"/>
          <p:nvPr/>
        </p:nvSpPr>
        <p:spPr>
          <a:xfrm>
            <a:off x="1275861" y="4541643"/>
            <a:ext cx="2766911" cy="369332"/>
          </a:xfrm>
          <a:prstGeom prst="rect">
            <a:avLst/>
          </a:prstGeom>
          <a:noFill/>
        </p:spPr>
        <p:txBody>
          <a:bodyPr wrap="none" rtlCol="0">
            <a:spAutoFit/>
          </a:bodyPr>
          <a:lstStyle/>
          <a:p>
            <a:r>
              <a:rPr lang="en-US" dirty="0">
                <a:solidFill>
                  <a:srgbClr val="505050"/>
                </a:solidFill>
              </a:rPr>
              <a:t>Contoso domain @ O365</a:t>
            </a:r>
          </a:p>
        </p:txBody>
      </p:sp>
      <p:sp>
        <p:nvSpPr>
          <p:cNvPr id="6" name="TextBox 5"/>
          <p:cNvSpPr txBox="1"/>
          <p:nvPr/>
        </p:nvSpPr>
        <p:spPr>
          <a:xfrm>
            <a:off x="1997948" y="3649662"/>
            <a:ext cx="1663314" cy="523220"/>
          </a:xfrm>
          <a:prstGeom prst="rect">
            <a:avLst/>
          </a:prstGeom>
          <a:noFill/>
        </p:spPr>
        <p:txBody>
          <a:bodyPr wrap="square" rtlCol="0">
            <a:spAutoFit/>
          </a:bodyPr>
          <a:lstStyle/>
          <a:p>
            <a:pPr algn="ctr"/>
            <a:r>
              <a:rPr lang="en-US" sz="1400" dirty="0">
                <a:solidFill>
                  <a:srgbClr val="505050"/>
                </a:solidFill>
              </a:rPr>
              <a:t>Hosted SharePoint App</a:t>
            </a:r>
          </a:p>
        </p:txBody>
      </p:sp>
      <p:pic>
        <p:nvPicPr>
          <p:cNvPr id="58" name="Picture 57"/>
          <p:cNvPicPr>
            <a:picLocks noChangeAspect="1"/>
          </p:cNvPicPr>
          <p:nvPr/>
        </p:nvPicPr>
        <p:blipFill>
          <a:blip r:embed="rId5"/>
          <a:stretch>
            <a:fillRect/>
          </a:stretch>
        </p:blipFill>
        <p:spPr>
          <a:xfrm>
            <a:off x="2613769" y="3079902"/>
            <a:ext cx="573509" cy="569760"/>
          </a:xfrm>
          <a:prstGeom prst="rect">
            <a:avLst/>
          </a:prstGeom>
        </p:spPr>
      </p:pic>
      <p:pic>
        <p:nvPicPr>
          <p:cNvPr id="68" name="Picture 67"/>
          <p:cNvPicPr>
            <a:picLocks noChangeAspect="1"/>
          </p:cNvPicPr>
          <p:nvPr/>
        </p:nvPicPr>
        <p:blipFill>
          <a:blip r:embed="rId6">
            <a:duotone>
              <a:prstClr val="black"/>
              <a:srgbClr val="00ABEC">
                <a:tint val="45000"/>
                <a:satMod val="400000"/>
              </a:srgbClr>
            </a:duotone>
          </a:blip>
          <a:stretch>
            <a:fillRect/>
          </a:stretch>
        </p:blipFill>
        <p:spPr>
          <a:xfrm>
            <a:off x="423269" y="2887662"/>
            <a:ext cx="714890" cy="749675"/>
          </a:xfrm>
          <a:prstGeom prst="rect">
            <a:avLst/>
          </a:prstGeom>
        </p:spPr>
      </p:pic>
      <p:sp>
        <p:nvSpPr>
          <p:cNvPr id="2" name="Title 1"/>
          <p:cNvSpPr>
            <a:spLocks noGrp="1"/>
          </p:cNvSpPr>
          <p:nvPr>
            <p:ph type="title"/>
          </p:nvPr>
        </p:nvSpPr>
        <p:spPr/>
        <p:txBody>
          <a:bodyPr/>
          <a:lstStyle/>
          <a:p>
            <a:r>
              <a:rPr lang="en-US" dirty="0" smtClean="0"/>
              <a:t>OAuth flow</a:t>
            </a:r>
            <a:endParaRPr lang="en-US" dirty="0"/>
          </a:p>
        </p:txBody>
      </p:sp>
      <p:cxnSp>
        <p:nvCxnSpPr>
          <p:cNvPr id="5" name="Straight Connector 4"/>
          <p:cNvCxnSpPr/>
          <p:nvPr/>
        </p:nvCxnSpPr>
        <p:spPr>
          <a:xfrm flipV="1">
            <a:off x="1138159" y="3342642"/>
            <a:ext cx="1475610" cy="1"/>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129411" y="2887662"/>
            <a:ext cx="1529906" cy="544765"/>
          </a:xfrm>
          <a:prstGeom prst="rect">
            <a:avLst/>
          </a:prstGeom>
          <a:noFill/>
        </p:spPr>
        <p:txBody>
          <a:bodyPr wrap="none" lIns="182880" tIns="146304" rIns="182880" bIns="146304" rtlCol="0">
            <a:spAutoFit/>
          </a:bodyPr>
          <a:lstStyle/>
          <a:p>
            <a:pPr>
              <a:lnSpc>
                <a:spcPct val="90000"/>
              </a:lnSpc>
              <a:spcAft>
                <a:spcPts val="600"/>
              </a:spcAft>
            </a:pPr>
            <a:r>
              <a:rPr lang="en-US" dirty="0" smtClean="0">
                <a:gradFill>
                  <a:gsLst>
                    <a:gs pos="2917">
                      <a:srgbClr val="505050"/>
                    </a:gs>
                    <a:gs pos="30000">
                      <a:srgbClr val="505050"/>
                    </a:gs>
                  </a:gsLst>
                  <a:lin ang="5400000" scaled="0"/>
                </a:gradFill>
              </a:rPr>
              <a:t>1 open app</a:t>
            </a:r>
          </a:p>
        </p:txBody>
      </p:sp>
      <p:sp>
        <p:nvSpPr>
          <p:cNvPr id="31" name="TextBox 30"/>
          <p:cNvSpPr txBox="1"/>
          <p:nvPr/>
        </p:nvSpPr>
        <p:spPr>
          <a:xfrm rot="19835449">
            <a:off x="3191861" y="1612917"/>
            <a:ext cx="2334748" cy="794064"/>
          </a:xfrm>
          <a:prstGeom prst="rect">
            <a:avLst/>
          </a:prstGeom>
          <a:noFill/>
        </p:spPr>
        <p:txBody>
          <a:bodyPr wrap="square" lIns="182880" tIns="146304" rIns="182880" bIns="146304" rtlCol="0">
            <a:spAutoFit/>
          </a:bodyPr>
          <a:lstStyle/>
          <a:p>
            <a:pPr>
              <a:lnSpc>
                <a:spcPct val="90000"/>
              </a:lnSpc>
              <a:spcAft>
                <a:spcPts val="600"/>
              </a:spcAft>
            </a:pPr>
            <a:r>
              <a:rPr lang="en-US" dirty="0" smtClean="0">
                <a:gradFill>
                  <a:gsLst>
                    <a:gs pos="2917">
                      <a:srgbClr val="505050"/>
                    </a:gs>
                    <a:gs pos="30000">
                      <a:srgbClr val="505050"/>
                    </a:gs>
                  </a:gsLst>
                  <a:lin ang="5400000" scaled="0"/>
                </a:gradFill>
              </a:rPr>
              <a:t>2 authenticate user credentials</a:t>
            </a:r>
          </a:p>
        </p:txBody>
      </p:sp>
      <p:cxnSp>
        <p:nvCxnSpPr>
          <p:cNvPr id="10" name="Straight Connector 9"/>
          <p:cNvCxnSpPr>
            <a:endCxn id="55" idx="1"/>
          </p:cNvCxnSpPr>
          <p:nvPr/>
        </p:nvCxnSpPr>
        <p:spPr>
          <a:xfrm flipV="1">
            <a:off x="3127365" y="1516701"/>
            <a:ext cx="2736778" cy="1563202"/>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rot="19920344">
            <a:off x="3946924" y="2170759"/>
            <a:ext cx="1927121" cy="544765"/>
          </a:xfrm>
          <a:prstGeom prst="rect">
            <a:avLst/>
          </a:prstGeom>
          <a:noFill/>
        </p:spPr>
        <p:txBody>
          <a:bodyPr wrap="square" lIns="182880" tIns="146304" rIns="182880" bIns="146304" rtlCol="0">
            <a:spAutoFit/>
          </a:bodyPr>
          <a:lstStyle/>
          <a:p>
            <a:pPr>
              <a:lnSpc>
                <a:spcPct val="90000"/>
              </a:lnSpc>
              <a:spcAft>
                <a:spcPts val="600"/>
              </a:spcAft>
            </a:pPr>
            <a:r>
              <a:rPr lang="en-US" dirty="0" smtClean="0">
                <a:gradFill>
                  <a:gsLst>
                    <a:gs pos="2917">
                      <a:srgbClr val="505050"/>
                    </a:gs>
                    <a:gs pos="30000">
                      <a:srgbClr val="505050"/>
                    </a:gs>
                  </a:gsLst>
                  <a:lin ang="5400000" scaled="0"/>
                </a:gradFill>
              </a:rPr>
              <a:t>3 acquire token</a:t>
            </a:r>
          </a:p>
        </p:txBody>
      </p:sp>
      <p:sp>
        <p:nvSpPr>
          <p:cNvPr id="37" name="TextBox 36"/>
          <p:cNvSpPr txBox="1"/>
          <p:nvPr/>
        </p:nvSpPr>
        <p:spPr>
          <a:xfrm>
            <a:off x="3966425" y="3270141"/>
            <a:ext cx="2676413" cy="794064"/>
          </a:xfrm>
          <a:prstGeom prst="rect">
            <a:avLst/>
          </a:prstGeom>
          <a:noFill/>
        </p:spPr>
        <p:txBody>
          <a:bodyPr wrap="square" lIns="182880" tIns="146304" rIns="182880" bIns="146304" rtlCol="0">
            <a:spAutoFit/>
          </a:bodyPr>
          <a:lstStyle/>
          <a:p>
            <a:pPr>
              <a:lnSpc>
                <a:spcPct val="90000"/>
              </a:lnSpc>
              <a:spcAft>
                <a:spcPts val="600"/>
              </a:spcAft>
            </a:pPr>
            <a:r>
              <a:rPr lang="en-US" dirty="0" smtClean="0">
                <a:gradFill>
                  <a:gsLst>
                    <a:gs pos="2917">
                      <a:srgbClr val="505050"/>
                    </a:gs>
                    <a:gs pos="30000">
                      <a:srgbClr val="505050"/>
                    </a:gs>
                  </a:gsLst>
                  <a:lin ang="5400000" scaled="0"/>
                </a:gradFill>
              </a:rPr>
              <a:t>4 run middle tier</a:t>
            </a:r>
            <a:r>
              <a:rPr lang="en-US" dirty="0">
                <a:gradFill>
                  <a:gsLst>
                    <a:gs pos="2917">
                      <a:srgbClr val="505050"/>
                    </a:gs>
                    <a:gs pos="30000">
                      <a:srgbClr val="505050"/>
                    </a:gs>
                  </a:gsLst>
                  <a:lin ang="5400000" scaled="0"/>
                </a:gradFill>
              </a:rPr>
              <a:t> </a:t>
            </a:r>
            <a:r>
              <a:rPr lang="en-US" dirty="0" smtClean="0">
                <a:gradFill>
                  <a:gsLst>
                    <a:gs pos="2917">
                      <a:srgbClr val="505050"/>
                    </a:gs>
                    <a:gs pos="30000">
                      <a:srgbClr val="505050"/>
                    </a:gs>
                  </a:gsLst>
                  <a:lin ang="5400000" scaled="0"/>
                </a:gradFill>
              </a:rPr>
              <a:t>with user context</a:t>
            </a:r>
          </a:p>
        </p:txBody>
      </p:sp>
      <p:cxnSp>
        <p:nvCxnSpPr>
          <p:cNvPr id="12" name="Straight Connector 11"/>
          <p:cNvCxnSpPr/>
          <p:nvPr/>
        </p:nvCxnSpPr>
        <p:spPr>
          <a:xfrm>
            <a:off x="3205129" y="3328441"/>
            <a:ext cx="3495496" cy="0"/>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flipV="1">
            <a:off x="8063502" y="1550559"/>
            <a:ext cx="1976390" cy="1408419"/>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10174058" y="4218755"/>
            <a:ext cx="0" cy="996973"/>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7589837" y="3380282"/>
            <a:ext cx="1828800" cy="0"/>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10243337" y="4482940"/>
            <a:ext cx="2193138" cy="794064"/>
          </a:xfrm>
          <a:prstGeom prst="rect">
            <a:avLst/>
          </a:prstGeom>
          <a:noFill/>
        </p:spPr>
        <p:txBody>
          <a:bodyPr wrap="square" lIns="182880" tIns="146304" rIns="182880" bIns="146304" rtlCol="0">
            <a:spAutoFit/>
          </a:bodyPr>
          <a:lstStyle/>
          <a:p>
            <a:pPr>
              <a:lnSpc>
                <a:spcPct val="90000"/>
              </a:lnSpc>
              <a:spcAft>
                <a:spcPts val="600"/>
              </a:spcAft>
            </a:pPr>
            <a:r>
              <a:rPr lang="en-US" dirty="0">
                <a:gradFill>
                  <a:gsLst>
                    <a:gs pos="2917">
                      <a:srgbClr val="505050"/>
                    </a:gs>
                    <a:gs pos="30000">
                      <a:srgbClr val="505050"/>
                    </a:gs>
                  </a:gsLst>
                  <a:lin ang="5400000" scaled="0"/>
                </a:gradFill>
              </a:rPr>
              <a:t>6</a:t>
            </a:r>
            <a:r>
              <a:rPr lang="en-US" dirty="0" smtClean="0">
                <a:gradFill>
                  <a:gsLst>
                    <a:gs pos="2917">
                      <a:srgbClr val="505050"/>
                    </a:gs>
                    <a:gs pos="30000">
                      <a:srgbClr val="505050"/>
                    </a:gs>
                  </a:gsLst>
                  <a:lin ang="5400000" scaled="0"/>
                </a:gradFill>
              </a:rPr>
              <a:t> access OData with SAP token</a:t>
            </a:r>
          </a:p>
        </p:txBody>
      </p:sp>
      <p:sp>
        <p:nvSpPr>
          <p:cNvPr id="38" name="TextBox 37"/>
          <p:cNvSpPr txBox="1"/>
          <p:nvPr/>
        </p:nvSpPr>
        <p:spPr>
          <a:xfrm rot="2169333">
            <a:off x="8260682" y="1625945"/>
            <a:ext cx="2193138" cy="794064"/>
          </a:xfrm>
          <a:prstGeom prst="rect">
            <a:avLst/>
          </a:prstGeom>
          <a:noFill/>
        </p:spPr>
        <p:txBody>
          <a:bodyPr wrap="square" lIns="182880" tIns="146304" rIns="182880" bIns="146304" rtlCol="0">
            <a:spAutoFit/>
          </a:bodyPr>
          <a:lstStyle/>
          <a:p>
            <a:pPr>
              <a:lnSpc>
                <a:spcPct val="90000"/>
              </a:lnSpc>
              <a:spcAft>
                <a:spcPts val="600"/>
              </a:spcAft>
            </a:pPr>
            <a:r>
              <a:rPr lang="en-US" dirty="0" smtClean="0">
                <a:gradFill>
                  <a:gsLst>
                    <a:gs pos="2917">
                      <a:srgbClr val="505050"/>
                    </a:gs>
                    <a:gs pos="30000">
                      <a:srgbClr val="505050"/>
                    </a:gs>
                  </a:gsLst>
                  <a:lin ang="5400000" scaled="0"/>
                </a:gradFill>
              </a:rPr>
              <a:t>5 validate access token</a:t>
            </a:r>
          </a:p>
        </p:txBody>
      </p:sp>
      <p:sp>
        <p:nvSpPr>
          <p:cNvPr id="40" name="Rectangle 39"/>
          <p:cNvSpPr/>
          <p:nvPr/>
        </p:nvSpPr>
        <p:spPr bwMode="auto">
          <a:xfrm rot="2023982">
            <a:off x="8622033" y="597232"/>
            <a:ext cx="5105795" cy="60007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b="1" i="1" dirty="0">
                <a:solidFill>
                  <a:srgbClr val="FFFFFF"/>
                </a:solidFill>
              </a:rPr>
              <a:t>LAB PREVIEW </a:t>
            </a: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66" name="Picture 4" descr="\\MAGNUM\Projects\Microsoft\Cloud Power FY12\Design\ICONS_PNG\Vintage_4.png"/>
          <p:cNvPicPr>
            <a:picLocks noChangeAspect="1" noChangeArrowheads="1"/>
          </p:cNvPicPr>
          <p:nvPr/>
        </p:nvPicPr>
        <p:blipFill>
          <a:blip r:embed="rId7" cstate="print"/>
          <a:srcRect/>
          <a:stretch>
            <a:fillRect/>
          </a:stretch>
        </p:blipFill>
        <p:spPr bwMode="auto">
          <a:xfrm>
            <a:off x="9259658" y="4836305"/>
            <a:ext cx="1828800" cy="1828800"/>
          </a:xfrm>
          <a:prstGeom prst="rect">
            <a:avLst/>
          </a:prstGeom>
          <a:noFill/>
        </p:spPr>
      </p:pic>
      <p:sp>
        <p:nvSpPr>
          <p:cNvPr id="67" name="TextBox 66"/>
          <p:cNvSpPr txBox="1"/>
          <p:nvPr/>
        </p:nvSpPr>
        <p:spPr>
          <a:xfrm>
            <a:off x="8885235" y="6164262"/>
            <a:ext cx="2792752" cy="369332"/>
          </a:xfrm>
          <a:prstGeom prst="rect">
            <a:avLst/>
          </a:prstGeom>
          <a:noFill/>
        </p:spPr>
        <p:txBody>
          <a:bodyPr wrap="none" rtlCol="0">
            <a:spAutoFit/>
          </a:bodyPr>
          <a:lstStyle/>
          <a:p>
            <a:r>
              <a:rPr lang="en-US" dirty="0">
                <a:solidFill>
                  <a:srgbClr val="505050"/>
                </a:solidFill>
              </a:rPr>
              <a:t>Contoso </a:t>
            </a:r>
            <a:r>
              <a:rPr lang="en-US" dirty="0" smtClean="0">
                <a:solidFill>
                  <a:srgbClr val="505050"/>
                </a:solidFill>
              </a:rPr>
              <a:t>SAP Data Source</a:t>
            </a:r>
            <a:endParaRPr lang="en-US" dirty="0">
              <a:solidFill>
                <a:srgbClr val="505050"/>
              </a:solidFill>
            </a:endParaRPr>
          </a:p>
        </p:txBody>
      </p:sp>
      <p:sp>
        <p:nvSpPr>
          <p:cNvPr id="39" name="TextBox 38"/>
          <p:cNvSpPr txBox="1"/>
          <p:nvPr/>
        </p:nvSpPr>
        <p:spPr>
          <a:xfrm>
            <a:off x="7589837" y="2691662"/>
            <a:ext cx="3134246" cy="1120307"/>
          </a:xfrm>
          <a:prstGeom prst="rect">
            <a:avLst/>
          </a:prstGeom>
          <a:noFill/>
        </p:spPr>
        <p:txBody>
          <a:bodyPr wrap="square" lIns="182880" tIns="146304" rIns="182880" bIns="146304" rtlCol="0">
            <a:spAutoFit/>
          </a:bodyPr>
          <a:lstStyle/>
          <a:p>
            <a:pPr>
              <a:lnSpc>
                <a:spcPct val="90000"/>
              </a:lnSpc>
              <a:spcAft>
                <a:spcPts val="600"/>
              </a:spcAft>
            </a:pPr>
            <a:r>
              <a:rPr lang="en-US" dirty="0">
                <a:gradFill>
                  <a:gsLst>
                    <a:gs pos="2917">
                      <a:srgbClr val="505050"/>
                    </a:gs>
                    <a:gs pos="30000">
                      <a:srgbClr val="505050"/>
                    </a:gs>
                  </a:gsLst>
                  <a:lin ang="5400000" scaled="0"/>
                </a:gradFill>
              </a:rPr>
              <a:t>7</a:t>
            </a:r>
            <a:r>
              <a:rPr lang="en-US" dirty="0" smtClean="0">
                <a:gradFill>
                  <a:gsLst>
                    <a:gs pos="2917">
                      <a:srgbClr val="505050"/>
                    </a:gs>
                    <a:gs pos="30000">
                      <a:srgbClr val="505050"/>
                    </a:gs>
                  </a:gsLst>
                  <a:lin ang="5400000" scaled="0"/>
                </a:gradFill>
              </a:rPr>
              <a:t> respond to OData request with </a:t>
            </a:r>
          </a:p>
          <a:p>
            <a:pPr>
              <a:lnSpc>
                <a:spcPct val="90000"/>
              </a:lnSpc>
              <a:spcAft>
                <a:spcPts val="600"/>
              </a:spcAft>
            </a:pPr>
            <a:r>
              <a:rPr lang="en-US" dirty="0" smtClean="0">
                <a:gradFill>
                  <a:gsLst>
                    <a:gs pos="2917">
                      <a:srgbClr val="505050"/>
                    </a:gs>
                    <a:gs pos="30000">
                      <a:srgbClr val="505050"/>
                    </a:gs>
                  </a:gsLst>
                  <a:lin ang="5400000" scaled="0"/>
                </a:gradFill>
              </a:rPr>
              <a:t>user context</a:t>
            </a:r>
          </a:p>
        </p:txBody>
      </p:sp>
    </p:spTree>
    <p:extLst>
      <p:ext uri="{BB962C8B-B14F-4D97-AF65-F5344CB8AC3E}">
        <p14:creationId xmlns:p14="http://schemas.microsoft.com/office/powerpoint/2010/main" val="1494209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25469" y="1820862"/>
            <a:ext cx="2312568" cy="562647"/>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0245" y="5307859"/>
            <a:ext cx="932736" cy="932603"/>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50879" y="5307859"/>
            <a:ext cx="932736" cy="932603"/>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45740" y="5307859"/>
            <a:ext cx="932736" cy="932603"/>
          </a:xfrm>
          <a:prstGeom prst="rect">
            <a:avLst/>
          </a:prstGeom>
        </p:spPr>
      </p:pic>
      <p:pic>
        <p:nvPicPr>
          <p:cNvPr id="14" name="Picture 13"/>
          <p:cNvPicPr>
            <a:picLocks noChangeAspect="1"/>
          </p:cNvPicPr>
          <p:nvPr/>
        </p:nvPicPr>
        <p:blipFill>
          <a:blip r:embed="rId7"/>
          <a:stretch>
            <a:fillRect/>
          </a:stretch>
        </p:blipFill>
        <p:spPr>
          <a:xfrm>
            <a:off x="4701767" y="2498562"/>
            <a:ext cx="3656273" cy="2518029"/>
          </a:xfrm>
          <a:prstGeom prst="rect">
            <a:avLst/>
          </a:prstGeom>
        </p:spPr>
      </p:pic>
      <p:pic>
        <p:nvPicPr>
          <p:cNvPr id="15" name="Picture 14"/>
          <p:cNvPicPr>
            <a:picLocks noChangeAspect="1"/>
          </p:cNvPicPr>
          <p:nvPr/>
        </p:nvPicPr>
        <p:blipFill>
          <a:blip r:embed="rId8"/>
          <a:stretch>
            <a:fillRect/>
          </a:stretch>
        </p:blipFill>
        <p:spPr>
          <a:xfrm>
            <a:off x="675777" y="2498562"/>
            <a:ext cx="3629348" cy="2518029"/>
          </a:xfrm>
          <a:prstGeom prst="rect">
            <a:avLst/>
          </a:prstGeom>
        </p:spPr>
      </p:pic>
      <p:pic>
        <p:nvPicPr>
          <p:cNvPr id="16" name="Picture 15"/>
          <p:cNvPicPr>
            <a:picLocks noChangeAspect="1"/>
          </p:cNvPicPr>
          <p:nvPr/>
        </p:nvPicPr>
        <p:blipFill>
          <a:blip r:embed="rId9"/>
          <a:stretch>
            <a:fillRect/>
          </a:stretch>
        </p:blipFill>
        <p:spPr>
          <a:xfrm>
            <a:off x="8754682" y="2498562"/>
            <a:ext cx="2977653" cy="2518029"/>
          </a:xfrm>
          <a:prstGeom prst="rect">
            <a:avLst/>
          </a:prstGeom>
        </p:spPr>
      </p:pic>
      <p:sp>
        <p:nvSpPr>
          <p:cNvPr id="18" name="TextBox 17"/>
          <p:cNvSpPr txBox="1"/>
          <p:nvPr/>
        </p:nvSpPr>
        <p:spPr>
          <a:xfrm>
            <a:off x="1801251" y="5444204"/>
            <a:ext cx="2405374" cy="659198"/>
          </a:xfrm>
          <a:prstGeom prst="rect">
            <a:avLst/>
          </a:prstGeom>
          <a:noFill/>
        </p:spPr>
        <p:txBody>
          <a:bodyPr wrap="square" lIns="93269" tIns="46634" rIns="93269" bIns="46634" rtlCol="0">
            <a:spAutoFit/>
          </a:bodyPr>
          <a:lstStyle/>
          <a:p>
            <a:r>
              <a:rPr lang="en-US" dirty="0" smtClean="0">
                <a:solidFill>
                  <a:srgbClr val="505050">
                    <a:lumMod val="50000"/>
                    <a:lumOff val="50000"/>
                  </a:srgbClr>
                </a:solidFill>
                <a:latin typeface="Arial" panose="020B0604020202020204" pitchFamily="34" charset="0"/>
                <a:cs typeface="Arial" panose="020B0604020202020204" pitchFamily="34" charset="0"/>
              </a:rPr>
              <a:t>SAP Vendor Lookup for Word 2013</a:t>
            </a:r>
            <a:endParaRPr lang="en-US" dirty="0">
              <a:solidFill>
                <a:srgbClr val="505050">
                  <a:lumMod val="50000"/>
                  <a:lumOff val="50000"/>
                </a:srgbClr>
              </a:solidFill>
              <a:latin typeface="Arial" panose="020B0604020202020204" pitchFamily="34" charset="0"/>
              <a:cs typeface="Arial" panose="020B0604020202020204" pitchFamily="34" charset="0"/>
            </a:endParaRPr>
          </a:p>
        </p:txBody>
      </p:sp>
      <p:sp>
        <p:nvSpPr>
          <p:cNvPr id="19" name="TextBox 18"/>
          <p:cNvSpPr txBox="1"/>
          <p:nvPr/>
        </p:nvSpPr>
        <p:spPr>
          <a:xfrm>
            <a:off x="5878476" y="5444204"/>
            <a:ext cx="2288154" cy="659198"/>
          </a:xfrm>
          <a:prstGeom prst="rect">
            <a:avLst/>
          </a:prstGeom>
          <a:noFill/>
        </p:spPr>
        <p:txBody>
          <a:bodyPr wrap="square" lIns="93269" tIns="46634" rIns="93269" bIns="46634" rtlCol="0">
            <a:spAutoFit/>
          </a:bodyPr>
          <a:lstStyle/>
          <a:p>
            <a:r>
              <a:rPr lang="en-US" dirty="0" smtClean="0">
                <a:solidFill>
                  <a:srgbClr val="505050">
                    <a:lumMod val="50000"/>
                    <a:lumOff val="50000"/>
                  </a:srgbClr>
                </a:solidFill>
                <a:latin typeface="Arial" panose="020B0604020202020204" pitchFamily="34" charset="0"/>
                <a:cs typeface="Arial" panose="020B0604020202020204" pitchFamily="34" charset="0"/>
              </a:rPr>
              <a:t>SAP Material Info for Excel 2013</a:t>
            </a:r>
            <a:endParaRPr lang="en-US" dirty="0">
              <a:solidFill>
                <a:srgbClr val="505050">
                  <a:lumMod val="50000"/>
                  <a:lumOff val="50000"/>
                </a:srgbClr>
              </a:solidFill>
              <a:latin typeface="Arial" panose="020B0604020202020204" pitchFamily="34" charset="0"/>
              <a:cs typeface="Arial" panose="020B0604020202020204" pitchFamily="34" charset="0"/>
            </a:endParaRPr>
          </a:p>
        </p:txBody>
      </p:sp>
      <p:sp>
        <p:nvSpPr>
          <p:cNvPr id="20" name="TextBox 19"/>
          <p:cNvSpPr txBox="1"/>
          <p:nvPr/>
        </p:nvSpPr>
        <p:spPr>
          <a:xfrm>
            <a:off x="9783615" y="5444204"/>
            <a:ext cx="2484603" cy="659198"/>
          </a:xfrm>
          <a:prstGeom prst="rect">
            <a:avLst/>
          </a:prstGeom>
          <a:noFill/>
        </p:spPr>
        <p:txBody>
          <a:bodyPr wrap="square" lIns="93269" tIns="46634" rIns="93269" bIns="46634" rtlCol="0">
            <a:spAutoFit/>
          </a:bodyPr>
          <a:lstStyle/>
          <a:p>
            <a:r>
              <a:rPr lang="en-US" dirty="0" smtClean="0">
                <a:solidFill>
                  <a:srgbClr val="505050">
                    <a:lumMod val="50000"/>
                    <a:lumOff val="50000"/>
                  </a:srgbClr>
                </a:solidFill>
                <a:latin typeface="Arial" panose="020B0604020202020204" pitchFamily="34" charset="0"/>
                <a:cs typeface="Arial" panose="020B0604020202020204" pitchFamily="34" charset="0"/>
              </a:rPr>
              <a:t>SAP CRM Activity</a:t>
            </a:r>
            <a:br>
              <a:rPr lang="en-US" dirty="0" smtClean="0">
                <a:solidFill>
                  <a:srgbClr val="505050">
                    <a:lumMod val="50000"/>
                    <a:lumOff val="50000"/>
                  </a:srgbClr>
                </a:solidFill>
                <a:latin typeface="Arial" panose="020B0604020202020204" pitchFamily="34" charset="0"/>
                <a:cs typeface="Arial" panose="020B0604020202020204" pitchFamily="34" charset="0"/>
              </a:rPr>
            </a:br>
            <a:r>
              <a:rPr lang="en-US" dirty="0" smtClean="0">
                <a:solidFill>
                  <a:srgbClr val="505050">
                    <a:lumMod val="50000"/>
                    <a:lumOff val="50000"/>
                  </a:srgbClr>
                </a:solidFill>
                <a:latin typeface="Arial" panose="020B0604020202020204" pitchFamily="34" charset="0"/>
                <a:cs typeface="Arial" panose="020B0604020202020204" pitchFamily="34" charset="0"/>
              </a:rPr>
              <a:t>for Outlook &amp; OWA</a:t>
            </a:r>
            <a:endParaRPr lang="en-US" dirty="0">
              <a:solidFill>
                <a:srgbClr val="505050">
                  <a:lumMod val="50000"/>
                  <a:lumOff val="50000"/>
                </a:srgbClr>
              </a:solidFill>
              <a:latin typeface="Arial" panose="020B0604020202020204" pitchFamily="34" charset="0"/>
              <a:cs typeface="Arial" panose="020B0604020202020204" pitchFamily="34" charset="0"/>
            </a:endParaRPr>
          </a:p>
        </p:txBody>
      </p:sp>
      <p:sp>
        <p:nvSpPr>
          <p:cNvPr id="21" name="TextBox 20"/>
          <p:cNvSpPr txBox="1"/>
          <p:nvPr/>
        </p:nvSpPr>
        <p:spPr>
          <a:xfrm>
            <a:off x="880246" y="6441987"/>
            <a:ext cx="5550143" cy="408075"/>
          </a:xfrm>
          <a:prstGeom prst="rect">
            <a:avLst/>
          </a:prstGeom>
          <a:noFill/>
        </p:spPr>
        <p:txBody>
          <a:bodyPr wrap="square" lIns="93269" tIns="46634" rIns="93269" bIns="46634" rtlCol="0">
            <a:spAutoFit/>
          </a:bodyPr>
          <a:lstStyle/>
          <a:p>
            <a:pPr algn="ctr"/>
            <a:r>
              <a:rPr lang="en-US" sz="2000" dirty="0">
                <a:solidFill>
                  <a:srgbClr val="505050">
                    <a:lumMod val="50000"/>
                    <a:lumOff val="50000"/>
                  </a:srgbClr>
                </a:solidFill>
                <a:latin typeface="Arial" panose="020B0604020202020204" pitchFamily="34" charset="0"/>
                <a:cs typeface="Arial" panose="020B0604020202020204" pitchFamily="34" charset="0"/>
              </a:rPr>
              <a:t>http://office.microsoft.com/store</a:t>
            </a:r>
          </a:p>
        </p:txBody>
      </p:sp>
      <p:sp>
        <p:nvSpPr>
          <p:cNvPr id="22" name="TextBox 21"/>
          <p:cNvSpPr txBox="1"/>
          <p:nvPr/>
        </p:nvSpPr>
        <p:spPr>
          <a:xfrm>
            <a:off x="6715696" y="6441987"/>
            <a:ext cx="5016639" cy="408075"/>
          </a:xfrm>
          <a:prstGeom prst="rect">
            <a:avLst/>
          </a:prstGeom>
          <a:noFill/>
        </p:spPr>
        <p:txBody>
          <a:bodyPr wrap="square" lIns="93269" tIns="46634" rIns="93269" bIns="46634" rtlCol="0">
            <a:spAutoFit/>
          </a:bodyPr>
          <a:lstStyle/>
          <a:p>
            <a:pPr algn="ctr"/>
            <a:r>
              <a:rPr lang="en-US" sz="2000" dirty="0">
                <a:solidFill>
                  <a:srgbClr val="505050">
                    <a:lumMod val="50000"/>
                    <a:lumOff val="50000"/>
                  </a:srgbClr>
                </a:solidFill>
                <a:latin typeface="Arial" panose="020B0604020202020204" pitchFamily="34" charset="0"/>
                <a:cs typeface="Arial" panose="020B0604020202020204" pitchFamily="34" charset="0"/>
              </a:rPr>
              <a:t>http://www.connected-erp.com</a:t>
            </a:r>
          </a:p>
        </p:txBody>
      </p:sp>
      <p:sp>
        <p:nvSpPr>
          <p:cNvPr id="2" name="Title 1"/>
          <p:cNvSpPr>
            <a:spLocks noGrp="1"/>
          </p:cNvSpPr>
          <p:nvPr>
            <p:ph type="title"/>
          </p:nvPr>
        </p:nvSpPr>
        <p:spPr/>
        <p:txBody>
          <a:bodyPr/>
          <a:lstStyle/>
          <a:p>
            <a:r>
              <a:rPr lang="en-US" dirty="0" smtClean="0"/>
              <a:t>Connecting Apps for Office with SAP</a:t>
            </a:r>
            <a:endParaRPr lang="en-US" dirty="0"/>
          </a:p>
        </p:txBody>
      </p:sp>
      <p:sp>
        <p:nvSpPr>
          <p:cNvPr id="23" name="Text Placeholder 3"/>
          <p:cNvSpPr txBox="1">
            <a:spLocks/>
          </p:cNvSpPr>
          <p:nvPr/>
        </p:nvSpPr>
        <p:spPr>
          <a:xfrm>
            <a:off x="274639" y="1135062"/>
            <a:ext cx="11889564" cy="794064"/>
          </a:xfrm>
          <a:prstGeom prst="rect">
            <a:avLst/>
          </a:prstGeom>
        </p:spPr>
        <p:txBody>
          <a:bodyPr vert="horz" wrap="square" lIns="182880" tIns="146304" rIns="182880" bIns="146304" rtlCol="0">
            <a:spAutoFit/>
          </a:bodyPr>
          <a:lst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Clr>
                <a:srgbClr val="505050"/>
              </a:buClr>
              <a:buFont typeface="Wingdings" panose="05000000000000000000" pitchFamily="2" charset="2"/>
              <a:buNone/>
            </a:pPr>
            <a:r>
              <a:rPr lang="en-US" sz="3600" dirty="0" smtClean="0">
                <a:gradFill>
                  <a:gsLst>
                    <a:gs pos="0">
                      <a:srgbClr val="0072C6"/>
                    </a:gs>
                    <a:gs pos="86000">
                      <a:srgbClr val="0072C6"/>
                    </a:gs>
                  </a:gsLst>
                  <a:lin ang="5400000" scaled="0"/>
                </a:gradFill>
              </a:rPr>
              <a:t>First apps from partners already available on Office store</a:t>
            </a:r>
            <a:endParaRPr lang="en-US" sz="3600" dirty="0">
              <a:gradFill>
                <a:gsLst>
                  <a:gs pos="0">
                    <a:srgbClr val="0072C6"/>
                  </a:gs>
                  <a:gs pos="86000">
                    <a:srgbClr val="0072C6"/>
                  </a:gs>
                </a:gsLst>
                <a:lin ang="5400000" scaled="0"/>
              </a:gradFill>
            </a:endParaRPr>
          </a:p>
        </p:txBody>
      </p:sp>
    </p:spTree>
    <p:extLst>
      <p:ext uri="{BB962C8B-B14F-4D97-AF65-F5344CB8AC3E}">
        <p14:creationId xmlns:p14="http://schemas.microsoft.com/office/powerpoint/2010/main" val="843036445"/>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br>
              <a:rPr lang="en-US" dirty="0" smtClean="0"/>
            </a:br>
            <a:r>
              <a:rPr lang="en-US" dirty="0" smtClean="0"/>
              <a:t>Partner examples using Apps for Office</a:t>
            </a:r>
            <a:endParaRPr lang="en-US" dirty="0"/>
          </a:p>
        </p:txBody>
      </p:sp>
      <p:sp>
        <p:nvSpPr>
          <p:cNvPr id="5" name="Text Placeholder 4"/>
          <p:cNvSpPr>
            <a:spLocks noGrp="1"/>
          </p:cNvSpPr>
          <p:nvPr>
            <p:ph type="body" sz="quarter" idx="12"/>
          </p:nvPr>
        </p:nvSpPr>
        <p:spPr/>
        <p:txBody>
          <a:bodyPr/>
          <a:lstStyle/>
          <a:p>
            <a:endParaRPr lang="en-US"/>
          </a:p>
        </p:txBody>
      </p:sp>
      <p:sp>
        <p:nvSpPr>
          <p:cNvPr id="2" name="TextBox 1"/>
          <p:cNvSpPr txBox="1"/>
          <p:nvPr/>
        </p:nvSpPr>
        <p:spPr>
          <a:xfrm>
            <a:off x="2314464" y="4142910"/>
            <a:ext cx="10015291" cy="384205"/>
          </a:xfrm>
          <a:prstGeom prst="rect">
            <a:avLst/>
          </a:prstGeom>
          <a:noFill/>
        </p:spPr>
        <p:txBody>
          <a:bodyPr wrap="none" lIns="0" tIns="0" rIns="0" bIns="0" rtlCol="0">
            <a:spAutoFit/>
          </a:bodyPr>
          <a:lstStyle/>
          <a:p>
            <a:r>
              <a:rPr lang="en-US" sz="2448" spc="-71" dirty="0">
                <a:gradFill>
                  <a:gsLst>
                    <a:gs pos="2917">
                      <a:srgbClr val="E6E6E6"/>
                    </a:gs>
                    <a:gs pos="95000">
                      <a:srgbClr val="E6E6E6"/>
                    </a:gs>
                  </a:gsLst>
                  <a:lin ang="5400000" scaled="0"/>
                </a:gradFill>
              </a:rPr>
              <a:t>Demo - SharePoint Online integration, Office integration, Mobile integration</a:t>
            </a:r>
          </a:p>
        </p:txBody>
      </p:sp>
    </p:spTree>
    <p:extLst>
      <p:ext uri="{BB962C8B-B14F-4D97-AF65-F5344CB8AC3E}">
        <p14:creationId xmlns:p14="http://schemas.microsoft.com/office/powerpoint/2010/main" val="200390224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7152727"/>
          </a:xfrm>
        </p:spPr>
        <p:txBody>
          <a:bodyPr/>
          <a:lstStyle/>
          <a:p>
            <a:r>
              <a:rPr lang="en-US" dirty="0" smtClean="0"/>
              <a:t>Building an Outlook add-in with SAP Gateway PAM to integrate SAP contacts</a:t>
            </a:r>
          </a:p>
          <a:p>
            <a:r>
              <a:rPr lang="en-US" dirty="0" smtClean="0"/>
              <a:t>Consuming SAP data in Cloud Business Apps with OData</a:t>
            </a:r>
          </a:p>
          <a:p>
            <a:r>
              <a:rPr lang="en-US" dirty="0" smtClean="0"/>
              <a:t>Using SAP Gateway PAM Services on </a:t>
            </a:r>
            <a:r>
              <a:rPr lang="en-US" smtClean="0"/>
              <a:t>Azure to </a:t>
            </a:r>
            <a:r>
              <a:rPr lang="en-US" dirty="0" smtClean="0"/>
              <a:t>securely integrate SAP data with Outlook, Office 365, and Windows Phone Apps</a:t>
            </a:r>
          </a:p>
          <a:p>
            <a:r>
              <a:rPr lang="en-US" dirty="0" smtClean="0"/>
              <a:t>Connecting Apps for Office with SAP</a:t>
            </a:r>
          </a:p>
          <a:p>
            <a:endParaRPr lang="en-US" dirty="0" smtClean="0"/>
          </a:p>
          <a:p>
            <a:endParaRPr lang="en-US" dirty="0" smtClean="0"/>
          </a:p>
          <a:p>
            <a:pPr lvl="1"/>
            <a:endParaRPr lang="en-US" dirty="0" smtClean="0"/>
          </a:p>
          <a:p>
            <a:pPr lvl="1"/>
            <a:endParaRPr lang="en-US" dirty="0"/>
          </a:p>
        </p:txBody>
      </p:sp>
      <p:sp>
        <p:nvSpPr>
          <p:cNvPr id="4" name="Title 3"/>
          <p:cNvSpPr>
            <a:spLocks noGrp="1"/>
          </p:cNvSpPr>
          <p:nvPr>
            <p:ph type="title"/>
          </p:nvPr>
        </p:nvSpPr>
        <p:spPr/>
        <p:txBody>
          <a:bodyPr/>
          <a:lstStyle/>
          <a:p>
            <a:r>
              <a:rPr lang="en-US" dirty="0" smtClean="0"/>
              <a:t>What we showed</a:t>
            </a:r>
            <a:endParaRPr lang="en-US" dirty="0"/>
          </a:p>
        </p:txBody>
      </p:sp>
      <p:sp>
        <p:nvSpPr>
          <p:cNvPr id="5" name="Rectangle 4"/>
          <p:cNvSpPr/>
          <p:nvPr/>
        </p:nvSpPr>
        <p:spPr bwMode="auto">
          <a:xfrm rot="19353910">
            <a:off x="-466147" y="4288429"/>
            <a:ext cx="2305018" cy="600075"/>
          </a:xfrm>
          <a:prstGeom prst="rect">
            <a:avLst/>
          </a:prstGeom>
          <a:solidFill>
            <a:srgbClr val="00188F">
              <a:alpha val="2902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b="1" i="1" dirty="0">
                <a:solidFill>
                  <a:srgbClr val="FFFFFF"/>
                </a:solidFill>
              </a:rPr>
              <a:t>LAB PREVIEW </a:t>
            </a: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211859622"/>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bwMode="gray">
          <a:xfrm>
            <a:off x="1147514" y="552990"/>
            <a:ext cx="2115929" cy="2115929"/>
            <a:chOff x="2659018" y="0"/>
            <a:chExt cx="6669132" cy="6669132"/>
          </a:xfrm>
        </p:grpSpPr>
        <p:grpSp>
          <p:nvGrpSpPr>
            <p:cNvPr id="15" name="Group 14"/>
            <p:cNvGrpSpPr/>
            <p:nvPr/>
          </p:nvGrpSpPr>
          <p:grpSpPr bwMode="gray">
            <a:xfrm>
              <a:off x="2659018" y="0"/>
              <a:ext cx="6669132" cy="6669132"/>
              <a:chOff x="1353639" y="994954"/>
              <a:chExt cx="3657273" cy="3657273"/>
            </a:xfrm>
          </p:grpSpPr>
          <p:sp>
            <p:nvSpPr>
              <p:cNvPr id="17" name="Oval 16"/>
              <p:cNvSpPr/>
              <p:nvPr/>
            </p:nvSpPr>
            <p:spPr bwMode="gray">
              <a:xfrm>
                <a:off x="1353639" y="994954"/>
                <a:ext cx="3657273" cy="3657273"/>
              </a:xfrm>
              <a:prstGeom prst="ellipse">
                <a:avLst/>
              </a:prstGeom>
              <a:solidFill>
                <a:srgbClr val="375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997"/>
                <a:endParaRPr lang="en-US" sz="1770" dirty="0">
                  <a:solidFill>
                    <a:srgbClr val="FFFFFF"/>
                  </a:solidFill>
                </a:endParaRPr>
              </a:p>
            </p:txBody>
          </p:sp>
          <p:sp>
            <p:nvSpPr>
              <p:cNvPr id="18" name="Oval 17"/>
              <p:cNvSpPr/>
              <p:nvPr/>
            </p:nvSpPr>
            <p:spPr bwMode="gray">
              <a:xfrm>
                <a:off x="1985971" y="1627286"/>
                <a:ext cx="2392609" cy="2392609"/>
              </a:xfrm>
              <a:prstGeom prst="ellipse">
                <a:avLst/>
              </a:prstGeom>
              <a:solidFill>
                <a:srgbClr val="3E6B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997"/>
                <a:endParaRPr lang="en-US" sz="1770" dirty="0">
                  <a:solidFill>
                    <a:srgbClr val="FFFFFF"/>
                  </a:solidFill>
                </a:endParaRPr>
              </a:p>
            </p:txBody>
          </p:sp>
        </p:grpSp>
        <p:pic>
          <p:nvPicPr>
            <p:cNvPr id="16" name="Picture 15"/>
            <p:cNvPicPr>
              <a:picLocks noChangeAspect="1"/>
            </p:cNvPicPr>
            <p:nvPr/>
          </p:nvPicPr>
          <p:blipFill>
            <a:blip r:embed="rId3"/>
            <a:stretch>
              <a:fillRect/>
            </a:stretch>
          </p:blipFill>
          <p:spPr bwMode="gray">
            <a:xfrm>
              <a:off x="4265829" y="2127822"/>
              <a:ext cx="3421147" cy="2132019"/>
            </a:xfrm>
            <a:prstGeom prst="rect">
              <a:avLst/>
            </a:prstGeom>
          </p:spPr>
        </p:pic>
      </p:grpSp>
      <p:pic>
        <p:nvPicPr>
          <p:cNvPr id="2" name="Picture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gray">
          <a:xfrm>
            <a:off x="1439" y="2668919"/>
            <a:ext cx="4232418" cy="3221607"/>
          </a:xfrm>
          <a:prstGeom prst="rect">
            <a:avLst/>
          </a:prstGeom>
        </p:spPr>
      </p:pic>
      <p:pic>
        <p:nvPicPr>
          <p:cNvPr id="4" name="Picture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bwMode="gray">
          <a:xfrm>
            <a:off x="74062" y="3109881"/>
            <a:ext cx="4159795" cy="1513665"/>
          </a:xfrm>
          <a:prstGeom prst="rect">
            <a:avLst/>
          </a:prstGeom>
        </p:spPr>
      </p:pic>
      <p:pic>
        <p:nvPicPr>
          <p:cNvPr id="5" name="Picture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bwMode="gray">
          <a:xfrm>
            <a:off x="135206" y="2745896"/>
            <a:ext cx="3636736" cy="1008955"/>
          </a:xfrm>
          <a:prstGeom prst="rect">
            <a:avLst/>
          </a:prstGeom>
        </p:spPr>
      </p:pic>
      <p:pic>
        <p:nvPicPr>
          <p:cNvPr id="6" name="Picture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bwMode="gray">
          <a:xfrm>
            <a:off x="135206" y="1909766"/>
            <a:ext cx="4119513" cy="1780106"/>
          </a:xfrm>
          <a:prstGeom prst="rect">
            <a:avLst/>
          </a:prstGeom>
        </p:spPr>
      </p:pic>
      <p:sp>
        <p:nvSpPr>
          <p:cNvPr id="23" name="TextBox 22"/>
          <p:cNvSpPr txBox="1"/>
          <p:nvPr/>
        </p:nvSpPr>
        <p:spPr>
          <a:xfrm>
            <a:off x="4861298" y="2123972"/>
            <a:ext cx="7300539" cy="2710060"/>
          </a:xfrm>
          <a:prstGeom prst="rect">
            <a:avLst/>
          </a:prstGeom>
          <a:noFill/>
        </p:spPr>
        <p:txBody>
          <a:bodyPr wrap="square" lIns="182880" tIns="146304" rIns="182880" bIns="182880" rtlCol="0" anchor="t">
            <a:noAutofit/>
          </a:bodyPr>
          <a:lstStyle/>
          <a:p>
            <a:pPr defTabSz="577992"/>
            <a:r>
              <a:rPr lang="en-US" sz="720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Get </a:t>
            </a:r>
            <a:r>
              <a:rPr lang="en-US" sz="7200" smtClean="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engaged</a:t>
            </a:r>
            <a:endParaRPr lang="en-US" sz="72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572021656"/>
      </p:ext>
    </p:extLst>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Getting started: links and references</a:t>
            </a:r>
            <a:endParaRPr lang="en-US" dirty="0"/>
          </a:p>
        </p:txBody>
      </p:sp>
      <p:graphicFrame>
        <p:nvGraphicFramePr>
          <p:cNvPr id="6" name="Table 5"/>
          <p:cNvGraphicFramePr>
            <a:graphicFrameLocks noGrp="1"/>
          </p:cNvGraphicFramePr>
          <p:nvPr>
            <p:extLst/>
          </p:nvPr>
        </p:nvGraphicFramePr>
        <p:xfrm>
          <a:off x="257013" y="1135062"/>
          <a:ext cx="11506200" cy="6583680"/>
        </p:xfrm>
        <a:graphic>
          <a:graphicData uri="http://schemas.openxmlformats.org/drawingml/2006/table">
            <a:tbl>
              <a:tblPr firstRow="1" bandRow="1">
                <a:tableStyleId>{9D7B26C5-4107-4FEC-AEDC-1716B250A1EF}</a:tableStyleId>
              </a:tblPr>
              <a:tblGrid>
                <a:gridCol w="5753100"/>
                <a:gridCol w="5753100"/>
              </a:tblGrid>
              <a:tr h="731520">
                <a:tc>
                  <a:txBody>
                    <a:bodyPr/>
                    <a:lstStyle/>
                    <a:p>
                      <a:pPr algn="l"/>
                      <a:r>
                        <a:rPr lang="en-US" sz="2400" b="0" dirty="0" smtClean="0">
                          <a:gradFill>
                            <a:gsLst>
                              <a:gs pos="1000">
                                <a:schemeClr val="tx1"/>
                              </a:gs>
                              <a:gs pos="100000">
                                <a:schemeClr val="tx1"/>
                              </a:gs>
                            </a:gsLst>
                            <a:lin ang="5400000" scaled="1"/>
                          </a:gradFill>
                          <a:latin typeface="+mn-lt"/>
                        </a:rPr>
                        <a:t>Links and References</a:t>
                      </a:r>
                      <a:endParaRPr lang="en-US" sz="2400" b="0" dirty="0">
                        <a:gradFill>
                          <a:gsLst>
                            <a:gs pos="1000">
                              <a:schemeClr val="tx1"/>
                            </a:gs>
                            <a:gs pos="100000">
                              <a:schemeClr val="tx1"/>
                            </a:gs>
                          </a:gsLst>
                          <a:lin ang="5400000" scaled="1"/>
                        </a:gradFill>
                        <a:latin typeface="+mn-lt"/>
                      </a:endParaRPr>
                    </a:p>
                  </a:txBody>
                  <a:tcPr marL="182880" marR="182880" marT="91440" marB="91440">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2400" b="0" dirty="0">
                        <a:gradFill>
                          <a:gsLst>
                            <a:gs pos="1000">
                              <a:schemeClr val="tx1"/>
                            </a:gs>
                            <a:gs pos="100000">
                              <a:schemeClr val="tx1"/>
                            </a:gs>
                          </a:gsLst>
                          <a:lin ang="5400000" scaled="1"/>
                        </a:gradFill>
                        <a:latin typeface="+mn-lt"/>
                      </a:endParaRPr>
                    </a:p>
                  </a:txBody>
                  <a:tcPr marL="182880" marR="182880" marT="91440" marB="91440">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r>
              <a:tr h="731520">
                <a:tc>
                  <a:txBody>
                    <a:bodyPr/>
                    <a:lstStyle/>
                    <a:p>
                      <a:r>
                        <a:rPr lang="en-US" dirty="0" smtClean="0"/>
                        <a:t>Office Developer Center</a:t>
                      </a:r>
                      <a:endParaRPr lang="en-US" dirty="0">
                        <a:gradFill>
                          <a:gsLst>
                            <a:gs pos="1000">
                              <a:schemeClr val="tx1"/>
                            </a:gs>
                            <a:gs pos="100000">
                              <a:schemeClr val="tx1"/>
                            </a:gs>
                          </a:gsLst>
                          <a:lin ang="5400000" scaled="1"/>
                        </a:gra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21000"/>
                      </a:schemeClr>
                    </a:solidFill>
                  </a:tcPr>
                </a:tc>
                <a:tc>
                  <a:txBody>
                    <a:bodyPr/>
                    <a:lstStyle/>
                    <a:p>
                      <a:r>
                        <a:rPr lang="en-US" dirty="0" smtClean="0">
                          <a:gradFill>
                            <a:gsLst>
                              <a:gs pos="1000">
                                <a:schemeClr val="tx1"/>
                              </a:gs>
                              <a:gs pos="100000">
                                <a:schemeClr val="tx1"/>
                              </a:gs>
                            </a:gsLst>
                            <a:lin ang="5400000" scaled="1"/>
                          </a:gradFill>
                          <a:latin typeface="+mn-lt"/>
                        </a:rPr>
                        <a:t>http://dev.office.com</a:t>
                      </a:r>
                      <a:endParaRPr lang="en-US" dirty="0">
                        <a:gradFill>
                          <a:gsLst>
                            <a:gs pos="1000">
                              <a:schemeClr val="tx1"/>
                            </a:gs>
                            <a:gs pos="100000">
                              <a:schemeClr val="tx1"/>
                            </a:gs>
                          </a:gsLst>
                          <a:lin ang="5400000" scaled="1"/>
                        </a:gra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21000"/>
                      </a:schemeClr>
                    </a:solidFill>
                  </a:tcPr>
                </a:tc>
              </a:tr>
              <a:tr h="731520">
                <a:tc>
                  <a:txBody>
                    <a:bodyPr/>
                    <a:lstStyle/>
                    <a:p>
                      <a:r>
                        <a:rPr lang="en-US" dirty="0" smtClean="0">
                          <a:gradFill>
                            <a:gsLst>
                              <a:gs pos="1000">
                                <a:schemeClr val="tx1"/>
                              </a:gs>
                              <a:gs pos="100000">
                                <a:schemeClr val="tx1"/>
                              </a:gs>
                            </a:gsLst>
                            <a:lin ang="5400000" scaled="1"/>
                          </a:gradFill>
                          <a:latin typeface="+mn-lt"/>
                        </a:rPr>
                        <a:t>Open</a:t>
                      </a:r>
                      <a:r>
                        <a:rPr lang="en-US" baseline="0" dirty="0" smtClean="0">
                          <a:gradFill>
                            <a:gsLst>
                              <a:gs pos="1000">
                                <a:schemeClr val="tx1"/>
                              </a:gs>
                              <a:gs pos="100000">
                                <a:schemeClr val="tx1"/>
                              </a:gs>
                            </a:gsLst>
                            <a:lin ang="5400000" scaled="1"/>
                          </a:gradFill>
                          <a:latin typeface="+mn-lt"/>
                        </a:rPr>
                        <a:t> Data Protocol by Example</a:t>
                      </a:r>
                      <a:endParaRPr lang="en-US" dirty="0">
                        <a:gradFill>
                          <a:gsLst>
                            <a:gs pos="1000">
                              <a:schemeClr val="tx1"/>
                            </a:gs>
                            <a:gs pos="100000">
                              <a:schemeClr val="tx1"/>
                            </a:gs>
                          </a:gsLst>
                          <a:lin ang="5400000" scaled="1"/>
                        </a:gra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21000"/>
                      </a:schemeClr>
                    </a:solidFill>
                  </a:tcPr>
                </a:tc>
                <a:tc>
                  <a:txBody>
                    <a:bodyPr/>
                    <a:lstStyle/>
                    <a:p>
                      <a:r>
                        <a:rPr lang="en-US" dirty="0" smtClean="0">
                          <a:gradFill>
                            <a:gsLst>
                              <a:gs pos="1000">
                                <a:schemeClr val="tx1"/>
                              </a:gs>
                              <a:gs pos="100000">
                                <a:schemeClr val="tx1"/>
                              </a:gs>
                            </a:gsLst>
                            <a:lin ang="5400000" scaled="1"/>
                          </a:gradFill>
                          <a:latin typeface="+mn-lt"/>
                        </a:rPr>
                        <a:t>http://msdn.microsoft.com/en-us/library/ff478141.aspx</a:t>
                      </a:r>
                      <a:endParaRPr lang="en-US" dirty="0">
                        <a:gradFill>
                          <a:gsLst>
                            <a:gs pos="1000">
                              <a:schemeClr val="tx1"/>
                            </a:gs>
                            <a:gs pos="100000">
                              <a:schemeClr val="tx1"/>
                            </a:gs>
                          </a:gsLst>
                          <a:lin ang="5400000" scaled="1"/>
                        </a:gra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21000"/>
                      </a:schemeClr>
                    </a:solidFill>
                  </a:tcPr>
                </a:tc>
              </a:tr>
              <a:tr h="731520">
                <a:tc>
                  <a:txBody>
                    <a:bodyPr/>
                    <a:lstStyle/>
                    <a:p>
                      <a:r>
                        <a:rPr lang="en-US" dirty="0" smtClean="0">
                          <a:gradFill>
                            <a:gsLst>
                              <a:gs pos="1000">
                                <a:schemeClr val="tx1"/>
                              </a:gs>
                              <a:gs pos="100000">
                                <a:schemeClr val="tx1"/>
                              </a:gs>
                            </a:gsLst>
                            <a:lin ang="5400000" scaled="1"/>
                          </a:gradFill>
                          <a:latin typeface="+mn-lt"/>
                        </a:rPr>
                        <a:t>OAuth authentication and authorization flow for cloud-hosted apps in SharePoint 2013</a:t>
                      </a:r>
                      <a:endParaRPr lang="en-US" dirty="0">
                        <a:gradFill>
                          <a:gsLst>
                            <a:gs pos="1000">
                              <a:schemeClr val="tx1"/>
                            </a:gs>
                            <a:gs pos="100000">
                              <a:schemeClr val="tx1"/>
                            </a:gs>
                          </a:gsLst>
                          <a:lin ang="5400000" scaled="1"/>
                        </a:gra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21000"/>
                      </a:schemeClr>
                    </a:solidFill>
                  </a:tcPr>
                </a:tc>
                <a:tc>
                  <a:txBody>
                    <a:bodyPr/>
                    <a:lstStyle/>
                    <a:p>
                      <a:r>
                        <a:rPr lang="en-US" dirty="0" smtClean="0">
                          <a:gradFill>
                            <a:gsLst>
                              <a:gs pos="1000">
                                <a:schemeClr val="tx1"/>
                              </a:gs>
                              <a:gs pos="100000">
                                <a:schemeClr val="tx1"/>
                              </a:gs>
                            </a:gsLst>
                            <a:lin ang="5400000" scaled="1"/>
                          </a:gradFill>
                          <a:latin typeface="+mn-lt"/>
                        </a:rPr>
                        <a:t>http://msdn.microsoft.com/en-us/library/office/fp142382.aspx#OAuth_Actors</a:t>
                      </a:r>
                      <a:endParaRPr lang="en-US" dirty="0">
                        <a:gradFill>
                          <a:gsLst>
                            <a:gs pos="1000">
                              <a:schemeClr val="tx1"/>
                            </a:gs>
                            <a:gs pos="100000">
                              <a:schemeClr val="tx1"/>
                            </a:gs>
                          </a:gsLst>
                          <a:lin ang="5400000" scaled="1"/>
                        </a:gra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21000"/>
                      </a:schemeClr>
                    </a:solidFill>
                  </a:tcPr>
                </a:tc>
              </a:tr>
              <a:tr h="731520">
                <a:tc>
                  <a:txBody>
                    <a:bodyPr/>
                    <a:lstStyle/>
                    <a:p>
                      <a:r>
                        <a:rPr lang="en-US" dirty="0" smtClean="0">
                          <a:gradFill>
                            <a:gsLst>
                              <a:gs pos="1000">
                                <a:schemeClr val="tx1"/>
                              </a:gs>
                              <a:gs pos="100000">
                                <a:schemeClr val="tx1"/>
                              </a:gs>
                            </a:gsLst>
                            <a:lin ang="5400000" scaled="1"/>
                          </a:gradFill>
                          <a:latin typeface="+mn-lt"/>
                        </a:rPr>
                        <a:t>Registration</a:t>
                      </a:r>
                      <a:r>
                        <a:rPr lang="en-US" baseline="0" dirty="0" smtClean="0">
                          <a:gradFill>
                            <a:gsLst>
                              <a:gs pos="1000">
                                <a:schemeClr val="tx1"/>
                              </a:gs>
                              <a:gs pos="100000">
                                <a:schemeClr val="tx1"/>
                              </a:gs>
                            </a:gsLst>
                            <a:lin ang="5400000" scaled="1"/>
                          </a:gradFill>
                          <a:latin typeface="+mn-lt"/>
                        </a:rPr>
                        <a:t> for SAP </a:t>
                      </a:r>
                      <a:r>
                        <a:rPr lang="en-US" baseline="0" dirty="0" err="1" smtClean="0">
                          <a:gradFill>
                            <a:gsLst>
                              <a:gs pos="1000">
                                <a:schemeClr val="tx1"/>
                              </a:gs>
                              <a:gs pos="100000">
                                <a:schemeClr val="tx1"/>
                              </a:gs>
                            </a:gsLst>
                            <a:lin ang="5400000" scaled="1"/>
                          </a:gradFill>
                          <a:latin typeface="+mn-lt"/>
                        </a:rPr>
                        <a:t>NetWeaver</a:t>
                      </a:r>
                      <a:r>
                        <a:rPr lang="en-US" baseline="0" dirty="0" smtClean="0">
                          <a:gradFill>
                            <a:gsLst>
                              <a:gs pos="1000">
                                <a:schemeClr val="tx1"/>
                              </a:gs>
                              <a:gs pos="100000">
                                <a:schemeClr val="tx1"/>
                              </a:gs>
                            </a:gsLst>
                            <a:lin ang="5400000" scaled="1"/>
                          </a:gradFill>
                          <a:latin typeface="+mn-lt"/>
                        </a:rPr>
                        <a:t> Gateway OData service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21000"/>
                      </a:schemeClr>
                    </a:solidFill>
                  </a:tcPr>
                </a:tc>
                <a:tc>
                  <a:txBody>
                    <a:bodyPr/>
                    <a:lstStyle/>
                    <a:p>
                      <a:r>
                        <a:rPr lang="en-US" sz="1800" b="0" i="0" u="none" strike="noStrike" kern="1200" baseline="0" dirty="0" smtClean="0">
                          <a:solidFill>
                            <a:schemeClr val="tx1"/>
                          </a:solidFill>
                          <a:latin typeface="+mn-lt"/>
                          <a:ea typeface="+mn-ea"/>
                          <a:cs typeface="+mn-cs"/>
                        </a:rPr>
                        <a:t>http://scn.sap.com/community/developer-center/netweaver-gateway </a:t>
                      </a:r>
                      <a:endParaRPr lang="en-US" dirty="0">
                        <a:gradFill>
                          <a:gsLst>
                            <a:gs pos="1000">
                              <a:schemeClr val="tx1"/>
                            </a:gs>
                            <a:gs pos="100000">
                              <a:schemeClr val="tx1"/>
                            </a:gs>
                          </a:gsLst>
                          <a:lin ang="5400000" scaled="1"/>
                        </a:gra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21000"/>
                      </a:schemeClr>
                    </a:solidFill>
                  </a:tcPr>
                </a:tc>
              </a:tr>
              <a:tr h="731520">
                <a:tc>
                  <a:txBody>
                    <a:bodyPr/>
                    <a:lstStyle/>
                    <a:p>
                      <a:r>
                        <a:rPr lang="en-US" baseline="0" dirty="0" smtClean="0">
                          <a:gradFill>
                            <a:gsLst>
                              <a:gs pos="1000">
                                <a:schemeClr val="tx1"/>
                              </a:gs>
                              <a:gs pos="100000">
                                <a:schemeClr val="tx1"/>
                              </a:gs>
                            </a:gsLst>
                            <a:lin ang="5400000" scaled="1"/>
                          </a:gradFill>
                          <a:latin typeface="+mn-lt"/>
                        </a:rPr>
                        <a:t>SAP Gateway PAM download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21000"/>
                      </a:schemeClr>
                    </a:solidFill>
                  </a:tcPr>
                </a:tc>
                <a:tc>
                  <a:txBody>
                    <a:bodyPr/>
                    <a:lstStyle/>
                    <a:p>
                      <a:r>
                        <a:rPr lang="en-US" dirty="0" smtClean="0">
                          <a:gradFill>
                            <a:gsLst>
                              <a:gs pos="1000">
                                <a:schemeClr val="tx1"/>
                              </a:gs>
                              <a:gs pos="100000">
                                <a:schemeClr val="tx1"/>
                              </a:gs>
                            </a:gsLst>
                            <a:lin ang="5400000" scaled="1"/>
                          </a:gradFill>
                          <a:latin typeface="+mn-lt"/>
                        </a:rPr>
                        <a:t>http://service.sap.com/swdc</a:t>
                      </a:r>
                      <a:endParaRPr lang="en-US" dirty="0">
                        <a:gradFill>
                          <a:gsLst>
                            <a:gs pos="1000">
                              <a:schemeClr val="tx1"/>
                            </a:gs>
                            <a:gs pos="100000">
                              <a:schemeClr val="tx1"/>
                            </a:gs>
                          </a:gsLst>
                          <a:lin ang="5400000" scaled="1"/>
                        </a:gra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21000"/>
                      </a:schemeClr>
                    </a:solidFill>
                  </a:tcPr>
                </a:tc>
              </a:tr>
              <a:tr h="731520">
                <a:tc>
                  <a:txBody>
                    <a:bodyPr/>
                    <a:lstStyle/>
                    <a:p>
                      <a:r>
                        <a:rPr lang="en-US" baseline="0" dirty="0" smtClean="0">
                          <a:gradFill>
                            <a:gsLst>
                              <a:gs pos="1000">
                                <a:schemeClr val="tx1"/>
                              </a:gs>
                              <a:gs pos="100000">
                                <a:schemeClr val="tx1"/>
                              </a:gs>
                            </a:gsLst>
                            <a:lin ang="5400000" scaled="1"/>
                          </a:gradFill>
                          <a:latin typeface="+mn-lt"/>
                        </a:rPr>
                        <a:t>Sample Gateway PAM OData service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21000"/>
                      </a:schemeClr>
                    </a:solidFill>
                  </a:tcPr>
                </a:tc>
                <a:tc>
                  <a:txBody>
                    <a:bodyPr/>
                    <a:lstStyle/>
                    <a:p>
                      <a:r>
                        <a:rPr lang="en-US" dirty="0" smtClean="0">
                          <a:gradFill>
                            <a:gsLst>
                              <a:gs pos="1000">
                                <a:schemeClr val="tx1"/>
                              </a:gs>
                              <a:gs pos="100000">
                                <a:schemeClr val="tx1"/>
                              </a:gs>
                            </a:gsLst>
                            <a:lin ang="5400000" scaled="1"/>
                          </a:gradFill>
                          <a:latin typeface="+mn-lt"/>
                        </a:rPr>
                        <a:t>https://sapes1.sapdevcenter.com/sap/opu/odata/sap/ZGWSAMPLE_SRV</a:t>
                      </a:r>
                      <a:endParaRPr lang="en-US" dirty="0">
                        <a:gradFill>
                          <a:gsLst>
                            <a:gs pos="1000">
                              <a:schemeClr val="tx1"/>
                            </a:gs>
                            <a:gs pos="100000">
                              <a:schemeClr val="tx1"/>
                            </a:gs>
                          </a:gsLst>
                          <a:lin ang="5400000" scaled="1"/>
                        </a:gra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21000"/>
                      </a:schemeClr>
                    </a:solidFill>
                  </a:tcPr>
                </a:tc>
              </a:tr>
              <a:tr h="731520">
                <a:tc>
                  <a:txBody>
                    <a:bodyPr/>
                    <a:lstStyle/>
                    <a:p>
                      <a:r>
                        <a:rPr lang="en-US" baseline="0" dirty="0" smtClean="0">
                          <a:gradFill>
                            <a:gsLst>
                              <a:gs pos="1000">
                                <a:schemeClr val="tx1"/>
                              </a:gs>
                              <a:gs pos="100000">
                                <a:schemeClr val="tx1"/>
                              </a:gs>
                            </a:gsLst>
                            <a:lin ang="5400000" scaled="1"/>
                          </a:gradFill>
                          <a:latin typeface="+mn-lt"/>
                        </a:rPr>
                        <a:t>SAP Gateway PAM Self-paced learning guide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21000"/>
                      </a:schemeClr>
                    </a:solidFill>
                  </a:tcPr>
                </a:tc>
                <a:tc>
                  <a:txBody>
                    <a:bodyPr/>
                    <a:lstStyle/>
                    <a:p>
                      <a:r>
                        <a:rPr lang="en-US" sz="1800" b="0" i="0" u="none" strike="noStrike" kern="1200" baseline="0" dirty="0" smtClean="0">
                          <a:solidFill>
                            <a:schemeClr val="tx1"/>
                          </a:solidFill>
                          <a:latin typeface="+mn-lt"/>
                          <a:ea typeface="+mn-ea"/>
                          <a:cs typeface="+mn-cs"/>
                        </a:rPr>
                        <a:t>http://wiki.scn.sap.com/wiki/display/Duetent/GWPAM+Self+Paced+Learning </a:t>
                      </a:r>
                      <a:endParaRPr lang="en-US" dirty="0">
                        <a:gradFill>
                          <a:gsLst>
                            <a:gs pos="1000">
                              <a:schemeClr val="tx1"/>
                            </a:gs>
                            <a:gs pos="100000">
                              <a:schemeClr val="tx1"/>
                            </a:gs>
                          </a:gsLst>
                          <a:lin ang="5400000" scaled="1"/>
                        </a:gra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21000"/>
                      </a:schemeClr>
                    </a:solidFill>
                  </a:tcPr>
                </a:tc>
              </a:tr>
              <a:tr h="731520">
                <a:tc>
                  <a:txBody>
                    <a:bodyPr/>
                    <a:lstStyle/>
                    <a:p>
                      <a:endParaRPr lang="en-US" baseline="0" dirty="0" smtClean="0">
                        <a:gradFill>
                          <a:gsLst>
                            <a:gs pos="1000">
                              <a:schemeClr val="tx1"/>
                            </a:gs>
                            <a:gs pos="100000">
                              <a:schemeClr val="tx1"/>
                            </a:gs>
                          </a:gsLst>
                          <a:lin ang="5400000" scaled="1"/>
                        </a:gra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21000"/>
                      </a:schemeClr>
                    </a:solidFill>
                  </a:tcPr>
                </a:tc>
                <a:tc>
                  <a:txBody>
                    <a:bodyPr/>
                    <a:lstStyle/>
                    <a:p>
                      <a:endParaRPr lang="en-US" dirty="0">
                        <a:gradFill>
                          <a:gsLst>
                            <a:gs pos="1000">
                              <a:schemeClr val="tx1"/>
                            </a:gs>
                            <a:gs pos="100000">
                              <a:schemeClr val="tx1"/>
                            </a:gs>
                          </a:gsLst>
                          <a:lin ang="5400000" scaled="1"/>
                        </a:gra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21000"/>
                      </a:schemeClr>
                    </a:solidFill>
                  </a:tcPr>
                </a:tc>
              </a:tr>
            </a:tbl>
          </a:graphicData>
        </a:graphic>
      </p:graphicFrame>
    </p:spTree>
    <p:extLst>
      <p:ext uri="{BB962C8B-B14F-4D97-AF65-F5344CB8AC3E}">
        <p14:creationId xmlns:p14="http://schemas.microsoft.com/office/powerpoint/2010/main" val="2042082460"/>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1"/>
          <p:cNvGraphicFramePr>
            <a:graphicFrameLocks noGrp="1"/>
          </p:cNvGraphicFramePr>
          <p:nvPr>
            <p:extLst/>
          </p:nvPr>
        </p:nvGraphicFramePr>
        <p:xfrm>
          <a:off x="299456" y="1212849"/>
          <a:ext cx="11506200" cy="2926080"/>
        </p:xfrm>
        <a:graphic>
          <a:graphicData uri="http://schemas.openxmlformats.org/drawingml/2006/table">
            <a:tbl>
              <a:tblPr firstRow="1" bandRow="1">
                <a:tableStyleId>{9D7B26C5-4107-4FEC-AEDC-1716B250A1EF}</a:tableStyleId>
              </a:tblPr>
              <a:tblGrid>
                <a:gridCol w="7620000"/>
                <a:gridCol w="3886200"/>
              </a:tblGrid>
              <a:tr h="731520">
                <a:tc>
                  <a:txBody>
                    <a:bodyPr/>
                    <a:lstStyle/>
                    <a:p>
                      <a:pPr algn="l"/>
                      <a:r>
                        <a:rPr lang="en-US" sz="2400" b="0" dirty="0" smtClean="0">
                          <a:gradFill>
                            <a:gsLst>
                              <a:gs pos="1000">
                                <a:schemeClr val="tx1"/>
                              </a:gs>
                              <a:gs pos="100000">
                                <a:schemeClr val="tx1"/>
                              </a:gs>
                            </a:gsLst>
                            <a:lin ang="5400000" scaled="1"/>
                          </a:gradFill>
                          <a:latin typeface="+mn-lt"/>
                        </a:rPr>
                        <a:t>SharePoint Conference Sessions</a:t>
                      </a:r>
                      <a:endParaRPr lang="en-US" sz="2400" b="0" dirty="0">
                        <a:gradFill>
                          <a:gsLst>
                            <a:gs pos="1000">
                              <a:schemeClr val="tx1"/>
                            </a:gs>
                            <a:gs pos="100000">
                              <a:schemeClr val="tx1"/>
                            </a:gs>
                          </a:gsLst>
                          <a:lin ang="5400000" scaled="1"/>
                        </a:gradFill>
                        <a:latin typeface="+mn-lt"/>
                      </a:endParaRPr>
                    </a:p>
                  </a:txBody>
                  <a:tcPr marL="182880" marR="182880" marT="91440" marB="91440">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2400" b="0" dirty="0" smtClean="0">
                          <a:gradFill>
                            <a:gsLst>
                              <a:gs pos="1000">
                                <a:schemeClr val="tx1"/>
                              </a:gs>
                              <a:gs pos="100000">
                                <a:schemeClr val="tx1"/>
                              </a:gs>
                            </a:gsLst>
                            <a:lin ang="5400000" scaled="1"/>
                          </a:gradFill>
                          <a:latin typeface="+mn-lt"/>
                        </a:rPr>
                        <a:t>Time</a:t>
                      </a:r>
                      <a:endParaRPr lang="en-US" sz="2400" b="0" dirty="0">
                        <a:gradFill>
                          <a:gsLst>
                            <a:gs pos="1000">
                              <a:schemeClr val="tx1"/>
                            </a:gs>
                            <a:gs pos="100000">
                              <a:schemeClr val="tx1"/>
                            </a:gs>
                          </a:gsLst>
                          <a:lin ang="5400000" scaled="1"/>
                        </a:gradFill>
                        <a:latin typeface="+mn-lt"/>
                      </a:endParaRPr>
                    </a:p>
                  </a:txBody>
                  <a:tcPr marL="182880" marR="182880" marT="91440" marB="91440">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r>
              <a:tr h="731520">
                <a:tc>
                  <a:txBody>
                    <a:bodyPr/>
                    <a:lstStyle/>
                    <a:p>
                      <a:r>
                        <a:rPr lang="en-US" dirty="0" smtClean="0"/>
                        <a:t>SPC 394 Developing Office 365 Cloud Business Apps</a:t>
                      </a:r>
                      <a:endParaRPr lang="en-US" dirty="0">
                        <a:gradFill>
                          <a:gsLst>
                            <a:gs pos="1000">
                              <a:schemeClr val="tx1"/>
                            </a:gs>
                            <a:gs pos="100000">
                              <a:schemeClr val="tx1"/>
                            </a:gs>
                          </a:gsLst>
                          <a:lin ang="5400000" scaled="1"/>
                        </a:gra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21000"/>
                      </a:schemeClr>
                    </a:solidFill>
                  </a:tcPr>
                </a:tc>
                <a:tc>
                  <a:txBody>
                    <a:bodyPr/>
                    <a:lstStyle/>
                    <a:p>
                      <a:r>
                        <a:rPr lang="en-US" dirty="0" smtClean="0"/>
                        <a:t>March 4, 2014, 10:45 AM-12:00 PM</a:t>
                      </a:r>
                      <a:endParaRPr lang="en-US" dirty="0">
                        <a:gradFill>
                          <a:gsLst>
                            <a:gs pos="1000">
                              <a:schemeClr val="tx1"/>
                            </a:gs>
                            <a:gs pos="100000">
                              <a:schemeClr val="tx1"/>
                            </a:gs>
                          </a:gsLst>
                          <a:lin ang="5400000" scaled="1"/>
                        </a:gra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21000"/>
                      </a:schemeClr>
                    </a:solidFill>
                  </a:tcPr>
                </a:tc>
              </a:tr>
              <a:tr h="731520">
                <a:tc>
                  <a:txBody>
                    <a:bodyPr/>
                    <a:lstStyle/>
                    <a:p>
                      <a:r>
                        <a:rPr lang="en-US" dirty="0" smtClean="0"/>
                        <a:t>SPC 283 Get started developing Apps for Office &amp; SharePoint 2013,</a:t>
                      </a:r>
                      <a:endParaRPr lang="en-US" dirty="0">
                        <a:gradFill>
                          <a:gsLst>
                            <a:gs pos="1000">
                              <a:schemeClr val="tx1"/>
                            </a:gs>
                            <a:gs pos="100000">
                              <a:schemeClr val="tx1"/>
                            </a:gs>
                          </a:gsLst>
                          <a:lin ang="5400000" scaled="1"/>
                        </a:gra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21000"/>
                      </a:schemeClr>
                    </a:solidFill>
                  </a:tcPr>
                </a:tc>
                <a:tc>
                  <a:txBody>
                    <a:bodyPr/>
                    <a:lstStyle/>
                    <a:p>
                      <a:pPr marL="0" marR="0" lvl="1" indent="0" algn="l" defTabSz="932742" rtl="0" eaLnBrk="1" fontAlgn="auto" latinLnBrk="0" hangingPunct="1">
                        <a:lnSpc>
                          <a:spcPct val="100000"/>
                        </a:lnSpc>
                        <a:spcBef>
                          <a:spcPts val="0"/>
                        </a:spcBef>
                        <a:spcAft>
                          <a:spcPts val="0"/>
                        </a:spcAft>
                        <a:buClrTx/>
                        <a:buSzTx/>
                        <a:buFontTx/>
                        <a:buNone/>
                        <a:tabLst/>
                        <a:defRPr/>
                      </a:pPr>
                      <a:r>
                        <a:rPr lang="en-US" dirty="0" smtClean="0"/>
                        <a:t>March 3, 2014, 2:00 PM-3:15 PM </a:t>
                      </a:r>
                    </a:p>
                    <a:p>
                      <a:endParaRPr lang="en-US" dirty="0">
                        <a:gradFill>
                          <a:gsLst>
                            <a:gs pos="1000">
                              <a:schemeClr val="tx1"/>
                            </a:gs>
                            <a:gs pos="100000">
                              <a:schemeClr val="tx1"/>
                            </a:gs>
                          </a:gsLst>
                          <a:lin ang="5400000" scaled="1"/>
                        </a:gra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21000"/>
                      </a:schemeClr>
                    </a:solidFill>
                  </a:tcPr>
                </a:tc>
              </a:tr>
              <a:tr h="731520">
                <a:tc>
                  <a:txBody>
                    <a:bodyPr/>
                    <a:lstStyle/>
                    <a:p>
                      <a:r>
                        <a:rPr lang="en-US" dirty="0" smtClean="0"/>
                        <a:t>SPC 261 Developing and Debugging Apps for SharePoint with Visual Studio 2013</a:t>
                      </a:r>
                      <a:endParaRPr lang="en-US" dirty="0">
                        <a:gradFill>
                          <a:gsLst>
                            <a:gs pos="1000">
                              <a:schemeClr val="tx1"/>
                            </a:gs>
                            <a:gs pos="100000">
                              <a:schemeClr val="tx1"/>
                            </a:gs>
                          </a:gsLst>
                          <a:lin ang="5400000" scaled="1"/>
                        </a:gra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21000"/>
                      </a:schemeClr>
                    </a:solidFill>
                  </a:tcPr>
                </a:tc>
                <a:tc>
                  <a:txBody>
                    <a:bodyPr/>
                    <a:lstStyle/>
                    <a:p>
                      <a:pPr marL="0" marR="0" lvl="1" indent="0" algn="l" defTabSz="932742" rtl="0" eaLnBrk="1" fontAlgn="auto" latinLnBrk="0" hangingPunct="1">
                        <a:lnSpc>
                          <a:spcPct val="100000"/>
                        </a:lnSpc>
                        <a:spcBef>
                          <a:spcPts val="0"/>
                        </a:spcBef>
                        <a:spcAft>
                          <a:spcPts val="0"/>
                        </a:spcAft>
                        <a:buClrTx/>
                        <a:buSzTx/>
                        <a:buFontTx/>
                        <a:buNone/>
                        <a:tabLst/>
                        <a:defRPr/>
                      </a:pPr>
                      <a:r>
                        <a:rPr lang="en-US" dirty="0" smtClean="0"/>
                        <a:t>March 4, 2014, 9:00 AM-10:15 AM </a:t>
                      </a:r>
                    </a:p>
                    <a:p>
                      <a:endParaRPr lang="en-US" dirty="0">
                        <a:gradFill>
                          <a:gsLst>
                            <a:gs pos="1000">
                              <a:schemeClr val="tx1"/>
                            </a:gs>
                            <a:gs pos="100000">
                              <a:schemeClr val="tx1"/>
                            </a:gs>
                          </a:gsLst>
                          <a:lin ang="5400000" scaled="1"/>
                        </a:gra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21000"/>
                      </a:schemeClr>
                    </a:solidFill>
                  </a:tcPr>
                </a:tc>
              </a:tr>
            </a:tbl>
          </a:graphicData>
        </a:graphic>
      </p:graphicFrame>
      <p:sp>
        <p:nvSpPr>
          <p:cNvPr id="5" name="Title 4"/>
          <p:cNvSpPr>
            <a:spLocks noGrp="1"/>
          </p:cNvSpPr>
          <p:nvPr>
            <p:ph type="title"/>
          </p:nvPr>
        </p:nvSpPr>
        <p:spPr/>
        <p:txBody>
          <a:bodyPr/>
          <a:lstStyle/>
          <a:p>
            <a:r>
              <a:rPr lang="en-US" dirty="0" smtClean="0"/>
              <a:t>Getting started: conference </a:t>
            </a:r>
            <a:r>
              <a:rPr lang="en-US" dirty="0"/>
              <a:t>s</a:t>
            </a:r>
            <a:r>
              <a:rPr lang="en-US" dirty="0" smtClean="0"/>
              <a:t>essions</a:t>
            </a:r>
            <a:endParaRPr lang="en-US" dirty="0"/>
          </a:p>
        </p:txBody>
      </p:sp>
    </p:spTree>
    <p:extLst>
      <p:ext uri="{BB962C8B-B14F-4D97-AF65-F5344CB8AC3E}">
        <p14:creationId xmlns:p14="http://schemas.microsoft.com/office/powerpoint/2010/main" val="1518933856"/>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 Placeholder 25"/>
          <p:cNvSpPr txBox="1">
            <a:spLocks/>
          </p:cNvSpPr>
          <p:nvPr/>
        </p:nvSpPr>
        <p:spPr bwMode="invGray">
          <a:xfrm>
            <a:off x="6675438" y="2148958"/>
            <a:ext cx="5486400" cy="1828800"/>
          </a:xfrm>
          <a:prstGeom prst="rect">
            <a:avLst/>
          </a:prstGeom>
        </p:spPr>
        <p:txBody>
          <a:bodyPr vert="horz" wrap="square" lIns="182880" tIns="146304" rIns="182880" bIns="146304" rtlCol="0" anchor="t">
            <a:noAutofit/>
          </a:bodyPr>
          <a:lstStyle>
            <a:lvl1pPr marL="0" indent="0" algn="l" defTabSz="914166" rtl="0" eaLnBrk="1" latinLnBrk="0" hangingPunct="1">
              <a:spcBef>
                <a:spcPct val="20000"/>
              </a:spcBef>
              <a:buFont typeface="Arial" pitchFamily="34" charset="0"/>
              <a:buNone/>
              <a:defRPr sz="6700" kern="1200" spc="-153">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32742">
              <a:lnSpc>
                <a:spcPct val="90000"/>
              </a:lnSpc>
              <a:buClr>
                <a:srgbClr val="FFFFFF"/>
              </a:buClr>
              <a:buSzPct val="90000"/>
            </a:pPr>
            <a:r>
              <a:rPr lang="en-US" sz="6100" dirty="0" smtClean="0">
                <a:gradFill>
                  <a:gsLst>
                    <a:gs pos="0">
                      <a:srgbClr val="FFFFFF"/>
                    </a:gs>
                    <a:gs pos="100000">
                      <a:srgbClr val="FFFFFF"/>
                    </a:gs>
                  </a:gsLst>
                  <a:lin ang="5400000" scaled="0"/>
                </a:gradFill>
              </a:rPr>
              <a:t>Get Started</a:t>
            </a:r>
            <a:br>
              <a:rPr lang="en-US" sz="6100" dirty="0" smtClean="0">
                <a:gradFill>
                  <a:gsLst>
                    <a:gs pos="0">
                      <a:srgbClr val="FFFFFF"/>
                    </a:gs>
                    <a:gs pos="100000">
                      <a:srgbClr val="FFFFFF"/>
                    </a:gs>
                  </a:gsLst>
                  <a:lin ang="5400000" scaled="0"/>
                </a:gradFill>
              </a:rPr>
            </a:br>
            <a:r>
              <a:rPr lang="en-US" sz="3600" spc="0" dirty="0">
                <a:gradFill>
                  <a:gsLst>
                    <a:gs pos="0">
                      <a:srgbClr val="FFFFFF"/>
                    </a:gs>
                    <a:gs pos="100000">
                      <a:srgbClr val="FFFFFF"/>
                    </a:gs>
                  </a:gsLst>
                  <a:lin ang="5400000" scaled="0"/>
                </a:gradFill>
                <a:hlinkClick r:id="rId3"/>
              </a:rPr>
              <a:t>http</a:t>
            </a:r>
            <a:r>
              <a:rPr lang="en-US" sz="3600" spc="0" dirty="0" smtClean="0">
                <a:gradFill>
                  <a:gsLst>
                    <a:gs pos="0">
                      <a:srgbClr val="FFFFFF"/>
                    </a:gs>
                    <a:gs pos="100000">
                      <a:srgbClr val="FFFFFF"/>
                    </a:gs>
                  </a:gsLst>
                  <a:lin ang="5400000" scaled="0"/>
                </a:gradFill>
                <a:hlinkClick r:id="rId3"/>
              </a:rPr>
              <a:t>://dev.office.com</a:t>
            </a:r>
            <a:endParaRPr lang="en-US" sz="3600" spc="0" dirty="0" smtClean="0">
              <a:gradFill>
                <a:gsLst>
                  <a:gs pos="0">
                    <a:srgbClr val="FFFFFF"/>
                  </a:gs>
                  <a:gs pos="100000">
                    <a:srgbClr val="FFFFFF"/>
                  </a:gs>
                </a:gsLst>
                <a:lin ang="5400000" scaled="0"/>
              </a:gradFill>
            </a:endParaRPr>
          </a:p>
          <a:p>
            <a:pPr defTabSz="932742">
              <a:lnSpc>
                <a:spcPct val="90000"/>
              </a:lnSpc>
              <a:buClr>
                <a:srgbClr val="FFFFFF"/>
              </a:buClr>
              <a:buSzPct val="90000"/>
            </a:pPr>
            <a:r>
              <a:rPr lang="en-US" sz="3600" dirty="0">
                <a:solidFill>
                  <a:srgbClr val="FFFFFF"/>
                </a:solidFill>
                <a:hlinkClick r:id="rId4"/>
              </a:rPr>
              <a:t>http://</a:t>
            </a:r>
            <a:r>
              <a:rPr lang="en-US" sz="3600" dirty="0" smtClean="0">
                <a:solidFill>
                  <a:srgbClr val="FFFFFF"/>
                </a:solidFill>
                <a:hlinkClick r:id="rId4"/>
              </a:rPr>
              <a:t>scn.sap.com</a:t>
            </a:r>
            <a:endParaRPr lang="en-US" sz="3600" dirty="0" smtClean="0">
              <a:solidFill>
                <a:srgbClr val="FFFFFF"/>
              </a:solidFill>
            </a:endParaRPr>
          </a:p>
          <a:p>
            <a:pPr defTabSz="932742">
              <a:lnSpc>
                <a:spcPct val="90000"/>
              </a:lnSpc>
              <a:buClr>
                <a:srgbClr val="FFFFFF"/>
              </a:buClr>
              <a:buSzPct val="90000"/>
            </a:pPr>
            <a:endParaRPr lang="en-US" sz="3600" spc="0" dirty="0" smtClean="0">
              <a:gradFill>
                <a:gsLst>
                  <a:gs pos="0">
                    <a:srgbClr val="FFFFFF"/>
                  </a:gs>
                  <a:gs pos="100000">
                    <a:srgbClr val="FFFFFF"/>
                  </a:gs>
                </a:gsLst>
                <a:lin ang="5400000" scaled="0"/>
              </a:gradFill>
            </a:endParaRPr>
          </a:p>
          <a:p>
            <a:pPr defTabSz="932742">
              <a:lnSpc>
                <a:spcPct val="90000"/>
              </a:lnSpc>
              <a:buClr>
                <a:srgbClr val="FFFFFF"/>
              </a:buClr>
              <a:buSzPct val="90000"/>
            </a:pPr>
            <a:endParaRPr lang="en-US" sz="3600" spc="0" dirty="0">
              <a:gradFill>
                <a:gsLst>
                  <a:gs pos="0">
                    <a:srgbClr val="FFFFFF"/>
                  </a:gs>
                  <a:gs pos="100000">
                    <a:srgbClr val="FFFFFF"/>
                  </a:gs>
                </a:gsLst>
                <a:lin ang="5400000" scaled="0"/>
              </a:gradFill>
            </a:endParaRPr>
          </a:p>
          <a:p>
            <a:pPr defTabSz="932742">
              <a:lnSpc>
                <a:spcPct val="90000"/>
              </a:lnSpc>
              <a:buClr>
                <a:srgbClr val="FFFFFF"/>
              </a:buClr>
              <a:buSzPct val="90000"/>
            </a:pPr>
            <a:r>
              <a:rPr lang="en-US" sz="3600" spc="0" dirty="0" smtClean="0">
                <a:gradFill>
                  <a:gsLst>
                    <a:gs pos="0">
                      <a:srgbClr val="FFFFFF"/>
                    </a:gs>
                    <a:gs pos="100000">
                      <a:srgbClr val="FFFFFF"/>
                    </a:gs>
                  </a:gsLst>
                  <a:lin ang="5400000" scaled="0"/>
                </a:gradFill>
                <a:hlinkClick r:id="rId5"/>
              </a:rPr>
              <a:t>shoshe@microsoft.com</a:t>
            </a:r>
            <a:endParaRPr lang="en-US" sz="3600" spc="0" dirty="0" smtClean="0">
              <a:gradFill>
                <a:gsLst>
                  <a:gs pos="0">
                    <a:srgbClr val="FFFFFF"/>
                  </a:gs>
                  <a:gs pos="100000">
                    <a:srgbClr val="FFFFFF"/>
                  </a:gs>
                </a:gsLst>
                <a:lin ang="5400000" scaled="0"/>
              </a:gradFill>
            </a:endParaRPr>
          </a:p>
          <a:p>
            <a:pPr defTabSz="932742">
              <a:lnSpc>
                <a:spcPct val="90000"/>
              </a:lnSpc>
              <a:buClr>
                <a:srgbClr val="FFFFFF"/>
              </a:buClr>
              <a:buSzPct val="90000"/>
            </a:pPr>
            <a:r>
              <a:rPr lang="en-US" sz="3600" spc="0" dirty="0">
                <a:gradFill>
                  <a:gsLst>
                    <a:gs pos="0">
                      <a:srgbClr val="FFFFFF"/>
                    </a:gs>
                    <a:gs pos="100000">
                      <a:srgbClr val="FFFFFF"/>
                    </a:gs>
                  </a:gsLst>
                  <a:lin ang="5400000" scaled="0"/>
                </a:gradFill>
                <a:hlinkClick r:id="rId6"/>
              </a:rPr>
              <a:t>y</a:t>
            </a:r>
            <a:r>
              <a:rPr lang="en-US" sz="3600" spc="0" dirty="0" smtClean="0">
                <a:gradFill>
                  <a:gsLst>
                    <a:gs pos="0">
                      <a:srgbClr val="FFFFFF"/>
                    </a:gs>
                    <a:gs pos="100000">
                      <a:srgbClr val="FFFFFF"/>
                    </a:gs>
                  </a:gsLst>
                  <a:lin ang="5400000" scaled="0"/>
                </a:gradFill>
                <a:hlinkClick r:id="rId6"/>
              </a:rPr>
              <a:t>uval.anafi@sap.com</a:t>
            </a:r>
            <a:endParaRPr lang="en-US" sz="3600" spc="0" dirty="0" smtClean="0">
              <a:gradFill>
                <a:gsLst>
                  <a:gs pos="0">
                    <a:srgbClr val="FFFFFF"/>
                  </a:gs>
                  <a:gs pos="100000">
                    <a:srgbClr val="FFFFFF"/>
                  </a:gs>
                </a:gsLst>
                <a:lin ang="5400000" scaled="0"/>
              </a:gradFill>
            </a:endParaRPr>
          </a:p>
          <a:p>
            <a:pPr defTabSz="932742">
              <a:lnSpc>
                <a:spcPct val="90000"/>
              </a:lnSpc>
              <a:buClr>
                <a:srgbClr val="FFFFFF"/>
              </a:buClr>
              <a:buSzPct val="90000"/>
            </a:pPr>
            <a:endParaRPr lang="en-US" sz="3600" spc="0" dirty="0" smtClean="0">
              <a:gradFill>
                <a:gsLst>
                  <a:gs pos="0">
                    <a:srgbClr val="FFFFFF"/>
                  </a:gs>
                  <a:gs pos="100000">
                    <a:srgbClr val="FFFFFF"/>
                  </a:gs>
                </a:gsLst>
                <a:lin ang="5400000" scaled="0"/>
              </a:gradFill>
            </a:endParaRPr>
          </a:p>
          <a:p>
            <a:pPr defTabSz="932742">
              <a:lnSpc>
                <a:spcPct val="90000"/>
              </a:lnSpc>
              <a:buClr>
                <a:srgbClr val="FFFFFF"/>
              </a:buClr>
              <a:buSzPct val="90000"/>
            </a:pPr>
            <a:endParaRPr lang="en-US" sz="3600" spc="0" dirty="0">
              <a:gradFill>
                <a:gsLst>
                  <a:gs pos="0">
                    <a:srgbClr val="FFFFFF"/>
                  </a:gs>
                  <a:gs pos="100000">
                    <a:srgbClr val="FFFFFF"/>
                  </a:gs>
                </a:gsLst>
                <a:lin ang="5400000" scaled="0"/>
              </a:gradFill>
            </a:endParaRPr>
          </a:p>
        </p:txBody>
      </p:sp>
      <p:pic>
        <p:nvPicPr>
          <p:cNvPr id="7" name="Picture 6"/>
          <p:cNvPicPr>
            <a:picLocks noChangeAspect="1"/>
          </p:cNvPicPr>
          <p:nvPr/>
        </p:nvPicPr>
        <p:blipFill rotWithShape="1">
          <a:blip r:embed="rId7" cstate="print">
            <a:extLst>
              <a:ext uri="{28A0092B-C50C-407E-A947-70E740481C1C}">
                <a14:useLocalDpi xmlns:a14="http://schemas.microsoft.com/office/drawing/2010/main" val="0"/>
              </a:ext>
            </a:extLst>
          </a:blip>
          <a:srcRect b="14927"/>
          <a:stretch/>
        </p:blipFill>
        <p:spPr>
          <a:xfrm>
            <a:off x="956149" y="1044109"/>
            <a:ext cx="4867735" cy="5950415"/>
          </a:xfrm>
          <a:prstGeom prst="rect">
            <a:avLst/>
          </a:prstGeom>
        </p:spPr>
      </p:pic>
      <p:pic>
        <p:nvPicPr>
          <p:cNvPr id="8" name="Picture 7"/>
          <p:cNvPicPr>
            <a:picLocks noChangeAspect="1"/>
          </p:cNvPicPr>
          <p:nvPr/>
        </p:nvPicPr>
        <p:blipFill>
          <a:blip r:embed="rId8"/>
          <a:stretch>
            <a:fillRect/>
          </a:stretch>
        </p:blipFill>
        <p:spPr>
          <a:xfrm>
            <a:off x="1166939" y="1272917"/>
            <a:ext cx="4463796" cy="2938195"/>
          </a:xfrm>
          <a:prstGeom prst="rect">
            <a:avLst/>
          </a:prstGeom>
        </p:spPr>
      </p:pic>
    </p:spTree>
    <p:extLst>
      <p:ext uri="{BB962C8B-B14F-4D97-AF65-F5344CB8AC3E}">
        <p14:creationId xmlns:p14="http://schemas.microsoft.com/office/powerpoint/2010/main" val="13893739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9FC54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dirty="0" err="1"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1600">
                  <a:solidFill>
                    <a:srgbClr val="FFFFFF"/>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algn="ctr">
              <a:lnSpc>
                <a:spcPct val="90000"/>
              </a:lnSpc>
              <a:spcAft>
                <a:spcPts val="600"/>
              </a:spcAft>
              <a:defRPr/>
            </a:pPr>
            <a:r>
              <a:rPr lang="en-US" sz="2000" kern="0" dirty="0" smtClean="0">
                <a:gradFill>
                  <a:gsLst>
                    <a:gs pos="2917">
                      <a:srgbClr val="00BCF2">
                        <a:lumMod val="20000"/>
                        <a:lumOff val="80000"/>
                      </a:srgbClr>
                    </a:gs>
                    <a:gs pos="96000">
                      <a:srgbClr val="00BCF2">
                        <a:lumMod val="20000"/>
                        <a:lumOff val="80000"/>
                      </a:srgbClr>
                    </a:gs>
                  </a:gsLst>
                  <a:lin ang="5400000" scaled="0"/>
                </a:gradFill>
                <a:latin typeface="Segoe UI Light"/>
              </a:rPr>
              <a:t>connect. </a:t>
            </a:r>
            <a:r>
              <a:rPr lang="en-US" sz="2000" kern="0" dirty="0" smtClean="0">
                <a:gradFill>
                  <a:gsLst>
                    <a:gs pos="2917">
                      <a:srgbClr val="00BCF2"/>
                    </a:gs>
                    <a:gs pos="30000">
                      <a:srgbClr val="00BCF2"/>
                    </a:gs>
                  </a:gsLst>
                  <a:lin ang="5400000" scaled="0"/>
                </a:gradFill>
                <a:latin typeface="Segoe UI Light"/>
              </a:rPr>
              <a:t>reimagine. </a:t>
            </a:r>
            <a:r>
              <a:rPr lang="en-US" sz="2000" kern="0" dirty="0" smtClean="0">
                <a:gradFill>
                  <a:gsLst>
                    <a:gs pos="2917">
                      <a:srgbClr val="0072C6"/>
                    </a:gs>
                    <a:gs pos="30000">
                      <a:srgbClr val="0072C6"/>
                    </a:gs>
                  </a:gsLst>
                  <a:lin ang="5400000" scaled="0"/>
                </a:gradFill>
                <a:latin typeface="Segoe UI Ligh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1701365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3542445"/>
      </p:ext>
    </p:extLst>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441969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a:xfrm>
            <a:off x="478578" y="5681275"/>
            <a:ext cx="10554380" cy="847623"/>
          </a:xfrm>
          <a:prstGeom prst="rect">
            <a:avLst/>
          </a:prstGeom>
        </p:spPr>
        <p:txBody>
          <a:bodyPr wrap="square" lIns="93238" tIns="46618" rIns="93238" bIns="46618">
            <a:spAutoFit/>
          </a:bodyPr>
          <a:lstStyle/>
          <a:p>
            <a:pPr marL="60325" indent="-60325" algn="just"/>
            <a:r>
              <a:rPr lang="en-US" sz="1632" i="1" dirty="0">
                <a:solidFill>
                  <a:srgbClr val="505050"/>
                </a:solidFill>
                <a:cs typeface="Arial" pitchFamily="34" charset="0"/>
              </a:rPr>
              <a:t>“SAP and Microsoft are doing great things together around Duet Enterprise and SQL Server, but that’s not the whole story. Moving forward SAP is committed to working with Microsoft around the cloud, mobility and big data.” </a:t>
            </a:r>
            <a:r>
              <a:rPr lang="en-US" sz="1632" i="1" dirty="0" smtClean="0">
                <a:solidFill>
                  <a:srgbClr val="505050"/>
                </a:solidFill>
                <a:cs typeface="Arial" pitchFamily="34" charset="0"/>
              </a:rPr>
              <a:t/>
            </a:r>
            <a:br>
              <a:rPr lang="en-US" sz="1632" i="1" dirty="0" smtClean="0">
                <a:solidFill>
                  <a:srgbClr val="505050"/>
                </a:solidFill>
                <a:cs typeface="Arial" pitchFamily="34" charset="0"/>
              </a:rPr>
            </a:br>
            <a:r>
              <a:rPr lang="en-US" sz="1632" i="1" dirty="0" smtClean="0">
                <a:solidFill>
                  <a:srgbClr val="505050"/>
                </a:solidFill>
                <a:cs typeface="Arial" pitchFamily="34" charset="0"/>
              </a:rPr>
              <a:t>- </a:t>
            </a:r>
            <a:r>
              <a:rPr lang="en-US" sz="1224" i="1" dirty="0">
                <a:solidFill>
                  <a:srgbClr val="505050"/>
                </a:solidFill>
                <a:cs typeface="Arial" pitchFamily="34" charset="0"/>
              </a:rPr>
              <a:t>Bill McDermott, Co-CEO, SAP AG</a:t>
            </a:r>
          </a:p>
        </p:txBody>
      </p:sp>
      <p:sp>
        <p:nvSpPr>
          <p:cNvPr id="22" name="Rectangle 21"/>
          <p:cNvSpPr/>
          <p:nvPr/>
        </p:nvSpPr>
        <p:spPr bwMode="auto">
          <a:xfrm>
            <a:off x="5597654" y="1816502"/>
            <a:ext cx="1259821" cy="1198712"/>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45709" tIns="45709" rIns="45709" bIns="45709" numCol="1" spcCol="0" rtlCol="0" fromWordArt="0" anchor="ctr" anchorCtr="0" forceAA="0" compatLnSpc="1">
            <a:prstTxWarp prst="textNoShape">
              <a:avLst/>
            </a:prstTxWarp>
            <a:noAutofit/>
          </a:bodyP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3833" fontAlgn="base">
              <a:spcBef>
                <a:spcPct val="0"/>
              </a:spcBef>
              <a:spcAft>
                <a:spcPct val="0"/>
              </a:spcAft>
            </a:pPr>
            <a:endParaRPr lang="en-US" sz="1800" dirty="0">
              <a:gradFill>
                <a:gsLst>
                  <a:gs pos="0">
                    <a:srgbClr val="FFFFFF"/>
                  </a:gs>
                  <a:gs pos="100000">
                    <a:srgbClr val="FFFFFF"/>
                  </a:gs>
                </a:gsLst>
                <a:lin ang="5400000" scaled="0"/>
              </a:gradFill>
              <a:ea typeface="Segoe UI" pitchFamily="34" charset="0"/>
              <a:cs typeface="Segoe UI" pitchFamily="34" charset="0"/>
            </a:endParaRPr>
          </a:p>
        </p:txBody>
      </p:sp>
      <p:sp>
        <p:nvSpPr>
          <p:cNvPr id="24" name="Rectangle 23"/>
          <p:cNvSpPr/>
          <p:nvPr/>
        </p:nvSpPr>
        <p:spPr bwMode="auto">
          <a:xfrm>
            <a:off x="5597653" y="4373741"/>
            <a:ext cx="5262648" cy="495122"/>
          </a:xfrm>
          <a:prstGeom prst="rect">
            <a:avLst/>
          </a:prstGeom>
          <a:solidFill>
            <a:schemeClr val="bg2"/>
          </a:solidFill>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60801" tIns="0" rIns="60801" bIns="0" numCol="1" spcCol="0" rtlCol="0" fromWordArt="0" anchor="ctr" anchorCtr="0" forceAA="0" compatLnSpc="1">
            <a:prstTxWarp prst="textNoShape">
              <a:avLst/>
            </a:prstTxWarp>
            <a:noAutofit/>
          </a:bodyPr>
          <a:lstStyle/>
          <a:p>
            <a:pPr algn="ctr" defTabSz="911691" fontAlgn="base">
              <a:lnSpc>
                <a:spcPct val="90000"/>
              </a:lnSpc>
              <a:spcBef>
                <a:spcPct val="0"/>
              </a:spcBef>
              <a:spcAft>
                <a:spcPct val="0"/>
              </a:spcAft>
            </a:pPr>
            <a:r>
              <a:rPr lang="en-IN" sz="2000" dirty="0">
                <a:solidFill>
                  <a:srgbClr val="505050"/>
                </a:solidFill>
                <a:ea typeface="Segoe UI" pitchFamily="34" charset="0"/>
                <a:cs typeface="Segoe UI" pitchFamily="34" charset="0"/>
              </a:rPr>
              <a:t>SAP and Microsoft Focus on Co-Innovation</a:t>
            </a:r>
            <a:endParaRPr lang="en-US" sz="2000" dirty="0">
              <a:solidFill>
                <a:srgbClr val="505050"/>
              </a:solidFill>
              <a:ea typeface="Segoe UI" pitchFamily="34" charset="0"/>
              <a:cs typeface="Segoe UI" pitchFamily="34" charset="0"/>
            </a:endParaRPr>
          </a:p>
        </p:txBody>
      </p:sp>
      <p:sp>
        <p:nvSpPr>
          <p:cNvPr id="14" name="Rectangle 13"/>
          <p:cNvSpPr/>
          <p:nvPr/>
        </p:nvSpPr>
        <p:spPr bwMode="auto">
          <a:xfrm>
            <a:off x="5597654" y="3095536"/>
            <a:ext cx="1259821" cy="1197864"/>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45709" tIns="45709" rIns="45709" bIns="45709" numCol="1" spcCol="0" rtlCol="0" fromWordArt="0" anchor="b" anchorCtr="0" forceAA="0" compatLnSpc="1">
            <a:prstTxWarp prst="textNoShape">
              <a:avLst/>
            </a:prstTxWarp>
            <a:noAutofit/>
          </a:bodyP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3833" fontAlgn="base">
              <a:spcBef>
                <a:spcPct val="0"/>
              </a:spcBef>
              <a:spcAft>
                <a:spcPct val="0"/>
              </a:spcAft>
            </a:pPr>
            <a:endParaRPr lang="en-US" sz="1599" dirty="0">
              <a:gradFill>
                <a:gsLst>
                  <a:gs pos="0">
                    <a:srgbClr val="FFFFFF"/>
                  </a:gs>
                  <a:gs pos="100000">
                    <a:srgbClr val="FFFFFF"/>
                  </a:gs>
                </a:gsLst>
                <a:lin ang="5400000" scaled="0"/>
              </a:gradFill>
              <a:ea typeface="Segoe UI" pitchFamily="34" charset="0"/>
              <a:cs typeface="Segoe UI" pitchFamily="34" charset="0"/>
            </a:endParaRPr>
          </a:p>
        </p:txBody>
      </p:sp>
      <p:sp>
        <p:nvSpPr>
          <p:cNvPr id="16" name="Rectangle 15"/>
          <p:cNvSpPr/>
          <p:nvPr/>
        </p:nvSpPr>
        <p:spPr bwMode="auto">
          <a:xfrm>
            <a:off x="6934967" y="1816502"/>
            <a:ext cx="1259821" cy="1198712"/>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45709" tIns="45709" rIns="45709" bIns="45709" numCol="1" spcCol="0" rtlCol="0" fromWordArt="0" anchor="ctr" anchorCtr="0" forceAA="0" compatLnSpc="1">
            <a:prstTxWarp prst="textNoShape">
              <a:avLst/>
            </a:prstTxWarp>
            <a:noAutofit/>
          </a:bodyP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3833" fontAlgn="base">
              <a:spcBef>
                <a:spcPct val="0"/>
              </a:spcBef>
              <a:spcAft>
                <a:spcPct val="0"/>
              </a:spcAft>
            </a:pPr>
            <a:endParaRPr lang="en-US" sz="1800" dirty="0">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6"/>
          <p:cNvSpPr/>
          <p:nvPr/>
        </p:nvSpPr>
        <p:spPr bwMode="auto">
          <a:xfrm>
            <a:off x="6934967" y="3095536"/>
            <a:ext cx="1259821" cy="1197864"/>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45709" tIns="45709" rIns="45709" bIns="45709" numCol="1" spcCol="0" rtlCol="0" fromWordArt="0" anchor="ctr" anchorCtr="0" forceAA="0" compatLnSpc="1">
            <a:prstTxWarp prst="textNoShape">
              <a:avLst/>
            </a:prstTxWarp>
            <a:noAutofit/>
          </a:bodyP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3833" fontAlgn="base">
              <a:spcBef>
                <a:spcPct val="0"/>
              </a:spcBef>
              <a:spcAft>
                <a:spcPct val="0"/>
              </a:spcAft>
            </a:pPr>
            <a:endParaRPr lang="en-US" sz="1800" dirty="0">
              <a:gradFill>
                <a:gsLst>
                  <a:gs pos="0">
                    <a:srgbClr val="FFFFFF"/>
                  </a:gs>
                  <a:gs pos="100000">
                    <a:srgbClr val="FFFFFF"/>
                  </a:gs>
                </a:gsLst>
                <a:lin ang="5400000" scaled="0"/>
              </a:gradFill>
              <a:ea typeface="Segoe UI" pitchFamily="34" charset="0"/>
              <a:cs typeface="Segoe UI" pitchFamily="34" charset="0"/>
            </a:endParaRPr>
          </a:p>
        </p:txBody>
      </p:sp>
      <p:sp>
        <p:nvSpPr>
          <p:cNvPr id="18" name="Rectangle 17"/>
          <p:cNvSpPr/>
          <p:nvPr/>
        </p:nvSpPr>
        <p:spPr bwMode="auto">
          <a:xfrm>
            <a:off x="8263166" y="1816502"/>
            <a:ext cx="1259821" cy="1198712"/>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45709" tIns="45709" rIns="45709" bIns="45709" numCol="1" spcCol="0" rtlCol="0" fromWordArt="0" anchor="b" anchorCtr="0" forceAA="0" compatLnSpc="1">
            <a:prstTxWarp prst="textNoShape">
              <a:avLst/>
            </a:prstTxWarp>
            <a:noAutofit/>
          </a:bodyP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3833" fontAlgn="base">
              <a:spcBef>
                <a:spcPct val="0"/>
              </a:spcBef>
              <a:spcAft>
                <a:spcPct val="0"/>
              </a:spcAft>
            </a:pPr>
            <a:r>
              <a:rPr lang="en-US" sz="1399" dirty="0">
                <a:gradFill>
                  <a:gsLst>
                    <a:gs pos="0">
                      <a:srgbClr val="FFFFFF"/>
                    </a:gs>
                    <a:gs pos="100000">
                      <a:srgbClr val="FFFFFF"/>
                    </a:gs>
                  </a:gsLst>
                  <a:lin ang="5400000" scaled="0"/>
                </a:gradFill>
                <a:ea typeface="Segoe UI" pitchFamily="34" charset="0"/>
                <a:cs typeface="Segoe UI" pitchFamily="34" charset="0"/>
              </a:rPr>
              <a:t>Public Cloud</a:t>
            </a:r>
          </a:p>
        </p:txBody>
      </p:sp>
      <p:sp>
        <p:nvSpPr>
          <p:cNvPr id="19" name="Rectangle 18"/>
          <p:cNvSpPr/>
          <p:nvPr/>
        </p:nvSpPr>
        <p:spPr bwMode="auto">
          <a:xfrm>
            <a:off x="8263166" y="3095536"/>
            <a:ext cx="1259821" cy="1197864"/>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45709" tIns="45709" rIns="45709" bIns="45709" numCol="1" spcCol="0" rtlCol="0" fromWordArt="0" anchor="b" anchorCtr="0" forceAA="0" compatLnSpc="1">
            <a:prstTxWarp prst="textNoShape">
              <a:avLst/>
            </a:prstTxWarp>
            <a:noAutofit/>
          </a:bodyP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3833" fontAlgn="base">
              <a:spcBef>
                <a:spcPct val="0"/>
              </a:spcBef>
              <a:spcAft>
                <a:spcPct val="0"/>
              </a:spcAft>
            </a:pPr>
            <a:r>
              <a:rPr lang="en-US" sz="1399" dirty="0">
                <a:gradFill>
                  <a:gsLst>
                    <a:gs pos="0">
                      <a:srgbClr val="FFFFFF"/>
                    </a:gs>
                    <a:gs pos="100000">
                      <a:srgbClr val="FFFFFF"/>
                    </a:gs>
                  </a:gsLst>
                  <a:lin ang="5400000" scaled="0"/>
                </a:gradFill>
                <a:ea typeface="Segoe UI" pitchFamily="34" charset="0"/>
                <a:cs typeface="Segoe UI" pitchFamily="34" charset="0"/>
              </a:rPr>
              <a:t>Private Cloud</a:t>
            </a:r>
          </a:p>
        </p:txBody>
      </p:sp>
      <p:sp>
        <p:nvSpPr>
          <p:cNvPr id="20" name="Rectangle 19"/>
          <p:cNvSpPr/>
          <p:nvPr/>
        </p:nvSpPr>
        <p:spPr bwMode="auto">
          <a:xfrm>
            <a:off x="9600480" y="1816502"/>
            <a:ext cx="1259821" cy="1198712"/>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45709" tIns="45709" rIns="45709" bIns="45709" numCol="1" spcCol="0" rtlCol="0" fromWordArt="0" anchor="b" anchorCtr="0" forceAA="0" compatLnSpc="1">
            <a:prstTxWarp prst="textNoShape">
              <a:avLst/>
            </a:prstTxWarp>
            <a:noAutofit/>
          </a:bodyP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3833" fontAlgn="base">
              <a:spcBef>
                <a:spcPct val="0"/>
              </a:spcBef>
              <a:spcAft>
                <a:spcPct val="0"/>
              </a:spcAft>
            </a:pPr>
            <a:r>
              <a:rPr lang="en-US" sz="1399" dirty="0">
                <a:gradFill>
                  <a:gsLst>
                    <a:gs pos="0">
                      <a:srgbClr val="FFFFFF"/>
                    </a:gs>
                    <a:gs pos="100000">
                      <a:srgbClr val="FFFFFF"/>
                    </a:gs>
                  </a:gsLst>
                  <a:lin ang="5400000" scaled="0"/>
                </a:gradFill>
                <a:ea typeface="Segoe UI" pitchFamily="34" charset="0"/>
                <a:cs typeface="Segoe UI" pitchFamily="34" charset="0"/>
              </a:rPr>
              <a:t>Mobility</a:t>
            </a:r>
          </a:p>
        </p:txBody>
      </p:sp>
      <p:sp>
        <p:nvSpPr>
          <p:cNvPr id="21" name="Rectangle 20"/>
          <p:cNvSpPr/>
          <p:nvPr/>
        </p:nvSpPr>
        <p:spPr bwMode="auto">
          <a:xfrm>
            <a:off x="9600480" y="3095536"/>
            <a:ext cx="1259821" cy="1197864"/>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45709" tIns="45709" rIns="45709" bIns="45709" numCol="1" spcCol="0" rtlCol="0" fromWordArt="0" anchor="b" anchorCtr="0" forceAA="0" compatLnSpc="1">
            <a:prstTxWarp prst="textNoShape">
              <a:avLst/>
            </a:prstTxWarp>
            <a:noAutofit/>
          </a:bodyPr>
          <a:lstStyle>
            <a:defPPr>
              <a:defRPr lang="de-DE"/>
            </a:defPPr>
            <a:lvl1pPr marL="0" algn="l" defTabSz="1088776" rtl="0" eaLnBrk="1" latinLnBrk="0" hangingPunct="1">
              <a:defRPr lang="de-DE" sz="2100" kern="1200">
                <a:solidFill>
                  <a:schemeClr val="lt1"/>
                </a:solidFill>
                <a:latin typeface="+mn-lt"/>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lt1"/>
                </a:solidFill>
                <a:latin typeface="+mn-lt"/>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lt1"/>
                </a:solidFill>
                <a:latin typeface="+mn-lt"/>
                <a:ea typeface="+mn-ea"/>
                <a:cs typeface="+mn-cs"/>
              </a:defRPr>
            </a:lvl3pPr>
            <a:lvl4pPr marL="1633164" algn="l" defTabSz="1088776" rtl="0" eaLnBrk="1" latinLnBrk="0" hangingPunct="1">
              <a:buClr>
                <a:srgbClr val="666666"/>
              </a:buClr>
              <a:buSzPct val="80000"/>
              <a:buFont typeface="Arial"/>
              <a:buChar char=""/>
              <a:defRPr lang="de-DE" sz="1400" kern="1200">
                <a:solidFill>
                  <a:schemeClr val="lt1"/>
                </a:solidFill>
                <a:latin typeface="+mn-lt"/>
                <a:ea typeface="+mn-ea"/>
                <a:cs typeface="+mn-cs"/>
              </a:defRPr>
            </a:lvl4pPr>
            <a:lvl5pPr marL="2177552" algn="l" defTabSz="1088776" rtl="0" eaLnBrk="1" latinLnBrk="0" hangingPunct="1">
              <a:buClr>
                <a:srgbClr val="666666"/>
              </a:buClr>
              <a:buSzPct val="80000"/>
              <a:buFont typeface="Arial"/>
              <a:buChar char=""/>
              <a:defRPr lang="de-DE" sz="1200" kern="1200">
                <a:solidFill>
                  <a:schemeClr val="lt1"/>
                </a:solidFill>
                <a:latin typeface="+mn-lt"/>
                <a:ea typeface="+mn-ea"/>
                <a:cs typeface="+mn-cs"/>
              </a:defRPr>
            </a:lvl5pPr>
            <a:lvl6pPr marL="2721940" algn="l" defTabSz="1088776" rtl="0" eaLnBrk="1" latinLnBrk="0" hangingPunct="1">
              <a:defRPr sz="2100" kern="1200">
                <a:solidFill>
                  <a:schemeClr val="lt1"/>
                </a:solidFill>
                <a:latin typeface="+mn-lt"/>
                <a:ea typeface="+mn-ea"/>
                <a:cs typeface="+mn-cs"/>
              </a:defRPr>
            </a:lvl6pPr>
            <a:lvl7pPr marL="3266328" algn="l" defTabSz="1088776" rtl="0" eaLnBrk="1" latinLnBrk="0" hangingPunct="1">
              <a:defRPr sz="2100" kern="1200">
                <a:solidFill>
                  <a:schemeClr val="lt1"/>
                </a:solidFill>
                <a:latin typeface="+mn-lt"/>
                <a:ea typeface="+mn-ea"/>
                <a:cs typeface="+mn-cs"/>
              </a:defRPr>
            </a:lvl7pPr>
            <a:lvl8pPr marL="3810716" algn="l" defTabSz="1088776" rtl="0" eaLnBrk="1" latinLnBrk="0" hangingPunct="1">
              <a:defRPr sz="2100" kern="1200">
                <a:solidFill>
                  <a:schemeClr val="lt1"/>
                </a:solidFill>
                <a:latin typeface="+mn-lt"/>
                <a:ea typeface="+mn-ea"/>
                <a:cs typeface="+mn-cs"/>
              </a:defRPr>
            </a:lvl8pPr>
            <a:lvl9pPr marL="4355104" algn="l" defTabSz="1088776" rtl="0" eaLnBrk="1" latinLnBrk="0" hangingPunct="1">
              <a:defRPr sz="2100" kern="1200">
                <a:solidFill>
                  <a:schemeClr val="lt1"/>
                </a:solidFill>
                <a:latin typeface="+mn-lt"/>
                <a:ea typeface="+mn-ea"/>
                <a:cs typeface="+mn-cs"/>
              </a:defRPr>
            </a:lvl9pPr>
          </a:lstStyle>
          <a:p>
            <a:pPr algn="ctr" defTabSz="913833" fontAlgn="base">
              <a:spcBef>
                <a:spcPct val="0"/>
              </a:spcBef>
              <a:spcAft>
                <a:spcPct val="0"/>
              </a:spcAft>
            </a:pPr>
            <a:r>
              <a:rPr lang="en-US" sz="2400" b="1" dirty="0">
                <a:gradFill>
                  <a:gsLst>
                    <a:gs pos="0">
                      <a:srgbClr val="FFFFFF"/>
                    </a:gs>
                    <a:gs pos="100000">
                      <a:srgbClr val="FFFFFF"/>
                    </a:gs>
                  </a:gsLst>
                  <a:lin ang="5400000" scaled="0"/>
                </a:gradFill>
                <a:ea typeface="Segoe UI" pitchFamily="34" charset="0"/>
                <a:cs typeface="Segoe UI" pitchFamily="34" charset="0"/>
              </a:rPr>
              <a:t>+</a:t>
            </a:r>
            <a:endParaRPr lang="en-US" sz="1199" dirty="0">
              <a:gradFill>
                <a:gsLst>
                  <a:gs pos="0">
                    <a:srgbClr val="FFFFFF"/>
                  </a:gs>
                  <a:gs pos="100000">
                    <a:srgbClr val="FFFFFF"/>
                  </a:gs>
                </a:gsLst>
                <a:lin ang="5400000" scaled="0"/>
              </a:gradFill>
              <a:ea typeface="Segoe UI" pitchFamily="34" charset="0"/>
              <a:cs typeface="Segoe UI" pitchFamily="34" charset="0"/>
            </a:endParaRPr>
          </a:p>
          <a:p>
            <a:pPr algn="ctr" defTabSz="913833" fontAlgn="base">
              <a:spcBef>
                <a:spcPct val="0"/>
              </a:spcBef>
              <a:spcAft>
                <a:spcPct val="0"/>
              </a:spcAft>
            </a:pPr>
            <a:endParaRPr lang="en-US" sz="1049" dirty="0">
              <a:gradFill>
                <a:gsLst>
                  <a:gs pos="0">
                    <a:srgbClr val="FFFFFF"/>
                  </a:gs>
                  <a:gs pos="100000">
                    <a:srgbClr val="FFFFFF"/>
                  </a:gs>
                </a:gsLst>
                <a:lin ang="5400000" scaled="0"/>
              </a:gradFill>
              <a:ea typeface="Segoe UI" pitchFamily="34" charset="0"/>
              <a:cs typeface="Segoe UI" pitchFamily="34" charset="0"/>
            </a:endParaRPr>
          </a:p>
          <a:p>
            <a:pPr algn="ctr" defTabSz="913833" fontAlgn="base">
              <a:spcBef>
                <a:spcPct val="0"/>
              </a:spcBef>
              <a:spcAft>
                <a:spcPct val="0"/>
              </a:spcAft>
            </a:pPr>
            <a:endParaRPr lang="en-US" sz="1599" dirty="0">
              <a:gradFill>
                <a:gsLst>
                  <a:gs pos="0">
                    <a:srgbClr val="FFFFFF"/>
                  </a:gs>
                  <a:gs pos="100000">
                    <a:srgbClr val="FFFFFF"/>
                  </a:gs>
                </a:gsLst>
                <a:lin ang="5400000" scaled="0"/>
              </a:gradFill>
              <a:ea typeface="Segoe UI" pitchFamily="34" charset="0"/>
              <a:cs typeface="Segoe UI" pitchFamily="34" charset="0"/>
            </a:endParaRPr>
          </a:p>
        </p:txBody>
      </p:sp>
      <p:sp>
        <p:nvSpPr>
          <p:cNvPr id="7" name="Title 6"/>
          <p:cNvSpPr>
            <a:spLocks noGrp="1"/>
          </p:cNvSpPr>
          <p:nvPr>
            <p:ph type="title"/>
          </p:nvPr>
        </p:nvSpPr>
        <p:spPr/>
        <p:txBody>
          <a:bodyPr/>
          <a:lstStyle/>
          <a:p>
            <a:r>
              <a:rPr lang="en-US" dirty="0" smtClean="0"/>
              <a:t>Microsoft and SAP – </a:t>
            </a:r>
            <a:r>
              <a:rPr lang="en-US" sz="4080" dirty="0" smtClean="0"/>
              <a:t>innovating </a:t>
            </a:r>
            <a:r>
              <a:rPr lang="en-US" sz="4080" dirty="0"/>
              <a:t>for </a:t>
            </a:r>
            <a:r>
              <a:rPr lang="en-US" sz="4080" dirty="0" smtClean="0"/>
              <a:t>your </a:t>
            </a:r>
            <a:r>
              <a:rPr lang="en-US" sz="4080" dirty="0"/>
              <a:t>s</a:t>
            </a:r>
            <a:r>
              <a:rPr lang="en-US" sz="4080" dirty="0" smtClean="0"/>
              <a:t>uccess</a:t>
            </a:r>
            <a:endParaRPr lang="en-US" dirty="0"/>
          </a:p>
        </p:txBody>
      </p:sp>
      <p:sp>
        <p:nvSpPr>
          <p:cNvPr id="25" name="Title 2"/>
          <p:cNvSpPr txBox="1">
            <a:spLocks/>
          </p:cNvSpPr>
          <p:nvPr/>
        </p:nvSpPr>
        <p:spPr bwMode="ltGray">
          <a:xfrm>
            <a:off x="1052426" y="1222276"/>
            <a:ext cx="4462580" cy="4259011"/>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alpha val="92000"/>
            </a:schemeClr>
          </a:solidFill>
          <a:ln>
            <a:noFill/>
          </a:ln>
          <a:extLst/>
        </p:spPr>
        <p:txBody>
          <a:bodyPr vert="horz" wrap="square" lIns="215969" tIns="719898" rIns="719898" bIns="719898" numCol="1" rtlCol="0" anchor="ctr" anchorCtr="0" compatLnSpc="1">
            <a:prstTxWarp prst="textNoShape">
              <a:avLst/>
            </a:prstTxWarp>
            <a:noAutofit/>
          </a:bodyPr>
          <a:lstStyle>
            <a:lvl1pPr algn="l" defTabSz="932742" rtl="0" eaLnBrk="1" latinLnBrk="0" hangingPunct="1">
              <a:lnSpc>
                <a:spcPct val="90000"/>
              </a:lnSpc>
              <a:spcBef>
                <a:spcPct val="0"/>
              </a:spcBef>
              <a:buNone/>
              <a:defRPr lang="en-US" sz="6000" b="0" kern="1200" cap="none" spc="-204" baseline="0" dirty="0">
                <a:ln w="3175">
                  <a:noFill/>
                </a:ln>
                <a:gradFill>
                  <a:gsLst>
                    <a:gs pos="100000">
                      <a:schemeClr val="bg1"/>
                    </a:gs>
                    <a:gs pos="0">
                      <a:schemeClr val="bg1"/>
                    </a:gs>
                  </a:gsLst>
                  <a:lin ang="5400000" scaled="0"/>
                </a:gradFill>
                <a:effectLst/>
                <a:latin typeface="+mj-lt"/>
                <a:ea typeface="+mn-ea"/>
                <a:cs typeface="Arial" charset="0"/>
              </a:defRPr>
            </a:lvl1pPr>
          </a:lstStyle>
          <a:p>
            <a:pPr marL="282575" indent="-282575">
              <a:spcBef>
                <a:spcPts val="600"/>
              </a:spcBef>
              <a:buFont typeface="Arial" panose="020B0604020202020204" pitchFamily="34" charset="0"/>
              <a:buChar char="•"/>
            </a:pPr>
            <a:r>
              <a:rPr sz="2000" kern="0" spc="0" dirty="0">
                <a:solidFill>
                  <a:srgbClr val="FFFFFF"/>
                </a:solidFill>
              </a:rPr>
              <a:t>Over 20 years </a:t>
            </a:r>
            <a:r>
              <a:rPr sz="2000" kern="0" spc="0" dirty="0" smtClean="0">
                <a:solidFill>
                  <a:srgbClr val="FFFFFF"/>
                </a:solidFill>
              </a:rPr>
              <a:t/>
            </a:r>
            <a:br>
              <a:rPr sz="2000" kern="0" spc="0" dirty="0" smtClean="0">
                <a:solidFill>
                  <a:srgbClr val="FFFFFF"/>
                </a:solidFill>
              </a:rPr>
            </a:br>
            <a:r>
              <a:rPr sz="2000" kern="0" spc="0" dirty="0" smtClean="0">
                <a:solidFill>
                  <a:srgbClr val="FFFFFF"/>
                </a:solidFill>
              </a:rPr>
              <a:t>of </a:t>
            </a:r>
            <a:r>
              <a:rPr sz="2000" kern="0" spc="0" dirty="0">
                <a:solidFill>
                  <a:srgbClr val="FFFFFF"/>
                </a:solidFill>
              </a:rPr>
              <a:t>partnership</a:t>
            </a:r>
          </a:p>
          <a:p>
            <a:pPr marL="282575" indent="-282575">
              <a:spcBef>
                <a:spcPts val="600"/>
              </a:spcBef>
              <a:buFont typeface="Arial" panose="020B0604020202020204" pitchFamily="34" charset="0"/>
              <a:buChar char="•"/>
            </a:pPr>
            <a:r>
              <a:rPr sz="2000" kern="0" spc="0" dirty="0">
                <a:solidFill>
                  <a:srgbClr val="FFFFFF"/>
                </a:solidFill>
              </a:rPr>
              <a:t>75% of Enterprise customers</a:t>
            </a:r>
          </a:p>
          <a:p>
            <a:pPr marL="282575" indent="-282575">
              <a:spcBef>
                <a:spcPts val="600"/>
              </a:spcBef>
              <a:buFont typeface="Arial" panose="020B0604020202020204" pitchFamily="34" charset="0"/>
              <a:buChar char="•"/>
            </a:pPr>
            <a:r>
              <a:rPr sz="2000" kern="0" spc="0" dirty="0">
                <a:solidFill>
                  <a:srgbClr val="FFFFFF"/>
                </a:solidFill>
              </a:rPr>
              <a:t>100% of global SIs</a:t>
            </a:r>
          </a:p>
          <a:p>
            <a:pPr marL="282575" indent="-282575">
              <a:spcBef>
                <a:spcPts val="600"/>
              </a:spcBef>
              <a:buFont typeface="Arial" panose="020B0604020202020204" pitchFamily="34" charset="0"/>
              <a:buChar char="•"/>
            </a:pPr>
            <a:r>
              <a:rPr sz="2000" kern="0" spc="0" dirty="0">
                <a:solidFill>
                  <a:srgbClr val="FFFFFF"/>
                </a:solidFill>
              </a:rPr>
              <a:t>50% of global ISVs</a:t>
            </a:r>
          </a:p>
          <a:p>
            <a:pPr marL="282575" indent="-282575">
              <a:spcBef>
                <a:spcPts val="600"/>
              </a:spcBef>
              <a:buFont typeface="Arial" panose="020B0604020202020204" pitchFamily="34" charset="0"/>
              <a:buChar char="•"/>
            </a:pPr>
            <a:r>
              <a:rPr lang="en-IN" sz="2000" kern="0" spc="0" dirty="0">
                <a:solidFill>
                  <a:srgbClr val="FFFFFF"/>
                </a:solidFill>
              </a:rPr>
              <a:t>60% of WW transactions </a:t>
            </a:r>
            <a:r>
              <a:rPr lang="en-IN" sz="2000" kern="0" spc="0" dirty="0" smtClean="0">
                <a:solidFill>
                  <a:srgbClr val="FFFFFF"/>
                </a:solidFill>
              </a:rPr>
              <a:t/>
            </a:r>
            <a:br>
              <a:rPr lang="en-IN" sz="2000" kern="0" spc="0" dirty="0" smtClean="0">
                <a:solidFill>
                  <a:srgbClr val="FFFFFF"/>
                </a:solidFill>
              </a:rPr>
            </a:br>
            <a:r>
              <a:rPr lang="en-IN" sz="2000" kern="0" spc="0" dirty="0" smtClean="0">
                <a:solidFill>
                  <a:srgbClr val="FFFFFF"/>
                </a:solidFill>
              </a:rPr>
              <a:t>are </a:t>
            </a:r>
            <a:r>
              <a:rPr lang="en-IN" sz="2000" kern="0" spc="0" dirty="0">
                <a:solidFill>
                  <a:srgbClr val="FFFFFF"/>
                </a:solidFill>
              </a:rPr>
              <a:t>done with SAP </a:t>
            </a:r>
          </a:p>
          <a:p>
            <a:pPr marL="282575" indent="-282575">
              <a:spcBef>
                <a:spcPts val="600"/>
              </a:spcBef>
              <a:buFont typeface="Arial" panose="020B0604020202020204" pitchFamily="34" charset="0"/>
              <a:buChar char="•"/>
            </a:pPr>
            <a:r>
              <a:rPr sz="2000" kern="0" spc="0" dirty="0">
                <a:solidFill>
                  <a:srgbClr val="FFFFFF"/>
                </a:solidFill>
              </a:rPr>
              <a:t>Biggest range </a:t>
            </a:r>
            <a:r>
              <a:rPr sz="2000" kern="0" spc="0" dirty="0" smtClean="0">
                <a:solidFill>
                  <a:srgbClr val="FFFFFF"/>
                </a:solidFill>
              </a:rPr>
              <a:t>of </a:t>
            </a:r>
            <a:r>
              <a:rPr sz="2000" kern="0" spc="0" dirty="0">
                <a:solidFill>
                  <a:srgbClr val="FFFFFF"/>
                </a:solidFill>
              </a:rPr>
              <a:t>solutions</a:t>
            </a:r>
          </a:p>
        </p:txBody>
      </p:sp>
      <p:pic>
        <p:nvPicPr>
          <p:cNvPr id="23" name="Pictur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56295" y="2226975"/>
            <a:ext cx="1229381" cy="377766"/>
          </a:xfrm>
          <a:prstGeom prst="rect">
            <a:avLst/>
          </a:prstGeom>
        </p:spPr>
      </p:pic>
      <p:pic>
        <p:nvPicPr>
          <p:cNvPr id="26" name="Picture 4" descr="\\MAGNUM\Projects\Microsoft\Cloud Power FY12\Design\ICONS_PNG\Private_Cloud.png"/>
          <p:cNvPicPr>
            <a:picLocks noChangeAspect="1" noChangeArrowheads="1"/>
          </p:cNvPicPr>
          <p:nvPr/>
        </p:nvPicPr>
        <p:blipFill rotWithShape="1">
          <a:blip r:embed="rId4" cstate="print">
            <a:lum bright="100000"/>
          </a:blip>
          <a:srcRect l="6337" t="26389" r="8333" b="25000"/>
          <a:stretch/>
        </p:blipFill>
        <p:spPr bwMode="auto">
          <a:xfrm>
            <a:off x="8384575" y="3312639"/>
            <a:ext cx="967246" cy="551025"/>
          </a:xfrm>
          <a:prstGeom prst="rect">
            <a:avLst/>
          </a:prstGeom>
          <a:noFill/>
        </p:spPr>
      </p:pic>
      <p:pic>
        <p:nvPicPr>
          <p:cNvPr id="3" name="Picture 2"/>
          <p:cNvPicPr>
            <a:picLocks noChangeAspect="1"/>
          </p:cNvPicPr>
          <p:nvPr/>
        </p:nvPicPr>
        <p:blipFill rotWithShape="1">
          <a:blip r:embed="rId5" cstate="print">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rcRect t="40571" b="40435"/>
          <a:stretch/>
        </p:blipFill>
        <p:spPr>
          <a:xfrm>
            <a:off x="6941157" y="3591562"/>
            <a:ext cx="1238325" cy="205812"/>
          </a:xfrm>
          <a:prstGeom prst="rect">
            <a:avLst/>
          </a:prstGeom>
        </p:spPr>
      </p:pic>
      <p:pic>
        <p:nvPicPr>
          <p:cNvPr id="28" name="Picture 4" descr="https://mediabank.partners.extranet.microsoft.com/Assets/Active/M-Q/Microsoft_.NET/Microsoft_NET_Framework/Logos+Logotypes/Horizontal/NET-Frmwrk_h_bL.png"/>
          <p:cNvPicPr>
            <a:picLocks noChangeAspect="1" noChangeArrowheads="1"/>
          </p:cNvPicPr>
          <p:nvPr/>
        </p:nvPicPr>
        <p:blipFill rotWithShape="1">
          <a:blip r:embed="rId7" cstate="print">
            <a:lum bright="100000"/>
          </a:blip>
          <a:srcRect b="22133"/>
          <a:stretch/>
        </p:blipFill>
        <p:spPr bwMode="auto">
          <a:xfrm>
            <a:off x="9858945" y="3300657"/>
            <a:ext cx="724036" cy="178039"/>
          </a:xfrm>
          <a:prstGeom prst="rect">
            <a:avLst/>
          </a:prstGeom>
          <a:noFill/>
        </p:spPr>
      </p:pic>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20633" y="3411658"/>
            <a:ext cx="993593" cy="560801"/>
          </a:xfrm>
          <a:prstGeom prst="rect">
            <a:avLst/>
          </a:prstGeom>
        </p:spPr>
      </p:pic>
      <p:pic>
        <p:nvPicPr>
          <p:cNvPr id="29" name="Picture 3" descr="\\MAGNUM\Projects\Microsoft\Cloud Power FY12\Design\Icons\PNGs\Public_Cloud_Productivity.png"/>
          <p:cNvPicPr>
            <a:picLocks noChangeAspect="1" noChangeArrowheads="1"/>
          </p:cNvPicPr>
          <p:nvPr/>
        </p:nvPicPr>
        <p:blipFill rotWithShape="1">
          <a:blip r:embed="rId9" cstate="print">
            <a:lum bright="100000"/>
          </a:blip>
          <a:srcRect t="12500" b="13681"/>
          <a:stretch/>
        </p:blipFill>
        <p:spPr bwMode="auto">
          <a:xfrm>
            <a:off x="8384575" y="1894590"/>
            <a:ext cx="967246" cy="714013"/>
          </a:xfrm>
          <a:prstGeom prst="rect">
            <a:avLst/>
          </a:prstGeom>
          <a:noFill/>
        </p:spPr>
      </p:pic>
      <p:pic>
        <p:nvPicPr>
          <p:cNvPr id="30" name="Picture 38" descr="roadway.png"/>
          <p:cNvPicPr>
            <a:picLocks noChangeAspect="1"/>
          </p:cNvPicPr>
          <p:nvPr/>
        </p:nvPicPr>
        <p:blipFill>
          <a:blip r:embed="rId10" cstate="print"/>
          <a:srcRect l="11462" t="12449" r="11465" b="14937"/>
          <a:stretch>
            <a:fillRect/>
          </a:stretch>
        </p:blipFill>
        <p:spPr bwMode="auto">
          <a:xfrm>
            <a:off x="9830277" y="1923957"/>
            <a:ext cx="724036" cy="697952"/>
          </a:xfrm>
          <a:prstGeom prst="rect">
            <a:avLst/>
          </a:prstGeom>
          <a:noFill/>
          <a:ln w="9525">
            <a:noFill/>
            <a:miter lim="800000"/>
            <a:headEnd/>
            <a:tailEnd/>
          </a:ln>
        </p:spPr>
      </p:pic>
      <p:pic>
        <p:nvPicPr>
          <p:cNvPr id="27" name="Picture 2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899985" y="3859104"/>
            <a:ext cx="692423" cy="382085"/>
          </a:xfrm>
          <a:prstGeom prst="rect">
            <a:avLst/>
          </a:prstGeom>
        </p:spPr>
      </p:pic>
      <p:pic>
        <p:nvPicPr>
          <p:cNvPr id="2" name="Picture 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568982" y="2296598"/>
            <a:ext cx="1319346" cy="238520"/>
          </a:xfrm>
          <a:prstGeom prst="rect">
            <a:avLst/>
          </a:prstGeom>
        </p:spPr>
      </p:pic>
    </p:spTree>
    <p:extLst>
      <p:ext uri="{BB962C8B-B14F-4D97-AF65-F5344CB8AC3E}">
        <p14:creationId xmlns:p14="http://schemas.microsoft.com/office/powerpoint/2010/main" val="3425324492"/>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This talk</a:t>
            </a:r>
            <a:endParaRPr lang="en-US" dirty="0"/>
          </a:p>
        </p:txBody>
      </p:sp>
      <p:sp>
        <p:nvSpPr>
          <p:cNvPr id="6" name="Text Placeholder 5"/>
          <p:cNvSpPr>
            <a:spLocks noGrp="1"/>
          </p:cNvSpPr>
          <p:nvPr>
            <p:ph type="body" sz="quarter" idx="11"/>
          </p:nvPr>
        </p:nvSpPr>
        <p:spPr>
          <a:xfrm>
            <a:off x="274639" y="1212849"/>
            <a:ext cx="11889564" cy="3108543"/>
          </a:xfrm>
        </p:spPr>
        <p:txBody>
          <a:bodyPr/>
          <a:lstStyle/>
          <a:p>
            <a:r>
              <a:rPr lang="en-US" dirty="0" smtClean="0"/>
              <a:t>Enabling the present</a:t>
            </a:r>
          </a:p>
          <a:p>
            <a:pPr lvl="1"/>
            <a:r>
              <a:rPr lang="en-US" dirty="0" smtClean="0"/>
              <a:t>Current integration approaches </a:t>
            </a:r>
          </a:p>
          <a:p>
            <a:r>
              <a:rPr lang="en-US" dirty="0" smtClean="0"/>
              <a:t>Principles for the future</a:t>
            </a:r>
          </a:p>
          <a:p>
            <a:pPr lvl="1"/>
            <a:r>
              <a:rPr lang="en-US" dirty="0" smtClean="0"/>
              <a:t>Enabling the work anywhere future for workers </a:t>
            </a:r>
            <a:r>
              <a:rPr lang="en-US" i="1" dirty="0" smtClean="0"/>
              <a:t>and consumers</a:t>
            </a:r>
            <a:endParaRPr lang="en-US" dirty="0" smtClean="0"/>
          </a:p>
          <a:p>
            <a:r>
              <a:rPr lang="en-US" dirty="0" smtClean="0"/>
              <a:t>Preparing yourself</a:t>
            </a:r>
          </a:p>
          <a:p>
            <a:pPr lvl="1"/>
            <a:r>
              <a:rPr lang="en-US" dirty="0" smtClean="0"/>
              <a:t>For a cloud-enabled future</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5037" y="3573462"/>
            <a:ext cx="4622222" cy="3073016"/>
          </a:xfrm>
          <a:prstGeom prst="rect">
            <a:avLst/>
          </a:prstGeom>
        </p:spPr>
      </p:pic>
    </p:spTree>
    <p:extLst>
      <p:ext uri="{BB962C8B-B14F-4D97-AF65-F5344CB8AC3E}">
        <p14:creationId xmlns:p14="http://schemas.microsoft.com/office/powerpoint/2010/main" val="1068969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1246" y="339681"/>
            <a:ext cx="11771969" cy="771050"/>
          </a:xfrm>
        </p:spPr>
        <p:txBody>
          <a:bodyPr/>
          <a:lstStyle/>
          <a:p>
            <a:r>
              <a:rPr lang="en-US" dirty="0"/>
              <a:t>Day in a </a:t>
            </a:r>
            <a:r>
              <a:rPr lang="en-US" dirty="0" smtClean="0"/>
              <a:t>life: any data</a:t>
            </a:r>
            <a:r>
              <a:rPr lang="en-US" smtClean="0"/>
              <a:t>, anywhere, any time</a:t>
            </a:r>
            <a:endParaRPr lang="en-US" dirty="0"/>
          </a:p>
        </p:txBody>
      </p:sp>
      <p:sp>
        <p:nvSpPr>
          <p:cNvPr id="7" name="Circular Arrow 6"/>
          <p:cNvSpPr/>
          <p:nvPr/>
        </p:nvSpPr>
        <p:spPr bwMode="gray">
          <a:xfrm rot="6070312">
            <a:off x="4993562" y="2679945"/>
            <a:ext cx="2361011" cy="2360941"/>
          </a:xfrm>
          <a:prstGeom prst="circularArrow">
            <a:avLst>
              <a:gd name="adj1" fmla="val 1813"/>
              <a:gd name="adj2" fmla="val 263097"/>
              <a:gd name="adj3" fmla="val 20228685"/>
              <a:gd name="adj4" fmla="val 21160600"/>
              <a:gd name="adj5" fmla="val 2917"/>
            </a:avLst>
          </a:prstGeom>
          <a:solidFill>
            <a:schemeClr val="accent1"/>
          </a:solidFill>
          <a:ln w="6350" algn="ctr">
            <a:noFill/>
            <a:miter lim="800000"/>
            <a:headEnd/>
            <a:tailEnd/>
          </a:ln>
        </p:spPr>
        <p:txBody>
          <a:bodyPr lIns="91764" tIns="73411" rIns="91764" bIns="73411" rtlCol="0" anchor="ctr"/>
          <a:lstStyle/>
          <a:p>
            <a:pPr algn="ctr" defTabSz="932317" fontAlgn="base">
              <a:spcBef>
                <a:spcPct val="50000"/>
              </a:spcBef>
              <a:spcAft>
                <a:spcPct val="0"/>
              </a:spcAft>
              <a:buClr>
                <a:srgbClr val="F0AB00"/>
              </a:buClr>
              <a:buSzPct val="80000"/>
            </a:pPr>
            <a:endParaRPr lang="en-US" sz="2040" kern="0" dirty="0" err="1">
              <a:solidFill>
                <a:srgbClr val="505050"/>
              </a:solidFill>
              <a:ea typeface="Arial Unicode MS" pitchFamily="34" charset="-128"/>
              <a:cs typeface="Arial Unicode MS" pitchFamily="34" charset="-128"/>
            </a:endParaRPr>
          </a:p>
        </p:txBody>
      </p:sp>
      <p:pic>
        <p:nvPicPr>
          <p:cNvPr id="8" name="Picture 9" descr="\\psf\Host\Users\eric\Graphic Tank\clock.jpg"/>
          <p:cNvPicPr>
            <a:picLocks noChangeAspect="1" noChangeArrowheads="1"/>
          </p:cNvPicPr>
          <p:nvPr/>
        </p:nvPicPr>
        <p:blipFill>
          <a:blip r:embed="rId3" cstate="print"/>
          <a:srcRect/>
          <a:stretch>
            <a:fillRect/>
          </a:stretch>
        </p:blipFill>
        <p:spPr bwMode="auto">
          <a:xfrm>
            <a:off x="5292789" y="3017373"/>
            <a:ext cx="1759699" cy="1700586"/>
          </a:xfrm>
          <a:prstGeom prst="ellipse">
            <a:avLst/>
          </a:prstGeom>
          <a:noFill/>
        </p:spPr>
      </p:pic>
      <p:pic>
        <p:nvPicPr>
          <p:cNvPr id="9" name="Picture 10" descr="\\psf\Host\Users\eric\Graphic Tank\hr.tif"/>
          <p:cNvPicPr>
            <a:picLocks noChangeAspect="1" noChangeArrowheads="1"/>
          </p:cNvPicPr>
          <p:nvPr/>
        </p:nvPicPr>
        <p:blipFill>
          <a:blip r:embed="rId4" cstate="print"/>
          <a:srcRect/>
          <a:stretch>
            <a:fillRect/>
          </a:stretch>
        </p:blipFill>
        <p:spPr bwMode="auto">
          <a:xfrm>
            <a:off x="6125422" y="3813260"/>
            <a:ext cx="104672" cy="474830"/>
          </a:xfrm>
          <a:prstGeom prst="rect">
            <a:avLst/>
          </a:prstGeom>
          <a:noFill/>
        </p:spPr>
      </p:pic>
      <p:pic>
        <p:nvPicPr>
          <p:cNvPr id="10" name="Picture 10" descr="\\psf\Host\Users\eric\Graphic Tank\hr.tif"/>
          <p:cNvPicPr>
            <a:picLocks noChangeAspect="1" noChangeArrowheads="1"/>
          </p:cNvPicPr>
          <p:nvPr/>
        </p:nvPicPr>
        <p:blipFill>
          <a:blip r:embed="rId4" cstate="print"/>
          <a:srcRect/>
          <a:stretch>
            <a:fillRect/>
          </a:stretch>
        </p:blipFill>
        <p:spPr bwMode="auto">
          <a:xfrm rot="10800000">
            <a:off x="6120382" y="3442801"/>
            <a:ext cx="104672" cy="474830"/>
          </a:xfrm>
          <a:prstGeom prst="rect">
            <a:avLst/>
          </a:prstGeom>
          <a:noFill/>
        </p:spPr>
      </p:pic>
      <p:grpSp>
        <p:nvGrpSpPr>
          <p:cNvPr id="50" name="Group 49"/>
          <p:cNvGrpSpPr/>
          <p:nvPr/>
        </p:nvGrpSpPr>
        <p:grpSpPr>
          <a:xfrm>
            <a:off x="508376" y="5200027"/>
            <a:ext cx="6068340" cy="1387839"/>
            <a:chOff x="497718" y="5099709"/>
            <a:chExt cx="5951442" cy="1361065"/>
          </a:xfrm>
        </p:grpSpPr>
        <p:grpSp>
          <p:nvGrpSpPr>
            <p:cNvPr id="47" name="Group 46"/>
            <p:cNvGrpSpPr/>
            <p:nvPr/>
          </p:nvGrpSpPr>
          <p:grpSpPr>
            <a:xfrm>
              <a:off x="497718" y="5474184"/>
              <a:ext cx="1030155" cy="786437"/>
              <a:chOff x="509293" y="5474184"/>
              <a:chExt cx="1030155" cy="786437"/>
            </a:xfrm>
          </p:grpSpPr>
          <p:sp>
            <p:nvSpPr>
              <p:cNvPr id="19" name="TextBox 18"/>
              <p:cNvSpPr txBox="1"/>
              <p:nvPr/>
            </p:nvSpPr>
            <p:spPr>
              <a:xfrm>
                <a:off x="509293" y="5483370"/>
                <a:ext cx="902823" cy="77725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122" kern="0" dirty="0">
                    <a:solidFill>
                      <a:srgbClr val="505050"/>
                    </a:solidFill>
                    <a:ea typeface="Segoe UI" pitchFamily="34" charset="0"/>
                    <a:cs typeface="Segoe UI" pitchFamily="34" charset="0"/>
                  </a:rPr>
                  <a:t>7:30 am</a:t>
                </a:r>
              </a:p>
              <a:p>
                <a:pPr fontAlgn="base">
                  <a:spcBef>
                    <a:spcPct val="50000"/>
                  </a:spcBef>
                  <a:spcAft>
                    <a:spcPct val="0"/>
                  </a:spcAft>
                  <a:buClr>
                    <a:srgbClr val="F0AB00"/>
                  </a:buClr>
                  <a:buSzPct val="80000"/>
                </a:pPr>
                <a:r>
                  <a:rPr lang="en-US" sz="1122" kern="0" dirty="0">
                    <a:solidFill>
                      <a:srgbClr val="505050"/>
                    </a:solidFill>
                    <a:latin typeface="Segoe UI Light" pitchFamily="34" charset="0"/>
                    <a:ea typeface="Arial Unicode MS" pitchFamily="34" charset="-128"/>
                    <a:cs typeface="Arial Unicode MS" pitchFamily="34" charset="-128"/>
                  </a:rPr>
                  <a:t>Check emails on Windows Phone 8</a:t>
                </a:r>
              </a:p>
            </p:txBody>
          </p:sp>
          <p:cxnSp>
            <p:nvCxnSpPr>
              <p:cNvPr id="57" name="Straight Connector 56"/>
              <p:cNvCxnSpPr/>
              <p:nvPr/>
            </p:nvCxnSpPr>
            <p:spPr>
              <a:xfrm>
                <a:off x="1539448" y="5474184"/>
                <a:ext cx="0" cy="765862"/>
              </a:xfrm>
              <a:prstGeom prst="line">
                <a:avLst/>
              </a:prstGeom>
              <a:ln w="41275">
                <a:solidFill>
                  <a:schemeClr val="accent1"/>
                </a:solidFill>
              </a:ln>
            </p:spPr>
            <p:style>
              <a:lnRef idx="1">
                <a:schemeClr val="accent1"/>
              </a:lnRef>
              <a:fillRef idx="0">
                <a:schemeClr val="accent1"/>
              </a:fillRef>
              <a:effectRef idx="0">
                <a:schemeClr val="accent1"/>
              </a:effectRef>
              <a:fontRef idx="minor">
                <a:schemeClr val="tx1"/>
              </a:fontRef>
            </p:style>
          </p:cxnSp>
        </p:grpSp>
        <p:cxnSp>
          <p:nvCxnSpPr>
            <p:cNvPr id="4" name="Straight Connector 3"/>
            <p:cNvCxnSpPr/>
            <p:nvPr/>
          </p:nvCxnSpPr>
          <p:spPr>
            <a:xfrm>
              <a:off x="1527873" y="5864243"/>
              <a:ext cx="4131503" cy="0"/>
            </a:xfrm>
            <a:prstGeom prst="line">
              <a:avLst/>
            </a:prstGeom>
            <a:ln w="3175">
              <a:solidFill>
                <a:schemeClr val="accent1"/>
              </a:solidFill>
              <a:prstDash val="sysDash"/>
            </a:ln>
          </p:spPr>
          <p:style>
            <a:lnRef idx="1">
              <a:schemeClr val="accent1"/>
            </a:lnRef>
            <a:fillRef idx="0">
              <a:schemeClr val="accent1"/>
            </a:fillRef>
            <a:effectRef idx="0">
              <a:schemeClr val="accent1"/>
            </a:effectRef>
            <a:fontRef idx="minor">
              <a:schemeClr val="tx1"/>
            </a:fontRef>
          </p:style>
        </p:cxnSp>
        <p:pic>
          <p:nvPicPr>
            <p:cNvPr id="1030"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59376" y="5099709"/>
              <a:ext cx="789784" cy="1361065"/>
            </a:xfrm>
            <a:prstGeom prst="rect">
              <a:avLst/>
            </a:prstGeom>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55" name="Group 54"/>
          <p:cNvGrpSpPr/>
          <p:nvPr/>
        </p:nvGrpSpPr>
        <p:grpSpPr>
          <a:xfrm>
            <a:off x="508375" y="4178311"/>
            <a:ext cx="4457573" cy="1607206"/>
            <a:chOff x="497718" y="4097704"/>
            <a:chExt cx="4371704" cy="1576200"/>
          </a:xfrm>
        </p:grpSpPr>
        <p:grpSp>
          <p:nvGrpSpPr>
            <p:cNvPr id="48" name="Group 47"/>
            <p:cNvGrpSpPr/>
            <p:nvPr/>
          </p:nvGrpSpPr>
          <p:grpSpPr>
            <a:xfrm>
              <a:off x="497718" y="4097704"/>
              <a:ext cx="1030145" cy="777438"/>
              <a:chOff x="509293" y="4320784"/>
              <a:chExt cx="1030145" cy="777438"/>
            </a:xfrm>
          </p:grpSpPr>
          <p:cxnSp>
            <p:nvCxnSpPr>
              <p:cNvPr id="35" name="Straight Connector 34"/>
              <p:cNvCxnSpPr/>
              <p:nvPr/>
            </p:nvCxnSpPr>
            <p:spPr>
              <a:xfrm>
                <a:off x="1527866" y="4332360"/>
                <a:ext cx="0" cy="765862"/>
              </a:xfrm>
              <a:prstGeom prst="line">
                <a:avLst/>
              </a:prstGeom>
              <a:ln w="41275">
                <a:solidFill>
                  <a:schemeClr val="accent1"/>
                </a:solidFill>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509293" y="4320784"/>
                <a:ext cx="1030145" cy="777252"/>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122" kern="0" dirty="0">
                    <a:solidFill>
                      <a:srgbClr val="505050"/>
                    </a:solidFill>
                    <a:ea typeface="Segoe UI" pitchFamily="34" charset="0"/>
                    <a:cs typeface="Segoe UI" pitchFamily="34" charset="0"/>
                  </a:rPr>
                  <a:t>8:30 am</a:t>
                </a:r>
              </a:p>
              <a:p>
                <a:pPr fontAlgn="base">
                  <a:spcBef>
                    <a:spcPct val="50000"/>
                  </a:spcBef>
                  <a:spcAft>
                    <a:spcPct val="0"/>
                  </a:spcAft>
                  <a:buClr>
                    <a:srgbClr val="F0AB00"/>
                  </a:buClr>
                  <a:buSzPct val="80000"/>
                </a:pPr>
                <a:r>
                  <a:rPr lang="en-US" sz="1122" kern="0" dirty="0">
                    <a:solidFill>
                      <a:srgbClr val="505050"/>
                    </a:solidFill>
                    <a:latin typeface="Segoe UI Light" pitchFamily="34" charset="0"/>
                    <a:ea typeface="Arial Unicode MS" pitchFamily="34" charset="-128"/>
                    <a:cs typeface="Arial Unicode MS" pitchFamily="34" charset="-128"/>
                  </a:rPr>
                  <a:t>Schedule CRM appointment via Outlook 2013</a:t>
                </a:r>
              </a:p>
            </p:txBody>
          </p:sp>
        </p:grpSp>
        <p:cxnSp>
          <p:nvCxnSpPr>
            <p:cNvPr id="15" name="Straight Connector 14"/>
            <p:cNvCxnSpPr/>
            <p:nvPr/>
          </p:nvCxnSpPr>
          <p:spPr>
            <a:xfrm>
              <a:off x="1527873" y="4617561"/>
              <a:ext cx="1686766" cy="0"/>
            </a:xfrm>
            <a:prstGeom prst="line">
              <a:avLst/>
            </a:prstGeom>
            <a:ln w="3175">
              <a:solidFill>
                <a:schemeClr val="accent1"/>
              </a:solidFill>
              <a:prstDash val="sysDash"/>
            </a:ln>
          </p:spPr>
          <p:style>
            <a:lnRef idx="1">
              <a:schemeClr val="accent1"/>
            </a:lnRef>
            <a:fillRef idx="0">
              <a:schemeClr val="accent1"/>
            </a:fillRef>
            <a:effectRef idx="0">
              <a:schemeClr val="accent1"/>
            </a:effectRef>
            <a:fontRef idx="minor">
              <a:schemeClr val="tx1"/>
            </a:fontRef>
          </p:style>
        </p:cxnSp>
        <p:pic>
          <p:nvPicPr>
            <p:cNvPr id="1038" name="Picture 14" descr="https://encrypted-tbn0.google.com/images?q=tbn:ANd9GcT8FpSGV99qgEWKKaROZdh4f1LQ05VJhxm4qcQwgmkwXCC647kC"/>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14639" y="4618192"/>
              <a:ext cx="1654783" cy="105571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8" name="Group 57"/>
          <p:cNvGrpSpPr/>
          <p:nvPr/>
        </p:nvGrpSpPr>
        <p:grpSpPr>
          <a:xfrm>
            <a:off x="508376" y="2758517"/>
            <a:ext cx="3382454" cy="1660418"/>
            <a:chOff x="497718" y="2705300"/>
            <a:chExt cx="3317296" cy="1628386"/>
          </a:xfrm>
        </p:grpSpPr>
        <p:grpSp>
          <p:nvGrpSpPr>
            <p:cNvPr id="38" name="Group 37"/>
            <p:cNvGrpSpPr/>
            <p:nvPr/>
          </p:nvGrpSpPr>
          <p:grpSpPr>
            <a:xfrm>
              <a:off x="497718" y="2705300"/>
              <a:ext cx="1018573" cy="949967"/>
              <a:chOff x="219918" y="5512471"/>
              <a:chExt cx="1018573" cy="949967"/>
            </a:xfrm>
          </p:grpSpPr>
          <p:cxnSp>
            <p:nvCxnSpPr>
              <p:cNvPr id="39" name="Straight Connector 38"/>
              <p:cNvCxnSpPr/>
              <p:nvPr/>
            </p:nvCxnSpPr>
            <p:spPr>
              <a:xfrm>
                <a:off x="1238491" y="5570347"/>
                <a:ext cx="0" cy="765862"/>
              </a:xfrm>
              <a:prstGeom prst="line">
                <a:avLst/>
              </a:prstGeom>
              <a:ln w="41275">
                <a:solidFill>
                  <a:schemeClr val="accent1"/>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219918" y="5512471"/>
                <a:ext cx="902823" cy="949967"/>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122" kern="0" dirty="0">
                    <a:solidFill>
                      <a:srgbClr val="505050"/>
                    </a:solidFill>
                    <a:ea typeface="Segoe UI" pitchFamily="34" charset="0"/>
                    <a:cs typeface="Segoe UI" pitchFamily="34" charset="0"/>
                  </a:rPr>
                  <a:t>10:00 am</a:t>
                </a:r>
              </a:p>
              <a:p>
                <a:pPr fontAlgn="base">
                  <a:spcBef>
                    <a:spcPct val="50000"/>
                  </a:spcBef>
                  <a:spcAft>
                    <a:spcPct val="0"/>
                  </a:spcAft>
                  <a:buClr>
                    <a:srgbClr val="F0AB00"/>
                  </a:buClr>
                  <a:buSzPct val="80000"/>
                </a:pPr>
                <a:r>
                  <a:rPr lang="en-US" sz="1122" kern="0" dirty="0">
                    <a:solidFill>
                      <a:srgbClr val="505050"/>
                    </a:solidFill>
                    <a:latin typeface="Segoe UI Light" pitchFamily="34" charset="0"/>
                    <a:ea typeface="Arial Unicode MS" pitchFamily="34" charset="-128"/>
                    <a:cs typeface="Arial Unicode MS" pitchFamily="34" charset="-128"/>
                  </a:rPr>
                  <a:t>Review Sales pipeline via Windows 8 Surface</a:t>
                </a:r>
              </a:p>
            </p:txBody>
          </p:sp>
        </p:grpSp>
        <p:cxnSp>
          <p:nvCxnSpPr>
            <p:cNvPr id="20" name="Straight Connector 19"/>
            <p:cNvCxnSpPr/>
            <p:nvPr/>
          </p:nvCxnSpPr>
          <p:spPr>
            <a:xfrm flipV="1">
              <a:off x="1516291" y="3376385"/>
              <a:ext cx="578730" cy="1"/>
            </a:xfrm>
            <a:prstGeom prst="line">
              <a:avLst/>
            </a:prstGeom>
            <a:ln w="3175">
              <a:solidFill>
                <a:schemeClr val="accent1"/>
              </a:solidFill>
              <a:prstDash val="sysDash"/>
            </a:ln>
          </p:spPr>
          <p:style>
            <a:lnRef idx="1">
              <a:schemeClr val="accent1"/>
            </a:lnRef>
            <a:fillRef idx="0">
              <a:schemeClr val="accent1"/>
            </a:fillRef>
            <a:effectRef idx="0">
              <a:schemeClr val="accent1"/>
            </a:effectRef>
            <a:fontRef idx="minor">
              <a:schemeClr val="tx1"/>
            </a:fontRef>
          </p:style>
        </p:cxnSp>
        <p:grpSp>
          <p:nvGrpSpPr>
            <p:cNvPr id="28" name="Group 27"/>
            <p:cNvGrpSpPr/>
            <p:nvPr/>
          </p:nvGrpSpPr>
          <p:grpSpPr>
            <a:xfrm>
              <a:off x="2097880" y="3238196"/>
              <a:ext cx="1717134" cy="1095490"/>
              <a:chOff x="3692197" y="2259844"/>
              <a:chExt cx="1225482" cy="798403"/>
            </a:xfrm>
          </p:grpSpPr>
          <p:pic>
            <p:nvPicPr>
              <p:cNvPr id="1029"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692197" y="2259844"/>
                <a:ext cx="1225482" cy="798403"/>
              </a:xfrm>
              <a:prstGeom prst="rect">
                <a:avLst/>
              </a:prstGeom>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7" name="Picture 6" descr="\\psf\Host\Users\eric\Dolphin\6295 SAP Mobility\6295 Device screens\2pm.png"/>
              <p:cNvPicPr>
                <a:picLocks noChangeAspect="1" noChangeArrowheads="1"/>
              </p:cNvPicPr>
              <p:nvPr/>
            </p:nvPicPr>
            <p:blipFill>
              <a:blip r:embed="rId8" cstate="print"/>
              <a:stretch>
                <a:fillRect/>
              </a:stretch>
            </p:blipFill>
            <p:spPr bwMode="auto">
              <a:xfrm>
                <a:off x="3795987" y="2385037"/>
                <a:ext cx="1077193" cy="539575"/>
              </a:xfrm>
              <a:prstGeom prst="rect">
                <a:avLst/>
              </a:prstGeom>
              <a:noFill/>
            </p:spPr>
          </p:pic>
        </p:grpSp>
      </p:grpSp>
      <p:grpSp>
        <p:nvGrpSpPr>
          <p:cNvPr id="61" name="Group 60"/>
          <p:cNvGrpSpPr/>
          <p:nvPr/>
        </p:nvGrpSpPr>
        <p:grpSpPr>
          <a:xfrm>
            <a:off x="520175" y="1523370"/>
            <a:ext cx="4477562" cy="1427846"/>
            <a:chOff x="509290" y="1493982"/>
            <a:chExt cx="4391308" cy="1400300"/>
          </a:xfrm>
        </p:grpSpPr>
        <p:pic>
          <p:nvPicPr>
            <p:cNvPr id="1034" name="Picture 10" descr="http://dashboardspy.com/img/sales-analysis-dashboard.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183464" y="1798792"/>
              <a:ext cx="1717134" cy="1095490"/>
            </a:xfrm>
            <a:prstGeom prst="rect">
              <a:avLst/>
            </a:prstGeom>
            <a:noFill/>
            <a:extLst>
              <a:ext uri="{909E8E84-426E-40DD-AFC4-6F175D3DCCD1}">
                <a14:hiddenFill xmlns:a14="http://schemas.microsoft.com/office/drawing/2010/main">
                  <a:solidFill>
                    <a:srgbClr val="FFFFFF"/>
                  </a:solidFill>
                </a14:hiddenFill>
              </a:ext>
            </a:extLst>
          </p:spPr>
        </p:pic>
        <p:grpSp>
          <p:nvGrpSpPr>
            <p:cNvPr id="52" name="Group 51"/>
            <p:cNvGrpSpPr/>
            <p:nvPr/>
          </p:nvGrpSpPr>
          <p:grpSpPr>
            <a:xfrm>
              <a:off x="509290" y="1493982"/>
              <a:ext cx="1018573" cy="765862"/>
              <a:chOff x="520865" y="1493982"/>
              <a:chExt cx="1018573" cy="765862"/>
            </a:xfrm>
          </p:grpSpPr>
          <p:cxnSp>
            <p:nvCxnSpPr>
              <p:cNvPr id="42" name="Straight Connector 41"/>
              <p:cNvCxnSpPr/>
              <p:nvPr/>
            </p:nvCxnSpPr>
            <p:spPr>
              <a:xfrm>
                <a:off x="1539438" y="1493982"/>
                <a:ext cx="0" cy="765862"/>
              </a:xfrm>
              <a:prstGeom prst="line">
                <a:avLst/>
              </a:prstGeom>
              <a:ln w="41275">
                <a:solidFill>
                  <a:schemeClr val="accent1"/>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520865" y="1586581"/>
                <a:ext cx="995423" cy="60453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122" kern="0" dirty="0">
                    <a:solidFill>
                      <a:srgbClr val="505050"/>
                    </a:solidFill>
                    <a:ea typeface="Segoe UI" pitchFamily="34" charset="0"/>
                    <a:cs typeface="Segoe UI" pitchFamily="34" charset="0"/>
                  </a:rPr>
                  <a:t>11:30 am</a:t>
                </a:r>
              </a:p>
              <a:p>
                <a:pPr fontAlgn="base">
                  <a:spcBef>
                    <a:spcPct val="50000"/>
                  </a:spcBef>
                  <a:spcAft>
                    <a:spcPct val="0"/>
                  </a:spcAft>
                  <a:buClr>
                    <a:srgbClr val="F0AB00"/>
                  </a:buClr>
                  <a:buSzPct val="80000"/>
                </a:pPr>
                <a:r>
                  <a:rPr lang="en-US" sz="1122" kern="0" dirty="0">
                    <a:solidFill>
                      <a:srgbClr val="505050"/>
                    </a:solidFill>
                    <a:latin typeface="Segoe UI Light" pitchFamily="34" charset="0"/>
                    <a:ea typeface="Arial Unicode MS" pitchFamily="34" charset="-128"/>
                    <a:cs typeface="Arial Unicode MS" pitchFamily="34" charset="-128"/>
                  </a:rPr>
                  <a:t>Update Budget via Excel 2013</a:t>
                </a:r>
              </a:p>
            </p:txBody>
          </p:sp>
        </p:grpSp>
        <p:cxnSp>
          <p:nvCxnSpPr>
            <p:cNvPr id="65" name="Straight Connector 64"/>
            <p:cNvCxnSpPr/>
            <p:nvPr/>
          </p:nvCxnSpPr>
          <p:spPr>
            <a:xfrm flipV="1">
              <a:off x="1539453" y="2045296"/>
              <a:ext cx="1644011" cy="2"/>
            </a:xfrm>
            <a:prstGeom prst="line">
              <a:avLst/>
            </a:prstGeom>
            <a:ln w="3175">
              <a:solidFill>
                <a:schemeClr val="accent1"/>
              </a:solidFill>
              <a:prstDash val="sysDash"/>
            </a:ln>
          </p:spPr>
          <p:style>
            <a:lnRef idx="1">
              <a:schemeClr val="accent1"/>
            </a:lnRef>
            <a:fillRef idx="0">
              <a:schemeClr val="accent1"/>
            </a:fillRef>
            <a:effectRef idx="0">
              <a:schemeClr val="accent1"/>
            </a:effectRef>
            <a:fontRef idx="minor">
              <a:schemeClr val="tx1"/>
            </a:fontRef>
          </p:style>
        </p:cxnSp>
      </p:grpSp>
      <p:grpSp>
        <p:nvGrpSpPr>
          <p:cNvPr id="62" name="Group 61"/>
          <p:cNvGrpSpPr/>
          <p:nvPr/>
        </p:nvGrpSpPr>
        <p:grpSpPr>
          <a:xfrm>
            <a:off x="5302323" y="1313479"/>
            <a:ext cx="6736643" cy="1079219"/>
            <a:chOff x="5199317" y="1288139"/>
            <a:chExt cx="6606872" cy="1058398"/>
          </a:xfrm>
        </p:grpSpPr>
        <p:pic>
          <p:nvPicPr>
            <p:cNvPr id="1026" name="Picture 2" descr="http://t3.gstatic.com/images?q=tbn:ANd9GcQ3z7ME2RDsOwviYdK93yCDHAWPH9vLoJpXRN-GxDoBEvYIlM4kqqy0iiSsTQ"/>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199317" y="1288139"/>
              <a:ext cx="1717134" cy="1058398"/>
            </a:xfrm>
            <a:prstGeom prst="rect">
              <a:avLst/>
            </a:prstGeom>
            <a:ln>
              <a:noFill/>
            </a:ln>
            <a:effectLst/>
            <a:extLst>
              <a:ext uri="{909E8E84-426E-40DD-AFC4-6F175D3DCCD1}">
                <a14:hiddenFill xmlns:a14="http://schemas.microsoft.com/office/drawing/2010/main">
                  <a:solidFill>
                    <a:srgbClr val="FFFFFF"/>
                  </a:solidFill>
                </a14:hiddenFill>
              </a:ext>
            </a:extLst>
          </p:spPr>
        </p:pic>
        <p:grpSp>
          <p:nvGrpSpPr>
            <p:cNvPr id="59" name="Group 58"/>
            <p:cNvGrpSpPr/>
            <p:nvPr/>
          </p:nvGrpSpPr>
          <p:grpSpPr>
            <a:xfrm>
              <a:off x="10214638" y="1478792"/>
              <a:ext cx="1591551" cy="781052"/>
              <a:chOff x="9902113" y="1478792"/>
              <a:chExt cx="1591551" cy="781052"/>
            </a:xfrm>
          </p:grpSpPr>
          <p:cxnSp>
            <p:nvCxnSpPr>
              <p:cNvPr id="63" name="Straight Connector 62"/>
              <p:cNvCxnSpPr/>
              <p:nvPr/>
            </p:nvCxnSpPr>
            <p:spPr>
              <a:xfrm>
                <a:off x="9902113" y="1493982"/>
                <a:ext cx="0" cy="765862"/>
              </a:xfrm>
              <a:prstGeom prst="line">
                <a:avLst/>
              </a:prstGeom>
              <a:ln w="41275">
                <a:solidFill>
                  <a:schemeClr val="accent1"/>
                </a:solidFill>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10023670" y="1478792"/>
                <a:ext cx="1469994" cy="762080"/>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122" kern="0" dirty="0">
                    <a:solidFill>
                      <a:srgbClr val="505050"/>
                    </a:solidFill>
                    <a:ea typeface="Segoe UI" pitchFamily="34" charset="0"/>
                    <a:cs typeface="Segoe UI" pitchFamily="34" charset="0"/>
                  </a:rPr>
                  <a:t>12:00 pm</a:t>
                </a:r>
              </a:p>
              <a:p>
                <a:pPr fontAlgn="base">
                  <a:spcBef>
                    <a:spcPct val="50000"/>
                  </a:spcBef>
                  <a:spcAft>
                    <a:spcPct val="0"/>
                  </a:spcAft>
                  <a:buClr>
                    <a:srgbClr val="F0AB00"/>
                  </a:buClr>
                  <a:buSzPct val="80000"/>
                </a:pPr>
                <a:r>
                  <a:rPr lang="en-US" sz="1122" kern="0" dirty="0">
                    <a:solidFill>
                      <a:srgbClr val="505050"/>
                    </a:solidFill>
                    <a:latin typeface="Segoe UI Light" pitchFamily="34" charset="0"/>
                    <a:ea typeface="Arial Unicode MS" pitchFamily="34" charset="-128"/>
                    <a:cs typeface="Arial Unicode MS" pitchFamily="34" charset="-128"/>
                  </a:rPr>
                  <a:t>Approve team member’s leave request workflow using Win 8 native App</a:t>
                </a:r>
              </a:p>
            </p:txBody>
          </p:sp>
        </p:grpSp>
        <p:cxnSp>
          <p:nvCxnSpPr>
            <p:cNvPr id="68" name="Straight Connector 67"/>
            <p:cNvCxnSpPr/>
            <p:nvPr/>
          </p:nvCxnSpPr>
          <p:spPr>
            <a:xfrm>
              <a:off x="6915766" y="1493986"/>
              <a:ext cx="3298872" cy="0"/>
            </a:xfrm>
            <a:prstGeom prst="line">
              <a:avLst/>
            </a:prstGeom>
            <a:ln w="3175">
              <a:solidFill>
                <a:schemeClr val="accent1"/>
              </a:solidFill>
              <a:prstDash val="sysDash"/>
            </a:ln>
          </p:spPr>
          <p:style>
            <a:lnRef idx="1">
              <a:schemeClr val="accent1"/>
            </a:lnRef>
            <a:fillRef idx="0">
              <a:schemeClr val="accent1"/>
            </a:fillRef>
            <a:effectRef idx="0">
              <a:schemeClr val="accent1"/>
            </a:effectRef>
            <a:fontRef idx="minor">
              <a:schemeClr val="tx1"/>
            </a:fontRef>
          </p:style>
        </p:cxnSp>
      </p:grpSp>
      <p:grpSp>
        <p:nvGrpSpPr>
          <p:cNvPr id="71" name="Group 70"/>
          <p:cNvGrpSpPr/>
          <p:nvPr/>
        </p:nvGrpSpPr>
        <p:grpSpPr>
          <a:xfrm>
            <a:off x="8293299" y="3253809"/>
            <a:ext cx="3745668" cy="1722391"/>
            <a:chOff x="8132676" y="3229327"/>
            <a:chExt cx="3673513" cy="1689163"/>
          </a:xfrm>
        </p:grpSpPr>
        <p:pic>
          <p:nvPicPr>
            <p:cNvPr id="1028" name="Picture 4" descr="SharePoint 2013 Apps – Part II: When should you consider to build an app | All About SharePoint | Scoop.it"/>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8132676" y="3229327"/>
              <a:ext cx="1740425" cy="1127450"/>
            </a:xfrm>
            <a:prstGeom prst="rect">
              <a:avLst/>
            </a:prstGeom>
            <a:ln>
              <a:noFill/>
            </a:ln>
            <a:effectLst/>
            <a:extLst>
              <a:ext uri="{909E8E84-426E-40DD-AFC4-6F175D3DCCD1}">
                <a14:hiddenFill xmlns:a14="http://schemas.microsoft.com/office/drawing/2010/main">
                  <a:solidFill>
                    <a:srgbClr val="FFFFFF"/>
                  </a:solidFill>
                </a14:hiddenFill>
              </a:ext>
            </a:extLst>
          </p:spPr>
        </p:pic>
        <p:grpSp>
          <p:nvGrpSpPr>
            <p:cNvPr id="54" name="Group 53"/>
            <p:cNvGrpSpPr/>
            <p:nvPr/>
          </p:nvGrpSpPr>
          <p:grpSpPr>
            <a:xfrm>
              <a:off x="10208868" y="4152628"/>
              <a:ext cx="1597321" cy="765862"/>
              <a:chOff x="9896343" y="4105334"/>
              <a:chExt cx="1597321" cy="765862"/>
            </a:xfrm>
          </p:grpSpPr>
          <p:cxnSp>
            <p:nvCxnSpPr>
              <p:cNvPr id="66" name="Straight Connector 65"/>
              <p:cNvCxnSpPr/>
              <p:nvPr/>
            </p:nvCxnSpPr>
            <p:spPr>
              <a:xfrm>
                <a:off x="9896343" y="4105334"/>
                <a:ext cx="0" cy="765862"/>
              </a:xfrm>
              <a:prstGeom prst="line">
                <a:avLst/>
              </a:prstGeom>
              <a:ln w="41275">
                <a:solidFill>
                  <a:schemeClr val="accent1"/>
                </a:solidFill>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10023669" y="4196528"/>
                <a:ext cx="1469995" cy="60453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122" kern="0" dirty="0">
                    <a:solidFill>
                      <a:srgbClr val="505050"/>
                    </a:solidFill>
                    <a:ea typeface="Segoe UI" pitchFamily="34" charset="0"/>
                    <a:cs typeface="Segoe UI" pitchFamily="34" charset="0"/>
                  </a:rPr>
                  <a:t>3:00 pm</a:t>
                </a:r>
              </a:p>
              <a:p>
                <a:pPr fontAlgn="base">
                  <a:spcBef>
                    <a:spcPct val="50000"/>
                  </a:spcBef>
                  <a:spcAft>
                    <a:spcPct val="0"/>
                  </a:spcAft>
                  <a:buClr>
                    <a:srgbClr val="F0AB00"/>
                  </a:buClr>
                  <a:buSzPct val="80000"/>
                </a:pPr>
                <a:r>
                  <a:rPr lang="en-US" sz="1122" kern="0" dirty="0">
                    <a:solidFill>
                      <a:srgbClr val="505050"/>
                    </a:solidFill>
                    <a:latin typeface="Segoe UI Light" pitchFamily="34" charset="0"/>
                    <a:ea typeface="Arial Unicode MS" pitchFamily="34" charset="-128"/>
                    <a:cs typeface="Arial Unicode MS" pitchFamily="34" charset="-128"/>
                  </a:rPr>
                  <a:t>Create CRM Lead using SharePoint Online App</a:t>
                </a:r>
              </a:p>
            </p:txBody>
          </p:sp>
        </p:grpSp>
        <p:cxnSp>
          <p:nvCxnSpPr>
            <p:cNvPr id="46" name="Straight Connector 45"/>
            <p:cNvCxnSpPr/>
            <p:nvPr/>
          </p:nvCxnSpPr>
          <p:spPr>
            <a:xfrm>
              <a:off x="9873101" y="4152628"/>
              <a:ext cx="341537" cy="0"/>
            </a:xfrm>
            <a:prstGeom prst="line">
              <a:avLst/>
            </a:prstGeom>
            <a:ln w="3175">
              <a:solidFill>
                <a:schemeClr val="accent1"/>
              </a:solidFill>
              <a:prstDash val="sysDash"/>
            </a:ln>
          </p:spPr>
          <p:style>
            <a:lnRef idx="1">
              <a:schemeClr val="accent1"/>
            </a:lnRef>
            <a:fillRef idx="0">
              <a:schemeClr val="accent1"/>
            </a:fillRef>
            <a:effectRef idx="0">
              <a:schemeClr val="accent1"/>
            </a:effectRef>
            <a:fontRef idx="minor">
              <a:schemeClr val="tx1"/>
            </a:fontRef>
          </p:style>
        </p:cxnSp>
      </p:grpSp>
      <p:grpSp>
        <p:nvGrpSpPr>
          <p:cNvPr id="6" name="Group 5"/>
          <p:cNvGrpSpPr/>
          <p:nvPr/>
        </p:nvGrpSpPr>
        <p:grpSpPr>
          <a:xfrm>
            <a:off x="9118544" y="5505581"/>
            <a:ext cx="2997134" cy="801845"/>
            <a:chOff x="9118544" y="5505581"/>
            <a:chExt cx="2997134" cy="801845"/>
          </a:xfrm>
        </p:grpSpPr>
        <p:grpSp>
          <p:nvGrpSpPr>
            <p:cNvPr id="53" name="Group 52"/>
            <p:cNvGrpSpPr/>
            <p:nvPr/>
          </p:nvGrpSpPr>
          <p:grpSpPr>
            <a:xfrm>
              <a:off x="10392585" y="5505581"/>
              <a:ext cx="1723093" cy="801845"/>
              <a:chOff x="9878998" y="5399369"/>
              <a:chExt cx="1689900" cy="786376"/>
            </a:xfrm>
          </p:grpSpPr>
          <p:sp>
            <p:nvSpPr>
              <p:cNvPr id="74" name="TextBox 73"/>
              <p:cNvSpPr txBox="1"/>
              <p:nvPr/>
            </p:nvSpPr>
            <p:spPr>
              <a:xfrm>
                <a:off x="10023675" y="5399369"/>
                <a:ext cx="1545223" cy="777252"/>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122" kern="0" dirty="0">
                    <a:solidFill>
                      <a:srgbClr val="505050"/>
                    </a:solidFill>
                    <a:ea typeface="Segoe UI" pitchFamily="34" charset="0"/>
                    <a:cs typeface="Segoe UI" pitchFamily="34" charset="0"/>
                  </a:rPr>
                  <a:t>5:30 pm</a:t>
                </a:r>
              </a:p>
              <a:p>
                <a:pPr fontAlgn="base">
                  <a:spcBef>
                    <a:spcPct val="50000"/>
                  </a:spcBef>
                  <a:spcAft>
                    <a:spcPct val="0"/>
                  </a:spcAft>
                  <a:buClr>
                    <a:srgbClr val="F0AB00"/>
                  </a:buClr>
                  <a:buSzPct val="80000"/>
                </a:pPr>
                <a:r>
                  <a:rPr lang="en-US" sz="1122" kern="0" dirty="0">
                    <a:solidFill>
                      <a:srgbClr val="505050"/>
                    </a:solidFill>
                    <a:latin typeface="Segoe UI Light" pitchFamily="34" charset="0"/>
                    <a:ea typeface="Arial Unicode MS" pitchFamily="34" charset="-128"/>
                    <a:cs typeface="Arial Unicode MS" pitchFamily="34" charset="-128"/>
                  </a:rPr>
                  <a:t>Record timesheet in SAP via Outlook 2013 Web (part of Office 365)</a:t>
                </a:r>
              </a:p>
            </p:txBody>
          </p:sp>
          <p:cxnSp>
            <p:nvCxnSpPr>
              <p:cNvPr id="75" name="Straight Connector 74"/>
              <p:cNvCxnSpPr/>
              <p:nvPr/>
            </p:nvCxnSpPr>
            <p:spPr>
              <a:xfrm>
                <a:off x="9878998" y="5419883"/>
                <a:ext cx="0" cy="765862"/>
              </a:xfrm>
              <a:prstGeom prst="line">
                <a:avLst/>
              </a:prstGeom>
              <a:ln w="41275">
                <a:solidFill>
                  <a:schemeClr val="accent1"/>
                </a:solidFill>
              </a:ln>
            </p:spPr>
            <p:style>
              <a:lnRef idx="1">
                <a:schemeClr val="accent1"/>
              </a:lnRef>
              <a:fillRef idx="0">
                <a:schemeClr val="accent1"/>
              </a:fillRef>
              <a:effectRef idx="0">
                <a:schemeClr val="accent1"/>
              </a:effectRef>
              <a:fontRef idx="minor">
                <a:schemeClr val="tx1"/>
              </a:fontRef>
            </p:style>
          </p:cxnSp>
        </p:grpSp>
        <p:cxnSp>
          <p:nvCxnSpPr>
            <p:cNvPr id="77" name="Straight Connector 76"/>
            <p:cNvCxnSpPr/>
            <p:nvPr/>
          </p:nvCxnSpPr>
          <p:spPr>
            <a:xfrm>
              <a:off x="9118544" y="5520418"/>
              <a:ext cx="1285808" cy="0"/>
            </a:xfrm>
            <a:prstGeom prst="line">
              <a:avLst/>
            </a:prstGeom>
            <a:ln w="3175">
              <a:solidFill>
                <a:schemeClr val="accent1"/>
              </a:solidFill>
              <a:prstDash val="sysDash"/>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7682532" y="1655724"/>
            <a:ext cx="4356435" cy="2083963"/>
            <a:chOff x="7682532" y="1655724"/>
            <a:chExt cx="4356435" cy="2083963"/>
          </a:xfrm>
        </p:grpSpPr>
        <p:grpSp>
          <p:nvGrpSpPr>
            <p:cNvPr id="56" name="Group 55"/>
            <p:cNvGrpSpPr/>
            <p:nvPr/>
          </p:nvGrpSpPr>
          <p:grpSpPr>
            <a:xfrm>
              <a:off x="10410272" y="2771033"/>
              <a:ext cx="1628695" cy="968654"/>
              <a:chOff x="9896343" y="2716545"/>
              <a:chExt cx="1597321" cy="949967"/>
            </a:xfrm>
          </p:grpSpPr>
          <p:cxnSp>
            <p:nvCxnSpPr>
              <p:cNvPr id="72" name="Straight Connector 71"/>
              <p:cNvCxnSpPr/>
              <p:nvPr/>
            </p:nvCxnSpPr>
            <p:spPr>
              <a:xfrm>
                <a:off x="9896343" y="2822276"/>
                <a:ext cx="0" cy="765862"/>
              </a:xfrm>
              <a:prstGeom prst="line">
                <a:avLst/>
              </a:prstGeom>
              <a:ln w="41275">
                <a:solidFill>
                  <a:schemeClr val="accent1"/>
                </a:solidFill>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10023669" y="2716545"/>
                <a:ext cx="1469995" cy="949967"/>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122" kern="0" dirty="0">
                    <a:solidFill>
                      <a:srgbClr val="505050"/>
                    </a:solidFill>
                    <a:ea typeface="Segoe UI" pitchFamily="34" charset="0"/>
                    <a:cs typeface="Segoe UI" pitchFamily="34" charset="0"/>
                  </a:rPr>
                  <a:t>12:30 pm</a:t>
                </a:r>
              </a:p>
              <a:p>
                <a:pPr fontAlgn="base">
                  <a:spcBef>
                    <a:spcPct val="50000"/>
                  </a:spcBef>
                  <a:spcAft>
                    <a:spcPct val="0"/>
                  </a:spcAft>
                  <a:buClr>
                    <a:srgbClr val="F0AB00"/>
                  </a:buClr>
                  <a:buSzPct val="80000"/>
                </a:pPr>
                <a:r>
                  <a:rPr lang="en-US" sz="1122" kern="0" dirty="0">
                    <a:solidFill>
                      <a:srgbClr val="505050"/>
                    </a:solidFill>
                    <a:latin typeface="Segoe UI Light" pitchFamily="34" charset="0"/>
                    <a:ea typeface="Arial Unicode MS" pitchFamily="34" charset="-128"/>
                    <a:cs typeface="Arial Unicode MS" pitchFamily="34" charset="-128"/>
                  </a:rPr>
                  <a:t>Conduct online meeting with customer using  </a:t>
                </a:r>
                <a:r>
                  <a:rPr lang="en-US" sz="1122" kern="0" dirty="0" err="1">
                    <a:solidFill>
                      <a:srgbClr val="505050"/>
                    </a:solidFill>
                    <a:latin typeface="Segoe UI Light" pitchFamily="34" charset="0"/>
                    <a:ea typeface="Arial Unicode MS" pitchFamily="34" charset="-128"/>
                    <a:cs typeface="Arial Unicode MS" pitchFamily="34" charset="-128"/>
                  </a:rPr>
                  <a:t>Lync</a:t>
                </a:r>
                <a:r>
                  <a:rPr lang="en-US" sz="1122" kern="0" dirty="0">
                    <a:solidFill>
                      <a:srgbClr val="505050"/>
                    </a:solidFill>
                    <a:latin typeface="Segoe UI Light" pitchFamily="34" charset="0"/>
                    <a:ea typeface="Arial Unicode MS" pitchFamily="34" charset="-128"/>
                    <a:cs typeface="Arial Unicode MS" pitchFamily="34" charset="-128"/>
                  </a:rPr>
                  <a:t> 2013 &amp; record it as CRM Activity</a:t>
                </a:r>
              </a:p>
            </p:txBody>
          </p:sp>
        </p:grpSp>
        <p:cxnSp>
          <p:nvCxnSpPr>
            <p:cNvPr id="69" name="Straight Connector 68"/>
            <p:cNvCxnSpPr/>
            <p:nvPr/>
          </p:nvCxnSpPr>
          <p:spPr>
            <a:xfrm>
              <a:off x="8293299" y="2878843"/>
              <a:ext cx="2099181" cy="619"/>
            </a:xfrm>
            <a:prstGeom prst="line">
              <a:avLst/>
            </a:prstGeom>
            <a:ln w="3175">
              <a:solidFill>
                <a:schemeClr val="accent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12"/>
            <a:stretch>
              <a:fillRect/>
            </a:stretch>
          </p:blipFill>
          <p:spPr>
            <a:xfrm>
              <a:off x="7682532" y="1655724"/>
              <a:ext cx="778291" cy="1297152"/>
            </a:xfrm>
            <a:prstGeom prst="rect">
              <a:avLst/>
            </a:prstGeom>
          </p:spPr>
        </p:pic>
      </p:grpSp>
      <p:pic>
        <p:nvPicPr>
          <p:cNvPr id="3" name="Picture 2"/>
          <p:cNvPicPr>
            <a:picLocks noChangeAspect="1"/>
          </p:cNvPicPr>
          <p:nvPr/>
        </p:nvPicPr>
        <p:blipFill>
          <a:blip r:embed="rId13"/>
          <a:stretch>
            <a:fillRect/>
          </a:stretch>
        </p:blipFill>
        <p:spPr>
          <a:xfrm>
            <a:off x="7462828" y="4986661"/>
            <a:ext cx="1828144" cy="1079676"/>
          </a:xfrm>
          <a:prstGeom prst="rect">
            <a:avLst/>
          </a:prstGeom>
        </p:spPr>
      </p:pic>
    </p:spTree>
    <p:extLst>
      <p:ext uri="{BB962C8B-B14F-4D97-AF65-F5344CB8AC3E}">
        <p14:creationId xmlns:p14="http://schemas.microsoft.com/office/powerpoint/2010/main" val="2315751615"/>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2000" fill="hold" grpId="0" nodeType="afterEffect">
                                  <p:stCondLst>
                                    <p:cond delay="0"/>
                                  </p:stCondLst>
                                  <p:childTnLst>
                                    <p:animRot by="21600000">
                                      <p:cBhvr>
                                        <p:cTn id="6" dur="200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entagon 13"/>
          <p:cNvSpPr/>
          <p:nvPr/>
        </p:nvSpPr>
        <p:spPr bwMode="auto">
          <a:xfrm>
            <a:off x="382345" y="5407412"/>
            <a:ext cx="2771162" cy="961303"/>
          </a:xfrm>
          <a:prstGeom prst="homePlate">
            <a:avLst>
              <a:gd name="adj" fmla="val 26748"/>
            </a:avLst>
          </a:prstGeom>
          <a:solidFill>
            <a:srgbClr val="8A8A8A"/>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14099" fontAlgn="base">
              <a:lnSpc>
                <a:spcPct val="90000"/>
              </a:lnSpc>
              <a:spcBef>
                <a:spcPct val="0"/>
              </a:spcBef>
              <a:spcAft>
                <a:spcPct val="0"/>
              </a:spcAft>
            </a:pPr>
            <a:r>
              <a:rPr lang="en-US" sz="2000" spc="-50" dirty="0">
                <a:gradFill>
                  <a:gsLst>
                    <a:gs pos="1250">
                      <a:srgbClr val="FFFFFF"/>
                    </a:gs>
                    <a:gs pos="10417">
                      <a:srgbClr val="FFFFFF"/>
                    </a:gs>
                  </a:gsLst>
                  <a:lin ang="5400000" scaled="0"/>
                </a:gradFill>
              </a:rPr>
              <a:t>Engage users with </a:t>
            </a:r>
            <a:r>
              <a:rPr lang="en-US" sz="2000" b="1" spc="-50" dirty="0">
                <a:gradFill>
                  <a:gsLst>
                    <a:gs pos="1250">
                      <a:srgbClr val="FFFFFF"/>
                    </a:gs>
                    <a:gs pos="10417">
                      <a:srgbClr val="FFFFFF"/>
                    </a:gs>
                  </a:gsLst>
                  <a:lin ang="5400000" scaled="0"/>
                </a:gradFill>
              </a:rPr>
              <a:t>powerful, familiar tools </a:t>
            </a:r>
            <a:endParaRPr lang="en-US" sz="2000" spc="-50" dirty="0" smtClean="0">
              <a:gradFill>
                <a:gsLst>
                  <a:gs pos="1250">
                    <a:srgbClr val="FFFFFF"/>
                  </a:gs>
                  <a:gs pos="10417">
                    <a:srgbClr val="FFFFFF"/>
                  </a:gs>
                </a:gsLst>
                <a:lin ang="5400000" scaled="0"/>
              </a:gradFill>
            </a:endParaRPr>
          </a:p>
        </p:txBody>
      </p:sp>
      <p:sp>
        <p:nvSpPr>
          <p:cNvPr id="2" name="Title 1"/>
          <p:cNvSpPr>
            <a:spLocks noGrp="1"/>
          </p:cNvSpPr>
          <p:nvPr>
            <p:ph type="title"/>
          </p:nvPr>
        </p:nvSpPr>
        <p:spPr>
          <a:xfrm>
            <a:off x="274638" y="292082"/>
            <a:ext cx="11612562" cy="1348061"/>
          </a:xfrm>
        </p:spPr>
        <p:txBody>
          <a:bodyPr lIns="128016" tIns="64008" rIns="128016" bIns="64008"/>
          <a:lstStyle/>
          <a:p>
            <a:r>
              <a:rPr lang="en-US" sz="4400" dirty="0"/>
              <a:t>How </a:t>
            </a:r>
            <a:r>
              <a:rPr lang="en-US" sz="4400" dirty="0" smtClean="0"/>
              <a:t>developers use </a:t>
            </a:r>
            <a:r>
              <a:rPr lang="en-US" sz="4400" dirty="0"/>
              <a:t>SAP with Microsoft </a:t>
            </a:r>
            <a:r>
              <a:rPr lang="en-US" sz="4400" dirty="0" smtClean="0"/>
              <a:t>today</a:t>
            </a:r>
            <a:endParaRPr lang="en-US" sz="4400" dirty="0"/>
          </a:p>
        </p:txBody>
      </p:sp>
      <p:sp>
        <p:nvSpPr>
          <p:cNvPr id="3" name="Rectangle 2"/>
          <p:cNvSpPr/>
          <p:nvPr/>
        </p:nvSpPr>
        <p:spPr bwMode="auto">
          <a:xfrm>
            <a:off x="382345" y="1787229"/>
            <a:ext cx="2771162" cy="1349799"/>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14099" fontAlgn="base">
              <a:lnSpc>
                <a:spcPct val="90000"/>
              </a:lnSpc>
              <a:spcBef>
                <a:spcPct val="0"/>
              </a:spcBef>
              <a:spcAft>
                <a:spcPct val="0"/>
              </a:spcAft>
            </a:pPr>
            <a:r>
              <a:rPr lang="en-US" sz="2100" kern="0" dirty="0">
                <a:solidFill>
                  <a:srgbClr val="FFFFFF"/>
                </a:solidFill>
                <a:latin typeface="Segoe UI Light"/>
              </a:rPr>
              <a:t>Duet Enterprise 2.0</a:t>
            </a:r>
          </a:p>
          <a:p>
            <a:pPr defTabSz="914099" fontAlgn="base">
              <a:lnSpc>
                <a:spcPct val="90000"/>
              </a:lnSpc>
              <a:spcBef>
                <a:spcPct val="0"/>
              </a:spcBef>
              <a:spcAft>
                <a:spcPct val="0"/>
              </a:spcAft>
            </a:pPr>
            <a:r>
              <a:rPr lang="en-US" sz="2100" kern="0" dirty="0">
                <a:solidFill>
                  <a:srgbClr val="FFFFFF"/>
                </a:solidFill>
                <a:latin typeface="Segoe UI Light"/>
              </a:rPr>
              <a:t>SharePoint </a:t>
            </a:r>
            <a:r>
              <a:rPr lang="en-US" sz="2100" kern="0" dirty="0" smtClean="0">
                <a:solidFill>
                  <a:srgbClr val="FFFFFF"/>
                </a:solidFill>
                <a:latin typeface="Segoe UI Light"/>
              </a:rPr>
              <a:t>2013</a:t>
            </a:r>
            <a:endParaRPr lang="en-US" sz="2100" kern="0" dirty="0">
              <a:solidFill>
                <a:srgbClr val="FFFFFF"/>
              </a:solidFill>
              <a:latin typeface="Segoe UI Light"/>
            </a:endParaRPr>
          </a:p>
        </p:txBody>
      </p:sp>
      <p:sp>
        <p:nvSpPr>
          <p:cNvPr id="10" name="Pentagon 9"/>
          <p:cNvSpPr/>
          <p:nvPr/>
        </p:nvSpPr>
        <p:spPr bwMode="auto">
          <a:xfrm>
            <a:off x="3320000" y="5407412"/>
            <a:ext cx="2771164" cy="961303"/>
          </a:xfrm>
          <a:prstGeom prst="homePlate">
            <a:avLst>
              <a:gd name="adj" fmla="val 26748"/>
            </a:avLst>
          </a:prstGeom>
          <a:solidFill>
            <a:srgbClr val="8A8A8A"/>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14099" fontAlgn="base">
              <a:lnSpc>
                <a:spcPct val="90000"/>
              </a:lnSpc>
              <a:spcBef>
                <a:spcPct val="0"/>
              </a:spcBef>
              <a:spcAft>
                <a:spcPct val="0"/>
              </a:spcAft>
            </a:pPr>
            <a:r>
              <a:rPr lang="en-US" sz="2000" b="1" spc="-50" dirty="0">
                <a:gradFill>
                  <a:gsLst>
                    <a:gs pos="1250">
                      <a:srgbClr val="FFFFFF"/>
                    </a:gs>
                    <a:gs pos="10417">
                      <a:srgbClr val="FFFFFF"/>
                    </a:gs>
                  </a:gsLst>
                  <a:lin ang="5400000" scaled="0"/>
                </a:gradFill>
              </a:rPr>
              <a:t>Easy</a:t>
            </a:r>
            <a:r>
              <a:rPr lang="en-US" sz="2000" spc="-50" dirty="0">
                <a:gradFill>
                  <a:gsLst>
                    <a:gs pos="1250">
                      <a:srgbClr val="FFFFFF"/>
                    </a:gs>
                    <a:gs pos="10417">
                      <a:srgbClr val="FFFFFF"/>
                    </a:gs>
                  </a:gsLst>
                  <a:lin ang="5400000" scaled="0"/>
                </a:gradFill>
              </a:rPr>
              <a:t> access </a:t>
            </a:r>
            <a:r>
              <a:rPr lang="en-US" sz="2000" spc="-50" dirty="0" smtClean="0">
                <a:gradFill>
                  <a:gsLst>
                    <a:gs pos="1250">
                      <a:srgbClr val="FFFFFF"/>
                    </a:gs>
                    <a:gs pos="10417">
                      <a:srgbClr val="FFFFFF"/>
                    </a:gs>
                  </a:gsLst>
                  <a:lin ang="5400000" scaled="0"/>
                </a:gradFill>
              </a:rPr>
              <a:t>to </a:t>
            </a:r>
            <a:r>
              <a:rPr lang="en-US" sz="2000" spc="-50" dirty="0">
                <a:gradFill>
                  <a:gsLst>
                    <a:gs pos="1250">
                      <a:srgbClr val="FFFFFF"/>
                    </a:gs>
                    <a:gs pos="10417">
                      <a:srgbClr val="FFFFFF"/>
                    </a:gs>
                  </a:gsLst>
                  <a:lin ang="5400000" scaled="0"/>
                </a:gradFill>
              </a:rPr>
              <a:t>any data </a:t>
            </a:r>
            <a:r>
              <a:rPr lang="en-US" sz="2000" spc="-50" dirty="0" smtClean="0">
                <a:gradFill>
                  <a:gsLst>
                    <a:gs pos="1250">
                      <a:srgbClr val="FFFFFF"/>
                    </a:gs>
                    <a:gs pos="10417">
                      <a:srgbClr val="FFFFFF"/>
                    </a:gs>
                  </a:gsLst>
                  <a:lin ang="5400000" scaled="0"/>
                </a:gradFill>
              </a:rPr>
              <a:t>from SAP</a:t>
            </a:r>
            <a:endParaRPr lang="en-US" sz="2000" spc="-50" dirty="0">
              <a:gradFill>
                <a:gsLst>
                  <a:gs pos="1250">
                    <a:srgbClr val="FFFFFF"/>
                  </a:gs>
                  <a:gs pos="10417">
                    <a:srgbClr val="FFFFFF"/>
                  </a:gs>
                </a:gsLst>
                <a:lin ang="5400000" scaled="0"/>
              </a:gradFill>
            </a:endParaRPr>
          </a:p>
        </p:txBody>
      </p:sp>
      <p:sp>
        <p:nvSpPr>
          <p:cNvPr id="11" name="Pentagon 10"/>
          <p:cNvSpPr/>
          <p:nvPr/>
        </p:nvSpPr>
        <p:spPr bwMode="auto">
          <a:xfrm>
            <a:off x="6257655" y="5407412"/>
            <a:ext cx="2771164" cy="961303"/>
          </a:xfrm>
          <a:prstGeom prst="homePlate">
            <a:avLst>
              <a:gd name="adj" fmla="val 26748"/>
            </a:avLst>
          </a:prstGeom>
          <a:solidFill>
            <a:srgbClr val="8A8A8A"/>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14099" fontAlgn="base">
              <a:lnSpc>
                <a:spcPct val="90000"/>
              </a:lnSpc>
              <a:spcBef>
                <a:spcPct val="0"/>
              </a:spcBef>
              <a:spcAft>
                <a:spcPct val="0"/>
              </a:spcAft>
            </a:pPr>
            <a:r>
              <a:rPr lang="en-US" b="1" spc="-50" dirty="0">
                <a:gradFill>
                  <a:gsLst>
                    <a:gs pos="1250">
                      <a:srgbClr val="FFFFFF"/>
                    </a:gs>
                    <a:gs pos="10417">
                      <a:srgbClr val="FFFFFF"/>
                    </a:gs>
                  </a:gsLst>
                  <a:lin ang="5400000" scaled="0"/>
                </a:gradFill>
              </a:rPr>
              <a:t>Intuitive and easy to use </a:t>
            </a:r>
            <a:r>
              <a:rPr lang="en-US" spc="-50" dirty="0">
                <a:gradFill>
                  <a:gsLst>
                    <a:gs pos="1250">
                      <a:srgbClr val="FFFFFF"/>
                    </a:gs>
                    <a:gs pos="10417">
                      <a:srgbClr val="FFFFFF"/>
                    </a:gs>
                  </a:gsLst>
                  <a:lin ang="5400000" scaled="0"/>
                </a:gradFill>
              </a:rPr>
              <a:t>access to different applications from SAP</a:t>
            </a:r>
          </a:p>
          <a:p>
            <a:pPr defTabSz="914099" fontAlgn="base">
              <a:lnSpc>
                <a:spcPct val="90000"/>
              </a:lnSpc>
              <a:spcBef>
                <a:spcPct val="0"/>
              </a:spcBef>
              <a:spcAft>
                <a:spcPct val="0"/>
              </a:spcAft>
            </a:pPr>
            <a:endParaRPr lang="en-US" spc="-50" dirty="0">
              <a:gradFill>
                <a:gsLst>
                  <a:gs pos="1250">
                    <a:srgbClr val="FFFFFF"/>
                  </a:gs>
                  <a:gs pos="10417">
                    <a:srgbClr val="FFFFFF"/>
                  </a:gs>
                </a:gsLst>
                <a:lin ang="5400000" scaled="0"/>
              </a:gradFill>
            </a:endParaRPr>
          </a:p>
        </p:txBody>
      </p:sp>
      <p:sp>
        <p:nvSpPr>
          <p:cNvPr id="13" name="Rectangle 12"/>
          <p:cNvSpPr/>
          <p:nvPr/>
        </p:nvSpPr>
        <p:spPr bwMode="auto">
          <a:xfrm>
            <a:off x="3319999" y="1787230"/>
            <a:ext cx="2771164" cy="1350882"/>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14099" fontAlgn="base">
              <a:lnSpc>
                <a:spcPct val="90000"/>
              </a:lnSpc>
              <a:spcBef>
                <a:spcPct val="0"/>
              </a:spcBef>
              <a:spcAft>
                <a:spcPct val="0"/>
              </a:spcAft>
            </a:pPr>
            <a:r>
              <a:rPr lang="en-US" sz="2200" kern="0" dirty="0" smtClean="0">
                <a:solidFill>
                  <a:srgbClr val="FFFFFF"/>
                </a:solidFill>
              </a:rPr>
              <a:t>SAP </a:t>
            </a:r>
            <a:r>
              <a:rPr lang="en-US" sz="2200" kern="0" dirty="0">
                <a:solidFill>
                  <a:srgbClr val="FFFFFF"/>
                </a:solidFill>
              </a:rPr>
              <a:t>Gateway p</a:t>
            </a:r>
            <a:r>
              <a:rPr lang="en-US" sz="2200" kern="0" dirty="0" smtClean="0">
                <a:solidFill>
                  <a:srgbClr val="FFFFFF"/>
                </a:solidFill>
              </a:rPr>
              <a:t>roductivity accelerator for Microsoft</a:t>
            </a:r>
            <a:endParaRPr lang="en-US" sz="2200" kern="0" dirty="0">
              <a:solidFill>
                <a:srgbClr val="FFFFFF"/>
              </a:solidFill>
              <a:latin typeface="Segoe UI Light"/>
            </a:endParaRPr>
          </a:p>
          <a:p>
            <a:pPr defTabSz="914099" fontAlgn="base">
              <a:lnSpc>
                <a:spcPct val="90000"/>
              </a:lnSpc>
              <a:spcBef>
                <a:spcPct val="0"/>
              </a:spcBef>
              <a:spcAft>
                <a:spcPct val="0"/>
              </a:spcAft>
            </a:pPr>
            <a:endParaRPr lang="en-US" sz="2200" kern="0" dirty="0">
              <a:solidFill>
                <a:srgbClr val="FFFFFF"/>
              </a:solidFill>
              <a:latin typeface="Segoe UI Light"/>
            </a:endParaRPr>
          </a:p>
          <a:p>
            <a:pPr defTabSz="914099" fontAlgn="base">
              <a:lnSpc>
                <a:spcPct val="90000"/>
              </a:lnSpc>
              <a:spcBef>
                <a:spcPct val="0"/>
              </a:spcBef>
              <a:spcAft>
                <a:spcPct val="0"/>
              </a:spcAft>
            </a:pPr>
            <a:endParaRPr lang="en-US" sz="2200" kern="0" dirty="0">
              <a:solidFill>
                <a:srgbClr val="FFFFFF"/>
              </a:solidFill>
              <a:latin typeface="Segoe UI Light"/>
            </a:endParaRPr>
          </a:p>
          <a:p>
            <a:pPr defTabSz="914099" fontAlgn="base">
              <a:lnSpc>
                <a:spcPct val="90000"/>
              </a:lnSpc>
              <a:spcBef>
                <a:spcPct val="0"/>
              </a:spcBef>
              <a:spcAft>
                <a:spcPct val="0"/>
              </a:spcAft>
            </a:pPr>
            <a:endParaRPr lang="en-US" sz="2200" kern="0" dirty="0">
              <a:solidFill>
                <a:srgbClr val="FFFFFF"/>
              </a:solidFill>
              <a:latin typeface="Segoe UI Light"/>
            </a:endParaRPr>
          </a:p>
        </p:txBody>
      </p:sp>
      <p:sp>
        <p:nvSpPr>
          <p:cNvPr id="18" name="Rectangle 17"/>
          <p:cNvSpPr/>
          <p:nvPr/>
        </p:nvSpPr>
        <p:spPr bwMode="auto">
          <a:xfrm>
            <a:off x="6257655" y="1787229"/>
            <a:ext cx="2771164" cy="1337298"/>
          </a:xfrm>
          <a:prstGeom prst="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14099" fontAlgn="base">
              <a:lnSpc>
                <a:spcPct val="90000"/>
              </a:lnSpc>
              <a:spcBef>
                <a:spcPct val="0"/>
              </a:spcBef>
              <a:spcAft>
                <a:spcPct val="0"/>
              </a:spcAft>
            </a:pPr>
            <a:r>
              <a:rPr lang="en-US" sz="2100" kern="0" dirty="0">
                <a:solidFill>
                  <a:srgbClr val="FFFFFF"/>
                </a:solidFill>
                <a:latin typeface="Segoe UI Light"/>
              </a:rPr>
              <a:t>Windows</a:t>
            </a:r>
            <a:r>
              <a:rPr lang="en-US" sz="2100" kern="0">
                <a:solidFill>
                  <a:srgbClr val="FFFFFF"/>
                </a:solidFill>
                <a:latin typeface="Segoe UI Light"/>
              </a:rPr>
              <a:t> 8 Mobile and Native </a:t>
            </a:r>
            <a:r>
              <a:rPr lang="en-US" sz="2100" kern="0" smtClean="0">
                <a:solidFill>
                  <a:srgbClr val="FFFFFF"/>
                </a:solidFill>
                <a:latin typeface="Segoe UI Light"/>
              </a:rPr>
              <a:t>Applications</a:t>
            </a:r>
            <a:endParaRPr lang="en-US" sz="2100" dirty="0">
              <a:solidFill>
                <a:srgbClr val="FFFFFF"/>
              </a:solidFill>
              <a:latin typeface="Segoe UI Light"/>
            </a:endParaRPr>
          </a:p>
        </p:txBody>
      </p:sp>
      <p:sp>
        <p:nvSpPr>
          <p:cNvPr id="15" name="Rectangle 14"/>
          <p:cNvSpPr/>
          <p:nvPr/>
        </p:nvSpPr>
        <p:spPr bwMode="auto">
          <a:xfrm>
            <a:off x="9195311" y="1792175"/>
            <a:ext cx="2902904" cy="1332352"/>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14099" fontAlgn="base">
              <a:lnSpc>
                <a:spcPct val="90000"/>
              </a:lnSpc>
              <a:spcBef>
                <a:spcPct val="0"/>
              </a:spcBef>
              <a:spcAft>
                <a:spcPct val="0"/>
              </a:spcAft>
            </a:pPr>
            <a:r>
              <a:rPr lang="en-US" sz="2100" kern="0" dirty="0">
                <a:solidFill>
                  <a:srgbClr val="FFFFFF"/>
                </a:solidFill>
                <a:latin typeface="Segoe UI Light"/>
              </a:rPr>
              <a:t>SAP</a:t>
            </a:r>
            <a:r>
              <a:rPr lang="en-US" sz="2100" kern="0">
                <a:solidFill>
                  <a:srgbClr val="FFFFFF"/>
                </a:solidFill>
                <a:latin typeface="Segoe UI Light"/>
              </a:rPr>
              <a:t> Fiori</a:t>
            </a:r>
            <a:endParaRPr lang="en-US" sz="2100" kern="0" dirty="0">
              <a:solidFill>
                <a:srgbClr val="FFFFFF"/>
              </a:solidFill>
              <a:latin typeface="Segoe UI Light"/>
            </a:endParaRPr>
          </a:p>
          <a:p>
            <a:pPr defTabSz="914099" fontAlgn="base">
              <a:lnSpc>
                <a:spcPct val="90000"/>
              </a:lnSpc>
              <a:spcBef>
                <a:spcPct val="0"/>
              </a:spcBef>
              <a:spcAft>
                <a:spcPct val="0"/>
              </a:spcAft>
            </a:pPr>
            <a:r>
              <a:rPr lang="en-US" sz="2100" kern="0">
                <a:solidFill>
                  <a:srgbClr val="FFFFFF"/>
                </a:solidFill>
                <a:latin typeface="Segoe UI Light"/>
              </a:rPr>
              <a:t>Web </a:t>
            </a:r>
            <a:r>
              <a:rPr lang="en-US" sz="2100" kern="0" smtClean="0">
                <a:solidFill>
                  <a:srgbClr val="FFFFFF"/>
                </a:solidFill>
                <a:latin typeface="Segoe UI Light"/>
              </a:rPr>
              <a:t>applications</a:t>
            </a:r>
            <a:endParaRPr lang="en-US" sz="2100" dirty="0">
              <a:solidFill>
                <a:srgbClr val="FFFFFF"/>
              </a:solidFill>
              <a:latin typeface="Segoe UI Light"/>
            </a:endParaRPr>
          </a:p>
        </p:txBody>
      </p:sp>
      <p:grpSp>
        <p:nvGrpSpPr>
          <p:cNvPr id="5" name="Group 5"/>
          <p:cNvGrpSpPr/>
          <p:nvPr/>
        </p:nvGrpSpPr>
        <p:grpSpPr>
          <a:xfrm>
            <a:off x="367568" y="3124527"/>
            <a:ext cx="11870469" cy="2165840"/>
            <a:chOff x="367568" y="3124527"/>
            <a:chExt cx="11870469" cy="2165840"/>
          </a:xfrm>
        </p:grpSpPr>
        <p:sp>
          <p:nvSpPr>
            <p:cNvPr id="12" name="Rectangle 6"/>
            <p:cNvSpPr/>
            <p:nvPr/>
          </p:nvSpPr>
          <p:spPr bwMode="auto">
            <a:xfrm>
              <a:off x="367568" y="3124527"/>
              <a:ext cx="2679722" cy="2165840"/>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210312" rIns="182880" bIns="146304" numCol="1" spcCol="0" rtlCol="0" fromWordArt="0" anchor="t" anchorCtr="0" forceAA="0" compatLnSpc="1">
              <a:prstTxWarp prst="textNoShape">
                <a:avLst/>
              </a:prstTxWarp>
              <a:noAutofit/>
            </a:bodyPr>
            <a:lstStyle/>
            <a:p>
              <a:r>
                <a:rPr lang="en-US" dirty="0">
                  <a:solidFill>
                    <a:srgbClr val="505050"/>
                  </a:solidFill>
                  <a:latin typeface="Segoe UI Light" pitchFamily="34" charset="0"/>
                </a:rPr>
                <a:t>A suite of site templates and custom web parts that integrated business and customer data and workflows originating in </a:t>
              </a:r>
              <a:r>
                <a:rPr lang="en-US" dirty="0" smtClean="0">
                  <a:solidFill>
                    <a:srgbClr val="505050"/>
                  </a:solidFill>
                  <a:latin typeface="Segoe UI Light" pitchFamily="34" charset="0"/>
                </a:rPr>
                <a:t>SAP</a:t>
              </a:r>
              <a:endParaRPr lang="en-US" dirty="0">
                <a:solidFill>
                  <a:srgbClr val="505050"/>
                </a:solidFill>
              </a:endParaRPr>
            </a:p>
          </p:txBody>
        </p:sp>
        <p:sp>
          <p:nvSpPr>
            <p:cNvPr id="19" name="Rectangle 7"/>
            <p:cNvSpPr/>
            <p:nvPr/>
          </p:nvSpPr>
          <p:spPr bwMode="auto">
            <a:xfrm>
              <a:off x="6171393" y="3124527"/>
              <a:ext cx="2930259" cy="2165840"/>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210312" rIns="182880" bIns="146304" numCol="1" spcCol="0" rtlCol="0" fromWordArt="0" anchor="t" anchorCtr="0" forceAA="0" compatLnSpc="1">
              <a:prstTxWarp prst="textNoShape">
                <a:avLst/>
              </a:prstTxWarp>
              <a:noAutofit/>
            </a:bodyPr>
            <a:lstStyle/>
            <a:p>
              <a:pPr>
                <a:lnSpc>
                  <a:spcPct val="90000"/>
                </a:lnSpc>
                <a:spcAft>
                  <a:spcPts val="340"/>
                </a:spcAft>
                <a:defRPr/>
              </a:pPr>
              <a:r>
                <a:rPr lang="en-US" dirty="0" smtClean="0">
                  <a:solidFill>
                    <a:srgbClr val="505050"/>
                  </a:solidFill>
                  <a:latin typeface="Segoe UI Light" pitchFamily="34" charset="0"/>
                </a:rPr>
                <a:t>SDKs </a:t>
              </a:r>
              <a:r>
                <a:rPr lang="en-US" smtClean="0">
                  <a:solidFill>
                    <a:srgbClr val="505050"/>
                  </a:solidFill>
                  <a:latin typeface="Segoe UI Light" pitchFamily="34" charset="0"/>
                </a:rPr>
                <a:t>for build compelling </a:t>
              </a:r>
              <a:r>
                <a:rPr lang="en-US" dirty="0">
                  <a:solidFill>
                    <a:srgbClr val="505050"/>
                  </a:solidFill>
                  <a:latin typeface="Segoe UI Light" pitchFamily="34" charset="0"/>
                </a:rPr>
                <a:t>native Windows 8 apps that allow users to interact with SAP data directly from Windows 8</a:t>
              </a:r>
            </a:p>
          </p:txBody>
        </p:sp>
        <p:sp>
          <p:nvSpPr>
            <p:cNvPr id="4" name="TextBox 8"/>
            <p:cNvSpPr txBox="1"/>
            <p:nvPr/>
          </p:nvSpPr>
          <p:spPr>
            <a:xfrm>
              <a:off x="3140513" y="3124527"/>
              <a:ext cx="2937657" cy="2165840"/>
            </a:xfrm>
            <a:prstGeom prst="rect">
              <a:avLst/>
            </a:prstGeom>
            <a:noFill/>
          </p:spPr>
          <p:txBody>
            <a:bodyPr wrap="square" lIns="182880" tIns="210312" rIns="182880" bIns="146304" rtlCol="0">
              <a:noAutofit/>
            </a:bodyPr>
            <a:lstStyle/>
            <a:p>
              <a:pPr>
                <a:lnSpc>
                  <a:spcPct val="90000"/>
                </a:lnSpc>
              </a:pPr>
              <a:r>
                <a:rPr lang="en-US" dirty="0">
                  <a:solidFill>
                    <a:srgbClr val="505050"/>
                  </a:solidFill>
                  <a:latin typeface="Segoe UI Light" pitchFamily="34" charset="0"/>
                </a:rPr>
                <a:t>Leverages the full potential the Microsoft productivity tools from the desktop with </a:t>
              </a:r>
              <a:r>
                <a:rPr lang="en-US" dirty="0" err="1">
                  <a:solidFill>
                    <a:srgbClr val="505050"/>
                  </a:solidFill>
                  <a:latin typeface="Segoe UI Light" pitchFamily="34" charset="0"/>
                </a:rPr>
                <a:t>Addins</a:t>
              </a:r>
              <a:r>
                <a:rPr lang="en-US" dirty="0">
                  <a:solidFill>
                    <a:srgbClr val="505050"/>
                  </a:solidFill>
                  <a:latin typeface="Segoe UI Light" pitchFamily="34" charset="0"/>
                </a:rPr>
                <a:t> for Excel and Outlook </a:t>
              </a:r>
              <a:r>
                <a:rPr lang="en-US" dirty="0" smtClean="0">
                  <a:solidFill>
                    <a:srgbClr val="505050"/>
                  </a:solidFill>
                  <a:latin typeface="Segoe UI Light" pitchFamily="34" charset="0"/>
                </a:rPr>
                <a:t>2010 &amp; 2013</a:t>
              </a:r>
              <a:endParaRPr lang="en-US" dirty="0">
                <a:solidFill>
                  <a:srgbClr val="505050"/>
                </a:solidFill>
                <a:latin typeface="Segoe UI Light" pitchFamily="34" charset="0"/>
              </a:endParaRPr>
            </a:p>
          </p:txBody>
        </p:sp>
        <p:sp>
          <p:nvSpPr>
            <p:cNvPr id="16" name="Rectangle 16"/>
            <p:cNvSpPr/>
            <p:nvPr/>
          </p:nvSpPr>
          <p:spPr bwMode="auto">
            <a:xfrm>
              <a:off x="9194874" y="3124527"/>
              <a:ext cx="3043163" cy="2165840"/>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210312" rIns="182880" bIns="146304" numCol="1" spcCol="0" rtlCol="0" fromWordArt="0" anchor="t" anchorCtr="0" forceAA="0" compatLnSpc="1">
              <a:prstTxWarp prst="textNoShape">
                <a:avLst/>
              </a:prstTxWarp>
              <a:noAutofit/>
            </a:bodyPr>
            <a:lstStyle/>
            <a:p>
              <a:r>
                <a:rPr lang="en-US" dirty="0">
                  <a:solidFill>
                    <a:srgbClr val="505050"/>
                  </a:solidFill>
                  <a:latin typeface="Segoe UI Light" pitchFamily="34" charset="0"/>
                </a:rPr>
                <a:t>A collection of apps for</a:t>
              </a:r>
            </a:p>
            <a:p>
              <a:r>
                <a:rPr lang="en-US" dirty="0">
                  <a:solidFill>
                    <a:srgbClr val="505050"/>
                  </a:solidFill>
                  <a:latin typeface="Segoe UI Light" pitchFamily="34" charset="0"/>
                </a:rPr>
                <a:t>frequently used SAP software functions that work seamlessly across devices – desktop, </a:t>
              </a:r>
            </a:p>
            <a:p>
              <a:r>
                <a:rPr lang="en-US" dirty="0">
                  <a:solidFill>
                    <a:srgbClr val="505050"/>
                  </a:solidFill>
                  <a:latin typeface="Segoe UI Light" pitchFamily="34" charset="0"/>
                </a:rPr>
                <a:t>tablet, or smartphone</a:t>
              </a:r>
            </a:p>
          </p:txBody>
        </p:sp>
      </p:grpSp>
      <p:sp>
        <p:nvSpPr>
          <p:cNvPr id="20" name="Pentagon 19"/>
          <p:cNvSpPr/>
          <p:nvPr/>
        </p:nvSpPr>
        <p:spPr bwMode="auto">
          <a:xfrm>
            <a:off x="9212799" y="5407412"/>
            <a:ext cx="2885416" cy="961303"/>
          </a:xfrm>
          <a:prstGeom prst="homePlate">
            <a:avLst>
              <a:gd name="adj" fmla="val 26748"/>
            </a:avLst>
          </a:prstGeom>
          <a:solidFill>
            <a:srgbClr val="8A8A8A"/>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14099" fontAlgn="base">
              <a:lnSpc>
                <a:spcPct val="90000"/>
              </a:lnSpc>
              <a:spcBef>
                <a:spcPct val="0"/>
              </a:spcBef>
              <a:spcAft>
                <a:spcPct val="0"/>
              </a:spcAft>
            </a:pPr>
            <a:r>
              <a:rPr lang="en-US" sz="2000" b="1" spc="-50" dirty="0">
                <a:gradFill>
                  <a:gsLst>
                    <a:gs pos="1250">
                      <a:srgbClr val="FFFFFF"/>
                    </a:gs>
                    <a:gs pos="10417">
                      <a:srgbClr val="FFFFFF"/>
                    </a:gs>
                  </a:gsLst>
                  <a:lin ang="5400000" scaled="0"/>
                </a:gradFill>
              </a:rPr>
              <a:t>Easy</a:t>
            </a:r>
            <a:r>
              <a:rPr lang="en-US" sz="2000" spc="-50" dirty="0">
                <a:gradFill>
                  <a:gsLst>
                    <a:gs pos="1250">
                      <a:srgbClr val="FFFFFF"/>
                    </a:gs>
                    <a:gs pos="10417">
                      <a:srgbClr val="FFFFFF"/>
                    </a:gs>
                  </a:gsLst>
                  <a:lin ang="5400000" scaled="0"/>
                </a:gradFill>
              </a:rPr>
              <a:t> access to any SAP applications </a:t>
            </a:r>
            <a:r>
              <a:rPr lang="en-US" sz="2000" b="1" spc="-50" dirty="0">
                <a:gradFill>
                  <a:gsLst>
                    <a:gs pos="1250">
                      <a:srgbClr val="FFFFFF"/>
                    </a:gs>
                    <a:gs pos="10417">
                      <a:srgbClr val="FFFFFF"/>
                    </a:gs>
                  </a:gsLst>
                  <a:lin ang="5400000" scaled="0"/>
                </a:gradFill>
              </a:rPr>
              <a:t>anywhere</a:t>
            </a:r>
            <a:endParaRPr lang="en-US" sz="2000" spc="-50" dirty="0">
              <a:gradFill>
                <a:gsLst>
                  <a:gs pos="1250">
                    <a:srgbClr val="FFFFFF"/>
                  </a:gs>
                  <a:gs pos="10417">
                    <a:srgbClr val="FFFFFF"/>
                  </a:gs>
                </a:gsLst>
                <a:lin ang="5400000" scaled="0"/>
              </a:gradFill>
            </a:endParaRPr>
          </a:p>
        </p:txBody>
      </p:sp>
    </p:spTree>
    <p:extLst>
      <p:ext uri="{BB962C8B-B14F-4D97-AF65-F5344CB8AC3E}">
        <p14:creationId xmlns:p14="http://schemas.microsoft.com/office/powerpoint/2010/main" val="3229195655"/>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4799" dirty="0"/>
              <a:t>Gateway productivity accelerator for Microsoft</a:t>
            </a:r>
            <a:endParaRPr lang="en-US" dirty="0"/>
          </a:p>
        </p:txBody>
      </p:sp>
      <p:grpSp>
        <p:nvGrpSpPr>
          <p:cNvPr id="6" name="Group 5"/>
          <p:cNvGrpSpPr/>
          <p:nvPr/>
        </p:nvGrpSpPr>
        <p:grpSpPr>
          <a:xfrm>
            <a:off x="468007" y="2136193"/>
            <a:ext cx="2834640" cy="4439541"/>
            <a:chOff x="468007" y="2136193"/>
            <a:chExt cx="2834640" cy="4439541"/>
          </a:xfrm>
        </p:grpSpPr>
        <p:grpSp>
          <p:nvGrpSpPr>
            <p:cNvPr id="26" name="Group 25"/>
            <p:cNvGrpSpPr/>
            <p:nvPr/>
          </p:nvGrpSpPr>
          <p:grpSpPr>
            <a:xfrm>
              <a:off x="468007" y="2136193"/>
              <a:ext cx="2834640" cy="2742810"/>
              <a:chOff x="468007" y="2144066"/>
              <a:chExt cx="2926080" cy="2742810"/>
            </a:xfrm>
          </p:grpSpPr>
          <p:sp>
            <p:nvSpPr>
              <p:cNvPr id="18" name="Rectangle 17"/>
              <p:cNvSpPr/>
              <p:nvPr/>
            </p:nvSpPr>
            <p:spPr bwMode="auto">
              <a:xfrm>
                <a:off x="468007" y="2144066"/>
                <a:ext cx="2926080" cy="274281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09728" rIns="146304" bIns="109728" numCol="1" spcCol="0" rtlCol="0" fromWordArt="0" anchor="b" anchorCtr="0" forceAA="0" compatLnSpc="1">
                <a:prstTxWarp prst="textNoShape">
                  <a:avLst/>
                </a:prstTxWarp>
                <a:noAutofit/>
              </a:bodyPr>
              <a:lstStyle/>
              <a:p>
                <a:pPr defTabSz="932111" fontAlgn="base">
                  <a:spcBef>
                    <a:spcPct val="0"/>
                  </a:spcBef>
                  <a:spcAft>
                    <a:spcPct val="0"/>
                  </a:spcAft>
                </a:pPr>
                <a:r>
                  <a:rPr lang="en-US" sz="2400" spc="-102" dirty="0">
                    <a:gradFill>
                      <a:gsLst>
                        <a:gs pos="0">
                          <a:srgbClr val="FFFFFF"/>
                        </a:gs>
                        <a:gs pos="100000">
                          <a:srgbClr val="FFFFFF"/>
                        </a:gs>
                      </a:gsLst>
                      <a:lin ang="5400000" scaled="0"/>
                    </a:gradFill>
                    <a:latin typeface="Segoe UI Light"/>
                    <a:ea typeface="Segoe UI" pitchFamily="34" charset="0"/>
                    <a:cs typeface="Segoe UI" pitchFamily="34" charset="0"/>
                  </a:rPr>
                  <a:t>SAP OData Services</a:t>
                </a:r>
              </a:p>
            </p:txBody>
          </p:sp>
          <p:pic>
            <p:nvPicPr>
              <p:cNvPr id="5128" name="Picture 8" descr="http://wiki.sensenet.com/images/7/70/Odata-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2926" y="2905957"/>
                <a:ext cx="1219027" cy="1219028"/>
              </a:xfrm>
              <a:prstGeom prst="rect">
                <a:avLst/>
              </a:prstGeom>
              <a:noFill/>
              <a:extLst>
                <a:ext uri="{909E8E84-426E-40DD-AFC4-6F175D3DCCD1}">
                  <a14:hiddenFill xmlns:a14="http://schemas.microsoft.com/office/drawing/2010/main">
                    <a:solidFill>
                      <a:srgbClr val="FFFFFF"/>
                    </a:solidFill>
                  </a14:hiddenFill>
                </a:ext>
              </a:extLst>
            </p:spPr>
          </p:pic>
        </p:grpSp>
        <p:sp>
          <p:nvSpPr>
            <p:cNvPr id="29" name="Rectangle 28"/>
            <p:cNvSpPr/>
            <p:nvPr/>
          </p:nvSpPr>
          <p:spPr bwMode="auto">
            <a:xfrm>
              <a:off x="468007" y="4879003"/>
              <a:ext cx="2834640" cy="1696731"/>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6304" tIns="109728" rIns="146304" bIns="109728" numCol="1" spcCol="0" rtlCol="0" fromWordArt="0" anchor="t" anchorCtr="0" forceAA="0" compatLnSpc="1">
              <a:prstTxWarp prst="textNoShape">
                <a:avLst/>
              </a:prstTxWarp>
              <a:noAutofit/>
            </a:bodyPr>
            <a:lstStyle/>
            <a:p>
              <a:r>
                <a:rPr lang="en-US" sz="1600" dirty="0">
                  <a:gradFill>
                    <a:gsLst>
                      <a:gs pos="0">
                        <a:schemeClr val="tx1"/>
                      </a:gs>
                      <a:gs pos="100000">
                        <a:schemeClr val="tx1"/>
                      </a:gs>
                    </a:gsLst>
                    <a:lin ang="5400000" scaled="0"/>
                  </a:gradFill>
                  <a:latin typeface="Segoe UI" panose="020B0502040204020203" pitchFamily="34" charset="0"/>
                  <a:cs typeface="Segoe UI" panose="020B0502040204020203" pitchFamily="34" charset="0"/>
                </a:rPr>
                <a:t>Based on the OData services</a:t>
              </a:r>
              <a:endParaRPr lang="en-US" sz="1600" strike="sngStrike" dirty="0">
                <a:gradFill>
                  <a:gsLst>
                    <a:gs pos="0">
                      <a:schemeClr val="tx1"/>
                    </a:gs>
                    <a:gs pos="100000">
                      <a:schemeClr val="tx1"/>
                    </a:gs>
                  </a:gsLst>
                  <a:lin ang="5400000" scaled="0"/>
                </a:gradFill>
                <a:latin typeface="Segoe UI" panose="020B0502040204020203" pitchFamily="34" charset="0"/>
                <a:cs typeface="Segoe UI" panose="020B0502040204020203" pitchFamily="34" charset="0"/>
              </a:endParaRPr>
            </a:p>
          </p:txBody>
        </p:sp>
      </p:grpSp>
      <p:grpSp>
        <p:nvGrpSpPr>
          <p:cNvPr id="5" name="Group 4"/>
          <p:cNvGrpSpPr/>
          <p:nvPr/>
        </p:nvGrpSpPr>
        <p:grpSpPr>
          <a:xfrm>
            <a:off x="9142900" y="2136193"/>
            <a:ext cx="2834640" cy="4439541"/>
            <a:chOff x="3359638" y="2136193"/>
            <a:chExt cx="2834640" cy="4439541"/>
          </a:xfrm>
        </p:grpSpPr>
        <p:pic>
          <p:nvPicPr>
            <p:cNvPr id="5124" name="Picture 4" descr="http://blogs.usfca.edu/its/files/2013/12/MS-Office-2013-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45609" y="2277196"/>
              <a:ext cx="2175015" cy="2214113"/>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31" name="Rectangle 30"/>
            <p:cNvSpPr/>
            <p:nvPr/>
          </p:nvSpPr>
          <p:spPr bwMode="auto">
            <a:xfrm>
              <a:off x="3359638" y="4879003"/>
              <a:ext cx="2834640" cy="1696731"/>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6304" tIns="109728" rIns="146304" bIns="109728" numCol="1" spcCol="0" rtlCol="0" fromWordArt="0" anchor="t" anchorCtr="0" forceAA="0" compatLnSpc="1">
              <a:prstTxWarp prst="textNoShape">
                <a:avLst/>
              </a:prstTxWarp>
              <a:noAutofit/>
            </a:bodyPr>
            <a:lstStyle/>
            <a:p>
              <a:r>
                <a:rPr lang="en-US" sz="1600" dirty="0">
                  <a:gradFill>
                    <a:gsLst>
                      <a:gs pos="0">
                        <a:schemeClr val="tx1"/>
                      </a:gs>
                      <a:gs pos="100000">
                        <a:schemeClr val="tx1"/>
                      </a:gs>
                    </a:gsLst>
                    <a:lin ang="5400000" scaled="0"/>
                  </a:gradFill>
                  <a:latin typeface="Segoe UI" panose="020B0502040204020203" pitchFamily="34" charset="0"/>
                  <a:cs typeface="Segoe UI" panose="020B0502040204020203" pitchFamily="34" charset="0"/>
                </a:rPr>
                <a:t>Bringing SAP Data </a:t>
              </a:r>
              <a:r>
                <a:rPr lang="en-US" sz="1600" dirty="0" smtClean="0">
                  <a:gradFill>
                    <a:gsLst>
                      <a:gs pos="0">
                        <a:schemeClr val="tx1"/>
                      </a:gs>
                      <a:gs pos="100000">
                        <a:schemeClr val="tx1"/>
                      </a:gs>
                    </a:gsLst>
                    <a:lin ang="5400000" scaled="0"/>
                  </a:gradFill>
                  <a:latin typeface="Segoe UI" panose="020B0502040204020203" pitchFamily="34" charset="0"/>
                  <a:cs typeface="Segoe UI" panose="020B0502040204020203" pitchFamily="34" charset="0"/>
                </a:rPr>
                <a:t>to </a:t>
              </a:r>
              <a:r>
                <a:rPr lang="en-US" sz="1600" dirty="0">
                  <a:gradFill>
                    <a:gsLst>
                      <a:gs pos="0">
                        <a:schemeClr val="tx1"/>
                      </a:gs>
                      <a:gs pos="100000">
                        <a:schemeClr val="tx1"/>
                      </a:gs>
                    </a:gsLst>
                    <a:lin ang="5400000" scaled="0"/>
                  </a:gradFill>
                  <a:latin typeface="Segoe UI" panose="020B0502040204020203" pitchFamily="34" charset="0"/>
                  <a:cs typeface="Segoe UI" panose="020B0502040204020203" pitchFamily="34" charset="0"/>
                </a:rPr>
                <a:t>the Office Native environment</a:t>
              </a:r>
            </a:p>
          </p:txBody>
        </p:sp>
        <p:grpSp>
          <p:nvGrpSpPr>
            <p:cNvPr id="25" name="Group 24"/>
            <p:cNvGrpSpPr/>
            <p:nvPr/>
          </p:nvGrpSpPr>
          <p:grpSpPr>
            <a:xfrm>
              <a:off x="3359638" y="2136193"/>
              <a:ext cx="2834640" cy="2742810"/>
              <a:chOff x="3288130" y="2144066"/>
              <a:chExt cx="2926080" cy="2742810"/>
            </a:xfrm>
          </p:grpSpPr>
          <p:sp>
            <p:nvSpPr>
              <p:cNvPr id="16" name="Rectangle 15"/>
              <p:cNvSpPr/>
              <p:nvPr/>
            </p:nvSpPr>
            <p:spPr bwMode="auto">
              <a:xfrm>
                <a:off x="3288130" y="2144066"/>
                <a:ext cx="2926080" cy="274281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09728" rIns="146304" bIns="109728" numCol="1" spcCol="0" rtlCol="0" fromWordArt="0" anchor="b" anchorCtr="0" forceAA="0" compatLnSpc="1">
                <a:prstTxWarp prst="textNoShape">
                  <a:avLst/>
                </a:prstTxWarp>
                <a:noAutofit/>
              </a:bodyPr>
              <a:lstStyle/>
              <a:p>
                <a:pPr defTabSz="932111" fontAlgn="base">
                  <a:spcBef>
                    <a:spcPct val="0"/>
                  </a:spcBef>
                  <a:spcAft>
                    <a:spcPct val="0"/>
                  </a:spcAft>
                </a:pPr>
                <a:r>
                  <a:rPr lang="en-US" sz="2400" spc="-102" dirty="0" smtClean="0">
                    <a:gradFill>
                      <a:gsLst>
                        <a:gs pos="0">
                          <a:srgbClr val="FFFFFF"/>
                        </a:gs>
                        <a:gs pos="100000">
                          <a:srgbClr val="FFFFFF"/>
                        </a:gs>
                      </a:gsLst>
                      <a:lin ang="5400000" scaled="0"/>
                    </a:gradFill>
                    <a:latin typeface="Segoe UI Light"/>
                    <a:ea typeface="Segoe UI" pitchFamily="34" charset="0"/>
                    <a:cs typeface="Segoe UI" pitchFamily="34" charset="0"/>
                  </a:rPr>
                  <a:t>Microsoft Office</a:t>
                </a:r>
                <a:endParaRPr lang="en-US" sz="2400" spc="-102"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9" name="Freeform 5"/>
              <p:cNvSpPr>
                <a:spLocks/>
              </p:cNvSpPr>
              <p:nvPr/>
            </p:nvSpPr>
            <p:spPr bwMode="auto">
              <a:xfrm>
                <a:off x="4008394" y="2762684"/>
                <a:ext cx="1256570" cy="1505575"/>
              </a:xfrm>
              <a:custGeom>
                <a:avLst/>
                <a:gdLst>
                  <a:gd name="T0" fmla="*/ 476 w 734"/>
                  <a:gd name="T1" fmla="*/ 0 h 880"/>
                  <a:gd name="T2" fmla="*/ 625 w 734"/>
                  <a:gd name="T3" fmla="*/ 45 h 880"/>
                  <a:gd name="T4" fmla="*/ 713 w 734"/>
                  <a:gd name="T5" fmla="*/ 70 h 880"/>
                  <a:gd name="T6" fmla="*/ 734 w 734"/>
                  <a:gd name="T7" fmla="*/ 97 h 880"/>
                  <a:gd name="T8" fmla="*/ 733 w 734"/>
                  <a:gd name="T9" fmla="*/ 527 h 880"/>
                  <a:gd name="T10" fmla="*/ 734 w 734"/>
                  <a:gd name="T11" fmla="*/ 787 h 880"/>
                  <a:gd name="T12" fmla="*/ 714 w 734"/>
                  <a:gd name="T13" fmla="*/ 813 h 880"/>
                  <a:gd name="T14" fmla="*/ 489 w 734"/>
                  <a:gd name="T15" fmla="*/ 875 h 880"/>
                  <a:gd name="T16" fmla="*/ 476 w 734"/>
                  <a:gd name="T17" fmla="*/ 880 h 880"/>
                  <a:gd name="T18" fmla="*/ 468 w 734"/>
                  <a:gd name="T19" fmla="*/ 880 h 880"/>
                  <a:gd name="T20" fmla="*/ 451 w 734"/>
                  <a:gd name="T21" fmla="*/ 871 h 880"/>
                  <a:gd name="T22" fmla="*/ 170 w 734"/>
                  <a:gd name="T23" fmla="*/ 767 h 880"/>
                  <a:gd name="T24" fmla="*/ 19 w 734"/>
                  <a:gd name="T25" fmla="*/ 711 h 880"/>
                  <a:gd name="T26" fmla="*/ 20 w 734"/>
                  <a:gd name="T27" fmla="*/ 709 h 880"/>
                  <a:gd name="T28" fmla="*/ 472 w 734"/>
                  <a:gd name="T29" fmla="*/ 771 h 880"/>
                  <a:gd name="T30" fmla="*/ 472 w 734"/>
                  <a:gd name="T31" fmla="*/ 138 h 880"/>
                  <a:gd name="T32" fmla="*/ 453 w 734"/>
                  <a:gd name="T33" fmla="*/ 142 h 880"/>
                  <a:gd name="T34" fmla="*/ 185 w 734"/>
                  <a:gd name="T35" fmla="*/ 205 h 880"/>
                  <a:gd name="T36" fmla="*/ 159 w 734"/>
                  <a:gd name="T37" fmla="*/ 238 h 880"/>
                  <a:gd name="T38" fmla="*/ 160 w 734"/>
                  <a:gd name="T39" fmla="*/ 624 h 880"/>
                  <a:gd name="T40" fmla="*/ 147 w 734"/>
                  <a:gd name="T41" fmla="*/ 648 h 880"/>
                  <a:gd name="T42" fmla="*/ 0 w 734"/>
                  <a:gd name="T43" fmla="*/ 704 h 880"/>
                  <a:gd name="T44" fmla="*/ 0 w 734"/>
                  <a:gd name="T45" fmla="*/ 176 h 880"/>
                  <a:gd name="T46" fmla="*/ 21 w 734"/>
                  <a:gd name="T47" fmla="*/ 170 h 880"/>
                  <a:gd name="T48" fmla="*/ 350 w 734"/>
                  <a:gd name="T49" fmla="*/ 47 h 880"/>
                  <a:gd name="T50" fmla="*/ 468 w 734"/>
                  <a:gd name="T51" fmla="*/ 0 h 880"/>
                  <a:gd name="T52" fmla="*/ 476 w 734"/>
                  <a:gd name="T53" fmla="*/ 0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34" h="880">
                    <a:moveTo>
                      <a:pt x="476" y="0"/>
                    </a:moveTo>
                    <a:cubicBezTo>
                      <a:pt x="526" y="15"/>
                      <a:pt x="575" y="30"/>
                      <a:pt x="625" y="45"/>
                    </a:cubicBezTo>
                    <a:cubicBezTo>
                      <a:pt x="654" y="54"/>
                      <a:pt x="683" y="63"/>
                      <a:pt x="713" y="70"/>
                    </a:cubicBezTo>
                    <a:cubicBezTo>
                      <a:pt x="729" y="74"/>
                      <a:pt x="734" y="81"/>
                      <a:pt x="734" y="97"/>
                    </a:cubicBezTo>
                    <a:cubicBezTo>
                      <a:pt x="733" y="241"/>
                      <a:pt x="733" y="384"/>
                      <a:pt x="733" y="527"/>
                    </a:cubicBezTo>
                    <a:cubicBezTo>
                      <a:pt x="733" y="614"/>
                      <a:pt x="733" y="700"/>
                      <a:pt x="734" y="787"/>
                    </a:cubicBezTo>
                    <a:cubicBezTo>
                      <a:pt x="734" y="802"/>
                      <a:pt x="729" y="809"/>
                      <a:pt x="714" y="813"/>
                    </a:cubicBezTo>
                    <a:cubicBezTo>
                      <a:pt x="638" y="833"/>
                      <a:pt x="564" y="854"/>
                      <a:pt x="489" y="875"/>
                    </a:cubicBezTo>
                    <a:cubicBezTo>
                      <a:pt x="484" y="876"/>
                      <a:pt x="480" y="878"/>
                      <a:pt x="476" y="880"/>
                    </a:cubicBezTo>
                    <a:cubicBezTo>
                      <a:pt x="473" y="880"/>
                      <a:pt x="471" y="880"/>
                      <a:pt x="468" y="880"/>
                    </a:cubicBezTo>
                    <a:cubicBezTo>
                      <a:pt x="462" y="877"/>
                      <a:pt x="457" y="873"/>
                      <a:pt x="451" y="871"/>
                    </a:cubicBezTo>
                    <a:cubicBezTo>
                      <a:pt x="357" y="836"/>
                      <a:pt x="263" y="802"/>
                      <a:pt x="170" y="767"/>
                    </a:cubicBezTo>
                    <a:cubicBezTo>
                      <a:pt x="119" y="749"/>
                      <a:pt x="69" y="730"/>
                      <a:pt x="19" y="711"/>
                    </a:cubicBezTo>
                    <a:cubicBezTo>
                      <a:pt x="19" y="711"/>
                      <a:pt x="19" y="710"/>
                      <a:pt x="20" y="709"/>
                    </a:cubicBezTo>
                    <a:cubicBezTo>
                      <a:pt x="170" y="730"/>
                      <a:pt x="321" y="751"/>
                      <a:pt x="472" y="771"/>
                    </a:cubicBezTo>
                    <a:cubicBezTo>
                      <a:pt x="472" y="558"/>
                      <a:pt x="472" y="349"/>
                      <a:pt x="472" y="138"/>
                    </a:cubicBezTo>
                    <a:cubicBezTo>
                      <a:pt x="465" y="140"/>
                      <a:pt x="459" y="141"/>
                      <a:pt x="453" y="142"/>
                    </a:cubicBezTo>
                    <a:cubicBezTo>
                      <a:pt x="364" y="163"/>
                      <a:pt x="274" y="185"/>
                      <a:pt x="185" y="205"/>
                    </a:cubicBezTo>
                    <a:cubicBezTo>
                      <a:pt x="164" y="210"/>
                      <a:pt x="159" y="218"/>
                      <a:pt x="159" y="238"/>
                    </a:cubicBezTo>
                    <a:cubicBezTo>
                      <a:pt x="160" y="367"/>
                      <a:pt x="159" y="496"/>
                      <a:pt x="160" y="624"/>
                    </a:cubicBezTo>
                    <a:cubicBezTo>
                      <a:pt x="160" y="634"/>
                      <a:pt x="160" y="643"/>
                      <a:pt x="147" y="648"/>
                    </a:cubicBezTo>
                    <a:cubicBezTo>
                      <a:pt x="98" y="666"/>
                      <a:pt x="49" y="685"/>
                      <a:pt x="0" y="704"/>
                    </a:cubicBezTo>
                    <a:cubicBezTo>
                      <a:pt x="0" y="528"/>
                      <a:pt x="0" y="352"/>
                      <a:pt x="0" y="176"/>
                    </a:cubicBezTo>
                    <a:cubicBezTo>
                      <a:pt x="7" y="174"/>
                      <a:pt x="14" y="173"/>
                      <a:pt x="21" y="170"/>
                    </a:cubicBezTo>
                    <a:cubicBezTo>
                      <a:pt x="131" y="129"/>
                      <a:pt x="240" y="88"/>
                      <a:pt x="350" y="47"/>
                    </a:cubicBezTo>
                    <a:cubicBezTo>
                      <a:pt x="389" y="32"/>
                      <a:pt x="429" y="16"/>
                      <a:pt x="468" y="0"/>
                    </a:cubicBezTo>
                    <a:cubicBezTo>
                      <a:pt x="471" y="0"/>
                      <a:pt x="473" y="0"/>
                      <a:pt x="47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7" name="Group 6"/>
          <p:cNvGrpSpPr/>
          <p:nvPr/>
        </p:nvGrpSpPr>
        <p:grpSpPr>
          <a:xfrm>
            <a:off x="6251269" y="2136193"/>
            <a:ext cx="2834640" cy="4439541"/>
            <a:chOff x="6251269" y="2136193"/>
            <a:chExt cx="2834640" cy="4439541"/>
          </a:xfrm>
        </p:grpSpPr>
        <p:sp>
          <p:nvSpPr>
            <p:cNvPr id="33" name="Rectangle 32"/>
            <p:cNvSpPr/>
            <p:nvPr/>
          </p:nvSpPr>
          <p:spPr bwMode="auto">
            <a:xfrm>
              <a:off x="6251269" y="4879003"/>
              <a:ext cx="2834640" cy="1696731"/>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6304" tIns="109728" rIns="146304" bIns="109728" numCol="1" spcCol="0" rtlCol="0" fromWordArt="0" anchor="t" anchorCtr="0" forceAA="0" compatLnSpc="1">
              <a:prstTxWarp prst="textNoShape">
                <a:avLst/>
              </a:prstTxWarp>
              <a:noAutofit/>
            </a:bodyPr>
            <a:lstStyle/>
            <a:p>
              <a:r>
                <a:rPr lang="en-US" sz="1600" dirty="0">
                  <a:gradFill>
                    <a:gsLst>
                      <a:gs pos="0">
                        <a:schemeClr val="tx1"/>
                      </a:gs>
                      <a:gs pos="100000">
                        <a:schemeClr val="tx1"/>
                      </a:gs>
                    </a:gsLst>
                    <a:lin ang="5400000" scaled="0"/>
                  </a:gradFill>
                  <a:latin typeface="Segoe UI" panose="020B0502040204020203" pitchFamily="34" charset="0"/>
                  <a:cs typeface="Segoe UI" panose="020B0502040204020203" pitchFamily="34" charset="0"/>
                </a:rPr>
                <a:t>Templates for creating Office Add-ins for </a:t>
              </a:r>
              <a:r>
                <a:rPr lang="en-US" sz="1600" b="1" dirty="0" smtClean="0">
                  <a:gradFill>
                    <a:gsLst>
                      <a:gs pos="0">
                        <a:schemeClr val="tx1"/>
                      </a:gs>
                      <a:gs pos="100000">
                        <a:schemeClr val="tx1"/>
                      </a:gs>
                    </a:gsLst>
                    <a:lin ang="5400000" scaled="0"/>
                  </a:gradFill>
                  <a:latin typeface="Segoe UI" panose="020B0502040204020203" pitchFamily="34" charset="0"/>
                  <a:cs typeface="Segoe UI" panose="020B0502040204020203" pitchFamily="34" charset="0"/>
                </a:rPr>
                <a:t>Outlook </a:t>
              </a:r>
              <a:r>
                <a:rPr lang="en-US" sz="1600" dirty="0" smtClean="0">
                  <a:gradFill>
                    <a:gsLst>
                      <a:gs pos="0">
                        <a:schemeClr val="tx1"/>
                      </a:gs>
                      <a:gs pos="100000">
                        <a:schemeClr val="tx1"/>
                      </a:gs>
                    </a:gsLst>
                    <a:lin ang="5400000" scaled="0"/>
                  </a:gradFill>
                  <a:latin typeface="Segoe UI" panose="020B0502040204020203" pitchFamily="34" charset="0"/>
                  <a:cs typeface="Segoe UI" panose="020B0502040204020203" pitchFamily="34" charset="0"/>
                </a:rPr>
                <a:t>(workflow tasks</a:t>
              </a:r>
              <a:r>
                <a:rPr lang="en-US" sz="1600" dirty="0">
                  <a:gradFill>
                    <a:gsLst>
                      <a:gs pos="0">
                        <a:schemeClr val="tx1"/>
                      </a:gs>
                      <a:gs pos="100000">
                        <a:schemeClr val="tx1"/>
                      </a:gs>
                    </a:gsLst>
                    <a:lin ang="5400000" scaled="0"/>
                  </a:gradFill>
                  <a:latin typeface="Segoe UI" panose="020B0502040204020203" pitchFamily="34" charset="0"/>
                  <a:cs typeface="Segoe UI" panose="020B0502040204020203" pitchFamily="34" charset="0"/>
                </a:rPr>
                <a:t>, </a:t>
              </a:r>
            </a:p>
            <a:p>
              <a:r>
                <a:rPr lang="en-US" sz="1600" dirty="0" smtClean="0">
                  <a:gradFill>
                    <a:gsLst>
                      <a:gs pos="0">
                        <a:schemeClr val="tx1"/>
                      </a:gs>
                      <a:gs pos="100000">
                        <a:schemeClr val="tx1"/>
                      </a:gs>
                    </a:gsLst>
                    <a:lin ang="5400000" scaled="0"/>
                  </a:gradFill>
                  <a:latin typeface="Segoe UI" panose="020B0502040204020203" pitchFamily="34" charset="0"/>
                  <a:cs typeface="Segoe UI" panose="020B0502040204020203" pitchFamily="34" charset="0"/>
                </a:rPr>
                <a:t>appointments</a:t>
              </a:r>
              <a:r>
                <a:rPr lang="en-US" sz="1600" dirty="0">
                  <a:gradFill>
                    <a:gsLst>
                      <a:gs pos="0">
                        <a:schemeClr val="tx1"/>
                      </a:gs>
                      <a:gs pos="100000">
                        <a:schemeClr val="tx1"/>
                      </a:gs>
                    </a:gsLst>
                    <a:lin ang="5400000" scaled="0"/>
                  </a:gradFill>
                  <a:latin typeface="Segoe UI" panose="020B0502040204020203" pitchFamily="34" charset="0"/>
                  <a:cs typeface="Segoe UI" panose="020B0502040204020203" pitchFamily="34" charset="0"/>
                </a:rPr>
                <a:t>, </a:t>
              </a:r>
              <a:r>
                <a:rPr lang="en-US" sz="1600" dirty="0" smtClean="0">
                  <a:gradFill>
                    <a:gsLst>
                      <a:gs pos="0">
                        <a:schemeClr val="tx1"/>
                      </a:gs>
                      <a:gs pos="100000">
                        <a:schemeClr val="tx1"/>
                      </a:gs>
                    </a:gsLst>
                    <a:lin ang="5400000" scaled="0"/>
                  </a:gradFill>
                  <a:latin typeface="Segoe UI" panose="020B0502040204020203" pitchFamily="34" charset="0"/>
                  <a:cs typeface="Segoe UI" panose="020B0502040204020203" pitchFamily="34" charset="0"/>
                </a:rPr>
                <a:t>contacts</a:t>
              </a:r>
              <a:r>
                <a:rPr lang="en-US" sz="1600" dirty="0">
                  <a:gradFill>
                    <a:gsLst>
                      <a:gs pos="0">
                        <a:schemeClr val="tx1"/>
                      </a:gs>
                      <a:gs pos="100000">
                        <a:schemeClr val="tx1"/>
                      </a:gs>
                    </a:gsLst>
                    <a:lin ang="5400000" scaled="0"/>
                  </a:gradFill>
                  <a:latin typeface="Segoe UI" panose="020B0502040204020203" pitchFamily="34" charset="0"/>
                  <a:cs typeface="Segoe UI" panose="020B0502040204020203" pitchFamily="34" charset="0"/>
                </a:rPr>
                <a:t>) </a:t>
              </a:r>
              <a:r>
                <a:rPr lang="en-US" sz="1600" dirty="0" smtClean="0">
                  <a:gradFill>
                    <a:gsLst>
                      <a:gs pos="0">
                        <a:schemeClr val="tx1"/>
                      </a:gs>
                      <a:gs pos="100000">
                        <a:schemeClr val="tx1"/>
                      </a:gs>
                    </a:gsLst>
                    <a:lin ang="5400000" scaled="0"/>
                  </a:gradFill>
                  <a:latin typeface="Segoe UI" panose="020B0502040204020203" pitchFamily="34" charset="0"/>
                  <a:cs typeface="Segoe UI" panose="020B0502040204020203" pitchFamily="34" charset="0"/>
                </a:rPr>
                <a:t/>
              </a:r>
              <a:br>
                <a:rPr lang="en-US" sz="1600" dirty="0" smtClean="0">
                  <a:gradFill>
                    <a:gsLst>
                      <a:gs pos="0">
                        <a:schemeClr val="tx1"/>
                      </a:gs>
                      <a:gs pos="100000">
                        <a:schemeClr val="tx1"/>
                      </a:gs>
                    </a:gsLst>
                    <a:lin ang="5400000" scaled="0"/>
                  </a:gradFill>
                  <a:latin typeface="Segoe UI" panose="020B0502040204020203" pitchFamily="34" charset="0"/>
                  <a:cs typeface="Segoe UI" panose="020B0502040204020203" pitchFamily="34" charset="0"/>
                </a:rPr>
              </a:br>
              <a:r>
                <a:rPr lang="en-US" sz="1600" dirty="0" smtClean="0">
                  <a:gradFill>
                    <a:gsLst>
                      <a:gs pos="0">
                        <a:schemeClr val="tx1"/>
                      </a:gs>
                      <a:gs pos="100000">
                        <a:schemeClr val="tx1"/>
                      </a:gs>
                    </a:gsLst>
                    <a:lin ang="5400000" scaled="0"/>
                  </a:gradFill>
                  <a:latin typeface="Segoe UI" panose="020B0502040204020203" pitchFamily="34" charset="0"/>
                  <a:cs typeface="Segoe UI" panose="020B0502040204020203" pitchFamily="34" charset="0"/>
                </a:rPr>
                <a:t>and </a:t>
              </a:r>
              <a:r>
                <a:rPr lang="en-US" sz="1600" b="1" dirty="0">
                  <a:gradFill>
                    <a:gsLst>
                      <a:gs pos="0">
                        <a:schemeClr val="tx1"/>
                      </a:gs>
                      <a:gs pos="100000">
                        <a:schemeClr val="tx1"/>
                      </a:gs>
                    </a:gsLst>
                    <a:lin ang="5400000" scaled="0"/>
                  </a:gradFill>
                  <a:latin typeface="Segoe UI" panose="020B0502040204020203" pitchFamily="34" charset="0"/>
                  <a:cs typeface="Segoe UI" panose="020B0502040204020203" pitchFamily="34" charset="0"/>
                </a:rPr>
                <a:t>Excel</a:t>
              </a:r>
              <a:r>
                <a:rPr lang="en-US" sz="1600" dirty="0">
                  <a:gradFill>
                    <a:gsLst>
                      <a:gs pos="0">
                        <a:schemeClr val="tx1"/>
                      </a:gs>
                      <a:gs pos="100000">
                        <a:schemeClr val="tx1"/>
                      </a:gs>
                    </a:gsLst>
                    <a:lin ang="5400000" scaled="0"/>
                  </a:gradFill>
                  <a:latin typeface="Segoe UI" panose="020B0502040204020203" pitchFamily="34" charset="0"/>
                  <a:cs typeface="Segoe UI" panose="020B0502040204020203" pitchFamily="34" charset="0"/>
                </a:rPr>
                <a:t> for Mass data manipulation</a:t>
              </a:r>
            </a:p>
            <a:p>
              <a:endParaRPr lang="en-US" sz="1600" dirty="0">
                <a:gradFill>
                  <a:gsLst>
                    <a:gs pos="0">
                      <a:schemeClr val="tx1"/>
                    </a:gs>
                    <a:gs pos="100000">
                      <a:schemeClr val="tx1"/>
                    </a:gs>
                  </a:gsLst>
                  <a:lin ang="5400000" scaled="0"/>
                </a:gradFill>
                <a:latin typeface="Segoe UI" panose="020B0502040204020203" pitchFamily="34" charset="0"/>
                <a:cs typeface="Segoe UI" panose="020B0502040204020203" pitchFamily="34" charset="0"/>
              </a:endParaRPr>
            </a:p>
          </p:txBody>
        </p:sp>
        <p:grpSp>
          <p:nvGrpSpPr>
            <p:cNvPr id="22" name="Group 21"/>
            <p:cNvGrpSpPr/>
            <p:nvPr/>
          </p:nvGrpSpPr>
          <p:grpSpPr>
            <a:xfrm>
              <a:off x="6251269" y="2136193"/>
              <a:ext cx="2834640" cy="2742810"/>
              <a:chOff x="6088515" y="2136193"/>
              <a:chExt cx="2926080" cy="2742810"/>
            </a:xfrm>
          </p:grpSpPr>
          <p:sp>
            <p:nvSpPr>
              <p:cNvPr id="24" name="Rectangle 23"/>
              <p:cNvSpPr/>
              <p:nvPr/>
            </p:nvSpPr>
            <p:spPr bwMode="auto">
              <a:xfrm>
                <a:off x="6088515" y="2136193"/>
                <a:ext cx="2926080" cy="2742810"/>
              </a:xfrm>
              <a:prstGeom prst="rect">
                <a:avLst/>
              </a:prstGeom>
              <a:solidFill>
                <a:srgbClr val="68217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09728" rIns="146304" bIns="109728" numCol="1" spcCol="0" rtlCol="0" fromWordArt="0" anchor="b" anchorCtr="0" forceAA="0" compatLnSpc="1">
                <a:prstTxWarp prst="textNoShape">
                  <a:avLst/>
                </a:prstTxWarp>
                <a:noAutofit/>
              </a:bodyPr>
              <a:lstStyle/>
              <a:p>
                <a:pPr defTabSz="932111" fontAlgn="base">
                  <a:spcBef>
                    <a:spcPct val="0"/>
                  </a:spcBef>
                  <a:spcAft>
                    <a:spcPct val="0"/>
                  </a:spcAft>
                </a:pPr>
                <a:r>
                  <a:rPr lang="en-US" sz="2400" dirty="0">
                    <a:gradFill>
                      <a:gsLst>
                        <a:gs pos="0">
                          <a:srgbClr val="FFFFFF"/>
                        </a:gs>
                        <a:gs pos="100000">
                          <a:srgbClr val="FFFFFF"/>
                        </a:gs>
                      </a:gsLst>
                      <a:lin ang="5400000" scaled="0"/>
                    </a:gradFill>
                    <a:latin typeface="Segoe UI Light"/>
                    <a:ea typeface="Segoe UI" pitchFamily="34" charset="0"/>
                    <a:cs typeface="Segoe UI" pitchFamily="34" charset="0"/>
                  </a:rPr>
                  <a:t>Visual Studio Tools</a:t>
                </a:r>
              </a:p>
            </p:txBody>
          </p:sp>
          <p:sp>
            <p:nvSpPr>
              <p:cNvPr id="19" name="Freeform 9"/>
              <p:cNvSpPr>
                <a:spLocks noEditPoints="1"/>
              </p:cNvSpPr>
              <p:nvPr/>
            </p:nvSpPr>
            <p:spPr bwMode="auto">
              <a:xfrm>
                <a:off x="6654274" y="2724458"/>
                <a:ext cx="1565581" cy="1566280"/>
              </a:xfrm>
              <a:custGeom>
                <a:avLst/>
                <a:gdLst>
                  <a:gd name="T0" fmla="*/ 631 w 944"/>
                  <a:gd name="T1" fmla="*/ 107 h 945"/>
                  <a:gd name="T2" fmla="*/ 630 w 944"/>
                  <a:gd name="T3" fmla="*/ 107 h 945"/>
                  <a:gd name="T4" fmla="*/ 630 w 944"/>
                  <a:gd name="T5" fmla="*/ 114 h 945"/>
                  <a:gd name="T6" fmla="*/ 630 w 944"/>
                  <a:gd name="T7" fmla="*/ 114 h 945"/>
                  <a:gd name="T8" fmla="*/ 631 w 944"/>
                  <a:gd name="T9" fmla="*/ 114 h 945"/>
                  <a:gd name="T10" fmla="*/ 631 w 944"/>
                  <a:gd name="T11" fmla="*/ 107 h 945"/>
                  <a:gd name="T12" fmla="*/ 711 w 944"/>
                  <a:gd name="T13" fmla="*/ 0 h 945"/>
                  <a:gd name="T14" fmla="*/ 717 w 944"/>
                  <a:gd name="T15" fmla="*/ 3 h 945"/>
                  <a:gd name="T16" fmla="*/ 932 w 944"/>
                  <a:gd name="T17" fmla="*/ 89 h 945"/>
                  <a:gd name="T18" fmla="*/ 941 w 944"/>
                  <a:gd name="T19" fmla="*/ 106 h 945"/>
                  <a:gd name="T20" fmla="*/ 941 w 944"/>
                  <a:gd name="T21" fmla="*/ 838 h 945"/>
                  <a:gd name="T22" fmla="*/ 941 w 944"/>
                  <a:gd name="T23" fmla="*/ 838 h 945"/>
                  <a:gd name="T24" fmla="*/ 932 w 944"/>
                  <a:gd name="T25" fmla="*/ 853 h 945"/>
                  <a:gd name="T26" fmla="*/ 808 w 944"/>
                  <a:gd name="T27" fmla="*/ 903 h 945"/>
                  <a:gd name="T28" fmla="*/ 717 w 944"/>
                  <a:gd name="T29" fmla="*/ 942 h 945"/>
                  <a:gd name="T30" fmla="*/ 699 w 944"/>
                  <a:gd name="T31" fmla="*/ 936 h 945"/>
                  <a:gd name="T32" fmla="*/ 342 w 944"/>
                  <a:gd name="T33" fmla="*/ 577 h 945"/>
                  <a:gd name="T34" fmla="*/ 322 w 944"/>
                  <a:gd name="T35" fmla="*/ 577 h 945"/>
                  <a:gd name="T36" fmla="*/ 103 w 944"/>
                  <a:gd name="T37" fmla="*/ 749 h 945"/>
                  <a:gd name="T38" fmla="*/ 86 w 944"/>
                  <a:gd name="T39" fmla="*/ 752 h 945"/>
                  <a:gd name="T40" fmla="*/ 9 w 944"/>
                  <a:gd name="T41" fmla="*/ 714 h 945"/>
                  <a:gd name="T42" fmla="*/ 0 w 944"/>
                  <a:gd name="T43" fmla="*/ 708 h 945"/>
                  <a:gd name="T44" fmla="*/ 0 w 944"/>
                  <a:gd name="T45" fmla="*/ 234 h 945"/>
                  <a:gd name="T46" fmla="*/ 9 w 944"/>
                  <a:gd name="T47" fmla="*/ 231 h 945"/>
                  <a:gd name="T48" fmla="*/ 86 w 944"/>
                  <a:gd name="T49" fmla="*/ 192 h 945"/>
                  <a:gd name="T50" fmla="*/ 103 w 944"/>
                  <a:gd name="T51" fmla="*/ 195 h 945"/>
                  <a:gd name="T52" fmla="*/ 325 w 944"/>
                  <a:gd name="T53" fmla="*/ 367 h 945"/>
                  <a:gd name="T54" fmla="*/ 339 w 944"/>
                  <a:gd name="T55" fmla="*/ 367 h 945"/>
                  <a:gd name="T56" fmla="*/ 342 w 944"/>
                  <a:gd name="T57" fmla="*/ 364 h 945"/>
                  <a:gd name="T58" fmla="*/ 699 w 944"/>
                  <a:gd name="T59" fmla="*/ 6 h 945"/>
                  <a:gd name="T60" fmla="*/ 705 w 944"/>
                  <a:gd name="T61" fmla="*/ 0 h 945"/>
                  <a:gd name="T62" fmla="*/ 711 w 944"/>
                  <a:gd name="T63" fmla="*/ 0 h 945"/>
                  <a:gd name="T64" fmla="*/ 705 w 944"/>
                  <a:gd name="T65" fmla="*/ 666 h 945"/>
                  <a:gd name="T66" fmla="*/ 705 w 944"/>
                  <a:gd name="T67" fmla="*/ 278 h 945"/>
                  <a:gd name="T68" fmla="*/ 457 w 944"/>
                  <a:gd name="T69" fmla="*/ 471 h 945"/>
                  <a:gd name="T70" fmla="*/ 705 w 944"/>
                  <a:gd name="T71" fmla="*/ 666 h 945"/>
                  <a:gd name="T72" fmla="*/ 95 w 944"/>
                  <a:gd name="T73" fmla="*/ 610 h 945"/>
                  <a:gd name="T74" fmla="*/ 233 w 944"/>
                  <a:gd name="T75" fmla="*/ 474 h 945"/>
                  <a:gd name="T76" fmla="*/ 95 w 944"/>
                  <a:gd name="T77" fmla="*/ 334 h 945"/>
                  <a:gd name="T78" fmla="*/ 95 w 944"/>
                  <a:gd name="T79" fmla="*/ 610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44" h="945">
                    <a:moveTo>
                      <a:pt x="631" y="107"/>
                    </a:moveTo>
                    <a:cubicBezTo>
                      <a:pt x="630" y="107"/>
                      <a:pt x="630" y="107"/>
                      <a:pt x="630" y="107"/>
                    </a:cubicBezTo>
                    <a:cubicBezTo>
                      <a:pt x="630" y="109"/>
                      <a:pt x="630" y="111"/>
                      <a:pt x="630" y="114"/>
                    </a:cubicBezTo>
                    <a:cubicBezTo>
                      <a:pt x="630" y="114"/>
                      <a:pt x="630" y="114"/>
                      <a:pt x="630" y="114"/>
                    </a:cubicBezTo>
                    <a:cubicBezTo>
                      <a:pt x="631" y="114"/>
                      <a:pt x="631" y="114"/>
                      <a:pt x="631" y="114"/>
                    </a:cubicBezTo>
                    <a:cubicBezTo>
                      <a:pt x="631" y="111"/>
                      <a:pt x="631" y="109"/>
                      <a:pt x="631" y="107"/>
                    </a:cubicBezTo>
                    <a:close/>
                    <a:moveTo>
                      <a:pt x="711" y="0"/>
                    </a:moveTo>
                    <a:cubicBezTo>
                      <a:pt x="711" y="3"/>
                      <a:pt x="714" y="3"/>
                      <a:pt x="717" y="3"/>
                    </a:cubicBezTo>
                    <a:cubicBezTo>
                      <a:pt x="787" y="32"/>
                      <a:pt x="861" y="62"/>
                      <a:pt x="932" y="89"/>
                    </a:cubicBezTo>
                    <a:cubicBezTo>
                      <a:pt x="944" y="94"/>
                      <a:pt x="941" y="91"/>
                      <a:pt x="941" y="106"/>
                    </a:cubicBezTo>
                    <a:cubicBezTo>
                      <a:pt x="941" y="349"/>
                      <a:pt x="941" y="595"/>
                      <a:pt x="941" y="838"/>
                    </a:cubicBezTo>
                    <a:cubicBezTo>
                      <a:pt x="941" y="838"/>
                      <a:pt x="941" y="838"/>
                      <a:pt x="941" y="838"/>
                    </a:cubicBezTo>
                    <a:cubicBezTo>
                      <a:pt x="941" y="853"/>
                      <a:pt x="944" y="850"/>
                      <a:pt x="932" y="853"/>
                    </a:cubicBezTo>
                    <a:cubicBezTo>
                      <a:pt x="891" y="871"/>
                      <a:pt x="849" y="888"/>
                      <a:pt x="808" y="903"/>
                    </a:cubicBezTo>
                    <a:cubicBezTo>
                      <a:pt x="779" y="915"/>
                      <a:pt x="746" y="927"/>
                      <a:pt x="717" y="942"/>
                    </a:cubicBezTo>
                    <a:cubicBezTo>
                      <a:pt x="708" y="945"/>
                      <a:pt x="705" y="942"/>
                      <a:pt x="699" y="936"/>
                    </a:cubicBezTo>
                    <a:cubicBezTo>
                      <a:pt x="581" y="817"/>
                      <a:pt x="460" y="699"/>
                      <a:pt x="342" y="577"/>
                    </a:cubicBezTo>
                    <a:cubicBezTo>
                      <a:pt x="333" y="568"/>
                      <a:pt x="333" y="568"/>
                      <a:pt x="322" y="577"/>
                    </a:cubicBezTo>
                    <a:cubicBezTo>
                      <a:pt x="251" y="634"/>
                      <a:pt x="177" y="693"/>
                      <a:pt x="103" y="749"/>
                    </a:cubicBezTo>
                    <a:cubicBezTo>
                      <a:pt x="97" y="755"/>
                      <a:pt x="92" y="755"/>
                      <a:pt x="86" y="752"/>
                    </a:cubicBezTo>
                    <a:cubicBezTo>
                      <a:pt x="59" y="737"/>
                      <a:pt x="36" y="726"/>
                      <a:pt x="9" y="714"/>
                    </a:cubicBezTo>
                    <a:cubicBezTo>
                      <a:pt x="6" y="711"/>
                      <a:pt x="3" y="708"/>
                      <a:pt x="0" y="708"/>
                    </a:cubicBezTo>
                    <a:cubicBezTo>
                      <a:pt x="0" y="551"/>
                      <a:pt x="0" y="391"/>
                      <a:pt x="0" y="234"/>
                    </a:cubicBezTo>
                    <a:cubicBezTo>
                      <a:pt x="3" y="234"/>
                      <a:pt x="6" y="234"/>
                      <a:pt x="9" y="231"/>
                    </a:cubicBezTo>
                    <a:cubicBezTo>
                      <a:pt x="36" y="219"/>
                      <a:pt x="59" y="207"/>
                      <a:pt x="86" y="192"/>
                    </a:cubicBezTo>
                    <a:cubicBezTo>
                      <a:pt x="92" y="189"/>
                      <a:pt x="97" y="189"/>
                      <a:pt x="103" y="195"/>
                    </a:cubicBezTo>
                    <a:cubicBezTo>
                      <a:pt x="177" y="251"/>
                      <a:pt x="251" y="311"/>
                      <a:pt x="325" y="367"/>
                    </a:cubicBezTo>
                    <a:cubicBezTo>
                      <a:pt x="333" y="373"/>
                      <a:pt x="333" y="376"/>
                      <a:pt x="339" y="367"/>
                    </a:cubicBezTo>
                    <a:cubicBezTo>
                      <a:pt x="339" y="367"/>
                      <a:pt x="339" y="367"/>
                      <a:pt x="342" y="364"/>
                    </a:cubicBezTo>
                    <a:cubicBezTo>
                      <a:pt x="460" y="246"/>
                      <a:pt x="581" y="127"/>
                      <a:pt x="699" y="6"/>
                    </a:cubicBezTo>
                    <a:cubicBezTo>
                      <a:pt x="702" y="3"/>
                      <a:pt x="705" y="3"/>
                      <a:pt x="705" y="0"/>
                    </a:cubicBezTo>
                    <a:cubicBezTo>
                      <a:pt x="708" y="0"/>
                      <a:pt x="708" y="0"/>
                      <a:pt x="711" y="0"/>
                    </a:cubicBezTo>
                    <a:close/>
                    <a:moveTo>
                      <a:pt x="705" y="666"/>
                    </a:moveTo>
                    <a:cubicBezTo>
                      <a:pt x="705" y="536"/>
                      <a:pt x="705" y="408"/>
                      <a:pt x="705" y="278"/>
                    </a:cubicBezTo>
                    <a:cubicBezTo>
                      <a:pt x="622" y="343"/>
                      <a:pt x="540" y="408"/>
                      <a:pt x="457" y="471"/>
                    </a:cubicBezTo>
                    <a:cubicBezTo>
                      <a:pt x="540" y="536"/>
                      <a:pt x="622" y="601"/>
                      <a:pt x="705" y="666"/>
                    </a:cubicBezTo>
                    <a:close/>
                    <a:moveTo>
                      <a:pt x="95" y="610"/>
                    </a:moveTo>
                    <a:cubicBezTo>
                      <a:pt x="142" y="563"/>
                      <a:pt x="189" y="518"/>
                      <a:pt x="233" y="474"/>
                    </a:cubicBezTo>
                    <a:cubicBezTo>
                      <a:pt x="186" y="426"/>
                      <a:pt x="142" y="379"/>
                      <a:pt x="95" y="334"/>
                    </a:cubicBezTo>
                    <a:cubicBezTo>
                      <a:pt x="95" y="426"/>
                      <a:pt x="95" y="518"/>
                      <a:pt x="95" y="61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4" name="Group 3"/>
          <p:cNvGrpSpPr/>
          <p:nvPr/>
        </p:nvGrpSpPr>
        <p:grpSpPr>
          <a:xfrm>
            <a:off x="3359638" y="2136193"/>
            <a:ext cx="2834640" cy="4439541"/>
            <a:chOff x="9142900" y="2136193"/>
            <a:chExt cx="2834640" cy="4439541"/>
          </a:xfrm>
        </p:grpSpPr>
        <p:sp>
          <p:nvSpPr>
            <p:cNvPr id="34" name="Rectangle 33"/>
            <p:cNvSpPr/>
            <p:nvPr/>
          </p:nvSpPr>
          <p:spPr bwMode="auto">
            <a:xfrm>
              <a:off x="9142900" y="4879003"/>
              <a:ext cx="2834640" cy="1696731"/>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6304" tIns="109728" rIns="146304" bIns="109728" numCol="1" spcCol="0" rtlCol="0" fromWordArt="0" anchor="t" anchorCtr="0" forceAA="0" compatLnSpc="1">
              <a:prstTxWarp prst="textNoShape">
                <a:avLst/>
              </a:prstTxWarp>
              <a:noAutofit/>
            </a:bodyPr>
            <a:lstStyle/>
            <a:p>
              <a:r>
                <a:rPr lang="en-US" sz="1600" dirty="0">
                  <a:gradFill>
                    <a:gsLst>
                      <a:gs pos="0">
                        <a:schemeClr val="tx1"/>
                      </a:gs>
                      <a:gs pos="100000">
                        <a:schemeClr val="tx1"/>
                      </a:gs>
                    </a:gsLst>
                    <a:lin ang="5400000" scaled="0"/>
                  </a:gradFill>
                  <a:latin typeface="Segoe UI" panose="020B0502040204020203" pitchFamily="34" charset="0"/>
                  <a:cs typeface="Segoe UI" panose="020B0502040204020203" pitchFamily="34" charset="0"/>
                </a:rPr>
                <a:t>Out of the </a:t>
              </a:r>
              <a:r>
                <a:rPr lang="en-US" sz="1600" dirty="0" smtClean="0">
                  <a:gradFill>
                    <a:gsLst>
                      <a:gs pos="0">
                        <a:schemeClr val="tx1"/>
                      </a:gs>
                      <a:gs pos="100000">
                        <a:schemeClr val="tx1"/>
                      </a:gs>
                    </a:gsLst>
                    <a:lin ang="5400000" scaled="0"/>
                  </a:gradFill>
                  <a:latin typeface="Segoe UI" panose="020B0502040204020203" pitchFamily="34" charset="0"/>
                  <a:cs typeface="Segoe UI" panose="020B0502040204020203" pitchFamily="34" charset="0"/>
                </a:rPr>
                <a:t>Box: </a:t>
              </a:r>
              <a:br>
                <a:rPr lang="en-US" sz="1600" dirty="0" smtClean="0">
                  <a:gradFill>
                    <a:gsLst>
                      <a:gs pos="0">
                        <a:schemeClr val="tx1"/>
                      </a:gs>
                      <a:gs pos="100000">
                        <a:schemeClr val="tx1"/>
                      </a:gs>
                    </a:gsLst>
                    <a:lin ang="5400000" scaled="0"/>
                  </a:gradFill>
                  <a:latin typeface="Segoe UI" panose="020B0502040204020203" pitchFamily="34" charset="0"/>
                  <a:cs typeface="Segoe UI" panose="020B0502040204020203" pitchFamily="34" charset="0"/>
                </a:rPr>
              </a:br>
              <a:r>
                <a:rPr lang="en-US" sz="1600" dirty="0" smtClean="0">
                  <a:gradFill>
                    <a:gsLst>
                      <a:gs pos="0">
                        <a:schemeClr val="tx1"/>
                      </a:gs>
                      <a:gs pos="100000">
                        <a:schemeClr val="tx1"/>
                      </a:gs>
                    </a:gsLst>
                    <a:lin ang="5400000" scaled="0"/>
                  </a:gradFill>
                  <a:latin typeface="Segoe UI" panose="020B0502040204020203" pitchFamily="34" charset="0"/>
                  <a:cs typeface="Segoe UI" panose="020B0502040204020203" pitchFamily="34" charset="0"/>
                </a:rPr>
                <a:t>SSO </a:t>
              </a:r>
              <a:r>
                <a:rPr lang="en-US" sz="1600" dirty="0">
                  <a:gradFill>
                    <a:gsLst>
                      <a:gs pos="0">
                        <a:schemeClr val="tx1"/>
                      </a:gs>
                      <a:gs pos="100000">
                        <a:schemeClr val="tx1"/>
                      </a:gs>
                    </a:gsLst>
                    <a:lin ang="5400000" scaled="0"/>
                  </a:gradFill>
                  <a:latin typeface="Segoe UI" panose="020B0502040204020203" pitchFamily="34" charset="0"/>
                  <a:cs typeface="Segoe UI" panose="020B0502040204020203" pitchFamily="34" charset="0"/>
                </a:rPr>
                <a:t>Support</a:t>
              </a:r>
            </a:p>
            <a:p>
              <a:r>
                <a:rPr lang="en-US" sz="1600" dirty="0">
                  <a:gradFill>
                    <a:gsLst>
                      <a:gs pos="0">
                        <a:schemeClr val="tx1"/>
                      </a:gs>
                      <a:gs pos="100000">
                        <a:schemeClr val="tx1"/>
                      </a:gs>
                    </a:gsLst>
                    <a:lin ang="5400000" scaled="0"/>
                  </a:gradFill>
                  <a:latin typeface="Segoe UI" panose="020B0502040204020203" pitchFamily="34" charset="0"/>
                  <a:cs typeface="Segoe UI" panose="020B0502040204020203" pitchFamily="34" charset="0"/>
                </a:rPr>
                <a:t>Supportability capabilities</a:t>
              </a:r>
            </a:p>
            <a:p>
              <a:r>
                <a:rPr lang="en-US" sz="1600" dirty="0">
                  <a:gradFill>
                    <a:gsLst>
                      <a:gs pos="0">
                        <a:schemeClr val="tx1"/>
                      </a:gs>
                      <a:gs pos="100000">
                        <a:schemeClr val="tx1"/>
                      </a:gs>
                    </a:gsLst>
                    <a:lin ang="5400000" scaled="0"/>
                  </a:gradFill>
                  <a:latin typeface="Segoe UI" panose="020B0502040204020203" pitchFamily="34" charset="0"/>
                  <a:cs typeface="Segoe UI" panose="020B0502040204020203" pitchFamily="34" charset="0"/>
                </a:rPr>
                <a:t>CSRF Token code</a:t>
              </a:r>
            </a:p>
          </p:txBody>
        </p:sp>
        <p:grpSp>
          <p:nvGrpSpPr>
            <p:cNvPr id="21" name="Group 20"/>
            <p:cNvGrpSpPr/>
            <p:nvPr/>
          </p:nvGrpSpPr>
          <p:grpSpPr>
            <a:xfrm>
              <a:off x="9142900" y="2136193"/>
              <a:ext cx="2834640" cy="2742810"/>
              <a:chOff x="8888900" y="2136193"/>
              <a:chExt cx="2926080" cy="2742810"/>
            </a:xfrm>
          </p:grpSpPr>
          <p:sp>
            <p:nvSpPr>
              <p:cNvPr id="20" name="Rectangle 19"/>
              <p:cNvSpPr/>
              <p:nvPr/>
            </p:nvSpPr>
            <p:spPr bwMode="auto">
              <a:xfrm>
                <a:off x="8888900" y="2136193"/>
                <a:ext cx="2926080" cy="274281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09728" rIns="146304" bIns="109728" numCol="1" spcCol="0" rtlCol="0" fromWordArt="0" anchor="b" anchorCtr="0" forceAA="0" compatLnSpc="1">
                <a:prstTxWarp prst="textNoShape">
                  <a:avLst/>
                </a:prstTxWarp>
                <a:noAutofit/>
              </a:bodyPr>
              <a:lstStyle/>
              <a:p>
                <a:pPr defTabSz="932111" fontAlgn="base">
                  <a:spcBef>
                    <a:spcPct val="0"/>
                  </a:spcBef>
                  <a:spcAft>
                    <a:spcPct val="0"/>
                  </a:spcAft>
                </a:pPr>
                <a:r>
                  <a:rPr lang="en-US" sz="2400" dirty="0">
                    <a:gradFill>
                      <a:gsLst>
                        <a:gs pos="0">
                          <a:srgbClr val="FFFFFF"/>
                        </a:gs>
                        <a:gs pos="100000">
                          <a:srgbClr val="FFFFFF"/>
                        </a:gs>
                      </a:gsLst>
                      <a:lin ang="5400000" scaled="0"/>
                    </a:gradFill>
                    <a:latin typeface="Segoe UI Light"/>
                    <a:ea typeface="Segoe UI" pitchFamily="34" charset="0"/>
                    <a:cs typeface="Segoe UI" pitchFamily="34" charset="0"/>
                  </a:rPr>
                  <a:t>Enterprise Ready</a:t>
                </a:r>
              </a:p>
            </p:txBody>
          </p:sp>
          <p:sp>
            <p:nvSpPr>
              <p:cNvPr id="32" name="Freeform 17"/>
              <p:cNvSpPr>
                <a:spLocks noChangeAspect="1" noEditPoints="1"/>
              </p:cNvSpPr>
              <p:nvPr/>
            </p:nvSpPr>
            <p:spPr bwMode="auto">
              <a:xfrm>
                <a:off x="9590891" y="2870807"/>
                <a:ext cx="1293117" cy="1273582"/>
              </a:xfrm>
              <a:custGeom>
                <a:avLst/>
                <a:gdLst>
                  <a:gd name="T0" fmla="*/ 136 w 137"/>
                  <a:gd name="T1" fmla="*/ 23 h 135"/>
                  <a:gd name="T2" fmla="*/ 36 w 137"/>
                  <a:gd name="T3" fmla="*/ 19 h 135"/>
                  <a:gd name="T4" fmla="*/ 33 w 137"/>
                  <a:gd name="T5" fmla="*/ 26 h 135"/>
                  <a:gd name="T6" fmla="*/ 74 w 137"/>
                  <a:gd name="T7" fmla="*/ 95 h 135"/>
                  <a:gd name="T8" fmla="*/ 94 w 137"/>
                  <a:gd name="T9" fmla="*/ 135 h 135"/>
                  <a:gd name="T10" fmla="*/ 137 w 137"/>
                  <a:gd name="T11" fmla="*/ 31 h 135"/>
                  <a:gd name="T12" fmla="*/ 98 w 137"/>
                  <a:gd name="T13" fmla="*/ 5 h 135"/>
                  <a:gd name="T14" fmla="*/ 135 w 137"/>
                  <a:gd name="T15" fmla="*/ 28 h 135"/>
                  <a:gd name="T16" fmla="*/ 98 w 137"/>
                  <a:gd name="T17" fmla="*/ 5 h 135"/>
                  <a:gd name="T18" fmla="*/ 96 w 137"/>
                  <a:gd name="T19" fmla="*/ 127 h 135"/>
                  <a:gd name="T20" fmla="*/ 136 w 137"/>
                  <a:gd name="T21" fmla="*/ 101 h 135"/>
                  <a:gd name="T22" fmla="*/ 136 w 137"/>
                  <a:gd name="T23" fmla="*/ 95 h 135"/>
                  <a:gd name="T24" fmla="*/ 96 w 137"/>
                  <a:gd name="T25" fmla="*/ 102 h 135"/>
                  <a:gd name="T26" fmla="*/ 136 w 137"/>
                  <a:gd name="T27" fmla="*/ 95 h 135"/>
                  <a:gd name="T28" fmla="*/ 96 w 137"/>
                  <a:gd name="T29" fmla="*/ 93 h 135"/>
                  <a:gd name="T30" fmla="*/ 136 w 137"/>
                  <a:gd name="T31" fmla="*/ 79 h 135"/>
                  <a:gd name="T32" fmla="*/ 136 w 137"/>
                  <a:gd name="T33" fmla="*/ 73 h 135"/>
                  <a:gd name="T34" fmla="*/ 96 w 137"/>
                  <a:gd name="T35" fmla="*/ 68 h 135"/>
                  <a:gd name="T36" fmla="*/ 136 w 137"/>
                  <a:gd name="T37" fmla="*/ 73 h 135"/>
                  <a:gd name="T38" fmla="*/ 96 w 137"/>
                  <a:gd name="T39" fmla="*/ 59 h 135"/>
                  <a:gd name="T40" fmla="*/ 136 w 137"/>
                  <a:gd name="T41" fmla="*/ 57 h 135"/>
                  <a:gd name="T42" fmla="*/ 136 w 137"/>
                  <a:gd name="T43" fmla="*/ 51 h 135"/>
                  <a:gd name="T44" fmla="*/ 96 w 137"/>
                  <a:gd name="T45" fmla="*/ 34 h 135"/>
                  <a:gd name="T46" fmla="*/ 136 w 137"/>
                  <a:gd name="T47" fmla="*/ 51 h 135"/>
                  <a:gd name="T48" fmla="*/ 96 w 137"/>
                  <a:gd name="T49" fmla="*/ 25 h 135"/>
                  <a:gd name="T50" fmla="*/ 136 w 137"/>
                  <a:gd name="T51" fmla="*/ 34 h 135"/>
                  <a:gd name="T52" fmla="*/ 33 w 137"/>
                  <a:gd name="T53" fmla="*/ 62 h 135"/>
                  <a:gd name="T54" fmla="*/ 33 w 137"/>
                  <a:gd name="T55" fmla="*/ 128 h 135"/>
                  <a:gd name="T56" fmla="*/ 33 w 137"/>
                  <a:gd name="T57" fmla="*/ 62 h 135"/>
                  <a:gd name="T58" fmla="*/ 15 w 137"/>
                  <a:gd name="T59" fmla="*/ 98 h 135"/>
                  <a:gd name="T60" fmla="*/ 30 w 137"/>
                  <a:gd name="T61" fmla="*/ 100 h 135"/>
                  <a:gd name="T62" fmla="*/ 55 w 137"/>
                  <a:gd name="T63" fmla="*/ 8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7" h="135">
                    <a:moveTo>
                      <a:pt x="136" y="31"/>
                    </a:moveTo>
                    <a:cubicBezTo>
                      <a:pt x="136" y="23"/>
                      <a:pt x="136" y="23"/>
                      <a:pt x="136" y="23"/>
                    </a:cubicBezTo>
                    <a:cubicBezTo>
                      <a:pt x="96" y="0"/>
                      <a:pt x="96" y="0"/>
                      <a:pt x="96" y="0"/>
                    </a:cubicBezTo>
                    <a:cubicBezTo>
                      <a:pt x="36" y="19"/>
                      <a:pt x="36" y="19"/>
                      <a:pt x="36" y="19"/>
                    </a:cubicBezTo>
                    <a:cubicBezTo>
                      <a:pt x="36" y="26"/>
                      <a:pt x="36" y="26"/>
                      <a:pt x="36" y="26"/>
                    </a:cubicBezTo>
                    <a:cubicBezTo>
                      <a:pt x="33" y="26"/>
                      <a:pt x="33" y="26"/>
                      <a:pt x="33" y="26"/>
                    </a:cubicBezTo>
                    <a:cubicBezTo>
                      <a:pt x="33" y="55"/>
                      <a:pt x="33" y="55"/>
                      <a:pt x="33" y="55"/>
                    </a:cubicBezTo>
                    <a:cubicBezTo>
                      <a:pt x="56" y="55"/>
                      <a:pt x="74" y="73"/>
                      <a:pt x="74" y="95"/>
                    </a:cubicBezTo>
                    <a:cubicBezTo>
                      <a:pt x="74" y="107"/>
                      <a:pt x="69" y="117"/>
                      <a:pt x="61" y="124"/>
                    </a:cubicBezTo>
                    <a:cubicBezTo>
                      <a:pt x="94" y="135"/>
                      <a:pt x="94" y="135"/>
                      <a:pt x="94" y="135"/>
                    </a:cubicBezTo>
                    <a:cubicBezTo>
                      <a:pt x="137" y="110"/>
                      <a:pt x="137" y="110"/>
                      <a:pt x="137" y="110"/>
                    </a:cubicBezTo>
                    <a:cubicBezTo>
                      <a:pt x="137" y="31"/>
                      <a:pt x="137" y="31"/>
                      <a:pt x="137" y="31"/>
                    </a:cubicBezTo>
                    <a:lnTo>
                      <a:pt x="136" y="31"/>
                    </a:lnTo>
                    <a:close/>
                    <a:moveTo>
                      <a:pt x="98" y="5"/>
                    </a:moveTo>
                    <a:cubicBezTo>
                      <a:pt x="135" y="25"/>
                      <a:pt x="135" y="25"/>
                      <a:pt x="135" y="25"/>
                    </a:cubicBezTo>
                    <a:cubicBezTo>
                      <a:pt x="135" y="28"/>
                      <a:pt x="135" y="28"/>
                      <a:pt x="135" y="28"/>
                    </a:cubicBezTo>
                    <a:cubicBezTo>
                      <a:pt x="98" y="9"/>
                      <a:pt x="98" y="9"/>
                      <a:pt x="98" y="9"/>
                    </a:cubicBezTo>
                    <a:lnTo>
                      <a:pt x="98" y="5"/>
                    </a:lnTo>
                    <a:close/>
                    <a:moveTo>
                      <a:pt x="136" y="107"/>
                    </a:moveTo>
                    <a:cubicBezTo>
                      <a:pt x="96" y="127"/>
                      <a:pt x="96" y="127"/>
                      <a:pt x="96" y="127"/>
                    </a:cubicBezTo>
                    <a:cubicBezTo>
                      <a:pt x="96" y="119"/>
                      <a:pt x="96" y="119"/>
                      <a:pt x="96" y="119"/>
                    </a:cubicBezTo>
                    <a:cubicBezTo>
                      <a:pt x="136" y="101"/>
                      <a:pt x="136" y="101"/>
                      <a:pt x="136" y="101"/>
                    </a:cubicBezTo>
                    <a:lnTo>
                      <a:pt x="136" y="107"/>
                    </a:lnTo>
                    <a:close/>
                    <a:moveTo>
                      <a:pt x="136" y="95"/>
                    </a:moveTo>
                    <a:cubicBezTo>
                      <a:pt x="96" y="110"/>
                      <a:pt x="96" y="110"/>
                      <a:pt x="96" y="110"/>
                    </a:cubicBezTo>
                    <a:cubicBezTo>
                      <a:pt x="96" y="102"/>
                      <a:pt x="96" y="102"/>
                      <a:pt x="96" y="102"/>
                    </a:cubicBezTo>
                    <a:cubicBezTo>
                      <a:pt x="136" y="90"/>
                      <a:pt x="136" y="90"/>
                      <a:pt x="136" y="90"/>
                    </a:cubicBezTo>
                    <a:lnTo>
                      <a:pt x="136" y="95"/>
                    </a:lnTo>
                    <a:close/>
                    <a:moveTo>
                      <a:pt x="136" y="84"/>
                    </a:moveTo>
                    <a:cubicBezTo>
                      <a:pt x="96" y="93"/>
                      <a:pt x="96" y="93"/>
                      <a:pt x="96" y="93"/>
                    </a:cubicBezTo>
                    <a:cubicBezTo>
                      <a:pt x="96" y="85"/>
                      <a:pt x="96" y="85"/>
                      <a:pt x="96" y="85"/>
                    </a:cubicBezTo>
                    <a:cubicBezTo>
                      <a:pt x="136" y="79"/>
                      <a:pt x="136" y="79"/>
                      <a:pt x="136" y="79"/>
                    </a:cubicBezTo>
                    <a:lnTo>
                      <a:pt x="136" y="84"/>
                    </a:lnTo>
                    <a:close/>
                    <a:moveTo>
                      <a:pt x="136" y="73"/>
                    </a:moveTo>
                    <a:cubicBezTo>
                      <a:pt x="96" y="76"/>
                      <a:pt x="96" y="76"/>
                      <a:pt x="96" y="76"/>
                    </a:cubicBezTo>
                    <a:cubicBezTo>
                      <a:pt x="96" y="68"/>
                      <a:pt x="96" y="68"/>
                      <a:pt x="96" y="68"/>
                    </a:cubicBezTo>
                    <a:cubicBezTo>
                      <a:pt x="136" y="68"/>
                      <a:pt x="136" y="68"/>
                      <a:pt x="136" y="68"/>
                    </a:cubicBezTo>
                    <a:lnTo>
                      <a:pt x="136" y="73"/>
                    </a:lnTo>
                    <a:close/>
                    <a:moveTo>
                      <a:pt x="136" y="62"/>
                    </a:moveTo>
                    <a:cubicBezTo>
                      <a:pt x="96" y="59"/>
                      <a:pt x="96" y="59"/>
                      <a:pt x="96" y="59"/>
                    </a:cubicBezTo>
                    <a:cubicBezTo>
                      <a:pt x="96" y="51"/>
                      <a:pt x="96" y="51"/>
                      <a:pt x="96" y="51"/>
                    </a:cubicBezTo>
                    <a:cubicBezTo>
                      <a:pt x="136" y="57"/>
                      <a:pt x="136" y="57"/>
                      <a:pt x="136" y="57"/>
                    </a:cubicBezTo>
                    <a:lnTo>
                      <a:pt x="136" y="62"/>
                    </a:lnTo>
                    <a:close/>
                    <a:moveTo>
                      <a:pt x="136" y="51"/>
                    </a:moveTo>
                    <a:cubicBezTo>
                      <a:pt x="96" y="43"/>
                      <a:pt x="96" y="43"/>
                      <a:pt x="96" y="43"/>
                    </a:cubicBezTo>
                    <a:cubicBezTo>
                      <a:pt x="96" y="34"/>
                      <a:pt x="96" y="34"/>
                      <a:pt x="96" y="34"/>
                    </a:cubicBezTo>
                    <a:cubicBezTo>
                      <a:pt x="136" y="46"/>
                      <a:pt x="136" y="46"/>
                      <a:pt x="136" y="46"/>
                    </a:cubicBezTo>
                    <a:lnTo>
                      <a:pt x="136" y="51"/>
                    </a:lnTo>
                    <a:close/>
                    <a:moveTo>
                      <a:pt x="136" y="40"/>
                    </a:moveTo>
                    <a:cubicBezTo>
                      <a:pt x="96" y="25"/>
                      <a:pt x="96" y="25"/>
                      <a:pt x="96" y="25"/>
                    </a:cubicBezTo>
                    <a:cubicBezTo>
                      <a:pt x="96" y="17"/>
                      <a:pt x="96" y="17"/>
                      <a:pt x="96" y="17"/>
                    </a:cubicBezTo>
                    <a:cubicBezTo>
                      <a:pt x="136" y="34"/>
                      <a:pt x="136" y="34"/>
                      <a:pt x="136" y="34"/>
                    </a:cubicBezTo>
                    <a:lnTo>
                      <a:pt x="136" y="40"/>
                    </a:lnTo>
                    <a:close/>
                    <a:moveTo>
                      <a:pt x="33" y="62"/>
                    </a:moveTo>
                    <a:cubicBezTo>
                      <a:pt x="15" y="62"/>
                      <a:pt x="0" y="77"/>
                      <a:pt x="0" y="95"/>
                    </a:cubicBezTo>
                    <a:cubicBezTo>
                      <a:pt x="0" y="113"/>
                      <a:pt x="15" y="128"/>
                      <a:pt x="33" y="128"/>
                    </a:cubicBezTo>
                    <a:cubicBezTo>
                      <a:pt x="52" y="128"/>
                      <a:pt x="66" y="113"/>
                      <a:pt x="66" y="95"/>
                    </a:cubicBezTo>
                    <a:cubicBezTo>
                      <a:pt x="66" y="77"/>
                      <a:pt x="52" y="62"/>
                      <a:pt x="33" y="62"/>
                    </a:cubicBezTo>
                    <a:close/>
                    <a:moveTo>
                      <a:pt x="30" y="112"/>
                    </a:moveTo>
                    <a:cubicBezTo>
                      <a:pt x="30" y="112"/>
                      <a:pt x="30" y="112"/>
                      <a:pt x="15" y="98"/>
                    </a:cubicBezTo>
                    <a:cubicBezTo>
                      <a:pt x="15" y="98"/>
                      <a:pt x="15" y="98"/>
                      <a:pt x="20" y="92"/>
                    </a:cubicBezTo>
                    <a:cubicBezTo>
                      <a:pt x="20" y="92"/>
                      <a:pt x="26" y="98"/>
                      <a:pt x="30" y="100"/>
                    </a:cubicBezTo>
                    <a:cubicBezTo>
                      <a:pt x="38" y="92"/>
                      <a:pt x="49" y="81"/>
                      <a:pt x="49" y="81"/>
                    </a:cubicBezTo>
                    <a:cubicBezTo>
                      <a:pt x="55" y="87"/>
                      <a:pt x="55" y="87"/>
                      <a:pt x="55" y="87"/>
                    </a:cubicBezTo>
                    <a:cubicBezTo>
                      <a:pt x="55" y="87"/>
                      <a:pt x="55" y="87"/>
                      <a:pt x="30" y="11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130973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latin typeface="Segoe UI Light" pitchFamily="34" charset="0"/>
              </a:rPr>
              <a:t>OASIS Open Data Protocol (OData) TC</a:t>
            </a:r>
            <a:endParaRPr lang="en-US" dirty="0"/>
          </a:p>
        </p:txBody>
      </p:sp>
      <p:grpSp>
        <p:nvGrpSpPr>
          <p:cNvPr id="15" name="Group 14"/>
          <p:cNvGrpSpPr/>
          <p:nvPr/>
        </p:nvGrpSpPr>
        <p:grpSpPr>
          <a:xfrm>
            <a:off x="457580" y="3040067"/>
            <a:ext cx="4572000" cy="2768275"/>
            <a:chOff x="274638" y="3014988"/>
            <a:chExt cx="4572000" cy="2768275"/>
          </a:xfrm>
        </p:grpSpPr>
        <p:sp>
          <p:nvSpPr>
            <p:cNvPr id="3" name="Rectangle 2"/>
            <p:cNvSpPr/>
            <p:nvPr/>
          </p:nvSpPr>
          <p:spPr bwMode="auto">
            <a:xfrm>
              <a:off x="274638" y="3014988"/>
              <a:ext cx="4572000" cy="2768275"/>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9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1357726" y="4141444"/>
              <a:ext cx="2405824" cy="515362"/>
            </a:xfrm>
            <a:prstGeom prst="rect">
              <a:avLst/>
            </a:prstGeom>
          </p:spPr>
        </p:pic>
      </p:grpSp>
      <p:sp>
        <p:nvSpPr>
          <p:cNvPr id="4" name="Rectangle 3"/>
          <p:cNvSpPr/>
          <p:nvPr/>
        </p:nvSpPr>
        <p:spPr bwMode="auto">
          <a:xfrm>
            <a:off x="5943870" y="3040067"/>
            <a:ext cx="4572000" cy="2758760"/>
          </a:xfrm>
          <a:prstGeom prst="rect">
            <a:avLst/>
          </a:prstGeom>
          <a:solidFill>
            <a:srgbClr val="FF8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900" spc="-71" dirty="0" err="1">
              <a:gradFill>
                <a:gsLst>
                  <a:gs pos="14167">
                    <a:srgbClr val="000000"/>
                  </a:gs>
                  <a:gs pos="27000">
                    <a:srgbClr val="000000"/>
                  </a:gs>
                </a:gsLst>
                <a:lin ang="5400000" scaled="0"/>
              </a:gradFill>
              <a:ea typeface="Segoe UI" pitchFamily="34" charset="0"/>
              <a:cs typeface="Segoe UI" pitchFamily="34" charset="0"/>
            </a:endParaRPr>
          </a:p>
        </p:txBody>
      </p:sp>
      <p:sp>
        <p:nvSpPr>
          <p:cNvPr id="12" name="TextBox 11"/>
          <p:cNvSpPr txBox="1"/>
          <p:nvPr/>
        </p:nvSpPr>
        <p:spPr>
          <a:xfrm>
            <a:off x="274638" y="2467599"/>
            <a:ext cx="4754942" cy="572464"/>
          </a:xfrm>
          <a:prstGeom prst="rect">
            <a:avLst/>
          </a:prstGeom>
          <a:noFill/>
        </p:spPr>
        <p:txBody>
          <a:bodyPr wrap="square" lIns="182880" tIns="146304" rIns="182880" bIns="146304" rtlCol="0">
            <a:spAutoFit/>
          </a:bodyPr>
          <a:lstStyle/>
          <a:p>
            <a:pPr>
              <a:lnSpc>
                <a:spcPct val="90000"/>
              </a:lnSpc>
            </a:pPr>
            <a:r>
              <a:rPr lang="en-US" sz="2000" dirty="0" smtClean="0">
                <a:gradFill>
                  <a:gsLst>
                    <a:gs pos="0">
                      <a:srgbClr val="505050"/>
                    </a:gs>
                    <a:gs pos="100000">
                      <a:srgbClr val="505050"/>
                    </a:gs>
                  </a:gsLst>
                  <a:lin ang="5400000" scaled="0"/>
                </a:gradFill>
              </a:rPr>
              <a:t>Co-chair OASIS Committee</a:t>
            </a:r>
          </a:p>
        </p:txBody>
      </p:sp>
      <p:sp>
        <p:nvSpPr>
          <p:cNvPr id="13" name="TextBox 12"/>
          <p:cNvSpPr txBox="1"/>
          <p:nvPr/>
        </p:nvSpPr>
        <p:spPr>
          <a:xfrm>
            <a:off x="5761038" y="2462584"/>
            <a:ext cx="4754832" cy="572464"/>
          </a:xfrm>
          <a:prstGeom prst="rect">
            <a:avLst/>
          </a:prstGeom>
          <a:noFill/>
        </p:spPr>
        <p:txBody>
          <a:bodyPr wrap="square" lIns="182880" tIns="146304" rIns="182880" bIns="146304" rtlCol="0">
            <a:spAutoFit/>
          </a:bodyPr>
          <a:lstStyle/>
          <a:p>
            <a:pPr>
              <a:lnSpc>
                <a:spcPct val="90000"/>
              </a:lnSpc>
            </a:pPr>
            <a:r>
              <a:rPr lang="en-US" sz="2000">
                <a:gradFill>
                  <a:gsLst>
                    <a:gs pos="0">
                      <a:srgbClr val="505050"/>
                    </a:gs>
                    <a:gs pos="100000">
                      <a:srgbClr val="505050"/>
                    </a:gs>
                  </a:gsLst>
                  <a:lin ang="5400000" scaled="0"/>
                </a:gradFill>
              </a:rPr>
              <a:t>Co-chair </a:t>
            </a:r>
            <a:r>
              <a:rPr lang="en-US" sz="2000" smtClean="0">
                <a:gradFill>
                  <a:gsLst>
                    <a:gs pos="0">
                      <a:srgbClr val="505050"/>
                    </a:gs>
                    <a:gs pos="100000">
                      <a:srgbClr val="505050"/>
                    </a:gs>
                  </a:gsLst>
                  <a:lin ang="5400000" scaled="0"/>
                </a:gradFill>
              </a:rPr>
              <a:t>OASIS </a:t>
            </a:r>
            <a:r>
              <a:rPr lang="en-US" sz="2000" dirty="0">
                <a:gradFill>
                  <a:gsLst>
                    <a:gs pos="0">
                      <a:srgbClr val="505050"/>
                    </a:gs>
                    <a:gs pos="100000">
                      <a:srgbClr val="505050"/>
                    </a:gs>
                  </a:gsLst>
                  <a:lin ang="5400000" scaled="0"/>
                </a:gradFill>
              </a:rPr>
              <a:t>Committee</a:t>
            </a: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40469" y="4166523"/>
            <a:ext cx="1045040" cy="515362"/>
          </a:xfrm>
          <a:prstGeom prst="rect">
            <a:avLst/>
          </a:prstGeom>
        </p:spPr>
      </p:pic>
      <p:sp>
        <p:nvSpPr>
          <p:cNvPr id="10" name="Rectangle 9"/>
          <p:cNvSpPr/>
          <p:nvPr/>
        </p:nvSpPr>
        <p:spPr>
          <a:xfrm>
            <a:off x="452817" y="1253025"/>
            <a:ext cx="10642220" cy="461665"/>
          </a:xfrm>
          <a:prstGeom prst="rect">
            <a:avLst/>
          </a:prstGeom>
        </p:spPr>
        <p:txBody>
          <a:bodyPr wrap="square">
            <a:spAutoFit/>
          </a:bodyPr>
          <a:lstStyle/>
          <a:p>
            <a:r>
              <a:rPr lang="en-US" sz="2400" u="sng" dirty="0">
                <a:solidFill>
                  <a:srgbClr val="505050"/>
                </a:solidFill>
                <a:latin typeface="Segoe UI Light" pitchFamily="34" charset="0"/>
                <a:hlinkClick r:id="rId5"/>
              </a:rPr>
              <a:t>https://www.oasis-open.org/committees/tc_home.php?wg_abbrev=odata</a:t>
            </a:r>
            <a:r>
              <a:rPr lang="en-US" sz="2400" dirty="0">
                <a:solidFill>
                  <a:srgbClr val="505050"/>
                </a:solidFill>
                <a:latin typeface="Segoe UI Light" pitchFamily="34" charset="0"/>
              </a:rPr>
              <a:t> </a:t>
            </a:r>
            <a:endParaRPr lang="en-US" sz="2400" dirty="0">
              <a:solidFill>
                <a:srgbClr val="505050"/>
              </a:solidFill>
            </a:endParaRPr>
          </a:p>
        </p:txBody>
      </p:sp>
    </p:spTree>
    <p:extLst>
      <p:ext uri="{BB962C8B-B14F-4D97-AF65-F5344CB8AC3E}">
        <p14:creationId xmlns:p14="http://schemas.microsoft.com/office/powerpoint/2010/main" val="4273297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ECnV.sjiTkGMLE_RHi_sBw"/>
</p:tagLst>
</file>

<file path=ppt/theme/theme1.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2" id="{0585D100-4DB1-4C94-840A-C7F01FA866D2}" vid="{99564389-1B2E-4D56-88D1-053D641CBDB4}"/>
    </a:ext>
  </a:extLst>
</a:theme>
</file>

<file path=ppt/theme/theme2.xml><?xml version="1.0" encoding="utf-8"?>
<a:theme xmlns:a="http://schemas.openxmlformats.org/drawingml/2006/main" name="1_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Dev_Template" id="{3CEC72EA-3862-4FAE-8E59-14FEC61C09A5}" vid="{D22EE48B-31ED-4E29-97C6-F232FE185A9B}"/>
    </a:ext>
  </a:extLst>
</a:theme>
</file>

<file path=ppt/theme/theme3.xml><?xml version="1.0" encoding="utf-8"?>
<a:theme xmlns:a="http://schemas.openxmlformats.org/drawingml/2006/main" name="2_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ySPC_Dev_v01" id="{22DB4827-4ED5-43EC-8839-CEFE06BE7DAD}" vid="{62E7F515-C1B5-46B5-84DE-B2ED7102B099}"/>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E6504A9B-5EAF-4550-BA6D-F53A85BD1B35}"/>
</file>

<file path=docProps/app.xml><?xml version="1.0" encoding="utf-8"?>
<Properties xmlns="http://schemas.openxmlformats.org/officeDocument/2006/extended-properties" xmlns:vt="http://schemas.openxmlformats.org/officeDocument/2006/docPropsVTypes">
  <Template>SharePoint_Conference_2014_Dev_Template</Template>
  <TotalTime>77</TotalTime>
  <Words>4107</Words>
  <Application>Microsoft Office PowerPoint</Application>
  <PresentationFormat>Custom</PresentationFormat>
  <Paragraphs>314</Paragraphs>
  <Slides>30</Slides>
  <Notes>30</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30</vt:i4>
      </vt:variant>
    </vt:vector>
  </HeadingPairs>
  <TitlesOfParts>
    <vt:vector size="42" baseType="lpstr">
      <vt:lpstr>Arial Unicode MS</vt:lpstr>
      <vt:lpstr>Arial</vt:lpstr>
      <vt:lpstr>Calibri</vt:lpstr>
      <vt:lpstr>Century Gothic</vt:lpstr>
      <vt:lpstr>Consolas</vt:lpstr>
      <vt:lpstr>Segoe</vt:lpstr>
      <vt:lpstr>Segoe UI</vt:lpstr>
      <vt:lpstr>Segoe UI Light</vt:lpstr>
      <vt:lpstr>Wingdings</vt:lpstr>
      <vt:lpstr>5-30499_SPC_2014_Dev_Template_16x9</vt:lpstr>
      <vt:lpstr>1_5-30499_SPC_2014_Dev_Template_16x9</vt:lpstr>
      <vt:lpstr>2_5-30499_SPC_2014_Dev_Template_16x9</vt:lpstr>
      <vt:lpstr>PowerPoint Presentation</vt:lpstr>
      <vt:lpstr>The Power of Two: Bringing Microsoft and SAP Closer Together</vt:lpstr>
      <vt:lpstr>PowerPoint Presentation</vt:lpstr>
      <vt:lpstr>Microsoft and SAP – innovating for your success</vt:lpstr>
      <vt:lpstr>This talk</vt:lpstr>
      <vt:lpstr>Day in a life: any data, anywhere, any time</vt:lpstr>
      <vt:lpstr>How developers use SAP with Microsoft today</vt:lpstr>
      <vt:lpstr>Gateway productivity accelerator for Microsoft</vt:lpstr>
      <vt:lpstr>OASIS Open Data Protocol (OData) TC</vt:lpstr>
      <vt:lpstr>OData adoption in SAP</vt:lpstr>
      <vt:lpstr>Consume SAP content from Fiori in Office</vt:lpstr>
      <vt:lpstr>Demo SAP Fiori and SAP GWPAM</vt:lpstr>
      <vt:lpstr>The bridge between present and future</vt:lpstr>
      <vt:lpstr>Consuming SAP OData from O365 Cloud Business Apps</vt:lpstr>
      <vt:lpstr>Enabling the future</vt:lpstr>
      <vt:lpstr>Motivations for a more flexible integration</vt:lpstr>
      <vt:lpstr>Integration principles</vt:lpstr>
      <vt:lpstr>How developers use SAP with Microsoft …  tomorrow</vt:lpstr>
      <vt:lpstr>Next generation integration architecture </vt:lpstr>
      <vt:lpstr>Demos GWPAM Services for Azure:  reaching endpoints everywhere</vt:lpstr>
      <vt:lpstr>OAuth flow</vt:lpstr>
      <vt:lpstr>Connecting Apps for Office with SAP</vt:lpstr>
      <vt:lpstr>Demo Partner examples using Apps for Office</vt:lpstr>
      <vt:lpstr>What we showed</vt:lpstr>
      <vt:lpstr>PowerPoint Presentation</vt:lpstr>
      <vt:lpstr>Getting started: links and references</vt:lpstr>
      <vt:lpstr>Getting started: conference sessions</vt:lpstr>
      <vt:lpstr>PowerPoint Presentation</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Power of Two: Bringing Microsoft and SAP Closer Together</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Administrator</cp:lastModifiedBy>
  <cp:revision>13</cp:revision>
  <dcterms:created xsi:type="dcterms:W3CDTF">2014-03-05T23:41:44Z</dcterms:created>
  <dcterms:modified xsi:type="dcterms:W3CDTF">2014-03-06T21:15:00Z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
  </property>
  <property fmtid="{D5CDD505-2E9C-101B-9397-08002B2CF9AE}" pid="13" name="Event Name">
    <vt:lpwstr>91;#Microsoft SharePoint Conference|a629e079-6b4e-41d1-9641-98de5e4410b7</vt:lpwstr>
  </property>
  <property fmtid="{D5CDD505-2E9C-101B-9397-08002B2CF9AE}" pid="14" name="TaxCatchAll">
    <vt:lpwstr>10;#SharePoint Conference 2014 Executive;#90;#SharePoint Conference 2014 Executive|c7618099-af1d-412d-92b3-b97338d93c70</vt:lpwstr>
  </property>
  <property fmtid="{D5CDD505-2E9C-101B-9397-08002B2CF9AE}" pid="15" name="TaxKeywordTaxHTField">
    <vt:lpwstr>SharePoint Conference 2014 Executive|c7618099-af1d-412d-92b3-b97338d93c70</vt:lpwstr>
  </property>
</Properties>
</file>