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Lst>
  <p:notesMasterIdLst>
    <p:notesMasterId r:id="rId42"/>
  </p:notesMasterIdLst>
  <p:handoutMasterIdLst>
    <p:handoutMasterId r:id="rId43"/>
  </p:handout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2" r:id="rId40"/>
    <p:sldId id="291" r:id="rId41"/>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8B2D"/>
    <a:srgbClr val="87AB37"/>
    <a:srgbClr val="9FC54D"/>
    <a:srgbClr val="505050"/>
    <a:srgbClr val="785393"/>
    <a:srgbClr val="80599D"/>
    <a:srgbClr val="000000"/>
    <a:srgbClr val="8E6AAA"/>
    <a:srgbClr val="8E6A78"/>
    <a:srgbClr val="9B4F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6270" autoAdjust="0"/>
    <p:restoredTop sz="9520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handoutMaster" Target="handoutMasters/handoutMaster1.xml"/><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824546-2A5D-43CA-B1CB-D17EC2A39CA7}" type="doc">
      <dgm:prSet loTypeId="urn:microsoft.com/office/officeart/2005/8/layout/process2" loCatId="process" qsTypeId="urn:microsoft.com/office/officeart/2005/8/quickstyle/simple1" qsCatId="simple" csTypeId="urn:microsoft.com/office/officeart/2005/8/colors/accent1_2" csCatId="accent1" phldr="1"/>
      <dgm:spPr/>
    </dgm:pt>
    <dgm:pt modelId="{FEC40D72-52A7-4C3E-8C2F-EF118FF233C4}">
      <dgm:prSet phldrT="[Text]" custT="1">
        <dgm:style>
          <a:lnRef idx="1">
            <a:schemeClr val="accent6"/>
          </a:lnRef>
          <a:fillRef idx="2">
            <a:schemeClr val="accent6"/>
          </a:fillRef>
          <a:effectRef idx="1">
            <a:schemeClr val="accent6"/>
          </a:effectRef>
          <a:fontRef idx="minor">
            <a:schemeClr val="dk1"/>
          </a:fontRef>
        </dgm:style>
      </dgm:prSet>
      <dgm:spPr>
        <a:solidFill>
          <a:schemeClr val="tx2"/>
        </a:solidFill>
        <a:ln>
          <a:solidFill>
            <a:schemeClr val="accent2">
              <a:lumMod val="75000"/>
            </a:schemeClr>
          </a:solidFill>
        </a:ln>
        <a:scene3d>
          <a:camera prst="orthographicFront"/>
          <a:lightRig rig="threePt" dir="t"/>
        </a:scene3d>
        <a:sp3d>
          <a:bevelT/>
        </a:sp3d>
      </dgm:spPr>
      <dgm:t>
        <a:bodyPr/>
        <a:lstStyle/>
        <a:p>
          <a:r>
            <a:rPr lang="en-US" sz="2400" b="0" dirty="0" smtClean="0">
              <a:solidFill>
                <a:schemeClr val="bg1"/>
              </a:solidFill>
              <a:latin typeface="+mn-lt"/>
              <a:cs typeface="Calibri" pitchFamily="34" charset="0"/>
            </a:rPr>
            <a:t>Create URL for the site</a:t>
          </a:r>
          <a:endParaRPr lang="en-US" sz="2400" b="0" dirty="0">
            <a:solidFill>
              <a:schemeClr val="bg1"/>
            </a:solidFill>
            <a:latin typeface="+mn-lt"/>
            <a:cs typeface="Calibri" pitchFamily="34" charset="0"/>
          </a:endParaRPr>
        </a:p>
      </dgm:t>
    </dgm:pt>
    <dgm:pt modelId="{5C05561F-CA1B-48A6-A21D-10C3E30FC805}" type="parTrans" cxnId="{3A80DAEA-3FAC-422F-80B4-38DFAB76ADBF}">
      <dgm:prSet/>
      <dgm:spPr/>
      <dgm:t>
        <a:bodyPr/>
        <a:lstStyle/>
        <a:p>
          <a:endParaRPr lang="en-US" sz="4000" b="1">
            <a:solidFill>
              <a:schemeClr val="bg1"/>
            </a:solidFill>
            <a:latin typeface="Calibri" pitchFamily="34" charset="0"/>
            <a:cs typeface="Calibri" pitchFamily="34" charset="0"/>
          </a:endParaRPr>
        </a:p>
      </dgm:t>
    </dgm:pt>
    <dgm:pt modelId="{3647A4C0-D019-44D5-9F4F-E531E5B25EE9}" type="sibTrans" cxnId="{3A80DAEA-3FAC-422F-80B4-38DFAB76ADBF}">
      <dgm:prSet custT="1">
        <dgm:style>
          <a:lnRef idx="1">
            <a:schemeClr val="accent6"/>
          </a:lnRef>
          <a:fillRef idx="2">
            <a:schemeClr val="accent6"/>
          </a:fillRef>
          <a:effectRef idx="1">
            <a:schemeClr val="accent6"/>
          </a:effectRef>
          <a:fontRef idx="minor">
            <a:schemeClr val="dk1"/>
          </a:fontRef>
        </dgm:style>
      </dgm:prSet>
      <dgm:spPr>
        <a:solidFill>
          <a:schemeClr val="tx1"/>
        </a:solidFill>
        <a:ln>
          <a:solidFill>
            <a:schemeClr val="tx1"/>
          </a:solidFill>
        </a:ln>
        <a:scene3d>
          <a:camera prst="orthographicFront"/>
          <a:lightRig rig="threePt" dir="t"/>
        </a:scene3d>
        <a:sp3d>
          <a:bevelT/>
        </a:sp3d>
      </dgm:spPr>
      <dgm:t>
        <a:bodyPr/>
        <a:lstStyle/>
        <a:p>
          <a:endParaRPr lang="en-US" sz="1200" b="0">
            <a:solidFill>
              <a:schemeClr val="bg1"/>
            </a:solidFill>
            <a:latin typeface="+mn-lt"/>
            <a:cs typeface="Calibri" pitchFamily="34" charset="0"/>
          </a:endParaRPr>
        </a:p>
      </dgm:t>
    </dgm:pt>
    <dgm:pt modelId="{73D684CC-0815-4E97-BB54-EA01DACB70BA}">
      <dgm:prSet phldrT="[Text]" custT="1">
        <dgm:style>
          <a:lnRef idx="1">
            <a:schemeClr val="accent5"/>
          </a:lnRef>
          <a:fillRef idx="2">
            <a:schemeClr val="accent5"/>
          </a:fillRef>
          <a:effectRef idx="1">
            <a:schemeClr val="accent5"/>
          </a:effectRef>
          <a:fontRef idx="minor">
            <a:schemeClr val="dk1"/>
          </a:fontRef>
        </dgm:style>
      </dgm:prSet>
      <dgm:spPr>
        <a:solidFill>
          <a:schemeClr val="tx2"/>
        </a:solidFill>
        <a:scene3d>
          <a:camera prst="orthographicFront"/>
          <a:lightRig rig="threePt" dir="t"/>
        </a:scene3d>
        <a:sp3d>
          <a:bevelT/>
        </a:sp3d>
      </dgm:spPr>
      <dgm:t>
        <a:bodyPr/>
        <a:lstStyle/>
        <a:p>
          <a:r>
            <a:rPr lang="en-US" sz="2400" b="0" dirty="0" smtClean="0">
              <a:solidFill>
                <a:schemeClr val="bg1"/>
              </a:solidFill>
              <a:latin typeface="+mn-lt"/>
              <a:cs typeface="Calibri" pitchFamily="34" charset="0"/>
            </a:rPr>
            <a:t>Site collection: Activate site collection scoped features in defined order</a:t>
          </a:r>
          <a:br>
            <a:rPr lang="en-US" sz="2400" b="0" dirty="0" smtClean="0">
              <a:solidFill>
                <a:schemeClr val="bg1"/>
              </a:solidFill>
              <a:latin typeface="+mn-lt"/>
              <a:cs typeface="Calibri" pitchFamily="34" charset="0"/>
            </a:rPr>
          </a:br>
          <a:r>
            <a:rPr lang="en-US" sz="2400" b="0" dirty="0" smtClean="0">
              <a:solidFill>
                <a:schemeClr val="bg1"/>
              </a:solidFill>
              <a:latin typeface="+mn-lt"/>
              <a:cs typeface="Calibri" pitchFamily="34" charset="0"/>
            </a:rPr>
            <a:t>Sub site: Verify that site collection scoped features are activated</a:t>
          </a:r>
          <a:endParaRPr lang="en-US" sz="2400" b="0" dirty="0">
            <a:solidFill>
              <a:schemeClr val="bg1"/>
            </a:solidFill>
            <a:latin typeface="+mn-lt"/>
            <a:cs typeface="Calibri" pitchFamily="34" charset="0"/>
          </a:endParaRPr>
        </a:p>
      </dgm:t>
    </dgm:pt>
    <dgm:pt modelId="{092F7319-BFCC-4EA5-B282-2FF59F8D1017}" type="parTrans" cxnId="{3641C001-219F-4EB3-8785-E541C215F3FC}">
      <dgm:prSet/>
      <dgm:spPr/>
      <dgm:t>
        <a:bodyPr/>
        <a:lstStyle/>
        <a:p>
          <a:endParaRPr lang="en-US" sz="4000" b="1">
            <a:solidFill>
              <a:schemeClr val="bg1"/>
            </a:solidFill>
            <a:latin typeface="Calibri" pitchFamily="34" charset="0"/>
            <a:cs typeface="Calibri" pitchFamily="34" charset="0"/>
          </a:endParaRPr>
        </a:p>
      </dgm:t>
    </dgm:pt>
    <dgm:pt modelId="{383310E5-4F0C-41E1-A07A-24F882ACFA13}" type="sibTrans" cxnId="{3641C001-219F-4EB3-8785-E541C215F3FC}">
      <dgm:prSet custT="1">
        <dgm:style>
          <a:lnRef idx="1">
            <a:schemeClr val="accent5"/>
          </a:lnRef>
          <a:fillRef idx="2">
            <a:schemeClr val="accent5"/>
          </a:fillRef>
          <a:effectRef idx="1">
            <a:schemeClr val="accent5"/>
          </a:effectRef>
          <a:fontRef idx="minor">
            <a:schemeClr val="dk1"/>
          </a:fontRef>
        </dgm:style>
      </dgm:prSet>
      <dgm:spPr>
        <a:solidFill>
          <a:schemeClr val="tx1"/>
        </a:solidFill>
        <a:ln>
          <a:solidFill>
            <a:schemeClr val="tx1"/>
          </a:solidFill>
        </a:ln>
        <a:scene3d>
          <a:camera prst="orthographicFront"/>
          <a:lightRig rig="threePt" dir="t"/>
        </a:scene3d>
        <a:sp3d>
          <a:bevelT/>
        </a:sp3d>
      </dgm:spPr>
      <dgm:t>
        <a:bodyPr/>
        <a:lstStyle/>
        <a:p>
          <a:endParaRPr lang="en-US" sz="1200" b="0">
            <a:solidFill>
              <a:schemeClr val="bg1"/>
            </a:solidFill>
            <a:latin typeface="+mn-lt"/>
            <a:cs typeface="Calibri" pitchFamily="34" charset="0"/>
          </a:endParaRPr>
        </a:p>
      </dgm:t>
    </dgm:pt>
    <dgm:pt modelId="{2F96B589-FC24-41CF-8963-85770F5F612E}">
      <dgm:prSet phldrT="[Text]" custT="1">
        <dgm:style>
          <a:lnRef idx="1">
            <a:schemeClr val="accent2"/>
          </a:lnRef>
          <a:fillRef idx="2">
            <a:schemeClr val="accent2"/>
          </a:fillRef>
          <a:effectRef idx="1">
            <a:schemeClr val="accent2"/>
          </a:effectRef>
          <a:fontRef idx="minor">
            <a:schemeClr val="dk1"/>
          </a:fontRef>
        </dgm:style>
      </dgm:prSet>
      <dgm:spPr>
        <a:solidFill>
          <a:schemeClr val="tx2"/>
        </a:solidFill>
        <a:ln>
          <a:solidFill>
            <a:schemeClr val="accent1">
              <a:lumMod val="75000"/>
            </a:schemeClr>
          </a:solidFill>
        </a:ln>
        <a:scene3d>
          <a:camera prst="orthographicFront"/>
          <a:lightRig rig="threePt" dir="t"/>
        </a:scene3d>
        <a:sp3d>
          <a:bevelT/>
        </a:sp3d>
      </dgm:spPr>
      <dgm:t>
        <a:bodyPr/>
        <a:lstStyle/>
        <a:p>
          <a:r>
            <a:rPr lang="en-US" sz="2400" b="0" dirty="0" smtClean="0">
              <a:solidFill>
                <a:schemeClr val="bg1"/>
              </a:solidFill>
              <a:latin typeface="+mn-lt"/>
              <a:cs typeface="Calibri" pitchFamily="34" charset="0"/>
            </a:rPr>
            <a:t>Provision GLOBAL onet.xml</a:t>
          </a:r>
          <a:endParaRPr lang="en-US" sz="2400" b="0" dirty="0">
            <a:solidFill>
              <a:schemeClr val="bg1"/>
            </a:solidFill>
            <a:latin typeface="+mn-lt"/>
            <a:cs typeface="Calibri" pitchFamily="34" charset="0"/>
          </a:endParaRPr>
        </a:p>
      </dgm:t>
    </dgm:pt>
    <dgm:pt modelId="{9AEBAA6A-CF94-48DB-ADE1-5A5396C6D53A}" type="parTrans" cxnId="{9C144789-5781-46FA-BD4D-C58BDB88FE17}">
      <dgm:prSet/>
      <dgm:spPr/>
      <dgm:t>
        <a:bodyPr/>
        <a:lstStyle/>
        <a:p>
          <a:endParaRPr lang="en-US" sz="4000" b="1">
            <a:solidFill>
              <a:schemeClr val="bg1"/>
            </a:solidFill>
            <a:latin typeface="Calibri" pitchFamily="34" charset="0"/>
            <a:cs typeface="Calibri" pitchFamily="34" charset="0"/>
          </a:endParaRPr>
        </a:p>
      </dgm:t>
    </dgm:pt>
    <dgm:pt modelId="{46000A5F-8734-44B9-B30D-7E10C8AABE76}" type="sibTrans" cxnId="{9C144789-5781-46FA-BD4D-C58BDB88FE17}">
      <dgm:prSet custT="1">
        <dgm:style>
          <a:lnRef idx="1">
            <a:schemeClr val="accent2"/>
          </a:lnRef>
          <a:fillRef idx="2">
            <a:schemeClr val="accent2"/>
          </a:fillRef>
          <a:effectRef idx="1">
            <a:schemeClr val="accent2"/>
          </a:effectRef>
          <a:fontRef idx="minor">
            <a:schemeClr val="dk1"/>
          </a:fontRef>
        </dgm:style>
      </dgm:prSet>
      <dgm:spPr>
        <a:solidFill>
          <a:schemeClr val="tx1"/>
        </a:solidFill>
        <a:ln>
          <a:solidFill>
            <a:schemeClr val="tx1"/>
          </a:solidFill>
        </a:ln>
        <a:scene3d>
          <a:camera prst="orthographicFront"/>
          <a:lightRig rig="threePt" dir="t"/>
        </a:scene3d>
        <a:sp3d>
          <a:bevelT/>
        </a:sp3d>
      </dgm:spPr>
      <dgm:t>
        <a:bodyPr/>
        <a:lstStyle/>
        <a:p>
          <a:endParaRPr lang="en-US" sz="1200" b="0">
            <a:solidFill>
              <a:schemeClr val="bg1"/>
            </a:solidFill>
            <a:latin typeface="+mn-lt"/>
            <a:cs typeface="Calibri" pitchFamily="34" charset="0"/>
          </a:endParaRPr>
        </a:p>
      </dgm:t>
    </dgm:pt>
    <dgm:pt modelId="{655A95CD-C7E4-481A-8559-C1F2ACA30112}">
      <dgm:prSet phldrT="[Text]" custT="1">
        <dgm:style>
          <a:lnRef idx="1">
            <a:schemeClr val="accent1"/>
          </a:lnRef>
          <a:fillRef idx="2">
            <a:schemeClr val="accent1"/>
          </a:fillRef>
          <a:effectRef idx="1">
            <a:schemeClr val="accent1"/>
          </a:effectRef>
          <a:fontRef idx="minor">
            <a:schemeClr val="dk1"/>
          </a:fontRef>
        </dgm:style>
      </dgm:prSet>
      <dgm:spPr>
        <a:solidFill>
          <a:schemeClr val="tx2"/>
        </a:solidFill>
        <a:ln>
          <a:solidFill>
            <a:schemeClr val="accent3">
              <a:lumMod val="75000"/>
            </a:schemeClr>
          </a:solidFill>
        </a:ln>
        <a:scene3d>
          <a:camera prst="orthographicFront"/>
          <a:lightRig rig="threePt" dir="t"/>
        </a:scene3d>
        <a:sp3d>
          <a:bevelT/>
        </a:sp3d>
      </dgm:spPr>
      <dgm:t>
        <a:bodyPr/>
        <a:lstStyle/>
        <a:p>
          <a:r>
            <a:rPr lang="en-US" sz="2400" b="0" dirty="0" smtClean="0">
              <a:solidFill>
                <a:schemeClr val="bg1"/>
              </a:solidFill>
              <a:latin typeface="+mn-lt"/>
              <a:cs typeface="Calibri" pitchFamily="34" charset="0"/>
            </a:rPr>
            <a:t>Activate site scoped features from onet.xml in defined order</a:t>
          </a:r>
          <a:endParaRPr lang="en-US" sz="2400" b="0" dirty="0">
            <a:solidFill>
              <a:schemeClr val="bg1"/>
            </a:solidFill>
            <a:latin typeface="+mn-lt"/>
            <a:cs typeface="Calibri" pitchFamily="34" charset="0"/>
          </a:endParaRPr>
        </a:p>
      </dgm:t>
    </dgm:pt>
    <dgm:pt modelId="{5EC40C76-FB5C-4D3C-BB69-BF120E243178}" type="parTrans" cxnId="{9B02491B-E4BB-42C0-AF0E-936C926E09B6}">
      <dgm:prSet/>
      <dgm:spPr/>
      <dgm:t>
        <a:bodyPr/>
        <a:lstStyle/>
        <a:p>
          <a:endParaRPr lang="en-US" sz="4000" b="1">
            <a:solidFill>
              <a:schemeClr val="bg1"/>
            </a:solidFill>
            <a:latin typeface="Calibri" pitchFamily="34" charset="0"/>
            <a:cs typeface="Calibri" pitchFamily="34" charset="0"/>
          </a:endParaRPr>
        </a:p>
      </dgm:t>
    </dgm:pt>
    <dgm:pt modelId="{EA6D3B5A-93D2-4FE7-9661-345C31A59CFD}" type="sibTrans" cxnId="{9B02491B-E4BB-42C0-AF0E-936C926E09B6}">
      <dgm:prSet custT="1">
        <dgm:style>
          <a:lnRef idx="1">
            <a:schemeClr val="accent1"/>
          </a:lnRef>
          <a:fillRef idx="2">
            <a:schemeClr val="accent1"/>
          </a:fillRef>
          <a:effectRef idx="1">
            <a:schemeClr val="accent1"/>
          </a:effectRef>
          <a:fontRef idx="minor">
            <a:schemeClr val="dk1"/>
          </a:fontRef>
        </dgm:style>
      </dgm:prSet>
      <dgm:spPr>
        <a:solidFill>
          <a:schemeClr val="tx1"/>
        </a:solidFill>
        <a:ln>
          <a:solidFill>
            <a:schemeClr val="tx1"/>
          </a:solidFill>
        </a:ln>
        <a:scene3d>
          <a:camera prst="orthographicFront"/>
          <a:lightRig rig="threePt" dir="t"/>
        </a:scene3d>
        <a:sp3d>
          <a:bevelT/>
        </a:sp3d>
      </dgm:spPr>
      <dgm:t>
        <a:bodyPr/>
        <a:lstStyle/>
        <a:p>
          <a:endParaRPr lang="en-US" sz="1200" b="0">
            <a:solidFill>
              <a:schemeClr val="bg1"/>
            </a:solidFill>
            <a:latin typeface="+mn-lt"/>
            <a:cs typeface="Calibri" pitchFamily="34" charset="0"/>
          </a:endParaRPr>
        </a:p>
      </dgm:t>
    </dgm:pt>
    <dgm:pt modelId="{F6F7998B-5AEC-44BA-A99E-644153FFA8C9}">
      <dgm:prSet phldrT="[Text]" custT="1">
        <dgm:style>
          <a:lnRef idx="1">
            <a:schemeClr val="accent6"/>
          </a:lnRef>
          <a:fillRef idx="2">
            <a:schemeClr val="accent6"/>
          </a:fillRef>
          <a:effectRef idx="1">
            <a:schemeClr val="accent6"/>
          </a:effectRef>
          <a:fontRef idx="minor">
            <a:schemeClr val="dk1"/>
          </a:fontRef>
        </dgm:style>
      </dgm:prSet>
      <dgm:spPr>
        <a:solidFill>
          <a:schemeClr val="tx2"/>
        </a:solidFill>
        <a:ln>
          <a:solidFill>
            <a:schemeClr val="accent4">
              <a:lumMod val="75000"/>
            </a:schemeClr>
          </a:solidFill>
        </a:ln>
        <a:scene3d>
          <a:camera prst="orthographicFront"/>
          <a:lightRig rig="threePt" dir="t"/>
        </a:scene3d>
        <a:sp3d>
          <a:bevelT/>
        </a:sp3d>
      </dgm:spPr>
      <dgm:t>
        <a:bodyPr/>
        <a:lstStyle/>
        <a:p>
          <a:r>
            <a:rPr lang="en-US" sz="2400" b="0" dirty="0" smtClean="0">
              <a:solidFill>
                <a:schemeClr val="bg1"/>
              </a:solidFill>
              <a:latin typeface="+mn-lt"/>
              <a:cs typeface="Calibri" pitchFamily="34" charset="0"/>
            </a:rPr>
            <a:t>Create list instances from onet.xml</a:t>
          </a:r>
          <a:endParaRPr lang="en-US" sz="2400" b="0" dirty="0">
            <a:solidFill>
              <a:schemeClr val="bg1"/>
            </a:solidFill>
            <a:latin typeface="+mn-lt"/>
            <a:cs typeface="Calibri" pitchFamily="34" charset="0"/>
          </a:endParaRPr>
        </a:p>
      </dgm:t>
    </dgm:pt>
    <dgm:pt modelId="{1B38B2A3-2237-4A43-8A48-E76D42C15EAD}" type="parTrans" cxnId="{240248F3-557B-4965-8B73-89B8B0499A09}">
      <dgm:prSet/>
      <dgm:spPr/>
      <dgm:t>
        <a:bodyPr/>
        <a:lstStyle/>
        <a:p>
          <a:endParaRPr lang="en-US" sz="4000" b="1">
            <a:solidFill>
              <a:schemeClr val="bg1"/>
            </a:solidFill>
            <a:latin typeface="Calibri" pitchFamily="34" charset="0"/>
            <a:cs typeface="Calibri" pitchFamily="34" charset="0"/>
          </a:endParaRPr>
        </a:p>
      </dgm:t>
    </dgm:pt>
    <dgm:pt modelId="{3AEFAE40-78B5-4B80-AB7E-12A0C2FA7865}" type="sibTrans" cxnId="{240248F3-557B-4965-8B73-89B8B0499A09}">
      <dgm:prSet custT="1">
        <dgm:style>
          <a:lnRef idx="1">
            <a:schemeClr val="accent3"/>
          </a:lnRef>
          <a:fillRef idx="2">
            <a:schemeClr val="accent3"/>
          </a:fillRef>
          <a:effectRef idx="1">
            <a:schemeClr val="accent3"/>
          </a:effectRef>
          <a:fontRef idx="minor">
            <a:schemeClr val="dk1"/>
          </a:fontRef>
        </dgm:style>
      </dgm:prSet>
      <dgm:spPr/>
      <dgm:t>
        <a:bodyPr/>
        <a:lstStyle/>
        <a:p>
          <a:endParaRPr lang="en-US" sz="1200" b="1">
            <a:solidFill>
              <a:schemeClr val="bg1"/>
            </a:solidFill>
            <a:latin typeface="Calibri" pitchFamily="34" charset="0"/>
            <a:cs typeface="Calibri" pitchFamily="34" charset="0"/>
          </a:endParaRPr>
        </a:p>
      </dgm:t>
    </dgm:pt>
    <dgm:pt modelId="{F43D496E-2AB7-4CD9-A7AD-1F0A29CF272B}" type="pres">
      <dgm:prSet presAssocID="{9E824546-2A5D-43CA-B1CB-D17EC2A39CA7}" presName="linearFlow" presStyleCnt="0">
        <dgm:presLayoutVars>
          <dgm:resizeHandles val="exact"/>
        </dgm:presLayoutVars>
      </dgm:prSet>
      <dgm:spPr/>
    </dgm:pt>
    <dgm:pt modelId="{E257026B-EB49-4CD0-A1B7-12D6B0292CB4}" type="pres">
      <dgm:prSet presAssocID="{FEC40D72-52A7-4C3E-8C2F-EF118FF233C4}" presName="node" presStyleLbl="node1" presStyleIdx="0" presStyleCnt="5" custScaleX="573128" custLinFactNeighborY="-9364">
        <dgm:presLayoutVars>
          <dgm:bulletEnabled val="1"/>
        </dgm:presLayoutVars>
      </dgm:prSet>
      <dgm:spPr/>
      <dgm:t>
        <a:bodyPr/>
        <a:lstStyle/>
        <a:p>
          <a:endParaRPr lang="en-US"/>
        </a:p>
      </dgm:t>
    </dgm:pt>
    <dgm:pt modelId="{A4E7DBC0-FA87-41EB-AF3E-045D627FE95C}" type="pres">
      <dgm:prSet presAssocID="{3647A4C0-D019-44D5-9F4F-E531E5B25EE9}" presName="sibTrans" presStyleLbl="sibTrans2D1" presStyleIdx="0" presStyleCnt="4"/>
      <dgm:spPr/>
      <dgm:t>
        <a:bodyPr/>
        <a:lstStyle/>
        <a:p>
          <a:endParaRPr lang="en-US"/>
        </a:p>
      </dgm:t>
    </dgm:pt>
    <dgm:pt modelId="{6A23D5AD-5759-460F-947F-65EF004838BF}" type="pres">
      <dgm:prSet presAssocID="{3647A4C0-D019-44D5-9F4F-E531E5B25EE9}" presName="connectorText" presStyleLbl="sibTrans2D1" presStyleIdx="0" presStyleCnt="4"/>
      <dgm:spPr/>
      <dgm:t>
        <a:bodyPr/>
        <a:lstStyle/>
        <a:p>
          <a:endParaRPr lang="en-US"/>
        </a:p>
      </dgm:t>
    </dgm:pt>
    <dgm:pt modelId="{5D229589-1A96-4A61-876D-02923EB1DD4C}" type="pres">
      <dgm:prSet presAssocID="{2F96B589-FC24-41CF-8963-85770F5F612E}" presName="node" presStyleLbl="node1" presStyleIdx="1" presStyleCnt="5" custScaleX="573128" custLinFactNeighborY="1225">
        <dgm:presLayoutVars>
          <dgm:bulletEnabled val="1"/>
        </dgm:presLayoutVars>
      </dgm:prSet>
      <dgm:spPr/>
      <dgm:t>
        <a:bodyPr/>
        <a:lstStyle/>
        <a:p>
          <a:endParaRPr lang="en-US"/>
        </a:p>
      </dgm:t>
    </dgm:pt>
    <dgm:pt modelId="{8561D3F5-F627-48DF-9FFF-D89B88A05E0D}" type="pres">
      <dgm:prSet presAssocID="{46000A5F-8734-44B9-B30D-7E10C8AABE76}" presName="sibTrans" presStyleLbl="sibTrans2D1" presStyleIdx="1" presStyleCnt="4"/>
      <dgm:spPr/>
      <dgm:t>
        <a:bodyPr/>
        <a:lstStyle/>
        <a:p>
          <a:endParaRPr lang="en-US"/>
        </a:p>
      </dgm:t>
    </dgm:pt>
    <dgm:pt modelId="{97E887B1-05F5-4F59-86D3-00E1A20EEF0C}" type="pres">
      <dgm:prSet presAssocID="{46000A5F-8734-44B9-B30D-7E10C8AABE76}" presName="connectorText" presStyleLbl="sibTrans2D1" presStyleIdx="1" presStyleCnt="4"/>
      <dgm:spPr/>
      <dgm:t>
        <a:bodyPr/>
        <a:lstStyle/>
        <a:p>
          <a:endParaRPr lang="en-US"/>
        </a:p>
      </dgm:t>
    </dgm:pt>
    <dgm:pt modelId="{058365D6-DCEC-4880-8F85-E93F92CC2CE1}" type="pres">
      <dgm:prSet presAssocID="{73D684CC-0815-4E97-BB54-EA01DACB70BA}" presName="node" presStyleLbl="node1" presStyleIdx="2" presStyleCnt="5" custScaleX="573128">
        <dgm:presLayoutVars>
          <dgm:bulletEnabled val="1"/>
        </dgm:presLayoutVars>
      </dgm:prSet>
      <dgm:spPr/>
      <dgm:t>
        <a:bodyPr/>
        <a:lstStyle/>
        <a:p>
          <a:endParaRPr lang="en-US"/>
        </a:p>
      </dgm:t>
    </dgm:pt>
    <dgm:pt modelId="{02B21911-D85E-457C-9AF5-8649A8A5BC2E}" type="pres">
      <dgm:prSet presAssocID="{383310E5-4F0C-41E1-A07A-24F882ACFA13}" presName="sibTrans" presStyleLbl="sibTrans2D1" presStyleIdx="2" presStyleCnt="4"/>
      <dgm:spPr/>
      <dgm:t>
        <a:bodyPr/>
        <a:lstStyle/>
        <a:p>
          <a:endParaRPr lang="en-US"/>
        </a:p>
      </dgm:t>
    </dgm:pt>
    <dgm:pt modelId="{734CC060-2635-42A9-9067-CE3297DE542C}" type="pres">
      <dgm:prSet presAssocID="{383310E5-4F0C-41E1-A07A-24F882ACFA13}" presName="connectorText" presStyleLbl="sibTrans2D1" presStyleIdx="2" presStyleCnt="4"/>
      <dgm:spPr/>
      <dgm:t>
        <a:bodyPr/>
        <a:lstStyle/>
        <a:p>
          <a:endParaRPr lang="en-US"/>
        </a:p>
      </dgm:t>
    </dgm:pt>
    <dgm:pt modelId="{1C7F6CBE-24B3-4152-96D4-5D1999779067}" type="pres">
      <dgm:prSet presAssocID="{655A95CD-C7E4-481A-8559-C1F2ACA30112}" presName="node" presStyleLbl="node1" presStyleIdx="3" presStyleCnt="5" custScaleX="573128">
        <dgm:presLayoutVars>
          <dgm:bulletEnabled val="1"/>
        </dgm:presLayoutVars>
      </dgm:prSet>
      <dgm:spPr/>
      <dgm:t>
        <a:bodyPr/>
        <a:lstStyle/>
        <a:p>
          <a:endParaRPr lang="en-US"/>
        </a:p>
      </dgm:t>
    </dgm:pt>
    <dgm:pt modelId="{A27FCADC-6426-4840-845E-AC4820CB3877}" type="pres">
      <dgm:prSet presAssocID="{EA6D3B5A-93D2-4FE7-9661-345C31A59CFD}" presName="sibTrans" presStyleLbl="sibTrans2D1" presStyleIdx="3" presStyleCnt="4"/>
      <dgm:spPr/>
      <dgm:t>
        <a:bodyPr/>
        <a:lstStyle/>
        <a:p>
          <a:endParaRPr lang="en-US"/>
        </a:p>
      </dgm:t>
    </dgm:pt>
    <dgm:pt modelId="{25A246D6-08BB-4CE2-898C-F50406A755B0}" type="pres">
      <dgm:prSet presAssocID="{EA6D3B5A-93D2-4FE7-9661-345C31A59CFD}" presName="connectorText" presStyleLbl="sibTrans2D1" presStyleIdx="3" presStyleCnt="4"/>
      <dgm:spPr/>
      <dgm:t>
        <a:bodyPr/>
        <a:lstStyle/>
        <a:p>
          <a:endParaRPr lang="en-US"/>
        </a:p>
      </dgm:t>
    </dgm:pt>
    <dgm:pt modelId="{081F79B5-1EA6-45B6-B9DA-58DF03288843}" type="pres">
      <dgm:prSet presAssocID="{F6F7998B-5AEC-44BA-A99E-644153FFA8C9}" presName="node" presStyleLbl="node1" presStyleIdx="4" presStyleCnt="5" custScaleX="573128">
        <dgm:presLayoutVars>
          <dgm:bulletEnabled val="1"/>
        </dgm:presLayoutVars>
      </dgm:prSet>
      <dgm:spPr/>
      <dgm:t>
        <a:bodyPr/>
        <a:lstStyle/>
        <a:p>
          <a:endParaRPr lang="en-US"/>
        </a:p>
      </dgm:t>
    </dgm:pt>
  </dgm:ptLst>
  <dgm:cxnLst>
    <dgm:cxn modelId="{83D2D7FB-CE25-421B-A893-9681797D9D2C}" type="presOf" srcId="{46000A5F-8734-44B9-B30D-7E10C8AABE76}" destId="{8561D3F5-F627-48DF-9FFF-D89B88A05E0D}" srcOrd="0" destOrd="0" presId="urn:microsoft.com/office/officeart/2005/8/layout/process2"/>
    <dgm:cxn modelId="{E0F97A61-59AB-469C-85BF-7C3FA24F708A}" type="presOf" srcId="{3647A4C0-D019-44D5-9F4F-E531E5B25EE9}" destId="{6A23D5AD-5759-460F-947F-65EF004838BF}" srcOrd="1" destOrd="0" presId="urn:microsoft.com/office/officeart/2005/8/layout/process2"/>
    <dgm:cxn modelId="{3641C001-219F-4EB3-8785-E541C215F3FC}" srcId="{9E824546-2A5D-43CA-B1CB-D17EC2A39CA7}" destId="{73D684CC-0815-4E97-BB54-EA01DACB70BA}" srcOrd="2" destOrd="0" parTransId="{092F7319-BFCC-4EA5-B282-2FF59F8D1017}" sibTransId="{383310E5-4F0C-41E1-A07A-24F882ACFA13}"/>
    <dgm:cxn modelId="{EAE244FB-73DC-40D1-8F14-49F1991DB265}" type="presOf" srcId="{383310E5-4F0C-41E1-A07A-24F882ACFA13}" destId="{02B21911-D85E-457C-9AF5-8649A8A5BC2E}" srcOrd="0" destOrd="0" presId="urn:microsoft.com/office/officeart/2005/8/layout/process2"/>
    <dgm:cxn modelId="{A58215CE-A810-491F-8AB0-7EF98C75A4BB}" type="presOf" srcId="{655A95CD-C7E4-481A-8559-C1F2ACA30112}" destId="{1C7F6CBE-24B3-4152-96D4-5D1999779067}" srcOrd="0" destOrd="0" presId="urn:microsoft.com/office/officeart/2005/8/layout/process2"/>
    <dgm:cxn modelId="{27FF7334-4A85-42CD-B2E4-344061B8DB65}" type="presOf" srcId="{FEC40D72-52A7-4C3E-8C2F-EF118FF233C4}" destId="{E257026B-EB49-4CD0-A1B7-12D6B0292CB4}" srcOrd="0" destOrd="0" presId="urn:microsoft.com/office/officeart/2005/8/layout/process2"/>
    <dgm:cxn modelId="{3A80DAEA-3FAC-422F-80B4-38DFAB76ADBF}" srcId="{9E824546-2A5D-43CA-B1CB-D17EC2A39CA7}" destId="{FEC40D72-52A7-4C3E-8C2F-EF118FF233C4}" srcOrd="0" destOrd="0" parTransId="{5C05561F-CA1B-48A6-A21D-10C3E30FC805}" sibTransId="{3647A4C0-D019-44D5-9F4F-E531E5B25EE9}"/>
    <dgm:cxn modelId="{05A6A499-D07A-486F-927A-63F04EAC168A}" type="presOf" srcId="{383310E5-4F0C-41E1-A07A-24F882ACFA13}" destId="{734CC060-2635-42A9-9067-CE3297DE542C}" srcOrd="1" destOrd="0" presId="urn:microsoft.com/office/officeart/2005/8/layout/process2"/>
    <dgm:cxn modelId="{1B8C7075-9E66-469D-B3BC-0E7FBAC0025A}" type="presOf" srcId="{73D684CC-0815-4E97-BB54-EA01DACB70BA}" destId="{058365D6-DCEC-4880-8F85-E93F92CC2CE1}" srcOrd="0" destOrd="0" presId="urn:microsoft.com/office/officeart/2005/8/layout/process2"/>
    <dgm:cxn modelId="{5B841A13-CDBE-4417-82E4-F89A3DC64EA7}" type="presOf" srcId="{46000A5F-8734-44B9-B30D-7E10C8AABE76}" destId="{97E887B1-05F5-4F59-86D3-00E1A20EEF0C}" srcOrd="1" destOrd="0" presId="urn:microsoft.com/office/officeart/2005/8/layout/process2"/>
    <dgm:cxn modelId="{9B02491B-E4BB-42C0-AF0E-936C926E09B6}" srcId="{9E824546-2A5D-43CA-B1CB-D17EC2A39CA7}" destId="{655A95CD-C7E4-481A-8559-C1F2ACA30112}" srcOrd="3" destOrd="0" parTransId="{5EC40C76-FB5C-4D3C-BB69-BF120E243178}" sibTransId="{EA6D3B5A-93D2-4FE7-9661-345C31A59CFD}"/>
    <dgm:cxn modelId="{881D5202-B089-48D7-A094-073F753FE22A}" type="presOf" srcId="{EA6D3B5A-93D2-4FE7-9661-345C31A59CFD}" destId="{A27FCADC-6426-4840-845E-AC4820CB3877}" srcOrd="0" destOrd="0" presId="urn:microsoft.com/office/officeart/2005/8/layout/process2"/>
    <dgm:cxn modelId="{9C144789-5781-46FA-BD4D-C58BDB88FE17}" srcId="{9E824546-2A5D-43CA-B1CB-D17EC2A39CA7}" destId="{2F96B589-FC24-41CF-8963-85770F5F612E}" srcOrd="1" destOrd="0" parTransId="{9AEBAA6A-CF94-48DB-ADE1-5A5396C6D53A}" sibTransId="{46000A5F-8734-44B9-B30D-7E10C8AABE76}"/>
    <dgm:cxn modelId="{24BFF733-4355-469D-8AAA-5A26D1684FB0}" type="presOf" srcId="{EA6D3B5A-93D2-4FE7-9661-345C31A59CFD}" destId="{25A246D6-08BB-4CE2-898C-F50406A755B0}" srcOrd="1" destOrd="0" presId="urn:microsoft.com/office/officeart/2005/8/layout/process2"/>
    <dgm:cxn modelId="{240248F3-557B-4965-8B73-89B8B0499A09}" srcId="{9E824546-2A5D-43CA-B1CB-D17EC2A39CA7}" destId="{F6F7998B-5AEC-44BA-A99E-644153FFA8C9}" srcOrd="4" destOrd="0" parTransId="{1B38B2A3-2237-4A43-8A48-E76D42C15EAD}" sibTransId="{3AEFAE40-78B5-4B80-AB7E-12A0C2FA7865}"/>
    <dgm:cxn modelId="{26FCA80A-CB6A-4CC4-B2EE-6513CA53060C}" type="presOf" srcId="{3647A4C0-D019-44D5-9F4F-E531E5B25EE9}" destId="{A4E7DBC0-FA87-41EB-AF3E-045D627FE95C}" srcOrd="0" destOrd="0" presId="urn:microsoft.com/office/officeart/2005/8/layout/process2"/>
    <dgm:cxn modelId="{D6AD179C-1976-434B-9ABB-C2BA4BBB614F}" type="presOf" srcId="{9E824546-2A5D-43CA-B1CB-D17EC2A39CA7}" destId="{F43D496E-2AB7-4CD9-A7AD-1F0A29CF272B}" srcOrd="0" destOrd="0" presId="urn:microsoft.com/office/officeart/2005/8/layout/process2"/>
    <dgm:cxn modelId="{E54D3DE0-E0CA-44B2-A1B1-24377DD290C1}" type="presOf" srcId="{F6F7998B-5AEC-44BA-A99E-644153FFA8C9}" destId="{081F79B5-1EA6-45B6-B9DA-58DF03288843}" srcOrd="0" destOrd="0" presId="urn:microsoft.com/office/officeart/2005/8/layout/process2"/>
    <dgm:cxn modelId="{7CEF4705-61FF-4D23-8A6A-957FBDB08B82}" type="presOf" srcId="{2F96B589-FC24-41CF-8963-85770F5F612E}" destId="{5D229589-1A96-4A61-876D-02923EB1DD4C}" srcOrd="0" destOrd="0" presId="urn:microsoft.com/office/officeart/2005/8/layout/process2"/>
    <dgm:cxn modelId="{F208C632-812F-4D2A-B4FA-D8C476506B6E}" type="presParOf" srcId="{F43D496E-2AB7-4CD9-A7AD-1F0A29CF272B}" destId="{E257026B-EB49-4CD0-A1B7-12D6B0292CB4}" srcOrd="0" destOrd="0" presId="urn:microsoft.com/office/officeart/2005/8/layout/process2"/>
    <dgm:cxn modelId="{1D967A19-ED76-42F1-8893-C4AAD66EB346}" type="presParOf" srcId="{F43D496E-2AB7-4CD9-A7AD-1F0A29CF272B}" destId="{A4E7DBC0-FA87-41EB-AF3E-045D627FE95C}" srcOrd="1" destOrd="0" presId="urn:microsoft.com/office/officeart/2005/8/layout/process2"/>
    <dgm:cxn modelId="{421D0D03-F626-40BD-9498-DDA9E18E573B}" type="presParOf" srcId="{A4E7DBC0-FA87-41EB-AF3E-045D627FE95C}" destId="{6A23D5AD-5759-460F-947F-65EF004838BF}" srcOrd="0" destOrd="0" presId="urn:microsoft.com/office/officeart/2005/8/layout/process2"/>
    <dgm:cxn modelId="{AE486765-E4FD-4611-B9F1-7FE46FCB2A90}" type="presParOf" srcId="{F43D496E-2AB7-4CD9-A7AD-1F0A29CF272B}" destId="{5D229589-1A96-4A61-876D-02923EB1DD4C}" srcOrd="2" destOrd="0" presId="urn:microsoft.com/office/officeart/2005/8/layout/process2"/>
    <dgm:cxn modelId="{AEF4F265-D607-44C0-86F9-F775354D383A}" type="presParOf" srcId="{F43D496E-2AB7-4CD9-A7AD-1F0A29CF272B}" destId="{8561D3F5-F627-48DF-9FFF-D89B88A05E0D}" srcOrd="3" destOrd="0" presId="urn:microsoft.com/office/officeart/2005/8/layout/process2"/>
    <dgm:cxn modelId="{7DC58BB1-8B55-4B78-9BF7-96309E193E6D}" type="presParOf" srcId="{8561D3F5-F627-48DF-9FFF-D89B88A05E0D}" destId="{97E887B1-05F5-4F59-86D3-00E1A20EEF0C}" srcOrd="0" destOrd="0" presId="urn:microsoft.com/office/officeart/2005/8/layout/process2"/>
    <dgm:cxn modelId="{AAE1E8E7-E955-4852-AB7D-35183CECC06B}" type="presParOf" srcId="{F43D496E-2AB7-4CD9-A7AD-1F0A29CF272B}" destId="{058365D6-DCEC-4880-8F85-E93F92CC2CE1}" srcOrd="4" destOrd="0" presId="urn:microsoft.com/office/officeart/2005/8/layout/process2"/>
    <dgm:cxn modelId="{82A48F97-B811-4B29-B458-242870DF22FA}" type="presParOf" srcId="{F43D496E-2AB7-4CD9-A7AD-1F0A29CF272B}" destId="{02B21911-D85E-457C-9AF5-8649A8A5BC2E}" srcOrd="5" destOrd="0" presId="urn:microsoft.com/office/officeart/2005/8/layout/process2"/>
    <dgm:cxn modelId="{2B783577-463E-46CB-8908-C0FC8E5E61EA}" type="presParOf" srcId="{02B21911-D85E-457C-9AF5-8649A8A5BC2E}" destId="{734CC060-2635-42A9-9067-CE3297DE542C}" srcOrd="0" destOrd="0" presId="urn:microsoft.com/office/officeart/2005/8/layout/process2"/>
    <dgm:cxn modelId="{1B108173-B528-4671-91D9-4A7F07912A56}" type="presParOf" srcId="{F43D496E-2AB7-4CD9-A7AD-1F0A29CF272B}" destId="{1C7F6CBE-24B3-4152-96D4-5D1999779067}" srcOrd="6" destOrd="0" presId="urn:microsoft.com/office/officeart/2005/8/layout/process2"/>
    <dgm:cxn modelId="{642FB263-4D3E-4C54-983C-1A2B11DF3137}" type="presParOf" srcId="{F43D496E-2AB7-4CD9-A7AD-1F0A29CF272B}" destId="{A27FCADC-6426-4840-845E-AC4820CB3877}" srcOrd="7" destOrd="0" presId="urn:microsoft.com/office/officeart/2005/8/layout/process2"/>
    <dgm:cxn modelId="{D6B97032-E177-419A-B4AC-6D147A89D7BC}" type="presParOf" srcId="{A27FCADC-6426-4840-845E-AC4820CB3877}" destId="{25A246D6-08BB-4CE2-898C-F50406A755B0}" srcOrd="0" destOrd="0" presId="urn:microsoft.com/office/officeart/2005/8/layout/process2"/>
    <dgm:cxn modelId="{C760EA87-1E86-4040-852E-A8F1F42D5D09}" type="presParOf" srcId="{F43D496E-2AB7-4CD9-A7AD-1F0A29CF272B}" destId="{081F79B5-1EA6-45B6-B9DA-58DF03288843}" srcOrd="8"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3/4/2014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3/4/2014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7669434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072590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72712840-4215-4AA7-B061-37D685245FD4}"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a:t>
            </a:fld>
            <a:endParaRPr lang="en-US" dirty="0"/>
          </a:p>
        </p:txBody>
      </p:sp>
    </p:spTree>
    <p:extLst>
      <p:ext uri="{BB962C8B-B14F-4D97-AF65-F5344CB8AC3E}">
        <p14:creationId xmlns:p14="http://schemas.microsoft.com/office/powerpoint/2010/main" val="238467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1593A487-17F1-4ABE-9B56-F02D990B0272}"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20</a:t>
            </a:fld>
            <a:endParaRPr lang="en-US" dirty="0"/>
          </a:p>
        </p:txBody>
      </p:sp>
    </p:spTree>
    <p:extLst>
      <p:ext uri="{BB962C8B-B14F-4D97-AF65-F5344CB8AC3E}">
        <p14:creationId xmlns:p14="http://schemas.microsoft.com/office/powerpoint/2010/main" val="1535682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SPC2012 - Developer</a:t>
            </a: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2C41630-7864-4C52-BD43-FA19BC1F1CE8}"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35</a:t>
            </a:fld>
            <a:endParaRPr lang="en-US" dirty="0"/>
          </a:p>
        </p:txBody>
      </p:sp>
    </p:spTree>
    <p:extLst>
      <p:ext uri="{BB962C8B-B14F-4D97-AF65-F5344CB8AC3E}">
        <p14:creationId xmlns:p14="http://schemas.microsoft.com/office/powerpoint/2010/main" val="40065754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36</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3/4/2014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877142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37</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0789161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149282025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 id="2147484217"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7.xml"/><Relationship Id="rId5" Type="http://schemas.openxmlformats.org/officeDocument/2006/relationships/image" Target="../media/image19.png"/><Relationship Id="rId4" Type="http://schemas.openxmlformats.org/officeDocument/2006/relationships/image" Target="../media/image1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jpg"/><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image" Target="../media/image10.png"/><Relationship Id="rId5" Type="http://schemas.openxmlformats.org/officeDocument/2006/relationships/image" Target="../media/image9.jp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8" Type="http://schemas.openxmlformats.org/officeDocument/2006/relationships/image" Target="../media/image27.emf"/><Relationship Id="rId13" Type="http://schemas.openxmlformats.org/officeDocument/2006/relationships/image" Target="../media/image31.emf"/><Relationship Id="rId3" Type="http://schemas.openxmlformats.org/officeDocument/2006/relationships/image" Target="../media/image22.emf"/><Relationship Id="rId7" Type="http://schemas.openxmlformats.org/officeDocument/2006/relationships/image" Target="../media/image26.emf"/><Relationship Id="rId12" Type="http://schemas.openxmlformats.org/officeDocument/2006/relationships/image" Target="../media/image30.png"/><Relationship Id="rId2" Type="http://schemas.openxmlformats.org/officeDocument/2006/relationships/image" Target="../media/image21.png"/><Relationship Id="rId1" Type="http://schemas.openxmlformats.org/officeDocument/2006/relationships/slideLayout" Target="../slideLayouts/slideLayout17.xml"/><Relationship Id="rId6" Type="http://schemas.openxmlformats.org/officeDocument/2006/relationships/image" Target="../media/image25.png"/><Relationship Id="rId11" Type="http://schemas.openxmlformats.org/officeDocument/2006/relationships/image" Target="../media/image29.png"/><Relationship Id="rId5" Type="http://schemas.openxmlformats.org/officeDocument/2006/relationships/image" Target="../media/image24.png"/><Relationship Id="rId10" Type="http://schemas.microsoft.com/office/2007/relationships/hdphoto" Target="../media/hdphoto1.wdp"/><Relationship Id="rId4" Type="http://schemas.openxmlformats.org/officeDocument/2006/relationships/image" Target="../media/image23.png"/><Relationship Id="rId9" Type="http://schemas.openxmlformats.org/officeDocument/2006/relationships/image" Target="../media/image28.png"/></Relationships>
</file>

<file path=ppt/slides/_rels/slide31.xml.rels><?xml version="1.0" encoding="UTF-8" standalone="yes"?>
<Relationships xmlns="http://schemas.openxmlformats.org/package/2006/relationships"><Relationship Id="rId8" Type="http://schemas.openxmlformats.org/officeDocument/2006/relationships/image" Target="../media/image27.emf"/><Relationship Id="rId3" Type="http://schemas.openxmlformats.org/officeDocument/2006/relationships/image" Target="../media/image22.emf"/><Relationship Id="rId7" Type="http://schemas.openxmlformats.org/officeDocument/2006/relationships/image" Target="../media/image26.emf"/><Relationship Id="rId12" Type="http://schemas.openxmlformats.org/officeDocument/2006/relationships/image" Target="../media/image30.png"/><Relationship Id="rId2" Type="http://schemas.openxmlformats.org/officeDocument/2006/relationships/image" Target="../media/image21.png"/><Relationship Id="rId1" Type="http://schemas.openxmlformats.org/officeDocument/2006/relationships/slideLayout" Target="../slideLayouts/slideLayout17.xml"/><Relationship Id="rId6" Type="http://schemas.openxmlformats.org/officeDocument/2006/relationships/image" Target="../media/image25.png"/><Relationship Id="rId11" Type="http://schemas.openxmlformats.org/officeDocument/2006/relationships/image" Target="../media/image29.png"/><Relationship Id="rId5" Type="http://schemas.openxmlformats.org/officeDocument/2006/relationships/image" Target="../media/image24.png"/><Relationship Id="rId10" Type="http://schemas.microsoft.com/office/2007/relationships/hdphoto" Target="../media/hdphoto1.wdp"/><Relationship Id="rId4" Type="http://schemas.openxmlformats.org/officeDocument/2006/relationships/image" Target="../media/image23.png"/><Relationship Id="rId9" Type="http://schemas.openxmlformats.org/officeDocument/2006/relationships/image" Target="../media/image28.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3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8822573"/>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7200" dirty="0">
                <a:cs typeface="Calibri" pitchFamily="34" charset="0"/>
              </a:rPr>
              <a:t>Web Template </a:t>
            </a:r>
            <a:r>
              <a:rPr lang="en-US" sz="7200" dirty="0" smtClean="0">
                <a:cs typeface="Calibri" pitchFamily="34" charset="0"/>
              </a:rPr>
              <a:t>Fundamentals</a:t>
            </a:r>
            <a:endParaRPr lang="nl-NL" sz="7200" dirty="0"/>
          </a:p>
        </p:txBody>
      </p:sp>
    </p:spTree>
    <p:extLst>
      <p:ext uri="{BB962C8B-B14F-4D97-AF65-F5344CB8AC3E}">
        <p14:creationId xmlns:p14="http://schemas.microsoft.com/office/powerpoint/2010/main" val="1274487192"/>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bwMode="auto">
          <a:xfrm>
            <a:off x="269008" y="1625054"/>
            <a:ext cx="5400000" cy="2520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4000" dirty="0"/>
              <a:t>Created using “</a:t>
            </a:r>
            <a:r>
              <a:rPr lang="en-US" sz="4000" dirty="0" err="1"/>
              <a:t>WebTemplate</a:t>
            </a:r>
            <a:r>
              <a:rPr lang="en-US" sz="4000" dirty="0"/>
              <a:t>” Feature element</a:t>
            </a:r>
          </a:p>
        </p:txBody>
      </p:sp>
      <p:sp>
        <p:nvSpPr>
          <p:cNvPr id="3" name="Title 2"/>
          <p:cNvSpPr>
            <a:spLocks noGrp="1"/>
          </p:cNvSpPr>
          <p:nvPr>
            <p:ph type="title"/>
          </p:nvPr>
        </p:nvSpPr>
        <p:spPr/>
        <p:txBody>
          <a:bodyPr/>
          <a:lstStyle/>
          <a:p>
            <a:r>
              <a:rPr lang="nl-NL" dirty="0"/>
              <a:t>Web Templates F</a:t>
            </a:r>
            <a:r>
              <a:rPr lang="nl-NL" dirty="0" smtClean="0"/>
              <a:t>eatures</a:t>
            </a:r>
            <a:endParaRPr lang="en-US" dirty="0"/>
          </a:p>
        </p:txBody>
      </p:sp>
      <p:sp>
        <p:nvSpPr>
          <p:cNvPr id="10" name="Rectangle 9"/>
          <p:cNvSpPr/>
          <p:nvPr/>
        </p:nvSpPr>
        <p:spPr bwMode="auto">
          <a:xfrm>
            <a:off x="5930205" y="1625054"/>
            <a:ext cx="5400000" cy="2520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4000" dirty="0"/>
              <a:t>Feature can be Site and Farm scoped</a:t>
            </a:r>
          </a:p>
        </p:txBody>
      </p:sp>
      <p:sp>
        <p:nvSpPr>
          <p:cNvPr id="4" name="TextBox 3"/>
          <p:cNvSpPr txBox="1"/>
          <p:nvPr/>
        </p:nvSpPr>
        <p:spPr>
          <a:xfrm>
            <a:off x="262519" y="4289349"/>
            <a:ext cx="5400000" cy="2442656"/>
          </a:xfrm>
          <a:prstGeom prst="rect">
            <a:avLst/>
          </a:prstGeom>
          <a:noFill/>
        </p:spPr>
        <p:txBody>
          <a:bodyPr wrap="square" lIns="182880" tIns="146304" rIns="182880" bIns="146304" rtlCol="0">
            <a:spAutoFit/>
          </a:bodyPr>
          <a:lstStyle/>
          <a:p>
            <a:pPr>
              <a:lnSpc>
                <a:spcPct val="150000"/>
              </a:lnSpc>
            </a:pPr>
            <a:r>
              <a:rPr lang="en-US" sz="2400" u="sng" dirty="0"/>
              <a:t>Site scoped:</a:t>
            </a:r>
          </a:p>
          <a:p>
            <a:pPr>
              <a:lnSpc>
                <a:spcPct val="150000"/>
              </a:lnSpc>
            </a:pPr>
            <a:r>
              <a:rPr lang="en-US" sz="2400" dirty="0"/>
              <a:t>Web Template will only be available in a site collection where the feature is </a:t>
            </a:r>
            <a:r>
              <a:rPr lang="en-US" sz="2400" dirty="0" smtClean="0"/>
              <a:t>activated</a:t>
            </a:r>
            <a:endParaRPr lang="en-US" sz="2400" dirty="0"/>
          </a:p>
        </p:txBody>
      </p:sp>
      <p:sp>
        <p:nvSpPr>
          <p:cNvPr id="8" name="TextBox 7"/>
          <p:cNvSpPr txBox="1"/>
          <p:nvPr/>
        </p:nvSpPr>
        <p:spPr>
          <a:xfrm>
            <a:off x="5928219" y="4215483"/>
            <a:ext cx="6508256" cy="2511457"/>
          </a:xfrm>
          <a:prstGeom prst="rect">
            <a:avLst/>
          </a:prstGeom>
          <a:noFill/>
        </p:spPr>
        <p:txBody>
          <a:bodyPr wrap="square" lIns="182880" tIns="146304" rIns="182880" bIns="146304" rtlCol="0">
            <a:spAutoFit/>
          </a:bodyPr>
          <a:lstStyle/>
          <a:p>
            <a:pPr>
              <a:lnSpc>
                <a:spcPct val="150000"/>
              </a:lnSpc>
            </a:pPr>
            <a:r>
              <a:rPr lang="en-US" sz="2400" u="sng" dirty="0"/>
              <a:t>Farm scoped: </a:t>
            </a:r>
          </a:p>
          <a:p>
            <a:pPr>
              <a:lnSpc>
                <a:spcPct val="150000"/>
              </a:lnSpc>
            </a:pPr>
            <a:r>
              <a:rPr lang="en-US" sz="2400" dirty="0"/>
              <a:t>Web Template will be available in the </a:t>
            </a:r>
            <a:r>
              <a:rPr lang="en-US" sz="2400" dirty="0" smtClean="0"/>
              <a:t>farm</a:t>
            </a:r>
            <a:endParaRPr lang="en-US" sz="2400" dirty="0"/>
          </a:p>
          <a:p>
            <a:pPr>
              <a:lnSpc>
                <a:spcPct val="150000"/>
              </a:lnSpc>
            </a:pPr>
            <a:r>
              <a:rPr lang="en-US" sz="2400" dirty="0"/>
              <a:t>Web Template can be used to create site collections from Central Administration</a:t>
            </a:r>
          </a:p>
        </p:txBody>
      </p:sp>
    </p:spTree>
    <p:extLst>
      <p:ext uri="{BB962C8B-B14F-4D97-AF65-F5344CB8AC3E}">
        <p14:creationId xmlns:p14="http://schemas.microsoft.com/office/powerpoint/2010/main" val="1704689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0" grpId="0" animBg="1"/>
      <p:bldP spid="4"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bwMode="auto">
          <a:xfrm>
            <a:off x="269008" y="1625054"/>
            <a:ext cx="5400000" cy="2520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GB" sz="4400" dirty="0" smtClean="0"/>
              <a:t>Farm Solution</a:t>
            </a:r>
            <a:endParaRPr lang="en-US" sz="4400" dirty="0"/>
          </a:p>
        </p:txBody>
      </p:sp>
      <p:sp>
        <p:nvSpPr>
          <p:cNvPr id="3" name="Title 2"/>
          <p:cNvSpPr>
            <a:spLocks noGrp="1"/>
          </p:cNvSpPr>
          <p:nvPr>
            <p:ph type="title"/>
          </p:nvPr>
        </p:nvSpPr>
        <p:spPr/>
        <p:txBody>
          <a:bodyPr/>
          <a:lstStyle/>
          <a:p>
            <a:r>
              <a:rPr lang="nl-NL" dirty="0"/>
              <a:t>Web </a:t>
            </a:r>
            <a:r>
              <a:rPr lang="nl-NL" dirty="0" smtClean="0"/>
              <a:t>Template </a:t>
            </a:r>
            <a:r>
              <a:rPr lang="nl-NL" dirty="0" err="1"/>
              <a:t>S</a:t>
            </a:r>
            <a:r>
              <a:rPr lang="nl-NL" dirty="0" err="1" smtClean="0"/>
              <a:t>olutions</a:t>
            </a:r>
            <a:endParaRPr lang="en-US" dirty="0"/>
          </a:p>
        </p:txBody>
      </p:sp>
      <p:sp>
        <p:nvSpPr>
          <p:cNvPr id="10" name="Rectangle 9"/>
          <p:cNvSpPr/>
          <p:nvPr/>
        </p:nvSpPr>
        <p:spPr bwMode="auto">
          <a:xfrm>
            <a:off x="5930205" y="1625054"/>
            <a:ext cx="5400000" cy="2520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GB" sz="4400" dirty="0" smtClean="0"/>
              <a:t>Sandboxed Solution</a:t>
            </a:r>
            <a:endParaRPr lang="en-US" sz="4400" dirty="0"/>
          </a:p>
        </p:txBody>
      </p:sp>
      <p:sp>
        <p:nvSpPr>
          <p:cNvPr id="4" name="TextBox 3"/>
          <p:cNvSpPr txBox="1"/>
          <p:nvPr/>
        </p:nvSpPr>
        <p:spPr>
          <a:xfrm>
            <a:off x="262519" y="4289349"/>
            <a:ext cx="5400000" cy="683264"/>
          </a:xfrm>
          <a:prstGeom prst="rect">
            <a:avLst/>
          </a:prstGeom>
          <a:noFill/>
        </p:spPr>
        <p:txBody>
          <a:bodyPr wrap="square" lIns="182880" tIns="146304" rIns="182880" bIns="146304" rtlCol="0">
            <a:spAutoFit/>
          </a:bodyPr>
          <a:lstStyle/>
          <a:p>
            <a:pPr>
              <a:lnSpc>
                <a:spcPct val="90000"/>
              </a:lnSpc>
              <a:spcAft>
                <a:spcPts val="600"/>
              </a:spcAft>
            </a:pPr>
            <a:r>
              <a:rPr lang="en-US" sz="2800" dirty="0" smtClean="0"/>
              <a:t>On-premises farms</a:t>
            </a:r>
            <a:endParaRPr lang="en-US" sz="2800" dirty="0"/>
          </a:p>
        </p:txBody>
      </p:sp>
      <p:sp>
        <p:nvSpPr>
          <p:cNvPr id="8" name="TextBox 7"/>
          <p:cNvSpPr txBox="1"/>
          <p:nvPr/>
        </p:nvSpPr>
        <p:spPr>
          <a:xfrm>
            <a:off x="5928220" y="4215483"/>
            <a:ext cx="5400000" cy="1157240"/>
          </a:xfrm>
          <a:prstGeom prst="rect">
            <a:avLst/>
          </a:prstGeom>
          <a:noFill/>
        </p:spPr>
        <p:txBody>
          <a:bodyPr wrap="square" lIns="182880" tIns="146304" rIns="182880" bIns="146304" rtlCol="0">
            <a:spAutoFit/>
          </a:bodyPr>
          <a:lstStyle/>
          <a:p>
            <a:r>
              <a:rPr lang="en-US" sz="2800" dirty="0" smtClean="0"/>
              <a:t>On-premises farms and cloud hosted farms like Office 365</a:t>
            </a:r>
            <a:endParaRPr lang="en-US" sz="2800" dirty="0"/>
          </a:p>
        </p:txBody>
      </p:sp>
    </p:spTree>
    <p:extLst>
      <p:ext uri="{BB962C8B-B14F-4D97-AF65-F5344CB8AC3E}">
        <p14:creationId xmlns:p14="http://schemas.microsoft.com/office/powerpoint/2010/main" val="2204334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0" grpId="0" animBg="1"/>
      <p:bldP spid="4"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bwMode="auto">
          <a:xfrm>
            <a:off x="269008" y="1841078"/>
            <a:ext cx="5400000" cy="2880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nl-NL" sz="3600" dirty="0" smtClean="0"/>
              <a:t>Code </a:t>
            </a:r>
            <a:r>
              <a:rPr lang="nl-NL" sz="3600" dirty="0" err="1" smtClean="0"/>
              <a:t>behind</a:t>
            </a:r>
            <a:r>
              <a:rPr lang="nl-NL" sz="3600" dirty="0" smtClean="0"/>
              <a:t> in </a:t>
            </a:r>
            <a:r>
              <a:rPr lang="nl-NL" sz="3600" dirty="0" err="1" smtClean="0"/>
              <a:t>sandboxed</a:t>
            </a:r>
            <a:r>
              <a:rPr lang="nl-NL" sz="3600" dirty="0" smtClean="0"/>
              <a:t> </a:t>
            </a:r>
            <a:r>
              <a:rPr lang="nl-NL" sz="3600" dirty="0" err="1" smtClean="0"/>
              <a:t>solutions</a:t>
            </a:r>
            <a:r>
              <a:rPr lang="nl-NL" sz="3600" dirty="0" smtClean="0"/>
              <a:t> </a:t>
            </a:r>
            <a:r>
              <a:rPr lang="nl-NL" sz="3600" dirty="0" err="1" smtClean="0"/>
              <a:t>deprecated</a:t>
            </a:r>
            <a:endParaRPr lang="en-US" sz="3600" dirty="0"/>
          </a:p>
        </p:txBody>
      </p:sp>
      <p:sp>
        <p:nvSpPr>
          <p:cNvPr id="3" name="Title 2"/>
          <p:cNvSpPr>
            <a:spLocks noGrp="1"/>
          </p:cNvSpPr>
          <p:nvPr>
            <p:ph type="title"/>
          </p:nvPr>
        </p:nvSpPr>
        <p:spPr/>
        <p:txBody>
          <a:bodyPr/>
          <a:lstStyle/>
          <a:p>
            <a:r>
              <a:rPr lang="nl-NL" dirty="0"/>
              <a:t>Web Templates </a:t>
            </a:r>
            <a:r>
              <a:rPr lang="nl-NL" dirty="0" smtClean="0"/>
              <a:t>in </a:t>
            </a:r>
            <a:r>
              <a:rPr lang="nl-NL" dirty="0" err="1" smtClean="0"/>
              <a:t>Sandboxed</a:t>
            </a:r>
            <a:r>
              <a:rPr lang="nl-NL" dirty="0" smtClean="0"/>
              <a:t> </a:t>
            </a:r>
            <a:r>
              <a:rPr lang="nl-NL" dirty="0" err="1" smtClean="0"/>
              <a:t>Solutions</a:t>
            </a:r>
            <a:endParaRPr lang="en-US" dirty="0"/>
          </a:p>
        </p:txBody>
      </p:sp>
      <p:sp>
        <p:nvSpPr>
          <p:cNvPr id="10" name="Rectangle 9"/>
          <p:cNvSpPr/>
          <p:nvPr/>
        </p:nvSpPr>
        <p:spPr bwMode="auto">
          <a:xfrm>
            <a:off x="5930205" y="1841078"/>
            <a:ext cx="5400000" cy="2880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3600" dirty="0" smtClean="0"/>
              <a:t>Declarative sandboxed solutions still full supported</a:t>
            </a:r>
            <a:endParaRPr lang="en-US" sz="3600" dirty="0"/>
          </a:p>
        </p:txBody>
      </p:sp>
    </p:spTree>
    <p:extLst>
      <p:ext uri="{BB962C8B-B14F-4D97-AF65-F5344CB8AC3E}">
        <p14:creationId xmlns:p14="http://schemas.microsoft.com/office/powerpoint/2010/main" val="704982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bwMode="auto">
          <a:xfrm>
            <a:off x="269008" y="1625054"/>
            <a:ext cx="5400000" cy="424847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GB" sz="4400" dirty="0"/>
              <a:t>Created </a:t>
            </a:r>
            <a:r>
              <a:rPr lang="en-GB" sz="4400" dirty="0" smtClean="0"/>
              <a:t>in </a:t>
            </a:r>
            <a:br>
              <a:rPr lang="en-GB" sz="4400" dirty="0" smtClean="0"/>
            </a:br>
            <a:r>
              <a:rPr lang="en-GB" sz="4400" dirty="0" smtClean="0"/>
              <a:t>Visual </a:t>
            </a:r>
            <a:r>
              <a:rPr lang="en-GB" sz="4400" dirty="0"/>
              <a:t>Studio</a:t>
            </a:r>
            <a:endParaRPr lang="en-US" sz="4400" dirty="0"/>
          </a:p>
        </p:txBody>
      </p:sp>
      <p:sp>
        <p:nvSpPr>
          <p:cNvPr id="3" name="Title 2"/>
          <p:cNvSpPr>
            <a:spLocks noGrp="1"/>
          </p:cNvSpPr>
          <p:nvPr>
            <p:ph type="title"/>
          </p:nvPr>
        </p:nvSpPr>
        <p:spPr/>
        <p:txBody>
          <a:bodyPr/>
          <a:lstStyle/>
          <a:p>
            <a:r>
              <a:rPr lang="nl-NL" dirty="0"/>
              <a:t>Web </a:t>
            </a:r>
            <a:r>
              <a:rPr lang="nl-NL" dirty="0" smtClean="0"/>
              <a:t>Templates</a:t>
            </a:r>
            <a:endParaRPr lang="en-US" dirty="0"/>
          </a:p>
        </p:txBody>
      </p:sp>
      <p:sp>
        <p:nvSpPr>
          <p:cNvPr id="10" name="Rectangle 9"/>
          <p:cNvSpPr/>
          <p:nvPr/>
        </p:nvSpPr>
        <p:spPr bwMode="auto">
          <a:xfrm>
            <a:off x="5930205" y="1625054"/>
            <a:ext cx="5400000" cy="424847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GB" sz="4400" dirty="0" smtClean="0"/>
              <a:t>Using an </a:t>
            </a:r>
            <a:br>
              <a:rPr lang="en-GB" sz="4400" dirty="0" smtClean="0"/>
            </a:br>
            <a:r>
              <a:rPr lang="en-GB" sz="4400" dirty="0" smtClean="0"/>
              <a:t>“Empty Element”</a:t>
            </a:r>
            <a:endParaRPr lang="en-US" sz="4400" dirty="0"/>
          </a:p>
        </p:txBody>
      </p:sp>
      <p:pic>
        <p:nvPicPr>
          <p:cNvPr id="7"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33929" y="3549232"/>
            <a:ext cx="4908844" cy="2036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a:blip r:embed="rId3"/>
          <a:stretch>
            <a:fillRect/>
          </a:stretch>
        </p:blipFill>
        <p:spPr>
          <a:xfrm>
            <a:off x="457598" y="3569270"/>
            <a:ext cx="4896544" cy="794614"/>
          </a:xfrm>
          <a:prstGeom prst="rect">
            <a:avLst/>
          </a:prstGeom>
        </p:spPr>
      </p:pic>
    </p:spTree>
    <p:extLst>
      <p:ext uri="{BB962C8B-B14F-4D97-AF65-F5344CB8AC3E}">
        <p14:creationId xmlns:p14="http://schemas.microsoft.com/office/powerpoint/2010/main" val="2634672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childTnLst>
                                </p:cTn>
                              </p:par>
                              <p:par>
                                <p:cTn id="16" presetID="10"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bwMode="auto">
          <a:xfrm>
            <a:off x="269008" y="1625054"/>
            <a:ext cx="5400000" cy="2520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GB" sz="4400" dirty="0" smtClean="0"/>
              <a:t>Farm Solution</a:t>
            </a:r>
            <a:endParaRPr lang="en-US" sz="4400" dirty="0"/>
          </a:p>
        </p:txBody>
      </p:sp>
      <p:sp>
        <p:nvSpPr>
          <p:cNvPr id="3" name="Title 2"/>
          <p:cNvSpPr>
            <a:spLocks noGrp="1"/>
          </p:cNvSpPr>
          <p:nvPr>
            <p:ph type="title"/>
          </p:nvPr>
        </p:nvSpPr>
        <p:spPr/>
        <p:txBody>
          <a:bodyPr/>
          <a:lstStyle/>
          <a:p>
            <a:r>
              <a:rPr lang="nl-NL" dirty="0"/>
              <a:t>Web Templates </a:t>
            </a:r>
            <a:r>
              <a:rPr lang="nl-NL" dirty="0" err="1"/>
              <a:t>S</a:t>
            </a:r>
            <a:r>
              <a:rPr lang="nl-NL" dirty="0" err="1" smtClean="0"/>
              <a:t>olutions</a:t>
            </a:r>
            <a:endParaRPr lang="en-US" dirty="0"/>
          </a:p>
        </p:txBody>
      </p:sp>
      <p:sp>
        <p:nvSpPr>
          <p:cNvPr id="10" name="Rectangle 9"/>
          <p:cNvSpPr/>
          <p:nvPr/>
        </p:nvSpPr>
        <p:spPr bwMode="auto">
          <a:xfrm>
            <a:off x="5930205" y="1625054"/>
            <a:ext cx="5400000" cy="2520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GB" sz="4400" dirty="0" smtClean="0"/>
              <a:t>Sandboxed Solution</a:t>
            </a:r>
            <a:endParaRPr lang="en-US" sz="4400" dirty="0"/>
          </a:p>
        </p:txBody>
      </p:sp>
      <p:sp>
        <p:nvSpPr>
          <p:cNvPr id="4" name="TextBox 3"/>
          <p:cNvSpPr txBox="1"/>
          <p:nvPr/>
        </p:nvSpPr>
        <p:spPr>
          <a:xfrm>
            <a:off x="262519" y="4289349"/>
            <a:ext cx="5400000" cy="2311402"/>
          </a:xfrm>
          <a:prstGeom prst="rect">
            <a:avLst/>
          </a:prstGeom>
          <a:noFill/>
        </p:spPr>
        <p:txBody>
          <a:bodyPr wrap="square" lIns="182880" tIns="146304" rIns="182880" bIns="146304" rtlCol="0">
            <a:spAutoFit/>
          </a:bodyPr>
          <a:lstStyle/>
          <a:p>
            <a:pPr>
              <a:lnSpc>
                <a:spcPct val="90000"/>
              </a:lnSpc>
              <a:spcAft>
                <a:spcPts val="600"/>
              </a:spcAft>
            </a:pPr>
            <a:r>
              <a:rPr lang="en-US" sz="2800" dirty="0"/>
              <a:t>Farm or Site scoped feature</a:t>
            </a:r>
          </a:p>
          <a:p>
            <a:pPr>
              <a:lnSpc>
                <a:spcPct val="90000"/>
              </a:lnSpc>
              <a:spcAft>
                <a:spcPts val="600"/>
              </a:spcAft>
            </a:pPr>
            <a:r>
              <a:rPr lang="en-US" sz="2800" dirty="0" smtClean="0"/>
              <a:t/>
            </a:r>
            <a:br>
              <a:rPr lang="en-US" sz="2800" dirty="0" smtClean="0"/>
            </a:br>
            <a:r>
              <a:rPr lang="en-US" sz="2800" dirty="0" smtClean="0"/>
              <a:t>ONET.xml </a:t>
            </a:r>
            <a:r>
              <a:rPr lang="en-US" sz="2800" dirty="0"/>
              <a:t>file is stored in the feature folder with elements.xml file</a:t>
            </a:r>
          </a:p>
        </p:txBody>
      </p:sp>
      <p:sp>
        <p:nvSpPr>
          <p:cNvPr id="8" name="TextBox 7"/>
          <p:cNvSpPr txBox="1"/>
          <p:nvPr/>
        </p:nvSpPr>
        <p:spPr>
          <a:xfrm>
            <a:off x="5928220" y="4215483"/>
            <a:ext cx="5400000" cy="2449901"/>
          </a:xfrm>
          <a:prstGeom prst="rect">
            <a:avLst/>
          </a:prstGeom>
          <a:noFill/>
        </p:spPr>
        <p:txBody>
          <a:bodyPr wrap="square" lIns="182880" tIns="146304" rIns="182880" bIns="146304" rtlCol="0">
            <a:spAutoFit/>
          </a:bodyPr>
          <a:lstStyle/>
          <a:p>
            <a:r>
              <a:rPr lang="en-US" sz="2800" dirty="0"/>
              <a:t>Site scoped feature</a:t>
            </a:r>
          </a:p>
          <a:p>
            <a:r>
              <a:rPr lang="en-US" sz="2800" dirty="0" smtClean="0"/>
              <a:t/>
            </a:r>
            <a:br>
              <a:rPr lang="en-US" sz="2800" dirty="0" smtClean="0"/>
            </a:br>
            <a:r>
              <a:rPr lang="en-US" sz="2800" dirty="0" smtClean="0"/>
              <a:t>ONET.xml </a:t>
            </a:r>
            <a:r>
              <a:rPr lang="en-US" sz="2800" dirty="0"/>
              <a:t>file and </a:t>
            </a:r>
            <a:r>
              <a:rPr lang="en-US" sz="2800" dirty="0" smtClean="0"/>
              <a:t>elements.xml </a:t>
            </a:r>
            <a:r>
              <a:rPr lang="en-US" sz="2800" dirty="0"/>
              <a:t>file are stored in the content database</a:t>
            </a:r>
          </a:p>
        </p:txBody>
      </p:sp>
    </p:spTree>
    <p:extLst>
      <p:ext uri="{BB962C8B-B14F-4D97-AF65-F5344CB8AC3E}">
        <p14:creationId xmlns:p14="http://schemas.microsoft.com/office/powerpoint/2010/main" val="3791624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0" grpId="0" animBg="1"/>
      <p:bldP spid="4"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bwMode="auto">
          <a:xfrm>
            <a:off x="269008" y="2129110"/>
            <a:ext cx="3780000" cy="3600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4400" dirty="0" smtClean="0"/>
              <a:t>“</a:t>
            </a:r>
            <a:r>
              <a:rPr lang="en-US" sz="4400" dirty="0"/>
              <a:t>Save Site as Template” on site settings page</a:t>
            </a:r>
          </a:p>
        </p:txBody>
      </p:sp>
      <p:sp>
        <p:nvSpPr>
          <p:cNvPr id="3" name="Title 2"/>
          <p:cNvSpPr>
            <a:spLocks noGrp="1"/>
          </p:cNvSpPr>
          <p:nvPr>
            <p:ph type="title"/>
          </p:nvPr>
        </p:nvSpPr>
        <p:spPr/>
        <p:txBody>
          <a:bodyPr/>
          <a:lstStyle/>
          <a:p>
            <a:r>
              <a:rPr lang="en-US" dirty="0" smtClean="0"/>
              <a:t>Site Templates</a:t>
            </a:r>
            <a:endParaRPr lang="en-US" dirty="0"/>
          </a:p>
        </p:txBody>
      </p:sp>
      <p:sp>
        <p:nvSpPr>
          <p:cNvPr id="10" name="Rectangle 9"/>
          <p:cNvSpPr/>
          <p:nvPr/>
        </p:nvSpPr>
        <p:spPr bwMode="auto">
          <a:xfrm>
            <a:off x="4202013" y="2129110"/>
            <a:ext cx="3780000" cy="3600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GB" sz="4400" dirty="0"/>
              <a:t>Creates a sandboxed solution</a:t>
            </a:r>
            <a:endParaRPr lang="en-US" sz="4400" dirty="0"/>
          </a:p>
        </p:txBody>
      </p:sp>
      <p:sp>
        <p:nvSpPr>
          <p:cNvPr id="11" name="Rectangle 10"/>
          <p:cNvSpPr/>
          <p:nvPr/>
        </p:nvSpPr>
        <p:spPr bwMode="auto">
          <a:xfrm>
            <a:off x="8126869" y="2129110"/>
            <a:ext cx="3780000" cy="3600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GB" sz="4400" dirty="0"/>
              <a:t>Stored in </a:t>
            </a:r>
            <a:br>
              <a:rPr lang="en-GB" sz="4400" dirty="0"/>
            </a:br>
            <a:r>
              <a:rPr lang="en-GB" sz="4400" dirty="0"/>
              <a:t>site collection solution gallery</a:t>
            </a:r>
            <a:endParaRPr lang="en-US" sz="4400" dirty="0"/>
          </a:p>
        </p:txBody>
      </p:sp>
    </p:spTree>
    <p:extLst>
      <p:ext uri="{BB962C8B-B14F-4D97-AF65-F5344CB8AC3E}">
        <p14:creationId xmlns:p14="http://schemas.microsoft.com/office/powerpoint/2010/main" val="1976953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0" grpId="0" animBg="1"/>
      <p:bldP spid="1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bwMode="auto">
          <a:xfrm>
            <a:off x="269008" y="2129110"/>
            <a:ext cx="3780000" cy="3600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4400" dirty="0" smtClean="0"/>
              <a:t>“Based</a:t>
            </a:r>
            <a:r>
              <a:rPr lang="en-US" sz="4400" dirty="0"/>
              <a:t>” on a site definition</a:t>
            </a:r>
          </a:p>
        </p:txBody>
      </p:sp>
      <p:sp>
        <p:nvSpPr>
          <p:cNvPr id="3" name="Title 2"/>
          <p:cNvSpPr>
            <a:spLocks noGrp="1"/>
          </p:cNvSpPr>
          <p:nvPr>
            <p:ph type="title"/>
          </p:nvPr>
        </p:nvSpPr>
        <p:spPr/>
        <p:txBody>
          <a:bodyPr/>
          <a:lstStyle/>
          <a:p>
            <a:r>
              <a:rPr lang="nl-NL" dirty="0"/>
              <a:t>Web Templates</a:t>
            </a:r>
            <a:endParaRPr lang="en-US" dirty="0"/>
          </a:p>
        </p:txBody>
      </p:sp>
      <p:sp>
        <p:nvSpPr>
          <p:cNvPr id="10" name="Rectangle 9"/>
          <p:cNvSpPr/>
          <p:nvPr/>
        </p:nvSpPr>
        <p:spPr bwMode="auto">
          <a:xfrm>
            <a:off x="4202013" y="2129110"/>
            <a:ext cx="3780000" cy="3600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4400" dirty="0"/>
              <a:t>Do </a:t>
            </a:r>
            <a:r>
              <a:rPr lang="en-US" sz="4400" dirty="0" smtClean="0"/>
              <a:t>NOT inherit from </a:t>
            </a:r>
            <a:r>
              <a:rPr lang="en-US" sz="4400" dirty="0"/>
              <a:t>their “base” site definition</a:t>
            </a:r>
          </a:p>
        </p:txBody>
      </p:sp>
      <p:sp>
        <p:nvSpPr>
          <p:cNvPr id="11" name="Rectangle 10"/>
          <p:cNvSpPr/>
          <p:nvPr/>
        </p:nvSpPr>
        <p:spPr bwMode="auto">
          <a:xfrm>
            <a:off x="8126869" y="2129110"/>
            <a:ext cx="3780000" cy="3600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4400" dirty="0"/>
              <a:t>Can be changed or deleted after they have been used</a:t>
            </a:r>
          </a:p>
        </p:txBody>
      </p:sp>
    </p:spTree>
    <p:extLst>
      <p:ext uri="{BB962C8B-B14F-4D97-AF65-F5344CB8AC3E}">
        <p14:creationId xmlns:p14="http://schemas.microsoft.com/office/powerpoint/2010/main" val="3677607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0" grpId="0" animBg="1"/>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NL" sz="4900" dirty="0"/>
              <a:t>Web Template element</a:t>
            </a:r>
            <a:endParaRPr lang="en-US" sz="4900"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898" y="1197643"/>
            <a:ext cx="11371046"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p:nvPr/>
        </p:nvCxnSpPr>
        <p:spPr>
          <a:xfrm>
            <a:off x="315506" y="4005955"/>
            <a:ext cx="11735379" cy="67371"/>
          </a:xfrm>
          <a:prstGeom prst="line">
            <a:avLst/>
          </a:prstGeom>
          <a:ln w="19050">
            <a:solidFill>
              <a:schemeClr val="accent1">
                <a:lumMod val="60000"/>
                <a:lumOff val="40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426149" y="3413077"/>
            <a:ext cx="7232347"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Webtemp.xml of an out of the box site definition</a:t>
            </a:r>
          </a:p>
        </p:txBody>
      </p:sp>
      <p:pic>
        <p:nvPicPr>
          <p:cNvPr id="8" name="Picture 7"/>
          <p:cNvPicPr>
            <a:picLocks noChangeAspect="1"/>
          </p:cNvPicPr>
          <p:nvPr/>
        </p:nvPicPr>
        <p:blipFill>
          <a:blip r:embed="rId3"/>
          <a:stretch>
            <a:fillRect/>
          </a:stretch>
        </p:blipFill>
        <p:spPr>
          <a:xfrm>
            <a:off x="605906" y="4379547"/>
            <a:ext cx="9500763" cy="2458808"/>
          </a:xfrm>
          <a:prstGeom prst="rect">
            <a:avLst/>
          </a:prstGeom>
        </p:spPr>
      </p:pic>
      <p:sp>
        <p:nvSpPr>
          <p:cNvPr id="9" name="TextBox 8"/>
          <p:cNvSpPr txBox="1"/>
          <p:nvPr/>
        </p:nvSpPr>
        <p:spPr>
          <a:xfrm>
            <a:off x="7689944" y="4021526"/>
            <a:ext cx="4968552"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Elements.xml of a web template</a:t>
            </a:r>
          </a:p>
        </p:txBody>
      </p:sp>
    </p:spTree>
    <p:extLst>
      <p:ext uri="{BB962C8B-B14F-4D97-AF65-F5344CB8AC3E}">
        <p14:creationId xmlns:p14="http://schemas.microsoft.com/office/powerpoint/2010/main" val="2356209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NL" dirty="0" smtClean="0"/>
              <a:t>Web Template </a:t>
            </a:r>
            <a:r>
              <a:rPr lang="nl-NL" dirty="0" err="1" smtClean="0"/>
              <a:t>Provisioning</a:t>
            </a:r>
            <a:endParaRPr lang="en-US" dirty="0"/>
          </a:p>
        </p:txBody>
      </p:sp>
      <p:graphicFrame>
        <p:nvGraphicFramePr>
          <p:cNvPr id="6" name="Content Placeholder 5"/>
          <p:cNvGraphicFramePr>
            <a:graphicFrameLocks noGrp="1"/>
          </p:cNvGraphicFramePr>
          <p:nvPr>
            <p:ph idx="4294967295"/>
            <p:extLst/>
          </p:nvPr>
        </p:nvGraphicFramePr>
        <p:xfrm>
          <a:off x="385589" y="1438275"/>
          <a:ext cx="11562590" cy="52273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725965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graphicEl>
                                              <a:dgm id="{E257026B-EB49-4CD0-A1B7-12D6B0292CB4}"/>
                                            </p:graphicEl>
                                          </p:spTgt>
                                        </p:tgtEl>
                                        <p:attrNameLst>
                                          <p:attrName>style.visibility</p:attrName>
                                        </p:attrNameLst>
                                      </p:cBhvr>
                                      <p:to>
                                        <p:strVal val="visible"/>
                                      </p:to>
                                    </p:set>
                                    <p:animEffect transition="in" filter="fade">
                                      <p:cBhvr>
                                        <p:cTn id="7" dur="500"/>
                                        <p:tgtEl>
                                          <p:spTgt spid="6">
                                            <p:graphicEl>
                                              <a:dgm id="{E257026B-EB49-4CD0-A1B7-12D6B0292CB4}"/>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graphicEl>
                                              <a:dgm id="{A4E7DBC0-FA87-41EB-AF3E-045D627FE95C}"/>
                                            </p:graphicEl>
                                          </p:spTgt>
                                        </p:tgtEl>
                                        <p:attrNameLst>
                                          <p:attrName>style.visibility</p:attrName>
                                        </p:attrNameLst>
                                      </p:cBhvr>
                                      <p:to>
                                        <p:strVal val="visible"/>
                                      </p:to>
                                    </p:set>
                                    <p:animEffect transition="in" filter="fade">
                                      <p:cBhvr>
                                        <p:cTn id="12" dur="500"/>
                                        <p:tgtEl>
                                          <p:spTgt spid="6">
                                            <p:graphicEl>
                                              <a:dgm id="{A4E7DBC0-FA87-41EB-AF3E-045D627FE95C}"/>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graphicEl>
                                              <a:dgm id="{5D229589-1A96-4A61-876D-02923EB1DD4C}"/>
                                            </p:graphicEl>
                                          </p:spTgt>
                                        </p:tgtEl>
                                        <p:attrNameLst>
                                          <p:attrName>style.visibility</p:attrName>
                                        </p:attrNameLst>
                                      </p:cBhvr>
                                      <p:to>
                                        <p:strVal val="visible"/>
                                      </p:to>
                                    </p:set>
                                    <p:animEffect transition="in" filter="fade">
                                      <p:cBhvr>
                                        <p:cTn id="15" dur="500"/>
                                        <p:tgtEl>
                                          <p:spTgt spid="6">
                                            <p:graphicEl>
                                              <a:dgm id="{5D229589-1A96-4A61-876D-02923EB1DD4C}"/>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graphicEl>
                                              <a:dgm id="{8561D3F5-F627-48DF-9FFF-D89B88A05E0D}"/>
                                            </p:graphicEl>
                                          </p:spTgt>
                                        </p:tgtEl>
                                        <p:attrNameLst>
                                          <p:attrName>style.visibility</p:attrName>
                                        </p:attrNameLst>
                                      </p:cBhvr>
                                      <p:to>
                                        <p:strVal val="visible"/>
                                      </p:to>
                                    </p:set>
                                    <p:animEffect transition="in" filter="fade">
                                      <p:cBhvr>
                                        <p:cTn id="20" dur="500"/>
                                        <p:tgtEl>
                                          <p:spTgt spid="6">
                                            <p:graphicEl>
                                              <a:dgm id="{8561D3F5-F627-48DF-9FFF-D89B88A05E0D}"/>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
                                            <p:graphicEl>
                                              <a:dgm id="{058365D6-DCEC-4880-8F85-E93F92CC2CE1}"/>
                                            </p:graphicEl>
                                          </p:spTgt>
                                        </p:tgtEl>
                                        <p:attrNameLst>
                                          <p:attrName>style.visibility</p:attrName>
                                        </p:attrNameLst>
                                      </p:cBhvr>
                                      <p:to>
                                        <p:strVal val="visible"/>
                                      </p:to>
                                    </p:set>
                                    <p:animEffect transition="in" filter="fade">
                                      <p:cBhvr>
                                        <p:cTn id="23" dur="500"/>
                                        <p:tgtEl>
                                          <p:spTgt spid="6">
                                            <p:graphicEl>
                                              <a:dgm id="{058365D6-DCEC-4880-8F85-E93F92CC2CE1}"/>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6">
                                            <p:graphicEl>
                                              <a:dgm id="{02B21911-D85E-457C-9AF5-8649A8A5BC2E}"/>
                                            </p:graphicEl>
                                          </p:spTgt>
                                        </p:tgtEl>
                                        <p:attrNameLst>
                                          <p:attrName>style.visibility</p:attrName>
                                        </p:attrNameLst>
                                      </p:cBhvr>
                                      <p:to>
                                        <p:strVal val="visible"/>
                                      </p:to>
                                    </p:set>
                                    <p:animEffect transition="in" filter="fade">
                                      <p:cBhvr>
                                        <p:cTn id="28" dur="500"/>
                                        <p:tgtEl>
                                          <p:spTgt spid="6">
                                            <p:graphicEl>
                                              <a:dgm id="{02B21911-D85E-457C-9AF5-8649A8A5BC2E}"/>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
                                            <p:graphicEl>
                                              <a:dgm id="{1C7F6CBE-24B3-4152-96D4-5D1999779067}"/>
                                            </p:graphicEl>
                                          </p:spTgt>
                                        </p:tgtEl>
                                        <p:attrNameLst>
                                          <p:attrName>style.visibility</p:attrName>
                                        </p:attrNameLst>
                                      </p:cBhvr>
                                      <p:to>
                                        <p:strVal val="visible"/>
                                      </p:to>
                                    </p:set>
                                    <p:animEffect transition="in" filter="fade">
                                      <p:cBhvr>
                                        <p:cTn id="31" dur="500"/>
                                        <p:tgtEl>
                                          <p:spTgt spid="6">
                                            <p:graphicEl>
                                              <a:dgm id="{1C7F6CBE-24B3-4152-96D4-5D1999779067}"/>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6">
                                            <p:graphicEl>
                                              <a:dgm id="{A27FCADC-6426-4840-845E-AC4820CB3877}"/>
                                            </p:graphicEl>
                                          </p:spTgt>
                                        </p:tgtEl>
                                        <p:attrNameLst>
                                          <p:attrName>style.visibility</p:attrName>
                                        </p:attrNameLst>
                                      </p:cBhvr>
                                      <p:to>
                                        <p:strVal val="visible"/>
                                      </p:to>
                                    </p:set>
                                    <p:animEffect transition="in" filter="fade">
                                      <p:cBhvr>
                                        <p:cTn id="36" dur="500"/>
                                        <p:tgtEl>
                                          <p:spTgt spid="6">
                                            <p:graphicEl>
                                              <a:dgm id="{A27FCADC-6426-4840-845E-AC4820CB3877}"/>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6">
                                            <p:graphicEl>
                                              <a:dgm id="{081F79B5-1EA6-45B6-B9DA-58DF03288843}"/>
                                            </p:graphicEl>
                                          </p:spTgt>
                                        </p:tgtEl>
                                        <p:attrNameLst>
                                          <p:attrName>style.visibility</p:attrName>
                                        </p:attrNameLst>
                                      </p:cBhvr>
                                      <p:to>
                                        <p:strVal val="visible"/>
                                      </p:to>
                                    </p:set>
                                    <p:animEffect transition="in" filter="fade">
                                      <p:cBhvr>
                                        <p:cTn id="39" dur="500"/>
                                        <p:tgtEl>
                                          <p:spTgt spid="6">
                                            <p:graphicEl>
                                              <a:dgm id="{081F79B5-1EA6-45B6-B9DA-58DF0328884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SharePoint Web Templates </a:t>
            </a:r>
            <a:br>
              <a:rPr lang="en-US" dirty="0"/>
            </a:br>
            <a:r>
              <a:rPr lang="en-US" dirty="0" smtClean="0"/>
              <a:t>On-premises </a:t>
            </a:r>
            <a:r>
              <a:rPr lang="en-US" dirty="0"/>
              <a:t>and in the Cloud</a:t>
            </a:r>
          </a:p>
        </p:txBody>
      </p:sp>
      <p:sp>
        <p:nvSpPr>
          <p:cNvPr id="5" name="Text Placeholder 4"/>
          <p:cNvSpPr>
            <a:spLocks noGrp="1"/>
          </p:cNvSpPr>
          <p:nvPr>
            <p:ph type="body" sz="quarter" idx="14"/>
          </p:nvPr>
        </p:nvSpPr>
        <p:spPr/>
        <p:txBody>
          <a:bodyPr/>
          <a:lstStyle/>
          <a:p>
            <a:r>
              <a:rPr lang="en-US" dirty="0" smtClean="0"/>
              <a:t>Mirjam van Olst</a:t>
            </a:r>
          </a:p>
          <a:p>
            <a:r>
              <a:rPr lang="en-US" dirty="0" smtClean="0"/>
              <a:t>SharePoint Architect</a:t>
            </a:r>
          </a:p>
          <a:p>
            <a:r>
              <a:rPr lang="en-US" dirty="0" smtClean="0"/>
              <a:t>Avanade</a:t>
            </a:r>
            <a:endParaRPr lang="en-US" dirty="0"/>
          </a:p>
        </p:txBody>
      </p:sp>
      <p:sp>
        <p:nvSpPr>
          <p:cNvPr id="2" name="Text Placeholder 1"/>
          <p:cNvSpPr>
            <a:spLocks noGrp="1"/>
          </p:cNvSpPr>
          <p:nvPr>
            <p:ph type="body" sz="quarter" idx="15"/>
          </p:nvPr>
        </p:nvSpPr>
        <p:spPr/>
        <p:txBody>
          <a:bodyPr/>
          <a:lstStyle/>
          <a:p>
            <a:r>
              <a:rPr lang="en-US" dirty="0" smtClean="0"/>
              <a:t>SPC305</a:t>
            </a:r>
            <a:endParaRPr lang="en-US" dirty="0"/>
          </a:p>
        </p:txBody>
      </p:sp>
    </p:spTree>
    <p:extLst>
      <p:ext uri="{BB962C8B-B14F-4D97-AF65-F5344CB8AC3E}">
        <p14:creationId xmlns:p14="http://schemas.microsoft.com/office/powerpoint/2010/main" val="490152325"/>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NL" smtClean="0"/>
              <a:t>Web Template limitations</a:t>
            </a:r>
            <a:endParaRPr lang="en-US" dirty="0"/>
          </a:p>
        </p:txBody>
      </p:sp>
      <p:sp>
        <p:nvSpPr>
          <p:cNvPr id="2" name="Content Placeholder 1"/>
          <p:cNvSpPr>
            <a:spLocks noGrp="1"/>
          </p:cNvSpPr>
          <p:nvPr>
            <p:ph type="body" sz="quarter" idx="11"/>
          </p:nvPr>
        </p:nvSpPr>
        <p:spPr>
          <a:xfrm>
            <a:off x="274639" y="1212849"/>
            <a:ext cx="11889564" cy="5478423"/>
          </a:xfrm>
        </p:spPr>
        <p:txBody>
          <a:bodyPr/>
          <a:lstStyle/>
          <a:p>
            <a:r>
              <a:rPr lang="en-US" dirty="0" smtClean="0"/>
              <a:t>Only use one Configuration</a:t>
            </a:r>
          </a:p>
          <a:p>
            <a:pPr lvl="1"/>
            <a:r>
              <a:rPr lang="en-US" dirty="0"/>
              <a:t>Use multiple web templates to create multiple </a:t>
            </a:r>
            <a:r>
              <a:rPr lang="en-US" dirty="0" smtClean="0"/>
              <a:t>flavors</a:t>
            </a:r>
            <a:endParaRPr lang="en-US" dirty="0"/>
          </a:p>
          <a:p>
            <a:r>
              <a:rPr lang="en-US" dirty="0" smtClean="0"/>
              <a:t>Module element</a:t>
            </a:r>
          </a:p>
          <a:p>
            <a:pPr lvl="1"/>
            <a:r>
              <a:rPr lang="en-US" dirty="0" smtClean="0"/>
              <a:t>Use features to provision your (default.aspx) pages</a:t>
            </a:r>
          </a:p>
          <a:p>
            <a:r>
              <a:rPr lang="en-US" dirty="0" smtClean="0"/>
              <a:t>Components</a:t>
            </a:r>
          </a:p>
          <a:p>
            <a:pPr lvl="1"/>
            <a:r>
              <a:rPr lang="en-US" dirty="0" err="1" smtClean="0"/>
              <a:t>FileDialogPostProcessor</a:t>
            </a:r>
            <a:endParaRPr lang="en-US" dirty="0" smtClean="0"/>
          </a:p>
          <a:p>
            <a:pPr lvl="1"/>
            <a:r>
              <a:rPr lang="en-US" dirty="0" err="1" smtClean="0"/>
              <a:t>ExternalSecurityProvider</a:t>
            </a:r>
            <a:endParaRPr lang="en-US" dirty="0" smtClean="0"/>
          </a:p>
          <a:p>
            <a:pPr lvl="1"/>
            <a:r>
              <a:rPr lang="en-US" sz="2000" dirty="0" err="1" smtClean="0">
                <a:gradFill>
                  <a:gsLst>
                    <a:gs pos="1250">
                      <a:schemeClr val="tx1"/>
                    </a:gs>
                    <a:gs pos="100000">
                      <a:schemeClr val="tx1"/>
                    </a:gs>
                  </a:gsLst>
                  <a:lin ang="5400000" scaled="0"/>
                </a:gradFill>
                <a:latin typeface="+mn-lt"/>
              </a:rPr>
              <a:t>ServerEmailFooter</a:t>
            </a:r>
            <a:endParaRPr lang="en-US" sz="2000" dirty="0">
              <a:gradFill>
                <a:gsLst>
                  <a:gs pos="1250">
                    <a:schemeClr val="tx1"/>
                  </a:gs>
                  <a:gs pos="100000">
                    <a:schemeClr val="tx1"/>
                  </a:gs>
                </a:gsLst>
                <a:lin ang="5400000" scaled="0"/>
              </a:gradFill>
              <a:latin typeface="+mn-lt"/>
            </a:endParaRPr>
          </a:p>
          <a:p>
            <a:r>
              <a:rPr lang="nl-NL" dirty="0" smtClean="0"/>
              <a:t>Feature </a:t>
            </a:r>
            <a:r>
              <a:rPr lang="nl-NL" dirty="0" err="1" smtClean="0"/>
              <a:t>Stapling</a:t>
            </a:r>
            <a:endParaRPr lang="nl-NL" dirty="0" smtClean="0"/>
          </a:p>
          <a:p>
            <a:r>
              <a:rPr lang="nl-NL" sz="2000" dirty="0">
                <a:gradFill>
                  <a:gsLst>
                    <a:gs pos="1250">
                      <a:schemeClr val="tx1"/>
                    </a:gs>
                    <a:gs pos="100000">
                      <a:schemeClr val="tx1"/>
                    </a:gs>
                  </a:gsLst>
                  <a:lin ang="5400000" scaled="0"/>
                </a:gradFill>
                <a:latin typeface="+mn-lt"/>
              </a:rPr>
              <a:t>No </a:t>
            </a:r>
            <a:r>
              <a:rPr lang="nl-NL" sz="2000" dirty="0" err="1">
                <a:gradFill>
                  <a:gsLst>
                    <a:gs pos="1250">
                      <a:schemeClr val="tx1"/>
                    </a:gs>
                    <a:gs pos="100000">
                      <a:schemeClr val="tx1"/>
                    </a:gs>
                  </a:gsLst>
                  <a:lin ang="5400000" scaled="0"/>
                </a:gradFill>
                <a:latin typeface="+mn-lt"/>
              </a:rPr>
              <a:t>need</a:t>
            </a:r>
            <a:r>
              <a:rPr lang="nl-NL" sz="2000" dirty="0">
                <a:gradFill>
                  <a:gsLst>
                    <a:gs pos="1250">
                      <a:schemeClr val="tx1"/>
                    </a:gs>
                    <a:gs pos="100000">
                      <a:schemeClr val="tx1"/>
                    </a:gs>
                  </a:gsLst>
                  <a:lin ang="5400000" scaled="0"/>
                </a:gradFill>
                <a:latin typeface="+mn-lt"/>
              </a:rPr>
              <a:t> as Web Templates </a:t>
            </a:r>
            <a:r>
              <a:rPr lang="nl-NL" sz="2000" dirty="0" err="1">
                <a:gradFill>
                  <a:gsLst>
                    <a:gs pos="1250">
                      <a:schemeClr val="tx1"/>
                    </a:gs>
                    <a:gs pos="100000">
                      <a:schemeClr val="tx1"/>
                    </a:gs>
                  </a:gsLst>
                  <a:lin ang="5400000" scaled="0"/>
                </a:gradFill>
                <a:latin typeface="+mn-lt"/>
              </a:rPr>
              <a:t>can</a:t>
            </a:r>
            <a:r>
              <a:rPr lang="nl-NL" sz="2000" dirty="0">
                <a:gradFill>
                  <a:gsLst>
                    <a:gs pos="1250">
                      <a:schemeClr val="tx1"/>
                    </a:gs>
                    <a:gs pos="100000">
                      <a:schemeClr val="tx1"/>
                    </a:gs>
                  </a:gsLst>
                  <a:lin ang="5400000" scaled="0"/>
                </a:gradFill>
                <a:latin typeface="+mn-lt"/>
              </a:rPr>
              <a:t> </a:t>
            </a:r>
            <a:r>
              <a:rPr lang="nl-NL" sz="2000" dirty="0" err="1" smtClean="0">
                <a:gradFill>
                  <a:gsLst>
                    <a:gs pos="1250">
                      <a:schemeClr val="tx1"/>
                    </a:gs>
                    <a:gs pos="100000">
                      <a:schemeClr val="tx1"/>
                    </a:gs>
                  </a:gsLst>
                  <a:lin ang="5400000" scaled="0"/>
                </a:gradFill>
                <a:latin typeface="+mn-lt"/>
              </a:rPr>
              <a:t>be</a:t>
            </a:r>
            <a:r>
              <a:rPr lang="nl-NL" sz="2000" dirty="0" smtClean="0">
                <a:gradFill>
                  <a:gsLst>
                    <a:gs pos="1250">
                      <a:schemeClr val="tx1"/>
                    </a:gs>
                    <a:gs pos="100000">
                      <a:schemeClr val="tx1"/>
                    </a:gs>
                  </a:gsLst>
                  <a:lin ang="5400000" scaled="0"/>
                </a:gradFill>
                <a:latin typeface="+mn-lt"/>
              </a:rPr>
              <a:t> </a:t>
            </a:r>
            <a:r>
              <a:rPr lang="nl-NL" sz="2000" dirty="0" err="1" smtClean="0">
                <a:gradFill>
                  <a:gsLst>
                    <a:gs pos="1250">
                      <a:schemeClr val="tx1"/>
                    </a:gs>
                    <a:gs pos="100000">
                      <a:schemeClr val="tx1"/>
                    </a:gs>
                  </a:gsLst>
                  <a:lin ang="5400000" scaled="0"/>
                </a:gradFill>
                <a:latin typeface="+mn-lt"/>
              </a:rPr>
              <a:t>updated</a:t>
            </a:r>
            <a:r>
              <a:rPr lang="nl-NL" sz="2000" dirty="0" smtClean="0">
                <a:gradFill>
                  <a:gsLst>
                    <a:gs pos="1250">
                      <a:schemeClr val="tx1"/>
                    </a:gs>
                    <a:gs pos="100000">
                      <a:schemeClr val="tx1"/>
                    </a:gs>
                  </a:gsLst>
                  <a:lin ang="5400000" scaled="0"/>
                </a:gradFill>
                <a:latin typeface="+mn-lt"/>
              </a:rPr>
              <a:t>, even </a:t>
            </a:r>
            <a:r>
              <a:rPr lang="nl-NL" sz="2000" dirty="0" err="1" smtClean="0">
                <a:gradFill>
                  <a:gsLst>
                    <a:gs pos="1250">
                      <a:schemeClr val="tx1"/>
                    </a:gs>
                    <a:gs pos="100000">
                      <a:schemeClr val="tx1"/>
                    </a:gs>
                  </a:gsLst>
                  <a:lin ang="5400000" scaled="0"/>
                </a:gradFill>
                <a:latin typeface="+mn-lt"/>
              </a:rPr>
              <a:t>if</a:t>
            </a:r>
            <a:r>
              <a:rPr lang="nl-NL" sz="2000" dirty="0" smtClean="0">
                <a:gradFill>
                  <a:gsLst>
                    <a:gs pos="1250">
                      <a:schemeClr val="tx1"/>
                    </a:gs>
                    <a:gs pos="100000">
                      <a:schemeClr val="tx1"/>
                    </a:gs>
                  </a:gsLst>
                  <a:lin ang="5400000" scaled="0"/>
                </a:gradFill>
                <a:latin typeface="+mn-lt"/>
              </a:rPr>
              <a:t> in </a:t>
            </a:r>
            <a:r>
              <a:rPr lang="nl-NL" sz="2000" dirty="0" err="1" smtClean="0">
                <a:gradFill>
                  <a:gsLst>
                    <a:gs pos="1250">
                      <a:schemeClr val="tx1"/>
                    </a:gs>
                    <a:gs pos="100000">
                      <a:schemeClr val="tx1"/>
                    </a:gs>
                  </a:gsLst>
                  <a:lin ang="5400000" scaled="0"/>
                </a:gradFill>
                <a:latin typeface="+mn-lt"/>
              </a:rPr>
              <a:t>use</a:t>
            </a:r>
            <a:endParaRPr lang="nl-NL" sz="2000" dirty="0">
              <a:gradFill>
                <a:gsLst>
                  <a:gs pos="1250">
                    <a:schemeClr val="tx1"/>
                  </a:gs>
                  <a:gs pos="100000">
                    <a:schemeClr val="tx1"/>
                  </a:gs>
                </a:gsLst>
                <a:lin ang="5400000" scaled="0"/>
              </a:gradFill>
              <a:latin typeface="+mn-lt"/>
            </a:endParaRPr>
          </a:p>
          <a:p>
            <a:r>
              <a:rPr lang="nl-NL" dirty="0" err="1" smtClean="0"/>
              <a:t>Variations</a:t>
            </a:r>
            <a:r>
              <a:rPr lang="nl-NL" dirty="0" smtClean="0"/>
              <a:t> </a:t>
            </a:r>
            <a:r>
              <a:rPr lang="nl-NL" dirty="0" err="1" smtClean="0"/>
              <a:t>Hierarchy</a:t>
            </a:r>
            <a:endParaRPr lang="en-US" dirty="0"/>
          </a:p>
        </p:txBody>
      </p:sp>
    </p:spTree>
    <p:extLst>
      <p:ext uri="{BB962C8B-B14F-4D97-AF65-F5344CB8AC3E}">
        <p14:creationId xmlns:p14="http://schemas.microsoft.com/office/powerpoint/2010/main" val="17974893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000"/>
                                        <p:tgtEl>
                                          <p:spTgt spid="2">
                                            <p:txEl>
                                              <p:pRg st="1" end="1"/>
                                            </p:txEl>
                                          </p:spTgt>
                                        </p:tgtEl>
                                      </p:cBhvr>
                                    </p:animEffect>
                                    <p:anim calcmode="lin" valueType="num">
                                      <p:cBhvr>
                                        <p:cTn id="13"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fade">
                                      <p:cBhvr>
                                        <p:cTn id="19" dur="1000"/>
                                        <p:tgtEl>
                                          <p:spTgt spid="2">
                                            <p:txEl>
                                              <p:pRg st="2" end="2"/>
                                            </p:txEl>
                                          </p:spTgt>
                                        </p:tgtEl>
                                      </p:cBhvr>
                                    </p:animEffect>
                                    <p:anim calcmode="lin" valueType="num">
                                      <p:cBhvr>
                                        <p:cTn id="20"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
                                            <p:txEl>
                                              <p:pRg st="3" end="3"/>
                                            </p:txEl>
                                          </p:spTgt>
                                        </p:tgtEl>
                                        <p:attrNameLst>
                                          <p:attrName>style.visibility</p:attrName>
                                        </p:attrNameLst>
                                      </p:cBhvr>
                                      <p:to>
                                        <p:strVal val="visible"/>
                                      </p:to>
                                    </p:set>
                                    <p:animEffect transition="in" filter="fade">
                                      <p:cBhvr>
                                        <p:cTn id="24" dur="1000"/>
                                        <p:tgtEl>
                                          <p:spTgt spid="2">
                                            <p:txEl>
                                              <p:pRg st="3" end="3"/>
                                            </p:txEl>
                                          </p:spTgt>
                                        </p:tgtEl>
                                      </p:cBhvr>
                                    </p:animEffect>
                                    <p:anim calcmode="lin" valueType="num">
                                      <p:cBhvr>
                                        <p:cTn id="25"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Effect transition="in" filter="fade">
                                      <p:cBhvr>
                                        <p:cTn id="31" dur="1000"/>
                                        <p:tgtEl>
                                          <p:spTgt spid="2">
                                            <p:txEl>
                                              <p:pRg st="4" end="4"/>
                                            </p:txEl>
                                          </p:spTgt>
                                        </p:tgtEl>
                                      </p:cBhvr>
                                    </p:animEffect>
                                    <p:anim calcmode="lin" valueType="num">
                                      <p:cBhvr>
                                        <p:cTn id="32"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2">
                                            <p:txEl>
                                              <p:pRg st="4" end="4"/>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2">
                                            <p:txEl>
                                              <p:pRg st="5" end="5"/>
                                            </p:txEl>
                                          </p:spTgt>
                                        </p:tgtEl>
                                        <p:attrNameLst>
                                          <p:attrName>style.visibility</p:attrName>
                                        </p:attrNameLst>
                                      </p:cBhvr>
                                      <p:to>
                                        <p:strVal val="visible"/>
                                      </p:to>
                                    </p:set>
                                    <p:animEffect transition="in" filter="fade">
                                      <p:cBhvr>
                                        <p:cTn id="36" dur="1000"/>
                                        <p:tgtEl>
                                          <p:spTgt spid="2">
                                            <p:txEl>
                                              <p:pRg st="5" end="5"/>
                                            </p:txEl>
                                          </p:spTgt>
                                        </p:tgtEl>
                                      </p:cBhvr>
                                    </p:animEffect>
                                    <p:anim calcmode="lin" valueType="num">
                                      <p:cBhvr>
                                        <p:cTn id="37"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8" dur="1000" fill="hold"/>
                                        <p:tgtEl>
                                          <p:spTgt spid="2">
                                            <p:txEl>
                                              <p:pRg st="5" end="5"/>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2">
                                            <p:txEl>
                                              <p:pRg st="6" end="6"/>
                                            </p:txEl>
                                          </p:spTgt>
                                        </p:tgtEl>
                                        <p:attrNameLst>
                                          <p:attrName>style.visibility</p:attrName>
                                        </p:attrNameLst>
                                      </p:cBhvr>
                                      <p:to>
                                        <p:strVal val="visible"/>
                                      </p:to>
                                    </p:set>
                                    <p:animEffect transition="in" filter="fade">
                                      <p:cBhvr>
                                        <p:cTn id="41" dur="1000"/>
                                        <p:tgtEl>
                                          <p:spTgt spid="2">
                                            <p:txEl>
                                              <p:pRg st="6" end="6"/>
                                            </p:txEl>
                                          </p:spTgt>
                                        </p:tgtEl>
                                      </p:cBhvr>
                                    </p:animEffect>
                                    <p:anim calcmode="lin" valueType="num">
                                      <p:cBhvr>
                                        <p:cTn id="42"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3" dur="1000" fill="hold"/>
                                        <p:tgtEl>
                                          <p:spTgt spid="2">
                                            <p:txEl>
                                              <p:pRg st="6" end="6"/>
                                            </p:txEl>
                                          </p:spTgt>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2">
                                            <p:txEl>
                                              <p:pRg st="7" end="7"/>
                                            </p:txEl>
                                          </p:spTgt>
                                        </p:tgtEl>
                                        <p:attrNameLst>
                                          <p:attrName>style.visibility</p:attrName>
                                        </p:attrNameLst>
                                      </p:cBhvr>
                                      <p:to>
                                        <p:strVal val="visible"/>
                                      </p:to>
                                    </p:set>
                                    <p:animEffect transition="in" filter="fade">
                                      <p:cBhvr>
                                        <p:cTn id="46" dur="1000"/>
                                        <p:tgtEl>
                                          <p:spTgt spid="2">
                                            <p:txEl>
                                              <p:pRg st="7" end="7"/>
                                            </p:txEl>
                                          </p:spTgt>
                                        </p:tgtEl>
                                      </p:cBhvr>
                                    </p:animEffect>
                                    <p:anim calcmode="lin" valueType="num">
                                      <p:cBhvr>
                                        <p:cTn id="47"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2">
                                            <p:txEl>
                                              <p:pRg st="8" end="8"/>
                                            </p:txEl>
                                          </p:spTgt>
                                        </p:tgtEl>
                                        <p:attrNameLst>
                                          <p:attrName>style.visibility</p:attrName>
                                        </p:attrNameLst>
                                      </p:cBhvr>
                                      <p:to>
                                        <p:strVal val="visible"/>
                                      </p:to>
                                    </p:set>
                                    <p:animEffect transition="in" filter="fade">
                                      <p:cBhvr>
                                        <p:cTn id="53" dur="1000"/>
                                        <p:tgtEl>
                                          <p:spTgt spid="2">
                                            <p:txEl>
                                              <p:pRg st="8" end="8"/>
                                            </p:txEl>
                                          </p:spTgt>
                                        </p:tgtEl>
                                      </p:cBhvr>
                                    </p:animEffect>
                                    <p:anim calcmode="lin" valueType="num">
                                      <p:cBhvr>
                                        <p:cTn id="54"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5" dur="1000" fill="hold"/>
                                        <p:tgtEl>
                                          <p:spTgt spid="2">
                                            <p:txEl>
                                              <p:pRg st="8" end="8"/>
                                            </p:txEl>
                                          </p:spTgt>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
                                            <p:txEl>
                                              <p:pRg st="9" end="9"/>
                                            </p:txEl>
                                          </p:spTgt>
                                        </p:tgtEl>
                                        <p:attrNameLst>
                                          <p:attrName>style.visibility</p:attrName>
                                        </p:attrNameLst>
                                      </p:cBhvr>
                                      <p:to>
                                        <p:strVal val="visible"/>
                                      </p:to>
                                    </p:set>
                                    <p:animEffect transition="in" filter="fade">
                                      <p:cBhvr>
                                        <p:cTn id="58" dur="1000"/>
                                        <p:tgtEl>
                                          <p:spTgt spid="2">
                                            <p:txEl>
                                              <p:pRg st="9" end="9"/>
                                            </p:txEl>
                                          </p:spTgt>
                                        </p:tgtEl>
                                      </p:cBhvr>
                                    </p:animEffect>
                                    <p:anim calcmode="lin" valueType="num">
                                      <p:cBhvr>
                                        <p:cTn id="59" dur="1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60" dur="1000" fill="hold"/>
                                        <p:tgtEl>
                                          <p:spTgt spid="2">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nodeType="clickEffect">
                                  <p:stCondLst>
                                    <p:cond delay="0"/>
                                  </p:stCondLst>
                                  <p:childTnLst>
                                    <p:set>
                                      <p:cBhvr>
                                        <p:cTn id="64" dur="1" fill="hold">
                                          <p:stCondLst>
                                            <p:cond delay="0"/>
                                          </p:stCondLst>
                                        </p:cTn>
                                        <p:tgtEl>
                                          <p:spTgt spid="2">
                                            <p:txEl>
                                              <p:pRg st="10" end="10"/>
                                            </p:txEl>
                                          </p:spTgt>
                                        </p:tgtEl>
                                        <p:attrNameLst>
                                          <p:attrName>style.visibility</p:attrName>
                                        </p:attrNameLst>
                                      </p:cBhvr>
                                      <p:to>
                                        <p:strVal val="visible"/>
                                      </p:to>
                                    </p:set>
                                    <p:animEffect transition="in" filter="fade">
                                      <p:cBhvr>
                                        <p:cTn id="65" dur="1000"/>
                                        <p:tgtEl>
                                          <p:spTgt spid="2">
                                            <p:txEl>
                                              <p:pRg st="10" end="10"/>
                                            </p:txEl>
                                          </p:spTgt>
                                        </p:tgtEl>
                                      </p:cBhvr>
                                    </p:animEffect>
                                    <p:anim calcmode="lin" valueType="num">
                                      <p:cBhvr>
                                        <p:cTn id="66" dur="10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67" dur="1000" fill="hold"/>
                                        <p:tgtEl>
                                          <p:spTgt spid="2">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bwMode="auto">
          <a:xfrm>
            <a:off x="269008" y="2129110"/>
            <a:ext cx="3780000" cy="3600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3600" dirty="0"/>
              <a:t>Create a hidden web scoped feature</a:t>
            </a:r>
          </a:p>
        </p:txBody>
      </p:sp>
      <p:sp>
        <p:nvSpPr>
          <p:cNvPr id="3" name="Title 2"/>
          <p:cNvSpPr>
            <a:spLocks noGrp="1"/>
          </p:cNvSpPr>
          <p:nvPr>
            <p:ph type="title"/>
          </p:nvPr>
        </p:nvSpPr>
        <p:spPr/>
        <p:txBody>
          <a:bodyPr/>
          <a:lstStyle/>
          <a:p>
            <a:r>
              <a:rPr lang="nl-NL" dirty="0"/>
              <a:t>Web Templates best </a:t>
            </a:r>
            <a:r>
              <a:rPr lang="nl-NL" dirty="0" err="1" smtClean="0"/>
              <a:t>practise</a:t>
            </a:r>
            <a:r>
              <a:rPr lang="nl-NL" dirty="0"/>
              <a:t/>
            </a:r>
            <a:br>
              <a:rPr lang="nl-NL" dirty="0"/>
            </a:br>
            <a:r>
              <a:rPr lang="en-US" sz="3200" spc="0" dirty="0">
                <a:gradFill>
                  <a:gsLst>
                    <a:gs pos="2920">
                      <a:schemeClr val="tx2"/>
                    </a:gs>
                    <a:gs pos="39000">
                      <a:schemeClr val="tx2"/>
                    </a:gs>
                  </a:gsLst>
                  <a:lin ang="5400000" scaled="0"/>
                </a:gradFill>
                <a:cs typeface="+mn-cs"/>
              </a:rPr>
              <a:t>Store Web Template information</a:t>
            </a:r>
          </a:p>
        </p:txBody>
      </p:sp>
      <p:sp>
        <p:nvSpPr>
          <p:cNvPr id="10" name="Rectangle 9"/>
          <p:cNvSpPr/>
          <p:nvPr/>
        </p:nvSpPr>
        <p:spPr bwMode="auto">
          <a:xfrm>
            <a:off x="4202013" y="2129110"/>
            <a:ext cx="3780000" cy="3600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3600" dirty="0" smtClean="0"/>
              <a:t>Add it to </a:t>
            </a:r>
            <a:r>
              <a:rPr lang="en-US" sz="3600" dirty="0"/>
              <a:t>the </a:t>
            </a:r>
            <a:r>
              <a:rPr lang="en-US" sz="3600" dirty="0" err="1"/>
              <a:t>WebFeatures</a:t>
            </a:r>
            <a:r>
              <a:rPr lang="en-US" sz="3600" dirty="0"/>
              <a:t> section of the onet.xml file</a:t>
            </a:r>
          </a:p>
        </p:txBody>
      </p:sp>
      <p:sp>
        <p:nvSpPr>
          <p:cNvPr id="11" name="Rectangle 10"/>
          <p:cNvSpPr/>
          <p:nvPr/>
        </p:nvSpPr>
        <p:spPr bwMode="auto">
          <a:xfrm>
            <a:off x="8126869" y="2129110"/>
            <a:ext cx="3780000" cy="3600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3600" dirty="0"/>
              <a:t>Store the Web Template name, feature ID and version </a:t>
            </a:r>
            <a:r>
              <a:rPr lang="en-US" sz="3600" dirty="0" smtClean="0"/>
              <a:t>in site </a:t>
            </a:r>
            <a:r>
              <a:rPr lang="en-US" sz="3600" dirty="0"/>
              <a:t>property bag</a:t>
            </a:r>
          </a:p>
        </p:txBody>
      </p:sp>
    </p:spTree>
    <p:extLst>
      <p:ext uri="{BB962C8B-B14F-4D97-AF65-F5344CB8AC3E}">
        <p14:creationId xmlns:p14="http://schemas.microsoft.com/office/powerpoint/2010/main" val="1569771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0" grpId="0" animBg="1"/>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sz="3200" dirty="0" smtClean="0">
                <a:solidFill>
                  <a:schemeClr val="tx1"/>
                </a:solidFill>
                <a:cs typeface="Calibri" pitchFamily="34" charset="0"/>
              </a:rPr>
              <a:t>Building Web Templates</a:t>
            </a:r>
            <a:endParaRPr lang="en-US" sz="3200" dirty="0">
              <a:solidFill>
                <a:schemeClr val="tx1"/>
              </a:solidFill>
              <a:cs typeface="Calibri" pitchFamily="34" charset="0"/>
            </a:endParaRPr>
          </a:p>
        </p:txBody>
      </p:sp>
    </p:spTree>
    <p:extLst>
      <p:ext uri="{BB962C8B-B14F-4D97-AF65-F5344CB8AC3E}">
        <p14:creationId xmlns:p14="http://schemas.microsoft.com/office/powerpoint/2010/main" val="517905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7200" dirty="0" smtClean="0"/>
              <a:t>Web Templates and App Webs</a:t>
            </a:r>
            <a:endParaRPr lang="nl-NL" sz="7200" dirty="0"/>
          </a:p>
        </p:txBody>
      </p:sp>
    </p:spTree>
    <p:extLst>
      <p:ext uri="{BB962C8B-B14F-4D97-AF65-F5344CB8AC3E}">
        <p14:creationId xmlns:p14="http://schemas.microsoft.com/office/powerpoint/2010/main" val="3217594943"/>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bwMode="auto">
          <a:xfrm>
            <a:off x="269008" y="1913086"/>
            <a:ext cx="5400000" cy="4320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4400" dirty="0"/>
              <a:t>You cannot deploy web templates to create other sites </a:t>
            </a:r>
            <a:r>
              <a:rPr lang="en-US" sz="4400" dirty="0" smtClean="0"/>
              <a:t>using an App</a:t>
            </a:r>
            <a:endParaRPr lang="en-US" sz="4400" dirty="0"/>
          </a:p>
        </p:txBody>
      </p:sp>
      <p:sp>
        <p:nvSpPr>
          <p:cNvPr id="3" name="Title 2"/>
          <p:cNvSpPr>
            <a:spLocks noGrp="1"/>
          </p:cNvSpPr>
          <p:nvPr>
            <p:ph type="title"/>
          </p:nvPr>
        </p:nvSpPr>
        <p:spPr/>
        <p:txBody>
          <a:bodyPr/>
          <a:lstStyle/>
          <a:p>
            <a:r>
              <a:rPr lang="en-US" dirty="0"/>
              <a:t>Deploy web templates in an App</a:t>
            </a:r>
          </a:p>
        </p:txBody>
      </p:sp>
      <p:sp>
        <p:nvSpPr>
          <p:cNvPr id="10" name="Rectangle 9"/>
          <p:cNvSpPr/>
          <p:nvPr/>
        </p:nvSpPr>
        <p:spPr bwMode="auto">
          <a:xfrm>
            <a:off x="5930205" y="1913086"/>
            <a:ext cx="5400000" cy="4320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4400" dirty="0"/>
              <a:t>You can only deploy a web template to create the App </a:t>
            </a:r>
            <a:r>
              <a:rPr lang="en-US" sz="4400" dirty="0" smtClean="0"/>
              <a:t>Web</a:t>
            </a:r>
            <a:endParaRPr lang="en-US" sz="4400" dirty="0"/>
          </a:p>
        </p:txBody>
      </p:sp>
    </p:spTree>
    <p:extLst>
      <p:ext uri="{BB962C8B-B14F-4D97-AF65-F5344CB8AC3E}">
        <p14:creationId xmlns:p14="http://schemas.microsoft.com/office/powerpoint/2010/main" val="3402263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5664852" y="828531"/>
            <a:ext cx="5795922" cy="3575054"/>
          </a:xfrm>
          <a:prstGeom prst="rect">
            <a:avLst/>
          </a:prstGeom>
          <a:noFill/>
          <a:ln w="44450">
            <a:solidFill>
              <a:schemeClr val="accent1"/>
            </a:solidFill>
          </a:ln>
        </p:spPr>
      </p:pic>
      <p:pic>
        <p:nvPicPr>
          <p:cNvPr id="5" name="Picture 4"/>
          <p:cNvPicPr>
            <a:picLocks noChangeAspect="1"/>
          </p:cNvPicPr>
          <p:nvPr/>
        </p:nvPicPr>
        <p:blipFill>
          <a:blip r:embed="rId3"/>
          <a:stretch>
            <a:fillRect/>
          </a:stretch>
        </p:blipFill>
        <p:spPr>
          <a:xfrm>
            <a:off x="5643429" y="832697"/>
            <a:ext cx="5817345" cy="3574905"/>
          </a:xfrm>
          <a:prstGeom prst="rect">
            <a:avLst/>
          </a:prstGeom>
          <a:ln w="44450">
            <a:solidFill>
              <a:schemeClr val="accent1"/>
            </a:solidFill>
          </a:ln>
        </p:spPr>
      </p:pic>
      <p:sp>
        <p:nvSpPr>
          <p:cNvPr id="2" name="Title 1"/>
          <p:cNvSpPr>
            <a:spLocks noGrp="1"/>
          </p:cNvSpPr>
          <p:nvPr>
            <p:ph type="title"/>
          </p:nvPr>
        </p:nvSpPr>
        <p:spPr/>
        <p:txBody>
          <a:bodyPr/>
          <a:lstStyle/>
          <a:p>
            <a:r>
              <a:rPr lang="en-US" dirty="0" smtClean="0"/>
              <a:t>App Webs</a:t>
            </a:r>
            <a:endParaRPr lang="en-US" dirty="0"/>
          </a:p>
        </p:txBody>
      </p:sp>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87335" y="1954601"/>
            <a:ext cx="1249232" cy="1562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ight Arrow 6"/>
          <p:cNvSpPr/>
          <p:nvPr/>
        </p:nvSpPr>
        <p:spPr>
          <a:xfrm>
            <a:off x="3205182" y="2375482"/>
            <a:ext cx="2292975" cy="206209"/>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endParaRPr lang="nl-NL"/>
          </a:p>
        </p:txBody>
      </p:sp>
      <p:sp>
        <p:nvSpPr>
          <p:cNvPr id="8" name="TextBox 7"/>
          <p:cNvSpPr txBox="1"/>
          <p:nvPr/>
        </p:nvSpPr>
        <p:spPr>
          <a:xfrm>
            <a:off x="3091692" y="2057102"/>
            <a:ext cx="2396612" cy="389109"/>
          </a:xfrm>
          <a:prstGeom prst="rect">
            <a:avLst/>
          </a:prstGeom>
          <a:noFill/>
        </p:spPr>
        <p:txBody>
          <a:bodyPr wrap="square" lIns="111026" tIns="55513" rIns="111026" bIns="55513" rtlCol="0">
            <a:spAutoFit/>
          </a:bodyPr>
          <a:lstStyle/>
          <a:p>
            <a:r>
              <a:rPr lang="en-US" dirty="0" smtClean="0"/>
              <a:t>Browse</a:t>
            </a:r>
            <a:endParaRPr lang="nl-NL" dirty="0"/>
          </a:p>
        </p:txBody>
      </p:sp>
      <p:sp>
        <p:nvSpPr>
          <p:cNvPr id="11" name="Rectangle 10"/>
          <p:cNvSpPr/>
          <p:nvPr/>
        </p:nvSpPr>
        <p:spPr bwMode="auto">
          <a:xfrm>
            <a:off x="2185789" y="4733814"/>
            <a:ext cx="10153128" cy="90995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nl-NL" dirty="0">
                <a:solidFill>
                  <a:schemeClr val="bg1"/>
                </a:solidFill>
              </a:rPr>
              <a:t>http://</a:t>
            </a:r>
            <a:r>
              <a:rPr lang="nl-NL" dirty="0" smtClean="0">
                <a:solidFill>
                  <a:schemeClr val="bg1"/>
                </a:solidFill>
              </a:rPr>
              <a:t>teamsite.wingtip.com/sites/projectA/_</a:t>
            </a:r>
            <a:r>
              <a:rPr lang="nl-NL" dirty="0">
                <a:solidFill>
                  <a:schemeClr val="bg1"/>
                </a:solidFill>
              </a:rPr>
              <a:t>layouts/15/start.aspx#/SitePages/Home.aspx</a:t>
            </a:r>
          </a:p>
        </p:txBody>
      </p:sp>
      <p:sp>
        <p:nvSpPr>
          <p:cNvPr id="13" name="Rectangle 12"/>
          <p:cNvSpPr/>
          <p:nvPr/>
        </p:nvSpPr>
        <p:spPr bwMode="auto">
          <a:xfrm>
            <a:off x="169565" y="4733814"/>
            <a:ext cx="1872208" cy="90995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nl-NL" sz="2000" dirty="0" smtClean="0">
                <a:solidFill>
                  <a:schemeClr val="bg1"/>
                </a:solidFill>
              </a:rPr>
              <a:t>Host Web</a:t>
            </a:r>
            <a:endParaRPr lang="nl-NL" sz="2000" dirty="0">
              <a:solidFill>
                <a:schemeClr val="bg1"/>
              </a:solidFill>
            </a:endParaRPr>
          </a:p>
        </p:txBody>
      </p:sp>
      <p:sp>
        <p:nvSpPr>
          <p:cNvPr id="14" name="Rectangle 13"/>
          <p:cNvSpPr/>
          <p:nvPr/>
        </p:nvSpPr>
        <p:spPr bwMode="auto">
          <a:xfrm>
            <a:off x="2185789" y="5795825"/>
            <a:ext cx="10153128" cy="90995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nl-NL" dirty="0"/>
              <a:t>http://</a:t>
            </a:r>
            <a:r>
              <a:rPr lang="nl-NL" dirty="0" smtClean="0"/>
              <a:t>app-fef8493a3feb20.wingtipapps.com/sites/ProjectA/BambooWeather/Pages/Home.aspx</a:t>
            </a:r>
            <a:endParaRPr lang="nl-NL" dirty="0"/>
          </a:p>
        </p:txBody>
      </p:sp>
      <p:sp>
        <p:nvSpPr>
          <p:cNvPr id="15" name="Rectangle 14"/>
          <p:cNvSpPr/>
          <p:nvPr/>
        </p:nvSpPr>
        <p:spPr bwMode="auto">
          <a:xfrm>
            <a:off x="169565" y="5795825"/>
            <a:ext cx="1872208" cy="90995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nl-NL" sz="2000" dirty="0" err="1" smtClean="0">
                <a:solidFill>
                  <a:schemeClr val="bg1"/>
                </a:solidFill>
              </a:rPr>
              <a:t>App</a:t>
            </a:r>
            <a:r>
              <a:rPr lang="nl-NL" sz="2000" dirty="0" smtClean="0">
                <a:solidFill>
                  <a:schemeClr val="bg1"/>
                </a:solidFill>
              </a:rPr>
              <a:t> Web</a:t>
            </a:r>
            <a:endParaRPr lang="nl-NL" sz="2000" dirty="0">
              <a:solidFill>
                <a:schemeClr val="bg1"/>
              </a:solidFill>
            </a:endParaRPr>
          </a:p>
        </p:txBody>
      </p:sp>
      <p:sp>
        <p:nvSpPr>
          <p:cNvPr id="17" name="Right Arrow 16"/>
          <p:cNvSpPr/>
          <p:nvPr/>
        </p:nvSpPr>
        <p:spPr>
          <a:xfrm>
            <a:off x="3193612" y="3085164"/>
            <a:ext cx="2292975" cy="206209"/>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endParaRPr lang="nl-NL"/>
          </a:p>
        </p:txBody>
      </p:sp>
      <p:sp>
        <p:nvSpPr>
          <p:cNvPr id="18" name="TextBox 17"/>
          <p:cNvSpPr txBox="1"/>
          <p:nvPr/>
        </p:nvSpPr>
        <p:spPr>
          <a:xfrm>
            <a:off x="3080122" y="2766784"/>
            <a:ext cx="2396612" cy="389109"/>
          </a:xfrm>
          <a:prstGeom prst="rect">
            <a:avLst/>
          </a:prstGeom>
          <a:noFill/>
        </p:spPr>
        <p:txBody>
          <a:bodyPr wrap="square" lIns="111026" tIns="55513" rIns="111026" bIns="55513" rtlCol="0">
            <a:spAutoFit/>
          </a:bodyPr>
          <a:lstStyle/>
          <a:p>
            <a:r>
              <a:rPr lang="en-US" dirty="0" smtClean="0"/>
              <a:t>Add App</a:t>
            </a:r>
            <a:endParaRPr lang="nl-NL" dirty="0"/>
          </a:p>
        </p:txBody>
      </p:sp>
      <p:pic>
        <p:nvPicPr>
          <p:cNvPr id="6" name="Picture 5"/>
          <p:cNvPicPr>
            <a:picLocks noChangeAspect="1"/>
          </p:cNvPicPr>
          <p:nvPr/>
        </p:nvPicPr>
        <p:blipFill>
          <a:blip r:embed="rId5"/>
          <a:stretch>
            <a:fillRect/>
          </a:stretch>
        </p:blipFill>
        <p:spPr>
          <a:xfrm>
            <a:off x="7586389" y="1996023"/>
            <a:ext cx="3744416" cy="2306141"/>
          </a:xfrm>
          <a:prstGeom prst="rect">
            <a:avLst/>
          </a:prstGeom>
          <a:ln w="44450">
            <a:solidFill>
              <a:schemeClr val="accent4"/>
            </a:solidFill>
          </a:ln>
        </p:spPr>
      </p:pic>
    </p:spTree>
    <p:extLst>
      <p:ext uri="{BB962C8B-B14F-4D97-AF65-F5344CB8AC3E}">
        <p14:creationId xmlns:p14="http://schemas.microsoft.com/office/powerpoint/2010/main" val="123061978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1000"/>
                                        <p:tgtEl>
                                          <p:spTgt spid="1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1000"/>
                                        <p:tgtEl>
                                          <p:spTgt spid="18"/>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1000"/>
                                        <p:tgtEl>
                                          <p:spTgt spid="6"/>
                                        </p:tgtEl>
                                      </p:cBhvr>
                                    </p:animEffect>
                                  </p:childTnLst>
                                </p:cTn>
                              </p:par>
                              <p:par>
                                <p:cTn id="42" presetID="10" presetClass="entr" presetSubtype="0" fill="hold" nodeType="withEffect">
                                  <p:stCondLst>
                                    <p:cond delay="0"/>
                                  </p:stCondLst>
                                  <p:childTnLst>
                                    <p:set>
                                      <p:cBhvr>
                                        <p:cTn id="43" dur="1" fill="hold">
                                          <p:stCondLst>
                                            <p:cond delay="0"/>
                                          </p:stCondLst>
                                        </p:cTn>
                                        <p:tgtEl>
                                          <p:spTgt spid="5"/>
                                        </p:tgtEl>
                                        <p:attrNameLst>
                                          <p:attrName>style.visibility</p:attrName>
                                        </p:attrNameLst>
                                      </p:cBhvr>
                                      <p:to>
                                        <p:strVal val="visible"/>
                                      </p:to>
                                    </p:set>
                                    <p:animEffect transition="in" filter="fade">
                                      <p:cBhvr>
                                        <p:cTn id="44" dur="1000"/>
                                        <p:tgtEl>
                                          <p:spTgt spid="5"/>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1000"/>
                                        <p:tgtEl>
                                          <p:spTgt spid="14"/>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1" grpId="0" animBg="1"/>
      <p:bldP spid="13" grpId="0" animBg="1"/>
      <p:bldP spid="14" grpId="0" animBg="1"/>
      <p:bldP spid="15" grpId="0" animBg="1"/>
      <p:bldP spid="17" grpId="0" animBg="1"/>
      <p:bldP spid="1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bwMode="auto">
          <a:xfrm>
            <a:off x="269008" y="1913086"/>
            <a:ext cx="5400000" cy="4320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4400" dirty="0" smtClean="0"/>
              <a:t>Either create </a:t>
            </a:r>
            <a:r>
              <a:rPr lang="en-US" sz="4400" dirty="0"/>
              <a:t>the App Web using site definition </a:t>
            </a:r>
            <a:r>
              <a:rPr lang="en-US" sz="4400" dirty="0" smtClean="0"/>
              <a:t>App#0</a:t>
            </a:r>
            <a:br>
              <a:rPr lang="en-US" sz="4400" dirty="0" smtClean="0"/>
            </a:br>
            <a:r>
              <a:rPr lang="en-US" sz="4400" dirty="0" smtClean="0"/>
              <a:t>(default)</a:t>
            </a:r>
            <a:endParaRPr lang="en-US" sz="4400" dirty="0"/>
          </a:p>
        </p:txBody>
      </p:sp>
      <p:sp>
        <p:nvSpPr>
          <p:cNvPr id="3" name="Title 2"/>
          <p:cNvSpPr>
            <a:spLocks noGrp="1"/>
          </p:cNvSpPr>
          <p:nvPr>
            <p:ph type="title"/>
          </p:nvPr>
        </p:nvSpPr>
        <p:spPr/>
        <p:txBody>
          <a:bodyPr/>
          <a:lstStyle/>
          <a:p>
            <a:r>
              <a:rPr lang="en-US" dirty="0" smtClean="0"/>
              <a:t>App Webs</a:t>
            </a:r>
            <a:endParaRPr lang="en-US" dirty="0"/>
          </a:p>
        </p:txBody>
      </p:sp>
      <p:sp>
        <p:nvSpPr>
          <p:cNvPr id="10" name="Rectangle 9"/>
          <p:cNvSpPr/>
          <p:nvPr/>
        </p:nvSpPr>
        <p:spPr bwMode="auto">
          <a:xfrm>
            <a:off x="5930205" y="1913086"/>
            <a:ext cx="5400000" cy="4320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4400" dirty="0" smtClean="0"/>
              <a:t>Or create </a:t>
            </a:r>
            <a:r>
              <a:rPr lang="en-US" sz="4400" dirty="0"/>
              <a:t>the App Web using a custom web template</a:t>
            </a:r>
          </a:p>
        </p:txBody>
      </p:sp>
    </p:spTree>
    <p:extLst>
      <p:ext uri="{BB962C8B-B14F-4D97-AF65-F5344CB8AC3E}">
        <p14:creationId xmlns:p14="http://schemas.microsoft.com/office/powerpoint/2010/main" val="968596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custom App Web </a:t>
            </a:r>
            <a:r>
              <a:rPr lang="en-US" dirty="0" err="1" smtClean="0"/>
              <a:t>web</a:t>
            </a:r>
            <a:r>
              <a:rPr lang="en-US" dirty="0" smtClean="0"/>
              <a:t> template</a:t>
            </a:r>
            <a:endParaRPr lang="nl-NL" dirty="0"/>
          </a:p>
        </p:txBody>
      </p:sp>
      <p:sp>
        <p:nvSpPr>
          <p:cNvPr id="3" name="Content Placeholder 2"/>
          <p:cNvSpPr>
            <a:spLocks noGrp="1"/>
          </p:cNvSpPr>
          <p:nvPr>
            <p:ph type="body" sz="quarter" idx="11"/>
          </p:nvPr>
        </p:nvSpPr>
        <p:spPr>
          <a:xfrm>
            <a:off x="274639" y="1212849"/>
            <a:ext cx="11889564" cy="5072158"/>
          </a:xfrm>
        </p:spPr>
        <p:txBody>
          <a:bodyPr/>
          <a:lstStyle/>
          <a:p>
            <a:r>
              <a:rPr lang="en-US" dirty="0" smtClean="0"/>
              <a:t>Deployed in the App itself</a:t>
            </a:r>
          </a:p>
          <a:p>
            <a:pPr lvl="1"/>
            <a:r>
              <a:rPr lang="en-US" sz="2400" dirty="0" smtClean="0"/>
              <a:t>In a web scoped feature</a:t>
            </a:r>
          </a:p>
          <a:p>
            <a:r>
              <a:rPr lang="en-US" dirty="0" smtClean="0"/>
              <a:t>Defined in the appmanifest.xml</a:t>
            </a:r>
          </a:p>
          <a:p>
            <a:pPr lvl="1"/>
            <a:r>
              <a:rPr lang="en-US" sz="2400" dirty="0" smtClean="0"/>
              <a:t>Using the </a:t>
            </a:r>
            <a:r>
              <a:rPr lang="en-US" sz="2400" dirty="0" err="1" smtClean="0"/>
              <a:t>WebTemplate</a:t>
            </a:r>
            <a:r>
              <a:rPr lang="en-US" sz="2400" dirty="0" smtClean="0"/>
              <a:t> element </a:t>
            </a:r>
          </a:p>
          <a:p>
            <a:pPr lvl="1"/>
            <a:r>
              <a:rPr lang="en-US" sz="2400" dirty="0" smtClean="0"/>
              <a:t>ID=[{GUID of the App Web feature}]#[Web Template “Name” attribute]</a:t>
            </a:r>
          </a:p>
          <a:p>
            <a:pPr lvl="1"/>
            <a:r>
              <a:rPr lang="en-US" sz="2400" dirty="0" smtClean="0"/>
              <a:t>“</a:t>
            </a:r>
            <a:r>
              <a:rPr lang="en-US" sz="2400" dirty="0" err="1" smtClean="0"/>
              <a:t>FeatureId</a:t>
            </a:r>
            <a:r>
              <a:rPr lang="en-US" sz="2400" dirty="0" smtClean="0"/>
              <a:t>” property is obsolete</a:t>
            </a:r>
          </a:p>
          <a:p>
            <a:r>
              <a:rPr lang="en-US" dirty="0" smtClean="0"/>
              <a:t>You cannot use out of the box site definitions</a:t>
            </a:r>
          </a:p>
          <a:p>
            <a:pPr marL="0" indent="0">
              <a:buNone/>
            </a:pPr>
            <a:endParaRPr lang="en-US" dirty="0" smtClean="0"/>
          </a:p>
          <a:p>
            <a:endParaRPr lang="en-US" dirty="0" smtClean="0"/>
          </a:p>
        </p:txBody>
      </p:sp>
    </p:spTree>
    <p:extLst>
      <p:ext uri="{BB962C8B-B14F-4D97-AF65-F5344CB8AC3E}">
        <p14:creationId xmlns:p14="http://schemas.microsoft.com/office/powerpoint/2010/main" val="1891657604"/>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7180" y="1481038"/>
            <a:ext cx="9621571" cy="5112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2"/>
          <p:cNvSpPr>
            <a:spLocks noGrp="1"/>
          </p:cNvSpPr>
          <p:nvPr>
            <p:ph type="title"/>
          </p:nvPr>
        </p:nvSpPr>
        <p:spPr/>
        <p:txBody>
          <a:bodyPr/>
          <a:lstStyle/>
          <a:p>
            <a:r>
              <a:rPr lang="en-US" dirty="0"/>
              <a:t>AppManifest.xml code</a:t>
            </a:r>
            <a:endParaRPr lang="nl-NL" dirty="0"/>
          </a:p>
        </p:txBody>
      </p:sp>
    </p:spTree>
    <p:extLst>
      <p:ext uri="{BB962C8B-B14F-4D97-AF65-F5344CB8AC3E}">
        <p14:creationId xmlns:p14="http://schemas.microsoft.com/office/powerpoint/2010/main" val="3892424612"/>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7200" dirty="0"/>
              <a:t>Custom Solutions for Site Provisioning</a:t>
            </a:r>
            <a:endParaRPr lang="nl-NL" sz="7200" dirty="0"/>
          </a:p>
        </p:txBody>
      </p:sp>
    </p:spTree>
    <p:extLst>
      <p:ext uri="{BB962C8B-B14F-4D97-AF65-F5344CB8AC3E}">
        <p14:creationId xmlns:p14="http://schemas.microsoft.com/office/powerpoint/2010/main" val="1458718733"/>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nl-NL" dirty="0" err="1" smtClean="0"/>
              <a:t>About</a:t>
            </a:r>
            <a:r>
              <a:rPr lang="nl-NL" dirty="0" smtClean="0"/>
              <a:t> Mirjam</a:t>
            </a:r>
          </a:p>
        </p:txBody>
      </p:sp>
      <p:sp>
        <p:nvSpPr>
          <p:cNvPr id="3" name="Content Placeholder 2"/>
          <p:cNvSpPr>
            <a:spLocks noGrp="1"/>
          </p:cNvSpPr>
          <p:nvPr>
            <p:ph type="body" sz="quarter" idx="11"/>
          </p:nvPr>
        </p:nvSpPr>
        <p:spPr>
          <a:xfrm>
            <a:off x="274639" y="1212849"/>
            <a:ext cx="11889564" cy="3600986"/>
          </a:xfrm>
        </p:spPr>
        <p:txBody>
          <a:bodyPr/>
          <a:lstStyle/>
          <a:p>
            <a:pPr marL="0" indent="0">
              <a:spcBef>
                <a:spcPts val="1800"/>
              </a:spcBef>
              <a:buNone/>
            </a:pPr>
            <a:r>
              <a:rPr lang="en-US" sz="3600" dirty="0" smtClean="0"/>
              <a:t>http://sharepointchick.com  </a:t>
            </a:r>
          </a:p>
          <a:p>
            <a:pPr marL="0" indent="0">
              <a:spcBef>
                <a:spcPts val="1800"/>
              </a:spcBef>
              <a:buNone/>
            </a:pPr>
            <a:r>
              <a:rPr lang="en-US" sz="3600" dirty="0" smtClean="0"/>
              <a:t>@</a:t>
            </a:r>
            <a:r>
              <a:rPr lang="en-US" sz="3600" dirty="0" err="1" smtClean="0"/>
              <a:t>mirjamvanolst</a:t>
            </a:r>
            <a:endParaRPr lang="en-US" sz="3600" dirty="0" smtClean="0"/>
          </a:p>
          <a:p>
            <a:pPr marL="0" indent="0">
              <a:spcBef>
                <a:spcPts val="1800"/>
              </a:spcBef>
              <a:buNone/>
            </a:pPr>
            <a:r>
              <a:rPr lang="en-US" sz="3600" dirty="0" smtClean="0"/>
              <a:t>mirjam@outlook.com</a:t>
            </a:r>
          </a:p>
          <a:p>
            <a:pPr marL="0" indent="0">
              <a:spcBef>
                <a:spcPts val="1800"/>
              </a:spcBef>
              <a:buNone/>
            </a:pPr>
            <a:endParaRPr lang="en-US" sz="3600" dirty="0" smtClean="0"/>
          </a:p>
          <a:p>
            <a:pPr marL="0" indent="0">
              <a:spcBef>
                <a:spcPts val="1800"/>
              </a:spcBef>
              <a:buNone/>
            </a:pPr>
            <a:r>
              <a:rPr lang="en-US" sz="3600" dirty="0" smtClean="0">
                <a:solidFill>
                  <a:schemeClr val="tx1"/>
                </a:solidFill>
              </a:rPr>
              <a:t>http://www.diwug.nl/e-magazines</a:t>
            </a:r>
            <a:endParaRPr lang="en-US" sz="3600" dirty="0">
              <a:solidFill>
                <a:schemeClr val="tx1"/>
              </a:solidFill>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565" y="5669647"/>
            <a:ext cx="3173863" cy="1067975"/>
          </a:xfrm>
          <a:prstGeom prst="rect">
            <a:avLst/>
          </a:prstGeom>
          <a:ln>
            <a:noFill/>
          </a:ln>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53051" y="5739947"/>
            <a:ext cx="2045106" cy="833655"/>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30205" y="5669647"/>
            <a:ext cx="2792486" cy="998637"/>
          </a:xfrm>
          <a:prstGeom prst="rect">
            <a:avLst/>
          </a:prstGeom>
          <a:ln w="12700">
            <a:noFill/>
          </a:ln>
        </p:spPr>
      </p:pic>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098557" y="5739947"/>
            <a:ext cx="3032233" cy="844919"/>
          </a:xfrm>
          <a:prstGeom prst="rect">
            <a:avLst/>
          </a:prstGeom>
          <a:ln>
            <a:noFill/>
          </a:ln>
        </p:spPr>
      </p:pic>
      <p:pic>
        <p:nvPicPr>
          <p:cNvPr id="14" name="Picture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810525" y="616942"/>
            <a:ext cx="2960370" cy="3741420"/>
          </a:xfrm>
          <a:prstGeom prst="rect">
            <a:avLst/>
          </a:prstGeom>
        </p:spPr>
      </p:pic>
    </p:spTree>
    <p:extLst>
      <p:ext uri="{BB962C8B-B14F-4D97-AF65-F5344CB8AC3E}">
        <p14:creationId xmlns:p14="http://schemas.microsoft.com/office/powerpoint/2010/main" val="206099219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8507356" y="328910"/>
            <a:ext cx="3183489" cy="2717617"/>
            <a:chOff x="3010470" y="1196534"/>
            <a:chExt cx="2587586" cy="2353717"/>
          </a:xfrm>
        </p:grpSpPr>
        <p:pic>
          <p:nvPicPr>
            <p:cNvPr id="42" name="Picture 41"/>
            <p:cNvPicPr>
              <a:picLocks noChangeAspect="1"/>
            </p:cNvPicPr>
            <p:nvPr/>
          </p:nvPicPr>
          <p:blipFill>
            <a:blip r:embed="rId2"/>
            <a:stretch>
              <a:fillRect/>
            </a:stretch>
          </p:blipFill>
          <p:spPr>
            <a:xfrm>
              <a:off x="3010470" y="1472339"/>
              <a:ext cx="2317512" cy="2077912"/>
            </a:xfrm>
            <a:prstGeom prst="rect">
              <a:avLst/>
            </a:prstGeom>
            <a:ln>
              <a:solidFill>
                <a:schemeClr val="bg1">
                  <a:lumMod val="75000"/>
                </a:schemeClr>
              </a:solidFill>
            </a:ln>
          </p:spPr>
        </p:pic>
        <p:pic>
          <p:nvPicPr>
            <p:cNvPr id="43" name="Picture 42"/>
            <p:cNvPicPr>
              <a:picLocks noChangeAspect="1"/>
            </p:cNvPicPr>
            <p:nvPr/>
          </p:nvPicPr>
          <p:blipFill>
            <a:blip r:embed="rId3"/>
            <a:stretch>
              <a:fillRect/>
            </a:stretch>
          </p:blipFill>
          <p:spPr>
            <a:xfrm>
              <a:off x="5055761" y="1196534"/>
              <a:ext cx="542295" cy="542880"/>
            </a:xfrm>
            <a:prstGeom prst="rect">
              <a:avLst/>
            </a:prstGeom>
          </p:spPr>
        </p:pic>
      </p:grpSp>
      <p:pic>
        <p:nvPicPr>
          <p:cNvPr id="171" name="Picture 170"/>
          <p:cNvPicPr>
            <a:picLocks noChangeAspect="1"/>
          </p:cNvPicPr>
          <p:nvPr/>
        </p:nvPicPr>
        <p:blipFill>
          <a:blip r:embed="rId4"/>
          <a:stretch>
            <a:fillRect/>
          </a:stretch>
        </p:blipFill>
        <p:spPr>
          <a:xfrm>
            <a:off x="3920057" y="4813004"/>
            <a:ext cx="2464709" cy="1205369"/>
          </a:xfrm>
          <a:prstGeom prst="rect">
            <a:avLst/>
          </a:prstGeom>
        </p:spPr>
      </p:pic>
      <p:grpSp>
        <p:nvGrpSpPr>
          <p:cNvPr id="179" name="Group 178"/>
          <p:cNvGrpSpPr>
            <a:grpSpLocks noChangeAspect="1"/>
          </p:cNvGrpSpPr>
          <p:nvPr/>
        </p:nvGrpSpPr>
        <p:grpSpPr>
          <a:xfrm>
            <a:off x="319110" y="3479925"/>
            <a:ext cx="3659899" cy="2448000"/>
            <a:chOff x="228958" y="3947862"/>
            <a:chExt cx="3963957" cy="2651376"/>
          </a:xfrm>
        </p:grpSpPr>
        <p:pic>
          <p:nvPicPr>
            <p:cNvPr id="180" name="Picture 179"/>
            <p:cNvPicPr>
              <a:picLocks noChangeAspect="1"/>
            </p:cNvPicPr>
            <p:nvPr/>
          </p:nvPicPr>
          <p:blipFill>
            <a:blip r:embed="rId5"/>
            <a:stretch>
              <a:fillRect/>
            </a:stretch>
          </p:blipFill>
          <p:spPr>
            <a:xfrm>
              <a:off x="228958" y="3947862"/>
              <a:ext cx="3562410" cy="1651084"/>
            </a:xfrm>
            <a:prstGeom prst="rect">
              <a:avLst/>
            </a:prstGeom>
            <a:ln>
              <a:noFill/>
            </a:ln>
            <a:effectLst>
              <a:softEdge rad="12700"/>
            </a:effectLst>
          </p:spPr>
        </p:pic>
        <p:pic>
          <p:nvPicPr>
            <p:cNvPr id="181" name="Picture 180"/>
            <p:cNvPicPr>
              <a:picLocks noChangeAspect="1"/>
            </p:cNvPicPr>
            <p:nvPr/>
          </p:nvPicPr>
          <p:blipFill>
            <a:blip r:embed="rId6"/>
            <a:stretch>
              <a:fillRect/>
            </a:stretch>
          </p:blipFill>
          <p:spPr>
            <a:xfrm>
              <a:off x="2470865" y="4979238"/>
              <a:ext cx="1722050" cy="1620000"/>
            </a:xfrm>
            <a:prstGeom prst="rect">
              <a:avLst/>
            </a:prstGeom>
            <a:ln>
              <a:noFill/>
            </a:ln>
            <a:effectLst>
              <a:softEdge rad="12700"/>
            </a:effectLst>
          </p:spPr>
        </p:pic>
      </p:grpSp>
      <p:pic>
        <p:nvPicPr>
          <p:cNvPr id="170" name="Picture 169"/>
          <p:cNvPicPr>
            <a:picLocks noChangeAspect="1"/>
          </p:cNvPicPr>
          <p:nvPr/>
        </p:nvPicPr>
        <p:blipFill>
          <a:blip r:embed="rId7"/>
          <a:stretch>
            <a:fillRect/>
          </a:stretch>
        </p:blipFill>
        <p:spPr>
          <a:xfrm>
            <a:off x="2620109" y="1688383"/>
            <a:ext cx="2544615" cy="2324640"/>
          </a:xfrm>
          <a:prstGeom prst="rect">
            <a:avLst/>
          </a:prstGeom>
        </p:spPr>
      </p:pic>
      <p:sp>
        <p:nvSpPr>
          <p:cNvPr id="211" name="Title 210"/>
          <p:cNvSpPr>
            <a:spLocks noGrp="1"/>
          </p:cNvSpPr>
          <p:nvPr>
            <p:ph type="title"/>
          </p:nvPr>
        </p:nvSpPr>
        <p:spPr/>
        <p:txBody>
          <a:bodyPr/>
          <a:lstStyle/>
          <a:p>
            <a:r>
              <a:rPr lang="en-US" sz="4800" dirty="0" smtClean="0"/>
              <a:t>Site provisioning on-premises</a:t>
            </a:r>
            <a:endParaRPr lang="en-US" sz="4800" dirty="0"/>
          </a:p>
        </p:txBody>
      </p:sp>
      <p:grpSp>
        <p:nvGrpSpPr>
          <p:cNvPr id="215" name="Group 214"/>
          <p:cNvGrpSpPr/>
          <p:nvPr/>
        </p:nvGrpSpPr>
        <p:grpSpPr>
          <a:xfrm>
            <a:off x="9231584" y="2802696"/>
            <a:ext cx="2414946" cy="1859424"/>
            <a:chOff x="9617374" y="4188001"/>
            <a:chExt cx="2414946" cy="1859424"/>
          </a:xfrm>
        </p:grpSpPr>
        <p:sp>
          <p:nvSpPr>
            <p:cNvPr id="210" name="Arc 209"/>
            <p:cNvSpPr/>
            <p:nvPr/>
          </p:nvSpPr>
          <p:spPr>
            <a:xfrm rot="7278327">
              <a:off x="9617374" y="5255425"/>
              <a:ext cx="792000" cy="792000"/>
            </a:xfrm>
            <a:prstGeom prst="arc">
              <a:avLst>
                <a:gd name="adj1" fmla="val 2097834"/>
                <a:gd name="adj2" fmla="val 366333"/>
              </a:avLst>
            </a:prstGeom>
            <a:ln w="57150">
              <a:solidFill>
                <a:schemeClr val="tx1"/>
              </a:solidFill>
              <a:headEnd type="diamond" w="sm" len="med"/>
              <a:tailEnd type="stealth" w="lg" len="lg"/>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latin typeface="Segoe UI Light" panose="020B0502040204020203" pitchFamily="34" charset="0"/>
                <a:cs typeface="Segoe UI Light" panose="020B0502040204020203" pitchFamily="34" charset="0"/>
              </a:endParaRPr>
            </a:p>
          </p:txBody>
        </p:sp>
        <p:pic>
          <p:nvPicPr>
            <p:cNvPr id="169" name="Picture 168"/>
            <p:cNvPicPr>
              <a:picLocks noChangeAspect="1"/>
            </p:cNvPicPr>
            <p:nvPr/>
          </p:nvPicPr>
          <p:blipFill>
            <a:blip r:embed="rId8"/>
            <a:stretch>
              <a:fillRect/>
            </a:stretch>
          </p:blipFill>
          <p:spPr>
            <a:xfrm>
              <a:off x="9856187" y="4188001"/>
              <a:ext cx="2176133" cy="1691280"/>
            </a:xfrm>
            <a:prstGeom prst="rect">
              <a:avLst/>
            </a:prstGeom>
          </p:spPr>
        </p:pic>
      </p:grpSp>
      <p:grpSp>
        <p:nvGrpSpPr>
          <p:cNvPr id="229" name="Group 228"/>
          <p:cNvGrpSpPr/>
          <p:nvPr/>
        </p:nvGrpSpPr>
        <p:grpSpPr>
          <a:xfrm>
            <a:off x="9473391" y="4856769"/>
            <a:ext cx="2441023" cy="1088765"/>
            <a:chOff x="9556388" y="4856769"/>
            <a:chExt cx="2441023" cy="1088765"/>
          </a:xfrm>
        </p:grpSpPr>
        <p:pic>
          <p:nvPicPr>
            <p:cNvPr id="225" name="Picture 224"/>
            <p:cNvPicPr>
              <a:picLocks noChangeAspect="1"/>
            </p:cNvPicPr>
            <p:nvPr/>
          </p:nvPicPr>
          <p:blipFill>
            <a:blip r:embed="rId9">
              <a:grayscl/>
              <a:extLst>
                <a:ext uri="{BEBA8EAE-BF5A-486C-A8C5-ECC9F3942E4B}">
                  <a14:imgProps xmlns:a14="http://schemas.microsoft.com/office/drawing/2010/main">
                    <a14:imgLayer r:embed="rId10">
                      <a14:imgEffect>
                        <a14:sharpenSoften amount="8000"/>
                      </a14:imgEffect>
                      <a14:imgEffect>
                        <a14:brightnessContrast bright="-40000" contrast="-40000"/>
                      </a14:imgEffect>
                    </a14:imgLayer>
                  </a14:imgProps>
                </a:ext>
              </a:extLst>
            </a:blip>
            <a:stretch>
              <a:fillRect/>
            </a:stretch>
          </p:blipFill>
          <p:spPr>
            <a:xfrm>
              <a:off x="9556388" y="4856769"/>
              <a:ext cx="551983" cy="617473"/>
            </a:xfrm>
            <a:prstGeom prst="rect">
              <a:avLst/>
            </a:prstGeom>
          </p:spPr>
        </p:pic>
        <p:sp>
          <p:nvSpPr>
            <p:cNvPr id="226" name="TextBox 225"/>
            <p:cNvSpPr txBox="1"/>
            <p:nvPr/>
          </p:nvSpPr>
          <p:spPr>
            <a:xfrm>
              <a:off x="10135658" y="4906387"/>
              <a:ext cx="1861753" cy="553998"/>
            </a:xfrm>
            <a:prstGeom prst="rect">
              <a:avLst/>
            </a:prstGeom>
            <a:noFill/>
            <a:ln>
              <a:noFill/>
            </a:ln>
          </p:spPr>
          <p:txBody>
            <a:bodyPr wrap="square" lIns="0" tIns="0" rIns="0" bIns="0" rtlCol="0">
              <a:spAutoFit/>
            </a:bodyPr>
            <a:lstStyle/>
            <a:p>
              <a:r>
                <a:rPr lang="en-US" spc="-53" dirty="0" smtClean="0">
                  <a:latin typeface="Segoe UI Light" panose="020B0502040204020203" pitchFamily="34" charset="0"/>
                  <a:cs typeface="Segoe UI Light" panose="020B0502040204020203" pitchFamily="34" charset="0"/>
                </a:rPr>
                <a:t>Own app specific configuration</a:t>
              </a:r>
              <a:endParaRPr lang="en-US" spc="-53" dirty="0">
                <a:latin typeface="Segoe UI Light" panose="020B0502040204020203" pitchFamily="34" charset="0"/>
                <a:cs typeface="Segoe UI Light" panose="020B0502040204020203" pitchFamily="34" charset="0"/>
              </a:endParaRPr>
            </a:p>
          </p:txBody>
        </p:sp>
        <p:sp>
          <p:nvSpPr>
            <p:cNvPr id="227" name="Freeform 128"/>
            <p:cNvSpPr>
              <a:spLocks noChangeAspect="1" noEditPoints="1"/>
            </p:cNvSpPr>
            <p:nvPr/>
          </p:nvSpPr>
          <p:spPr bwMode="black">
            <a:xfrm>
              <a:off x="9658449" y="5585534"/>
              <a:ext cx="409042" cy="360000"/>
            </a:xfrm>
            <a:custGeom>
              <a:avLst/>
              <a:gdLst>
                <a:gd name="T0" fmla="*/ 49 w 71"/>
                <a:gd name="T1" fmla="*/ 21 h 62"/>
                <a:gd name="T2" fmla="*/ 49 w 71"/>
                <a:gd name="T3" fmla="*/ 19 h 62"/>
                <a:gd name="T4" fmla="*/ 49 w 71"/>
                <a:gd name="T5" fmla="*/ 19 h 62"/>
                <a:gd name="T6" fmla="*/ 48 w 71"/>
                <a:gd name="T7" fmla="*/ 17 h 62"/>
                <a:gd name="T8" fmla="*/ 32 w 71"/>
                <a:gd name="T9" fmla="*/ 2 h 62"/>
                <a:gd name="T10" fmla="*/ 28 w 71"/>
                <a:gd name="T11" fmla="*/ 0 h 62"/>
                <a:gd name="T12" fmla="*/ 28 w 71"/>
                <a:gd name="T13" fmla="*/ 0 h 62"/>
                <a:gd name="T14" fmla="*/ 28 w 71"/>
                <a:gd name="T15" fmla="*/ 0 h 62"/>
                <a:gd name="T16" fmla="*/ 6 w 71"/>
                <a:gd name="T17" fmla="*/ 0 h 62"/>
                <a:gd name="T18" fmla="*/ 0 w 71"/>
                <a:gd name="T19" fmla="*/ 5 h 62"/>
                <a:gd name="T20" fmla="*/ 0 w 71"/>
                <a:gd name="T21" fmla="*/ 56 h 62"/>
                <a:gd name="T22" fmla="*/ 6 w 71"/>
                <a:gd name="T23" fmla="*/ 62 h 62"/>
                <a:gd name="T24" fmla="*/ 44 w 71"/>
                <a:gd name="T25" fmla="*/ 62 h 62"/>
                <a:gd name="T26" fmla="*/ 50 w 71"/>
                <a:gd name="T27" fmla="*/ 56 h 62"/>
                <a:gd name="T28" fmla="*/ 50 w 71"/>
                <a:gd name="T29" fmla="*/ 21 h 62"/>
                <a:gd name="T30" fmla="*/ 49 w 71"/>
                <a:gd name="T31" fmla="*/ 21 h 62"/>
                <a:gd name="T32" fmla="*/ 28 w 71"/>
                <a:gd name="T33" fmla="*/ 5 h 62"/>
                <a:gd name="T34" fmla="*/ 44 w 71"/>
                <a:gd name="T35" fmla="*/ 21 h 62"/>
                <a:gd name="T36" fmla="*/ 28 w 71"/>
                <a:gd name="T37" fmla="*/ 21 h 62"/>
                <a:gd name="T38" fmla="*/ 28 w 71"/>
                <a:gd name="T39" fmla="*/ 5 h 62"/>
                <a:gd name="T40" fmla="*/ 44 w 71"/>
                <a:gd name="T41" fmla="*/ 56 h 62"/>
                <a:gd name="T42" fmla="*/ 6 w 71"/>
                <a:gd name="T43" fmla="*/ 56 h 62"/>
                <a:gd name="T44" fmla="*/ 6 w 71"/>
                <a:gd name="T45" fmla="*/ 5 h 62"/>
                <a:gd name="T46" fmla="*/ 23 w 71"/>
                <a:gd name="T47" fmla="*/ 5 h 62"/>
                <a:gd name="T48" fmla="*/ 23 w 71"/>
                <a:gd name="T49" fmla="*/ 21 h 62"/>
                <a:gd name="T50" fmla="*/ 28 w 71"/>
                <a:gd name="T51" fmla="*/ 27 h 62"/>
                <a:gd name="T52" fmla="*/ 44 w 71"/>
                <a:gd name="T53" fmla="*/ 27 h 62"/>
                <a:gd name="T54" fmla="*/ 44 w 71"/>
                <a:gd name="T55" fmla="*/ 56 h 62"/>
                <a:gd name="T56" fmla="*/ 58 w 71"/>
                <a:gd name="T57" fmla="*/ 14 h 62"/>
                <a:gd name="T58" fmla="*/ 60 w 71"/>
                <a:gd name="T59" fmla="*/ 19 h 62"/>
                <a:gd name="T60" fmla="*/ 60 w 71"/>
                <a:gd name="T61" fmla="*/ 56 h 62"/>
                <a:gd name="T62" fmla="*/ 55 w 71"/>
                <a:gd name="T63" fmla="*/ 62 h 62"/>
                <a:gd name="T64" fmla="*/ 53 w 71"/>
                <a:gd name="T65" fmla="*/ 62 h 62"/>
                <a:gd name="T66" fmla="*/ 55 w 71"/>
                <a:gd name="T67" fmla="*/ 57 h 62"/>
                <a:gd name="T68" fmla="*/ 55 w 71"/>
                <a:gd name="T69" fmla="*/ 21 h 62"/>
                <a:gd name="T70" fmla="*/ 53 w 71"/>
                <a:gd name="T71" fmla="*/ 15 h 62"/>
                <a:gd name="T72" fmla="*/ 37 w 71"/>
                <a:gd name="T73" fmla="*/ 0 h 62"/>
                <a:gd name="T74" fmla="*/ 37 w 71"/>
                <a:gd name="T75" fmla="*/ 0 h 62"/>
                <a:gd name="T76" fmla="*/ 39 w 71"/>
                <a:gd name="T77" fmla="*/ 0 h 62"/>
                <a:gd name="T78" fmla="*/ 40 w 71"/>
                <a:gd name="T79" fmla="*/ 0 h 62"/>
                <a:gd name="T80" fmla="*/ 47 w 71"/>
                <a:gd name="T81" fmla="*/ 3 h 62"/>
                <a:gd name="T82" fmla="*/ 58 w 71"/>
                <a:gd name="T83" fmla="*/ 14 h 62"/>
                <a:gd name="T84" fmla="*/ 69 w 71"/>
                <a:gd name="T85" fmla="*/ 13 h 62"/>
                <a:gd name="T86" fmla="*/ 71 w 71"/>
                <a:gd name="T87" fmla="*/ 17 h 62"/>
                <a:gd name="T88" fmla="*/ 71 w 71"/>
                <a:gd name="T89" fmla="*/ 56 h 62"/>
                <a:gd name="T90" fmla="*/ 65 w 71"/>
                <a:gd name="T91" fmla="*/ 62 h 62"/>
                <a:gd name="T92" fmla="*/ 64 w 71"/>
                <a:gd name="T93" fmla="*/ 62 h 62"/>
                <a:gd name="T94" fmla="*/ 65 w 71"/>
                <a:gd name="T95" fmla="*/ 57 h 62"/>
                <a:gd name="T96" fmla="*/ 65 w 71"/>
                <a:gd name="T97" fmla="*/ 18 h 62"/>
                <a:gd name="T98" fmla="*/ 64 w 71"/>
                <a:gd name="T99" fmla="*/ 14 h 62"/>
                <a:gd name="T100" fmla="*/ 50 w 71"/>
                <a:gd name="T101" fmla="*/ 0 h 62"/>
                <a:gd name="T102" fmla="*/ 50 w 71"/>
                <a:gd name="T103" fmla="*/ 0 h 62"/>
                <a:gd name="T104" fmla="*/ 51 w 71"/>
                <a:gd name="T105" fmla="*/ 0 h 62"/>
                <a:gd name="T106" fmla="*/ 52 w 71"/>
                <a:gd name="T107" fmla="*/ 0 h 62"/>
                <a:gd name="T108" fmla="*/ 59 w 71"/>
                <a:gd name="T109" fmla="*/ 3 h 62"/>
                <a:gd name="T110" fmla="*/ 69 w 71"/>
                <a:gd name="T111"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 h="62">
                  <a:moveTo>
                    <a:pt x="49" y="21"/>
                  </a:moveTo>
                  <a:cubicBezTo>
                    <a:pt x="49" y="20"/>
                    <a:pt x="49" y="20"/>
                    <a:pt x="49" y="19"/>
                  </a:cubicBezTo>
                  <a:cubicBezTo>
                    <a:pt x="49" y="19"/>
                    <a:pt x="49" y="19"/>
                    <a:pt x="49" y="19"/>
                  </a:cubicBezTo>
                  <a:cubicBezTo>
                    <a:pt x="49" y="18"/>
                    <a:pt x="48" y="18"/>
                    <a:pt x="48" y="17"/>
                  </a:cubicBezTo>
                  <a:cubicBezTo>
                    <a:pt x="32" y="2"/>
                    <a:pt x="32" y="2"/>
                    <a:pt x="32" y="2"/>
                  </a:cubicBezTo>
                  <a:cubicBezTo>
                    <a:pt x="31" y="0"/>
                    <a:pt x="30" y="0"/>
                    <a:pt x="28" y="0"/>
                  </a:cubicBezTo>
                  <a:cubicBezTo>
                    <a:pt x="28" y="0"/>
                    <a:pt x="28" y="0"/>
                    <a:pt x="28" y="0"/>
                  </a:cubicBezTo>
                  <a:cubicBezTo>
                    <a:pt x="28" y="0"/>
                    <a:pt x="28" y="0"/>
                    <a:pt x="28" y="0"/>
                  </a:cubicBezTo>
                  <a:cubicBezTo>
                    <a:pt x="6" y="0"/>
                    <a:pt x="6" y="0"/>
                    <a:pt x="6" y="0"/>
                  </a:cubicBezTo>
                  <a:cubicBezTo>
                    <a:pt x="3" y="0"/>
                    <a:pt x="0" y="2"/>
                    <a:pt x="0" y="5"/>
                  </a:cubicBezTo>
                  <a:cubicBezTo>
                    <a:pt x="0" y="56"/>
                    <a:pt x="0" y="56"/>
                    <a:pt x="0" y="56"/>
                  </a:cubicBezTo>
                  <a:cubicBezTo>
                    <a:pt x="0" y="59"/>
                    <a:pt x="3" y="62"/>
                    <a:pt x="6" y="62"/>
                  </a:cubicBezTo>
                  <a:cubicBezTo>
                    <a:pt x="44" y="62"/>
                    <a:pt x="44" y="62"/>
                    <a:pt x="44" y="62"/>
                  </a:cubicBezTo>
                  <a:cubicBezTo>
                    <a:pt x="47" y="62"/>
                    <a:pt x="50" y="59"/>
                    <a:pt x="50" y="56"/>
                  </a:cubicBezTo>
                  <a:cubicBezTo>
                    <a:pt x="50" y="21"/>
                    <a:pt x="50" y="21"/>
                    <a:pt x="50" y="21"/>
                  </a:cubicBezTo>
                  <a:cubicBezTo>
                    <a:pt x="50" y="21"/>
                    <a:pt x="49" y="21"/>
                    <a:pt x="49" y="21"/>
                  </a:cubicBezTo>
                  <a:close/>
                  <a:moveTo>
                    <a:pt x="28" y="5"/>
                  </a:moveTo>
                  <a:cubicBezTo>
                    <a:pt x="44" y="21"/>
                    <a:pt x="44" y="21"/>
                    <a:pt x="44" y="21"/>
                  </a:cubicBezTo>
                  <a:cubicBezTo>
                    <a:pt x="28" y="21"/>
                    <a:pt x="28" y="21"/>
                    <a:pt x="28" y="21"/>
                  </a:cubicBezTo>
                  <a:lnTo>
                    <a:pt x="28" y="5"/>
                  </a:lnTo>
                  <a:close/>
                  <a:moveTo>
                    <a:pt x="44" y="56"/>
                  </a:moveTo>
                  <a:cubicBezTo>
                    <a:pt x="6" y="56"/>
                    <a:pt x="6" y="56"/>
                    <a:pt x="6" y="56"/>
                  </a:cubicBezTo>
                  <a:cubicBezTo>
                    <a:pt x="6" y="5"/>
                    <a:pt x="6" y="5"/>
                    <a:pt x="6" y="5"/>
                  </a:cubicBezTo>
                  <a:cubicBezTo>
                    <a:pt x="23" y="5"/>
                    <a:pt x="23" y="5"/>
                    <a:pt x="23" y="5"/>
                  </a:cubicBezTo>
                  <a:cubicBezTo>
                    <a:pt x="23" y="21"/>
                    <a:pt x="23" y="21"/>
                    <a:pt x="23" y="21"/>
                  </a:cubicBezTo>
                  <a:cubicBezTo>
                    <a:pt x="23" y="24"/>
                    <a:pt x="25" y="27"/>
                    <a:pt x="28" y="27"/>
                  </a:cubicBezTo>
                  <a:cubicBezTo>
                    <a:pt x="44" y="27"/>
                    <a:pt x="44" y="27"/>
                    <a:pt x="44" y="27"/>
                  </a:cubicBezTo>
                  <a:lnTo>
                    <a:pt x="44" y="56"/>
                  </a:lnTo>
                  <a:close/>
                  <a:moveTo>
                    <a:pt x="58" y="14"/>
                  </a:moveTo>
                  <a:cubicBezTo>
                    <a:pt x="59" y="15"/>
                    <a:pt x="60" y="17"/>
                    <a:pt x="60" y="19"/>
                  </a:cubicBezTo>
                  <a:cubicBezTo>
                    <a:pt x="60" y="56"/>
                    <a:pt x="60" y="56"/>
                    <a:pt x="60" y="56"/>
                  </a:cubicBezTo>
                  <a:cubicBezTo>
                    <a:pt x="60" y="59"/>
                    <a:pt x="58" y="62"/>
                    <a:pt x="55" y="62"/>
                  </a:cubicBezTo>
                  <a:cubicBezTo>
                    <a:pt x="53" y="62"/>
                    <a:pt x="53" y="62"/>
                    <a:pt x="53" y="62"/>
                  </a:cubicBezTo>
                  <a:cubicBezTo>
                    <a:pt x="54" y="60"/>
                    <a:pt x="55" y="59"/>
                    <a:pt x="55" y="57"/>
                  </a:cubicBezTo>
                  <a:cubicBezTo>
                    <a:pt x="55" y="21"/>
                    <a:pt x="55" y="21"/>
                    <a:pt x="55" y="21"/>
                  </a:cubicBezTo>
                  <a:cubicBezTo>
                    <a:pt x="55" y="19"/>
                    <a:pt x="54" y="17"/>
                    <a:pt x="53" y="15"/>
                  </a:cubicBezTo>
                  <a:cubicBezTo>
                    <a:pt x="37" y="0"/>
                    <a:pt x="37" y="0"/>
                    <a:pt x="37" y="0"/>
                  </a:cubicBezTo>
                  <a:cubicBezTo>
                    <a:pt x="37" y="0"/>
                    <a:pt x="37" y="0"/>
                    <a:pt x="37" y="0"/>
                  </a:cubicBezTo>
                  <a:cubicBezTo>
                    <a:pt x="39" y="0"/>
                    <a:pt x="39" y="0"/>
                    <a:pt x="39" y="0"/>
                  </a:cubicBezTo>
                  <a:cubicBezTo>
                    <a:pt x="40" y="0"/>
                    <a:pt x="40" y="0"/>
                    <a:pt x="40" y="0"/>
                  </a:cubicBezTo>
                  <a:cubicBezTo>
                    <a:pt x="41" y="0"/>
                    <a:pt x="44" y="0"/>
                    <a:pt x="47" y="3"/>
                  </a:cubicBezTo>
                  <a:cubicBezTo>
                    <a:pt x="58" y="14"/>
                    <a:pt x="58" y="14"/>
                    <a:pt x="58" y="14"/>
                  </a:cubicBezTo>
                  <a:moveTo>
                    <a:pt x="69" y="13"/>
                  </a:moveTo>
                  <a:cubicBezTo>
                    <a:pt x="70" y="14"/>
                    <a:pt x="71" y="16"/>
                    <a:pt x="71" y="17"/>
                  </a:cubicBezTo>
                  <a:cubicBezTo>
                    <a:pt x="71" y="56"/>
                    <a:pt x="71" y="56"/>
                    <a:pt x="71" y="56"/>
                  </a:cubicBezTo>
                  <a:cubicBezTo>
                    <a:pt x="71" y="59"/>
                    <a:pt x="68" y="62"/>
                    <a:pt x="65" y="62"/>
                  </a:cubicBezTo>
                  <a:cubicBezTo>
                    <a:pt x="64" y="62"/>
                    <a:pt x="64" y="62"/>
                    <a:pt x="64" y="62"/>
                  </a:cubicBezTo>
                  <a:cubicBezTo>
                    <a:pt x="65" y="60"/>
                    <a:pt x="65" y="59"/>
                    <a:pt x="65" y="57"/>
                  </a:cubicBezTo>
                  <a:cubicBezTo>
                    <a:pt x="65" y="18"/>
                    <a:pt x="65" y="18"/>
                    <a:pt x="65" y="18"/>
                  </a:cubicBezTo>
                  <a:cubicBezTo>
                    <a:pt x="65" y="17"/>
                    <a:pt x="65" y="15"/>
                    <a:pt x="64" y="14"/>
                  </a:cubicBezTo>
                  <a:cubicBezTo>
                    <a:pt x="50" y="0"/>
                    <a:pt x="50" y="0"/>
                    <a:pt x="50" y="0"/>
                  </a:cubicBezTo>
                  <a:cubicBezTo>
                    <a:pt x="50" y="0"/>
                    <a:pt x="50" y="0"/>
                    <a:pt x="50" y="0"/>
                  </a:cubicBezTo>
                  <a:cubicBezTo>
                    <a:pt x="51" y="0"/>
                    <a:pt x="51" y="0"/>
                    <a:pt x="51" y="0"/>
                  </a:cubicBezTo>
                  <a:cubicBezTo>
                    <a:pt x="52" y="0"/>
                    <a:pt x="52" y="0"/>
                    <a:pt x="52" y="0"/>
                  </a:cubicBezTo>
                  <a:cubicBezTo>
                    <a:pt x="54" y="0"/>
                    <a:pt x="56" y="0"/>
                    <a:pt x="59" y="3"/>
                  </a:cubicBezTo>
                  <a:cubicBezTo>
                    <a:pt x="69" y="13"/>
                    <a:pt x="69" y="13"/>
                    <a:pt x="69" y="13"/>
                  </a:cubicBezTo>
                </a:path>
              </a:pathLst>
            </a:custGeom>
            <a:solidFill>
              <a:schemeClr val="tx1"/>
            </a:solidFill>
            <a:ln>
              <a:noFill/>
            </a:ln>
            <a:extLst/>
          </p:spPr>
          <p:txBody>
            <a:bodyPr vert="horz" wrap="square" lIns="68589" tIns="34295" rIns="68589" bIns="34295" numCol="1" anchor="t" anchorCtr="0" compatLnSpc="1">
              <a:prstTxWarp prst="textNoShape">
                <a:avLst/>
              </a:prstTxWarp>
            </a:bodyPr>
            <a:lstStyle/>
            <a:p>
              <a:endParaRPr lang="en-US" dirty="0"/>
            </a:p>
          </p:txBody>
        </p:sp>
        <p:sp>
          <p:nvSpPr>
            <p:cNvPr id="228" name="TextBox 227"/>
            <p:cNvSpPr txBox="1"/>
            <p:nvPr/>
          </p:nvSpPr>
          <p:spPr>
            <a:xfrm>
              <a:off x="10135657" y="5627034"/>
              <a:ext cx="943509" cy="276999"/>
            </a:xfrm>
            <a:prstGeom prst="rect">
              <a:avLst/>
            </a:prstGeom>
            <a:noFill/>
            <a:ln>
              <a:noFill/>
            </a:ln>
          </p:spPr>
          <p:txBody>
            <a:bodyPr wrap="square" lIns="0" tIns="0" rIns="0" bIns="0" rtlCol="0">
              <a:spAutoFit/>
            </a:bodyPr>
            <a:lstStyle/>
            <a:p>
              <a:r>
                <a:rPr lang="en-US" spc="-53" dirty="0" smtClean="0">
                  <a:latin typeface="Segoe UI Light" panose="020B0502040204020203" pitchFamily="34" charset="0"/>
                  <a:cs typeface="Segoe UI Light" panose="020B0502040204020203" pitchFamily="34" charset="0"/>
                </a:rPr>
                <a:t>Artefacts</a:t>
              </a:r>
              <a:endParaRPr lang="en-US" spc="-53" dirty="0">
                <a:latin typeface="Segoe UI Light" panose="020B0502040204020203" pitchFamily="34" charset="0"/>
                <a:cs typeface="Segoe UI Light" panose="020B0502040204020203" pitchFamily="34" charset="0"/>
              </a:endParaRPr>
            </a:p>
          </p:txBody>
        </p:sp>
      </p:grpSp>
      <p:grpSp>
        <p:nvGrpSpPr>
          <p:cNvPr id="172" name="Group 171"/>
          <p:cNvGrpSpPr/>
          <p:nvPr/>
        </p:nvGrpSpPr>
        <p:grpSpPr>
          <a:xfrm>
            <a:off x="3851022" y="4148564"/>
            <a:ext cx="958031" cy="761402"/>
            <a:chOff x="7956376" y="6096598"/>
            <a:chExt cx="958031" cy="761402"/>
          </a:xfrm>
        </p:grpSpPr>
        <p:sp>
          <p:nvSpPr>
            <p:cNvPr id="173" name="Arc 172"/>
            <p:cNvSpPr/>
            <p:nvPr/>
          </p:nvSpPr>
          <p:spPr>
            <a:xfrm rot="16200000">
              <a:off x="8018335" y="6034639"/>
              <a:ext cx="761402" cy="885320"/>
            </a:xfrm>
            <a:prstGeom prst="arc">
              <a:avLst>
                <a:gd name="adj1" fmla="val 2097834"/>
                <a:gd name="adj2" fmla="val 366333"/>
              </a:avLst>
            </a:prstGeom>
            <a:ln w="41275">
              <a:solidFill>
                <a:schemeClr val="tx1">
                  <a:alpha val="80000"/>
                </a:schemeClr>
              </a:solidFill>
              <a:headEnd type="diamond" w="sm" len="med"/>
              <a:tailEnd type="stealth" w="lg" len="lg"/>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latin typeface="Segoe UI Light" panose="020B0502040204020203" pitchFamily="34" charset="0"/>
                <a:cs typeface="Segoe UI Light" panose="020B0502040204020203" pitchFamily="34" charset="0"/>
              </a:endParaRPr>
            </a:p>
          </p:txBody>
        </p:sp>
        <p:grpSp>
          <p:nvGrpSpPr>
            <p:cNvPr id="174" name="Group 173"/>
            <p:cNvGrpSpPr/>
            <p:nvPr/>
          </p:nvGrpSpPr>
          <p:grpSpPr>
            <a:xfrm>
              <a:off x="8025411" y="6179038"/>
              <a:ext cx="888996" cy="539522"/>
              <a:chOff x="6424150" y="1672006"/>
              <a:chExt cx="1358959" cy="885085"/>
            </a:xfrm>
          </p:grpSpPr>
          <p:grpSp>
            <p:nvGrpSpPr>
              <p:cNvPr id="175" name="Group 174"/>
              <p:cNvGrpSpPr/>
              <p:nvPr/>
            </p:nvGrpSpPr>
            <p:grpSpPr>
              <a:xfrm>
                <a:off x="6858521" y="1788756"/>
                <a:ext cx="924588" cy="768335"/>
                <a:chOff x="6948264" y="1076489"/>
                <a:chExt cx="924588" cy="768335"/>
              </a:xfrm>
            </p:grpSpPr>
            <p:pic>
              <p:nvPicPr>
                <p:cNvPr id="177" name="Picture 176"/>
                <p:cNvPicPr>
                  <a:picLocks noChangeAspect="1"/>
                </p:cNvPicPr>
                <p:nvPr/>
              </p:nvPicPr>
              <p:blipFill>
                <a:blip r:embed="rId11"/>
                <a:stretch>
                  <a:fillRect/>
                </a:stretch>
              </p:blipFill>
              <p:spPr>
                <a:xfrm>
                  <a:off x="6948264" y="1076489"/>
                  <a:ext cx="676503" cy="768335"/>
                </a:xfrm>
                <a:prstGeom prst="rect">
                  <a:avLst/>
                </a:prstGeom>
                <a:effectLst>
                  <a:softEdge rad="31750"/>
                </a:effectLst>
              </p:spPr>
            </p:pic>
            <p:sp>
              <p:nvSpPr>
                <p:cNvPr id="178" name="TextBox 177"/>
                <p:cNvSpPr txBox="1"/>
                <p:nvPr/>
              </p:nvSpPr>
              <p:spPr>
                <a:xfrm>
                  <a:off x="7117254" y="1388174"/>
                  <a:ext cx="755598" cy="302944"/>
                </a:xfrm>
                <a:prstGeom prst="rect">
                  <a:avLst/>
                </a:prstGeom>
                <a:solidFill>
                  <a:schemeClr val="bg1">
                    <a:alpha val="50000"/>
                  </a:schemeClr>
                </a:solidFill>
                <a:effectLst>
                  <a:softEdge rad="63500"/>
                </a:effectLst>
              </p:spPr>
              <p:txBody>
                <a:bodyPr wrap="none" lIns="36000" tIns="0" rIns="36000" bIns="0" rtlCol="0" anchor="ctr" anchorCtr="0">
                  <a:spAutoFit/>
                </a:bodyPr>
                <a:lstStyle/>
                <a:p>
                  <a:pPr algn="ctr"/>
                  <a:r>
                    <a:rPr lang="en-US" sz="1200" b="1" dirty="0" smtClean="0">
                      <a:latin typeface="Segoe UI Light" panose="020B0502040204020203" pitchFamily="34" charset="0"/>
                      <a:cs typeface="Segoe UI Light" panose="020B0502040204020203" pitchFamily="34" charset="0"/>
                    </a:rPr>
                    <a:t>&lt;xml&gt;</a:t>
                  </a:r>
                  <a:endParaRPr lang="en-US" sz="1200" b="1" noProof="0" dirty="0" smtClean="0">
                    <a:latin typeface="Segoe UI Light" panose="020B0502040204020203" pitchFamily="34" charset="0"/>
                    <a:cs typeface="Segoe UI Light" panose="020B0502040204020203" pitchFamily="34" charset="0"/>
                  </a:endParaRPr>
                </a:p>
              </p:txBody>
            </p:sp>
          </p:grpSp>
          <p:pic>
            <p:nvPicPr>
              <p:cNvPr id="176" name="Picture 175"/>
              <p:cNvPicPr>
                <a:picLocks noChangeAspect="1"/>
              </p:cNvPicPr>
              <p:nvPr/>
            </p:nvPicPr>
            <p:blipFill>
              <a:blip r:embed="rId12"/>
              <a:stretch>
                <a:fillRect/>
              </a:stretch>
            </p:blipFill>
            <p:spPr>
              <a:xfrm>
                <a:off x="6424150" y="1672006"/>
                <a:ext cx="676503" cy="647343"/>
              </a:xfrm>
              <a:prstGeom prst="rect">
                <a:avLst/>
              </a:prstGeom>
            </p:spPr>
          </p:pic>
        </p:grpSp>
      </p:grpSp>
      <p:cxnSp>
        <p:nvCxnSpPr>
          <p:cNvPr id="232" name="Straight Arrow Connector 231"/>
          <p:cNvCxnSpPr/>
          <p:nvPr/>
        </p:nvCxnSpPr>
        <p:spPr>
          <a:xfrm flipH="1">
            <a:off x="5570166" y="4560252"/>
            <a:ext cx="3555484" cy="346135"/>
          </a:xfrm>
          <a:prstGeom prst="straightConnector1">
            <a:avLst/>
          </a:prstGeom>
          <a:ln w="53975">
            <a:solidFill>
              <a:schemeClr val="tx1"/>
            </a:solidFill>
            <a:prstDash val="sysDash"/>
            <a:tailEnd type="stealth" w="lg" len="lg"/>
          </a:ln>
          <a:effectLst>
            <a:outerShdw blurRad="50800" dist="38100" dir="2700000" algn="tl" rotWithShape="0">
              <a:prstClr val="black">
                <a:alpha val="40000"/>
              </a:prstClr>
            </a:outerShdw>
          </a:effectLst>
        </p:spPr>
        <p:style>
          <a:lnRef idx="1">
            <a:schemeClr val="accent4"/>
          </a:lnRef>
          <a:fillRef idx="0">
            <a:schemeClr val="accent4"/>
          </a:fillRef>
          <a:effectRef idx="0">
            <a:schemeClr val="accent4"/>
          </a:effectRef>
          <a:fontRef idx="minor">
            <a:schemeClr val="tx1"/>
          </a:fontRef>
        </p:style>
      </p:cxnSp>
      <p:grpSp>
        <p:nvGrpSpPr>
          <p:cNvPr id="248" name="Group 247"/>
          <p:cNvGrpSpPr/>
          <p:nvPr/>
        </p:nvGrpSpPr>
        <p:grpSpPr>
          <a:xfrm>
            <a:off x="8677660" y="2715902"/>
            <a:ext cx="524853" cy="524853"/>
            <a:chOff x="492" y="17985"/>
            <a:chExt cx="524853" cy="524853"/>
          </a:xfrm>
        </p:grpSpPr>
        <p:sp>
          <p:nvSpPr>
            <p:cNvPr id="249" name="Oval 248"/>
            <p:cNvSpPr/>
            <p:nvPr/>
          </p:nvSpPr>
          <p:spPr>
            <a:xfrm>
              <a:off x="492" y="17985"/>
              <a:ext cx="524853" cy="524853"/>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0" name="Oval 4"/>
            <p:cNvSpPr/>
            <p:nvPr/>
          </p:nvSpPr>
          <p:spPr>
            <a:xfrm>
              <a:off x="77355" y="94848"/>
              <a:ext cx="371127" cy="37112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en-US" sz="2400" dirty="0" smtClean="0"/>
                <a:t>1</a:t>
              </a:r>
              <a:endParaRPr lang="en-US" sz="2400" kern="1200" dirty="0"/>
            </a:p>
          </p:txBody>
        </p:sp>
      </p:grpSp>
      <p:sp>
        <p:nvSpPr>
          <p:cNvPr id="260" name="TextBox 259"/>
          <p:cNvSpPr txBox="1"/>
          <p:nvPr/>
        </p:nvSpPr>
        <p:spPr>
          <a:xfrm>
            <a:off x="7097751" y="4774845"/>
            <a:ext cx="1715291" cy="369332"/>
          </a:xfrm>
          <a:prstGeom prst="rect">
            <a:avLst/>
          </a:prstGeom>
          <a:noFill/>
        </p:spPr>
        <p:txBody>
          <a:bodyPr wrap="square" rtlCol="0">
            <a:spAutoFit/>
          </a:bodyPr>
          <a:lstStyle/>
          <a:p>
            <a:r>
              <a:rPr lang="en-US" i="1" dirty="0" smtClean="0">
                <a:latin typeface="Segoe UI Light" panose="020B0502040204020203" pitchFamily="34" charset="0"/>
                <a:cs typeface="Segoe UI Light" panose="020B0502040204020203" pitchFamily="34" charset="0"/>
              </a:rPr>
              <a:t>CSOM / REST</a:t>
            </a:r>
            <a:endParaRPr lang="en-US" i="1" dirty="0">
              <a:latin typeface="Segoe UI Light" panose="020B0502040204020203" pitchFamily="34" charset="0"/>
              <a:cs typeface="Segoe UI Light" panose="020B0502040204020203" pitchFamily="34" charset="0"/>
            </a:endParaRPr>
          </a:p>
        </p:txBody>
      </p:sp>
      <p:grpSp>
        <p:nvGrpSpPr>
          <p:cNvPr id="3" name="Group 2"/>
          <p:cNvGrpSpPr/>
          <p:nvPr/>
        </p:nvGrpSpPr>
        <p:grpSpPr>
          <a:xfrm>
            <a:off x="4712237" y="3218199"/>
            <a:ext cx="1556457" cy="1125997"/>
            <a:chOff x="4709580" y="3116146"/>
            <a:chExt cx="1556457" cy="1125997"/>
          </a:xfrm>
        </p:grpSpPr>
        <p:pic>
          <p:nvPicPr>
            <p:cNvPr id="45" name="Picture 44"/>
            <p:cNvPicPr>
              <a:picLocks noChangeAspect="1"/>
            </p:cNvPicPr>
            <p:nvPr/>
          </p:nvPicPr>
          <p:blipFill>
            <a:blip r:embed="rId13"/>
            <a:stretch>
              <a:fillRect/>
            </a:stretch>
          </p:blipFill>
          <p:spPr>
            <a:xfrm>
              <a:off x="5188852" y="3116146"/>
              <a:ext cx="597915" cy="598560"/>
            </a:xfrm>
            <a:prstGeom prst="rect">
              <a:avLst/>
            </a:prstGeom>
          </p:spPr>
        </p:pic>
        <p:sp>
          <p:nvSpPr>
            <p:cNvPr id="46" name="TextBox 45"/>
            <p:cNvSpPr txBox="1"/>
            <p:nvPr/>
          </p:nvSpPr>
          <p:spPr>
            <a:xfrm>
              <a:off x="4709580" y="3688145"/>
              <a:ext cx="1556457" cy="553998"/>
            </a:xfrm>
            <a:prstGeom prst="rect">
              <a:avLst/>
            </a:prstGeom>
            <a:noFill/>
            <a:ln>
              <a:noFill/>
            </a:ln>
          </p:spPr>
          <p:txBody>
            <a:bodyPr wrap="square" lIns="0" tIns="0" rIns="0" bIns="0" rtlCol="0">
              <a:spAutoFit/>
            </a:bodyPr>
            <a:lstStyle/>
            <a:p>
              <a:pPr algn="ctr"/>
              <a:r>
                <a:rPr lang="en-US" spc="-53" dirty="0" smtClean="0">
                  <a:latin typeface="Segoe UI Light" panose="020B0502040204020203" pitchFamily="34" charset="0"/>
                  <a:cs typeface="Segoe UI Light" panose="020B0502040204020203" pitchFamily="34" charset="0"/>
                </a:rPr>
                <a:t>Custom WCF service</a:t>
              </a:r>
              <a:endParaRPr lang="en-US" spc="-53" dirty="0">
                <a:latin typeface="Segoe UI Light" panose="020B0502040204020203" pitchFamily="34" charset="0"/>
                <a:cs typeface="Segoe UI Light" panose="020B0502040204020203" pitchFamily="34" charset="0"/>
              </a:endParaRPr>
            </a:p>
          </p:txBody>
        </p:sp>
      </p:grpSp>
      <p:cxnSp>
        <p:nvCxnSpPr>
          <p:cNvPr id="50" name="Straight Arrow Connector 49"/>
          <p:cNvCxnSpPr/>
          <p:nvPr/>
        </p:nvCxnSpPr>
        <p:spPr>
          <a:xfrm flipH="1" flipV="1">
            <a:off x="5852168" y="3596296"/>
            <a:ext cx="3273482" cy="470901"/>
          </a:xfrm>
          <a:prstGeom prst="straightConnector1">
            <a:avLst/>
          </a:prstGeom>
          <a:ln w="53975">
            <a:solidFill>
              <a:schemeClr val="tx1"/>
            </a:solidFill>
            <a:prstDash val="sysDash"/>
            <a:tailEnd type="stealth" w="lg" len="lg"/>
          </a:ln>
          <a:effectLst>
            <a:outerShdw blurRad="50800" dist="38100" dir="2700000" algn="tl" rotWithShape="0">
              <a:prstClr val="black">
                <a:alpha val="40000"/>
              </a:prstClr>
            </a:outerShdw>
          </a:effectLst>
        </p:spPr>
        <p:style>
          <a:lnRef idx="1">
            <a:schemeClr val="accent4"/>
          </a:lnRef>
          <a:fillRef idx="0">
            <a:schemeClr val="accent4"/>
          </a:fillRef>
          <a:effectRef idx="0">
            <a:schemeClr val="accent4"/>
          </a:effectRef>
          <a:fontRef idx="minor">
            <a:schemeClr val="tx1"/>
          </a:fontRef>
        </p:style>
      </p:cxnSp>
      <p:grpSp>
        <p:nvGrpSpPr>
          <p:cNvPr id="53" name="Group 52"/>
          <p:cNvGrpSpPr/>
          <p:nvPr/>
        </p:nvGrpSpPr>
        <p:grpSpPr>
          <a:xfrm>
            <a:off x="6980563" y="3489789"/>
            <a:ext cx="524853" cy="524853"/>
            <a:chOff x="492" y="17985"/>
            <a:chExt cx="524853" cy="524853"/>
          </a:xfrm>
        </p:grpSpPr>
        <p:sp>
          <p:nvSpPr>
            <p:cNvPr id="54" name="Oval 53"/>
            <p:cNvSpPr/>
            <p:nvPr/>
          </p:nvSpPr>
          <p:spPr>
            <a:xfrm>
              <a:off x="492" y="17985"/>
              <a:ext cx="524853" cy="524853"/>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5" name="Oval 4"/>
            <p:cNvSpPr/>
            <p:nvPr/>
          </p:nvSpPr>
          <p:spPr>
            <a:xfrm>
              <a:off x="77355" y="94848"/>
              <a:ext cx="371127" cy="37112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en-US" sz="2400" dirty="0"/>
                <a:t>2</a:t>
              </a:r>
              <a:endParaRPr lang="en-US" sz="2400" kern="1200" dirty="0"/>
            </a:p>
          </p:txBody>
        </p:sp>
      </p:grpSp>
      <p:grpSp>
        <p:nvGrpSpPr>
          <p:cNvPr id="56" name="Group 55"/>
          <p:cNvGrpSpPr/>
          <p:nvPr/>
        </p:nvGrpSpPr>
        <p:grpSpPr>
          <a:xfrm>
            <a:off x="6478832" y="4428304"/>
            <a:ext cx="524853" cy="524853"/>
            <a:chOff x="492" y="17985"/>
            <a:chExt cx="524853" cy="524853"/>
          </a:xfrm>
        </p:grpSpPr>
        <p:sp>
          <p:nvSpPr>
            <p:cNvPr id="57" name="Oval 56"/>
            <p:cNvSpPr/>
            <p:nvPr/>
          </p:nvSpPr>
          <p:spPr>
            <a:xfrm>
              <a:off x="492" y="17985"/>
              <a:ext cx="524853" cy="524853"/>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8" name="Oval 4"/>
            <p:cNvSpPr/>
            <p:nvPr/>
          </p:nvSpPr>
          <p:spPr>
            <a:xfrm>
              <a:off x="77355" y="94848"/>
              <a:ext cx="371127" cy="37112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en-US" sz="2400" dirty="0" smtClean="0"/>
                <a:t>3</a:t>
              </a:r>
              <a:endParaRPr lang="en-US" sz="2400" kern="1200" dirty="0"/>
            </a:p>
          </p:txBody>
        </p:sp>
      </p:grpSp>
    </p:spTree>
    <p:extLst>
      <p:ext uri="{BB962C8B-B14F-4D97-AF65-F5344CB8AC3E}">
        <p14:creationId xmlns:p14="http://schemas.microsoft.com/office/powerpoint/2010/main" val="82222808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48"/>
                                        </p:tgtEl>
                                        <p:attrNameLst>
                                          <p:attrName>style.visibility</p:attrName>
                                        </p:attrNameLst>
                                      </p:cBhvr>
                                      <p:to>
                                        <p:strVal val="visible"/>
                                      </p:to>
                                    </p:set>
                                    <p:animEffect transition="in" filter="fade">
                                      <p:cBhvr>
                                        <p:cTn id="7" dur="1000"/>
                                        <p:tgtEl>
                                          <p:spTgt spid="248"/>
                                        </p:tgtEl>
                                      </p:cBhvr>
                                    </p:animEffect>
                                    <p:anim calcmode="lin" valueType="num">
                                      <p:cBhvr>
                                        <p:cTn id="8" dur="1000" fill="hold"/>
                                        <p:tgtEl>
                                          <p:spTgt spid="248"/>
                                        </p:tgtEl>
                                        <p:attrNameLst>
                                          <p:attrName>ppt_x</p:attrName>
                                        </p:attrNameLst>
                                      </p:cBhvr>
                                      <p:tavLst>
                                        <p:tav tm="0">
                                          <p:val>
                                            <p:strVal val="#ppt_x"/>
                                          </p:val>
                                        </p:tav>
                                        <p:tav tm="100000">
                                          <p:val>
                                            <p:strVal val="#ppt_x"/>
                                          </p:val>
                                        </p:tav>
                                      </p:tavLst>
                                    </p:anim>
                                    <p:anim calcmode="lin" valueType="num">
                                      <p:cBhvr>
                                        <p:cTn id="9" dur="1000" fill="hold"/>
                                        <p:tgtEl>
                                          <p:spTgt spid="24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15"/>
                                        </p:tgtEl>
                                        <p:attrNameLst>
                                          <p:attrName>style.visibility</p:attrName>
                                        </p:attrNameLst>
                                      </p:cBhvr>
                                      <p:to>
                                        <p:strVal val="visible"/>
                                      </p:to>
                                    </p:set>
                                    <p:animEffect transition="in" filter="fade">
                                      <p:cBhvr>
                                        <p:cTn id="12" dur="1000"/>
                                        <p:tgtEl>
                                          <p:spTgt spid="215"/>
                                        </p:tgtEl>
                                      </p:cBhvr>
                                    </p:animEffect>
                                    <p:anim calcmode="lin" valueType="num">
                                      <p:cBhvr>
                                        <p:cTn id="13" dur="1000" fill="hold"/>
                                        <p:tgtEl>
                                          <p:spTgt spid="215"/>
                                        </p:tgtEl>
                                        <p:attrNameLst>
                                          <p:attrName>ppt_x</p:attrName>
                                        </p:attrNameLst>
                                      </p:cBhvr>
                                      <p:tavLst>
                                        <p:tav tm="0">
                                          <p:val>
                                            <p:strVal val="#ppt_x"/>
                                          </p:val>
                                        </p:tav>
                                        <p:tav tm="100000">
                                          <p:val>
                                            <p:strVal val="#ppt_x"/>
                                          </p:val>
                                        </p:tav>
                                      </p:tavLst>
                                    </p:anim>
                                    <p:anim calcmode="lin" valueType="num">
                                      <p:cBhvr>
                                        <p:cTn id="14" dur="1000" fill="hold"/>
                                        <p:tgtEl>
                                          <p:spTgt spid="21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1000"/>
                                        <p:tgtEl>
                                          <p:spTgt spid="50"/>
                                        </p:tgtEl>
                                      </p:cBhvr>
                                    </p:animEffect>
                                    <p:anim calcmode="lin" valueType="num">
                                      <p:cBhvr>
                                        <p:cTn id="20" dur="1000" fill="hold"/>
                                        <p:tgtEl>
                                          <p:spTgt spid="50"/>
                                        </p:tgtEl>
                                        <p:attrNameLst>
                                          <p:attrName>ppt_x</p:attrName>
                                        </p:attrNameLst>
                                      </p:cBhvr>
                                      <p:tavLst>
                                        <p:tav tm="0">
                                          <p:val>
                                            <p:strVal val="#ppt_x"/>
                                          </p:val>
                                        </p:tav>
                                        <p:tav tm="100000">
                                          <p:val>
                                            <p:strVal val="#ppt_x"/>
                                          </p:val>
                                        </p:tav>
                                      </p:tavLst>
                                    </p:anim>
                                    <p:anim calcmode="lin" valueType="num">
                                      <p:cBhvr>
                                        <p:cTn id="21" dur="1000" fill="hold"/>
                                        <p:tgtEl>
                                          <p:spTgt spid="50"/>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53"/>
                                        </p:tgtEl>
                                        <p:attrNameLst>
                                          <p:attrName>style.visibility</p:attrName>
                                        </p:attrNameLst>
                                      </p:cBhvr>
                                      <p:to>
                                        <p:strVal val="visible"/>
                                      </p:to>
                                    </p:set>
                                    <p:animEffect transition="in" filter="fade">
                                      <p:cBhvr>
                                        <p:cTn id="24" dur="1000"/>
                                        <p:tgtEl>
                                          <p:spTgt spid="53"/>
                                        </p:tgtEl>
                                      </p:cBhvr>
                                    </p:animEffect>
                                    <p:anim calcmode="lin" valueType="num">
                                      <p:cBhvr>
                                        <p:cTn id="25" dur="1000" fill="hold"/>
                                        <p:tgtEl>
                                          <p:spTgt spid="53"/>
                                        </p:tgtEl>
                                        <p:attrNameLst>
                                          <p:attrName>ppt_x</p:attrName>
                                        </p:attrNameLst>
                                      </p:cBhvr>
                                      <p:tavLst>
                                        <p:tav tm="0">
                                          <p:val>
                                            <p:strVal val="#ppt_x"/>
                                          </p:val>
                                        </p:tav>
                                        <p:tav tm="100000">
                                          <p:val>
                                            <p:strVal val="#ppt_x"/>
                                          </p:val>
                                        </p:tav>
                                      </p:tavLst>
                                    </p:anim>
                                    <p:anim calcmode="lin" valueType="num">
                                      <p:cBhvr>
                                        <p:cTn id="26" dur="1000" fill="hold"/>
                                        <p:tgtEl>
                                          <p:spTgt spid="53"/>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1000"/>
                                        <p:tgtEl>
                                          <p:spTgt spid="3"/>
                                        </p:tgtEl>
                                      </p:cBhvr>
                                    </p:animEffect>
                                    <p:anim calcmode="lin" valueType="num">
                                      <p:cBhvr>
                                        <p:cTn id="30" dur="1000" fill="hold"/>
                                        <p:tgtEl>
                                          <p:spTgt spid="3"/>
                                        </p:tgtEl>
                                        <p:attrNameLst>
                                          <p:attrName>ppt_x</p:attrName>
                                        </p:attrNameLst>
                                      </p:cBhvr>
                                      <p:tavLst>
                                        <p:tav tm="0">
                                          <p:val>
                                            <p:strVal val="#ppt_x"/>
                                          </p:val>
                                        </p:tav>
                                        <p:tav tm="100000">
                                          <p:val>
                                            <p:strVal val="#ppt_x"/>
                                          </p:val>
                                        </p:tav>
                                      </p:tavLst>
                                    </p:anim>
                                    <p:anim calcmode="lin" valueType="num">
                                      <p:cBhvr>
                                        <p:cTn id="31" dur="1000" fill="hold"/>
                                        <p:tgtEl>
                                          <p:spTgt spid="3"/>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2000"/>
                                  </p:stCondLst>
                                  <p:childTnLst>
                                    <p:set>
                                      <p:cBhvr>
                                        <p:cTn id="33" dur="1" fill="hold">
                                          <p:stCondLst>
                                            <p:cond delay="0"/>
                                          </p:stCondLst>
                                        </p:cTn>
                                        <p:tgtEl>
                                          <p:spTgt spid="179"/>
                                        </p:tgtEl>
                                        <p:attrNameLst>
                                          <p:attrName>style.visibility</p:attrName>
                                        </p:attrNameLst>
                                      </p:cBhvr>
                                      <p:to>
                                        <p:strVal val="visible"/>
                                      </p:to>
                                    </p:set>
                                    <p:animEffect transition="in" filter="fade">
                                      <p:cBhvr>
                                        <p:cTn id="34" dur="1000"/>
                                        <p:tgtEl>
                                          <p:spTgt spid="179"/>
                                        </p:tgtEl>
                                      </p:cBhvr>
                                    </p:animEffect>
                                    <p:anim calcmode="lin" valueType="num">
                                      <p:cBhvr>
                                        <p:cTn id="35" dur="1000" fill="hold"/>
                                        <p:tgtEl>
                                          <p:spTgt spid="179"/>
                                        </p:tgtEl>
                                        <p:attrNameLst>
                                          <p:attrName>ppt_x</p:attrName>
                                        </p:attrNameLst>
                                      </p:cBhvr>
                                      <p:tavLst>
                                        <p:tav tm="0">
                                          <p:val>
                                            <p:strVal val="#ppt_x"/>
                                          </p:val>
                                        </p:tav>
                                        <p:tav tm="100000">
                                          <p:val>
                                            <p:strVal val="#ppt_x"/>
                                          </p:val>
                                        </p:tav>
                                      </p:tavLst>
                                    </p:anim>
                                    <p:anim calcmode="lin" valueType="num">
                                      <p:cBhvr>
                                        <p:cTn id="36" dur="1000" fill="hold"/>
                                        <p:tgtEl>
                                          <p:spTgt spid="179"/>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2000"/>
                                  </p:stCondLst>
                                  <p:childTnLst>
                                    <p:set>
                                      <p:cBhvr>
                                        <p:cTn id="38" dur="1" fill="hold">
                                          <p:stCondLst>
                                            <p:cond delay="0"/>
                                          </p:stCondLst>
                                        </p:cTn>
                                        <p:tgtEl>
                                          <p:spTgt spid="172"/>
                                        </p:tgtEl>
                                        <p:attrNameLst>
                                          <p:attrName>style.visibility</p:attrName>
                                        </p:attrNameLst>
                                      </p:cBhvr>
                                      <p:to>
                                        <p:strVal val="visible"/>
                                      </p:to>
                                    </p:set>
                                    <p:animEffect transition="in" filter="fade">
                                      <p:cBhvr>
                                        <p:cTn id="39" dur="1000"/>
                                        <p:tgtEl>
                                          <p:spTgt spid="172"/>
                                        </p:tgtEl>
                                      </p:cBhvr>
                                    </p:animEffect>
                                    <p:anim calcmode="lin" valueType="num">
                                      <p:cBhvr>
                                        <p:cTn id="40" dur="1000" fill="hold"/>
                                        <p:tgtEl>
                                          <p:spTgt spid="172"/>
                                        </p:tgtEl>
                                        <p:attrNameLst>
                                          <p:attrName>ppt_x</p:attrName>
                                        </p:attrNameLst>
                                      </p:cBhvr>
                                      <p:tavLst>
                                        <p:tav tm="0">
                                          <p:val>
                                            <p:strVal val="#ppt_x"/>
                                          </p:val>
                                        </p:tav>
                                        <p:tav tm="100000">
                                          <p:val>
                                            <p:strVal val="#ppt_x"/>
                                          </p:val>
                                        </p:tav>
                                      </p:tavLst>
                                    </p:anim>
                                    <p:anim calcmode="lin" valueType="num">
                                      <p:cBhvr>
                                        <p:cTn id="41" dur="1000" fill="hold"/>
                                        <p:tgtEl>
                                          <p:spTgt spid="172"/>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2000"/>
                                  </p:stCondLst>
                                  <p:childTnLst>
                                    <p:set>
                                      <p:cBhvr>
                                        <p:cTn id="43" dur="1" fill="hold">
                                          <p:stCondLst>
                                            <p:cond delay="0"/>
                                          </p:stCondLst>
                                        </p:cTn>
                                        <p:tgtEl>
                                          <p:spTgt spid="171"/>
                                        </p:tgtEl>
                                        <p:attrNameLst>
                                          <p:attrName>style.visibility</p:attrName>
                                        </p:attrNameLst>
                                      </p:cBhvr>
                                      <p:to>
                                        <p:strVal val="visible"/>
                                      </p:to>
                                    </p:set>
                                    <p:animEffect transition="in" filter="fade">
                                      <p:cBhvr>
                                        <p:cTn id="44" dur="1000"/>
                                        <p:tgtEl>
                                          <p:spTgt spid="171"/>
                                        </p:tgtEl>
                                      </p:cBhvr>
                                    </p:animEffect>
                                    <p:anim calcmode="lin" valueType="num">
                                      <p:cBhvr>
                                        <p:cTn id="45" dur="1000" fill="hold"/>
                                        <p:tgtEl>
                                          <p:spTgt spid="171"/>
                                        </p:tgtEl>
                                        <p:attrNameLst>
                                          <p:attrName>ppt_x</p:attrName>
                                        </p:attrNameLst>
                                      </p:cBhvr>
                                      <p:tavLst>
                                        <p:tav tm="0">
                                          <p:val>
                                            <p:strVal val="#ppt_x"/>
                                          </p:val>
                                        </p:tav>
                                        <p:tav tm="100000">
                                          <p:val>
                                            <p:strVal val="#ppt_x"/>
                                          </p:val>
                                        </p:tav>
                                      </p:tavLst>
                                    </p:anim>
                                    <p:anim calcmode="lin" valueType="num">
                                      <p:cBhvr>
                                        <p:cTn id="46" dur="1000" fill="hold"/>
                                        <p:tgtEl>
                                          <p:spTgt spid="171"/>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nodeType="click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fade">
                                      <p:cBhvr>
                                        <p:cTn id="51" dur="1000"/>
                                        <p:tgtEl>
                                          <p:spTgt spid="56"/>
                                        </p:tgtEl>
                                      </p:cBhvr>
                                    </p:animEffect>
                                    <p:anim calcmode="lin" valueType="num">
                                      <p:cBhvr>
                                        <p:cTn id="52" dur="1000" fill="hold"/>
                                        <p:tgtEl>
                                          <p:spTgt spid="56"/>
                                        </p:tgtEl>
                                        <p:attrNameLst>
                                          <p:attrName>ppt_x</p:attrName>
                                        </p:attrNameLst>
                                      </p:cBhvr>
                                      <p:tavLst>
                                        <p:tav tm="0">
                                          <p:val>
                                            <p:strVal val="#ppt_x"/>
                                          </p:val>
                                        </p:tav>
                                        <p:tav tm="100000">
                                          <p:val>
                                            <p:strVal val="#ppt_x"/>
                                          </p:val>
                                        </p:tav>
                                      </p:tavLst>
                                    </p:anim>
                                    <p:anim calcmode="lin" valueType="num">
                                      <p:cBhvr>
                                        <p:cTn id="53" dur="1000" fill="hold"/>
                                        <p:tgtEl>
                                          <p:spTgt spid="56"/>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232"/>
                                        </p:tgtEl>
                                        <p:attrNameLst>
                                          <p:attrName>style.visibility</p:attrName>
                                        </p:attrNameLst>
                                      </p:cBhvr>
                                      <p:to>
                                        <p:strVal val="visible"/>
                                      </p:to>
                                    </p:set>
                                    <p:animEffect transition="in" filter="fade">
                                      <p:cBhvr>
                                        <p:cTn id="56" dur="1000"/>
                                        <p:tgtEl>
                                          <p:spTgt spid="232"/>
                                        </p:tgtEl>
                                      </p:cBhvr>
                                    </p:animEffect>
                                    <p:anim calcmode="lin" valueType="num">
                                      <p:cBhvr>
                                        <p:cTn id="57" dur="1000" fill="hold"/>
                                        <p:tgtEl>
                                          <p:spTgt spid="232"/>
                                        </p:tgtEl>
                                        <p:attrNameLst>
                                          <p:attrName>ppt_x</p:attrName>
                                        </p:attrNameLst>
                                      </p:cBhvr>
                                      <p:tavLst>
                                        <p:tav tm="0">
                                          <p:val>
                                            <p:strVal val="#ppt_x"/>
                                          </p:val>
                                        </p:tav>
                                        <p:tav tm="100000">
                                          <p:val>
                                            <p:strVal val="#ppt_x"/>
                                          </p:val>
                                        </p:tav>
                                      </p:tavLst>
                                    </p:anim>
                                    <p:anim calcmode="lin" valueType="num">
                                      <p:cBhvr>
                                        <p:cTn id="58" dur="1000" fill="hold"/>
                                        <p:tgtEl>
                                          <p:spTgt spid="232"/>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260"/>
                                        </p:tgtEl>
                                        <p:attrNameLst>
                                          <p:attrName>style.visibility</p:attrName>
                                        </p:attrNameLst>
                                      </p:cBhvr>
                                      <p:to>
                                        <p:strVal val="visible"/>
                                      </p:to>
                                    </p:set>
                                    <p:animEffect transition="in" filter="fade">
                                      <p:cBhvr>
                                        <p:cTn id="61" dur="1000"/>
                                        <p:tgtEl>
                                          <p:spTgt spid="260"/>
                                        </p:tgtEl>
                                      </p:cBhvr>
                                    </p:animEffect>
                                    <p:anim calcmode="lin" valueType="num">
                                      <p:cBhvr>
                                        <p:cTn id="62" dur="1000" fill="hold"/>
                                        <p:tgtEl>
                                          <p:spTgt spid="260"/>
                                        </p:tgtEl>
                                        <p:attrNameLst>
                                          <p:attrName>ppt_x</p:attrName>
                                        </p:attrNameLst>
                                      </p:cBhvr>
                                      <p:tavLst>
                                        <p:tav tm="0">
                                          <p:val>
                                            <p:strVal val="#ppt_x"/>
                                          </p:val>
                                        </p:tav>
                                        <p:tav tm="100000">
                                          <p:val>
                                            <p:strVal val="#ppt_x"/>
                                          </p:val>
                                        </p:tav>
                                      </p:tavLst>
                                    </p:anim>
                                    <p:anim calcmode="lin" valueType="num">
                                      <p:cBhvr>
                                        <p:cTn id="63" dur="1000" fill="hold"/>
                                        <p:tgtEl>
                                          <p:spTgt spid="260"/>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229"/>
                                        </p:tgtEl>
                                        <p:attrNameLst>
                                          <p:attrName>style.visibility</p:attrName>
                                        </p:attrNameLst>
                                      </p:cBhvr>
                                      <p:to>
                                        <p:strVal val="visible"/>
                                      </p:to>
                                    </p:set>
                                    <p:animEffect transition="in" filter="fade">
                                      <p:cBhvr>
                                        <p:cTn id="66" dur="1000"/>
                                        <p:tgtEl>
                                          <p:spTgt spid="229"/>
                                        </p:tgtEl>
                                      </p:cBhvr>
                                    </p:animEffect>
                                    <p:anim calcmode="lin" valueType="num">
                                      <p:cBhvr>
                                        <p:cTn id="67" dur="1000" fill="hold"/>
                                        <p:tgtEl>
                                          <p:spTgt spid="229"/>
                                        </p:tgtEl>
                                        <p:attrNameLst>
                                          <p:attrName>ppt_x</p:attrName>
                                        </p:attrNameLst>
                                      </p:cBhvr>
                                      <p:tavLst>
                                        <p:tav tm="0">
                                          <p:val>
                                            <p:strVal val="#ppt_x"/>
                                          </p:val>
                                        </p:tav>
                                        <p:tav tm="100000">
                                          <p:val>
                                            <p:strVal val="#ppt_x"/>
                                          </p:val>
                                        </p:tav>
                                      </p:tavLst>
                                    </p:anim>
                                    <p:anim calcmode="lin" valueType="num">
                                      <p:cBhvr>
                                        <p:cTn id="68" dur="1000" fill="hold"/>
                                        <p:tgtEl>
                                          <p:spTgt spid="229"/>
                                        </p:tgtEl>
                                        <p:attrNameLst>
                                          <p:attrName>ppt_y</p:attrName>
                                        </p:attrNameLst>
                                      </p:cBhvr>
                                      <p:tavLst>
                                        <p:tav tm="0">
                                          <p:val>
                                            <p:strVal val="#ppt_y+.1"/>
                                          </p:val>
                                        </p:tav>
                                        <p:tav tm="100000">
                                          <p:val>
                                            <p:strVal val="#ppt_y"/>
                                          </p:val>
                                        </p:tav>
                                      </p:tavLst>
                                    </p:anim>
                                  </p:childTnLst>
                                </p:cTn>
                              </p:par>
                              <p:par>
                                <p:cTn id="69" presetID="10" presetClass="entr" presetSubtype="0" fill="hold" nodeType="withEffect">
                                  <p:stCondLst>
                                    <p:cond delay="0"/>
                                  </p:stCondLst>
                                  <p:childTnLst>
                                    <p:set>
                                      <p:cBhvr>
                                        <p:cTn id="70" dur="1" fill="hold">
                                          <p:stCondLst>
                                            <p:cond delay="0"/>
                                          </p:stCondLst>
                                        </p:cTn>
                                        <p:tgtEl>
                                          <p:spTgt spid="41"/>
                                        </p:tgtEl>
                                        <p:attrNameLst>
                                          <p:attrName>style.visibility</p:attrName>
                                        </p:attrNameLst>
                                      </p:cBhvr>
                                      <p:to>
                                        <p:strVal val="visible"/>
                                      </p:to>
                                    </p:set>
                                    <p:animEffect transition="in" filter="fade">
                                      <p:cBhvr>
                                        <p:cTn id="7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p:cNvGrpSpPr/>
          <p:nvPr/>
        </p:nvGrpSpPr>
        <p:grpSpPr>
          <a:xfrm>
            <a:off x="8507356" y="328910"/>
            <a:ext cx="3183489" cy="2717617"/>
            <a:chOff x="3010470" y="1196534"/>
            <a:chExt cx="2587586" cy="2353717"/>
          </a:xfrm>
        </p:grpSpPr>
        <p:pic>
          <p:nvPicPr>
            <p:cNvPr id="43" name="Picture 42"/>
            <p:cNvPicPr>
              <a:picLocks noChangeAspect="1"/>
            </p:cNvPicPr>
            <p:nvPr/>
          </p:nvPicPr>
          <p:blipFill>
            <a:blip r:embed="rId2"/>
            <a:stretch>
              <a:fillRect/>
            </a:stretch>
          </p:blipFill>
          <p:spPr>
            <a:xfrm>
              <a:off x="3010470" y="1472339"/>
              <a:ext cx="2317512" cy="2077912"/>
            </a:xfrm>
            <a:prstGeom prst="rect">
              <a:avLst/>
            </a:prstGeom>
            <a:ln>
              <a:solidFill>
                <a:schemeClr val="bg1">
                  <a:lumMod val="75000"/>
                </a:schemeClr>
              </a:solidFill>
            </a:ln>
          </p:spPr>
        </p:pic>
        <p:pic>
          <p:nvPicPr>
            <p:cNvPr id="44" name="Picture 43"/>
            <p:cNvPicPr>
              <a:picLocks noChangeAspect="1"/>
            </p:cNvPicPr>
            <p:nvPr/>
          </p:nvPicPr>
          <p:blipFill>
            <a:blip r:embed="rId3"/>
            <a:stretch>
              <a:fillRect/>
            </a:stretch>
          </p:blipFill>
          <p:spPr>
            <a:xfrm>
              <a:off x="5055761" y="1196534"/>
              <a:ext cx="542295" cy="542880"/>
            </a:xfrm>
            <a:prstGeom prst="rect">
              <a:avLst/>
            </a:prstGeom>
          </p:spPr>
        </p:pic>
      </p:grpSp>
      <p:pic>
        <p:nvPicPr>
          <p:cNvPr id="171" name="Picture 170"/>
          <p:cNvPicPr>
            <a:picLocks noChangeAspect="1"/>
          </p:cNvPicPr>
          <p:nvPr/>
        </p:nvPicPr>
        <p:blipFill>
          <a:blip r:embed="rId4"/>
          <a:stretch>
            <a:fillRect/>
          </a:stretch>
        </p:blipFill>
        <p:spPr>
          <a:xfrm>
            <a:off x="3920057" y="4813004"/>
            <a:ext cx="2464709" cy="1205369"/>
          </a:xfrm>
          <a:prstGeom prst="rect">
            <a:avLst/>
          </a:prstGeom>
        </p:spPr>
      </p:pic>
      <p:grpSp>
        <p:nvGrpSpPr>
          <p:cNvPr id="179" name="Group 178"/>
          <p:cNvGrpSpPr>
            <a:grpSpLocks noChangeAspect="1"/>
          </p:cNvGrpSpPr>
          <p:nvPr/>
        </p:nvGrpSpPr>
        <p:grpSpPr>
          <a:xfrm>
            <a:off x="319110" y="3479925"/>
            <a:ext cx="3659899" cy="2448000"/>
            <a:chOff x="228958" y="3947862"/>
            <a:chExt cx="3963957" cy="2651376"/>
          </a:xfrm>
        </p:grpSpPr>
        <p:pic>
          <p:nvPicPr>
            <p:cNvPr id="180" name="Picture 179"/>
            <p:cNvPicPr>
              <a:picLocks noChangeAspect="1"/>
            </p:cNvPicPr>
            <p:nvPr/>
          </p:nvPicPr>
          <p:blipFill>
            <a:blip r:embed="rId5"/>
            <a:stretch>
              <a:fillRect/>
            </a:stretch>
          </p:blipFill>
          <p:spPr>
            <a:xfrm>
              <a:off x="228958" y="3947862"/>
              <a:ext cx="3562410" cy="1651084"/>
            </a:xfrm>
            <a:prstGeom prst="rect">
              <a:avLst/>
            </a:prstGeom>
            <a:ln>
              <a:noFill/>
            </a:ln>
            <a:effectLst>
              <a:softEdge rad="12700"/>
            </a:effectLst>
          </p:spPr>
        </p:pic>
        <p:pic>
          <p:nvPicPr>
            <p:cNvPr id="181" name="Picture 180"/>
            <p:cNvPicPr>
              <a:picLocks noChangeAspect="1"/>
            </p:cNvPicPr>
            <p:nvPr/>
          </p:nvPicPr>
          <p:blipFill>
            <a:blip r:embed="rId6"/>
            <a:stretch>
              <a:fillRect/>
            </a:stretch>
          </p:blipFill>
          <p:spPr>
            <a:xfrm>
              <a:off x="2470865" y="4979238"/>
              <a:ext cx="1722050" cy="1620000"/>
            </a:xfrm>
            <a:prstGeom prst="rect">
              <a:avLst/>
            </a:prstGeom>
            <a:ln>
              <a:noFill/>
            </a:ln>
            <a:effectLst>
              <a:softEdge rad="12700"/>
            </a:effectLst>
          </p:spPr>
        </p:pic>
      </p:grpSp>
      <p:pic>
        <p:nvPicPr>
          <p:cNvPr id="170" name="Picture 169"/>
          <p:cNvPicPr>
            <a:picLocks noChangeAspect="1"/>
          </p:cNvPicPr>
          <p:nvPr/>
        </p:nvPicPr>
        <p:blipFill>
          <a:blip r:embed="rId7"/>
          <a:stretch>
            <a:fillRect/>
          </a:stretch>
        </p:blipFill>
        <p:spPr>
          <a:xfrm>
            <a:off x="2620109" y="1688383"/>
            <a:ext cx="2544615" cy="2324640"/>
          </a:xfrm>
          <a:prstGeom prst="rect">
            <a:avLst/>
          </a:prstGeom>
        </p:spPr>
      </p:pic>
      <p:sp>
        <p:nvSpPr>
          <p:cNvPr id="211" name="Title 210"/>
          <p:cNvSpPr>
            <a:spLocks noGrp="1"/>
          </p:cNvSpPr>
          <p:nvPr>
            <p:ph type="title"/>
          </p:nvPr>
        </p:nvSpPr>
        <p:spPr/>
        <p:txBody>
          <a:bodyPr/>
          <a:lstStyle/>
          <a:p>
            <a:r>
              <a:rPr lang="en-US" sz="4800" dirty="0" smtClean="0"/>
              <a:t>Site provisioning on Office 365</a:t>
            </a:r>
            <a:endParaRPr lang="en-US" sz="4800" dirty="0"/>
          </a:p>
        </p:txBody>
      </p:sp>
      <p:grpSp>
        <p:nvGrpSpPr>
          <p:cNvPr id="215" name="Group 214"/>
          <p:cNvGrpSpPr/>
          <p:nvPr/>
        </p:nvGrpSpPr>
        <p:grpSpPr>
          <a:xfrm>
            <a:off x="9231584" y="2802696"/>
            <a:ext cx="2414946" cy="1859424"/>
            <a:chOff x="9617374" y="4188001"/>
            <a:chExt cx="2414946" cy="1859424"/>
          </a:xfrm>
        </p:grpSpPr>
        <p:sp>
          <p:nvSpPr>
            <p:cNvPr id="210" name="Arc 209"/>
            <p:cNvSpPr/>
            <p:nvPr/>
          </p:nvSpPr>
          <p:spPr>
            <a:xfrm rot="7278327">
              <a:off x="9617374" y="5255425"/>
              <a:ext cx="792000" cy="792000"/>
            </a:xfrm>
            <a:prstGeom prst="arc">
              <a:avLst>
                <a:gd name="adj1" fmla="val 2097834"/>
                <a:gd name="adj2" fmla="val 366333"/>
              </a:avLst>
            </a:prstGeom>
            <a:ln w="57150">
              <a:solidFill>
                <a:schemeClr val="tx1"/>
              </a:solidFill>
              <a:headEnd type="diamond" w="sm" len="med"/>
              <a:tailEnd type="stealth" w="lg" len="lg"/>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latin typeface="Segoe UI Light" panose="020B0502040204020203" pitchFamily="34" charset="0"/>
                <a:cs typeface="Segoe UI Light" panose="020B0502040204020203" pitchFamily="34" charset="0"/>
              </a:endParaRPr>
            </a:p>
          </p:txBody>
        </p:sp>
        <p:pic>
          <p:nvPicPr>
            <p:cNvPr id="169" name="Picture 168"/>
            <p:cNvPicPr>
              <a:picLocks noChangeAspect="1"/>
            </p:cNvPicPr>
            <p:nvPr/>
          </p:nvPicPr>
          <p:blipFill>
            <a:blip r:embed="rId8"/>
            <a:stretch>
              <a:fillRect/>
            </a:stretch>
          </p:blipFill>
          <p:spPr>
            <a:xfrm>
              <a:off x="9856187" y="4188001"/>
              <a:ext cx="2176133" cy="1691280"/>
            </a:xfrm>
            <a:prstGeom prst="rect">
              <a:avLst/>
            </a:prstGeom>
          </p:spPr>
        </p:pic>
      </p:grpSp>
      <p:grpSp>
        <p:nvGrpSpPr>
          <p:cNvPr id="229" name="Group 228"/>
          <p:cNvGrpSpPr/>
          <p:nvPr/>
        </p:nvGrpSpPr>
        <p:grpSpPr>
          <a:xfrm>
            <a:off x="9473391" y="4856769"/>
            <a:ext cx="2441023" cy="1088765"/>
            <a:chOff x="9556388" y="4856769"/>
            <a:chExt cx="2441023" cy="1088765"/>
          </a:xfrm>
        </p:grpSpPr>
        <p:pic>
          <p:nvPicPr>
            <p:cNvPr id="225" name="Picture 224"/>
            <p:cNvPicPr>
              <a:picLocks noChangeAspect="1"/>
            </p:cNvPicPr>
            <p:nvPr/>
          </p:nvPicPr>
          <p:blipFill>
            <a:blip r:embed="rId9">
              <a:grayscl/>
              <a:extLst>
                <a:ext uri="{BEBA8EAE-BF5A-486C-A8C5-ECC9F3942E4B}">
                  <a14:imgProps xmlns:a14="http://schemas.microsoft.com/office/drawing/2010/main">
                    <a14:imgLayer r:embed="rId10">
                      <a14:imgEffect>
                        <a14:sharpenSoften amount="8000"/>
                      </a14:imgEffect>
                      <a14:imgEffect>
                        <a14:brightnessContrast bright="-40000" contrast="-40000"/>
                      </a14:imgEffect>
                    </a14:imgLayer>
                  </a14:imgProps>
                </a:ext>
              </a:extLst>
            </a:blip>
            <a:stretch>
              <a:fillRect/>
            </a:stretch>
          </p:blipFill>
          <p:spPr>
            <a:xfrm>
              <a:off x="9556388" y="4856769"/>
              <a:ext cx="551983" cy="617473"/>
            </a:xfrm>
            <a:prstGeom prst="rect">
              <a:avLst/>
            </a:prstGeom>
          </p:spPr>
        </p:pic>
        <p:sp>
          <p:nvSpPr>
            <p:cNvPr id="226" name="TextBox 225"/>
            <p:cNvSpPr txBox="1"/>
            <p:nvPr/>
          </p:nvSpPr>
          <p:spPr>
            <a:xfrm>
              <a:off x="10135658" y="4906387"/>
              <a:ext cx="1861753" cy="553998"/>
            </a:xfrm>
            <a:prstGeom prst="rect">
              <a:avLst/>
            </a:prstGeom>
            <a:noFill/>
            <a:ln>
              <a:noFill/>
            </a:ln>
          </p:spPr>
          <p:txBody>
            <a:bodyPr wrap="square" lIns="0" tIns="0" rIns="0" bIns="0" rtlCol="0">
              <a:spAutoFit/>
            </a:bodyPr>
            <a:lstStyle/>
            <a:p>
              <a:r>
                <a:rPr lang="en-US" spc="-53" dirty="0" smtClean="0">
                  <a:latin typeface="Segoe UI Light" panose="020B0502040204020203" pitchFamily="34" charset="0"/>
                  <a:cs typeface="Segoe UI Light" panose="020B0502040204020203" pitchFamily="34" charset="0"/>
                </a:rPr>
                <a:t>Own app specific configuration</a:t>
              </a:r>
              <a:endParaRPr lang="en-US" spc="-53" dirty="0">
                <a:latin typeface="Segoe UI Light" panose="020B0502040204020203" pitchFamily="34" charset="0"/>
                <a:cs typeface="Segoe UI Light" panose="020B0502040204020203" pitchFamily="34" charset="0"/>
              </a:endParaRPr>
            </a:p>
          </p:txBody>
        </p:sp>
        <p:sp>
          <p:nvSpPr>
            <p:cNvPr id="227" name="Freeform 128"/>
            <p:cNvSpPr>
              <a:spLocks noChangeAspect="1" noEditPoints="1"/>
            </p:cNvSpPr>
            <p:nvPr/>
          </p:nvSpPr>
          <p:spPr bwMode="black">
            <a:xfrm>
              <a:off x="9658449" y="5585534"/>
              <a:ext cx="409042" cy="360000"/>
            </a:xfrm>
            <a:custGeom>
              <a:avLst/>
              <a:gdLst>
                <a:gd name="T0" fmla="*/ 49 w 71"/>
                <a:gd name="T1" fmla="*/ 21 h 62"/>
                <a:gd name="T2" fmla="*/ 49 w 71"/>
                <a:gd name="T3" fmla="*/ 19 h 62"/>
                <a:gd name="T4" fmla="*/ 49 w 71"/>
                <a:gd name="T5" fmla="*/ 19 h 62"/>
                <a:gd name="T6" fmla="*/ 48 w 71"/>
                <a:gd name="T7" fmla="*/ 17 h 62"/>
                <a:gd name="T8" fmla="*/ 32 w 71"/>
                <a:gd name="T9" fmla="*/ 2 h 62"/>
                <a:gd name="T10" fmla="*/ 28 w 71"/>
                <a:gd name="T11" fmla="*/ 0 h 62"/>
                <a:gd name="T12" fmla="*/ 28 w 71"/>
                <a:gd name="T13" fmla="*/ 0 h 62"/>
                <a:gd name="T14" fmla="*/ 28 w 71"/>
                <a:gd name="T15" fmla="*/ 0 h 62"/>
                <a:gd name="T16" fmla="*/ 6 w 71"/>
                <a:gd name="T17" fmla="*/ 0 h 62"/>
                <a:gd name="T18" fmla="*/ 0 w 71"/>
                <a:gd name="T19" fmla="*/ 5 h 62"/>
                <a:gd name="T20" fmla="*/ 0 w 71"/>
                <a:gd name="T21" fmla="*/ 56 h 62"/>
                <a:gd name="T22" fmla="*/ 6 w 71"/>
                <a:gd name="T23" fmla="*/ 62 h 62"/>
                <a:gd name="T24" fmla="*/ 44 w 71"/>
                <a:gd name="T25" fmla="*/ 62 h 62"/>
                <a:gd name="T26" fmla="*/ 50 w 71"/>
                <a:gd name="T27" fmla="*/ 56 h 62"/>
                <a:gd name="T28" fmla="*/ 50 w 71"/>
                <a:gd name="T29" fmla="*/ 21 h 62"/>
                <a:gd name="T30" fmla="*/ 49 w 71"/>
                <a:gd name="T31" fmla="*/ 21 h 62"/>
                <a:gd name="T32" fmla="*/ 28 w 71"/>
                <a:gd name="T33" fmla="*/ 5 h 62"/>
                <a:gd name="T34" fmla="*/ 44 w 71"/>
                <a:gd name="T35" fmla="*/ 21 h 62"/>
                <a:gd name="T36" fmla="*/ 28 w 71"/>
                <a:gd name="T37" fmla="*/ 21 h 62"/>
                <a:gd name="T38" fmla="*/ 28 w 71"/>
                <a:gd name="T39" fmla="*/ 5 h 62"/>
                <a:gd name="T40" fmla="*/ 44 w 71"/>
                <a:gd name="T41" fmla="*/ 56 h 62"/>
                <a:gd name="T42" fmla="*/ 6 w 71"/>
                <a:gd name="T43" fmla="*/ 56 h 62"/>
                <a:gd name="T44" fmla="*/ 6 w 71"/>
                <a:gd name="T45" fmla="*/ 5 h 62"/>
                <a:gd name="T46" fmla="*/ 23 w 71"/>
                <a:gd name="T47" fmla="*/ 5 h 62"/>
                <a:gd name="T48" fmla="*/ 23 w 71"/>
                <a:gd name="T49" fmla="*/ 21 h 62"/>
                <a:gd name="T50" fmla="*/ 28 w 71"/>
                <a:gd name="T51" fmla="*/ 27 h 62"/>
                <a:gd name="T52" fmla="*/ 44 w 71"/>
                <a:gd name="T53" fmla="*/ 27 h 62"/>
                <a:gd name="T54" fmla="*/ 44 w 71"/>
                <a:gd name="T55" fmla="*/ 56 h 62"/>
                <a:gd name="T56" fmla="*/ 58 w 71"/>
                <a:gd name="T57" fmla="*/ 14 h 62"/>
                <a:gd name="T58" fmla="*/ 60 w 71"/>
                <a:gd name="T59" fmla="*/ 19 h 62"/>
                <a:gd name="T60" fmla="*/ 60 w 71"/>
                <a:gd name="T61" fmla="*/ 56 h 62"/>
                <a:gd name="T62" fmla="*/ 55 w 71"/>
                <a:gd name="T63" fmla="*/ 62 h 62"/>
                <a:gd name="T64" fmla="*/ 53 w 71"/>
                <a:gd name="T65" fmla="*/ 62 h 62"/>
                <a:gd name="T66" fmla="*/ 55 w 71"/>
                <a:gd name="T67" fmla="*/ 57 h 62"/>
                <a:gd name="T68" fmla="*/ 55 w 71"/>
                <a:gd name="T69" fmla="*/ 21 h 62"/>
                <a:gd name="T70" fmla="*/ 53 w 71"/>
                <a:gd name="T71" fmla="*/ 15 h 62"/>
                <a:gd name="T72" fmla="*/ 37 w 71"/>
                <a:gd name="T73" fmla="*/ 0 h 62"/>
                <a:gd name="T74" fmla="*/ 37 w 71"/>
                <a:gd name="T75" fmla="*/ 0 h 62"/>
                <a:gd name="T76" fmla="*/ 39 w 71"/>
                <a:gd name="T77" fmla="*/ 0 h 62"/>
                <a:gd name="T78" fmla="*/ 40 w 71"/>
                <a:gd name="T79" fmla="*/ 0 h 62"/>
                <a:gd name="T80" fmla="*/ 47 w 71"/>
                <a:gd name="T81" fmla="*/ 3 h 62"/>
                <a:gd name="T82" fmla="*/ 58 w 71"/>
                <a:gd name="T83" fmla="*/ 14 h 62"/>
                <a:gd name="T84" fmla="*/ 69 w 71"/>
                <a:gd name="T85" fmla="*/ 13 h 62"/>
                <a:gd name="T86" fmla="*/ 71 w 71"/>
                <a:gd name="T87" fmla="*/ 17 h 62"/>
                <a:gd name="T88" fmla="*/ 71 w 71"/>
                <a:gd name="T89" fmla="*/ 56 h 62"/>
                <a:gd name="T90" fmla="*/ 65 w 71"/>
                <a:gd name="T91" fmla="*/ 62 h 62"/>
                <a:gd name="T92" fmla="*/ 64 w 71"/>
                <a:gd name="T93" fmla="*/ 62 h 62"/>
                <a:gd name="T94" fmla="*/ 65 w 71"/>
                <a:gd name="T95" fmla="*/ 57 h 62"/>
                <a:gd name="T96" fmla="*/ 65 w 71"/>
                <a:gd name="T97" fmla="*/ 18 h 62"/>
                <a:gd name="T98" fmla="*/ 64 w 71"/>
                <a:gd name="T99" fmla="*/ 14 h 62"/>
                <a:gd name="T100" fmla="*/ 50 w 71"/>
                <a:gd name="T101" fmla="*/ 0 h 62"/>
                <a:gd name="T102" fmla="*/ 50 w 71"/>
                <a:gd name="T103" fmla="*/ 0 h 62"/>
                <a:gd name="T104" fmla="*/ 51 w 71"/>
                <a:gd name="T105" fmla="*/ 0 h 62"/>
                <a:gd name="T106" fmla="*/ 52 w 71"/>
                <a:gd name="T107" fmla="*/ 0 h 62"/>
                <a:gd name="T108" fmla="*/ 59 w 71"/>
                <a:gd name="T109" fmla="*/ 3 h 62"/>
                <a:gd name="T110" fmla="*/ 69 w 71"/>
                <a:gd name="T111"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 h="62">
                  <a:moveTo>
                    <a:pt x="49" y="21"/>
                  </a:moveTo>
                  <a:cubicBezTo>
                    <a:pt x="49" y="20"/>
                    <a:pt x="49" y="20"/>
                    <a:pt x="49" y="19"/>
                  </a:cubicBezTo>
                  <a:cubicBezTo>
                    <a:pt x="49" y="19"/>
                    <a:pt x="49" y="19"/>
                    <a:pt x="49" y="19"/>
                  </a:cubicBezTo>
                  <a:cubicBezTo>
                    <a:pt x="49" y="18"/>
                    <a:pt x="48" y="18"/>
                    <a:pt x="48" y="17"/>
                  </a:cubicBezTo>
                  <a:cubicBezTo>
                    <a:pt x="32" y="2"/>
                    <a:pt x="32" y="2"/>
                    <a:pt x="32" y="2"/>
                  </a:cubicBezTo>
                  <a:cubicBezTo>
                    <a:pt x="31" y="0"/>
                    <a:pt x="30" y="0"/>
                    <a:pt x="28" y="0"/>
                  </a:cubicBezTo>
                  <a:cubicBezTo>
                    <a:pt x="28" y="0"/>
                    <a:pt x="28" y="0"/>
                    <a:pt x="28" y="0"/>
                  </a:cubicBezTo>
                  <a:cubicBezTo>
                    <a:pt x="28" y="0"/>
                    <a:pt x="28" y="0"/>
                    <a:pt x="28" y="0"/>
                  </a:cubicBezTo>
                  <a:cubicBezTo>
                    <a:pt x="6" y="0"/>
                    <a:pt x="6" y="0"/>
                    <a:pt x="6" y="0"/>
                  </a:cubicBezTo>
                  <a:cubicBezTo>
                    <a:pt x="3" y="0"/>
                    <a:pt x="0" y="2"/>
                    <a:pt x="0" y="5"/>
                  </a:cubicBezTo>
                  <a:cubicBezTo>
                    <a:pt x="0" y="56"/>
                    <a:pt x="0" y="56"/>
                    <a:pt x="0" y="56"/>
                  </a:cubicBezTo>
                  <a:cubicBezTo>
                    <a:pt x="0" y="59"/>
                    <a:pt x="3" y="62"/>
                    <a:pt x="6" y="62"/>
                  </a:cubicBezTo>
                  <a:cubicBezTo>
                    <a:pt x="44" y="62"/>
                    <a:pt x="44" y="62"/>
                    <a:pt x="44" y="62"/>
                  </a:cubicBezTo>
                  <a:cubicBezTo>
                    <a:pt x="47" y="62"/>
                    <a:pt x="50" y="59"/>
                    <a:pt x="50" y="56"/>
                  </a:cubicBezTo>
                  <a:cubicBezTo>
                    <a:pt x="50" y="21"/>
                    <a:pt x="50" y="21"/>
                    <a:pt x="50" y="21"/>
                  </a:cubicBezTo>
                  <a:cubicBezTo>
                    <a:pt x="50" y="21"/>
                    <a:pt x="49" y="21"/>
                    <a:pt x="49" y="21"/>
                  </a:cubicBezTo>
                  <a:close/>
                  <a:moveTo>
                    <a:pt x="28" y="5"/>
                  </a:moveTo>
                  <a:cubicBezTo>
                    <a:pt x="44" y="21"/>
                    <a:pt x="44" y="21"/>
                    <a:pt x="44" y="21"/>
                  </a:cubicBezTo>
                  <a:cubicBezTo>
                    <a:pt x="28" y="21"/>
                    <a:pt x="28" y="21"/>
                    <a:pt x="28" y="21"/>
                  </a:cubicBezTo>
                  <a:lnTo>
                    <a:pt x="28" y="5"/>
                  </a:lnTo>
                  <a:close/>
                  <a:moveTo>
                    <a:pt x="44" y="56"/>
                  </a:moveTo>
                  <a:cubicBezTo>
                    <a:pt x="6" y="56"/>
                    <a:pt x="6" y="56"/>
                    <a:pt x="6" y="56"/>
                  </a:cubicBezTo>
                  <a:cubicBezTo>
                    <a:pt x="6" y="5"/>
                    <a:pt x="6" y="5"/>
                    <a:pt x="6" y="5"/>
                  </a:cubicBezTo>
                  <a:cubicBezTo>
                    <a:pt x="23" y="5"/>
                    <a:pt x="23" y="5"/>
                    <a:pt x="23" y="5"/>
                  </a:cubicBezTo>
                  <a:cubicBezTo>
                    <a:pt x="23" y="21"/>
                    <a:pt x="23" y="21"/>
                    <a:pt x="23" y="21"/>
                  </a:cubicBezTo>
                  <a:cubicBezTo>
                    <a:pt x="23" y="24"/>
                    <a:pt x="25" y="27"/>
                    <a:pt x="28" y="27"/>
                  </a:cubicBezTo>
                  <a:cubicBezTo>
                    <a:pt x="44" y="27"/>
                    <a:pt x="44" y="27"/>
                    <a:pt x="44" y="27"/>
                  </a:cubicBezTo>
                  <a:lnTo>
                    <a:pt x="44" y="56"/>
                  </a:lnTo>
                  <a:close/>
                  <a:moveTo>
                    <a:pt x="58" y="14"/>
                  </a:moveTo>
                  <a:cubicBezTo>
                    <a:pt x="59" y="15"/>
                    <a:pt x="60" y="17"/>
                    <a:pt x="60" y="19"/>
                  </a:cubicBezTo>
                  <a:cubicBezTo>
                    <a:pt x="60" y="56"/>
                    <a:pt x="60" y="56"/>
                    <a:pt x="60" y="56"/>
                  </a:cubicBezTo>
                  <a:cubicBezTo>
                    <a:pt x="60" y="59"/>
                    <a:pt x="58" y="62"/>
                    <a:pt x="55" y="62"/>
                  </a:cubicBezTo>
                  <a:cubicBezTo>
                    <a:pt x="53" y="62"/>
                    <a:pt x="53" y="62"/>
                    <a:pt x="53" y="62"/>
                  </a:cubicBezTo>
                  <a:cubicBezTo>
                    <a:pt x="54" y="60"/>
                    <a:pt x="55" y="59"/>
                    <a:pt x="55" y="57"/>
                  </a:cubicBezTo>
                  <a:cubicBezTo>
                    <a:pt x="55" y="21"/>
                    <a:pt x="55" y="21"/>
                    <a:pt x="55" y="21"/>
                  </a:cubicBezTo>
                  <a:cubicBezTo>
                    <a:pt x="55" y="19"/>
                    <a:pt x="54" y="17"/>
                    <a:pt x="53" y="15"/>
                  </a:cubicBezTo>
                  <a:cubicBezTo>
                    <a:pt x="37" y="0"/>
                    <a:pt x="37" y="0"/>
                    <a:pt x="37" y="0"/>
                  </a:cubicBezTo>
                  <a:cubicBezTo>
                    <a:pt x="37" y="0"/>
                    <a:pt x="37" y="0"/>
                    <a:pt x="37" y="0"/>
                  </a:cubicBezTo>
                  <a:cubicBezTo>
                    <a:pt x="39" y="0"/>
                    <a:pt x="39" y="0"/>
                    <a:pt x="39" y="0"/>
                  </a:cubicBezTo>
                  <a:cubicBezTo>
                    <a:pt x="40" y="0"/>
                    <a:pt x="40" y="0"/>
                    <a:pt x="40" y="0"/>
                  </a:cubicBezTo>
                  <a:cubicBezTo>
                    <a:pt x="41" y="0"/>
                    <a:pt x="44" y="0"/>
                    <a:pt x="47" y="3"/>
                  </a:cubicBezTo>
                  <a:cubicBezTo>
                    <a:pt x="58" y="14"/>
                    <a:pt x="58" y="14"/>
                    <a:pt x="58" y="14"/>
                  </a:cubicBezTo>
                  <a:moveTo>
                    <a:pt x="69" y="13"/>
                  </a:moveTo>
                  <a:cubicBezTo>
                    <a:pt x="70" y="14"/>
                    <a:pt x="71" y="16"/>
                    <a:pt x="71" y="17"/>
                  </a:cubicBezTo>
                  <a:cubicBezTo>
                    <a:pt x="71" y="56"/>
                    <a:pt x="71" y="56"/>
                    <a:pt x="71" y="56"/>
                  </a:cubicBezTo>
                  <a:cubicBezTo>
                    <a:pt x="71" y="59"/>
                    <a:pt x="68" y="62"/>
                    <a:pt x="65" y="62"/>
                  </a:cubicBezTo>
                  <a:cubicBezTo>
                    <a:pt x="64" y="62"/>
                    <a:pt x="64" y="62"/>
                    <a:pt x="64" y="62"/>
                  </a:cubicBezTo>
                  <a:cubicBezTo>
                    <a:pt x="65" y="60"/>
                    <a:pt x="65" y="59"/>
                    <a:pt x="65" y="57"/>
                  </a:cubicBezTo>
                  <a:cubicBezTo>
                    <a:pt x="65" y="18"/>
                    <a:pt x="65" y="18"/>
                    <a:pt x="65" y="18"/>
                  </a:cubicBezTo>
                  <a:cubicBezTo>
                    <a:pt x="65" y="17"/>
                    <a:pt x="65" y="15"/>
                    <a:pt x="64" y="14"/>
                  </a:cubicBezTo>
                  <a:cubicBezTo>
                    <a:pt x="50" y="0"/>
                    <a:pt x="50" y="0"/>
                    <a:pt x="50" y="0"/>
                  </a:cubicBezTo>
                  <a:cubicBezTo>
                    <a:pt x="50" y="0"/>
                    <a:pt x="50" y="0"/>
                    <a:pt x="50" y="0"/>
                  </a:cubicBezTo>
                  <a:cubicBezTo>
                    <a:pt x="51" y="0"/>
                    <a:pt x="51" y="0"/>
                    <a:pt x="51" y="0"/>
                  </a:cubicBezTo>
                  <a:cubicBezTo>
                    <a:pt x="52" y="0"/>
                    <a:pt x="52" y="0"/>
                    <a:pt x="52" y="0"/>
                  </a:cubicBezTo>
                  <a:cubicBezTo>
                    <a:pt x="54" y="0"/>
                    <a:pt x="56" y="0"/>
                    <a:pt x="59" y="3"/>
                  </a:cubicBezTo>
                  <a:cubicBezTo>
                    <a:pt x="69" y="13"/>
                    <a:pt x="69" y="13"/>
                    <a:pt x="69" y="13"/>
                  </a:cubicBezTo>
                </a:path>
              </a:pathLst>
            </a:custGeom>
            <a:solidFill>
              <a:schemeClr val="tx1"/>
            </a:solidFill>
            <a:ln>
              <a:noFill/>
            </a:ln>
            <a:extLst/>
          </p:spPr>
          <p:txBody>
            <a:bodyPr vert="horz" wrap="square" lIns="68589" tIns="34295" rIns="68589" bIns="34295" numCol="1" anchor="t" anchorCtr="0" compatLnSpc="1">
              <a:prstTxWarp prst="textNoShape">
                <a:avLst/>
              </a:prstTxWarp>
            </a:bodyPr>
            <a:lstStyle/>
            <a:p>
              <a:endParaRPr lang="en-US" dirty="0"/>
            </a:p>
          </p:txBody>
        </p:sp>
        <p:sp>
          <p:nvSpPr>
            <p:cNvPr id="228" name="TextBox 227"/>
            <p:cNvSpPr txBox="1"/>
            <p:nvPr/>
          </p:nvSpPr>
          <p:spPr>
            <a:xfrm>
              <a:off x="10135657" y="5627034"/>
              <a:ext cx="943509" cy="276999"/>
            </a:xfrm>
            <a:prstGeom prst="rect">
              <a:avLst/>
            </a:prstGeom>
            <a:noFill/>
            <a:ln>
              <a:noFill/>
            </a:ln>
          </p:spPr>
          <p:txBody>
            <a:bodyPr wrap="square" lIns="0" tIns="0" rIns="0" bIns="0" rtlCol="0">
              <a:spAutoFit/>
            </a:bodyPr>
            <a:lstStyle/>
            <a:p>
              <a:r>
                <a:rPr lang="en-US" spc="-53" dirty="0" smtClean="0">
                  <a:latin typeface="Segoe UI Light" panose="020B0502040204020203" pitchFamily="34" charset="0"/>
                  <a:cs typeface="Segoe UI Light" panose="020B0502040204020203" pitchFamily="34" charset="0"/>
                </a:rPr>
                <a:t>Artefacts</a:t>
              </a:r>
              <a:endParaRPr lang="en-US" spc="-53" dirty="0">
                <a:latin typeface="Segoe UI Light" panose="020B0502040204020203" pitchFamily="34" charset="0"/>
                <a:cs typeface="Segoe UI Light" panose="020B0502040204020203" pitchFamily="34" charset="0"/>
              </a:endParaRPr>
            </a:p>
          </p:txBody>
        </p:sp>
      </p:grpSp>
      <p:grpSp>
        <p:nvGrpSpPr>
          <p:cNvPr id="172" name="Group 171"/>
          <p:cNvGrpSpPr/>
          <p:nvPr/>
        </p:nvGrpSpPr>
        <p:grpSpPr>
          <a:xfrm>
            <a:off x="3851022" y="4148564"/>
            <a:ext cx="958031" cy="761402"/>
            <a:chOff x="7956376" y="6096598"/>
            <a:chExt cx="958031" cy="761402"/>
          </a:xfrm>
        </p:grpSpPr>
        <p:sp>
          <p:nvSpPr>
            <p:cNvPr id="173" name="Arc 172"/>
            <p:cNvSpPr/>
            <p:nvPr/>
          </p:nvSpPr>
          <p:spPr>
            <a:xfrm rot="16200000">
              <a:off x="8018335" y="6034639"/>
              <a:ext cx="761402" cy="885320"/>
            </a:xfrm>
            <a:prstGeom prst="arc">
              <a:avLst>
                <a:gd name="adj1" fmla="val 2097834"/>
                <a:gd name="adj2" fmla="val 366333"/>
              </a:avLst>
            </a:prstGeom>
            <a:ln w="41275">
              <a:solidFill>
                <a:schemeClr val="tx1">
                  <a:alpha val="80000"/>
                </a:schemeClr>
              </a:solidFill>
              <a:headEnd type="diamond" w="sm" len="med"/>
              <a:tailEnd type="stealth" w="lg" len="lg"/>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latin typeface="Segoe UI Light" panose="020B0502040204020203" pitchFamily="34" charset="0"/>
                <a:cs typeface="Segoe UI Light" panose="020B0502040204020203" pitchFamily="34" charset="0"/>
              </a:endParaRPr>
            </a:p>
          </p:txBody>
        </p:sp>
        <p:grpSp>
          <p:nvGrpSpPr>
            <p:cNvPr id="174" name="Group 173"/>
            <p:cNvGrpSpPr/>
            <p:nvPr/>
          </p:nvGrpSpPr>
          <p:grpSpPr>
            <a:xfrm>
              <a:off x="8025411" y="6179038"/>
              <a:ext cx="888996" cy="539522"/>
              <a:chOff x="6424150" y="1672006"/>
              <a:chExt cx="1358959" cy="885085"/>
            </a:xfrm>
          </p:grpSpPr>
          <p:grpSp>
            <p:nvGrpSpPr>
              <p:cNvPr id="175" name="Group 174"/>
              <p:cNvGrpSpPr/>
              <p:nvPr/>
            </p:nvGrpSpPr>
            <p:grpSpPr>
              <a:xfrm>
                <a:off x="6858521" y="1788756"/>
                <a:ext cx="924588" cy="768335"/>
                <a:chOff x="6948264" y="1076489"/>
                <a:chExt cx="924588" cy="768335"/>
              </a:xfrm>
            </p:grpSpPr>
            <p:pic>
              <p:nvPicPr>
                <p:cNvPr id="177" name="Picture 176"/>
                <p:cNvPicPr>
                  <a:picLocks noChangeAspect="1"/>
                </p:cNvPicPr>
                <p:nvPr/>
              </p:nvPicPr>
              <p:blipFill>
                <a:blip r:embed="rId11"/>
                <a:stretch>
                  <a:fillRect/>
                </a:stretch>
              </p:blipFill>
              <p:spPr>
                <a:xfrm>
                  <a:off x="6948264" y="1076489"/>
                  <a:ext cx="676503" cy="768335"/>
                </a:xfrm>
                <a:prstGeom prst="rect">
                  <a:avLst/>
                </a:prstGeom>
                <a:effectLst>
                  <a:softEdge rad="31750"/>
                </a:effectLst>
              </p:spPr>
            </p:pic>
            <p:sp>
              <p:nvSpPr>
                <p:cNvPr id="178" name="TextBox 177"/>
                <p:cNvSpPr txBox="1"/>
                <p:nvPr/>
              </p:nvSpPr>
              <p:spPr>
                <a:xfrm>
                  <a:off x="7117254" y="1388174"/>
                  <a:ext cx="755598" cy="302944"/>
                </a:xfrm>
                <a:prstGeom prst="rect">
                  <a:avLst/>
                </a:prstGeom>
                <a:solidFill>
                  <a:schemeClr val="bg1">
                    <a:alpha val="50000"/>
                  </a:schemeClr>
                </a:solidFill>
                <a:effectLst>
                  <a:softEdge rad="63500"/>
                </a:effectLst>
              </p:spPr>
              <p:txBody>
                <a:bodyPr wrap="none" lIns="36000" tIns="0" rIns="36000" bIns="0" rtlCol="0" anchor="ctr" anchorCtr="0">
                  <a:spAutoFit/>
                </a:bodyPr>
                <a:lstStyle/>
                <a:p>
                  <a:pPr algn="ctr"/>
                  <a:r>
                    <a:rPr lang="en-US" sz="1200" b="1" dirty="0" smtClean="0">
                      <a:latin typeface="Segoe UI Light" panose="020B0502040204020203" pitchFamily="34" charset="0"/>
                      <a:cs typeface="Segoe UI Light" panose="020B0502040204020203" pitchFamily="34" charset="0"/>
                    </a:rPr>
                    <a:t>&lt;xml&gt;</a:t>
                  </a:r>
                  <a:endParaRPr lang="en-US" sz="1200" b="1" noProof="0" dirty="0" smtClean="0">
                    <a:latin typeface="Segoe UI Light" panose="020B0502040204020203" pitchFamily="34" charset="0"/>
                    <a:cs typeface="Segoe UI Light" panose="020B0502040204020203" pitchFamily="34" charset="0"/>
                  </a:endParaRPr>
                </a:p>
              </p:txBody>
            </p:sp>
          </p:grpSp>
          <p:pic>
            <p:nvPicPr>
              <p:cNvPr id="176" name="Picture 175"/>
              <p:cNvPicPr>
                <a:picLocks noChangeAspect="1"/>
              </p:cNvPicPr>
              <p:nvPr/>
            </p:nvPicPr>
            <p:blipFill>
              <a:blip r:embed="rId12"/>
              <a:stretch>
                <a:fillRect/>
              </a:stretch>
            </p:blipFill>
            <p:spPr>
              <a:xfrm>
                <a:off x="6424150" y="1672006"/>
                <a:ext cx="676503" cy="647343"/>
              </a:xfrm>
              <a:prstGeom prst="rect">
                <a:avLst/>
              </a:prstGeom>
            </p:spPr>
          </p:pic>
        </p:grpSp>
      </p:grpSp>
      <p:cxnSp>
        <p:nvCxnSpPr>
          <p:cNvPr id="232" name="Straight Arrow Connector 231"/>
          <p:cNvCxnSpPr/>
          <p:nvPr/>
        </p:nvCxnSpPr>
        <p:spPr>
          <a:xfrm flipH="1">
            <a:off x="5354141" y="4560252"/>
            <a:ext cx="3771509" cy="0"/>
          </a:xfrm>
          <a:prstGeom prst="straightConnector1">
            <a:avLst/>
          </a:prstGeom>
          <a:ln w="53975">
            <a:solidFill>
              <a:schemeClr val="tx1"/>
            </a:solidFill>
            <a:prstDash val="sysDash"/>
            <a:tailEnd type="stealth" w="lg" len="lg"/>
          </a:ln>
          <a:effectLst>
            <a:outerShdw blurRad="50800" dist="38100" dir="2700000" algn="tl" rotWithShape="0">
              <a:prstClr val="black">
                <a:alpha val="40000"/>
              </a:prstClr>
            </a:outerShdw>
          </a:effectLst>
        </p:spPr>
        <p:style>
          <a:lnRef idx="1">
            <a:schemeClr val="accent4"/>
          </a:lnRef>
          <a:fillRef idx="0">
            <a:schemeClr val="accent4"/>
          </a:fillRef>
          <a:effectRef idx="0">
            <a:schemeClr val="accent4"/>
          </a:effectRef>
          <a:fontRef idx="minor">
            <a:schemeClr val="tx1"/>
          </a:fontRef>
        </p:style>
      </p:cxnSp>
      <p:grpSp>
        <p:nvGrpSpPr>
          <p:cNvPr id="248" name="Group 247"/>
          <p:cNvGrpSpPr/>
          <p:nvPr/>
        </p:nvGrpSpPr>
        <p:grpSpPr>
          <a:xfrm>
            <a:off x="8677660" y="2715902"/>
            <a:ext cx="524853" cy="524853"/>
            <a:chOff x="492" y="17985"/>
            <a:chExt cx="524853" cy="524853"/>
          </a:xfrm>
        </p:grpSpPr>
        <p:sp>
          <p:nvSpPr>
            <p:cNvPr id="249" name="Oval 248"/>
            <p:cNvSpPr/>
            <p:nvPr/>
          </p:nvSpPr>
          <p:spPr>
            <a:xfrm>
              <a:off x="492" y="17985"/>
              <a:ext cx="524853" cy="524853"/>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0" name="Oval 4"/>
            <p:cNvSpPr/>
            <p:nvPr/>
          </p:nvSpPr>
          <p:spPr>
            <a:xfrm>
              <a:off x="77355" y="94848"/>
              <a:ext cx="371127" cy="37112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en-US" sz="2400" dirty="0" smtClean="0"/>
                <a:t>1</a:t>
              </a:r>
              <a:endParaRPr lang="en-US" sz="2400" kern="1200" dirty="0"/>
            </a:p>
          </p:txBody>
        </p:sp>
      </p:grpSp>
      <p:sp>
        <p:nvSpPr>
          <p:cNvPr id="260" name="TextBox 259"/>
          <p:cNvSpPr txBox="1"/>
          <p:nvPr/>
        </p:nvSpPr>
        <p:spPr>
          <a:xfrm>
            <a:off x="7097751" y="4774845"/>
            <a:ext cx="1715291" cy="369332"/>
          </a:xfrm>
          <a:prstGeom prst="rect">
            <a:avLst/>
          </a:prstGeom>
          <a:noFill/>
        </p:spPr>
        <p:txBody>
          <a:bodyPr wrap="square" rtlCol="0">
            <a:spAutoFit/>
          </a:bodyPr>
          <a:lstStyle/>
          <a:p>
            <a:r>
              <a:rPr lang="en-US" i="1" dirty="0" smtClean="0">
                <a:latin typeface="Segoe UI Light" panose="020B0502040204020203" pitchFamily="34" charset="0"/>
                <a:cs typeface="Segoe UI Light" panose="020B0502040204020203" pitchFamily="34" charset="0"/>
              </a:rPr>
              <a:t>CSOM / REST</a:t>
            </a:r>
            <a:endParaRPr lang="en-US" i="1" dirty="0">
              <a:latin typeface="Segoe UI Light" panose="020B0502040204020203" pitchFamily="34" charset="0"/>
              <a:cs typeface="Segoe UI Light" panose="020B0502040204020203" pitchFamily="34" charset="0"/>
            </a:endParaRPr>
          </a:p>
        </p:txBody>
      </p:sp>
      <p:grpSp>
        <p:nvGrpSpPr>
          <p:cNvPr id="56" name="Group 55"/>
          <p:cNvGrpSpPr/>
          <p:nvPr/>
        </p:nvGrpSpPr>
        <p:grpSpPr>
          <a:xfrm>
            <a:off x="6701496" y="4268553"/>
            <a:ext cx="524853" cy="524853"/>
            <a:chOff x="492" y="17985"/>
            <a:chExt cx="524853" cy="524853"/>
          </a:xfrm>
        </p:grpSpPr>
        <p:sp>
          <p:nvSpPr>
            <p:cNvPr id="57" name="Oval 56"/>
            <p:cNvSpPr/>
            <p:nvPr/>
          </p:nvSpPr>
          <p:spPr>
            <a:xfrm>
              <a:off x="492" y="17985"/>
              <a:ext cx="524853" cy="524853"/>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8" name="Oval 4"/>
            <p:cNvSpPr/>
            <p:nvPr/>
          </p:nvSpPr>
          <p:spPr>
            <a:xfrm>
              <a:off x="77355" y="94848"/>
              <a:ext cx="371127" cy="37112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en-US" sz="2400" dirty="0"/>
                <a:t>2</a:t>
              </a:r>
              <a:endParaRPr lang="en-US" sz="2400" kern="1200" dirty="0"/>
            </a:p>
          </p:txBody>
        </p:sp>
      </p:grpSp>
      <p:cxnSp>
        <p:nvCxnSpPr>
          <p:cNvPr id="41" name="Straight Arrow Connector 40"/>
          <p:cNvCxnSpPr/>
          <p:nvPr/>
        </p:nvCxnSpPr>
        <p:spPr>
          <a:xfrm>
            <a:off x="6384766" y="1525511"/>
            <a:ext cx="0" cy="4824536"/>
          </a:xfrm>
          <a:prstGeom prst="straightConnector1">
            <a:avLst/>
          </a:prstGeom>
          <a:ln w="53975">
            <a:solidFill>
              <a:schemeClr val="tx1"/>
            </a:solidFill>
            <a:prstDash val="dash"/>
            <a:headEnd type="diamond"/>
            <a:tailEnd type="diamond" w="med" len="med"/>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291568906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48"/>
                                        </p:tgtEl>
                                        <p:attrNameLst>
                                          <p:attrName>style.visibility</p:attrName>
                                        </p:attrNameLst>
                                      </p:cBhvr>
                                      <p:to>
                                        <p:strVal val="visible"/>
                                      </p:to>
                                    </p:set>
                                    <p:animEffect transition="in" filter="fade">
                                      <p:cBhvr>
                                        <p:cTn id="7" dur="1000"/>
                                        <p:tgtEl>
                                          <p:spTgt spid="248"/>
                                        </p:tgtEl>
                                      </p:cBhvr>
                                    </p:animEffect>
                                    <p:anim calcmode="lin" valueType="num">
                                      <p:cBhvr>
                                        <p:cTn id="8" dur="1000" fill="hold"/>
                                        <p:tgtEl>
                                          <p:spTgt spid="248"/>
                                        </p:tgtEl>
                                        <p:attrNameLst>
                                          <p:attrName>ppt_x</p:attrName>
                                        </p:attrNameLst>
                                      </p:cBhvr>
                                      <p:tavLst>
                                        <p:tav tm="0">
                                          <p:val>
                                            <p:strVal val="#ppt_x"/>
                                          </p:val>
                                        </p:tav>
                                        <p:tav tm="100000">
                                          <p:val>
                                            <p:strVal val="#ppt_x"/>
                                          </p:val>
                                        </p:tav>
                                      </p:tavLst>
                                    </p:anim>
                                    <p:anim calcmode="lin" valueType="num">
                                      <p:cBhvr>
                                        <p:cTn id="9" dur="1000" fill="hold"/>
                                        <p:tgtEl>
                                          <p:spTgt spid="24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15"/>
                                        </p:tgtEl>
                                        <p:attrNameLst>
                                          <p:attrName>style.visibility</p:attrName>
                                        </p:attrNameLst>
                                      </p:cBhvr>
                                      <p:to>
                                        <p:strVal val="visible"/>
                                      </p:to>
                                    </p:set>
                                    <p:animEffect transition="in" filter="fade">
                                      <p:cBhvr>
                                        <p:cTn id="12" dur="1000"/>
                                        <p:tgtEl>
                                          <p:spTgt spid="215"/>
                                        </p:tgtEl>
                                      </p:cBhvr>
                                    </p:animEffect>
                                    <p:anim calcmode="lin" valueType="num">
                                      <p:cBhvr>
                                        <p:cTn id="13" dur="1000" fill="hold"/>
                                        <p:tgtEl>
                                          <p:spTgt spid="215"/>
                                        </p:tgtEl>
                                        <p:attrNameLst>
                                          <p:attrName>ppt_x</p:attrName>
                                        </p:attrNameLst>
                                      </p:cBhvr>
                                      <p:tavLst>
                                        <p:tav tm="0">
                                          <p:val>
                                            <p:strVal val="#ppt_x"/>
                                          </p:val>
                                        </p:tav>
                                        <p:tav tm="100000">
                                          <p:val>
                                            <p:strVal val="#ppt_x"/>
                                          </p:val>
                                        </p:tav>
                                      </p:tavLst>
                                    </p:anim>
                                    <p:anim calcmode="lin" valueType="num">
                                      <p:cBhvr>
                                        <p:cTn id="14" dur="1000" fill="hold"/>
                                        <p:tgtEl>
                                          <p:spTgt spid="21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2000"/>
                                  </p:stCondLst>
                                  <p:childTnLst>
                                    <p:set>
                                      <p:cBhvr>
                                        <p:cTn id="16" dur="1" fill="hold">
                                          <p:stCondLst>
                                            <p:cond delay="0"/>
                                          </p:stCondLst>
                                        </p:cTn>
                                        <p:tgtEl>
                                          <p:spTgt spid="179"/>
                                        </p:tgtEl>
                                        <p:attrNameLst>
                                          <p:attrName>style.visibility</p:attrName>
                                        </p:attrNameLst>
                                      </p:cBhvr>
                                      <p:to>
                                        <p:strVal val="visible"/>
                                      </p:to>
                                    </p:set>
                                    <p:animEffect transition="in" filter="fade">
                                      <p:cBhvr>
                                        <p:cTn id="17" dur="1000"/>
                                        <p:tgtEl>
                                          <p:spTgt spid="179"/>
                                        </p:tgtEl>
                                      </p:cBhvr>
                                    </p:animEffect>
                                    <p:anim calcmode="lin" valueType="num">
                                      <p:cBhvr>
                                        <p:cTn id="18" dur="1000" fill="hold"/>
                                        <p:tgtEl>
                                          <p:spTgt spid="179"/>
                                        </p:tgtEl>
                                        <p:attrNameLst>
                                          <p:attrName>ppt_x</p:attrName>
                                        </p:attrNameLst>
                                      </p:cBhvr>
                                      <p:tavLst>
                                        <p:tav tm="0">
                                          <p:val>
                                            <p:strVal val="#ppt_x"/>
                                          </p:val>
                                        </p:tav>
                                        <p:tav tm="100000">
                                          <p:val>
                                            <p:strVal val="#ppt_x"/>
                                          </p:val>
                                        </p:tav>
                                      </p:tavLst>
                                    </p:anim>
                                    <p:anim calcmode="lin" valueType="num">
                                      <p:cBhvr>
                                        <p:cTn id="19" dur="1000" fill="hold"/>
                                        <p:tgtEl>
                                          <p:spTgt spid="17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2000"/>
                                  </p:stCondLst>
                                  <p:childTnLst>
                                    <p:set>
                                      <p:cBhvr>
                                        <p:cTn id="21" dur="1" fill="hold">
                                          <p:stCondLst>
                                            <p:cond delay="0"/>
                                          </p:stCondLst>
                                        </p:cTn>
                                        <p:tgtEl>
                                          <p:spTgt spid="172"/>
                                        </p:tgtEl>
                                        <p:attrNameLst>
                                          <p:attrName>style.visibility</p:attrName>
                                        </p:attrNameLst>
                                      </p:cBhvr>
                                      <p:to>
                                        <p:strVal val="visible"/>
                                      </p:to>
                                    </p:set>
                                    <p:animEffect transition="in" filter="fade">
                                      <p:cBhvr>
                                        <p:cTn id="22" dur="1000"/>
                                        <p:tgtEl>
                                          <p:spTgt spid="172"/>
                                        </p:tgtEl>
                                      </p:cBhvr>
                                    </p:animEffect>
                                    <p:anim calcmode="lin" valueType="num">
                                      <p:cBhvr>
                                        <p:cTn id="23" dur="1000" fill="hold"/>
                                        <p:tgtEl>
                                          <p:spTgt spid="172"/>
                                        </p:tgtEl>
                                        <p:attrNameLst>
                                          <p:attrName>ppt_x</p:attrName>
                                        </p:attrNameLst>
                                      </p:cBhvr>
                                      <p:tavLst>
                                        <p:tav tm="0">
                                          <p:val>
                                            <p:strVal val="#ppt_x"/>
                                          </p:val>
                                        </p:tav>
                                        <p:tav tm="100000">
                                          <p:val>
                                            <p:strVal val="#ppt_x"/>
                                          </p:val>
                                        </p:tav>
                                      </p:tavLst>
                                    </p:anim>
                                    <p:anim calcmode="lin" valueType="num">
                                      <p:cBhvr>
                                        <p:cTn id="24" dur="1000" fill="hold"/>
                                        <p:tgtEl>
                                          <p:spTgt spid="172"/>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2000"/>
                                  </p:stCondLst>
                                  <p:childTnLst>
                                    <p:set>
                                      <p:cBhvr>
                                        <p:cTn id="26" dur="1" fill="hold">
                                          <p:stCondLst>
                                            <p:cond delay="0"/>
                                          </p:stCondLst>
                                        </p:cTn>
                                        <p:tgtEl>
                                          <p:spTgt spid="171"/>
                                        </p:tgtEl>
                                        <p:attrNameLst>
                                          <p:attrName>style.visibility</p:attrName>
                                        </p:attrNameLst>
                                      </p:cBhvr>
                                      <p:to>
                                        <p:strVal val="visible"/>
                                      </p:to>
                                    </p:set>
                                    <p:animEffect transition="in" filter="fade">
                                      <p:cBhvr>
                                        <p:cTn id="27" dur="1000"/>
                                        <p:tgtEl>
                                          <p:spTgt spid="171"/>
                                        </p:tgtEl>
                                      </p:cBhvr>
                                    </p:animEffect>
                                    <p:anim calcmode="lin" valueType="num">
                                      <p:cBhvr>
                                        <p:cTn id="28" dur="1000" fill="hold"/>
                                        <p:tgtEl>
                                          <p:spTgt spid="171"/>
                                        </p:tgtEl>
                                        <p:attrNameLst>
                                          <p:attrName>ppt_x</p:attrName>
                                        </p:attrNameLst>
                                      </p:cBhvr>
                                      <p:tavLst>
                                        <p:tav tm="0">
                                          <p:val>
                                            <p:strVal val="#ppt_x"/>
                                          </p:val>
                                        </p:tav>
                                        <p:tav tm="100000">
                                          <p:val>
                                            <p:strVal val="#ppt_x"/>
                                          </p:val>
                                        </p:tav>
                                      </p:tavLst>
                                    </p:anim>
                                    <p:anim calcmode="lin" valueType="num">
                                      <p:cBhvr>
                                        <p:cTn id="29" dur="1000" fill="hold"/>
                                        <p:tgtEl>
                                          <p:spTgt spid="171"/>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56"/>
                                        </p:tgtEl>
                                        <p:attrNameLst>
                                          <p:attrName>style.visibility</p:attrName>
                                        </p:attrNameLst>
                                      </p:cBhvr>
                                      <p:to>
                                        <p:strVal val="visible"/>
                                      </p:to>
                                    </p:set>
                                    <p:animEffect transition="in" filter="fade">
                                      <p:cBhvr>
                                        <p:cTn id="34" dur="1000"/>
                                        <p:tgtEl>
                                          <p:spTgt spid="56"/>
                                        </p:tgtEl>
                                      </p:cBhvr>
                                    </p:animEffect>
                                    <p:anim calcmode="lin" valueType="num">
                                      <p:cBhvr>
                                        <p:cTn id="35" dur="1000" fill="hold"/>
                                        <p:tgtEl>
                                          <p:spTgt spid="56"/>
                                        </p:tgtEl>
                                        <p:attrNameLst>
                                          <p:attrName>ppt_x</p:attrName>
                                        </p:attrNameLst>
                                      </p:cBhvr>
                                      <p:tavLst>
                                        <p:tav tm="0">
                                          <p:val>
                                            <p:strVal val="#ppt_x"/>
                                          </p:val>
                                        </p:tav>
                                        <p:tav tm="100000">
                                          <p:val>
                                            <p:strVal val="#ppt_x"/>
                                          </p:val>
                                        </p:tav>
                                      </p:tavLst>
                                    </p:anim>
                                    <p:anim calcmode="lin" valueType="num">
                                      <p:cBhvr>
                                        <p:cTn id="36" dur="1000" fill="hold"/>
                                        <p:tgtEl>
                                          <p:spTgt spid="56"/>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232"/>
                                        </p:tgtEl>
                                        <p:attrNameLst>
                                          <p:attrName>style.visibility</p:attrName>
                                        </p:attrNameLst>
                                      </p:cBhvr>
                                      <p:to>
                                        <p:strVal val="visible"/>
                                      </p:to>
                                    </p:set>
                                    <p:animEffect transition="in" filter="fade">
                                      <p:cBhvr>
                                        <p:cTn id="39" dur="1000"/>
                                        <p:tgtEl>
                                          <p:spTgt spid="232"/>
                                        </p:tgtEl>
                                      </p:cBhvr>
                                    </p:animEffect>
                                    <p:anim calcmode="lin" valueType="num">
                                      <p:cBhvr>
                                        <p:cTn id="40" dur="1000" fill="hold"/>
                                        <p:tgtEl>
                                          <p:spTgt spid="232"/>
                                        </p:tgtEl>
                                        <p:attrNameLst>
                                          <p:attrName>ppt_x</p:attrName>
                                        </p:attrNameLst>
                                      </p:cBhvr>
                                      <p:tavLst>
                                        <p:tav tm="0">
                                          <p:val>
                                            <p:strVal val="#ppt_x"/>
                                          </p:val>
                                        </p:tav>
                                        <p:tav tm="100000">
                                          <p:val>
                                            <p:strVal val="#ppt_x"/>
                                          </p:val>
                                        </p:tav>
                                      </p:tavLst>
                                    </p:anim>
                                    <p:anim calcmode="lin" valueType="num">
                                      <p:cBhvr>
                                        <p:cTn id="41" dur="1000" fill="hold"/>
                                        <p:tgtEl>
                                          <p:spTgt spid="232"/>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60"/>
                                        </p:tgtEl>
                                        <p:attrNameLst>
                                          <p:attrName>style.visibility</p:attrName>
                                        </p:attrNameLst>
                                      </p:cBhvr>
                                      <p:to>
                                        <p:strVal val="visible"/>
                                      </p:to>
                                    </p:set>
                                    <p:animEffect transition="in" filter="fade">
                                      <p:cBhvr>
                                        <p:cTn id="44" dur="1000"/>
                                        <p:tgtEl>
                                          <p:spTgt spid="260"/>
                                        </p:tgtEl>
                                      </p:cBhvr>
                                    </p:animEffect>
                                    <p:anim calcmode="lin" valueType="num">
                                      <p:cBhvr>
                                        <p:cTn id="45" dur="1000" fill="hold"/>
                                        <p:tgtEl>
                                          <p:spTgt spid="260"/>
                                        </p:tgtEl>
                                        <p:attrNameLst>
                                          <p:attrName>ppt_x</p:attrName>
                                        </p:attrNameLst>
                                      </p:cBhvr>
                                      <p:tavLst>
                                        <p:tav tm="0">
                                          <p:val>
                                            <p:strVal val="#ppt_x"/>
                                          </p:val>
                                        </p:tav>
                                        <p:tav tm="100000">
                                          <p:val>
                                            <p:strVal val="#ppt_x"/>
                                          </p:val>
                                        </p:tav>
                                      </p:tavLst>
                                    </p:anim>
                                    <p:anim calcmode="lin" valueType="num">
                                      <p:cBhvr>
                                        <p:cTn id="46" dur="1000" fill="hold"/>
                                        <p:tgtEl>
                                          <p:spTgt spid="260"/>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229"/>
                                        </p:tgtEl>
                                        <p:attrNameLst>
                                          <p:attrName>style.visibility</p:attrName>
                                        </p:attrNameLst>
                                      </p:cBhvr>
                                      <p:to>
                                        <p:strVal val="visible"/>
                                      </p:to>
                                    </p:set>
                                    <p:animEffect transition="in" filter="fade">
                                      <p:cBhvr>
                                        <p:cTn id="49" dur="1000"/>
                                        <p:tgtEl>
                                          <p:spTgt spid="229"/>
                                        </p:tgtEl>
                                      </p:cBhvr>
                                    </p:animEffect>
                                    <p:anim calcmode="lin" valueType="num">
                                      <p:cBhvr>
                                        <p:cTn id="50" dur="1000" fill="hold"/>
                                        <p:tgtEl>
                                          <p:spTgt spid="229"/>
                                        </p:tgtEl>
                                        <p:attrNameLst>
                                          <p:attrName>ppt_x</p:attrName>
                                        </p:attrNameLst>
                                      </p:cBhvr>
                                      <p:tavLst>
                                        <p:tav tm="0">
                                          <p:val>
                                            <p:strVal val="#ppt_x"/>
                                          </p:val>
                                        </p:tav>
                                        <p:tav tm="100000">
                                          <p:val>
                                            <p:strVal val="#ppt_x"/>
                                          </p:val>
                                        </p:tav>
                                      </p:tavLst>
                                    </p:anim>
                                    <p:anim calcmode="lin" valueType="num">
                                      <p:cBhvr>
                                        <p:cTn id="51" dur="1000" fill="hold"/>
                                        <p:tgtEl>
                                          <p:spTgt spid="229"/>
                                        </p:tgtEl>
                                        <p:attrNameLst>
                                          <p:attrName>ppt_y</p:attrName>
                                        </p:attrNameLst>
                                      </p:cBhvr>
                                      <p:tavLst>
                                        <p:tav tm="0">
                                          <p:val>
                                            <p:strVal val="#ppt_y+.1"/>
                                          </p:val>
                                        </p:tav>
                                        <p:tav tm="100000">
                                          <p:val>
                                            <p:strVal val="#ppt_y"/>
                                          </p:val>
                                        </p:tav>
                                      </p:tavLst>
                                    </p:anim>
                                  </p:childTnLst>
                                </p:cTn>
                              </p:par>
                              <p:par>
                                <p:cTn id="52" presetID="10" presetClass="entr" presetSubtype="0" fill="hold" nodeType="with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fade">
                                      <p:cBhvr>
                                        <p:cTn id="5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sz="3200" dirty="0" smtClean="0">
                <a:solidFill>
                  <a:schemeClr val="tx1"/>
                </a:solidFill>
                <a:cs typeface="Calibri" pitchFamily="34" charset="0"/>
              </a:rPr>
              <a:t>Custom Solutions for Site Provisioning</a:t>
            </a:r>
            <a:endParaRPr lang="en-US" sz="3200" dirty="0">
              <a:solidFill>
                <a:schemeClr val="tx1"/>
              </a:solidFill>
              <a:cs typeface="Calibri" pitchFamily="34" charset="0"/>
            </a:endParaRPr>
          </a:p>
        </p:txBody>
      </p:sp>
    </p:spTree>
    <p:extLst>
      <p:ext uri="{BB962C8B-B14F-4D97-AF65-F5344CB8AC3E}">
        <p14:creationId xmlns:p14="http://schemas.microsoft.com/office/powerpoint/2010/main" val="3122557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7200" dirty="0" smtClean="0"/>
              <a:t>Wrap Up</a:t>
            </a:r>
            <a:endParaRPr lang="nl-NL" sz="7200" dirty="0"/>
          </a:p>
        </p:txBody>
      </p:sp>
    </p:spTree>
    <p:extLst>
      <p:ext uri="{BB962C8B-B14F-4D97-AF65-F5344CB8AC3E}">
        <p14:creationId xmlns:p14="http://schemas.microsoft.com/office/powerpoint/2010/main" val="2037389900"/>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bwMode="auto">
          <a:xfrm>
            <a:off x="269008" y="1833539"/>
            <a:ext cx="2880000" cy="2880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2800" dirty="0" smtClean="0"/>
              <a:t>Web Templates a good approach in on-premises environments</a:t>
            </a:r>
            <a:endParaRPr lang="en-US" sz="2800" dirty="0"/>
          </a:p>
        </p:txBody>
      </p:sp>
      <p:sp>
        <p:nvSpPr>
          <p:cNvPr id="27" name="Rectangle 26"/>
          <p:cNvSpPr/>
          <p:nvPr/>
        </p:nvSpPr>
        <p:spPr bwMode="auto">
          <a:xfrm>
            <a:off x="3265909" y="1833539"/>
            <a:ext cx="2880000" cy="2880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2800" dirty="0" smtClean="0"/>
              <a:t>No Web Templates in Apps</a:t>
            </a:r>
            <a:endParaRPr lang="en-US" sz="2800" dirty="0"/>
          </a:p>
        </p:txBody>
      </p:sp>
      <p:sp>
        <p:nvSpPr>
          <p:cNvPr id="31" name="Rectangle 30"/>
          <p:cNvSpPr/>
          <p:nvPr/>
        </p:nvSpPr>
        <p:spPr bwMode="auto">
          <a:xfrm>
            <a:off x="6290205" y="1841398"/>
            <a:ext cx="2880000" cy="2880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2800" dirty="0" smtClean="0"/>
              <a:t>“Save Site as Template” not recommended</a:t>
            </a:r>
            <a:endParaRPr lang="en-US" sz="2800" dirty="0"/>
          </a:p>
        </p:txBody>
      </p:sp>
      <p:sp>
        <p:nvSpPr>
          <p:cNvPr id="11" name="Rectangle 10"/>
          <p:cNvSpPr/>
          <p:nvPr/>
        </p:nvSpPr>
        <p:spPr bwMode="auto">
          <a:xfrm>
            <a:off x="9314501" y="1833539"/>
            <a:ext cx="2880000" cy="2880000"/>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2800" dirty="0"/>
              <a:t>Use Remote Site Provisioning in Office 365</a:t>
            </a:r>
          </a:p>
        </p:txBody>
      </p:sp>
      <p:sp>
        <p:nvSpPr>
          <p:cNvPr id="4" name="Title 3"/>
          <p:cNvSpPr>
            <a:spLocks noGrp="1"/>
          </p:cNvSpPr>
          <p:nvPr>
            <p:ph type="title"/>
          </p:nvPr>
        </p:nvSpPr>
        <p:spPr/>
        <p:txBody>
          <a:bodyPr/>
          <a:lstStyle/>
          <a:p>
            <a:r>
              <a:rPr lang="en-US" dirty="0" smtClean="0"/>
              <a:t>Wrap Up</a:t>
            </a:r>
            <a:endParaRPr lang="en-US" dirty="0"/>
          </a:p>
        </p:txBody>
      </p:sp>
      <p:sp>
        <p:nvSpPr>
          <p:cNvPr id="2" name="Rectangle 1"/>
          <p:cNvSpPr/>
          <p:nvPr/>
        </p:nvSpPr>
        <p:spPr>
          <a:xfrm>
            <a:off x="289619" y="5332302"/>
            <a:ext cx="10681146" cy="1538883"/>
          </a:xfrm>
          <a:prstGeom prst="rect">
            <a:avLst/>
          </a:prstGeom>
        </p:spPr>
        <p:txBody>
          <a:bodyPr wrap="square">
            <a:spAutoFit/>
          </a:bodyPr>
          <a:lstStyle/>
          <a:p>
            <a:r>
              <a:rPr lang="en-US" sz="4000" dirty="0">
                <a:gradFill>
                  <a:gsLst>
                    <a:gs pos="13869">
                      <a:schemeClr val="tx2"/>
                    </a:gs>
                    <a:gs pos="42000">
                      <a:schemeClr val="tx2"/>
                    </a:gs>
                  </a:gsLst>
                  <a:lin ang="5400000" scaled="0"/>
                </a:gradFill>
                <a:latin typeface="+mj-lt"/>
              </a:rPr>
              <a:t>Site provisioning techniques with SharePoint apps</a:t>
            </a:r>
          </a:p>
          <a:p>
            <a:r>
              <a:rPr lang="en-US" dirty="0">
                <a:gradFill>
                  <a:gsLst>
                    <a:gs pos="1250">
                      <a:schemeClr val="tx1"/>
                    </a:gs>
                    <a:gs pos="100000">
                      <a:schemeClr val="tx1"/>
                    </a:gs>
                  </a:gsLst>
                  <a:lin ang="5400000" scaled="0"/>
                </a:gradFill>
              </a:rPr>
              <a:t>Presenters: 	Vesa Juvonen &amp; Bert Jansen</a:t>
            </a:r>
          </a:p>
          <a:p>
            <a:r>
              <a:rPr lang="en-US" dirty="0">
                <a:gradFill>
                  <a:gsLst>
                    <a:gs pos="1250">
                      <a:schemeClr val="tx1"/>
                    </a:gs>
                    <a:gs pos="100000">
                      <a:schemeClr val="tx1"/>
                    </a:gs>
                  </a:gsLst>
                  <a:lin ang="5400000" scaled="0"/>
                </a:gradFill>
              </a:rPr>
              <a:t>Date/Time: 	Thursday, March 6, 2014, 9:00 AM-10:15 AM </a:t>
            </a:r>
          </a:p>
          <a:p>
            <a:r>
              <a:rPr lang="en-US" dirty="0">
                <a:gradFill>
                  <a:gsLst>
                    <a:gs pos="1250">
                      <a:schemeClr val="tx1"/>
                    </a:gs>
                    <a:gs pos="100000">
                      <a:schemeClr val="tx1"/>
                    </a:gs>
                  </a:gsLst>
                  <a:lin ang="5400000" scaled="0"/>
                </a:gradFill>
              </a:rPr>
              <a:t>Room:		Palazzo Ballroom K, L </a:t>
            </a:r>
          </a:p>
        </p:txBody>
      </p:sp>
    </p:spTree>
    <p:extLst>
      <p:ext uri="{BB962C8B-B14F-4D97-AF65-F5344CB8AC3E}">
        <p14:creationId xmlns:p14="http://schemas.microsoft.com/office/powerpoint/2010/main" val="2017052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1000"/>
                                        <p:tgtEl>
                                          <p:spTgt spid="3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2">
                                            <p:txEl>
                                              <p:pRg st="0" end="0"/>
                                            </p:txEl>
                                          </p:spTgt>
                                        </p:tgtEl>
                                        <p:attrNameLst>
                                          <p:attrName>style.visibility</p:attrName>
                                        </p:attrNameLst>
                                      </p:cBhvr>
                                      <p:to>
                                        <p:strVal val="visible"/>
                                      </p:to>
                                    </p:set>
                                    <p:animEffect transition="in" filter="fade">
                                      <p:cBhvr>
                                        <p:cTn id="27" dur="1000"/>
                                        <p:tgtEl>
                                          <p:spTgt spid="2">
                                            <p:txEl>
                                              <p:pRg st="0" end="0"/>
                                            </p:txEl>
                                          </p:spTgt>
                                        </p:tgtEl>
                                      </p:cBhvr>
                                    </p:animEffect>
                                    <p:anim calcmode="lin" valueType="num">
                                      <p:cBhvr>
                                        <p:cTn id="2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29" dur="1000" fill="hold"/>
                                        <p:tgtEl>
                                          <p:spTgt spid="2">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
                                            <p:txEl>
                                              <p:pRg st="1" end="1"/>
                                            </p:txEl>
                                          </p:spTgt>
                                        </p:tgtEl>
                                        <p:attrNameLst>
                                          <p:attrName>style.visibility</p:attrName>
                                        </p:attrNameLst>
                                      </p:cBhvr>
                                      <p:to>
                                        <p:strVal val="visible"/>
                                      </p:to>
                                    </p:set>
                                    <p:animEffect transition="in" filter="fade">
                                      <p:cBhvr>
                                        <p:cTn id="32" dur="1000"/>
                                        <p:tgtEl>
                                          <p:spTgt spid="2">
                                            <p:txEl>
                                              <p:pRg st="1" end="1"/>
                                            </p:txEl>
                                          </p:spTgt>
                                        </p:tgtEl>
                                      </p:cBhvr>
                                    </p:animEffect>
                                    <p:anim calcmode="lin" valueType="num">
                                      <p:cBhvr>
                                        <p:cTn id="33"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34" dur="1000" fill="hold"/>
                                        <p:tgtEl>
                                          <p:spTgt spid="2">
                                            <p:txEl>
                                              <p:pRg st="1" end="1"/>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2">
                                            <p:txEl>
                                              <p:pRg st="2" end="2"/>
                                            </p:txEl>
                                          </p:spTgt>
                                        </p:tgtEl>
                                        <p:attrNameLst>
                                          <p:attrName>style.visibility</p:attrName>
                                        </p:attrNameLst>
                                      </p:cBhvr>
                                      <p:to>
                                        <p:strVal val="visible"/>
                                      </p:to>
                                    </p:set>
                                    <p:animEffect transition="in" filter="fade">
                                      <p:cBhvr>
                                        <p:cTn id="37" dur="1000"/>
                                        <p:tgtEl>
                                          <p:spTgt spid="2">
                                            <p:txEl>
                                              <p:pRg st="2" end="2"/>
                                            </p:txEl>
                                          </p:spTgt>
                                        </p:tgtEl>
                                      </p:cBhvr>
                                    </p:animEffect>
                                    <p:anim calcmode="lin" valueType="num">
                                      <p:cBhvr>
                                        <p:cTn id="38"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39" dur="1000" fill="hold"/>
                                        <p:tgtEl>
                                          <p:spTgt spid="2">
                                            <p:txEl>
                                              <p:pRg st="2" end="2"/>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2">
                                            <p:txEl>
                                              <p:pRg st="3" end="3"/>
                                            </p:txEl>
                                          </p:spTgt>
                                        </p:tgtEl>
                                        <p:attrNameLst>
                                          <p:attrName>style.visibility</p:attrName>
                                        </p:attrNameLst>
                                      </p:cBhvr>
                                      <p:to>
                                        <p:strVal val="visible"/>
                                      </p:to>
                                    </p:set>
                                    <p:animEffect transition="in" filter="fade">
                                      <p:cBhvr>
                                        <p:cTn id="42" dur="1000"/>
                                        <p:tgtEl>
                                          <p:spTgt spid="2">
                                            <p:txEl>
                                              <p:pRg st="3" end="3"/>
                                            </p:txEl>
                                          </p:spTgt>
                                        </p:tgtEl>
                                      </p:cBhvr>
                                    </p:animEffect>
                                    <p:anim calcmode="lin" valueType="num">
                                      <p:cBhvr>
                                        <p:cTn id="43"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44"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31" grpId="0" animBg="1"/>
      <p:bldP spid="11"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bwMode="auto">
          <a:xfrm>
            <a:off x="3265909" y="544934"/>
            <a:ext cx="5688632" cy="1152128"/>
          </a:xfrm>
          <a:prstGeom prst="round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nl-NL"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Title 3"/>
          <p:cNvSpPr>
            <a:spLocks noGrp="1"/>
          </p:cNvSpPr>
          <p:nvPr>
            <p:ph type="title"/>
          </p:nvPr>
        </p:nvSpPr>
        <p:spPr/>
        <p:txBody>
          <a:bodyPr/>
          <a:lstStyle/>
          <a:p>
            <a:r>
              <a:rPr lang="en-US" sz="4800" dirty="0"/>
              <a:t>SharePoint Web Templates</a:t>
            </a:r>
            <a:r>
              <a:rPr lang="en-US" dirty="0" smtClean="0"/>
              <a:t> </a:t>
            </a:r>
            <a:br>
              <a:rPr lang="en-US" dirty="0" smtClean="0"/>
            </a:br>
            <a:r>
              <a:rPr lang="en-US" sz="3600" dirty="0"/>
              <a:t>On-premise and in the Cloud</a:t>
            </a:r>
            <a:r>
              <a:rPr lang="en-US" sz="5400" dirty="0">
                <a:solidFill>
                  <a:schemeClr val="accent5">
                    <a:lumMod val="50000"/>
                  </a:schemeClr>
                </a:solidFill>
              </a:rPr>
              <a:t/>
            </a:r>
            <a:br>
              <a:rPr lang="en-US" sz="5400" dirty="0">
                <a:solidFill>
                  <a:schemeClr val="accent5">
                    <a:lumMod val="50000"/>
                  </a:schemeClr>
                </a:solidFill>
              </a:rPr>
            </a:br>
            <a:endParaRPr lang="en-US" dirty="0"/>
          </a:p>
        </p:txBody>
      </p:sp>
      <p:sp>
        <p:nvSpPr>
          <p:cNvPr id="5" name="Text Placeholder 4"/>
          <p:cNvSpPr>
            <a:spLocks noGrp="1"/>
          </p:cNvSpPr>
          <p:nvPr>
            <p:ph type="body" sz="quarter" idx="4294967295"/>
          </p:nvPr>
        </p:nvSpPr>
        <p:spPr>
          <a:xfrm>
            <a:off x="-46459" y="5465866"/>
            <a:ext cx="7315200" cy="1415772"/>
          </a:xfrm>
        </p:spPr>
        <p:txBody>
          <a:bodyPr/>
          <a:lstStyle/>
          <a:p>
            <a:pPr marL="0" indent="0">
              <a:buNone/>
            </a:pPr>
            <a:r>
              <a:rPr lang="en-US" dirty="0" smtClean="0"/>
              <a:t>Mirjam van Olst</a:t>
            </a:r>
          </a:p>
          <a:p>
            <a:pPr marL="0" indent="0">
              <a:buNone/>
            </a:pPr>
            <a:r>
              <a:rPr lang="en-US" dirty="0" smtClean="0"/>
              <a:t>SharePoint Architect @ Avanade</a:t>
            </a:r>
          </a:p>
        </p:txBody>
      </p:sp>
      <p:sp>
        <p:nvSpPr>
          <p:cNvPr id="6" name="Rectangle 5"/>
          <p:cNvSpPr/>
          <p:nvPr/>
        </p:nvSpPr>
        <p:spPr>
          <a:xfrm>
            <a:off x="3614610" y="532526"/>
            <a:ext cx="4979679" cy="1165116"/>
          </a:xfrm>
          <a:prstGeom prst="rect">
            <a:avLst/>
          </a:prstGeom>
          <a:noFill/>
          <a:ln>
            <a:noFill/>
          </a:ln>
        </p:spPr>
        <p:txBody>
          <a:bodyPr wrap="none" lIns="148010" tIns="74004" rIns="148010" bIns="74004">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6600" cap="all" dirty="0">
                <a:ln w="0">
                  <a:solidFill>
                    <a:schemeClr val="bg1">
                      <a:lumMod val="50000"/>
                    </a:schemeClr>
                  </a:solidFill>
                </a:ln>
                <a:solidFill>
                  <a:schemeClr val="bg1">
                    <a:lumMod val="50000"/>
                  </a:schemeClr>
                </a:solidFill>
                <a:effectLst/>
                <a:latin typeface="+mj-lt"/>
                <a:cs typeface="Calibri" pitchFamily="34" charset="0"/>
              </a:rPr>
              <a:t>Questions?</a:t>
            </a:r>
          </a:p>
        </p:txBody>
      </p:sp>
    </p:spTree>
    <p:extLst>
      <p:ext uri="{BB962C8B-B14F-4D97-AF65-F5344CB8AC3E}">
        <p14:creationId xmlns:p14="http://schemas.microsoft.com/office/powerpoint/2010/main" val="1308498944"/>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9FC54D"/>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dirty="0" err="1"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4140918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2014 </a:t>
            </a:r>
            <a:r>
              <a:rPr lang="en-US" sz="700" dirty="0">
                <a:gradFill>
                  <a:gsLst>
                    <a:gs pos="0">
                      <a:schemeClr val="tx1"/>
                    </a:gs>
                    <a:gs pos="100000">
                      <a:schemeClr val="tx1"/>
                    </a:gs>
                  </a:gsLst>
                  <a:lin ang="5400000" scaled="0"/>
                </a:gradFill>
                <a:cs typeface="Segoe UI" pitchFamily="34" charset="0"/>
              </a:rPr>
              <a:t>Microsoft Corporation. All rights reserved. Microsoft, Windows, </a:t>
            </a:r>
            <a:r>
              <a:rPr lang="en-US" sz="700" dirty="0" smtClean="0">
                <a:gradFill>
                  <a:gsLst>
                    <a:gs pos="0">
                      <a:schemeClr val="tx1"/>
                    </a:gs>
                    <a:gs pos="100000">
                      <a:schemeClr val="tx1"/>
                    </a:gs>
                  </a:gsLst>
                  <a:lin ang="5400000" scaled="0"/>
                </a:gradFill>
                <a:cs typeface="Segoe UI" pitchFamily="34" charset="0"/>
              </a:rPr>
              <a:t>and </a:t>
            </a:r>
            <a:r>
              <a:rPr lang="en-US" sz="700" dirty="0">
                <a:gradFill>
                  <a:gsLst>
                    <a:gs pos="0">
                      <a:schemeClr val="tx1"/>
                    </a:gs>
                    <a:gs pos="100000">
                      <a:schemeClr val="tx1"/>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570870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bwMode="auto">
          <a:xfrm>
            <a:off x="269008" y="1481318"/>
            <a:ext cx="3240000" cy="2520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3200" dirty="0" smtClean="0"/>
              <a:t>Site Provisioning Options</a:t>
            </a:r>
            <a:endParaRPr lang="en-US" sz="3200" dirty="0"/>
          </a:p>
        </p:txBody>
      </p:sp>
      <p:sp>
        <p:nvSpPr>
          <p:cNvPr id="27" name="Rectangle 26"/>
          <p:cNvSpPr/>
          <p:nvPr/>
        </p:nvSpPr>
        <p:spPr bwMode="auto">
          <a:xfrm>
            <a:off x="3703051" y="1481318"/>
            <a:ext cx="6691650" cy="2520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3200" dirty="0" smtClean="0"/>
              <a:t>Web Template Fundamentals</a:t>
            </a:r>
            <a:endParaRPr lang="en-US" sz="3200" dirty="0"/>
          </a:p>
        </p:txBody>
      </p:sp>
      <p:sp>
        <p:nvSpPr>
          <p:cNvPr id="31" name="Rectangle 30"/>
          <p:cNvSpPr/>
          <p:nvPr/>
        </p:nvSpPr>
        <p:spPr bwMode="auto">
          <a:xfrm>
            <a:off x="269008" y="4217622"/>
            <a:ext cx="3240000" cy="2520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3200" dirty="0"/>
              <a:t>Web Templates and App Webs</a:t>
            </a:r>
          </a:p>
        </p:txBody>
      </p:sp>
      <p:sp>
        <p:nvSpPr>
          <p:cNvPr id="3" name="Title 2"/>
          <p:cNvSpPr>
            <a:spLocks noGrp="1"/>
          </p:cNvSpPr>
          <p:nvPr>
            <p:ph type="title"/>
          </p:nvPr>
        </p:nvSpPr>
        <p:spPr/>
        <p:txBody>
          <a:bodyPr/>
          <a:lstStyle/>
          <a:p>
            <a:r>
              <a:rPr lang="en-US" dirty="0"/>
              <a:t>Agenda</a:t>
            </a:r>
          </a:p>
        </p:txBody>
      </p:sp>
      <p:sp>
        <p:nvSpPr>
          <p:cNvPr id="10" name="Rectangle 9"/>
          <p:cNvSpPr/>
          <p:nvPr/>
        </p:nvSpPr>
        <p:spPr bwMode="auto">
          <a:xfrm>
            <a:off x="3703051" y="4217622"/>
            <a:ext cx="3235266" cy="2520000"/>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3200" dirty="0" smtClean="0"/>
              <a:t>Custom Solutions for Site Provisioning</a:t>
            </a:r>
            <a:endParaRPr lang="en-US" sz="3200" dirty="0"/>
          </a:p>
        </p:txBody>
      </p:sp>
      <p:sp>
        <p:nvSpPr>
          <p:cNvPr id="11" name="Rectangle 10"/>
          <p:cNvSpPr/>
          <p:nvPr/>
        </p:nvSpPr>
        <p:spPr bwMode="auto">
          <a:xfrm>
            <a:off x="7154701" y="4217622"/>
            <a:ext cx="3240000" cy="252000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3200" dirty="0" smtClean="0"/>
              <a:t>Wrap Up</a:t>
            </a:r>
            <a:endParaRPr lang="en-US" sz="3200" dirty="0"/>
          </a:p>
        </p:txBody>
      </p:sp>
    </p:spTree>
    <p:extLst>
      <p:ext uri="{BB962C8B-B14F-4D97-AF65-F5344CB8AC3E}">
        <p14:creationId xmlns:p14="http://schemas.microsoft.com/office/powerpoint/2010/main" val="3994299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1000"/>
                                        <p:tgtEl>
                                          <p:spTgt spid="3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31" grpId="0" animBg="1"/>
      <p:bldP spid="10"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7200" dirty="0" smtClean="0">
                <a:cs typeface="Calibri" pitchFamily="34" charset="0"/>
              </a:rPr>
              <a:t>Site Provisioning Options</a:t>
            </a:r>
            <a:endParaRPr lang="nl-NL" sz="7200" dirty="0"/>
          </a:p>
        </p:txBody>
      </p:sp>
    </p:spTree>
    <p:extLst>
      <p:ext uri="{BB962C8B-B14F-4D97-AF65-F5344CB8AC3E}">
        <p14:creationId xmlns:p14="http://schemas.microsoft.com/office/powerpoint/2010/main" val="3458642607"/>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Site Definitions</a:t>
            </a:r>
            <a:endParaRPr lang="en-US" dirty="0"/>
          </a:p>
        </p:txBody>
      </p:sp>
      <p:sp>
        <p:nvSpPr>
          <p:cNvPr id="4" name="Text Placeholder 3"/>
          <p:cNvSpPr>
            <a:spLocks noGrp="1"/>
          </p:cNvSpPr>
          <p:nvPr>
            <p:ph type="body" sz="quarter" idx="11"/>
          </p:nvPr>
        </p:nvSpPr>
        <p:spPr>
          <a:xfrm>
            <a:off x="274639" y="1212849"/>
            <a:ext cx="11889564" cy="4985980"/>
          </a:xfrm>
        </p:spPr>
        <p:txBody>
          <a:bodyPr/>
          <a:lstStyle/>
          <a:p>
            <a:pPr>
              <a:spcBef>
                <a:spcPts val="2400"/>
              </a:spcBef>
            </a:pPr>
            <a:r>
              <a:rPr lang="en-US" dirty="0" smtClean="0"/>
              <a:t>Out of the box available templates</a:t>
            </a:r>
          </a:p>
          <a:p>
            <a:pPr>
              <a:spcBef>
                <a:spcPts val="2400"/>
              </a:spcBef>
            </a:pPr>
            <a:r>
              <a:rPr lang="en-US" dirty="0" smtClean="0"/>
              <a:t>SharePoint 2003 and 2007 approach to creating custom templates for sites</a:t>
            </a:r>
          </a:p>
          <a:p>
            <a:pPr>
              <a:spcBef>
                <a:spcPts val="2400"/>
              </a:spcBef>
            </a:pPr>
            <a:r>
              <a:rPr lang="en-US" dirty="0" smtClean="0"/>
              <a:t>Site definitions cannot be changed and have to be carried forward across SharePoint versions after sites have been created based on them</a:t>
            </a:r>
          </a:p>
          <a:p>
            <a:pPr>
              <a:spcBef>
                <a:spcPts val="2400"/>
              </a:spcBef>
            </a:pPr>
            <a:r>
              <a:rPr lang="en-US" dirty="0" smtClean="0"/>
              <a:t>Can only be deployed in full trust solutions</a:t>
            </a:r>
            <a:endParaRPr lang="en-US" dirty="0"/>
          </a:p>
        </p:txBody>
      </p:sp>
    </p:spTree>
    <p:extLst>
      <p:ext uri="{BB962C8B-B14F-4D97-AF65-F5344CB8AC3E}">
        <p14:creationId xmlns:p14="http://schemas.microsoft.com/office/powerpoint/2010/main" val="2128443022"/>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Web Templates</a:t>
            </a:r>
            <a:endParaRPr lang="en-US" dirty="0"/>
          </a:p>
        </p:txBody>
      </p:sp>
      <p:sp>
        <p:nvSpPr>
          <p:cNvPr id="4" name="Text Placeholder 3"/>
          <p:cNvSpPr>
            <a:spLocks noGrp="1"/>
          </p:cNvSpPr>
          <p:nvPr>
            <p:ph type="body" sz="quarter" idx="11"/>
          </p:nvPr>
        </p:nvSpPr>
        <p:spPr>
          <a:xfrm>
            <a:off x="274639" y="1212849"/>
            <a:ext cx="11889564" cy="3877985"/>
          </a:xfrm>
        </p:spPr>
        <p:txBody>
          <a:bodyPr/>
          <a:lstStyle/>
          <a:p>
            <a:pPr>
              <a:spcBef>
                <a:spcPts val="2400"/>
              </a:spcBef>
            </a:pPr>
            <a:r>
              <a:rPr lang="en-US" dirty="0" smtClean="0"/>
              <a:t>Introduced in SharePoint 2010</a:t>
            </a:r>
          </a:p>
          <a:p>
            <a:pPr>
              <a:spcBef>
                <a:spcPts val="2400"/>
              </a:spcBef>
            </a:pPr>
            <a:r>
              <a:rPr lang="en-US" dirty="0" smtClean="0"/>
              <a:t>Can be updated or removed after sites have been created based on them</a:t>
            </a:r>
          </a:p>
          <a:p>
            <a:pPr>
              <a:spcBef>
                <a:spcPts val="2400"/>
              </a:spcBef>
            </a:pPr>
            <a:r>
              <a:rPr lang="en-US" dirty="0" smtClean="0"/>
              <a:t>Can be deployed as full trust or sandboxed solutions</a:t>
            </a:r>
          </a:p>
          <a:p>
            <a:pPr>
              <a:spcBef>
                <a:spcPts val="2400"/>
              </a:spcBef>
            </a:pPr>
            <a:r>
              <a:rPr lang="en-US" dirty="0" smtClean="0"/>
              <a:t>Has a “base” site definition</a:t>
            </a:r>
          </a:p>
        </p:txBody>
      </p:sp>
    </p:spTree>
    <p:extLst>
      <p:ext uri="{BB962C8B-B14F-4D97-AF65-F5344CB8AC3E}">
        <p14:creationId xmlns:p14="http://schemas.microsoft.com/office/powerpoint/2010/main" val="148269439"/>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Site Templates</a:t>
            </a:r>
            <a:endParaRPr lang="en-US" dirty="0"/>
          </a:p>
        </p:txBody>
      </p:sp>
      <p:sp>
        <p:nvSpPr>
          <p:cNvPr id="4" name="Text Placeholder 3"/>
          <p:cNvSpPr>
            <a:spLocks noGrp="1"/>
          </p:cNvSpPr>
          <p:nvPr>
            <p:ph type="body" sz="quarter" idx="11"/>
          </p:nvPr>
        </p:nvSpPr>
        <p:spPr>
          <a:xfrm>
            <a:off x="274639" y="1212849"/>
            <a:ext cx="11889564" cy="4431983"/>
          </a:xfrm>
        </p:spPr>
        <p:txBody>
          <a:bodyPr/>
          <a:lstStyle/>
          <a:p>
            <a:pPr>
              <a:spcBef>
                <a:spcPts val="2400"/>
              </a:spcBef>
            </a:pPr>
            <a:r>
              <a:rPr lang="en-US" dirty="0" smtClean="0"/>
              <a:t>Created through “Save site as template” link on site settings page of a site</a:t>
            </a:r>
          </a:p>
          <a:p>
            <a:pPr>
              <a:spcBef>
                <a:spcPts val="2400"/>
              </a:spcBef>
            </a:pPr>
            <a:r>
              <a:rPr lang="en-US" dirty="0" smtClean="0"/>
              <a:t>Stored in a sandboxed solution</a:t>
            </a:r>
          </a:p>
          <a:p>
            <a:pPr>
              <a:spcBef>
                <a:spcPts val="2400"/>
              </a:spcBef>
            </a:pPr>
            <a:r>
              <a:rPr lang="en-US" dirty="0" smtClean="0"/>
              <a:t>Uses web template technique, but contains all features available in the original site</a:t>
            </a:r>
          </a:p>
          <a:p>
            <a:pPr>
              <a:spcBef>
                <a:spcPts val="2400"/>
              </a:spcBef>
            </a:pPr>
            <a:r>
              <a:rPr lang="en-US" dirty="0" smtClean="0"/>
              <a:t>Easy to create, but often unstable</a:t>
            </a:r>
            <a:endParaRPr lang="en-US" dirty="0"/>
          </a:p>
        </p:txBody>
      </p:sp>
    </p:spTree>
    <p:extLst>
      <p:ext uri="{BB962C8B-B14F-4D97-AF65-F5344CB8AC3E}">
        <p14:creationId xmlns:p14="http://schemas.microsoft.com/office/powerpoint/2010/main" val="294488897"/>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Custom Solutions for Site Provisioning</a:t>
            </a:r>
            <a:endParaRPr lang="en-US" dirty="0"/>
          </a:p>
        </p:txBody>
      </p:sp>
      <p:sp>
        <p:nvSpPr>
          <p:cNvPr id="4" name="Text Placeholder 3"/>
          <p:cNvSpPr>
            <a:spLocks noGrp="1"/>
          </p:cNvSpPr>
          <p:nvPr>
            <p:ph type="body" sz="quarter" idx="11"/>
          </p:nvPr>
        </p:nvSpPr>
        <p:spPr>
          <a:xfrm>
            <a:off x="274639" y="1212849"/>
            <a:ext cx="11889564" cy="5909310"/>
          </a:xfrm>
        </p:spPr>
        <p:txBody>
          <a:bodyPr/>
          <a:lstStyle/>
          <a:p>
            <a:r>
              <a:rPr lang="en-US" dirty="0" smtClean="0"/>
              <a:t>Create a provider hosted app for remote provisioning</a:t>
            </a:r>
          </a:p>
          <a:p>
            <a:pPr lvl="1"/>
            <a:r>
              <a:rPr lang="en-US" dirty="0" smtClean="0"/>
              <a:t>Sub sites on both on-premises and Office 365</a:t>
            </a:r>
          </a:p>
          <a:p>
            <a:pPr lvl="1"/>
            <a:r>
              <a:rPr lang="en-US" dirty="0" smtClean="0"/>
              <a:t>Site collections on Office 365</a:t>
            </a:r>
          </a:p>
          <a:p>
            <a:r>
              <a:rPr lang="en-US" dirty="0" smtClean="0"/>
              <a:t>Use full trust web service (deployed on SharePoint) to use remote provisioning to create site collections in an on-premises environment</a:t>
            </a:r>
          </a:p>
          <a:p>
            <a:endParaRPr lang="en-US" dirty="0"/>
          </a:p>
          <a:p>
            <a:r>
              <a:rPr lang="en-US" dirty="0"/>
              <a:t>Site provisioning techniques with SharePoint apps</a:t>
            </a:r>
          </a:p>
          <a:p>
            <a:r>
              <a:rPr lang="en-US" sz="2000" dirty="0" smtClean="0">
                <a:gradFill>
                  <a:gsLst>
                    <a:gs pos="1250">
                      <a:schemeClr val="tx1"/>
                    </a:gs>
                    <a:gs pos="100000">
                      <a:schemeClr val="tx1"/>
                    </a:gs>
                  </a:gsLst>
                  <a:lin ang="5400000" scaled="0"/>
                </a:gradFill>
                <a:latin typeface="+mn-lt"/>
              </a:rPr>
              <a:t>Presenters: 	Vesa </a:t>
            </a:r>
            <a:r>
              <a:rPr lang="en-US" sz="2000" dirty="0">
                <a:gradFill>
                  <a:gsLst>
                    <a:gs pos="1250">
                      <a:schemeClr val="tx1"/>
                    </a:gs>
                    <a:gs pos="100000">
                      <a:schemeClr val="tx1"/>
                    </a:gs>
                  </a:gsLst>
                  <a:lin ang="5400000" scaled="0"/>
                </a:gradFill>
                <a:latin typeface="+mn-lt"/>
              </a:rPr>
              <a:t>Juvonen &amp; Bert Jansen</a:t>
            </a:r>
          </a:p>
          <a:p>
            <a:r>
              <a:rPr lang="en-US" sz="2000" dirty="0">
                <a:gradFill>
                  <a:gsLst>
                    <a:gs pos="1250">
                      <a:schemeClr val="tx1"/>
                    </a:gs>
                    <a:gs pos="100000">
                      <a:schemeClr val="tx1"/>
                    </a:gs>
                  </a:gsLst>
                  <a:lin ang="5400000" scaled="0"/>
                </a:gradFill>
                <a:latin typeface="+mn-lt"/>
              </a:rPr>
              <a:t>Date/Time: </a:t>
            </a:r>
            <a:r>
              <a:rPr lang="en-US" sz="2000" dirty="0" smtClean="0">
                <a:gradFill>
                  <a:gsLst>
                    <a:gs pos="1250">
                      <a:schemeClr val="tx1"/>
                    </a:gs>
                    <a:gs pos="100000">
                      <a:schemeClr val="tx1"/>
                    </a:gs>
                  </a:gsLst>
                  <a:lin ang="5400000" scaled="0"/>
                </a:gradFill>
                <a:latin typeface="+mn-lt"/>
              </a:rPr>
              <a:t>	Thursday</a:t>
            </a:r>
            <a:r>
              <a:rPr lang="en-US" sz="2000" dirty="0">
                <a:gradFill>
                  <a:gsLst>
                    <a:gs pos="1250">
                      <a:schemeClr val="tx1"/>
                    </a:gs>
                    <a:gs pos="100000">
                      <a:schemeClr val="tx1"/>
                    </a:gs>
                  </a:gsLst>
                  <a:lin ang="5400000" scaled="0"/>
                </a:gradFill>
                <a:latin typeface="+mn-lt"/>
              </a:rPr>
              <a:t>, March 6, 2014, 9:00 AM-10:15 AM </a:t>
            </a:r>
          </a:p>
          <a:p>
            <a:r>
              <a:rPr lang="en-US" sz="2000" dirty="0">
                <a:gradFill>
                  <a:gsLst>
                    <a:gs pos="1250">
                      <a:schemeClr val="tx1"/>
                    </a:gs>
                    <a:gs pos="100000">
                      <a:schemeClr val="tx1"/>
                    </a:gs>
                  </a:gsLst>
                  <a:lin ang="5400000" scaled="0"/>
                </a:gradFill>
                <a:latin typeface="+mn-lt"/>
              </a:rPr>
              <a:t>Room:	</a:t>
            </a:r>
            <a:r>
              <a:rPr lang="en-US" sz="2000" dirty="0" smtClean="0">
                <a:gradFill>
                  <a:gsLst>
                    <a:gs pos="1250">
                      <a:schemeClr val="tx1"/>
                    </a:gs>
                    <a:gs pos="100000">
                      <a:schemeClr val="tx1"/>
                    </a:gs>
                  </a:gsLst>
                  <a:lin ang="5400000" scaled="0"/>
                </a:gradFill>
                <a:latin typeface="+mn-lt"/>
              </a:rPr>
              <a:t>	Palazzo </a:t>
            </a:r>
            <a:r>
              <a:rPr lang="en-US" sz="2000" dirty="0">
                <a:gradFill>
                  <a:gsLst>
                    <a:gs pos="1250">
                      <a:schemeClr val="tx1"/>
                    </a:gs>
                    <a:gs pos="100000">
                      <a:schemeClr val="tx1"/>
                    </a:gs>
                  </a:gsLst>
                  <a:lin ang="5400000" scaled="0"/>
                </a:gradFill>
                <a:latin typeface="+mn-lt"/>
              </a:rPr>
              <a:t>Ballroom K, L </a:t>
            </a:r>
          </a:p>
          <a:p>
            <a:endParaRPr lang="en-US" sz="2000" dirty="0">
              <a:gradFill>
                <a:gsLst>
                  <a:gs pos="1250">
                    <a:schemeClr val="tx1"/>
                  </a:gs>
                  <a:gs pos="100000">
                    <a:schemeClr val="tx1"/>
                  </a:gs>
                </a:gsLst>
                <a:lin ang="5400000" scaled="0"/>
              </a:gradFill>
              <a:latin typeface="+mn-lt"/>
            </a:endParaRPr>
          </a:p>
        </p:txBody>
      </p:sp>
      <p:sp>
        <p:nvSpPr>
          <p:cNvPr id="2" name="Rectangle 1"/>
          <p:cNvSpPr>
            <a:spLocks noChangeArrowheads="1"/>
          </p:cNvSpPr>
          <p:nvPr/>
        </p:nvSpPr>
        <p:spPr bwMode="auto">
          <a:xfrm>
            <a:off x="0" y="0"/>
            <a:ext cx="124364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anose="020B0604020202020204" pitchFamily="34" charset="0"/>
            </a:endParaRPr>
          </a:p>
        </p:txBody>
      </p:sp>
      <p:sp>
        <p:nvSpPr>
          <p:cNvPr id="5" name="Rectangle 2"/>
          <p:cNvSpPr>
            <a:spLocks noChangeArrowheads="1"/>
          </p:cNvSpPr>
          <p:nvPr/>
        </p:nvSpPr>
        <p:spPr bwMode="auto">
          <a:xfrm>
            <a:off x="152400" y="152400"/>
            <a:ext cx="124364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anose="020B0604020202020204" pitchFamily="34" charset="0"/>
            </a:endParaRPr>
          </a:p>
        </p:txBody>
      </p:sp>
      <p:sp>
        <p:nvSpPr>
          <p:cNvPr id="6" name="Rectangle 3"/>
          <p:cNvSpPr>
            <a:spLocks noChangeArrowheads="1"/>
          </p:cNvSpPr>
          <p:nvPr/>
        </p:nvSpPr>
        <p:spPr bwMode="auto">
          <a:xfrm>
            <a:off x="304800" y="304800"/>
            <a:ext cx="124364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9400032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5" end="5"/>
                                            </p:txEl>
                                          </p:spTgt>
                                        </p:tgtEl>
                                        <p:attrNameLst>
                                          <p:attrName>style.visibility</p:attrName>
                                        </p:attrNameLst>
                                      </p:cBhvr>
                                      <p:to>
                                        <p:strVal val="visible"/>
                                      </p:to>
                                    </p:set>
                                    <p:animEffect transition="in" filter="fade">
                                      <p:cBhvr>
                                        <p:cTn id="7" dur="1000"/>
                                        <p:tgtEl>
                                          <p:spTgt spid="4">
                                            <p:txEl>
                                              <p:pRg st="5" end="5"/>
                                            </p:txEl>
                                          </p:spTgt>
                                        </p:tgtEl>
                                      </p:cBhvr>
                                    </p:animEffect>
                                    <p:anim calcmode="lin" valueType="num">
                                      <p:cBhvr>
                                        <p:cTn id="8"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5" end="5"/>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xEl>
                                              <p:pRg st="6" end="6"/>
                                            </p:txEl>
                                          </p:spTgt>
                                        </p:tgtEl>
                                        <p:attrNameLst>
                                          <p:attrName>style.visibility</p:attrName>
                                        </p:attrNameLst>
                                      </p:cBhvr>
                                      <p:to>
                                        <p:strVal val="visible"/>
                                      </p:to>
                                    </p:set>
                                    <p:animEffect transition="in" filter="fade">
                                      <p:cBhvr>
                                        <p:cTn id="12" dur="1000"/>
                                        <p:tgtEl>
                                          <p:spTgt spid="4">
                                            <p:txEl>
                                              <p:pRg st="6" end="6"/>
                                            </p:txEl>
                                          </p:spTgt>
                                        </p:tgtEl>
                                      </p:cBhvr>
                                    </p:animEffect>
                                    <p:anim calcmode="lin" valueType="num">
                                      <p:cBhvr>
                                        <p:cTn id="13"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6" end="6"/>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xEl>
                                              <p:pRg st="7" end="7"/>
                                            </p:txEl>
                                          </p:spTgt>
                                        </p:tgtEl>
                                        <p:attrNameLst>
                                          <p:attrName>style.visibility</p:attrName>
                                        </p:attrNameLst>
                                      </p:cBhvr>
                                      <p:to>
                                        <p:strVal val="visible"/>
                                      </p:to>
                                    </p:set>
                                    <p:animEffect transition="in" filter="fade">
                                      <p:cBhvr>
                                        <p:cTn id="17" dur="1000"/>
                                        <p:tgtEl>
                                          <p:spTgt spid="4">
                                            <p:txEl>
                                              <p:pRg st="7" end="7"/>
                                            </p:txEl>
                                          </p:spTgt>
                                        </p:tgtEl>
                                      </p:cBhvr>
                                    </p:animEffect>
                                    <p:anim calcmode="lin" valueType="num">
                                      <p:cBhvr>
                                        <p:cTn id="18"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7" end="7"/>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
                                            <p:txEl>
                                              <p:pRg st="8" end="8"/>
                                            </p:txEl>
                                          </p:spTgt>
                                        </p:tgtEl>
                                        <p:attrNameLst>
                                          <p:attrName>style.visibility</p:attrName>
                                        </p:attrNameLst>
                                      </p:cBhvr>
                                      <p:to>
                                        <p:strVal val="visible"/>
                                      </p:to>
                                    </p:set>
                                    <p:animEffect transition="in" filter="fade">
                                      <p:cBhvr>
                                        <p:cTn id="22" dur="1000"/>
                                        <p:tgtEl>
                                          <p:spTgt spid="4">
                                            <p:txEl>
                                              <p:pRg st="8" end="8"/>
                                            </p:txEl>
                                          </p:spTgt>
                                        </p:tgtEl>
                                      </p:cBhvr>
                                    </p:animEffect>
                                    <p:anim calcmode="lin" valueType="num">
                                      <p:cBhvr>
                                        <p:cTn id="23"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24" dur="1000" fill="hold"/>
                                        <p:tgtEl>
                                          <p:spTgt spid="4">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2" id="{0585D100-4DB1-4C94-840A-C7F01FA866D2}" vid="{99564389-1B2E-4D56-88D1-053D641CBD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0F116-B58F-4255-B05B-DA3808E0E5C6}"/>
</file>

<file path=customXml/itemProps2.xml><?xml version="1.0" encoding="utf-8"?>
<ds:datastoreItem xmlns:ds="http://schemas.openxmlformats.org/officeDocument/2006/customXml" ds:itemID="{758FDAC0-319D-4A54-8D8E-1D42CB1F8004}"/>
</file>

<file path=customXml/itemProps3.xml><?xml version="1.0" encoding="utf-8"?>
<ds:datastoreItem xmlns:ds="http://schemas.openxmlformats.org/officeDocument/2006/customXml" ds:itemID="{83070315-FB22-4A47-9D4F-14A1DE265BCD}"/>
</file>

<file path=docProps/app.xml><?xml version="1.0" encoding="utf-8"?>
<Properties xmlns="http://schemas.openxmlformats.org/officeDocument/2006/extended-properties" xmlns:vt="http://schemas.openxmlformats.org/officeDocument/2006/docPropsVTypes">
  <Template>SharePoint_Conference_2014_Dev_Template</Template>
  <TotalTime>9</TotalTime>
  <Words>1732</Words>
  <Application>Microsoft Office PowerPoint</Application>
  <PresentationFormat>Custom</PresentationFormat>
  <Paragraphs>195</Paragraphs>
  <Slides>37</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37</vt:i4>
      </vt:variant>
    </vt:vector>
  </HeadingPairs>
  <TitlesOfParts>
    <vt:vector size="43" baseType="lpstr">
      <vt:lpstr>Arial</vt:lpstr>
      <vt:lpstr>Calibri</vt:lpstr>
      <vt:lpstr>Segoe UI</vt:lpstr>
      <vt:lpstr>Segoe UI Light</vt:lpstr>
      <vt:lpstr>Wingdings</vt:lpstr>
      <vt:lpstr>5-30499_SPC_2014_Dev_Template_16x9</vt:lpstr>
      <vt:lpstr>PowerPoint Presentation</vt:lpstr>
      <vt:lpstr>SharePoint Web Templates  On-premises and in the Cloud</vt:lpstr>
      <vt:lpstr>About Mirjam</vt:lpstr>
      <vt:lpstr>Agenda</vt:lpstr>
      <vt:lpstr>Site Provisioning Options</vt:lpstr>
      <vt:lpstr>Site Definitions</vt:lpstr>
      <vt:lpstr>Web Templates</vt:lpstr>
      <vt:lpstr>Site Templates</vt:lpstr>
      <vt:lpstr>Custom Solutions for Site Provisioning</vt:lpstr>
      <vt:lpstr>Web Template Fundamentals</vt:lpstr>
      <vt:lpstr>Web Templates Features</vt:lpstr>
      <vt:lpstr>Web Template Solutions</vt:lpstr>
      <vt:lpstr>Web Templates in Sandboxed Solutions</vt:lpstr>
      <vt:lpstr>Web Templates</vt:lpstr>
      <vt:lpstr>Web Templates Solutions</vt:lpstr>
      <vt:lpstr>Site Templates</vt:lpstr>
      <vt:lpstr>Web Templates</vt:lpstr>
      <vt:lpstr>Web Template element</vt:lpstr>
      <vt:lpstr>Web Template Provisioning</vt:lpstr>
      <vt:lpstr>Web Template limitations</vt:lpstr>
      <vt:lpstr>Web Templates best practise Store Web Template information</vt:lpstr>
      <vt:lpstr>Demo</vt:lpstr>
      <vt:lpstr>Web Templates and App Webs</vt:lpstr>
      <vt:lpstr>Deploy web templates in an App</vt:lpstr>
      <vt:lpstr>App Webs</vt:lpstr>
      <vt:lpstr>App Webs</vt:lpstr>
      <vt:lpstr>A custom App Web web template</vt:lpstr>
      <vt:lpstr>AppManifest.xml code</vt:lpstr>
      <vt:lpstr>Custom Solutions for Site Provisioning</vt:lpstr>
      <vt:lpstr>Site provisioning on-premises</vt:lpstr>
      <vt:lpstr>Site provisioning on Office 365</vt:lpstr>
      <vt:lpstr>Demo</vt:lpstr>
      <vt:lpstr>Wrap Up</vt:lpstr>
      <vt:lpstr>Wrap Up</vt:lpstr>
      <vt:lpstr>SharePoint Web Templates  On-premise and in the Cloud </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SharePoint Web Templates On-premises and in the Cloud</dc:title>
  <dc:subject>SharePoint Conference 2014 Executive</dc:subject>
  <dc:creator>Taylor Denning</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3</cp:revision>
  <dcterms:created xsi:type="dcterms:W3CDTF">2014-03-02T23:05:13Z</dcterms:created>
  <dcterms:modified xsi:type="dcterms:W3CDTF">2014-03-05T02:42:24Z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9;#developers|8e4a08dc-5d95-4156-ab65-f22579a1592a</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