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6" r:id="rId6"/>
  </p:sldMasterIdLst>
  <p:notesMasterIdLst>
    <p:notesMasterId r:id="rId49"/>
  </p:notesMasterIdLst>
  <p:handoutMasterIdLst>
    <p:handoutMasterId r:id="rId50"/>
  </p:handoutMasterIdLst>
  <p:sldIdLst>
    <p:sldId id="1236" r:id="rId7"/>
    <p:sldId id="1124" r:id="rId8"/>
    <p:sldId id="1275" r:id="rId9"/>
    <p:sldId id="1276" r:id="rId10"/>
    <p:sldId id="1277" r:id="rId11"/>
    <p:sldId id="1278" r:id="rId12"/>
    <p:sldId id="1279" r:id="rId13"/>
    <p:sldId id="1280" r:id="rId14"/>
    <p:sldId id="1281" r:id="rId15"/>
    <p:sldId id="1282" r:id="rId16"/>
    <p:sldId id="1283" r:id="rId17"/>
    <p:sldId id="1284" r:id="rId18"/>
    <p:sldId id="1285" r:id="rId19"/>
    <p:sldId id="1286" r:id="rId20"/>
    <p:sldId id="1287" r:id="rId21"/>
    <p:sldId id="1288" r:id="rId22"/>
    <p:sldId id="1289" r:id="rId23"/>
    <p:sldId id="1290" r:id="rId24"/>
    <p:sldId id="1291" r:id="rId25"/>
    <p:sldId id="1292" r:id="rId26"/>
    <p:sldId id="1293" r:id="rId27"/>
    <p:sldId id="1294" r:id="rId28"/>
    <p:sldId id="1295" r:id="rId29"/>
    <p:sldId id="1296" r:id="rId30"/>
    <p:sldId id="1297" r:id="rId31"/>
    <p:sldId id="1298" r:id="rId32"/>
    <p:sldId id="1299" r:id="rId33"/>
    <p:sldId id="1300" r:id="rId34"/>
    <p:sldId id="1301" r:id="rId35"/>
    <p:sldId id="1302" r:id="rId36"/>
    <p:sldId id="1303" r:id="rId37"/>
    <p:sldId id="1304" r:id="rId38"/>
    <p:sldId id="1305" r:id="rId39"/>
    <p:sldId id="1306" r:id="rId40"/>
    <p:sldId id="1307" r:id="rId41"/>
    <p:sldId id="1308" r:id="rId42"/>
    <p:sldId id="1309" r:id="rId43"/>
    <p:sldId id="1310" r:id="rId44"/>
    <p:sldId id="1311" r:id="rId45"/>
    <p:sldId id="1312" r:id="rId46"/>
    <p:sldId id="1313" r:id="rId47"/>
    <p:sldId id="1314" r:id="rId4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232"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viewProps" Target="viewProps.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8" Type="http://schemas.openxmlformats.org/officeDocument/2006/relationships/slide" Target="slides/slide2.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Pt>
            <c:idx val="4"/>
            <c:bubble3D val="0"/>
            <c:spPr>
              <a:solidFill>
                <a:schemeClr val="accent5"/>
              </a:solidFill>
              <a:ln w="19050">
                <a:solidFill>
                  <a:schemeClr val="lt1"/>
                </a:solidFill>
              </a:ln>
              <a:effectLst/>
            </c:spPr>
          </c:dPt>
          <c:dLbls>
            <c:dLbl>
              <c:idx val="2"/>
              <c:tx>
                <c:rich>
                  <a:bodyPr rot="0" spcFirstLastPara="1" vertOverflow="ellipsis" vert="horz" wrap="square" lIns="38100" tIns="19050" rIns="38100" bIns="19050" anchor="ctr" anchorCtr="1">
                    <a:noAutofit/>
                  </a:bodyPr>
                  <a:lstStyle/>
                  <a:p>
                    <a:pPr>
                      <a:defRPr sz="1800" b="0" i="0" u="none" strike="noStrike" kern="1200" baseline="0">
                        <a:solidFill>
                          <a:schemeClr val="tx1">
                            <a:lumMod val="50000"/>
                          </a:schemeClr>
                        </a:solidFill>
                        <a:latin typeface="Segoe UI Light" panose="020B0502040204020203" pitchFamily="34" charset="0"/>
                        <a:ea typeface="+mn-ea"/>
                        <a:cs typeface="+mn-cs"/>
                      </a:defRPr>
                    </a:pPr>
                    <a:fld id="{634388AE-CDD5-4A20-A872-050A8E6A47D2}" type="PERCENTAGE">
                      <a:rPr lang="en-US" sz="1800" baseline="0" smtClean="0">
                        <a:solidFill>
                          <a:schemeClr val="tx1">
                            <a:lumMod val="50000"/>
                          </a:schemeClr>
                        </a:solidFill>
                        <a:latin typeface="Segoe UI Light" panose="020B0502040204020203" pitchFamily="34" charset="0"/>
                      </a:rPr>
                      <a:pPr>
                        <a:defRPr sz="1800" b="0" i="0" u="none" strike="noStrike" kern="1200" baseline="0">
                          <a:solidFill>
                            <a:schemeClr val="tx1">
                              <a:lumMod val="50000"/>
                            </a:schemeClr>
                          </a:solidFill>
                          <a:latin typeface="Segoe UI Light" panose="020B0502040204020203" pitchFamily="34" charset="0"/>
                          <a:ea typeface="+mn-ea"/>
                          <a:cs typeface="+mn-cs"/>
                        </a:defRPr>
                      </a:pPr>
                      <a:t>[PERCENTAGE]</a:t>
                    </a:fld>
                    <a:endParaRPr lang="en-US"/>
                  </a:p>
                </c:rich>
              </c:tx>
              <c:spPr>
                <a:noFill/>
                <a:ln>
                  <a:noFill/>
                </a:ln>
                <a:effectLst/>
              </c:sp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50000"/>
                      </a:schemeClr>
                    </a:solidFill>
                    <a:latin typeface="Segoe UI Light" panose="020B0502040204020203" pitchFamily="34" charset="0"/>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s>
          <c:val>
            <c:numRef>
              <c:f>Sheet1!$B$2:$B$6</c:f>
              <c:numCache>
                <c:formatCode>General</c:formatCode>
                <c:ptCount val="5"/>
                <c:pt idx="0">
                  <c:v>62</c:v>
                </c:pt>
                <c:pt idx="1">
                  <c:v>15</c:v>
                </c:pt>
                <c:pt idx="2">
                  <c:v>5</c:v>
                </c:pt>
                <c:pt idx="3">
                  <c:v>8</c:v>
                </c:pt>
                <c:pt idx="4">
                  <c:v>10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Sheet1!$A$2:$A$6</c15:sqref>
                        </c15:formulaRef>
                      </c:ext>
                    </c:extLst>
                    <c:strCache>
                      <c:ptCount val="5"/>
                      <c:pt idx="0">
                        <c:v>1st Qtr</c:v>
                      </c:pt>
                      <c:pt idx="1">
                        <c:v>2nd Qtr</c:v>
                      </c:pt>
                      <c:pt idx="2">
                        <c:v>3rd Qtr</c:v>
                      </c:pt>
                      <c:pt idx="3">
                        <c:v>4th Qtr</c:v>
                      </c:pt>
                      <c:pt idx="4">
                        <c:v>5th Qtr</c:v>
                      </c:pt>
                    </c:strCache>
                  </c:strRef>
                </c15:cat>
              </c15:filteredCategoryTitl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0.48519</cdr:x>
      <cdr:y>0.46327</cdr:y>
    </cdr:from>
    <cdr:to>
      <cdr:x>0.75119</cdr:x>
      <cdr:y>0.66797</cdr:y>
    </cdr:to>
    <cdr:sp macro="" textlink="">
      <cdr:nvSpPr>
        <cdr:cNvPr id="2" name="TextBox 1"/>
        <cdr:cNvSpPr txBox="1"/>
      </cdr:nvSpPr>
      <cdr:spPr>
        <a:xfrm xmlns:a="http://schemas.openxmlformats.org/drawingml/2006/main">
          <a:off x="4005019" y="2549374"/>
          <a:ext cx="2195696" cy="1126464"/>
        </a:xfrm>
        <a:prstGeom xmlns:a="http://schemas.openxmlformats.org/drawingml/2006/main" prst="rect">
          <a:avLst/>
        </a:prstGeom>
        <a:noFill xmlns:a="http://schemas.openxmlformats.org/drawingml/2006/main"/>
      </cdr:spPr>
      <cdr:txBody>
        <a:bodyPr xmlns:a="http://schemas.openxmlformats.org/drawingml/2006/main" vertOverflow="clip" wrap="square" lIns="182880" tIns="146304" rIns="182880" bIns="146304" rtlCol="0">
          <a:spAutoFit/>
        </a:bodyPr>
        <a:lstStyle xmlns:a="http://schemas.openxmlformats.org/drawingml/2006/main"/>
        <a:p xmlns:a="http://schemas.openxmlformats.org/drawingml/2006/main">
          <a:pPr algn="ctr">
            <a:lnSpc>
              <a:spcPct val="90000"/>
            </a:lnSpc>
            <a:spcAft>
              <a:spcPts val="600"/>
            </a:spcAft>
          </a:pPr>
          <a:r>
            <a:rPr lang="en-US" sz="6000" dirty="0" smtClean="0">
              <a:gradFill>
                <a:gsLst>
                  <a:gs pos="6207">
                    <a:srgbClr val="FFFFFF"/>
                  </a:gs>
                  <a:gs pos="44000">
                    <a:srgbClr val="FFFFFF"/>
                  </a:gs>
                </a:gsLst>
                <a:lin ang="5400000" scaled="0"/>
              </a:gradFill>
              <a:latin typeface="+mj-lt"/>
            </a:rPr>
            <a:t>62%</a:t>
          </a:r>
        </a:p>
      </cdr:txBody>
    </cdr:sp>
  </cdr:relSizeAnchor>
  <cdr:relSizeAnchor xmlns:cdr="http://schemas.openxmlformats.org/drawingml/2006/chartDrawing">
    <cdr:from>
      <cdr:x>0.33202</cdr:x>
      <cdr:y>0.12735</cdr:y>
    </cdr:from>
    <cdr:to>
      <cdr:x>0.55367</cdr:x>
      <cdr:y>0.24648</cdr:y>
    </cdr:to>
    <cdr:sp macro="" textlink="">
      <cdr:nvSpPr>
        <cdr:cNvPr id="3" name="TextBox 2"/>
        <cdr:cNvSpPr txBox="1"/>
      </cdr:nvSpPr>
      <cdr:spPr>
        <a:xfrm xmlns:a="http://schemas.openxmlformats.org/drawingml/2006/main">
          <a:off x="2740666" y="700811"/>
          <a:ext cx="1829609" cy="655564"/>
        </a:xfrm>
        <a:prstGeom xmlns:a="http://schemas.openxmlformats.org/drawingml/2006/main" prst="rect">
          <a:avLst/>
        </a:prstGeom>
        <a:noFill xmlns:a="http://schemas.openxmlformats.org/drawingml/2006/main"/>
      </cdr:spPr>
      <cdr:txBody>
        <a:bodyPr xmlns:a="http://schemas.openxmlformats.org/drawingml/2006/main" vertOverflow="clip" wrap="square" lIns="182880" tIns="146304" rIns="182880" bIns="146304" rtlCol="0">
          <a:spAutoFit/>
        </a:bodyPr>
        <a:lstStyle xmlns:a="http://schemas.openxmlformats.org/drawingml/2006/main"/>
        <a:p xmlns:a="http://schemas.openxmlformats.org/drawingml/2006/main">
          <a:pPr algn="ctr">
            <a:lnSpc>
              <a:spcPct val="90000"/>
            </a:lnSpc>
            <a:spcAft>
              <a:spcPts val="600"/>
            </a:spcAft>
          </a:pPr>
          <a:r>
            <a:rPr lang="en-US" sz="2600" dirty="0" smtClean="0">
              <a:gradFill>
                <a:gsLst>
                  <a:gs pos="71034">
                    <a:srgbClr val="FFFFFF"/>
                  </a:gs>
                  <a:gs pos="44000">
                    <a:srgbClr val="FFFFFF"/>
                  </a:gs>
                </a:gsLst>
                <a:lin ang="5400000" scaled="0"/>
              </a:gradFill>
              <a:latin typeface="+mj-lt"/>
            </a:rPr>
            <a:t>10%</a:t>
          </a:r>
        </a:p>
      </cdr:txBody>
    </cdr:sp>
  </cdr:relSizeAnchor>
  <cdr:relSizeAnchor xmlns:cdr="http://schemas.openxmlformats.org/drawingml/2006/chartDrawing">
    <cdr:from>
      <cdr:x>0.17509</cdr:x>
      <cdr:y>0.52891</cdr:y>
    </cdr:from>
    <cdr:to>
      <cdr:x>0.39674</cdr:x>
      <cdr:y>0.64804</cdr:y>
    </cdr:to>
    <cdr:sp macro="" textlink="">
      <cdr:nvSpPr>
        <cdr:cNvPr id="4" name="TextBox 3"/>
        <cdr:cNvSpPr txBox="1"/>
      </cdr:nvSpPr>
      <cdr:spPr>
        <a:xfrm xmlns:a="http://schemas.openxmlformats.org/drawingml/2006/main">
          <a:off x="1445266" y="2910611"/>
          <a:ext cx="1829609" cy="655572"/>
        </a:xfrm>
        <a:prstGeom xmlns:a="http://schemas.openxmlformats.org/drawingml/2006/main" prst="rect">
          <a:avLst/>
        </a:prstGeom>
        <a:noFill xmlns:a="http://schemas.openxmlformats.org/drawingml/2006/main"/>
      </cdr:spPr>
      <cdr:txBody>
        <a:bodyPr xmlns:a="http://schemas.openxmlformats.org/drawingml/2006/main" vertOverflow="clip" wrap="square" lIns="182880" tIns="146304" rIns="182880" bIns="146304" rtlCol="0">
          <a:spAutoFit/>
        </a:bodyPr>
        <a:lstStyle xmlns:a="http://schemas.openxmlformats.org/drawingml/2006/main"/>
        <a:p xmlns:a="http://schemas.openxmlformats.org/drawingml/2006/main">
          <a:pPr algn="ctr">
            <a:lnSpc>
              <a:spcPct val="90000"/>
            </a:lnSpc>
            <a:spcAft>
              <a:spcPts val="600"/>
            </a:spcAft>
          </a:pPr>
          <a:r>
            <a:rPr lang="en-US" sz="2600" dirty="0" smtClean="0">
              <a:gradFill>
                <a:gsLst>
                  <a:gs pos="90260">
                    <a:srgbClr val="505050"/>
                  </a:gs>
                  <a:gs pos="71034">
                    <a:srgbClr val="505050"/>
                  </a:gs>
                </a:gsLst>
                <a:lin ang="5400000" scaled="0"/>
              </a:gradFill>
              <a:latin typeface="+mj-lt"/>
            </a:rPr>
            <a:t>15%</a:t>
          </a:r>
        </a:p>
      </cdr:txBody>
    </cdr:sp>
  </cdr:relSizeAnchor>
  <cdr:relSizeAnchor xmlns:cdr="http://schemas.openxmlformats.org/drawingml/2006/chartDrawing">
    <cdr:from>
      <cdr:x>0.23149</cdr:x>
      <cdr:y>0.23813</cdr:y>
    </cdr:from>
    <cdr:to>
      <cdr:x>0.45313</cdr:x>
      <cdr:y>0.35726</cdr:y>
    </cdr:to>
    <cdr:sp macro="" textlink="">
      <cdr:nvSpPr>
        <cdr:cNvPr id="5" name="TextBox 4"/>
        <cdr:cNvSpPr txBox="1"/>
      </cdr:nvSpPr>
      <cdr:spPr>
        <a:xfrm xmlns:a="http://schemas.openxmlformats.org/drawingml/2006/main">
          <a:off x="1910860" y="1310411"/>
          <a:ext cx="1829527" cy="655564"/>
        </a:xfrm>
        <a:prstGeom xmlns:a="http://schemas.openxmlformats.org/drawingml/2006/main" prst="rect">
          <a:avLst/>
        </a:prstGeom>
        <a:noFill xmlns:a="http://schemas.openxmlformats.org/drawingml/2006/main"/>
      </cdr:spPr>
      <cdr:txBody>
        <a:bodyPr xmlns:a="http://schemas.openxmlformats.org/drawingml/2006/main" vertOverflow="clip" wrap="square" lIns="182880" tIns="146304" rIns="182880" bIns="146304" rtlCol="0">
          <a:spAutoFit/>
        </a:bodyPr>
        <a:lstStyle xmlns:a="http://schemas.openxmlformats.org/drawingml/2006/main"/>
        <a:p xmlns:a="http://schemas.openxmlformats.org/drawingml/2006/main">
          <a:pPr algn="ctr">
            <a:lnSpc>
              <a:spcPct val="90000"/>
            </a:lnSpc>
            <a:spcAft>
              <a:spcPts val="600"/>
            </a:spcAft>
          </a:pPr>
          <a:r>
            <a:rPr lang="en-US" sz="2600" dirty="0" smtClean="0">
              <a:gradFill>
                <a:gsLst>
                  <a:gs pos="71034">
                    <a:srgbClr val="FFFFFF"/>
                  </a:gs>
                  <a:gs pos="44000">
                    <a:srgbClr val="FFFFFF"/>
                  </a:gs>
                </a:gsLst>
                <a:lin ang="5400000" scaled="0"/>
              </a:gradFill>
              <a:latin typeface="+mj-lt"/>
            </a:rPr>
            <a:t>8%</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3/3/2014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3/3/2014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49409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245265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8785814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276388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071634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CB9AB204-7D86-4363-947A-E892579E27F0}"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520844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828688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DF131D4C-07E1-448B-8B7E-8646E99E332C}"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19355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B9AB204-7D86-4363-947A-E892579E27F0}"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532289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9A47E80-8152-4C93-B5EB-FB5EA07D8999}"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48850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59A47E80-8152-4C93-B5EB-FB5EA07D8999}"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402916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AD64E295-B0F6-4ECD-B1C6-8C8E21D2FE13}"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9784879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B9AB204-7D86-4363-947A-E892579E27F0}"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86378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F87FD4BF-6B55-461B-BB00-F39BB4F41FA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3641829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F87FD4BF-6B55-461B-BB00-F39BB4F41FA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395389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F87FD4BF-6B55-461B-BB00-F39BB4F41FA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90591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942347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329075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66597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703949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537798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52263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F87FD4BF-6B55-461B-BB00-F39BB4F41FA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768802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F87FD4BF-6B55-461B-BB00-F39BB4F41FA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827375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C430BBD-799F-4D9D-8FF8-A0CEE981607B}"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567603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005661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E47EF96D-D001-44C6-9611-0CFE41C7BD18}"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649952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800097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642034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59751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3/3/2014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80336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8394315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5823177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1198403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A15900F4-243E-4200-BDA3-9AB1E3466CB4}" type="datetime1">
              <a:rPr lang="en-US" smtClean="0">
                <a:solidFill>
                  <a:prstClr val="black"/>
                </a:solidFill>
              </a:rPr>
              <a:pPr/>
              <a:t>3/3/2014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
        <p:nvSpPr>
          <p:cNvPr id="7" name="Footer Placeholder 6"/>
          <p:cNvSpPr>
            <a:spLocks noGrp="1"/>
          </p:cNvSpPr>
          <p:nvPr>
            <p:ph type="ftr" sz="quarter" idx="12"/>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148227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597235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F5444317-81B2-40BD-A901-F59A344CE59F}"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102895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6176102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2590705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0098933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1667118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091897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42056540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949162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3563162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82401036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71822676"/>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72223408"/>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5082199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9570454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8529354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5169202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95443691"/>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83465599"/>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5906180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362381793"/>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625320188"/>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1748516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08004308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08846933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651560558"/>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85870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156567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54993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73418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39727228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32408815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7104013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724784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9172312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86028155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9248199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91198197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6977823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59034801"/>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4862556"/>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35635086"/>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65855192"/>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796882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43856016"/>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64826168"/>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15624886"/>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20563663"/>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06473633"/>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78514821"/>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3202024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771513412"/>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52279753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13556911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6311045"/>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55660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12013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7865669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36237486"/>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30126744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theme" Target="../theme/theme2.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26" Type="http://schemas.openxmlformats.org/officeDocument/2006/relationships/slideLayout" Target="../slideLayouts/slideLayout82.xml"/><Relationship Id="rId3" Type="http://schemas.openxmlformats.org/officeDocument/2006/relationships/slideLayout" Target="../slideLayouts/slideLayout59.xml"/><Relationship Id="rId21" Type="http://schemas.openxmlformats.org/officeDocument/2006/relationships/slideLayout" Target="../slideLayouts/slideLayout77.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slideLayout" Target="../slideLayouts/slideLayout81.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slideLayout" Target="../slideLayouts/slideLayout76.xml"/><Relationship Id="rId29" Type="http://schemas.openxmlformats.org/officeDocument/2006/relationships/slideLayout" Target="../slideLayouts/slideLayout85.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24" Type="http://schemas.openxmlformats.org/officeDocument/2006/relationships/slideLayout" Target="../slideLayouts/slideLayout80.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28" Type="http://schemas.openxmlformats.org/officeDocument/2006/relationships/slideLayout" Target="../slideLayouts/slideLayout84.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31" Type="http://schemas.openxmlformats.org/officeDocument/2006/relationships/image" Target="../media/image1.png"/><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 Id="rId27" Type="http://schemas.openxmlformats.org/officeDocument/2006/relationships/slideLayout" Target="../slideLayouts/slideLayout83.xml"/><Relationship Id="rId30"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017799972"/>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909812228"/>
      </p:ext>
    </p:extLst>
  </p:cSld>
  <p:clrMap bg1="lt1" tx1="dk1" bg2="lt2" tx2="dk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251" r:id="rId5"/>
    <p:sldLayoutId id="2147484252" r:id="rId6"/>
    <p:sldLayoutId id="2147484253" r:id="rId7"/>
    <p:sldLayoutId id="2147484254" r:id="rId8"/>
    <p:sldLayoutId id="2147484255" r:id="rId9"/>
    <p:sldLayoutId id="2147484256" r:id="rId10"/>
    <p:sldLayoutId id="2147484257" r:id="rId11"/>
    <p:sldLayoutId id="2147484258" r:id="rId12"/>
    <p:sldLayoutId id="2147484259" r:id="rId13"/>
    <p:sldLayoutId id="2147484260" r:id="rId14"/>
    <p:sldLayoutId id="2147484261" r:id="rId15"/>
    <p:sldLayoutId id="2147484262" r:id="rId16"/>
    <p:sldLayoutId id="2147484263" r:id="rId17"/>
    <p:sldLayoutId id="2147484264" r:id="rId18"/>
    <p:sldLayoutId id="2147484265" r:id="rId19"/>
    <p:sldLayoutId id="2147484266" r:id="rId20"/>
    <p:sldLayoutId id="2147484267" r:id="rId21"/>
    <p:sldLayoutId id="2147484268" r:id="rId22"/>
    <p:sldLayoutId id="2147484269" r:id="rId23"/>
    <p:sldLayoutId id="2147484270" r:id="rId24"/>
    <p:sldLayoutId id="2147484271" r:id="rId25"/>
    <p:sldLayoutId id="2147484272" r:id="rId26"/>
    <p:sldLayoutId id="2147484273" r:id="rId27"/>
    <p:sldLayoutId id="2147484274" r:id="rId28"/>
    <p:sldLayoutId id="2147484275"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3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3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9.xml"/><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3.xml"/><Relationship Id="rId1" Type="http://schemas.openxmlformats.org/officeDocument/2006/relationships/slideLayout" Target="../slideLayouts/slideLayout45.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4.xml"/><Relationship Id="rId1" Type="http://schemas.openxmlformats.org/officeDocument/2006/relationships/slideLayout" Target="../slideLayouts/slideLayout45.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5.xml"/><Relationship Id="rId1" Type="http://schemas.openxmlformats.org/officeDocument/2006/relationships/slideLayout" Target="../slideLayouts/slideLayout45.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8.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3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1.xml"/><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2.xml"/><Relationship Id="rId1" Type="http://schemas.openxmlformats.org/officeDocument/2006/relationships/slideLayout" Target="../slideLayouts/slideLayout45.xml"/></Relationships>
</file>

<file path=ppt/slides/_rels/slide3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3.xml"/><Relationship Id="rId1" Type="http://schemas.openxmlformats.org/officeDocument/2006/relationships/slideLayout" Target="../slideLayouts/slideLayout4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8.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4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9.xml"/><Relationship Id="rId1" Type="http://schemas.openxmlformats.org/officeDocument/2006/relationships/slideLayout" Target="../slideLayouts/slideLayout65.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0.xml"/><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45.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Performance Monitor</a:t>
            </a:r>
            <a:endParaRPr lang="en-US" dirty="0"/>
          </a:p>
        </p:txBody>
      </p:sp>
      <p:sp>
        <p:nvSpPr>
          <p:cNvPr id="5" name="AutoShape 1"/>
          <p:cNvSpPr>
            <a:spLocks/>
          </p:cNvSpPr>
          <p:nvPr/>
        </p:nvSpPr>
        <p:spPr bwMode="auto">
          <a:xfrm>
            <a:off x="6652714" y="5078077"/>
            <a:ext cx="5214594" cy="843723"/>
          </a:xfrm>
          <a:custGeom>
            <a:avLst/>
            <a:gdLst/>
            <a:ahLst/>
            <a:cxnLst/>
            <a:rect l="0" t="0" r="r" b="b"/>
            <a:pathLst>
              <a:path w="21600" h="21600">
                <a:moveTo>
                  <a:pt x="2003" y="0"/>
                </a:moveTo>
                <a:lnTo>
                  <a:pt x="0" y="21600"/>
                </a:lnTo>
                <a:lnTo>
                  <a:pt x="21600" y="21600"/>
                </a:lnTo>
                <a:lnTo>
                  <a:pt x="19597" y="0"/>
                </a:lnTo>
                <a:cubicBezTo>
                  <a:pt x="19597" y="0"/>
                  <a:pt x="2003" y="0"/>
                  <a:pt x="2003" y="0"/>
                </a:cubicBezTo>
                <a:close/>
                <a:moveTo>
                  <a:pt x="2003" y="0"/>
                </a:moveTo>
              </a:path>
            </a:pathLst>
          </a:custGeom>
          <a:solidFill>
            <a:srgbClr val="00205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Server Performance</a:t>
            </a:r>
            <a:endParaRPr lang="en-US" sz="2400" b="1" dirty="0">
              <a:latin typeface="Segoe UI Light"/>
              <a:ea typeface="ＭＳ Ｐゴシック" charset="0"/>
              <a:cs typeface="Helvetica Neue Bold Condensed" charset="0"/>
            </a:endParaRPr>
          </a:p>
        </p:txBody>
      </p:sp>
      <p:sp>
        <p:nvSpPr>
          <p:cNvPr id="7" name="AutoShape 2"/>
          <p:cNvSpPr>
            <a:spLocks/>
          </p:cNvSpPr>
          <p:nvPr/>
        </p:nvSpPr>
        <p:spPr bwMode="auto">
          <a:xfrm>
            <a:off x="7714594" y="3196395"/>
            <a:ext cx="3090834" cy="851994"/>
          </a:xfrm>
          <a:custGeom>
            <a:avLst/>
            <a:gdLst/>
            <a:ahLst/>
            <a:cxnLst/>
            <a:rect l="0" t="0" r="r" b="b"/>
            <a:pathLst>
              <a:path w="21600" h="21600">
                <a:moveTo>
                  <a:pt x="3412" y="0"/>
                </a:moveTo>
                <a:lnTo>
                  <a:pt x="0" y="21600"/>
                </a:lnTo>
                <a:lnTo>
                  <a:pt x="21600" y="21600"/>
                </a:lnTo>
                <a:lnTo>
                  <a:pt x="18188" y="0"/>
                </a:lnTo>
                <a:cubicBezTo>
                  <a:pt x="18188" y="0"/>
                  <a:pt x="3412" y="0"/>
                  <a:pt x="3412" y="0"/>
                </a:cubicBezTo>
                <a:close/>
                <a:moveTo>
                  <a:pt x="3412" y="0"/>
                </a:moveTo>
              </a:path>
            </a:pathLst>
          </a:custGeom>
          <a:solidFill>
            <a:srgbClr val="6DC2E9"/>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Traffic</a:t>
            </a:r>
            <a:endParaRPr lang="en-US" sz="2400" b="1" dirty="0">
              <a:latin typeface="Segoe UI Light"/>
              <a:ea typeface="ＭＳ Ｐゴシック" charset="0"/>
              <a:cs typeface="Helvetica Neue Bold Condensed" charset="0"/>
            </a:endParaRPr>
          </a:p>
        </p:txBody>
      </p:sp>
      <p:sp>
        <p:nvSpPr>
          <p:cNvPr id="8" name="AutoShape 3"/>
          <p:cNvSpPr>
            <a:spLocks/>
          </p:cNvSpPr>
          <p:nvPr/>
        </p:nvSpPr>
        <p:spPr bwMode="auto">
          <a:xfrm>
            <a:off x="7183655" y="4141371"/>
            <a:ext cx="4152712" cy="843723"/>
          </a:xfrm>
          <a:custGeom>
            <a:avLst/>
            <a:gdLst/>
            <a:ahLst/>
            <a:cxnLst/>
            <a:rect l="0" t="0" r="r" b="b"/>
            <a:pathLst>
              <a:path w="21600" h="21600">
                <a:moveTo>
                  <a:pt x="21600" y="21600"/>
                </a:moveTo>
                <a:lnTo>
                  <a:pt x="19085" y="0"/>
                </a:lnTo>
                <a:lnTo>
                  <a:pt x="2515" y="0"/>
                </a:lnTo>
                <a:lnTo>
                  <a:pt x="0" y="21600"/>
                </a:lnTo>
                <a:cubicBezTo>
                  <a:pt x="0" y="21600"/>
                  <a:pt x="21600" y="21600"/>
                  <a:pt x="21600" y="21600"/>
                </a:cubicBezTo>
                <a:close/>
                <a:moveTo>
                  <a:pt x="21600" y="21600"/>
                </a:moveTo>
              </a:path>
            </a:pathLst>
          </a:custGeom>
          <a:solidFill>
            <a:srgbClr val="6DC2E9"/>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Configuration</a:t>
            </a:r>
            <a:endParaRPr lang="en-US" sz="2400" b="1" dirty="0">
              <a:latin typeface="Segoe UI Light"/>
              <a:ea typeface="ＭＳ Ｐゴシック" charset="0"/>
              <a:cs typeface="Helvetica Neue Bold Condensed" charset="0"/>
            </a:endParaRPr>
          </a:p>
        </p:txBody>
      </p:sp>
      <p:sp>
        <p:nvSpPr>
          <p:cNvPr id="9" name="AutoShape 4"/>
          <p:cNvSpPr>
            <a:spLocks/>
          </p:cNvSpPr>
          <p:nvPr/>
        </p:nvSpPr>
        <p:spPr bwMode="auto">
          <a:xfrm>
            <a:off x="8250275" y="2275892"/>
            <a:ext cx="2019471" cy="843723"/>
          </a:xfrm>
          <a:custGeom>
            <a:avLst/>
            <a:gdLst/>
            <a:ahLst/>
            <a:cxnLst/>
            <a:rect l="0" t="0" r="r" b="b"/>
            <a:pathLst>
              <a:path w="21600" h="21600">
                <a:moveTo>
                  <a:pt x="5172" y="0"/>
                </a:moveTo>
                <a:lnTo>
                  <a:pt x="0" y="21600"/>
                </a:lnTo>
                <a:lnTo>
                  <a:pt x="21600" y="21600"/>
                </a:lnTo>
                <a:lnTo>
                  <a:pt x="16428" y="0"/>
                </a:lnTo>
                <a:cubicBezTo>
                  <a:pt x="16428" y="0"/>
                  <a:pt x="5172" y="0"/>
                  <a:pt x="5172" y="0"/>
                </a:cubicBezTo>
                <a:close/>
                <a:moveTo>
                  <a:pt x="5172" y="0"/>
                </a:moveTo>
              </a:path>
            </a:pathLst>
          </a:custGeom>
          <a:solidFill>
            <a:srgbClr val="6DC2E9"/>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LAN &amp; </a:t>
            </a:r>
          </a:p>
          <a:p>
            <a:r>
              <a:rPr lang="en-US" sz="2400" b="1" dirty="0" smtClean="0">
                <a:latin typeface="Segoe UI Light"/>
                <a:ea typeface="ＭＳ Ｐゴシック" charset="0"/>
                <a:cs typeface="Helvetica Neue Bold Condensed" charset="0"/>
              </a:rPr>
              <a:t>WAN</a:t>
            </a:r>
            <a:endParaRPr lang="en-US" sz="2400" b="1" dirty="0">
              <a:latin typeface="Segoe UI Light"/>
              <a:ea typeface="ＭＳ Ｐゴシック" charset="0"/>
              <a:cs typeface="Helvetica Neue Bold Condensed" charset="0"/>
            </a:endParaRPr>
          </a:p>
        </p:txBody>
      </p:sp>
      <p:sp>
        <p:nvSpPr>
          <p:cNvPr id="10" name="AutoShape 5"/>
          <p:cNvSpPr>
            <a:spLocks/>
          </p:cNvSpPr>
          <p:nvPr/>
        </p:nvSpPr>
        <p:spPr bwMode="auto">
          <a:xfrm>
            <a:off x="8781215" y="1363662"/>
            <a:ext cx="957589" cy="835450"/>
          </a:xfrm>
          <a:custGeom>
            <a:avLst/>
            <a:gdLst/>
            <a:ahLst/>
            <a:cxnLst/>
            <a:rect l="0" t="0" r="r" b="b"/>
            <a:pathLst>
              <a:path w="21600" h="21600">
                <a:moveTo>
                  <a:pt x="0" y="21600"/>
                </a:moveTo>
                <a:lnTo>
                  <a:pt x="21600" y="21600"/>
                </a:lnTo>
                <a:lnTo>
                  <a:pt x="10800" y="0"/>
                </a:lnTo>
                <a:cubicBezTo>
                  <a:pt x="10800" y="0"/>
                  <a:pt x="0" y="21600"/>
                  <a:pt x="0" y="21600"/>
                </a:cubicBezTo>
                <a:close/>
                <a:moveTo>
                  <a:pt x="0" y="21600"/>
                </a:moveTo>
              </a:path>
            </a:pathLst>
          </a:custGeom>
          <a:solidFill>
            <a:srgbClr val="6DC2E9"/>
          </a:solidFill>
          <a:ln>
            <a:noFill/>
          </a:ln>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1" name="Line 12"/>
          <p:cNvSpPr>
            <a:spLocks noChangeShapeType="1"/>
          </p:cNvSpPr>
          <p:nvPr/>
        </p:nvSpPr>
        <p:spPr bwMode="auto">
          <a:xfrm rot="10800000">
            <a:off x="6652713" y="3725861"/>
            <a:ext cx="530941" cy="1752599"/>
          </a:xfrm>
          <a:prstGeom prst="line">
            <a:avLst/>
          </a:prstGeom>
          <a:noFill/>
          <a:ln w="25400" cap="flat">
            <a:solidFill>
              <a:schemeClr val="tx1"/>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876" y="1363662"/>
            <a:ext cx="6054962" cy="4329298"/>
          </a:xfrm>
          <a:prstGeom prst="rect">
            <a:avLst/>
          </a:prstGeom>
        </p:spPr>
      </p:pic>
      <p:sp>
        <p:nvSpPr>
          <p:cNvPr id="13" name="Rectangle 12"/>
          <p:cNvSpPr>
            <a:spLocks/>
          </p:cNvSpPr>
          <p:nvPr/>
        </p:nvSpPr>
        <p:spPr bwMode="auto">
          <a:xfrm>
            <a:off x="8129179" y="1523593"/>
            <a:ext cx="5770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pPr algn="r"/>
            <a:r>
              <a:rPr lang="en-US" sz="2400" b="1" dirty="0" smtClean="0">
                <a:solidFill>
                  <a:srgbClr val="6DC2E9"/>
                </a:solidFill>
                <a:latin typeface="Segoe UI Light"/>
                <a:ea typeface="ＭＳ Ｐゴシック" charset="0"/>
                <a:cs typeface="Helvetica Neue Bold Condensed" charset="0"/>
              </a:rPr>
              <a:t>User</a:t>
            </a:r>
            <a:endParaRPr lang="en-US" sz="2400" b="1" dirty="0">
              <a:solidFill>
                <a:srgbClr val="6DC2E9"/>
              </a:solidFill>
              <a:latin typeface="Segoe UI Light"/>
              <a:ea typeface="ＭＳ Ｐゴシック" charset="0"/>
              <a:cs typeface="Helvetica Neue Bold Condensed" charset="0"/>
            </a:endParaRPr>
          </a:p>
        </p:txBody>
      </p:sp>
    </p:spTree>
    <p:extLst>
      <p:ext uri="{BB962C8B-B14F-4D97-AF65-F5344CB8AC3E}">
        <p14:creationId xmlns:p14="http://schemas.microsoft.com/office/powerpoint/2010/main" val="321423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Load Testing</a:t>
            </a:r>
            <a:endParaRPr lang="en-US" dirty="0"/>
          </a:p>
        </p:txBody>
      </p:sp>
      <p:sp>
        <p:nvSpPr>
          <p:cNvPr id="5" name="AutoShape 1"/>
          <p:cNvSpPr>
            <a:spLocks/>
          </p:cNvSpPr>
          <p:nvPr/>
        </p:nvSpPr>
        <p:spPr bwMode="auto">
          <a:xfrm>
            <a:off x="6652714" y="5078077"/>
            <a:ext cx="5214594" cy="843723"/>
          </a:xfrm>
          <a:custGeom>
            <a:avLst/>
            <a:gdLst/>
            <a:ahLst/>
            <a:cxnLst/>
            <a:rect l="0" t="0" r="r" b="b"/>
            <a:pathLst>
              <a:path w="21600" h="21600">
                <a:moveTo>
                  <a:pt x="2003" y="0"/>
                </a:moveTo>
                <a:lnTo>
                  <a:pt x="0" y="21600"/>
                </a:lnTo>
                <a:lnTo>
                  <a:pt x="21600" y="21600"/>
                </a:lnTo>
                <a:lnTo>
                  <a:pt x="19597" y="0"/>
                </a:lnTo>
                <a:cubicBezTo>
                  <a:pt x="19597" y="0"/>
                  <a:pt x="2003" y="0"/>
                  <a:pt x="2003" y="0"/>
                </a:cubicBezTo>
                <a:close/>
                <a:moveTo>
                  <a:pt x="2003" y="0"/>
                </a:moveTo>
              </a:path>
            </a:pathLst>
          </a:custGeom>
          <a:gradFill>
            <a:gsLst>
              <a:gs pos="62000">
                <a:srgbClr val="6DC2E9"/>
              </a:gs>
              <a:gs pos="41000">
                <a:srgbClr val="002050"/>
              </a:gs>
            </a:gsLst>
            <a:lin ang="5400000" scaled="0"/>
          </a:gra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Server Performance</a:t>
            </a:r>
            <a:endParaRPr lang="en-US" sz="2400" b="1" dirty="0">
              <a:latin typeface="Segoe UI Light"/>
              <a:ea typeface="ＭＳ Ｐゴシック" charset="0"/>
              <a:cs typeface="Helvetica Neue Bold Condensed" charset="0"/>
            </a:endParaRPr>
          </a:p>
        </p:txBody>
      </p:sp>
      <p:sp>
        <p:nvSpPr>
          <p:cNvPr id="7" name="AutoShape 2"/>
          <p:cNvSpPr>
            <a:spLocks/>
          </p:cNvSpPr>
          <p:nvPr/>
        </p:nvSpPr>
        <p:spPr bwMode="auto">
          <a:xfrm>
            <a:off x="7714594" y="3196395"/>
            <a:ext cx="3090834" cy="851994"/>
          </a:xfrm>
          <a:custGeom>
            <a:avLst/>
            <a:gdLst/>
            <a:ahLst/>
            <a:cxnLst/>
            <a:rect l="0" t="0" r="r" b="b"/>
            <a:pathLst>
              <a:path w="21600" h="21600">
                <a:moveTo>
                  <a:pt x="3412" y="0"/>
                </a:moveTo>
                <a:lnTo>
                  <a:pt x="0" y="21600"/>
                </a:lnTo>
                <a:lnTo>
                  <a:pt x="21600" y="21600"/>
                </a:lnTo>
                <a:lnTo>
                  <a:pt x="18188" y="0"/>
                </a:lnTo>
                <a:cubicBezTo>
                  <a:pt x="18188" y="0"/>
                  <a:pt x="3412" y="0"/>
                  <a:pt x="3412" y="0"/>
                </a:cubicBezTo>
                <a:close/>
                <a:moveTo>
                  <a:pt x="3412" y="0"/>
                </a:moveTo>
              </a:path>
            </a:pathLst>
          </a:custGeom>
          <a:solidFill>
            <a:srgbClr val="6DC2E9"/>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Traffic</a:t>
            </a:r>
            <a:endParaRPr lang="en-US" sz="2400" b="1" dirty="0">
              <a:latin typeface="Segoe UI Light"/>
              <a:ea typeface="ＭＳ Ｐゴシック" charset="0"/>
              <a:cs typeface="Helvetica Neue Bold Condensed" charset="0"/>
            </a:endParaRPr>
          </a:p>
        </p:txBody>
      </p:sp>
      <p:sp>
        <p:nvSpPr>
          <p:cNvPr id="8" name="AutoShape 3"/>
          <p:cNvSpPr>
            <a:spLocks/>
          </p:cNvSpPr>
          <p:nvPr/>
        </p:nvSpPr>
        <p:spPr bwMode="auto">
          <a:xfrm>
            <a:off x="7183655" y="4141371"/>
            <a:ext cx="4152712" cy="843723"/>
          </a:xfrm>
          <a:custGeom>
            <a:avLst/>
            <a:gdLst/>
            <a:ahLst/>
            <a:cxnLst/>
            <a:rect l="0" t="0" r="r" b="b"/>
            <a:pathLst>
              <a:path w="21600" h="21600">
                <a:moveTo>
                  <a:pt x="21600" y="21600"/>
                </a:moveTo>
                <a:lnTo>
                  <a:pt x="19085" y="0"/>
                </a:lnTo>
                <a:lnTo>
                  <a:pt x="2515" y="0"/>
                </a:lnTo>
                <a:lnTo>
                  <a:pt x="0" y="21600"/>
                </a:lnTo>
                <a:cubicBezTo>
                  <a:pt x="0" y="21600"/>
                  <a:pt x="21600" y="21600"/>
                  <a:pt x="21600" y="21600"/>
                </a:cubicBezTo>
                <a:close/>
                <a:moveTo>
                  <a:pt x="21600" y="21600"/>
                </a:moveTo>
              </a:path>
            </a:pathLst>
          </a:custGeom>
          <a:gradFill>
            <a:gsLst>
              <a:gs pos="36000">
                <a:srgbClr val="6DC2E9"/>
              </a:gs>
              <a:gs pos="66000">
                <a:srgbClr val="002050"/>
              </a:gs>
            </a:gsLst>
            <a:lin ang="5400000" scaled="0"/>
          </a:gra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Configuration</a:t>
            </a:r>
            <a:endParaRPr lang="en-US" sz="2400" b="1" dirty="0">
              <a:latin typeface="Segoe UI Light"/>
              <a:ea typeface="ＭＳ Ｐゴシック" charset="0"/>
              <a:cs typeface="Helvetica Neue Bold Condensed" charset="0"/>
            </a:endParaRPr>
          </a:p>
        </p:txBody>
      </p:sp>
      <p:sp>
        <p:nvSpPr>
          <p:cNvPr id="9" name="AutoShape 4"/>
          <p:cNvSpPr>
            <a:spLocks/>
          </p:cNvSpPr>
          <p:nvPr/>
        </p:nvSpPr>
        <p:spPr bwMode="auto">
          <a:xfrm>
            <a:off x="8250275" y="2275892"/>
            <a:ext cx="2019471" cy="843723"/>
          </a:xfrm>
          <a:custGeom>
            <a:avLst/>
            <a:gdLst/>
            <a:ahLst/>
            <a:cxnLst/>
            <a:rect l="0" t="0" r="r" b="b"/>
            <a:pathLst>
              <a:path w="21600" h="21600">
                <a:moveTo>
                  <a:pt x="5172" y="0"/>
                </a:moveTo>
                <a:lnTo>
                  <a:pt x="0" y="21600"/>
                </a:lnTo>
                <a:lnTo>
                  <a:pt x="21600" y="21600"/>
                </a:lnTo>
                <a:lnTo>
                  <a:pt x="16428" y="0"/>
                </a:lnTo>
                <a:cubicBezTo>
                  <a:pt x="16428" y="0"/>
                  <a:pt x="5172" y="0"/>
                  <a:pt x="5172" y="0"/>
                </a:cubicBezTo>
                <a:close/>
                <a:moveTo>
                  <a:pt x="5172" y="0"/>
                </a:moveTo>
              </a:path>
            </a:pathLst>
          </a:custGeom>
          <a:solidFill>
            <a:srgbClr val="6DC2E9"/>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LAN &amp; </a:t>
            </a:r>
          </a:p>
          <a:p>
            <a:r>
              <a:rPr lang="en-US" sz="2400" b="1" dirty="0" smtClean="0">
                <a:latin typeface="Segoe UI Light"/>
                <a:ea typeface="ＭＳ Ｐゴシック" charset="0"/>
                <a:cs typeface="Helvetica Neue Bold Condensed" charset="0"/>
              </a:rPr>
              <a:t>WAN</a:t>
            </a:r>
            <a:endParaRPr lang="en-US" sz="2400" b="1" dirty="0">
              <a:latin typeface="Segoe UI Light"/>
              <a:ea typeface="ＭＳ Ｐゴシック" charset="0"/>
              <a:cs typeface="Helvetica Neue Bold Condensed" charset="0"/>
            </a:endParaRPr>
          </a:p>
        </p:txBody>
      </p:sp>
      <p:sp>
        <p:nvSpPr>
          <p:cNvPr id="10" name="AutoShape 5"/>
          <p:cNvSpPr>
            <a:spLocks/>
          </p:cNvSpPr>
          <p:nvPr/>
        </p:nvSpPr>
        <p:spPr bwMode="auto">
          <a:xfrm>
            <a:off x="8781215" y="1363662"/>
            <a:ext cx="957589" cy="835450"/>
          </a:xfrm>
          <a:custGeom>
            <a:avLst/>
            <a:gdLst/>
            <a:ahLst/>
            <a:cxnLst/>
            <a:rect l="0" t="0" r="r" b="b"/>
            <a:pathLst>
              <a:path w="21600" h="21600">
                <a:moveTo>
                  <a:pt x="0" y="21600"/>
                </a:moveTo>
                <a:lnTo>
                  <a:pt x="21600" y="21600"/>
                </a:lnTo>
                <a:lnTo>
                  <a:pt x="10800" y="0"/>
                </a:lnTo>
                <a:cubicBezTo>
                  <a:pt x="10800" y="0"/>
                  <a:pt x="0" y="21600"/>
                  <a:pt x="0" y="21600"/>
                </a:cubicBezTo>
                <a:close/>
                <a:moveTo>
                  <a:pt x="0" y="21600"/>
                </a:moveTo>
              </a:path>
            </a:pathLst>
          </a:custGeom>
          <a:solidFill>
            <a:srgbClr val="6DC2E9"/>
          </a:solidFill>
          <a:ln>
            <a:noFill/>
          </a:ln>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1" name="Line 12"/>
          <p:cNvSpPr>
            <a:spLocks noChangeShapeType="1"/>
          </p:cNvSpPr>
          <p:nvPr/>
        </p:nvSpPr>
        <p:spPr bwMode="auto">
          <a:xfrm rot="10800000">
            <a:off x="6652713" y="3725861"/>
            <a:ext cx="530941" cy="1752599"/>
          </a:xfrm>
          <a:prstGeom prst="line">
            <a:avLst/>
          </a:prstGeom>
          <a:noFill/>
          <a:ln w="25400" cap="flat">
            <a:solidFill>
              <a:schemeClr val="tx1"/>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539" y="1363662"/>
            <a:ext cx="6240696" cy="3893558"/>
          </a:xfrm>
          <a:prstGeom prst="rect">
            <a:avLst/>
          </a:prstGeom>
        </p:spPr>
      </p:pic>
      <p:sp>
        <p:nvSpPr>
          <p:cNvPr id="13" name="Rectangle 12"/>
          <p:cNvSpPr>
            <a:spLocks/>
          </p:cNvSpPr>
          <p:nvPr/>
        </p:nvSpPr>
        <p:spPr bwMode="auto">
          <a:xfrm>
            <a:off x="8129179" y="1523593"/>
            <a:ext cx="5770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pPr algn="r"/>
            <a:r>
              <a:rPr lang="en-US" sz="2400" b="1" dirty="0" smtClean="0">
                <a:solidFill>
                  <a:srgbClr val="6DC2E9"/>
                </a:solidFill>
                <a:latin typeface="Segoe UI Light"/>
                <a:ea typeface="ＭＳ Ｐゴシック" charset="0"/>
                <a:cs typeface="Helvetica Neue Bold Condensed" charset="0"/>
              </a:rPr>
              <a:t>User</a:t>
            </a:r>
            <a:endParaRPr lang="en-US" sz="2400" b="1" dirty="0">
              <a:solidFill>
                <a:srgbClr val="6DC2E9"/>
              </a:solidFill>
              <a:latin typeface="Segoe UI Light"/>
              <a:ea typeface="ＭＳ Ｐゴシック" charset="0"/>
              <a:cs typeface="Helvetica Neue Bold Condensed" charset="0"/>
            </a:endParaRPr>
          </a:p>
        </p:txBody>
      </p:sp>
    </p:spTree>
    <p:extLst>
      <p:ext uri="{BB962C8B-B14F-4D97-AF65-F5344CB8AC3E}">
        <p14:creationId xmlns:p14="http://schemas.microsoft.com/office/powerpoint/2010/main" val="2924298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Browser Timers</a:t>
            </a:r>
            <a:endParaRPr lang="en-US" dirty="0"/>
          </a:p>
        </p:txBody>
      </p:sp>
      <p:sp>
        <p:nvSpPr>
          <p:cNvPr id="5" name="AutoShape 1"/>
          <p:cNvSpPr>
            <a:spLocks/>
          </p:cNvSpPr>
          <p:nvPr/>
        </p:nvSpPr>
        <p:spPr bwMode="auto">
          <a:xfrm>
            <a:off x="6652714" y="5078077"/>
            <a:ext cx="5214594" cy="843723"/>
          </a:xfrm>
          <a:custGeom>
            <a:avLst/>
            <a:gdLst/>
            <a:ahLst/>
            <a:cxnLst/>
            <a:rect l="0" t="0" r="r" b="b"/>
            <a:pathLst>
              <a:path w="21600" h="21600">
                <a:moveTo>
                  <a:pt x="2003" y="0"/>
                </a:moveTo>
                <a:lnTo>
                  <a:pt x="0" y="21600"/>
                </a:lnTo>
                <a:lnTo>
                  <a:pt x="21600" y="21600"/>
                </a:lnTo>
                <a:lnTo>
                  <a:pt x="19597" y="0"/>
                </a:lnTo>
                <a:cubicBezTo>
                  <a:pt x="19597" y="0"/>
                  <a:pt x="2003" y="0"/>
                  <a:pt x="2003" y="0"/>
                </a:cubicBezTo>
                <a:close/>
                <a:moveTo>
                  <a:pt x="2003" y="0"/>
                </a:moveTo>
              </a:path>
            </a:pathLst>
          </a:custGeom>
          <a:solidFill>
            <a:srgbClr val="6DC2E9"/>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Server Performance</a:t>
            </a:r>
            <a:endParaRPr lang="en-US" sz="2400" b="1" dirty="0">
              <a:latin typeface="Segoe UI Light"/>
              <a:ea typeface="ＭＳ Ｐゴシック" charset="0"/>
              <a:cs typeface="Helvetica Neue Bold Condensed" charset="0"/>
            </a:endParaRPr>
          </a:p>
        </p:txBody>
      </p:sp>
      <p:sp>
        <p:nvSpPr>
          <p:cNvPr id="7" name="AutoShape 2"/>
          <p:cNvSpPr>
            <a:spLocks/>
          </p:cNvSpPr>
          <p:nvPr/>
        </p:nvSpPr>
        <p:spPr bwMode="auto">
          <a:xfrm>
            <a:off x="7714594" y="3196395"/>
            <a:ext cx="3090834" cy="851994"/>
          </a:xfrm>
          <a:custGeom>
            <a:avLst/>
            <a:gdLst/>
            <a:ahLst/>
            <a:cxnLst/>
            <a:rect l="0" t="0" r="r" b="b"/>
            <a:pathLst>
              <a:path w="21600" h="21600">
                <a:moveTo>
                  <a:pt x="3412" y="0"/>
                </a:moveTo>
                <a:lnTo>
                  <a:pt x="0" y="21600"/>
                </a:lnTo>
                <a:lnTo>
                  <a:pt x="21600" y="21600"/>
                </a:lnTo>
                <a:lnTo>
                  <a:pt x="18188" y="0"/>
                </a:lnTo>
                <a:cubicBezTo>
                  <a:pt x="18188" y="0"/>
                  <a:pt x="3412" y="0"/>
                  <a:pt x="3412" y="0"/>
                </a:cubicBezTo>
                <a:close/>
                <a:moveTo>
                  <a:pt x="3412" y="0"/>
                </a:moveTo>
              </a:path>
            </a:pathLst>
          </a:custGeom>
          <a:solidFill>
            <a:srgbClr val="6DC2E9"/>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Traffic</a:t>
            </a:r>
            <a:endParaRPr lang="en-US" sz="2400" b="1" dirty="0">
              <a:latin typeface="Segoe UI Light"/>
              <a:ea typeface="ＭＳ Ｐゴシック" charset="0"/>
              <a:cs typeface="Helvetica Neue Bold Condensed" charset="0"/>
            </a:endParaRPr>
          </a:p>
        </p:txBody>
      </p:sp>
      <p:sp>
        <p:nvSpPr>
          <p:cNvPr id="8" name="AutoShape 3"/>
          <p:cNvSpPr>
            <a:spLocks/>
          </p:cNvSpPr>
          <p:nvPr/>
        </p:nvSpPr>
        <p:spPr bwMode="auto">
          <a:xfrm>
            <a:off x="7183655" y="4141371"/>
            <a:ext cx="4152712" cy="843723"/>
          </a:xfrm>
          <a:custGeom>
            <a:avLst/>
            <a:gdLst/>
            <a:ahLst/>
            <a:cxnLst/>
            <a:rect l="0" t="0" r="r" b="b"/>
            <a:pathLst>
              <a:path w="21600" h="21600">
                <a:moveTo>
                  <a:pt x="21600" y="21600"/>
                </a:moveTo>
                <a:lnTo>
                  <a:pt x="19085" y="0"/>
                </a:lnTo>
                <a:lnTo>
                  <a:pt x="2515" y="0"/>
                </a:lnTo>
                <a:lnTo>
                  <a:pt x="0" y="21600"/>
                </a:lnTo>
                <a:cubicBezTo>
                  <a:pt x="0" y="21600"/>
                  <a:pt x="21600" y="21600"/>
                  <a:pt x="21600" y="21600"/>
                </a:cubicBezTo>
                <a:close/>
                <a:moveTo>
                  <a:pt x="21600" y="21600"/>
                </a:moveTo>
              </a:path>
            </a:pathLst>
          </a:custGeom>
          <a:solidFill>
            <a:srgbClr val="6DC2E9"/>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Configuration</a:t>
            </a:r>
            <a:endParaRPr lang="en-US" sz="2400" b="1" dirty="0">
              <a:latin typeface="Segoe UI Light"/>
              <a:ea typeface="ＭＳ Ｐゴシック" charset="0"/>
              <a:cs typeface="Helvetica Neue Bold Condensed" charset="0"/>
            </a:endParaRPr>
          </a:p>
        </p:txBody>
      </p:sp>
      <p:sp>
        <p:nvSpPr>
          <p:cNvPr id="9" name="AutoShape 4"/>
          <p:cNvSpPr>
            <a:spLocks/>
          </p:cNvSpPr>
          <p:nvPr/>
        </p:nvSpPr>
        <p:spPr bwMode="auto">
          <a:xfrm>
            <a:off x="8250275" y="2275892"/>
            <a:ext cx="2019471" cy="843723"/>
          </a:xfrm>
          <a:custGeom>
            <a:avLst/>
            <a:gdLst/>
            <a:ahLst/>
            <a:cxnLst/>
            <a:rect l="0" t="0" r="r" b="b"/>
            <a:pathLst>
              <a:path w="21600" h="21600">
                <a:moveTo>
                  <a:pt x="5172" y="0"/>
                </a:moveTo>
                <a:lnTo>
                  <a:pt x="0" y="21600"/>
                </a:lnTo>
                <a:lnTo>
                  <a:pt x="21600" y="21600"/>
                </a:lnTo>
                <a:lnTo>
                  <a:pt x="16428" y="0"/>
                </a:lnTo>
                <a:cubicBezTo>
                  <a:pt x="16428" y="0"/>
                  <a:pt x="5172" y="0"/>
                  <a:pt x="5172" y="0"/>
                </a:cubicBezTo>
                <a:close/>
                <a:moveTo>
                  <a:pt x="5172" y="0"/>
                </a:moveTo>
              </a:path>
            </a:pathLst>
          </a:custGeom>
          <a:gradFill>
            <a:gsLst>
              <a:gs pos="56000">
                <a:srgbClr val="6DC2E9"/>
              </a:gs>
              <a:gs pos="30000">
                <a:srgbClr val="002050"/>
              </a:gs>
            </a:gsLst>
            <a:lin ang="5400000" scaled="0"/>
          </a:gra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LAN &amp; </a:t>
            </a:r>
          </a:p>
          <a:p>
            <a:r>
              <a:rPr lang="en-US" sz="2400" b="1" dirty="0" smtClean="0">
                <a:latin typeface="Segoe UI Light"/>
                <a:ea typeface="ＭＳ Ｐゴシック" charset="0"/>
                <a:cs typeface="Helvetica Neue Bold Condensed" charset="0"/>
              </a:rPr>
              <a:t>WAN</a:t>
            </a:r>
            <a:endParaRPr lang="en-US" sz="2400" b="1" dirty="0">
              <a:latin typeface="Segoe UI Light"/>
              <a:ea typeface="ＭＳ Ｐゴシック" charset="0"/>
              <a:cs typeface="Helvetica Neue Bold Condensed" charset="0"/>
            </a:endParaRPr>
          </a:p>
        </p:txBody>
      </p:sp>
      <p:sp>
        <p:nvSpPr>
          <p:cNvPr id="10" name="AutoShape 5"/>
          <p:cNvSpPr>
            <a:spLocks/>
          </p:cNvSpPr>
          <p:nvPr/>
        </p:nvSpPr>
        <p:spPr bwMode="auto">
          <a:xfrm>
            <a:off x="8781215" y="1363662"/>
            <a:ext cx="957589" cy="835450"/>
          </a:xfrm>
          <a:custGeom>
            <a:avLst/>
            <a:gdLst/>
            <a:ahLst/>
            <a:cxnLst/>
            <a:rect l="0" t="0" r="r" b="b"/>
            <a:pathLst>
              <a:path w="21600" h="21600">
                <a:moveTo>
                  <a:pt x="0" y="21600"/>
                </a:moveTo>
                <a:lnTo>
                  <a:pt x="21600" y="21600"/>
                </a:lnTo>
                <a:lnTo>
                  <a:pt x="10800" y="0"/>
                </a:lnTo>
                <a:cubicBezTo>
                  <a:pt x="10800" y="0"/>
                  <a:pt x="0" y="21600"/>
                  <a:pt x="0" y="21600"/>
                </a:cubicBezTo>
                <a:close/>
                <a:moveTo>
                  <a:pt x="0" y="21600"/>
                </a:moveTo>
              </a:path>
            </a:pathLst>
          </a:custGeom>
          <a:solidFill>
            <a:srgbClr val="002050"/>
          </a:solidFill>
          <a:ln>
            <a:noFill/>
          </a:ln>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1" name="Line 12"/>
          <p:cNvSpPr>
            <a:spLocks noChangeShapeType="1"/>
          </p:cNvSpPr>
          <p:nvPr/>
        </p:nvSpPr>
        <p:spPr bwMode="auto">
          <a:xfrm rot="10800000" flipV="1">
            <a:off x="7361236" y="2182909"/>
            <a:ext cx="1219201" cy="171353"/>
          </a:xfrm>
          <a:prstGeom prst="line">
            <a:avLst/>
          </a:prstGeom>
          <a:noFill/>
          <a:ln w="25400" cap="flat">
            <a:solidFill>
              <a:schemeClr val="tx1"/>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876" y="1523593"/>
            <a:ext cx="6625502" cy="3691547"/>
          </a:xfrm>
          <a:prstGeom prst="rect">
            <a:avLst/>
          </a:prstGeom>
        </p:spPr>
      </p:pic>
      <p:sp>
        <p:nvSpPr>
          <p:cNvPr id="13" name="Rectangle 12"/>
          <p:cNvSpPr>
            <a:spLocks/>
          </p:cNvSpPr>
          <p:nvPr/>
        </p:nvSpPr>
        <p:spPr bwMode="auto">
          <a:xfrm>
            <a:off x="8129179" y="1523593"/>
            <a:ext cx="5770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pPr algn="r"/>
            <a:r>
              <a:rPr lang="en-US" sz="2400" b="1" dirty="0" smtClean="0">
                <a:solidFill>
                  <a:srgbClr val="002050"/>
                </a:solidFill>
                <a:latin typeface="Segoe UI Light"/>
                <a:ea typeface="ＭＳ Ｐゴシック" charset="0"/>
                <a:cs typeface="Helvetica Neue Bold Condensed" charset="0"/>
              </a:rPr>
              <a:t>User</a:t>
            </a:r>
            <a:endParaRPr lang="en-US" sz="2400" b="1" dirty="0">
              <a:solidFill>
                <a:srgbClr val="002050"/>
              </a:solidFill>
              <a:latin typeface="Segoe UI Light"/>
              <a:ea typeface="ＭＳ Ｐゴシック" charset="0"/>
              <a:cs typeface="Helvetica Neue Bold Condensed" charset="0"/>
            </a:endParaRPr>
          </a:p>
        </p:txBody>
      </p:sp>
    </p:spTree>
    <p:extLst>
      <p:ext uri="{BB962C8B-B14F-4D97-AF65-F5344CB8AC3E}">
        <p14:creationId xmlns:p14="http://schemas.microsoft.com/office/powerpoint/2010/main" val="386431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Network Sniffers</a:t>
            </a:r>
            <a:endParaRPr lang="en-US" dirty="0"/>
          </a:p>
        </p:txBody>
      </p:sp>
      <p:sp>
        <p:nvSpPr>
          <p:cNvPr id="5" name="AutoShape 1"/>
          <p:cNvSpPr>
            <a:spLocks/>
          </p:cNvSpPr>
          <p:nvPr/>
        </p:nvSpPr>
        <p:spPr bwMode="auto">
          <a:xfrm>
            <a:off x="6652714" y="5078077"/>
            <a:ext cx="5214594" cy="843723"/>
          </a:xfrm>
          <a:custGeom>
            <a:avLst/>
            <a:gdLst/>
            <a:ahLst/>
            <a:cxnLst/>
            <a:rect l="0" t="0" r="r" b="b"/>
            <a:pathLst>
              <a:path w="21600" h="21600">
                <a:moveTo>
                  <a:pt x="2003" y="0"/>
                </a:moveTo>
                <a:lnTo>
                  <a:pt x="0" y="21600"/>
                </a:lnTo>
                <a:lnTo>
                  <a:pt x="21600" y="21600"/>
                </a:lnTo>
                <a:lnTo>
                  <a:pt x="19597" y="0"/>
                </a:lnTo>
                <a:cubicBezTo>
                  <a:pt x="19597" y="0"/>
                  <a:pt x="2003" y="0"/>
                  <a:pt x="2003" y="0"/>
                </a:cubicBezTo>
                <a:close/>
                <a:moveTo>
                  <a:pt x="2003" y="0"/>
                </a:moveTo>
              </a:path>
            </a:pathLst>
          </a:custGeom>
          <a:solidFill>
            <a:srgbClr val="6DC2E9"/>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Server Performance</a:t>
            </a:r>
            <a:endParaRPr lang="en-US" sz="2400" b="1" dirty="0">
              <a:latin typeface="Segoe UI Light"/>
              <a:ea typeface="ＭＳ Ｐゴシック" charset="0"/>
              <a:cs typeface="Helvetica Neue Bold Condensed" charset="0"/>
            </a:endParaRPr>
          </a:p>
        </p:txBody>
      </p:sp>
      <p:sp>
        <p:nvSpPr>
          <p:cNvPr id="7" name="AutoShape 2"/>
          <p:cNvSpPr>
            <a:spLocks/>
          </p:cNvSpPr>
          <p:nvPr/>
        </p:nvSpPr>
        <p:spPr bwMode="auto">
          <a:xfrm>
            <a:off x="7714594" y="3196395"/>
            <a:ext cx="3090834" cy="851994"/>
          </a:xfrm>
          <a:custGeom>
            <a:avLst/>
            <a:gdLst/>
            <a:ahLst/>
            <a:cxnLst/>
            <a:rect l="0" t="0" r="r" b="b"/>
            <a:pathLst>
              <a:path w="21600" h="21600">
                <a:moveTo>
                  <a:pt x="3412" y="0"/>
                </a:moveTo>
                <a:lnTo>
                  <a:pt x="0" y="21600"/>
                </a:lnTo>
                <a:lnTo>
                  <a:pt x="21600" y="21600"/>
                </a:lnTo>
                <a:lnTo>
                  <a:pt x="18188" y="0"/>
                </a:lnTo>
                <a:cubicBezTo>
                  <a:pt x="18188" y="0"/>
                  <a:pt x="3412" y="0"/>
                  <a:pt x="3412" y="0"/>
                </a:cubicBezTo>
                <a:close/>
                <a:moveTo>
                  <a:pt x="3412" y="0"/>
                </a:moveTo>
              </a:path>
            </a:pathLst>
          </a:custGeom>
          <a:gradFill>
            <a:gsLst>
              <a:gs pos="67000">
                <a:srgbClr val="6DC2E9"/>
              </a:gs>
              <a:gs pos="31000">
                <a:srgbClr val="002050"/>
              </a:gs>
            </a:gsLst>
            <a:lin ang="5400000" scaled="0"/>
          </a:gra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Traffic</a:t>
            </a:r>
            <a:endParaRPr lang="en-US" sz="2400" b="1" dirty="0">
              <a:latin typeface="Segoe UI Light"/>
              <a:ea typeface="ＭＳ Ｐゴシック" charset="0"/>
              <a:cs typeface="Helvetica Neue Bold Condensed" charset="0"/>
            </a:endParaRPr>
          </a:p>
        </p:txBody>
      </p:sp>
      <p:sp>
        <p:nvSpPr>
          <p:cNvPr id="8" name="AutoShape 3"/>
          <p:cNvSpPr>
            <a:spLocks/>
          </p:cNvSpPr>
          <p:nvPr/>
        </p:nvSpPr>
        <p:spPr bwMode="auto">
          <a:xfrm>
            <a:off x="7183655" y="4141371"/>
            <a:ext cx="4152712" cy="843723"/>
          </a:xfrm>
          <a:custGeom>
            <a:avLst/>
            <a:gdLst/>
            <a:ahLst/>
            <a:cxnLst/>
            <a:rect l="0" t="0" r="r" b="b"/>
            <a:pathLst>
              <a:path w="21600" h="21600">
                <a:moveTo>
                  <a:pt x="21600" y="21600"/>
                </a:moveTo>
                <a:lnTo>
                  <a:pt x="19085" y="0"/>
                </a:lnTo>
                <a:lnTo>
                  <a:pt x="2515" y="0"/>
                </a:lnTo>
                <a:lnTo>
                  <a:pt x="0" y="21600"/>
                </a:lnTo>
                <a:cubicBezTo>
                  <a:pt x="0" y="21600"/>
                  <a:pt x="21600" y="21600"/>
                  <a:pt x="21600" y="21600"/>
                </a:cubicBezTo>
                <a:close/>
                <a:moveTo>
                  <a:pt x="21600" y="21600"/>
                </a:moveTo>
              </a:path>
            </a:pathLst>
          </a:custGeom>
          <a:solidFill>
            <a:srgbClr val="6DC2E9"/>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Configuration</a:t>
            </a:r>
            <a:endParaRPr lang="en-US" sz="2400" b="1" dirty="0">
              <a:latin typeface="Segoe UI Light"/>
              <a:ea typeface="ＭＳ Ｐゴシック" charset="0"/>
              <a:cs typeface="Helvetica Neue Bold Condensed" charset="0"/>
            </a:endParaRPr>
          </a:p>
        </p:txBody>
      </p:sp>
      <p:sp>
        <p:nvSpPr>
          <p:cNvPr id="9" name="AutoShape 4"/>
          <p:cNvSpPr>
            <a:spLocks/>
          </p:cNvSpPr>
          <p:nvPr/>
        </p:nvSpPr>
        <p:spPr bwMode="auto">
          <a:xfrm>
            <a:off x="8250275" y="2275892"/>
            <a:ext cx="2019471" cy="843723"/>
          </a:xfrm>
          <a:custGeom>
            <a:avLst/>
            <a:gdLst/>
            <a:ahLst/>
            <a:cxnLst/>
            <a:rect l="0" t="0" r="r" b="b"/>
            <a:pathLst>
              <a:path w="21600" h="21600">
                <a:moveTo>
                  <a:pt x="5172" y="0"/>
                </a:moveTo>
                <a:lnTo>
                  <a:pt x="0" y="21600"/>
                </a:lnTo>
                <a:lnTo>
                  <a:pt x="21600" y="21600"/>
                </a:lnTo>
                <a:lnTo>
                  <a:pt x="16428" y="0"/>
                </a:lnTo>
                <a:cubicBezTo>
                  <a:pt x="16428" y="0"/>
                  <a:pt x="5172" y="0"/>
                  <a:pt x="5172" y="0"/>
                </a:cubicBezTo>
                <a:close/>
                <a:moveTo>
                  <a:pt x="5172" y="0"/>
                </a:moveTo>
              </a:path>
            </a:pathLst>
          </a:custGeom>
          <a:solidFill>
            <a:srgbClr val="00205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LAN &amp; </a:t>
            </a:r>
          </a:p>
          <a:p>
            <a:r>
              <a:rPr lang="en-US" sz="2400" b="1" dirty="0" smtClean="0">
                <a:latin typeface="Segoe UI Light"/>
                <a:ea typeface="ＭＳ Ｐゴシック" charset="0"/>
                <a:cs typeface="Helvetica Neue Bold Condensed" charset="0"/>
              </a:rPr>
              <a:t>WAN</a:t>
            </a:r>
            <a:endParaRPr lang="en-US" sz="2400" b="1" dirty="0">
              <a:latin typeface="Segoe UI Light"/>
              <a:ea typeface="ＭＳ Ｐゴシック" charset="0"/>
              <a:cs typeface="Helvetica Neue Bold Condensed" charset="0"/>
            </a:endParaRPr>
          </a:p>
        </p:txBody>
      </p:sp>
      <p:sp>
        <p:nvSpPr>
          <p:cNvPr id="10" name="AutoShape 5"/>
          <p:cNvSpPr>
            <a:spLocks/>
          </p:cNvSpPr>
          <p:nvPr/>
        </p:nvSpPr>
        <p:spPr bwMode="auto">
          <a:xfrm>
            <a:off x="8781215" y="1363662"/>
            <a:ext cx="957589" cy="835450"/>
          </a:xfrm>
          <a:custGeom>
            <a:avLst/>
            <a:gdLst/>
            <a:ahLst/>
            <a:cxnLst/>
            <a:rect l="0" t="0" r="r" b="b"/>
            <a:pathLst>
              <a:path w="21600" h="21600">
                <a:moveTo>
                  <a:pt x="0" y="21600"/>
                </a:moveTo>
                <a:lnTo>
                  <a:pt x="21600" y="21600"/>
                </a:lnTo>
                <a:lnTo>
                  <a:pt x="10800" y="0"/>
                </a:lnTo>
                <a:cubicBezTo>
                  <a:pt x="10800" y="0"/>
                  <a:pt x="0" y="21600"/>
                  <a:pt x="0" y="21600"/>
                </a:cubicBezTo>
                <a:close/>
                <a:moveTo>
                  <a:pt x="0" y="21600"/>
                </a:moveTo>
              </a:path>
            </a:pathLst>
          </a:custGeom>
          <a:gradFill>
            <a:gsLst>
              <a:gs pos="48000">
                <a:srgbClr val="6DC2E9"/>
              </a:gs>
              <a:gs pos="73000">
                <a:srgbClr val="002050"/>
              </a:gs>
            </a:gsLst>
            <a:lin ang="5400000" scaled="0"/>
          </a:gradFill>
          <a:ln>
            <a:noFill/>
          </a:ln>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1" name="Line 12"/>
          <p:cNvSpPr>
            <a:spLocks noChangeShapeType="1"/>
          </p:cNvSpPr>
          <p:nvPr/>
        </p:nvSpPr>
        <p:spPr bwMode="auto">
          <a:xfrm rot="10800000" flipV="1">
            <a:off x="6652712" y="2735261"/>
            <a:ext cx="1699124" cy="990599"/>
          </a:xfrm>
          <a:prstGeom prst="line">
            <a:avLst/>
          </a:prstGeom>
          <a:noFill/>
          <a:ln w="25400" cap="flat">
            <a:solidFill>
              <a:schemeClr val="tx1"/>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304" y="1363662"/>
            <a:ext cx="5680105" cy="4329298"/>
          </a:xfrm>
          <a:prstGeom prst="rect">
            <a:avLst/>
          </a:prstGeom>
        </p:spPr>
      </p:pic>
      <p:sp>
        <p:nvSpPr>
          <p:cNvPr id="13" name="Rectangle 12"/>
          <p:cNvSpPr>
            <a:spLocks/>
          </p:cNvSpPr>
          <p:nvPr/>
        </p:nvSpPr>
        <p:spPr bwMode="auto">
          <a:xfrm>
            <a:off x="8129179" y="1523593"/>
            <a:ext cx="5770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pPr algn="r"/>
            <a:r>
              <a:rPr lang="en-US" sz="2400" b="1" dirty="0" smtClean="0">
                <a:solidFill>
                  <a:srgbClr val="002050"/>
                </a:solidFill>
                <a:latin typeface="Segoe UI Light"/>
                <a:ea typeface="ＭＳ Ｐゴシック" charset="0"/>
                <a:cs typeface="Helvetica Neue Bold Condensed" charset="0"/>
              </a:rPr>
              <a:t>User</a:t>
            </a:r>
            <a:endParaRPr lang="en-US" sz="2400" b="1" dirty="0">
              <a:solidFill>
                <a:srgbClr val="002050"/>
              </a:solidFill>
              <a:latin typeface="Segoe UI Light"/>
              <a:ea typeface="ＭＳ Ｐゴシック" charset="0"/>
              <a:cs typeface="Helvetica Neue Bold Condensed" charset="0"/>
            </a:endParaRPr>
          </a:p>
        </p:txBody>
      </p:sp>
    </p:spTree>
    <p:extLst>
      <p:ext uri="{BB962C8B-B14F-4D97-AF65-F5344CB8AC3E}">
        <p14:creationId xmlns:p14="http://schemas.microsoft.com/office/powerpoint/2010/main" val="3072021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The Gaps</a:t>
            </a:r>
            <a:endParaRPr lang="en-US" dirty="0"/>
          </a:p>
        </p:txBody>
      </p:sp>
      <p:sp>
        <p:nvSpPr>
          <p:cNvPr id="5" name="AutoShape 1"/>
          <p:cNvSpPr>
            <a:spLocks/>
          </p:cNvSpPr>
          <p:nvPr/>
        </p:nvSpPr>
        <p:spPr bwMode="auto">
          <a:xfrm>
            <a:off x="6652714" y="5078077"/>
            <a:ext cx="5214594" cy="843723"/>
          </a:xfrm>
          <a:custGeom>
            <a:avLst/>
            <a:gdLst/>
            <a:ahLst/>
            <a:cxnLst/>
            <a:rect l="0" t="0" r="r" b="b"/>
            <a:pathLst>
              <a:path w="21600" h="21600">
                <a:moveTo>
                  <a:pt x="2003" y="0"/>
                </a:moveTo>
                <a:lnTo>
                  <a:pt x="0" y="21600"/>
                </a:lnTo>
                <a:lnTo>
                  <a:pt x="21600" y="21600"/>
                </a:lnTo>
                <a:lnTo>
                  <a:pt x="19597" y="0"/>
                </a:lnTo>
                <a:cubicBezTo>
                  <a:pt x="19597" y="0"/>
                  <a:pt x="2003" y="0"/>
                  <a:pt x="2003" y="0"/>
                </a:cubicBezTo>
                <a:close/>
                <a:moveTo>
                  <a:pt x="2003" y="0"/>
                </a:moveTo>
              </a:path>
            </a:pathLst>
          </a:custGeom>
          <a:gradFill>
            <a:gsLst>
              <a:gs pos="60000">
                <a:schemeClr val="accent2"/>
              </a:gs>
              <a:gs pos="29000">
                <a:schemeClr val="accent2">
                  <a:lumMod val="50000"/>
                </a:schemeClr>
              </a:gs>
            </a:gsLst>
            <a:lin ang="5400000" scaled="0"/>
          </a:gra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Server Performance</a:t>
            </a:r>
            <a:endParaRPr lang="en-US" sz="2400" b="1" dirty="0">
              <a:latin typeface="Segoe UI Light"/>
              <a:ea typeface="ＭＳ Ｐゴシック" charset="0"/>
              <a:cs typeface="Helvetica Neue Bold Condensed" charset="0"/>
            </a:endParaRPr>
          </a:p>
        </p:txBody>
      </p:sp>
      <p:sp>
        <p:nvSpPr>
          <p:cNvPr id="7" name="AutoShape 2"/>
          <p:cNvSpPr>
            <a:spLocks/>
          </p:cNvSpPr>
          <p:nvPr/>
        </p:nvSpPr>
        <p:spPr bwMode="auto">
          <a:xfrm>
            <a:off x="7714594" y="3196395"/>
            <a:ext cx="3090834" cy="851994"/>
          </a:xfrm>
          <a:custGeom>
            <a:avLst/>
            <a:gdLst/>
            <a:ahLst/>
            <a:cxnLst/>
            <a:rect l="0" t="0" r="r" b="b"/>
            <a:pathLst>
              <a:path w="21600" h="21600">
                <a:moveTo>
                  <a:pt x="3412" y="0"/>
                </a:moveTo>
                <a:lnTo>
                  <a:pt x="0" y="21600"/>
                </a:lnTo>
                <a:lnTo>
                  <a:pt x="21600" y="21600"/>
                </a:lnTo>
                <a:lnTo>
                  <a:pt x="18188" y="0"/>
                </a:lnTo>
                <a:cubicBezTo>
                  <a:pt x="18188" y="0"/>
                  <a:pt x="3412" y="0"/>
                  <a:pt x="3412" y="0"/>
                </a:cubicBezTo>
                <a:close/>
                <a:moveTo>
                  <a:pt x="3412" y="0"/>
                </a:moveTo>
              </a:path>
            </a:pathLst>
          </a:custGeom>
          <a:solidFill>
            <a:schemeClr val="accent2"/>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Traffic</a:t>
            </a:r>
            <a:endParaRPr lang="en-US" sz="2400" b="1" dirty="0">
              <a:latin typeface="Segoe UI Light"/>
              <a:ea typeface="ＭＳ Ｐゴシック" charset="0"/>
              <a:cs typeface="Helvetica Neue Bold Condensed" charset="0"/>
            </a:endParaRPr>
          </a:p>
        </p:txBody>
      </p:sp>
      <p:sp>
        <p:nvSpPr>
          <p:cNvPr id="8" name="AutoShape 3"/>
          <p:cNvSpPr>
            <a:spLocks/>
          </p:cNvSpPr>
          <p:nvPr/>
        </p:nvSpPr>
        <p:spPr bwMode="auto">
          <a:xfrm>
            <a:off x="7183655" y="4141371"/>
            <a:ext cx="4152712" cy="843723"/>
          </a:xfrm>
          <a:custGeom>
            <a:avLst/>
            <a:gdLst/>
            <a:ahLst/>
            <a:cxnLst/>
            <a:rect l="0" t="0" r="r" b="b"/>
            <a:pathLst>
              <a:path w="21600" h="21600">
                <a:moveTo>
                  <a:pt x="21600" y="21600"/>
                </a:moveTo>
                <a:lnTo>
                  <a:pt x="19085" y="0"/>
                </a:lnTo>
                <a:lnTo>
                  <a:pt x="2515" y="0"/>
                </a:lnTo>
                <a:lnTo>
                  <a:pt x="0" y="21600"/>
                </a:lnTo>
                <a:cubicBezTo>
                  <a:pt x="0" y="21600"/>
                  <a:pt x="21600" y="21600"/>
                  <a:pt x="21600" y="21600"/>
                </a:cubicBezTo>
                <a:close/>
                <a:moveTo>
                  <a:pt x="21600" y="21600"/>
                </a:moveTo>
              </a:path>
            </a:pathLst>
          </a:custGeom>
          <a:gradFill>
            <a:gsLst>
              <a:gs pos="67000">
                <a:schemeClr val="accent2"/>
              </a:gs>
              <a:gs pos="22000">
                <a:schemeClr val="accent2">
                  <a:lumMod val="50000"/>
                </a:schemeClr>
              </a:gs>
            </a:gsLst>
            <a:lin ang="5400000" scaled="0"/>
          </a:gra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Configuration</a:t>
            </a:r>
            <a:endParaRPr lang="en-US" sz="2400" b="1" dirty="0">
              <a:latin typeface="Segoe UI Light"/>
              <a:ea typeface="ＭＳ Ｐゴシック" charset="0"/>
              <a:cs typeface="Helvetica Neue Bold Condensed" charset="0"/>
            </a:endParaRPr>
          </a:p>
        </p:txBody>
      </p:sp>
      <p:sp>
        <p:nvSpPr>
          <p:cNvPr id="9" name="AutoShape 4"/>
          <p:cNvSpPr>
            <a:spLocks/>
          </p:cNvSpPr>
          <p:nvPr/>
        </p:nvSpPr>
        <p:spPr bwMode="auto">
          <a:xfrm>
            <a:off x="8250275" y="2275892"/>
            <a:ext cx="2019471" cy="843723"/>
          </a:xfrm>
          <a:custGeom>
            <a:avLst/>
            <a:gdLst/>
            <a:ahLst/>
            <a:cxnLst/>
            <a:rect l="0" t="0" r="r" b="b"/>
            <a:pathLst>
              <a:path w="21600" h="21600">
                <a:moveTo>
                  <a:pt x="5172" y="0"/>
                </a:moveTo>
                <a:lnTo>
                  <a:pt x="0" y="21600"/>
                </a:lnTo>
                <a:lnTo>
                  <a:pt x="21600" y="21600"/>
                </a:lnTo>
                <a:lnTo>
                  <a:pt x="16428" y="0"/>
                </a:lnTo>
                <a:cubicBezTo>
                  <a:pt x="16428" y="0"/>
                  <a:pt x="5172" y="0"/>
                  <a:pt x="5172" y="0"/>
                </a:cubicBezTo>
                <a:close/>
                <a:moveTo>
                  <a:pt x="5172" y="0"/>
                </a:moveTo>
              </a:path>
            </a:pathLst>
          </a:custGeom>
          <a:gradFill>
            <a:gsLst>
              <a:gs pos="45000">
                <a:srgbClr val="6DC2E9"/>
              </a:gs>
              <a:gs pos="67000">
                <a:schemeClr val="accent2">
                  <a:lumMod val="50000"/>
                </a:schemeClr>
              </a:gs>
            </a:gsLst>
            <a:lin ang="5400000" scaled="0"/>
          </a:gra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LAN &amp; </a:t>
            </a:r>
          </a:p>
          <a:p>
            <a:r>
              <a:rPr lang="en-US" sz="2400" b="1" dirty="0" smtClean="0">
                <a:latin typeface="Segoe UI Light"/>
                <a:ea typeface="ＭＳ Ｐゴシック" charset="0"/>
                <a:cs typeface="Helvetica Neue Bold Condensed" charset="0"/>
              </a:rPr>
              <a:t>WAN</a:t>
            </a:r>
            <a:endParaRPr lang="en-US" sz="2400" b="1" dirty="0">
              <a:latin typeface="Segoe UI Light"/>
              <a:ea typeface="ＭＳ Ｐゴシック" charset="0"/>
              <a:cs typeface="Helvetica Neue Bold Condensed" charset="0"/>
            </a:endParaRPr>
          </a:p>
        </p:txBody>
      </p:sp>
      <p:sp>
        <p:nvSpPr>
          <p:cNvPr id="10" name="AutoShape 5"/>
          <p:cNvSpPr>
            <a:spLocks/>
          </p:cNvSpPr>
          <p:nvPr/>
        </p:nvSpPr>
        <p:spPr bwMode="auto">
          <a:xfrm>
            <a:off x="8781215" y="1363662"/>
            <a:ext cx="957589" cy="835450"/>
          </a:xfrm>
          <a:custGeom>
            <a:avLst/>
            <a:gdLst/>
            <a:ahLst/>
            <a:cxnLst/>
            <a:rect l="0" t="0" r="r" b="b"/>
            <a:pathLst>
              <a:path w="21600" h="21600">
                <a:moveTo>
                  <a:pt x="0" y="21600"/>
                </a:moveTo>
                <a:lnTo>
                  <a:pt x="21600" y="21600"/>
                </a:lnTo>
                <a:lnTo>
                  <a:pt x="10800" y="0"/>
                </a:lnTo>
                <a:cubicBezTo>
                  <a:pt x="10800" y="0"/>
                  <a:pt x="0" y="21600"/>
                  <a:pt x="0" y="21600"/>
                </a:cubicBezTo>
                <a:close/>
                <a:moveTo>
                  <a:pt x="0" y="21600"/>
                </a:moveTo>
              </a:path>
            </a:pathLst>
          </a:custGeom>
          <a:gradFill>
            <a:gsLst>
              <a:gs pos="54000">
                <a:srgbClr val="6DC2E9"/>
              </a:gs>
              <a:gs pos="28000">
                <a:schemeClr val="accent2">
                  <a:lumMod val="50000"/>
                </a:schemeClr>
              </a:gs>
            </a:gsLst>
            <a:lin ang="5400000" scaled="0"/>
          </a:gradFill>
          <a:ln>
            <a:noFill/>
          </a:ln>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3" name="Rectangle 12"/>
          <p:cNvSpPr>
            <a:spLocks/>
          </p:cNvSpPr>
          <p:nvPr/>
        </p:nvSpPr>
        <p:spPr bwMode="auto">
          <a:xfrm>
            <a:off x="8129179" y="1523593"/>
            <a:ext cx="5770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pPr algn="r"/>
            <a:r>
              <a:rPr lang="en-US" sz="2400" b="1" dirty="0" smtClean="0">
                <a:solidFill>
                  <a:srgbClr val="00BCF2">
                    <a:lumMod val="50000"/>
                  </a:srgbClr>
                </a:solidFill>
                <a:latin typeface="Segoe UI Light"/>
                <a:ea typeface="ＭＳ Ｐゴシック" charset="0"/>
                <a:cs typeface="Helvetica Neue Bold Condensed" charset="0"/>
              </a:rPr>
              <a:t>User</a:t>
            </a:r>
            <a:endParaRPr lang="en-US" sz="2400" b="1" dirty="0">
              <a:solidFill>
                <a:srgbClr val="00BCF2">
                  <a:lumMod val="50000"/>
                </a:srgbClr>
              </a:solidFill>
              <a:latin typeface="Segoe UI Light"/>
              <a:ea typeface="ＭＳ Ｐゴシック" charset="0"/>
              <a:cs typeface="Helvetica Neue Bold Condensed" charset="0"/>
            </a:endParaRPr>
          </a:p>
        </p:txBody>
      </p:sp>
      <p:sp>
        <p:nvSpPr>
          <p:cNvPr id="14" name="Text Placeholder 5"/>
          <p:cNvSpPr>
            <a:spLocks noGrp="1"/>
          </p:cNvSpPr>
          <p:nvPr>
            <p:ph type="body" sz="quarter" idx="4294967295"/>
          </p:nvPr>
        </p:nvSpPr>
        <p:spPr>
          <a:xfrm>
            <a:off x="274638" y="1212850"/>
            <a:ext cx="7439956" cy="5958554"/>
          </a:xfrm>
          <a:prstGeom prst="rect">
            <a:avLst/>
          </a:prstGeom>
        </p:spPr>
        <p:txBody>
          <a:bodyPr/>
          <a:lstStyle/>
          <a:p>
            <a:pPr marL="466725" indent="-466725"/>
            <a:r>
              <a:rPr lang="en-US" sz="3600" dirty="0" smtClean="0">
                <a:solidFill>
                  <a:schemeClr val="accent2">
                    <a:lumMod val="50000"/>
                  </a:schemeClr>
                </a:solidFill>
              </a:rPr>
              <a:t>User</a:t>
            </a:r>
          </a:p>
          <a:p>
            <a:pPr marL="752475" lvl="1" indent="-285750"/>
            <a:r>
              <a:rPr lang="en-US" dirty="0" smtClean="0"/>
              <a:t>No Bulk Analysis.  No Version Comparison</a:t>
            </a:r>
          </a:p>
          <a:p>
            <a:pPr marL="466725" indent="-466725"/>
            <a:r>
              <a:rPr lang="en-US" sz="3600" dirty="0">
                <a:solidFill>
                  <a:schemeClr val="accent2">
                    <a:lumMod val="50000"/>
                  </a:schemeClr>
                </a:solidFill>
              </a:rPr>
              <a:t>LAN &amp; WAN</a:t>
            </a:r>
          </a:p>
          <a:p>
            <a:pPr marL="752475" lvl="1" indent="-285750"/>
            <a:r>
              <a:rPr lang="en-US" dirty="0"/>
              <a:t>No WAN analysis.  No bulk LAN analysis</a:t>
            </a:r>
          </a:p>
          <a:p>
            <a:pPr marL="466725" indent="-466725"/>
            <a:r>
              <a:rPr lang="en-US" sz="3600" dirty="0">
                <a:solidFill>
                  <a:schemeClr val="accent2">
                    <a:lumMod val="50000"/>
                  </a:schemeClr>
                </a:solidFill>
              </a:rPr>
              <a:t>Traffic</a:t>
            </a:r>
          </a:p>
          <a:p>
            <a:pPr marL="752475" lvl="1" indent="-285750"/>
            <a:r>
              <a:rPr lang="en-US" dirty="0"/>
              <a:t>No analysis</a:t>
            </a:r>
          </a:p>
          <a:p>
            <a:pPr marL="466725" indent="-466725"/>
            <a:r>
              <a:rPr lang="en-US" sz="3600" dirty="0">
                <a:solidFill>
                  <a:schemeClr val="accent2">
                    <a:lumMod val="50000"/>
                  </a:schemeClr>
                </a:solidFill>
              </a:rPr>
              <a:t>Configuration</a:t>
            </a:r>
          </a:p>
          <a:p>
            <a:pPr marL="752475" lvl="1" indent="-285750"/>
            <a:r>
              <a:rPr lang="en-US" dirty="0"/>
              <a:t>No architecture checks</a:t>
            </a:r>
          </a:p>
          <a:p>
            <a:pPr marL="466725" indent="-466725"/>
            <a:r>
              <a:rPr lang="en-US" sz="3600" dirty="0">
                <a:solidFill>
                  <a:schemeClr val="accent2">
                    <a:lumMod val="50000"/>
                  </a:schemeClr>
                </a:solidFill>
              </a:rPr>
              <a:t>Server Performance</a:t>
            </a:r>
          </a:p>
          <a:p>
            <a:pPr marL="752475" lvl="1" indent="-285750"/>
            <a:r>
              <a:rPr lang="en-US" dirty="0"/>
              <a:t>No thresholds identified.  No direct</a:t>
            </a:r>
            <a:br>
              <a:rPr lang="en-US" dirty="0"/>
            </a:br>
            <a:r>
              <a:rPr lang="en-US" dirty="0"/>
              <a:t>user impact measured</a:t>
            </a:r>
          </a:p>
          <a:p>
            <a:pPr lvl="1"/>
            <a:endParaRPr lang="en-US" dirty="0"/>
          </a:p>
        </p:txBody>
      </p:sp>
    </p:spTree>
    <p:extLst>
      <p:ext uri="{BB962C8B-B14F-4D97-AF65-F5344CB8AC3E}">
        <p14:creationId xmlns:p14="http://schemas.microsoft.com/office/powerpoint/2010/main" val="2389417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7" y="-26988"/>
            <a:ext cx="12436475" cy="6994525"/>
          </a:xfrm>
          <a:prstGeom prst="rect">
            <a:avLst/>
          </a:prstGeom>
        </p:spPr>
      </p:pic>
      <p:sp>
        <p:nvSpPr>
          <p:cNvPr id="17" name="Title 16"/>
          <p:cNvSpPr>
            <a:spLocks noGrp="1"/>
          </p:cNvSpPr>
          <p:nvPr>
            <p:ph type="title"/>
          </p:nvPr>
        </p:nvSpPr>
        <p:spPr>
          <a:xfrm>
            <a:off x="274639" y="5859462"/>
            <a:ext cx="11889564" cy="917575"/>
          </a:xfrm>
        </p:spPr>
        <p:txBody>
          <a:bodyPr/>
          <a:lstStyle/>
          <a:p>
            <a:pPr algn="r"/>
            <a:r>
              <a:rPr lang="en-US" dirty="0" smtClean="0">
                <a:solidFill>
                  <a:schemeClr val="bg1"/>
                </a:solidFill>
              </a:rPr>
              <a:t>The forest for the trees</a:t>
            </a:r>
            <a:endParaRPr lang="en-US" dirty="0">
              <a:solidFill>
                <a:schemeClr val="bg1"/>
              </a:solidFill>
            </a:endParaRPr>
          </a:p>
        </p:txBody>
      </p:sp>
    </p:spTree>
    <p:extLst>
      <p:ext uri="{BB962C8B-B14F-4D97-AF65-F5344CB8AC3E}">
        <p14:creationId xmlns:p14="http://schemas.microsoft.com/office/powerpoint/2010/main" val="1223778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7233"/>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Contoso’s Strategy</a:t>
            </a:r>
            <a:endParaRPr lang="en-US" dirty="0"/>
          </a:p>
        </p:txBody>
      </p:sp>
    </p:spTree>
    <p:extLst>
      <p:ext uri="{BB962C8B-B14F-4D97-AF65-F5344CB8AC3E}">
        <p14:creationId xmlns:p14="http://schemas.microsoft.com/office/powerpoint/2010/main" val="723905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Contoso’s Strategy</a:t>
            </a:r>
            <a:endParaRPr lang="en-US" dirty="0"/>
          </a:p>
        </p:txBody>
      </p:sp>
      <p:sp>
        <p:nvSpPr>
          <p:cNvPr id="5" name="AutoShape 1"/>
          <p:cNvSpPr>
            <a:spLocks/>
          </p:cNvSpPr>
          <p:nvPr/>
        </p:nvSpPr>
        <p:spPr bwMode="auto">
          <a:xfrm>
            <a:off x="6652714" y="5078077"/>
            <a:ext cx="5214594" cy="843723"/>
          </a:xfrm>
          <a:custGeom>
            <a:avLst/>
            <a:gdLst/>
            <a:ahLst/>
            <a:cxnLst/>
            <a:rect l="0" t="0" r="r" b="b"/>
            <a:pathLst>
              <a:path w="21600" h="21600">
                <a:moveTo>
                  <a:pt x="2003" y="0"/>
                </a:moveTo>
                <a:lnTo>
                  <a:pt x="0" y="21600"/>
                </a:lnTo>
                <a:lnTo>
                  <a:pt x="21600" y="21600"/>
                </a:lnTo>
                <a:lnTo>
                  <a:pt x="19597" y="0"/>
                </a:lnTo>
                <a:cubicBezTo>
                  <a:pt x="19597" y="0"/>
                  <a:pt x="2003" y="0"/>
                  <a:pt x="2003" y="0"/>
                </a:cubicBezTo>
                <a:close/>
                <a:moveTo>
                  <a:pt x="2003" y="0"/>
                </a:moveTo>
              </a:path>
            </a:pathLst>
          </a:custGeom>
          <a:solidFill>
            <a:srgbClr val="007233"/>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Server Performance</a:t>
            </a:r>
            <a:endParaRPr lang="en-US" sz="2400" b="1" dirty="0">
              <a:latin typeface="Segoe UI Light"/>
              <a:ea typeface="ＭＳ Ｐゴシック" charset="0"/>
              <a:cs typeface="Helvetica Neue Bold Condensed" charset="0"/>
            </a:endParaRPr>
          </a:p>
        </p:txBody>
      </p:sp>
      <p:sp>
        <p:nvSpPr>
          <p:cNvPr id="7" name="AutoShape 2"/>
          <p:cNvSpPr>
            <a:spLocks/>
          </p:cNvSpPr>
          <p:nvPr/>
        </p:nvSpPr>
        <p:spPr bwMode="auto">
          <a:xfrm>
            <a:off x="7714594" y="3196395"/>
            <a:ext cx="3090834" cy="851994"/>
          </a:xfrm>
          <a:custGeom>
            <a:avLst/>
            <a:gdLst/>
            <a:ahLst/>
            <a:cxnLst/>
            <a:rect l="0" t="0" r="r" b="b"/>
            <a:pathLst>
              <a:path w="21600" h="21600">
                <a:moveTo>
                  <a:pt x="3412" y="0"/>
                </a:moveTo>
                <a:lnTo>
                  <a:pt x="0" y="21600"/>
                </a:lnTo>
                <a:lnTo>
                  <a:pt x="21600" y="21600"/>
                </a:lnTo>
                <a:lnTo>
                  <a:pt x="18188" y="0"/>
                </a:lnTo>
                <a:cubicBezTo>
                  <a:pt x="18188" y="0"/>
                  <a:pt x="3412" y="0"/>
                  <a:pt x="3412" y="0"/>
                </a:cubicBezTo>
                <a:close/>
                <a:moveTo>
                  <a:pt x="3412" y="0"/>
                </a:moveTo>
              </a:path>
            </a:pathLst>
          </a:custGeom>
          <a:solidFill>
            <a:srgbClr val="007233"/>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Traffic</a:t>
            </a:r>
            <a:endParaRPr lang="en-US" sz="2400" b="1" dirty="0">
              <a:latin typeface="Segoe UI Light"/>
              <a:ea typeface="ＭＳ Ｐゴシック" charset="0"/>
              <a:cs typeface="Helvetica Neue Bold Condensed" charset="0"/>
            </a:endParaRPr>
          </a:p>
        </p:txBody>
      </p:sp>
      <p:sp>
        <p:nvSpPr>
          <p:cNvPr id="8" name="AutoShape 3"/>
          <p:cNvSpPr>
            <a:spLocks/>
          </p:cNvSpPr>
          <p:nvPr/>
        </p:nvSpPr>
        <p:spPr bwMode="auto">
          <a:xfrm>
            <a:off x="7183655" y="4141371"/>
            <a:ext cx="4152712" cy="843723"/>
          </a:xfrm>
          <a:custGeom>
            <a:avLst/>
            <a:gdLst/>
            <a:ahLst/>
            <a:cxnLst/>
            <a:rect l="0" t="0" r="r" b="b"/>
            <a:pathLst>
              <a:path w="21600" h="21600">
                <a:moveTo>
                  <a:pt x="21600" y="21600"/>
                </a:moveTo>
                <a:lnTo>
                  <a:pt x="19085" y="0"/>
                </a:lnTo>
                <a:lnTo>
                  <a:pt x="2515" y="0"/>
                </a:lnTo>
                <a:lnTo>
                  <a:pt x="0" y="21600"/>
                </a:lnTo>
                <a:cubicBezTo>
                  <a:pt x="0" y="21600"/>
                  <a:pt x="21600" y="21600"/>
                  <a:pt x="21600" y="21600"/>
                </a:cubicBezTo>
                <a:close/>
                <a:moveTo>
                  <a:pt x="21600" y="21600"/>
                </a:moveTo>
              </a:path>
            </a:pathLst>
          </a:custGeom>
          <a:solidFill>
            <a:srgbClr val="007233"/>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Configuration</a:t>
            </a:r>
            <a:endParaRPr lang="en-US" sz="2400" b="1" dirty="0">
              <a:latin typeface="Segoe UI Light"/>
              <a:ea typeface="ＭＳ Ｐゴシック" charset="0"/>
              <a:cs typeface="Helvetica Neue Bold Condensed" charset="0"/>
            </a:endParaRPr>
          </a:p>
        </p:txBody>
      </p:sp>
      <p:sp>
        <p:nvSpPr>
          <p:cNvPr id="9" name="AutoShape 4"/>
          <p:cNvSpPr>
            <a:spLocks/>
          </p:cNvSpPr>
          <p:nvPr/>
        </p:nvSpPr>
        <p:spPr bwMode="auto">
          <a:xfrm>
            <a:off x="8250275" y="2275892"/>
            <a:ext cx="2019471" cy="843723"/>
          </a:xfrm>
          <a:custGeom>
            <a:avLst/>
            <a:gdLst/>
            <a:ahLst/>
            <a:cxnLst/>
            <a:rect l="0" t="0" r="r" b="b"/>
            <a:pathLst>
              <a:path w="21600" h="21600">
                <a:moveTo>
                  <a:pt x="5172" y="0"/>
                </a:moveTo>
                <a:lnTo>
                  <a:pt x="0" y="21600"/>
                </a:lnTo>
                <a:lnTo>
                  <a:pt x="21600" y="21600"/>
                </a:lnTo>
                <a:lnTo>
                  <a:pt x="16428" y="0"/>
                </a:lnTo>
                <a:cubicBezTo>
                  <a:pt x="16428" y="0"/>
                  <a:pt x="5172" y="0"/>
                  <a:pt x="5172" y="0"/>
                </a:cubicBezTo>
                <a:close/>
                <a:moveTo>
                  <a:pt x="5172" y="0"/>
                </a:moveTo>
              </a:path>
            </a:pathLst>
          </a:custGeom>
          <a:solidFill>
            <a:srgbClr val="007233"/>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2400" b="1" dirty="0" smtClean="0">
                <a:latin typeface="Segoe UI Light"/>
                <a:ea typeface="ＭＳ Ｐゴシック" charset="0"/>
                <a:cs typeface="Helvetica Neue Bold Condensed" charset="0"/>
              </a:rPr>
              <a:t>LAN &amp; </a:t>
            </a:r>
          </a:p>
          <a:p>
            <a:r>
              <a:rPr lang="en-US" sz="2400" b="1" dirty="0" smtClean="0">
                <a:latin typeface="Segoe UI Light"/>
                <a:ea typeface="ＭＳ Ｐゴシック" charset="0"/>
                <a:cs typeface="Helvetica Neue Bold Condensed" charset="0"/>
              </a:rPr>
              <a:t>WAN</a:t>
            </a:r>
            <a:endParaRPr lang="en-US" sz="2400" b="1" dirty="0">
              <a:latin typeface="Segoe UI Light"/>
              <a:ea typeface="ＭＳ Ｐゴシック" charset="0"/>
              <a:cs typeface="Helvetica Neue Bold Condensed" charset="0"/>
            </a:endParaRPr>
          </a:p>
        </p:txBody>
      </p:sp>
      <p:sp>
        <p:nvSpPr>
          <p:cNvPr id="10" name="AutoShape 5"/>
          <p:cNvSpPr>
            <a:spLocks/>
          </p:cNvSpPr>
          <p:nvPr/>
        </p:nvSpPr>
        <p:spPr bwMode="auto">
          <a:xfrm>
            <a:off x="8781215" y="1363662"/>
            <a:ext cx="957589" cy="835450"/>
          </a:xfrm>
          <a:custGeom>
            <a:avLst/>
            <a:gdLst/>
            <a:ahLst/>
            <a:cxnLst/>
            <a:rect l="0" t="0" r="r" b="b"/>
            <a:pathLst>
              <a:path w="21600" h="21600">
                <a:moveTo>
                  <a:pt x="0" y="21600"/>
                </a:moveTo>
                <a:lnTo>
                  <a:pt x="21600" y="21600"/>
                </a:lnTo>
                <a:lnTo>
                  <a:pt x="10800" y="0"/>
                </a:lnTo>
                <a:cubicBezTo>
                  <a:pt x="10800" y="0"/>
                  <a:pt x="0" y="21600"/>
                  <a:pt x="0" y="21600"/>
                </a:cubicBezTo>
                <a:close/>
                <a:moveTo>
                  <a:pt x="0" y="21600"/>
                </a:moveTo>
              </a:path>
            </a:pathLst>
          </a:custGeom>
          <a:solidFill>
            <a:srgbClr val="007233"/>
          </a:solidFill>
          <a:ln>
            <a:noFill/>
          </a:ln>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3" name="Rectangle 12"/>
          <p:cNvSpPr>
            <a:spLocks/>
          </p:cNvSpPr>
          <p:nvPr/>
        </p:nvSpPr>
        <p:spPr bwMode="auto">
          <a:xfrm>
            <a:off x="8129179" y="1523593"/>
            <a:ext cx="5770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pPr algn="r"/>
            <a:r>
              <a:rPr lang="en-US" sz="2400" b="1" dirty="0" smtClean="0">
                <a:solidFill>
                  <a:srgbClr val="007233"/>
                </a:solidFill>
                <a:latin typeface="Segoe UI Light"/>
                <a:ea typeface="ＭＳ Ｐゴシック" charset="0"/>
                <a:cs typeface="Helvetica Neue Bold Condensed" charset="0"/>
              </a:rPr>
              <a:t>User</a:t>
            </a:r>
            <a:endParaRPr lang="en-US" sz="2400" b="1" dirty="0">
              <a:solidFill>
                <a:srgbClr val="007233"/>
              </a:solidFill>
              <a:latin typeface="Segoe UI Light"/>
              <a:ea typeface="ＭＳ Ｐゴシック" charset="0"/>
              <a:cs typeface="Helvetica Neue Bold Condensed" charset="0"/>
            </a:endParaRPr>
          </a:p>
        </p:txBody>
      </p:sp>
      <p:sp>
        <p:nvSpPr>
          <p:cNvPr id="14" name="Text Placeholder 5"/>
          <p:cNvSpPr>
            <a:spLocks noGrp="1"/>
          </p:cNvSpPr>
          <p:nvPr>
            <p:ph type="body" sz="quarter" idx="4294967295"/>
          </p:nvPr>
        </p:nvSpPr>
        <p:spPr>
          <a:xfrm>
            <a:off x="274638" y="1212850"/>
            <a:ext cx="11887200" cy="5958554"/>
          </a:xfrm>
          <a:prstGeom prst="rect">
            <a:avLst/>
          </a:prstGeom>
        </p:spPr>
        <p:txBody>
          <a:bodyPr/>
          <a:lstStyle/>
          <a:p>
            <a:pPr marL="466725" indent="-466725"/>
            <a:r>
              <a:rPr lang="en-US" sz="3600" dirty="0" smtClean="0">
                <a:solidFill>
                  <a:srgbClr val="007233"/>
                </a:solidFill>
              </a:rPr>
              <a:t>User</a:t>
            </a:r>
          </a:p>
          <a:p>
            <a:pPr marL="752475" lvl="1" indent="-285750"/>
            <a:r>
              <a:rPr lang="en-US" dirty="0" err="1" smtClean="0"/>
              <a:t>UserAgent</a:t>
            </a:r>
            <a:r>
              <a:rPr lang="en-US" dirty="0" smtClean="0"/>
              <a:t> (IIS) and IP to GPS</a:t>
            </a:r>
          </a:p>
          <a:p>
            <a:pPr marL="466725" indent="-466725"/>
            <a:r>
              <a:rPr lang="en-US" sz="3600" dirty="0">
                <a:solidFill>
                  <a:srgbClr val="007233"/>
                </a:solidFill>
              </a:rPr>
              <a:t>LAN &amp; WAN</a:t>
            </a:r>
          </a:p>
          <a:p>
            <a:pPr marL="752475" lvl="1" indent="-285750"/>
            <a:r>
              <a:rPr lang="en-US" dirty="0"/>
              <a:t>IIS time taken + </a:t>
            </a:r>
            <a:r>
              <a:rPr lang="en-US" dirty="0" err="1"/>
              <a:t>cs</a:t>
            </a:r>
            <a:r>
              <a:rPr lang="en-US" dirty="0"/>
              <a:t>/</a:t>
            </a:r>
            <a:r>
              <a:rPr lang="en-US" dirty="0" err="1"/>
              <a:t>sc</a:t>
            </a:r>
            <a:r>
              <a:rPr lang="en-US" dirty="0"/>
              <a:t> bytes.  </a:t>
            </a:r>
            <a:r>
              <a:rPr lang="en-US" dirty="0" err="1"/>
              <a:t>TraceRt</a:t>
            </a:r>
            <a:r>
              <a:rPr lang="en-US" dirty="0"/>
              <a:t> from WFE </a:t>
            </a:r>
            <a:br>
              <a:rPr lang="en-US" dirty="0"/>
            </a:br>
            <a:r>
              <a:rPr lang="en-US" dirty="0"/>
              <a:t>to Client</a:t>
            </a:r>
          </a:p>
          <a:p>
            <a:pPr marL="466725" indent="-466725"/>
            <a:r>
              <a:rPr lang="en-US" sz="3600" dirty="0">
                <a:solidFill>
                  <a:srgbClr val="007233"/>
                </a:solidFill>
              </a:rPr>
              <a:t>Traffic</a:t>
            </a:r>
          </a:p>
          <a:p>
            <a:pPr marL="752475" lvl="1" indent="-285750"/>
            <a:r>
              <a:rPr lang="en-US" dirty="0"/>
              <a:t>IIS Rollup and </a:t>
            </a:r>
            <a:r>
              <a:rPr lang="en-US" dirty="0" err="1"/>
              <a:t>XForwardedFor</a:t>
            </a:r>
            <a:endParaRPr lang="en-US" dirty="0"/>
          </a:p>
          <a:p>
            <a:pPr marL="466725" indent="-466725"/>
            <a:r>
              <a:rPr lang="en-US" sz="3600" dirty="0">
                <a:solidFill>
                  <a:srgbClr val="007233"/>
                </a:solidFill>
              </a:rPr>
              <a:t>Configuration</a:t>
            </a:r>
          </a:p>
          <a:p>
            <a:pPr marL="752475" lvl="1" indent="-285750"/>
            <a:r>
              <a:rPr lang="en-US" dirty="0" err="1"/>
              <a:t>EnumWebs</a:t>
            </a:r>
            <a:r>
              <a:rPr lang="en-US" dirty="0"/>
              <a:t>, </a:t>
            </a:r>
            <a:r>
              <a:rPr lang="en-US" dirty="0" err="1"/>
              <a:t>SPSFarmReport</a:t>
            </a:r>
            <a:r>
              <a:rPr lang="en-US" dirty="0"/>
              <a:t>, ULS</a:t>
            </a:r>
          </a:p>
          <a:p>
            <a:pPr marL="466725" indent="-466725"/>
            <a:r>
              <a:rPr lang="en-US" sz="3600" dirty="0">
                <a:solidFill>
                  <a:srgbClr val="007233"/>
                </a:solidFill>
              </a:rPr>
              <a:t>Server Performance</a:t>
            </a:r>
          </a:p>
          <a:p>
            <a:pPr marL="752475" lvl="1" indent="-285750"/>
            <a:r>
              <a:rPr lang="en-US" dirty="0"/>
              <a:t>Performance Monitor (csv)</a:t>
            </a:r>
          </a:p>
          <a:p>
            <a:pPr lvl="1"/>
            <a:endParaRPr lang="en-US" dirty="0"/>
          </a:p>
        </p:txBody>
      </p:sp>
    </p:spTree>
    <p:extLst>
      <p:ext uri="{BB962C8B-B14F-4D97-AF65-F5344CB8AC3E}">
        <p14:creationId xmlns:p14="http://schemas.microsoft.com/office/powerpoint/2010/main" val="617679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67"/>
          <p:cNvSpPr/>
          <p:nvPr/>
        </p:nvSpPr>
        <p:spPr bwMode="auto">
          <a:xfrm rot="16200000">
            <a:off x="2457199" y="5068504"/>
            <a:ext cx="1671746" cy="1577265"/>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pc="-51" dirty="0" smtClean="0">
                <a:solidFill>
                  <a:srgbClr val="FFFFFF"/>
                </a:solidFill>
                <a:ea typeface="Segoe UI" pitchFamily="34" charset="0"/>
                <a:cs typeface="Segoe UI" pitchFamily="34" charset="0"/>
              </a:rPr>
              <a:t>750k rows</a:t>
            </a:r>
            <a:br>
              <a:rPr lang="en-US" spc="-51" dirty="0" smtClean="0">
                <a:solidFill>
                  <a:srgbClr val="FFFFFF"/>
                </a:solidFill>
                <a:ea typeface="Segoe UI" pitchFamily="34" charset="0"/>
                <a:cs typeface="Segoe UI" pitchFamily="34" charset="0"/>
              </a:rPr>
            </a:br>
            <a:r>
              <a:rPr lang="en-US" spc="-51" dirty="0" smtClean="0">
                <a:solidFill>
                  <a:srgbClr val="FFFFFF"/>
                </a:solidFill>
                <a:ea typeface="Segoe UI" pitchFamily="34" charset="0"/>
                <a:cs typeface="Segoe UI" pitchFamily="34" charset="0"/>
              </a:rPr>
              <a:t/>
            </a:r>
            <a:br>
              <a:rPr lang="en-US" spc="-51" dirty="0" smtClean="0">
                <a:solidFill>
                  <a:srgbClr val="FFFFFF"/>
                </a:solidFill>
                <a:ea typeface="Segoe UI" pitchFamily="34" charset="0"/>
                <a:cs typeface="Segoe UI" pitchFamily="34" charset="0"/>
              </a:rPr>
            </a:br>
            <a:r>
              <a:rPr lang="en-US" spc="-51" dirty="0" smtClean="0">
                <a:solidFill>
                  <a:srgbClr val="FFFFFF"/>
                </a:solidFill>
                <a:ea typeface="Segoe UI" pitchFamily="34" charset="0"/>
                <a:cs typeface="Segoe UI" pitchFamily="34" charset="0"/>
              </a:rPr>
              <a:t>3GB of data</a:t>
            </a:r>
            <a:endParaRPr lang="en-US" spc="-51" dirty="0">
              <a:solidFill>
                <a:srgbClr val="FFFFFF"/>
              </a:solidFill>
              <a:ea typeface="Segoe UI" pitchFamily="34" charset="0"/>
              <a:cs typeface="Segoe UI" pitchFamily="34" charset="0"/>
            </a:endParaRPr>
          </a:p>
        </p:txBody>
      </p:sp>
      <p:sp>
        <p:nvSpPr>
          <p:cNvPr id="34" name="Rectangle 33"/>
          <p:cNvSpPr/>
          <p:nvPr/>
        </p:nvSpPr>
        <p:spPr bwMode="auto">
          <a:xfrm rot="16200000">
            <a:off x="2251321" y="3239704"/>
            <a:ext cx="5329351" cy="1577265"/>
          </a:xfrm>
          <a:prstGeom prst="rect">
            <a:avLst/>
          </a:prstGeom>
          <a:solidFill>
            <a:srgbClr val="07753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12 million rows</a:t>
            </a:r>
          </a:p>
          <a:p>
            <a:pPr defTabSz="932290"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290"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350GB of data</a:t>
            </a:r>
            <a:endParaRPr lang="en-US" dirty="0">
              <a:gradFill>
                <a:gsLst>
                  <a:gs pos="0">
                    <a:srgbClr val="FFFFFF"/>
                  </a:gs>
                  <a:gs pos="100000">
                    <a:srgbClr val="FFFFFF"/>
                  </a:gs>
                </a:gsLst>
                <a:lin ang="5400000" scaled="0"/>
              </a:gradFill>
              <a:ea typeface="Segoe UI" pitchFamily="34" charset="0"/>
              <a:cs typeface="Segoe UI" pitchFamily="34" charset="0"/>
            </a:endParaRPr>
          </a:p>
          <a:p>
            <a:pPr algn="ctr" defTabSz="932290" fontAlgn="base">
              <a:lnSpc>
                <a:spcPct val="8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2" name="Rectangle 71"/>
          <p:cNvSpPr/>
          <p:nvPr/>
        </p:nvSpPr>
        <p:spPr bwMode="auto">
          <a:xfrm rot="16200000">
            <a:off x="-42224" y="4192004"/>
            <a:ext cx="3424747" cy="1577265"/>
          </a:xfrm>
          <a:prstGeom prst="rect">
            <a:avLst/>
          </a:prstGeom>
          <a:solidFill>
            <a:srgbClr val="4CC04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pc="-51" dirty="0" smtClean="0">
                <a:solidFill>
                  <a:srgbClr val="FFFFFF"/>
                </a:solidFill>
                <a:ea typeface="Segoe UI" pitchFamily="34" charset="0"/>
                <a:cs typeface="Segoe UI" pitchFamily="34" charset="0"/>
              </a:rPr>
              <a:t>22 million rows</a:t>
            </a:r>
          </a:p>
          <a:p>
            <a:pPr defTabSz="932290" fontAlgn="base">
              <a:lnSpc>
                <a:spcPct val="90000"/>
              </a:lnSpc>
              <a:spcBef>
                <a:spcPct val="0"/>
              </a:spcBef>
              <a:spcAft>
                <a:spcPct val="0"/>
              </a:spcAft>
            </a:pPr>
            <a:endParaRPr lang="en-US" spc="-51" dirty="0">
              <a:solidFill>
                <a:srgbClr val="FFFFFF"/>
              </a:solidFill>
              <a:ea typeface="Segoe UI" pitchFamily="34" charset="0"/>
              <a:cs typeface="Segoe UI" pitchFamily="34" charset="0"/>
            </a:endParaRPr>
          </a:p>
          <a:p>
            <a:pPr defTabSz="932290" fontAlgn="base">
              <a:lnSpc>
                <a:spcPct val="90000"/>
              </a:lnSpc>
              <a:spcBef>
                <a:spcPct val="0"/>
              </a:spcBef>
              <a:spcAft>
                <a:spcPct val="0"/>
              </a:spcAft>
            </a:pPr>
            <a:r>
              <a:rPr lang="en-US" spc="-51" dirty="0" smtClean="0">
                <a:solidFill>
                  <a:srgbClr val="FFFFFF"/>
                </a:solidFill>
                <a:ea typeface="Segoe UI" pitchFamily="34" charset="0"/>
                <a:cs typeface="Segoe UI" pitchFamily="34" charset="0"/>
              </a:rPr>
              <a:t>18GB of data</a:t>
            </a:r>
            <a:endParaRPr lang="en-US" spc="-51" dirty="0">
              <a:solidFill>
                <a:srgbClr val="FFFFFF"/>
              </a:solidFill>
              <a:ea typeface="Segoe UI" pitchFamily="34" charset="0"/>
              <a:cs typeface="Segoe UI" pitchFamily="34" charset="0"/>
            </a:endParaRPr>
          </a:p>
        </p:txBody>
      </p:sp>
      <p:sp>
        <p:nvSpPr>
          <p:cNvPr id="87" name="Rectangle 86"/>
          <p:cNvSpPr/>
          <p:nvPr/>
        </p:nvSpPr>
        <p:spPr bwMode="auto">
          <a:xfrm rot="16200000">
            <a:off x="4870776" y="5139877"/>
            <a:ext cx="2432638" cy="673624"/>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290" fontAlgn="base">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IP to Address logic</a:t>
            </a: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90" name="Rectangle 89"/>
          <p:cNvSpPr/>
          <p:nvPr/>
        </p:nvSpPr>
        <p:spPr bwMode="auto">
          <a:xfrm rot="16200000">
            <a:off x="6060783" y="5610604"/>
            <a:ext cx="1491186" cy="673624"/>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290" fontAlgn="base">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SharePoint Reports</a:t>
            </a: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a:xfrm>
            <a:off x="5330829" y="3059030"/>
            <a:ext cx="270931" cy="371172"/>
          </a:xfrm>
          <a:prstGeom prst="rect">
            <a:avLst/>
          </a:prstGeom>
        </p:spPr>
        <p:txBody>
          <a:bodyPr wrap="none" lIns="93260" tIns="46631" rIns="93260" bIns="46631">
            <a:spAutoFit/>
          </a:bodyPr>
          <a:lstStyle/>
          <a:p>
            <a:pPr algn="ctr" defTabSz="932290"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94" name="Rectangle 93"/>
          <p:cNvSpPr/>
          <p:nvPr/>
        </p:nvSpPr>
        <p:spPr>
          <a:xfrm>
            <a:off x="1835110" y="3268264"/>
            <a:ext cx="270931" cy="371172"/>
          </a:xfrm>
          <a:prstGeom prst="rect">
            <a:avLst/>
          </a:prstGeom>
        </p:spPr>
        <p:txBody>
          <a:bodyPr wrap="none" lIns="93260" tIns="46631" rIns="93260" bIns="46631">
            <a:spAutoFit/>
          </a:bodyPr>
          <a:lstStyle/>
          <a:p>
            <a:pPr algn="ctr" defTabSz="932290"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95" name="Rectangle 94"/>
          <p:cNvSpPr/>
          <p:nvPr/>
        </p:nvSpPr>
        <p:spPr>
          <a:xfrm>
            <a:off x="3578907" y="3410232"/>
            <a:ext cx="270931" cy="371172"/>
          </a:xfrm>
          <a:prstGeom prst="rect">
            <a:avLst/>
          </a:prstGeom>
        </p:spPr>
        <p:txBody>
          <a:bodyPr wrap="none" lIns="93260" tIns="46631" rIns="93260" bIns="46631">
            <a:spAutoFit/>
          </a:bodyPr>
          <a:lstStyle/>
          <a:p>
            <a:pPr algn="ctr" defTabSz="932290"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400GB of data </a:t>
            </a:r>
            <a:br>
              <a:rPr lang="en-US" dirty="0" smtClean="0"/>
            </a:br>
            <a:endParaRPr lang="en-US" dirty="0"/>
          </a:p>
        </p:txBody>
      </p:sp>
      <p:sp>
        <p:nvSpPr>
          <p:cNvPr id="29" name="TextBox 28"/>
          <p:cNvSpPr txBox="1"/>
          <p:nvPr/>
        </p:nvSpPr>
        <p:spPr>
          <a:xfrm>
            <a:off x="1192944" y="1262787"/>
            <a:ext cx="2586893" cy="405675"/>
          </a:xfrm>
          <a:prstGeom prst="rect">
            <a:avLst/>
          </a:prstGeom>
          <a:noFill/>
        </p:spPr>
        <p:txBody>
          <a:bodyPr wrap="square" lIns="182880" tIns="146304" rIns="182880" bIns="146304" rtlCol="0">
            <a:noAutofit/>
          </a:bodyPr>
          <a:lstStyle/>
          <a:p>
            <a:r>
              <a:rPr lang="en-US" dirty="0" smtClean="0">
                <a:gradFill>
                  <a:gsLst>
                    <a:gs pos="1250">
                      <a:srgbClr val="505050"/>
                    </a:gs>
                    <a:gs pos="99000">
                      <a:srgbClr val="505050"/>
                    </a:gs>
                  </a:gsLst>
                  <a:lin ang="5400000" scaled="0"/>
                </a:gradFill>
              </a:rPr>
              <a:t>Performance Monitor</a:t>
            </a:r>
          </a:p>
        </p:txBody>
      </p:sp>
      <p:cxnSp>
        <p:nvCxnSpPr>
          <p:cNvPr id="30" name="Straight Connector 29"/>
          <p:cNvCxnSpPr/>
          <p:nvPr/>
        </p:nvCxnSpPr>
        <p:spPr>
          <a:xfrm flipH="1">
            <a:off x="3551237" y="1592262"/>
            <a:ext cx="469139" cy="0"/>
          </a:xfrm>
          <a:prstGeom prst="line">
            <a:avLst/>
          </a:prstGeom>
          <a:noFill/>
          <a:ln>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24" name="TextBox 23"/>
          <p:cNvSpPr txBox="1"/>
          <p:nvPr/>
        </p:nvSpPr>
        <p:spPr>
          <a:xfrm>
            <a:off x="655636" y="2154892"/>
            <a:ext cx="1803145" cy="405675"/>
          </a:xfrm>
          <a:prstGeom prst="rect">
            <a:avLst/>
          </a:prstGeom>
          <a:noFill/>
        </p:spPr>
        <p:txBody>
          <a:bodyPr wrap="square" lIns="182880" tIns="146304" rIns="182880" bIns="146304" rtlCol="0">
            <a:noAutofit/>
          </a:bodyPr>
          <a:lstStyle/>
          <a:p>
            <a:r>
              <a:rPr lang="en-US" dirty="0" smtClean="0">
                <a:gradFill>
                  <a:gsLst>
                    <a:gs pos="1250">
                      <a:srgbClr val="505050"/>
                    </a:gs>
                    <a:gs pos="99000">
                      <a:srgbClr val="505050"/>
                    </a:gs>
                  </a:gsLst>
                  <a:lin ang="5400000" scaled="0"/>
                </a:gradFill>
              </a:rPr>
              <a:t>IIS Logs</a:t>
            </a:r>
          </a:p>
        </p:txBody>
      </p:sp>
      <p:cxnSp>
        <p:nvCxnSpPr>
          <p:cNvPr id="25" name="Straight Connector 24"/>
          <p:cNvCxnSpPr/>
          <p:nvPr/>
        </p:nvCxnSpPr>
        <p:spPr>
          <a:xfrm>
            <a:off x="877609" y="2560567"/>
            <a:ext cx="0" cy="631895"/>
          </a:xfrm>
          <a:prstGeom prst="line">
            <a:avLst/>
          </a:prstGeom>
          <a:noFill/>
          <a:ln>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28" name="TextBox 27"/>
          <p:cNvSpPr txBox="1"/>
          <p:nvPr/>
        </p:nvSpPr>
        <p:spPr>
          <a:xfrm>
            <a:off x="2458781" y="3983692"/>
            <a:ext cx="1622923" cy="405675"/>
          </a:xfrm>
          <a:prstGeom prst="rect">
            <a:avLst/>
          </a:prstGeom>
          <a:noFill/>
        </p:spPr>
        <p:txBody>
          <a:bodyPr wrap="square" lIns="182880" tIns="146304" rIns="182880" bIns="146304" rtlCol="0">
            <a:noAutofit/>
          </a:bodyPr>
          <a:lstStyle/>
          <a:p>
            <a:r>
              <a:rPr lang="en-US" dirty="0" smtClean="0">
                <a:gradFill>
                  <a:gsLst>
                    <a:gs pos="1250">
                      <a:srgbClr val="505050"/>
                    </a:gs>
                    <a:gs pos="99000">
                      <a:srgbClr val="505050"/>
                    </a:gs>
                  </a:gsLst>
                  <a:lin ang="5400000" scaled="0"/>
                </a:gradFill>
              </a:rPr>
              <a:t>Trace Route</a:t>
            </a:r>
          </a:p>
        </p:txBody>
      </p:sp>
      <p:cxnSp>
        <p:nvCxnSpPr>
          <p:cNvPr id="31" name="Straight Connector 30"/>
          <p:cNvCxnSpPr/>
          <p:nvPr/>
        </p:nvCxnSpPr>
        <p:spPr>
          <a:xfrm>
            <a:off x="2882980" y="4389367"/>
            <a:ext cx="0" cy="631895"/>
          </a:xfrm>
          <a:prstGeom prst="line">
            <a:avLst/>
          </a:prstGeom>
          <a:noFill/>
          <a:ln>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32" name="Text Placeholder 5"/>
          <p:cNvSpPr txBox="1">
            <a:spLocks/>
          </p:cNvSpPr>
          <p:nvPr/>
        </p:nvSpPr>
        <p:spPr>
          <a:xfrm>
            <a:off x="7188840" y="1212850"/>
            <a:ext cx="4972997" cy="4530471"/>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505050"/>
              </a:buClr>
            </a:pPr>
            <a:r>
              <a:rPr lang="en-US" dirty="0" smtClean="0">
                <a:gradFill>
                  <a:gsLst>
                    <a:gs pos="1250">
                      <a:srgbClr val="505050"/>
                    </a:gs>
                    <a:gs pos="100000">
                      <a:srgbClr val="505050"/>
                    </a:gs>
                  </a:gsLst>
                  <a:lin ang="5400000" scaled="0"/>
                </a:gradFill>
              </a:rPr>
              <a:t>8,500 data points every 5 seconds</a:t>
            </a:r>
          </a:p>
          <a:p>
            <a:pPr>
              <a:buClr>
                <a:srgbClr val="505050"/>
              </a:buClr>
            </a:pPr>
            <a:r>
              <a:rPr lang="en-US" dirty="0" smtClean="0">
                <a:gradFill>
                  <a:gsLst>
                    <a:gs pos="1250">
                      <a:srgbClr val="505050"/>
                    </a:gs>
                    <a:gs pos="100000">
                      <a:srgbClr val="505050"/>
                    </a:gs>
                  </a:gsLst>
                  <a:lin ang="5400000" scaled="0"/>
                </a:gradFill>
              </a:rPr>
              <a:t>3,500 unique hops</a:t>
            </a:r>
          </a:p>
          <a:p>
            <a:pPr>
              <a:buClr>
                <a:srgbClr val="505050"/>
              </a:buClr>
            </a:pPr>
            <a:r>
              <a:rPr lang="en-US" dirty="0" smtClean="0">
                <a:gradFill>
                  <a:gsLst>
                    <a:gs pos="1250">
                      <a:srgbClr val="505050"/>
                    </a:gs>
                    <a:gs pos="100000">
                      <a:srgbClr val="505050"/>
                    </a:gs>
                  </a:gsLst>
                  <a:lin ang="5400000" scaled="0"/>
                </a:gradFill>
              </a:rPr>
              <a:t>36,000 users</a:t>
            </a:r>
          </a:p>
          <a:p>
            <a:pPr>
              <a:buClr>
                <a:srgbClr val="505050"/>
              </a:buClr>
            </a:pPr>
            <a:r>
              <a:rPr lang="en-US" dirty="0" smtClean="0">
                <a:gradFill>
                  <a:gsLst>
                    <a:gs pos="1250">
                      <a:srgbClr val="505050"/>
                    </a:gs>
                    <a:gs pos="100000">
                      <a:srgbClr val="505050"/>
                    </a:gs>
                  </a:gsLst>
                  <a:lin ang="5400000" scaled="0"/>
                </a:gradFill>
              </a:rPr>
              <a:t>25,000 pages in 14,500 sites</a:t>
            </a:r>
          </a:p>
        </p:txBody>
      </p:sp>
    </p:spTree>
    <p:extLst>
      <p:ext uri="{BB962C8B-B14F-4D97-AF65-F5344CB8AC3E}">
        <p14:creationId xmlns:p14="http://schemas.microsoft.com/office/powerpoint/2010/main" val="197640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205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Contoso: Data Loading and Aggregating</a:t>
            </a:r>
            <a:endParaRPr lang="en-US" dirty="0"/>
          </a:p>
        </p:txBody>
      </p:sp>
    </p:spTree>
    <p:extLst>
      <p:ext uri="{BB962C8B-B14F-4D97-AF65-F5344CB8AC3E}">
        <p14:creationId xmlns:p14="http://schemas.microsoft.com/office/powerpoint/2010/main" val="1444155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Advanced Performance Analysis </a:t>
            </a:r>
            <a:r>
              <a:rPr lang="en-US" dirty="0" smtClean="0"/>
              <a:t/>
            </a:r>
            <a:br>
              <a:rPr lang="en-US" dirty="0" smtClean="0"/>
            </a:br>
            <a:r>
              <a:rPr lang="en-US" dirty="0" smtClean="0"/>
              <a:t>for </a:t>
            </a:r>
            <a:r>
              <a:rPr lang="en-US" dirty="0"/>
              <a:t>SharePoint</a:t>
            </a:r>
          </a:p>
        </p:txBody>
      </p:sp>
      <p:sp>
        <p:nvSpPr>
          <p:cNvPr id="5" name="Text Placeholder 4"/>
          <p:cNvSpPr>
            <a:spLocks noGrp="1"/>
          </p:cNvSpPr>
          <p:nvPr>
            <p:ph type="body" sz="quarter" idx="14"/>
          </p:nvPr>
        </p:nvSpPr>
        <p:spPr/>
        <p:txBody>
          <a:bodyPr/>
          <a:lstStyle/>
          <a:p>
            <a:r>
              <a:rPr lang="en-US" dirty="0"/>
              <a:t>Ryan Campbell</a:t>
            </a:r>
          </a:p>
          <a:p>
            <a:r>
              <a:rPr lang="en-US" dirty="0"/>
              <a:t>Senior Consultant, SharePoint</a:t>
            </a:r>
          </a:p>
          <a:p>
            <a:r>
              <a:rPr lang="en-US" dirty="0"/>
              <a:t>Microsoft</a:t>
            </a:r>
          </a:p>
        </p:txBody>
      </p:sp>
      <p:sp>
        <p:nvSpPr>
          <p:cNvPr id="2" name="Text Placeholder 1"/>
          <p:cNvSpPr>
            <a:spLocks noGrp="1"/>
          </p:cNvSpPr>
          <p:nvPr>
            <p:ph type="body" sz="quarter" idx="15"/>
          </p:nvPr>
        </p:nvSpPr>
        <p:spPr>
          <a:xfrm>
            <a:off x="8800211" y="1590086"/>
            <a:ext cx="1600200" cy="433965"/>
          </a:xfrm>
        </p:spPr>
        <p:txBody>
          <a:bodyPr/>
          <a:lstStyle/>
          <a:p>
            <a:r>
              <a:rPr lang="en-US" dirty="0"/>
              <a:t>SPC303</a:t>
            </a:r>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50"/>
            <a:ext cx="6324599" cy="6340197"/>
          </a:xfrm>
        </p:spPr>
        <p:txBody>
          <a:bodyPr/>
          <a:lstStyle/>
          <a:p>
            <a:r>
              <a:rPr lang="en-US" dirty="0" smtClean="0"/>
              <a:t>15” Laptop with 3740QM </a:t>
            </a:r>
          </a:p>
          <a:p>
            <a:r>
              <a:rPr lang="en-US" dirty="0" smtClean="0"/>
              <a:t>32GB RAM</a:t>
            </a:r>
          </a:p>
          <a:p>
            <a:r>
              <a:rPr lang="en-US" dirty="0" smtClean="0"/>
              <a:t>240GB SSD + 480GB SSD + 1.5TB USB3.0 HDD</a:t>
            </a:r>
          </a:p>
          <a:p>
            <a:r>
              <a:rPr lang="en-US" dirty="0" smtClean="0"/>
              <a:t>Windows 8.1 Pro, Hyper-V + 4 Guest VMs</a:t>
            </a:r>
            <a:endParaRPr lang="en-US" dirty="0"/>
          </a:p>
          <a:p>
            <a:r>
              <a:rPr lang="en-US" dirty="0" smtClean="0"/>
              <a:t>SQL 2012, SSAS 2012, Excel 2013, Power Map Preview, VS 2013</a:t>
            </a:r>
            <a:endParaRPr lang="en-US" dirty="0"/>
          </a:p>
          <a:p>
            <a:endParaRPr lang="en-US" dirty="0" smtClean="0"/>
          </a:p>
        </p:txBody>
      </p:sp>
      <p:sp>
        <p:nvSpPr>
          <p:cNvPr id="17" name="Title 16"/>
          <p:cNvSpPr>
            <a:spLocks noGrp="1"/>
          </p:cNvSpPr>
          <p:nvPr>
            <p:ph type="title"/>
          </p:nvPr>
        </p:nvSpPr>
        <p:spPr/>
        <p:txBody>
          <a:bodyPr/>
          <a:lstStyle/>
          <a:p>
            <a:r>
              <a:rPr lang="en-US" dirty="0" smtClean="0"/>
              <a:t>Hardware</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7004" y="1363662"/>
            <a:ext cx="5289736" cy="3967302"/>
          </a:xfrm>
          <a:prstGeom prst="rect">
            <a:avLst/>
          </a:prstGeom>
        </p:spPr>
      </p:pic>
    </p:spTree>
    <p:extLst>
      <p:ext uri="{BB962C8B-B14F-4D97-AF65-F5344CB8AC3E}">
        <p14:creationId xmlns:p14="http://schemas.microsoft.com/office/powerpoint/2010/main" val="1996329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1437" y="287335"/>
            <a:ext cx="7149766" cy="6626611"/>
          </a:xfrm>
          <a:prstGeom prst="rect">
            <a:avLst/>
          </a:prstGeom>
        </p:spPr>
      </p:pic>
      <p:sp>
        <p:nvSpPr>
          <p:cNvPr id="6" name="Text Placeholder 5"/>
          <p:cNvSpPr>
            <a:spLocks noGrp="1"/>
          </p:cNvSpPr>
          <p:nvPr>
            <p:ph type="body" sz="quarter" idx="10"/>
          </p:nvPr>
        </p:nvSpPr>
        <p:spPr>
          <a:xfrm>
            <a:off x="274638" y="1212850"/>
            <a:ext cx="6324599" cy="2363724"/>
          </a:xfrm>
        </p:spPr>
        <p:txBody>
          <a:bodyPr/>
          <a:lstStyle/>
          <a:p>
            <a:r>
              <a:rPr lang="en-US" dirty="0" smtClean="0"/>
              <a:t>Correlate based on Time</a:t>
            </a:r>
          </a:p>
          <a:p>
            <a:pPr lvl="1"/>
            <a:r>
              <a:rPr lang="en-US" dirty="0" smtClean="0"/>
              <a:t>IIS Logs</a:t>
            </a:r>
          </a:p>
          <a:p>
            <a:pPr lvl="1"/>
            <a:r>
              <a:rPr lang="en-US" dirty="0" smtClean="0"/>
              <a:t>Network Map</a:t>
            </a:r>
          </a:p>
          <a:p>
            <a:pPr lvl="1"/>
            <a:r>
              <a:rPr lang="en-US" dirty="0" smtClean="0"/>
              <a:t>Users</a:t>
            </a:r>
          </a:p>
          <a:p>
            <a:pPr lvl="1"/>
            <a:r>
              <a:rPr lang="en-US" dirty="0" smtClean="0"/>
              <a:t>Performance Monitor</a:t>
            </a:r>
          </a:p>
        </p:txBody>
      </p:sp>
      <p:sp>
        <p:nvSpPr>
          <p:cNvPr id="17" name="Title 16"/>
          <p:cNvSpPr>
            <a:spLocks noGrp="1"/>
          </p:cNvSpPr>
          <p:nvPr>
            <p:ph type="title"/>
          </p:nvPr>
        </p:nvSpPr>
        <p:spPr/>
        <p:txBody>
          <a:bodyPr/>
          <a:lstStyle/>
          <a:p>
            <a:r>
              <a:rPr lang="en-US" dirty="0" smtClean="0"/>
              <a:t>Database and Cube</a:t>
            </a:r>
            <a:endParaRPr lang="en-US" dirty="0"/>
          </a:p>
        </p:txBody>
      </p:sp>
    </p:spTree>
    <p:extLst>
      <p:ext uri="{BB962C8B-B14F-4D97-AF65-F5344CB8AC3E}">
        <p14:creationId xmlns:p14="http://schemas.microsoft.com/office/powerpoint/2010/main" val="945197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ETL Challenges</a:t>
            </a:r>
            <a:br>
              <a:rPr lang="en-US" dirty="0" smtClean="0"/>
            </a:br>
            <a:endParaRPr lang="en-US" sz="1800" dirty="0"/>
          </a:p>
        </p:txBody>
      </p:sp>
      <p:graphicFrame>
        <p:nvGraphicFramePr>
          <p:cNvPr id="6" name="Table 5"/>
          <p:cNvGraphicFramePr>
            <a:graphicFrameLocks noGrp="1"/>
          </p:cNvGraphicFramePr>
          <p:nvPr>
            <p:extLst/>
          </p:nvPr>
        </p:nvGraphicFramePr>
        <p:xfrm>
          <a:off x="274637" y="1759921"/>
          <a:ext cx="11887200" cy="2987040"/>
        </p:xfrm>
        <a:graphic>
          <a:graphicData uri="http://schemas.openxmlformats.org/drawingml/2006/table">
            <a:tbl>
              <a:tblPr firstRow="1">
                <a:tableStyleId>{5C22544A-7EE6-4342-B048-85BDC9FD1C3A}</a:tableStyleId>
              </a:tblPr>
              <a:tblGrid>
                <a:gridCol w="5943600"/>
                <a:gridCol w="5943600"/>
              </a:tblGrid>
              <a:tr h="592777">
                <a:tc>
                  <a:txBody>
                    <a:bodyPr/>
                    <a:lstStyle/>
                    <a:p>
                      <a:pPr defTabSz="932472" fontAlgn="base">
                        <a:lnSpc>
                          <a:spcPct val="90000"/>
                        </a:lnSpc>
                        <a:spcBef>
                          <a:spcPct val="0"/>
                        </a:spcBef>
                        <a:spcAft>
                          <a:spcPct val="0"/>
                        </a:spcAft>
                      </a:pPr>
                      <a:r>
                        <a:rPr lang="en-US" sz="2800" b="1" kern="1200" dirty="0" smtClean="0">
                          <a:gradFill>
                            <a:gsLst>
                              <a:gs pos="0">
                                <a:srgbClr val="FFFFFF"/>
                              </a:gs>
                              <a:gs pos="100000">
                                <a:srgbClr val="FFFFFF"/>
                              </a:gs>
                            </a:gsLst>
                            <a:lin ang="5400000" scaled="0"/>
                          </a:gradFill>
                          <a:latin typeface="+mj-lt"/>
                          <a:ea typeface="Segoe UI" pitchFamily="34" charset="0"/>
                          <a:cs typeface="Segoe UI" pitchFamily="34" charset="0"/>
                        </a:rPr>
                        <a:t>IIS Logs</a:t>
                      </a:r>
                    </a:p>
                  </a:txBody>
                  <a:tcPr marL="182880" marR="182880" marT="91440" marB="91440" anchor="ctr">
                    <a:lnL w="12700" cmpd="sng">
                      <a:noFill/>
                    </a:lnL>
                    <a:lnR w="9525" cap="flat" cmpd="sng" algn="ctr">
                      <a:solidFill>
                        <a:srgbClr val="FFFFFF"/>
                      </a:solidFill>
                      <a:prstDash val="solid"/>
                      <a:round/>
                      <a:headEnd type="none" w="med" len="med"/>
                      <a:tailEnd type="none" w="med" len="med"/>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50"/>
                    </a:solidFill>
                  </a:tcPr>
                </a:tc>
                <a:tc>
                  <a:txBody>
                    <a:bodyPr/>
                    <a:lstStyle/>
                    <a:p>
                      <a:r>
                        <a:rPr lang="en-US" sz="2800" b="1" kern="1200" dirty="0" smtClean="0">
                          <a:gradFill>
                            <a:gsLst>
                              <a:gs pos="0">
                                <a:srgbClr val="FFFFFF"/>
                              </a:gs>
                              <a:gs pos="100000">
                                <a:srgbClr val="FFFFFF"/>
                              </a:gs>
                            </a:gsLst>
                            <a:lin ang="5400000" scaled="0"/>
                          </a:gradFill>
                          <a:latin typeface="+mj-lt"/>
                          <a:ea typeface="Segoe UI" pitchFamily="34" charset="0"/>
                          <a:cs typeface="Segoe UI" pitchFamily="34" charset="0"/>
                        </a:rPr>
                        <a:t>Performance Monitor Logs</a:t>
                      </a:r>
                      <a:endParaRPr lang="en-US" sz="2800" b="1" kern="1200" dirty="0">
                        <a:gradFill>
                          <a:gsLst>
                            <a:gs pos="0">
                              <a:srgbClr val="FFFFFF"/>
                            </a:gs>
                            <a:gs pos="100000">
                              <a:srgbClr val="FFFFFF"/>
                            </a:gs>
                          </a:gsLst>
                          <a:lin ang="5400000" scaled="0"/>
                        </a:gradFill>
                        <a:latin typeface="+mj-lt"/>
                        <a:ea typeface="Segoe UI" pitchFamily="34" charset="0"/>
                        <a:cs typeface="Segoe UI" pitchFamily="34" charset="0"/>
                      </a:endParaRPr>
                    </a:p>
                  </a:txBody>
                  <a:tcPr marL="182880" marR="182880" marT="91440" marB="91440" anchor="ctr">
                    <a:lnL w="9525" cap="flat" cmpd="sng" algn="ctr">
                      <a:solidFill>
                        <a:srgbClr val="FFFFFF"/>
                      </a:solidFill>
                      <a:prstDash val="solid"/>
                      <a:round/>
                      <a:headEnd type="none" w="med" len="med"/>
                      <a:tailEnd type="none" w="med" len="med"/>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50"/>
                    </a:solidFill>
                  </a:tcPr>
                </a:tc>
              </a:tr>
              <a:tr h="914400">
                <a:tc>
                  <a:txBody>
                    <a:bodyPr/>
                    <a:lstStyle/>
                    <a:p>
                      <a:r>
                        <a:rPr lang="en-US" sz="1800" dirty="0" smtClean="0"/>
                        <a:t>Aggregating Hits to</a:t>
                      </a:r>
                      <a:r>
                        <a:rPr lang="en-US" sz="1800" baseline="0" dirty="0" smtClean="0"/>
                        <a:t> form Sessions</a:t>
                      </a:r>
                    </a:p>
                    <a:p>
                      <a:endParaRPr lang="en-US" sz="1800" baseline="0" dirty="0" smtClean="0"/>
                    </a:p>
                    <a:p>
                      <a:r>
                        <a:rPr lang="en-US" sz="1800" baseline="0" dirty="0" smtClean="0"/>
                        <a:t>Aggregating Sessions to Sites (</a:t>
                      </a:r>
                      <a:r>
                        <a:rPr lang="en-US" sz="1800" baseline="0" dirty="0" err="1" smtClean="0"/>
                        <a:t>SPWeb</a:t>
                      </a:r>
                      <a:r>
                        <a:rPr lang="en-US" sz="1800" baseline="0" dirty="0" smtClean="0"/>
                        <a:t>)</a:t>
                      </a:r>
                    </a:p>
                    <a:p>
                      <a:endParaRPr lang="en-US" sz="1800" baseline="0" dirty="0" smtClean="0"/>
                    </a:p>
                    <a:p>
                      <a:r>
                        <a:rPr lang="en-US" sz="1800" b="1" i="1" baseline="0" dirty="0" smtClean="0">
                          <a:solidFill>
                            <a:srgbClr val="002050"/>
                          </a:solidFill>
                        </a:rPr>
                        <a:t>Speed</a:t>
                      </a:r>
                      <a:endParaRPr lang="en-US" b="1" i="1" dirty="0">
                        <a:solidFill>
                          <a:srgbClr val="002050"/>
                        </a:solidFill>
                      </a:endParaRP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dirty="0" err="1" smtClean="0"/>
                        <a:t>Denormalized</a:t>
                      </a:r>
                      <a:r>
                        <a:rPr lang="en-US" sz="1800" dirty="0" smtClean="0"/>
                        <a:t> data was too wide for SQL Server (12,162</a:t>
                      </a:r>
                      <a:r>
                        <a:rPr lang="en-US" sz="1800" baseline="0" dirty="0" smtClean="0"/>
                        <a:t> columns)</a:t>
                      </a:r>
                      <a:endParaRPr lang="en-US" sz="1800" dirty="0" smtClean="0"/>
                    </a:p>
                    <a:p>
                      <a:pPr marL="0" marR="0" indent="0" algn="l" defTabSz="932742" rtl="0" eaLnBrk="1" fontAlgn="auto" latinLnBrk="0" hangingPunct="1">
                        <a:lnSpc>
                          <a:spcPct val="100000"/>
                        </a:lnSpc>
                        <a:spcBef>
                          <a:spcPts val="0"/>
                        </a:spcBef>
                        <a:spcAft>
                          <a:spcPts val="0"/>
                        </a:spcAft>
                        <a:buClrTx/>
                        <a:buSzTx/>
                        <a:buFontTx/>
                        <a:buNone/>
                        <a:tabLst/>
                        <a:defRPr/>
                      </a:pPr>
                      <a:endParaRPr lang="en-US" sz="1800" baseline="0" dirty="0" smtClean="0"/>
                    </a:p>
                    <a:p>
                      <a:pPr marL="0" marR="0" indent="0" algn="l" defTabSz="932742" rtl="0" eaLnBrk="1" fontAlgn="auto" latinLnBrk="0" hangingPunct="1">
                        <a:lnSpc>
                          <a:spcPct val="100000"/>
                        </a:lnSpc>
                        <a:spcBef>
                          <a:spcPts val="0"/>
                        </a:spcBef>
                        <a:spcAft>
                          <a:spcPts val="0"/>
                        </a:spcAft>
                        <a:buClrTx/>
                        <a:buSzTx/>
                        <a:buFontTx/>
                        <a:buNone/>
                        <a:tabLst/>
                        <a:defRPr/>
                      </a:pPr>
                      <a:r>
                        <a:rPr lang="en-US" sz="1800" b="1" i="1" baseline="0" dirty="0" smtClean="0">
                          <a:solidFill>
                            <a:srgbClr val="002050"/>
                          </a:solidFill>
                        </a:rPr>
                        <a:t>Normalized data was 24.6 Billion rows </a:t>
                      </a:r>
                      <a:r>
                        <a:rPr lang="en-US" sz="1800" dirty="0" smtClean="0"/>
                        <a:t>(Hooray</a:t>
                      </a:r>
                      <a:r>
                        <a:rPr lang="en-US" sz="1800" baseline="0" dirty="0" smtClean="0"/>
                        <a:t> for Compression!)</a:t>
                      </a:r>
                    </a:p>
                    <a:p>
                      <a:pPr marL="0" marR="0" indent="0" algn="l" defTabSz="932742" rtl="0" eaLnBrk="1" fontAlgn="auto" latinLnBrk="0" hangingPunct="1">
                        <a:lnSpc>
                          <a:spcPct val="100000"/>
                        </a:lnSpc>
                        <a:spcBef>
                          <a:spcPts val="0"/>
                        </a:spcBef>
                        <a:spcAft>
                          <a:spcPts val="0"/>
                        </a:spcAft>
                        <a:buClrTx/>
                        <a:buSzTx/>
                        <a:buFontTx/>
                        <a:buNone/>
                        <a:tabLst/>
                        <a:defRPr/>
                      </a:pPr>
                      <a:endParaRPr lang="en-US" sz="1800" baseline="0" dirty="0" smtClean="0"/>
                    </a:p>
                    <a:p>
                      <a:pPr marL="0" marR="0" indent="0" algn="l" defTabSz="932742" rtl="0" eaLnBrk="1" fontAlgn="auto" latinLnBrk="0" hangingPunct="1">
                        <a:lnSpc>
                          <a:spcPct val="100000"/>
                        </a:lnSpc>
                        <a:spcBef>
                          <a:spcPts val="0"/>
                        </a:spcBef>
                        <a:spcAft>
                          <a:spcPts val="0"/>
                        </a:spcAft>
                        <a:buClrTx/>
                        <a:buSzTx/>
                        <a:buFontTx/>
                        <a:buNone/>
                        <a:tabLst/>
                        <a:defRPr/>
                      </a:pPr>
                      <a:r>
                        <a:rPr lang="en-US" sz="1800" b="1" i="1" baseline="0" dirty="0" smtClean="0">
                          <a:solidFill>
                            <a:srgbClr val="002050"/>
                          </a:solidFill>
                        </a:rPr>
                        <a:t>Speed</a:t>
                      </a:r>
                    </a:p>
                    <a:p>
                      <a:pPr marL="0" marR="0" indent="0" algn="l" defTabSz="932742" rtl="0" eaLnBrk="1" fontAlgn="auto" latinLnBrk="0" hangingPunct="1">
                        <a:lnSpc>
                          <a:spcPct val="100000"/>
                        </a:lnSpc>
                        <a:spcBef>
                          <a:spcPts val="0"/>
                        </a:spcBef>
                        <a:spcAft>
                          <a:spcPts val="0"/>
                        </a:spcAft>
                        <a:buClrTx/>
                        <a:buSzTx/>
                        <a:buFontTx/>
                        <a:buNone/>
                        <a:tabLst/>
                        <a:defRPr/>
                      </a:pPr>
                      <a:endParaRPr lang="en-US" sz="1800" b="1" dirty="0" smtClean="0">
                        <a:latin typeface="+mn-lt"/>
                      </a:endParaRP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bl>
          </a:graphicData>
        </a:graphic>
      </p:graphicFrame>
    </p:spTree>
    <p:extLst>
      <p:ext uri="{BB962C8B-B14F-4D97-AF65-F5344CB8AC3E}">
        <p14:creationId xmlns:p14="http://schemas.microsoft.com/office/powerpoint/2010/main" val="297163221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DC3C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Contoso: Analysis</a:t>
            </a:r>
            <a:endParaRPr lang="en-US" dirty="0"/>
          </a:p>
        </p:txBody>
      </p:sp>
    </p:spTree>
    <p:extLst>
      <p:ext uri="{BB962C8B-B14F-4D97-AF65-F5344CB8AC3E}">
        <p14:creationId xmlns:p14="http://schemas.microsoft.com/office/powerpoint/2010/main" val="1992582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639" y="1179511"/>
            <a:ext cx="11889563" cy="5649592"/>
          </a:xfrm>
          <a:prstGeom prst="rect">
            <a:avLst/>
          </a:prstGeom>
        </p:spPr>
      </p:pic>
      <p:sp>
        <p:nvSpPr>
          <p:cNvPr id="2" name="Title 1"/>
          <p:cNvSpPr>
            <a:spLocks noGrp="1"/>
          </p:cNvSpPr>
          <p:nvPr>
            <p:ph type="title"/>
          </p:nvPr>
        </p:nvSpPr>
        <p:spPr/>
        <p:txBody>
          <a:bodyPr/>
          <a:lstStyle/>
          <a:p>
            <a:r>
              <a:rPr lang="en-US" dirty="0" smtClean="0"/>
              <a:t>Enterprise Statistics</a:t>
            </a:r>
            <a:endParaRPr lang="en-US" dirty="0"/>
          </a:p>
        </p:txBody>
      </p:sp>
      <p:sp>
        <p:nvSpPr>
          <p:cNvPr id="18" name="Rectangle 17"/>
          <p:cNvSpPr/>
          <p:nvPr/>
        </p:nvSpPr>
        <p:spPr>
          <a:xfrm>
            <a:off x="5176549" y="5227154"/>
            <a:ext cx="2413289" cy="461665"/>
          </a:xfrm>
          <a:prstGeom prst="rect">
            <a:avLst/>
          </a:prstGeom>
        </p:spPr>
        <p:txBody>
          <a:bodyPr wrap="none">
            <a:spAutoFit/>
          </a:bodyPr>
          <a:lstStyle/>
          <a:p>
            <a:pPr defTabSz="914400">
              <a:defRPr/>
            </a:pPr>
            <a:r>
              <a:rPr lang="en-US" sz="2400" kern="0" spc="-102" dirty="0" smtClean="0">
                <a:ln w="3175">
                  <a:noFill/>
                </a:ln>
                <a:solidFill>
                  <a:srgbClr val="DC3C00"/>
                </a:solidFill>
                <a:latin typeface="Segoe UI Light"/>
                <a:cs typeface="Segoe UI" pitchFamily="34" charset="0"/>
              </a:rPr>
              <a:t>Unique User Count</a:t>
            </a:r>
            <a:endParaRPr lang="en-US" sz="900" kern="0" dirty="0" smtClean="0">
              <a:solidFill>
                <a:srgbClr val="DC3C00"/>
              </a:solidFill>
            </a:endParaRPr>
          </a:p>
        </p:txBody>
      </p:sp>
      <p:sp>
        <p:nvSpPr>
          <p:cNvPr id="8" name="Rectangle 7"/>
          <p:cNvSpPr/>
          <p:nvPr/>
        </p:nvSpPr>
        <p:spPr>
          <a:xfrm>
            <a:off x="2179637" y="1374212"/>
            <a:ext cx="1834028" cy="461665"/>
          </a:xfrm>
          <a:prstGeom prst="rect">
            <a:avLst/>
          </a:prstGeom>
        </p:spPr>
        <p:txBody>
          <a:bodyPr wrap="none">
            <a:spAutoFit/>
          </a:bodyPr>
          <a:lstStyle/>
          <a:p>
            <a:pPr defTabSz="914400">
              <a:defRPr/>
            </a:pPr>
            <a:r>
              <a:rPr lang="en-US" sz="2400" kern="0" spc="-102" dirty="0" smtClean="0">
                <a:ln w="3175">
                  <a:noFill/>
                </a:ln>
                <a:solidFill>
                  <a:srgbClr val="DC3C00"/>
                </a:solidFill>
                <a:latin typeface="Segoe UI Light"/>
                <a:cs typeface="Segoe UI" pitchFamily="34" charset="0"/>
              </a:rPr>
              <a:t>Session Count</a:t>
            </a:r>
            <a:endParaRPr lang="en-US" sz="900" kern="0" dirty="0" smtClean="0">
              <a:solidFill>
                <a:srgbClr val="DC3C00"/>
              </a:solidFill>
            </a:endParaRPr>
          </a:p>
        </p:txBody>
      </p:sp>
      <p:sp>
        <p:nvSpPr>
          <p:cNvPr id="9" name="Rectangle 8"/>
          <p:cNvSpPr/>
          <p:nvPr/>
        </p:nvSpPr>
        <p:spPr>
          <a:xfrm>
            <a:off x="8809037" y="1355532"/>
            <a:ext cx="2470997" cy="461665"/>
          </a:xfrm>
          <a:prstGeom prst="rect">
            <a:avLst/>
          </a:prstGeom>
        </p:spPr>
        <p:txBody>
          <a:bodyPr wrap="none">
            <a:spAutoFit/>
          </a:bodyPr>
          <a:lstStyle/>
          <a:p>
            <a:pPr defTabSz="914400">
              <a:defRPr/>
            </a:pPr>
            <a:r>
              <a:rPr lang="en-US" sz="2400" kern="0" spc="-102" dirty="0" smtClean="0">
                <a:ln w="3175">
                  <a:noFill/>
                </a:ln>
                <a:solidFill>
                  <a:srgbClr val="DC3C00"/>
                </a:solidFill>
                <a:latin typeface="Segoe UI Light"/>
                <a:cs typeface="Segoe UI" pitchFamily="34" charset="0"/>
              </a:rPr>
              <a:t>Average Load Time</a:t>
            </a:r>
            <a:endParaRPr lang="en-US" sz="900" kern="0" dirty="0" smtClean="0">
              <a:solidFill>
                <a:srgbClr val="DC3C00"/>
              </a:solidFill>
            </a:endParaRPr>
          </a:p>
        </p:txBody>
      </p:sp>
      <p:sp>
        <p:nvSpPr>
          <p:cNvPr id="12" name="Line 12"/>
          <p:cNvSpPr>
            <a:spLocks noChangeShapeType="1"/>
          </p:cNvSpPr>
          <p:nvPr/>
        </p:nvSpPr>
        <p:spPr bwMode="auto">
          <a:xfrm rot="10800000" flipH="1">
            <a:off x="8199436" y="1586362"/>
            <a:ext cx="566737" cy="1148899"/>
          </a:xfrm>
          <a:prstGeom prst="line">
            <a:avLst/>
          </a:prstGeom>
          <a:noFill/>
          <a:ln w="25400" cap="flat">
            <a:solidFill>
              <a:schemeClr val="tx1"/>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3" name="Line 12"/>
          <p:cNvSpPr>
            <a:spLocks noChangeShapeType="1"/>
          </p:cNvSpPr>
          <p:nvPr/>
        </p:nvSpPr>
        <p:spPr bwMode="auto">
          <a:xfrm rot="10800000">
            <a:off x="4056527" y="1586363"/>
            <a:ext cx="1120022" cy="386899"/>
          </a:xfrm>
          <a:prstGeom prst="line">
            <a:avLst/>
          </a:prstGeom>
          <a:noFill/>
          <a:ln w="25400" cap="flat">
            <a:solidFill>
              <a:schemeClr val="tx1"/>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Tree>
    <p:extLst>
      <p:ext uri="{BB962C8B-B14F-4D97-AF65-F5344CB8AC3E}">
        <p14:creationId xmlns:p14="http://schemas.microsoft.com/office/powerpoint/2010/main" val="393993296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639" y="1179511"/>
            <a:ext cx="11889563" cy="5649592"/>
          </a:xfrm>
          <a:prstGeom prst="rect">
            <a:avLst/>
          </a:prstGeom>
        </p:spPr>
      </p:pic>
      <p:sp>
        <p:nvSpPr>
          <p:cNvPr id="2" name="Title 1"/>
          <p:cNvSpPr>
            <a:spLocks noGrp="1"/>
          </p:cNvSpPr>
          <p:nvPr>
            <p:ph type="title"/>
          </p:nvPr>
        </p:nvSpPr>
        <p:spPr/>
        <p:txBody>
          <a:bodyPr/>
          <a:lstStyle/>
          <a:p>
            <a:r>
              <a:rPr lang="en-US" dirty="0" smtClean="0"/>
              <a:t>Enterprise Statistics – Load Time Targets</a:t>
            </a:r>
            <a:endParaRPr lang="en-US" dirty="0"/>
          </a:p>
        </p:txBody>
      </p:sp>
      <p:sp>
        <p:nvSpPr>
          <p:cNvPr id="18" name="Rectangle 17"/>
          <p:cNvSpPr/>
          <p:nvPr/>
        </p:nvSpPr>
        <p:spPr>
          <a:xfrm>
            <a:off x="5176549" y="5227154"/>
            <a:ext cx="2413289" cy="461665"/>
          </a:xfrm>
          <a:prstGeom prst="rect">
            <a:avLst/>
          </a:prstGeom>
        </p:spPr>
        <p:txBody>
          <a:bodyPr wrap="none">
            <a:spAutoFit/>
          </a:bodyPr>
          <a:lstStyle/>
          <a:p>
            <a:pPr defTabSz="914400">
              <a:defRPr/>
            </a:pPr>
            <a:r>
              <a:rPr lang="en-US" sz="2400" kern="0" spc="-102" dirty="0" smtClean="0">
                <a:ln w="3175">
                  <a:noFill/>
                </a:ln>
                <a:solidFill>
                  <a:srgbClr val="DC3C00"/>
                </a:solidFill>
                <a:latin typeface="Segoe UI Light"/>
                <a:cs typeface="Segoe UI" pitchFamily="34" charset="0"/>
              </a:rPr>
              <a:t>Unique User Count</a:t>
            </a:r>
            <a:endParaRPr lang="en-US" sz="900" kern="0" dirty="0" smtClean="0">
              <a:solidFill>
                <a:srgbClr val="DC3C00"/>
              </a:solidFill>
            </a:endParaRPr>
          </a:p>
        </p:txBody>
      </p:sp>
      <p:sp>
        <p:nvSpPr>
          <p:cNvPr id="8" name="Rectangle 7"/>
          <p:cNvSpPr/>
          <p:nvPr/>
        </p:nvSpPr>
        <p:spPr>
          <a:xfrm>
            <a:off x="2179637" y="1374212"/>
            <a:ext cx="1834028" cy="461665"/>
          </a:xfrm>
          <a:prstGeom prst="rect">
            <a:avLst/>
          </a:prstGeom>
        </p:spPr>
        <p:txBody>
          <a:bodyPr wrap="none">
            <a:spAutoFit/>
          </a:bodyPr>
          <a:lstStyle/>
          <a:p>
            <a:pPr defTabSz="914400">
              <a:defRPr/>
            </a:pPr>
            <a:r>
              <a:rPr lang="en-US" sz="2400" kern="0" spc="-102" dirty="0" smtClean="0">
                <a:ln w="3175">
                  <a:noFill/>
                </a:ln>
                <a:solidFill>
                  <a:srgbClr val="DC3C00"/>
                </a:solidFill>
                <a:latin typeface="Segoe UI Light"/>
                <a:cs typeface="Segoe UI" pitchFamily="34" charset="0"/>
              </a:rPr>
              <a:t>Session Count</a:t>
            </a:r>
            <a:endParaRPr lang="en-US" sz="900" kern="0" dirty="0" smtClean="0">
              <a:solidFill>
                <a:srgbClr val="DC3C00"/>
              </a:solidFill>
            </a:endParaRPr>
          </a:p>
        </p:txBody>
      </p:sp>
      <p:sp>
        <p:nvSpPr>
          <p:cNvPr id="9" name="Rectangle 8"/>
          <p:cNvSpPr/>
          <p:nvPr/>
        </p:nvSpPr>
        <p:spPr>
          <a:xfrm>
            <a:off x="8809037" y="1355532"/>
            <a:ext cx="2470997" cy="461665"/>
          </a:xfrm>
          <a:prstGeom prst="rect">
            <a:avLst/>
          </a:prstGeom>
        </p:spPr>
        <p:txBody>
          <a:bodyPr wrap="none">
            <a:spAutoFit/>
          </a:bodyPr>
          <a:lstStyle/>
          <a:p>
            <a:pPr defTabSz="914400">
              <a:defRPr/>
            </a:pPr>
            <a:r>
              <a:rPr lang="en-US" sz="2400" kern="0" spc="-102" dirty="0" smtClean="0">
                <a:ln w="3175">
                  <a:noFill/>
                </a:ln>
                <a:solidFill>
                  <a:srgbClr val="DC3C00"/>
                </a:solidFill>
                <a:latin typeface="Segoe UI Light"/>
                <a:cs typeface="Segoe UI" pitchFamily="34" charset="0"/>
              </a:rPr>
              <a:t>Average Load Time</a:t>
            </a:r>
            <a:endParaRPr lang="en-US" sz="900" kern="0" dirty="0" smtClean="0">
              <a:solidFill>
                <a:srgbClr val="DC3C00"/>
              </a:solidFill>
            </a:endParaRPr>
          </a:p>
        </p:txBody>
      </p:sp>
      <p:sp>
        <p:nvSpPr>
          <p:cNvPr id="12" name="Line 12"/>
          <p:cNvSpPr>
            <a:spLocks noChangeShapeType="1"/>
          </p:cNvSpPr>
          <p:nvPr/>
        </p:nvSpPr>
        <p:spPr bwMode="auto">
          <a:xfrm rot="10800000" flipH="1">
            <a:off x="8199438" y="1586362"/>
            <a:ext cx="566736" cy="1148900"/>
          </a:xfrm>
          <a:prstGeom prst="line">
            <a:avLst/>
          </a:prstGeom>
          <a:noFill/>
          <a:ln w="25400" cap="flat">
            <a:solidFill>
              <a:schemeClr val="tx1"/>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3" name="Line 12"/>
          <p:cNvSpPr>
            <a:spLocks noChangeShapeType="1"/>
          </p:cNvSpPr>
          <p:nvPr/>
        </p:nvSpPr>
        <p:spPr bwMode="auto">
          <a:xfrm rot="10800000">
            <a:off x="4056527" y="1586363"/>
            <a:ext cx="1120022" cy="386899"/>
          </a:xfrm>
          <a:prstGeom prst="line">
            <a:avLst/>
          </a:prstGeom>
          <a:noFill/>
          <a:ln w="25400" cap="flat">
            <a:solidFill>
              <a:schemeClr val="tx1"/>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Tree>
    <p:extLst>
      <p:ext uri="{BB962C8B-B14F-4D97-AF65-F5344CB8AC3E}">
        <p14:creationId xmlns:p14="http://schemas.microsoft.com/office/powerpoint/2010/main" val="103617610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639" y="1179511"/>
            <a:ext cx="11889563" cy="5649592"/>
          </a:xfrm>
          <a:prstGeom prst="rect">
            <a:avLst/>
          </a:prstGeom>
        </p:spPr>
      </p:pic>
      <p:sp>
        <p:nvSpPr>
          <p:cNvPr id="2" name="Title 1"/>
          <p:cNvSpPr>
            <a:spLocks noGrp="1"/>
          </p:cNvSpPr>
          <p:nvPr>
            <p:ph type="title"/>
          </p:nvPr>
        </p:nvSpPr>
        <p:spPr/>
        <p:txBody>
          <a:bodyPr/>
          <a:lstStyle/>
          <a:p>
            <a:r>
              <a:rPr lang="en-US" dirty="0" smtClean="0"/>
              <a:t>Enterprise Statistics - Anomalies</a:t>
            </a:r>
            <a:endParaRPr lang="en-US" dirty="0"/>
          </a:p>
        </p:txBody>
      </p:sp>
      <p:sp>
        <p:nvSpPr>
          <p:cNvPr id="18" name="Rectangle 17"/>
          <p:cNvSpPr/>
          <p:nvPr/>
        </p:nvSpPr>
        <p:spPr>
          <a:xfrm>
            <a:off x="5176549" y="5227154"/>
            <a:ext cx="2413289" cy="461665"/>
          </a:xfrm>
          <a:prstGeom prst="rect">
            <a:avLst/>
          </a:prstGeom>
        </p:spPr>
        <p:txBody>
          <a:bodyPr wrap="none">
            <a:spAutoFit/>
          </a:bodyPr>
          <a:lstStyle/>
          <a:p>
            <a:pPr defTabSz="914400">
              <a:defRPr/>
            </a:pPr>
            <a:r>
              <a:rPr lang="en-US" sz="2400" kern="0" spc="-102" dirty="0" smtClean="0">
                <a:ln w="3175">
                  <a:noFill/>
                </a:ln>
                <a:solidFill>
                  <a:srgbClr val="DC3C00"/>
                </a:solidFill>
                <a:latin typeface="Segoe UI Light"/>
                <a:cs typeface="Segoe UI" pitchFamily="34" charset="0"/>
              </a:rPr>
              <a:t>Unique User Count</a:t>
            </a:r>
            <a:endParaRPr lang="en-US" sz="900" kern="0" dirty="0" smtClean="0">
              <a:solidFill>
                <a:srgbClr val="DC3C00"/>
              </a:solidFill>
            </a:endParaRPr>
          </a:p>
        </p:txBody>
      </p:sp>
      <p:sp>
        <p:nvSpPr>
          <p:cNvPr id="8" name="Rectangle 7"/>
          <p:cNvSpPr/>
          <p:nvPr/>
        </p:nvSpPr>
        <p:spPr>
          <a:xfrm>
            <a:off x="2179637" y="1374212"/>
            <a:ext cx="1834028" cy="461665"/>
          </a:xfrm>
          <a:prstGeom prst="rect">
            <a:avLst/>
          </a:prstGeom>
        </p:spPr>
        <p:txBody>
          <a:bodyPr wrap="none">
            <a:spAutoFit/>
          </a:bodyPr>
          <a:lstStyle/>
          <a:p>
            <a:pPr defTabSz="914400">
              <a:defRPr/>
            </a:pPr>
            <a:r>
              <a:rPr lang="en-US" sz="2400" kern="0" spc="-102" dirty="0" smtClean="0">
                <a:ln w="3175">
                  <a:noFill/>
                </a:ln>
                <a:solidFill>
                  <a:srgbClr val="DC3C00"/>
                </a:solidFill>
                <a:latin typeface="Segoe UI Light"/>
                <a:cs typeface="Segoe UI" pitchFamily="34" charset="0"/>
              </a:rPr>
              <a:t>Session Count</a:t>
            </a:r>
            <a:endParaRPr lang="en-US" sz="900" kern="0" dirty="0" smtClean="0">
              <a:solidFill>
                <a:srgbClr val="DC3C00"/>
              </a:solidFill>
            </a:endParaRPr>
          </a:p>
        </p:txBody>
      </p:sp>
      <p:sp>
        <p:nvSpPr>
          <p:cNvPr id="9" name="Rectangle 8"/>
          <p:cNvSpPr/>
          <p:nvPr/>
        </p:nvSpPr>
        <p:spPr>
          <a:xfrm>
            <a:off x="8809037" y="1355532"/>
            <a:ext cx="2470997" cy="461665"/>
          </a:xfrm>
          <a:prstGeom prst="rect">
            <a:avLst/>
          </a:prstGeom>
        </p:spPr>
        <p:txBody>
          <a:bodyPr wrap="none">
            <a:spAutoFit/>
          </a:bodyPr>
          <a:lstStyle/>
          <a:p>
            <a:pPr defTabSz="914400">
              <a:defRPr/>
            </a:pPr>
            <a:r>
              <a:rPr lang="en-US" sz="2400" kern="0" spc="-102" dirty="0" smtClean="0">
                <a:ln w="3175">
                  <a:noFill/>
                </a:ln>
                <a:solidFill>
                  <a:srgbClr val="DC3C00"/>
                </a:solidFill>
                <a:latin typeface="Segoe UI Light"/>
                <a:cs typeface="Segoe UI" pitchFamily="34" charset="0"/>
              </a:rPr>
              <a:t>Average Load Time</a:t>
            </a:r>
            <a:endParaRPr lang="en-US" sz="900" kern="0" dirty="0" smtClean="0">
              <a:solidFill>
                <a:srgbClr val="DC3C00"/>
              </a:solidFill>
            </a:endParaRPr>
          </a:p>
        </p:txBody>
      </p:sp>
      <p:sp>
        <p:nvSpPr>
          <p:cNvPr id="12" name="Line 12"/>
          <p:cNvSpPr>
            <a:spLocks noChangeShapeType="1"/>
          </p:cNvSpPr>
          <p:nvPr/>
        </p:nvSpPr>
        <p:spPr bwMode="auto">
          <a:xfrm rot="10800000" flipH="1">
            <a:off x="8199436" y="1484536"/>
            <a:ext cx="566737" cy="1225099"/>
          </a:xfrm>
          <a:prstGeom prst="line">
            <a:avLst/>
          </a:prstGeom>
          <a:noFill/>
          <a:ln w="25400" cap="flat">
            <a:solidFill>
              <a:schemeClr val="tx1"/>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3" name="Line 12"/>
          <p:cNvSpPr>
            <a:spLocks noChangeShapeType="1"/>
          </p:cNvSpPr>
          <p:nvPr/>
        </p:nvSpPr>
        <p:spPr bwMode="auto">
          <a:xfrm rot="10800000">
            <a:off x="4056527" y="1586363"/>
            <a:ext cx="1120022" cy="386899"/>
          </a:xfrm>
          <a:prstGeom prst="line">
            <a:avLst/>
          </a:prstGeom>
          <a:noFill/>
          <a:ln w="25400" cap="flat">
            <a:solidFill>
              <a:schemeClr val="tx1"/>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Tree>
    <p:extLst>
      <p:ext uri="{BB962C8B-B14F-4D97-AF65-F5344CB8AC3E}">
        <p14:creationId xmlns:p14="http://schemas.microsoft.com/office/powerpoint/2010/main" val="26272026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322637" y="1520014"/>
            <a:ext cx="7923576" cy="5237003"/>
          </a:xfrm>
          <a:prstGeom prst="rect">
            <a:avLst/>
          </a:prstGeom>
        </p:spPr>
      </p:pic>
      <p:sp>
        <p:nvSpPr>
          <p:cNvPr id="17" name="Title 16"/>
          <p:cNvSpPr>
            <a:spLocks noGrp="1"/>
          </p:cNvSpPr>
          <p:nvPr>
            <p:ph type="title"/>
          </p:nvPr>
        </p:nvSpPr>
        <p:spPr/>
        <p:txBody>
          <a:bodyPr/>
          <a:lstStyle/>
          <a:p>
            <a:r>
              <a:rPr lang="en-US" dirty="0" smtClean="0"/>
              <a:t>Server Performance</a:t>
            </a:r>
            <a:endParaRPr lang="en-US" dirty="0"/>
          </a:p>
        </p:txBody>
      </p:sp>
      <p:sp>
        <p:nvSpPr>
          <p:cNvPr id="5" name="AutoShape 1"/>
          <p:cNvSpPr>
            <a:spLocks/>
          </p:cNvSpPr>
          <p:nvPr/>
        </p:nvSpPr>
        <p:spPr bwMode="auto">
          <a:xfrm>
            <a:off x="10561637" y="1765038"/>
            <a:ext cx="1677140" cy="271362"/>
          </a:xfrm>
          <a:custGeom>
            <a:avLst/>
            <a:gdLst/>
            <a:ahLst/>
            <a:cxnLst/>
            <a:rect l="0" t="0" r="r" b="b"/>
            <a:pathLst>
              <a:path w="21600" h="21600">
                <a:moveTo>
                  <a:pt x="2003" y="0"/>
                </a:moveTo>
                <a:lnTo>
                  <a:pt x="0" y="21600"/>
                </a:lnTo>
                <a:lnTo>
                  <a:pt x="21600" y="21600"/>
                </a:lnTo>
                <a:lnTo>
                  <a:pt x="19597" y="0"/>
                </a:lnTo>
                <a:cubicBezTo>
                  <a:pt x="19597" y="0"/>
                  <a:pt x="2003" y="0"/>
                  <a:pt x="2003" y="0"/>
                </a:cubicBezTo>
                <a:close/>
                <a:moveTo>
                  <a:pt x="2003" y="0"/>
                </a:moveTo>
              </a:path>
            </a:pathLst>
          </a:custGeom>
          <a:solidFill>
            <a:srgbClr val="DC3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7" name="AutoShape 2"/>
          <p:cNvSpPr>
            <a:spLocks/>
          </p:cNvSpPr>
          <p:nvPr/>
        </p:nvSpPr>
        <p:spPr bwMode="auto">
          <a:xfrm>
            <a:off x="10903162" y="1095778"/>
            <a:ext cx="994088" cy="274022"/>
          </a:xfrm>
          <a:custGeom>
            <a:avLst/>
            <a:gdLst/>
            <a:ahLst/>
            <a:cxnLst/>
            <a:rect l="0" t="0" r="r" b="b"/>
            <a:pathLst>
              <a:path w="21600" h="21600">
                <a:moveTo>
                  <a:pt x="3412" y="0"/>
                </a:moveTo>
                <a:lnTo>
                  <a:pt x="0" y="21600"/>
                </a:lnTo>
                <a:lnTo>
                  <a:pt x="21600" y="21600"/>
                </a:lnTo>
                <a:lnTo>
                  <a:pt x="18188" y="0"/>
                </a:lnTo>
                <a:cubicBezTo>
                  <a:pt x="18188" y="0"/>
                  <a:pt x="3412" y="0"/>
                  <a:pt x="3412" y="0"/>
                </a:cubicBezTo>
                <a:close/>
                <a:moveTo>
                  <a:pt x="3412"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8" name="AutoShape 3"/>
          <p:cNvSpPr>
            <a:spLocks/>
          </p:cNvSpPr>
          <p:nvPr/>
        </p:nvSpPr>
        <p:spPr bwMode="auto">
          <a:xfrm>
            <a:off x="10732400" y="1431738"/>
            <a:ext cx="1335613" cy="271362"/>
          </a:xfrm>
          <a:custGeom>
            <a:avLst/>
            <a:gdLst/>
            <a:ahLst/>
            <a:cxnLst/>
            <a:rect l="0" t="0" r="r" b="b"/>
            <a:pathLst>
              <a:path w="21600" h="21600">
                <a:moveTo>
                  <a:pt x="21600" y="21600"/>
                </a:moveTo>
                <a:lnTo>
                  <a:pt x="19085" y="0"/>
                </a:lnTo>
                <a:lnTo>
                  <a:pt x="2515" y="0"/>
                </a:lnTo>
                <a:lnTo>
                  <a:pt x="0" y="21600"/>
                </a:lnTo>
                <a:cubicBezTo>
                  <a:pt x="0" y="21600"/>
                  <a:pt x="21600" y="21600"/>
                  <a:pt x="21600" y="21600"/>
                </a:cubicBezTo>
                <a:close/>
                <a:moveTo>
                  <a:pt x="21600" y="2160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9" name="AutoShape 4"/>
          <p:cNvSpPr>
            <a:spLocks/>
          </p:cNvSpPr>
          <p:nvPr/>
        </p:nvSpPr>
        <p:spPr bwMode="auto">
          <a:xfrm>
            <a:off x="11075450" y="771963"/>
            <a:ext cx="649511" cy="271362"/>
          </a:xfrm>
          <a:custGeom>
            <a:avLst/>
            <a:gdLst/>
            <a:ahLst/>
            <a:cxnLst/>
            <a:rect l="0" t="0" r="r" b="b"/>
            <a:pathLst>
              <a:path w="21600" h="21600">
                <a:moveTo>
                  <a:pt x="5172" y="0"/>
                </a:moveTo>
                <a:lnTo>
                  <a:pt x="0" y="21600"/>
                </a:lnTo>
                <a:lnTo>
                  <a:pt x="21600" y="21600"/>
                </a:lnTo>
                <a:lnTo>
                  <a:pt x="16428" y="0"/>
                </a:lnTo>
                <a:cubicBezTo>
                  <a:pt x="16428" y="0"/>
                  <a:pt x="5172" y="0"/>
                  <a:pt x="5172" y="0"/>
                </a:cubicBezTo>
                <a:close/>
                <a:moveTo>
                  <a:pt x="5172"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10" name="AutoShape 5"/>
          <p:cNvSpPr>
            <a:spLocks/>
          </p:cNvSpPr>
          <p:nvPr/>
        </p:nvSpPr>
        <p:spPr bwMode="auto">
          <a:xfrm>
            <a:off x="11246213" y="450809"/>
            <a:ext cx="307984" cy="268701"/>
          </a:xfrm>
          <a:custGeom>
            <a:avLst/>
            <a:gdLst/>
            <a:ahLst/>
            <a:cxnLst/>
            <a:rect l="0" t="0" r="r" b="b"/>
            <a:pathLst>
              <a:path w="21600" h="21600">
                <a:moveTo>
                  <a:pt x="0" y="21600"/>
                </a:moveTo>
                <a:lnTo>
                  <a:pt x="21600" y="21600"/>
                </a:lnTo>
                <a:lnTo>
                  <a:pt x="10800" y="0"/>
                </a:lnTo>
                <a:cubicBezTo>
                  <a:pt x="10800" y="0"/>
                  <a:pt x="0" y="21600"/>
                  <a:pt x="0" y="21600"/>
                </a:cubicBezTo>
                <a:close/>
                <a:moveTo>
                  <a:pt x="0" y="21600"/>
                </a:moveTo>
              </a:path>
            </a:pathLst>
          </a:custGeom>
          <a:solidFill>
            <a:srgbClr val="FF8C00"/>
          </a:solidFill>
          <a:ln>
            <a:noFill/>
          </a:ln>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4" name="Text Placeholder 5"/>
          <p:cNvSpPr>
            <a:spLocks noGrp="1"/>
          </p:cNvSpPr>
          <p:nvPr>
            <p:ph type="body" sz="quarter" idx="4294967295"/>
          </p:nvPr>
        </p:nvSpPr>
        <p:spPr>
          <a:xfrm>
            <a:off x="274638" y="1212850"/>
            <a:ext cx="7365002" cy="2092881"/>
          </a:xfrm>
          <a:prstGeom prst="rect">
            <a:avLst/>
          </a:prstGeom>
        </p:spPr>
        <p:txBody>
          <a:bodyPr/>
          <a:lstStyle/>
          <a:p>
            <a:r>
              <a:rPr lang="en-US" dirty="0" smtClean="0">
                <a:solidFill>
                  <a:srgbClr val="FF8C00"/>
                </a:solidFill>
              </a:rPr>
              <a:t>RAM</a:t>
            </a:r>
          </a:p>
          <a:p>
            <a:r>
              <a:rPr lang="en-US" dirty="0" smtClean="0">
                <a:solidFill>
                  <a:srgbClr val="FF8C00"/>
                </a:solidFill>
              </a:rPr>
              <a:t>Temp DB</a:t>
            </a:r>
          </a:p>
          <a:p>
            <a:r>
              <a:rPr lang="en-US" dirty="0" smtClean="0">
                <a:solidFill>
                  <a:srgbClr val="FF8C00"/>
                </a:solidFill>
              </a:rPr>
              <a:t>Host Affinity</a:t>
            </a:r>
          </a:p>
        </p:txBody>
      </p:sp>
    </p:spTree>
    <p:extLst>
      <p:ext uri="{BB962C8B-B14F-4D97-AF65-F5344CB8AC3E}">
        <p14:creationId xmlns:p14="http://schemas.microsoft.com/office/powerpoint/2010/main" val="1542713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Server Performance – Action Items</a:t>
            </a:r>
            <a:endParaRPr lang="en-US" dirty="0"/>
          </a:p>
        </p:txBody>
      </p:sp>
      <p:sp>
        <p:nvSpPr>
          <p:cNvPr id="5" name="AutoShape 1"/>
          <p:cNvSpPr>
            <a:spLocks/>
          </p:cNvSpPr>
          <p:nvPr/>
        </p:nvSpPr>
        <p:spPr bwMode="auto">
          <a:xfrm>
            <a:off x="10561637" y="1765038"/>
            <a:ext cx="1677140" cy="271362"/>
          </a:xfrm>
          <a:custGeom>
            <a:avLst/>
            <a:gdLst/>
            <a:ahLst/>
            <a:cxnLst/>
            <a:rect l="0" t="0" r="r" b="b"/>
            <a:pathLst>
              <a:path w="21600" h="21600">
                <a:moveTo>
                  <a:pt x="2003" y="0"/>
                </a:moveTo>
                <a:lnTo>
                  <a:pt x="0" y="21600"/>
                </a:lnTo>
                <a:lnTo>
                  <a:pt x="21600" y="21600"/>
                </a:lnTo>
                <a:lnTo>
                  <a:pt x="19597" y="0"/>
                </a:lnTo>
                <a:cubicBezTo>
                  <a:pt x="19597" y="0"/>
                  <a:pt x="2003" y="0"/>
                  <a:pt x="2003" y="0"/>
                </a:cubicBezTo>
                <a:close/>
                <a:moveTo>
                  <a:pt x="2003" y="0"/>
                </a:moveTo>
              </a:path>
            </a:pathLst>
          </a:custGeom>
          <a:solidFill>
            <a:srgbClr val="DC3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7" name="AutoShape 2"/>
          <p:cNvSpPr>
            <a:spLocks/>
          </p:cNvSpPr>
          <p:nvPr/>
        </p:nvSpPr>
        <p:spPr bwMode="auto">
          <a:xfrm>
            <a:off x="10903162" y="1095778"/>
            <a:ext cx="994088" cy="274022"/>
          </a:xfrm>
          <a:custGeom>
            <a:avLst/>
            <a:gdLst/>
            <a:ahLst/>
            <a:cxnLst/>
            <a:rect l="0" t="0" r="r" b="b"/>
            <a:pathLst>
              <a:path w="21600" h="21600">
                <a:moveTo>
                  <a:pt x="3412" y="0"/>
                </a:moveTo>
                <a:lnTo>
                  <a:pt x="0" y="21600"/>
                </a:lnTo>
                <a:lnTo>
                  <a:pt x="21600" y="21600"/>
                </a:lnTo>
                <a:lnTo>
                  <a:pt x="18188" y="0"/>
                </a:lnTo>
                <a:cubicBezTo>
                  <a:pt x="18188" y="0"/>
                  <a:pt x="3412" y="0"/>
                  <a:pt x="3412" y="0"/>
                </a:cubicBezTo>
                <a:close/>
                <a:moveTo>
                  <a:pt x="3412"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8" name="AutoShape 3"/>
          <p:cNvSpPr>
            <a:spLocks/>
          </p:cNvSpPr>
          <p:nvPr/>
        </p:nvSpPr>
        <p:spPr bwMode="auto">
          <a:xfrm>
            <a:off x="10732400" y="1431738"/>
            <a:ext cx="1335613" cy="271362"/>
          </a:xfrm>
          <a:custGeom>
            <a:avLst/>
            <a:gdLst/>
            <a:ahLst/>
            <a:cxnLst/>
            <a:rect l="0" t="0" r="r" b="b"/>
            <a:pathLst>
              <a:path w="21600" h="21600">
                <a:moveTo>
                  <a:pt x="21600" y="21600"/>
                </a:moveTo>
                <a:lnTo>
                  <a:pt x="19085" y="0"/>
                </a:lnTo>
                <a:lnTo>
                  <a:pt x="2515" y="0"/>
                </a:lnTo>
                <a:lnTo>
                  <a:pt x="0" y="21600"/>
                </a:lnTo>
                <a:cubicBezTo>
                  <a:pt x="0" y="21600"/>
                  <a:pt x="21600" y="21600"/>
                  <a:pt x="21600" y="21600"/>
                </a:cubicBezTo>
                <a:close/>
                <a:moveTo>
                  <a:pt x="21600" y="2160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9" name="AutoShape 4"/>
          <p:cNvSpPr>
            <a:spLocks/>
          </p:cNvSpPr>
          <p:nvPr/>
        </p:nvSpPr>
        <p:spPr bwMode="auto">
          <a:xfrm>
            <a:off x="11075450" y="771963"/>
            <a:ext cx="649511" cy="271362"/>
          </a:xfrm>
          <a:custGeom>
            <a:avLst/>
            <a:gdLst/>
            <a:ahLst/>
            <a:cxnLst/>
            <a:rect l="0" t="0" r="r" b="b"/>
            <a:pathLst>
              <a:path w="21600" h="21600">
                <a:moveTo>
                  <a:pt x="5172" y="0"/>
                </a:moveTo>
                <a:lnTo>
                  <a:pt x="0" y="21600"/>
                </a:lnTo>
                <a:lnTo>
                  <a:pt x="21600" y="21600"/>
                </a:lnTo>
                <a:lnTo>
                  <a:pt x="16428" y="0"/>
                </a:lnTo>
                <a:cubicBezTo>
                  <a:pt x="16428" y="0"/>
                  <a:pt x="5172" y="0"/>
                  <a:pt x="5172" y="0"/>
                </a:cubicBezTo>
                <a:close/>
                <a:moveTo>
                  <a:pt x="5172"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10" name="AutoShape 5"/>
          <p:cNvSpPr>
            <a:spLocks/>
          </p:cNvSpPr>
          <p:nvPr/>
        </p:nvSpPr>
        <p:spPr bwMode="auto">
          <a:xfrm>
            <a:off x="11246213" y="450809"/>
            <a:ext cx="307984" cy="268701"/>
          </a:xfrm>
          <a:custGeom>
            <a:avLst/>
            <a:gdLst/>
            <a:ahLst/>
            <a:cxnLst/>
            <a:rect l="0" t="0" r="r" b="b"/>
            <a:pathLst>
              <a:path w="21600" h="21600">
                <a:moveTo>
                  <a:pt x="0" y="21600"/>
                </a:moveTo>
                <a:lnTo>
                  <a:pt x="21600" y="21600"/>
                </a:lnTo>
                <a:lnTo>
                  <a:pt x="10800" y="0"/>
                </a:lnTo>
                <a:cubicBezTo>
                  <a:pt x="10800" y="0"/>
                  <a:pt x="0" y="21600"/>
                  <a:pt x="0" y="21600"/>
                </a:cubicBezTo>
                <a:close/>
                <a:moveTo>
                  <a:pt x="0" y="21600"/>
                </a:moveTo>
              </a:path>
            </a:pathLst>
          </a:custGeom>
          <a:solidFill>
            <a:srgbClr val="FF8C00"/>
          </a:solidFill>
          <a:ln>
            <a:noFill/>
          </a:ln>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4" name="Text Placeholder 5"/>
          <p:cNvSpPr>
            <a:spLocks noGrp="1"/>
          </p:cNvSpPr>
          <p:nvPr>
            <p:ph type="body" sz="quarter" idx="4294967295"/>
          </p:nvPr>
        </p:nvSpPr>
        <p:spPr>
          <a:xfrm>
            <a:off x="274638" y="1212850"/>
            <a:ext cx="7365002" cy="4494212"/>
          </a:xfrm>
          <a:prstGeom prst="rect">
            <a:avLst/>
          </a:prstGeom>
        </p:spPr>
        <p:txBody>
          <a:bodyPr/>
          <a:lstStyle/>
          <a:p>
            <a:r>
              <a:rPr lang="en-US" dirty="0" smtClean="0">
                <a:solidFill>
                  <a:srgbClr val="FF8C00"/>
                </a:solidFill>
              </a:rPr>
              <a:t>RAM</a:t>
            </a:r>
          </a:p>
          <a:p>
            <a:pPr lvl="1"/>
            <a:r>
              <a:rPr lang="en-US" dirty="0" smtClean="0">
                <a:solidFill>
                  <a:schemeClr val="bg2">
                    <a:lumMod val="50000"/>
                  </a:schemeClr>
                </a:solidFill>
              </a:rPr>
              <a:t>Double RAM on all Web Front Ends</a:t>
            </a:r>
          </a:p>
          <a:p>
            <a:r>
              <a:rPr lang="en-US" dirty="0" smtClean="0">
                <a:solidFill>
                  <a:srgbClr val="FF8C00"/>
                </a:solidFill>
              </a:rPr>
              <a:t>Temp DB</a:t>
            </a:r>
          </a:p>
          <a:p>
            <a:pPr lvl="1"/>
            <a:r>
              <a:rPr lang="en-US" dirty="0" smtClean="0">
                <a:solidFill>
                  <a:schemeClr val="bg2">
                    <a:lumMod val="50000"/>
                  </a:schemeClr>
                </a:solidFill>
              </a:rPr>
              <a:t>Increase number of Temp DBs to 8</a:t>
            </a:r>
          </a:p>
          <a:p>
            <a:r>
              <a:rPr lang="en-US" dirty="0" smtClean="0">
                <a:solidFill>
                  <a:srgbClr val="FF8C00"/>
                </a:solidFill>
              </a:rPr>
              <a:t>Host Affinity</a:t>
            </a:r>
            <a:endParaRPr lang="en-US" dirty="0">
              <a:solidFill>
                <a:srgbClr val="FF8C00"/>
              </a:solidFill>
            </a:endParaRPr>
          </a:p>
          <a:p>
            <a:pPr lvl="1"/>
            <a:r>
              <a:rPr lang="en-US" dirty="0" smtClean="0">
                <a:solidFill>
                  <a:schemeClr val="bg2">
                    <a:lumMod val="50000"/>
                  </a:schemeClr>
                </a:solidFill>
              </a:rPr>
              <a:t>Spread VMs out to other hosts</a:t>
            </a:r>
          </a:p>
          <a:p>
            <a:r>
              <a:rPr lang="en-US" dirty="0" smtClean="0">
                <a:solidFill>
                  <a:srgbClr val="FF8C00"/>
                </a:solidFill>
              </a:rPr>
              <a:t>MAXDOP</a:t>
            </a:r>
            <a:endParaRPr lang="en-US" dirty="0">
              <a:solidFill>
                <a:srgbClr val="FF8C00"/>
              </a:solidFill>
            </a:endParaRPr>
          </a:p>
          <a:p>
            <a:pPr lvl="1"/>
            <a:r>
              <a:rPr lang="en-US" dirty="0" smtClean="0">
                <a:solidFill>
                  <a:schemeClr val="bg2">
                    <a:lumMod val="50000"/>
                  </a:schemeClr>
                </a:solidFill>
              </a:rPr>
              <a:t>Set to 1</a:t>
            </a:r>
            <a:endParaRPr lang="en-US" dirty="0">
              <a:solidFill>
                <a:schemeClr val="bg2">
                  <a:lumMod val="50000"/>
                </a:schemeClr>
              </a:solidFill>
            </a:endParaRPr>
          </a:p>
          <a:p>
            <a:pPr lvl="1"/>
            <a:endParaRPr lang="en-US" dirty="0">
              <a:solidFill>
                <a:schemeClr val="bg2">
                  <a:lumMod val="50000"/>
                </a:schemeClr>
              </a:solidFill>
            </a:endParaRPr>
          </a:p>
        </p:txBody>
      </p:sp>
    </p:spTree>
    <p:extLst>
      <p:ext uri="{BB962C8B-B14F-4D97-AF65-F5344CB8AC3E}">
        <p14:creationId xmlns:p14="http://schemas.microsoft.com/office/powerpoint/2010/main" val="3611169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724334" y="1369800"/>
            <a:ext cx="8343679" cy="5227849"/>
          </a:xfrm>
          <a:prstGeom prst="rect">
            <a:avLst/>
          </a:prstGeom>
        </p:spPr>
      </p:pic>
      <p:sp>
        <p:nvSpPr>
          <p:cNvPr id="17" name="Title 16"/>
          <p:cNvSpPr>
            <a:spLocks noGrp="1"/>
          </p:cNvSpPr>
          <p:nvPr>
            <p:ph type="title"/>
          </p:nvPr>
        </p:nvSpPr>
        <p:spPr/>
        <p:txBody>
          <a:bodyPr/>
          <a:lstStyle/>
          <a:p>
            <a:r>
              <a:rPr lang="en-US" dirty="0" smtClean="0"/>
              <a:t>Configuration</a:t>
            </a:r>
            <a:endParaRPr lang="en-US" dirty="0"/>
          </a:p>
        </p:txBody>
      </p:sp>
      <p:sp>
        <p:nvSpPr>
          <p:cNvPr id="5" name="AutoShape 1"/>
          <p:cNvSpPr>
            <a:spLocks/>
          </p:cNvSpPr>
          <p:nvPr/>
        </p:nvSpPr>
        <p:spPr bwMode="auto">
          <a:xfrm>
            <a:off x="10561637" y="1765038"/>
            <a:ext cx="1677140" cy="271362"/>
          </a:xfrm>
          <a:custGeom>
            <a:avLst/>
            <a:gdLst/>
            <a:ahLst/>
            <a:cxnLst/>
            <a:rect l="0" t="0" r="r" b="b"/>
            <a:pathLst>
              <a:path w="21600" h="21600">
                <a:moveTo>
                  <a:pt x="2003" y="0"/>
                </a:moveTo>
                <a:lnTo>
                  <a:pt x="0" y="21600"/>
                </a:lnTo>
                <a:lnTo>
                  <a:pt x="21600" y="21600"/>
                </a:lnTo>
                <a:lnTo>
                  <a:pt x="19597" y="0"/>
                </a:lnTo>
                <a:cubicBezTo>
                  <a:pt x="19597" y="0"/>
                  <a:pt x="2003" y="0"/>
                  <a:pt x="2003" y="0"/>
                </a:cubicBezTo>
                <a:close/>
                <a:moveTo>
                  <a:pt x="2003"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7" name="AutoShape 2"/>
          <p:cNvSpPr>
            <a:spLocks/>
          </p:cNvSpPr>
          <p:nvPr/>
        </p:nvSpPr>
        <p:spPr bwMode="auto">
          <a:xfrm>
            <a:off x="10903162" y="1095778"/>
            <a:ext cx="994088" cy="274022"/>
          </a:xfrm>
          <a:custGeom>
            <a:avLst/>
            <a:gdLst/>
            <a:ahLst/>
            <a:cxnLst/>
            <a:rect l="0" t="0" r="r" b="b"/>
            <a:pathLst>
              <a:path w="21600" h="21600">
                <a:moveTo>
                  <a:pt x="3412" y="0"/>
                </a:moveTo>
                <a:lnTo>
                  <a:pt x="0" y="21600"/>
                </a:lnTo>
                <a:lnTo>
                  <a:pt x="21600" y="21600"/>
                </a:lnTo>
                <a:lnTo>
                  <a:pt x="18188" y="0"/>
                </a:lnTo>
                <a:cubicBezTo>
                  <a:pt x="18188" y="0"/>
                  <a:pt x="3412" y="0"/>
                  <a:pt x="3412" y="0"/>
                </a:cubicBezTo>
                <a:close/>
                <a:moveTo>
                  <a:pt x="3412"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8" name="AutoShape 3"/>
          <p:cNvSpPr>
            <a:spLocks/>
          </p:cNvSpPr>
          <p:nvPr/>
        </p:nvSpPr>
        <p:spPr bwMode="auto">
          <a:xfrm>
            <a:off x="10732400" y="1431738"/>
            <a:ext cx="1335613" cy="271362"/>
          </a:xfrm>
          <a:custGeom>
            <a:avLst/>
            <a:gdLst/>
            <a:ahLst/>
            <a:cxnLst/>
            <a:rect l="0" t="0" r="r" b="b"/>
            <a:pathLst>
              <a:path w="21600" h="21600">
                <a:moveTo>
                  <a:pt x="21600" y="21600"/>
                </a:moveTo>
                <a:lnTo>
                  <a:pt x="19085" y="0"/>
                </a:lnTo>
                <a:lnTo>
                  <a:pt x="2515" y="0"/>
                </a:lnTo>
                <a:lnTo>
                  <a:pt x="0" y="21600"/>
                </a:lnTo>
                <a:cubicBezTo>
                  <a:pt x="0" y="21600"/>
                  <a:pt x="21600" y="21600"/>
                  <a:pt x="21600" y="21600"/>
                </a:cubicBezTo>
                <a:close/>
                <a:moveTo>
                  <a:pt x="21600" y="21600"/>
                </a:moveTo>
              </a:path>
            </a:pathLst>
          </a:custGeom>
          <a:solidFill>
            <a:srgbClr val="DC3B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9" name="AutoShape 4"/>
          <p:cNvSpPr>
            <a:spLocks/>
          </p:cNvSpPr>
          <p:nvPr/>
        </p:nvSpPr>
        <p:spPr bwMode="auto">
          <a:xfrm>
            <a:off x="11075450" y="771963"/>
            <a:ext cx="649511" cy="271362"/>
          </a:xfrm>
          <a:custGeom>
            <a:avLst/>
            <a:gdLst/>
            <a:ahLst/>
            <a:cxnLst/>
            <a:rect l="0" t="0" r="r" b="b"/>
            <a:pathLst>
              <a:path w="21600" h="21600">
                <a:moveTo>
                  <a:pt x="5172" y="0"/>
                </a:moveTo>
                <a:lnTo>
                  <a:pt x="0" y="21600"/>
                </a:lnTo>
                <a:lnTo>
                  <a:pt x="21600" y="21600"/>
                </a:lnTo>
                <a:lnTo>
                  <a:pt x="16428" y="0"/>
                </a:lnTo>
                <a:cubicBezTo>
                  <a:pt x="16428" y="0"/>
                  <a:pt x="5172" y="0"/>
                  <a:pt x="5172" y="0"/>
                </a:cubicBezTo>
                <a:close/>
                <a:moveTo>
                  <a:pt x="5172"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10" name="AutoShape 5"/>
          <p:cNvSpPr>
            <a:spLocks/>
          </p:cNvSpPr>
          <p:nvPr/>
        </p:nvSpPr>
        <p:spPr bwMode="auto">
          <a:xfrm>
            <a:off x="11246213" y="450809"/>
            <a:ext cx="307984" cy="268701"/>
          </a:xfrm>
          <a:custGeom>
            <a:avLst/>
            <a:gdLst/>
            <a:ahLst/>
            <a:cxnLst/>
            <a:rect l="0" t="0" r="r" b="b"/>
            <a:pathLst>
              <a:path w="21600" h="21600">
                <a:moveTo>
                  <a:pt x="0" y="21600"/>
                </a:moveTo>
                <a:lnTo>
                  <a:pt x="21600" y="21600"/>
                </a:lnTo>
                <a:lnTo>
                  <a:pt x="10800" y="0"/>
                </a:lnTo>
                <a:cubicBezTo>
                  <a:pt x="10800" y="0"/>
                  <a:pt x="0" y="21600"/>
                  <a:pt x="0" y="21600"/>
                </a:cubicBezTo>
                <a:close/>
                <a:moveTo>
                  <a:pt x="0" y="21600"/>
                </a:moveTo>
              </a:path>
            </a:pathLst>
          </a:custGeom>
          <a:solidFill>
            <a:srgbClr val="FF8C00"/>
          </a:solidFill>
          <a:ln>
            <a:noFill/>
          </a:ln>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4" name="Text Placeholder 5"/>
          <p:cNvSpPr>
            <a:spLocks noGrp="1"/>
          </p:cNvSpPr>
          <p:nvPr>
            <p:ph type="body" sz="quarter" idx="4294967295"/>
          </p:nvPr>
        </p:nvSpPr>
        <p:spPr>
          <a:xfrm>
            <a:off x="274638" y="1212850"/>
            <a:ext cx="7365002" cy="3754874"/>
          </a:xfrm>
          <a:prstGeom prst="rect">
            <a:avLst/>
          </a:prstGeom>
        </p:spPr>
        <p:txBody>
          <a:bodyPr/>
          <a:lstStyle/>
          <a:p>
            <a:r>
              <a:rPr lang="en-US" dirty="0" smtClean="0">
                <a:solidFill>
                  <a:srgbClr val="FF8C00"/>
                </a:solidFill>
              </a:rPr>
              <a:t>Search </a:t>
            </a:r>
            <a:br>
              <a:rPr lang="en-US" dirty="0" smtClean="0">
                <a:solidFill>
                  <a:srgbClr val="FF8C00"/>
                </a:solidFill>
              </a:rPr>
            </a:br>
            <a:r>
              <a:rPr lang="en-US" dirty="0" smtClean="0">
                <a:solidFill>
                  <a:srgbClr val="FF8C00"/>
                </a:solidFill>
              </a:rPr>
              <a:t>Topology</a:t>
            </a:r>
          </a:p>
          <a:p>
            <a:r>
              <a:rPr lang="en-US" dirty="0" smtClean="0">
                <a:solidFill>
                  <a:srgbClr val="FF8C00"/>
                </a:solidFill>
              </a:rPr>
              <a:t>SQL Network</a:t>
            </a:r>
            <a:br>
              <a:rPr lang="en-US" dirty="0" smtClean="0">
                <a:solidFill>
                  <a:srgbClr val="FF8C00"/>
                </a:solidFill>
              </a:rPr>
            </a:br>
            <a:r>
              <a:rPr lang="en-US" dirty="0" smtClean="0">
                <a:solidFill>
                  <a:srgbClr val="FF8C00"/>
                </a:solidFill>
              </a:rPr>
              <a:t>Activity</a:t>
            </a:r>
          </a:p>
          <a:p>
            <a:r>
              <a:rPr lang="en-US" dirty="0" smtClean="0">
                <a:solidFill>
                  <a:srgbClr val="FF8C00"/>
                </a:solidFill>
              </a:rPr>
              <a:t>App Pool</a:t>
            </a:r>
            <a:r>
              <a:rPr lang="en-US" dirty="0">
                <a:solidFill>
                  <a:srgbClr val="FF8C00"/>
                </a:solidFill>
              </a:rPr>
              <a:t/>
            </a:r>
            <a:br>
              <a:rPr lang="en-US" dirty="0">
                <a:solidFill>
                  <a:srgbClr val="FF8C00"/>
                </a:solidFill>
              </a:rPr>
            </a:br>
            <a:r>
              <a:rPr lang="en-US" dirty="0" smtClean="0">
                <a:solidFill>
                  <a:srgbClr val="FF8C00"/>
                </a:solidFill>
              </a:rPr>
              <a:t>Recycle</a:t>
            </a:r>
          </a:p>
        </p:txBody>
      </p:sp>
    </p:spTree>
    <p:extLst>
      <p:ext uri="{BB962C8B-B14F-4D97-AF65-F5344CB8AC3E}">
        <p14:creationId xmlns:p14="http://schemas.microsoft.com/office/powerpoint/2010/main" val="203584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Objectives</a:t>
            </a:r>
            <a:endParaRPr lang="en-US" dirty="0"/>
          </a:p>
        </p:txBody>
      </p:sp>
      <p:sp>
        <p:nvSpPr>
          <p:cNvPr id="6" name="Text Placeholder 5"/>
          <p:cNvSpPr>
            <a:spLocks noGrp="1"/>
          </p:cNvSpPr>
          <p:nvPr>
            <p:ph type="body" sz="quarter" idx="11"/>
          </p:nvPr>
        </p:nvSpPr>
        <p:spPr>
          <a:xfrm>
            <a:off x="274639" y="1212849"/>
            <a:ext cx="11889564" cy="5139869"/>
          </a:xfrm>
        </p:spPr>
        <p:txBody>
          <a:bodyPr/>
          <a:lstStyle/>
          <a:p>
            <a:r>
              <a:rPr lang="en-US" dirty="0" smtClean="0"/>
              <a:t>Introducing Contoso</a:t>
            </a:r>
          </a:p>
          <a:p>
            <a:r>
              <a:rPr lang="en-US" dirty="0" smtClean="0"/>
              <a:t>Effective Performance Analysis</a:t>
            </a:r>
          </a:p>
          <a:p>
            <a:pPr marL="0" lvl="1"/>
            <a:r>
              <a:rPr lang="en-US" dirty="0" smtClean="0"/>
              <a:t>End User Oriented</a:t>
            </a:r>
            <a:endParaRPr lang="en-US" dirty="0"/>
          </a:p>
          <a:p>
            <a:r>
              <a:rPr lang="en-US" dirty="0" smtClean="0"/>
              <a:t>The Performance Pyramid</a:t>
            </a:r>
          </a:p>
          <a:p>
            <a:r>
              <a:rPr lang="en-US" dirty="0" smtClean="0"/>
              <a:t>The Traditional Tools</a:t>
            </a:r>
          </a:p>
          <a:p>
            <a:r>
              <a:rPr lang="en-US" dirty="0" smtClean="0"/>
              <a:t>Contoso’s Performance Pyramid Strategy</a:t>
            </a:r>
          </a:p>
          <a:p>
            <a:r>
              <a:rPr lang="en-US" dirty="0" smtClean="0"/>
              <a:t>Contoso: Data Loading and Aggregating</a:t>
            </a:r>
          </a:p>
          <a:p>
            <a:r>
              <a:rPr lang="en-US" dirty="0" smtClean="0"/>
              <a:t>Contoso: Data Analysis</a:t>
            </a:r>
          </a:p>
        </p:txBody>
      </p:sp>
    </p:spTree>
    <p:extLst>
      <p:ext uri="{BB962C8B-B14F-4D97-AF65-F5344CB8AC3E}">
        <p14:creationId xmlns:p14="http://schemas.microsoft.com/office/powerpoint/2010/main" val="2404536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780791" y="1368384"/>
            <a:ext cx="8381046" cy="5223087"/>
          </a:xfrm>
          <a:prstGeom prst="rect">
            <a:avLst/>
          </a:prstGeom>
        </p:spPr>
      </p:pic>
      <p:sp>
        <p:nvSpPr>
          <p:cNvPr id="17" name="Title 16"/>
          <p:cNvSpPr>
            <a:spLocks noGrp="1"/>
          </p:cNvSpPr>
          <p:nvPr>
            <p:ph type="title"/>
          </p:nvPr>
        </p:nvSpPr>
        <p:spPr/>
        <p:txBody>
          <a:bodyPr/>
          <a:lstStyle/>
          <a:p>
            <a:r>
              <a:rPr lang="en-US" dirty="0" smtClean="0"/>
              <a:t>Configuration (2)</a:t>
            </a:r>
            <a:endParaRPr lang="en-US" dirty="0"/>
          </a:p>
        </p:txBody>
      </p:sp>
      <p:sp>
        <p:nvSpPr>
          <p:cNvPr id="5" name="AutoShape 1"/>
          <p:cNvSpPr>
            <a:spLocks/>
          </p:cNvSpPr>
          <p:nvPr/>
        </p:nvSpPr>
        <p:spPr bwMode="auto">
          <a:xfrm>
            <a:off x="10561637" y="1765038"/>
            <a:ext cx="1677140" cy="271362"/>
          </a:xfrm>
          <a:custGeom>
            <a:avLst/>
            <a:gdLst/>
            <a:ahLst/>
            <a:cxnLst/>
            <a:rect l="0" t="0" r="r" b="b"/>
            <a:pathLst>
              <a:path w="21600" h="21600">
                <a:moveTo>
                  <a:pt x="2003" y="0"/>
                </a:moveTo>
                <a:lnTo>
                  <a:pt x="0" y="21600"/>
                </a:lnTo>
                <a:lnTo>
                  <a:pt x="21600" y="21600"/>
                </a:lnTo>
                <a:lnTo>
                  <a:pt x="19597" y="0"/>
                </a:lnTo>
                <a:cubicBezTo>
                  <a:pt x="19597" y="0"/>
                  <a:pt x="2003" y="0"/>
                  <a:pt x="2003" y="0"/>
                </a:cubicBezTo>
                <a:close/>
                <a:moveTo>
                  <a:pt x="2003"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7" name="AutoShape 2"/>
          <p:cNvSpPr>
            <a:spLocks/>
          </p:cNvSpPr>
          <p:nvPr/>
        </p:nvSpPr>
        <p:spPr bwMode="auto">
          <a:xfrm>
            <a:off x="10903162" y="1095778"/>
            <a:ext cx="994088" cy="274022"/>
          </a:xfrm>
          <a:custGeom>
            <a:avLst/>
            <a:gdLst/>
            <a:ahLst/>
            <a:cxnLst/>
            <a:rect l="0" t="0" r="r" b="b"/>
            <a:pathLst>
              <a:path w="21600" h="21600">
                <a:moveTo>
                  <a:pt x="3412" y="0"/>
                </a:moveTo>
                <a:lnTo>
                  <a:pt x="0" y="21600"/>
                </a:lnTo>
                <a:lnTo>
                  <a:pt x="21600" y="21600"/>
                </a:lnTo>
                <a:lnTo>
                  <a:pt x="18188" y="0"/>
                </a:lnTo>
                <a:cubicBezTo>
                  <a:pt x="18188" y="0"/>
                  <a:pt x="3412" y="0"/>
                  <a:pt x="3412" y="0"/>
                </a:cubicBezTo>
                <a:close/>
                <a:moveTo>
                  <a:pt x="3412"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8" name="AutoShape 3"/>
          <p:cNvSpPr>
            <a:spLocks/>
          </p:cNvSpPr>
          <p:nvPr/>
        </p:nvSpPr>
        <p:spPr bwMode="auto">
          <a:xfrm>
            <a:off x="10732400" y="1431738"/>
            <a:ext cx="1335613" cy="271362"/>
          </a:xfrm>
          <a:custGeom>
            <a:avLst/>
            <a:gdLst/>
            <a:ahLst/>
            <a:cxnLst/>
            <a:rect l="0" t="0" r="r" b="b"/>
            <a:pathLst>
              <a:path w="21600" h="21600">
                <a:moveTo>
                  <a:pt x="21600" y="21600"/>
                </a:moveTo>
                <a:lnTo>
                  <a:pt x="19085" y="0"/>
                </a:lnTo>
                <a:lnTo>
                  <a:pt x="2515" y="0"/>
                </a:lnTo>
                <a:lnTo>
                  <a:pt x="0" y="21600"/>
                </a:lnTo>
                <a:cubicBezTo>
                  <a:pt x="0" y="21600"/>
                  <a:pt x="21600" y="21600"/>
                  <a:pt x="21600" y="21600"/>
                </a:cubicBezTo>
                <a:close/>
                <a:moveTo>
                  <a:pt x="21600" y="21600"/>
                </a:moveTo>
              </a:path>
            </a:pathLst>
          </a:custGeom>
          <a:solidFill>
            <a:srgbClr val="DC3B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9" name="AutoShape 4"/>
          <p:cNvSpPr>
            <a:spLocks/>
          </p:cNvSpPr>
          <p:nvPr/>
        </p:nvSpPr>
        <p:spPr bwMode="auto">
          <a:xfrm>
            <a:off x="11075450" y="771963"/>
            <a:ext cx="649511" cy="271362"/>
          </a:xfrm>
          <a:custGeom>
            <a:avLst/>
            <a:gdLst/>
            <a:ahLst/>
            <a:cxnLst/>
            <a:rect l="0" t="0" r="r" b="b"/>
            <a:pathLst>
              <a:path w="21600" h="21600">
                <a:moveTo>
                  <a:pt x="5172" y="0"/>
                </a:moveTo>
                <a:lnTo>
                  <a:pt x="0" y="21600"/>
                </a:lnTo>
                <a:lnTo>
                  <a:pt x="21600" y="21600"/>
                </a:lnTo>
                <a:lnTo>
                  <a:pt x="16428" y="0"/>
                </a:lnTo>
                <a:cubicBezTo>
                  <a:pt x="16428" y="0"/>
                  <a:pt x="5172" y="0"/>
                  <a:pt x="5172" y="0"/>
                </a:cubicBezTo>
                <a:close/>
                <a:moveTo>
                  <a:pt x="5172"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10" name="AutoShape 5"/>
          <p:cNvSpPr>
            <a:spLocks/>
          </p:cNvSpPr>
          <p:nvPr/>
        </p:nvSpPr>
        <p:spPr bwMode="auto">
          <a:xfrm>
            <a:off x="11246213" y="450809"/>
            <a:ext cx="307984" cy="268701"/>
          </a:xfrm>
          <a:custGeom>
            <a:avLst/>
            <a:gdLst/>
            <a:ahLst/>
            <a:cxnLst/>
            <a:rect l="0" t="0" r="r" b="b"/>
            <a:pathLst>
              <a:path w="21600" h="21600">
                <a:moveTo>
                  <a:pt x="0" y="21600"/>
                </a:moveTo>
                <a:lnTo>
                  <a:pt x="21600" y="21600"/>
                </a:lnTo>
                <a:lnTo>
                  <a:pt x="10800" y="0"/>
                </a:lnTo>
                <a:cubicBezTo>
                  <a:pt x="10800" y="0"/>
                  <a:pt x="0" y="21600"/>
                  <a:pt x="0" y="21600"/>
                </a:cubicBezTo>
                <a:close/>
                <a:moveTo>
                  <a:pt x="0" y="21600"/>
                </a:moveTo>
              </a:path>
            </a:pathLst>
          </a:custGeom>
          <a:solidFill>
            <a:srgbClr val="FF8C00"/>
          </a:solidFill>
          <a:ln>
            <a:noFill/>
          </a:ln>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4" name="Text Placeholder 5"/>
          <p:cNvSpPr>
            <a:spLocks noGrp="1"/>
          </p:cNvSpPr>
          <p:nvPr>
            <p:ph type="body" sz="quarter" idx="4294967295"/>
          </p:nvPr>
        </p:nvSpPr>
        <p:spPr>
          <a:xfrm>
            <a:off x="274638" y="1212850"/>
            <a:ext cx="7365002" cy="2523768"/>
          </a:xfrm>
          <a:prstGeom prst="rect">
            <a:avLst/>
          </a:prstGeom>
        </p:spPr>
        <p:txBody>
          <a:bodyPr/>
          <a:lstStyle/>
          <a:p>
            <a:r>
              <a:rPr lang="en-US" dirty="0" smtClean="0">
                <a:solidFill>
                  <a:srgbClr val="FF8C00"/>
                </a:solidFill>
              </a:rPr>
              <a:t>BLOB Cache</a:t>
            </a:r>
            <a:br>
              <a:rPr lang="en-US" dirty="0" smtClean="0">
                <a:solidFill>
                  <a:srgbClr val="FF8C00"/>
                </a:solidFill>
              </a:rPr>
            </a:br>
            <a:r>
              <a:rPr lang="en-US" dirty="0" smtClean="0">
                <a:solidFill>
                  <a:srgbClr val="FF8C00"/>
                </a:solidFill>
              </a:rPr>
              <a:t>is too low</a:t>
            </a:r>
            <a:endParaRPr lang="en-US" dirty="0">
              <a:solidFill>
                <a:srgbClr val="FF8C00"/>
              </a:solidFill>
            </a:endParaRPr>
          </a:p>
          <a:p>
            <a:r>
              <a:rPr lang="en-US" dirty="0" smtClean="0">
                <a:solidFill>
                  <a:srgbClr val="FF8C00"/>
                </a:solidFill>
              </a:rPr>
              <a:t>Page Cache</a:t>
            </a:r>
            <a:br>
              <a:rPr lang="en-US" dirty="0" smtClean="0">
                <a:solidFill>
                  <a:srgbClr val="FF8C00"/>
                </a:solidFill>
              </a:rPr>
            </a:br>
            <a:r>
              <a:rPr lang="en-US" dirty="0" smtClean="0">
                <a:solidFill>
                  <a:srgbClr val="FF8C00"/>
                </a:solidFill>
              </a:rPr>
              <a:t>is too low</a:t>
            </a:r>
          </a:p>
        </p:txBody>
      </p:sp>
    </p:spTree>
    <p:extLst>
      <p:ext uri="{BB962C8B-B14F-4D97-AF65-F5344CB8AC3E}">
        <p14:creationId xmlns:p14="http://schemas.microsoft.com/office/powerpoint/2010/main" val="2951934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Configuration – Action Items</a:t>
            </a:r>
            <a:endParaRPr lang="en-US" dirty="0"/>
          </a:p>
        </p:txBody>
      </p:sp>
      <p:sp>
        <p:nvSpPr>
          <p:cNvPr id="5" name="AutoShape 1"/>
          <p:cNvSpPr>
            <a:spLocks/>
          </p:cNvSpPr>
          <p:nvPr/>
        </p:nvSpPr>
        <p:spPr bwMode="auto">
          <a:xfrm>
            <a:off x="10561637" y="1765038"/>
            <a:ext cx="1677140" cy="271362"/>
          </a:xfrm>
          <a:custGeom>
            <a:avLst/>
            <a:gdLst/>
            <a:ahLst/>
            <a:cxnLst/>
            <a:rect l="0" t="0" r="r" b="b"/>
            <a:pathLst>
              <a:path w="21600" h="21600">
                <a:moveTo>
                  <a:pt x="2003" y="0"/>
                </a:moveTo>
                <a:lnTo>
                  <a:pt x="0" y="21600"/>
                </a:lnTo>
                <a:lnTo>
                  <a:pt x="21600" y="21600"/>
                </a:lnTo>
                <a:lnTo>
                  <a:pt x="19597" y="0"/>
                </a:lnTo>
                <a:cubicBezTo>
                  <a:pt x="19597" y="0"/>
                  <a:pt x="2003" y="0"/>
                  <a:pt x="2003" y="0"/>
                </a:cubicBezTo>
                <a:close/>
                <a:moveTo>
                  <a:pt x="2003"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7" name="AutoShape 2"/>
          <p:cNvSpPr>
            <a:spLocks/>
          </p:cNvSpPr>
          <p:nvPr/>
        </p:nvSpPr>
        <p:spPr bwMode="auto">
          <a:xfrm>
            <a:off x="10903162" y="1095778"/>
            <a:ext cx="994088" cy="274022"/>
          </a:xfrm>
          <a:custGeom>
            <a:avLst/>
            <a:gdLst/>
            <a:ahLst/>
            <a:cxnLst/>
            <a:rect l="0" t="0" r="r" b="b"/>
            <a:pathLst>
              <a:path w="21600" h="21600">
                <a:moveTo>
                  <a:pt x="3412" y="0"/>
                </a:moveTo>
                <a:lnTo>
                  <a:pt x="0" y="21600"/>
                </a:lnTo>
                <a:lnTo>
                  <a:pt x="21600" y="21600"/>
                </a:lnTo>
                <a:lnTo>
                  <a:pt x="18188" y="0"/>
                </a:lnTo>
                <a:cubicBezTo>
                  <a:pt x="18188" y="0"/>
                  <a:pt x="3412" y="0"/>
                  <a:pt x="3412" y="0"/>
                </a:cubicBezTo>
                <a:close/>
                <a:moveTo>
                  <a:pt x="3412"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8" name="AutoShape 3"/>
          <p:cNvSpPr>
            <a:spLocks/>
          </p:cNvSpPr>
          <p:nvPr/>
        </p:nvSpPr>
        <p:spPr bwMode="auto">
          <a:xfrm>
            <a:off x="10732400" y="1431738"/>
            <a:ext cx="1335613" cy="271362"/>
          </a:xfrm>
          <a:custGeom>
            <a:avLst/>
            <a:gdLst/>
            <a:ahLst/>
            <a:cxnLst/>
            <a:rect l="0" t="0" r="r" b="b"/>
            <a:pathLst>
              <a:path w="21600" h="21600">
                <a:moveTo>
                  <a:pt x="21600" y="21600"/>
                </a:moveTo>
                <a:lnTo>
                  <a:pt x="19085" y="0"/>
                </a:lnTo>
                <a:lnTo>
                  <a:pt x="2515" y="0"/>
                </a:lnTo>
                <a:lnTo>
                  <a:pt x="0" y="21600"/>
                </a:lnTo>
                <a:cubicBezTo>
                  <a:pt x="0" y="21600"/>
                  <a:pt x="21600" y="21600"/>
                  <a:pt x="21600" y="21600"/>
                </a:cubicBezTo>
                <a:close/>
                <a:moveTo>
                  <a:pt x="21600" y="21600"/>
                </a:moveTo>
              </a:path>
            </a:pathLst>
          </a:custGeom>
          <a:solidFill>
            <a:srgbClr val="DC3B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9" name="AutoShape 4"/>
          <p:cNvSpPr>
            <a:spLocks/>
          </p:cNvSpPr>
          <p:nvPr/>
        </p:nvSpPr>
        <p:spPr bwMode="auto">
          <a:xfrm>
            <a:off x="11075450" y="771963"/>
            <a:ext cx="649511" cy="271362"/>
          </a:xfrm>
          <a:custGeom>
            <a:avLst/>
            <a:gdLst/>
            <a:ahLst/>
            <a:cxnLst/>
            <a:rect l="0" t="0" r="r" b="b"/>
            <a:pathLst>
              <a:path w="21600" h="21600">
                <a:moveTo>
                  <a:pt x="5172" y="0"/>
                </a:moveTo>
                <a:lnTo>
                  <a:pt x="0" y="21600"/>
                </a:lnTo>
                <a:lnTo>
                  <a:pt x="21600" y="21600"/>
                </a:lnTo>
                <a:lnTo>
                  <a:pt x="16428" y="0"/>
                </a:lnTo>
                <a:cubicBezTo>
                  <a:pt x="16428" y="0"/>
                  <a:pt x="5172" y="0"/>
                  <a:pt x="5172" y="0"/>
                </a:cubicBezTo>
                <a:close/>
                <a:moveTo>
                  <a:pt x="5172"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10" name="AutoShape 5"/>
          <p:cNvSpPr>
            <a:spLocks/>
          </p:cNvSpPr>
          <p:nvPr/>
        </p:nvSpPr>
        <p:spPr bwMode="auto">
          <a:xfrm>
            <a:off x="11246213" y="450809"/>
            <a:ext cx="307984" cy="268701"/>
          </a:xfrm>
          <a:custGeom>
            <a:avLst/>
            <a:gdLst/>
            <a:ahLst/>
            <a:cxnLst/>
            <a:rect l="0" t="0" r="r" b="b"/>
            <a:pathLst>
              <a:path w="21600" h="21600">
                <a:moveTo>
                  <a:pt x="0" y="21600"/>
                </a:moveTo>
                <a:lnTo>
                  <a:pt x="21600" y="21600"/>
                </a:lnTo>
                <a:lnTo>
                  <a:pt x="10800" y="0"/>
                </a:lnTo>
                <a:cubicBezTo>
                  <a:pt x="10800" y="0"/>
                  <a:pt x="0" y="21600"/>
                  <a:pt x="0" y="21600"/>
                </a:cubicBezTo>
                <a:close/>
                <a:moveTo>
                  <a:pt x="0" y="21600"/>
                </a:moveTo>
              </a:path>
            </a:pathLst>
          </a:custGeom>
          <a:solidFill>
            <a:srgbClr val="FF8C00"/>
          </a:solidFill>
          <a:ln>
            <a:noFill/>
          </a:ln>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4" name="Text Placeholder 5"/>
          <p:cNvSpPr>
            <a:spLocks noGrp="1"/>
          </p:cNvSpPr>
          <p:nvPr>
            <p:ph type="body" sz="quarter" idx="4294967295"/>
          </p:nvPr>
        </p:nvSpPr>
        <p:spPr>
          <a:xfrm>
            <a:off x="274637" y="1212850"/>
            <a:ext cx="8381999" cy="5133713"/>
          </a:xfrm>
          <a:prstGeom prst="rect">
            <a:avLst/>
          </a:prstGeom>
        </p:spPr>
        <p:txBody>
          <a:bodyPr/>
          <a:lstStyle/>
          <a:p>
            <a:r>
              <a:rPr lang="en-US" dirty="0" smtClean="0">
                <a:solidFill>
                  <a:srgbClr val="FF8C00"/>
                </a:solidFill>
              </a:rPr>
              <a:t>Redo Search Topology</a:t>
            </a:r>
          </a:p>
          <a:p>
            <a:pPr lvl="1"/>
            <a:r>
              <a:rPr lang="en-US" dirty="0" smtClean="0">
                <a:solidFill>
                  <a:schemeClr val="bg2">
                    <a:lumMod val="50000"/>
                  </a:schemeClr>
                </a:solidFill>
              </a:rPr>
              <a:t>Double RAM on all Web Front Ends</a:t>
            </a:r>
          </a:p>
          <a:p>
            <a:r>
              <a:rPr lang="en-US" dirty="0" smtClean="0">
                <a:solidFill>
                  <a:srgbClr val="FF8C00"/>
                </a:solidFill>
              </a:rPr>
              <a:t>BLOB</a:t>
            </a:r>
          </a:p>
          <a:p>
            <a:pPr lvl="1"/>
            <a:r>
              <a:rPr lang="en-US" dirty="0" smtClean="0">
                <a:solidFill>
                  <a:schemeClr val="bg2">
                    <a:lumMod val="50000"/>
                  </a:schemeClr>
                </a:solidFill>
              </a:rPr>
              <a:t>Increase 10 times (after adding RAM)</a:t>
            </a:r>
          </a:p>
          <a:p>
            <a:r>
              <a:rPr lang="en-US" dirty="0" smtClean="0">
                <a:solidFill>
                  <a:srgbClr val="FF8C00"/>
                </a:solidFill>
              </a:rPr>
              <a:t>Application Pools</a:t>
            </a:r>
            <a:endParaRPr lang="en-US" dirty="0">
              <a:solidFill>
                <a:srgbClr val="FF8C00"/>
              </a:solidFill>
            </a:endParaRPr>
          </a:p>
          <a:p>
            <a:pPr lvl="1"/>
            <a:r>
              <a:rPr lang="en-US" dirty="0" smtClean="0">
                <a:solidFill>
                  <a:schemeClr val="bg2">
                    <a:lumMod val="50000"/>
                  </a:schemeClr>
                </a:solidFill>
              </a:rPr>
              <a:t>Disable automatic recycling (after adding RAM)</a:t>
            </a:r>
          </a:p>
          <a:p>
            <a:r>
              <a:rPr lang="en-US" dirty="0" smtClean="0">
                <a:solidFill>
                  <a:srgbClr val="FF8C00"/>
                </a:solidFill>
              </a:rPr>
              <a:t>SQL Network Traffic</a:t>
            </a:r>
            <a:endParaRPr lang="en-US" dirty="0">
              <a:solidFill>
                <a:srgbClr val="FF8C00"/>
              </a:solidFill>
            </a:endParaRPr>
          </a:p>
          <a:p>
            <a:pPr lvl="1"/>
            <a:r>
              <a:rPr lang="en-US" dirty="0" smtClean="0">
                <a:solidFill>
                  <a:schemeClr val="bg2">
                    <a:lumMod val="50000"/>
                  </a:schemeClr>
                </a:solidFill>
              </a:rPr>
              <a:t>Identify and postpone to after business hours (10pm)</a:t>
            </a:r>
            <a:endParaRPr lang="en-US" dirty="0">
              <a:solidFill>
                <a:schemeClr val="bg2">
                  <a:lumMod val="50000"/>
                </a:schemeClr>
              </a:solidFill>
            </a:endParaRPr>
          </a:p>
          <a:p>
            <a:pPr lvl="1"/>
            <a:endParaRPr lang="en-US" dirty="0">
              <a:solidFill>
                <a:schemeClr val="bg2">
                  <a:lumMod val="50000"/>
                </a:schemeClr>
              </a:solidFill>
            </a:endParaRPr>
          </a:p>
        </p:txBody>
      </p:sp>
    </p:spTree>
    <p:extLst>
      <p:ext uri="{BB962C8B-B14F-4D97-AF65-F5344CB8AC3E}">
        <p14:creationId xmlns:p14="http://schemas.microsoft.com/office/powerpoint/2010/main" val="1784640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639" y="1179511"/>
            <a:ext cx="11889564" cy="5649592"/>
          </a:xfrm>
          <a:prstGeom prst="rect">
            <a:avLst/>
          </a:prstGeom>
        </p:spPr>
      </p:pic>
      <p:sp>
        <p:nvSpPr>
          <p:cNvPr id="2" name="Title 1"/>
          <p:cNvSpPr>
            <a:spLocks noGrp="1"/>
          </p:cNvSpPr>
          <p:nvPr>
            <p:ph type="title"/>
          </p:nvPr>
        </p:nvSpPr>
        <p:spPr/>
        <p:txBody>
          <a:bodyPr/>
          <a:lstStyle/>
          <a:p>
            <a:r>
              <a:rPr lang="en-US" dirty="0" smtClean="0"/>
              <a:t>Traffic</a:t>
            </a:r>
            <a:endParaRPr lang="en-US" dirty="0"/>
          </a:p>
        </p:txBody>
      </p:sp>
      <p:sp>
        <p:nvSpPr>
          <p:cNvPr id="18" name="Rectangle 17"/>
          <p:cNvSpPr/>
          <p:nvPr/>
        </p:nvSpPr>
        <p:spPr>
          <a:xfrm>
            <a:off x="4219427" y="1445060"/>
            <a:ext cx="2413289" cy="461665"/>
          </a:xfrm>
          <a:prstGeom prst="rect">
            <a:avLst/>
          </a:prstGeom>
        </p:spPr>
        <p:txBody>
          <a:bodyPr wrap="none">
            <a:spAutoFit/>
          </a:bodyPr>
          <a:lstStyle/>
          <a:p>
            <a:pPr defTabSz="914400">
              <a:defRPr/>
            </a:pPr>
            <a:r>
              <a:rPr lang="en-US" sz="2400" kern="0" spc="-102" dirty="0" smtClean="0">
                <a:ln w="3175">
                  <a:noFill/>
                </a:ln>
                <a:solidFill>
                  <a:srgbClr val="DC3C00"/>
                </a:solidFill>
                <a:latin typeface="Segoe UI Light"/>
                <a:cs typeface="Segoe UI" pitchFamily="34" charset="0"/>
              </a:rPr>
              <a:t>Unique User Count</a:t>
            </a:r>
            <a:endParaRPr lang="en-US" sz="900" kern="0" dirty="0" smtClean="0">
              <a:solidFill>
                <a:srgbClr val="DC3C00"/>
              </a:solidFill>
            </a:endParaRPr>
          </a:p>
        </p:txBody>
      </p:sp>
      <p:sp>
        <p:nvSpPr>
          <p:cNvPr id="8" name="Rectangle 7"/>
          <p:cNvSpPr/>
          <p:nvPr/>
        </p:nvSpPr>
        <p:spPr>
          <a:xfrm>
            <a:off x="5374809" y="2121197"/>
            <a:ext cx="1834028" cy="461665"/>
          </a:xfrm>
          <a:prstGeom prst="rect">
            <a:avLst/>
          </a:prstGeom>
        </p:spPr>
        <p:txBody>
          <a:bodyPr wrap="none">
            <a:spAutoFit/>
          </a:bodyPr>
          <a:lstStyle/>
          <a:p>
            <a:pPr defTabSz="914400">
              <a:defRPr/>
            </a:pPr>
            <a:r>
              <a:rPr lang="en-US" sz="2400" kern="0" spc="-102" dirty="0" smtClean="0">
                <a:ln w="3175">
                  <a:noFill/>
                </a:ln>
                <a:solidFill>
                  <a:srgbClr val="DC3C00"/>
                </a:solidFill>
                <a:latin typeface="Segoe UI Light"/>
                <a:cs typeface="Segoe UI" pitchFamily="34" charset="0"/>
              </a:rPr>
              <a:t>Session Count</a:t>
            </a:r>
            <a:endParaRPr lang="en-US" sz="900" kern="0" dirty="0" smtClean="0">
              <a:solidFill>
                <a:srgbClr val="DC3C00"/>
              </a:solidFill>
            </a:endParaRPr>
          </a:p>
        </p:txBody>
      </p:sp>
      <p:sp>
        <p:nvSpPr>
          <p:cNvPr id="9" name="Rectangle 8"/>
          <p:cNvSpPr/>
          <p:nvPr/>
        </p:nvSpPr>
        <p:spPr>
          <a:xfrm>
            <a:off x="6370637" y="3335418"/>
            <a:ext cx="2470997" cy="461665"/>
          </a:xfrm>
          <a:prstGeom prst="rect">
            <a:avLst/>
          </a:prstGeom>
        </p:spPr>
        <p:txBody>
          <a:bodyPr wrap="none">
            <a:spAutoFit/>
          </a:bodyPr>
          <a:lstStyle/>
          <a:p>
            <a:pPr defTabSz="914400">
              <a:defRPr/>
            </a:pPr>
            <a:r>
              <a:rPr lang="en-US" sz="2400" kern="0" spc="-102" dirty="0" smtClean="0">
                <a:ln w="3175">
                  <a:noFill/>
                </a:ln>
                <a:solidFill>
                  <a:srgbClr val="DC3C00"/>
                </a:solidFill>
                <a:latin typeface="Segoe UI Light"/>
                <a:cs typeface="Segoe UI" pitchFamily="34" charset="0"/>
              </a:rPr>
              <a:t>Average Load Time</a:t>
            </a:r>
            <a:endParaRPr lang="en-US" sz="900" kern="0" dirty="0" smtClean="0">
              <a:solidFill>
                <a:srgbClr val="DC3C00"/>
              </a:solidFill>
            </a:endParaRPr>
          </a:p>
        </p:txBody>
      </p:sp>
      <p:sp>
        <p:nvSpPr>
          <p:cNvPr id="10" name="Line 12"/>
          <p:cNvSpPr>
            <a:spLocks noChangeShapeType="1"/>
          </p:cNvSpPr>
          <p:nvPr/>
        </p:nvSpPr>
        <p:spPr bwMode="auto">
          <a:xfrm rot="10800000" flipH="1" flipV="1">
            <a:off x="2032805" y="1665583"/>
            <a:ext cx="2133601" cy="0"/>
          </a:xfrm>
          <a:prstGeom prst="line">
            <a:avLst/>
          </a:prstGeom>
          <a:noFill/>
          <a:ln w="25400" cap="flat">
            <a:solidFill>
              <a:schemeClr val="tx1"/>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1" name="Line 12"/>
          <p:cNvSpPr>
            <a:spLocks noChangeShapeType="1"/>
          </p:cNvSpPr>
          <p:nvPr/>
        </p:nvSpPr>
        <p:spPr bwMode="auto">
          <a:xfrm rot="10800000" flipH="1" flipV="1">
            <a:off x="1646238" y="2359458"/>
            <a:ext cx="3779834" cy="25283"/>
          </a:xfrm>
          <a:prstGeom prst="line">
            <a:avLst/>
          </a:prstGeom>
          <a:noFill/>
          <a:ln w="25400" cap="flat">
            <a:solidFill>
              <a:schemeClr val="tx1"/>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2" name="Line 12"/>
          <p:cNvSpPr>
            <a:spLocks noChangeShapeType="1"/>
          </p:cNvSpPr>
          <p:nvPr/>
        </p:nvSpPr>
        <p:spPr bwMode="auto">
          <a:xfrm rot="10800000" flipH="1">
            <a:off x="2865438" y="3556633"/>
            <a:ext cx="3358368" cy="1"/>
          </a:xfrm>
          <a:prstGeom prst="line">
            <a:avLst/>
          </a:prstGeom>
          <a:noFill/>
          <a:ln w="25400" cap="flat">
            <a:solidFill>
              <a:schemeClr val="tx1"/>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3" name="AutoShape 1"/>
          <p:cNvSpPr>
            <a:spLocks/>
          </p:cNvSpPr>
          <p:nvPr/>
        </p:nvSpPr>
        <p:spPr bwMode="auto">
          <a:xfrm>
            <a:off x="10561637" y="1765038"/>
            <a:ext cx="1677140" cy="271362"/>
          </a:xfrm>
          <a:custGeom>
            <a:avLst/>
            <a:gdLst/>
            <a:ahLst/>
            <a:cxnLst/>
            <a:rect l="0" t="0" r="r" b="b"/>
            <a:pathLst>
              <a:path w="21600" h="21600">
                <a:moveTo>
                  <a:pt x="2003" y="0"/>
                </a:moveTo>
                <a:lnTo>
                  <a:pt x="0" y="21600"/>
                </a:lnTo>
                <a:lnTo>
                  <a:pt x="21600" y="21600"/>
                </a:lnTo>
                <a:lnTo>
                  <a:pt x="19597" y="0"/>
                </a:lnTo>
                <a:cubicBezTo>
                  <a:pt x="19597" y="0"/>
                  <a:pt x="2003" y="0"/>
                  <a:pt x="2003" y="0"/>
                </a:cubicBezTo>
                <a:close/>
                <a:moveTo>
                  <a:pt x="2003"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14" name="AutoShape 2"/>
          <p:cNvSpPr>
            <a:spLocks/>
          </p:cNvSpPr>
          <p:nvPr/>
        </p:nvSpPr>
        <p:spPr bwMode="auto">
          <a:xfrm>
            <a:off x="10903162" y="1095778"/>
            <a:ext cx="994088" cy="274022"/>
          </a:xfrm>
          <a:custGeom>
            <a:avLst/>
            <a:gdLst/>
            <a:ahLst/>
            <a:cxnLst/>
            <a:rect l="0" t="0" r="r" b="b"/>
            <a:pathLst>
              <a:path w="21600" h="21600">
                <a:moveTo>
                  <a:pt x="3412" y="0"/>
                </a:moveTo>
                <a:lnTo>
                  <a:pt x="0" y="21600"/>
                </a:lnTo>
                <a:lnTo>
                  <a:pt x="21600" y="21600"/>
                </a:lnTo>
                <a:lnTo>
                  <a:pt x="18188" y="0"/>
                </a:lnTo>
                <a:cubicBezTo>
                  <a:pt x="18188" y="0"/>
                  <a:pt x="3412" y="0"/>
                  <a:pt x="3412" y="0"/>
                </a:cubicBezTo>
                <a:close/>
                <a:moveTo>
                  <a:pt x="3412" y="0"/>
                </a:moveTo>
              </a:path>
            </a:pathLst>
          </a:custGeom>
          <a:solidFill>
            <a:srgbClr val="DC3B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15" name="AutoShape 3"/>
          <p:cNvSpPr>
            <a:spLocks/>
          </p:cNvSpPr>
          <p:nvPr/>
        </p:nvSpPr>
        <p:spPr bwMode="auto">
          <a:xfrm>
            <a:off x="10732400" y="1431738"/>
            <a:ext cx="1335613" cy="271362"/>
          </a:xfrm>
          <a:custGeom>
            <a:avLst/>
            <a:gdLst/>
            <a:ahLst/>
            <a:cxnLst/>
            <a:rect l="0" t="0" r="r" b="b"/>
            <a:pathLst>
              <a:path w="21600" h="21600">
                <a:moveTo>
                  <a:pt x="21600" y="21600"/>
                </a:moveTo>
                <a:lnTo>
                  <a:pt x="19085" y="0"/>
                </a:lnTo>
                <a:lnTo>
                  <a:pt x="2515" y="0"/>
                </a:lnTo>
                <a:lnTo>
                  <a:pt x="0" y="21600"/>
                </a:lnTo>
                <a:cubicBezTo>
                  <a:pt x="0" y="21600"/>
                  <a:pt x="21600" y="21600"/>
                  <a:pt x="21600" y="21600"/>
                </a:cubicBezTo>
                <a:close/>
                <a:moveTo>
                  <a:pt x="21600" y="2160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16" name="AutoShape 4"/>
          <p:cNvSpPr>
            <a:spLocks/>
          </p:cNvSpPr>
          <p:nvPr/>
        </p:nvSpPr>
        <p:spPr bwMode="auto">
          <a:xfrm>
            <a:off x="11075450" y="771963"/>
            <a:ext cx="649511" cy="271362"/>
          </a:xfrm>
          <a:custGeom>
            <a:avLst/>
            <a:gdLst/>
            <a:ahLst/>
            <a:cxnLst/>
            <a:rect l="0" t="0" r="r" b="b"/>
            <a:pathLst>
              <a:path w="21600" h="21600">
                <a:moveTo>
                  <a:pt x="5172" y="0"/>
                </a:moveTo>
                <a:lnTo>
                  <a:pt x="0" y="21600"/>
                </a:lnTo>
                <a:lnTo>
                  <a:pt x="21600" y="21600"/>
                </a:lnTo>
                <a:lnTo>
                  <a:pt x="16428" y="0"/>
                </a:lnTo>
                <a:cubicBezTo>
                  <a:pt x="16428" y="0"/>
                  <a:pt x="5172" y="0"/>
                  <a:pt x="5172" y="0"/>
                </a:cubicBezTo>
                <a:close/>
                <a:moveTo>
                  <a:pt x="5172"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17" name="AutoShape 5"/>
          <p:cNvSpPr>
            <a:spLocks/>
          </p:cNvSpPr>
          <p:nvPr/>
        </p:nvSpPr>
        <p:spPr bwMode="auto">
          <a:xfrm>
            <a:off x="11246213" y="450809"/>
            <a:ext cx="307984" cy="268701"/>
          </a:xfrm>
          <a:custGeom>
            <a:avLst/>
            <a:gdLst/>
            <a:ahLst/>
            <a:cxnLst/>
            <a:rect l="0" t="0" r="r" b="b"/>
            <a:pathLst>
              <a:path w="21600" h="21600">
                <a:moveTo>
                  <a:pt x="0" y="21600"/>
                </a:moveTo>
                <a:lnTo>
                  <a:pt x="21600" y="21600"/>
                </a:lnTo>
                <a:lnTo>
                  <a:pt x="10800" y="0"/>
                </a:lnTo>
                <a:cubicBezTo>
                  <a:pt x="10800" y="0"/>
                  <a:pt x="0" y="21600"/>
                  <a:pt x="0" y="21600"/>
                </a:cubicBezTo>
                <a:close/>
                <a:moveTo>
                  <a:pt x="0" y="21600"/>
                </a:moveTo>
              </a:path>
            </a:pathLst>
          </a:custGeom>
          <a:solidFill>
            <a:srgbClr val="FF8C00"/>
          </a:solidFill>
          <a:ln>
            <a:noFill/>
          </a:ln>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Tree>
    <p:extLst>
      <p:ext uri="{BB962C8B-B14F-4D97-AF65-F5344CB8AC3E}">
        <p14:creationId xmlns:p14="http://schemas.microsoft.com/office/powerpoint/2010/main" val="47882644"/>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639" y="1179511"/>
            <a:ext cx="11889564" cy="5649592"/>
          </a:xfrm>
          <a:prstGeom prst="rect">
            <a:avLst/>
          </a:prstGeom>
        </p:spPr>
      </p:pic>
      <p:sp>
        <p:nvSpPr>
          <p:cNvPr id="2" name="Title 1"/>
          <p:cNvSpPr>
            <a:spLocks noGrp="1"/>
          </p:cNvSpPr>
          <p:nvPr>
            <p:ph type="title"/>
          </p:nvPr>
        </p:nvSpPr>
        <p:spPr/>
        <p:txBody>
          <a:bodyPr/>
          <a:lstStyle/>
          <a:p>
            <a:r>
              <a:rPr lang="en-US" dirty="0" smtClean="0"/>
              <a:t>Traffic - Anomalies</a:t>
            </a:r>
            <a:endParaRPr lang="en-US" dirty="0"/>
          </a:p>
        </p:txBody>
      </p:sp>
      <p:sp>
        <p:nvSpPr>
          <p:cNvPr id="18" name="Rectangle 17"/>
          <p:cNvSpPr/>
          <p:nvPr/>
        </p:nvSpPr>
        <p:spPr>
          <a:xfrm>
            <a:off x="4219427" y="1445060"/>
            <a:ext cx="2413289" cy="461665"/>
          </a:xfrm>
          <a:prstGeom prst="rect">
            <a:avLst/>
          </a:prstGeom>
        </p:spPr>
        <p:txBody>
          <a:bodyPr wrap="none">
            <a:spAutoFit/>
          </a:bodyPr>
          <a:lstStyle/>
          <a:p>
            <a:pPr defTabSz="914400">
              <a:defRPr/>
            </a:pPr>
            <a:r>
              <a:rPr lang="en-US" sz="2400" kern="0" spc="-102" dirty="0" smtClean="0">
                <a:ln w="3175">
                  <a:noFill/>
                </a:ln>
                <a:solidFill>
                  <a:srgbClr val="DC3C00"/>
                </a:solidFill>
                <a:latin typeface="Segoe UI Light"/>
                <a:cs typeface="Segoe UI" pitchFamily="34" charset="0"/>
              </a:rPr>
              <a:t>Unique User Count</a:t>
            </a:r>
            <a:endParaRPr lang="en-US" sz="900" kern="0" dirty="0" smtClean="0">
              <a:solidFill>
                <a:srgbClr val="DC3C00"/>
              </a:solidFill>
            </a:endParaRPr>
          </a:p>
        </p:txBody>
      </p:sp>
      <p:sp>
        <p:nvSpPr>
          <p:cNvPr id="8" name="Rectangle 7"/>
          <p:cNvSpPr/>
          <p:nvPr/>
        </p:nvSpPr>
        <p:spPr>
          <a:xfrm>
            <a:off x="5374809" y="2121197"/>
            <a:ext cx="1834028" cy="461665"/>
          </a:xfrm>
          <a:prstGeom prst="rect">
            <a:avLst/>
          </a:prstGeom>
        </p:spPr>
        <p:txBody>
          <a:bodyPr wrap="none">
            <a:spAutoFit/>
          </a:bodyPr>
          <a:lstStyle/>
          <a:p>
            <a:pPr defTabSz="914400">
              <a:defRPr/>
            </a:pPr>
            <a:r>
              <a:rPr lang="en-US" sz="2400" kern="0" spc="-102" dirty="0" smtClean="0">
                <a:ln w="3175">
                  <a:noFill/>
                </a:ln>
                <a:solidFill>
                  <a:srgbClr val="DC3C00"/>
                </a:solidFill>
                <a:latin typeface="Segoe UI Light"/>
                <a:cs typeface="Segoe UI" pitchFamily="34" charset="0"/>
              </a:rPr>
              <a:t>Session Count</a:t>
            </a:r>
            <a:endParaRPr lang="en-US" sz="900" kern="0" dirty="0" smtClean="0">
              <a:solidFill>
                <a:srgbClr val="DC3C00"/>
              </a:solidFill>
            </a:endParaRPr>
          </a:p>
        </p:txBody>
      </p:sp>
      <p:sp>
        <p:nvSpPr>
          <p:cNvPr id="9" name="Rectangle 8"/>
          <p:cNvSpPr/>
          <p:nvPr/>
        </p:nvSpPr>
        <p:spPr>
          <a:xfrm>
            <a:off x="6370637" y="3335418"/>
            <a:ext cx="2470997" cy="461665"/>
          </a:xfrm>
          <a:prstGeom prst="rect">
            <a:avLst/>
          </a:prstGeom>
        </p:spPr>
        <p:txBody>
          <a:bodyPr wrap="none">
            <a:spAutoFit/>
          </a:bodyPr>
          <a:lstStyle/>
          <a:p>
            <a:pPr defTabSz="914400">
              <a:defRPr/>
            </a:pPr>
            <a:r>
              <a:rPr lang="en-US" sz="2400" kern="0" spc="-102" dirty="0" smtClean="0">
                <a:ln w="3175">
                  <a:noFill/>
                </a:ln>
                <a:solidFill>
                  <a:srgbClr val="DC3C00"/>
                </a:solidFill>
                <a:latin typeface="Segoe UI Light"/>
                <a:cs typeface="Segoe UI" pitchFamily="34" charset="0"/>
              </a:rPr>
              <a:t>Average Load Time</a:t>
            </a:r>
            <a:endParaRPr lang="en-US" sz="900" kern="0" dirty="0" smtClean="0">
              <a:solidFill>
                <a:srgbClr val="DC3C00"/>
              </a:solidFill>
            </a:endParaRPr>
          </a:p>
        </p:txBody>
      </p:sp>
      <p:sp>
        <p:nvSpPr>
          <p:cNvPr id="10" name="Line 12"/>
          <p:cNvSpPr>
            <a:spLocks noChangeShapeType="1"/>
          </p:cNvSpPr>
          <p:nvPr/>
        </p:nvSpPr>
        <p:spPr bwMode="auto">
          <a:xfrm rot="10800000" flipH="1" flipV="1">
            <a:off x="2032805" y="1665583"/>
            <a:ext cx="2133601" cy="0"/>
          </a:xfrm>
          <a:prstGeom prst="line">
            <a:avLst/>
          </a:prstGeom>
          <a:noFill/>
          <a:ln w="25400" cap="flat">
            <a:solidFill>
              <a:schemeClr val="tx1"/>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1" name="Line 12"/>
          <p:cNvSpPr>
            <a:spLocks noChangeShapeType="1"/>
          </p:cNvSpPr>
          <p:nvPr/>
        </p:nvSpPr>
        <p:spPr bwMode="auto">
          <a:xfrm rot="10800000" flipH="1" flipV="1">
            <a:off x="1646238" y="2359458"/>
            <a:ext cx="3779834" cy="25283"/>
          </a:xfrm>
          <a:prstGeom prst="line">
            <a:avLst/>
          </a:prstGeom>
          <a:noFill/>
          <a:ln w="25400" cap="flat">
            <a:solidFill>
              <a:schemeClr val="tx1"/>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2" name="Line 12"/>
          <p:cNvSpPr>
            <a:spLocks noChangeShapeType="1"/>
          </p:cNvSpPr>
          <p:nvPr/>
        </p:nvSpPr>
        <p:spPr bwMode="auto">
          <a:xfrm rot="10800000" flipH="1">
            <a:off x="2865438" y="3556633"/>
            <a:ext cx="3358368" cy="1"/>
          </a:xfrm>
          <a:prstGeom prst="line">
            <a:avLst/>
          </a:prstGeom>
          <a:noFill/>
          <a:ln w="25400" cap="flat">
            <a:solidFill>
              <a:schemeClr val="tx1"/>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3" name="AutoShape 1"/>
          <p:cNvSpPr>
            <a:spLocks/>
          </p:cNvSpPr>
          <p:nvPr/>
        </p:nvSpPr>
        <p:spPr bwMode="auto">
          <a:xfrm>
            <a:off x="10561637" y="1765038"/>
            <a:ext cx="1677140" cy="271362"/>
          </a:xfrm>
          <a:custGeom>
            <a:avLst/>
            <a:gdLst/>
            <a:ahLst/>
            <a:cxnLst/>
            <a:rect l="0" t="0" r="r" b="b"/>
            <a:pathLst>
              <a:path w="21600" h="21600">
                <a:moveTo>
                  <a:pt x="2003" y="0"/>
                </a:moveTo>
                <a:lnTo>
                  <a:pt x="0" y="21600"/>
                </a:lnTo>
                <a:lnTo>
                  <a:pt x="21600" y="21600"/>
                </a:lnTo>
                <a:lnTo>
                  <a:pt x="19597" y="0"/>
                </a:lnTo>
                <a:cubicBezTo>
                  <a:pt x="19597" y="0"/>
                  <a:pt x="2003" y="0"/>
                  <a:pt x="2003" y="0"/>
                </a:cubicBezTo>
                <a:close/>
                <a:moveTo>
                  <a:pt x="2003"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14" name="AutoShape 2"/>
          <p:cNvSpPr>
            <a:spLocks/>
          </p:cNvSpPr>
          <p:nvPr/>
        </p:nvSpPr>
        <p:spPr bwMode="auto">
          <a:xfrm>
            <a:off x="10903162" y="1095778"/>
            <a:ext cx="994088" cy="274022"/>
          </a:xfrm>
          <a:custGeom>
            <a:avLst/>
            <a:gdLst/>
            <a:ahLst/>
            <a:cxnLst/>
            <a:rect l="0" t="0" r="r" b="b"/>
            <a:pathLst>
              <a:path w="21600" h="21600">
                <a:moveTo>
                  <a:pt x="3412" y="0"/>
                </a:moveTo>
                <a:lnTo>
                  <a:pt x="0" y="21600"/>
                </a:lnTo>
                <a:lnTo>
                  <a:pt x="21600" y="21600"/>
                </a:lnTo>
                <a:lnTo>
                  <a:pt x="18188" y="0"/>
                </a:lnTo>
                <a:cubicBezTo>
                  <a:pt x="18188" y="0"/>
                  <a:pt x="3412" y="0"/>
                  <a:pt x="3412" y="0"/>
                </a:cubicBezTo>
                <a:close/>
                <a:moveTo>
                  <a:pt x="3412" y="0"/>
                </a:moveTo>
              </a:path>
            </a:pathLst>
          </a:custGeom>
          <a:solidFill>
            <a:srgbClr val="DC3B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15" name="AutoShape 3"/>
          <p:cNvSpPr>
            <a:spLocks/>
          </p:cNvSpPr>
          <p:nvPr/>
        </p:nvSpPr>
        <p:spPr bwMode="auto">
          <a:xfrm>
            <a:off x="10732400" y="1431738"/>
            <a:ext cx="1335613" cy="271362"/>
          </a:xfrm>
          <a:custGeom>
            <a:avLst/>
            <a:gdLst/>
            <a:ahLst/>
            <a:cxnLst/>
            <a:rect l="0" t="0" r="r" b="b"/>
            <a:pathLst>
              <a:path w="21600" h="21600">
                <a:moveTo>
                  <a:pt x="21600" y="21600"/>
                </a:moveTo>
                <a:lnTo>
                  <a:pt x="19085" y="0"/>
                </a:lnTo>
                <a:lnTo>
                  <a:pt x="2515" y="0"/>
                </a:lnTo>
                <a:lnTo>
                  <a:pt x="0" y="21600"/>
                </a:lnTo>
                <a:cubicBezTo>
                  <a:pt x="0" y="21600"/>
                  <a:pt x="21600" y="21600"/>
                  <a:pt x="21600" y="21600"/>
                </a:cubicBezTo>
                <a:close/>
                <a:moveTo>
                  <a:pt x="21600" y="2160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16" name="AutoShape 4"/>
          <p:cNvSpPr>
            <a:spLocks/>
          </p:cNvSpPr>
          <p:nvPr/>
        </p:nvSpPr>
        <p:spPr bwMode="auto">
          <a:xfrm>
            <a:off x="11075450" y="771963"/>
            <a:ext cx="649511" cy="271362"/>
          </a:xfrm>
          <a:custGeom>
            <a:avLst/>
            <a:gdLst/>
            <a:ahLst/>
            <a:cxnLst/>
            <a:rect l="0" t="0" r="r" b="b"/>
            <a:pathLst>
              <a:path w="21600" h="21600">
                <a:moveTo>
                  <a:pt x="5172" y="0"/>
                </a:moveTo>
                <a:lnTo>
                  <a:pt x="0" y="21600"/>
                </a:lnTo>
                <a:lnTo>
                  <a:pt x="21600" y="21600"/>
                </a:lnTo>
                <a:lnTo>
                  <a:pt x="16428" y="0"/>
                </a:lnTo>
                <a:cubicBezTo>
                  <a:pt x="16428" y="0"/>
                  <a:pt x="5172" y="0"/>
                  <a:pt x="5172" y="0"/>
                </a:cubicBezTo>
                <a:close/>
                <a:moveTo>
                  <a:pt x="5172"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17" name="AutoShape 5"/>
          <p:cNvSpPr>
            <a:spLocks/>
          </p:cNvSpPr>
          <p:nvPr/>
        </p:nvSpPr>
        <p:spPr bwMode="auto">
          <a:xfrm>
            <a:off x="11246213" y="450809"/>
            <a:ext cx="307984" cy="268701"/>
          </a:xfrm>
          <a:custGeom>
            <a:avLst/>
            <a:gdLst/>
            <a:ahLst/>
            <a:cxnLst/>
            <a:rect l="0" t="0" r="r" b="b"/>
            <a:pathLst>
              <a:path w="21600" h="21600">
                <a:moveTo>
                  <a:pt x="0" y="21600"/>
                </a:moveTo>
                <a:lnTo>
                  <a:pt x="21600" y="21600"/>
                </a:lnTo>
                <a:lnTo>
                  <a:pt x="10800" y="0"/>
                </a:lnTo>
                <a:cubicBezTo>
                  <a:pt x="10800" y="0"/>
                  <a:pt x="0" y="21600"/>
                  <a:pt x="0" y="21600"/>
                </a:cubicBezTo>
                <a:close/>
                <a:moveTo>
                  <a:pt x="0" y="21600"/>
                </a:moveTo>
              </a:path>
            </a:pathLst>
          </a:custGeom>
          <a:solidFill>
            <a:srgbClr val="FF8C00"/>
          </a:solidFill>
          <a:ln>
            <a:noFill/>
          </a:ln>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Tree>
    <p:extLst>
      <p:ext uri="{BB962C8B-B14F-4D97-AF65-F5344CB8AC3E}">
        <p14:creationId xmlns:p14="http://schemas.microsoft.com/office/powerpoint/2010/main" val="121848587"/>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11"/>
          <p:cNvGraphicFramePr/>
          <p:nvPr>
            <p:extLst/>
          </p:nvPr>
        </p:nvGraphicFramePr>
        <p:xfrm>
          <a:off x="2477903" y="1212849"/>
          <a:ext cx="8254497" cy="5502998"/>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p:txBody>
          <a:bodyPr/>
          <a:lstStyle/>
          <a:p>
            <a:r>
              <a:rPr lang="en-US" dirty="0" smtClean="0"/>
              <a:t>Traffic – Session Anomalies</a:t>
            </a:r>
            <a:endParaRPr lang="en-US" dirty="0"/>
          </a:p>
        </p:txBody>
      </p:sp>
      <p:sp>
        <p:nvSpPr>
          <p:cNvPr id="4" name="AutoShape 1"/>
          <p:cNvSpPr>
            <a:spLocks/>
          </p:cNvSpPr>
          <p:nvPr/>
        </p:nvSpPr>
        <p:spPr bwMode="auto">
          <a:xfrm>
            <a:off x="10561637" y="1765038"/>
            <a:ext cx="1677140" cy="271362"/>
          </a:xfrm>
          <a:custGeom>
            <a:avLst/>
            <a:gdLst/>
            <a:ahLst/>
            <a:cxnLst/>
            <a:rect l="0" t="0" r="r" b="b"/>
            <a:pathLst>
              <a:path w="21600" h="21600">
                <a:moveTo>
                  <a:pt x="2003" y="0"/>
                </a:moveTo>
                <a:lnTo>
                  <a:pt x="0" y="21600"/>
                </a:lnTo>
                <a:lnTo>
                  <a:pt x="21600" y="21600"/>
                </a:lnTo>
                <a:lnTo>
                  <a:pt x="19597" y="0"/>
                </a:lnTo>
                <a:cubicBezTo>
                  <a:pt x="19597" y="0"/>
                  <a:pt x="2003" y="0"/>
                  <a:pt x="2003" y="0"/>
                </a:cubicBezTo>
                <a:close/>
                <a:moveTo>
                  <a:pt x="2003"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5" name="AutoShape 2"/>
          <p:cNvSpPr>
            <a:spLocks/>
          </p:cNvSpPr>
          <p:nvPr/>
        </p:nvSpPr>
        <p:spPr bwMode="auto">
          <a:xfrm>
            <a:off x="10903162" y="1095778"/>
            <a:ext cx="994088" cy="274022"/>
          </a:xfrm>
          <a:custGeom>
            <a:avLst/>
            <a:gdLst/>
            <a:ahLst/>
            <a:cxnLst/>
            <a:rect l="0" t="0" r="r" b="b"/>
            <a:pathLst>
              <a:path w="21600" h="21600">
                <a:moveTo>
                  <a:pt x="3412" y="0"/>
                </a:moveTo>
                <a:lnTo>
                  <a:pt x="0" y="21600"/>
                </a:lnTo>
                <a:lnTo>
                  <a:pt x="21600" y="21600"/>
                </a:lnTo>
                <a:lnTo>
                  <a:pt x="18188" y="0"/>
                </a:lnTo>
                <a:cubicBezTo>
                  <a:pt x="18188" y="0"/>
                  <a:pt x="3412" y="0"/>
                  <a:pt x="3412" y="0"/>
                </a:cubicBezTo>
                <a:close/>
                <a:moveTo>
                  <a:pt x="3412" y="0"/>
                </a:moveTo>
              </a:path>
            </a:pathLst>
          </a:custGeom>
          <a:solidFill>
            <a:srgbClr val="DC3B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6" name="AutoShape 3"/>
          <p:cNvSpPr>
            <a:spLocks/>
          </p:cNvSpPr>
          <p:nvPr/>
        </p:nvSpPr>
        <p:spPr bwMode="auto">
          <a:xfrm>
            <a:off x="10732400" y="1431738"/>
            <a:ext cx="1335613" cy="271362"/>
          </a:xfrm>
          <a:custGeom>
            <a:avLst/>
            <a:gdLst/>
            <a:ahLst/>
            <a:cxnLst/>
            <a:rect l="0" t="0" r="r" b="b"/>
            <a:pathLst>
              <a:path w="21600" h="21600">
                <a:moveTo>
                  <a:pt x="21600" y="21600"/>
                </a:moveTo>
                <a:lnTo>
                  <a:pt x="19085" y="0"/>
                </a:lnTo>
                <a:lnTo>
                  <a:pt x="2515" y="0"/>
                </a:lnTo>
                <a:lnTo>
                  <a:pt x="0" y="21600"/>
                </a:lnTo>
                <a:cubicBezTo>
                  <a:pt x="0" y="21600"/>
                  <a:pt x="21600" y="21600"/>
                  <a:pt x="21600" y="21600"/>
                </a:cubicBezTo>
                <a:close/>
                <a:moveTo>
                  <a:pt x="21600" y="2160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7" name="AutoShape 4"/>
          <p:cNvSpPr>
            <a:spLocks/>
          </p:cNvSpPr>
          <p:nvPr/>
        </p:nvSpPr>
        <p:spPr bwMode="auto">
          <a:xfrm>
            <a:off x="11075450" y="771963"/>
            <a:ext cx="649511" cy="271362"/>
          </a:xfrm>
          <a:custGeom>
            <a:avLst/>
            <a:gdLst/>
            <a:ahLst/>
            <a:cxnLst/>
            <a:rect l="0" t="0" r="r" b="b"/>
            <a:pathLst>
              <a:path w="21600" h="21600">
                <a:moveTo>
                  <a:pt x="5172" y="0"/>
                </a:moveTo>
                <a:lnTo>
                  <a:pt x="0" y="21600"/>
                </a:lnTo>
                <a:lnTo>
                  <a:pt x="21600" y="21600"/>
                </a:lnTo>
                <a:lnTo>
                  <a:pt x="16428" y="0"/>
                </a:lnTo>
                <a:cubicBezTo>
                  <a:pt x="16428" y="0"/>
                  <a:pt x="5172" y="0"/>
                  <a:pt x="5172" y="0"/>
                </a:cubicBezTo>
                <a:close/>
                <a:moveTo>
                  <a:pt x="5172"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8" name="AutoShape 5"/>
          <p:cNvSpPr>
            <a:spLocks/>
          </p:cNvSpPr>
          <p:nvPr/>
        </p:nvSpPr>
        <p:spPr bwMode="auto">
          <a:xfrm>
            <a:off x="11246213" y="450809"/>
            <a:ext cx="307984" cy="268701"/>
          </a:xfrm>
          <a:custGeom>
            <a:avLst/>
            <a:gdLst/>
            <a:ahLst/>
            <a:cxnLst/>
            <a:rect l="0" t="0" r="r" b="b"/>
            <a:pathLst>
              <a:path w="21600" h="21600">
                <a:moveTo>
                  <a:pt x="0" y="21600"/>
                </a:moveTo>
                <a:lnTo>
                  <a:pt x="21600" y="21600"/>
                </a:lnTo>
                <a:lnTo>
                  <a:pt x="10800" y="0"/>
                </a:lnTo>
                <a:cubicBezTo>
                  <a:pt x="10800" y="0"/>
                  <a:pt x="0" y="21600"/>
                  <a:pt x="0" y="21600"/>
                </a:cubicBezTo>
                <a:close/>
                <a:moveTo>
                  <a:pt x="0" y="21600"/>
                </a:moveTo>
              </a:path>
            </a:pathLst>
          </a:custGeom>
          <a:solidFill>
            <a:srgbClr val="FF8C00"/>
          </a:solidFill>
          <a:ln>
            <a:noFill/>
          </a:ln>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9" name="Rectangle 8"/>
          <p:cNvSpPr/>
          <p:nvPr/>
        </p:nvSpPr>
        <p:spPr>
          <a:xfrm>
            <a:off x="9216192" y="3736005"/>
            <a:ext cx="1643783" cy="461665"/>
          </a:xfrm>
          <a:prstGeom prst="rect">
            <a:avLst/>
          </a:prstGeom>
        </p:spPr>
        <p:txBody>
          <a:bodyPr wrap="none">
            <a:spAutoFit/>
          </a:bodyPr>
          <a:lstStyle/>
          <a:p>
            <a:r>
              <a:rPr lang="en-US" sz="2400" spc="-102" dirty="0" smtClean="0">
                <a:ln w="3175">
                  <a:noFill/>
                </a:ln>
                <a:gradFill>
                  <a:gsLst>
                    <a:gs pos="16058">
                      <a:srgbClr val="505050"/>
                    </a:gs>
                    <a:gs pos="26000">
                      <a:srgbClr val="505050"/>
                    </a:gs>
                  </a:gsLst>
                  <a:lin ang="5400000" scaled="1"/>
                </a:gradFill>
                <a:cs typeface="Segoe UI" panose="020B0502040204020203" pitchFamily="34" charset="0"/>
              </a:rPr>
              <a:t>/</a:t>
            </a:r>
            <a:r>
              <a:rPr lang="en-US" sz="2400" spc="-102" dirty="0" err="1" smtClean="0">
                <a:ln w="3175">
                  <a:noFill/>
                </a:ln>
                <a:gradFill>
                  <a:gsLst>
                    <a:gs pos="16058">
                      <a:srgbClr val="505050"/>
                    </a:gs>
                    <a:gs pos="26000">
                      <a:srgbClr val="505050"/>
                    </a:gs>
                  </a:gsLst>
                  <a:lin ang="5400000" scaled="1"/>
                </a:gradFill>
                <a:cs typeface="Segoe UI" panose="020B0502040204020203" pitchFamily="34" charset="0"/>
              </a:rPr>
              <a:t>abc</a:t>
            </a:r>
            <a:r>
              <a:rPr lang="en-US" sz="2400" spc="-102" dirty="0" smtClean="0">
                <a:ln w="3175">
                  <a:noFill/>
                </a:ln>
                <a:gradFill>
                  <a:gsLst>
                    <a:gs pos="16058">
                      <a:srgbClr val="505050"/>
                    </a:gs>
                    <a:gs pos="26000">
                      <a:srgbClr val="505050"/>
                    </a:gs>
                  </a:gsLst>
                  <a:lin ang="5400000" scaled="1"/>
                </a:gradFill>
                <a:cs typeface="Segoe UI" panose="020B0502040204020203" pitchFamily="34" charset="0"/>
              </a:rPr>
              <a:t>/</a:t>
            </a:r>
            <a:r>
              <a:rPr lang="en-US" sz="2400" spc="-102" dirty="0" err="1" smtClean="0">
                <a:ln w="3175">
                  <a:noFill/>
                </a:ln>
                <a:gradFill>
                  <a:gsLst>
                    <a:gs pos="16058">
                      <a:srgbClr val="505050"/>
                    </a:gs>
                    <a:gs pos="26000">
                      <a:srgbClr val="505050"/>
                    </a:gs>
                  </a:gsLst>
                  <a:lin ang="5400000" scaled="1"/>
                </a:gradFill>
                <a:cs typeface="Segoe UI" panose="020B0502040204020203" pitchFamily="34" charset="0"/>
              </a:rPr>
              <a:t>gc</a:t>
            </a:r>
            <a:r>
              <a:rPr lang="en-US" sz="2400" spc="-102" dirty="0" smtClean="0">
                <a:ln w="3175">
                  <a:noFill/>
                </a:ln>
                <a:gradFill>
                  <a:gsLst>
                    <a:gs pos="16058">
                      <a:srgbClr val="505050"/>
                    </a:gs>
                    <a:gs pos="26000">
                      <a:srgbClr val="505050"/>
                    </a:gs>
                  </a:gsLst>
                  <a:lin ang="5400000" scaled="1"/>
                </a:gradFill>
                <a:cs typeface="Segoe UI" panose="020B0502040204020203" pitchFamily="34" charset="0"/>
              </a:rPr>
              <a:t>/big</a:t>
            </a:r>
            <a:endParaRPr lang="en-US" sz="900" dirty="0">
              <a:gradFill>
                <a:gsLst>
                  <a:gs pos="16058">
                    <a:srgbClr val="505050"/>
                  </a:gs>
                  <a:gs pos="26000">
                    <a:srgbClr val="505050"/>
                  </a:gs>
                </a:gsLst>
                <a:lin ang="5400000" scaled="1"/>
              </a:gradFill>
              <a:cs typeface="Segoe UI" panose="020B0502040204020203" pitchFamily="34" charset="0"/>
            </a:endParaRPr>
          </a:p>
        </p:txBody>
      </p:sp>
      <p:sp>
        <p:nvSpPr>
          <p:cNvPr id="10" name="Rectangle 9"/>
          <p:cNvSpPr/>
          <p:nvPr/>
        </p:nvSpPr>
        <p:spPr>
          <a:xfrm>
            <a:off x="2746830" y="4061632"/>
            <a:ext cx="291811" cy="461665"/>
          </a:xfrm>
          <a:prstGeom prst="rect">
            <a:avLst/>
          </a:prstGeom>
        </p:spPr>
        <p:txBody>
          <a:bodyPr wrap="none">
            <a:spAutoFit/>
          </a:bodyPr>
          <a:lstStyle/>
          <a:p>
            <a:r>
              <a:rPr lang="en-US" sz="2400" spc="-102" dirty="0" smtClean="0">
                <a:ln w="3175">
                  <a:noFill/>
                </a:ln>
                <a:gradFill>
                  <a:gsLst>
                    <a:gs pos="16058">
                      <a:srgbClr val="505050"/>
                    </a:gs>
                    <a:gs pos="26000">
                      <a:srgbClr val="505050"/>
                    </a:gs>
                  </a:gsLst>
                  <a:lin ang="5400000" scaled="1"/>
                </a:gradFill>
                <a:cs typeface="Segoe UI" panose="020B0502040204020203" pitchFamily="34" charset="0"/>
              </a:rPr>
              <a:t>/</a:t>
            </a:r>
            <a:endParaRPr lang="en-US" sz="900" dirty="0">
              <a:gradFill>
                <a:gsLst>
                  <a:gs pos="16058">
                    <a:srgbClr val="505050"/>
                  </a:gs>
                  <a:gs pos="26000">
                    <a:srgbClr val="505050"/>
                  </a:gs>
                </a:gsLst>
                <a:lin ang="5400000" scaled="1"/>
              </a:gradFill>
              <a:cs typeface="Segoe UI" panose="020B0502040204020203" pitchFamily="34" charset="0"/>
            </a:endParaRPr>
          </a:p>
        </p:txBody>
      </p:sp>
      <p:sp>
        <p:nvSpPr>
          <p:cNvPr id="11" name="Rectangle 10"/>
          <p:cNvSpPr/>
          <p:nvPr/>
        </p:nvSpPr>
        <p:spPr>
          <a:xfrm>
            <a:off x="612937" y="3073605"/>
            <a:ext cx="1143070" cy="461665"/>
          </a:xfrm>
          <a:prstGeom prst="rect">
            <a:avLst/>
          </a:prstGeom>
        </p:spPr>
        <p:txBody>
          <a:bodyPr wrap="none">
            <a:spAutoFit/>
          </a:bodyPr>
          <a:lstStyle/>
          <a:p>
            <a:r>
              <a:rPr lang="en-US" sz="2400" spc="-102" dirty="0" smtClean="0">
                <a:ln w="3175">
                  <a:noFill/>
                </a:ln>
                <a:gradFill>
                  <a:gsLst>
                    <a:gs pos="16058">
                      <a:srgbClr val="505050"/>
                    </a:gs>
                    <a:gs pos="26000">
                      <a:srgbClr val="505050"/>
                    </a:gs>
                  </a:gsLst>
                  <a:lin ang="5400000" scaled="1"/>
                </a:gradFill>
                <a:cs typeface="Segoe UI" panose="020B0502040204020203" pitchFamily="34" charset="0"/>
              </a:rPr>
              <a:t>/abo/se</a:t>
            </a:r>
          </a:p>
        </p:txBody>
      </p:sp>
      <p:sp>
        <p:nvSpPr>
          <p:cNvPr id="13" name="Rectangle 12"/>
          <p:cNvSpPr/>
          <p:nvPr/>
        </p:nvSpPr>
        <p:spPr>
          <a:xfrm>
            <a:off x="1184472" y="2222077"/>
            <a:ext cx="2202462" cy="461665"/>
          </a:xfrm>
          <a:prstGeom prst="rect">
            <a:avLst/>
          </a:prstGeom>
        </p:spPr>
        <p:txBody>
          <a:bodyPr wrap="none">
            <a:spAutoFit/>
          </a:bodyPr>
          <a:lstStyle/>
          <a:p>
            <a:r>
              <a:rPr lang="en-US" sz="2400" spc="-102" dirty="0" smtClean="0">
                <a:ln w="3175">
                  <a:noFill/>
                </a:ln>
                <a:gradFill>
                  <a:gsLst>
                    <a:gs pos="16058">
                      <a:srgbClr val="505050"/>
                    </a:gs>
                    <a:gs pos="26000">
                      <a:srgbClr val="505050"/>
                    </a:gs>
                  </a:gsLst>
                  <a:lin ang="5400000" scaled="1"/>
                </a:gradFill>
                <a:cs typeface="Segoe UI" panose="020B0502040204020203" pitchFamily="34" charset="0"/>
              </a:rPr>
              <a:t>/abo/</a:t>
            </a:r>
            <a:r>
              <a:rPr lang="en-US" sz="2400" spc="-102" dirty="0" err="1" smtClean="0">
                <a:ln w="3175">
                  <a:noFill/>
                </a:ln>
                <a:gradFill>
                  <a:gsLst>
                    <a:gs pos="16058">
                      <a:srgbClr val="505050"/>
                    </a:gs>
                    <a:gs pos="26000">
                      <a:srgbClr val="505050"/>
                    </a:gs>
                  </a:gsLst>
                  <a:lin ang="5400000" scaled="1"/>
                </a:gradFill>
                <a:cs typeface="Segoe UI" panose="020B0502040204020203" pitchFamily="34" charset="0"/>
              </a:rPr>
              <a:t>vHelpDesk</a:t>
            </a:r>
            <a:endParaRPr lang="en-US" sz="900" dirty="0">
              <a:gradFill>
                <a:gsLst>
                  <a:gs pos="16058">
                    <a:srgbClr val="505050"/>
                  </a:gs>
                  <a:gs pos="26000">
                    <a:srgbClr val="505050"/>
                  </a:gs>
                </a:gsLst>
                <a:lin ang="5400000" scaled="1"/>
              </a:gradFill>
              <a:cs typeface="Segoe UI" panose="020B0502040204020203" pitchFamily="34" charset="0"/>
            </a:endParaRPr>
          </a:p>
        </p:txBody>
      </p:sp>
      <p:sp>
        <p:nvSpPr>
          <p:cNvPr id="14" name="Rectangle 13"/>
          <p:cNvSpPr/>
          <p:nvPr/>
        </p:nvSpPr>
        <p:spPr>
          <a:xfrm>
            <a:off x="2636837" y="1475225"/>
            <a:ext cx="898323" cy="461665"/>
          </a:xfrm>
          <a:prstGeom prst="rect">
            <a:avLst/>
          </a:prstGeom>
        </p:spPr>
        <p:txBody>
          <a:bodyPr wrap="none">
            <a:spAutoFit/>
          </a:bodyPr>
          <a:lstStyle/>
          <a:p>
            <a:r>
              <a:rPr lang="en-US" sz="2400" spc="-102" dirty="0" smtClean="0">
                <a:ln w="3175">
                  <a:noFill/>
                </a:ln>
                <a:gradFill>
                  <a:gsLst>
                    <a:gs pos="16058">
                      <a:srgbClr val="505050"/>
                    </a:gs>
                    <a:gs pos="26000">
                      <a:srgbClr val="505050"/>
                    </a:gs>
                  </a:gsLst>
                  <a:lin ang="5400000" scaled="1"/>
                </a:gradFill>
                <a:cs typeface="Segoe UI" panose="020B0502040204020203" pitchFamily="34" charset="0"/>
              </a:rPr>
              <a:t>Other</a:t>
            </a:r>
            <a:endParaRPr lang="en-US" sz="900" dirty="0">
              <a:gradFill>
                <a:gsLst>
                  <a:gs pos="16058">
                    <a:srgbClr val="505050"/>
                  </a:gs>
                  <a:gs pos="26000">
                    <a:srgbClr val="505050"/>
                  </a:gs>
                </a:gsLst>
                <a:lin ang="5400000" scaled="1"/>
              </a:gradFill>
              <a:cs typeface="Segoe UI" panose="020B0502040204020203" pitchFamily="34" charset="0"/>
            </a:endParaRPr>
          </a:p>
        </p:txBody>
      </p:sp>
      <p:cxnSp>
        <p:nvCxnSpPr>
          <p:cNvPr id="15" name="Straight Connector 14"/>
          <p:cNvCxnSpPr/>
          <p:nvPr/>
        </p:nvCxnSpPr>
        <p:spPr>
          <a:xfrm>
            <a:off x="9619868" y="2963862"/>
            <a:ext cx="0" cy="0"/>
          </a:xfrm>
          <a:prstGeom prst="line">
            <a:avLst/>
          </a:prstGeom>
          <a:ln w="158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3627437" y="1706058"/>
            <a:ext cx="2133600" cy="0"/>
          </a:xfrm>
          <a:prstGeom prst="line">
            <a:avLst/>
          </a:prstGeom>
          <a:ln w="158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3535160" y="2430462"/>
            <a:ext cx="1235277" cy="0"/>
          </a:xfrm>
          <a:prstGeom prst="line">
            <a:avLst/>
          </a:prstGeom>
          <a:ln w="158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11" idx="3"/>
          </p:cNvCxnSpPr>
          <p:nvPr/>
        </p:nvCxnSpPr>
        <p:spPr>
          <a:xfrm>
            <a:off x="1756007" y="3304438"/>
            <a:ext cx="2565268" cy="0"/>
          </a:xfrm>
          <a:prstGeom prst="line">
            <a:avLst/>
          </a:prstGeom>
          <a:ln w="158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069921" y="4292464"/>
            <a:ext cx="1235277" cy="0"/>
          </a:xfrm>
          <a:prstGeom prst="line">
            <a:avLst/>
          </a:prstGeom>
          <a:ln w="158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7364344"/>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Traffic – Action Items</a:t>
            </a:r>
            <a:endParaRPr lang="en-US" dirty="0"/>
          </a:p>
        </p:txBody>
      </p:sp>
      <p:sp>
        <p:nvSpPr>
          <p:cNvPr id="5" name="AutoShape 1"/>
          <p:cNvSpPr>
            <a:spLocks/>
          </p:cNvSpPr>
          <p:nvPr/>
        </p:nvSpPr>
        <p:spPr bwMode="auto">
          <a:xfrm>
            <a:off x="10561637" y="1765038"/>
            <a:ext cx="1677140" cy="271362"/>
          </a:xfrm>
          <a:custGeom>
            <a:avLst/>
            <a:gdLst/>
            <a:ahLst/>
            <a:cxnLst/>
            <a:rect l="0" t="0" r="r" b="b"/>
            <a:pathLst>
              <a:path w="21600" h="21600">
                <a:moveTo>
                  <a:pt x="2003" y="0"/>
                </a:moveTo>
                <a:lnTo>
                  <a:pt x="0" y="21600"/>
                </a:lnTo>
                <a:lnTo>
                  <a:pt x="21600" y="21600"/>
                </a:lnTo>
                <a:lnTo>
                  <a:pt x="19597" y="0"/>
                </a:lnTo>
                <a:cubicBezTo>
                  <a:pt x="19597" y="0"/>
                  <a:pt x="2003" y="0"/>
                  <a:pt x="2003" y="0"/>
                </a:cubicBezTo>
                <a:close/>
                <a:moveTo>
                  <a:pt x="2003"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7" name="AutoShape 2"/>
          <p:cNvSpPr>
            <a:spLocks/>
          </p:cNvSpPr>
          <p:nvPr/>
        </p:nvSpPr>
        <p:spPr bwMode="auto">
          <a:xfrm>
            <a:off x="10903162" y="1095778"/>
            <a:ext cx="994088" cy="274022"/>
          </a:xfrm>
          <a:custGeom>
            <a:avLst/>
            <a:gdLst/>
            <a:ahLst/>
            <a:cxnLst/>
            <a:rect l="0" t="0" r="r" b="b"/>
            <a:pathLst>
              <a:path w="21600" h="21600">
                <a:moveTo>
                  <a:pt x="3412" y="0"/>
                </a:moveTo>
                <a:lnTo>
                  <a:pt x="0" y="21600"/>
                </a:lnTo>
                <a:lnTo>
                  <a:pt x="21600" y="21600"/>
                </a:lnTo>
                <a:lnTo>
                  <a:pt x="18188" y="0"/>
                </a:lnTo>
                <a:cubicBezTo>
                  <a:pt x="18188" y="0"/>
                  <a:pt x="3412" y="0"/>
                  <a:pt x="3412" y="0"/>
                </a:cubicBezTo>
                <a:close/>
                <a:moveTo>
                  <a:pt x="3412" y="0"/>
                </a:moveTo>
              </a:path>
            </a:pathLst>
          </a:custGeom>
          <a:solidFill>
            <a:srgbClr val="DC3B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8" name="AutoShape 3"/>
          <p:cNvSpPr>
            <a:spLocks/>
          </p:cNvSpPr>
          <p:nvPr/>
        </p:nvSpPr>
        <p:spPr bwMode="auto">
          <a:xfrm>
            <a:off x="10732400" y="1431738"/>
            <a:ext cx="1335613" cy="271362"/>
          </a:xfrm>
          <a:custGeom>
            <a:avLst/>
            <a:gdLst/>
            <a:ahLst/>
            <a:cxnLst/>
            <a:rect l="0" t="0" r="r" b="b"/>
            <a:pathLst>
              <a:path w="21600" h="21600">
                <a:moveTo>
                  <a:pt x="21600" y="21600"/>
                </a:moveTo>
                <a:lnTo>
                  <a:pt x="19085" y="0"/>
                </a:lnTo>
                <a:lnTo>
                  <a:pt x="2515" y="0"/>
                </a:lnTo>
                <a:lnTo>
                  <a:pt x="0" y="21600"/>
                </a:lnTo>
                <a:cubicBezTo>
                  <a:pt x="0" y="21600"/>
                  <a:pt x="21600" y="21600"/>
                  <a:pt x="21600" y="21600"/>
                </a:cubicBezTo>
                <a:close/>
                <a:moveTo>
                  <a:pt x="21600" y="2160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9" name="AutoShape 4"/>
          <p:cNvSpPr>
            <a:spLocks/>
          </p:cNvSpPr>
          <p:nvPr/>
        </p:nvSpPr>
        <p:spPr bwMode="auto">
          <a:xfrm>
            <a:off x="11075450" y="771963"/>
            <a:ext cx="649511" cy="271362"/>
          </a:xfrm>
          <a:custGeom>
            <a:avLst/>
            <a:gdLst/>
            <a:ahLst/>
            <a:cxnLst/>
            <a:rect l="0" t="0" r="r" b="b"/>
            <a:pathLst>
              <a:path w="21600" h="21600">
                <a:moveTo>
                  <a:pt x="5172" y="0"/>
                </a:moveTo>
                <a:lnTo>
                  <a:pt x="0" y="21600"/>
                </a:lnTo>
                <a:lnTo>
                  <a:pt x="21600" y="21600"/>
                </a:lnTo>
                <a:lnTo>
                  <a:pt x="16428" y="0"/>
                </a:lnTo>
                <a:cubicBezTo>
                  <a:pt x="16428" y="0"/>
                  <a:pt x="5172" y="0"/>
                  <a:pt x="5172" y="0"/>
                </a:cubicBezTo>
                <a:close/>
                <a:moveTo>
                  <a:pt x="5172"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10" name="AutoShape 5"/>
          <p:cNvSpPr>
            <a:spLocks/>
          </p:cNvSpPr>
          <p:nvPr/>
        </p:nvSpPr>
        <p:spPr bwMode="auto">
          <a:xfrm>
            <a:off x="11246213" y="450809"/>
            <a:ext cx="307984" cy="268701"/>
          </a:xfrm>
          <a:custGeom>
            <a:avLst/>
            <a:gdLst/>
            <a:ahLst/>
            <a:cxnLst/>
            <a:rect l="0" t="0" r="r" b="b"/>
            <a:pathLst>
              <a:path w="21600" h="21600">
                <a:moveTo>
                  <a:pt x="0" y="21600"/>
                </a:moveTo>
                <a:lnTo>
                  <a:pt x="21600" y="21600"/>
                </a:lnTo>
                <a:lnTo>
                  <a:pt x="10800" y="0"/>
                </a:lnTo>
                <a:cubicBezTo>
                  <a:pt x="10800" y="0"/>
                  <a:pt x="0" y="21600"/>
                  <a:pt x="0" y="21600"/>
                </a:cubicBezTo>
                <a:close/>
                <a:moveTo>
                  <a:pt x="0" y="21600"/>
                </a:moveTo>
              </a:path>
            </a:pathLst>
          </a:custGeom>
          <a:solidFill>
            <a:srgbClr val="FF8C00"/>
          </a:solidFill>
          <a:ln>
            <a:noFill/>
          </a:ln>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4" name="Text Placeholder 5"/>
          <p:cNvSpPr>
            <a:spLocks noGrp="1"/>
          </p:cNvSpPr>
          <p:nvPr>
            <p:ph type="body" sz="quarter" idx="4294967295"/>
          </p:nvPr>
        </p:nvSpPr>
        <p:spPr>
          <a:xfrm>
            <a:off x="274637" y="1212850"/>
            <a:ext cx="8381999" cy="3668697"/>
          </a:xfrm>
          <a:prstGeom prst="rect">
            <a:avLst/>
          </a:prstGeom>
        </p:spPr>
        <p:txBody>
          <a:bodyPr/>
          <a:lstStyle/>
          <a:p>
            <a:r>
              <a:rPr lang="en-US" dirty="0" smtClean="0">
                <a:solidFill>
                  <a:srgbClr val="FF8C00"/>
                </a:solidFill>
              </a:rPr>
              <a:t>Address RG1\137846 accessing /ABC/GC/BIG</a:t>
            </a:r>
          </a:p>
          <a:p>
            <a:pPr lvl="1"/>
            <a:r>
              <a:rPr lang="en-US" dirty="0" smtClean="0">
                <a:solidFill>
                  <a:schemeClr val="bg2">
                    <a:lumMod val="50000"/>
                  </a:schemeClr>
                </a:solidFill>
              </a:rPr>
              <a:t>Reduce or Eliminate</a:t>
            </a:r>
          </a:p>
          <a:p>
            <a:r>
              <a:rPr lang="en-US" dirty="0" smtClean="0">
                <a:solidFill>
                  <a:srgbClr val="FF8C00"/>
                </a:solidFill>
              </a:rPr>
              <a:t>Identify source of slow load for other anomalies</a:t>
            </a:r>
          </a:p>
          <a:p>
            <a:pPr marL="558800" lvl="2" indent="-342900"/>
            <a:r>
              <a:rPr lang="en-US" dirty="0" smtClean="0">
                <a:solidFill>
                  <a:schemeClr val="bg2">
                    <a:lumMod val="50000"/>
                  </a:schemeClr>
                </a:solidFill>
              </a:rPr>
              <a:t>Investigate excessive web parts, external data connections, scripts and/or customizations</a:t>
            </a:r>
            <a:endParaRPr lang="en-US" dirty="0">
              <a:solidFill>
                <a:schemeClr val="bg2">
                  <a:lumMod val="50000"/>
                </a:schemeClr>
              </a:solidFill>
            </a:endParaRPr>
          </a:p>
        </p:txBody>
      </p:sp>
    </p:spTree>
    <p:extLst>
      <p:ext uri="{BB962C8B-B14F-4D97-AF65-F5344CB8AC3E}">
        <p14:creationId xmlns:p14="http://schemas.microsoft.com/office/powerpoint/2010/main" val="2865357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037" y="455571"/>
            <a:ext cx="11297924" cy="6352673"/>
          </a:xfrm>
          <a:prstGeom prst="rect">
            <a:avLst/>
          </a:prstGeom>
        </p:spPr>
      </p:pic>
      <p:sp>
        <p:nvSpPr>
          <p:cNvPr id="2" name="Title 1"/>
          <p:cNvSpPr>
            <a:spLocks noGrp="1"/>
          </p:cNvSpPr>
          <p:nvPr>
            <p:ph type="title"/>
          </p:nvPr>
        </p:nvSpPr>
        <p:spPr/>
        <p:txBody>
          <a:bodyPr/>
          <a:lstStyle/>
          <a:p>
            <a:r>
              <a:rPr lang="en-US" dirty="0" smtClean="0"/>
              <a:t>LAN &amp; WAN</a:t>
            </a:r>
            <a:endParaRPr lang="en-US" dirty="0"/>
          </a:p>
        </p:txBody>
      </p:sp>
      <p:sp>
        <p:nvSpPr>
          <p:cNvPr id="19" name="AutoShape 1"/>
          <p:cNvSpPr>
            <a:spLocks/>
          </p:cNvSpPr>
          <p:nvPr/>
        </p:nvSpPr>
        <p:spPr bwMode="auto">
          <a:xfrm>
            <a:off x="10561637" y="1765038"/>
            <a:ext cx="1677140" cy="271362"/>
          </a:xfrm>
          <a:custGeom>
            <a:avLst/>
            <a:gdLst/>
            <a:ahLst/>
            <a:cxnLst/>
            <a:rect l="0" t="0" r="r" b="b"/>
            <a:pathLst>
              <a:path w="21600" h="21600">
                <a:moveTo>
                  <a:pt x="2003" y="0"/>
                </a:moveTo>
                <a:lnTo>
                  <a:pt x="0" y="21600"/>
                </a:lnTo>
                <a:lnTo>
                  <a:pt x="21600" y="21600"/>
                </a:lnTo>
                <a:lnTo>
                  <a:pt x="19597" y="0"/>
                </a:lnTo>
                <a:cubicBezTo>
                  <a:pt x="19597" y="0"/>
                  <a:pt x="2003" y="0"/>
                  <a:pt x="2003" y="0"/>
                </a:cubicBezTo>
                <a:close/>
                <a:moveTo>
                  <a:pt x="2003"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20" name="AutoShape 2"/>
          <p:cNvSpPr>
            <a:spLocks/>
          </p:cNvSpPr>
          <p:nvPr/>
        </p:nvSpPr>
        <p:spPr bwMode="auto">
          <a:xfrm>
            <a:off x="10903162" y="1095778"/>
            <a:ext cx="994088" cy="274022"/>
          </a:xfrm>
          <a:custGeom>
            <a:avLst/>
            <a:gdLst/>
            <a:ahLst/>
            <a:cxnLst/>
            <a:rect l="0" t="0" r="r" b="b"/>
            <a:pathLst>
              <a:path w="21600" h="21600">
                <a:moveTo>
                  <a:pt x="3412" y="0"/>
                </a:moveTo>
                <a:lnTo>
                  <a:pt x="0" y="21600"/>
                </a:lnTo>
                <a:lnTo>
                  <a:pt x="21600" y="21600"/>
                </a:lnTo>
                <a:lnTo>
                  <a:pt x="18188" y="0"/>
                </a:lnTo>
                <a:cubicBezTo>
                  <a:pt x="18188" y="0"/>
                  <a:pt x="3412" y="0"/>
                  <a:pt x="3412" y="0"/>
                </a:cubicBezTo>
                <a:close/>
                <a:moveTo>
                  <a:pt x="3412"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21" name="AutoShape 3"/>
          <p:cNvSpPr>
            <a:spLocks/>
          </p:cNvSpPr>
          <p:nvPr/>
        </p:nvSpPr>
        <p:spPr bwMode="auto">
          <a:xfrm>
            <a:off x="10732400" y="1431738"/>
            <a:ext cx="1335613" cy="271362"/>
          </a:xfrm>
          <a:custGeom>
            <a:avLst/>
            <a:gdLst/>
            <a:ahLst/>
            <a:cxnLst/>
            <a:rect l="0" t="0" r="r" b="b"/>
            <a:pathLst>
              <a:path w="21600" h="21600">
                <a:moveTo>
                  <a:pt x="21600" y="21600"/>
                </a:moveTo>
                <a:lnTo>
                  <a:pt x="19085" y="0"/>
                </a:lnTo>
                <a:lnTo>
                  <a:pt x="2515" y="0"/>
                </a:lnTo>
                <a:lnTo>
                  <a:pt x="0" y="21600"/>
                </a:lnTo>
                <a:cubicBezTo>
                  <a:pt x="0" y="21600"/>
                  <a:pt x="21600" y="21600"/>
                  <a:pt x="21600" y="21600"/>
                </a:cubicBezTo>
                <a:close/>
                <a:moveTo>
                  <a:pt x="21600" y="2160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22" name="AutoShape 4"/>
          <p:cNvSpPr>
            <a:spLocks/>
          </p:cNvSpPr>
          <p:nvPr/>
        </p:nvSpPr>
        <p:spPr bwMode="auto">
          <a:xfrm>
            <a:off x="11075450" y="771963"/>
            <a:ext cx="649511" cy="271362"/>
          </a:xfrm>
          <a:custGeom>
            <a:avLst/>
            <a:gdLst/>
            <a:ahLst/>
            <a:cxnLst/>
            <a:rect l="0" t="0" r="r" b="b"/>
            <a:pathLst>
              <a:path w="21600" h="21600">
                <a:moveTo>
                  <a:pt x="5172" y="0"/>
                </a:moveTo>
                <a:lnTo>
                  <a:pt x="0" y="21600"/>
                </a:lnTo>
                <a:lnTo>
                  <a:pt x="21600" y="21600"/>
                </a:lnTo>
                <a:lnTo>
                  <a:pt x="16428" y="0"/>
                </a:lnTo>
                <a:cubicBezTo>
                  <a:pt x="16428" y="0"/>
                  <a:pt x="5172" y="0"/>
                  <a:pt x="5172" y="0"/>
                </a:cubicBezTo>
                <a:close/>
                <a:moveTo>
                  <a:pt x="5172" y="0"/>
                </a:moveTo>
              </a:path>
            </a:pathLst>
          </a:custGeom>
          <a:solidFill>
            <a:srgbClr val="DC3B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23" name="AutoShape 5"/>
          <p:cNvSpPr>
            <a:spLocks/>
          </p:cNvSpPr>
          <p:nvPr/>
        </p:nvSpPr>
        <p:spPr bwMode="auto">
          <a:xfrm>
            <a:off x="11246213" y="450809"/>
            <a:ext cx="307984" cy="268701"/>
          </a:xfrm>
          <a:custGeom>
            <a:avLst/>
            <a:gdLst/>
            <a:ahLst/>
            <a:cxnLst/>
            <a:rect l="0" t="0" r="r" b="b"/>
            <a:pathLst>
              <a:path w="21600" h="21600">
                <a:moveTo>
                  <a:pt x="0" y="21600"/>
                </a:moveTo>
                <a:lnTo>
                  <a:pt x="21600" y="21600"/>
                </a:lnTo>
                <a:lnTo>
                  <a:pt x="10800" y="0"/>
                </a:lnTo>
                <a:cubicBezTo>
                  <a:pt x="10800" y="0"/>
                  <a:pt x="0" y="21600"/>
                  <a:pt x="0" y="21600"/>
                </a:cubicBezTo>
                <a:close/>
                <a:moveTo>
                  <a:pt x="0" y="21600"/>
                </a:moveTo>
              </a:path>
            </a:pathLst>
          </a:custGeom>
          <a:solidFill>
            <a:srgbClr val="FF8C00"/>
          </a:solidFill>
          <a:ln>
            <a:noFill/>
          </a:ln>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Tree>
    <p:extLst>
      <p:ext uri="{BB962C8B-B14F-4D97-AF65-F5344CB8AC3E}">
        <p14:creationId xmlns:p14="http://schemas.microsoft.com/office/powerpoint/2010/main" val="2652921019"/>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Traffic – Action Items</a:t>
            </a:r>
            <a:endParaRPr lang="en-US" dirty="0"/>
          </a:p>
        </p:txBody>
      </p:sp>
      <p:sp>
        <p:nvSpPr>
          <p:cNvPr id="5" name="AutoShape 1"/>
          <p:cNvSpPr>
            <a:spLocks/>
          </p:cNvSpPr>
          <p:nvPr/>
        </p:nvSpPr>
        <p:spPr bwMode="auto">
          <a:xfrm>
            <a:off x="10561637" y="1765038"/>
            <a:ext cx="1677140" cy="271362"/>
          </a:xfrm>
          <a:custGeom>
            <a:avLst/>
            <a:gdLst/>
            <a:ahLst/>
            <a:cxnLst/>
            <a:rect l="0" t="0" r="r" b="b"/>
            <a:pathLst>
              <a:path w="21600" h="21600">
                <a:moveTo>
                  <a:pt x="2003" y="0"/>
                </a:moveTo>
                <a:lnTo>
                  <a:pt x="0" y="21600"/>
                </a:lnTo>
                <a:lnTo>
                  <a:pt x="21600" y="21600"/>
                </a:lnTo>
                <a:lnTo>
                  <a:pt x="19597" y="0"/>
                </a:lnTo>
                <a:cubicBezTo>
                  <a:pt x="19597" y="0"/>
                  <a:pt x="2003" y="0"/>
                  <a:pt x="2003" y="0"/>
                </a:cubicBezTo>
                <a:close/>
                <a:moveTo>
                  <a:pt x="2003"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7" name="AutoShape 2"/>
          <p:cNvSpPr>
            <a:spLocks/>
          </p:cNvSpPr>
          <p:nvPr/>
        </p:nvSpPr>
        <p:spPr bwMode="auto">
          <a:xfrm>
            <a:off x="10903162" y="1095778"/>
            <a:ext cx="994088" cy="274022"/>
          </a:xfrm>
          <a:custGeom>
            <a:avLst/>
            <a:gdLst/>
            <a:ahLst/>
            <a:cxnLst/>
            <a:rect l="0" t="0" r="r" b="b"/>
            <a:pathLst>
              <a:path w="21600" h="21600">
                <a:moveTo>
                  <a:pt x="3412" y="0"/>
                </a:moveTo>
                <a:lnTo>
                  <a:pt x="0" y="21600"/>
                </a:lnTo>
                <a:lnTo>
                  <a:pt x="21600" y="21600"/>
                </a:lnTo>
                <a:lnTo>
                  <a:pt x="18188" y="0"/>
                </a:lnTo>
                <a:cubicBezTo>
                  <a:pt x="18188" y="0"/>
                  <a:pt x="3412" y="0"/>
                  <a:pt x="3412" y="0"/>
                </a:cubicBezTo>
                <a:close/>
                <a:moveTo>
                  <a:pt x="3412"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8" name="AutoShape 3"/>
          <p:cNvSpPr>
            <a:spLocks/>
          </p:cNvSpPr>
          <p:nvPr/>
        </p:nvSpPr>
        <p:spPr bwMode="auto">
          <a:xfrm>
            <a:off x="10732400" y="1431738"/>
            <a:ext cx="1335613" cy="271362"/>
          </a:xfrm>
          <a:custGeom>
            <a:avLst/>
            <a:gdLst/>
            <a:ahLst/>
            <a:cxnLst/>
            <a:rect l="0" t="0" r="r" b="b"/>
            <a:pathLst>
              <a:path w="21600" h="21600">
                <a:moveTo>
                  <a:pt x="21600" y="21600"/>
                </a:moveTo>
                <a:lnTo>
                  <a:pt x="19085" y="0"/>
                </a:lnTo>
                <a:lnTo>
                  <a:pt x="2515" y="0"/>
                </a:lnTo>
                <a:lnTo>
                  <a:pt x="0" y="21600"/>
                </a:lnTo>
                <a:cubicBezTo>
                  <a:pt x="0" y="21600"/>
                  <a:pt x="21600" y="21600"/>
                  <a:pt x="21600" y="21600"/>
                </a:cubicBezTo>
                <a:close/>
                <a:moveTo>
                  <a:pt x="21600" y="2160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9" name="AutoShape 4"/>
          <p:cNvSpPr>
            <a:spLocks/>
          </p:cNvSpPr>
          <p:nvPr/>
        </p:nvSpPr>
        <p:spPr bwMode="auto">
          <a:xfrm>
            <a:off x="11075450" y="771963"/>
            <a:ext cx="649511" cy="271362"/>
          </a:xfrm>
          <a:custGeom>
            <a:avLst/>
            <a:gdLst/>
            <a:ahLst/>
            <a:cxnLst/>
            <a:rect l="0" t="0" r="r" b="b"/>
            <a:pathLst>
              <a:path w="21600" h="21600">
                <a:moveTo>
                  <a:pt x="5172" y="0"/>
                </a:moveTo>
                <a:lnTo>
                  <a:pt x="0" y="21600"/>
                </a:lnTo>
                <a:lnTo>
                  <a:pt x="21600" y="21600"/>
                </a:lnTo>
                <a:lnTo>
                  <a:pt x="16428" y="0"/>
                </a:lnTo>
                <a:cubicBezTo>
                  <a:pt x="16428" y="0"/>
                  <a:pt x="5172" y="0"/>
                  <a:pt x="5172" y="0"/>
                </a:cubicBezTo>
                <a:close/>
                <a:moveTo>
                  <a:pt x="5172" y="0"/>
                </a:moveTo>
              </a:path>
            </a:pathLst>
          </a:custGeom>
          <a:solidFill>
            <a:srgbClr val="DC3B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10" name="AutoShape 5"/>
          <p:cNvSpPr>
            <a:spLocks/>
          </p:cNvSpPr>
          <p:nvPr/>
        </p:nvSpPr>
        <p:spPr bwMode="auto">
          <a:xfrm>
            <a:off x="11246213" y="450809"/>
            <a:ext cx="307984" cy="268701"/>
          </a:xfrm>
          <a:custGeom>
            <a:avLst/>
            <a:gdLst/>
            <a:ahLst/>
            <a:cxnLst/>
            <a:rect l="0" t="0" r="r" b="b"/>
            <a:pathLst>
              <a:path w="21600" h="21600">
                <a:moveTo>
                  <a:pt x="0" y="21600"/>
                </a:moveTo>
                <a:lnTo>
                  <a:pt x="21600" y="21600"/>
                </a:lnTo>
                <a:lnTo>
                  <a:pt x="10800" y="0"/>
                </a:lnTo>
                <a:cubicBezTo>
                  <a:pt x="10800" y="0"/>
                  <a:pt x="0" y="21600"/>
                  <a:pt x="0" y="21600"/>
                </a:cubicBezTo>
                <a:close/>
                <a:moveTo>
                  <a:pt x="0" y="21600"/>
                </a:moveTo>
              </a:path>
            </a:pathLst>
          </a:custGeom>
          <a:solidFill>
            <a:srgbClr val="FF8C00"/>
          </a:solidFill>
          <a:ln>
            <a:noFill/>
          </a:ln>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4" name="Text Placeholder 5"/>
          <p:cNvSpPr>
            <a:spLocks noGrp="1"/>
          </p:cNvSpPr>
          <p:nvPr>
            <p:ph type="body" sz="quarter" idx="4294967295"/>
          </p:nvPr>
        </p:nvSpPr>
        <p:spPr>
          <a:xfrm>
            <a:off x="274637" y="1212850"/>
            <a:ext cx="8381999" cy="3200876"/>
          </a:xfrm>
          <a:prstGeom prst="rect">
            <a:avLst/>
          </a:prstGeom>
        </p:spPr>
        <p:txBody>
          <a:bodyPr/>
          <a:lstStyle/>
          <a:p>
            <a:r>
              <a:rPr lang="en-US" dirty="0" smtClean="0">
                <a:solidFill>
                  <a:srgbClr val="FF8C00"/>
                </a:solidFill>
              </a:rPr>
              <a:t>Increase capacity on slow links </a:t>
            </a:r>
            <a:endParaRPr lang="en-US" dirty="0" smtClean="0">
              <a:solidFill>
                <a:schemeClr val="bg2">
                  <a:lumMod val="50000"/>
                </a:schemeClr>
              </a:solidFill>
            </a:endParaRPr>
          </a:p>
          <a:p>
            <a:r>
              <a:rPr lang="en-US" dirty="0" smtClean="0">
                <a:solidFill>
                  <a:srgbClr val="FF8C00"/>
                </a:solidFill>
              </a:rPr>
              <a:t>Reroute traffic on slow links</a:t>
            </a:r>
          </a:p>
          <a:p>
            <a:r>
              <a:rPr lang="en-US" dirty="0" smtClean="0">
                <a:solidFill>
                  <a:srgbClr val="FF8C00"/>
                </a:solidFill>
              </a:rPr>
              <a:t>Consider caching (hardware, BranchCache) and CDN to RG1 and RG3</a:t>
            </a:r>
          </a:p>
        </p:txBody>
      </p:sp>
    </p:spTree>
    <p:extLst>
      <p:ext uri="{BB962C8B-B14F-4D97-AF65-F5344CB8AC3E}">
        <p14:creationId xmlns:p14="http://schemas.microsoft.com/office/powerpoint/2010/main" val="4435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smtClean="0"/>
              <a:t>Use– </a:t>
            </a:r>
            <a:r>
              <a:rPr lang="en-US" dirty="0" smtClean="0"/>
              <a:t>Action Items</a:t>
            </a:r>
            <a:endParaRPr lang="en-US" dirty="0"/>
          </a:p>
        </p:txBody>
      </p:sp>
      <p:sp>
        <p:nvSpPr>
          <p:cNvPr id="5" name="AutoShape 1"/>
          <p:cNvSpPr>
            <a:spLocks/>
          </p:cNvSpPr>
          <p:nvPr/>
        </p:nvSpPr>
        <p:spPr bwMode="auto">
          <a:xfrm>
            <a:off x="10561637" y="1765038"/>
            <a:ext cx="1677140" cy="271362"/>
          </a:xfrm>
          <a:custGeom>
            <a:avLst/>
            <a:gdLst/>
            <a:ahLst/>
            <a:cxnLst/>
            <a:rect l="0" t="0" r="r" b="b"/>
            <a:pathLst>
              <a:path w="21600" h="21600">
                <a:moveTo>
                  <a:pt x="2003" y="0"/>
                </a:moveTo>
                <a:lnTo>
                  <a:pt x="0" y="21600"/>
                </a:lnTo>
                <a:lnTo>
                  <a:pt x="21600" y="21600"/>
                </a:lnTo>
                <a:lnTo>
                  <a:pt x="19597" y="0"/>
                </a:lnTo>
                <a:cubicBezTo>
                  <a:pt x="19597" y="0"/>
                  <a:pt x="2003" y="0"/>
                  <a:pt x="2003" y="0"/>
                </a:cubicBezTo>
                <a:close/>
                <a:moveTo>
                  <a:pt x="2003"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7" name="AutoShape 2"/>
          <p:cNvSpPr>
            <a:spLocks/>
          </p:cNvSpPr>
          <p:nvPr/>
        </p:nvSpPr>
        <p:spPr bwMode="auto">
          <a:xfrm>
            <a:off x="10903162" y="1095778"/>
            <a:ext cx="994088" cy="274022"/>
          </a:xfrm>
          <a:custGeom>
            <a:avLst/>
            <a:gdLst/>
            <a:ahLst/>
            <a:cxnLst/>
            <a:rect l="0" t="0" r="r" b="b"/>
            <a:pathLst>
              <a:path w="21600" h="21600">
                <a:moveTo>
                  <a:pt x="3412" y="0"/>
                </a:moveTo>
                <a:lnTo>
                  <a:pt x="0" y="21600"/>
                </a:lnTo>
                <a:lnTo>
                  <a:pt x="21600" y="21600"/>
                </a:lnTo>
                <a:lnTo>
                  <a:pt x="18188" y="0"/>
                </a:lnTo>
                <a:cubicBezTo>
                  <a:pt x="18188" y="0"/>
                  <a:pt x="3412" y="0"/>
                  <a:pt x="3412" y="0"/>
                </a:cubicBezTo>
                <a:close/>
                <a:moveTo>
                  <a:pt x="3412"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8" name="AutoShape 3"/>
          <p:cNvSpPr>
            <a:spLocks/>
          </p:cNvSpPr>
          <p:nvPr/>
        </p:nvSpPr>
        <p:spPr bwMode="auto">
          <a:xfrm>
            <a:off x="10732400" y="1431738"/>
            <a:ext cx="1335613" cy="271362"/>
          </a:xfrm>
          <a:custGeom>
            <a:avLst/>
            <a:gdLst/>
            <a:ahLst/>
            <a:cxnLst/>
            <a:rect l="0" t="0" r="r" b="b"/>
            <a:pathLst>
              <a:path w="21600" h="21600">
                <a:moveTo>
                  <a:pt x="21600" y="21600"/>
                </a:moveTo>
                <a:lnTo>
                  <a:pt x="19085" y="0"/>
                </a:lnTo>
                <a:lnTo>
                  <a:pt x="2515" y="0"/>
                </a:lnTo>
                <a:lnTo>
                  <a:pt x="0" y="21600"/>
                </a:lnTo>
                <a:cubicBezTo>
                  <a:pt x="0" y="21600"/>
                  <a:pt x="21600" y="21600"/>
                  <a:pt x="21600" y="21600"/>
                </a:cubicBezTo>
                <a:close/>
                <a:moveTo>
                  <a:pt x="21600" y="2160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9" name="AutoShape 4"/>
          <p:cNvSpPr>
            <a:spLocks/>
          </p:cNvSpPr>
          <p:nvPr/>
        </p:nvSpPr>
        <p:spPr bwMode="auto">
          <a:xfrm>
            <a:off x="11075450" y="771963"/>
            <a:ext cx="649511" cy="271362"/>
          </a:xfrm>
          <a:custGeom>
            <a:avLst/>
            <a:gdLst/>
            <a:ahLst/>
            <a:cxnLst/>
            <a:rect l="0" t="0" r="r" b="b"/>
            <a:pathLst>
              <a:path w="21600" h="21600">
                <a:moveTo>
                  <a:pt x="5172" y="0"/>
                </a:moveTo>
                <a:lnTo>
                  <a:pt x="0" y="21600"/>
                </a:lnTo>
                <a:lnTo>
                  <a:pt x="21600" y="21600"/>
                </a:lnTo>
                <a:lnTo>
                  <a:pt x="16428" y="0"/>
                </a:lnTo>
                <a:cubicBezTo>
                  <a:pt x="16428" y="0"/>
                  <a:pt x="5172" y="0"/>
                  <a:pt x="5172" y="0"/>
                </a:cubicBezTo>
                <a:close/>
                <a:moveTo>
                  <a:pt x="5172"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10" name="AutoShape 5"/>
          <p:cNvSpPr>
            <a:spLocks/>
          </p:cNvSpPr>
          <p:nvPr/>
        </p:nvSpPr>
        <p:spPr bwMode="auto">
          <a:xfrm>
            <a:off x="11246213" y="450809"/>
            <a:ext cx="307984" cy="268701"/>
          </a:xfrm>
          <a:custGeom>
            <a:avLst/>
            <a:gdLst/>
            <a:ahLst/>
            <a:cxnLst/>
            <a:rect l="0" t="0" r="r" b="b"/>
            <a:pathLst>
              <a:path w="21600" h="21600">
                <a:moveTo>
                  <a:pt x="0" y="21600"/>
                </a:moveTo>
                <a:lnTo>
                  <a:pt x="21600" y="21600"/>
                </a:lnTo>
                <a:lnTo>
                  <a:pt x="10800" y="0"/>
                </a:lnTo>
                <a:cubicBezTo>
                  <a:pt x="10800" y="0"/>
                  <a:pt x="0" y="21600"/>
                  <a:pt x="0" y="21600"/>
                </a:cubicBezTo>
                <a:close/>
                <a:moveTo>
                  <a:pt x="0" y="21600"/>
                </a:moveTo>
              </a:path>
            </a:pathLst>
          </a:custGeom>
          <a:solidFill>
            <a:srgbClr val="DC3B00"/>
          </a:solidFill>
          <a:ln>
            <a:noFill/>
          </a:ln>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4" name="Text Placeholder 5"/>
          <p:cNvSpPr>
            <a:spLocks noGrp="1"/>
          </p:cNvSpPr>
          <p:nvPr>
            <p:ph type="body" sz="quarter" idx="4294967295"/>
          </p:nvPr>
        </p:nvSpPr>
        <p:spPr>
          <a:xfrm>
            <a:off x="274637" y="1212850"/>
            <a:ext cx="8381999" cy="1415772"/>
          </a:xfrm>
          <a:prstGeom prst="rect">
            <a:avLst/>
          </a:prstGeom>
        </p:spPr>
        <p:txBody>
          <a:bodyPr/>
          <a:lstStyle/>
          <a:p>
            <a:r>
              <a:rPr lang="en-US" dirty="0" smtClean="0">
                <a:solidFill>
                  <a:srgbClr val="FF8C00"/>
                </a:solidFill>
              </a:rPr>
              <a:t>No discernable differences</a:t>
            </a:r>
            <a:endParaRPr lang="en-US" dirty="0" smtClean="0">
              <a:solidFill>
                <a:schemeClr val="bg2">
                  <a:lumMod val="50000"/>
                </a:schemeClr>
              </a:solidFill>
            </a:endParaRPr>
          </a:p>
          <a:p>
            <a:r>
              <a:rPr lang="en-US" dirty="0" smtClean="0">
                <a:solidFill>
                  <a:srgbClr val="FF8C00"/>
                </a:solidFill>
              </a:rPr>
              <a:t>Reassess after remediation</a:t>
            </a:r>
          </a:p>
        </p:txBody>
      </p:sp>
    </p:spTree>
    <p:extLst>
      <p:ext uri="{BB962C8B-B14F-4D97-AF65-F5344CB8AC3E}">
        <p14:creationId xmlns:p14="http://schemas.microsoft.com/office/powerpoint/2010/main" val="2235865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Action Item Summary</a:t>
            </a:r>
            <a:endParaRPr lang="en-US" dirty="0"/>
          </a:p>
        </p:txBody>
      </p:sp>
      <p:sp>
        <p:nvSpPr>
          <p:cNvPr id="5" name="AutoShape 1"/>
          <p:cNvSpPr>
            <a:spLocks/>
          </p:cNvSpPr>
          <p:nvPr/>
        </p:nvSpPr>
        <p:spPr bwMode="auto">
          <a:xfrm>
            <a:off x="10561637" y="1765038"/>
            <a:ext cx="1677140" cy="271362"/>
          </a:xfrm>
          <a:custGeom>
            <a:avLst/>
            <a:gdLst/>
            <a:ahLst/>
            <a:cxnLst/>
            <a:rect l="0" t="0" r="r" b="b"/>
            <a:pathLst>
              <a:path w="21600" h="21600">
                <a:moveTo>
                  <a:pt x="2003" y="0"/>
                </a:moveTo>
                <a:lnTo>
                  <a:pt x="0" y="21600"/>
                </a:lnTo>
                <a:lnTo>
                  <a:pt x="21600" y="21600"/>
                </a:lnTo>
                <a:lnTo>
                  <a:pt x="19597" y="0"/>
                </a:lnTo>
                <a:cubicBezTo>
                  <a:pt x="19597" y="0"/>
                  <a:pt x="2003" y="0"/>
                  <a:pt x="2003" y="0"/>
                </a:cubicBezTo>
                <a:close/>
                <a:moveTo>
                  <a:pt x="2003"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7" name="AutoShape 2"/>
          <p:cNvSpPr>
            <a:spLocks/>
          </p:cNvSpPr>
          <p:nvPr/>
        </p:nvSpPr>
        <p:spPr bwMode="auto">
          <a:xfrm>
            <a:off x="10903162" y="1095778"/>
            <a:ext cx="994088" cy="274022"/>
          </a:xfrm>
          <a:custGeom>
            <a:avLst/>
            <a:gdLst/>
            <a:ahLst/>
            <a:cxnLst/>
            <a:rect l="0" t="0" r="r" b="b"/>
            <a:pathLst>
              <a:path w="21600" h="21600">
                <a:moveTo>
                  <a:pt x="3412" y="0"/>
                </a:moveTo>
                <a:lnTo>
                  <a:pt x="0" y="21600"/>
                </a:lnTo>
                <a:lnTo>
                  <a:pt x="21600" y="21600"/>
                </a:lnTo>
                <a:lnTo>
                  <a:pt x="18188" y="0"/>
                </a:lnTo>
                <a:cubicBezTo>
                  <a:pt x="18188" y="0"/>
                  <a:pt x="3412" y="0"/>
                  <a:pt x="3412" y="0"/>
                </a:cubicBezTo>
                <a:close/>
                <a:moveTo>
                  <a:pt x="3412"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8" name="AutoShape 3"/>
          <p:cNvSpPr>
            <a:spLocks/>
          </p:cNvSpPr>
          <p:nvPr/>
        </p:nvSpPr>
        <p:spPr bwMode="auto">
          <a:xfrm>
            <a:off x="10732400" y="1431738"/>
            <a:ext cx="1335613" cy="271362"/>
          </a:xfrm>
          <a:custGeom>
            <a:avLst/>
            <a:gdLst/>
            <a:ahLst/>
            <a:cxnLst/>
            <a:rect l="0" t="0" r="r" b="b"/>
            <a:pathLst>
              <a:path w="21600" h="21600">
                <a:moveTo>
                  <a:pt x="21600" y="21600"/>
                </a:moveTo>
                <a:lnTo>
                  <a:pt x="19085" y="0"/>
                </a:lnTo>
                <a:lnTo>
                  <a:pt x="2515" y="0"/>
                </a:lnTo>
                <a:lnTo>
                  <a:pt x="0" y="21600"/>
                </a:lnTo>
                <a:cubicBezTo>
                  <a:pt x="0" y="21600"/>
                  <a:pt x="21600" y="21600"/>
                  <a:pt x="21600" y="21600"/>
                </a:cubicBezTo>
                <a:close/>
                <a:moveTo>
                  <a:pt x="21600" y="2160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9" name="AutoShape 4"/>
          <p:cNvSpPr>
            <a:spLocks/>
          </p:cNvSpPr>
          <p:nvPr/>
        </p:nvSpPr>
        <p:spPr bwMode="auto">
          <a:xfrm>
            <a:off x="11075450" y="771963"/>
            <a:ext cx="649511" cy="271362"/>
          </a:xfrm>
          <a:custGeom>
            <a:avLst/>
            <a:gdLst/>
            <a:ahLst/>
            <a:cxnLst/>
            <a:rect l="0" t="0" r="r" b="b"/>
            <a:pathLst>
              <a:path w="21600" h="21600">
                <a:moveTo>
                  <a:pt x="5172" y="0"/>
                </a:moveTo>
                <a:lnTo>
                  <a:pt x="0" y="21600"/>
                </a:lnTo>
                <a:lnTo>
                  <a:pt x="21600" y="21600"/>
                </a:lnTo>
                <a:lnTo>
                  <a:pt x="16428" y="0"/>
                </a:lnTo>
                <a:cubicBezTo>
                  <a:pt x="16428" y="0"/>
                  <a:pt x="5172" y="0"/>
                  <a:pt x="5172" y="0"/>
                </a:cubicBezTo>
                <a:close/>
                <a:moveTo>
                  <a:pt x="5172" y="0"/>
                </a:moveTo>
              </a:path>
            </a:pathLst>
          </a:custGeom>
          <a:solidFill>
            <a:srgbClr val="FF8C00"/>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sz="2400" b="1" dirty="0">
              <a:latin typeface="Segoe UI Light"/>
              <a:ea typeface="ＭＳ Ｐゴシック" charset="0"/>
              <a:cs typeface="Helvetica Neue Bold Condensed" charset="0"/>
            </a:endParaRPr>
          </a:p>
        </p:txBody>
      </p:sp>
      <p:sp>
        <p:nvSpPr>
          <p:cNvPr id="10" name="AutoShape 5"/>
          <p:cNvSpPr>
            <a:spLocks/>
          </p:cNvSpPr>
          <p:nvPr/>
        </p:nvSpPr>
        <p:spPr bwMode="auto">
          <a:xfrm>
            <a:off x="11246213" y="450809"/>
            <a:ext cx="307984" cy="268701"/>
          </a:xfrm>
          <a:custGeom>
            <a:avLst/>
            <a:gdLst/>
            <a:ahLst/>
            <a:cxnLst/>
            <a:rect l="0" t="0" r="r" b="b"/>
            <a:pathLst>
              <a:path w="21600" h="21600">
                <a:moveTo>
                  <a:pt x="0" y="21600"/>
                </a:moveTo>
                <a:lnTo>
                  <a:pt x="21600" y="21600"/>
                </a:lnTo>
                <a:lnTo>
                  <a:pt x="10800" y="0"/>
                </a:lnTo>
                <a:cubicBezTo>
                  <a:pt x="10800" y="0"/>
                  <a:pt x="0" y="21600"/>
                  <a:pt x="0" y="21600"/>
                </a:cubicBezTo>
                <a:close/>
                <a:moveTo>
                  <a:pt x="0" y="21600"/>
                </a:moveTo>
              </a:path>
            </a:pathLst>
          </a:custGeom>
          <a:solidFill>
            <a:srgbClr val="DC3B00"/>
          </a:solidFill>
          <a:ln>
            <a:noFill/>
          </a:ln>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a:latin typeface="Segoe UI Light"/>
            </a:endParaRPr>
          </a:p>
        </p:txBody>
      </p:sp>
      <p:sp>
        <p:nvSpPr>
          <p:cNvPr id="14" name="Text Placeholder 5"/>
          <p:cNvSpPr>
            <a:spLocks noGrp="1"/>
          </p:cNvSpPr>
          <p:nvPr>
            <p:ph type="body" sz="quarter" idx="4294967295"/>
          </p:nvPr>
        </p:nvSpPr>
        <p:spPr>
          <a:xfrm>
            <a:off x="274637" y="1212850"/>
            <a:ext cx="10190810" cy="5423023"/>
          </a:xfrm>
          <a:prstGeom prst="rect">
            <a:avLst/>
          </a:prstGeom>
        </p:spPr>
        <p:txBody>
          <a:bodyPr/>
          <a:lstStyle/>
          <a:p>
            <a:r>
              <a:rPr lang="en-US" sz="3600" dirty="0" smtClean="0">
                <a:solidFill>
                  <a:srgbClr val="FF8C00"/>
                </a:solidFill>
              </a:rPr>
              <a:t>RAM, RAM, RAM</a:t>
            </a:r>
          </a:p>
          <a:p>
            <a:r>
              <a:rPr lang="en-US" sz="3600" dirty="0">
                <a:solidFill>
                  <a:srgbClr val="FF8C00"/>
                </a:solidFill>
              </a:rPr>
              <a:t>Disable RG1\137846 </a:t>
            </a:r>
            <a:r>
              <a:rPr lang="en-US" sz="3600" dirty="0" smtClean="0">
                <a:solidFill>
                  <a:srgbClr val="FF8C00"/>
                </a:solidFill>
              </a:rPr>
              <a:t>accessing /ABC/GB/BIG</a:t>
            </a:r>
          </a:p>
          <a:p>
            <a:r>
              <a:rPr lang="en-US" sz="3600" dirty="0" smtClean="0">
                <a:solidFill>
                  <a:srgbClr val="FF8C00"/>
                </a:solidFill>
              </a:rPr>
              <a:t>Improve /abo/</a:t>
            </a:r>
            <a:r>
              <a:rPr lang="en-US" sz="3600" dirty="0" err="1" smtClean="0">
                <a:solidFill>
                  <a:srgbClr val="FF8C00"/>
                </a:solidFill>
              </a:rPr>
              <a:t>vhelpdesk</a:t>
            </a:r>
            <a:endParaRPr lang="en-US" sz="3600" dirty="0" smtClean="0">
              <a:solidFill>
                <a:srgbClr val="FF8C00"/>
              </a:solidFill>
            </a:endParaRPr>
          </a:p>
          <a:p>
            <a:pPr marL="690563" lvl="2" indent="-344488"/>
            <a:r>
              <a:rPr lang="en-US" sz="2800" dirty="0" smtClean="0">
                <a:solidFill>
                  <a:schemeClr val="bg2">
                    <a:lumMod val="50000"/>
                  </a:schemeClr>
                </a:solidFill>
              </a:rPr>
              <a:t>Investigate other slow pages</a:t>
            </a:r>
          </a:p>
          <a:p>
            <a:r>
              <a:rPr lang="en-US" sz="3600" dirty="0" smtClean="0">
                <a:solidFill>
                  <a:srgbClr val="FF8C00"/>
                </a:solidFill>
              </a:rPr>
              <a:t>Update BLOB Cache</a:t>
            </a:r>
          </a:p>
          <a:p>
            <a:r>
              <a:rPr lang="en-US" sz="3600" dirty="0" smtClean="0">
                <a:solidFill>
                  <a:srgbClr val="FF8C00"/>
                </a:solidFill>
              </a:rPr>
              <a:t>Update Search Topology and SQL Server</a:t>
            </a:r>
          </a:p>
          <a:p>
            <a:r>
              <a:rPr lang="en-US" sz="3600" dirty="0" smtClean="0">
                <a:solidFill>
                  <a:srgbClr val="FF8C00"/>
                </a:solidFill>
              </a:rPr>
              <a:t>Solve slow links with more than 5% of users</a:t>
            </a:r>
          </a:p>
          <a:p>
            <a:r>
              <a:rPr lang="en-US" sz="3600" dirty="0" smtClean="0">
                <a:solidFill>
                  <a:srgbClr val="FF8C00"/>
                </a:solidFill>
              </a:rPr>
              <a:t>Consider CDNs</a:t>
            </a:r>
            <a:endParaRPr lang="en-US" sz="3600" dirty="0">
              <a:solidFill>
                <a:srgbClr val="FF8C00"/>
              </a:solidFill>
            </a:endParaRPr>
          </a:p>
          <a:p>
            <a:r>
              <a:rPr lang="en-US" sz="3600" dirty="0" smtClean="0">
                <a:solidFill>
                  <a:srgbClr val="FF8C00"/>
                </a:solidFill>
              </a:rPr>
              <a:t>Reassess after remediation</a:t>
            </a:r>
          </a:p>
        </p:txBody>
      </p:sp>
    </p:spTree>
    <p:extLst>
      <p:ext uri="{BB962C8B-B14F-4D97-AF65-F5344CB8AC3E}">
        <p14:creationId xmlns:p14="http://schemas.microsoft.com/office/powerpoint/2010/main" val="2658209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Contoso</a:t>
            </a:r>
            <a:endParaRPr lang="en-US" dirty="0"/>
          </a:p>
        </p:txBody>
      </p:sp>
    </p:spTree>
    <p:extLst>
      <p:ext uri="{BB962C8B-B14F-4D97-AF65-F5344CB8AC3E}">
        <p14:creationId xmlns:p14="http://schemas.microsoft.com/office/powerpoint/2010/main" val="724352375"/>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49295D"/>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val="2702898229"/>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236104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21841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44235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Effective Performance Analysis</a:t>
            </a:r>
            <a:endParaRPr lang="en-US" dirty="0"/>
          </a:p>
        </p:txBody>
      </p:sp>
    </p:spTree>
    <p:extLst>
      <p:ext uri="{BB962C8B-B14F-4D97-AF65-F5344CB8AC3E}">
        <p14:creationId xmlns:p14="http://schemas.microsoft.com/office/powerpoint/2010/main" val="279468812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ltGray">
          <a:xfrm>
            <a:off x="884237" y="2125662"/>
            <a:ext cx="3647717" cy="3657216"/>
          </a:xfrm>
          <a:prstGeom prst="rect">
            <a:avLst/>
          </a:prstGeom>
        </p:spPr>
      </p:pic>
      <p:sp>
        <p:nvSpPr>
          <p:cNvPr id="23" name="Rectangle 22"/>
          <p:cNvSpPr>
            <a:spLocks/>
          </p:cNvSpPr>
          <p:nvPr/>
        </p:nvSpPr>
        <p:spPr bwMode="auto">
          <a:xfrm>
            <a:off x="4541837" y="2125278"/>
            <a:ext cx="3657600" cy="3657600"/>
          </a:xfrm>
          <a:prstGeom prst="rect">
            <a:avLst/>
          </a:prstGeom>
          <a:solidFill>
            <a:srgbClr val="4423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Users want less than 3 seconds</a:t>
            </a:r>
          </a:p>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Users will permit up to 5 seconds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4" name="Title 33"/>
          <p:cNvSpPr>
            <a:spLocks noGrp="1"/>
          </p:cNvSpPr>
          <p:nvPr>
            <p:ph type="title"/>
          </p:nvPr>
        </p:nvSpPr>
        <p:spPr/>
        <p:txBody>
          <a:bodyPr/>
          <a:lstStyle/>
          <a:p>
            <a:r>
              <a:rPr lang="en-US" dirty="0" smtClean="0"/>
              <a:t>Measure the end user experience</a:t>
            </a:r>
            <a:endParaRPr lang="en-US" sz="3200" dirty="0">
              <a:gradFill>
                <a:gsLst>
                  <a:gs pos="1250">
                    <a:schemeClr val="tx1"/>
                  </a:gs>
                  <a:gs pos="100000">
                    <a:schemeClr val="tx1"/>
                  </a:gs>
                </a:gsLst>
                <a:lin ang="5400000" scaled="0"/>
              </a:gradFill>
            </a:endParaRPr>
          </a:p>
        </p:txBody>
      </p:sp>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ltGray">
          <a:xfrm>
            <a:off x="8189554" y="2125662"/>
            <a:ext cx="3657600" cy="3657600"/>
          </a:xfrm>
          <a:prstGeom prst="rect">
            <a:avLst/>
          </a:prstGeom>
        </p:spPr>
      </p:pic>
      <p:sp>
        <p:nvSpPr>
          <p:cNvPr id="12" name="TextBox 11"/>
          <p:cNvSpPr txBox="1"/>
          <p:nvPr/>
        </p:nvSpPr>
        <p:spPr>
          <a:xfrm>
            <a:off x="273048" y="1212850"/>
            <a:ext cx="7315202" cy="912428"/>
          </a:xfrm>
          <a:prstGeom prst="rect">
            <a:avLst/>
          </a:prstGeom>
          <a:noFill/>
        </p:spPr>
        <p:txBody>
          <a:bodyPr wrap="square" lIns="182880" tIns="146304" rIns="182880" bIns="146304" rtlCol="0">
            <a:noAutofit/>
          </a:bodyPr>
          <a:lstStyle/>
          <a:p>
            <a:r>
              <a:rPr lang="en-US" sz="2000" dirty="0" smtClean="0">
                <a:gradFill>
                  <a:gsLst>
                    <a:gs pos="1250">
                      <a:srgbClr val="505050"/>
                    </a:gs>
                    <a:gs pos="99000">
                      <a:srgbClr val="505050"/>
                    </a:gs>
                  </a:gsLst>
                  <a:lin ang="5400000" scaled="0"/>
                </a:gradFill>
              </a:rPr>
              <a:t>Effective Performance Analysis</a:t>
            </a:r>
            <a:endParaRPr lang="en-US" sz="2000" dirty="0">
              <a:gradFill>
                <a:gsLst>
                  <a:gs pos="1250">
                    <a:srgbClr val="505050"/>
                  </a:gs>
                  <a:gs pos="99000">
                    <a:srgbClr val="505050"/>
                  </a:gs>
                </a:gsLst>
                <a:lin ang="5400000" scaled="0"/>
              </a:gradFill>
            </a:endParaRPr>
          </a:p>
        </p:txBody>
      </p:sp>
      <p:sp>
        <p:nvSpPr>
          <p:cNvPr id="9" name="Rectangle 8"/>
          <p:cNvSpPr>
            <a:spLocks noChangeAspect="1"/>
          </p:cNvSpPr>
          <p:nvPr/>
        </p:nvSpPr>
        <p:spPr bwMode="auto">
          <a:xfrm>
            <a:off x="884237" y="2125662"/>
            <a:ext cx="3657600" cy="3655277"/>
          </a:xfrm>
          <a:prstGeom prst="rect">
            <a:avLst/>
          </a:prstGeom>
          <a:gradFill>
            <a:gsLst>
              <a:gs pos="77000">
                <a:srgbClr val="000000">
                  <a:alpha val="49000"/>
                </a:srgbClr>
              </a:gs>
              <a:gs pos="53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Speed is a common complaint</a:t>
            </a:r>
          </a:p>
        </p:txBody>
      </p:sp>
      <p:sp>
        <p:nvSpPr>
          <p:cNvPr id="10" name="Rectangle 9"/>
          <p:cNvSpPr>
            <a:spLocks noChangeAspect="1"/>
          </p:cNvSpPr>
          <p:nvPr/>
        </p:nvSpPr>
        <p:spPr bwMode="auto">
          <a:xfrm>
            <a:off x="8199437" y="2124894"/>
            <a:ext cx="3657600" cy="3655277"/>
          </a:xfrm>
          <a:prstGeom prst="rect">
            <a:avLst/>
          </a:prstGeom>
          <a:gradFill>
            <a:gsLst>
              <a:gs pos="85000">
                <a:srgbClr val="000000">
                  <a:alpha val="49000"/>
                </a:srgbClr>
              </a:gs>
              <a:gs pos="62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Users’ Reference</a:t>
            </a:r>
          </a:p>
        </p:txBody>
      </p:sp>
    </p:spTree>
    <p:extLst>
      <p:ext uri="{BB962C8B-B14F-4D97-AF65-F5344CB8AC3E}">
        <p14:creationId xmlns:p14="http://schemas.microsoft.com/office/powerpoint/2010/main" val="4185136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Performance Pyramid</a:t>
            </a:r>
            <a:endParaRPr lang="en-US" dirty="0"/>
          </a:p>
        </p:txBody>
      </p:sp>
      <p:sp>
        <p:nvSpPr>
          <p:cNvPr id="4" name="AutoShape 1"/>
          <p:cNvSpPr>
            <a:spLocks/>
          </p:cNvSpPr>
          <p:nvPr/>
        </p:nvSpPr>
        <p:spPr bwMode="auto">
          <a:xfrm>
            <a:off x="1781360" y="5587526"/>
            <a:ext cx="8876122" cy="957736"/>
          </a:xfrm>
          <a:custGeom>
            <a:avLst/>
            <a:gdLst/>
            <a:ahLst/>
            <a:cxnLst/>
            <a:rect l="0" t="0" r="r" b="b"/>
            <a:pathLst>
              <a:path w="21600" h="21600">
                <a:moveTo>
                  <a:pt x="2003" y="0"/>
                </a:moveTo>
                <a:lnTo>
                  <a:pt x="0" y="21600"/>
                </a:lnTo>
                <a:lnTo>
                  <a:pt x="21600" y="21600"/>
                </a:lnTo>
                <a:lnTo>
                  <a:pt x="19597" y="0"/>
                </a:lnTo>
                <a:cubicBezTo>
                  <a:pt x="19597" y="0"/>
                  <a:pt x="2003" y="0"/>
                  <a:pt x="2003" y="0"/>
                </a:cubicBezTo>
                <a:close/>
                <a:moveTo>
                  <a:pt x="2003" y="0"/>
                </a:moveTo>
              </a:path>
            </a:pathLst>
          </a:custGeom>
          <a:solidFill>
            <a:srgbClr val="442359"/>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3200" b="1" dirty="0" smtClean="0">
                <a:latin typeface="Segoe UI Light"/>
                <a:ea typeface="ＭＳ Ｐゴシック" charset="0"/>
                <a:cs typeface="Helvetica Neue Bold Condensed" charset="0"/>
              </a:rPr>
              <a:t>Server</a:t>
            </a:r>
            <a:r>
              <a:rPr lang="en-US" sz="2400" b="1" dirty="0" smtClean="0">
                <a:latin typeface="Segoe UI Light"/>
                <a:ea typeface="ＭＳ Ｐゴシック" charset="0"/>
                <a:cs typeface="Helvetica Neue Bold Condensed" charset="0"/>
              </a:rPr>
              <a:t> </a:t>
            </a:r>
            <a:r>
              <a:rPr lang="en-US" sz="3200" b="1" dirty="0" smtClean="0">
                <a:latin typeface="Segoe UI Light"/>
                <a:ea typeface="ＭＳ Ｐゴシック" charset="0"/>
                <a:cs typeface="Helvetica Neue Bold Condensed" charset="0"/>
              </a:rPr>
              <a:t>Performance</a:t>
            </a:r>
            <a:endParaRPr lang="en-US" sz="3200" b="1" dirty="0">
              <a:latin typeface="Segoe UI Light"/>
              <a:ea typeface="ＭＳ Ｐゴシック" charset="0"/>
              <a:cs typeface="Helvetica Neue Bold Condensed" charset="0"/>
            </a:endParaRPr>
          </a:p>
        </p:txBody>
      </p:sp>
      <p:sp>
        <p:nvSpPr>
          <p:cNvPr id="5" name="AutoShape 2"/>
          <p:cNvSpPr>
            <a:spLocks/>
          </p:cNvSpPr>
          <p:nvPr/>
        </p:nvSpPr>
        <p:spPr bwMode="auto">
          <a:xfrm>
            <a:off x="3547913" y="3463845"/>
            <a:ext cx="5261124" cy="967126"/>
          </a:xfrm>
          <a:custGeom>
            <a:avLst/>
            <a:gdLst/>
            <a:ahLst/>
            <a:cxnLst/>
            <a:rect l="0" t="0" r="r" b="b"/>
            <a:pathLst>
              <a:path w="21600" h="21600">
                <a:moveTo>
                  <a:pt x="3412" y="0"/>
                </a:moveTo>
                <a:lnTo>
                  <a:pt x="0" y="21600"/>
                </a:lnTo>
                <a:lnTo>
                  <a:pt x="21600" y="21600"/>
                </a:lnTo>
                <a:lnTo>
                  <a:pt x="18188" y="0"/>
                </a:lnTo>
                <a:cubicBezTo>
                  <a:pt x="18188" y="0"/>
                  <a:pt x="3412" y="0"/>
                  <a:pt x="3412" y="0"/>
                </a:cubicBezTo>
                <a:close/>
                <a:moveTo>
                  <a:pt x="3412" y="0"/>
                </a:moveTo>
              </a:path>
            </a:pathLst>
          </a:custGeom>
          <a:solidFill>
            <a:srgbClr val="442359"/>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3200" b="1" dirty="0" smtClean="0">
                <a:latin typeface="Segoe UI Light"/>
                <a:ea typeface="ＭＳ Ｐゴシック" charset="0"/>
                <a:cs typeface="Helvetica Neue Bold Condensed" charset="0"/>
              </a:rPr>
              <a:t>Traffic</a:t>
            </a:r>
            <a:endParaRPr lang="en-US" sz="3200" b="1" dirty="0">
              <a:latin typeface="Segoe UI Light"/>
              <a:ea typeface="ＭＳ Ｐゴシック" charset="0"/>
              <a:cs typeface="Helvetica Neue Bold Condensed" charset="0"/>
            </a:endParaRPr>
          </a:p>
        </p:txBody>
      </p:sp>
      <p:sp>
        <p:nvSpPr>
          <p:cNvPr id="7" name="AutoShape 3"/>
          <p:cNvSpPr>
            <a:spLocks/>
          </p:cNvSpPr>
          <p:nvPr/>
        </p:nvSpPr>
        <p:spPr bwMode="auto">
          <a:xfrm>
            <a:off x="2641221" y="4530380"/>
            <a:ext cx="7068620" cy="957736"/>
          </a:xfrm>
          <a:custGeom>
            <a:avLst/>
            <a:gdLst/>
            <a:ahLst/>
            <a:cxnLst/>
            <a:rect l="0" t="0" r="r" b="b"/>
            <a:pathLst>
              <a:path w="21600" h="21600">
                <a:moveTo>
                  <a:pt x="21600" y="21600"/>
                </a:moveTo>
                <a:lnTo>
                  <a:pt x="19085" y="0"/>
                </a:lnTo>
                <a:lnTo>
                  <a:pt x="2515" y="0"/>
                </a:lnTo>
                <a:lnTo>
                  <a:pt x="0" y="21600"/>
                </a:lnTo>
                <a:cubicBezTo>
                  <a:pt x="0" y="21600"/>
                  <a:pt x="21600" y="21600"/>
                  <a:pt x="21600" y="21600"/>
                </a:cubicBezTo>
                <a:close/>
                <a:moveTo>
                  <a:pt x="21600" y="21600"/>
                </a:moveTo>
              </a:path>
            </a:pathLst>
          </a:custGeom>
          <a:solidFill>
            <a:srgbClr val="442359"/>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3200" b="1" dirty="0" smtClean="0">
                <a:latin typeface="Segoe UI Light"/>
                <a:ea typeface="ＭＳ Ｐゴシック" charset="0"/>
                <a:cs typeface="Helvetica Neue Bold Condensed" charset="0"/>
              </a:rPr>
              <a:t>Configuration</a:t>
            </a:r>
            <a:endParaRPr lang="en-US" sz="3200" b="1" dirty="0">
              <a:latin typeface="Segoe UI Light"/>
              <a:ea typeface="ＭＳ Ｐゴシック" charset="0"/>
              <a:cs typeface="Helvetica Neue Bold Condensed" charset="0"/>
            </a:endParaRPr>
          </a:p>
        </p:txBody>
      </p:sp>
      <p:sp>
        <p:nvSpPr>
          <p:cNvPr id="8" name="AutoShape 4"/>
          <p:cNvSpPr>
            <a:spLocks/>
          </p:cNvSpPr>
          <p:nvPr/>
        </p:nvSpPr>
        <p:spPr bwMode="auto">
          <a:xfrm>
            <a:off x="4456790" y="2408879"/>
            <a:ext cx="3437482" cy="957736"/>
          </a:xfrm>
          <a:custGeom>
            <a:avLst/>
            <a:gdLst/>
            <a:ahLst/>
            <a:cxnLst/>
            <a:rect l="0" t="0" r="r" b="b"/>
            <a:pathLst>
              <a:path w="21600" h="21600">
                <a:moveTo>
                  <a:pt x="5172" y="0"/>
                </a:moveTo>
                <a:lnTo>
                  <a:pt x="0" y="21600"/>
                </a:lnTo>
                <a:lnTo>
                  <a:pt x="21600" y="21600"/>
                </a:lnTo>
                <a:lnTo>
                  <a:pt x="16428" y="0"/>
                </a:lnTo>
                <a:cubicBezTo>
                  <a:pt x="16428" y="0"/>
                  <a:pt x="5172" y="0"/>
                  <a:pt x="5172" y="0"/>
                </a:cubicBezTo>
                <a:close/>
                <a:moveTo>
                  <a:pt x="5172" y="0"/>
                </a:moveTo>
              </a:path>
            </a:pathLst>
          </a:custGeom>
          <a:solidFill>
            <a:srgbClr val="442359"/>
          </a:solidFill>
          <a:ln>
            <a:noFill/>
          </a:ln>
          <a:extLst/>
        </p:spPr>
        <p:txBody>
          <a:bodyPr lIns="26787" tIns="26787" rIns="26787" bIns="26787" anchor="ct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r>
              <a:rPr lang="en-US" sz="3200" b="1" dirty="0" smtClean="0">
                <a:latin typeface="Segoe UI Light"/>
                <a:ea typeface="ＭＳ Ｐゴシック" charset="0"/>
                <a:cs typeface="Helvetica Neue Bold Condensed" charset="0"/>
              </a:rPr>
              <a:t>LAN &amp; WAN</a:t>
            </a:r>
            <a:endParaRPr lang="en-US" sz="3200" b="1" dirty="0">
              <a:latin typeface="Segoe UI Light"/>
              <a:ea typeface="ＭＳ Ｐゴシック" charset="0"/>
              <a:cs typeface="Helvetica Neue Bold Condensed" charset="0"/>
            </a:endParaRPr>
          </a:p>
        </p:txBody>
      </p:sp>
      <p:sp>
        <p:nvSpPr>
          <p:cNvPr id="9" name="AutoShape 5"/>
          <p:cNvSpPr>
            <a:spLocks/>
          </p:cNvSpPr>
          <p:nvPr/>
        </p:nvSpPr>
        <p:spPr bwMode="auto">
          <a:xfrm>
            <a:off x="5360541" y="1357862"/>
            <a:ext cx="1629979" cy="948346"/>
          </a:xfrm>
          <a:custGeom>
            <a:avLst/>
            <a:gdLst/>
            <a:ahLst/>
            <a:cxnLst/>
            <a:rect l="0" t="0" r="r" b="b"/>
            <a:pathLst>
              <a:path w="21600" h="21600">
                <a:moveTo>
                  <a:pt x="0" y="21600"/>
                </a:moveTo>
                <a:lnTo>
                  <a:pt x="21600" y="21600"/>
                </a:lnTo>
                <a:lnTo>
                  <a:pt x="10800" y="0"/>
                </a:lnTo>
                <a:cubicBezTo>
                  <a:pt x="10800" y="0"/>
                  <a:pt x="0" y="21600"/>
                  <a:pt x="0" y="21600"/>
                </a:cubicBezTo>
                <a:close/>
                <a:moveTo>
                  <a:pt x="0" y="21600"/>
                </a:moveTo>
              </a:path>
            </a:pathLst>
          </a:custGeom>
          <a:solidFill>
            <a:srgbClr val="442359"/>
          </a:solidFill>
          <a:ln>
            <a:noFill/>
          </a:ln>
          <a:extLst/>
        </p:spPr>
        <p:txBody>
          <a:bodyPr lIns="0" tIns="0" rIns="0" bIns="0"/>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endParaRPr lang="en-US" b="1" dirty="0">
              <a:latin typeface="Segoe UI Light"/>
            </a:endParaRPr>
          </a:p>
        </p:txBody>
      </p:sp>
      <p:sp>
        <p:nvSpPr>
          <p:cNvPr id="11" name="Rectangle 10"/>
          <p:cNvSpPr>
            <a:spLocks/>
          </p:cNvSpPr>
          <p:nvPr/>
        </p:nvSpPr>
        <p:spPr bwMode="auto">
          <a:xfrm>
            <a:off x="5684837" y="1739270"/>
            <a:ext cx="8382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square" lIns="0" tIns="0" rIns="0" bIns="0" anchor="ctr">
            <a:spAutoFit/>
          </a:bodyPr>
          <a:lstStyle>
            <a:defPPr>
              <a:defRPr lang="en-US"/>
            </a:defPPr>
            <a:lvl1pPr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1pPr>
            <a:lvl2pPr marL="321440"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2pPr>
            <a:lvl3pPr marL="642882"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3pPr>
            <a:lvl4pPr marL="96432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4pPr>
            <a:lvl5pPr marL="1285763" algn="ctr" rtl="0" fontAlgn="base">
              <a:spcBef>
                <a:spcPct val="0"/>
              </a:spcBef>
              <a:spcAft>
                <a:spcPct val="0"/>
              </a:spcAft>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5pPr>
            <a:lvl6pPr marL="160720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6pPr>
            <a:lvl7pPr marL="1928645"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7pPr>
            <a:lvl8pPr marL="2250086"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8pPr>
            <a:lvl9pPr marL="2571527" algn="l" defTabSz="321440" rtl="0" eaLnBrk="1" latinLnBrk="0" hangingPunct="1">
              <a:defRPr sz="3000" kern="1200">
                <a:solidFill>
                  <a:srgbClr val="FFFFFF"/>
                </a:solidFill>
                <a:latin typeface="Helvetica Neue Bold Condensed" charset="0"/>
                <a:ea typeface="ヒラギノ角ゴ ProN W6" charset="0"/>
                <a:cs typeface="ヒラギノ角ゴ ProN W6" charset="0"/>
                <a:sym typeface="Helvetica Neue Bold Condensed" charset="0"/>
              </a:defRPr>
            </a:lvl9pPr>
          </a:lstStyle>
          <a:p>
            <a:pPr algn="r"/>
            <a:r>
              <a:rPr lang="en-US" sz="3200" b="1" dirty="0" smtClean="0">
                <a:latin typeface="Segoe UI Light"/>
                <a:ea typeface="ＭＳ Ｐゴシック" charset="0"/>
                <a:cs typeface="Helvetica Neue Bold Condensed" charset="0"/>
              </a:rPr>
              <a:t>User</a:t>
            </a:r>
            <a:endParaRPr lang="en-US" sz="3200" b="1" dirty="0">
              <a:latin typeface="Segoe UI Light"/>
              <a:ea typeface="ＭＳ Ｐゴシック" charset="0"/>
              <a:cs typeface="Helvetica Neue Bold Condensed" charset="0"/>
            </a:endParaRPr>
          </a:p>
        </p:txBody>
      </p:sp>
    </p:spTree>
    <p:extLst>
      <p:ext uri="{BB962C8B-B14F-4D97-AF65-F5344CB8AC3E}">
        <p14:creationId xmlns:p14="http://schemas.microsoft.com/office/powerpoint/2010/main" val="168045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Video</a:t>
            </a:r>
            <a:br>
              <a:rPr lang="en-US" dirty="0" smtClean="0"/>
            </a:br>
            <a:r>
              <a:rPr lang="en-US" sz="3600" dirty="0" smtClean="0"/>
              <a:t>Bulk Visualization of End User Experience</a:t>
            </a:r>
            <a:endParaRPr lang="en-US" sz="3600" dirty="0"/>
          </a:p>
        </p:txBody>
      </p:sp>
    </p:spTree>
    <p:extLst>
      <p:ext uri="{BB962C8B-B14F-4D97-AF65-F5344CB8AC3E}">
        <p14:creationId xmlns:p14="http://schemas.microsoft.com/office/powerpoint/2010/main" val="1070593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205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Traditional Tools</a:t>
            </a:r>
            <a:endParaRPr lang="en-US" dirty="0"/>
          </a:p>
        </p:txBody>
      </p:sp>
    </p:spTree>
    <p:extLst>
      <p:ext uri="{BB962C8B-B14F-4D97-AF65-F5344CB8AC3E}">
        <p14:creationId xmlns:p14="http://schemas.microsoft.com/office/powerpoint/2010/main" val="2416868949"/>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6" id="{73F19C53-BB2B-4C4D-816D-1195BB6E726B}" vid="{5A4F13AD-32CC-4115-B021-B1ABF67D5619}"/>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ySPC_Dev_v01" id="{22DB4827-4ED5-43EC-8839-CEFE06BE7DAD}" vid="{62E7F515-C1B5-46B5-84DE-B2ED7102B09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17D46B2-E37B-4383-80A5-FD832EA89BA4}"/>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SharePoint_Conference_2014_ITPro_Template</Template>
  <TotalTime>3</TotalTime>
  <Words>5540</Words>
  <Application>Microsoft Office PowerPoint</Application>
  <PresentationFormat>Custom</PresentationFormat>
  <Paragraphs>351</Paragraphs>
  <Slides>42</Slides>
  <Notes>40</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42</vt:i4>
      </vt:variant>
    </vt:vector>
  </HeadingPairs>
  <TitlesOfParts>
    <vt:vector size="54" baseType="lpstr">
      <vt:lpstr>ＭＳ Ｐゴシック</vt:lpstr>
      <vt:lpstr>Arial</vt:lpstr>
      <vt:lpstr>Calibri</vt:lpstr>
      <vt:lpstr>Consolas</vt:lpstr>
      <vt:lpstr>Helvetica Neue Bold Condensed</vt:lpstr>
      <vt:lpstr>Segoe UI</vt:lpstr>
      <vt:lpstr>Segoe UI Light</vt:lpstr>
      <vt:lpstr>Wingdings</vt:lpstr>
      <vt:lpstr>ヒラギノ角ゴ ProN W6</vt:lpstr>
      <vt:lpstr>5-30499_SPC_2014_ITPro_Template_16x9</vt:lpstr>
      <vt:lpstr>1_5-30499_SPC_2014_ITPro_Template_16x9</vt:lpstr>
      <vt:lpstr>5-30499_SPC_2014_Dev_Template_16x9</vt:lpstr>
      <vt:lpstr>PowerPoint Presentation</vt:lpstr>
      <vt:lpstr>Advanced Performance Analysis  for SharePoint</vt:lpstr>
      <vt:lpstr>Objectives</vt:lpstr>
      <vt:lpstr>Contoso</vt:lpstr>
      <vt:lpstr>Effective Performance Analysis</vt:lpstr>
      <vt:lpstr>Measure the end user experience</vt:lpstr>
      <vt:lpstr>Performance Pyramid</vt:lpstr>
      <vt:lpstr>Video Bulk Visualization of End User Experience</vt:lpstr>
      <vt:lpstr>The Traditional Tools</vt:lpstr>
      <vt:lpstr>Performance Monitor</vt:lpstr>
      <vt:lpstr>Load Testing</vt:lpstr>
      <vt:lpstr>Browser Timers</vt:lpstr>
      <vt:lpstr>Network Sniffers</vt:lpstr>
      <vt:lpstr>The Gaps</vt:lpstr>
      <vt:lpstr>The forest for the trees</vt:lpstr>
      <vt:lpstr>Contoso’s Strategy</vt:lpstr>
      <vt:lpstr>Contoso’s Strategy</vt:lpstr>
      <vt:lpstr>400GB of data  </vt:lpstr>
      <vt:lpstr>Contoso: Data Loading and Aggregating</vt:lpstr>
      <vt:lpstr>Hardware</vt:lpstr>
      <vt:lpstr>Database and Cube</vt:lpstr>
      <vt:lpstr>ETL Challenges </vt:lpstr>
      <vt:lpstr>Contoso: Analysis</vt:lpstr>
      <vt:lpstr>Enterprise Statistics</vt:lpstr>
      <vt:lpstr>Enterprise Statistics – Load Time Targets</vt:lpstr>
      <vt:lpstr>Enterprise Statistics - Anomalies</vt:lpstr>
      <vt:lpstr>Server Performance</vt:lpstr>
      <vt:lpstr>Server Performance – Action Items</vt:lpstr>
      <vt:lpstr>Configuration</vt:lpstr>
      <vt:lpstr>Configuration (2)</vt:lpstr>
      <vt:lpstr>Configuration – Action Items</vt:lpstr>
      <vt:lpstr>Traffic</vt:lpstr>
      <vt:lpstr>Traffic - Anomalies</vt:lpstr>
      <vt:lpstr>Traffic – Session Anomalies</vt:lpstr>
      <vt:lpstr>Traffic – Action Items</vt:lpstr>
      <vt:lpstr>LAN &amp; WAN</vt:lpstr>
      <vt:lpstr>Traffic – Action Items</vt:lpstr>
      <vt:lpstr>Use– Action Items</vt:lpstr>
      <vt:lpstr>Action Item Summary</vt:lpstr>
      <vt:lpstr>Summary</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Performance Analysis for SharePoint</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2</cp:revision>
  <dcterms:created xsi:type="dcterms:W3CDTF">2014-03-04T10:48:26Z</dcterms:created>
  <dcterms:modified xsi:type="dcterms:W3CDTF">2014-03-04T01:43:03Z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