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28"/>
  </p:notesMasterIdLst>
  <p:handoutMasterIdLst>
    <p:handoutMasterId r:id="rId29"/>
  </p:handoutMasterIdLst>
  <p:sldIdLst>
    <p:sldId id="256" r:id="rId5"/>
    <p:sldId id="257" r:id="rId6"/>
    <p:sldId id="277" r:id="rId7"/>
    <p:sldId id="278" r:id="rId8"/>
    <p:sldId id="279" r:id="rId9"/>
    <p:sldId id="280" r:id="rId10"/>
    <p:sldId id="281"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5" r:id="rId24"/>
    <p:sldId id="294" r:id="rId25"/>
    <p:sldId id="276" r:id="rId26"/>
    <p:sldId id="275" r:id="rId2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02" autoAdjust="0"/>
  </p:normalViewPr>
  <p:slideViewPr>
    <p:cSldViewPr snapToObjects="1">
      <p:cViewPr varScale="1">
        <p:scale>
          <a:sx n="97" d="100"/>
          <a:sy n="97" d="100"/>
        </p:scale>
        <p:origin x="780" y="72"/>
      </p:cViewPr>
      <p:guideLst/>
    </p:cSldViewPr>
  </p:slideViewPr>
  <p:outlineViewPr>
    <p:cViewPr>
      <p:scale>
        <a:sx n="33" d="100"/>
        <a:sy n="33" d="100"/>
      </p:scale>
      <p:origin x="0" y="-21634"/>
    </p:cViewPr>
  </p:outlineViewPr>
  <p:notesTextViewPr>
    <p:cViewPr>
      <p:scale>
        <a:sx n="3" d="2"/>
        <a:sy n="3" d="2"/>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255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10</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936875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649048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392856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1735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778929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87532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16</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48324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92478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41554691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
        <p:nvSpPr>
          <p:cNvPr id="10" name="Date Placeholder 9"/>
          <p:cNvSpPr>
            <a:spLocks noGrp="1"/>
          </p:cNvSpPr>
          <p:nvPr>
            <p:ph type="dt" idx="13"/>
          </p:nvPr>
        </p:nvSpPr>
        <p:spPr/>
        <p:txBody>
          <a:bodyPr/>
          <a:lstStyle/>
          <a:p>
            <a:fld id="{495562DE-B93B-4FA5-ACB5-9EF3421E072B}" type="datetime8">
              <a:rPr lang="en-US" smtClean="0"/>
              <a:t>3/5/2014 6:45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819035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537805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31333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310471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77167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31438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19497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3/5/2014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826718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3179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43499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15898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004985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6273054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17213961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microsoft.com/office/2011/relationships/webextension" Target="../webextensions/webextension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24.emf"/><Relationship Id="rId7" Type="http://schemas.openxmlformats.org/officeDocument/2006/relationships/image" Target="../media/image28.png"/><Relationship Id="rId12" Type="http://schemas.openxmlformats.org/officeDocument/2006/relationships/hyperlink" Target="http://aka.ms/officedevtoolsforvs2013" TargetMode="External"/><Relationship Id="rId2" Type="http://schemas.openxmlformats.org/officeDocument/2006/relationships/notesSlide" Target="../notesSlides/notesSlide20.xml"/><Relationship Id="rId1" Type="http://schemas.openxmlformats.org/officeDocument/2006/relationships/slideLayout" Target="../slideLayouts/slideLayout25.xml"/><Relationship Id="rId6" Type="http://schemas.openxmlformats.org/officeDocument/2006/relationships/image" Target="../media/image27.png"/><Relationship Id="rId11" Type="http://schemas.openxmlformats.org/officeDocument/2006/relationships/hyperlink" Target="http://aka.ms/asksharepoint" TargetMode="External"/><Relationship Id="rId5" Type="http://schemas.openxmlformats.org/officeDocument/2006/relationships/image" Target="../media/image26.png"/><Relationship Id="rId10" Type="http://schemas.openxmlformats.org/officeDocument/2006/relationships/hyperlink" Target="http://aka.ms/askoffice" TargetMode="External"/><Relationship Id="rId4" Type="http://schemas.openxmlformats.org/officeDocument/2006/relationships/image" Target="../media/image25.png"/><Relationship Id="rId9" Type="http://schemas.openxmlformats.org/officeDocument/2006/relationships/hyperlink" Target="http://aka.ms/officesuggestion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067883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 Data and Services</a:t>
            </a:r>
            <a:endParaRPr lang="en-US" dirty="0"/>
          </a:p>
        </p:txBody>
      </p:sp>
      <p:sp>
        <p:nvSpPr>
          <p:cNvPr id="3" name="Text Placeholder 2"/>
          <p:cNvSpPr>
            <a:spLocks noGrp="1"/>
          </p:cNvSpPr>
          <p:nvPr>
            <p:ph type="body" sz="quarter" idx="4294967295"/>
          </p:nvPr>
        </p:nvSpPr>
        <p:spPr>
          <a:xfrm>
            <a:off x="274637" y="1212850"/>
            <a:ext cx="7924800" cy="5078313"/>
          </a:xfrm>
          <a:prstGeom prst="rect">
            <a:avLst/>
          </a:prstGeom>
        </p:spPr>
        <p:txBody>
          <a:bodyPr/>
          <a:lstStyle/>
          <a:p>
            <a:pPr marL="0" indent="0">
              <a:buNone/>
            </a:pPr>
            <a:r>
              <a:rPr lang="en-US" dirty="0">
                <a:gradFill>
                  <a:gsLst>
                    <a:gs pos="2920">
                      <a:schemeClr val="tx2"/>
                    </a:gs>
                    <a:gs pos="39000">
                      <a:schemeClr val="tx2"/>
                    </a:gs>
                  </a:gsLst>
                  <a:lin ang="5400000" scaled="0"/>
                </a:gradFill>
              </a:rPr>
              <a:t>Entity </a:t>
            </a:r>
            <a:r>
              <a:rPr lang="en-US" dirty="0" smtClean="0">
                <a:gradFill>
                  <a:gsLst>
                    <a:gs pos="2920">
                      <a:schemeClr val="tx2"/>
                    </a:gs>
                    <a:gs pos="39000">
                      <a:schemeClr val="tx2"/>
                    </a:gs>
                  </a:gsLst>
                  <a:lin ang="5400000" scaled="0"/>
                </a:gradFill>
              </a:rPr>
              <a:t>Framework</a:t>
            </a:r>
          </a:p>
          <a:p>
            <a:pPr marL="0" indent="0">
              <a:buNone/>
            </a:pPr>
            <a:r>
              <a:rPr lang="en-US" sz="2000" dirty="0">
                <a:latin typeface="+mn-lt"/>
              </a:rPr>
              <a:t>Decide on entities first or database first</a:t>
            </a:r>
          </a:p>
          <a:p>
            <a:pPr marL="0" indent="0">
              <a:buNone/>
            </a:pPr>
            <a:r>
              <a:rPr lang="en-US" dirty="0">
                <a:gradFill>
                  <a:gsLst>
                    <a:gs pos="2920">
                      <a:schemeClr val="tx2"/>
                    </a:gs>
                    <a:gs pos="39000">
                      <a:schemeClr val="tx2"/>
                    </a:gs>
                  </a:gsLst>
                  <a:lin ang="5400000" scaled="0"/>
                </a:gradFill>
              </a:rPr>
              <a:t>SQL </a:t>
            </a:r>
            <a:r>
              <a:rPr lang="en-US" dirty="0" smtClean="0">
                <a:gradFill>
                  <a:gsLst>
                    <a:gs pos="2920">
                      <a:schemeClr val="tx2"/>
                    </a:gs>
                    <a:gs pos="39000">
                      <a:schemeClr val="tx2"/>
                    </a:gs>
                  </a:gsLst>
                  <a:lin ang="5400000" scaled="0"/>
                </a:gradFill>
              </a:rPr>
              <a:t>Azure</a:t>
            </a:r>
          </a:p>
          <a:p>
            <a:pPr marL="0" indent="0">
              <a:buNone/>
            </a:pPr>
            <a:r>
              <a:rPr lang="en-US" sz="2000" dirty="0">
                <a:latin typeface="+mn-lt"/>
              </a:rPr>
              <a:t>Still consider </a:t>
            </a:r>
            <a:r>
              <a:rPr lang="en-US" sz="2000" dirty="0" err="1">
                <a:latin typeface="+mn-lt"/>
              </a:rPr>
              <a:t>localdb</a:t>
            </a:r>
            <a:r>
              <a:rPr lang="en-US" sz="2000" dirty="0">
                <a:latin typeface="+mn-lt"/>
              </a:rPr>
              <a:t> during debugging</a:t>
            </a:r>
          </a:p>
          <a:p>
            <a:pPr marL="0" indent="0">
              <a:buNone/>
            </a:pPr>
            <a:r>
              <a:rPr lang="en-US" sz="2000" dirty="0">
                <a:latin typeface="+mn-lt"/>
              </a:rPr>
              <a:t>Be cautious of functional differences</a:t>
            </a:r>
          </a:p>
          <a:p>
            <a:pPr marL="0" indent="0">
              <a:buNone/>
            </a:pPr>
            <a:r>
              <a:rPr lang="en-US" sz="2000" dirty="0">
                <a:latin typeface="+mn-lt"/>
              </a:rPr>
              <a:t>SQL Azure requires IP configuration in administration</a:t>
            </a:r>
          </a:p>
          <a:p>
            <a:pPr marL="0" indent="0">
              <a:buNone/>
            </a:pPr>
            <a:r>
              <a:rPr lang="en-US" dirty="0">
                <a:gradFill>
                  <a:gsLst>
                    <a:gs pos="2920">
                      <a:schemeClr val="tx2"/>
                    </a:gs>
                    <a:gs pos="39000">
                      <a:schemeClr val="tx2"/>
                    </a:gs>
                  </a:gsLst>
                  <a:lin ang="5400000" scaled="0"/>
                </a:gradFill>
              </a:rPr>
              <a:t>REST enabled WCF</a:t>
            </a:r>
          </a:p>
          <a:p>
            <a:pPr marL="0" indent="0">
              <a:buNone/>
            </a:pPr>
            <a:r>
              <a:rPr lang="en-US" sz="2000" dirty="0">
                <a:latin typeface="+mn-lt"/>
              </a:rPr>
              <a:t>All services perform “Tenant check” and require context</a:t>
            </a:r>
          </a:p>
          <a:p>
            <a:pPr marL="0" indent="0">
              <a:buNone/>
            </a:pPr>
            <a:r>
              <a:rPr lang="en-US" sz="2000" dirty="0">
                <a:latin typeface="+mn-lt"/>
              </a:rPr>
              <a:t>Most services are exposed with public and private end-points</a:t>
            </a:r>
          </a:p>
          <a:p>
            <a:pPr marL="0" indent="0">
              <a:buNone/>
            </a:pPr>
            <a:r>
              <a:rPr lang="en-US" sz="2000" dirty="0">
                <a:latin typeface="+mn-lt"/>
              </a:rPr>
              <a:t>GET and POST for most </a:t>
            </a:r>
            <a:r>
              <a:rPr lang="en-US" sz="2000" dirty="0" smtClean="0">
                <a:latin typeface="+mn-lt"/>
              </a:rPr>
              <a:t>services</a:t>
            </a:r>
          </a:p>
          <a:p>
            <a:pPr marL="0" indent="0">
              <a:buNone/>
            </a:pPr>
            <a:r>
              <a:rPr lang="en-US" sz="2000" dirty="0" smtClean="0">
                <a:latin typeface="+mn-lt"/>
              </a:rPr>
              <a:t>Consider binding conflicts with SharePoint (ex: App Remote Events)</a:t>
            </a:r>
            <a:endParaRPr lang="en-US" sz="2000" dirty="0">
              <a:latin typeface="+mn-lt"/>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2447" y="1252381"/>
            <a:ext cx="4745152" cy="3162503"/>
          </a:xfrm>
          <a:prstGeom prst="rect">
            <a:avLst/>
          </a:prstGeom>
        </p:spPr>
      </p:pic>
    </p:spTree>
    <p:extLst>
      <p:ext uri="{BB962C8B-B14F-4D97-AF65-F5344CB8AC3E}">
        <p14:creationId xmlns:p14="http://schemas.microsoft.com/office/powerpoint/2010/main" val="343625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 UI and Branding</a:t>
            </a:r>
            <a:endParaRPr lang="en-US" dirty="0"/>
          </a:p>
        </p:txBody>
      </p:sp>
      <p:sp>
        <p:nvSpPr>
          <p:cNvPr id="3" name="Text Placeholder 2"/>
          <p:cNvSpPr>
            <a:spLocks noGrp="1"/>
          </p:cNvSpPr>
          <p:nvPr>
            <p:ph type="body" sz="quarter" idx="4294967295"/>
          </p:nvPr>
        </p:nvSpPr>
        <p:spPr>
          <a:xfrm>
            <a:off x="274637" y="1212850"/>
            <a:ext cx="6957809" cy="5816977"/>
          </a:xfrm>
          <a:prstGeom prst="rect">
            <a:avLst/>
          </a:prstGeom>
        </p:spPr>
        <p:txBody>
          <a:bodyPr/>
          <a:lstStyle/>
          <a:p>
            <a:pPr marL="0" indent="0">
              <a:buNone/>
            </a:pPr>
            <a:r>
              <a:rPr lang="en-US" dirty="0">
                <a:gradFill>
                  <a:gsLst>
                    <a:gs pos="2920">
                      <a:schemeClr val="tx2"/>
                    </a:gs>
                    <a:gs pos="39000">
                      <a:schemeClr val="tx2"/>
                    </a:gs>
                  </a:gsLst>
                  <a:lin ang="5400000" scaled="0"/>
                </a:gradFill>
              </a:rPr>
              <a:t>JavaScript libraries</a:t>
            </a:r>
          </a:p>
          <a:p>
            <a:pPr marL="0" indent="0">
              <a:buNone/>
            </a:pPr>
            <a:r>
              <a:rPr lang="en-US" sz="2000" dirty="0">
                <a:latin typeface="+mn-lt"/>
              </a:rPr>
              <a:t>helpdesk.common.js</a:t>
            </a:r>
          </a:p>
          <a:p>
            <a:pPr marL="0" indent="0">
              <a:buNone/>
            </a:pPr>
            <a:r>
              <a:rPr lang="en-US" sz="2000" dirty="0">
                <a:latin typeface="+mn-lt"/>
              </a:rPr>
              <a:t>helpdesk.data.js</a:t>
            </a:r>
          </a:p>
          <a:p>
            <a:pPr marL="0" indent="0">
              <a:buNone/>
            </a:pPr>
            <a:r>
              <a:rPr lang="en-US" sz="2000" dirty="0">
                <a:latin typeface="+mn-lt"/>
              </a:rPr>
              <a:t>helpdesk.ui.js</a:t>
            </a:r>
          </a:p>
          <a:p>
            <a:pPr marL="0" indent="0">
              <a:buNone/>
            </a:pPr>
            <a:r>
              <a:rPr lang="en-US" sz="2000" dirty="0">
                <a:latin typeface="+mn-lt"/>
              </a:rPr>
              <a:t>helpdesk.ui.templates.js</a:t>
            </a:r>
          </a:p>
          <a:p>
            <a:pPr marL="0" indent="0">
              <a:buNone/>
            </a:pPr>
            <a:r>
              <a:rPr lang="en-US" dirty="0">
                <a:gradFill>
                  <a:gsLst>
                    <a:gs pos="2920">
                      <a:schemeClr val="tx2"/>
                    </a:gs>
                    <a:gs pos="39000">
                      <a:schemeClr val="tx2"/>
                    </a:gs>
                  </a:gsLst>
                  <a:lin ang="5400000" scaled="0"/>
                </a:gradFill>
              </a:rPr>
              <a:t>Chrome control vs. brand</a:t>
            </a:r>
          </a:p>
          <a:p>
            <a:pPr marL="0" lvl="1" indent="0">
              <a:buNone/>
            </a:pPr>
            <a:r>
              <a:rPr lang="en-US" sz="2000" dirty="0"/>
              <a:t>Add link back to host web without chrome control</a:t>
            </a:r>
          </a:p>
          <a:p>
            <a:pPr marL="0" indent="0">
              <a:buNone/>
            </a:pPr>
            <a:r>
              <a:rPr lang="en-US" dirty="0">
                <a:gradFill>
                  <a:gsLst>
                    <a:gs pos="2920">
                      <a:schemeClr val="tx2"/>
                    </a:gs>
                    <a:gs pos="39000">
                      <a:schemeClr val="tx2"/>
                    </a:gs>
                  </a:gsLst>
                  <a:lin ang="5400000" scaled="0"/>
                </a:gradFill>
              </a:rPr>
              <a:t>Responsive UI and touch-first</a:t>
            </a:r>
          </a:p>
          <a:p>
            <a:pPr marL="0" lvl="1" indent="0">
              <a:buNone/>
            </a:pPr>
            <a:r>
              <a:rPr lang="en-US" sz="2000" dirty="0"/>
              <a:t>Heavy use of &lt;</a:t>
            </a:r>
            <a:r>
              <a:rPr lang="en-US" sz="2000" dirty="0" err="1"/>
              <a:t>ul</a:t>
            </a:r>
            <a:r>
              <a:rPr lang="en-US" sz="2000" dirty="0"/>
              <a:t>&gt;&lt;/</a:t>
            </a:r>
            <a:r>
              <a:rPr lang="en-US" sz="2000" dirty="0" err="1"/>
              <a:t>ul</a:t>
            </a:r>
            <a:r>
              <a:rPr lang="en-US" sz="2000" dirty="0"/>
              <a:t>&gt; layout</a:t>
            </a:r>
          </a:p>
          <a:p>
            <a:pPr marL="0" lvl="1" indent="0">
              <a:buNone/>
            </a:pPr>
            <a:r>
              <a:rPr lang="en-US" sz="2000" dirty="0"/>
              <a:t>320px sections for easy mobile adaptation (even modals)</a:t>
            </a:r>
          </a:p>
          <a:p>
            <a:pPr marL="0" lvl="1" indent="0">
              <a:buNone/>
            </a:pPr>
            <a:r>
              <a:rPr lang="en-US" sz="2000" dirty="0"/>
              <a:t>Large buttons and dirty flag navigation</a:t>
            </a:r>
          </a:p>
          <a:p>
            <a:pPr marL="0" indent="0">
              <a:buNone/>
            </a:pPr>
            <a:r>
              <a:rPr lang="en-US" dirty="0" err="1">
                <a:gradFill>
                  <a:gsLst>
                    <a:gs pos="2920">
                      <a:schemeClr val="tx2"/>
                    </a:gs>
                    <a:gs pos="39000">
                      <a:schemeClr val="tx2"/>
                    </a:gs>
                  </a:gsLst>
                  <a:lin ang="5400000" scaled="0"/>
                </a:gradFill>
              </a:rPr>
              <a:t>AppParts</a:t>
            </a:r>
            <a:endParaRPr lang="en-US" dirty="0">
              <a:gradFill>
                <a:gsLst>
                  <a:gs pos="2920">
                    <a:schemeClr val="tx2"/>
                  </a:gs>
                  <a:gs pos="39000">
                    <a:schemeClr val="tx2"/>
                  </a:gs>
                </a:gsLst>
                <a:lin ang="5400000" scaled="0"/>
              </a:gradFill>
            </a:endParaRPr>
          </a:p>
          <a:p>
            <a:pPr marL="0" lvl="1" indent="0">
              <a:buNone/>
            </a:pPr>
            <a:r>
              <a:rPr lang="en-US" sz="2000" dirty="0"/>
              <a:t>Surface useful info to native SharePoint sites (ex: Alerts)</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6039" t="8028" r="17903" b="7223"/>
          <a:stretch/>
        </p:blipFill>
        <p:spPr>
          <a:xfrm>
            <a:off x="6844953" y="1282406"/>
            <a:ext cx="4767138" cy="3438593"/>
          </a:xfrm>
          <a:prstGeom prst="rect">
            <a:avLst/>
          </a:prstGeom>
        </p:spPr>
      </p:pic>
      <p:pic>
        <p:nvPicPr>
          <p:cNvPr id="6" name="Content Placeholder 4"/>
          <p:cNvPicPr>
            <a:picLocks noChangeAspect="1"/>
          </p:cNvPicPr>
          <p:nvPr/>
        </p:nvPicPr>
        <p:blipFill rotWithShape="1">
          <a:blip r:embed="rId4">
            <a:extLst>
              <a:ext uri="{28A0092B-C50C-407E-A947-70E740481C1C}">
                <a14:useLocalDpi xmlns:a14="http://schemas.microsoft.com/office/drawing/2010/main" val="0"/>
              </a:ext>
            </a:extLst>
          </a:blip>
          <a:srcRect l="6100" r="6163"/>
          <a:stretch/>
        </p:blipFill>
        <p:spPr>
          <a:xfrm>
            <a:off x="7396746" y="3267998"/>
            <a:ext cx="4767138" cy="3054830"/>
          </a:xfrm>
          <a:prstGeom prst="rect">
            <a:avLst/>
          </a:prstGeom>
        </p:spPr>
      </p:pic>
    </p:spTree>
    <p:extLst>
      <p:ext uri="{BB962C8B-B14F-4D97-AF65-F5344CB8AC3E}">
        <p14:creationId xmlns:p14="http://schemas.microsoft.com/office/powerpoint/2010/main" val="2951383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 Security and Roles</a:t>
            </a:r>
            <a:endParaRPr lang="en-US" dirty="0"/>
          </a:p>
        </p:txBody>
      </p:sp>
      <p:sp>
        <p:nvSpPr>
          <p:cNvPr id="3" name="Text Placeholder 2"/>
          <p:cNvSpPr>
            <a:spLocks noGrp="1"/>
          </p:cNvSpPr>
          <p:nvPr>
            <p:ph type="body" sz="quarter" idx="4294967295"/>
          </p:nvPr>
        </p:nvSpPr>
        <p:spPr>
          <a:xfrm>
            <a:off x="274637" y="1212850"/>
            <a:ext cx="7177933" cy="5693866"/>
          </a:xfrm>
          <a:prstGeom prst="rect">
            <a:avLst/>
          </a:prstGeom>
        </p:spPr>
        <p:txBody>
          <a:bodyPr/>
          <a:lstStyle/>
          <a:p>
            <a:pPr marL="0" indent="0">
              <a:buNone/>
            </a:pPr>
            <a:r>
              <a:rPr lang="en-US" dirty="0" err="1">
                <a:gradFill>
                  <a:gsLst>
                    <a:gs pos="2920">
                      <a:schemeClr val="tx2"/>
                    </a:gs>
                    <a:gs pos="39000">
                      <a:schemeClr val="tx2"/>
                    </a:gs>
                  </a:gsLst>
                  <a:lin ang="5400000" scaled="0"/>
                </a:gradFill>
              </a:rPr>
              <a:t>GetTenant</a:t>
            </a:r>
            <a:endParaRPr lang="en-US" dirty="0">
              <a:gradFill>
                <a:gsLst>
                  <a:gs pos="2920">
                    <a:schemeClr val="tx2"/>
                  </a:gs>
                  <a:gs pos="39000">
                    <a:schemeClr val="tx2"/>
                  </a:gs>
                </a:gsLst>
                <a:lin ang="5400000" scaled="0"/>
              </a:gradFill>
            </a:endParaRPr>
          </a:p>
          <a:p>
            <a:pPr marL="0" lvl="1" indent="0">
              <a:buNone/>
            </a:pPr>
            <a:r>
              <a:rPr lang="en-US" sz="2000" dirty="0"/>
              <a:t>The concept of a tenant should be complete transparent to tenants</a:t>
            </a:r>
          </a:p>
          <a:p>
            <a:pPr marL="0" lvl="1" indent="0">
              <a:buNone/>
            </a:pPr>
            <a:r>
              <a:rPr lang="en-US" sz="2000" dirty="0"/>
              <a:t>Prevent cross-tenant hacks</a:t>
            </a:r>
          </a:p>
          <a:p>
            <a:pPr marL="0" indent="0">
              <a:buNone/>
            </a:pPr>
            <a:r>
              <a:rPr lang="en-US" dirty="0">
                <a:gradFill>
                  <a:gsLst>
                    <a:gs pos="2920">
                      <a:schemeClr val="tx2"/>
                    </a:gs>
                    <a:gs pos="39000">
                      <a:schemeClr val="tx2"/>
                    </a:gs>
                  </a:gsLst>
                  <a:lin ang="5400000" scaled="0"/>
                </a:gradFill>
              </a:rPr>
              <a:t>User vs. Engineer</a:t>
            </a:r>
          </a:p>
          <a:p>
            <a:pPr marL="0" lvl="1" indent="0">
              <a:buNone/>
            </a:pPr>
            <a:r>
              <a:rPr lang="en-US" sz="2000" dirty="0"/>
              <a:t>Both UI and Services should be security trimmed by role</a:t>
            </a:r>
          </a:p>
          <a:p>
            <a:pPr marL="0" lvl="1" indent="0">
              <a:buNone/>
            </a:pPr>
            <a:r>
              <a:rPr lang="en-US" sz="2000" dirty="0"/>
              <a:t>UI should be Engineer-aware, but not dependent on client-side variable</a:t>
            </a:r>
          </a:p>
          <a:p>
            <a:pPr marL="0" indent="0">
              <a:buNone/>
            </a:pPr>
            <a:r>
              <a:rPr lang="en-US" dirty="0" smtClean="0">
                <a:gradFill>
                  <a:gsLst>
                    <a:gs pos="2920">
                      <a:schemeClr val="tx2"/>
                    </a:gs>
                    <a:gs pos="39000">
                      <a:schemeClr val="tx2"/>
                    </a:gs>
                  </a:gsLst>
                  <a:lin ang="5400000" scaled="0"/>
                </a:gradFill>
              </a:rPr>
              <a:t>People-Pickers and Tax-Pickers</a:t>
            </a:r>
            <a:endParaRPr lang="en-US" dirty="0">
              <a:gradFill>
                <a:gsLst>
                  <a:gs pos="2920">
                    <a:schemeClr val="tx2"/>
                  </a:gs>
                  <a:gs pos="39000">
                    <a:schemeClr val="tx2"/>
                  </a:gs>
                </a:gsLst>
                <a:lin ang="5400000" scaled="0"/>
              </a:gradFill>
            </a:endParaRPr>
          </a:p>
          <a:p>
            <a:pPr marL="0" lvl="1" indent="0">
              <a:buNone/>
            </a:pPr>
            <a:r>
              <a:rPr lang="en-US" sz="2000" dirty="0"/>
              <a:t>Provide a familiar experience for selecting users</a:t>
            </a:r>
          </a:p>
          <a:p>
            <a:pPr marL="0" indent="0">
              <a:buNone/>
            </a:pPr>
            <a:r>
              <a:rPr lang="en-US" dirty="0">
                <a:gradFill>
                  <a:gsLst>
                    <a:gs pos="2920">
                      <a:schemeClr val="tx2"/>
                    </a:gs>
                    <a:gs pos="39000">
                      <a:schemeClr val="tx2"/>
                    </a:gs>
                  </a:gsLst>
                  <a:lin ang="5400000" scaled="0"/>
                </a:gradFill>
              </a:rPr>
              <a:t>Post-back only operations</a:t>
            </a:r>
          </a:p>
          <a:p>
            <a:pPr marL="0" lvl="1" indent="0">
              <a:buNone/>
            </a:pPr>
            <a:r>
              <a:rPr lang="en-US" sz="2000" dirty="0"/>
              <a:t>Critical operations not exposed as REST services</a:t>
            </a:r>
          </a:p>
          <a:p>
            <a:pPr marL="0" lvl="1" indent="0">
              <a:buNone/>
            </a:pPr>
            <a:r>
              <a:rPr lang="en-US" sz="2000" dirty="0"/>
              <a:t>Reset Tenant, Load Demo Data, </a:t>
            </a:r>
            <a:r>
              <a:rPr lang="en-US" sz="2000" dirty="0" err="1"/>
              <a:t>etc</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571" y="1252381"/>
            <a:ext cx="4304904" cy="3162503"/>
          </a:xfrm>
          <a:prstGeom prst="rect">
            <a:avLst/>
          </a:prstGeom>
        </p:spPr>
      </p:pic>
    </p:spTree>
    <p:extLst>
      <p:ext uri="{BB962C8B-B14F-4D97-AF65-F5344CB8AC3E}">
        <p14:creationId xmlns:p14="http://schemas.microsoft.com/office/powerpoint/2010/main" val="10685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Helpdesk Architecture</a:t>
            </a:r>
            <a:endParaRPr lang="en-US" dirty="0"/>
          </a:p>
        </p:txBody>
      </p:sp>
    </p:spTree>
    <p:extLst>
      <p:ext uri="{BB962C8B-B14F-4D97-AF65-F5344CB8AC3E}">
        <p14:creationId xmlns:p14="http://schemas.microsoft.com/office/powerpoint/2010/main" val="1018949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 Apps</a:t>
            </a:r>
            <a:endParaRPr lang="en-US" dirty="0"/>
          </a:p>
        </p:txBody>
      </p:sp>
      <p:sp>
        <p:nvSpPr>
          <p:cNvPr id="3" name="Text Placeholder 2"/>
          <p:cNvSpPr>
            <a:spLocks noGrp="1"/>
          </p:cNvSpPr>
          <p:nvPr>
            <p:ph type="body" sz="quarter" idx="4294967295"/>
          </p:nvPr>
        </p:nvSpPr>
        <p:spPr>
          <a:xfrm>
            <a:off x="274638" y="1212850"/>
            <a:ext cx="6599128" cy="3662541"/>
          </a:xfrm>
          <a:prstGeom prst="rect">
            <a:avLst/>
          </a:prstGeom>
        </p:spPr>
        <p:txBody>
          <a:bodyPr/>
          <a:lstStyle/>
          <a:p>
            <a:pPr marL="0" indent="0">
              <a:buNone/>
            </a:pPr>
            <a:r>
              <a:rPr lang="en-US" dirty="0">
                <a:gradFill>
                  <a:gsLst>
                    <a:gs pos="2920">
                      <a:schemeClr val="tx2"/>
                    </a:gs>
                    <a:gs pos="39000">
                      <a:schemeClr val="tx2"/>
                    </a:gs>
                  </a:gsLst>
                  <a:lin ang="5400000" scaled="0"/>
                </a:gradFill>
              </a:rPr>
              <a:t>Project structure</a:t>
            </a:r>
          </a:p>
          <a:p>
            <a:pPr marL="0" indent="0">
              <a:buNone/>
            </a:pPr>
            <a:r>
              <a:rPr lang="en-US" sz="2000" dirty="0">
                <a:latin typeface="+mn-lt"/>
              </a:rPr>
              <a:t>Add to full solution or develop as separate project</a:t>
            </a:r>
          </a:p>
          <a:p>
            <a:pPr marL="0" indent="0">
              <a:buNone/>
            </a:pPr>
            <a:r>
              <a:rPr lang="en-US" dirty="0">
                <a:gradFill>
                  <a:gsLst>
                    <a:gs pos="2920">
                      <a:schemeClr val="tx2"/>
                    </a:gs>
                    <a:gs pos="39000">
                      <a:schemeClr val="tx2"/>
                    </a:gs>
                  </a:gsLst>
                  <a:lin ang="5400000" scaled="0"/>
                </a:gradFill>
              </a:rPr>
              <a:t>SharePoint calls</a:t>
            </a:r>
          </a:p>
          <a:p>
            <a:pPr marL="0" indent="0">
              <a:buNone/>
            </a:pPr>
            <a:r>
              <a:rPr lang="en-US" sz="2000" dirty="0">
                <a:latin typeface="+mn-lt"/>
              </a:rPr>
              <a:t>The SharePoint app needed “app-only” permissions to allow Outlook to call SharePoint APIs</a:t>
            </a:r>
          </a:p>
          <a:p>
            <a:pPr marL="0" indent="0">
              <a:buNone/>
            </a:pPr>
            <a:r>
              <a:rPr lang="en-US" dirty="0">
                <a:gradFill>
                  <a:gsLst>
                    <a:gs pos="2920">
                      <a:schemeClr val="tx2"/>
                    </a:gs>
                    <a:gs pos="39000">
                      <a:schemeClr val="tx2"/>
                    </a:gs>
                  </a:gsLst>
                  <a:lin ang="5400000" scaled="0"/>
                </a:gradFill>
              </a:rPr>
              <a:t>Develop UI first</a:t>
            </a:r>
          </a:p>
          <a:p>
            <a:pPr marL="0" indent="0">
              <a:buNone/>
            </a:pPr>
            <a:r>
              <a:rPr lang="en-US" sz="2000" dirty="0">
                <a:latin typeface="+mn-lt"/>
              </a:rPr>
              <a:t>When possible, get app functional outside of Outlook to make debugging easier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3766" y="1212850"/>
            <a:ext cx="5290118" cy="2974239"/>
          </a:xfrm>
          <a:prstGeom prst="rect">
            <a:avLst/>
          </a:prstGeom>
        </p:spPr>
      </p:pic>
    </p:spTree>
    <p:extLst>
      <p:ext uri="{BB962C8B-B14F-4D97-AF65-F5344CB8AC3E}">
        <p14:creationId xmlns:p14="http://schemas.microsoft.com/office/powerpoint/2010/main" val="234796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Closing a Ticket and Mail Apps</a:t>
            </a:r>
            <a:endParaRPr lang="en-US" dirty="0"/>
          </a:p>
        </p:txBody>
      </p:sp>
    </p:spTree>
    <p:extLst>
      <p:ext uri="{BB962C8B-B14F-4D97-AF65-F5344CB8AC3E}">
        <p14:creationId xmlns:p14="http://schemas.microsoft.com/office/powerpoint/2010/main" val="3062637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Excel App</a:t>
            </a:r>
            <a:endParaRPr lang="en-US" dirty="0"/>
          </a:p>
        </p:txBody>
      </p:sp>
      <p:sp>
        <p:nvSpPr>
          <p:cNvPr id="3" name="Text Placeholder 2"/>
          <p:cNvSpPr>
            <a:spLocks noGrp="1"/>
          </p:cNvSpPr>
          <p:nvPr>
            <p:ph type="body" sz="quarter" idx="4294967295"/>
          </p:nvPr>
        </p:nvSpPr>
        <p:spPr>
          <a:xfrm>
            <a:off x="274638" y="1212850"/>
            <a:ext cx="6804079" cy="2769989"/>
          </a:xfrm>
          <a:prstGeom prst="rect">
            <a:avLst/>
          </a:prstGeom>
        </p:spPr>
        <p:txBody>
          <a:bodyPr/>
          <a:lstStyle/>
          <a:p>
            <a:pPr marL="0" indent="0">
              <a:buNone/>
            </a:pPr>
            <a:r>
              <a:rPr lang="en-US" dirty="0">
                <a:gradFill>
                  <a:gsLst>
                    <a:gs pos="2920">
                      <a:schemeClr val="tx2"/>
                    </a:gs>
                    <a:gs pos="39000">
                      <a:schemeClr val="tx2"/>
                    </a:gs>
                  </a:gsLst>
                  <a:lin ang="5400000" scaled="0"/>
                </a:gradFill>
              </a:rPr>
              <a:t>Identity and </a:t>
            </a:r>
            <a:r>
              <a:rPr lang="en-US" dirty="0" smtClean="0">
                <a:gradFill>
                  <a:gsLst>
                    <a:gs pos="2920">
                      <a:schemeClr val="tx2"/>
                    </a:gs>
                    <a:gs pos="39000">
                      <a:schemeClr val="tx2"/>
                    </a:gs>
                  </a:gsLst>
                  <a:lin ang="5400000" scaled="0"/>
                </a:gradFill>
              </a:rPr>
              <a:t>Context</a:t>
            </a:r>
          </a:p>
          <a:p>
            <a:pPr marL="0" indent="0">
              <a:buNone/>
            </a:pPr>
            <a:r>
              <a:rPr lang="en-US" sz="2000" dirty="0">
                <a:latin typeface="+mn-lt"/>
              </a:rPr>
              <a:t>Host Excel document (containing app) from the </a:t>
            </a:r>
            <a:r>
              <a:rPr lang="en-US" sz="2000" dirty="0" err="1" smtClean="0">
                <a:latin typeface="+mn-lt"/>
              </a:rPr>
              <a:t>AppWeb</a:t>
            </a:r>
            <a:endParaRPr lang="en-US" sz="2000" dirty="0">
              <a:latin typeface="+mn-lt"/>
            </a:endParaRPr>
          </a:p>
          <a:p>
            <a:pPr marL="0" indent="0">
              <a:buNone/>
            </a:pPr>
            <a:r>
              <a:rPr lang="en-US" sz="2000" dirty="0">
                <a:latin typeface="+mn-lt"/>
              </a:rPr>
              <a:t>Leverage Office.context.document.url to determine tenancy</a:t>
            </a:r>
          </a:p>
          <a:p>
            <a:pPr marL="0" indent="0">
              <a:buNone/>
            </a:pPr>
            <a:r>
              <a:rPr lang="en-US" dirty="0">
                <a:gradFill>
                  <a:gsLst>
                    <a:gs pos="2920">
                      <a:schemeClr val="tx2"/>
                    </a:gs>
                    <a:gs pos="39000">
                      <a:schemeClr val="tx2"/>
                    </a:gs>
                  </a:gsLst>
                  <a:lin ang="5400000" scaled="0"/>
                </a:gradFill>
              </a:rPr>
              <a:t>JSON </a:t>
            </a:r>
            <a:r>
              <a:rPr lang="en-US" dirty="0">
                <a:gradFill>
                  <a:gsLst>
                    <a:gs pos="2920">
                      <a:schemeClr val="tx2"/>
                    </a:gs>
                    <a:gs pos="39000">
                      <a:schemeClr val="tx2"/>
                    </a:gs>
                  </a:gsLst>
                  <a:lin ang="5400000" scaled="0"/>
                </a:gradFill>
                <a:sym typeface="Wingdings" panose="05000000000000000000" pitchFamily="2" charset="2"/>
              </a:rPr>
              <a:t> Office </a:t>
            </a:r>
            <a:r>
              <a:rPr lang="en-US" dirty="0" smtClean="0">
                <a:gradFill>
                  <a:gsLst>
                    <a:gs pos="2920">
                      <a:schemeClr val="tx2"/>
                    </a:gs>
                    <a:gs pos="39000">
                      <a:schemeClr val="tx2"/>
                    </a:gs>
                  </a:gsLst>
                  <a:lin ang="5400000" scaled="0"/>
                </a:gradFill>
                <a:sym typeface="Wingdings" panose="05000000000000000000" pitchFamily="2" charset="2"/>
              </a:rPr>
              <a:t>table</a:t>
            </a:r>
          </a:p>
          <a:p>
            <a:pPr marL="0" indent="0">
              <a:buNone/>
            </a:pPr>
            <a:r>
              <a:rPr lang="en-US" sz="2000" dirty="0">
                <a:latin typeface="+mn-lt"/>
              </a:rPr>
              <a:t>Developed generic way to convert JSON data to Office table</a:t>
            </a:r>
          </a:p>
          <a:p>
            <a:pPr marL="0" indent="0">
              <a:buNone/>
            </a:pPr>
            <a:r>
              <a:rPr lang="en-US" sz="2000" dirty="0">
                <a:latin typeface="+mn-lt"/>
              </a:rPr>
              <a:t>Allows Excel users to import raw ticket data and report against it</a:t>
            </a:r>
          </a:p>
        </p:txBody>
      </p:sp>
      <p:pic>
        <p:nvPicPr>
          <p:cNvPr id="5" name="Picture 4"/>
          <p:cNvPicPr>
            <a:picLocks noChangeAspect="1"/>
          </p:cNvPicPr>
          <p:nvPr/>
        </p:nvPicPr>
        <p:blipFill>
          <a:blip r:embed="rId3"/>
          <a:stretch>
            <a:fillRect/>
          </a:stretch>
        </p:blipFill>
        <p:spPr>
          <a:xfrm>
            <a:off x="7094702" y="1212850"/>
            <a:ext cx="5069182" cy="4236928"/>
          </a:xfrm>
          <a:prstGeom prst="rect">
            <a:avLst/>
          </a:prstGeom>
        </p:spPr>
      </p:pic>
    </p:spTree>
    <p:extLst>
      <p:ext uri="{BB962C8B-B14F-4D97-AF65-F5344CB8AC3E}">
        <p14:creationId xmlns:p14="http://schemas.microsoft.com/office/powerpoint/2010/main" val="316495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Statistics, Reporting, and Excel Apps</a:t>
            </a:r>
            <a:endParaRPr lang="en-US" dirty="0"/>
          </a:p>
        </p:txBody>
      </p:sp>
    </p:spTree>
    <p:extLst>
      <p:ext uri="{BB962C8B-B14F-4D97-AF65-F5344CB8AC3E}">
        <p14:creationId xmlns:p14="http://schemas.microsoft.com/office/powerpoint/2010/main" val="1059936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Tips and Tricks</a:t>
            </a:r>
            <a:endParaRPr lang="en-US" dirty="0"/>
          </a:p>
        </p:txBody>
      </p:sp>
      <p:sp>
        <p:nvSpPr>
          <p:cNvPr id="3" name="Text Placeholder 2"/>
          <p:cNvSpPr>
            <a:spLocks noGrp="1"/>
          </p:cNvSpPr>
          <p:nvPr>
            <p:ph type="body" sz="quarter" idx="4294967295"/>
          </p:nvPr>
        </p:nvSpPr>
        <p:spPr>
          <a:xfrm>
            <a:off x="274638" y="1212850"/>
            <a:ext cx="11887200" cy="4567404"/>
          </a:xfrm>
          <a:prstGeom prst="rect">
            <a:avLst/>
          </a:prstGeom>
        </p:spPr>
        <p:txBody>
          <a:bodyPr/>
          <a:lstStyle/>
          <a:p>
            <a:pPr lvl="1"/>
            <a:r>
              <a:rPr lang="en-US" sz="3200" dirty="0" smtClean="0">
                <a:gradFill>
                  <a:gsLst>
                    <a:gs pos="1250">
                      <a:schemeClr val="tx1"/>
                    </a:gs>
                    <a:gs pos="99000">
                      <a:schemeClr val="tx1"/>
                    </a:gs>
                  </a:gsLst>
                  <a:lin ang="5400000" scaled="0"/>
                </a:gradFill>
                <a:latin typeface="+mj-lt"/>
              </a:rPr>
              <a:t>Consider </a:t>
            </a:r>
            <a:r>
              <a:rPr lang="en-US" sz="3200" dirty="0">
                <a:gradFill>
                  <a:gsLst>
                    <a:gs pos="1250">
                      <a:schemeClr val="tx1"/>
                    </a:gs>
                    <a:gs pos="99000">
                      <a:schemeClr val="tx1"/>
                    </a:gs>
                  </a:gsLst>
                  <a:lin ang="5400000" scaled="0"/>
                </a:gradFill>
                <a:latin typeface="+mj-lt"/>
              </a:rPr>
              <a:t>scenarios where users navigate directly to the app without a context token and leverage the app redirect in SharePoint for getting context</a:t>
            </a:r>
          </a:p>
          <a:p>
            <a:pPr lvl="1"/>
            <a:r>
              <a:rPr lang="en-US" sz="3200" dirty="0">
                <a:gradFill>
                  <a:gsLst>
                    <a:gs pos="1250">
                      <a:schemeClr val="tx1"/>
                    </a:gs>
                    <a:gs pos="99000">
                      <a:schemeClr val="tx1"/>
                    </a:gs>
                  </a:gsLst>
                  <a:lin ang="5400000" scaled="0"/>
                </a:gradFill>
                <a:latin typeface="+mj-lt"/>
              </a:rPr>
              <a:t>Think about authentication to other areas you will leverage (ex: </a:t>
            </a:r>
            <a:r>
              <a:rPr lang="en-US" sz="3200" dirty="0" err="1">
                <a:gradFill>
                  <a:gsLst>
                    <a:gs pos="1250">
                      <a:schemeClr val="tx1"/>
                    </a:gs>
                    <a:gs pos="99000">
                      <a:schemeClr val="tx1"/>
                    </a:gs>
                  </a:gsLst>
                  <a:lin ang="5400000" scaled="0"/>
                </a:gradFill>
                <a:latin typeface="+mj-lt"/>
              </a:rPr>
              <a:t>AppWeb</a:t>
            </a:r>
            <a:r>
              <a:rPr lang="en-US" sz="3200" dirty="0">
                <a:gradFill>
                  <a:gsLst>
                    <a:gs pos="1250">
                      <a:schemeClr val="tx1"/>
                    </a:gs>
                    <a:gs pos="99000">
                      <a:schemeClr val="tx1"/>
                    </a:gs>
                  </a:gsLst>
                  <a:lin ang="5400000" scaled="0"/>
                </a:gradFill>
                <a:latin typeface="+mj-lt"/>
              </a:rPr>
              <a:t> and </a:t>
            </a:r>
            <a:r>
              <a:rPr lang="en-US" sz="3200" dirty="0" err="1">
                <a:gradFill>
                  <a:gsLst>
                    <a:gs pos="1250">
                      <a:schemeClr val="tx1"/>
                    </a:gs>
                    <a:gs pos="99000">
                      <a:schemeClr val="tx1"/>
                    </a:gs>
                  </a:gsLst>
                  <a:lin ang="5400000" scaled="0"/>
                </a:gradFill>
                <a:latin typeface="+mj-lt"/>
              </a:rPr>
              <a:t>MySiteHost</a:t>
            </a:r>
            <a:r>
              <a:rPr lang="en-US" sz="3200" dirty="0">
                <a:gradFill>
                  <a:gsLst>
                    <a:gs pos="1250">
                      <a:schemeClr val="tx1"/>
                    </a:gs>
                    <a:gs pos="99000">
                      <a:schemeClr val="tx1"/>
                    </a:gs>
                  </a:gsLst>
                  <a:lin ang="5400000" scaled="0"/>
                </a:gradFill>
                <a:latin typeface="+mj-lt"/>
              </a:rPr>
              <a:t>)</a:t>
            </a:r>
          </a:p>
          <a:p>
            <a:pPr lvl="1"/>
            <a:r>
              <a:rPr lang="en-US" sz="3200" dirty="0">
                <a:gradFill>
                  <a:gsLst>
                    <a:gs pos="1250">
                      <a:schemeClr val="tx1"/>
                    </a:gs>
                    <a:gs pos="99000">
                      <a:schemeClr val="tx1"/>
                    </a:gs>
                  </a:gsLst>
                  <a:lin ang="5400000" scaled="0"/>
                </a:gradFill>
                <a:latin typeface="+mj-lt"/>
              </a:rPr>
              <a:t>Keep a hackers mind when delivering predominately client-driven UI</a:t>
            </a:r>
          </a:p>
          <a:p>
            <a:pPr lvl="1"/>
            <a:r>
              <a:rPr lang="en-US" sz="3200" dirty="0" smtClean="0">
                <a:gradFill>
                  <a:gsLst>
                    <a:gs pos="1250">
                      <a:schemeClr val="tx1"/>
                    </a:gs>
                    <a:gs pos="99000">
                      <a:schemeClr val="tx1"/>
                    </a:gs>
                  </a:gsLst>
                  <a:lin ang="5400000" scaled="0"/>
                </a:gradFill>
                <a:latin typeface="+mj-lt"/>
              </a:rPr>
              <a:t>Start </a:t>
            </a:r>
            <a:r>
              <a:rPr lang="en-US" sz="3200" dirty="0">
                <a:gradFill>
                  <a:gsLst>
                    <a:gs pos="1250">
                      <a:schemeClr val="tx1"/>
                    </a:gs>
                    <a:gs pos="99000">
                      <a:schemeClr val="tx1"/>
                    </a:gs>
                  </a:gsLst>
                  <a:lin ang="5400000" scaled="0"/>
                </a:gradFill>
                <a:latin typeface="+mj-lt"/>
              </a:rPr>
              <a:t>with multiple tenants so tenancy issues are apparent from the very beginning</a:t>
            </a:r>
          </a:p>
          <a:p>
            <a:pPr lvl="1"/>
            <a:r>
              <a:rPr lang="en-US" sz="3200" dirty="0" smtClean="0">
                <a:gradFill>
                  <a:gsLst>
                    <a:gs pos="1250">
                      <a:schemeClr val="tx1"/>
                    </a:gs>
                    <a:gs pos="99000">
                      <a:schemeClr val="tx1"/>
                    </a:gs>
                  </a:gsLst>
                  <a:lin ang="5400000" scaled="0"/>
                </a:gradFill>
                <a:latin typeface="+mj-lt"/>
              </a:rPr>
              <a:t>Make </a:t>
            </a:r>
            <a:r>
              <a:rPr lang="en-US" sz="3200" dirty="0">
                <a:gradFill>
                  <a:gsLst>
                    <a:gs pos="1250">
                      <a:schemeClr val="tx1"/>
                    </a:gs>
                    <a:gs pos="99000">
                      <a:schemeClr val="tx1"/>
                    </a:gs>
                  </a:gsLst>
                  <a:lin ang="5400000" scaled="0"/>
                </a:gradFill>
                <a:latin typeface="+mj-lt"/>
              </a:rPr>
              <a:t>the effort to streamline provider-hosted publishing early on</a:t>
            </a:r>
          </a:p>
        </p:txBody>
      </p:sp>
    </p:spTree>
    <p:extLst>
      <p:ext uri="{BB962C8B-B14F-4D97-AF65-F5344CB8AC3E}">
        <p14:creationId xmlns:p14="http://schemas.microsoft.com/office/powerpoint/2010/main" val="1090678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Want Helpdesk…</a:t>
            </a:r>
            <a:br>
              <a:rPr lang="en-US" dirty="0" smtClean="0"/>
            </a:br>
            <a:r>
              <a:rPr lang="en-US" sz="4000" dirty="0" smtClean="0"/>
              <a:t>https://github.com/EntDev/SPHelpdesk</a:t>
            </a:r>
            <a:endParaRPr lang="en-US" dirty="0"/>
          </a:p>
        </p:txBody>
      </p:sp>
      <p:sp>
        <p:nvSpPr>
          <p:cNvPr id="4" name="TextBox 3"/>
          <p:cNvSpPr txBox="1"/>
          <p:nvPr/>
        </p:nvSpPr>
        <p:spPr>
          <a:xfrm rot="20688715">
            <a:off x="42820" y="772740"/>
            <a:ext cx="4335161" cy="904863"/>
          </a:xfrm>
          <a:prstGeom prst="rect">
            <a:avLst/>
          </a:prstGeom>
          <a:noFill/>
        </p:spPr>
        <p:txBody>
          <a:bodyPr wrap="none" lIns="182880" tIns="146304" rIns="182880" bIns="146304" rtlCol="0">
            <a:spAutoFit/>
          </a:bodyPr>
          <a:lstStyle/>
          <a:p>
            <a:pPr>
              <a:lnSpc>
                <a:spcPct val="90000"/>
              </a:lnSpc>
              <a:spcAft>
                <a:spcPts val="600"/>
              </a:spcAft>
            </a:pPr>
            <a:r>
              <a:rPr lang="en-US" sz="4400" dirty="0" smtClean="0">
                <a:gradFill>
                  <a:gsLst>
                    <a:gs pos="2917">
                      <a:schemeClr val="tx1"/>
                    </a:gs>
                    <a:gs pos="30000">
                      <a:schemeClr val="tx1"/>
                    </a:gs>
                  </a:gsLst>
                  <a:lin ang="5400000" scaled="0"/>
                </a:gradFill>
              </a:rPr>
              <a:t>Coming soon!!!!</a:t>
            </a:r>
          </a:p>
        </p:txBody>
      </p:sp>
    </p:spTree>
    <p:extLst>
      <p:ext uri="{BB962C8B-B14F-4D97-AF65-F5344CB8AC3E}">
        <p14:creationId xmlns:p14="http://schemas.microsoft.com/office/powerpoint/2010/main" val="2837977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Advanced development patterns for SharePoint Apps</a:t>
            </a:r>
          </a:p>
        </p:txBody>
      </p:sp>
      <p:sp>
        <p:nvSpPr>
          <p:cNvPr id="5" name="Text Placeholder 4"/>
          <p:cNvSpPr>
            <a:spLocks noGrp="1"/>
          </p:cNvSpPr>
          <p:nvPr>
            <p:ph type="body" sz="quarter" idx="14"/>
          </p:nvPr>
        </p:nvSpPr>
        <p:spPr/>
        <p:txBody>
          <a:bodyPr/>
          <a:lstStyle/>
          <a:p>
            <a:r>
              <a:rPr lang="en-US" dirty="0" smtClean="0"/>
              <a:t>Nathan Miller</a:t>
            </a:r>
          </a:p>
          <a:p>
            <a:r>
              <a:rPr lang="en-US" dirty="0" smtClean="0"/>
              <a:t>Architect</a:t>
            </a:r>
          </a:p>
          <a:p>
            <a:r>
              <a:rPr lang="en-US" dirty="0" smtClean="0"/>
              <a:t>Microsoft</a:t>
            </a:r>
            <a:endParaRPr lang="en-US" dirty="0"/>
          </a:p>
        </p:txBody>
      </p:sp>
      <p:sp>
        <p:nvSpPr>
          <p:cNvPr id="3" name="Text Placeholder 2"/>
          <p:cNvSpPr>
            <a:spLocks noGrp="1"/>
          </p:cNvSpPr>
          <p:nvPr>
            <p:ph type="body" sz="quarter" idx="15"/>
          </p:nvPr>
        </p:nvSpPr>
        <p:spPr>
          <a:xfrm>
            <a:off x="8800211" y="1590086"/>
            <a:ext cx="1600200" cy="433965"/>
          </a:xfrm>
        </p:spPr>
        <p:txBody>
          <a:bodyPr/>
          <a:lstStyle/>
          <a:p>
            <a:r>
              <a:rPr lang="en-US" dirty="0" smtClean="0"/>
              <a:t>SPC302</a:t>
            </a:r>
          </a:p>
        </p:txBody>
      </p:sp>
      <p:sp>
        <p:nvSpPr>
          <p:cNvPr id="6" name="Text Placeholder 4"/>
          <p:cNvSpPr txBox="1">
            <a:spLocks/>
          </p:cNvSpPr>
          <p:nvPr/>
        </p:nvSpPr>
        <p:spPr bwMode="ltGray">
          <a:xfrm>
            <a:off x="6142037" y="4458554"/>
            <a:ext cx="4004408"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dirty="0" smtClean="0"/>
              <a:t>Richard diZerega</a:t>
            </a:r>
          </a:p>
          <a:p>
            <a:pPr algn="r"/>
            <a:r>
              <a:rPr lang="en-US" dirty="0" smtClean="0"/>
              <a:t>Architect</a:t>
            </a:r>
          </a:p>
          <a:p>
            <a:pPr algn="r"/>
            <a:r>
              <a:rPr lang="en-US" dirty="0" smtClean="0"/>
              <a:t>Microsoft</a:t>
            </a:r>
            <a:endParaRPr lang="en-US" dirty="0"/>
          </a:p>
        </p:txBody>
      </p:sp>
    </p:spTree>
    <p:extLst>
      <p:ext uri="{BB962C8B-B14F-4D97-AF65-F5344CB8AC3E}">
        <p14:creationId xmlns:p14="http://schemas.microsoft.com/office/powerpoint/2010/main" val="4079452707"/>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95274"/>
            <a:ext cx="12436475" cy="917575"/>
          </a:xfrm>
        </p:spPr>
        <p:txBody>
          <a:bodyPr/>
          <a:lstStyle/>
          <a:p>
            <a:r>
              <a:rPr lang="en-US" dirty="0" smtClean="0"/>
              <a:t>Mention #SPC302 on SPC Yammer Network</a:t>
            </a:r>
            <a:endParaRPr lang="en-US" dirty="0"/>
          </a:p>
        </p:txBody>
      </p:sp>
      <mc:AlternateContent xmlns:mc="http://schemas.openxmlformats.org/markup-compatibility/2006">
        <mc:Choice xmlns:pca="http://schemas.microsoft.com/office/powerpoint/2013/contentapp" xmlns:we="http://schemas.microsoft.com/office/webextensions/webextension/2010/11" xmlns="" Requires="we pca">
          <p:graphicFrame>
            <p:nvGraphicFramePr>
              <p:cNvPr id="2" name="App 1"/>
              <p:cNvGraphicFramePr>
                <a:graphicFrameLocks noGrp="1"/>
              </p:cNvGraphicFramePr>
              <p:nvPr>
                <p:extLst>
                  <p:ext uri="{D42A27DB-BD31-4B8C-83A1-F6EECF244321}">
                    <p14:modId xmlns:p14="http://schemas.microsoft.com/office/powerpoint/2010/main" val="2439263934"/>
                  </p:ext>
                </p:extLst>
              </p:nvPr>
            </p:nvGraphicFramePr>
            <p:xfrm>
              <a:off x="198437" y="1116012"/>
              <a:ext cx="11963400" cy="5657850"/>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2" name="App 1"/>
              <p:cNvPicPr>
                <a:picLocks noGrp="1" noRot="1" noChangeAspect="1" noMove="1" noResize="1" noEditPoints="1" noAdjustHandles="1" noChangeArrowheads="1" noChangeShapeType="1"/>
              </p:cNvPicPr>
              <p:nvPr/>
            </p:nvPicPr>
            <p:blipFill>
              <a:blip r:embed="rId3">
                <a:clrChange>
                  <a:clrFrom>
                    <a:prstClr val="black"/>
                  </a:clrFrom>
                  <a:clrTo>
                    <a:prstClr val="black">
                      <a:alpha val="0"/>
                    </a:prstClr>
                  </a:clrTo>
                </a:clrChange>
              </a:blip>
              <a:stretch>
                <a:fillRect/>
              </a:stretch>
            </p:blipFill>
            <p:spPr>
              <a:xfrm>
                <a:off x="198437" y="1116012"/>
                <a:ext cx="11963400" cy="5657850"/>
              </a:xfrm>
              <a:prstGeom prst="rect">
                <a:avLst/>
              </a:prstGeom>
            </p:spPr>
          </p:pic>
        </mc:Fallback>
      </mc:AlternateContent>
    </p:spTree>
    <p:extLst>
      <p:ext uri="{BB962C8B-B14F-4D97-AF65-F5344CB8AC3E}">
        <p14:creationId xmlns:p14="http://schemas.microsoft.com/office/powerpoint/2010/main" val="393941996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latin typeface="Segoe UI" panose="020B0502040204020203" pitchFamily="34" charset="0"/>
                <a:cs typeface="Segoe UI" panose="020B0502040204020203" pitchFamily="34" charset="0"/>
              </a:rPr>
              <a:t>StackOverflow</a:t>
            </a:r>
            <a:endParaRPr lang="en-US" sz="2040" dirty="0">
              <a:latin typeface="Segoe UI" panose="020B0502040204020203" pitchFamily="34" charset="0"/>
              <a:cs typeface="Segoe UI" panose="020B0502040204020203" pitchFamily="34" charset="0"/>
            </a:endParaRPr>
          </a:p>
          <a:p>
            <a:pPr lvl="1" defTabSz="577881"/>
            <a:r>
              <a:rPr lang="en-US" sz="2040" dirty="0">
                <a:latin typeface="Segoe UI" panose="020B0502040204020203" pitchFamily="34" charset="0"/>
                <a:cs typeface="Segoe UI" panose="020B0502040204020203" pitchFamily="34" charset="0"/>
              </a:rPr>
              <a:t>		</a:t>
            </a:r>
            <a:r>
              <a:rPr lang="en-US" sz="2040" dirty="0">
                <a:latin typeface="Segoe UI" panose="020B0502040204020203" pitchFamily="34" charset="0"/>
                <a:cs typeface="Segoe UI" panose="020B0502040204020203" pitchFamily="34" charset="0"/>
                <a:hlinkClick r:id="rId10"/>
              </a:rPr>
              <a:t>[Office]</a:t>
            </a:r>
            <a:r>
              <a:rPr lang="en-US" sz="2040" dirty="0">
                <a:latin typeface="Segoe UI" panose="020B0502040204020203" pitchFamily="34" charset="0"/>
                <a:cs typeface="Segoe UI" panose="020B0502040204020203" pitchFamily="34" charset="0"/>
              </a:rPr>
              <a:t> and </a:t>
            </a:r>
            <a:r>
              <a:rPr lang="en-US" sz="2040" dirty="0">
                <a:latin typeface="Segoe UI" panose="020B0502040204020203" pitchFamily="34" charset="0"/>
                <a:cs typeface="Segoe UI" panose="020B0502040204020203" pitchFamily="34" charset="0"/>
                <a:hlinkClick r:id="rId11"/>
              </a:rPr>
              <a:t>[SharePoint]</a:t>
            </a:r>
            <a:endParaRPr lang="en-US" sz="2040" dirty="0">
              <a:latin typeface="Segoe UI" panose="020B0502040204020203" pitchFamily="34" charset="0"/>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latin typeface="Segoe UI" panose="020B0502040204020203" pitchFamily="34" charset="0"/>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latin typeface="Segoe UI" panose="020B0502040204020203" pitchFamily="34" charset="0"/>
                <a:cs typeface="Segoe UI" panose="020B0502040204020203" pitchFamily="34" charset="0"/>
              </a:rPr>
              <a:t>and </a:t>
            </a:r>
            <a:r>
              <a:rPr lang="en-US" sz="2040" dirty="0">
                <a:latin typeface="Segoe UI" panose="020B0502040204020203" pitchFamily="34" charset="0"/>
                <a:cs typeface="Segoe UI" panose="020B0502040204020203" pitchFamily="34" charset="0"/>
                <a:hlinkClick r:id="rId13"/>
              </a:rPr>
              <a:t>Office 365 API Tools for Visual Studio 2013</a:t>
            </a:r>
            <a:endParaRPr lang="en-US" sz="2040" dirty="0">
              <a:latin typeface="Segoe UI" panose="020B0502040204020203" pitchFamily="34" charset="0"/>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349390034"/>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460766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719644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chemeClr val="bg1"/>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chemeClr val="tx1">
                  <a:lumMod val="65000"/>
                  <a:lumOff val="35000"/>
                </a:scheme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31428602"/>
      </p:ext>
    </p:extLst>
  </p:cSld>
  <p:clrMapOvr>
    <a:masterClrMapping/>
  </p:clrMapOvr>
  <p:transition>
    <p:fade/>
  </p:transition>
  <p:timing>
    <p:tnLst>
      <p:par>
        <p:cTn id="1" dur="indefinite" restart="never" nodeType="tmRoot">
          <p:childTnLst>
            <p:par>
              <p:cTn id="2"/>
            </p:par>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Session Objectives And Takeaways</a:t>
            </a:r>
          </a:p>
        </p:txBody>
      </p:sp>
      <p:sp>
        <p:nvSpPr>
          <p:cNvPr id="6" name="Text Placeholder 5"/>
          <p:cNvSpPr>
            <a:spLocks noGrp="1"/>
          </p:cNvSpPr>
          <p:nvPr>
            <p:ph type="body" sz="quarter" idx="11"/>
          </p:nvPr>
        </p:nvSpPr>
        <p:spPr>
          <a:xfrm>
            <a:off x="274639" y="1212849"/>
            <a:ext cx="11889564" cy="4339650"/>
          </a:xfrm>
        </p:spPr>
        <p:txBody>
          <a:bodyPr/>
          <a:lstStyle/>
          <a:p>
            <a:r>
              <a:rPr lang="en-US" dirty="0"/>
              <a:t>Session Objective(s): </a:t>
            </a:r>
          </a:p>
          <a:p>
            <a:pPr lvl="1"/>
            <a:r>
              <a:rPr lang="en-US" dirty="0"/>
              <a:t>Describe complex tenancy considerations for provider-hosted apps</a:t>
            </a:r>
          </a:p>
          <a:p>
            <a:pPr lvl="1"/>
            <a:r>
              <a:rPr lang="en-US" dirty="0"/>
              <a:t>Discuss techniques for dealing with security, identity, and integration between Office and SharePoint apps</a:t>
            </a:r>
          </a:p>
          <a:p>
            <a:pPr lvl="1"/>
            <a:r>
              <a:rPr lang="en-US" dirty="0"/>
              <a:t>Illustrate patterns and approaches for delivering complete solutions that leverage the breadth of the new app </a:t>
            </a:r>
            <a:r>
              <a:rPr lang="en-US" dirty="0" smtClean="0"/>
              <a:t>model</a:t>
            </a:r>
          </a:p>
          <a:p>
            <a:pPr lvl="1"/>
            <a:endParaRPr lang="en-US" dirty="0" smtClean="0"/>
          </a:p>
          <a:p>
            <a:pPr lvl="1"/>
            <a:r>
              <a:rPr lang="en-US" sz="4000" dirty="0">
                <a:gradFill>
                  <a:gsLst>
                    <a:gs pos="2920">
                      <a:schemeClr val="tx2"/>
                    </a:gs>
                    <a:gs pos="39000">
                      <a:schemeClr val="tx2"/>
                    </a:gs>
                  </a:gsLst>
                  <a:lin ang="5400000" scaled="0"/>
                </a:gradFill>
                <a:latin typeface="+mj-lt"/>
              </a:rPr>
              <a:t>Key Takeaways</a:t>
            </a:r>
          </a:p>
          <a:p>
            <a:pPr lvl="1"/>
            <a:r>
              <a:rPr lang="en-US" dirty="0"/>
              <a:t>The app model can deliver uncompromised and highly complex solution</a:t>
            </a:r>
          </a:p>
          <a:p>
            <a:pPr lvl="1"/>
            <a:r>
              <a:rPr lang="en-US" dirty="0"/>
              <a:t>Tenancy is relevant to almost any app and should be considered from the start</a:t>
            </a:r>
          </a:p>
          <a:p>
            <a:pPr lvl="1"/>
            <a:r>
              <a:rPr lang="en-US" dirty="0"/>
              <a:t>Combining SharePoint and Office apps can elevate </a:t>
            </a:r>
            <a:r>
              <a:rPr lang="en-US" dirty="0" smtClean="0"/>
              <a:t>solutions</a:t>
            </a:r>
            <a:endParaRPr lang="en-US" dirty="0"/>
          </a:p>
        </p:txBody>
      </p:sp>
    </p:spTree>
    <p:extLst>
      <p:ext uri="{BB962C8B-B14F-4D97-AF65-F5344CB8AC3E}">
        <p14:creationId xmlns:p14="http://schemas.microsoft.com/office/powerpoint/2010/main" val="237298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7688" y="295275"/>
            <a:ext cx="11888787" cy="917575"/>
          </a:xfrm>
        </p:spPr>
        <p:txBody>
          <a:bodyPr/>
          <a:lstStyle/>
          <a:p>
            <a:r>
              <a:rPr lang="en-US" dirty="0"/>
              <a:t>Introducing Helpdesk!</a:t>
            </a:r>
            <a:br>
              <a:rPr lang="en-US" dirty="0"/>
            </a:br>
            <a:endParaRPr lang="en-US" dirty="0"/>
          </a:p>
        </p:txBody>
      </p:sp>
      <p:pic>
        <p:nvPicPr>
          <p:cNvPr id="4" name="Content Placeholder 4"/>
          <p:cNvPicPr>
            <a:picLocks noChangeAspect="1"/>
          </p:cNvPicPr>
          <p:nvPr/>
        </p:nvPicPr>
        <p:blipFill rotWithShape="1">
          <a:blip r:embed="rId3">
            <a:extLst>
              <a:ext uri="{28A0092B-C50C-407E-A947-70E740481C1C}">
                <a14:useLocalDpi xmlns:a14="http://schemas.microsoft.com/office/drawing/2010/main" val="0"/>
              </a:ext>
            </a:extLst>
          </a:blip>
          <a:srcRect l="6100" r="6163"/>
          <a:stretch/>
        </p:blipFill>
        <p:spPr>
          <a:xfrm>
            <a:off x="1274280" y="1496060"/>
            <a:ext cx="7522669" cy="482060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3611" y="1496060"/>
            <a:ext cx="2008584" cy="4820602"/>
          </a:xfrm>
          <a:prstGeom prst="rect">
            <a:avLst/>
          </a:prstGeom>
        </p:spPr>
      </p:pic>
    </p:spTree>
    <p:extLst>
      <p:ext uri="{BB962C8B-B14F-4D97-AF65-F5344CB8AC3E}">
        <p14:creationId xmlns:p14="http://schemas.microsoft.com/office/powerpoint/2010/main" val="127598960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Tenancy</a:t>
            </a:r>
            <a:endParaRPr lang="en-US" dirty="0"/>
          </a:p>
        </p:txBody>
      </p:sp>
      <p:sp>
        <p:nvSpPr>
          <p:cNvPr id="6" name="Text Placeholder 5"/>
          <p:cNvSpPr>
            <a:spLocks noGrp="1"/>
          </p:cNvSpPr>
          <p:nvPr>
            <p:ph type="body" sz="quarter" idx="11"/>
          </p:nvPr>
        </p:nvSpPr>
        <p:spPr>
          <a:xfrm>
            <a:off x="274638" y="1212849"/>
            <a:ext cx="6629399" cy="6309420"/>
          </a:xfrm>
        </p:spPr>
        <p:txBody>
          <a:bodyPr/>
          <a:lstStyle/>
          <a:p>
            <a:r>
              <a:rPr lang="en-US" dirty="0"/>
              <a:t>Isolated app resources</a:t>
            </a:r>
          </a:p>
          <a:p>
            <a:pPr lvl="1"/>
            <a:r>
              <a:rPr lang="en-US" dirty="0" smtClean="0"/>
              <a:t>Dedicated web </a:t>
            </a:r>
            <a:r>
              <a:rPr lang="en-US" dirty="0"/>
              <a:t>application and/or database</a:t>
            </a:r>
          </a:p>
          <a:p>
            <a:pPr lvl="1"/>
            <a:r>
              <a:rPr lang="en-US" dirty="0"/>
              <a:t>Likely includes a Tenancy database to keep track of tenants and redirect to the tenant’s “space”</a:t>
            </a:r>
          </a:p>
          <a:p>
            <a:r>
              <a:rPr lang="en-US" dirty="0"/>
              <a:t>Shared app resources</a:t>
            </a:r>
          </a:p>
          <a:p>
            <a:pPr lvl="1"/>
            <a:r>
              <a:rPr lang="en-US" dirty="0" smtClean="0"/>
              <a:t>Shared web </a:t>
            </a:r>
            <a:r>
              <a:rPr lang="en-US" dirty="0"/>
              <a:t>application and database</a:t>
            </a:r>
          </a:p>
          <a:p>
            <a:pPr lvl="1"/>
            <a:r>
              <a:rPr lang="en-US" dirty="0" smtClean="0"/>
              <a:t>ALL database tables include </a:t>
            </a:r>
            <a:r>
              <a:rPr lang="en-US" dirty="0" err="1" smtClean="0"/>
              <a:t>TenantId</a:t>
            </a:r>
            <a:r>
              <a:rPr lang="en-US" dirty="0" smtClean="0"/>
              <a:t> column</a:t>
            </a:r>
            <a:endParaRPr lang="en-US" dirty="0"/>
          </a:p>
          <a:p>
            <a:pPr lvl="1"/>
            <a:r>
              <a:rPr lang="en-US" dirty="0"/>
              <a:t>All services and must be hardened to prevent cross-tenant hacks</a:t>
            </a:r>
          </a:p>
          <a:p>
            <a:pPr lvl="1"/>
            <a:r>
              <a:rPr lang="en-US" sz="4000" dirty="0">
                <a:gradFill>
                  <a:gsLst>
                    <a:gs pos="2920">
                      <a:schemeClr val="tx2"/>
                    </a:gs>
                    <a:gs pos="39000">
                      <a:schemeClr val="tx2"/>
                    </a:gs>
                  </a:gsLst>
                  <a:lin ang="5400000" scaled="0"/>
                </a:gradFill>
                <a:latin typeface="+mj-lt"/>
              </a:rPr>
              <a:t>Cost vs. Security</a:t>
            </a:r>
          </a:p>
          <a:p>
            <a:pPr lvl="1"/>
            <a:r>
              <a:rPr lang="en-US" dirty="0"/>
              <a:t>Helpdesk vs. HIPAA or </a:t>
            </a:r>
            <a:r>
              <a:rPr lang="en-US" dirty="0" smtClean="0"/>
              <a:t>Financial</a:t>
            </a:r>
          </a:p>
          <a:p>
            <a:pPr lvl="1"/>
            <a:r>
              <a:rPr lang="en-US" sz="4000" dirty="0" smtClean="0">
                <a:gradFill>
                  <a:gsLst>
                    <a:gs pos="2920">
                      <a:schemeClr val="tx2"/>
                    </a:gs>
                    <a:gs pos="39000">
                      <a:schemeClr val="tx2"/>
                    </a:gs>
                  </a:gsLst>
                  <a:lin ang="5400000" scaled="0"/>
                </a:gradFill>
                <a:latin typeface="+mj-lt"/>
              </a:rPr>
              <a:t>Hosting Criteria</a:t>
            </a:r>
            <a:endParaRPr lang="en-US" sz="4000" dirty="0">
              <a:gradFill>
                <a:gsLst>
                  <a:gs pos="2920">
                    <a:schemeClr val="tx2"/>
                  </a:gs>
                  <a:gs pos="39000">
                    <a:schemeClr val="tx2"/>
                  </a:gs>
                </a:gsLst>
                <a:lin ang="5400000" scaled="0"/>
              </a:gradFill>
              <a:latin typeface="+mj-lt"/>
            </a:endParaRPr>
          </a:p>
          <a:p>
            <a:pPr lvl="1"/>
            <a:r>
              <a:rPr lang="en-US" dirty="0" smtClean="0"/>
              <a:t>Provider-hosted for </a:t>
            </a:r>
            <a:r>
              <a:rPr lang="en-US" dirty="0"/>
              <a:t>preservation </a:t>
            </a:r>
            <a:r>
              <a:rPr lang="en-US" dirty="0" smtClean="0"/>
              <a:t>and to avoid site bloat</a:t>
            </a:r>
            <a:endParaRPr lang="en-US" dirty="0"/>
          </a:p>
          <a:p>
            <a:pPr lvl="1"/>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398" y="1212849"/>
            <a:ext cx="5270839" cy="3241566"/>
          </a:xfrm>
          <a:prstGeom prst="rect">
            <a:avLst/>
          </a:prstGeom>
        </p:spPr>
      </p:pic>
    </p:spTree>
    <p:extLst>
      <p:ext uri="{BB962C8B-B14F-4D97-AF65-F5344CB8AC3E}">
        <p14:creationId xmlns:p14="http://schemas.microsoft.com/office/powerpoint/2010/main" val="1372888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App Installation and Provisioning</a:t>
            </a:r>
            <a:endParaRPr lang="en-US" dirty="0"/>
          </a:p>
        </p:txBody>
      </p:sp>
    </p:spTree>
    <p:extLst>
      <p:ext uri="{BB962C8B-B14F-4D97-AF65-F5344CB8AC3E}">
        <p14:creationId xmlns:p14="http://schemas.microsoft.com/office/powerpoint/2010/main" val="149796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Trials</a:t>
            </a:r>
            <a:endParaRPr lang="en-US" dirty="0"/>
          </a:p>
        </p:txBody>
      </p:sp>
      <p:sp>
        <p:nvSpPr>
          <p:cNvPr id="6" name="Text Placeholder 5"/>
          <p:cNvSpPr>
            <a:spLocks noGrp="1"/>
          </p:cNvSpPr>
          <p:nvPr>
            <p:ph type="body" sz="quarter" idx="11"/>
          </p:nvPr>
        </p:nvSpPr>
        <p:spPr>
          <a:xfrm>
            <a:off x="274639" y="1212849"/>
            <a:ext cx="6476998" cy="5232202"/>
          </a:xfrm>
        </p:spPr>
        <p:txBody>
          <a:bodyPr/>
          <a:lstStyle/>
          <a:p>
            <a:r>
              <a:rPr lang="en-US" dirty="0"/>
              <a:t>Limited access or time-bomb</a:t>
            </a:r>
          </a:p>
          <a:p>
            <a:pPr lvl="1"/>
            <a:r>
              <a:rPr lang="en-US" dirty="0" err="1"/>
              <a:t>Utility.GetAppLicenseInformation</a:t>
            </a:r>
            <a:endParaRPr lang="en-US" dirty="0"/>
          </a:p>
          <a:p>
            <a:pPr lvl="1"/>
            <a:r>
              <a:rPr lang="en-US" dirty="0"/>
              <a:t>Validate the app license token with Office Store (WCF or REST)</a:t>
            </a:r>
          </a:p>
          <a:p>
            <a:r>
              <a:rPr lang="en-US" dirty="0"/>
              <a:t>Getting started wizard</a:t>
            </a:r>
          </a:p>
          <a:p>
            <a:pPr lvl="1"/>
            <a:r>
              <a:rPr lang="en-US" dirty="0"/>
              <a:t>Hand-hold user through the process of configuring critical app settings</a:t>
            </a:r>
          </a:p>
          <a:p>
            <a:pPr lvl="1"/>
            <a:r>
              <a:rPr lang="en-US" dirty="0"/>
              <a:t>Facilitate role selection through followed/followers</a:t>
            </a:r>
          </a:p>
          <a:p>
            <a:r>
              <a:rPr lang="en-US" dirty="0"/>
              <a:t>Demo data</a:t>
            </a:r>
          </a:p>
          <a:p>
            <a:pPr lvl="1"/>
            <a:r>
              <a:rPr lang="en-US" dirty="0"/>
              <a:t>Great for a quick start, training, or demos</a:t>
            </a:r>
          </a:p>
          <a:p>
            <a:pPr lvl="1"/>
            <a:r>
              <a:rPr lang="en-US" dirty="0"/>
              <a:t>Allow purge of demo </a:t>
            </a:r>
            <a:r>
              <a:rPr lang="en-US" dirty="0" smtClean="0"/>
              <a:t>data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7562" y="1212849"/>
            <a:ext cx="5115675" cy="3162503"/>
          </a:xfrm>
          <a:prstGeom prst="rect">
            <a:avLst/>
          </a:prstGeom>
        </p:spPr>
      </p:pic>
    </p:spTree>
    <p:extLst>
      <p:ext uri="{BB962C8B-B14F-4D97-AF65-F5344CB8AC3E}">
        <p14:creationId xmlns:p14="http://schemas.microsoft.com/office/powerpoint/2010/main" val="3885861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Getting Started Wizard</a:t>
            </a:r>
            <a:endParaRPr lang="en-US" dirty="0"/>
          </a:p>
        </p:txBody>
      </p:sp>
    </p:spTree>
    <p:extLst>
      <p:ext uri="{BB962C8B-B14F-4D97-AF65-F5344CB8AC3E}">
        <p14:creationId xmlns:p14="http://schemas.microsoft.com/office/powerpoint/2010/main" val="2525356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webextension1.xml><?xml version="1.0" encoding="utf-8"?>
<we:webextension xmlns:we="http://schemas.microsoft.com/office/webextensions/webextension/2010/11" id="{43298C92-5129-49E6-9010-A9AE255E775B}">
  <we:reference id="19074e08-3c58-485d-b3cb-59eb33ff7afe" version="1.0.0.0" store="\\localhost\appshare" storeType="Filesystem"/>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521F86-3824-43B2-91B0-EDFB6884D23D}"/>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SharePoint_Conference_2014_Dev_Template</Template>
  <TotalTime>9</TotalTime>
  <Words>3326</Words>
  <Application>Microsoft Office PowerPoint</Application>
  <PresentationFormat>Custom</PresentationFormat>
  <Paragraphs>205</Paragraphs>
  <Slides>23</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PMingLiU-ExtB</vt:lpstr>
      <vt:lpstr>Arial</vt:lpstr>
      <vt:lpstr>Calibri</vt:lpstr>
      <vt:lpstr>Segoe UI</vt:lpstr>
      <vt:lpstr>Segoe UI Light</vt:lpstr>
      <vt:lpstr>Wingdings</vt:lpstr>
      <vt:lpstr>5-30499_SPC_2014_Dev_Template_16x9</vt:lpstr>
      <vt:lpstr>PowerPoint Presentation</vt:lpstr>
      <vt:lpstr>Advanced development patterns for SharePoint Apps</vt:lpstr>
      <vt:lpstr>Office 365 Platform </vt:lpstr>
      <vt:lpstr>Session Objectives And Takeaways</vt:lpstr>
      <vt:lpstr>Introducing Helpdesk! </vt:lpstr>
      <vt:lpstr>Tenancy</vt:lpstr>
      <vt:lpstr>Demo</vt:lpstr>
      <vt:lpstr>Trials</vt:lpstr>
      <vt:lpstr>Demo</vt:lpstr>
      <vt:lpstr>Architecture – Data and Services</vt:lpstr>
      <vt:lpstr>Architecture – UI and Branding</vt:lpstr>
      <vt:lpstr>Architecture – Security and Roles</vt:lpstr>
      <vt:lpstr>Demo</vt:lpstr>
      <vt:lpstr>Mail Apps</vt:lpstr>
      <vt:lpstr>Demo</vt:lpstr>
      <vt:lpstr>Excel App</vt:lpstr>
      <vt:lpstr>Demo</vt:lpstr>
      <vt:lpstr>Additional Tips and Tricks</vt:lpstr>
      <vt:lpstr>Want Helpdesk… https://github.com/EntDev/SPHelpdesk</vt:lpstr>
      <vt:lpstr>Mention #SPC302 on SPC Yammer Network</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development patterns for SharePoint Apps</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7</cp:revision>
  <dcterms:created xsi:type="dcterms:W3CDTF">2014-03-02T22:57:43Z</dcterms:created>
  <dcterms:modified xsi:type="dcterms:W3CDTF">2014-03-06T02:45:52Z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