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49"/>
  </p:notesMasterIdLst>
  <p:handoutMasterIdLst>
    <p:handoutMasterId r:id="rId50"/>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8" r:id="rId47"/>
    <p:sldId id="297" r:id="rId4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921"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3829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76876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8575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F96E9308-E113-43CC-BBFC-EFC678C5350E}"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26115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5256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42</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52663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328187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4660600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8218747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9746647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578108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00535655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6790189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1685719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89872804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1959140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3643515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815655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681474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28481083"/>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74713700"/>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73098154"/>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430859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54983541"/>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881094085"/>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028591281"/>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8326367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5434906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97057141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46173921"/>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90664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580481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952851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802540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1316359"/>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7121467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605387959"/>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gif"/><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3" Type="http://schemas.openxmlformats.org/officeDocument/2006/relationships/hyperlink" Target="http://myspc.sharepointconference.com/Speaker/Sessions/Details/1284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hyperlink" Target="http://www.microsoft.com/en-us/download/details.aspx?id=39358" TargetMode="Externa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5.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0.xml"/><Relationship Id="rId6" Type="http://schemas.openxmlformats.org/officeDocument/2006/relationships/image" Target="../media/image10.gif"/><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7.xml.rels><?xml version="1.0" encoding="UTF-8" standalone="yes"?>
<Relationships xmlns="http://schemas.openxmlformats.org/package/2006/relationships"><Relationship Id="rId3" Type="http://schemas.openxmlformats.org/officeDocument/2006/relationships/hyperlink" Target="http://blogs.msdn.com/b/kaevans/archive/2013/07/14/access-services-2013-setup-for-an-on-premises-installation.aspx" TargetMode="External"/><Relationship Id="rId2" Type="http://schemas.openxmlformats.org/officeDocument/2006/relationships/hyperlink" Target="http://www.microsoft.com/en-us/download/details.aspx?id=30445" TargetMode="External"/><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0.xml.rels><?xml version="1.0" encoding="UTF-8" standalone="yes"?>
<Relationships xmlns="http://schemas.openxmlformats.org/package/2006/relationships"><Relationship Id="rId8" Type="http://schemas.openxmlformats.org/officeDocument/2006/relationships/hyperlink" Target="http://social.technet.microsoft.com/wiki/contents/articles/12514.sharepoint-2013-access-services.aspx" TargetMode="External"/><Relationship Id="rId3" Type="http://schemas.openxmlformats.org/officeDocument/2006/relationships/hyperlink" Target="http://office.microsoft.com/en-us/access-help/what-s-new-in-access-2013-HA102809500.aspx" TargetMode="External"/><Relationship Id="rId7" Type="http://schemas.openxmlformats.org/officeDocument/2006/relationships/hyperlink" Target="http://blogs.msdn.com/b/kaevans/archive/2013/07/14/access-services-2013-setup-for-an-on-premises-installation.aspx" TargetMode="External"/><Relationship Id="rId2" Type="http://schemas.openxmlformats.org/officeDocument/2006/relationships/hyperlink" Target="http://technet.microsoft.com/en-us/library/ee683869.aspx" TargetMode="External"/><Relationship Id="rId1" Type="http://schemas.openxmlformats.org/officeDocument/2006/relationships/slideLayout" Target="../slideLayouts/slideLayout40.xml"/><Relationship Id="rId6" Type="http://schemas.openxmlformats.org/officeDocument/2006/relationships/hyperlink" Target="http://technet.microsoft.com/en-us/library/ee513071.aspx" TargetMode="External"/><Relationship Id="rId5" Type="http://schemas.openxmlformats.org/officeDocument/2006/relationships/hyperlink" Target="http://msdn.microsoft.com/en-us/library/office/jj249372.aspx" TargetMode="External"/><Relationship Id="rId4" Type="http://schemas.openxmlformats.org/officeDocument/2006/relationships/hyperlink" Target="http://blogs.msdn.com/b/windowsazure/archive/2012/11/06/microsoft-access-2013-a-cool-new-rapid-development-tool-for-the-cloud.aspx"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mailto:radi@sharepoint.bg" TargetMode="External"/><Relationship Id="rId2" Type="http://schemas.openxmlformats.org/officeDocument/2006/relationships/image" Target="../media/image33.jpg"/><Relationship Id="rId1" Type="http://schemas.openxmlformats.org/officeDocument/2006/relationships/slideLayout" Target="../slideLayouts/slideLayout40.xml"/><Relationship Id="rId4" Type="http://schemas.openxmlformats.org/officeDocument/2006/relationships/hyperlink" Target="http://au.linkedin.com/in/sharepointradi"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3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wmf"/><Relationship Id="rId1" Type="http://schemas.openxmlformats.org/officeDocument/2006/relationships/slideLayout" Target="../slideLayouts/slideLayout44.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156964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Access </a:t>
            </a:r>
            <a:r>
              <a:rPr lang="en-US" dirty="0" smtClean="0"/>
              <a:t>Apps</a:t>
            </a:r>
            <a:endParaRPr lang="en-US" dirty="0"/>
          </a:p>
        </p:txBody>
      </p:sp>
      <p:sp>
        <p:nvSpPr>
          <p:cNvPr id="3" name="Text Placeholder 2"/>
          <p:cNvSpPr>
            <a:spLocks noGrp="1"/>
          </p:cNvSpPr>
          <p:nvPr>
            <p:ph type="body" sz="quarter" idx="12"/>
          </p:nvPr>
        </p:nvSpPr>
        <p:spPr/>
        <p:txBody>
          <a:bodyPr/>
          <a:lstStyle/>
          <a:p>
            <a:r>
              <a:rPr lang="en-US" dirty="0" smtClean="0"/>
              <a:t>DEMO</a:t>
            </a:r>
            <a:endParaRPr lang="en-US" dirty="0"/>
          </a:p>
        </p:txBody>
      </p:sp>
    </p:spTree>
    <p:extLst>
      <p:ext uri="{BB962C8B-B14F-4D97-AF65-F5344CB8AC3E}">
        <p14:creationId xmlns:p14="http://schemas.microsoft.com/office/powerpoint/2010/main" val="30776228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onboard the Access Services wagon</a:t>
            </a:r>
            <a:endParaRPr lang="en-US" dirty="0"/>
          </a:p>
        </p:txBody>
      </p:sp>
    </p:spTree>
    <p:extLst>
      <p:ext uri="{BB962C8B-B14F-4D97-AF65-F5344CB8AC3E}">
        <p14:creationId xmlns:p14="http://schemas.microsoft.com/office/powerpoint/2010/main" val="95621870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121676"/>
          </a:xfrm>
        </p:spPr>
        <p:txBody>
          <a:bodyPr/>
          <a:lstStyle/>
          <a:p>
            <a:r>
              <a:rPr lang="en-US" dirty="0" smtClean="0"/>
              <a:t>Migrate the most important</a:t>
            </a:r>
          </a:p>
          <a:p>
            <a:r>
              <a:rPr lang="en-US" dirty="0" smtClean="0"/>
              <a:t>Document challenges</a:t>
            </a:r>
          </a:p>
          <a:p>
            <a:pPr marL="0" indent="0">
              <a:buNone/>
            </a:pPr>
            <a:endParaRPr lang="en-US" sz="2400" dirty="0" smtClean="0"/>
          </a:p>
          <a:p>
            <a:pPr marL="0" indent="0">
              <a:buNone/>
            </a:pPr>
            <a:r>
              <a:rPr lang="en-US" sz="5400" spc="-102" dirty="0">
                <a:ln w="3175">
                  <a:noFill/>
                </a:ln>
                <a:gradFill>
                  <a:gsLst>
                    <a:gs pos="1250">
                      <a:schemeClr val="tx1"/>
                    </a:gs>
                    <a:gs pos="100000">
                      <a:schemeClr val="tx1"/>
                    </a:gs>
                  </a:gsLst>
                  <a:lin ang="5400000" scaled="0"/>
                </a:gradFill>
                <a:cs typeface="Segoe UI" pitchFamily="34" charset="0"/>
              </a:rPr>
              <a:t>Import </a:t>
            </a:r>
            <a:r>
              <a:rPr lang="en-US" sz="5400" spc="-102" dirty="0" smtClean="0">
                <a:ln w="3175">
                  <a:noFill/>
                </a:ln>
                <a:gradFill>
                  <a:gsLst>
                    <a:gs pos="1250">
                      <a:schemeClr val="tx1"/>
                    </a:gs>
                    <a:gs pos="100000">
                      <a:schemeClr val="tx1"/>
                    </a:gs>
                  </a:gsLst>
                  <a:lin ang="5400000" scaled="0"/>
                </a:gradFill>
                <a:cs typeface="Segoe UI" pitchFamily="34" charset="0"/>
              </a:rPr>
              <a:t>from</a:t>
            </a:r>
            <a:endParaRPr lang="en-US" sz="5400" spc="-102" dirty="0">
              <a:ln w="3175">
                <a:noFill/>
              </a:ln>
              <a:gradFill>
                <a:gsLst>
                  <a:gs pos="1250">
                    <a:schemeClr val="tx1"/>
                  </a:gs>
                  <a:gs pos="100000">
                    <a:schemeClr val="tx1"/>
                  </a:gs>
                </a:gsLst>
                <a:lin ang="5400000" scaled="0"/>
              </a:gradFill>
              <a:cs typeface="Segoe UI" pitchFamily="34" charset="0"/>
            </a:endParaRPr>
          </a:p>
          <a:p>
            <a:r>
              <a:rPr lang="en-US" dirty="0"/>
              <a:t>Access 2010 (and Web Databases)</a:t>
            </a:r>
          </a:p>
          <a:p>
            <a:r>
              <a:rPr lang="en-US" dirty="0"/>
              <a:t>Excel</a:t>
            </a:r>
          </a:p>
          <a:p>
            <a:r>
              <a:rPr lang="en-US" dirty="0"/>
              <a:t>Lists in SP</a:t>
            </a:r>
          </a:p>
          <a:p>
            <a:r>
              <a:rPr lang="en-US" dirty="0"/>
              <a:t>SQL/ODBC</a:t>
            </a:r>
          </a:p>
          <a:p>
            <a:pPr marL="0" indent="0">
              <a:buNone/>
            </a:pPr>
            <a:endParaRPr lang="en-US" dirty="0"/>
          </a:p>
        </p:txBody>
      </p:sp>
      <p:sp>
        <p:nvSpPr>
          <p:cNvPr id="3" name="Title 2"/>
          <p:cNvSpPr>
            <a:spLocks noGrp="1"/>
          </p:cNvSpPr>
          <p:nvPr>
            <p:ph type="title"/>
          </p:nvPr>
        </p:nvSpPr>
        <p:spPr/>
        <p:txBody>
          <a:bodyPr/>
          <a:lstStyle/>
          <a:p>
            <a:r>
              <a:rPr lang="en-US" dirty="0" smtClean="0"/>
              <a:t>Create Migration Strategies</a:t>
            </a:r>
            <a:endParaRPr lang="en-US" dirty="0"/>
          </a:p>
        </p:txBody>
      </p:sp>
    </p:spTree>
    <p:extLst>
      <p:ext uri="{BB962C8B-B14F-4D97-AF65-F5344CB8AC3E}">
        <p14:creationId xmlns:p14="http://schemas.microsoft.com/office/powerpoint/2010/main" val="338873147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65893"/>
          </a:xfrm>
        </p:spPr>
        <p:txBody>
          <a:bodyPr/>
          <a:lstStyle/>
          <a:p>
            <a:r>
              <a:rPr lang="en-US" dirty="0" smtClean="0"/>
              <a:t>Notes Mail -&gt; Exchange</a:t>
            </a:r>
          </a:p>
          <a:p>
            <a:r>
              <a:rPr lang="en-US" dirty="0" smtClean="0"/>
              <a:t>Domino Directory -&gt; Active Directory</a:t>
            </a:r>
          </a:p>
          <a:p>
            <a:r>
              <a:rPr lang="en-US" dirty="0" smtClean="0"/>
              <a:t>Lotus Notes client -&gt; Office</a:t>
            </a:r>
          </a:p>
          <a:p>
            <a:r>
              <a:rPr lang="en-US" dirty="0" smtClean="0"/>
              <a:t>Notes Template -&gt; List templates, Site templates</a:t>
            </a:r>
          </a:p>
          <a:p>
            <a:r>
              <a:rPr lang="en-US" dirty="0" smtClean="0"/>
              <a:t>Application Databases</a:t>
            </a:r>
          </a:p>
          <a:p>
            <a:pPr lvl="1"/>
            <a:r>
              <a:rPr lang="en-US" dirty="0" smtClean="0"/>
              <a:t>Lists &amp; Libraries</a:t>
            </a:r>
          </a:p>
          <a:p>
            <a:pPr lvl="1"/>
            <a:r>
              <a:rPr lang="en-US" dirty="0" smtClean="0"/>
              <a:t>Workflow and forms</a:t>
            </a:r>
          </a:p>
          <a:p>
            <a:pPr lvl="1"/>
            <a:r>
              <a:rPr lang="en-US" dirty="0" smtClean="0"/>
              <a:t>Access Services </a:t>
            </a:r>
            <a:r>
              <a:rPr lang="en-US" dirty="0" smtClean="0">
                <a:sym typeface="Wingdings" panose="05000000000000000000" pitchFamily="2" charset="2"/>
              </a:rPr>
              <a:t></a:t>
            </a:r>
            <a:endParaRPr lang="en-US" dirty="0"/>
          </a:p>
        </p:txBody>
      </p:sp>
      <p:sp>
        <p:nvSpPr>
          <p:cNvPr id="3" name="Title 2"/>
          <p:cNvSpPr>
            <a:spLocks noGrp="1"/>
          </p:cNvSpPr>
          <p:nvPr>
            <p:ph type="title"/>
          </p:nvPr>
        </p:nvSpPr>
        <p:spPr/>
        <p:txBody>
          <a:bodyPr/>
          <a:lstStyle/>
          <a:p>
            <a:r>
              <a:rPr lang="en-US" dirty="0" smtClean="0"/>
              <a:t>Moving away from Lotus Notes</a:t>
            </a:r>
            <a:endParaRPr lang="en-US" dirty="0"/>
          </a:p>
        </p:txBody>
      </p:sp>
    </p:spTree>
    <p:extLst>
      <p:ext uri="{BB962C8B-B14F-4D97-AF65-F5344CB8AC3E}">
        <p14:creationId xmlns:p14="http://schemas.microsoft.com/office/powerpoint/2010/main" val="112358201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5989" y="2229467"/>
            <a:ext cx="8462535" cy="4765058"/>
          </a:xfrm>
          <a:prstGeom prst="rect">
            <a:avLst/>
          </a:prstGeom>
        </p:spPr>
      </p:pic>
      <p:sp>
        <p:nvSpPr>
          <p:cNvPr id="2" name="Text Placeholder 1"/>
          <p:cNvSpPr>
            <a:spLocks noGrp="1"/>
          </p:cNvSpPr>
          <p:nvPr>
            <p:ph type="body" sz="quarter" idx="10"/>
          </p:nvPr>
        </p:nvSpPr>
        <p:spPr>
          <a:xfrm>
            <a:off x="274638" y="1212850"/>
            <a:ext cx="11887200" cy="1969770"/>
          </a:xfrm>
        </p:spPr>
        <p:txBody>
          <a:bodyPr/>
          <a:lstStyle/>
          <a:p>
            <a:r>
              <a:rPr lang="en-US" dirty="0" smtClean="0">
                <a:solidFill>
                  <a:srgbClr val="00B050"/>
                </a:solidFill>
              </a:rPr>
              <a:t>With the Microsoft Office Discovery and Risk Assessment Tool (Server)</a:t>
            </a:r>
          </a:p>
          <a:p>
            <a:r>
              <a:rPr lang="en-US" dirty="0" smtClean="0">
                <a:solidFill>
                  <a:srgbClr val="00B050"/>
                </a:solidFill>
              </a:rPr>
              <a:t>File Share Scanning</a:t>
            </a:r>
            <a:endParaRPr lang="en-US" dirty="0">
              <a:solidFill>
                <a:srgbClr val="00B050"/>
              </a:solidFill>
            </a:endParaRPr>
          </a:p>
        </p:txBody>
      </p:sp>
      <p:sp>
        <p:nvSpPr>
          <p:cNvPr id="3" name="Title 2"/>
          <p:cNvSpPr>
            <a:spLocks noGrp="1"/>
          </p:cNvSpPr>
          <p:nvPr>
            <p:ph type="title"/>
          </p:nvPr>
        </p:nvSpPr>
        <p:spPr/>
        <p:txBody>
          <a:bodyPr/>
          <a:lstStyle/>
          <a:p>
            <a:r>
              <a:rPr lang="en-US" dirty="0" smtClean="0"/>
              <a:t>Discover and Assess</a:t>
            </a:r>
            <a:endParaRPr lang="en-US" dirty="0"/>
          </a:p>
        </p:txBody>
      </p:sp>
    </p:spTree>
    <p:extLst>
      <p:ext uri="{BB962C8B-B14F-4D97-AF65-F5344CB8AC3E}">
        <p14:creationId xmlns:p14="http://schemas.microsoft.com/office/powerpoint/2010/main" val="113812730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776247" cy="2092881"/>
          </a:xfrm>
        </p:spPr>
        <p:txBody>
          <a:bodyPr/>
          <a:lstStyle/>
          <a:p>
            <a:r>
              <a:rPr lang="en-US" dirty="0" smtClean="0"/>
              <a:t>Create an App and import tables from Access 2003</a:t>
            </a:r>
          </a:p>
          <a:p>
            <a:r>
              <a:rPr lang="en-US" dirty="0" smtClean="0"/>
              <a:t>Remove the tables in Access 2003</a:t>
            </a:r>
          </a:p>
          <a:p>
            <a:r>
              <a:rPr lang="en-US" dirty="0" smtClean="0"/>
              <a:t>Replace them with Linked Tables</a:t>
            </a:r>
            <a:endParaRPr lang="en-US" dirty="0"/>
          </a:p>
        </p:txBody>
      </p:sp>
      <p:sp>
        <p:nvSpPr>
          <p:cNvPr id="3" name="Title 2"/>
          <p:cNvSpPr>
            <a:spLocks noGrp="1"/>
          </p:cNvSpPr>
          <p:nvPr>
            <p:ph type="title"/>
          </p:nvPr>
        </p:nvSpPr>
        <p:spPr/>
        <p:txBody>
          <a:bodyPr/>
          <a:lstStyle/>
          <a:p>
            <a:r>
              <a:rPr lang="en-US" dirty="0" smtClean="0"/>
              <a:t>“Hybrid” Access</a:t>
            </a:r>
            <a:endParaRPr lang="en-US" dirty="0"/>
          </a:p>
        </p:txBody>
      </p:sp>
      <p:sp>
        <p:nvSpPr>
          <p:cNvPr id="4" name="Rectangle 3"/>
          <p:cNvSpPr/>
          <p:nvPr/>
        </p:nvSpPr>
        <p:spPr bwMode="auto">
          <a:xfrm>
            <a:off x="961653" y="3713286"/>
            <a:ext cx="4104456" cy="2880320"/>
          </a:xfrm>
          <a:prstGeom prst="rect">
            <a:avLst/>
          </a:prstGeom>
          <a:solidFill>
            <a:srgbClr val="F6CAC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400" dirty="0" smtClean="0">
                <a:solidFill>
                  <a:srgbClr val="442359"/>
                </a:solidFill>
              </a:rPr>
              <a:t>  Access 2003</a:t>
            </a:r>
            <a:endParaRPr lang="en-US" sz="2400" dirty="0">
              <a:solidFill>
                <a:srgbClr val="442359"/>
              </a:solidFill>
            </a:endParaRPr>
          </a:p>
        </p:txBody>
      </p:sp>
      <p:sp>
        <p:nvSpPr>
          <p:cNvPr id="5" name="TextBox 4"/>
          <p:cNvSpPr txBox="1"/>
          <p:nvPr/>
        </p:nvSpPr>
        <p:spPr>
          <a:xfrm>
            <a:off x="2304905" y="4158202"/>
            <a:ext cx="1417952" cy="2265236"/>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rgbClr val="442359">
                    <a:lumMod val="75000"/>
                  </a:srgbClr>
                </a:solidFill>
              </a:rPr>
              <a:t>Forms</a:t>
            </a:r>
          </a:p>
          <a:p>
            <a:pPr>
              <a:lnSpc>
                <a:spcPct val="90000"/>
              </a:lnSpc>
              <a:spcAft>
                <a:spcPts val="600"/>
              </a:spcAft>
            </a:pPr>
            <a:r>
              <a:rPr lang="en-US" sz="2400" dirty="0" smtClean="0">
                <a:solidFill>
                  <a:srgbClr val="442359">
                    <a:lumMod val="75000"/>
                  </a:srgbClr>
                </a:solidFill>
              </a:rPr>
              <a:t>Macros</a:t>
            </a:r>
          </a:p>
          <a:p>
            <a:pPr>
              <a:lnSpc>
                <a:spcPct val="90000"/>
              </a:lnSpc>
              <a:spcAft>
                <a:spcPts val="600"/>
              </a:spcAft>
            </a:pPr>
            <a:r>
              <a:rPr lang="en-US" sz="2400" dirty="0" smtClean="0">
                <a:solidFill>
                  <a:srgbClr val="442359">
                    <a:lumMod val="75000"/>
                  </a:srgbClr>
                </a:solidFill>
              </a:rPr>
              <a:t>Reports</a:t>
            </a:r>
            <a:endParaRPr lang="en-US" sz="2400" dirty="0">
              <a:solidFill>
                <a:srgbClr val="442359">
                  <a:lumMod val="75000"/>
                </a:srgbClr>
              </a:solidFill>
            </a:endParaRPr>
          </a:p>
          <a:p>
            <a:pPr>
              <a:lnSpc>
                <a:spcPct val="90000"/>
              </a:lnSpc>
              <a:spcAft>
                <a:spcPts val="600"/>
              </a:spcAft>
            </a:pPr>
            <a:r>
              <a:rPr lang="en-US" sz="2400" dirty="0" smtClean="0">
                <a:solidFill>
                  <a:srgbClr val="442359">
                    <a:lumMod val="75000"/>
                  </a:srgbClr>
                </a:solidFill>
              </a:rPr>
              <a:t>Queries</a:t>
            </a:r>
          </a:p>
          <a:p>
            <a:pPr>
              <a:lnSpc>
                <a:spcPct val="90000"/>
              </a:lnSpc>
              <a:spcAft>
                <a:spcPts val="600"/>
              </a:spcAft>
            </a:pPr>
            <a:endParaRPr lang="en-US" sz="2400" dirty="0" smtClean="0">
              <a:gradFill>
                <a:gsLst>
                  <a:gs pos="2917">
                    <a:srgbClr val="505050"/>
                  </a:gs>
                  <a:gs pos="30000">
                    <a:srgbClr val="505050"/>
                  </a:gs>
                </a:gsLst>
                <a:lin ang="5400000" scaled="0"/>
              </a:gradFill>
            </a:endParaRPr>
          </a:p>
        </p:txBody>
      </p:sp>
      <p:sp>
        <p:nvSpPr>
          <p:cNvPr id="6" name="Rectangle 5"/>
          <p:cNvSpPr/>
          <p:nvPr/>
        </p:nvSpPr>
        <p:spPr bwMode="auto">
          <a:xfrm>
            <a:off x="7370365" y="3713286"/>
            <a:ext cx="4104456" cy="2880320"/>
          </a:xfrm>
          <a:prstGeom prst="rect">
            <a:avLst/>
          </a:prstGeom>
          <a:solidFill>
            <a:schemeClr val="tx2"/>
          </a:solidFill>
          <a:ln>
            <a:solidFill>
              <a:schemeClr val="accent3">
                <a:lumMod val="7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400" dirty="0" smtClean="0">
                <a:solidFill>
                  <a:srgbClr val="FFFFFF"/>
                </a:solidFill>
              </a:rPr>
              <a:t>  Access Services 2013</a:t>
            </a:r>
            <a:endParaRPr lang="en-US" sz="2400" dirty="0">
              <a:solidFill>
                <a:srgbClr val="FFFFFF"/>
              </a:solidFill>
            </a:endParaRPr>
          </a:p>
        </p:txBody>
      </p:sp>
      <p:sp>
        <p:nvSpPr>
          <p:cNvPr id="7" name="TextBox 6"/>
          <p:cNvSpPr txBox="1"/>
          <p:nvPr/>
        </p:nvSpPr>
        <p:spPr>
          <a:xfrm>
            <a:off x="8605605" y="4184354"/>
            <a:ext cx="1417952" cy="2265236"/>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rgbClr val="FFFFFF"/>
                </a:solidFill>
              </a:rPr>
              <a:t>Forms</a:t>
            </a:r>
          </a:p>
          <a:p>
            <a:pPr>
              <a:lnSpc>
                <a:spcPct val="90000"/>
              </a:lnSpc>
              <a:spcAft>
                <a:spcPts val="600"/>
              </a:spcAft>
            </a:pPr>
            <a:r>
              <a:rPr lang="en-US" sz="2400" dirty="0" smtClean="0">
                <a:solidFill>
                  <a:srgbClr val="FFFFFF"/>
                </a:solidFill>
              </a:rPr>
              <a:t>Macros</a:t>
            </a:r>
          </a:p>
          <a:p>
            <a:pPr>
              <a:lnSpc>
                <a:spcPct val="90000"/>
              </a:lnSpc>
              <a:spcAft>
                <a:spcPts val="600"/>
              </a:spcAft>
            </a:pPr>
            <a:r>
              <a:rPr lang="en-US" sz="2400" dirty="0" smtClean="0">
                <a:solidFill>
                  <a:srgbClr val="FFFFFF"/>
                </a:solidFill>
              </a:rPr>
              <a:t>Reports</a:t>
            </a:r>
            <a:endParaRPr lang="en-US" sz="2400" dirty="0">
              <a:solidFill>
                <a:srgbClr val="FFFFFF"/>
              </a:solidFill>
            </a:endParaRPr>
          </a:p>
          <a:p>
            <a:pPr>
              <a:lnSpc>
                <a:spcPct val="90000"/>
              </a:lnSpc>
              <a:spcAft>
                <a:spcPts val="600"/>
              </a:spcAft>
            </a:pPr>
            <a:r>
              <a:rPr lang="en-US" sz="2400" dirty="0" smtClean="0">
                <a:solidFill>
                  <a:srgbClr val="FFFFFF"/>
                </a:solidFill>
              </a:rPr>
              <a:t>Queries</a:t>
            </a:r>
          </a:p>
          <a:p>
            <a:pPr>
              <a:lnSpc>
                <a:spcPct val="90000"/>
              </a:lnSpc>
              <a:spcAft>
                <a:spcPts val="600"/>
              </a:spcAft>
            </a:pPr>
            <a:endParaRPr lang="en-US" sz="2400" dirty="0" smtClean="0">
              <a:gradFill>
                <a:gsLst>
                  <a:gs pos="2917">
                    <a:srgbClr val="505050"/>
                  </a:gs>
                  <a:gs pos="30000">
                    <a:srgbClr val="505050"/>
                  </a:gs>
                </a:gsLst>
                <a:lin ang="5400000" scaled="0"/>
              </a:gradFill>
            </a:endParaRPr>
          </a:p>
        </p:txBody>
      </p:sp>
      <p:sp>
        <p:nvSpPr>
          <p:cNvPr id="8" name="TextBox 7"/>
          <p:cNvSpPr txBox="1"/>
          <p:nvPr/>
        </p:nvSpPr>
        <p:spPr>
          <a:xfrm>
            <a:off x="8602770" y="5821726"/>
            <a:ext cx="182748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rgbClr val="FFFFFF"/>
                </a:solidFill>
              </a:rPr>
              <a:t>SQL Tables</a:t>
            </a:r>
          </a:p>
        </p:txBody>
      </p:sp>
      <p:sp>
        <p:nvSpPr>
          <p:cNvPr id="9" name="TextBox 8"/>
          <p:cNvSpPr txBox="1"/>
          <p:nvPr/>
        </p:nvSpPr>
        <p:spPr>
          <a:xfrm>
            <a:off x="2304905" y="5821726"/>
            <a:ext cx="1202317"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rgbClr val="442359">
                    <a:lumMod val="75000"/>
                  </a:srgbClr>
                </a:solidFill>
              </a:rPr>
              <a:t>Tables</a:t>
            </a:r>
          </a:p>
        </p:txBody>
      </p:sp>
      <p:sp>
        <p:nvSpPr>
          <p:cNvPr id="10" name="Right Arrow 9"/>
          <p:cNvSpPr/>
          <p:nvPr/>
        </p:nvSpPr>
        <p:spPr bwMode="auto">
          <a:xfrm>
            <a:off x="5066109" y="4793406"/>
            <a:ext cx="2304256" cy="576064"/>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5110113" y="4385851"/>
            <a:ext cx="221624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Import Tables</a:t>
            </a:r>
          </a:p>
        </p:txBody>
      </p:sp>
      <p:sp>
        <p:nvSpPr>
          <p:cNvPr id="12" name="TextBox 11"/>
          <p:cNvSpPr txBox="1"/>
          <p:nvPr/>
        </p:nvSpPr>
        <p:spPr>
          <a:xfrm>
            <a:off x="2304905" y="5820963"/>
            <a:ext cx="216918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rgbClr val="442359">
                    <a:lumMod val="75000"/>
                  </a:srgbClr>
                </a:solidFill>
              </a:rPr>
              <a:t>Linked Tables</a:t>
            </a:r>
          </a:p>
        </p:txBody>
      </p:sp>
      <p:sp>
        <p:nvSpPr>
          <p:cNvPr id="13" name="Right Arrow 12"/>
          <p:cNvSpPr/>
          <p:nvPr/>
        </p:nvSpPr>
        <p:spPr bwMode="auto">
          <a:xfrm rot="10800000">
            <a:off x="4418038" y="6017542"/>
            <a:ext cx="3896701" cy="216024"/>
          </a:xfrm>
          <a:prstGeom prst="rightArrow">
            <a:avLst/>
          </a:prstGeom>
          <a:solidFill>
            <a:schemeClr val="accent4">
              <a:lumMod val="60000"/>
              <a:lumOff val="4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520" y="4439071"/>
            <a:ext cx="1428750" cy="1428750"/>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5096" y="4445342"/>
            <a:ext cx="1507402" cy="1507402"/>
          </a:xfrm>
          <a:prstGeom prst="rect">
            <a:avLst/>
          </a:prstGeom>
        </p:spPr>
      </p:pic>
    </p:spTree>
    <p:extLst>
      <p:ext uri="{BB962C8B-B14F-4D97-AF65-F5344CB8AC3E}">
        <p14:creationId xmlns:p14="http://schemas.microsoft.com/office/powerpoint/2010/main" val="31923513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 calcmode="lin" valueType="num">
                                      <p:cBhvr additive="base">
                                        <p:cTn id="2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1" end="1"/>
                                            </p:txEl>
                                          </p:spTgt>
                                        </p:tgtEl>
                                        <p:attrNameLst>
                                          <p:attrName>ppt_y</p:attrName>
                                        </p:attrNameLst>
                                      </p:cBhvr>
                                      <p:tavLst>
                                        <p:tav tm="0">
                                          <p:val>
                                            <p:strVal val="1+#ppt_h/2"/>
                                          </p:val>
                                        </p:tav>
                                        <p:tav tm="100000">
                                          <p:val>
                                            <p:strVal val="#ppt_y"/>
                                          </p:val>
                                        </p:tav>
                                      </p:tavLst>
                                    </p:anim>
                                  </p:childTnLst>
                                </p:cTn>
                              </p:par>
                              <p:par>
                                <p:cTn id="23" presetID="2" presetClass="exit" presetSubtype="4" fill="hold" grpId="0" nodeType="withEffect">
                                  <p:stCondLst>
                                    <p:cond delay="0"/>
                                  </p:stCondLst>
                                  <p:childTnLst>
                                    <p:anim calcmode="lin" valueType="num">
                                      <p:cBhvr additive="base">
                                        <p:cTn id="24" dur="500"/>
                                        <p:tgtEl>
                                          <p:spTgt spid="9"/>
                                        </p:tgtEl>
                                        <p:attrNameLst>
                                          <p:attrName>ppt_x</p:attrName>
                                        </p:attrNameLst>
                                      </p:cBhvr>
                                      <p:tavLst>
                                        <p:tav tm="0">
                                          <p:val>
                                            <p:strVal val="ppt_x"/>
                                          </p:val>
                                        </p:tav>
                                        <p:tav tm="100000">
                                          <p:val>
                                            <p:strVal val="ppt_x"/>
                                          </p:val>
                                        </p:tav>
                                      </p:tavLst>
                                    </p:anim>
                                    <p:anim calcmode="lin" valueType="num">
                                      <p:cBhvr additive="base">
                                        <p:cTn id="25" dur="500"/>
                                        <p:tgtEl>
                                          <p:spTgt spid="9"/>
                                        </p:tgtEl>
                                        <p:attrNameLst>
                                          <p:attrName>ppt_y</p:attrName>
                                        </p:attrNameLst>
                                      </p:cBhvr>
                                      <p:tavLst>
                                        <p:tav tm="0">
                                          <p:val>
                                            <p:strVal val="ppt_y"/>
                                          </p:val>
                                        </p:tav>
                                        <p:tav tm="100000">
                                          <p:val>
                                            <p:strVal val="1+ppt_h/2"/>
                                          </p:val>
                                        </p:tav>
                                      </p:tavLst>
                                    </p:anim>
                                    <p:set>
                                      <p:cBhvr>
                                        <p:cTn id="26" dur="1" fill="hold">
                                          <p:stCondLst>
                                            <p:cond delay="499"/>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 calcmode="lin" valueType="num">
                                      <p:cBhvr additive="base">
                                        <p:cTn id="3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2" end="2"/>
                                            </p:txEl>
                                          </p:spTgt>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4" fill="hold" grpId="1"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2" grpId="0"/>
      <p:bldP spid="12" grpId="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4791471" cy="4185761"/>
          </a:xfrm>
        </p:spPr>
        <p:txBody>
          <a:bodyPr/>
          <a:lstStyle/>
          <a:p>
            <a:r>
              <a:rPr lang="en-US" dirty="0" smtClean="0"/>
              <a:t>The look &amp; feel is important to users</a:t>
            </a:r>
          </a:p>
          <a:p>
            <a:r>
              <a:rPr lang="en-US" dirty="0" smtClean="0"/>
              <a:t>Access Services is limited, but you can do a lot with colors, logos and images</a:t>
            </a:r>
            <a:endParaRPr lang="en-US" dirty="0"/>
          </a:p>
        </p:txBody>
      </p:sp>
      <p:sp>
        <p:nvSpPr>
          <p:cNvPr id="3" name="Title 2"/>
          <p:cNvSpPr>
            <a:spLocks noGrp="1"/>
          </p:cNvSpPr>
          <p:nvPr>
            <p:ph type="title"/>
          </p:nvPr>
        </p:nvSpPr>
        <p:spPr/>
        <p:txBody>
          <a:bodyPr/>
          <a:lstStyle/>
          <a:p>
            <a:r>
              <a:rPr lang="en-US" dirty="0" smtClean="0"/>
              <a:t>Consider branding</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8725" y="1841079"/>
            <a:ext cx="7554940" cy="5150280"/>
          </a:xfrm>
          <a:prstGeom prst="rect">
            <a:avLst/>
          </a:prstGeom>
        </p:spPr>
      </p:pic>
    </p:spTree>
    <p:extLst>
      <p:ext uri="{BB962C8B-B14F-4D97-AF65-F5344CB8AC3E}">
        <p14:creationId xmlns:p14="http://schemas.microsoft.com/office/powerpoint/2010/main" val="78433694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4575447" cy="4862870"/>
          </a:xfrm>
        </p:spPr>
        <p:txBody>
          <a:bodyPr/>
          <a:lstStyle/>
          <a:p>
            <a:r>
              <a:rPr lang="en-US" dirty="0" smtClean="0"/>
              <a:t>Create a data connection to the SQL database in your App</a:t>
            </a:r>
          </a:p>
          <a:p>
            <a:r>
              <a:rPr lang="en-US" dirty="0" smtClean="0"/>
              <a:t>Create Excel &amp; Power View charts</a:t>
            </a:r>
          </a:p>
          <a:p>
            <a:r>
              <a:rPr lang="en-US" dirty="0" smtClean="0"/>
              <a:t>Build SQL Server</a:t>
            </a:r>
            <a:r>
              <a:rPr lang="en-US" dirty="0"/>
              <a:t> </a:t>
            </a:r>
            <a:r>
              <a:rPr lang="en-US" dirty="0" smtClean="0"/>
              <a:t>&amp; other reports</a:t>
            </a:r>
          </a:p>
        </p:txBody>
      </p:sp>
      <p:sp>
        <p:nvSpPr>
          <p:cNvPr id="3" name="Title 2"/>
          <p:cNvSpPr>
            <a:spLocks noGrp="1"/>
          </p:cNvSpPr>
          <p:nvPr>
            <p:ph type="title"/>
          </p:nvPr>
        </p:nvSpPr>
        <p:spPr/>
        <p:txBody>
          <a:bodyPr/>
          <a:lstStyle/>
          <a:p>
            <a:r>
              <a:rPr lang="en-US" dirty="0" smtClean="0"/>
              <a:t>Surface Access data in Excel or SSRS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0125" y="1697062"/>
            <a:ext cx="6058343" cy="448901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1382" y="2972062"/>
            <a:ext cx="6172821" cy="3720045"/>
          </a:xfrm>
          <a:prstGeom prst="rect">
            <a:avLst/>
          </a:prstGeom>
        </p:spPr>
      </p:pic>
    </p:spTree>
    <p:extLst>
      <p:ext uri="{BB962C8B-B14F-4D97-AF65-F5344CB8AC3E}">
        <p14:creationId xmlns:p14="http://schemas.microsoft.com/office/powerpoint/2010/main" val="273545942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1415772"/>
          </a:xfrm>
        </p:spPr>
        <p:txBody>
          <a:bodyPr/>
          <a:lstStyle/>
          <a:p>
            <a:r>
              <a:rPr lang="en-US" dirty="0" smtClean="0"/>
              <a:t>To the App Catalog</a:t>
            </a:r>
          </a:p>
          <a:p>
            <a:r>
              <a:rPr lang="en-US" dirty="0" smtClean="0"/>
              <a:t>To the Office marketplace</a:t>
            </a:r>
            <a:endParaRPr lang="en-US" dirty="0"/>
          </a:p>
        </p:txBody>
      </p:sp>
      <p:sp>
        <p:nvSpPr>
          <p:cNvPr id="3" name="Title 2"/>
          <p:cNvSpPr>
            <a:spLocks noGrp="1"/>
          </p:cNvSpPr>
          <p:nvPr>
            <p:ph type="title"/>
          </p:nvPr>
        </p:nvSpPr>
        <p:spPr/>
        <p:txBody>
          <a:bodyPr/>
          <a:lstStyle/>
          <a:p>
            <a:r>
              <a:rPr lang="en-US" dirty="0" smtClean="0"/>
              <a:t>Publish your Apps</a:t>
            </a:r>
            <a:endParaRPr lang="en-US" dirty="0"/>
          </a:p>
        </p:txBody>
      </p:sp>
      <p:pic>
        <p:nvPicPr>
          <p:cNvPr id="4" name="Picture 3"/>
          <p:cNvPicPr>
            <a:picLocks noChangeAspect="1"/>
          </p:cNvPicPr>
          <p:nvPr/>
        </p:nvPicPr>
        <p:blipFill>
          <a:blip r:embed="rId2"/>
          <a:stretch>
            <a:fillRect/>
          </a:stretch>
        </p:blipFill>
        <p:spPr>
          <a:xfrm>
            <a:off x="2977877" y="2719817"/>
            <a:ext cx="9296400" cy="4257675"/>
          </a:xfrm>
          <a:prstGeom prst="rect">
            <a:avLst/>
          </a:prstGeom>
        </p:spPr>
      </p:pic>
    </p:spTree>
    <p:extLst>
      <p:ext uri="{BB962C8B-B14F-4D97-AF65-F5344CB8AC3E}">
        <p14:creationId xmlns:p14="http://schemas.microsoft.com/office/powerpoint/2010/main" val="334610776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4647455" cy="3200876"/>
          </a:xfrm>
        </p:spPr>
        <p:txBody>
          <a:bodyPr/>
          <a:lstStyle/>
          <a:p>
            <a:r>
              <a:rPr lang="en-US" dirty="0" smtClean="0"/>
              <a:t>Workshops &amp; Demonstrations</a:t>
            </a:r>
          </a:p>
          <a:p>
            <a:r>
              <a:rPr lang="en-US" dirty="0" smtClean="0"/>
              <a:t>Wiki / Help Site</a:t>
            </a:r>
          </a:p>
          <a:p>
            <a:r>
              <a:rPr lang="en-US" dirty="0" smtClean="0"/>
              <a:t>Announce Access as better platform</a:t>
            </a:r>
          </a:p>
        </p:txBody>
      </p:sp>
      <p:sp>
        <p:nvSpPr>
          <p:cNvPr id="3" name="Title 2"/>
          <p:cNvSpPr>
            <a:spLocks noGrp="1"/>
          </p:cNvSpPr>
          <p:nvPr>
            <p:ph type="title"/>
          </p:nvPr>
        </p:nvSpPr>
        <p:spPr/>
        <p:txBody>
          <a:bodyPr/>
          <a:lstStyle/>
          <a:p>
            <a:r>
              <a:rPr lang="en-US" dirty="0" smtClean="0"/>
              <a:t>Training &amp; Knowledge Sharing</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6364" y="2201118"/>
            <a:ext cx="7190111" cy="4793407"/>
          </a:xfrm>
          <a:prstGeom prst="rect">
            <a:avLst/>
          </a:prstGeom>
        </p:spPr>
      </p:pic>
    </p:spTree>
    <p:extLst>
      <p:ext uri="{BB962C8B-B14F-4D97-AF65-F5344CB8AC3E}">
        <p14:creationId xmlns:p14="http://schemas.microsoft.com/office/powerpoint/2010/main" val="70714369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2582862"/>
            <a:ext cx="8214225" cy="1371600"/>
          </a:xfrm>
        </p:spPr>
        <p:txBody>
          <a:bodyPr/>
          <a:lstStyle/>
          <a:p>
            <a:r>
              <a:rPr lang="en-US" dirty="0">
                <a:hlinkClick r:id="rId3"/>
              </a:rPr>
              <a:t>Access is back! High-value, 'no code', functional &amp; flexible business apps with the new Access services</a:t>
            </a:r>
            <a:r>
              <a:rPr lang="en-US" dirty="0"/>
              <a:t> </a:t>
            </a:r>
          </a:p>
        </p:txBody>
      </p:sp>
      <p:sp>
        <p:nvSpPr>
          <p:cNvPr id="5" name="Text Placeholder 4"/>
          <p:cNvSpPr>
            <a:spLocks noGrp="1"/>
          </p:cNvSpPr>
          <p:nvPr>
            <p:ph type="body" sz="quarter" idx="14"/>
          </p:nvPr>
        </p:nvSpPr>
        <p:spPr/>
        <p:txBody>
          <a:bodyPr/>
          <a:lstStyle/>
          <a:p>
            <a:r>
              <a:rPr lang="en-US" dirty="0" smtClean="0"/>
              <a:t>Radi Atanassov</a:t>
            </a:r>
          </a:p>
          <a:p>
            <a:r>
              <a:rPr lang="en-US" sz="2400" dirty="0" smtClean="0"/>
              <a:t>SharePoint MCM &amp; MVP</a:t>
            </a:r>
          </a:p>
          <a:p>
            <a:r>
              <a:rPr lang="en-US" sz="2400" dirty="0" smtClean="0"/>
              <a:t>OneBit Software</a:t>
            </a:r>
            <a:endParaRPr lang="en-US" sz="2400" dirty="0"/>
          </a:p>
        </p:txBody>
      </p:sp>
      <p:sp>
        <p:nvSpPr>
          <p:cNvPr id="2" name="Text Placeholder 1"/>
          <p:cNvSpPr>
            <a:spLocks noGrp="1"/>
          </p:cNvSpPr>
          <p:nvPr>
            <p:ph type="body" sz="quarter" idx="15"/>
          </p:nvPr>
        </p:nvSpPr>
        <p:spPr/>
        <p:txBody>
          <a:bodyPr/>
          <a:lstStyle/>
          <a:p>
            <a:r>
              <a:rPr lang="en-US" dirty="0" smtClean="0"/>
              <a:t>SPC301</a:t>
            </a:r>
            <a:endParaRPr lang="en-US" dirty="0"/>
          </a:p>
        </p:txBody>
      </p:sp>
    </p:spTree>
    <p:extLst>
      <p:ext uri="{BB962C8B-B14F-4D97-AF65-F5344CB8AC3E}">
        <p14:creationId xmlns:p14="http://schemas.microsoft.com/office/powerpoint/2010/main" val="1934066738"/>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5511551" cy="2646878"/>
          </a:xfrm>
        </p:spPr>
        <p:txBody>
          <a:bodyPr/>
          <a:lstStyle/>
          <a:p>
            <a:r>
              <a:rPr lang="en-US" dirty="0" smtClean="0">
                <a:solidFill>
                  <a:srgbClr val="7030A0"/>
                </a:solidFill>
              </a:rPr>
              <a:t>Power Users</a:t>
            </a:r>
          </a:p>
          <a:p>
            <a:r>
              <a:rPr lang="en-US" dirty="0" smtClean="0">
                <a:solidFill>
                  <a:srgbClr val="7030A0"/>
                </a:solidFill>
              </a:rPr>
              <a:t>Migration Teams</a:t>
            </a:r>
          </a:p>
          <a:p>
            <a:r>
              <a:rPr lang="en-US" dirty="0" smtClean="0">
                <a:solidFill>
                  <a:srgbClr val="7030A0"/>
                </a:solidFill>
              </a:rPr>
              <a:t>Technical Assistance and Consulting</a:t>
            </a:r>
          </a:p>
        </p:txBody>
      </p:sp>
      <p:sp>
        <p:nvSpPr>
          <p:cNvPr id="3" name="Title 2"/>
          <p:cNvSpPr>
            <a:spLocks noGrp="1"/>
          </p:cNvSpPr>
          <p:nvPr>
            <p:ph type="title"/>
          </p:nvPr>
        </p:nvSpPr>
        <p:spPr/>
        <p:txBody>
          <a:bodyPr/>
          <a:lstStyle/>
          <a:p>
            <a:r>
              <a:rPr lang="en-US" dirty="0" smtClean="0"/>
              <a:t>Identify the “People”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2013" y="3657367"/>
            <a:ext cx="8142665" cy="3337158"/>
          </a:xfrm>
          <a:prstGeom prst="rect">
            <a:avLst/>
          </a:prstGeom>
        </p:spPr>
      </p:pic>
    </p:spTree>
    <p:extLst>
      <p:ext uri="{BB962C8B-B14F-4D97-AF65-F5344CB8AC3E}">
        <p14:creationId xmlns:p14="http://schemas.microsoft.com/office/powerpoint/2010/main" val="310932806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109091"/>
          </a:xfrm>
        </p:spPr>
        <p:txBody>
          <a:bodyPr/>
          <a:lstStyle/>
          <a:p>
            <a:r>
              <a:rPr lang="en-US" dirty="0"/>
              <a:t> </a:t>
            </a:r>
            <a:r>
              <a:rPr lang="en-US" dirty="0">
                <a:hlinkClick r:id="rId2"/>
              </a:rPr>
              <a:t>http://www.microsoft.com/en-us/download/details.aspx?id=39358</a:t>
            </a:r>
            <a:endParaRPr lang="en-US" dirty="0"/>
          </a:p>
          <a:p>
            <a:r>
              <a:rPr lang="en-US" dirty="0"/>
              <a:t> The Microsoft Access 2013 Runtime enables you to distribute Access 2013 desktop applications</a:t>
            </a:r>
          </a:p>
          <a:p>
            <a:r>
              <a:rPr lang="en-US" dirty="0"/>
              <a:t> No authoring/editing/design capabilities, just </a:t>
            </a:r>
            <a:r>
              <a:rPr lang="en-US" dirty="0" smtClean="0"/>
              <a:t> execution </a:t>
            </a:r>
            <a:r>
              <a:rPr lang="en-US" dirty="0"/>
              <a:t>of built apps</a:t>
            </a:r>
          </a:p>
          <a:p>
            <a:r>
              <a:rPr lang="en-US" dirty="0"/>
              <a:t> “Free” – No license required!</a:t>
            </a:r>
          </a:p>
          <a:p>
            <a:endParaRPr lang="en-US" dirty="0"/>
          </a:p>
        </p:txBody>
      </p:sp>
      <p:sp>
        <p:nvSpPr>
          <p:cNvPr id="3" name="Title 2"/>
          <p:cNvSpPr>
            <a:spLocks noGrp="1"/>
          </p:cNvSpPr>
          <p:nvPr>
            <p:ph type="title"/>
          </p:nvPr>
        </p:nvSpPr>
        <p:spPr/>
        <p:txBody>
          <a:bodyPr/>
          <a:lstStyle/>
          <a:p>
            <a:r>
              <a:rPr lang="en-US" dirty="0" smtClean="0"/>
              <a:t>Access 2013 Runtime</a:t>
            </a:r>
            <a:endParaRPr lang="en-US" dirty="0"/>
          </a:p>
        </p:txBody>
      </p:sp>
    </p:spTree>
    <p:extLst>
      <p:ext uri="{BB962C8B-B14F-4D97-AF65-F5344CB8AC3E}">
        <p14:creationId xmlns:p14="http://schemas.microsoft.com/office/powerpoint/2010/main" val="2573391382"/>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Migrating to Access Services</a:t>
            </a:r>
            <a:endParaRPr lang="en-US" dirty="0"/>
          </a:p>
        </p:txBody>
      </p:sp>
      <p:sp>
        <p:nvSpPr>
          <p:cNvPr id="3" name="Text Placeholder 2"/>
          <p:cNvSpPr>
            <a:spLocks noGrp="1"/>
          </p:cNvSpPr>
          <p:nvPr>
            <p:ph type="body" sz="quarter" idx="12"/>
          </p:nvPr>
        </p:nvSpPr>
        <p:spPr/>
        <p:txBody>
          <a:bodyPr/>
          <a:lstStyle/>
          <a:p>
            <a:r>
              <a:rPr lang="en-US" dirty="0" smtClean="0"/>
              <a:t>DEMO</a:t>
            </a:r>
            <a:endParaRPr lang="en-US" dirty="0"/>
          </a:p>
        </p:txBody>
      </p:sp>
    </p:spTree>
    <p:extLst>
      <p:ext uri="{BB962C8B-B14F-4D97-AF65-F5344CB8AC3E}">
        <p14:creationId xmlns:p14="http://schemas.microsoft.com/office/powerpoint/2010/main" val="2505108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a:t>
            </a:r>
            <a:endParaRPr lang="en-US" dirty="0"/>
          </a:p>
        </p:txBody>
      </p:sp>
    </p:spTree>
    <p:extLst>
      <p:ext uri="{BB962C8B-B14F-4D97-AF65-F5344CB8AC3E}">
        <p14:creationId xmlns:p14="http://schemas.microsoft.com/office/powerpoint/2010/main" val="193461105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 Services – Architecture Overview</a:t>
            </a:r>
            <a:br>
              <a:rPr lang="en-US" dirty="0"/>
            </a:br>
            <a:endParaRPr lang="en-US"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677" y="1481038"/>
            <a:ext cx="9782957" cy="4986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049467" y="6662595"/>
            <a:ext cx="6407267" cy="307777"/>
          </a:xfrm>
          <a:prstGeom prst="rect">
            <a:avLst/>
          </a:prstGeom>
          <a:noFill/>
        </p:spPr>
        <p:txBody>
          <a:bodyPr wrap="none" rtlCol="0">
            <a:spAutoFit/>
          </a:bodyPr>
          <a:lstStyle/>
          <a:p>
            <a:r>
              <a:rPr lang="en-US" sz="1400" dirty="0" smtClean="0">
                <a:solidFill>
                  <a:srgbClr val="505050"/>
                </a:solidFill>
              </a:rPr>
              <a:t>* Diagram is not mine, I’m borrowing it without permission from #SPC12 slides</a:t>
            </a:r>
            <a:endParaRPr lang="en-US" sz="1400" dirty="0">
              <a:solidFill>
                <a:srgbClr val="505050"/>
              </a:solidFill>
            </a:endParaRPr>
          </a:p>
        </p:txBody>
      </p:sp>
    </p:spTree>
    <p:extLst>
      <p:ext uri="{BB962C8B-B14F-4D97-AF65-F5344CB8AC3E}">
        <p14:creationId xmlns:p14="http://schemas.microsoft.com/office/powerpoint/2010/main" val="147804161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5589" y="400918"/>
            <a:ext cx="10801200" cy="1039483"/>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gradFill>
                  <a:gsLst>
                    <a:gs pos="1250">
                      <a:srgbClr val="505050"/>
                    </a:gs>
                    <a:gs pos="100000">
                      <a:srgbClr val="505050"/>
                    </a:gs>
                  </a:gsLst>
                  <a:lin ang="5400000" scaled="0"/>
                </a:gradFill>
              </a:rPr>
              <a:t>Access Services In the background…</a:t>
            </a:r>
          </a:p>
        </p:txBody>
      </p:sp>
      <p:sp>
        <p:nvSpPr>
          <p:cNvPr id="5" name="Content Placeholder 2"/>
          <p:cNvSpPr txBox="1">
            <a:spLocks/>
          </p:cNvSpPr>
          <p:nvPr/>
        </p:nvSpPr>
        <p:spPr>
          <a:xfrm>
            <a:off x="736215" y="1841078"/>
            <a:ext cx="10018713" cy="3726610"/>
          </a:xfrm>
          <a:prstGeom prst="rect">
            <a:avLst/>
          </a:prstGeom>
        </p:spPr>
        <p:txBody>
          <a:bodyPr>
            <a:normAutofit fontScale="92500" lnSpcReduction="10000"/>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buFont typeface="Arial" panose="020B0604020202020204" pitchFamily="34" charset="0"/>
              <a:buChar char="•"/>
            </a:pPr>
            <a:r>
              <a:rPr lang="en-US" dirty="0" smtClean="0">
                <a:gradFill>
                  <a:gsLst>
                    <a:gs pos="1250">
                      <a:srgbClr val="505050"/>
                    </a:gs>
                    <a:gs pos="100000">
                      <a:srgbClr val="505050"/>
                    </a:gs>
                  </a:gsLst>
                  <a:lin ang="5400000" scaled="0"/>
                </a:gradFill>
              </a:rPr>
              <a:t>Access Apps are SharePoint “App webs” with data in SQL (SharePoint-hosted App)</a:t>
            </a:r>
          </a:p>
          <a:p>
            <a:pPr>
              <a:buClr>
                <a:srgbClr val="505050"/>
              </a:buClr>
              <a:buFont typeface="Arial" panose="020B0604020202020204" pitchFamily="34" charset="0"/>
              <a:buChar char="•"/>
            </a:pPr>
            <a:r>
              <a:rPr lang="en-US" dirty="0" smtClean="0">
                <a:gradFill>
                  <a:gsLst>
                    <a:gs pos="1250">
                      <a:srgbClr val="505050"/>
                    </a:gs>
                    <a:gs pos="100000">
                      <a:srgbClr val="505050"/>
                    </a:gs>
                  </a:gsLst>
                  <a:lin ang="5400000" scaled="0"/>
                </a:gradFill>
              </a:rPr>
              <a:t>The UI is HTML and JavaScript</a:t>
            </a:r>
          </a:p>
          <a:p>
            <a:pPr>
              <a:buClr>
                <a:srgbClr val="505050"/>
              </a:buClr>
              <a:buFont typeface="Arial" panose="020B0604020202020204" pitchFamily="34" charset="0"/>
              <a:buChar char="•"/>
            </a:pPr>
            <a:r>
              <a:rPr lang="en-US" dirty="0" smtClean="0">
                <a:gradFill>
                  <a:gsLst>
                    <a:gs pos="1250">
                      <a:srgbClr val="505050"/>
                    </a:gs>
                    <a:gs pos="100000">
                      <a:srgbClr val="505050"/>
                    </a:gs>
                  </a:gsLst>
                  <a:lin ang="5400000" scaled="0"/>
                </a:gradFill>
              </a:rPr>
              <a:t>Data Macro’s are SQL Triggers</a:t>
            </a:r>
          </a:p>
          <a:p>
            <a:pPr marL="0" indent="0">
              <a:buClr>
                <a:srgbClr val="505050"/>
              </a:buClr>
              <a:buFont typeface="Wingdings" panose="05000000000000000000" pitchFamily="2" charset="2"/>
              <a:buNone/>
            </a:pPr>
            <a:endParaRPr lang="en-US" dirty="0" smtClean="0">
              <a:gradFill>
                <a:gsLst>
                  <a:gs pos="1250">
                    <a:srgbClr val="505050"/>
                  </a:gs>
                  <a:gs pos="100000">
                    <a:srgbClr val="505050"/>
                  </a:gs>
                </a:gsLst>
                <a:lin ang="5400000" scaled="0"/>
              </a:gradFill>
            </a:endParaRPr>
          </a:p>
          <a:p>
            <a:pPr>
              <a:buClr>
                <a:srgbClr val="505050"/>
              </a:buClr>
              <a:buFont typeface="Arial" panose="020B0604020202020204" pitchFamily="34" charset="0"/>
              <a:buChar char="•"/>
            </a:pPr>
            <a:r>
              <a:rPr lang="en-US" dirty="0" smtClean="0">
                <a:gradFill>
                  <a:gsLst>
                    <a:gs pos="1250">
                      <a:srgbClr val="505050"/>
                    </a:gs>
                    <a:gs pos="100000">
                      <a:srgbClr val="505050"/>
                    </a:gs>
                  </a:gsLst>
                  <a:lin ang="5400000" scaled="0"/>
                </a:gradFill>
              </a:rPr>
              <a:t>Access 2010 used SharePoint lists for data. This is not available anymore.</a:t>
            </a:r>
          </a:p>
          <a:p>
            <a:pPr>
              <a:buClr>
                <a:srgbClr val="505050"/>
              </a:buClr>
              <a:buFont typeface="Arial" panose="020B0604020202020204" pitchFamily="34" charset="0"/>
              <a:buChar char="•"/>
            </a:pPr>
            <a:endParaRPr lang="en-US" dirty="0" smtClean="0">
              <a:gradFill>
                <a:gsLst>
                  <a:gs pos="1250">
                    <a:srgbClr val="505050"/>
                  </a:gs>
                  <a:gs pos="100000">
                    <a:srgbClr val="505050"/>
                  </a:gs>
                </a:gsLst>
                <a:lin ang="5400000" scaled="0"/>
              </a:gradFill>
            </a:endParaRPr>
          </a:p>
          <a:p>
            <a:pPr marL="0" indent="0" algn="ctr">
              <a:buClr>
                <a:srgbClr val="505050"/>
              </a:buClr>
              <a:buFont typeface="Wingdings" panose="05000000000000000000" pitchFamily="2" charset="2"/>
              <a:buNone/>
            </a:pPr>
            <a:endParaRPr lang="en-US" dirty="0" smtClean="0">
              <a:gradFill>
                <a:gsLst>
                  <a:gs pos="1250">
                    <a:srgbClr val="505050"/>
                  </a:gs>
                  <a:gs pos="100000">
                    <a:srgbClr val="505050"/>
                  </a:gs>
                </a:gsLst>
                <a:lin ang="5400000" scaled="0"/>
              </a:gradFill>
            </a:endParaRPr>
          </a:p>
          <a:p>
            <a:pPr>
              <a:buClr>
                <a:srgbClr val="505050"/>
              </a:buClr>
            </a:pPr>
            <a:endParaRPr lang="en-US" dirty="0">
              <a:gradFill>
                <a:gsLst>
                  <a:gs pos="1250">
                    <a:srgbClr val="505050"/>
                  </a:gs>
                  <a:gs pos="100000">
                    <a:srgbClr val="505050"/>
                  </a:gs>
                </a:gsLst>
                <a:lin ang="5400000" scaled="0"/>
              </a:gradFill>
            </a:endParaRPr>
          </a:p>
        </p:txBody>
      </p:sp>
      <p:pic>
        <p:nvPicPr>
          <p:cNvPr id="6" name="Picture 2" descr="Events in Access 2013 get translated into AFTER triggers in SQ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8477" y="2705174"/>
            <a:ext cx="2110357" cy="1438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977813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Mapped to SQL objects</a:t>
            </a:r>
            <a:endParaRPr lang="en-US" dirty="0"/>
          </a:p>
        </p:txBody>
      </p:sp>
      <p:sp>
        <p:nvSpPr>
          <p:cNvPr id="5" name="TextBox 4"/>
          <p:cNvSpPr txBox="1"/>
          <p:nvPr/>
        </p:nvSpPr>
        <p:spPr>
          <a:xfrm>
            <a:off x="6297776" y="6573861"/>
            <a:ext cx="6041141" cy="307777"/>
          </a:xfrm>
          <a:prstGeom prst="rect">
            <a:avLst/>
          </a:prstGeom>
          <a:noFill/>
        </p:spPr>
        <p:txBody>
          <a:bodyPr wrap="none" rtlCol="0">
            <a:spAutoFit/>
          </a:bodyPr>
          <a:lstStyle/>
          <a:p>
            <a:r>
              <a:rPr lang="en-US" sz="1400" strike="sngStrike" dirty="0" err="1" smtClean="0">
                <a:solidFill>
                  <a:srgbClr val="505050"/>
                </a:solidFill>
              </a:rPr>
              <a:t>Stolen</a:t>
            </a:r>
            <a:r>
              <a:rPr lang="en-US" sz="1400" dirty="0" err="1" smtClean="0">
                <a:solidFill>
                  <a:srgbClr val="505050"/>
                </a:solidFill>
              </a:rPr>
              <a:t>Taken</a:t>
            </a:r>
            <a:r>
              <a:rPr lang="en-US" sz="1400" dirty="0" smtClean="0">
                <a:solidFill>
                  <a:srgbClr val="505050"/>
                </a:solidFill>
              </a:rPr>
              <a:t> </a:t>
            </a:r>
            <a:r>
              <a:rPr lang="en-US" sz="1400" dirty="0">
                <a:solidFill>
                  <a:srgbClr val="505050"/>
                </a:solidFill>
              </a:rPr>
              <a:t>from Greg </a:t>
            </a:r>
            <a:r>
              <a:rPr lang="en-US" sz="1400" dirty="0" err="1">
                <a:solidFill>
                  <a:srgbClr val="505050"/>
                </a:solidFill>
              </a:rPr>
              <a:t>Lindhorst</a:t>
            </a:r>
            <a:r>
              <a:rPr lang="en-US" sz="1400" dirty="0">
                <a:solidFill>
                  <a:srgbClr val="505050"/>
                </a:solidFill>
              </a:rPr>
              <a:t> &amp; Bob </a:t>
            </a:r>
            <a:r>
              <a:rPr lang="en-US" sz="1400" dirty="0" smtClean="0">
                <a:solidFill>
                  <a:srgbClr val="505050"/>
                </a:solidFill>
              </a:rPr>
              <a:t>Piper’s presentation from #SPC12</a:t>
            </a:r>
            <a:endParaRPr lang="en-US" sz="1400" dirty="0">
              <a:solidFill>
                <a:srgbClr val="505050"/>
              </a:solidFill>
            </a:endParaRPr>
          </a:p>
        </p:txBody>
      </p:sp>
      <p:sp>
        <p:nvSpPr>
          <p:cNvPr id="7" name="Text Placeholder 2"/>
          <p:cNvSpPr txBox="1">
            <a:spLocks/>
          </p:cNvSpPr>
          <p:nvPr/>
        </p:nvSpPr>
        <p:spPr>
          <a:xfrm>
            <a:off x="2905869" y="1409030"/>
            <a:ext cx="9989029" cy="1908215"/>
          </a:xfrm>
          <a:prstGeom prst="rect">
            <a:avLst/>
          </a:prstGeom>
        </p:spPr>
        <p:txBody>
          <a:bodyPr vert="horz" wrap="square" lIns="146304" tIns="91440" rIns="146304" bIns="91440"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r>
              <a:rPr lang="en-US" sz="2800" dirty="0" smtClean="0">
                <a:solidFill>
                  <a:srgbClr val="0072C6">
                    <a:lumMod val="60000"/>
                    <a:lumOff val="40000"/>
                  </a:srgbClr>
                </a:solidFill>
              </a:rPr>
              <a:t>Access App = SQL Database</a:t>
            </a: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p:txBody>
      </p:sp>
      <p:sp>
        <p:nvSpPr>
          <p:cNvPr id="8" name="Text Placeholder 2"/>
          <p:cNvSpPr txBox="1">
            <a:spLocks/>
          </p:cNvSpPr>
          <p:nvPr/>
        </p:nvSpPr>
        <p:spPr>
          <a:xfrm>
            <a:off x="2765924" y="2095315"/>
            <a:ext cx="10268918" cy="1908215"/>
          </a:xfrm>
          <a:prstGeom prst="rect">
            <a:avLst/>
          </a:prstGeom>
        </p:spPr>
        <p:txBody>
          <a:bodyPr vert="horz" wrap="square" lIns="146304" tIns="91440" rIns="146304" bIns="91440"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r>
              <a:rPr lang="en-US" sz="2800" dirty="0" smtClean="0">
                <a:solidFill>
                  <a:srgbClr val="0072C6">
                    <a:lumMod val="60000"/>
                    <a:lumOff val="40000"/>
                  </a:srgbClr>
                </a:solidFill>
              </a:rPr>
              <a:t>Access Table = SQL Table</a:t>
            </a: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p:txBody>
      </p:sp>
      <p:sp>
        <p:nvSpPr>
          <p:cNvPr id="9" name="Text Placeholder 2"/>
          <p:cNvSpPr txBox="1">
            <a:spLocks/>
          </p:cNvSpPr>
          <p:nvPr/>
        </p:nvSpPr>
        <p:spPr>
          <a:xfrm>
            <a:off x="2809395" y="2781600"/>
            <a:ext cx="10181977" cy="1908215"/>
          </a:xfrm>
          <a:prstGeom prst="rect">
            <a:avLst/>
          </a:prstGeom>
        </p:spPr>
        <p:txBody>
          <a:bodyPr vert="horz" wrap="square" lIns="146304" tIns="91440" rIns="146304" bIns="91440"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r>
              <a:rPr lang="en-US" sz="2800" dirty="0" smtClean="0">
                <a:solidFill>
                  <a:srgbClr val="0072C6">
                    <a:lumMod val="60000"/>
                    <a:lumOff val="40000"/>
                  </a:srgbClr>
                </a:solidFill>
              </a:rPr>
              <a:t>Access Field = SQL Field</a:t>
            </a: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p:txBody>
      </p:sp>
      <p:sp>
        <p:nvSpPr>
          <p:cNvPr id="10" name="Text Placeholder 2"/>
          <p:cNvSpPr txBox="1">
            <a:spLocks/>
          </p:cNvSpPr>
          <p:nvPr/>
        </p:nvSpPr>
        <p:spPr>
          <a:xfrm>
            <a:off x="2147412" y="3467885"/>
            <a:ext cx="11127609" cy="1908215"/>
          </a:xfrm>
          <a:prstGeom prst="rect">
            <a:avLst/>
          </a:prstGeom>
        </p:spPr>
        <p:txBody>
          <a:bodyPr vert="horz" wrap="square" lIns="146304" tIns="91440" rIns="146304" bIns="91440"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r>
              <a:rPr lang="en-US" sz="2800" dirty="0" smtClean="0">
                <a:solidFill>
                  <a:srgbClr val="0072C6">
                    <a:lumMod val="60000"/>
                    <a:lumOff val="40000"/>
                  </a:srgbClr>
                </a:solidFill>
              </a:rPr>
              <a:t>Access </a:t>
            </a:r>
            <a:r>
              <a:rPr lang="en-US" sz="2800" dirty="0" err="1" smtClean="0">
                <a:solidFill>
                  <a:srgbClr val="0072C6">
                    <a:lumMod val="60000"/>
                    <a:lumOff val="40000"/>
                  </a:srgbClr>
                </a:solidFill>
              </a:rPr>
              <a:t>Datatype</a:t>
            </a:r>
            <a:r>
              <a:rPr lang="en-US" sz="2800" dirty="0" smtClean="0">
                <a:solidFill>
                  <a:srgbClr val="0072C6">
                    <a:lumMod val="60000"/>
                    <a:lumOff val="40000"/>
                  </a:srgbClr>
                </a:solidFill>
              </a:rPr>
              <a:t> = SQL </a:t>
            </a:r>
            <a:r>
              <a:rPr lang="en-US" sz="2800" dirty="0" err="1" smtClean="0">
                <a:solidFill>
                  <a:srgbClr val="0072C6">
                    <a:lumMod val="60000"/>
                    <a:lumOff val="40000"/>
                  </a:srgbClr>
                </a:solidFill>
              </a:rPr>
              <a:t>Datatype</a:t>
            </a:r>
            <a:r>
              <a:rPr lang="en-US" sz="2800" dirty="0" smtClean="0">
                <a:solidFill>
                  <a:srgbClr val="0072C6">
                    <a:lumMod val="60000"/>
                    <a:lumOff val="40000"/>
                  </a:srgbClr>
                </a:solidFill>
              </a:rPr>
              <a:t> (some renames)</a:t>
            </a: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p:txBody>
      </p:sp>
      <p:sp>
        <p:nvSpPr>
          <p:cNvPr id="11" name="Text Placeholder 2"/>
          <p:cNvSpPr txBox="1">
            <a:spLocks/>
          </p:cNvSpPr>
          <p:nvPr/>
        </p:nvSpPr>
        <p:spPr>
          <a:xfrm>
            <a:off x="1917065" y="4154170"/>
            <a:ext cx="11501972" cy="1908215"/>
          </a:xfrm>
          <a:prstGeom prst="rect">
            <a:avLst/>
          </a:prstGeom>
        </p:spPr>
        <p:txBody>
          <a:bodyPr vert="horz" wrap="square" lIns="146304" tIns="91440" rIns="146304" bIns="91440"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r>
              <a:rPr lang="en-US" sz="2800" dirty="0" smtClean="0">
                <a:solidFill>
                  <a:srgbClr val="0072C6">
                    <a:lumMod val="60000"/>
                    <a:lumOff val="40000"/>
                  </a:srgbClr>
                </a:solidFill>
              </a:rPr>
              <a:t>Access Expression = SQL Expression (some renames)</a:t>
            </a: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p:txBody>
      </p:sp>
      <p:sp>
        <p:nvSpPr>
          <p:cNvPr id="12" name="Text Placeholder 2"/>
          <p:cNvSpPr txBox="1">
            <a:spLocks/>
          </p:cNvSpPr>
          <p:nvPr/>
        </p:nvSpPr>
        <p:spPr>
          <a:xfrm>
            <a:off x="2617837" y="4840455"/>
            <a:ext cx="10284691" cy="1908215"/>
          </a:xfrm>
          <a:prstGeom prst="rect">
            <a:avLst/>
          </a:prstGeom>
        </p:spPr>
        <p:txBody>
          <a:bodyPr vert="horz" wrap="square" lIns="146304" tIns="91440" rIns="146304" bIns="91440"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r>
              <a:rPr lang="en-US" sz="2800" dirty="0">
                <a:solidFill>
                  <a:srgbClr val="0072C6">
                    <a:lumMod val="60000"/>
                    <a:lumOff val="40000"/>
                  </a:srgbClr>
                </a:solidFill>
              </a:rPr>
              <a:t>Access Query = SQL </a:t>
            </a:r>
            <a:r>
              <a:rPr lang="en-US" sz="2800" dirty="0" smtClean="0">
                <a:solidFill>
                  <a:srgbClr val="0072C6">
                    <a:lumMod val="60000"/>
                    <a:lumOff val="40000"/>
                  </a:srgbClr>
                </a:solidFill>
              </a:rPr>
              <a:t>View</a:t>
            </a:r>
            <a:endParaRPr lang="en-US" sz="2800" dirty="0">
              <a:solidFill>
                <a:srgbClr val="0072C6">
                  <a:lumMod val="60000"/>
                  <a:lumOff val="40000"/>
                </a:srgbClr>
              </a:solidFill>
            </a:endParaRP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p:txBody>
      </p:sp>
      <p:sp>
        <p:nvSpPr>
          <p:cNvPr id="13" name="Text Placeholder 2"/>
          <p:cNvSpPr txBox="1">
            <a:spLocks/>
          </p:cNvSpPr>
          <p:nvPr/>
        </p:nvSpPr>
        <p:spPr>
          <a:xfrm>
            <a:off x="1753741" y="5526739"/>
            <a:ext cx="11887200" cy="1908215"/>
          </a:xfrm>
          <a:prstGeom prst="rect">
            <a:avLst/>
          </a:prstGeom>
        </p:spPr>
        <p:txBody>
          <a:bodyPr vert="horz" wrap="square" lIns="146304" tIns="91440" rIns="146304" bIns="91440"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r>
              <a:rPr lang="en-US" sz="2800" dirty="0">
                <a:solidFill>
                  <a:srgbClr val="0072C6">
                    <a:lumMod val="60000"/>
                    <a:lumOff val="40000"/>
                  </a:srgbClr>
                </a:solidFill>
              </a:rPr>
              <a:t>Access Data Macro = SQL Stored Procedure/Trigger</a:t>
            </a: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a:p>
            <a:endParaRPr lang="en-US" sz="2800" dirty="0" smtClean="0">
              <a:solidFill>
                <a:srgbClr val="0072C6">
                  <a:lumMod val="60000"/>
                  <a:lumOff val="40000"/>
                </a:srgbClr>
              </a:solidFill>
            </a:endParaRPr>
          </a:p>
        </p:txBody>
      </p:sp>
    </p:spTree>
    <p:extLst>
      <p:ext uri="{BB962C8B-B14F-4D97-AF65-F5344CB8AC3E}">
        <p14:creationId xmlns:p14="http://schemas.microsoft.com/office/powerpoint/2010/main" val="78319944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Mapped to SQL objects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036" y="1409030"/>
            <a:ext cx="6260445" cy="4727275"/>
          </a:xfrm>
          <a:prstGeom prst="rect">
            <a:avLst/>
          </a:prstGeom>
        </p:spPr>
      </p:pic>
      <p:sp>
        <p:nvSpPr>
          <p:cNvPr id="4" name="TextBox 3"/>
          <p:cNvSpPr txBox="1"/>
          <p:nvPr/>
        </p:nvSpPr>
        <p:spPr>
          <a:xfrm>
            <a:off x="6776377" y="1788593"/>
            <a:ext cx="5359879" cy="4524315"/>
          </a:xfrm>
          <a:prstGeom prst="rect">
            <a:avLst/>
          </a:prstGeom>
          <a:solidFill>
            <a:schemeClr val="bg1"/>
          </a:solidFill>
        </p:spPr>
        <p:txBody>
          <a:bodyPr wrap="square" rtlCol="0">
            <a:spAutoFit/>
          </a:bodyPr>
          <a:lstStyle/>
          <a:p>
            <a:r>
              <a:rPr lang="en-US" sz="2400" dirty="0">
                <a:solidFill>
                  <a:srgbClr val="0000FF"/>
                </a:solidFill>
                <a:latin typeface="Consolas" panose="020B0609020204030204" pitchFamily="49" charset="0"/>
              </a:rPr>
              <a:t>CREATE</a:t>
            </a:r>
            <a:r>
              <a:rPr lang="en-US" sz="2400" dirty="0">
                <a:solidFill>
                  <a:srgbClr val="505050"/>
                </a:solidFill>
                <a:latin typeface="Consolas" panose="020B0609020204030204" pitchFamily="49" charset="0"/>
              </a:rPr>
              <a:t> </a:t>
            </a:r>
            <a:r>
              <a:rPr lang="en-US" sz="2400" dirty="0">
                <a:solidFill>
                  <a:srgbClr val="0000FF"/>
                </a:solidFill>
                <a:latin typeface="Consolas" panose="020B0609020204030204" pitchFamily="49" charset="0"/>
              </a:rPr>
              <a:t>VIEW</a:t>
            </a:r>
            <a:r>
              <a:rPr lang="en-US" sz="2400" dirty="0">
                <a:solidFill>
                  <a:srgbClr val="505050"/>
                </a:solidFill>
                <a:latin typeface="Consolas" panose="020B0609020204030204" pitchFamily="49" charset="0"/>
              </a:rPr>
              <a:t> </a:t>
            </a:r>
            <a:r>
              <a:rPr lang="en-US" sz="2400" dirty="0">
                <a:solidFill>
                  <a:srgbClr val="008080"/>
                </a:solidFill>
                <a:latin typeface="Consolas" panose="020B0609020204030204" pitchFamily="49" charset="0"/>
              </a:rPr>
              <a:t>[Access]</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MyQuery</a:t>
            </a:r>
            <a:r>
              <a:rPr lang="en-US" sz="2400" dirty="0">
                <a:solidFill>
                  <a:srgbClr val="008080"/>
                </a:solidFill>
                <a:latin typeface="Consolas" panose="020B0609020204030204" pitchFamily="49" charset="0"/>
              </a:rPr>
              <a:t>]</a:t>
            </a:r>
            <a:br>
              <a:rPr lang="en-US" sz="2400" dirty="0">
                <a:solidFill>
                  <a:srgbClr val="008080"/>
                </a:solidFill>
                <a:latin typeface="Consolas" panose="020B0609020204030204" pitchFamily="49" charset="0"/>
              </a:rPr>
            </a:br>
            <a:r>
              <a:rPr lang="en-US" sz="2400" dirty="0">
                <a:solidFill>
                  <a:srgbClr val="0000FF"/>
                </a:solidFill>
                <a:latin typeface="Consolas" panose="020B0609020204030204" pitchFamily="49" charset="0"/>
              </a:rPr>
              <a:t>AS</a:t>
            </a:r>
            <a:br>
              <a:rPr lang="en-US" sz="2400" dirty="0">
                <a:solidFill>
                  <a:srgbClr val="0000FF"/>
                </a:solidFill>
                <a:latin typeface="Consolas" panose="020B0609020204030204" pitchFamily="49" charset="0"/>
              </a:rPr>
            </a:br>
            <a:r>
              <a:rPr lang="en-US" sz="2400" dirty="0">
                <a:solidFill>
                  <a:srgbClr val="0000FF"/>
                </a:solidFill>
                <a:latin typeface="Consolas" panose="020B0609020204030204" pitchFamily="49" charset="0"/>
              </a:rPr>
              <a:t>SELECT</a:t>
            </a:r>
            <a:r>
              <a:rPr lang="en-US" sz="2400" dirty="0">
                <a:solidFill>
                  <a:srgbClr val="505050"/>
                </a:solidFill>
                <a:latin typeface="Consolas" panose="020B0609020204030204" pitchFamily="49" charset="0"/>
              </a:rPr>
              <a:t> </a:t>
            </a:r>
            <a:br>
              <a:rPr lang="en-US" sz="2400" dirty="0">
                <a:solidFill>
                  <a:srgbClr val="505050"/>
                </a:solidFill>
                <a:latin typeface="Consolas" panose="020B0609020204030204" pitchFamily="49" charset="0"/>
              </a:rPr>
            </a:br>
            <a:r>
              <a:rPr lang="en-US" sz="2400" dirty="0">
                <a:solidFill>
                  <a:srgbClr val="505050"/>
                </a:solidFill>
                <a:latin typeface="Consolas" panose="020B0609020204030204" pitchFamily="49" charset="0"/>
              </a:rPr>
              <a:t>	</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MyTable</a:t>
            </a:r>
            <a:r>
              <a:rPr lang="en-US" sz="2400" dirty="0">
                <a:solidFill>
                  <a:srgbClr val="008080"/>
                </a:solidFill>
                <a:latin typeface="Consolas" panose="020B0609020204030204" pitchFamily="49" charset="0"/>
              </a:rPr>
              <a:t>]</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[ID]</a:t>
            </a:r>
            <a:r>
              <a:rPr lang="en-US" sz="2400" dirty="0">
                <a:solidFill>
                  <a:srgbClr val="808080"/>
                </a:solidFill>
                <a:latin typeface="Consolas" panose="020B0609020204030204" pitchFamily="49" charset="0"/>
              </a:rPr>
              <a:t>,</a:t>
            </a:r>
            <a:br>
              <a:rPr lang="en-US" sz="2400" dirty="0">
                <a:solidFill>
                  <a:srgbClr val="808080"/>
                </a:solidFill>
                <a:latin typeface="Consolas" panose="020B0609020204030204" pitchFamily="49" charset="0"/>
              </a:rPr>
            </a:br>
            <a:r>
              <a:rPr lang="en-US" sz="2400" dirty="0">
                <a:solidFill>
                  <a:srgbClr val="505050"/>
                </a:solidFill>
                <a:latin typeface="Consolas" panose="020B0609020204030204" pitchFamily="49" charset="0"/>
              </a:rPr>
              <a:t>	</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MyTable</a:t>
            </a:r>
            <a:r>
              <a:rPr lang="en-US" sz="2400" dirty="0">
                <a:solidFill>
                  <a:srgbClr val="008080"/>
                </a:solidFill>
                <a:latin typeface="Consolas" panose="020B0609020204030204" pitchFamily="49" charset="0"/>
              </a:rPr>
              <a:t>]</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[String Field]</a:t>
            </a:r>
            <a:r>
              <a:rPr lang="en-US" sz="2400" dirty="0">
                <a:solidFill>
                  <a:srgbClr val="808080"/>
                </a:solidFill>
                <a:latin typeface="Consolas" panose="020B0609020204030204" pitchFamily="49" charset="0"/>
              </a:rPr>
              <a:t>,</a:t>
            </a:r>
            <a:br>
              <a:rPr lang="en-US" sz="2400" dirty="0">
                <a:solidFill>
                  <a:srgbClr val="808080"/>
                </a:solidFill>
                <a:latin typeface="Consolas" panose="020B0609020204030204" pitchFamily="49" charset="0"/>
              </a:rPr>
            </a:br>
            <a:r>
              <a:rPr lang="en-US" sz="2400" dirty="0">
                <a:solidFill>
                  <a:srgbClr val="505050"/>
                </a:solidFill>
                <a:latin typeface="Consolas" panose="020B0609020204030204" pitchFamily="49" charset="0"/>
              </a:rPr>
              <a:t>	</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MyTable</a:t>
            </a:r>
            <a:r>
              <a:rPr lang="en-US" sz="2400" dirty="0">
                <a:solidFill>
                  <a:srgbClr val="008080"/>
                </a:solidFill>
                <a:latin typeface="Consolas" panose="020B0609020204030204" pitchFamily="49" charset="0"/>
              </a:rPr>
              <a:t>]</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[Date Field]</a:t>
            </a:r>
            <a:br>
              <a:rPr lang="en-US" sz="2400" dirty="0">
                <a:solidFill>
                  <a:srgbClr val="008080"/>
                </a:solidFill>
                <a:latin typeface="Consolas" panose="020B0609020204030204" pitchFamily="49" charset="0"/>
              </a:rPr>
            </a:br>
            <a:r>
              <a:rPr lang="en-US" sz="2400" dirty="0">
                <a:solidFill>
                  <a:srgbClr val="0000FF"/>
                </a:solidFill>
                <a:latin typeface="Consolas" panose="020B0609020204030204" pitchFamily="49" charset="0"/>
              </a:rPr>
              <a:t>FROM</a:t>
            </a:r>
            <a:r>
              <a:rPr lang="en-US" sz="2400" dirty="0">
                <a:solidFill>
                  <a:srgbClr val="505050"/>
                </a:solidFill>
                <a:latin typeface="Consolas" panose="020B0609020204030204" pitchFamily="49" charset="0"/>
              </a:rPr>
              <a:t> </a:t>
            </a:r>
            <a:br>
              <a:rPr lang="en-US" sz="2400" dirty="0">
                <a:solidFill>
                  <a:srgbClr val="505050"/>
                </a:solidFill>
                <a:latin typeface="Consolas" panose="020B0609020204030204" pitchFamily="49" charset="0"/>
              </a:rPr>
            </a:br>
            <a:r>
              <a:rPr lang="en-US" sz="2400" dirty="0">
                <a:solidFill>
                  <a:srgbClr val="505050"/>
                </a:solidFill>
                <a:latin typeface="Consolas" panose="020B0609020204030204" pitchFamily="49" charset="0"/>
              </a:rPr>
              <a:t>	</a:t>
            </a:r>
            <a:r>
              <a:rPr lang="en-US" sz="2400" dirty="0">
                <a:solidFill>
                  <a:srgbClr val="008080"/>
                </a:solidFill>
                <a:latin typeface="Consolas" panose="020B0609020204030204" pitchFamily="49" charset="0"/>
              </a:rPr>
              <a:t>[Access]</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MyTable</a:t>
            </a:r>
            <a:r>
              <a:rPr lang="en-US" sz="2400" dirty="0">
                <a:solidFill>
                  <a:srgbClr val="008080"/>
                </a:solidFill>
                <a:latin typeface="Consolas" panose="020B0609020204030204" pitchFamily="49" charset="0"/>
              </a:rPr>
              <a:t>]</a:t>
            </a:r>
            <a:br>
              <a:rPr lang="en-US" sz="2400" dirty="0">
                <a:solidFill>
                  <a:srgbClr val="008080"/>
                </a:solidFill>
                <a:latin typeface="Consolas" panose="020B0609020204030204" pitchFamily="49" charset="0"/>
              </a:rPr>
            </a:br>
            <a:r>
              <a:rPr lang="en-US" sz="2400" dirty="0">
                <a:solidFill>
                  <a:srgbClr val="0000FF"/>
                </a:solidFill>
                <a:latin typeface="Consolas" panose="020B0609020204030204" pitchFamily="49" charset="0"/>
              </a:rPr>
              <a:t>WHERE</a:t>
            </a:r>
            <a:br>
              <a:rPr lang="en-US" sz="2400" dirty="0">
                <a:solidFill>
                  <a:srgbClr val="0000FF"/>
                </a:solidFill>
                <a:latin typeface="Consolas" panose="020B0609020204030204" pitchFamily="49" charset="0"/>
              </a:rPr>
            </a:br>
            <a:r>
              <a:rPr lang="en-US" sz="2400" dirty="0">
                <a:solidFill>
                  <a:srgbClr val="505050"/>
                </a:solidFill>
                <a:latin typeface="Consolas" panose="020B0609020204030204" pitchFamily="49" charset="0"/>
              </a:rPr>
              <a:t>	</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MyTable</a:t>
            </a:r>
            <a:r>
              <a:rPr lang="en-US" sz="2400" dirty="0">
                <a:solidFill>
                  <a:srgbClr val="008080"/>
                </a:solidFill>
                <a:latin typeface="Consolas" panose="020B0609020204030204" pitchFamily="49" charset="0"/>
              </a:rPr>
              <a:t>]</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[Date Field]</a:t>
            </a:r>
            <a:r>
              <a:rPr lang="en-US" sz="2400" dirty="0">
                <a:solidFill>
                  <a:srgbClr val="505050"/>
                </a:solidFill>
                <a:latin typeface="Consolas" panose="020B0609020204030204" pitchFamily="49" charset="0"/>
              </a:rPr>
              <a:t> </a:t>
            </a:r>
            <a:r>
              <a:rPr lang="en-US" sz="2400" dirty="0">
                <a:solidFill>
                  <a:srgbClr val="808080"/>
                </a:solidFill>
                <a:latin typeface="Consolas" panose="020B0609020204030204" pitchFamily="49" charset="0"/>
              </a:rPr>
              <a:t>&gt;</a:t>
            </a:r>
            <a:r>
              <a:rPr lang="en-US" sz="2400" dirty="0">
                <a:solidFill>
                  <a:srgbClr val="505050"/>
                </a:solidFill>
                <a:latin typeface="Consolas" panose="020B0609020204030204" pitchFamily="49" charset="0"/>
              </a:rPr>
              <a:t> </a:t>
            </a:r>
            <a:r>
              <a:rPr lang="en-US" sz="2400" dirty="0">
                <a:solidFill>
                  <a:srgbClr val="FF00FF"/>
                </a:solidFill>
                <a:latin typeface="Consolas" panose="020B0609020204030204" pitchFamily="49" charset="0"/>
              </a:rPr>
              <a:t>DATEFROMPARTS</a:t>
            </a:r>
            <a:r>
              <a:rPr lang="en-US" sz="2400" dirty="0">
                <a:solidFill>
                  <a:srgbClr val="808080"/>
                </a:solidFill>
                <a:latin typeface="Consolas" panose="020B0609020204030204" pitchFamily="49" charset="0"/>
              </a:rPr>
              <a:t>(</a:t>
            </a:r>
            <a:r>
              <a:rPr lang="en-US" sz="2400" dirty="0">
                <a:solidFill>
                  <a:srgbClr val="505050"/>
                </a:solidFill>
                <a:latin typeface="Consolas" panose="020B0609020204030204" pitchFamily="49" charset="0"/>
              </a:rPr>
              <a:t>2012</a:t>
            </a:r>
            <a:r>
              <a:rPr lang="en-US" sz="2400" dirty="0">
                <a:solidFill>
                  <a:srgbClr val="808080"/>
                </a:solidFill>
                <a:latin typeface="Consolas" panose="020B0609020204030204" pitchFamily="49" charset="0"/>
              </a:rPr>
              <a:t>,</a:t>
            </a:r>
            <a:r>
              <a:rPr lang="en-US" sz="2400" dirty="0">
                <a:solidFill>
                  <a:srgbClr val="505050"/>
                </a:solidFill>
                <a:latin typeface="Consolas" panose="020B0609020204030204" pitchFamily="49" charset="0"/>
              </a:rPr>
              <a:t> 7</a:t>
            </a:r>
            <a:r>
              <a:rPr lang="en-US" sz="2400" dirty="0">
                <a:solidFill>
                  <a:srgbClr val="808080"/>
                </a:solidFill>
                <a:latin typeface="Consolas" panose="020B0609020204030204" pitchFamily="49" charset="0"/>
              </a:rPr>
              <a:t>,</a:t>
            </a:r>
            <a:r>
              <a:rPr lang="en-US" sz="2400" dirty="0">
                <a:solidFill>
                  <a:srgbClr val="505050"/>
                </a:solidFill>
                <a:latin typeface="Consolas" panose="020B0609020204030204" pitchFamily="49" charset="0"/>
              </a:rPr>
              <a:t> 16</a:t>
            </a:r>
            <a:r>
              <a:rPr lang="en-US" sz="2400" dirty="0">
                <a:solidFill>
                  <a:srgbClr val="808080"/>
                </a:solidFill>
                <a:latin typeface="Consolas" panose="020B0609020204030204" pitchFamily="49" charset="0"/>
              </a:rPr>
              <a:t>)</a:t>
            </a:r>
            <a:endParaRPr lang="en-US" sz="2400" dirty="0">
              <a:solidFill>
                <a:srgbClr val="505050"/>
              </a:solidFill>
            </a:endParaRPr>
          </a:p>
          <a:p>
            <a:endParaRPr lang="en-US" sz="2400" dirty="0">
              <a:solidFill>
                <a:srgbClr val="505050"/>
              </a:solidFill>
            </a:endParaRPr>
          </a:p>
        </p:txBody>
      </p:sp>
      <p:sp>
        <p:nvSpPr>
          <p:cNvPr id="5" name="TextBox 4"/>
          <p:cNvSpPr txBox="1"/>
          <p:nvPr/>
        </p:nvSpPr>
        <p:spPr>
          <a:xfrm>
            <a:off x="3337917" y="6593606"/>
            <a:ext cx="8958030" cy="307777"/>
          </a:xfrm>
          <a:prstGeom prst="rect">
            <a:avLst/>
          </a:prstGeom>
          <a:noFill/>
        </p:spPr>
        <p:txBody>
          <a:bodyPr wrap="none" rtlCol="0">
            <a:spAutoFit/>
          </a:bodyPr>
          <a:lstStyle/>
          <a:p>
            <a:r>
              <a:rPr lang="en-US" sz="1400" dirty="0" smtClean="0">
                <a:solidFill>
                  <a:srgbClr val="505050"/>
                </a:solidFill>
              </a:rPr>
              <a:t>Image source: http</a:t>
            </a:r>
            <a:r>
              <a:rPr lang="en-US" sz="1400" dirty="0">
                <a:solidFill>
                  <a:srgbClr val="505050"/>
                </a:solidFill>
              </a:rPr>
              <a:t>://blogs.office.com/b/microsoft-access/archive/2012/08/08/access-2013-and-sql-server.aspx</a:t>
            </a:r>
          </a:p>
        </p:txBody>
      </p:sp>
    </p:spTree>
    <p:extLst>
      <p:ext uri="{BB962C8B-B14F-4D97-AF65-F5344CB8AC3E}">
        <p14:creationId xmlns:p14="http://schemas.microsoft.com/office/powerpoint/2010/main" val="79639082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6115" y="1697062"/>
            <a:ext cx="11887200" cy="3877985"/>
          </a:xfrm>
        </p:spPr>
        <p:txBody>
          <a:bodyPr/>
          <a:lstStyle/>
          <a:p>
            <a:pPr marL="285750" indent="-285750">
              <a:buFont typeface="Arial" panose="020B0604020202020204" pitchFamily="34" charset="0"/>
              <a:buChar char="•"/>
            </a:pPr>
            <a:r>
              <a:rPr lang="en-US" dirty="0">
                <a:solidFill>
                  <a:schemeClr val="tx2"/>
                </a:solidFill>
              </a:rPr>
              <a:t>Access 2007, 2010 had the ability to share tables, forms through SharePoint, </a:t>
            </a:r>
            <a:r>
              <a:rPr lang="en-US" b="1" dirty="0">
                <a:solidFill>
                  <a:schemeClr val="tx2"/>
                </a:solidFill>
              </a:rPr>
              <a:t>.</a:t>
            </a:r>
            <a:r>
              <a:rPr lang="en-US" b="1" dirty="0" err="1">
                <a:solidFill>
                  <a:schemeClr val="tx2"/>
                </a:solidFill>
              </a:rPr>
              <a:t>accdb</a:t>
            </a:r>
            <a:endParaRPr lang="en-US" b="1" dirty="0">
              <a:solidFill>
                <a:schemeClr val="tx2"/>
              </a:solidFill>
            </a:endParaRPr>
          </a:p>
          <a:p>
            <a:endParaRPr lang="en-US" b="1" dirty="0">
              <a:solidFill>
                <a:schemeClr val="tx2"/>
              </a:solidFill>
            </a:endParaRPr>
          </a:p>
          <a:p>
            <a:pPr marL="285750" indent="-285750">
              <a:buFont typeface="Arial" panose="020B0604020202020204" pitchFamily="34" charset="0"/>
              <a:buChar char="•"/>
            </a:pPr>
            <a:r>
              <a:rPr lang="en-US" dirty="0">
                <a:solidFill>
                  <a:schemeClr val="tx2"/>
                </a:solidFill>
              </a:rPr>
              <a:t>Access 2013 web app file = </a:t>
            </a:r>
            <a:r>
              <a:rPr lang="en-US" b="1" dirty="0">
                <a:solidFill>
                  <a:schemeClr val="tx2"/>
                </a:solidFill>
              </a:rPr>
              <a:t>.</a:t>
            </a:r>
            <a:r>
              <a:rPr lang="en-US" b="1" dirty="0" err="1">
                <a:solidFill>
                  <a:schemeClr val="tx2"/>
                </a:solidFill>
              </a:rPr>
              <a:t>accdw</a:t>
            </a:r>
            <a:r>
              <a:rPr lang="en-US" b="1" dirty="0">
                <a:solidFill>
                  <a:schemeClr val="tx2"/>
                </a:solidFill>
              </a:rPr>
              <a:t>  </a:t>
            </a:r>
            <a:r>
              <a:rPr lang="en-US" dirty="0">
                <a:solidFill>
                  <a:schemeClr val="tx2"/>
                </a:solidFill>
              </a:rPr>
              <a:t>(uses SQL Server 2012 for tables)</a:t>
            </a:r>
          </a:p>
          <a:p>
            <a:endParaRPr lang="en-US" dirty="0"/>
          </a:p>
        </p:txBody>
      </p:sp>
      <p:sp>
        <p:nvSpPr>
          <p:cNvPr id="3" name="Title 2"/>
          <p:cNvSpPr>
            <a:spLocks noGrp="1"/>
          </p:cNvSpPr>
          <p:nvPr>
            <p:ph type="title"/>
          </p:nvPr>
        </p:nvSpPr>
        <p:spPr/>
        <p:txBody>
          <a:bodyPr/>
          <a:lstStyle/>
          <a:p>
            <a:r>
              <a:rPr lang="en-US" dirty="0" smtClean="0"/>
              <a:t>Data File Formats</a:t>
            </a:r>
            <a:endParaRPr lang="en-US" dirty="0"/>
          </a:p>
        </p:txBody>
      </p:sp>
    </p:spTree>
    <p:extLst>
      <p:ext uri="{BB962C8B-B14F-4D97-AF65-F5344CB8AC3E}">
        <p14:creationId xmlns:p14="http://schemas.microsoft.com/office/powerpoint/2010/main" val="154545329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Cross-Browser Support</a:t>
            </a:r>
            <a:endParaRPr lang="en-US" dirty="0"/>
          </a:p>
        </p:txBody>
      </p:sp>
      <p:sp>
        <p:nvSpPr>
          <p:cNvPr id="3" name="Text Placeholder 5"/>
          <p:cNvSpPr txBox="1">
            <a:spLocks/>
          </p:cNvSpPr>
          <p:nvPr/>
        </p:nvSpPr>
        <p:spPr>
          <a:xfrm>
            <a:off x="2043113" y="1447799"/>
            <a:ext cx="3716833" cy="2809876"/>
          </a:xfrm>
          <a:prstGeom prst="rect">
            <a:avLst/>
          </a:prstGeom>
        </p:spPr>
        <p:txBody>
          <a:bodyPr/>
          <a:lstStyle>
            <a:lvl1pPr marL="342900" indent="-342900" algn="l" defTabSz="457200" rtl="0" eaLnBrk="1" latinLnBrk="0" hangingPunct="1">
              <a:spcBef>
                <a:spcPct val="20000"/>
              </a:spcBef>
              <a:buFont typeface="Wingdings" charset="2"/>
              <a:buChar char="§"/>
              <a:defRPr sz="3000" kern="1200">
                <a:solidFill>
                  <a:schemeClr val="tx2"/>
                </a:solidFill>
                <a:latin typeface="+mn-lt"/>
                <a:ea typeface="+mn-ea"/>
                <a:cs typeface="+mn-cs"/>
              </a:defRPr>
            </a:lvl1pPr>
            <a:lvl2pPr marL="742950" indent="-285750" algn="l" defTabSz="457200" rtl="0" eaLnBrk="1" latinLnBrk="0" hangingPunct="1">
              <a:spcBef>
                <a:spcPct val="20000"/>
              </a:spcBef>
              <a:buFont typeface="Wingdings" charset="2"/>
              <a:buChar char="§"/>
              <a:defRPr sz="2600" kern="1200">
                <a:solidFill>
                  <a:schemeClr val="tx2"/>
                </a:solidFill>
                <a:latin typeface="+mn-lt"/>
                <a:ea typeface="+mn-ea"/>
                <a:cs typeface="+mn-cs"/>
              </a:defRPr>
            </a:lvl2pPr>
            <a:lvl3pPr marL="1143000" indent="-228600" algn="l" defTabSz="457200" rtl="0" eaLnBrk="1" latinLnBrk="0" hangingPunct="1">
              <a:spcBef>
                <a:spcPct val="20000"/>
              </a:spcBef>
              <a:buFont typeface="Wingdings" charset="2"/>
              <a:buChar char="§"/>
              <a:defRPr sz="2200" kern="1200">
                <a:solidFill>
                  <a:schemeClr val="tx2"/>
                </a:solidFill>
                <a:latin typeface="+mn-lt"/>
                <a:ea typeface="+mn-ea"/>
                <a:cs typeface="+mn-cs"/>
              </a:defRPr>
            </a:lvl3pPr>
            <a:lvl4pPr marL="1600200" indent="-228600" algn="l" defTabSz="457200" rtl="0" eaLnBrk="1" latinLnBrk="0" hangingPunct="1">
              <a:spcBef>
                <a:spcPct val="20000"/>
              </a:spcBef>
              <a:buFont typeface="Wingdings" charset="2"/>
              <a:buChar char="§"/>
              <a:defRPr sz="2000" kern="1200">
                <a:solidFill>
                  <a:schemeClr val="tx2"/>
                </a:solidFill>
                <a:latin typeface="+mn-lt"/>
                <a:ea typeface="+mn-ea"/>
                <a:cs typeface="+mn-cs"/>
              </a:defRPr>
            </a:lvl4pPr>
            <a:lvl5pPr marL="2057400" indent="-228600" algn="l" defTabSz="457200" rtl="0" eaLnBrk="1" latinLnBrk="0" hangingPunct="1">
              <a:spcBef>
                <a:spcPct val="20000"/>
              </a:spcBef>
              <a:buFont typeface="Wingdings" charset="2"/>
              <a:buChar char="§"/>
              <a:defRPr sz="18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4000" dirty="0">
                <a:solidFill>
                  <a:srgbClr val="0072C6"/>
                </a:solidFill>
              </a:rPr>
              <a:t>IE 8, 9, 10</a:t>
            </a:r>
          </a:p>
          <a:p>
            <a:r>
              <a:rPr lang="en-US" sz="4000" dirty="0">
                <a:solidFill>
                  <a:srgbClr val="0072C6"/>
                </a:solidFill>
              </a:rPr>
              <a:t>FF 14.x, 15.x</a:t>
            </a:r>
          </a:p>
          <a:p>
            <a:r>
              <a:rPr lang="en-US" sz="4000" dirty="0">
                <a:solidFill>
                  <a:srgbClr val="0072C6"/>
                </a:solidFill>
              </a:rPr>
              <a:t>Safari 5.x</a:t>
            </a:r>
          </a:p>
          <a:p>
            <a:r>
              <a:rPr lang="en-US" sz="4000" dirty="0">
                <a:solidFill>
                  <a:srgbClr val="0072C6"/>
                </a:solidFill>
              </a:rPr>
              <a:t>Chrome </a:t>
            </a:r>
            <a:r>
              <a:rPr lang="en-US" sz="4000" dirty="0" smtClean="0">
                <a:solidFill>
                  <a:srgbClr val="0072C6"/>
                </a:solidFill>
              </a:rPr>
              <a:t>21.x</a:t>
            </a:r>
          </a:p>
          <a:p>
            <a:r>
              <a:rPr lang="en-US" sz="4000" dirty="0" smtClean="0">
                <a:solidFill>
                  <a:srgbClr val="0072C6"/>
                </a:solidFill>
              </a:rPr>
              <a:t>Mobile</a:t>
            </a:r>
            <a:endParaRPr lang="en-US" sz="4000" dirty="0">
              <a:solidFill>
                <a:srgbClr val="0072C6"/>
              </a:solidFill>
            </a:endParaRPr>
          </a:p>
        </p:txBody>
      </p:sp>
      <p:pic>
        <p:nvPicPr>
          <p:cNvPr id="4" name="Picture 3"/>
          <p:cNvPicPr>
            <a:picLocks noChangeAspect="1"/>
          </p:cNvPicPr>
          <p:nvPr/>
        </p:nvPicPr>
        <p:blipFill rotWithShape="1">
          <a:blip r:embed="rId2"/>
          <a:srcRect l="55324" t="62288" r="25815" b="348"/>
          <a:stretch/>
        </p:blipFill>
        <p:spPr>
          <a:xfrm>
            <a:off x="6189264" y="3891772"/>
            <a:ext cx="1897355" cy="2003135"/>
          </a:xfrm>
          <a:prstGeom prst="rect">
            <a:avLst/>
          </a:prstGeom>
        </p:spPr>
      </p:pic>
      <p:pic>
        <p:nvPicPr>
          <p:cNvPr id="5" name="Picture 4"/>
          <p:cNvPicPr>
            <a:picLocks noChangeAspect="1"/>
          </p:cNvPicPr>
          <p:nvPr/>
        </p:nvPicPr>
        <p:blipFill rotWithShape="1">
          <a:blip r:embed="rId3"/>
          <a:srcRect l="55963" t="32517" r="25296" b="31519"/>
          <a:stretch/>
        </p:blipFill>
        <p:spPr>
          <a:xfrm>
            <a:off x="8692510" y="3966757"/>
            <a:ext cx="1885303" cy="1928151"/>
          </a:xfrm>
          <a:prstGeom prst="rect">
            <a:avLst/>
          </a:prstGeom>
        </p:spPr>
      </p:pic>
      <p:pic>
        <p:nvPicPr>
          <p:cNvPr id="6" name="Picture 5"/>
          <p:cNvPicPr>
            <a:picLocks noChangeAspect="1"/>
          </p:cNvPicPr>
          <p:nvPr/>
        </p:nvPicPr>
        <p:blipFill rotWithShape="1">
          <a:blip r:embed="rId2"/>
          <a:srcRect l="55324" t="24326" r="24551" b="37911"/>
          <a:stretch/>
        </p:blipFill>
        <p:spPr>
          <a:xfrm>
            <a:off x="8557452" y="1430110"/>
            <a:ext cx="2024559" cy="2024559"/>
          </a:xfrm>
          <a:prstGeom prst="rect">
            <a:avLst/>
          </a:prstGeom>
        </p:spPr>
      </p:pic>
      <p:pic>
        <p:nvPicPr>
          <p:cNvPr id="7" name="Picture 6"/>
          <p:cNvPicPr>
            <a:picLocks noChangeAspect="1"/>
          </p:cNvPicPr>
          <p:nvPr/>
        </p:nvPicPr>
        <p:blipFill rotWithShape="1">
          <a:blip r:embed="rId4"/>
          <a:srcRect l="14009" t="24925" r="67889" b="38112"/>
          <a:stretch/>
        </p:blipFill>
        <p:spPr>
          <a:xfrm>
            <a:off x="6162675" y="1419378"/>
            <a:ext cx="1821031" cy="1981710"/>
          </a:xfrm>
          <a:prstGeom prst="rect">
            <a:avLst/>
          </a:prstGeom>
        </p:spPr>
      </p:pic>
    </p:spTree>
    <p:extLst>
      <p:ext uri="{BB962C8B-B14F-4D97-AF65-F5344CB8AC3E}">
        <p14:creationId xmlns:p14="http://schemas.microsoft.com/office/powerpoint/2010/main" val="369266994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841078"/>
            <a:ext cx="11887200" cy="4850195"/>
          </a:xfrm>
        </p:spPr>
        <p:txBody>
          <a:bodyPr/>
          <a:lstStyle/>
          <a:p>
            <a:r>
              <a:rPr lang="en-US" dirty="0" smtClean="0"/>
              <a:t> SharePoint </a:t>
            </a:r>
            <a:r>
              <a:rPr lang="en-US" dirty="0"/>
              <a:t>MCSM</a:t>
            </a:r>
          </a:p>
          <a:p>
            <a:pPr marL="0" indent="0">
              <a:buNone/>
            </a:pPr>
            <a:endParaRPr lang="en-US" dirty="0"/>
          </a:p>
          <a:p>
            <a:r>
              <a:rPr lang="en-US" dirty="0"/>
              <a:t> SharePoint Server MVP</a:t>
            </a:r>
          </a:p>
          <a:p>
            <a:endParaRPr lang="en-US" dirty="0"/>
          </a:p>
          <a:p>
            <a:r>
              <a:rPr lang="en-US" dirty="0"/>
              <a:t> OneBit Software</a:t>
            </a:r>
          </a:p>
          <a:p>
            <a:endParaRPr lang="en-US" dirty="0"/>
          </a:p>
          <a:p>
            <a:r>
              <a:rPr lang="en-US" dirty="0"/>
              <a:t> Web Platform User Group</a:t>
            </a:r>
          </a:p>
          <a:p>
            <a:endParaRPr lang="en-US" dirty="0"/>
          </a:p>
        </p:txBody>
      </p:sp>
      <p:sp>
        <p:nvSpPr>
          <p:cNvPr id="17" name="Title 16"/>
          <p:cNvSpPr>
            <a:spLocks noGrp="1"/>
          </p:cNvSpPr>
          <p:nvPr>
            <p:ph type="title"/>
          </p:nvPr>
        </p:nvSpPr>
        <p:spPr/>
        <p:txBody>
          <a:bodyPr/>
          <a:lstStyle/>
          <a:p>
            <a:r>
              <a:rPr lang="en-US" dirty="0">
                <a:latin typeface="Consolas" panose="020B0609020204030204" pitchFamily="49" charset="0"/>
                <a:cs typeface="Consolas" panose="020B0609020204030204" pitchFamily="49" charset="0"/>
              </a:rPr>
              <a:t>C:\Users\Radi&gt;whoami</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59352" y="5682534"/>
            <a:ext cx="2935336" cy="120768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7076" y="4274573"/>
            <a:ext cx="1846820" cy="1200433"/>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79361" y="1537582"/>
            <a:ext cx="3378928" cy="1210363"/>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84437" y="2946888"/>
            <a:ext cx="2485166" cy="1024189"/>
          </a:xfrm>
          <a:prstGeom prst="rect">
            <a:avLst/>
          </a:prstGeom>
        </p:spPr>
      </p:pic>
    </p:spTree>
    <p:extLst>
      <p:ext uri="{BB962C8B-B14F-4D97-AF65-F5344CB8AC3E}">
        <p14:creationId xmlns:p14="http://schemas.microsoft.com/office/powerpoint/2010/main" val="1069613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Review</a:t>
            </a:r>
            <a:endParaRPr lang="en-US" dirty="0"/>
          </a:p>
        </p:txBody>
      </p:sp>
    </p:spTree>
    <p:extLst>
      <p:ext uri="{BB962C8B-B14F-4D97-AF65-F5344CB8AC3E}">
        <p14:creationId xmlns:p14="http://schemas.microsoft.com/office/powerpoint/2010/main" val="198669838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143220"/>
          </a:xfrm>
        </p:spPr>
        <p:txBody>
          <a:bodyPr/>
          <a:lstStyle/>
          <a:p>
            <a:r>
              <a:rPr lang="en-US" sz="3200" dirty="0"/>
              <a:t>SharePoint Server Enterprise </a:t>
            </a:r>
            <a:r>
              <a:rPr lang="en-US" sz="3200" dirty="0" smtClean="0"/>
              <a:t>2013 (</a:t>
            </a:r>
            <a:r>
              <a:rPr lang="en-US" sz="3200" b="1" dirty="0" smtClean="0"/>
              <a:t>update</a:t>
            </a:r>
            <a:r>
              <a:rPr lang="en-US" sz="3200" dirty="0" smtClean="0"/>
              <a:t>: with March 2013 PU)</a:t>
            </a:r>
          </a:p>
          <a:p>
            <a:r>
              <a:rPr lang="en-US" sz="3200" dirty="0" smtClean="0"/>
              <a:t>Access </a:t>
            </a:r>
            <a:r>
              <a:rPr lang="en-US" sz="3200" dirty="0"/>
              <a:t>Client 2013 to design</a:t>
            </a:r>
          </a:p>
          <a:p>
            <a:r>
              <a:rPr lang="en-US" sz="3200" dirty="0"/>
              <a:t>SQL Server 2012 for Access databases</a:t>
            </a:r>
          </a:p>
          <a:p>
            <a:r>
              <a:rPr lang="en-US" sz="3200" dirty="0"/>
              <a:t>SQL Server 2012 Feature Pack:</a:t>
            </a:r>
          </a:p>
          <a:p>
            <a:pPr lvl="1" fontAlgn="ctr"/>
            <a:r>
              <a:rPr lang="en-US" sz="2800" dirty="0"/>
              <a:t>Microsoft SQL Server 2012 Local DB (SQLLocalDB.msi)</a:t>
            </a:r>
          </a:p>
          <a:p>
            <a:pPr lvl="1" fontAlgn="ctr"/>
            <a:r>
              <a:rPr lang="en-US" sz="2800" dirty="0"/>
              <a:t>Microsoft SQL Server 2012 Data-Tier Application Framework (Dacframework.msi)</a:t>
            </a:r>
          </a:p>
          <a:p>
            <a:pPr lvl="1" fontAlgn="ctr"/>
            <a:r>
              <a:rPr lang="en-US" sz="2800" dirty="0"/>
              <a:t>Microsoft SQL Server 2012 Native Client (sqlncli.msi)</a:t>
            </a:r>
          </a:p>
          <a:p>
            <a:pPr lvl="1" fontAlgn="ctr"/>
            <a:r>
              <a:rPr lang="en-US" sz="2800" dirty="0"/>
              <a:t>Microsoft SQL Server 2012 Transact-SQL </a:t>
            </a:r>
            <a:r>
              <a:rPr lang="en-US" sz="2800" dirty="0" err="1"/>
              <a:t>ScriptDom</a:t>
            </a:r>
            <a:r>
              <a:rPr lang="en-US" sz="2800" dirty="0"/>
              <a:t> (SQLDOM.MSI) </a:t>
            </a:r>
          </a:p>
          <a:p>
            <a:pPr lvl="1" fontAlgn="ctr"/>
            <a:r>
              <a:rPr lang="en-US" sz="2800" dirty="0"/>
              <a:t>Microsoft System CLR Types for Microsoft SQL Server 2012 (SQLSysClrTypes.msi) </a:t>
            </a:r>
          </a:p>
          <a:p>
            <a:endParaRPr lang="en-US" sz="4400" dirty="0"/>
          </a:p>
        </p:txBody>
      </p:sp>
      <p:sp>
        <p:nvSpPr>
          <p:cNvPr id="3" name="Title 2"/>
          <p:cNvSpPr>
            <a:spLocks noGrp="1"/>
          </p:cNvSpPr>
          <p:nvPr>
            <p:ph type="title"/>
          </p:nvPr>
        </p:nvSpPr>
        <p:spPr/>
        <p:txBody>
          <a:bodyPr/>
          <a:lstStyle/>
          <a:p>
            <a:r>
              <a:rPr lang="en-US" dirty="0" smtClean="0"/>
              <a:t>Requirements</a:t>
            </a:r>
            <a:endParaRPr lang="en-US" dirty="0"/>
          </a:p>
        </p:txBody>
      </p:sp>
    </p:spTree>
    <p:extLst>
      <p:ext uri="{BB962C8B-B14F-4D97-AF65-F5344CB8AC3E}">
        <p14:creationId xmlns:p14="http://schemas.microsoft.com/office/powerpoint/2010/main" val="204656719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813625"/>
          </a:xfrm>
        </p:spPr>
        <p:txBody>
          <a:bodyPr/>
          <a:lstStyle/>
          <a:p>
            <a:pPr lvl="0"/>
            <a:r>
              <a:rPr lang="en-US" sz="3600" dirty="0" smtClean="0"/>
              <a:t> App </a:t>
            </a:r>
            <a:r>
              <a:rPr lang="en-US" sz="3600" dirty="0"/>
              <a:t>Management Service</a:t>
            </a:r>
          </a:p>
          <a:p>
            <a:pPr lvl="0"/>
            <a:r>
              <a:rPr lang="en-US" sz="3600" dirty="0"/>
              <a:t> Subscription Settings Service</a:t>
            </a:r>
          </a:p>
          <a:p>
            <a:pPr lvl="0"/>
            <a:r>
              <a:rPr lang="en-US" sz="3600" dirty="0"/>
              <a:t> Secure Store Service Application</a:t>
            </a:r>
          </a:p>
          <a:p>
            <a:pPr lvl="0"/>
            <a:r>
              <a:rPr lang="en-US" sz="3600" dirty="0"/>
              <a:t> Domain Name Services (DNS)</a:t>
            </a:r>
          </a:p>
          <a:p>
            <a:pPr lvl="1"/>
            <a:r>
              <a:rPr lang="en-US" sz="2000" dirty="0"/>
              <a:t>Host name for the apps</a:t>
            </a:r>
          </a:p>
          <a:p>
            <a:pPr lvl="1"/>
            <a:r>
              <a:rPr lang="en-US" sz="2000" dirty="0"/>
              <a:t>Wildcard DNS record</a:t>
            </a:r>
          </a:p>
          <a:p>
            <a:pPr lvl="1"/>
            <a:r>
              <a:rPr lang="en-US" sz="2000" dirty="0"/>
              <a:t>Port 80 web application and host-named site collection</a:t>
            </a:r>
          </a:p>
          <a:p>
            <a:pPr lvl="0"/>
            <a:r>
              <a:rPr lang="en-US" sz="3600" dirty="0"/>
              <a:t> The app prefix and the app domain name configured</a:t>
            </a:r>
          </a:p>
          <a:p>
            <a:pPr lvl="0"/>
            <a:r>
              <a:rPr lang="en-US" sz="3600" dirty="0"/>
              <a:t> A site collection and Owner </a:t>
            </a:r>
            <a:r>
              <a:rPr lang="en-US" sz="3600" dirty="0" smtClean="0"/>
              <a:t>permissions</a:t>
            </a:r>
            <a:endParaRPr lang="en-US" sz="3600" dirty="0"/>
          </a:p>
        </p:txBody>
      </p:sp>
      <p:sp>
        <p:nvSpPr>
          <p:cNvPr id="3" name="Title 2"/>
          <p:cNvSpPr>
            <a:spLocks noGrp="1"/>
          </p:cNvSpPr>
          <p:nvPr>
            <p:ph type="title"/>
          </p:nvPr>
        </p:nvSpPr>
        <p:spPr/>
        <p:txBody>
          <a:bodyPr/>
          <a:lstStyle/>
          <a:p>
            <a:r>
              <a:rPr lang="en-US" dirty="0" smtClean="0"/>
              <a:t>Prerequisites for Apps</a:t>
            </a:r>
            <a:endParaRPr lang="en-US" dirty="0"/>
          </a:p>
        </p:txBody>
      </p:sp>
    </p:spTree>
    <p:extLst>
      <p:ext uri="{BB962C8B-B14F-4D97-AF65-F5344CB8AC3E}">
        <p14:creationId xmlns:p14="http://schemas.microsoft.com/office/powerpoint/2010/main" val="245667577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447645"/>
          </a:xfrm>
        </p:spPr>
        <p:txBody>
          <a:bodyPr/>
          <a:lstStyle/>
          <a:p>
            <a:r>
              <a:rPr lang="en-US" sz="3600" dirty="0"/>
              <a:t>Service Account (</a:t>
            </a:r>
            <a:r>
              <a:rPr lang="en-US" sz="3600" dirty="0" err="1"/>
              <a:t>dbcreator</a:t>
            </a:r>
            <a:r>
              <a:rPr lang="en-US" sz="3600" dirty="0"/>
              <a:t>, </a:t>
            </a:r>
            <a:r>
              <a:rPr lang="en-US" sz="3600" dirty="0" err="1"/>
              <a:t>securityadmin</a:t>
            </a:r>
            <a:r>
              <a:rPr lang="en-US" sz="3600" dirty="0"/>
              <a:t>)</a:t>
            </a:r>
          </a:p>
          <a:p>
            <a:r>
              <a:rPr lang="en-US" sz="3600" dirty="0"/>
              <a:t>Enable Contained Databases = True</a:t>
            </a:r>
          </a:p>
          <a:p>
            <a:r>
              <a:rPr lang="en-US" sz="3600" dirty="0"/>
              <a:t>Allow Triggers to Fire Others = True</a:t>
            </a:r>
          </a:p>
          <a:p>
            <a:r>
              <a:rPr lang="en-US" sz="3600" dirty="0"/>
              <a:t>Security Mode = Mixed Mode (and SA account enabled)</a:t>
            </a:r>
          </a:p>
          <a:p>
            <a:r>
              <a:rPr lang="en-US" sz="3600" dirty="0"/>
              <a:t>Default Language = English</a:t>
            </a:r>
          </a:p>
          <a:p>
            <a:r>
              <a:rPr lang="en-US" sz="3600" dirty="0"/>
              <a:t>TCP/IP Protocol = Enabled</a:t>
            </a:r>
          </a:p>
          <a:p>
            <a:r>
              <a:rPr lang="en-US" sz="3600" dirty="0"/>
              <a:t>Named Pipes Protocol= Enabled</a:t>
            </a:r>
          </a:p>
          <a:p>
            <a:r>
              <a:rPr lang="en-US" sz="3600" dirty="0"/>
              <a:t>Windows Firewall Inbound Ports TCP 1433, TCP 1434, and UDP </a:t>
            </a:r>
            <a:r>
              <a:rPr lang="en-US" sz="3600" dirty="0" smtClean="0"/>
              <a:t>1434</a:t>
            </a:r>
            <a:endParaRPr lang="en-US" sz="3600" dirty="0"/>
          </a:p>
        </p:txBody>
      </p:sp>
      <p:sp>
        <p:nvSpPr>
          <p:cNvPr id="3" name="Title 2"/>
          <p:cNvSpPr>
            <a:spLocks noGrp="1"/>
          </p:cNvSpPr>
          <p:nvPr>
            <p:ph type="title"/>
          </p:nvPr>
        </p:nvSpPr>
        <p:spPr/>
        <p:txBody>
          <a:bodyPr/>
          <a:lstStyle/>
          <a:p>
            <a:r>
              <a:rPr lang="en-US" dirty="0" smtClean="0"/>
              <a:t>SQL Server Settings</a:t>
            </a:r>
            <a:endParaRPr lang="en-US" dirty="0"/>
          </a:p>
        </p:txBody>
      </p:sp>
    </p:spTree>
    <p:extLst>
      <p:ext uri="{BB962C8B-B14F-4D97-AF65-F5344CB8AC3E}">
        <p14:creationId xmlns:p14="http://schemas.microsoft.com/office/powerpoint/2010/main" val="425792076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738664"/>
          </a:xfrm>
        </p:spPr>
        <p:txBody>
          <a:bodyPr/>
          <a:lstStyle/>
          <a:p>
            <a:r>
              <a:rPr lang="en-US" dirty="0" smtClean="0"/>
              <a:t>Load User Profile</a:t>
            </a:r>
            <a:endParaRPr lang="en-US" dirty="0"/>
          </a:p>
        </p:txBody>
      </p:sp>
      <p:sp>
        <p:nvSpPr>
          <p:cNvPr id="3" name="Title 2"/>
          <p:cNvSpPr>
            <a:spLocks noGrp="1"/>
          </p:cNvSpPr>
          <p:nvPr>
            <p:ph type="title"/>
          </p:nvPr>
        </p:nvSpPr>
        <p:spPr/>
        <p:txBody>
          <a:bodyPr/>
          <a:lstStyle/>
          <a:p>
            <a:r>
              <a:rPr lang="en-US" dirty="0" smtClean="0"/>
              <a:t>IIS Settings</a:t>
            </a:r>
            <a:endParaRPr lang="en-US" dirty="0"/>
          </a:p>
        </p:txBody>
      </p:sp>
      <p:pic>
        <p:nvPicPr>
          <p:cNvPr id="4" name="Picture 3"/>
          <p:cNvPicPr/>
          <p:nvPr/>
        </p:nvPicPr>
        <p:blipFill>
          <a:blip r:embed="rId2"/>
          <a:stretch>
            <a:fillRect/>
          </a:stretch>
        </p:blipFill>
        <p:spPr>
          <a:xfrm>
            <a:off x="5570165" y="472926"/>
            <a:ext cx="5007818" cy="6088156"/>
          </a:xfrm>
          <a:prstGeom prst="rect">
            <a:avLst/>
          </a:prstGeom>
        </p:spPr>
      </p:pic>
    </p:spTree>
    <p:extLst>
      <p:ext uri="{BB962C8B-B14F-4D97-AF65-F5344CB8AC3E}">
        <p14:creationId xmlns:p14="http://schemas.microsoft.com/office/powerpoint/2010/main" val="256743042"/>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stretch>
            <a:fillRect/>
          </a:stretch>
        </p:blipFill>
        <p:spPr>
          <a:xfrm>
            <a:off x="4478972" y="-1399282"/>
            <a:ext cx="7931808" cy="8033767"/>
          </a:xfrm>
          <a:prstGeom prst="rect">
            <a:avLst/>
          </a:prstGeom>
        </p:spPr>
      </p:pic>
      <p:pic>
        <p:nvPicPr>
          <p:cNvPr id="7" name="Picture 6"/>
          <p:cNvPicPr/>
          <p:nvPr/>
        </p:nvPicPr>
        <p:blipFill>
          <a:blip r:embed="rId3"/>
          <a:stretch>
            <a:fillRect/>
          </a:stretch>
        </p:blipFill>
        <p:spPr>
          <a:xfrm>
            <a:off x="385589" y="4284902"/>
            <a:ext cx="6026575" cy="2590284"/>
          </a:xfrm>
          <a:prstGeom prst="rect">
            <a:avLst/>
          </a:prstGeom>
        </p:spPr>
      </p:pic>
      <p:sp>
        <p:nvSpPr>
          <p:cNvPr id="3" name="Title 2"/>
          <p:cNvSpPr>
            <a:spLocks noGrp="1"/>
          </p:cNvSpPr>
          <p:nvPr>
            <p:ph type="title"/>
          </p:nvPr>
        </p:nvSpPr>
        <p:spPr>
          <a:xfrm>
            <a:off x="372531" y="1913086"/>
            <a:ext cx="4647454" cy="917575"/>
          </a:xfrm>
        </p:spPr>
        <p:txBody>
          <a:bodyPr/>
          <a:lstStyle/>
          <a:p>
            <a:r>
              <a:rPr lang="en-US" dirty="0" smtClean="0"/>
              <a:t>Access Service Application</a:t>
            </a:r>
            <a:endParaRPr lang="en-US" dirty="0"/>
          </a:p>
        </p:txBody>
      </p:sp>
    </p:spTree>
    <p:extLst>
      <p:ext uri="{BB962C8B-B14F-4D97-AF65-F5344CB8AC3E}">
        <p14:creationId xmlns:p14="http://schemas.microsoft.com/office/powerpoint/2010/main" val="3012310101"/>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2705174"/>
            <a:ext cx="11887200" cy="3240360"/>
          </a:xfrm>
        </p:spPr>
        <p:txBody>
          <a:bodyPr/>
          <a:lstStyle/>
          <a:p>
            <a:r>
              <a:rPr lang="en-US" dirty="0"/>
              <a:t>http://technet.microsoft.com/en-us/library/ee906548(v=office.15)</a:t>
            </a:r>
          </a:p>
        </p:txBody>
      </p:sp>
      <p:sp>
        <p:nvSpPr>
          <p:cNvPr id="3" name="Title 2"/>
          <p:cNvSpPr>
            <a:spLocks noGrp="1"/>
          </p:cNvSpPr>
          <p:nvPr>
            <p:ph type="title"/>
          </p:nvPr>
        </p:nvSpPr>
        <p:spPr/>
        <p:txBody>
          <a:bodyPr/>
          <a:lstStyle/>
          <a:p>
            <a:r>
              <a:rPr lang="en-US" b="1" dirty="0"/>
              <a:t>Use Windows PowerShell </a:t>
            </a:r>
            <a:r>
              <a:rPr lang="en-US" b="1" dirty="0" err="1"/>
              <a:t>cmdlets</a:t>
            </a:r>
            <a:r>
              <a:rPr lang="en-US" b="1" dirty="0"/>
              <a:t> to manage Access Services in SharePoint Server 2013</a:t>
            </a:r>
            <a:endParaRPr lang="en-US" dirty="0"/>
          </a:p>
        </p:txBody>
      </p:sp>
    </p:spTree>
    <p:extLst>
      <p:ext uri="{BB962C8B-B14F-4D97-AF65-F5344CB8AC3E}">
        <p14:creationId xmlns:p14="http://schemas.microsoft.com/office/powerpoint/2010/main" val="145177005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7003" y="1409030"/>
            <a:ext cx="11887200" cy="6623352"/>
          </a:xfrm>
        </p:spPr>
        <p:txBody>
          <a:bodyPr/>
          <a:lstStyle/>
          <a:p>
            <a:r>
              <a:rPr lang="en-US" b="1" dirty="0"/>
              <a:t>White Paper: Office 2013--Access Services Setup for an On-Premises Installation</a:t>
            </a:r>
          </a:p>
          <a:p>
            <a:pPr marL="0" indent="0">
              <a:buNone/>
            </a:pPr>
            <a:r>
              <a:rPr lang="en-US" dirty="0" smtClean="0">
                <a:hlinkClick r:id="rId2"/>
              </a:rPr>
              <a:t>http</a:t>
            </a:r>
            <a:r>
              <a:rPr lang="en-US" dirty="0">
                <a:hlinkClick r:id="rId2"/>
              </a:rPr>
              <a:t>://</a:t>
            </a:r>
            <a:r>
              <a:rPr lang="en-US" dirty="0" smtClean="0">
                <a:hlinkClick r:id="rId2"/>
              </a:rPr>
              <a:t>www.microsoft.com/en-us/download/details.aspx?id=30445</a:t>
            </a:r>
            <a:endParaRPr lang="en-US" dirty="0" smtClean="0"/>
          </a:p>
          <a:p>
            <a:pPr marL="0" indent="0">
              <a:buNone/>
            </a:pPr>
            <a:endParaRPr lang="en-US" sz="1800" dirty="0"/>
          </a:p>
          <a:p>
            <a:r>
              <a:rPr lang="en-US" dirty="0">
                <a:hlinkClick r:id="rId3"/>
              </a:rPr>
              <a:t>http://blogs.msdn.com/b/kaevans/archive/2013/07/14/access-services-2013-setup-for-an-on-premises-installation.aspx</a:t>
            </a:r>
            <a:r>
              <a:rPr lang="en-US" dirty="0"/>
              <a:t> By Kirk Evans, On-premises installation guide</a:t>
            </a:r>
          </a:p>
          <a:p>
            <a:pPr marL="0" indent="0">
              <a:buNone/>
            </a:pPr>
            <a:endParaRPr lang="en-US" dirty="0"/>
          </a:p>
          <a:p>
            <a:endParaRPr lang="en-US" dirty="0"/>
          </a:p>
        </p:txBody>
      </p:sp>
      <p:sp>
        <p:nvSpPr>
          <p:cNvPr id="3" name="Title 2"/>
          <p:cNvSpPr>
            <a:spLocks noGrp="1"/>
          </p:cNvSpPr>
          <p:nvPr>
            <p:ph type="title"/>
          </p:nvPr>
        </p:nvSpPr>
        <p:spPr/>
        <p:txBody>
          <a:bodyPr/>
          <a:lstStyle/>
          <a:p>
            <a:r>
              <a:rPr lang="en-US" dirty="0" smtClean="0"/>
              <a:t>The best configuration guides</a:t>
            </a:r>
            <a:endParaRPr lang="en-US" dirty="0"/>
          </a:p>
        </p:txBody>
      </p:sp>
    </p:spTree>
    <p:extLst>
      <p:ext uri="{BB962C8B-B14F-4D97-AF65-F5344CB8AC3E}">
        <p14:creationId xmlns:p14="http://schemas.microsoft.com/office/powerpoint/2010/main" val="1027200672"/>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416868"/>
          </a:xfrm>
        </p:spPr>
        <p:txBody>
          <a:bodyPr/>
          <a:lstStyle/>
          <a:p>
            <a:endParaRPr lang="en-US" dirty="0" smtClean="0"/>
          </a:p>
          <a:p>
            <a:endParaRPr lang="en-US" dirty="0"/>
          </a:p>
          <a:p>
            <a:endParaRPr lang="en-US" dirty="0" smtClean="0"/>
          </a:p>
          <a:p>
            <a:pPr marL="0" indent="0">
              <a:buNone/>
            </a:pPr>
            <a:endParaRPr lang="en-US" dirty="0" smtClean="0"/>
          </a:p>
          <a:p>
            <a:r>
              <a:rPr lang="en-US" dirty="0" smtClean="0"/>
              <a:t>Access Apps General Availability – 3</a:t>
            </a:r>
            <a:r>
              <a:rPr lang="en-US" baseline="30000" dirty="0" smtClean="0"/>
              <a:t>rd</a:t>
            </a:r>
            <a:r>
              <a:rPr lang="en-US" dirty="0" smtClean="0"/>
              <a:t> Feb, 2014</a:t>
            </a:r>
          </a:p>
          <a:p>
            <a:pPr lvl="1"/>
            <a:r>
              <a:rPr lang="en-US" sz="3200" dirty="0"/>
              <a:t>Customers can now create, share, and use Access apps with full confidence and the same level of guaranteed availability as the rest of Office </a:t>
            </a:r>
            <a:r>
              <a:rPr lang="en-US" sz="3200" dirty="0" smtClean="0"/>
              <a:t>365</a:t>
            </a:r>
          </a:p>
          <a:p>
            <a:pPr lvl="1"/>
            <a:r>
              <a:rPr lang="en-US" sz="3200" dirty="0" smtClean="0"/>
              <a:t>Full Office 365 SLA</a:t>
            </a:r>
            <a:endParaRPr lang="en-US" sz="3200" dirty="0"/>
          </a:p>
        </p:txBody>
      </p:sp>
      <p:sp>
        <p:nvSpPr>
          <p:cNvPr id="3" name="Title 2"/>
          <p:cNvSpPr>
            <a:spLocks noGrp="1"/>
          </p:cNvSpPr>
          <p:nvPr>
            <p:ph type="title"/>
          </p:nvPr>
        </p:nvSpPr>
        <p:spPr/>
        <p:txBody>
          <a:bodyPr/>
          <a:lstStyle/>
          <a:p>
            <a:r>
              <a:rPr lang="en-US" dirty="0" smtClean="0"/>
              <a:t>Too hard??? Check out Office </a:t>
            </a:r>
            <a:r>
              <a:rPr lang="en-US" dirty="0"/>
              <a:t>365 Plans</a:t>
            </a:r>
          </a:p>
        </p:txBody>
      </p:sp>
      <p:pic>
        <p:nvPicPr>
          <p:cNvPr id="4" name="Picture 3"/>
          <p:cNvPicPr>
            <a:picLocks noChangeAspect="1"/>
          </p:cNvPicPr>
          <p:nvPr/>
        </p:nvPicPr>
        <p:blipFill>
          <a:blip r:embed="rId2"/>
          <a:stretch>
            <a:fillRect/>
          </a:stretch>
        </p:blipFill>
        <p:spPr>
          <a:xfrm>
            <a:off x="130479" y="1481038"/>
            <a:ext cx="12122394" cy="1841376"/>
          </a:xfrm>
          <a:prstGeom prst="rect">
            <a:avLst/>
          </a:prstGeom>
        </p:spPr>
      </p:pic>
    </p:spTree>
    <p:extLst>
      <p:ext uri="{BB962C8B-B14F-4D97-AF65-F5344CB8AC3E}">
        <p14:creationId xmlns:p14="http://schemas.microsoft.com/office/powerpoint/2010/main" val="385900172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001095"/>
          </a:xfrm>
        </p:spPr>
        <p:txBody>
          <a:bodyPr/>
          <a:lstStyle/>
          <a:p>
            <a:r>
              <a:rPr lang="en-US" dirty="0" smtClean="0"/>
              <a:t>Access Services is a fantastic candidate for delivering applications with data</a:t>
            </a:r>
          </a:p>
          <a:p>
            <a:r>
              <a:rPr lang="en-US" dirty="0" smtClean="0"/>
              <a:t>Access Services offers a very mature IT platform</a:t>
            </a:r>
          </a:p>
          <a:p>
            <a:r>
              <a:rPr lang="en-US" dirty="0" smtClean="0"/>
              <a:t>Migrating is not difficult</a:t>
            </a:r>
          </a:p>
          <a:p>
            <a:r>
              <a:rPr lang="en-US" dirty="0" smtClean="0"/>
              <a:t>Plan your deployment</a:t>
            </a:r>
          </a:p>
          <a:p>
            <a:r>
              <a:rPr lang="en-US" dirty="0" smtClean="0"/>
              <a:t>Consider Office 365</a:t>
            </a:r>
          </a:p>
        </p:txBody>
      </p:sp>
      <p:sp>
        <p:nvSpPr>
          <p:cNvPr id="3" name="Title 2"/>
          <p:cNvSpPr>
            <a:spLocks noGrp="1"/>
          </p:cNvSpPr>
          <p:nvPr>
            <p:ph type="title"/>
          </p:nvPr>
        </p:nvSpPr>
        <p:spPr/>
        <p:txBody>
          <a:bodyPr/>
          <a:lstStyle/>
          <a:p>
            <a:r>
              <a:rPr lang="en-US" dirty="0" smtClean="0"/>
              <a:t>Key takeaways</a:t>
            </a:r>
            <a:endParaRPr lang="en-US" dirty="0"/>
          </a:p>
        </p:txBody>
      </p:sp>
    </p:spTree>
    <p:extLst>
      <p:ext uri="{BB962C8B-B14F-4D97-AF65-F5344CB8AC3E}">
        <p14:creationId xmlns:p14="http://schemas.microsoft.com/office/powerpoint/2010/main" val="335292238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447098"/>
          </a:xfrm>
        </p:spPr>
        <p:txBody>
          <a:bodyPr/>
          <a:lstStyle/>
          <a:p>
            <a:r>
              <a:rPr lang="en-US" dirty="0" smtClean="0"/>
              <a:t> Access </a:t>
            </a:r>
            <a:r>
              <a:rPr lang="en-US" dirty="0"/>
              <a:t>Services – what is it?</a:t>
            </a:r>
          </a:p>
          <a:p>
            <a:r>
              <a:rPr lang="en-US" dirty="0" smtClean="0"/>
              <a:t> Creating Access Apps</a:t>
            </a:r>
            <a:endParaRPr lang="en-US" dirty="0"/>
          </a:p>
          <a:p>
            <a:r>
              <a:rPr lang="en-US" dirty="0"/>
              <a:t> </a:t>
            </a:r>
            <a:r>
              <a:rPr lang="en-US" dirty="0" smtClean="0"/>
              <a:t>Migration &amp; adoption</a:t>
            </a:r>
            <a:endParaRPr lang="en-US" dirty="0"/>
          </a:p>
          <a:p>
            <a:r>
              <a:rPr lang="en-US" dirty="0"/>
              <a:t> </a:t>
            </a:r>
            <a:r>
              <a:rPr lang="en-US" dirty="0" smtClean="0"/>
              <a:t>Configuration &amp; Deployment</a:t>
            </a:r>
            <a:endParaRPr lang="en-US" dirty="0"/>
          </a:p>
          <a:p>
            <a:r>
              <a:rPr lang="en-US" dirty="0" smtClean="0"/>
              <a:t> Q &amp; A</a:t>
            </a:r>
          </a:p>
        </p:txBody>
      </p:sp>
      <p:sp>
        <p:nvSpPr>
          <p:cNvPr id="3" name="Title 2"/>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1208752444"/>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020110"/>
          </a:xfrm>
        </p:spPr>
        <p:txBody>
          <a:bodyPr/>
          <a:lstStyle/>
          <a:p>
            <a:r>
              <a:rPr lang="en-US" sz="2400" dirty="0">
                <a:hlinkClick r:id="rId2"/>
              </a:rPr>
              <a:t>http://technet.microsoft.com/en-us/library/ee683869.aspx</a:t>
            </a:r>
            <a:r>
              <a:rPr lang="en-US" sz="2400" dirty="0"/>
              <a:t> Plan for Access Services in SharePoint Server </a:t>
            </a:r>
            <a:r>
              <a:rPr lang="en-US" sz="2400" dirty="0" smtClean="0"/>
              <a:t>2013</a:t>
            </a:r>
            <a:endParaRPr lang="en-US" sz="2400" dirty="0"/>
          </a:p>
          <a:p>
            <a:r>
              <a:rPr lang="en-US" sz="2400" dirty="0">
                <a:hlinkClick r:id="rId3"/>
              </a:rPr>
              <a:t>http://office.microsoft.com/en-us/access-help/what-s-new-in-access-2013-HA102809500.aspx</a:t>
            </a:r>
            <a:r>
              <a:rPr lang="en-US" sz="2400" dirty="0"/>
              <a:t> What's new in Access </a:t>
            </a:r>
            <a:r>
              <a:rPr lang="en-US" sz="2400" dirty="0" smtClean="0"/>
              <a:t>2013</a:t>
            </a:r>
            <a:endParaRPr lang="en-US" sz="2400" dirty="0"/>
          </a:p>
          <a:p>
            <a:r>
              <a:rPr lang="en-US" sz="2400" dirty="0">
                <a:hlinkClick r:id="rId4"/>
              </a:rPr>
              <a:t>http://blogs.msdn.com/b/windowsazure/archive/2012/11/06/microsoft-access-2013-a-cool-new-rapid-development-tool-for-the-cloud.aspx</a:t>
            </a:r>
            <a:r>
              <a:rPr lang="en-US" sz="2400" dirty="0"/>
              <a:t> - Microsoft Access 2013: A Cool New Rapid Development Tool for the </a:t>
            </a:r>
            <a:r>
              <a:rPr lang="en-US" sz="2400" dirty="0" smtClean="0"/>
              <a:t>Cloud</a:t>
            </a:r>
            <a:endParaRPr lang="en-US" sz="2400" dirty="0"/>
          </a:p>
          <a:p>
            <a:r>
              <a:rPr lang="en-US" sz="2400" dirty="0">
                <a:hlinkClick r:id="rId5"/>
              </a:rPr>
              <a:t>http://msdn.microsoft.com/en-us/library/office/jj249372.aspx</a:t>
            </a:r>
            <a:r>
              <a:rPr lang="en-US" sz="2400" dirty="0"/>
              <a:t> How to: Create and customize a web app in Access </a:t>
            </a:r>
            <a:r>
              <a:rPr lang="en-US" sz="2400" dirty="0" smtClean="0"/>
              <a:t>2013</a:t>
            </a:r>
            <a:endParaRPr lang="en-US" sz="2400" dirty="0"/>
          </a:p>
          <a:p>
            <a:r>
              <a:rPr lang="en-US" sz="2400" dirty="0">
                <a:hlinkClick r:id="rId6"/>
              </a:rPr>
              <a:t>http://technet.microsoft.com/en-us/library/ee513071.aspx</a:t>
            </a:r>
            <a:r>
              <a:rPr lang="en-US" sz="2400" dirty="0"/>
              <a:t> Access Services in SharePoint Server 2013 knowledge </a:t>
            </a:r>
            <a:r>
              <a:rPr lang="en-US" sz="2400" dirty="0" smtClean="0"/>
              <a:t>articles</a:t>
            </a:r>
            <a:endParaRPr lang="en-US" sz="2400" dirty="0"/>
          </a:p>
          <a:p>
            <a:r>
              <a:rPr lang="en-US" sz="2400" dirty="0">
                <a:hlinkClick r:id="rId7"/>
              </a:rPr>
              <a:t>http://blogs.msdn.com/b/kaevans/archive/2013/07/14/access-services-2013-setup-for-an-on-premises-installation.aspx</a:t>
            </a:r>
            <a:r>
              <a:rPr lang="en-US" sz="2400" dirty="0"/>
              <a:t> By Kirk Evans, On-premises installation </a:t>
            </a:r>
            <a:r>
              <a:rPr lang="en-US" sz="2400" dirty="0" smtClean="0"/>
              <a:t>guide</a:t>
            </a:r>
            <a:endParaRPr lang="en-US" sz="2400" dirty="0"/>
          </a:p>
          <a:p>
            <a:r>
              <a:rPr lang="en-US" sz="2400" dirty="0">
                <a:hlinkClick r:id="rId8"/>
              </a:rPr>
              <a:t>http://social.technet.microsoft.com/wiki/contents/articles/12514.sharepoint-2013-access-services.aspx</a:t>
            </a:r>
            <a:r>
              <a:rPr lang="en-US" sz="2400" dirty="0"/>
              <a:t> SharePoint 2013: Access Services on TechNet Wiki</a:t>
            </a:r>
          </a:p>
          <a:p>
            <a:endParaRPr lang="en-US" sz="2400" dirty="0"/>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235252841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4501" y="2777182"/>
            <a:ext cx="3407258" cy="2383284"/>
          </a:xfrm>
          <a:prstGeom prst="rect">
            <a:avLst/>
          </a:prstGeom>
        </p:spPr>
      </p:pic>
      <p:sp>
        <p:nvSpPr>
          <p:cNvPr id="2" name="Text Placeholder 1"/>
          <p:cNvSpPr>
            <a:spLocks noGrp="1"/>
          </p:cNvSpPr>
          <p:nvPr>
            <p:ph type="body" sz="quarter" idx="10"/>
          </p:nvPr>
        </p:nvSpPr>
        <p:spPr>
          <a:xfrm>
            <a:off x="274305" y="1377163"/>
            <a:ext cx="11887200" cy="2092881"/>
          </a:xfrm>
        </p:spPr>
        <p:txBody>
          <a:bodyPr/>
          <a:lstStyle/>
          <a:p>
            <a:r>
              <a:rPr lang="en-US" dirty="0" smtClean="0"/>
              <a:t>Time for questions </a:t>
            </a:r>
            <a:r>
              <a:rPr lang="en-US" dirty="0" smtClean="0">
                <a:sym typeface="Wingdings" panose="05000000000000000000" pitchFamily="2" charset="2"/>
              </a:rPr>
              <a:t> </a:t>
            </a:r>
            <a:endParaRPr lang="en-US" dirty="0">
              <a:sym typeface="Wingdings" panose="05000000000000000000" pitchFamily="2" charset="2"/>
            </a:endParaRPr>
          </a:p>
          <a:p>
            <a:r>
              <a:rPr lang="en-US" dirty="0" smtClean="0">
                <a:sym typeface="Wingdings" panose="05000000000000000000" pitchFamily="2" charset="2"/>
              </a:rPr>
              <a:t>Please fill in your feedback forms</a:t>
            </a:r>
          </a:p>
          <a:p>
            <a:endParaRPr lang="en-US" dirty="0"/>
          </a:p>
        </p:txBody>
      </p:sp>
      <p:sp>
        <p:nvSpPr>
          <p:cNvPr id="3" name="Title 2"/>
          <p:cNvSpPr>
            <a:spLocks noGrp="1"/>
          </p:cNvSpPr>
          <p:nvPr>
            <p:ph type="title"/>
          </p:nvPr>
        </p:nvSpPr>
        <p:spPr/>
        <p:txBody>
          <a:bodyPr/>
          <a:lstStyle/>
          <a:p>
            <a:r>
              <a:rPr lang="en-US" dirty="0" smtClean="0"/>
              <a:t>Thank you !!!!!!!!! You are AWESOME!</a:t>
            </a:r>
            <a:endParaRPr lang="en-US" dirty="0"/>
          </a:p>
        </p:txBody>
      </p:sp>
      <p:sp>
        <p:nvSpPr>
          <p:cNvPr id="5" name="Text Placeholder 1"/>
          <p:cNvSpPr txBox="1">
            <a:spLocks/>
          </p:cNvSpPr>
          <p:nvPr/>
        </p:nvSpPr>
        <p:spPr>
          <a:xfrm>
            <a:off x="274305" y="2993206"/>
            <a:ext cx="11776249" cy="4419671"/>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2"/>
              </a:buClr>
              <a:buSzPct val="90000"/>
              <a:buFont typeface="Wingdings" panose="05000000000000000000" pitchFamily="2" charset="2"/>
              <a:buChar char="§"/>
              <a:tabLst/>
              <a:defRPr sz="4000" kern="1200" spc="0" baseline="0">
                <a:gradFill>
                  <a:gsLst>
                    <a:gs pos="13869">
                      <a:schemeClr val="tx2"/>
                    </a:gs>
                    <a:gs pos="42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0072C6"/>
              </a:buClr>
              <a:buFont typeface="Wingdings" panose="05000000000000000000" pitchFamily="2" charset="2"/>
              <a:buNone/>
            </a:pPr>
            <a:r>
              <a:rPr lang="en-US" sz="3200" dirty="0" smtClean="0">
                <a:gradFill>
                  <a:gsLst>
                    <a:gs pos="13869">
                      <a:srgbClr val="0072C6"/>
                    </a:gs>
                    <a:gs pos="42000">
                      <a:srgbClr val="0072C6"/>
                    </a:gs>
                  </a:gsLst>
                  <a:lin ang="5400000" scaled="0"/>
                </a:gradFill>
              </a:rPr>
              <a:t>Contact me to solve your Access problems </a:t>
            </a:r>
            <a:r>
              <a:rPr lang="en-US" sz="3200" dirty="0" smtClean="0">
                <a:gradFill>
                  <a:gsLst>
                    <a:gs pos="13869">
                      <a:srgbClr val="0072C6"/>
                    </a:gs>
                    <a:gs pos="42000">
                      <a:srgbClr val="0072C6"/>
                    </a:gs>
                  </a:gsLst>
                  <a:lin ang="5400000" scaled="0"/>
                </a:gradFill>
                <a:sym typeface="Wingdings" panose="05000000000000000000" pitchFamily="2" charset="2"/>
              </a:rPr>
              <a:t></a:t>
            </a:r>
            <a:endParaRPr lang="en-US" sz="3200" dirty="0" smtClean="0">
              <a:gradFill>
                <a:gsLst>
                  <a:gs pos="13869">
                    <a:srgbClr val="0072C6"/>
                  </a:gs>
                  <a:gs pos="42000">
                    <a:srgbClr val="0072C6"/>
                  </a:gs>
                </a:gsLst>
                <a:lin ang="5400000" scaled="0"/>
              </a:gradFill>
            </a:endParaRPr>
          </a:p>
          <a:p>
            <a:pPr>
              <a:buClr>
                <a:srgbClr val="0072C6"/>
              </a:buClr>
            </a:pPr>
            <a:r>
              <a:rPr lang="en-US" sz="3200" dirty="0" smtClean="0">
                <a:gradFill>
                  <a:gsLst>
                    <a:gs pos="13869">
                      <a:srgbClr val="0072C6"/>
                    </a:gs>
                    <a:gs pos="42000">
                      <a:srgbClr val="0072C6"/>
                    </a:gs>
                  </a:gsLst>
                  <a:lin ang="5400000" scaled="0"/>
                </a:gradFill>
                <a:hlinkClick r:id="rId3"/>
              </a:rPr>
              <a:t>radi@sharepoint.bg</a:t>
            </a:r>
            <a:r>
              <a:rPr lang="en-US" sz="3200" dirty="0" smtClean="0">
                <a:gradFill>
                  <a:gsLst>
                    <a:gs pos="13869">
                      <a:srgbClr val="0072C6"/>
                    </a:gs>
                    <a:gs pos="42000">
                      <a:srgbClr val="0072C6"/>
                    </a:gs>
                  </a:gsLst>
                  <a:lin ang="5400000" scaled="0"/>
                </a:gradFill>
              </a:rPr>
              <a:t> </a:t>
            </a:r>
          </a:p>
          <a:p>
            <a:pPr>
              <a:buClr>
                <a:srgbClr val="0072C6"/>
              </a:buClr>
            </a:pPr>
            <a:r>
              <a:rPr lang="en-US" sz="3200" dirty="0" smtClean="0">
                <a:gradFill>
                  <a:gsLst>
                    <a:gs pos="13869">
                      <a:srgbClr val="0072C6"/>
                    </a:gs>
                    <a:gs pos="42000">
                      <a:srgbClr val="0072C6"/>
                    </a:gs>
                  </a:gsLst>
                  <a:lin ang="5400000" scaled="0"/>
                </a:gradFill>
              </a:rPr>
              <a:t>@</a:t>
            </a:r>
            <a:r>
              <a:rPr lang="en-US" sz="3200" dirty="0" err="1" smtClean="0">
                <a:gradFill>
                  <a:gsLst>
                    <a:gs pos="13869">
                      <a:srgbClr val="0072C6"/>
                    </a:gs>
                    <a:gs pos="42000">
                      <a:srgbClr val="0072C6"/>
                    </a:gs>
                  </a:gsLst>
                  <a:lin ang="5400000" scaled="0"/>
                </a:gradFill>
              </a:rPr>
              <a:t>RadiAtanassov</a:t>
            </a:r>
            <a:endParaRPr lang="en-US" sz="3200" dirty="0" smtClean="0">
              <a:gradFill>
                <a:gsLst>
                  <a:gs pos="13869">
                    <a:srgbClr val="0072C6"/>
                  </a:gs>
                  <a:gs pos="42000">
                    <a:srgbClr val="0072C6"/>
                  </a:gs>
                </a:gsLst>
                <a:lin ang="5400000" scaled="0"/>
              </a:gradFill>
            </a:endParaRPr>
          </a:p>
          <a:p>
            <a:pPr>
              <a:buClr>
                <a:srgbClr val="0072C6"/>
              </a:buClr>
            </a:pPr>
            <a:r>
              <a:rPr lang="en-US" sz="3200" dirty="0" smtClean="0">
                <a:gradFill>
                  <a:gsLst>
                    <a:gs pos="13869">
                      <a:srgbClr val="0072C6"/>
                    </a:gs>
                    <a:gs pos="42000">
                      <a:srgbClr val="0072C6"/>
                    </a:gs>
                  </a:gsLst>
                  <a:lin ang="5400000" scaled="0"/>
                </a:gradFill>
              </a:rPr>
              <a:t>Facebook: Radi Atanassov</a:t>
            </a:r>
          </a:p>
          <a:p>
            <a:pPr>
              <a:buClr>
                <a:srgbClr val="0072C6"/>
              </a:buClr>
            </a:pPr>
            <a:r>
              <a:rPr lang="en-US" sz="3200" dirty="0" smtClean="0">
                <a:gradFill>
                  <a:gsLst>
                    <a:gs pos="13869">
                      <a:srgbClr val="0072C6"/>
                    </a:gs>
                    <a:gs pos="42000">
                      <a:srgbClr val="0072C6"/>
                    </a:gs>
                  </a:gsLst>
                  <a:lin ang="5400000" scaled="0"/>
                </a:gradFill>
              </a:rPr>
              <a:t>LinkedIn: </a:t>
            </a:r>
            <a:r>
              <a:rPr lang="en-US" sz="3200" dirty="0" smtClean="0">
                <a:gradFill>
                  <a:gsLst>
                    <a:gs pos="13869">
                      <a:srgbClr val="0072C6"/>
                    </a:gs>
                    <a:gs pos="42000">
                      <a:srgbClr val="0072C6"/>
                    </a:gs>
                  </a:gsLst>
                  <a:lin ang="5400000" scaled="0"/>
                </a:gradFill>
                <a:hlinkClick r:id="rId4"/>
              </a:rPr>
              <a:t>http://au.linkedin.com/in/sharepointradi</a:t>
            </a:r>
            <a:endParaRPr lang="en-US" sz="3200" dirty="0" smtClean="0">
              <a:gradFill>
                <a:gsLst>
                  <a:gs pos="13869">
                    <a:srgbClr val="0072C6"/>
                  </a:gs>
                  <a:gs pos="42000">
                    <a:srgbClr val="0072C6"/>
                  </a:gs>
                </a:gsLst>
                <a:lin ang="5400000" scaled="0"/>
              </a:gradFill>
            </a:endParaRPr>
          </a:p>
          <a:p>
            <a:pPr>
              <a:buClr>
                <a:srgbClr val="0072C6"/>
              </a:buClr>
            </a:pPr>
            <a:r>
              <a:rPr lang="en-US" sz="3200" dirty="0" smtClean="0">
                <a:gradFill>
                  <a:gsLst>
                    <a:gs pos="13869">
                      <a:srgbClr val="0072C6"/>
                    </a:gs>
                    <a:gs pos="42000">
                      <a:srgbClr val="0072C6"/>
                    </a:gs>
                  </a:gsLst>
                  <a:lin ang="5400000" scaled="0"/>
                </a:gradFill>
              </a:rPr>
              <a:t>Blog: www.sharepoint.bg/radi</a:t>
            </a:r>
          </a:p>
          <a:p>
            <a:pPr>
              <a:buClr>
                <a:srgbClr val="0072C6"/>
              </a:buClr>
            </a:pPr>
            <a:r>
              <a:rPr lang="en-US" sz="3200" dirty="0" smtClean="0">
                <a:gradFill>
                  <a:gsLst>
                    <a:gs pos="13869">
                      <a:srgbClr val="0072C6"/>
                    </a:gs>
                    <a:gs pos="42000">
                      <a:srgbClr val="0072C6"/>
                    </a:gs>
                  </a:gsLst>
                  <a:lin ang="5400000" scaled="0"/>
                </a:gradFill>
              </a:rPr>
              <a:t>Company: www.onebitsoftware.net</a:t>
            </a:r>
          </a:p>
          <a:p>
            <a:pPr>
              <a:buClr>
                <a:srgbClr val="0072C6"/>
              </a:buClr>
            </a:pPr>
            <a:endParaRPr lang="en-US" sz="3200" dirty="0">
              <a:gradFill>
                <a:gsLst>
                  <a:gs pos="13869">
                    <a:srgbClr val="0072C6"/>
                  </a:gs>
                  <a:gs pos="42000">
                    <a:srgbClr val="0072C6"/>
                  </a:gs>
                </a:gsLst>
                <a:lin ang="5400000" scaled="0"/>
              </a:gradFill>
            </a:endParaRPr>
          </a:p>
        </p:txBody>
      </p:sp>
    </p:spTree>
    <p:extLst>
      <p:ext uri="{BB962C8B-B14F-4D97-AF65-F5344CB8AC3E}">
        <p14:creationId xmlns:p14="http://schemas.microsoft.com/office/powerpoint/2010/main" val="1458692982"/>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111612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60538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 Desktop vs. Access Services</a:t>
            </a:r>
          </a:p>
        </p:txBody>
      </p:sp>
      <p:sp>
        <p:nvSpPr>
          <p:cNvPr id="3" name="Text Placeholder 2"/>
          <p:cNvSpPr>
            <a:spLocks noGrp="1"/>
          </p:cNvSpPr>
          <p:nvPr>
            <p:ph type="body" sz="quarter" idx="10"/>
          </p:nvPr>
        </p:nvSpPr>
        <p:spPr>
          <a:xfrm>
            <a:off x="274639" y="1212849"/>
            <a:ext cx="5486399" cy="5066002"/>
          </a:xfrm>
        </p:spPr>
        <p:txBody>
          <a:bodyPr/>
          <a:lstStyle/>
          <a:p>
            <a:r>
              <a:rPr lang="en-US" sz="3200" dirty="0"/>
              <a:t>Classic Access desktop applications</a:t>
            </a:r>
          </a:p>
          <a:p>
            <a:pPr lvl="1"/>
            <a:r>
              <a:rPr lang="en-US" sz="2800" dirty="0"/>
              <a:t>20+ years old </a:t>
            </a:r>
          </a:p>
          <a:p>
            <a:pPr lvl="1"/>
            <a:r>
              <a:rPr lang="en-US" sz="2800" dirty="0"/>
              <a:t>Very popular</a:t>
            </a:r>
          </a:p>
          <a:p>
            <a:pPr lvl="1"/>
            <a:r>
              <a:rPr lang="en-US" sz="2800" dirty="0"/>
              <a:t>Easy to </a:t>
            </a:r>
            <a:r>
              <a:rPr lang="en-US" sz="2800" dirty="0" smtClean="0"/>
              <a:t>create</a:t>
            </a:r>
            <a:endParaRPr lang="en-US" sz="2800" dirty="0"/>
          </a:p>
          <a:p>
            <a:pPr lvl="1"/>
            <a:r>
              <a:rPr lang="en-US" sz="2800" dirty="0"/>
              <a:t>Client machine deployment required</a:t>
            </a:r>
          </a:p>
          <a:p>
            <a:pPr lvl="1"/>
            <a:r>
              <a:rPr lang="en-US" sz="2800" dirty="0"/>
              <a:t>Solved business needs</a:t>
            </a:r>
          </a:p>
          <a:p>
            <a:pPr lvl="1"/>
            <a:r>
              <a:rPr lang="en-US" sz="2800" dirty="0"/>
              <a:t>.MDF file</a:t>
            </a:r>
          </a:p>
          <a:p>
            <a:pPr marL="0" indent="0">
              <a:buNone/>
            </a:pPr>
            <a:endParaRPr lang="en-US" sz="4400" dirty="0"/>
          </a:p>
        </p:txBody>
      </p:sp>
      <p:sp>
        <p:nvSpPr>
          <p:cNvPr id="4" name="Text Placeholder 3"/>
          <p:cNvSpPr>
            <a:spLocks noGrp="1"/>
          </p:cNvSpPr>
          <p:nvPr>
            <p:ph type="body" sz="quarter" idx="11"/>
          </p:nvPr>
        </p:nvSpPr>
        <p:spPr>
          <a:xfrm>
            <a:off x="6219421" y="1212849"/>
            <a:ext cx="5486399" cy="5281446"/>
          </a:xfrm>
        </p:spPr>
        <p:txBody>
          <a:bodyPr/>
          <a:lstStyle/>
          <a:p>
            <a:r>
              <a:rPr lang="en-US" sz="3200" dirty="0"/>
              <a:t>Access Services 2013</a:t>
            </a:r>
          </a:p>
          <a:p>
            <a:pPr lvl="1"/>
            <a:r>
              <a:rPr lang="en-US" sz="2800" dirty="0" smtClean="0"/>
              <a:t>SharePoint apps</a:t>
            </a:r>
            <a:endParaRPr lang="en-US" sz="2800" dirty="0"/>
          </a:p>
          <a:p>
            <a:pPr lvl="1"/>
            <a:r>
              <a:rPr lang="en-US" sz="2800" dirty="0"/>
              <a:t>Data lives in </a:t>
            </a:r>
            <a:r>
              <a:rPr lang="en-US" sz="2800" dirty="0" smtClean="0"/>
              <a:t>SQL Server</a:t>
            </a:r>
            <a:endParaRPr lang="en-US" sz="2800" dirty="0"/>
          </a:p>
          <a:p>
            <a:pPr lvl="1"/>
            <a:r>
              <a:rPr lang="en-US" sz="2800" dirty="0"/>
              <a:t>Access client needed only for designing applications</a:t>
            </a:r>
          </a:p>
          <a:p>
            <a:pPr lvl="1"/>
            <a:r>
              <a:rPr lang="en-US" sz="2800" dirty="0"/>
              <a:t>Central access control</a:t>
            </a:r>
          </a:p>
          <a:p>
            <a:pPr lvl="1"/>
            <a:r>
              <a:rPr lang="en-US" sz="2800" dirty="0"/>
              <a:t>Security </a:t>
            </a:r>
          </a:p>
          <a:p>
            <a:pPr lvl="1"/>
            <a:r>
              <a:rPr lang="en-US" sz="2800" dirty="0"/>
              <a:t>Sharing</a:t>
            </a:r>
          </a:p>
          <a:p>
            <a:pPr lvl="1"/>
            <a:r>
              <a:rPr lang="en-US" sz="2800" dirty="0"/>
              <a:t>Scaling up</a:t>
            </a:r>
          </a:p>
          <a:p>
            <a:pPr lvl="1"/>
            <a:r>
              <a:rPr lang="en-US" sz="2800" dirty="0"/>
              <a:t>Standard professional </a:t>
            </a:r>
            <a:r>
              <a:rPr lang="en-US" sz="2800" dirty="0" smtClean="0"/>
              <a:t>UI</a:t>
            </a:r>
          </a:p>
          <a:p>
            <a:pPr lvl="1"/>
            <a:r>
              <a:rPr lang="en-US" sz="2800" dirty="0" smtClean="0"/>
              <a:t>No code required</a:t>
            </a:r>
            <a:endParaRPr lang="en-US"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89849" y="4433366"/>
            <a:ext cx="819872" cy="76302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0701" y="5398940"/>
            <a:ext cx="928625" cy="102350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0974" y="5398941"/>
            <a:ext cx="841843" cy="966645"/>
          </a:xfrm>
          <a:prstGeom prst="rect">
            <a:avLst/>
          </a:prstGeom>
        </p:spPr>
      </p:pic>
    </p:spTree>
    <p:extLst>
      <p:ext uri="{BB962C8B-B14F-4D97-AF65-F5344CB8AC3E}">
        <p14:creationId xmlns:p14="http://schemas.microsoft.com/office/powerpoint/2010/main" val="266380070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801314"/>
          </a:xfrm>
        </p:spPr>
        <p:txBody>
          <a:bodyPr/>
          <a:lstStyle/>
          <a:p>
            <a:r>
              <a:rPr lang="en-US" dirty="0" smtClean="0"/>
              <a:t> Many </a:t>
            </a:r>
            <a:r>
              <a:rPr lang="en-US" dirty="0"/>
              <a:t>legacy Access databases everywhere!</a:t>
            </a:r>
          </a:p>
          <a:p>
            <a:r>
              <a:rPr lang="en-US" dirty="0"/>
              <a:t> Poor </a:t>
            </a:r>
            <a:r>
              <a:rPr lang="en-US" dirty="0" smtClean="0"/>
              <a:t>design, but strong business value </a:t>
            </a:r>
            <a:endParaRPr lang="en-US" dirty="0"/>
          </a:p>
          <a:p>
            <a:r>
              <a:rPr lang="en-US" dirty="0" smtClean="0"/>
              <a:t> Copies and versions everywhere</a:t>
            </a:r>
          </a:p>
          <a:p>
            <a:r>
              <a:rPr lang="en-US" dirty="0" smtClean="0"/>
              <a:t> Old </a:t>
            </a:r>
            <a:r>
              <a:rPr lang="en-US" dirty="0"/>
              <a:t>Access client may be required</a:t>
            </a:r>
          </a:p>
          <a:p>
            <a:r>
              <a:rPr lang="en-US" dirty="0" smtClean="0"/>
              <a:t> No backup or security practices</a:t>
            </a:r>
          </a:p>
          <a:p>
            <a:r>
              <a:rPr lang="en-US" dirty="0" smtClean="0"/>
              <a:t> </a:t>
            </a:r>
            <a:r>
              <a:rPr lang="en-US" dirty="0"/>
              <a:t>No data quality</a:t>
            </a:r>
          </a:p>
          <a:p>
            <a:endParaRPr lang="en-US" dirty="0"/>
          </a:p>
        </p:txBody>
      </p:sp>
      <p:sp>
        <p:nvSpPr>
          <p:cNvPr id="3" name="Title 2"/>
          <p:cNvSpPr>
            <a:spLocks noGrp="1"/>
          </p:cNvSpPr>
          <p:nvPr>
            <p:ph type="title"/>
          </p:nvPr>
        </p:nvSpPr>
        <p:spPr/>
        <p:txBody>
          <a:bodyPr/>
          <a:lstStyle/>
          <a:p>
            <a:r>
              <a:rPr lang="en-US" dirty="0" smtClean="0"/>
              <a:t>The problems of the “Access” world</a:t>
            </a:r>
            <a:endParaRPr lang="en-US" dirty="0"/>
          </a:p>
        </p:txBody>
      </p:sp>
    </p:spTree>
    <p:extLst>
      <p:ext uri="{BB962C8B-B14F-4D97-AF65-F5344CB8AC3E}">
        <p14:creationId xmlns:p14="http://schemas.microsoft.com/office/powerpoint/2010/main" val="352029184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7" y="1212850"/>
            <a:ext cx="12064279" cy="6709529"/>
          </a:xfrm>
        </p:spPr>
        <p:txBody>
          <a:bodyPr/>
          <a:lstStyle/>
          <a:p>
            <a:r>
              <a:rPr lang="en-US" dirty="0" smtClean="0"/>
              <a:t> SharePoint web-based apps</a:t>
            </a:r>
            <a:endParaRPr lang="en-US" dirty="0"/>
          </a:p>
          <a:p>
            <a:r>
              <a:rPr lang="en-US" dirty="0"/>
              <a:t> Inherit SharePoint </a:t>
            </a:r>
            <a:r>
              <a:rPr lang="en-US" dirty="0" smtClean="0"/>
              <a:t>site security </a:t>
            </a:r>
            <a:r>
              <a:rPr lang="en-US" dirty="0"/>
              <a:t>and themes </a:t>
            </a:r>
          </a:p>
          <a:p>
            <a:r>
              <a:rPr lang="en-US" dirty="0" smtClean="0"/>
              <a:t> Nice cross-browser UI with mobile capabilities OOTB</a:t>
            </a:r>
          </a:p>
          <a:p>
            <a:r>
              <a:rPr lang="en-US" dirty="0" smtClean="0"/>
              <a:t> Deployment – App Store/Catalog </a:t>
            </a:r>
          </a:p>
          <a:p>
            <a:r>
              <a:rPr lang="en-US" dirty="0" smtClean="0"/>
              <a:t> Pro SQL database</a:t>
            </a:r>
          </a:p>
          <a:p>
            <a:r>
              <a:rPr lang="en-US" dirty="0" smtClean="0"/>
              <a:t> </a:t>
            </a:r>
            <a:r>
              <a:rPr lang="en-US" dirty="0"/>
              <a:t>Central control (security, backup, access control) </a:t>
            </a:r>
          </a:p>
          <a:p>
            <a:r>
              <a:rPr lang="en-US" dirty="0" smtClean="0"/>
              <a:t> </a:t>
            </a:r>
            <a:r>
              <a:rPr lang="en-US" dirty="0"/>
              <a:t>Lotus Notes migration candidate</a:t>
            </a:r>
          </a:p>
          <a:p>
            <a:pPr marL="0" indent="0">
              <a:buNone/>
            </a:pPr>
            <a:endParaRPr lang="en-US" dirty="0"/>
          </a:p>
          <a:p>
            <a:endParaRPr lang="en-US" dirty="0"/>
          </a:p>
        </p:txBody>
      </p:sp>
      <p:sp>
        <p:nvSpPr>
          <p:cNvPr id="3" name="Title 2"/>
          <p:cNvSpPr>
            <a:spLocks noGrp="1"/>
          </p:cNvSpPr>
          <p:nvPr>
            <p:ph type="title"/>
          </p:nvPr>
        </p:nvSpPr>
        <p:spPr/>
        <p:txBody>
          <a:bodyPr/>
          <a:lstStyle/>
          <a:p>
            <a:r>
              <a:rPr lang="en-US" dirty="0" smtClean="0"/>
              <a:t>Solutions to the problems</a:t>
            </a:r>
            <a:endParaRPr lang="en-US" dirty="0"/>
          </a:p>
        </p:txBody>
      </p:sp>
    </p:spTree>
    <p:extLst>
      <p:ext uri="{BB962C8B-B14F-4D97-AF65-F5344CB8AC3E}">
        <p14:creationId xmlns:p14="http://schemas.microsoft.com/office/powerpoint/2010/main" val="375905263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dirty="0" smtClean="0"/>
              <a:t>The benefits</a:t>
            </a:r>
            <a:endParaRPr lang="en-US" sz="2800" dirty="0">
              <a:gradFill>
                <a:gsLst>
                  <a:gs pos="1250">
                    <a:schemeClr val="tx1"/>
                  </a:gs>
                  <a:gs pos="100000">
                    <a:schemeClr val="tx1"/>
                  </a:gs>
                </a:gsLst>
                <a:lin ang="5400000" scaled="0"/>
              </a:gradFill>
            </a:endParaRPr>
          </a:p>
        </p:txBody>
      </p:sp>
      <p:sp>
        <p:nvSpPr>
          <p:cNvPr id="22" name="Rectangle 21"/>
          <p:cNvSpPr/>
          <p:nvPr/>
        </p:nvSpPr>
        <p:spPr bwMode="auto">
          <a:xfrm>
            <a:off x="274638" y="3030325"/>
            <a:ext cx="2331720" cy="274240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dirty="0">
                <a:solidFill>
                  <a:srgbClr val="FFFFFF"/>
                </a:solidFill>
              </a:rPr>
              <a:t> Central data store </a:t>
            </a:r>
            <a:endParaRPr lang="en-US" dirty="0" smtClean="0">
              <a:solidFill>
                <a:srgbClr val="FFFFFF"/>
              </a:solidFill>
            </a:endParaRPr>
          </a:p>
          <a:p>
            <a:endParaRPr lang="en-US" dirty="0" smtClean="0">
              <a:solidFill>
                <a:srgbClr val="FFFFFF"/>
              </a:solidFill>
            </a:endParaRPr>
          </a:p>
          <a:p>
            <a:endParaRPr lang="en-US" sz="1600" dirty="0">
              <a:solidFill>
                <a:srgbClr val="FFFFFF"/>
              </a:solidFill>
            </a:endParaRPr>
          </a:p>
          <a:p>
            <a:pPr marL="285750" indent="-285750">
              <a:buFont typeface="Arial" panose="020B0604020202020204" pitchFamily="34" charset="0"/>
              <a:buChar char="•"/>
            </a:pPr>
            <a:r>
              <a:rPr lang="en-US" sz="1600" dirty="0" smtClean="0">
                <a:solidFill>
                  <a:srgbClr val="FFFFFF"/>
                </a:solidFill>
              </a:rPr>
              <a:t>Cloud/Azure</a:t>
            </a:r>
          </a:p>
          <a:p>
            <a:pPr marL="285750" indent="-285750">
              <a:buFont typeface="Arial" panose="020B0604020202020204" pitchFamily="34" charset="0"/>
              <a:buChar char="•"/>
            </a:pPr>
            <a:r>
              <a:rPr lang="en-US" sz="1600" dirty="0" smtClean="0">
                <a:solidFill>
                  <a:srgbClr val="FFFFFF"/>
                </a:solidFill>
              </a:rPr>
              <a:t>SQL </a:t>
            </a:r>
            <a:r>
              <a:rPr lang="en-US" sz="1600" dirty="0">
                <a:solidFill>
                  <a:srgbClr val="FFFFFF"/>
                </a:solidFill>
              </a:rPr>
              <a:t>Server</a:t>
            </a:r>
          </a:p>
        </p:txBody>
      </p:sp>
      <p:sp>
        <p:nvSpPr>
          <p:cNvPr id="27" name="Rectangle 26"/>
          <p:cNvSpPr/>
          <p:nvPr/>
        </p:nvSpPr>
        <p:spPr bwMode="auto">
          <a:xfrm>
            <a:off x="2651433" y="3030325"/>
            <a:ext cx="2331720" cy="274240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dirty="0" smtClean="0">
                <a:solidFill>
                  <a:srgbClr val="FFFFFF"/>
                </a:solidFill>
              </a:rPr>
              <a:t>Central </a:t>
            </a:r>
            <a:r>
              <a:rPr lang="en-US" dirty="0">
                <a:solidFill>
                  <a:srgbClr val="FFFFFF"/>
                </a:solidFill>
              </a:rPr>
              <a:t>access </a:t>
            </a:r>
            <a:r>
              <a:rPr lang="en-US" dirty="0" smtClean="0">
                <a:solidFill>
                  <a:srgbClr val="FFFFFF"/>
                </a:solidFill>
              </a:rPr>
              <a:t> control</a:t>
            </a:r>
          </a:p>
          <a:p>
            <a:endParaRPr lang="en-US" dirty="0">
              <a:solidFill>
                <a:srgbClr val="FFFFFF"/>
              </a:solidFill>
            </a:endParaRPr>
          </a:p>
          <a:p>
            <a:pPr marL="285750" indent="-285750">
              <a:buFont typeface="Arial" panose="020B0604020202020204" pitchFamily="34" charset="0"/>
              <a:buChar char="•"/>
            </a:pPr>
            <a:r>
              <a:rPr lang="en-US" sz="1600" dirty="0" smtClean="0">
                <a:solidFill>
                  <a:srgbClr val="FFFFFF"/>
                </a:solidFill>
              </a:rPr>
              <a:t>Security</a:t>
            </a:r>
          </a:p>
          <a:p>
            <a:pPr marL="285750" indent="-285750">
              <a:buFont typeface="Arial" panose="020B0604020202020204" pitchFamily="34" charset="0"/>
              <a:buChar char="•"/>
            </a:pPr>
            <a:r>
              <a:rPr lang="en-US" sz="1600" dirty="0" smtClean="0">
                <a:solidFill>
                  <a:srgbClr val="FFFFFF"/>
                </a:solidFill>
              </a:rPr>
              <a:t>Identity</a:t>
            </a:r>
          </a:p>
          <a:p>
            <a:pPr marL="285750" indent="-285750">
              <a:buFont typeface="Arial" panose="020B0604020202020204" pitchFamily="34" charset="0"/>
              <a:buChar char="•"/>
            </a:pPr>
            <a:r>
              <a:rPr lang="en-US" sz="1600" dirty="0" smtClean="0">
                <a:solidFill>
                  <a:srgbClr val="FFFFFF"/>
                </a:solidFill>
              </a:rPr>
              <a:t>Information governance</a:t>
            </a:r>
            <a:endParaRPr lang="en-US" sz="1600" dirty="0">
              <a:solidFill>
                <a:srgbClr val="FFFFFF"/>
              </a:solidFill>
            </a:endParaRPr>
          </a:p>
        </p:txBody>
      </p:sp>
      <p:sp>
        <p:nvSpPr>
          <p:cNvPr id="28" name="Rectangle 27"/>
          <p:cNvSpPr/>
          <p:nvPr/>
        </p:nvSpPr>
        <p:spPr bwMode="auto">
          <a:xfrm>
            <a:off x="7394902" y="3030325"/>
            <a:ext cx="2331720" cy="2742407"/>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Data is cleaner</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Better forms with automatic validation</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Lookup data</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Linked tables</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Macros</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5028228" y="3030325"/>
            <a:ext cx="2331720" cy="2742407"/>
          </a:xfrm>
          <a:prstGeom prst="rect">
            <a:avLst/>
          </a:prstGeom>
          <a:solidFill>
            <a:srgbClr val="0070C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Sharing</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Web sharing (URL)</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Intuitive and easy</a:t>
            </a:r>
            <a:endParaRPr lang="en-US" sz="16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9771698" y="3030325"/>
            <a:ext cx="2377440" cy="274240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Appropriate IT strategy</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Stable platform to implement as a corporate standard</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Data migration story</a:t>
            </a:r>
            <a:endParaRPr lang="en-US" sz="16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30261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269009" y="2125664"/>
            <a:ext cx="2697480" cy="1984374"/>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Access Web App Templates</a:t>
            </a:r>
            <a:endParaRPr lang="en-US" sz="32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011966" y="2125664"/>
            <a:ext cx="2697480" cy="19843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Custom Access Web Apps</a:t>
            </a:r>
          </a:p>
          <a:p>
            <a:pPr defTabSz="932472" fontAlgn="base">
              <a:spcBef>
                <a:spcPct val="0"/>
              </a:spcBef>
              <a:spcAft>
                <a:spcPct val="0"/>
              </a:spcAft>
            </a:pPr>
            <a:endParaRPr lang="en-US" sz="3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8497880"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Desktop Access Databases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5754923" y="2125664"/>
            <a:ext cx="2697480" cy="198437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Office Store</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dirty="0" smtClean="0"/>
              <a:t>Today: 4 </a:t>
            </a:r>
            <a:r>
              <a:rPr lang="en-US" dirty="0"/>
              <a:t>ways to create Access databases</a:t>
            </a:r>
          </a:p>
        </p:txBody>
      </p:sp>
      <p:sp>
        <p:nvSpPr>
          <p:cNvPr id="11" name="Rectangle 10"/>
          <p:cNvSpPr/>
          <p:nvPr/>
        </p:nvSpPr>
        <p:spPr bwMode="auto">
          <a:xfrm>
            <a:off x="269010" y="4145334"/>
            <a:ext cx="8203906" cy="72511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SharePoint Apps</a:t>
            </a:r>
          </a:p>
          <a:p>
            <a:pPr defTabSz="932472" fontAlgn="base">
              <a:spcBef>
                <a:spcPct val="0"/>
              </a:spcBef>
              <a:spcAft>
                <a:spcPct val="0"/>
              </a:spcAft>
            </a:pPr>
            <a:endParaRPr lang="en-US" sz="3200" i="1"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99212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BD0A7012-F8ED-41FC-8134-DED10F5C70EA}" vid="{F576E035-F84A-42E4-82A5-37BE7D9FA051}"/>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0BF77D7-B66E-466D-BCAF-06DAA2B2FC87}"/>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ITPro</Template>
  <TotalTime>16</TotalTime>
  <Words>2190</Words>
  <Application>Microsoft Office PowerPoint</Application>
  <PresentationFormat>Custom</PresentationFormat>
  <Paragraphs>289</Paragraphs>
  <Slides>43</Slides>
  <Notes>7</Notes>
  <HiddenSlides>1</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43</vt:i4>
      </vt:variant>
    </vt:vector>
  </HeadingPairs>
  <TitlesOfParts>
    <vt:vector size="51" baseType="lpstr">
      <vt:lpstr>Arial</vt:lpstr>
      <vt:lpstr>Calibri</vt:lpstr>
      <vt:lpstr>Consolas</vt:lpstr>
      <vt:lpstr>Segoe UI</vt:lpstr>
      <vt:lpstr>Segoe UI Light</vt:lpstr>
      <vt:lpstr>Wingdings</vt:lpstr>
      <vt:lpstr>5-30499_SPC_2014_ITPro_Template_16x9</vt:lpstr>
      <vt:lpstr>1_5-30499_SPC_2014_ITPro_Template_16x9</vt:lpstr>
      <vt:lpstr>PowerPoint Presentation</vt:lpstr>
      <vt:lpstr>Access is back! High-value, 'no code', functional &amp; flexible business apps with the new Access services </vt:lpstr>
      <vt:lpstr>C:\Users\Radi&gt;whoami</vt:lpstr>
      <vt:lpstr>Agenda</vt:lpstr>
      <vt:lpstr>Access Desktop vs. Access Services</vt:lpstr>
      <vt:lpstr>The problems of the “Access” world</vt:lpstr>
      <vt:lpstr>Solutions to the problems</vt:lpstr>
      <vt:lpstr>The benefits</vt:lpstr>
      <vt:lpstr>Today: 4 ways to create Access databases</vt:lpstr>
      <vt:lpstr>Creating Access Apps</vt:lpstr>
      <vt:lpstr>Getting onboard the Access Services wagon</vt:lpstr>
      <vt:lpstr>Create Migration Strategies</vt:lpstr>
      <vt:lpstr>Moving away from Lotus Notes</vt:lpstr>
      <vt:lpstr>Discover and Assess</vt:lpstr>
      <vt:lpstr>“Hybrid” Access</vt:lpstr>
      <vt:lpstr>Consider branding</vt:lpstr>
      <vt:lpstr>Surface Access data in Excel or SSRS</vt:lpstr>
      <vt:lpstr>Publish your Apps</vt:lpstr>
      <vt:lpstr>Training &amp; Knowledge Sharing</vt:lpstr>
      <vt:lpstr>Identify the “People” </vt:lpstr>
      <vt:lpstr>Access 2013 Runtime</vt:lpstr>
      <vt:lpstr>Migrating to Access Services</vt:lpstr>
      <vt:lpstr>Architecture</vt:lpstr>
      <vt:lpstr>Access Services – Architecture Overview </vt:lpstr>
      <vt:lpstr>PowerPoint Presentation</vt:lpstr>
      <vt:lpstr>Mapped to SQL objects</vt:lpstr>
      <vt:lpstr>Mapped to SQL objects</vt:lpstr>
      <vt:lpstr>Data File Formats</vt:lpstr>
      <vt:lpstr>Cross-Browser Support</vt:lpstr>
      <vt:lpstr>Configuration Review</vt:lpstr>
      <vt:lpstr>Requirements</vt:lpstr>
      <vt:lpstr>Prerequisites for Apps</vt:lpstr>
      <vt:lpstr>SQL Server Settings</vt:lpstr>
      <vt:lpstr>IIS Settings</vt:lpstr>
      <vt:lpstr>Access Service Application</vt:lpstr>
      <vt:lpstr>Use Windows PowerShell cmdlets to manage Access Services in SharePoint Server 2013</vt:lpstr>
      <vt:lpstr>The best configuration guides</vt:lpstr>
      <vt:lpstr>Too hard??? Check out Office 365 Plans</vt:lpstr>
      <vt:lpstr>Key takeaways</vt:lpstr>
      <vt:lpstr>References</vt:lpstr>
      <vt:lpstr>Thank you !!!!!!!!! You are AWESOME!</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is back! High-value, 'no code', functional &amp; flexible business apps with the new Access services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cp:revision>
  <dcterms:created xsi:type="dcterms:W3CDTF">2014-03-04T19:09:09Z</dcterms:created>
  <dcterms:modified xsi:type="dcterms:W3CDTF">2014-03-05T02:49:50Z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